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7"/>
  </p:notesMasterIdLst>
  <p:handoutMasterIdLst>
    <p:handoutMasterId r:id="rId38"/>
  </p:handoutMasterIdLst>
  <p:sldIdLst>
    <p:sldId id="375" r:id="rId2"/>
    <p:sldId id="383" r:id="rId3"/>
    <p:sldId id="462" r:id="rId4"/>
    <p:sldId id="430" r:id="rId5"/>
    <p:sldId id="432" r:id="rId6"/>
    <p:sldId id="456" r:id="rId7"/>
    <p:sldId id="463" r:id="rId8"/>
    <p:sldId id="466" r:id="rId9"/>
    <p:sldId id="464" r:id="rId10"/>
    <p:sldId id="465" r:id="rId11"/>
    <p:sldId id="479" r:id="rId12"/>
    <p:sldId id="467" r:id="rId13"/>
    <p:sldId id="468" r:id="rId14"/>
    <p:sldId id="469" r:id="rId15"/>
    <p:sldId id="470" r:id="rId16"/>
    <p:sldId id="471" r:id="rId17"/>
    <p:sldId id="472" r:id="rId18"/>
    <p:sldId id="473" r:id="rId19"/>
    <p:sldId id="474" r:id="rId20"/>
    <p:sldId id="475" r:id="rId21"/>
    <p:sldId id="476" r:id="rId22"/>
    <p:sldId id="477" r:id="rId23"/>
    <p:sldId id="478" r:id="rId24"/>
    <p:sldId id="434" r:id="rId25"/>
    <p:sldId id="387" r:id="rId26"/>
    <p:sldId id="389" r:id="rId27"/>
    <p:sldId id="441" r:id="rId28"/>
    <p:sldId id="449" r:id="rId29"/>
    <p:sldId id="450" r:id="rId30"/>
    <p:sldId id="451" r:id="rId31"/>
    <p:sldId id="452" r:id="rId32"/>
    <p:sldId id="454" r:id="rId33"/>
    <p:sldId id="453" r:id="rId34"/>
    <p:sldId id="455" r:id="rId35"/>
    <p:sldId id="33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CFFFF"/>
    <a:srgbClr val="FF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8" autoAdjust="0"/>
    <p:restoredTop sz="94660"/>
  </p:normalViewPr>
  <p:slideViewPr>
    <p:cSldViewPr snapToGrid="0" showGuides="1">
      <p:cViewPr>
        <p:scale>
          <a:sx n="124" d="100"/>
          <a:sy n="124" d="100"/>
        </p:scale>
        <p:origin x="-552" y="120"/>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77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65F5A-66B8-4359-8B6E-63D21B59BB90}" type="datetimeFigureOut">
              <a:rPr lang="en-US" smtClean="0"/>
              <a:t>12/7/2022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066A8E-0815-43A3-BD69-3BCAFA934013}" type="slidenum">
              <a:rPr lang="en-US" smtClean="0"/>
              <a:t>‹#›</a:t>
            </a:fld>
            <a:endParaRPr lang="en-US"/>
          </a:p>
        </p:txBody>
      </p:sp>
    </p:spTree>
    <p:extLst>
      <p:ext uri="{BB962C8B-B14F-4D97-AF65-F5344CB8AC3E}">
        <p14:creationId xmlns:p14="http://schemas.microsoft.com/office/powerpoint/2010/main" val="274434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3949C3-AEAE-4D9D-A793-209B2CFAC977}" type="datetimeFigureOut">
              <a:rPr lang="en-US" smtClean="0"/>
              <a:t>12/7/2022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FFF5F-F4C4-4FBE-9782-AC09120654A1}" type="slidenum">
              <a:rPr lang="en-US" smtClean="0"/>
              <a:t>‹#›</a:t>
            </a:fld>
            <a:endParaRPr lang="en-US"/>
          </a:p>
        </p:txBody>
      </p:sp>
    </p:spTree>
    <p:extLst>
      <p:ext uri="{BB962C8B-B14F-4D97-AF65-F5344CB8AC3E}">
        <p14:creationId xmlns:p14="http://schemas.microsoft.com/office/powerpoint/2010/main" val="51060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2097699"/>
            <a:ext cx="8910621" cy="797902"/>
          </a:xfrm>
        </p:spPr>
        <p:txBody>
          <a:bodyPr bIns="0" anchor="b">
            <a:no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07/12/2022</a:t>
            </a:fld>
            <a:endParaRPr lang="id-ID"/>
          </a:p>
        </p:txBody>
      </p:sp>
      <p:sp>
        <p:nvSpPr>
          <p:cNvPr id="5" name="Footer Placeholder 4"/>
          <p:cNvSpPr>
            <a:spLocks noGrp="1"/>
          </p:cNvSpPr>
          <p:nvPr>
            <p:ph type="ftr" sz="quarter" idx="11"/>
          </p:nvPr>
        </p:nvSpPr>
        <p:spPr>
          <a:xfrm>
            <a:off x="2416500" y="329307"/>
            <a:ext cx="4973915" cy="309201"/>
          </a:xfrm>
        </p:spPr>
        <p:txBody>
          <a:bodyPr/>
          <a:lstStyle/>
          <a:p>
            <a:endParaRPr lang="id-ID"/>
          </a:p>
        </p:txBody>
      </p:sp>
      <p:sp>
        <p:nvSpPr>
          <p:cNvPr id="6" name="Slide Number Placeholder 5"/>
          <p:cNvSpPr>
            <a:spLocks noGrp="1"/>
          </p:cNvSpPr>
          <p:nvPr>
            <p:ph type="sldNum" sz="quarter" idx="12"/>
          </p:nvPr>
        </p:nvSpPr>
        <p:spPr>
          <a:xfrm>
            <a:off x="1437664" y="798973"/>
            <a:ext cx="811019" cy="503578"/>
          </a:xfrm>
        </p:spPr>
        <p:txBody>
          <a:bodyPr/>
          <a:lstStyle/>
          <a:p>
            <a:fld id="{62091213-459E-4082-85E0-74485516930F}" type="slidenum">
              <a:rPr lang="id-ID" smtClean="0"/>
              <a:t>‹#›</a:t>
            </a:fld>
            <a:endParaRPr lang="id-ID"/>
          </a:p>
        </p:txBody>
      </p:sp>
    </p:spTree>
    <p:extLst>
      <p:ext uri="{BB962C8B-B14F-4D97-AF65-F5344CB8AC3E}">
        <p14:creationId xmlns:p14="http://schemas.microsoft.com/office/powerpoint/2010/main" val="3996056513"/>
      </p:ext>
    </p:extLst>
  </p:cSld>
  <p:clrMapOvr>
    <a:masterClrMapping/>
  </p:clrMapOvr>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07/12/2022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07/12/2022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864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10622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249378" y="171990"/>
            <a:ext cx="811019" cy="503578"/>
          </a:xfrm>
        </p:spPr>
        <p:txBody>
          <a:bodyPr/>
          <a:lstStyle/>
          <a:p>
            <a:fld id="{62091213-459E-4082-85E0-74485516930F}" type="slidenum">
              <a:rPr lang="id-ID" smtClean="0"/>
              <a:t>‹#›</a:t>
            </a:fld>
            <a:endParaRPr lang="id-ID"/>
          </a:p>
        </p:txBody>
      </p:sp>
      <p:cxnSp>
        <p:nvCxnSpPr>
          <p:cNvPr id="33" name="Straight Connector 32"/>
          <p:cNvCxnSpPr>
            <a:stCxn id="6" idx="2"/>
          </p:cNvCxnSpPr>
          <p:nvPr/>
        </p:nvCxnSpPr>
        <p:spPr>
          <a:xfrm>
            <a:off x="654888" y="675568"/>
            <a:ext cx="109148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645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E12394-E183-4374-B671-43A7AE489794}" type="datetimeFigureOut">
              <a:rPr lang="id-ID" smtClean="0"/>
              <a:t>07/12/2022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spTree>
    <p:extLst>
      <p:ext uri="{BB962C8B-B14F-4D97-AF65-F5344CB8AC3E}">
        <p14:creationId xmlns:p14="http://schemas.microsoft.com/office/powerpoint/2010/main" val="3113982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2394-E183-4374-B671-43A7AE489794}" type="datetimeFigureOut">
              <a:rPr lang="id-ID" smtClean="0"/>
              <a:t>07/12/2022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411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2394-E183-4374-B671-43A7AE489794}" type="datetimeFigureOut">
              <a:rPr lang="id-ID" smtClean="0"/>
              <a:t>07/12/2022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2091213-459E-4082-85E0-74485516930F}" type="slidenum">
              <a:rPr lang="id-ID" smtClean="0"/>
              <a:t>‹#›</a:t>
            </a:fld>
            <a:endParaRPr lang="id-ID"/>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22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t>‹#›</a:t>
            </a:fld>
            <a:endParaRPr lang="id-ID"/>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883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gradFill flip="none" rotWithShape="1">
          <a:gsLst>
            <a:gs pos="0">
              <a:schemeClr val="tx1"/>
            </a:gs>
            <a:gs pos="50000">
              <a:srgbClr val="002060"/>
            </a:gs>
            <a:gs pos="100000">
              <a:schemeClr val="tx1"/>
            </a:gs>
          </a:gsLst>
          <a:lin ang="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759025"/>
      </p:ext>
    </p:extLst>
  </p:cSld>
  <p:clrMapOvr>
    <a:masterClrMapping/>
  </p:clrMapOvr>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2394-E183-4374-B671-43A7AE489794}" type="datetimeFigureOut">
              <a:rPr lang="id-ID" smtClean="0"/>
              <a:t>07/12/2022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7516031"/>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FE12394-E183-4374-B671-43A7AE489794}" type="datetimeFigureOut">
              <a:rPr lang="id-ID" smtClean="0"/>
              <a:t>07/12/2022</a:t>
            </a:fld>
            <a:endParaRPr lang="id-ID"/>
          </a:p>
        </p:txBody>
      </p:sp>
      <p:sp>
        <p:nvSpPr>
          <p:cNvPr id="6" name="Footer Placeholder 5"/>
          <p:cNvSpPr>
            <a:spLocks noGrp="1"/>
          </p:cNvSpPr>
          <p:nvPr>
            <p:ph type="ftr" sz="quarter" idx="11"/>
          </p:nvPr>
        </p:nvSpPr>
        <p:spPr>
          <a:xfrm>
            <a:off x="1447382" y="318640"/>
            <a:ext cx="5541004" cy="320931"/>
          </a:xfrm>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750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E12394-E183-4374-B671-43A7AE489794}" type="datetimeFigureOut">
              <a:rPr lang="id-ID" smtClean="0"/>
              <a:t>07/12/2022</a:t>
            </a:fld>
            <a:endParaRPr lang="id-ID"/>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t>‹#›</a:t>
            </a:fld>
            <a:endParaRPr lang="id-ID"/>
          </a:p>
        </p:txBody>
      </p:sp>
    </p:spTree>
    <p:extLst>
      <p:ext uri="{BB962C8B-B14F-4D97-AF65-F5344CB8AC3E}">
        <p14:creationId xmlns:p14="http://schemas.microsoft.com/office/powerpoint/2010/main" val="60745681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58015" cy="685800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9957642" y="0"/>
            <a:ext cx="223435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D21447A-6C77-4E90-9545-B2B98D1C43C0}"/>
              </a:ext>
            </a:extLst>
          </p:cNvPr>
          <p:cNvSpPr>
            <a:spLocks noGrp="1"/>
          </p:cNvSpPr>
          <p:nvPr>
            <p:ph type="ctrTitle"/>
          </p:nvPr>
        </p:nvSpPr>
        <p:spPr>
          <a:xfrm>
            <a:off x="914399" y="683895"/>
            <a:ext cx="7482418" cy="2174873"/>
          </a:xfrm>
          <a:noFill/>
        </p:spPr>
        <p:txBody>
          <a:bodyPr>
            <a:noAutofit/>
          </a:bodyPr>
          <a:lstStyle/>
          <a:p>
            <a:r>
              <a:rPr lang="en-US" smtClean="0">
                <a:latin typeface="AR JULIAN" pitchFamily="2" charset="0"/>
              </a:rPr>
              <a:t/>
            </a:r>
            <a:br>
              <a:rPr lang="en-US" smtClean="0">
                <a:latin typeface="AR JULIAN" pitchFamily="2" charset="0"/>
              </a:rPr>
            </a:br>
            <a:r>
              <a:rPr lang="en-US">
                <a:latin typeface="AR JULIAN" pitchFamily="2" charset="0"/>
              </a:rPr>
              <a:t/>
            </a:r>
            <a:br>
              <a:rPr lang="en-US">
                <a:latin typeface="AR JULIAN" pitchFamily="2" charset="0"/>
              </a:rPr>
            </a:br>
            <a:r>
              <a:rPr lang="en-US" smtClean="0">
                <a:latin typeface="AR JULIAN" pitchFamily="2" charset="0"/>
              </a:rPr>
              <a:t>SISTEM</a:t>
            </a:r>
            <a:br>
              <a:rPr lang="en-US" smtClean="0">
                <a:latin typeface="AR JULIAN" pitchFamily="2" charset="0"/>
              </a:rPr>
            </a:br>
            <a:r>
              <a:rPr lang="en-US" smtClean="0">
                <a:latin typeface="AR JULIAN" pitchFamily="2" charset="0"/>
              </a:rPr>
              <a:t>BASIS DATA</a:t>
            </a:r>
            <a:endParaRPr lang="id-ID">
              <a:latin typeface="AR JULIAN" pitchFamily="2" charset="0"/>
            </a:endParaRPr>
          </a:p>
        </p:txBody>
      </p:sp>
      <p:sp>
        <p:nvSpPr>
          <p:cNvPr id="4" name="Rounded Rectangle 3"/>
          <p:cNvSpPr/>
          <p:nvPr/>
        </p:nvSpPr>
        <p:spPr>
          <a:xfrm>
            <a:off x="8362950" y="5153525"/>
            <a:ext cx="3190129" cy="694826"/>
          </a:xfrm>
          <a:prstGeom prst="roundRect">
            <a:avLst>
              <a:gd name="adj" fmla="val 43841"/>
            </a:avLst>
          </a:prstGeom>
          <a:gradFill flip="none" rotWithShape="1">
            <a:gsLst>
              <a:gs pos="0">
                <a:srgbClr val="CCFFFF">
                  <a:lumMod val="0"/>
                  <a:lumOff val="100000"/>
                  <a:alpha val="0"/>
                </a:srgbClr>
              </a:gs>
              <a:gs pos="50000">
                <a:schemeClr val="bg1"/>
              </a:gs>
              <a:gs pos="100000">
                <a:schemeClr val="bg1"/>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spcAft>
                <a:spcPts val="600"/>
              </a:spcAft>
            </a:pPr>
            <a:r>
              <a:rPr lang="en-US" sz="1400">
                <a:solidFill>
                  <a:schemeClr val="tx1"/>
                </a:solidFill>
                <a:latin typeface="Arial" pitchFamily="34" charset="0"/>
                <a:cs typeface="Arial" pitchFamily="34" charset="0"/>
              </a:rPr>
              <a:t>oleh :</a:t>
            </a:r>
          </a:p>
          <a:p>
            <a:pPr algn="ctr">
              <a:spcAft>
                <a:spcPts val="600"/>
              </a:spcAft>
            </a:pPr>
            <a:r>
              <a:rPr lang="en-US" sz="1600" b="1">
                <a:solidFill>
                  <a:schemeClr val="tx1"/>
                </a:solidFill>
                <a:latin typeface="Arial" pitchFamily="34" charset="0"/>
                <a:cs typeface="Arial" pitchFamily="34" charset="0"/>
              </a:rPr>
              <a:t>SANYATA </a:t>
            </a:r>
            <a:r>
              <a:rPr lang="en-US" sz="1600" b="1" smtClean="0">
                <a:solidFill>
                  <a:schemeClr val="tx1"/>
                </a:solidFill>
                <a:latin typeface="Arial" pitchFamily="34" charset="0"/>
                <a:cs typeface="Arial" pitchFamily="34" charset="0"/>
              </a:rPr>
              <a:t>PURWIDAYANTA</a:t>
            </a:r>
            <a:endParaRPr lang="en-US" sz="1600" b="1">
              <a:solidFill>
                <a:schemeClr val="tx1"/>
              </a:solidFill>
              <a:latin typeface="Arial" pitchFamily="34" charset="0"/>
              <a:cs typeface="Arial" pitchFamily="34" charset="0"/>
            </a:endParaRPr>
          </a:p>
        </p:txBody>
      </p:sp>
      <p:sp>
        <p:nvSpPr>
          <p:cNvPr id="9" name="Snip and Round Single Corner Rectangle 8"/>
          <p:cNvSpPr/>
          <p:nvPr/>
        </p:nvSpPr>
        <p:spPr>
          <a:xfrm rot="16200000" flipH="1">
            <a:off x="10959519" y="342654"/>
            <a:ext cx="967264" cy="932259"/>
          </a:xfrm>
          <a:prstGeom prst="snipRoundRect">
            <a:avLst>
              <a:gd name="adj1" fmla="val 0"/>
              <a:gd name="adj2" fmla="val 50000"/>
            </a:avLst>
          </a:prstGeom>
        </p:spPr>
        <p:style>
          <a:lnRef idx="2">
            <a:schemeClr val="accent6"/>
          </a:lnRef>
          <a:fillRef idx="1">
            <a:schemeClr val="lt1"/>
          </a:fillRef>
          <a:effectRef idx="0">
            <a:schemeClr val="accent6"/>
          </a:effectRef>
          <a:fontRef idx="minor">
            <a:schemeClr val="dk1"/>
          </a:fontRef>
        </p:style>
        <p:txBody>
          <a:bodyPr vert="vert" wrap="square" lIns="0" tIns="45720" rIns="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rPr>
              <a:t>10</a:t>
            </a:r>
            <a:endParaRPr lang="en-US" sz="48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endParaRPr>
          </a:p>
        </p:txBody>
      </p:sp>
      <p:pic>
        <p:nvPicPr>
          <p:cNvPr id="10" name="Picture 2" descr="D:\FOTO-VIDEO-KELUARGA\00_Foto-Keluarga baru\Foto_Kegiatan_LuarKota\IMG_20151027_16582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2136" y="862123"/>
            <a:ext cx="2763396" cy="3862277"/>
          </a:xfrm>
          <a:prstGeom prst="snip2DiagRect">
            <a:avLst/>
          </a:prstGeom>
          <a:solidFill>
            <a:srgbClr val="FFFFFF">
              <a:shade val="85000"/>
            </a:srgbClr>
          </a:solidFill>
          <a:ln w="28575"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13" name="Picture 12" descr="Penjelasan tentang Basis Data dan DBMS - Beril.i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377" y="3961398"/>
            <a:ext cx="2447820" cy="211793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BASIS DATA : Pengertian, Komponen dan Sistem Basis Data (Database) |  Salamadi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6821" y="3961397"/>
            <a:ext cx="2527309" cy="211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780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389996" cy="493240"/>
          </a:xfrm>
          <a:prstGeom prst="rect">
            <a:avLst/>
          </a:prstGeom>
          <a:solidFill>
            <a:schemeClr val="tx1"/>
          </a:solid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solidFill>
                  <a:prstClr val="white"/>
                </a:solidFill>
                <a:latin typeface="AR JULIAN" pitchFamily="2" charset="0"/>
                <a:sym typeface="Wingdings"/>
              </a:rPr>
              <a:t> </a:t>
            </a:r>
            <a:r>
              <a:rPr lang="en-US" sz="3200" smtClean="0">
                <a:solidFill>
                  <a:prstClr val="white"/>
                </a:solidFill>
                <a:latin typeface="AR JULIAN" pitchFamily="2" charset="0"/>
              </a:rPr>
              <a:t>PENDALAMAN PENGOLAHAN DATA : ABSTRAKSI DATA</a:t>
            </a:r>
            <a:endParaRPr lang="id-ID" sz="3200">
              <a:solidFill>
                <a:prstClr val="white"/>
              </a:solidFill>
              <a:latin typeface="AR JULIAN" pitchFamily="2" charset="0"/>
            </a:endParaRPr>
          </a:p>
        </p:txBody>
      </p:sp>
      <p:sp>
        <p:nvSpPr>
          <p:cNvPr id="26" name="Rectangle 25"/>
          <p:cNvSpPr/>
          <p:nvPr/>
        </p:nvSpPr>
        <p:spPr>
          <a:xfrm>
            <a:off x="405764" y="672748"/>
            <a:ext cx="7290436" cy="646331"/>
          </a:xfrm>
          <a:prstGeom prst="rect">
            <a:avLst/>
          </a:prstGeom>
        </p:spPr>
        <p:txBody>
          <a:bodyPr wrap="square">
            <a:spAutoFit/>
          </a:bodyPr>
          <a:lstStyle/>
          <a:p>
            <a:r>
              <a:rPr lang="en-US" smtClean="0">
                <a:solidFill>
                  <a:prstClr val="black"/>
                </a:solidFill>
              </a:rPr>
              <a:t>Perspektif hirarki data pada </a:t>
            </a:r>
            <a:br>
              <a:rPr lang="en-US" smtClean="0">
                <a:solidFill>
                  <a:prstClr val="black"/>
                </a:solidFill>
              </a:rPr>
            </a:br>
            <a:r>
              <a:rPr lang="en-US" smtClean="0">
                <a:solidFill>
                  <a:prstClr val="black"/>
                </a:solidFill>
              </a:rPr>
              <a:t>model </a:t>
            </a:r>
            <a:r>
              <a:rPr lang="en-US">
                <a:solidFill>
                  <a:prstClr val="black"/>
                </a:solidFill>
              </a:rPr>
              <a:t>data relasional dan media penyimpanan (storage</a:t>
            </a:r>
            <a:r>
              <a:rPr lang="en-US" smtClean="0">
                <a:solidFill>
                  <a:prstClr val="black"/>
                </a:solidFill>
              </a:rPr>
              <a:t>).</a:t>
            </a:r>
            <a:endParaRPr lang="en-US">
              <a:solidFill>
                <a:prstClr val="black"/>
              </a:solidFill>
            </a:endParaRPr>
          </a:p>
        </p:txBody>
      </p:sp>
      <p:grpSp>
        <p:nvGrpSpPr>
          <p:cNvPr id="29" name="Group 28"/>
          <p:cNvGrpSpPr/>
          <p:nvPr/>
        </p:nvGrpSpPr>
        <p:grpSpPr>
          <a:xfrm>
            <a:off x="485140" y="1387038"/>
            <a:ext cx="7256780" cy="5128061"/>
            <a:chOff x="485140" y="1249878"/>
            <a:chExt cx="7256780" cy="5128061"/>
          </a:xfrm>
        </p:grpSpPr>
        <p:sp>
          <p:nvSpPr>
            <p:cNvPr id="30" name="Rectangle 29"/>
            <p:cNvSpPr>
              <a:spLocks noChangeArrowheads="1"/>
            </p:cNvSpPr>
            <p:nvPr/>
          </p:nvSpPr>
          <p:spPr bwMode="auto">
            <a:xfrm>
              <a:off x="485140" y="1249878"/>
              <a:ext cx="7256780" cy="512806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91440" tIns="45720" rIns="91440" bIns="45720" anchor="t" anchorCtr="0" upright="1">
              <a:noAutofit/>
            </a:bodyPr>
            <a:lstStyle/>
            <a:p>
              <a:pPr defTabSz="914400">
                <a:defRPr/>
              </a:pPr>
              <a:endParaRPr lang="en-US" sz="1400" kern="0">
                <a:solidFill>
                  <a:sysClr val="windowText" lastClr="000000"/>
                </a:solidFill>
              </a:endParaRPr>
            </a:p>
          </p:txBody>
        </p:sp>
        <p:sp>
          <p:nvSpPr>
            <p:cNvPr id="31" name="Text Box 2570"/>
            <p:cNvSpPr txBox="1">
              <a:spLocks noChangeArrowheads="1"/>
            </p:cNvSpPr>
            <p:nvPr/>
          </p:nvSpPr>
          <p:spPr bwMode="auto">
            <a:xfrm>
              <a:off x="3619500" y="1738793"/>
              <a:ext cx="4038600" cy="4463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36000" tIns="45720" rIns="36000" bIns="45720" anchor="t" anchorCtr="0" upright="1">
              <a:noAutofit/>
            </a:bodyPr>
            <a:lstStyle/>
            <a:p>
              <a:pPr defTabSz="914400">
                <a:defRPr/>
              </a:pPr>
              <a:r>
                <a:rPr lang="en-US" sz="1400" kern="0" smtClean="0">
                  <a:solidFill>
                    <a:sysClr val="windowText" lastClr="000000"/>
                  </a:solidFill>
                  <a:latin typeface="Calibri"/>
                  <a:ea typeface="Calibri"/>
                  <a:cs typeface="Times New Roman"/>
                </a:rPr>
                <a:t>Sistem </a:t>
              </a:r>
              <a:r>
                <a:rPr lang="en-US" sz="1400" kern="0">
                  <a:solidFill>
                    <a:sysClr val="windowText" lastClr="000000"/>
                  </a:solidFill>
                  <a:latin typeface="Calibri"/>
                  <a:ea typeface="Calibri"/>
                  <a:cs typeface="Times New Roman"/>
                </a:rPr>
                <a:t>Database = kumpulan database yang saling berkaitan secara lojik  dalam suatu sistem </a:t>
              </a:r>
              <a:r>
                <a:rPr lang="en-US" sz="1400" kern="0" smtClean="0">
                  <a:solidFill>
                    <a:sysClr val="windowText" lastClr="000000"/>
                  </a:solidFill>
                  <a:latin typeface="Calibri"/>
                  <a:ea typeface="Calibri"/>
                  <a:cs typeface="Times New Roman"/>
                </a:rPr>
                <a:t>tertentu.</a:t>
              </a:r>
            </a:p>
            <a:p>
              <a:pPr defTabSz="914400">
                <a:defRPr/>
              </a:pPr>
              <a:endParaRPr lang="en-US" sz="1050" kern="0" smtClean="0">
                <a:solidFill>
                  <a:sysClr val="windowText" lastClr="000000"/>
                </a:solidFill>
                <a:latin typeface="Calibri"/>
                <a:ea typeface="Calibri"/>
                <a:cs typeface="Times New Roman"/>
              </a:endParaRPr>
            </a:p>
            <a:p>
              <a:pPr defTabSz="914400">
                <a:defRPr/>
              </a:pPr>
              <a:r>
                <a:rPr lang="en-US" sz="1400" kern="0" smtClean="0">
                  <a:solidFill>
                    <a:sysClr val="windowText" lastClr="000000"/>
                  </a:solidFill>
                  <a:latin typeface="Calibri"/>
                  <a:ea typeface="Calibri"/>
                  <a:cs typeface="Times New Roman"/>
                </a:rPr>
                <a:t>Sebuah </a:t>
              </a:r>
              <a:r>
                <a:rPr lang="en-US" sz="1400" kern="0">
                  <a:solidFill>
                    <a:sysClr val="windowText" lastClr="000000"/>
                  </a:solidFill>
                  <a:latin typeface="Calibri"/>
                  <a:ea typeface="Calibri"/>
                  <a:cs typeface="Times New Roman"/>
                </a:rPr>
                <a:t>database = kumpulan relasi/tabel yang terorganiasi dan saling terkait secara </a:t>
              </a:r>
              <a:r>
                <a:rPr lang="en-US" sz="1400" kern="0" smtClean="0">
                  <a:solidFill>
                    <a:sysClr val="windowText" lastClr="000000"/>
                  </a:solidFill>
                  <a:latin typeface="Calibri"/>
                  <a:ea typeface="Calibri"/>
                  <a:cs typeface="Times New Roman"/>
                </a:rPr>
                <a:t>logik.</a:t>
              </a:r>
            </a:p>
            <a:p>
              <a:pPr defTabSz="914400">
                <a:defRPr/>
              </a:pPr>
              <a:endParaRPr lang="en-US" sz="1100" kern="0" smtClean="0">
                <a:solidFill>
                  <a:sysClr val="windowText" lastClr="000000"/>
                </a:solidFill>
                <a:latin typeface="Calibri"/>
                <a:ea typeface="Calibri"/>
                <a:cs typeface="Times New Roman"/>
              </a:endParaRPr>
            </a:p>
            <a:p>
              <a:pPr defTabSz="914400">
                <a:defRPr/>
              </a:pPr>
              <a:r>
                <a:rPr lang="en-US" sz="1400" kern="0" smtClean="0">
                  <a:solidFill>
                    <a:sysClr val="windowText" lastClr="000000"/>
                  </a:solidFill>
                  <a:latin typeface="Calibri"/>
                  <a:ea typeface="Calibri"/>
                  <a:cs typeface="Times New Roman"/>
                </a:rPr>
                <a:t>Sebuah </a:t>
              </a:r>
              <a:r>
                <a:rPr lang="en-US" sz="1400" kern="0">
                  <a:solidFill>
                    <a:sysClr val="windowText" lastClr="000000"/>
                  </a:solidFill>
                  <a:latin typeface="Calibri"/>
                  <a:ea typeface="Calibri"/>
                  <a:cs typeface="Times New Roman"/>
                </a:rPr>
                <a:t>Relasi/Tabel = kumpulan tuple/record yang </a:t>
              </a:r>
              <a:r>
                <a:rPr lang="en-US" sz="1400" kern="0" smtClean="0">
                  <a:solidFill>
                    <a:sysClr val="windowText" lastClr="000000"/>
                  </a:solidFill>
                  <a:latin typeface="Calibri"/>
                  <a:ea typeface="Calibri"/>
                  <a:cs typeface="Times New Roman"/>
                </a:rPr>
                <a:t>sejenis.</a:t>
              </a:r>
            </a:p>
            <a:p>
              <a:pPr defTabSz="914400">
                <a:defRPr/>
              </a:pPr>
              <a:endParaRPr lang="en-US" sz="900" kern="0" smtClean="0">
                <a:solidFill>
                  <a:sysClr val="windowText" lastClr="000000"/>
                </a:solidFill>
                <a:latin typeface="Calibri"/>
                <a:ea typeface="Calibri"/>
                <a:cs typeface="Times New Roman"/>
              </a:endParaRPr>
            </a:p>
            <a:p>
              <a:pPr defTabSz="914400">
                <a:defRPr/>
              </a:pPr>
              <a:r>
                <a:rPr lang="en-US" sz="1200" kern="0" smtClean="0">
                  <a:solidFill>
                    <a:sysClr val="windowText" lastClr="000000"/>
                  </a:solidFill>
                  <a:latin typeface="Calibri"/>
                  <a:ea typeface="Calibri"/>
                  <a:cs typeface="Times New Roman"/>
                </a:rPr>
                <a:t>Sebuah </a:t>
              </a:r>
              <a:r>
                <a:rPr lang="en-US" sz="1200" kern="0">
                  <a:solidFill>
                    <a:sysClr val="windowText" lastClr="000000"/>
                  </a:solidFill>
                  <a:latin typeface="Calibri"/>
                  <a:ea typeface="Calibri"/>
                  <a:cs typeface="Times New Roman"/>
                </a:rPr>
                <a:t>tuple/row atau record = kumpulan atribut atau field yang memiliki makna lojik utuh yang membentuk sebuah </a:t>
              </a:r>
              <a:r>
                <a:rPr lang="en-US" sz="1200" kern="0" smtClean="0">
                  <a:solidFill>
                    <a:sysClr val="windowText" lastClr="000000"/>
                  </a:solidFill>
                  <a:latin typeface="Calibri"/>
                  <a:ea typeface="Calibri"/>
                  <a:cs typeface="Times New Roman"/>
                </a:rPr>
                <a:t>tuple.</a:t>
              </a:r>
            </a:p>
            <a:p>
              <a:pPr defTabSz="914400">
                <a:defRPr/>
              </a:pPr>
              <a:endParaRPr lang="en-US" sz="700" kern="0" smtClean="0">
                <a:solidFill>
                  <a:sysClr val="windowText" lastClr="000000"/>
                </a:solidFill>
                <a:latin typeface="Calibri"/>
                <a:ea typeface="Calibri"/>
                <a:cs typeface="Times New Roman"/>
              </a:endParaRPr>
            </a:p>
            <a:p>
              <a:pPr defTabSz="914400">
                <a:defRPr/>
              </a:pPr>
              <a:endParaRPr lang="en-US" sz="700" kern="0" smtClean="0">
                <a:solidFill>
                  <a:sysClr val="windowText" lastClr="000000"/>
                </a:solidFill>
                <a:latin typeface="Calibri"/>
                <a:ea typeface="Calibri"/>
                <a:cs typeface="Times New Roman"/>
              </a:endParaRPr>
            </a:p>
            <a:p>
              <a:pPr defTabSz="914400">
                <a:defRPr/>
              </a:pPr>
              <a:r>
                <a:rPr lang="en-US" sz="1200" kern="0" smtClean="0">
                  <a:solidFill>
                    <a:sysClr val="windowText" lastClr="000000"/>
                  </a:solidFill>
                  <a:latin typeface="Calibri"/>
                  <a:ea typeface="Calibri"/>
                  <a:cs typeface="Times New Roman"/>
                </a:rPr>
                <a:t>Sebuah </a:t>
              </a:r>
              <a:r>
                <a:rPr lang="en-US" sz="1200" kern="0">
                  <a:solidFill>
                    <a:sysClr val="windowText" lastClr="000000"/>
                  </a:solidFill>
                  <a:latin typeface="Calibri"/>
                  <a:ea typeface="Calibri"/>
                  <a:cs typeface="Times New Roman"/>
                </a:rPr>
                <a:t>atribut = kumpulan karakter yang mengandung makna lojik utuh yang membentuk sebuah </a:t>
              </a:r>
              <a:r>
                <a:rPr lang="en-US" sz="1200" kern="0" smtClean="0">
                  <a:solidFill>
                    <a:sysClr val="windowText" lastClr="000000"/>
                  </a:solidFill>
                  <a:latin typeface="Calibri"/>
                  <a:ea typeface="Calibri"/>
                  <a:cs typeface="Times New Roman"/>
                </a:rPr>
                <a:t>atribut.</a:t>
              </a:r>
            </a:p>
            <a:p>
              <a:pPr defTabSz="914400">
                <a:defRPr/>
              </a:pPr>
              <a:endParaRPr lang="en-US" sz="1400" kern="0" smtClean="0">
                <a:solidFill>
                  <a:sysClr val="windowText" lastClr="000000"/>
                </a:solidFill>
                <a:latin typeface="Calibri"/>
                <a:ea typeface="Calibri"/>
                <a:cs typeface="Times New Roman"/>
              </a:endParaRPr>
            </a:p>
            <a:p>
              <a:pPr defTabSz="914400">
                <a:defRPr/>
              </a:pPr>
              <a:r>
                <a:rPr lang="en-US" sz="1400" kern="0" smtClean="0">
                  <a:solidFill>
                    <a:sysClr val="windowText" lastClr="000000"/>
                  </a:solidFill>
                  <a:latin typeface="Calibri"/>
                  <a:ea typeface="Calibri"/>
                  <a:cs typeface="Times New Roman"/>
                </a:rPr>
                <a:t>Sebuah </a:t>
              </a:r>
              <a:r>
                <a:rPr lang="en-US" sz="1400" kern="0">
                  <a:solidFill>
                    <a:sysClr val="windowText" lastClr="000000"/>
                  </a:solidFill>
                  <a:latin typeface="Calibri"/>
                  <a:ea typeface="Calibri"/>
                  <a:cs typeface="Times New Roman"/>
                </a:rPr>
                <a:t>karakter atau byte  = kumpulan bit ( 8 bit) yang membentuk kode sebuah </a:t>
              </a:r>
              <a:r>
                <a:rPr lang="en-US" sz="1400" kern="0" smtClean="0">
                  <a:solidFill>
                    <a:sysClr val="windowText" lastClr="000000"/>
                  </a:solidFill>
                  <a:latin typeface="Calibri"/>
                  <a:ea typeface="Calibri"/>
                  <a:cs typeface="Times New Roman"/>
                </a:rPr>
                <a:t>karakter.</a:t>
              </a:r>
            </a:p>
            <a:p>
              <a:pPr defTabSz="914400">
                <a:defRPr/>
              </a:pPr>
              <a:endParaRPr lang="en-US" sz="1100" kern="0" smtClean="0">
                <a:solidFill>
                  <a:sysClr val="windowText" lastClr="000000"/>
                </a:solidFill>
                <a:latin typeface="Times New Roman"/>
                <a:ea typeface="Times New Roman"/>
              </a:endParaRPr>
            </a:p>
            <a:p>
              <a:pPr defTabSz="914400">
                <a:defRPr/>
              </a:pPr>
              <a:r>
                <a:rPr lang="en-US" sz="1400" kern="0" smtClean="0">
                  <a:solidFill>
                    <a:sysClr val="windowText" lastClr="000000"/>
                  </a:solidFill>
                  <a:latin typeface="Times New Roman"/>
                  <a:ea typeface="Times New Roman"/>
                </a:rPr>
                <a:t>Bit </a:t>
              </a:r>
              <a:r>
                <a:rPr lang="en-US" sz="1400" kern="0">
                  <a:solidFill>
                    <a:sysClr val="windowText" lastClr="000000"/>
                  </a:solidFill>
                  <a:latin typeface="Times New Roman"/>
                  <a:ea typeface="Times New Roman"/>
                </a:rPr>
                <a:t>= reprentasi data elementer yang disimpan dalam media penyimpanan </a:t>
              </a:r>
              <a:endParaRPr lang="en-US" sz="1400" kern="0" smtClean="0">
                <a:solidFill>
                  <a:sysClr val="windowText" lastClr="000000"/>
                </a:solidFill>
                <a:latin typeface="Times New Roman"/>
                <a:ea typeface="Times New Roman"/>
              </a:endParaRPr>
            </a:p>
            <a:p>
              <a:pPr defTabSz="914400">
                <a:defRPr/>
              </a:pPr>
              <a:endParaRPr lang="en-US" sz="1400" kern="0">
                <a:solidFill>
                  <a:sysClr val="windowText" lastClr="000000"/>
                </a:solidFill>
                <a:latin typeface="Times New Roman"/>
                <a:ea typeface="Times New Roman"/>
              </a:endParaRPr>
            </a:p>
            <a:p>
              <a:pPr defTabSz="914400">
                <a:defRPr/>
              </a:pPr>
              <a:endParaRPr lang="en-US" sz="1400" kern="0" smtClean="0">
                <a:solidFill>
                  <a:sysClr val="windowText" lastClr="000000"/>
                </a:solidFill>
                <a:latin typeface="Times New Roman"/>
                <a:ea typeface="Times New Roman"/>
              </a:endParaRPr>
            </a:p>
            <a:p>
              <a:pPr defTabSz="914400">
                <a:defRPr/>
              </a:pPr>
              <a:endParaRPr lang="en-US" sz="1400" kern="0">
                <a:solidFill>
                  <a:sysClr val="windowText" lastClr="000000"/>
                </a:solidFill>
                <a:latin typeface="Times New Roman"/>
                <a:ea typeface="Times New Roman"/>
              </a:endParaRPr>
            </a:p>
          </p:txBody>
        </p:sp>
        <p:grpSp>
          <p:nvGrpSpPr>
            <p:cNvPr id="32" name="Group 31"/>
            <p:cNvGrpSpPr/>
            <p:nvPr/>
          </p:nvGrpSpPr>
          <p:grpSpPr>
            <a:xfrm>
              <a:off x="650240" y="1820308"/>
              <a:ext cx="2847340" cy="4382321"/>
              <a:chOff x="650240" y="1454548"/>
              <a:chExt cx="2847340" cy="4382321"/>
            </a:xfrm>
          </p:grpSpPr>
          <p:sp>
            <p:nvSpPr>
              <p:cNvPr id="34" name="Text Box 2571"/>
              <p:cNvSpPr txBox="1">
                <a:spLocks noChangeArrowheads="1"/>
              </p:cNvSpPr>
              <p:nvPr/>
            </p:nvSpPr>
            <p:spPr bwMode="auto">
              <a:xfrm>
                <a:off x="650240" y="1454548"/>
                <a:ext cx="2847340" cy="349141"/>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algn="ctr" defTabSz="914400">
                  <a:spcAft>
                    <a:spcPts val="1000"/>
                  </a:spcAft>
                  <a:defRPr/>
                </a:pPr>
                <a:r>
                  <a:rPr lang="en-US" sz="1200" kern="0">
                    <a:solidFill>
                      <a:sysClr val="windowText" lastClr="000000"/>
                    </a:solidFill>
                    <a:latin typeface="Times New Roman"/>
                    <a:ea typeface="Times New Roman"/>
                  </a:rPr>
                  <a:t>Sistem Database ~ </a:t>
                </a:r>
                <a:r>
                  <a:rPr lang="en-US" sz="1200" kern="0" smtClean="0">
                    <a:solidFill>
                      <a:sysClr val="windowText" lastClr="000000"/>
                    </a:solidFill>
                    <a:latin typeface="Times New Roman"/>
                    <a:ea typeface="Times New Roman"/>
                  </a:rPr>
                  <a:t>Drive ~Direktori </a:t>
                </a:r>
                <a:r>
                  <a:rPr lang="en-US" sz="1200" kern="0">
                    <a:solidFill>
                      <a:sysClr val="windowText" lastClr="000000"/>
                    </a:solidFill>
                    <a:latin typeface="Times New Roman"/>
                    <a:ea typeface="Times New Roman"/>
                  </a:rPr>
                  <a:t>ROOT</a:t>
                </a:r>
              </a:p>
            </p:txBody>
          </p:sp>
          <p:sp>
            <p:nvSpPr>
              <p:cNvPr id="35" name="Text Box 2572"/>
              <p:cNvSpPr txBox="1">
                <a:spLocks noChangeArrowheads="1"/>
              </p:cNvSpPr>
              <p:nvPr/>
            </p:nvSpPr>
            <p:spPr bwMode="auto">
              <a:xfrm>
                <a:off x="650240" y="2692192"/>
                <a:ext cx="2847340" cy="327470"/>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algn="ctr" defTabSz="914400">
                  <a:spcAft>
                    <a:spcPts val="1000"/>
                  </a:spcAft>
                  <a:defRPr/>
                </a:pPr>
                <a:r>
                  <a:rPr lang="en-US" sz="1400" kern="0">
                    <a:solidFill>
                      <a:sysClr val="windowText" lastClr="000000"/>
                    </a:solidFill>
                    <a:latin typeface="Times New Roman"/>
                    <a:ea typeface="Times New Roman"/>
                  </a:rPr>
                  <a:t>Relasi (Tabel) ~ File</a:t>
                </a:r>
              </a:p>
            </p:txBody>
          </p:sp>
          <p:sp>
            <p:nvSpPr>
              <p:cNvPr id="36" name="Text Box 2573"/>
              <p:cNvSpPr txBox="1">
                <a:spLocks noChangeArrowheads="1"/>
              </p:cNvSpPr>
              <p:nvPr/>
            </p:nvSpPr>
            <p:spPr bwMode="auto">
              <a:xfrm>
                <a:off x="650240" y="2079992"/>
                <a:ext cx="2847340" cy="325664"/>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algn="ctr" defTabSz="914400">
                  <a:spcAft>
                    <a:spcPts val="1000"/>
                  </a:spcAft>
                  <a:defRPr/>
                </a:pPr>
                <a:r>
                  <a:rPr lang="en-US" sz="1400" kern="0">
                    <a:solidFill>
                      <a:sysClr val="windowText" lastClr="000000"/>
                    </a:solidFill>
                    <a:latin typeface="Times New Roman"/>
                    <a:ea typeface="Times New Roman"/>
                  </a:rPr>
                  <a:t>Database ~ Direktori (Folder)</a:t>
                </a:r>
              </a:p>
            </p:txBody>
          </p:sp>
          <p:sp>
            <p:nvSpPr>
              <p:cNvPr id="37" name="Text Box 2574"/>
              <p:cNvSpPr txBox="1">
                <a:spLocks noChangeArrowheads="1"/>
              </p:cNvSpPr>
              <p:nvPr/>
            </p:nvSpPr>
            <p:spPr bwMode="auto">
              <a:xfrm>
                <a:off x="650240" y="3823891"/>
                <a:ext cx="2847340" cy="291352"/>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algn="ctr" defTabSz="914400">
                  <a:spcAft>
                    <a:spcPts val="1000"/>
                  </a:spcAft>
                  <a:defRPr/>
                </a:pPr>
                <a:r>
                  <a:rPr lang="en-US" sz="1400" kern="0">
                    <a:solidFill>
                      <a:sysClr val="windowText" lastClr="000000"/>
                    </a:solidFill>
                    <a:latin typeface="Times New Roman"/>
                    <a:ea typeface="Times New Roman"/>
                  </a:rPr>
                  <a:t>Atribut ~ Field</a:t>
                </a:r>
              </a:p>
            </p:txBody>
          </p:sp>
          <p:sp>
            <p:nvSpPr>
              <p:cNvPr id="38" name="Text Box 2575"/>
              <p:cNvSpPr txBox="1">
                <a:spLocks noChangeArrowheads="1"/>
              </p:cNvSpPr>
              <p:nvPr/>
            </p:nvSpPr>
            <p:spPr bwMode="auto">
              <a:xfrm>
                <a:off x="650240" y="3270081"/>
                <a:ext cx="2847340" cy="303391"/>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algn="ctr" defTabSz="914400">
                  <a:spcAft>
                    <a:spcPts val="1000"/>
                  </a:spcAft>
                  <a:defRPr/>
                </a:pPr>
                <a:r>
                  <a:rPr lang="en-US" sz="1400" kern="0">
                    <a:solidFill>
                      <a:sysClr val="windowText" lastClr="000000"/>
                    </a:solidFill>
                    <a:latin typeface="Times New Roman"/>
                    <a:ea typeface="Times New Roman"/>
                  </a:rPr>
                  <a:t>Tuple (Row) ~ Record </a:t>
                </a:r>
              </a:p>
            </p:txBody>
          </p:sp>
          <p:sp>
            <p:nvSpPr>
              <p:cNvPr id="39" name="Text Box 2576"/>
              <p:cNvSpPr txBox="1">
                <a:spLocks noChangeArrowheads="1"/>
              </p:cNvSpPr>
              <p:nvPr/>
            </p:nvSpPr>
            <p:spPr bwMode="auto">
              <a:xfrm>
                <a:off x="650240" y="4365661"/>
                <a:ext cx="2847340" cy="317237"/>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algn="ctr" defTabSz="914400">
                  <a:spcAft>
                    <a:spcPts val="1000"/>
                  </a:spcAft>
                  <a:defRPr/>
                </a:pPr>
                <a:r>
                  <a:rPr lang="en-US" sz="1400" kern="0">
                    <a:solidFill>
                      <a:sysClr val="windowText" lastClr="000000"/>
                    </a:solidFill>
                    <a:latin typeface="Times New Roman"/>
                    <a:ea typeface="Times New Roman"/>
                  </a:rPr>
                  <a:t>Karakter ~ byte ( 8 bit)</a:t>
                </a:r>
              </a:p>
            </p:txBody>
          </p:sp>
          <p:sp>
            <p:nvSpPr>
              <p:cNvPr id="40" name="Text Box 2577"/>
              <p:cNvSpPr txBox="1">
                <a:spLocks noChangeArrowheads="1"/>
              </p:cNvSpPr>
              <p:nvPr/>
            </p:nvSpPr>
            <p:spPr bwMode="auto">
              <a:xfrm>
                <a:off x="650240" y="4943550"/>
                <a:ext cx="2847340" cy="291352"/>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algn="ctr" defTabSz="914400">
                  <a:spcAft>
                    <a:spcPts val="1000"/>
                  </a:spcAft>
                  <a:defRPr/>
                </a:pPr>
                <a:r>
                  <a:rPr lang="en-US" sz="1400" kern="0">
                    <a:solidFill>
                      <a:sysClr val="windowText" lastClr="000000"/>
                    </a:solidFill>
                    <a:latin typeface="Times New Roman"/>
                    <a:ea typeface="Times New Roman"/>
                  </a:rPr>
                  <a:t>Bit </a:t>
                </a:r>
              </a:p>
            </p:txBody>
          </p:sp>
          <p:cxnSp>
            <p:nvCxnSpPr>
              <p:cNvPr id="41" name="AutoShape 2578"/>
              <p:cNvCxnSpPr>
                <a:cxnSpLocks noChangeShapeType="1"/>
              </p:cNvCxnSpPr>
              <p:nvPr/>
            </p:nvCxnSpPr>
            <p:spPr bwMode="auto">
              <a:xfrm>
                <a:off x="2108200" y="1827767"/>
                <a:ext cx="0" cy="25222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2" name="AutoShape 2579"/>
              <p:cNvCxnSpPr>
                <a:cxnSpLocks noChangeShapeType="1"/>
              </p:cNvCxnSpPr>
              <p:nvPr/>
            </p:nvCxnSpPr>
            <p:spPr bwMode="auto">
              <a:xfrm>
                <a:off x="2108200" y="2417093"/>
                <a:ext cx="0" cy="25222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3" name="AutoShape 2580"/>
              <p:cNvCxnSpPr>
                <a:cxnSpLocks noChangeShapeType="1"/>
              </p:cNvCxnSpPr>
              <p:nvPr/>
            </p:nvCxnSpPr>
            <p:spPr bwMode="auto">
              <a:xfrm>
                <a:off x="2108200" y="3017255"/>
                <a:ext cx="0" cy="25222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4" name="AutoShape 2581"/>
              <p:cNvCxnSpPr>
                <a:cxnSpLocks noChangeShapeType="1"/>
              </p:cNvCxnSpPr>
              <p:nvPr/>
            </p:nvCxnSpPr>
            <p:spPr bwMode="auto">
              <a:xfrm>
                <a:off x="2108200" y="3555413"/>
                <a:ext cx="0" cy="25222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5" name="AutoShape 2582"/>
              <p:cNvCxnSpPr>
                <a:cxnSpLocks noChangeShapeType="1"/>
              </p:cNvCxnSpPr>
              <p:nvPr/>
            </p:nvCxnSpPr>
            <p:spPr bwMode="auto">
              <a:xfrm>
                <a:off x="2108200" y="4097184"/>
                <a:ext cx="635" cy="25222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6" name="AutoShape 2583"/>
              <p:cNvCxnSpPr>
                <a:cxnSpLocks noChangeShapeType="1"/>
              </p:cNvCxnSpPr>
              <p:nvPr/>
            </p:nvCxnSpPr>
            <p:spPr bwMode="auto">
              <a:xfrm>
                <a:off x="2108200" y="4666645"/>
                <a:ext cx="0" cy="25222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47" name="Text Box 2584"/>
              <p:cNvSpPr txBox="1">
                <a:spLocks noChangeArrowheads="1"/>
              </p:cNvSpPr>
              <p:nvPr/>
            </p:nvSpPr>
            <p:spPr bwMode="auto">
              <a:xfrm>
                <a:off x="662940" y="5545517"/>
                <a:ext cx="2834640" cy="291352"/>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algn="ctr" defTabSz="914400">
                  <a:spcAft>
                    <a:spcPts val="1000"/>
                  </a:spcAft>
                  <a:defRPr/>
                </a:pPr>
                <a:r>
                  <a:rPr lang="en-US" sz="1400" kern="0">
                    <a:solidFill>
                      <a:sysClr val="windowText" lastClr="000000"/>
                    </a:solidFill>
                    <a:latin typeface="Times New Roman"/>
                    <a:ea typeface="Times New Roman"/>
                  </a:rPr>
                  <a:t>Media Penyimpanan (Storage)</a:t>
                </a:r>
              </a:p>
            </p:txBody>
          </p:sp>
          <p:cxnSp>
            <p:nvCxnSpPr>
              <p:cNvPr id="48" name="AutoShape 2585"/>
              <p:cNvCxnSpPr>
                <a:cxnSpLocks noChangeShapeType="1"/>
              </p:cNvCxnSpPr>
              <p:nvPr/>
            </p:nvCxnSpPr>
            <p:spPr bwMode="auto">
              <a:xfrm>
                <a:off x="2108200" y="5188551"/>
                <a:ext cx="0" cy="349141"/>
              </a:xfrm>
              <a:prstGeom prst="straightConnector1">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cxnSp>
        </p:grpSp>
        <p:sp>
          <p:nvSpPr>
            <p:cNvPr id="33" name="Rectangle 32"/>
            <p:cNvSpPr/>
            <p:nvPr/>
          </p:nvSpPr>
          <p:spPr>
            <a:xfrm>
              <a:off x="523240" y="1299344"/>
              <a:ext cx="7172960" cy="338554"/>
            </a:xfrm>
            <a:prstGeom prst="rect">
              <a:avLst/>
            </a:prstGeom>
            <a:solidFill>
              <a:srgbClr val="CCECFF"/>
            </a:solidFill>
          </p:spPr>
          <p:txBody>
            <a:bodyPr wrap="square">
              <a:spAutoFit/>
            </a:bodyPr>
            <a:lstStyle/>
            <a:p>
              <a:pPr defTabSz="914400">
                <a:spcAft>
                  <a:spcPts val="1000"/>
                </a:spcAft>
                <a:defRPr/>
              </a:pPr>
              <a:r>
                <a:rPr lang="en-US" sz="1600" kern="0">
                  <a:solidFill>
                    <a:sysClr val="windowText" lastClr="000000"/>
                  </a:solidFill>
                  <a:latin typeface="Times New Roman"/>
                  <a:ea typeface="Times New Roman"/>
                </a:rPr>
                <a:t>Formulasi hirarki </a:t>
              </a:r>
            </a:p>
          </p:txBody>
        </p:sp>
      </p:grpSp>
      <p:sp>
        <p:nvSpPr>
          <p:cNvPr id="2" name="Rectangle 1"/>
          <p:cNvSpPr/>
          <p:nvPr/>
        </p:nvSpPr>
        <p:spPr>
          <a:xfrm>
            <a:off x="7833360" y="1326699"/>
            <a:ext cx="3893820" cy="5432256"/>
          </a:xfrm>
          <a:prstGeom prst="rect">
            <a:avLst/>
          </a:prstGeom>
        </p:spPr>
        <p:txBody>
          <a:bodyPr wrap="square">
            <a:spAutoFit/>
          </a:bodyPr>
          <a:lstStyle/>
          <a:p>
            <a:pPr>
              <a:spcAft>
                <a:spcPts val="600"/>
              </a:spcAft>
            </a:pPr>
            <a:r>
              <a:rPr lang="en-US" sz="1200">
                <a:solidFill>
                  <a:prstClr val="black"/>
                </a:solidFill>
                <a:latin typeface="Calibri" pitchFamily="34" charset="0"/>
                <a:ea typeface="Times New Roman"/>
              </a:rPr>
              <a:t>Istilah-istilah yang berkaitan dengan </a:t>
            </a:r>
            <a:r>
              <a:rPr lang="en-US" sz="1200" smtClean="0">
                <a:solidFill>
                  <a:prstClr val="black"/>
                </a:solidFill>
                <a:latin typeface="Calibri" pitchFamily="34" charset="0"/>
                <a:ea typeface="Times New Roman"/>
              </a:rPr>
              <a:t>kopnsep model dan desain </a:t>
            </a:r>
            <a:r>
              <a:rPr lang="en-US" sz="1200">
                <a:solidFill>
                  <a:prstClr val="black"/>
                </a:solidFill>
                <a:latin typeface="Calibri" pitchFamily="34" charset="0"/>
                <a:ea typeface="Times New Roman"/>
              </a:rPr>
              <a:t>database yaitu :</a:t>
            </a:r>
          </a:p>
          <a:p>
            <a:pPr marL="174625" indent="-174625">
              <a:spcAft>
                <a:spcPts val="600"/>
              </a:spcAft>
              <a:buFont typeface="Wingdings" pitchFamily="2" charset="2"/>
              <a:buChar char="ü"/>
              <a:tabLst>
                <a:tab pos="457200" algn="l"/>
              </a:tabLst>
            </a:pPr>
            <a:r>
              <a:rPr lang="en-US" sz="1200" b="1">
                <a:solidFill>
                  <a:prstClr val="black"/>
                </a:solidFill>
                <a:latin typeface="Calibri" pitchFamily="34" charset="0"/>
              </a:rPr>
              <a:t>A</a:t>
            </a:r>
            <a:r>
              <a:rPr lang="en-US" sz="1200" b="1" smtClean="0">
                <a:solidFill>
                  <a:prstClr val="black"/>
                </a:solidFill>
                <a:latin typeface="Calibri" pitchFamily="34" charset="0"/>
              </a:rPr>
              <a:t>tribut</a:t>
            </a:r>
            <a:r>
              <a:rPr lang="en-US" sz="1200" smtClean="0">
                <a:solidFill>
                  <a:prstClr val="black"/>
                </a:solidFill>
                <a:latin typeface="Calibri" pitchFamily="34" charset="0"/>
              </a:rPr>
              <a:t> </a:t>
            </a:r>
            <a:r>
              <a:rPr lang="en-US" sz="1200" b="1">
                <a:solidFill>
                  <a:prstClr val="black"/>
                </a:solidFill>
                <a:latin typeface="Calibri" pitchFamily="34" charset="0"/>
              </a:rPr>
              <a:t>data</a:t>
            </a:r>
            <a:r>
              <a:rPr lang="en-US" sz="1200">
                <a:solidFill>
                  <a:prstClr val="black"/>
                </a:solidFill>
                <a:latin typeface="Calibri" pitchFamily="34" charset="0"/>
              </a:rPr>
              <a:t> (disebut </a:t>
            </a:r>
            <a:r>
              <a:rPr lang="en-US" sz="1200" b="1">
                <a:solidFill>
                  <a:prstClr val="black"/>
                </a:solidFill>
                <a:latin typeface="Calibri" pitchFamily="34" charset="0"/>
              </a:rPr>
              <a:t>atribut</a:t>
            </a:r>
            <a:r>
              <a:rPr lang="en-US" sz="1200">
                <a:solidFill>
                  <a:prstClr val="black"/>
                </a:solidFill>
                <a:latin typeface="Calibri" pitchFamily="34" charset="0"/>
              </a:rPr>
              <a:t> saja) adalah sebuah konsep yang dapat menjelaskan pengertian dan domain suatu item-data</a:t>
            </a:r>
            <a:endParaRPr lang="en-US" sz="1200" b="1" smtClean="0">
              <a:solidFill>
                <a:prstClr val="black"/>
              </a:solidFill>
              <a:latin typeface="Calibri" pitchFamily="34" charset="0"/>
              <a:ea typeface="Times New Roman"/>
            </a:endParaRPr>
          </a:p>
          <a:p>
            <a:pPr marL="174625" indent="-174625">
              <a:spcAft>
                <a:spcPts val="600"/>
              </a:spcAft>
              <a:buFont typeface="Wingdings" pitchFamily="2" charset="2"/>
              <a:buChar char="ü"/>
              <a:tabLst>
                <a:tab pos="457200" algn="l"/>
              </a:tabLst>
            </a:pPr>
            <a:r>
              <a:rPr lang="en-US" sz="1200" b="1" smtClean="0">
                <a:solidFill>
                  <a:prstClr val="black"/>
                </a:solidFill>
                <a:latin typeface="Calibri" pitchFamily="34" charset="0"/>
                <a:ea typeface="Times New Roman"/>
              </a:rPr>
              <a:t>Skema </a:t>
            </a:r>
            <a:r>
              <a:rPr lang="en-US" sz="1200" b="1">
                <a:solidFill>
                  <a:prstClr val="black"/>
                </a:solidFill>
                <a:latin typeface="Calibri" pitchFamily="34" charset="0"/>
                <a:ea typeface="Times New Roman"/>
              </a:rPr>
              <a:t>database</a:t>
            </a:r>
            <a:r>
              <a:rPr lang="en-US" sz="1200">
                <a:solidFill>
                  <a:prstClr val="black"/>
                </a:solidFill>
                <a:latin typeface="Calibri" pitchFamily="34" charset="0"/>
                <a:ea typeface="Times New Roman"/>
              </a:rPr>
              <a:t>, merupakan desain keseluruhan dari database yang ditinjau meliputi skema lojik dan skema fisik</a:t>
            </a:r>
            <a:r>
              <a:rPr lang="en-US" sz="1200" smtClean="0">
                <a:solidFill>
                  <a:prstClr val="black"/>
                </a:solidFill>
                <a:latin typeface="Calibri" pitchFamily="34" charset="0"/>
                <a:ea typeface="Times New Roman"/>
              </a:rPr>
              <a:t>.</a:t>
            </a:r>
          </a:p>
          <a:p>
            <a:pPr marL="174625" indent="-174625">
              <a:spcAft>
                <a:spcPts val="600"/>
              </a:spcAft>
              <a:buFont typeface="Wingdings" pitchFamily="2" charset="2"/>
              <a:buChar char="ü"/>
              <a:tabLst>
                <a:tab pos="457200" algn="l"/>
              </a:tabLst>
            </a:pPr>
            <a:r>
              <a:rPr lang="en-US" sz="1200" b="1">
                <a:solidFill>
                  <a:prstClr val="black"/>
                </a:solidFill>
                <a:latin typeface="Calibri" pitchFamily="34" charset="0"/>
              </a:rPr>
              <a:t>Skema </a:t>
            </a:r>
            <a:r>
              <a:rPr lang="en-US" sz="1200" b="1" smtClean="0">
                <a:solidFill>
                  <a:prstClr val="black"/>
                </a:solidFill>
                <a:latin typeface="Calibri" pitchFamily="34" charset="0"/>
              </a:rPr>
              <a:t>Relasi/Tabel </a:t>
            </a:r>
            <a:r>
              <a:rPr lang="en-US" sz="1200" smtClean="0">
                <a:solidFill>
                  <a:prstClr val="black"/>
                </a:solidFill>
                <a:latin typeface="Calibri" pitchFamily="34" charset="0"/>
              </a:rPr>
              <a:t>(</a:t>
            </a:r>
            <a:r>
              <a:rPr lang="en-US" sz="1200" b="1" smtClean="0">
                <a:solidFill>
                  <a:prstClr val="black"/>
                </a:solidFill>
                <a:latin typeface="Calibri" pitchFamily="34" charset="0"/>
              </a:rPr>
              <a:t>Skema</a:t>
            </a:r>
            <a:r>
              <a:rPr lang="en-US" sz="1200" smtClean="0">
                <a:solidFill>
                  <a:prstClr val="black"/>
                </a:solidFill>
                <a:latin typeface="Calibri" pitchFamily="34" charset="0"/>
              </a:rPr>
              <a:t>), merupakan desain skema lojik yang menyatakan struktur data terhadap </a:t>
            </a:r>
            <a:r>
              <a:rPr lang="en-US" sz="1200" i="1" smtClean="0">
                <a:solidFill>
                  <a:prstClr val="black"/>
                </a:solidFill>
                <a:latin typeface="Calibri" pitchFamily="34" charset="0"/>
              </a:rPr>
              <a:t>intance.</a:t>
            </a:r>
            <a:endParaRPr lang="en-US" sz="1200">
              <a:solidFill>
                <a:prstClr val="black"/>
              </a:solidFill>
              <a:latin typeface="Calibri" pitchFamily="34" charset="0"/>
              <a:ea typeface="Times New Roman"/>
            </a:endParaRPr>
          </a:p>
          <a:p>
            <a:pPr marL="174625" indent="-174625">
              <a:spcAft>
                <a:spcPts val="600"/>
              </a:spcAft>
              <a:buFont typeface="Wingdings" pitchFamily="2" charset="2"/>
              <a:buChar char="ü"/>
              <a:tabLst>
                <a:tab pos="457200" algn="l"/>
              </a:tabLst>
            </a:pPr>
            <a:r>
              <a:rPr lang="en-US" sz="1200" b="1" smtClean="0">
                <a:solidFill>
                  <a:prstClr val="black"/>
                </a:solidFill>
                <a:latin typeface="Calibri" pitchFamily="34" charset="0"/>
                <a:ea typeface="Times New Roman"/>
              </a:rPr>
              <a:t>Instance (instan), </a:t>
            </a:r>
            <a:r>
              <a:rPr lang="en-US" sz="1200">
                <a:solidFill>
                  <a:prstClr val="black"/>
                </a:solidFill>
                <a:latin typeface="Calibri" pitchFamily="34" charset="0"/>
                <a:ea typeface="Times New Roman"/>
              </a:rPr>
              <a:t>merupakan informasi yang tersimpan pada database pada suatu saat. Sebagai analogi tentang </a:t>
            </a:r>
            <a:r>
              <a:rPr lang="en-US" sz="1200" b="1">
                <a:solidFill>
                  <a:prstClr val="black"/>
                </a:solidFill>
                <a:latin typeface="Calibri" pitchFamily="34" charset="0"/>
                <a:ea typeface="Times New Roman"/>
              </a:rPr>
              <a:t>skema </a:t>
            </a:r>
            <a:r>
              <a:rPr lang="en-US" sz="1200">
                <a:solidFill>
                  <a:prstClr val="black"/>
                </a:solidFill>
                <a:latin typeface="Calibri" pitchFamily="34" charset="0"/>
                <a:ea typeface="Times New Roman"/>
              </a:rPr>
              <a:t>vs </a:t>
            </a:r>
            <a:r>
              <a:rPr lang="en-US" sz="1200" b="1">
                <a:solidFill>
                  <a:prstClr val="black"/>
                </a:solidFill>
                <a:latin typeface="Calibri" pitchFamily="34" charset="0"/>
                <a:ea typeface="Times New Roman"/>
              </a:rPr>
              <a:t>instance </a:t>
            </a:r>
            <a:r>
              <a:rPr lang="en-US" sz="1200">
                <a:solidFill>
                  <a:prstClr val="black"/>
                </a:solidFill>
                <a:latin typeface="Calibri" pitchFamily="34" charset="0"/>
                <a:ea typeface="Times New Roman"/>
              </a:rPr>
              <a:t>identik dengan </a:t>
            </a:r>
            <a:r>
              <a:rPr lang="en-US" sz="1200" b="1">
                <a:solidFill>
                  <a:prstClr val="black"/>
                </a:solidFill>
                <a:latin typeface="Calibri" pitchFamily="34" charset="0"/>
                <a:ea typeface="Times New Roman"/>
              </a:rPr>
              <a:t>type</a:t>
            </a:r>
            <a:r>
              <a:rPr lang="en-US" sz="1200">
                <a:solidFill>
                  <a:prstClr val="black"/>
                </a:solidFill>
                <a:latin typeface="Calibri" pitchFamily="34" charset="0"/>
                <a:ea typeface="Times New Roman"/>
              </a:rPr>
              <a:t> vs </a:t>
            </a:r>
            <a:r>
              <a:rPr lang="en-US" sz="1200" b="1">
                <a:solidFill>
                  <a:prstClr val="black"/>
                </a:solidFill>
                <a:latin typeface="Calibri" pitchFamily="34" charset="0"/>
                <a:ea typeface="Times New Roman"/>
              </a:rPr>
              <a:t>variable</a:t>
            </a:r>
            <a:r>
              <a:rPr lang="en-US" sz="1200">
                <a:solidFill>
                  <a:prstClr val="black"/>
                </a:solidFill>
                <a:latin typeface="Calibri" pitchFamily="34" charset="0"/>
                <a:ea typeface="Times New Roman"/>
              </a:rPr>
              <a:t> dalam bahasa pemrograman.</a:t>
            </a:r>
          </a:p>
          <a:p>
            <a:pPr marL="174625" indent="-174625">
              <a:spcAft>
                <a:spcPts val="600"/>
              </a:spcAft>
              <a:buFont typeface="Wingdings" pitchFamily="2" charset="2"/>
              <a:buChar char="ü"/>
              <a:tabLst>
                <a:tab pos="457200" algn="l"/>
              </a:tabLst>
            </a:pPr>
            <a:r>
              <a:rPr lang="en-US" sz="1200" b="1">
                <a:solidFill>
                  <a:prstClr val="black"/>
                </a:solidFill>
                <a:latin typeface="Calibri" pitchFamily="34" charset="0"/>
                <a:ea typeface="Times New Roman"/>
              </a:rPr>
              <a:t>Data independent, </a:t>
            </a:r>
            <a:r>
              <a:rPr lang="en-US" sz="1200">
                <a:solidFill>
                  <a:prstClr val="black"/>
                </a:solidFill>
                <a:latin typeface="Calibri" pitchFamily="34" charset="0"/>
                <a:ea typeface="Times New Roman"/>
              </a:rPr>
              <a:t>adalah sebuah tujuan mekanisme operasi database yang memiliki kemampuan modifikasi definisi database pada sebuah tingkatan abstraksi tanpa mempengaruhi skema tingkatan yang lebih tinggi. Data independent mencakup dua tingkatan, yaitu :</a:t>
            </a:r>
          </a:p>
          <a:p>
            <a:pPr marL="571500" lvl="1" indent="-228600">
              <a:spcAft>
                <a:spcPts val="600"/>
              </a:spcAft>
              <a:buFont typeface="+mj-lt"/>
              <a:buAutoNum type="arabicParenBoth"/>
              <a:tabLst>
                <a:tab pos="685800" algn="l"/>
              </a:tabLst>
            </a:pPr>
            <a:r>
              <a:rPr lang="en-US" sz="1200">
                <a:solidFill>
                  <a:prstClr val="black"/>
                </a:solidFill>
                <a:latin typeface="Calibri" pitchFamily="34" charset="0"/>
                <a:ea typeface="Times New Roman"/>
              </a:rPr>
              <a:t>Tingkatan fisik, adalah kemampuan modifikasi skema fisik database tanpa mengubah atau menulis ulang program aplikasi.</a:t>
            </a:r>
          </a:p>
          <a:p>
            <a:pPr marL="571500" lvl="1" indent="-228600">
              <a:spcAft>
                <a:spcPts val="600"/>
              </a:spcAft>
              <a:buFont typeface="+mj-lt"/>
              <a:buAutoNum type="arabicParenBoth"/>
              <a:tabLst>
                <a:tab pos="685800" algn="l"/>
              </a:tabLst>
            </a:pPr>
            <a:r>
              <a:rPr lang="en-US" sz="1200">
                <a:solidFill>
                  <a:prstClr val="black"/>
                </a:solidFill>
                <a:latin typeface="Calibri" pitchFamily="34" charset="0"/>
                <a:ea typeface="Times New Roman"/>
              </a:rPr>
              <a:t>Tingkatan lojik, adalah kemampuan modifikasi skema konseptual tanpa menulis ulang program aplikasi</a:t>
            </a:r>
            <a:r>
              <a:rPr lang="en-US" sz="1200" smtClean="0">
                <a:solidFill>
                  <a:prstClr val="black"/>
                </a:solidFill>
                <a:latin typeface="Calibri" pitchFamily="34" charset="0"/>
                <a:ea typeface="Times New Roman"/>
              </a:rPr>
              <a:t>.</a:t>
            </a:r>
            <a:endParaRPr lang="en-US" sz="1200">
              <a:solidFill>
                <a:prstClr val="black"/>
              </a:solidFill>
              <a:latin typeface="Calibri" pitchFamily="34" charset="0"/>
              <a:ea typeface="Times New Roman"/>
            </a:endParaRPr>
          </a:p>
        </p:txBody>
      </p:sp>
      <p:sp>
        <p:nvSpPr>
          <p:cNvPr id="3" name="Rectangle 2"/>
          <p:cNvSpPr/>
          <p:nvPr/>
        </p:nvSpPr>
        <p:spPr>
          <a:xfrm>
            <a:off x="4490313" y="691515"/>
            <a:ext cx="2450607" cy="307777"/>
          </a:xfrm>
          <a:prstGeom prst="rect">
            <a:avLst/>
          </a:prstGeom>
        </p:spPr>
        <p:txBody>
          <a:bodyPr wrap="none">
            <a:spAutoFit/>
          </a:bodyPr>
          <a:lstStyle/>
          <a:p>
            <a:r>
              <a:rPr lang="en-US" sz="1400" smtClean="0">
                <a:solidFill>
                  <a:srgbClr val="FF0000"/>
                </a:solidFill>
              </a:rPr>
              <a:t>SQL : Create db ‘KEUANGAN’</a:t>
            </a:r>
            <a:endParaRPr lang="en-US" sz="1400">
              <a:solidFill>
                <a:srgbClr val="FF0000"/>
              </a:solidFill>
            </a:endParaRPr>
          </a:p>
        </p:txBody>
      </p:sp>
      <p:sp>
        <p:nvSpPr>
          <p:cNvPr id="27" name="Rectangle 26"/>
          <p:cNvSpPr/>
          <p:nvPr/>
        </p:nvSpPr>
        <p:spPr>
          <a:xfrm>
            <a:off x="6940920" y="672748"/>
            <a:ext cx="4530407" cy="307777"/>
          </a:xfrm>
          <a:prstGeom prst="rect">
            <a:avLst/>
          </a:prstGeom>
        </p:spPr>
        <p:txBody>
          <a:bodyPr wrap="none">
            <a:spAutoFit/>
          </a:bodyPr>
          <a:lstStyle/>
          <a:p>
            <a:r>
              <a:rPr lang="en-US" sz="1400" smtClean="0">
                <a:solidFill>
                  <a:srgbClr val="FF0000"/>
                </a:solidFill>
              </a:rPr>
              <a:t>1. Di pikiran terbentuk database dengan nama KEUANGAN</a:t>
            </a:r>
            <a:endParaRPr lang="en-US" sz="1400">
              <a:solidFill>
                <a:srgbClr val="FF0000"/>
              </a:solidFill>
            </a:endParaRPr>
          </a:p>
        </p:txBody>
      </p:sp>
      <p:sp>
        <p:nvSpPr>
          <p:cNvPr id="28" name="Rectangle 27"/>
          <p:cNvSpPr/>
          <p:nvPr/>
        </p:nvSpPr>
        <p:spPr>
          <a:xfrm>
            <a:off x="6940919" y="981344"/>
            <a:ext cx="3325269" cy="307777"/>
          </a:xfrm>
          <a:prstGeom prst="rect">
            <a:avLst/>
          </a:prstGeom>
        </p:spPr>
        <p:txBody>
          <a:bodyPr wrap="none">
            <a:spAutoFit/>
          </a:bodyPr>
          <a:lstStyle/>
          <a:p>
            <a:r>
              <a:rPr lang="en-US" sz="1400">
                <a:solidFill>
                  <a:srgbClr val="FF0000"/>
                </a:solidFill>
              </a:rPr>
              <a:t>2</a:t>
            </a:r>
            <a:r>
              <a:rPr lang="en-US" sz="1400" smtClean="0">
                <a:solidFill>
                  <a:srgbClr val="FF0000"/>
                </a:solidFill>
              </a:rPr>
              <a:t>. Komputer membuat folder KEUANGAN</a:t>
            </a:r>
            <a:endParaRPr lang="en-US" sz="1400">
              <a:solidFill>
                <a:srgbClr val="FF0000"/>
              </a:solidFill>
            </a:endParaRPr>
          </a:p>
        </p:txBody>
      </p:sp>
    </p:spTree>
    <p:extLst>
      <p:ext uri="{BB962C8B-B14F-4D97-AF65-F5344CB8AC3E}">
        <p14:creationId xmlns:p14="http://schemas.microsoft.com/office/powerpoint/2010/main" val="3576898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723530" y="6130673"/>
            <a:ext cx="3634548" cy="43088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400" smtClean="0">
                <a:solidFill>
                  <a:prstClr val="black"/>
                </a:solidFill>
                <a:latin typeface="Calibri" pitchFamily="34" charset="0"/>
              </a:rPr>
              <a:t>Model-ER</a:t>
            </a:r>
          </a:p>
          <a:p>
            <a:pPr algn="ctr"/>
            <a:endParaRPr lang="en-US" sz="1400">
              <a:solidFill>
                <a:prstClr val="black"/>
              </a:solidFill>
              <a:latin typeface="Calibri" pitchFamily="34" charset="0"/>
            </a:endParaRPr>
          </a:p>
        </p:txBody>
      </p:sp>
      <p:sp>
        <p:nvSpPr>
          <p:cNvPr id="11" name="Flowchart: Magnetic Disk 10"/>
          <p:cNvSpPr/>
          <p:nvPr/>
        </p:nvSpPr>
        <p:spPr>
          <a:xfrm>
            <a:off x="6127278" y="1191906"/>
            <a:ext cx="5186226" cy="4510529"/>
          </a:xfrm>
          <a:prstGeom prst="flowChartMagneticDisk">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smtClean="0">
              <a:solidFill>
                <a:prstClr val="white"/>
              </a:solidFill>
            </a:endParaRPr>
          </a:p>
        </p:txBody>
      </p:sp>
      <p:sp>
        <p:nvSpPr>
          <p:cNvPr id="6" name="Title 1">
            <a:extLst>
              <a:ext uri="{FF2B5EF4-FFF2-40B4-BE49-F238E27FC236}">
                <a16:creationId xmlns="" xmlns:a16="http://schemas.microsoft.com/office/drawing/2014/main"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prstClr val="black"/>
                </a:solidFill>
                <a:latin typeface="AR JULIAN" pitchFamily="2" charset="0"/>
                <a:sym typeface="Wingdings"/>
              </a:rPr>
              <a:t> </a:t>
            </a:r>
            <a:r>
              <a:rPr lang="en-US" smtClean="0">
                <a:solidFill>
                  <a:prstClr val="black"/>
                </a:solidFill>
                <a:latin typeface="AR JULIAN" pitchFamily="2" charset="0"/>
              </a:rPr>
              <a:t>KONSEP </a:t>
            </a:r>
            <a:r>
              <a:rPr lang="en-US" smtClean="0">
                <a:solidFill>
                  <a:prstClr val="black"/>
                </a:solidFill>
                <a:latin typeface="AR JULIAN" pitchFamily="2" charset="0"/>
              </a:rPr>
              <a:t>QUERY dalam RDBMS </a:t>
            </a:r>
            <a:r>
              <a:rPr lang="en-US" sz="2000" smtClean="0">
                <a:solidFill>
                  <a:srgbClr val="C00000"/>
                </a:solidFill>
                <a:latin typeface="Calibri" pitchFamily="34" charset="0"/>
              </a:rPr>
              <a:t>(dengan contoh)</a:t>
            </a:r>
            <a:endParaRPr lang="id-ID">
              <a:solidFill>
                <a:srgbClr val="C00000"/>
              </a:solidFill>
              <a:latin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43337785"/>
              </p:ext>
            </p:extLst>
          </p:nvPr>
        </p:nvGraphicFramePr>
        <p:xfrm>
          <a:off x="6632309" y="4133398"/>
          <a:ext cx="987824" cy="1112520"/>
        </p:xfrm>
        <a:graphic>
          <a:graphicData uri="http://schemas.openxmlformats.org/drawingml/2006/table">
            <a:tbl>
              <a:tblPr firstRow="1" bandRow="1">
                <a:tableStyleId>{5C22544A-7EE6-4342-B048-85BDC9FD1C3A}</a:tableStyleId>
              </a:tblPr>
              <a:tblGrid>
                <a:gridCol w="246956"/>
                <a:gridCol w="246956"/>
                <a:gridCol w="246956"/>
                <a:gridCol w="246956"/>
              </a:tblGrid>
              <a:tr h="225469">
                <a:tc gridSpan="4">
                  <a:txBody>
                    <a:bodyPr/>
                    <a:lstStyle/>
                    <a:p>
                      <a:r>
                        <a:rPr lang="en-US" sz="1200" smtClean="0">
                          <a:latin typeface="Calibri" pitchFamily="34" charset="0"/>
                        </a:rPr>
                        <a:t>Tabel-1</a:t>
                      </a:r>
                      <a:endParaRPr lang="en-US" sz="12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77687862"/>
              </p:ext>
            </p:extLst>
          </p:nvPr>
        </p:nvGraphicFramePr>
        <p:xfrm>
          <a:off x="7771354" y="4133398"/>
          <a:ext cx="740868" cy="1112520"/>
        </p:xfrm>
        <a:graphic>
          <a:graphicData uri="http://schemas.openxmlformats.org/drawingml/2006/table">
            <a:tbl>
              <a:tblPr firstRow="1" bandRow="1">
                <a:tableStyleId>{5C22544A-7EE6-4342-B048-85BDC9FD1C3A}</a:tableStyleId>
              </a:tblPr>
              <a:tblGrid>
                <a:gridCol w="246956"/>
                <a:gridCol w="246956"/>
                <a:gridCol w="246956"/>
              </a:tblGrid>
              <a:tr h="225469">
                <a:tc gridSpan="3">
                  <a:txBody>
                    <a:bodyPr/>
                    <a:lstStyle/>
                    <a:p>
                      <a:r>
                        <a:rPr lang="en-US" sz="1200" smtClean="0">
                          <a:latin typeface="Calibri" pitchFamily="34" charset="0"/>
                        </a:rPr>
                        <a:t>Tabel-2</a:t>
                      </a:r>
                      <a:endParaRPr lang="en-US" sz="12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45095612"/>
              </p:ext>
            </p:extLst>
          </p:nvPr>
        </p:nvGraphicFramePr>
        <p:xfrm>
          <a:off x="8747227" y="4133398"/>
          <a:ext cx="1041400" cy="1112520"/>
        </p:xfrm>
        <a:graphic>
          <a:graphicData uri="http://schemas.openxmlformats.org/drawingml/2006/table">
            <a:tbl>
              <a:tblPr firstRow="1" bandRow="1">
                <a:tableStyleId>{5C22544A-7EE6-4342-B048-85BDC9FD1C3A}</a:tableStyleId>
              </a:tblPr>
              <a:tblGrid>
                <a:gridCol w="208280"/>
                <a:gridCol w="208280"/>
                <a:gridCol w="208280"/>
                <a:gridCol w="208280"/>
                <a:gridCol w="208280"/>
              </a:tblGrid>
              <a:tr h="225469">
                <a:tc gridSpan="5">
                  <a:txBody>
                    <a:bodyPr/>
                    <a:lstStyle/>
                    <a:p>
                      <a:r>
                        <a:rPr lang="en-US" sz="1200" smtClean="0">
                          <a:latin typeface="Calibri" pitchFamily="34" charset="0"/>
                        </a:rPr>
                        <a:t>Tabel-3</a:t>
                      </a:r>
                      <a:endParaRPr lang="en-US" sz="12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69098528"/>
              </p:ext>
            </p:extLst>
          </p:nvPr>
        </p:nvGraphicFramePr>
        <p:xfrm>
          <a:off x="10099616" y="4133398"/>
          <a:ext cx="740868" cy="1112520"/>
        </p:xfrm>
        <a:graphic>
          <a:graphicData uri="http://schemas.openxmlformats.org/drawingml/2006/table">
            <a:tbl>
              <a:tblPr firstRow="1" bandRow="1">
                <a:tableStyleId>{5C22544A-7EE6-4342-B048-85BDC9FD1C3A}</a:tableStyleId>
              </a:tblPr>
              <a:tblGrid>
                <a:gridCol w="246956"/>
                <a:gridCol w="246956"/>
                <a:gridCol w="246956"/>
              </a:tblGrid>
              <a:tr h="225469">
                <a:tc gridSpan="3">
                  <a:txBody>
                    <a:bodyPr/>
                    <a:lstStyle/>
                    <a:p>
                      <a:r>
                        <a:rPr lang="en-US" sz="1200" smtClean="0">
                          <a:latin typeface="Calibri" pitchFamily="34" charset="0"/>
                        </a:rPr>
                        <a:t>Tabel-N</a:t>
                      </a:r>
                      <a:endParaRPr lang="en-US" sz="12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Oval 11"/>
          <p:cNvSpPr/>
          <p:nvPr/>
        </p:nvSpPr>
        <p:spPr>
          <a:xfrm>
            <a:off x="3494857" y="2615785"/>
            <a:ext cx="1808389" cy="17138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smtClean="0">
                <a:solidFill>
                  <a:prstClr val="white"/>
                </a:solidFill>
                <a:latin typeface="Calibri" pitchFamily="34" charset="0"/>
              </a:rPr>
              <a:t>PEMROSESAN DATA</a:t>
            </a:r>
            <a:endParaRPr lang="en-US" sz="1600" b="1">
              <a:solidFill>
                <a:prstClr val="white"/>
              </a:solidFill>
              <a:latin typeface="Calibri" pitchFamily="34" charset="0"/>
            </a:endParaRPr>
          </a:p>
        </p:txBody>
      </p:sp>
      <p:sp>
        <p:nvSpPr>
          <p:cNvPr id="13" name="Up-Down Arrow 12"/>
          <p:cNvSpPr/>
          <p:nvPr/>
        </p:nvSpPr>
        <p:spPr>
          <a:xfrm rot="16200000" flipH="1">
            <a:off x="5522774" y="3047674"/>
            <a:ext cx="390138" cy="818870"/>
          </a:xfrm>
          <a:prstGeom prst="up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099433" y="1802920"/>
            <a:ext cx="3450132" cy="584775"/>
          </a:xfrm>
          <a:prstGeom prst="rect">
            <a:avLst/>
          </a:prstGeom>
        </p:spPr>
        <p:txBody>
          <a:bodyPr wrap="square">
            <a:spAutoFit/>
          </a:bodyPr>
          <a:lstStyle/>
          <a:p>
            <a:pPr algn="ctr"/>
            <a:r>
              <a:rPr lang="en-US" sz="3200" smtClean="0">
                <a:solidFill>
                  <a:schemeClr val="bg1"/>
                </a:solidFill>
              </a:rPr>
              <a:t>Storage Database</a:t>
            </a:r>
            <a:endParaRPr lang="en-US" sz="3200">
              <a:solidFill>
                <a:schemeClr val="bg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4012419442"/>
              </p:ext>
            </p:extLst>
          </p:nvPr>
        </p:nvGraphicFramePr>
        <p:xfrm>
          <a:off x="6578733" y="2703671"/>
          <a:ext cx="1041400" cy="1112520"/>
        </p:xfrm>
        <a:graphic>
          <a:graphicData uri="http://schemas.openxmlformats.org/drawingml/2006/table">
            <a:tbl>
              <a:tblPr firstRow="1" bandRow="1">
                <a:tableStyleId>{5C22544A-7EE6-4342-B048-85BDC9FD1C3A}</a:tableStyleId>
              </a:tblPr>
              <a:tblGrid>
                <a:gridCol w="208280"/>
                <a:gridCol w="208280"/>
                <a:gridCol w="208280"/>
                <a:gridCol w="208280"/>
                <a:gridCol w="208280"/>
              </a:tblGrid>
              <a:tr h="225469">
                <a:tc gridSpan="5">
                  <a:txBody>
                    <a:bodyPr/>
                    <a:lstStyle/>
                    <a:p>
                      <a:r>
                        <a:rPr lang="en-US" sz="1200" smtClean="0">
                          <a:latin typeface="Calibri" pitchFamily="34" charset="0"/>
                        </a:rPr>
                        <a:t>Query-1</a:t>
                      </a:r>
                      <a:endParaRPr lang="en-US" sz="12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7" name="Straight Arrow Connector 16"/>
          <p:cNvCxnSpPr>
            <a:stCxn id="5" idx="0"/>
            <a:endCxn id="15" idx="2"/>
          </p:cNvCxnSpPr>
          <p:nvPr/>
        </p:nvCxnSpPr>
        <p:spPr>
          <a:xfrm flipH="1" flipV="1">
            <a:off x="7099433" y="3816191"/>
            <a:ext cx="0" cy="3240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377179" y="3800823"/>
            <a:ext cx="413811" cy="32759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2294464317"/>
              </p:ext>
            </p:extLst>
          </p:nvPr>
        </p:nvGraphicFramePr>
        <p:xfrm>
          <a:off x="10005812" y="2703671"/>
          <a:ext cx="1041400" cy="1112520"/>
        </p:xfrm>
        <a:graphic>
          <a:graphicData uri="http://schemas.openxmlformats.org/drawingml/2006/table">
            <a:tbl>
              <a:tblPr firstRow="1" bandRow="1">
                <a:tableStyleId>{5C22544A-7EE6-4342-B048-85BDC9FD1C3A}</a:tableStyleId>
              </a:tblPr>
              <a:tblGrid>
                <a:gridCol w="208280"/>
                <a:gridCol w="208280"/>
                <a:gridCol w="208280"/>
                <a:gridCol w="208280"/>
                <a:gridCol w="208280"/>
              </a:tblGrid>
              <a:tr h="225469">
                <a:tc gridSpan="5">
                  <a:txBody>
                    <a:bodyPr/>
                    <a:lstStyle/>
                    <a:p>
                      <a:r>
                        <a:rPr lang="en-US" sz="1200" smtClean="0">
                          <a:latin typeface="Calibri" pitchFamily="34" charset="0"/>
                        </a:rPr>
                        <a:t>Query-M</a:t>
                      </a:r>
                      <a:endParaRPr lang="en-US" sz="12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786">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6" name="Straight Arrow Connector 25"/>
          <p:cNvCxnSpPr/>
          <p:nvPr/>
        </p:nvCxnSpPr>
        <p:spPr>
          <a:xfrm flipV="1">
            <a:off x="9281698" y="3581027"/>
            <a:ext cx="699242" cy="52986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505857" y="3438873"/>
            <a:ext cx="1413610" cy="68954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0549564" y="3816191"/>
            <a:ext cx="0" cy="3240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154437" y="3138815"/>
            <a:ext cx="1298689"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solidFill>
                  <a:prstClr val="white"/>
                </a:solidFill>
                <a:latin typeface="Calibri" pitchFamily="34" charset="0"/>
              </a:rPr>
              <a:t>INFORMASI</a:t>
            </a:r>
            <a:endParaRPr lang="en-US" b="1">
              <a:solidFill>
                <a:prstClr val="white"/>
              </a:solidFill>
              <a:latin typeface="Calibri" pitchFamily="34" charset="0"/>
            </a:endParaRPr>
          </a:p>
        </p:txBody>
      </p:sp>
      <p:sp>
        <p:nvSpPr>
          <p:cNvPr id="34" name="Left Arrow 33"/>
          <p:cNvSpPr/>
          <p:nvPr/>
        </p:nvSpPr>
        <p:spPr>
          <a:xfrm>
            <a:off x="2468266" y="3335046"/>
            <a:ext cx="966371" cy="318944"/>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TextBox 35"/>
          <p:cNvSpPr txBox="1"/>
          <p:nvPr/>
        </p:nvSpPr>
        <p:spPr>
          <a:xfrm>
            <a:off x="2634349" y="2703671"/>
            <a:ext cx="634204" cy="2154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400" smtClean="0">
                <a:solidFill>
                  <a:prstClr val="black"/>
                </a:solidFill>
                <a:latin typeface="Calibri" pitchFamily="34" charset="0"/>
              </a:rPr>
              <a:t>Query</a:t>
            </a:r>
            <a:endParaRPr lang="en-US" sz="1400">
              <a:solidFill>
                <a:prstClr val="black"/>
              </a:solidFill>
              <a:latin typeface="Calibri" pitchFamily="34" charset="0"/>
            </a:endParaRPr>
          </a:p>
        </p:txBody>
      </p:sp>
      <p:sp>
        <p:nvSpPr>
          <p:cNvPr id="37" name="TextBox 36"/>
          <p:cNvSpPr txBox="1"/>
          <p:nvPr/>
        </p:nvSpPr>
        <p:spPr>
          <a:xfrm>
            <a:off x="2800433" y="3666966"/>
            <a:ext cx="634204" cy="2154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400" smtClean="0">
                <a:solidFill>
                  <a:prstClr val="black"/>
                </a:solidFill>
                <a:latin typeface="Calibri" pitchFamily="34" charset="0"/>
              </a:rPr>
              <a:t>Info</a:t>
            </a:r>
            <a:endParaRPr lang="en-US" sz="1400">
              <a:solidFill>
                <a:prstClr val="black"/>
              </a:solidFill>
              <a:latin typeface="Calibri" pitchFamily="34" charset="0"/>
            </a:endParaRPr>
          </a:p>
        </p:txBody>
      </p:sp>
      <p:pic>
        <p:nvPicPr>
          <p:cNvPr id="38" name="Picture 3" descr="D:\korea1.jp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1394728" y="1885624"/>
            <a:ext cx="848388" cy="1063372"/>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1488031" y="2930169"/>
            <a:ext cx="465980" cy="184666"/>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200" b="1" smtClean="0">
                <a:solidFill>
                  <a:prstClr val="white"/>
                </a:solidFill>
                <a:latin typeface="Calibri" pitchFamily="34" charset="0"/>
              </a:rPr>
              <a:t>User</a:t>
            </a:r>
            <a:endParaRPr lang="en-US" sz="1200" b="1">
              <a:solidFill>
                <a:prstClr val="white"/>
              </a:solidFill>
              <a:latin typeface="Calibri" pitchFamily="34" charset="0"/>
            </a:endParaRPr>
          </a:p>
        </p:txBody>
      </p:sp>
      <p:sp>
        <p:nvSpPr>
          <p:cNvPr id="40" name="Left Arrow 39"/>
          <p:cNvSpPr/>
          <p:nvPr/>
        </p:nvSpPr>
        <p:spPr>
          <a:xfrm flipH="1">
            <a:off x="2528486" y="2919115"/>
            <a:ext cx="966371" cy="318944"/>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p:nvSpPr>
        <p:spPr>
          <a:xfrm>
            <a:off x="5400741" y="3779112"/>
            <a:ext cx="634204" cy="2154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400" smtClean="0">
                <a:solidFill>
                  <a:prstClr val="black"/>
                </a:solidFill>
                <a:latin typeface="Calibri" pitchFamily="34" charset="0"/>
              </a:rPr>
              <a:t>SQL</a:t>
            </a:r>
            <a:endParaRPr lang="en-US" sz="1400">
              <a:solidFill>
                <a:prstClr val="black"/>
              </a:solidFill>
              <a:latin typeface="Calibri" pitchFamily="34" charset="0"/>
            </a:endParaRPr>
          </a:p>
        </p:txBody>
      </p:sp>
      <p:sp>
        <p:nvSpPr>
          <p:cNvPr id="42" name="TextBox 41"/>
          <p:cNvSpPr txBox="1"/>
          <p:nvPr/>
        </p:nvSpPr>
        <p:spPr>
          <a:xfrm>
            <a:off x="7655903" y="6236132"/>
            <a:ext cx="994470" cy="215444"/>
          </a:xfrm>
          <a:prstGeom prst="rect">
            <a:avLst/>
          </a:prstGeom>
          <a:solidFill>
            <a:schemeClr val="accent3">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400" smtClean="0">
                <a:solidFill>
                  <a:prstClr val="black"/>
                </a:solidFill>
                <a:latin typeface="Calibri" pitchFamily="34" charset="0"/>
              </a:rPr>
              <a:t>Entities</a:t>
            </a:r>
            <a:endParaRPr lang="en-US" sz="1400">
              <a:solidFill>
                <a:prstClr val="black"/>
              </a:solidFill>
              <a:latin typeface="Calibri" pitchFamily="34" charset="0"/>
            </a:endParaRPr>
          </a:p>
        </p:txBody>
      </p:sp>
      <p:sp>
        <p:nvSpPr>
          <p:cNvPr id="43" name="TextBox 42"/>
          <p:cNvSpPr txBox="1"/>
          <p:nvPr/>
        </p:nvSpPr>
        <p:spPr>
          <a:xfrm>
            <a:off x="8720391" y="6238395"/>
            <a:ext cx="1247448" cy="215444"/>
          </a:xfrm>
          <a:prstGeom prst="rect">
            <a:avLst/>
          </a:prstGeom>
          <a:solidFill>
            <a:schemeClr val="accent5">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400" smtClean="0">
                <a:solidFill>
                  <a:prstClr val="black"/>
                </a:solidFill>
                <a:latin typeface="Calibri" pitchFamily="34" charset="0"/>
              </a:rPr>
              <a:t>Relationships</a:t>
            </a:r>
            <a:endParaRPr lang="en-US" sz="1400">
              <a:solidFill>
                <a:prstClr val="black"/>
              </a:solidFill>
              <a:latin typeface="Calibri" pitchFamily="34" charset="0"/>
            </a:endParaRPr>
          </a:p>
        </p:txBody>
      </p:sp>
      <p:sp>
        <p:nvSpPr>
          <p:cNvPr id="45" name="Left Arrow 44"/>
          <p:cNvSpPr/>
          <p:nvPr/>
        </p:nvSpPr>
        <p:spPr>
          <a:xfrm rot="5400000">
            <a:off x="8506271" y="5757084"/>
            <a:ext cx="428239" cy="318944"/>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extBox 45"/>
          <p:cNvSpPr txBox="1"/>
          <p:nvPr/>
        </p:nvSpPr>
        <p:spPr>
          <a:xfrm>
            <a:off x="6274330" y="2430929"/>
            <a:ext cx="4992016" cy="3016210"/>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400" b="1" smtClean="0">
                <a:solidFill>
                  <a:schemeClr val="bg1"/>
                </a:solidFill>
                <a:latin typeface="Calibri" pitchFamily="34" charset="0"/>
              </a:rPr>
              <a:t>Model-R</a:t>
            </a:r>
          </a:p>
          <a:p>
            <a:endParaRPr lang="en-US" sz="1400">
              <a:solidFill>
                <a:prstClr val="black"/>
              </a:solidFill>
              <a:latin typeface="Calibri" pitchFamily="34" charset="0"/>
            </a:endParaRPr>
          </a:p>
          <a:p>
            <a:endParaRPr lang="en-US" sz="1400" smtClean="0">
              <a:solidFill>
                <a:prstClr val="black"/>
              </a:solidFill>
              <a:latin typeface="Calibri" pitchFamily="34" charset="0"/>
            </a:endParaRPr>
          </a:p>
          <a:p>
            <a:endParaRPr lang="en-US" sz="1400">
              <a:solidFill>
                <a:prstClr val="black"/>
              </a:solidFill>
              <a:latin typeface="Calibri" pitchFamily="34" charset="0"/>
            </a:endParaRPr>
          </a:p>
          <a:p>
            <a:endParaRPr lang="en-US" sz="1400" smtClean="0">
              <a:solidFill>
                <a:prstClr val="black"/>
              </a:solidFill>
              <a:latin typeface="Calibri" pitchFamily="34" charset="0"/>
            </a:endParaRPr>
          </a:p>
          <a:p>
            <a:endParaRPr lang="en-US" sz="1400" smtClean="0">
              <a:solidFill>
                <a:prstClr val="black"/>
              </a:solidFill>
              <a:latin typeface="Calibri" pitchFamily="34" charset="0"/>
            </a:endParaRPr>
          </a:p>
          <a:p>
            <a:endParaRPr lang="en-US" sz="1400">
              <a:solidFill>
                <a:prstClr val="black"/>
              </a:solidFill>
              <a:latin typeface="Calibri" pitchFamily="34" charset="0"/>
            </a:endParaRPr>
          </a:p>
          <a:p>
            <a:endParaRPr lang="en-US" sz="1400" smtClean="0">
              <a:solidFill>
                <a:prstClr val="black"/>
              </a:solidFill>
              <a:latin typeface="Calibri" pitchFamily="34" charset="0"/>
            </a:endParaRPr>
          </a:p>
          <a:p>
            <a:endParaRPr lang="en-US" sz="1400">
              <a:solidFill>
                <a:prstClr val="black"/>
              </a:solidFill>
              <a:latin typeface="Calibri" pitchFamily="34" charset="0"/>
            </a:endParaRPr>
          </a:p>
          <a:p>
            <a:endParaRPr lang="en-US" sz="1400" smtClean="0">
              <a:solidFill>
                <a:prstClr val="black"/>
              </a:solidFill>
              <a:latin typeface="Calibri" pitchFamily="34" charset="0"/>
            </a:endParaRPr>
          </a:p>
          <a:p>
            <a:endParaRPr lang="en-US" sz="1400">
              <a:solidFill>
                <a:prstClr val="black"/>
              </a:solidFill>
              <a:latin typeface="Calibri" pitchFamily="34" charset="0"/>
            </a:endParaRPr>
          </a:p>
          <a:p>
            <a:endParaRPr lang="en-US" sz="1400" smtClean="0">
              <a:solidFill>
                <a:prstClr val="black"/>
              </a:solidFill>
              <a:latin typeface="Calibri" pitchFamily="34" charset="0"/>
            </a:endParaRPr>
          </a:p>
          <a:p>
            <a:endParaRPr lang="en-US" sz="1400" smtClean="0">
              <a:solidFill>
                <a:prstClr val="black"/>
              </a:solidFill>
              <a:latin typeface="Calibri" pitchFamily="34" charset="0"/>
            </a:endParaRPr>
          </a:p>
          <a:p>
            <a:pPr algn="ctr"/>
            <a:endParaRPr lang="en-US" sz="1400">
              <a:solidFill>
                <a:prstClr val="black"/>
              </a:solidFill>
              <a:latin typeface="Calibri" pitchFamily="34" charset="0"/>
            </a:endParaRPr>
          </a:p>
        </p:txBody>
      </p:sp>
    </p:spTree>
    <p:extLst>
      <p:ext uri="{BB962C8B-B14F-4D97-AF65-F5344CB8AC3E}">
        <p14:creationId xmlns:p14="http://schemas.microsoft.com/office/powerpoint/2010/main" val="2183684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389996" cy="493240"/>
          </a:xfrm>
          <a:solidFill>
            <a:schemeClr val="tx1"/>
          </a:solidFill>
        </p:spPr>
        <p:txBody>
          <a:bodyPr>
            <a:noAutofit/>
          </a:bodyPr>
          <a:lstStyle/>
          <a:p>
            <a:r>
              <a:rPr lang="en-US" sz="3200" smtClean="0">
                <a:solidFill>
                  <a:schemeClr val="bg1"/>
                </a:solidFill>
                <a:latin typeface="AR JULIAN" pitchFamily="2" charset="0"/>
                <a:sym typeface="Wingdings"/>
              </a:rPr>
              <a:t> FOKUS </a:t>
            </a:r>
            <a:r>
              <a:rPr lang="en-US" sz="3200" smtClean="0">
                <a:solidFill>
                  <a:schemeClr val="bg1"/>
                </a:solidFill>
                <a:latin typeface="AR JULIAN" pitchFamily="2" charset="0"/>
              </a:rPr>
              <a:t>PENDALAMAN : </a:t>
            </a:r>
            <a:r>
              <a:rPr lang="en-US" sz="2400" smtClean="0">
                <a:solidFill>
                  <a:srgbClr val="FFFF00"/>
                </a:solidFill>
                <a:latin typeface="AR JULIAN" pitchFamily="2" charset="0"/>
              </a:rPr>
              <a:t>BAHASA QUERY SQL</a:t>
            </a:r>
            <a:endParaRPr lang="id-ID" sz="3600">
              <a:solidFill>
                <a:srgbClr val="FFFF00"/>
              </a:solidFill>
              <a:latin typeface="AR JULIAN" pitchFamily="2" charset="0"/>
            </a:endParaRPr>
          </a:p>
        </p:txBody>
      </p:sp>
      <p:grpSp>
        <p:nvGrpSpPr>
          <p:cNvPr id="5" name="Group 4"/>
          <p:cNvGrpSpPr/>
          <p:nvPr/>
        </p:nvGrpSpPr>
        <p:grpSpPr>
          <a:xfrm>
            <a:off x="250202" y="1018559"/>
            <a:ext cx="7278608" cy="3773334"/>
            <a:chOff x="1160784" y="851489"/>
            <a:chExt cx="7278608" cy="3773334"/>
          </a:xfrm>
        </p:grpSpPr>
        <p:sp>
          <p:nvSpPr>
            <p:cNvPr id="131" name="TextBox 130"/>
            <p:cNvSpPr txBox="1"/>
            <p:nvPr/>
          </p:nvSpPr>
          <p:spPr>
            <a:xfrm>
              <a:off x="1160784" y="2691039"/>
              <a:ext cx="550151" cy="369332"/>
            </a:xfrm>
            <a:prstGeom prst="rect">
              <a:avLst/>
            </a:prstGeom>
            <a:solidFill>
              <a:srgbClr val="CCFFFF"/>
            </a:solidFill>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solidFill>
                    <a:prstClr val="black"/>
                  </a:solidFill>
                  <a:latin typeface="Calibri" pitchFamily="34" charset="0"/>
                </a:rPr>
                <a:t>SQL</a:t>
              </a:r>
              <a:endParaRPr lang="en-US" b="1">
                <a:solidFill>
                  <a:prstClr val="black"/>
                </a:solidFill>
                <a:latin typeface="Calibri" pitchFamily="34" charset="0"/>
              </a:endParaRPr>
            </a:p>
          </p:txBody>
        </p:sp>
        <p:sp>
          <p:nvSpPr>
            <p:cNvPr id="132" name="TextBox 131"/>
            <p:cNvSpPr txBox="1"/>
            <p:nvPr/>
          </p:nvSpPr>
          <p:spPr>
            <a:xfrm>
              <a:off x="1917767" y="1676961"/>
              <a:ext cx="675570" cy="246221"/>
            </a:xfrm>
            <a:prstGeom prst="rect">
              <a:avLst/>
            </a:prstGeom>
            <a:solidFill>
              <a:srgbClr val="CCFFFF"/>
            </a:solidFill>
            <a:ln w="3175">
              <a:solidFill>
                <a:schemeClr val="tx1"/>
              </a:solidFill>
            </a:ln>
          </p:spPr>
          <p:style>
            <a:lnRef idx="2">
              <a:schemeClr val="accent6"/>
            </a:lnRef>
            <a:fillRef idx="1">
              <a:schemeClr val="lt1"/>
            </a:fillRef>
            <a:effectRef idx="0">
              <a:schemeClr val="accent6"/>
            </a:effectRef>
            <a:fontRef idx="minor">
              <a:schemeClr val="dk1"/>
            </a:fontRef>
          </p:style>
          <p:txBody>
            <a:bodyPr wrap="square" lIns="0" tIns="0" rIns="0" bIns="0" rtlCol="0">
              <a:spAutoFit/>
            </a:bodyPr>
            <a:lstStyle/>
            <a:p>
              <a:pPr algn="ctr"/>
              <a:r>
                <a:rPr lang="en-US" sz="1600" b="1" smtClean="0">
                  <a:solidFill>
                    <a:prstClr val="black"/>
                  </a:solidFill>
                  <a:latin typeface="Calibri" pitchFamily="34" charset="0"/>
                </a:rPr>
                <a:t>DDL</a:t>
              </a:r>
              <a:endParaRPr lang="en-US" sz="1600" b="1">
                <a:solidFill>
                  <a:prstClr val="black"/>
                </a:solidFill>
                <a:latin typeface="Calibri" pitchFamily="34" charset="0"/>
              </a:endParaRPr>
            </a:p>
          </p:txBody>
        </p:sp>
        <p:sp>
          <p:nvSpPr>
            <p:cNvPr id="133" name="Left Brace 132"/>
            <p:cNvSpPr/>
            <p:nvPr/>
          </p:nvSpPr>
          <p:spPr>
            <a:xfrm>
              <a:off x="1701410" y="1784683"/>
              <a:ext cx="216357" cy="2188915"/>
            </a:xfrm>
            <a:prstGeom prst="leftBrace">
              <a:avLst>
                <a:gd name="adj1" fmla="val 87745"/>
                <a:gd name="adj2" fmla="val 50000"/>
              </a:avLst>
            </a:prstGeom>
            <a:noFill/>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solidFill>
                  <a:prstClr val="black"/>
                </a:solidFill>
              </a:endParaRPr>
            </a:p>
          </p:txBody>
        </p:sp>
        <p:sp>
          <p:nvSpPr>
            <p:cNvPr id="134" name="TextBox 133"/>
            <p:cNvSpPr txBox="1"/>
            <p:nvPr/>
          </p:nvSpPr>
          <p:spPr>
            <a:xfrm>
              <a:off x="1971444" y="3850487"/>
              <a:ext cx="675570" cy="246221"/>
            </a:xfrm>
            <a:prstGeom prst="rect">
              <a:avLst/>
            </a:prstGeom>
            <a:solidFill>
              <a:srgbClr val="CCFFFF"/>
            </a:solidFill>
            <a:ln w="3175">
              <a:solidFill>
                <a:schemeClr val="tx1"/>
              </a:solidFill>
            </a:ln>
          </p:spPr>
          <p:style>
            <a:lnRef idx="2">
              <a:schemeClr val="accent6"/>
            </a:lnRef>
            <a:fillRef idx="1">
              <a:schemeClr val="lt1"/>
            </a:fillRef>
            <a:effectRef idx="0">
              <a:schemeClr val="accent6"/>
            </a:effectRef>
            <a:fontRef idx="minor">
              <a:schemeClr val="dk1"/>
            </a:fontRef>
          </p:style>
          <p:txBody>
            <a:bodyPr wrap="square" lIns="0" tIns="0" rIns="0" bIns="0" rtlCol="0">
              <a:spAutoFit/>
            </a:bodyPr>
            <a:lstStyle/>
            <a:p>
              <a:pPr algn="ctr"/>
              <a:r>
                <a:rPr lang="en-US" sz="1600" b="1" smtClean="0">
                  <a:solidFill>
                    <a:prstClr val="black"/>
                  </a:solidFill>
                  <a:latin typeface="Calibri" pitchFamily="34" charset="0"/>
                </a:rPr>
                <a:t>DML</a:t>
              </a:r>
              <a:endParaRPr lang="en-US" sz="1600" b="1">
                <a:solidFill>
                  <a:prstClr val="black"/>
                </a:solidFill>
                <a:latin typeface="Calibri" pitchFamily="34" charset="0"/>
              </a:endParaRPr>
            </a:p>
          </p:txBody>
        </p:sp>
        <p:sp>
          <p:nvSpPr>
            <p:cNvPr id="136" name="Left Brace 135"/>
            <p:cNvSpPr/>
            <p:nvPr/>
          </p:nvSpPr>
          <p:spPr>
            <a:xfrm>
              <a:off x="2626007" y="1018559"/>
              <a:ext cx="190119" cy="1532249"/>
            </a:xfrm>
            <a:prstGeom prst="leftBrace">
              <a:avLst>
                <a:gd name="adj1" fmla="val 87745"/>
                <a:gd name="adj2" fmla="val 50000"/>
              </a:avLst>
            </a:prstGeom>
            <a:noFill/>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solidFill>
                  <a:prstClr val="black"/>
                </a:solidFill>
              </a:endParaRPr>
            </a:p>
          </p:txBody>
        </p:sp>
        <p:sp>
          <p:nvSpPr>
            <p:cNvPr id="4" name="Rectangle 3"/>
            <p:cNvSpPr/>
            <p:nvPr/>
          </p:nvSpPr>
          <p:spPr>
            <a:xfrm>
              <a:off x="2756008" y="851489"/>
              <a:ext cx="5266123" cy="1815882"/>
            </a:xfrm>
            <a:prstGeom prst="rect">
              <a:avLst/>
            </a:prstGeom>
          </p:spPr>
          <p:txBody>
            <a:bodyPr wrap="square">
              <a:spAutoFit/>
            </a:bodyPr>
            <a:lstStyle/>
            <a:p>
              <a:r>
                <a:rPr lang="en-US" sz="1400" u="sng" smtClean="0">
                  <a:solidFill>
                    <a:prstClr val="black"/>
                  </a:solidFill>
                </a:rPr>
                <a:t>Struktur Instruksi </a:t>
              </a:r>
              <a:r>
                <a:rPr lang="en-US" sz="1400" smtClean="0">
                  <a:solidFill>
                    <a:prstClr val="black"/>
                  </a:solidFill>
                </a:rPr>
                <a:t>:</a:t>
              </a:r>
            </a:p>
            <a:p>
              <a:pPr marL="285750" indent="-285750">
                <a:buFont typeface="Courier New" pitchFamily="49" charset="0"/>
                <a:buChar char="o"/>
              </a:pPr>
              <a:r>
                <a:rPr lang="en-US" sz="1400" smtClean="0">
                  <a:solidFill>
                    <a:prstClr val="black"/>
                  </a:solidFill>
                </a:rPr>
                <a:t>CREATE </a:t>
              </a:r>
              <a:r>
                <a:rPr lang="en-US" sz="1400">
                  <a:solidFill>
                    <a:prstClr val="black"/>
                  </a:solidFill>
                </a:rPr>
                <a:t>DATABASE	</a:t>
              </a:r>
              <a:r>
                <a:rPr lang="en-US" sz="1400" smtClean="0">
                  <a:solidFill>
                    <a:prstClr val="black"/>
                  </a:solidFill>
                </a:rPr>
                <a:t>…… </a:t>
              </a:r>
              <a:r>
                <a:rPr lang="en-US" sz="1400">
                  <a:solidFill>
                    <a:prstClr val="black"/>
                  </a:solidFill>
                </a:rPr>
                <a:t>(membuat database baru)	</a:t>
              </a:r>
            </a:p>
            <a:p>
              <a:pPr marL="285750" indent="-285750">
                <a:buFont typeface="Courier New" pitchFamily="49" charset="0"/>
                <a:buChar char="o"/>
              </a:pPr>
              <a:r>
                <a:rPr lang="en-US" sz="1400">
                  <a:solidFill>
                    <a:prstClr val="black"/>
                  </a:solidFill>
                </a:rPr>
                <a:t>USE			</a:t>
              </a:r>
              <a:r>
                <a:rPr lang="en-US" sz="1400" smtClean="0">
                  <a:solidFill>
                    <a:prstClr val="black"/>
                  </a:solidFill>
                </a:rPr>
                <a:t>…… </a:t>
              </a:r>
              <a:r>
                <a:rPr lang="en-US" sz="1400">
                  <a:solidFill>
                    <a:prstClr val="black"/>
                  </a:solidFill>
                </a:rPr>
                <a:t>(mengaktifkan database)	</a:t>
              </a:r>
            </a:p>
            <a:p>
              <a:pPr marL="285750" indent="-285750">
                <a:buFont typeface="Courier New" pitchFamily="49" charset="0"/>
                <a:buChar char="o"/>
              </a:pPr>
              <a:r>
                <a:rPr lang="en-US" sz="1400">
                  <a:solidFill>
                    <a:prstClr val="black"/>
                  </a:solidFill>
                </a:rPr>
                <a:t>DROP DATABASE	</a:t>
              </a:r>
              <a:r>
                <a:rPr lang="en-US" sz="1400" smtClean="0">
                  <a:solidFill>
                    <a:prstClr val="black"/>
                  </a:solidFill>
                </a:rPr>
                <a:t>…… </a:t>
              </a:r>
              <a:r>
                <a:rPr lang="en-US" sz="1400">
                  <a:solidFill>
                    <a:prstClr val="black"/>
                  </a:solidFill>
                </a:rPr>
                <a:t>(menghapus </a:t>
              </a:r>
              <a:r>
                <a:rPr lang="en-US" sz="1400" smtClean="0">
                  <a:solidFill>
                    <a:prstClr val="black"/>
                  </a:solidFill>
                </a:rPr>
                <a:t>database)</a:t>
              </a:r>
              <a:r>
                <a:rPr lang="en-US" sz="1400">
                  <a:solidFill>
                    <a:prstClr val="black"/>
                  </a:solidFill>
                </a:rPr>
                <a:t>	</a:t>
              </a:r>
            </a:p>
            <a:p>
              <a:pPr marL="285750" indent="-285750">
                <a:buFont typeface="Courier New" pitchFamily="49" charset="0"/>
                <a:buChar char="o"/>
              </a:pPr>
              <a:r>
                <a:rPr lang="en-US" sz="1400">
                  <a:solidFill>
                    <a:prstClr val="black"/>
                  </a:solidFill>
                </a:rPr>
                <a:t>CREATE TABLE	</a:t>
              </a:r>
              <a:r>
                <a:rPr lang="en-US" sz="1400" smtClean="0">
                  <a:solidFill>
                    <a:prstClr val="black"/>
                  </a:solidFill>
                </a:rPr>
                <a:t>…… </a:t>
              </a:r>
              <a:r>
                <a:rPr lang="en-US" sz="1400">
                  <a:solidFill>
                    <a:prstClr val="black"/>
                  </a:solidFill>
                </a:rPr>
                <a:t>(mermbuat tabel baru)	</a:t>
              </a:r>
            </a:p>
            <a:p>
              <a:pPr marL="285750" indent="-285750">
                <a:buFont typeface="Courier New" pitchFamily="49" charset="0"/>
                <a:buChar char="o"/>
              </a:pPr>
              <a:r>
                <a:rPr lang="en-US" sz="1400">
                  <a:solidFill>
                    <a:prstClr val="black"/>
                  </a:solidFill>
                </a:rPr>
                <a:t>ALTER TABLE		</a:t>
              </a:r>
              <a:r>
                <a:rPr lang="en-US" sz="1400" smtClean="0">
                  <a:solidFill>
                    <a:prstClr val="black"/>
                  </a:solidFill>
                </a:rPr>
                <a:t>…… </a:t>
              </a:r>
              <a:r>
                <a:rPr lang="en-US" sz="1400">
                  <a:solidFill>
                    <a:prstClr val="black"/>
                  </a:solidFill>
                </a:rPr>
                <a:t>(mengubah/mengganti tabel/atribut)	</a:t>
              </a:r>
            </a:p>
            <a:p>
              <a:pPr marL="285750" indent="-285750">
                <a:buFont typeface="Courier New" pitchFamily="49" charset="0"/>
                <a:buChar char="o"/>
              </a:pPr>
              <a:r>
                <a:rPr lang="en-US" sz="1400">
                  <a:solidFill>
                    <a:prstClr val="black"/>
                  </a:solidFill>
                </a:rPr>
                <a:t>RENAME TABLE	</a:t>
              </a:r>
              <a:r>
                <a:rPr lang="en-US" sz="1400" smtClean="0">
                  <a:solidFill>
                    <a:prstClr val="black"/>
                  </a:solidFill>
                </a:rPr>
                <a:t>…… </a:t>
              </a:r>
              <a:r>
                <a:rPr lang="en-US" sz="1400">
                  <a:solidFill>
                    <a:prstClr val="black"/>
                  </a:solidFill>
                </a:rPr>
                <a:t>(mengganti nama tabel)	</a:t>
              </a:r>
            </a:p>
            <a:p>
              <a:pPr marL="285750" indent="-285750">
                <a:buFont typeface="Courier New" pitchFamily="49" charset="0"/>
                <a:buChar char="o"/>
              </a:pPr>
              <a:r>
                <a:rPr lang="en-US" sz="1400">
                  <a:solidFill>
                    <a:prstClr val="black"/>
                  </a:solidFill>
                </a:rPr>
                <a:t>DROP TABLE		</a:t>
              </a:r>
              <a:r>
                <a:rPr lang="en-US" sz="1400" smtClean="0">
                  <a:solidFill>
                    <a:prstClr val="black"/>
                  </a:solidFill>
                </a:rPr>
                <a:t>…… </a:t>
              </a:r>
              <a:r>
                <a:rPr lang="en-US" sz="1400">
                  <a:solidFill>
                    <a:prstClr val="black"/>
                  </a:solidFill>
                </a:rPr>
                <a:t>(menghapus tabel)</a:t>
              </a:r>
            </a:p>
          </p:txBody>
        </p:sp>
        <p:sp>
          <p:nvSpPr>
            <p:cNvPr id="137" name="Rectangle 136"/>
            <p:cNvSpPr/>
            <p:nvPr/>
          </p:nvSpPr>
          <p:spPr>
            <a:xfrm>
              <a:off x="2816126" y="3228010"/>
              <a:ext cx="5623266" cy="1384995"/>
            </a:xfrm>
            <a:prstGeom prst="rect">
              <a:avLst/>
            </a:prstGeom>
          </p:spPr>
          <p:txBody>
            <a:bodyPr wrap="square">
              <a:spAutoFit/>
            </a:bodyPr>
            <a:lstStyle/>
            <a:p>
              <a:r>
                <a:rPr lang="en-US" sz="1400" u="sng" smtClean="0">
                  <a:solidFill>
                    <a:prstClr val="black"/>
                  </a:solidFill>
                </a:rPr>
                <a:t>Struktur Klausa Instruksi</a:t>
              </a:r>
              <a:r>
                <a:rPr lang="en-US" sz="1400" smtClean="0">
                  <a:solidFill>
                    <a:prstClr val="black"/>
                  </a:solidFill>
                </a:rPr>
                <a:t>:</a:t>
              </a:r>
            </a:p>
            <a:p>
              <a:pPr marL="230188">
                <a:tabLst>
                  <a:tab pos="1198563" algn="l"/>
                </a:tabLst>
              </a:pPr>
              <a:r>
                <a:rPr lang="en-US" sz="1400">
                  <a:solidFill>
                    <a:prstClr val="black"/>
                  </a:solidFill>
                </a:rPr>
                <a:t>SELECT 	</a:t>
              </a:r>
              <a:r>
                <a:rPr lang="en-US" sz="1400" smtClean="0">
                  <a:solidFill>
                    <a:prstClr val="black"/>
                  </a:solidFill>
                </a:rPr>
                <a:t>….. (</a:t>
              </a:r>
              <a:r>
                <a:rPr lang="en-US" sz="1400">
                  <a:solidFill>
                    <a:prstClr val="black"/>
                  </a:solidFill>
                </a:rPr>
                <a:t>Projection,  kolom/ field yang akan ditampilkan)</a:t>
              </a:r>
            </a:p>
            <a:p>
              <a:pPr marL="230188">
                <a:tabLst>
                  <a:tab pos="1198563" algn="l"/>
                </a:tabLst>
              </a:pPr>
              <a:r>
                <a:rPr lang="en-US" sz="1400">
                  <a:solidFill>
                    <a:prstClr val="black"/>
                  </a:solidFill>
                </a:rPr>
                <a:t>FROM 	</a:t>
              </a:r>
              <a:r>
                <a:rPr lang="en-US" sz="1400" smtClean="0">
                  <a:solidFill>
                    <a:prstClr val="black"/>
                  </a:solidFill>
                </a:rPr>
                <a:t>	….. (</a:t>
              </a:r>
              <a:r>
                <a:rPr lang="en-US" sz="1400">
                  <a:solidFill>
                    <a:prstClr val="black"/>
                  </a:solidFill>
                </a:rPr>
                <a:t>Relation, tabel/relasi yang menjadi sumber data) </a:t>
              </a:r>
            </a:p>
            <a:p>
              <a:pPr marL="230188">
                <a:tabLst>
                  <a:tab pos="1198563" algn="l"/>
                </a:tabLst>
              </a:pPr>
              <a:r>
                <a:rPr lang="en-US" sz="1400">
                  <a:solidFill>
                    <a:prstClr val="black"/>
                  </a:solidFill>
                </a:rPr>
                <a:t>WHERE 	</a:t>
              </a:r>
              <a:r>
                <a:rPr lang="en-US" sz="1400" smtClean="0">
                  <a:solidFill>
                    <a:prstClr val="black"/>
                  </a:solidFill>
                </a:rPr>
                <a:t>….. (</a:t>
              </a:r>
              <a:r>
                <a:rPr lang="en-US" sz="1400">
                  <a:solidFill>
                    <a:prstClr val="black"/>
                  </a:solidFill>
                </a:rPr>
                <a:t>Selection, kondisi seleksi baris yang akan ditampilkan) </a:t>
              </a:r>
            </a:p>
            <a:p>
              <a:pPr marL="230188">
                <a:tabLst>
                  <a:tab pos="1198563" algn="l"/>
                </a:tabLst>
              </a:pPr>
              <a:r>
                <a:rPr lang="en-US" sz="1400">
                  <a:solidFill>
                    <a:prstClr val="black"/>
                  </a:solidFill>
                </a:rPr>
                <a:t>GROUP BY 	</a:t>
              </a:r>
              <a:r>
                <a:rPr lang="en-US" sz="1400" smtClean="0">
                  <a:solidFill>
                    <a:prstClr val="black"/>
                  </a:solidFill>
                </a:rPr>
                <a:t>….. (</a:t>
              </a:r>
              <a:r>
                <a:rPr lang="en-US" sz="1400">
                  <a:solidFill>
                    <a:prstClr val="black"/>
                  </a:solidFill>
                </a:rPr>
                <a:t>digunakan untuk fungsi-fungsi agregasi SQL)</a:t>
              </a:r>
            </a:p>
            <a:p>
              <a:pPr marL="230188">
                <a:tabLst>
                  <a:tab pos="1198563" algn="l"/>
                </a:tabLst>
              </a:pPr>
              <a:r>
                <a:rPr lang="en-US" sz="1400">
                  <a:solidFill>
                    <a:prstClr val="black"/>
                  </a:solidFill>
                </a:rPr>
                <a:t>ORDER BY	</a:t>
              </a:r>
              <a:r>
                <a:rPr lang="en-US" sz="1400" smtClean="0">
                  <a:solidFill>
                    <a:prstClr val="black"/>
                  </a:solidFill>
                </a:rPr>
                <a:t>….. (</a:t>
              </a:r>
              <a:r>
                <a:rPr lang="en-US" sz="1400">
                  <a:solidFill>
                    <a:prstClr val="black"/>
                  </a:solidFill>
                </a:rPr>
                <a:t>Sorting/Urutan penyajian data ASC / DESC)</a:t>
              </a:r>
            </a:p>
          </p:txBody>
        </p:sp>
        <p:sp>
          <p:nvSpPr>
            <p:cNvPr id="138" name="Left Brace 137"/>
            <p:cNvSpPr/>
            <p:nvPr/>
          </p:nvSpPr>
          <p:spPr>
            <a:xfrm>
              <a:off x="2647014" y="3322374"/>
              <a:ext cx="190119" cy="1302449"/>
            </a:xfrm>
            <a:prstGeom prst="leftBrace">
              <a:avLst>
                <a:gd name="adj1" fmla="val 87745"/>
                <a:gd name="adj2" fmla="val 50000"/>
              </a:avLst>
            </a:prstGeom>
            <a:noFill/>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solidFill>
                  <a:prstClr val="black"/>
                </a:solidFill>
              </a:endParaRPr>
            </a:p>
          </p:txBody>
        </p:sp>
      </p:grpSp>
      <p:sp>
        <p:nvSpPr>
          <p:cNvPr id="139" name="Rectangle 138"/>
          <p:cNvSpPr/>
          <p:nvPr/>
        </p:nvSpPr>
        <p:spPr>
          <a:xfrm>
            <a:off x="7491933" y="775012"/>
            <a:ext cx="4341480" cy="2492990"/>
          </a:xfrm>
          <a:prstGeom prst="rect">
            <a:avLst/>
          </a:prstGeom>
          <a:ln>
            <a:solidFill>
              <a:schemeClr val="tx1"/>
            </a:solidFill>
          </a:ln>
        </p:spPr>
        <p:txBody>
          <a:bodyPr wrap="square">
            <a:spAutoFit/>
          </a:bodyPr>
          <a:lstStyle/>
          <a:p>
            <a:r>
              <a:rPr lang="en-US" sz="1200" smtClean="0">
                <a:solidFill>
                  <a:srgbClr val="0033CC"/>
                </a:solidFill>
              </a:rPr>
              <a:t>DDL</a:t>
            </a:r>
            <a:r>
              <a:rPr lang="en-US" sz="1200">
                <a:solidFill>
                  <a:srgbClr val="0033CC"/>
                </a:solidFill>
              </a:rPr>
              <a:t>, Data Definision Language merupakan bahasa spesifik yang digunakan untuk mengekspresikan sekumpulan definisi dari skema database maupun skema relasi. </a:t>
            </a:r>
            <a:endParaRPr lang="en-US" sz="1200" smtClean="0">
              <a:solidFill>
                <a:srgbClr val="0033CC"/>
              </a:solidFill>
            </a:endParaRPr>
          </a:p>
          <a:p>
            <a:r>
              <a:rPr lang="en-US" sz="1200">
                <a:solidFill>
                  <a:srgbClr val="0033CC"/>
                </a:solidFill>
              </a:rPr>
              <a:t/>
            </a:r>
            <a:br>
              <a:rPr lang="en-US" sz="1200">
                <a:solidFill>
                  <a:srgbClr val="0033CC"/>
                </a:solidFill>
              </a:rPr>
            </a:br>
            <a:r>
              <a:rPr lang="en-US" sz="1200" smtClean="0">
                <a:solidFill>
                  <a:srgbClr val="0033CC"/>
                </a:solidFill>
              </a:rPr>
              <a:t>Hasil </a:t>
            </a:r>
            <a:r>
              <a:rPr lang="en-US" sz="1200">
                <a:solidFill>
                  <a:srgbClr val="0033CC"/>
                </a:solidFill>
              </a:rPr>
              <a:t>kompilasi DDL adalah sekumpulan tabel yang disimpan dalam data dictionary yaitu file yang berisi meta data atau struktur database (“data </a:t>
            </a:r>
            <a:r>
              <a:rPr lang="en-US" sz="1200" smtClean="0">
                <a:solidFill>
                  <a:srgbClr val="0033CC"/>
                </a:solidFill>
              </a:rPr>
              <a:t>about </a:t>
            </a:r>
            <a:r>
              <a:rPr lang="en-US" sz="1200">
                <a:solidFill>
                  <a:srgbClr val="0033CC"/>
                </a:solidFill>
              </a:rPr>
              <a:t>data”). </a:t>
            </a:r>
            <a:endParaRPr lang="en-US" sz="1200" smtClean="0">
              <a:solidFill>
                <a:srgbClr val="0033CC"/>
              </a:solidFill>
            </a:endParaRPr>
          </a:p>
          <a:p>
            <a:r>
              <a:rPr lang="en-US" sz="1200" smtClean="0">
                <a:solidFill>
                  <a:srgbClr val="0033CC"/>
                </a:solidFill>
              </a:rPr>
              <a:t/>
            </a:r>
            <a:br>
              <a:rPr lang="en-US" sz="1200" smtClean="0">
                <a:solidFill>
                  <a:srgbClr val="0033CC"/>
                </a:solidFill>
              </a:rPr>
            </a:br>
            <a:r>
              <a:rPr lang="en-US" sz="1200" smtClean="0">
                <a:solidFill>
                  <a:srgbClr val="0033CC"/>
                </a:solidFill>
              </a:rPr>
              <a:t>Instruksi </a:t>
            </a:r>
            <a:r>
              <a:rPr lang="en-US" sz="1200">
                <a:solidFill>
                  <a:srgbClr val="0033CC"/>
                </a:solidFill>
              </a:rPr>
              <a:t>operasional DDL meliputi :</a:t>
            </a:r>
          </a:p>
          <a:p>
            <a:pPr marL="460375" indent="-230188"/>
            <a:r>
              <a:rPr lang="en-US" sz="1200">
                <a:solidFill>
                  <a:srgbClr val="0033CC"/>
                </a:solidFill>
              </a:rPr>
              <a:t>o	Create Database atau Skema (Relasi) </a:t>
            </a:r>
          </a:p>
          <a:p>
            <a:pPr marL="460375" indent="-230188"/>
            <a:r>
              <a:rPr lang="en-US" sz="1200">
                <a:solidFill>
                  <a:srgbClr val="0033CC"/>
                </a:solidFill>
              </a:rPr>
              <a:t>o	Create Index</a:t>
            </a:r>
          </a:p>
          <a:p>
            <a:pPr marL="460375" indent="-230188"/>
            <a:r>
              <a:rPr lang="en-US" sz="1200">
                <a:solidFill>
                  <a:srgbClr val="0033CC"/>
                </a:solidFill>
              </a:rPr>
              <a:t>o	Modify Skema</a:t>
            </a:r>
          </a:p>
          <a:p>
            <a:pPr marL="460375" indent="-230188"/>
            <a:r>
              <a:rPr lang="en-US" sz="1200">
                <a:solidFill>
                  <a:srgbClr val="0033CC"/>
                </a:solidFill>
              </a:rPr>
              <a:t>o	Delete/ Drop Database atau Skema (Relasi)</a:t>
            </a:r>
          </a:p>
        </p:txBody>
      </p:sp>
      <p:sp>
        <p:nvSpPr>
          <p:cNvPr id="140" name="Rectangle 139"/>
          <p:cNvSpPr/>
          <p:nvPr/>
        </p:nvSpPr>
        <p:spPr>
          <a:xfrm>
            <a:off x="7491933" y="3484058"/>
            <a:ext cx="4341480" cy="3046988"/>
          </a:xfrm>
          <a:prstGeom prst="rect">
            <a:avLst/>
          </a:prstGeom>
          <a:ln>
            <a:solidFill>
              <a:schemeClr val="tx1"/>
            </a:solidFill>
          </a:ln>
        </p:spPr>
        <p:txBody>
          <a:bodyPr wrap="square">
            <a:spAutoFit/>
          </a:bodyPr>
          <a:lstStyle/>
          <a:p>
            <a:r>
              <a:rPr lang="en-US" sz="1200" smtClean="0">
                <a:solidFill>
                  <a:srgbClr val="0033CC"/>
                </a:solidFill>
              </a:rPr>
              <a:t>DML</a:t>
            </a:r>
            <a:r>
              <a:rPr lang="en-US" sz="1200">
                <a:solidFill>
                  <a:srgbClr val="0033CC"/>
                </a:solidFill>
              </a:rPr>
              <a:t>, Data Manipulation Language merupakan bahasa yang mengijinkan user untuk memanipulasi data yang telah diorganisasikan oleh model data tertentu. </a:t>
            </a:r>
            <a:endParaRPr lang="en-US" sz="1200" smtClean="0">
              <a:solidFill>
                <a:srgbClr val="0033CC"/>
              </a:solidFill>
            </a:endParaRPr>
          </a:p>
          <a:p>
            <a:r>
              <a:rPr lang="en-US" sz="1200">
                <a:solidFill>
                  <a:srgbClr val="0033CC"/>
                </a:solidFill>
              </a:rPr>
              <a:t/>
            </a:r>
            <a:br>
              <a:rPr lang="en-US" sz="1200">
                <a:solidFill>
                  <a:srgbClr val="0033CC"/>
                </a:solidFill>
              </a:rPr>
            </a:br>
            <a:r>
              <a:rPr lang="en-US" sz="1200" smtClean="0">
                <a:solidFill>
                  <a:srgbClr val="0033CC"/>
                </a:solidFill>
              </a:rPr>
              <a:t>DML </a:t>
            </a:r>
            <a:r>
              <a:rPr lang="en-US" sz="1200">
                <a:solidFill>
                  <a:srgbClr val="0033CC"/>
                </a:solidFill>
              </a:rPr>
              <a:t>memiliki dua tipe yaitu DML prosedural (harus menspesifikasikan data apa yang dibutuhkan dan bagaimana mendapatkannya) dan DML Non-prosedural (hanya menspesifikasikan tentang data apa yang dibutuhkan).  </a:t>
            </a:r>
            <a:r>
              <a:rPr lang="en-US" sz="1200" smtClean="0">
                <a:solidFill>
                  <a:srgbClr val="0033CC"/>
                </a:solidFill>
              </a:rPr>
              <a:t/>
            </a:r>
            <a:br>
              <a:rPr lang="en-US" sz="1200" smtClean="0">
                <a:solidFill>
                  <a:srgbClr val="0033CC"/>
                </a:solidFill>
              </a:rPr>
            </a:br>
            <a:r>
              <a:rPr lang="en-US" sz="1200" smtClean="0">
                <a:solidFill>
                  <a:srgbClr val="0033CC"/>
                </a:solidFill>
              </a:rPr>
              <a:t/>
            </a:r>
            <a:br>
              <a:rPr lang="en-US" sz="1200" smtClean="0">
                <a:solidFill>
                  <a:srgbClr val="0033CC"/>
                </a:solidFill>
              </a:rPr>
            </a:br>
            <a:r>
              <a:rPr lang="en-US" sz="1200" smtClean="0">
                <a:solidFill>
                  <a:srgbClr val="0033CC"/>
                </a:solidFill>
              </a:rPr>
              <a:t>Instruksi </a:t>
            </a:r>
            <a:r>
              <a:rPr lang="en-US" sz="1200">
                <a:solidFill>
                  <a:srgbClr val="0033CC"/>
                </a:solidFill>
              </a:rPr>
              <a:t>operasional DML meliputi :</a:t>
            </a:r>
          </a:p>
          <a:p>
            <a:pPr marL="460375" indent="-230188"/>
            <a:r>
              <a:rPr lang="en-US" sz="1200">
                <a:solidFill>
                  <a:srgbClr val="0033CC"/>
                </a:solidFill>
              </a:rPr>
              <a:t>o	Retrieval (informasi) dari database</a:t>
            </a:r>
          </a:p>
          <a:p>
            <a:pPr marL="460375" indent="-230188"/>
            <a:r>
              <a:rPr lang="en-US" sz="1200">
                <a:solidFill>
                  <a:srgbClr val="0033CC"/>
                </a:solidFill>
              </a:rPr>
              <a:t>o	Insert/ append tuple(record)</a:t>
            </a:r>
          </a:p>
          <a:p>
            <a:pPr marL="460375" indent="-230188"/>
            <a:r>
              <a:rPr lang="en-US" sz="1200">
                <a:solidFill>
                  <a:srgbClr val="0033CC"/>
                </a:solidFill>
              </a:rPr>
              <a:t>o	Delete/Drop tuple(record)</a:t>
            </a:r>
          </a:p>
          <a:p>
            <a:pPr marL="460375" indent="-230188"/>
            <a:r>
              <a:rPr lang="en-US" sz="1200">
                <a:solidFill>
                  <a:srgbClr val="0033CC"/>
                </a:solidFill>
              </a:rPr>
              <a:t>o	Modify/Update/Edit/Replace tuple(record)</a:t>
            </a:r>
          </a:p>
          <a:p>
            <a:pPr marL="460375" indent="-230188"/>
            <a:r>
              <a:rPr lang="en-US" sz="1200">
                <a:solidFill>
                  <a:srgbClr val="0033CC"/>
                </a:solidFill>
              </a:rPr>
              <a:t>o	Find/Seek/Locate tuple(record)</a:t>
            </a:r>
          </a:p>
          <a:p>
            <a:pPr marL="460375" indent="-230188"/>
            <a:r>
              <a:rPr lang="en-US" sz="1200">
                <a:solidFill>
                  <a:srgbClr val="0033CC"/>
                </a:solidFill>
              </a:rPr>
              <a:t>o	Move (First/last/next/prior/…) Pointer tuple</a:t>
            </a:r>
          </a:p>
        </p:txBody>
      </p:sp>
      <p:sp>
        <p:nvSpPr>
          <p:cNvPr id="2" name="Rectangle 1"/>
          <p:cNvSpPr/>
          <p:nvPr/>
        </p:nvSpPr>
        <p:spPr>
          <a:xfrm>
            <a:off x="1200150" y="5069107"/>
            <a:ext cx="6096000" cy="1461939"/>
          </a:xfrm>
          <a:prstGeom prst="rect">
            <a:avLst/>
          </a:prstGeom>
          <a:ln>
            <a:solidFill>
              <a:schemeClr val="tx1"/>
            </a:solidFill>
          </a:ln>
        </p:spPr>
        <p:txBody>
          <a:bodyPr>
            <a:spAutoFit/>
          </a:bodyPr>
          <a:lstStyle/>
          <a:p>
            <a:pPr marL="174625" lvl="0" indent="-174625" algn="just">
              <a:spcAft>
                <a:spcPts val="600"/>
              </a:spcAft>
              <a:buFont typeface="Wingdings" pitchFamily="2" charset="2"/>
              <a:buChar char="ü"/>
            </a:pPr>
            <a:r>
              <a:rPr lang="en-US" sz="1200" b="1">
                <a:solidFill>
                  <a:srgbClr val="0033CC"/>
                </a:solidFill>
                <a:latin typeface="Times New Roman"/>
                <a:ea typeface="Times New Roman"/>
              </a:rPr>
              <a:t>Database Administrator, </a:t>
            </a:r>
            <a:r>
              <a:rPr lang="en-US" sz="1200">
                <a:solidFill>
                  <a:srgbClr val="0033CC"/>
                </a:solidFill>
                <a:latin typeface="Times New Roman"/>
                <a:ea typeface="Times New Roman"/>
              </a:rPr>
              <a:t>orang (user) yang berfungsi sebagai pusat kontrol terhadap data dan program yang mengakses data, meliputi :</a:t>
            </a:r>
          </a:p>
          <a:p>
            <a:pPr marL="742950" lvl="1" indent="-285750" algn="just">
              <a:buFont typeface="Courier New"/>
              <a:buChar char="o"/>
              <a:tabLst>
                <a:tab pos="685800" algn="l"/>
              </a:tabLst>
            </a:pPr>
            <a:r>
              <a:rPr lang="en-US" sz="1200" smtClean="0">
                <a:solidFill>
                  <a:srgbClr val="0033CC"/>
                </a:solidFill>
                <a:latin typeface="Times New Roman"/>
                <a:ea typeface="Times New Roman"/>
                <a:cs typeface="Times New Roman"/>
              </a:rPr>
              <a:t>Mendefinisikan skema </a:t>
            </a:r>
            <a:r>
              <a:rPr lang="en-US" sz="1200">
                <a:solidFill>
                  <a:srgbClr val="0033CC"/>
                </a:solidFill>
                <a:latin typeface="Times New Roman"/>
                <a:ea typeface="Times New Roman"/>
                <a:cs typeface="Times New Roman"/>
              </a:rPr>
              <a:t>database</a:t>
            </a:r>
          </a:p>
          <a:p>
            <a:pPr marL="742950" lvl="1" indent="-285750">
              <a:buFont typeface="Courier New"/>
              <a:buChar char="o"/>
              <a:tabLst>
                <a:tab pos="685800" algn="l"/>
              </a:tabLst>
            </a:pPr>
            <a:r>
              <a:rPr lang="en-US" sz="1200">
                <a:solidFill>
                  <a:srgbClr val="0033CC"/>
                </a:solidFill>
                <a:latin typeface="Times New Roman"/>
                <a:ea typeface="Times New Roman"/>
                <a:cs typeface="Times New Roman"/>
              </a:rPr>
              <a:t>Mendefinisikan metode akses dan struktur storage</a:t>
            </a:r>
          </a:p>
          <a:p>
            <a:pPr marL="742950" lvl="1" indent="-285750" algn="just">
              <a:buFont typeface="Courier New"/>
              <a:buChar char="o"/>
              <a:tabLst>
                <a:tab pos="685800" algn="l"/>
              </a:tabLst>
            </a:pPr>
            <a:r>
              <a:rPr lang="en-US" sz="1200">
                <a:solidFill>
                  <a:srgbClr val="0033CC"/>
                </a:solidFill>
                <a:latin typeface="Times New Roman"/>
                <a:ea typeface="Times New Roman"/>
                <a:cs typeface="Times New Roman"/>
              </a:rPr>
              <a:t>Memodifikasi organisasi secara fisik dan skema lojik.</a:t>
            </a:r>
          </a:p>
          <a:p>
            <a:pPr marL="742950" lvl="1" indent="-285750" algn="just">
              <a:buFont typeface="Courier New"/>
              <a:buChar char="o"/>
              <a:tabLst>
                <a:tab pos="685800" algn="l"/>
              </a:tabLst>
            </a:pPr>
            <a:r>
              <a:rPr lang="en-US" sz="1200">
                <a:solidFill>
                  <a:srgbClr val="0033CC"/>
                </a:solidFill>
                <a:latin typeface="Times New Roman"/>
                <a:ea typeface="Times New Roman"/>
                <a:cs typeface="Times New Roman"/>
              </a:rPr>
              <a:t>Menjamin otoritas untuk mengakses data</a:t>
            </a:r>
          </a:p>
          <a:p>
            <a:pPr marL="742950" lvl="1" indent="-285750" algn="just">
              <a:buFont typeface="Courier New"/>
              <a:buChar char="o"/>
              <a:tabLst>
                <a:tab pos="685800" algn="l"/>
              </a:tabLst>
            </a:pPr>
            <a:r>
              <a:rPr lang="en-US" sz="1200">
                <a:solidFill>
                  <a:srgbClr val="0033CC"/>
                </a:solidFill>
                <a:latin typeface="Times New Roman"/>
                <a:ea typeface="Times New Roman"/>
                <a:cs typeface="Times New Roman"/>
              </a:rPr>
              <a:t>Menspesifikasikan batasan integritas (integrity constrains).</a:t>
            </a:r>
          </a:p>
        </p:txBody>
      </p:sp>
    </p:spTree>
    <p:extLst>
      <p:ext uri="{BB962C8B-B14F-4D97-AF65-F5344CB8AC3E}">
        <p14:creationId xmlns:p14="http://schemas.microsoft.com/office/powerpoint/2010/main" val="271186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2113" y="723360"/>
            <a:ext cx="10317346" cy="4247317"/>
          </a:xfrm>
          <a:prstGeom prst="rect">
            <a:avLst/>
          </a:prstGeom>
        </p:spPr>
        <p:txBody>
          <a:bodyPr wrap="square">
            <a:spAutoFit/>
          </a:bodyPr>
          <a:lstStyle/>
          <a:p>
            <a:r>
              <a:rPr lang="en-US" smtClean="0">
                <a:solidFill>
                  <a:prstClr val="black"/>
                </a:solidFill>
              </a:rPr>
              <a:t>AKSES </a:t>
            </a:r>
            <a:r>
              <a:rPr lang="en-US" smtClean="0">
                <a:solidFill>
                  <a:prstClr val="black"/>
                </a:solidFill>
                <a:sym typeface="Wingdings" pitchFamily="2" charset="2"/>
              </a:rPr>
              <a:t></a:t>
            </a:r>
            <a:r>
              <a:rPr lang="en-US" smtClean="0">
                <a:solidFill>
                  <a:prstClr val="black"/>
                </a:solidFill>
              </a:rPr>
              <a:t> 1 : Update </a:t>
            </a:r>
            <a:r>
              <a:rPr lang="en-US" smtClean="0">
                <a:solidFill>
                  <a:prstClr val="black"/>
                </a:solidFill>
                <a:sym typeface="Wingdings" pitchFamily="2" charset="2"/>
              </a:rPr>
              <a:t></a:t>
            </a:r>
            <a:r>
              <a:rPr lang="en-US" smtClean="0">
                <a:solidFill>
                  <a:prstClr val="black"/>
                </a:solidFill>
              </a:rPr>
              <a:t>2 :  Write &amp; Read </a:t>
            </a:r>
            <a:r>
              <a:rPr lang="en-US" smtClean="0">
                <a:solidFill>
                  <a:prstClr val="black"/>
                </a:solidFill>
                <a:sym typeface="Wingdings" pitchFamily="2" charset="2"/>
              </a:rPr>
              <a:t></a:t>
            </a:r>
            <a:r>
              <a:rPr lang="en-US" smtClean="0">
                <a:solidFill>
                  <a:prstClr val="black"/>
                </a:solidFill>
              </a:rPr>
              <a:t> 4 : Tambah, Edit, Hapus, Sajikan</a:t>
            </a:r>
          </a:p>
          <a:p>
            <a:r>
              <a:rPr lang="en-US" smtClean="0">
                <a:solidFill>
                  <a:prstClr val="black"/>
                </a:solidFill>
              </a:rPr>
              <a:t>QUERY 	adalah “pernyataan untuk meminta suatu informasi”.</a:t>
            </a:r>
          </a:p>
          <a:p>
            <a:r>
              <a:rPr lang="en-US">
                <a:solidFill>
                  <a:prstClr val="black"/>
                </a:solidFill>
              </a:rPr>
              <a:t> </a:t>
            </a:r>
            <a:r>
              <a:rPr lang="en-US" smtClean="0">
                <a:solidFill>
                  <a:prstClr val="black"/>
                </a:solidFill>
              </a:rPr>
              <a:t>            	pada operasi DBMS query dapa diperluas menjadi :  “pernyataan untuk mengkases data/informasi’</a:t>
            </a:r>
            <a:endParaRPr lang="en-US" i="1" smtClean="0">
              <a:solidFill>
                <a:prstClr val="black"/>
              </a:solidFill>
            </a:endParaRPr>
          </a:p>
          <a:p>
            <a:r>
              <a:rPr lang="en-US" i="1" smtClean="0">
                <a:solidFill>
                  <a:prstClr val="black"/>
                </a:solidFill>
              </a:rPr>
              <a:t>		</a:t>
            </a:r>
            <a:r>
              <a:rPr lang="en-US" i="1" smtClean="0">
                <a:solidFill>
                  <a:prstClr val="black"/>
                </a:solidFill>
                <a:sym typeface="Wingdings" pitchFamily="2" charset="2"/>
              </a:rPr>
              <a:t> 	</a:t>
            </a:r>
            <a:r>
              <a:rPr lang="en-US" smtClean="0">
                <a:solidFill>
                  <a:prstClr val="black"/>
                </a:solidFill>
              </a:rPr>
              <a:t>Inti dari akses data adalah 2 aktivitas WRITE dan READ </a:t>
            </a:r>
          </a:p>
          <a:p>
            <a:r>
              <a:rPr lang="en-US" i="1">
                <a:solidFill>
                  <a:prstClr val="black"/>
                </a:solidFill>
              </a:rPr>
              <a:t>		</a:t>
            </a:r>
            <a:r>
              <a:rPr lang="en-US" i="1">
                <a:solidFill>
                  <a:prstClr val="black"/>
                </a:solidFill>
                <a:sym typeface="Wingdings" pitchFamily="2" charset="2"/>
              </a:rPr>
              <a:t> </a:t>
            </a:r>
            <a:r>
              <a:rPr lang="en-US" i="1" smtClean="0">
                <a:solidFill>
                  <a:prstClr val="black"/>
                </a:solidFill>
                <a:sym typeface="Wingdings" pitchFamily="2" charset="2"/>
              </a:rPr>
              <a:t>	</a:t>
            </a:r>
            <a:r>
              <a:rPr lang="en-US" smtClean="0">
                <a:solidFill>
                  <a:prstClr val="black"/>
                </a:solidFill>
                <a:sym typeface="Wingdings" pitchFamily="2" charset="2"/>
              </a:rPr>
              <a:t>WRITE dan READ </a:t>
            </a:r>
            <a:r>
              <a:rPr lang="en-US" smtClean="0">
                <a:solidFill>
                  <a:prstClr val="black"/>
                </a:solidFill>
              </a:rPr>
              <a:t>bisa diperluas menjadi 4 aktivitas yaitu (1) Menambah (2) Menghapus</a:t>
            </a:r>
          </a:p>
          <a:p>
            <a:r>
              <a:rPr lang="en-US">
                <a:solidFill>
                  <a:prstClr val="black"/>
                </a:solidFill>
              </a:rPr>
              <a:t>	</a:t>
            </a:r>
            <a:r>
              <a:rPr lang="en-US" smtClean="0">
                <a:solidFill>
                  <a:prstClr val="black"/>
                </a:solidFill>
              </a:rPr>
              <a:t>		(3) Memodifikasi (4) Menyajikan</a:t>
            </a:r>
            <a:endParaRPr lang="en-US">
              <a:solidFill>
                <a:prstClr val="black"/>
              </a:solidFill>
            </a:endParaRPr>
          </a:p>
          <a:p>
            <a:r>
              <a:rPr lang="en-US" i="1" smtClean="0">
                <a:solidFill>
                  <a:prstClr val="black"/>
                </a:solidFill>
              </a:rPr>
              <a:t>             </a:t>
            </a:r>
          </a:p>
          <a:p>
            <a:r>
              <a:rPr lang="en-US" smtClean="0">
                <a:solidFill>
                  <a:prstClr val="black"/>
                </a:solidFill>
              </a:rPr>
              <a:t>CONTOH QUERY :</a:t>
            </a:r>
          </a:p>
          <a:p>
            <a:pPr marL="342900" indent="-342900">
              <a:buFontTx/>
              <a:buAutoNum type="arabicParenR"/>
            </a:pPr>
            <a:r>
              <a:rPr lang="en-US" smtClean="0">
                <a:solidFill>
                  <a:prstClr val="black"/>
                </a:solidFill>
              </a:rPr>
              <a:t>Sajikan/tampilkan informasi tabular tentang peserta kuliah basis data …. dari database … tabel …</a:t>
            </a:r>
          </a:p>
          <a:p>
            <a:pPr marL="342900" indent="-342900">
              <a:buFontTx/>
              <a:buAutoNum type="arabicParenR"/>
            </a:pPr>
            <a:r>
              <a:rPr lang="en-US" smtClean="0">
                <a:solidFill>
                  <a:prstClr val="black"/>
                </a:solidFill>
              </a:rPr>
              <a:t>Sajikan/tampilkan informasi grafik Pie tentang komposisi peserta kuliah basis data menurut gender </a:t>
            </a:r>
          </a:p>
          <a:p>
            <a:pPr marL="342900" indent="-342900">
              <a:buFontTx/>
              <a:buAutoNum type="arabicParenR"/>
            </a:pPr>
            <a:r>
              <a:rPr lang="en-US" smtClean="0">
                <a:solidFill>
                  <a:prstClr val="black"/>
                </a:solidFill>
              </a:rPr>
              <a:t>Sajikan/tampilkan informasi grafik tentang kepadatan penduduk semua provinsi di Indonesia</a:t>
            </a:r>
          </a:p>
          <a:p>
            <a:pPr marL="342900" indent="-342900">
              <a:buFontTx/>
              <a:buAutoNum type="arabicParenR"/>
            </a:pPr>
            <a:r>
              <a:rPr lang="en-US" smtClean="0">
                <a:solidFill>
                  <a:prstClr val="black"/>
                </a:solidFill>
              </a:rPr>
              <a:t>Sajikan/tampilkan 5 mahasiswa terfavourit di angkatan 2019 </a:t>
            </a:r>
          </a:p>
          <a:p>
            <a:pPr marL="342900" indent="-342900">
              <a:buFontTx/>
              <a:buAutoNum type="arabicParenR"/>
            </a:pPr>
            <a:r>
              <a:rPr lang="en-US" smtClean="0">
                <a:solidFill>
                  <a:prstClr val="black"/>
                </a:solidFill>
              </a:rPr>
              <a:t>Sajikan/tampilkan 10 </a:t>
            </a:r>
            <a:r>
              <a:rPr lang="en-US" i="1" smtClean="0">
                <a:solidFill>
                  <a:prstClr val="black"/>
                </a:solidFill>
              </a:rPr>
              <a:t>trending topic</a:t>
            </a:r>
            <a:r>
              <a:rPr lang="en-US" smtClean="0">
                <a:solidFill>
                  <a:prstClr val="black"/>
                </a:solidFill>
              </a:rPr>
              <a:t> yang menjadi pembicaraan kaum mileneal</a:t>
            </a:r>
          </a:p>
          <a:p>
            <a:pPr marL="342900" indent="-342900">
              <a:buFontTx/>
              <a:buAutoNum type="arabicParenR"/>
            </a:pPr>
            <a:r>
              <a:rPr lang="en-US" smtClean="0">
                <a:solidFill>
                  <a:prstClr val="black"/>
                </a:solidFill>
              </a:rPr>
              <a:t>Dst…</a:t>
            </a:r>
          </a:p>
          <a:p>
            <a:endParaRPr lang="en-US" smtClean="0">
              <a:solidFill>
                <a:prstClr val="black"/>
              </a:solidFill>
            </a:endParaRPr>
          </a:p>
        </p:txBody>
      </p:sp>
      <p:sp>
        <p:nvSpPr>
          <p:cNvPr id="4" name="TextBox 3"/>
          <p:cNvSpPr txBox="1"/>
          <p:nvPr/>
        </p:nvSpPr>
        <p:spPr>
          <a:xfrm>
            <a:off x="929072" y="4802052"/>
            <a:ext cx="10935268" cy="1908215"/>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mtClean="0">
                <a:solidFill>
                  <a:prstClr val="white"/>
                </a:solidFill>
                <a:latin typeface="Calibri" pitchFamily="34" charset="0"/>
              </a:rPr>
              <a:t>Query : kalimat/pernyataan (bahasa) </a:t>
            </a:r>
            <a:r>
              <a:rPr lang="en-US" smtClean="0">
                <a:solidFill>
                  <a:prstClr val="white"/>
                </a:solidFill>
                <a:latin typeface="Calibri" pitchFamily="34" charset="0"/>
                <a:sym typeface="Wingdings" pitchFamily="2" charset="2"/>
              </a:rPr>
              <a:t>  bahasa query (Query Language/QL)  Bahasa query yang terstruktur (Structured Query Language = SQL).</a:t>
            </a:r>
          </a:p>
          <a:p>
            <a:endParaRPr lang="en-US" smtClean="0">
              <a:solidFill>
                <a:prstClr val="white"/>
              </a:solidFill>
              <a:latin typeface="Calibri" pitchFamily="34" charset="0"/>
              <a:sym typeface="Wingdings" pitchFamily="2" charset="2"/>
            </a:endParaRPr>
          </a:p>
          <a:p>
            <a:r>
              <a:rPr lang="en-US" smtClean="0">
                <a:solidFill>
                  <a:prstClr val="white"/>
                </a:solidFill>
                <a:latin typeface="Calibri" pitchFamily="34" charset="0"/>
                <a:sym typeface="Wingdings" pitchFamily="2" charset="2"/>
              </a:rPr>
              <a:t>SQL sebagai konsep bahasa query vs “merk/ label” DBMS</a:t>
            </a:r>
          </a:p>
          <a:p>
            <a:r>
              <a:rPr lang="en-US" smtClean="0">
                <a:solidFill>
                  <a:prstClr val="white"/>
                </a:solidFill>
                <a:latin typeface="Calibri" pitchFamily="34" charset="0"/>
                <a:sym typeface="Wingdings" pitchFamily="2" charset="2"/>
              </a:rPr>
              <a:t>Contoh : Microsoft  membuat DBMS servel “SQL-Server”</a:t>
            </a:r>
          </a:p>
          <a:p>
            <a:r>
              <a:rPr lang="en-US" smtClean="0">
                <a:solidFill>
                  <a:prstClr val="white"/>
                </a:solidFill>
                <a:latin typeface="Calibri" pitchFamily="34" charset="0"/>
                <a:sym typeface="Wingdings" pitchFamily="2" charset="2"/>
              </a:rPr>
              <a:t>                …  membuat DBMS “postgreSQL” / PostgreS. </a:t>
            </a:r>
          </a:p>
          <a:p>
            <a:endParaRPr lang="en-US" sz="1600">
              <a:solidFill>
                <a:prstClr val="black"/>
              </a:solidFill>
              <a:latin typeface="Calibri" pitchFamily="34" charset="0"/>
            </a:endParaRPr>
          </a:p>
        </p:txBody>
      </p:sp>
      <p:sp>
        <p:nvSpPr>
          <p:cNvPr id="6" name="Title 1">
            <a:extLst>
              <a:ext uri="{FF2B5EF4-FFF2-40B4-BE49-F238E27FC236}">
                <a16:creationId xmlns="" xmlns:a16="http://schemas.microsoft.com/office/drawing/2014/main"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prstClr val="black"/>
                </a:solidFill>
                <a:latin typeface="AR JULIAN" pitchFamily="2" charset="0"/>
                <a:sym typeface="Wingdings"/>
              </a:rPr>
              <a:t> </a:t>
            </a:r>
            <a:r>
              <a:rPr lang="en-US" smtClean="0">
                <a:solidFill>
                  <a:prstClr val="black"/>
                </a:solidFill>
                <a:latin typeface="AR JULIAN" pitchFamily="2" charset="0"/>
              </a:rPr>
              <a:t>KONSEP QUERY: </a:t>
            </a:r>
            <a:r>
              <a:rPr lang="en-US" sz="2400" smtClean="0">
                <a:solidFill>
                  <a:srgbClr val="0070C0"/>
                </a:solidFill>
                <a:latin typeface="AR JULIAN" pitchFamily="2" charset="0"/>
              </a:rPr>
              <a:t>Pendalaman PRAKTIS</a:t>
            </a:r>
            <a:endParaRPr lang="id-ID">
              <a:solidFill>
                <a:srgbClr val="0070C0"/>
              </a:solidFill>
              <a:latin typeface="AR JULIAN" pitchFamily="2" charset="0"/>
            </a:endParaRPr>
          </a:p>
        </p:txBody>
      </p:sp>
    </p:spTree>
    <p:extLst>
      <p:ext uri="{BB962C8B-B14F-4D97-AF65-F5344CB8AC3E}">
        <p14:creationId xmlns:p14="http://schemas.microsoft.com/office/powerpoint/2010/main" val="2061874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507181" y="136038"/>
            <a:ext cx="10130118" cy="438497"/>
          </a:xfrm>
        </p:spPr>
        <p:txBody>
          <a:bodyPr>
            <a:normAutofit fontScale="90000"/>
          </a:bodyPr>
          <a:lstStyle/>
          <a:p>
            <a:r>
              <a:rPr lang="en-US" sz="2800" smtClean="0">
                <a:latin typeface="Calibri" pitchFamily="34" charset="0"/>
              </a:rPr>
              <a:t>PROSES PENGOLAHAN DATA</a:t>
            </a:r>
            <a:endParaRPr lang="en-US" sz="2800">
              <a:latin typeface="Calibri" pitchFamily="34" charset="0"/>
            </a:endParaRPr>
          </a:p>
        </p:txBody>
      </p:sp>
      <p:sp>
        <p:nvSpPr>
          <p:cNvPr id="2" name="Rectangle 1"/>
          <p:cNvSpPr/>
          <p:nvPr/>
        </p:nvSpPr>
        <p:spPr>
          <a:xfrm>
            <a:off x="1618406" y="968894"/>
            <a:ext cx="9945113" cy="5078313"/>
          </a:xfrm>
          <a:prstGeom prst="rect">
            <a:avLst/>
          </a:prstGeom>
        </p:spPr>
        <p:txBody>
          <a:bodyPr wrap="square">
            <a:spAutoFit/>
          </a:bodyPr>
          <a:lstStyle/>
          <a:p>
            <a:r>
              <a:rPr lang="en-US" smtClean="0">
                <a:solidFill>
                  <a:prstClr val="black"/>
                </a:solidFill>
              </a:rPr>
              <a:t>Inti Pengolahan Data dapat diwakili dengan sebuah kata : </a:t>
            </a:r>
            <a:r>
              <a:rPr lang="en-US" b="1" i="1" smtClean="0">
                <a:solidFill>
                  <a:srgbClr val="FF0000"/>
                </a:solidFill>
              </a:rPr>
              <a:t>UPDATE</a:t>
            </a:r>
            <a:r>
              <a:rPr lang="en-US" i="1" smtClean="0">
                <a:solidFill>
                  <a:prstClr val="black"/>
                </a:solidFill>
              </a:rPr>
              <a:t> </a:t>
            </a:r>
            <a:r>
              <a:rPr lang="en-US" i="1" smtClean="0">
                <a:solidFill>
                  <a:prstClr val="black"/>
                </a:solidFill>
                <a:sym typeface="Wingdings" pitchFamily="2" charset="2"/>
              </a:rPr>
              <a:t> supaya uptodate</a:t>
            </a:r>
            <a:endParaRPr lang="en-US" i="1" smtClean="0">
              <a:solidFill>
                <a:prstClr val="black"/>
              </a:solidFill>
            </a:endParaRPr>
          </a:p>
          <a:p>
            <a:endParaRPr lang="en-US" i="1" smtClean="0">
              <a:solidFill>
                <a:prstClr val="black"/>
              </a:solidFill>
            </a:endParaRPr>
          </a:p>
          <a:p>
            <a:r>
              <a:rPr lang="en-US" smtClean="0">
                <a:solidFill>
                  <a:prstClr val="black"/>
                </a:solidFill>
              </a:rPr>
              <a:t>Pada </a:t>
            </a:r>
            <a:r>
              <a:rPr lang="en-US">
                <a:solidFill>
                  <a:prstClr val="black"/>
                </a:solidFill>
              </a:rPr>
              <a:t>pengolahan data komputer, status data yang berkaitan dengan instan data dalam media penyimpanan senantiasa berubah menurut waktu selama. Pada awal pembuatan data, status instan data adalah kosong. Status tersebut kemudian berubah akibat adanya proses </a:t>
            </a:r>
            <a:r>
              <a:rPr lang="en-US" i="1">
                <a:solidFill>
                  <a:prstClr val="black"/>
                </a:solidFill>
              </a:rPr>
              <a:t>updating data</a:t>
            </a:r>
            <a:r>
              <a:rPr lang="en-US">
                <a:solidFill>
                  <a:prstClr val="black"/>
                </a:solidFill>
              </a:rPr>
              <a:t> yang perubahannya dilakukan oleh tiga operasi dasar, yaitu </a:t>
            </a:r>
            <a:r>
              <a:rPr lang="en-US" smtClean="0">
                <a:solidFill>
                  <a:prstClr val="black"/>
                </a:solidFill>
              </a:rPr>
              <a:t>(1) </a:t>
            </a:r>
            <a:r>
              <a:rPr lang="en-US" b="1" smtClean="0">
                <a:solidFill>
                  <a:prstClr val="black"/>
                </a:solidFill>
              </a:rPr>
              <a:t>penambahan</a:t>
            </a:r>
            <a:r>
              <a:rPr lang="en-US" smtClean="0">
                <a:solidFill>
                  <a:prstClr val="black"/>
                </a:solidFill>
              </a:rPr>
              <a:t> </a:t>
            </a:r>
            <a:r>
              <a:rPr lang="en-US">
                <a:solidFill>
                  <a:prstClr val="black"/>
                </a:solidFill>
              </a:rPr>
              <a:t>item-data, </a:t>
            </a:r>
            <a:r>
              <a:rPr lang="en-US" smtClean="0">
                <a:solidFill>
                  <a:prstClr val="black"/>
                </a:solidFill>
              </a:rPr>
              <a:t>(2) </a:t>
            </a:r>
            <a:r>
              <a:rPr lang="en-US" b="1" smtClean="0">
                <a:solidFill>
                  <a:prstClr val="black"/>
                </a:solidFill>
              </a:rPr>
              <a:t>penghapusan</a:t>
            </a:r>
            <a:r>
              <a:rPr lang="en-US" smtClean="0">
                <a:solidFill>
                  <a:prstClr val="black"/>
                </a:solidFill>
              </a:rPr>
              <a:t> </a:t>
            </a:r>
            <a:r>
              <a:rPr lang="en-US">
                <a:solidFill>
                  <a:prstClr val="black"/>
                </a:solidFill>
              </a:rPr>
              <a:t>item-data, dan </a:t>
            </a:r>
            <a:r>
              <a:rPr lang="en-US" smtClean="0">
                <a:solidFill>
                  <a:prstClr val="black"/>
                </a:solidFill>
              </a:rPr>
              <a:t>(3) </a:t>
            </a:r>
            <a:r>
              <a:rPr lang="en-US" b="1" smtClean="0">
                <a:solidFill>
                  <a:prstClr val="black"/>
                </a:solidFill>
              </a:rPr>
              <a:t>modifikasi</a:t>
            </a:r>
            <a:r>
              <a:rPr lang="en-US" smtClean="0">
                <a:solidFill>
                  <a:prstClr val="black"/>
                </a:solidFill>
              </a:rPr>
              <a:t> </a:t>
            </a:r>
            <a:r>
              <a:rPr lang="en-US">
                <a:solidFill>
                  <a:prstClr val="black"/>
                </a:solidFill>
              </a:rPr>
              <a:t>item-data</a:t>
            </a:r>
            <a:r>
              <a:rPr lang="en-US" smtClean="0">
                <a:solidFill>
                  <a:prstClr val="black"/>
                </a:solidFill>
              </a:rPr>
              <a:t>.  </a:t>
            </a:r>
            <a:r>
              <a:rPr lang="en-US" i="1" smtClean="0">
                <a:solidFill>
                  <a:srgbClr val="FF0000"/>
                </a:solidFill>
              </a:rPr>
              <a:t>(cari istilah proses yang setara dengan 3 operasi dasar itu?)</a:t>
            </a:r>
          </a:p>
          <a:p>
            <a:endParaRPr lang="en-US">
              <a:solidFill>
                <a:prstClr val="black"/>
              </a:solidFill>
            </a:endParaRPr>
          </a:p>
          <a:p>
            <a:r>
              <a:rPr lang="en-US" smtClean="0">
                <a:solidFill>
                  <a:prstClr val="black"/>
                </a:solidFill>
              </a:rPr>
              <a:t>Mengacu </a:t>
            </a:r>
            <a:r>
              <a:rPr lang="en-US">
                <a:solidFill>
                  <a:prstClr val="black"/>
                </a:solidFill>
              </a:rPr>
              <a:t>pada sifat keanggotaan pada teori himpunan proses update data dijelaskan berikut ini. Misalkah dikehui data Pembayaran dengan informasi sebagai berikut :</a:t>
            </a:r>
          </a:p>
          <a:p>
            <a:endParaRPr lang="en-US" u="sng" smtClean="0">
              <a:solidFill>
                <a:prstClr val="black"/>
              </a:solidFill>
            </a:endParaRPr>
          </a:p>
          <a:p>
            <a:r>
              <a:rPr lang="en-US" b="1" u="sng" smtClean="0">
                <a:solidFill>
                  <a:srgbClr val="FF0000"/>
                </a:solidFill>
              </a:rPr>
              <a:t>Skema</a:t>
            </a:r>
            <a:r>
              <a:rPr lang="en-US">
                <a:solidFill>
                  <a:prstClr val="black"/>
                </a:solidFill>
              </a:rPr>
              <a:t>	: </a:t>
            </a:r>
            <a:r>
              <a:rPr lang="en-US" b="1">
                <a:solidFill>
                  <a:prstClr val="black"/>
                </a:solidFill>
              </a:rPr>
              <a:t>Pembayaran</a:t>
            </a:r>
            <a:r>
              <a:rPr lang="en-US">
                <a:solidFill>
                  <a:prstClr val="black"/>
                </a:solidFill>
              </a:rPr>
              <a:t> (NO_BUKTI,  TANGGAL, KETERANGAN, JUMLAH)  </a:t>
            </a:r>
          </a:p>
          <a:p>
            <a:r>
              <a:rPr lang="en-US" smtClean="0">
                <a:solidFill>
                  <a:prstClr val="black"/>
                </a:solidFill>
              </a:rPr>
              <a:t>(definisi)	  Nama_Data (atribut-1, atribut-2, …)</a:t>
            </a:r>
          </a:p>
          <a:p>
            <a:endParaRPr lang="en-US" smtClean="0">
              <a:solidFill>
                <a:prstClr val="black"/>
              </a:solidFill>
            </a:endParaRPr>
          </a:p>
          <a:p>
            <a:r>
              <a:rPr lang="en-US" b="1" u="sng" smtClean="0">
                <a:solidFill>
                  <a:srgbClr val="FF0000"/>
                </a:solidFill>
              </a:rPr>
              <a:t>Instan</a:t>
            </a:r>
            <a:r>
              <a:rPr lang="en-US">
                <a:solidFill>
                  <a:prstClr val="black"/>
                </a:solidFill>
              </a:rPr>
              <a:t>	: </a:t>
            </a:r>
            <a:r>
              <a:rPr lang="en-US" b="1">
                <a:solidFill>
                  <a:prstClr val="black"/>
                </a:solidFill>
              </a:rPr>
              <a:t>Pembayaran</a:t>
            </a:r>
            <a:r>
              <a:rPr lang="en-US">
                <a:solidFill>
                  <a:prstClr val="black"/>
                </a:solidFill>
              </a:rPr>
              <a:t> ( [’001’, ’01/01/2017’, ’Pembelian ATK’, 250.000 ],</a:t>
            </a:r>
          </a:p>
          <a:p>
            <a:r>
              <a:rPr lang="en-US" smtClean="0">
                <a:solidFill>
                  <a:prstClr val="black"/>
                </a:solidFill>
              </a:rPr>
              <a:t>(isi/konten)                       [</a:t>
            </a:r>
            <a:r>
              <a:rPr lang="en-US">
                <a:solidFill>
                  <a:prstClr val="black"/>
                </a:solidFill>
              </a:rPr>
              <a:t>’002’, ’05/01/2017’, ’Pelunasan Sewa Bus’, 250.000 ],</a:t>
            </a:r>
          </a:p>
          <a:p>
            <a:r>
              <a:rPr lang="en-US">
                <a:solidFill>
                  <a:prstClr val="black"/>
                </a:solidFill>
              </a:rPr>
              <a:t>	                         </a:t>
            </a:r>
            <a:r>
              <a:rPr lang="en-US" smtClean="0">
                <a:solidFill>
                  <a:prstClr val="black"/>
                </a:solidFill>
              </a:rPr>
              <a:t>	    [</a:t>
            </a:r>
            <a:r>
              <a:rPr lang="en-US">
                <a:solidFill>
                  <a:prstClr val="black"/>
                </a:solidFill>
              </a:rPr>
              <a:t>’003’, ’10/01/2017’, ’Pembayaran Iuran Anggota’, 100.000 ],</a:t>
            </a:r>
          </a:p>
          <a:p>
            <a:r>
              <a:rPr lang="en-US">
                <a:solidFill>
                  <a:prstClr val="black"/>
                </a:solidFill>
              </a:rPr>
              <a:t>	     		  </a:t>
            </a:r>
            <a:r>
              <a:rPr lang="en-US" smtClean="0">
                <a:solidFill>
                  <a:prstClr val="black"/>
                </a:solidFill>
              </a:rPr>
              <a:t>		    [</a:t>
            </a:r>
            <a:r>
              <a:rPr lang="en-US">
                <a:solidFill>
                  <a:prstClr val="black"/>
                </a:solidFill>
              </a:rPr>
              <a:t>’004’, ’30/01/2017’, ’Pembayaran Pajak’, 325.000</a:t>
            </a:r>
            <a:r>
              <a:rPr lang="en-US" smtClean="0">
                <a:solidFill>
                  <a:prstClr val="black"/>
                </a:solidFill>
              </a:rPr>
              <a:t>] )</a:t>
            </a:r>
            <a:endParaRPr lang="en-US">
              <a:solidFill>
                <a:prstClr val="black"/>
              </a:solidFill>
            </a:endParaRPr>
          </a:p>
        </p:txBody>
      </p:sp>
    </p:spTree>
    <p:extLst>
      <p:ext uri="{BB962C8B-B14F-4D97-AF65-F5344CB8AC3E}">
        <p14:creationId xmlns:p14="http://schemas.microsoft.com/office/powerpoint/2010/main" val="2565390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507181" y="136038"/>
            <a:ext cx="10130118" cy="438497"/>
          </a:xfrm>
        </p:spPr>
        <p:txBody>
          <a:bodyPr>
            <a:normAutofit fontScale="90000"/>
          </a:bodyPr>
          <a:lstStyle/>
          <a:p>
            <a:r>
              <a:rPr lang="en-US" sz="2800" smtClean="0">
                <a:latin typeface="Calibri" pitchFamily="34" charset="0"/>
              </a:rPr>
              <a:t>Eksplorasi nomenklatur….</a:t>
            </a:r>
            <a:endParaRPr lang="en-US" sz="2800">
              <a:latin typeface="Calibri" pitchFamily="34" charset="0"/>
            </a:endParaRPr>
          </a:p>
        </p:txBody>
      </p:sp>
      <p:sp>
        <p:nvSpPr>
          <p:cNvPr id="2" name="Rectangle 1"/>
          <p:cNvSpPr/>
          <p:nvPr/>
        </p:nvSpPr>
        <p:spPr>
          <a:xfrm>
            <a:off x="1553669" y="1211655"/>
            <a:ext cx="9945113" cy="4247317"/>
          </a:xfrm>
          <a:prstGeom prst="rect">
            <a:avLst/>
          </a:prstGeom>
        </p:spPr>
        <p:txBody>
          <a:bodyPr wrap="square">
            <a:spAutoFit/>
          </a:bodyPr>
          <a:lstStyle/>
          <a:p>
            <a:pPr marL="342900" indent="-342900">
              <a:buFontTx/>
              <a:buAutoNum type="arabicParenBoth"/>
            </a:pPr>
            <a:r>
              <a:rPr lang="en-US" b="1" smtClean="0">
                <a:solidFill>
                  <a:prstClr val="black"/>
                </a:solidFill>
              </a:rPr>
              <a:t>penambahan</a:t>
            </a:r>
            <a:r>
              <a:rPr lang="en-US" smtClean="0">
                <a:solidFill>
                  <a:prstClr val="black"/>
                </a:solidFill>
              </a:rPr>
              <a:t> data  = ?  ~ Save ,  Add , Insert,  Append, New, “Send”, “Upload”,  ….</a:t>
            </a:r>
          </a:p>
          <a:p>
            <a:pPr marL="342900" indent="-342900">
              <a:buFontTx/>
              <a:buAutoNum type="arabicParenBoth"/>
            </a:pPr>
            <a:endParaRPr lang="en-US">
              <a:solidFill>
                <a:prstClr val="black"/>
              </a:solidFill>
            </a:endParaRPr>
          </a:p>
          <a:p>
            <a:pPr marL="342900" indent="-342900">
              <a:buFontTx/>
              <a:buAutoNum type="arabicParenBoth"/>
            </a:pPr>
            <a:endParaRPr lang="en-US" smtClean="0">
              <a:solidFill>
                <a:prstClr val="black"/>
              </a:solidFill>
            </a:endParaRPr>
          </a:p>
          <a:p>
            <a:pPr marL="342900" indent="-342900">
              <a:buFontTx/>
              <a:buAutoNum type="arabicParenBoth"/>
            </a:pPr>
            <a:endParaRPr lang="en-US" smtClean="0">
              <a:solidFill>
                <a:prstClr val="black"/>
              </a:solidFill>
            </a:endParaRPr>
          </a:p>
          <a:p>
            <a:r>
              <a:rPr lang="en-US" smtClean="0">
                <a:solidFill>
                  <a:prstClr val="black"/>
                </a:solidFill>
              </a:rPr>
              <a:t>(2) </a:t>
            </a:r>
            <a:r>
              <a:rPr lang="en-US" b="1" smtClean="0">
                <a:solidFill>
                  <a:prstClr val="black"/>
                </a:solidFill>
              </a:rPr>
              <a:t>penghapusan</a:t>
            </a:r>
            <a:r>
              <a:rPr lang="en-US" smtClean="0">
                <a:solidFill>
                  <a:prstClr val="black"/>
                </a:solidFill>
              </a:rPr>
              <a:t> data </a:t>
            </a:r>
            <a:r>
              <a:rPr lang="en-US">
                <a:solidFill>
                  <a:prstClr val="black"/>
                </a:solidFill>
              </a:rPr>
              <a:t> </a:t>
            </a:r>
            <a:r>
              <a:rPr lang="en-US" smtClean="0">
                <a:solidFill>
                  <a:prstClr val="black"/>
                </a:solidFill>
              </a:rPr>
              <a:t>= ? </a:t>
            </a:r>
            <a:r>
              <a:rPr lang="en-US">
                <a:solidFill>
                  <a:prstClr val="black"/>
                </a:solidFill>
              </a:rPr>
              <a:t>~ </a:t>
            </a:r>
            <a:r>
              <a:rPr lang="en-US" smtClean="0">
                <a:solidFill>
                  <a:prstClr val="black"/>
                </a:solidFill>
              </a:rPr>
              <a:t>Delete, Remove, Drop, Erase, Cut, Park, ….</a:t>
            </a:r>
          </a:p>
          <a:p>
            <a:endParaRPr lang="en-US">
              <a:solidFill>
                <a:prstClr val="black"/>
              </a:solidFill>
            </a:endParaRPr>
          </a:p>
          <a:p>
            <a:endParaRPr lang="en-US" smtClean="0">
              <a:solidFill>
                <a:prstClr val="black"/>
              </a:solidFill>
            </a:endParaRPr>
          </a:p>
          <a:p>
            <a:endParaRPr lang="en-US" smtClean="0">
              <a:solidFill>
                <a:prstClr val="black"/>
              </a:solidFill>
            </a:endParaRPr>
          </a:p>
          <a:p>
            <a:r>
              <a:rPr lang="en-US" smtClean="0">
                <a:solidFill>
                  <a:prstClr val="black"/>
                </a:solidFill>
              </a:rPr>
              <a:t>(3) </a:t>
            </a:r>
            <a:r>
              <a:rPr lang="en-US" b="1" smtClean="0">
                <a:solidFill>
                  <a:prstClr val="black"/>
                </a:solidFill>
              </a:rPr>
              <a:t>modifikasi</a:t>
            </a:r>
            <a:r>
              <a:rPr lang="en-US" smtClean="0">
                <a:solidFill>
                  <a:prstClr val="black"/>
                </a:solidFill>
              </a:rPr>
              <a:t> data.	= ? ~ Update </a:t>
            </a:r>
            <a:r>
              <a:rPr lang="en-US">
                <a:solidFill>
                  <a:prstClr val="black"/>
                </a:solidFill>
              </a:rPr>
              <a:t>, </a:t>
            </a:r>
            <a:r>
              <a:rPr lang="en-US" smtClean="0">
                <a:solidFill>
                  <a:prstClr val="black"/>
                </a:solidFill>
              </a:rPr>
              <a:t>Edit, Modify,  Alter, Rename,  …</a:t>
            </a:r>
          </a:p>
          <a:p>
            <a:endParaRPr lang="en-US">
              <a:solidFill>
                <a:prstClr val="black"/>
              </a:solidFill>
            </a:endParaRPr>
          </a:p>
          <a:p>
            <a:endParaRPr lang="en-US" smtClean="0">
              <a:solidFill>
                <a:prstClr val="black"/>
              </a:solidFill>
            </a:endParaRPr>
          </a:p>
          <a:p>
            <a:endParaRPr lang="en-US">
              <a:solidFill>
                <a:prstClr val="black"/>
              </a:solidFill>
            </a:endParaRPr>
          </a:p>
          <a:p>
            <a:endParaRPr lang="en-US" smtClean="0">
              <a:solidFill>
                <a:prstClr val="black"/>
              </a:solidFill>
            </a:endParaRPr>
          </a:p>
          <a:p>
            <a:endParaRPr lang="en-US">
              <a:solidFill>
                <a:prstClr val="black"/>
              </a:solidFill>
            </a:endParaRPr>
          </a:p>
          <a:p>
            <a:endParaRPr lang="en-US" smtClean="0">
              <a:solidFill>
                <a:prstClr val="black"/>
              </a:solidFill>
            </a:endParaRPr>
          </a:p>
        </p:txBody>
      </p:sp>
      <p:sp>
        <p:nvSpPr>
          <p:cNvPr id="3" name="Rectangle 2"/>
          <p:cNvSpPr/>
          <p:nvPr/>
        </p:nvSpPr>
        <p:spPr>
          <a:xfrm>
            <a:off x="1472023" y="750808"/>
            <a:ext cx="1064074" cy="369332"/>
          </a:xfrm>
          <a:prstGeom prst="rect">
            <a:avLst/>
          </a:prstGeom>
        </p:spPr>
        <p:txBody>
          <a:bodyPr wrap="none">
            <a:spAutoFit/>
          </a:bodyPr>
          <a:lstStyle/>
          <a:p>
            <a:r>
              <a:rPr lang="en-US" b="1" i="1">
                <a:solidFill>
                  <a:srgbClr val="FF0000"/>
                </a:solidFill>
              </a:rPr>
              <a:t>UPDATE</a:t>
            </a:r>
            <a:endParaRPr lang="en-US">
              <a:solidFill>
                <a:prstClr val="black"/>
              </a:solidFill>
            </a:endParaRPr>
          </a:p>
        </p:txBody>
      </p:sp>
    </p:spTree>
    <p:extLst>
      <p:ext uri="{BB962C8B-B14F-4D97-AF65-F5344CB8AC3E}">
        <p14:creationId xmlns:p14="http://schemas.microsoft.com/office/powerpoint/2010/main" val="3791164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507181" y="136038"/>
            <a:ext cx="10130118" cy="438497"/>
          </a:xfrm>
        </p:spPr>
        <p:txBody>
          <a:bodyPr>
            <a:normAutofit fontScale="90000"/>
          </a:bodyPr>
          <a:lstStyle/>
          <a:p>
            <a:r>
              <a:rPr lang="en-US" sz="2800" smtClean="0">
                <a:latin typeface="Calibri" pitchFamily="34" charset="0"/>
              </a:rPr>
              <a:t>PROSES PENGOLAHAN DATA</a:t>
            </a:r>
            <a:endParaRPr lang="en-US" sz="2800">
              <a:latin typeface="Calibri" pitchFamily="34" charset="0"/>
            </a:endParaRPr>
          </a:p>
        </p:txBody>
      </p:sp>
      <p:sp>
        <p:nvSpPr>
          <p:cNvPr id="2" name="Rectangle 1"/>
          <p:cNvSpPr/>
          <p:nvPr/>
        </p:nvSpPr>
        <p:spPr>
          <a:xfrm>
            <a:off x="453153" y="758471"/>
            <a:ext cx="11304573" cy="6001643"/>
          </a:xfrm>
          <a:prstGeom prst="rect">
            <a:avLst/>
          </a:prstGeom>
          <a:solidFill>
            <a:schemeClr val="bg1"/>
          </a:solidFill>
        </p:spPr>
        <p:txBody>
          <a:bodyPr wrap="square">
            <a:spAutoFit/>
          </a:bodyPr>
          <a:lstStyle/>
          <a:p>
            <a:r>
              <a:rPr lang="en-US" sz="1600" smtClean="0">
                <a:solidFill>
                  <a:prstClr val="black"/>
                </a:solidFill>
              </a:rPr>
              <a:t>(1) Operasi </a:t>
            </a:r>
            <a:r>
              <a:rPr lang="en-US" sz="1600" b="1" i="1">
                <a:solidFill>
                  <a:prstClr val="black"/>
                </a:solidFill>
              </a:rPr>
              <a:t>update</a:t>
            </a:r>
            <a:r>
              <a:rPr lang="en-US" sz="1600">
                <a:solidFill>
                  <a:prstClr val="black"/>
                </a:solidFill>
              </a:rPr>
              <a:t> untuk penambahan item-data </a:t>
            </a:r>
          </a:p>
          <a:p>
            <a:r>
              <a:rPr lang="en-US" sz="1600">
                <a:solidFill>
                  <a:prstClr val="black"/>
                </a:solidFill>
              </a:rPr>
              <a:t>Misalkan status item-data aktif pada NO_BUKTI= ‘002’, maka beberapa operasi penambahan data yang biasanya dilakukan adalah </a:t>
            </a:r>
            <a:r>
              <a:rPr lang="en-US" sz="1600" smtClean="0">
                <a:solidFill>
                  <a:prstClr val="black"/>
                </a:solidFill>
              </a:rPr>
              <a:t>:</a:t>
            </a:r>
          </a:p>
          <a:p>
            <a:endParaRPr lang="en-US" sz="1600" smtClean="0">
              <a:solidFill>
                <a:prstClr val="black"/>
              </a:solidFill>
            </a:endParaRPr>
          </a:p>
          <a:p>
            <a:r>
              <a:rPr lang="en-US" sz="1600" smtClean="0">
                <a:solidFill>
                  <a:prstClr val="black"/>
                </a:solidFill>
              </a:rPr>
              <a:t>a</a:t>
            </a:r>
            <a:r>
              <a:rPr lang="en-US" sz="1600">
                <a:solidFill>
                  <a:prstClr val="black"/>
                </a:solidFill>
              </a:rPr>
              <a:t>). Menambah item data di awal (misal operasi ADD) </a:t>
            </a:r>
          </a:p>
          <a:p>
            <a:r>
              <a:rPr lang="en-US" sz="1600" b="1">
                <a:solidFill>
                  <a:prstClr val="black"/>
                </a:solidFill>
              </a:rPr>
              <a:t>     ADD Pembayaran ([‘XXX’, ‘01/01/2017’, ‘Pembelian Cat Tembok’, 95.000</a:t>
            </a:r>
            <a:r>
              <a:rPr lang="en-US" sz="1600" b="1" smtClean="0">
                <a:solidFill>
                  <a:prstClr val="black"/>
                </a:solidFill>
              </a:rPr>
              <a:t>]), </a:t>
            </a:r>
            <a:r>
              <a:rPr lang="en-US" sz="1600" smtClean="0">
                <a:solidFill>
                  <a:prstClr val="black"/>
                </a:solidFill>
              </a:rPr>
              <a:t> </a:t>
            </a:r>
            <a:r>
              <a:rPr lang="en-US" sz="1600">
                <a:solidFill>
                  <a:prstClr val="black"/>
                </a:solidFill>
              </a:rPr>
              <a:t>Maka Status Data menjadi :</a:t>
            </a:r>
          </a:p>
          <a:p>
            <a:r>
              <a:rPr lang="en-US" sz="1600">
                <a:solidFill>
                  <a:prstClr val="black"/>
                </a:solidFill>
              </a:rPr>
              <a:t>	  Pembayaran ( </a:t>
            </a:r>
            <a:r>
              <a:rPr lang="en-US" sz="1600" smtClean="0">
                <a:solidFill>
                  <a:prstClr val="black"/>
                </a:solidFill>
              </a:rPr>
              <a:t>	</a:t>
            </a:r>
            <a:r>
              <a:rPr lang="en-US" sz="1600" b="1" smtClean="0">
                <a:solidFill>
                  <a:prstClr val="black"/>
                </a:solidFill>
              </a:rPr>
              <a:t>[</a:t>
            </a:r>
            <a:r>
              <a:rPr lang="en-US" sz="1600" b="1">
                <a:solidFill>
                  <a:prstClr val="black"/>
                </a:solidFill>
              </a:rPr>
              <a:t>’XXX’, ’01/01/2017’, ’Pembelian Cat Tembok’, </a:t>
            </a:r>
            <a:r>
              <a:rPr lang="en-US" sz="1600" b="1" smtClean="0">
                <a:solidFill>
                  <a:prstClr val="black"/>
                </a:solidFill>
              </a:rPr>
              <a:t>95.000 </a:t>
            </a:r>
            <a:r>
              <a:rPr lang="en-US" sz="1600" b="1">
                <a:solidFill>
                  <a:prstClr val="black"/>
                </a:solidFill>
              </a:rPr>
              <a:t>],</a:t>
            </a:r>
            <a:endParaRPr lang="en-US" sz="1600">
              <a:solidFill>
                <a:prstClr val="black"/>
              </a:solidFill>
            </a:endParaRPr>
          </a:p>
          <a:p>
            <a:r>
              <a:rPr lang="en-US" sz="1600">
                <a:solidFill>
                  <a:prstClr val="black"/>
                </a:solidFill>
              </a:rPr>
              <a:t>	  		  </a:t>
            </a:r>
            <a:r>
              <a:rPr lang="en-US" sz="1600" smtClean="0">
                <a:solidFill>
                  <a:prstClr val="black"/>
                </a:solidFill>
              </a:rPr>
              <a:t>	[</a:t>
            </a:r>
            <a:r>
              <a:rPr lang="en-US" sz="1600">
                <a:solidFill>
                  <a:prstClr val="black"/>
                </a:solidFill>
              </a:rPr>
              <a:t>’001’, ’01/01/2017’, ’Pembelian ATK’, 250.000 ],</a:t>
            </a:r>
          </a:p>
          <a:p>
            <a:r>
              <a:rPr lang="en-US" sz="1600">
                <a:solidFill>
                  <a:prstClr val="black"/>
                </a:solidFill>
              </a:rPr>
              <a:t>	                        </a:t>
            </a:r>
            <a:r>
              <a:rPr lang="en-US" sz="1600" smtClean="0">
                <a:solidFill>
                  <a:prstClr val="black"/>
                </a:solidFill>
              </a:rPr>
              <a:t>[’002</a:t>
            </a:r>
            <a:r>
              <a:rPr lang="en-US" sz="1600">
                <a:solidFill>
                  <a:prstClr val="black"/>
                </a:solidFill>
              </a:rPr>
              <a:t>’, ’05/01/2017’, ’Pelunasan Sewa Bus’, 250.000 ],</a:t>
            </a:r>
          </a:p>
          <a:p>
            <a:r>
              <a:rPr lang="en-US" sz="1600">
                <a:solidFill>
                  <a:prstClr val="black"/>
                </a:solidFill>
              </a:rPr>
              <a:t>	                        </a:t>
            </a:r>
            <a:r>
              <a:rPr lang="en-US" sz="1600" smtClean="0">
                <a:solidFill>
                  <a:prstClr val="black"/>
                </a:solidFill>
              </a:rPr>
              <a:t>[</a:t>
            </a:r>
            <a:r>
              <a:rPr lang="en-US" sz="1600">
                <a:solidFill>
                  <a:prstClr val="black"/>
                </a:solidFill>
              </a:rPr>
              <a:t>’003’, ’10/01/2017’, ’Pembayaran Iuran Anggota’, 100.000 ],</a:t>
            </a:r>
          </a:p>
          <a:p>
            <a:r>
              <a:rPr lang="en-US" sz="1600">
                <a:solidFill>
                  <a:prstClr val="black"/>
                </a:solidFill>
              </a:rPr>
              <a:t>	     		  </a:t>
            </a:r>
            <a:r>
              <a:rPr lang="en-US" sz="1600" smtClean="0">
                <a:solidFill>
                  <a:prstClr val="black"/>
                </a:solidFill>
              </a:rPr>
              <a:t>	[</a:t>
            </a:r>
            <a:r>
              <a:rPr lang="en-US" sz="1600">
                <a:solidFill>
                  <a:prstClr val="black"/>
                </a:solidFill>
              </a:rPr>
              <a:t>’004’, ’30/01/2017’, ’Pembayaran Pajak’, 325.000</a:t>
            </a:r>
            <a:r>
              <a:rPr lang="en-US" sz="1600" smtClean="0">
                <a:solidFill>
                  <a:prstClr val="black"/>
                </a:solidFill>
              </a:rPr>
              <a:t>]  )</a:t>
            </a:r>
            <a:endParaRPr lang="en-US" sz="1600">
              <a:solidFill>
                <a:prstClr val="black"/>
              </a:solidFill>
            </a:endParaRPr>
          </a:p>
          <a:p>
            <a:r>
              <a:rPr lang="en-US" sz="1600" smtClean="0">
                <a:solidFill>
                  <a:prstClr val="black"/>
                </a:solidFill>
              </a:rPr>
              <a:t>b</a:t>
            </a:r>
            <a:r>
              <a:rPr lang="en-US" sz="1600">
                <a:solidFill>
                  <a:prstClr val="black"/>
                </a:solidFill>
              </a:rPr>
              <a:t>). Menambah item data di tengah (misal operasi INSERT) </a:t>
            </a:r>
          </a:p>
          <a:p>
            <a:r>
              <a:rPr lang="en-US" sz="1600" b="1">
                <a:solidFill>
                  <a:prstClr val="black"/>
                </a:solidFill>
              </a:rPr>
              <a:t>     INSERT Pembayaran ([‘XXX’, ‘01/01/2017’, ‘Pembelian Cat Tembok’, 95.000</a:t>
            </a:r>
            <a:r>
              <a:rPr lang="en-US" sz="1600" b="1" smtClean="0">
                <a:solidFill>
                  <a:prstClr val="black"/>
                </a:solidFill>
              </a:rPr>
              <a:t>]), </a:t>
            </a:r>
            <a:r>
              <a:rPr lang="en-US" sz="1600" smtClean="0">
                <a:solidFill>
                  <a:prstClr val="black"/>
                </a:solidFill>
              </a:rPr>
              <a:t> </a:t>
            </a:r>
            <a:r>
              <a:rPr lang="en-US" sz="1600">
                <a:solidFill>
                  <a:prstClr val="black"/>
                </a:solidFill>
              </a:rPr>
              <a:t>Maka Status Data menjadi :</a:t>
            </a:r>
          </a:p>
          <a:p>
            <a:r>
              <a:rPr lang="en-US" sz="1600">
                <a:solidFill>
                  <a:prstClr val="black"/>
                </a:solidFill>
              </a:rPr>
              <a:t>	  Pembayaran </a:t>
            </a:r>
            <a:r>
              <a:rPr lang="en-US" sz="1600" smtClean="0">
                <a:solidFill>
                  <a:prstClr val="black"/>
                </a:solidFill>
              </a:rPr>
              <a:t>(	[’001</a:t>
            </a:r>
            <a:r>
              <a:rPr lang="en-US" sz="1600">
                <a:solidFill>
                  <a:prstClr val="black"/>
                </a:solidFill>
              </a:rPr>
              <a:t>’, ’01/01/2017’, ’Pembelian ATK’, 250.000 ],</a:t>
            </a:r>
          </a:p>
          <a:p>
            <a:r>
              <a:rPr lang="en-US" sz="1600">
                <a:solidFill>
                  <a:prstClr val="black"/>
                </a:solidFill>
              </a:rPr>
              <a:t>	                      </a:t>
            </a:r>
            <a:r>
              <a:rPr lang="en-US" sz="1600" smtClean="0">
                <a:solidFill>
                  <a:prstClr val="black"/>
                </a:solidFill>
              </a:rPr>
              <a:t>	[’002</a:t>
            </a:r>
            <a:r>
              <a:rPr lang="en-US" sz="1600">
                <a:solidFill>
                  <a:prstClr val="black"/>
                </a:solidFill>
              </a:rPr>
              <a:t>’, ’05/01/2017’, ’Pelunasan Sewa Bus’, 250.000 ],</a:t>
            </a:r>
          </a:p>
          <a:p>
            <a:r>
              <a:rPr lang="en-US" sz="1600" b="1">
                <a:solidFill>
                  <a:prstClr val="black"/>
                </a:solidFill>
              </a:rPr>
              <a:t>	                      </a:t>
            </a:r>
            <a:r>
              <a:rPr lang="en-US" sz="1600" b="1" smtClean="0">
                <a:solidFill>
                  <a:prstClr val="black"/>
                </a:solidFill>
              </a:rPr>
              <a:t>	[‘</a:t>
            </a:r>
            <a:r>
              <a:rPr lang="en-US" sz="1600" b="1">
                <a:solidFill>
                  <a:prstClr val="black"/>
                </a:solidFill>
              </a:rPr>
              <a:t>XXX’, ‘01/01/2017’, ‘Pembelian Cat Tembok’, 95.000],</a:t>
            </a:r>
            <a:endParaRPr lang="en-US" sz="1600">
              <a:solidFill>
                <a:prstClr val="black"/>
              </a:solidFill>
            </a:endParaRPr>
          </a:p>
          <a:p>
            <a:r>
              <a:rPr lang="en-US" sz="1600">
                <a:solidFill>
                  <a:prstClr val="black"/>
                </a:solidFill>
              </a:rPr>
              <a:t>	                      </a:t>
            </a:r>
            <a:r>
              <a:rPr lang="en-US" sz="1600" smtClean="0">
                <a:solidFill>
                  <a:prstClr val="black"/>
                </a:solidFill>
              </a:rPr>
              <a:t>	[</a:t>
            </a:r>
            <a:r>
              <a:rPr lang="en-US" sz="1600">
                <a:solidFill>
                  <a:prstClr val="black"/>
                </a:solidFill>
              </a:rPr>
              <a:t>’003’, ’10/01/2017’, ’Pembayaran Iuran Anggota’, 100.000 ],</a:t>
            </a:r>
          </a:p>
          <a:p>
            <a:r>
              <a:rPr lang="en-US" sz="1600">
                <a:solidFill>
                  <a:prstClr val="black"/>
                </a:solidFill>
              </a:rPr>
              <a:t>	     		  </a:t>
            </a:r>
            <a:r>
              <a:rPr lang="en-US" sz="1600" smtClean="0">
                <a:solidFill>
                  <a:prstClr val="black"/>
                </a:solidFill>
              </a:rPr>
              <a:t>	[</a:t>
            </a:r>
            <a:r>
              <a:rPr lang="en-US" sz="1600">
                <a:solidFill>
                  <a:prstClr val="black"/>
                </a:solidFill>
              </a:rPr>
              <a:t>’004’, ’30/01/2017’, ’Pembayaran Pajak’, 325.000])</a:t>
            </a:r>
          </a:p>
          <a:p>
            <a:r>
              <a:rPr lang="en-US" sz="1600" smtClean="0">
                <a:solidFill>
                  <a:prstClr val="black"/>
                </a:solidFill>
              </a:rPr>
              <a:t>c</a:t>
            </a:r>
            <a:r>
              <a:rPr lang="en-US" sz="1600">
                <a:solidFill>
                  <a:prstClr val="black"/>
                </a:solidFill>
              </a:rPr>
              <a:t>). Menambah item data di akhir (misal operasi APPEND) </a:t>
            </a:r>
          </a:p>
          <a:p>
            <a:r>
              <a:rPr lang="en-US" sz="1600" b="1">
                <a:solidFill>
                  <a:prstClr val="black"/>
                </a:solidFill>
              </a:rPr>
              <a:t>     APPEND Pembayaran ([‘XXX’, ‘01/01/2017’, ‘Pembelian Cat Tembok’, 95.000</a:t>
            </a:r>
            <a:r>
              <a:rPr lang="en-US" sz="1600" b="1" smtClean="0">
                <a:solidFill>
                  <a:prstClr val="black"/>
                </a:solidFill>
              </a:rPr>
              <a:t>]), </a:t>
            </a:r>
            <a:r>
              <a:rPr lang="en-US" sz="1600" smtClean="0">
                <a:solidFill>
                  <a:prstClr val="black"/>
                </a:solidFill>
              </a:rPr>
              <a:t> </a:t>
            </a:r>
            <a:r>
              <a:rPr lang="en-US" sz="1600">
                <a:solidFill>
                  <a:prstClr val="black"/>
                </a:solidFill>
              </a:rPr>
              <a:t>Maka Status Data menjadi :</a:t>
            </a:r>
          </a:p>
          <a:p>
            <a:r>
              <a:rPr lang="en-US" sz="1600">
                <a:solidFill>
                  <a:prstClr val="black"/>
                </a:solidFill>
              </a:rPr>
              <a:t>	  Pembayaran ( </a:t>
            </a:r>
            <a:r>
              <a:rPr lang="en-US" sz="1600" smtClean="0">
                <a:solidFill>
                  <a:prstClr val="black"/>
                </a:solidFill>
              </a:rPr>
              <a:t>	[</a:t>
            </a:r>
            <a:r>
              <a:rPr lang="en-US" sz="1600">
                <a:solidFill>
                  <a:prstClr val="black"/>
                </a:solidFill>
              </a:rPr>
              <a:t>’001’, ’01/01/2017’, ’Pembelian ATK’, 250.000 ],</a:t>
            </a:r>
          </a:p>
          <a:p>
            <a:r>
              <a:rPr lang="en-US" sz="1600">
                <a:solidFill>
                  <a:prstClr val="black"/>
                </a:solidFill>
              </a:rPr>
              <a:t>	                        </a:t>
            </a:r>
            <a:r>
              <a:rPr lang="en-US" sz="1600" smtClean="0">
                <a:solidFill>
                  <a:prstClr val="black"/>
                </a:solidFill>
              </a:rPr>
              <a:t>[’002</a:t>
            </a:r>
            <a:r>
              <a:rPr lang="en-US" sz="1600">
                <a:solidFill>
                  <a:prstClr val="black"/>
                </a:solidFill>
              </a:rPr>
              <a:t>’, ’05/01/2017’, ’Pelunasan Sewa Bus’, 250.000 ],</a:t>
            </a:r>
          </a:p>
          <a:p>
            <a:r>
              <a:rPr lang="en-US" sz="1600">
                <a:solidFill>
                  <a:prstClr val="black"/>
                </a:solidFill>
              </a:rPr>
              <a:t>	                        </a:t>
            </a:r>
            <a:r>
              <a:rPr lang="en-US" sz="1600" smtClean="0">
                <a:solidFill>
                  <a:prstClr val="black"/>
                </a:solidFill>
              </a:rPr>
              <a:t>[</a:t>
            </a:r>
            <a:r>
              <a:rPr lang="en-US" sz="1600">
                <a:solidFill>
                  <a:prstClr val="black"/>
                </a:solidFill>
              </a:rPr>
              <a:t>’003’, ’10/01/2017’, ’Pembayaran Iuran Anggota’, 100.000 ],</a:t>
            </a:r>
          </a:p>
          <a:p>
            <a:r>
              <a:rPr lang="en-US" sz="1600">
                <a:solidFill>
                  <a:prstClr val="black"/>
                </a:solidFill>
              </a:rPr>
              <a:t>	     		  </a:t>
            </a:r>
            <a:r>
              <a:rPr lang="en-US" sz="1600" smtClean="0">
                <a:solidFill>
                  <a:prstClr val="black"/>
                </a:solidFill>
              </a:rPr>
              <a:t>	[</a:t>
            </a:r>
            <a:r>
              <a:rPr lang="en-US" sz="1600">
                <a:solidFill>
                  <a:prstClr val="black"/>
                </a:solidFill>
              </a:rPr>
              <a:t>’004’, ’30/01/2017’, ’Pembayaran Pajak’, 325.000]</a:t>
            </a:r>
          </a:p>
          <a:p>
            <a:r>
              <a:rPr lang="en-US" sz="1600" b="1">
                <a:solidFill>
                  <a:prstClr val="black"/>
                </a:solidFill>
              </a:rPr>
              <a:t>	                        </a:t>
            </a:r>
            <a:r>
              <a:rPr lang="en-US" sz="1600" b="1" smtClean="0">
                <a:solidFill>
                  <a:prstClr val="black"/>
                </a:solidFill>
              </a:rPr>
              <a:t>[‘</a:t>
            </a:r>
            <a:r>
              <a:rPr lang="en-US" sz="1600" b="1">
                <a:solidFill>
                  <a:prstClr val="black"/>
                </a:solidFill>
              </a:rPr>
              <a:t>XXX’, ‘01/01/2017’, ‘Pembelian Cat Tembok’, 95.000</a:t>
            </a:r>
            <a:r>
              <a:rPr lang="en-US" sz="1600" b="1" smtClean="0">
                <a:solidFill>
                  <a:prstClr val="black"/>
                </a:solidFill>
              </a:rPr>
              <a:t>]</a:t>
            </a:r>
            <a:r>
              <a:rPr lang="en-US" sz="1600" smtClean="0">
                <a:solidFill>
                  <a:prstClr val="black"/>
                </a:solidFill>
              </a:rPr>
              <a:t>)</a:t>
            </a:r>
            <a:endParaRPr lang="en-US" sz="1600">
              <a:solidFill>
                <a:prstClr val="black"/>
              </a:solidFill>
            </a:endParaRPr>
          </a:p>
        </p:txBody>
      </p:sp>
    </p:spTree>
    <p:extLst>
      <p:ext uri="{BB962C8B-B14F-4D97-AF65-F5344CB8AC3E}">
        <p14:creationId xmlns:p14="http://schemas.microsoft.com/office/powerpoint/2010/main" val="1628229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507181" y="136038"/>
            <a:ext cx="10130118" cy="438497"/>
          </a:xfrm>
        </p:spPr>
        <p:txBody>
          <a:bodyPr>
            <a:normAutofit fontScale="90000"/>
          </a:bodyPr>
          <a:lstStyle/>
          <a:p>
            <a:r>
              <a:rPr lang="en-US" sz="2800" smtClean="0">
                <a:latin typeface="Calibri" pitchFamily="34" charset="0"/>
              </a:rPr>
              <a:t>PROSES PENGOLAHAN DATA</a:t>
            </a:r>
            <a:endParaRPr lang="en-US" sz="2800">
              <a:latin typeface="Calibri" pitchFamily="34" charset="0"/>
            </a:endParaRPr>
          </a:p>
        </p:txBody>
      </p:sp>
      <p:sp>
        <p:nvSpPr>
          <p:cNvPr id="3" name="Rectangle 2"/>
          <p:cNvSpPr/>
          <p:nvPr/>
        </p:nvSpPr>
        <p:spPr>
          <a:xfrm>
            <a:off x="1488933" y="846257"/>
            <a:ext cx="10115045" cy="5016758"/>
          </a:xfrm>
          <a:prstGeom prst="rect">
            <a:avLst/>
          </a:prstGeom>
        </p:spPr>
        <p:txBody>
          <a:bodyPr wrap="square">
            <a:spAutoFit/>
          </a:bodyPr>
          <a:lstStyle/>
          <a:p>
            <a:r>
              <a:rPr lang="en-US" sz="1600" smtClean="0">
                <a:solidFill>
                  <a:prstClr val="black"/>
                </a:solidFill>
              </a:rPr>
              <a:t>(2) Operasi </a:t>
            </a:r>
            <a:r>
              <a:rPr lang="en-US" sz="1600" b="1" i="1">
                <a:solidFill>
                  <a:prstClr val="black"/>
                </a:solidFill>
              </a:rPr>
              <a:t>update</a:t>
            </a:r>
            <a:r>
              <a:rPr lang="en-US" sz="1600">
                <a:solidFill>
                  <a:prstClr val="black"/>
                </a:solidFill>
              </a:rPr>
              <a:t> untuk penghapusan  item-data</a:t>
            </a:r>
          </a:p>
          <a:p>
            <a:r>
              <a:rPr lang="en-US" sz="1600">
                <a:solidFill>
                  <a:prstClr val="black"/>
                </a:solidFill>
              </a:rPr>
              <a:t>Misalkan status item-data aktif pada NO_BUKTI= ‘002’, maka beberapa operasi penghapusan data yang biasanya dilakukan adalah :</a:t>
            </a:r>
          </a:p>
          <a:p>
            <a:r>
              <a:rPr lang="en-US" sz="1600">
                <a:solidFill>
                  <a:prstClr val="black"/>
                </a:solidFill>
              </a:rPr>
              <a:t> </a:t>
            </a:r>
          </a:p>
          <a:p>
            <a:r>
              <a:rPr lang="en-US" sz="1600" b="1">
                <a:solidFill>
                  <a:prstClr val="black"/>
                </a:solidFill>
              </a:rPr>
              <a:t>DELETE Pembayaran </a:t>
            </a:r>
            <a:endParaRPr lang="en-US" sz="1600">
              <a:solidFill>
                <a:prstClr val="black"/>
              </a:solidFill>
            </a:endParaRPr>
          </a:p>
          <a:p>
            <a:r>
              <a:rPr lang="en-US" sz="1600">
                <a:solidFill>
                  <a:prstClr val="black"/>
                </a:solidFill>
              </a:rPr>
              <a:t>Maka Status Data menjadi :</a:t>
            </a:r>
          </a:p>
          <a:p>
            <a:r>
              <a:rPr lang="en-US" sz="1600">
                <a:solidFill>
                  <a:prstClr val="black"/>
                </a:solidFill>
              </a:rPr>
              <a:t>Pembayaran </a:t>
            </a:r>
            <a:r>
              <a:rPr lang="en-US" sz="1600" smtClean="0">
                <a:solidFill>
                  <a:prstClr val="black"/>
                </a:solidFill>
              </a:rPr>
              <a:t>   ( 	[</a:t>
            </a:r>
            <a:r>
              <a:rPr lang="en-US" sz="1600">
                <a:solidFill>
                  <a:prstClr val="black"/>
                </a:solidFill>
              </a:rPr>
              <a:t>’001’, ’01/01/2017’, ’Pembelian ATK’, 250.000 ],</a:t>
            </a:r>
          </a:p>
          <a:p>
            <a:r>
              <a:rPr lang="en-US" sz="1600">
                <a:solidFill>
                  <a:prstClr val="black"/>
                </a:solidFill>
              </a:rPr>
              <a:t>	             </a:t>
            </a:r>
            <a:r>
              <a:rPr lang="en-US" sz="1600" smtClean="0">
                <a:solidFill>
                  <a:prstClr val="black"/>
                </a:solidFill>
              </a:rPr>
              <a:t>	[</a:t>
            </a:r>
            <a:r>
              <a:rPr lang="en-US" sz="1600">
                <a:solidFill>
                  <a:prstClr val="black"/>
                </a:solidFill>
              </a:rPr>
              <a:t>’003’, ’10/01/2017’, ’Pembayaran Iuran Anggota’, 100.000 ],</a:t>
            </a:r>
          </a:p>
          <a:p>
            <a:r>
              <a:rPr lang="en-US" sz="1600">
                <a:solidFill>
                  <a:prstClr val="black"/>
                </a:solidFill>
              </a:rPr>
              <a:t>	         </a:t>
            </a:r>
            <a:r>
              <a:rPr lang="en-US" sz="1600" smtClean="0">
                <a:solidFill>
                  <a:prstClr val="black"/>
                </a:solidFill>
              </a:rPr>
              <a:t>	[</a:t>
            </a:r>
            <a:r>
              <a:rPr lang="en-US" sz="1600">
                <a:solidFill>
                  <a:prstClr val="black"/>
                </a:solidFill>
              </a:rPr>
              <a:t>’004’, ’30/01/2017’, ’Pembayaran Pajak’, 325.000</a:t>
            </a:r>
            <a:r>
              <a:rPr lang="en-US" sz="1600" smtClean="0">
                <a:solidFill>
                  <a:prstClr val="black"/>
                </a:solidFill>
              </a:rPr>
              <a:t>] )</a:t>
            </a:r>
            <a:endParaRPr lang="en-US" sz="1600">
              <a:solidFill>
                <a:prstClr val="black"/>
              </a:solidFill>
            </a:endParaRPr>
          </a:p>
          <a:p>
            <a:r>
              <a:rPr lang="en-US" sz="1600" smtClean="0">
                <a:solidFill>
                  <a:prstClr val="black"/>
                </a:solidFill>
              </a:rPr>
              <a:t>--------------------------------------------------------------------------------------------------------------------------------------------------</a:t>
            </a:r>
            <a:r>
              <a:rPr lang="en-US" sz="1600">
                <a:solidFill>
                  <a:prstClr val="black"/>
                </a:solidFill>
              </a:rPr>
              <a:t> </a:t>
            </a:r>
          </a:p>
          <a:p>
            <a:r>
              <a:rPr lang="en-US" sz="1600" smtClean="0">
                <a:solidFill>
                  <a:prstClr val="black"/>
                </a:solidFill>
              </a:rPr>
              <a:t>(3) Operasi </a:t>
            </a:r>
            <a:r>
              <a:rPr lang="en-US" sz="1600" b="1" i="1">
                <a:solidFill>
                  <a:prstClr val="black"/>
                </a:solidFill>
              </a:rPr>
              <a:t>update</a:t>
            </a:r>
            <a:r>
              <a:rPr lang="en-US" sz="1600">
                <a:solidFill>
                  <a:prstClr val="black"/>
                </a:solidFill>
              </a:rPr>
              <a:t> untuk memodifikasi item-data</a:t>
            </a:r>
          </a:p>
          <a:p>
            <a:r>
              <a:rPr lang="en-US" sz="1600">
                <a:solidFill>
                  <a:prstClr val="black"/>
                </a:solidFill>
              </a:rPr>
              <a:t>Misalkan status item-data aktif pada NO_BUKTI= ‘002’, maka beberapa operasi penghapusan data yang biasanya dilakukan adalah :</a:t>
            </a:r>
          </a:p>
          <a:p>
            <a:endParaRPr lang="en-US" sz="1600" b="1" smtClean="0">
              <a:solidFill>
                <a:prstClr val="black"/>
              </a:solidFill>
            </a:endParaRPr>
          </a:p>
          <a:p>
            <a:r>
              <a:rPr lang="en-US" sz="1600" b="1" smtClean="0">
                <a:solidFill>
                  <a:prstClr val="black"/>
                </a:solidFill>
              </a:rPr>
              <a:t>UPDATE </a:t>
            </a:r>
            <a:r>
              <a:rPr lang="en-US" sz="1600" b="1">
                <a:solidFill>
                  <a:prstClr val="black"/>
                </a:solidFill>
              </a:rPr>
              <a:t>Pembayaran ([’XXX’, ’05/01/2017’, ’Pelunasan Sewa Bus’, 999.999 ])</a:t>
            </a:r>
            <a:endParaRPr lang="en-US" sz="1600">
              <a:solidFill>
                <a:prstClr val="black"/>
              </a:solidFill>
            </a:endParaRPr>
          </a:p>
          <a:p>
            <a:r>
              <a:rPr lang="en-US" sz="1600">
                <a:solidFill>
                  <a:prstClr val="black"/>
                </a:solidFill>
              </a:rPr>
              <a:t>Maka Status Data menjadi :</a:t>
            </a:r>
          </a:p>
          <a:p>
            <a:r>
              <a:rPr lang="en-US" sz="1600">
                <a:solidFill>
                  <a:prstClr val="black"/>
                </a:solidFill>
              </a:rPr>
              <a:t>Pembayaran </a:t>
            </a:r>
            <a:r>
              <a:rPr lang="en-US" sz="1600" smtClean="0">
                <a:solidFill>
                  <a:prstClr val="black"/>
                </a:solidFill>
              </a:rPr>
              <a:t> (  </a:t>
            </a:r>
            <a:r>
              <a:rPr lang="en-US" sz="1600">
                <a:solidFill>
                  <a:prstClr val="black"/>
                </a:solidFill>
              </a:rPr>
              <a:t>[’001’, ’01/01/2017’, ’Pembelian ATK’, 250.000 ],</a:t>
            </a:r>
          </a:p>
          <a:p>
            <a:r>
              <a:rPr lang="en-US" sz="1600" b="1">
                <a:solidFill>
                  <a:prstClr val="black"/>
                </a:solidFill>
              </a:rPr>
              <a:t>	           </a:t>
            </a:r>
            <a:r>
              <a:rPr lang="en-US" sz="1600" b="1" smtClean="0">
                <a:solidFill>
                  <a:prstClr val="black"/>
                </a:solidFill>
              </a:rPr>
              <a:t>   </a:t>
            </a:r>
            <a:r>
              <a:rPr lang="en-US" sz="1600" b="1">
                <a:solidFill>
                  <a:prstClr val="black"/>
                </a:solidFill>
              </a:rPr>
              <a:t>[’XXX’, ’05/01/2017’, ’Pelunasan Sewa Bus’, 999.999],</a:t>
            </a:r>
            <a:endParaRPr lang="en-US" sz="1600">
              <a:solidFill>
                <a:prstClr val="black"/>
              </a:solidFill>
            </a:endParaRPr>
          </a:p>
          <a:p>
            <a:r>
              <a:rPr lang="en-US" sz="1600">
                <a:solidFill>
                  <a:prstClr val="black"/>
                </a:solidFill>
              </a:rPr>
              <a:t>	           </a:t>
            </a:r>
            <a:r>
              <a:rPr lang="en-US" sz="1600" smtClean="0">
                <a:solidFill>
                  <a:prstClr val="black"/>
                </a:solidFill>
              </a:rPr>
              <a:t>   </a:t>
            </a:r>
            <a:r>
              <a:rPr lang="en-US" sz="1600">
                <a:solidFill>
                  <a:prstClr val="black"/>
                </a:solidFill>
              </a:rPr>
              <a:t>[’003’, ’10/01/2017’, ’Pembayaran Iuran Anggota’, 100.000 ],</a:t>
            </a:r>
          </a:p>
          <a:p>
            <a:r>
              <a:rPr lang="en-US" sz="1600">
                <a:solidFill>
                  <a:prstClr val="black"/>
                </a:solidFill>
              </a:rPr>
              <a:t>	     	   </a:t>
            </a:r>
            <a:r>
              <a:rPr lang="en-US" sz="1600" smtClean="0">
                <a:solidFill>
                  <a:prstClr val="black"/>
                </a:solidFill>
              </a:rPr>
              <a:t>   </a:t>
            </a:r>
            <a:r>
              <a:rPr lang="en-US" sz="1600">
                <a:solidFill>
                  <a:prstClr val="black"/>
                </a:solidFill>
              </a:rPr>
              <a:t>[’004’, ’30/01/2017’, ’Pembayaran Pajak’, 325.000</a:t>
            </a:r>
            <a:r>
              <a:rPr lang="en-US" sz="1600" smtClean="0">
                <a:solidFill>
                  <a:prstClr val="black"/>
                </a:solidFill>
              </a:rPr>
              <a:t>])</a:t>
            </a:r>
            <a:endParaRPr lang="en-US" sz="1600">
              <a:solidFill>
                <a:prstClr val="black"/>
              </a:solidFill>
            </a:endParaRPr>
          </a:p>
        </p:txBody>
      </p:sp>
    </p:spTree>
    <p:extLst>
      <p:ext uri="{BB962C8B-B14F-4D97-AF65-F5344CB8AC3E}">
        <p14:creationId xmlns:p14="http://schemas.microsoft.com/office/powerpoint/2010/main" val="204134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prstClr val="black"/>
                </a:solidFill>
                <a:latin typeface="AR JULIAN" pitchFamily="2" charset="0"/>
                <a:sym typeface="Wingdings"/>
              </a:rPr>
              <a:t> </a:t>
            </a:r>
            <a:r>
              <a:rPr lang="en-US" smtClean="0">
                <a:solidFill>
                  <a:prstClr val="black"/>
                </a:solidFill>
                <a:latin typeface="AR JULIAN" pitchFamily="2" charset="0"/>
              </a:rPr>
              <a:t>STUDI KASUS SQL : </a:t>
            </a:r>
            <a:r>
              <a:rPr lang="en-US" sz="2400" smtClean="0">
                <a:solidFill>
                  <a:srgbClr val="0070C0"/>
                </a:solidFill>
                <a:latin typeface="AR JULIAN" pitchFamily="2" charset="0"/>
              </a:rPr>
              <a:t>QUERY dan Visualisasi Hasilnya</a:t>
            </a:r>
            <a:endParaRPr lang="id-ID">
              <a:solidFill>
                <a:srgbClr val="0070C0"/>
              </a:solidFill>
              <a:latin typeface="AR JULIAN" pitchFamily="2" charset="0"/>
            </a:endParaRPr>
          </a:p>
        </p:txBody>
      </p:sp>
      <p:sp>
        <p:nvSpPr>
          <p:cNvPr id="2" name="Rectangle 1"/>
          <p:cNvSpPr/>
          <p:nvPr/>
        </p:nvSpPr>
        <p:spPr>
          <a:xfrm>
            <a:off x="6191249" y="811532"/>
            <a:ext cx="5524501" cy="5693866"/>
          </a:xfrm>
          <a:prstGeom prst="rect">
            <a:avLst/>
          </a:prstGeom>
          <a:ln>
            <a:solidFill>
              <a:schemeClr val="accent1"/>
            </a:solidFill>
          </a:ln>
        </p:spPr>
        <p:txBody>
          <a:bodyPr wrap="square">
            <a:spAutoFit/>
          </a:bodyPr>
          <a:lstStyle/>
          <a:p>
            <a:r>
              <a:rPr lang="en-US" sz="1400" smtClean="0"/>
              <a:t>INSERT </a:t>
            </a:r>
            <a:r>
              <a:rPr lang="en-US" sz="1400"/>
              <a:t>INTO S (A1, A2, A3, A4) VALUES ('1', 'A', 'P', 'X')</a:t>
            </a:r>
          </a:p>
          <a:p>
            <a:r>
              <a:rPr lang="en-US" sz="1400"/>
              <a:t>INSERT INTO S (A1, A2, A3, A4) VALUES ('2', 'B', 'Q', 'Y')</a:t>
            </a:r>
          </a:p>
          <a:p>
            <a:r>
              <a:rPr lang="en-US" sz="1400"/>
              <a:t>INSERT INTO S (A1, A2, A3, A4) VALUES ('3', 'C', 'R', 'Z')</a:t>
            </a:r>
          </a:p>
          <a:p>
            <a:r>
              <a:rPr lang="en-US" sz="1400"/>
              <a:t>INSERT INTO S (A1, A2, A3, A4) VALUES ('4', 'B', 'S', 'X')</a:t>
            </a:r>
          </a:p>
          <a:p>
            <a:r>
              <a:rPr lang="en-US" sz="1400"/>
              <a:t>INSERT INTO S (A1, A2, A3, A4) VALUES ('5', 'C', 'T', 'Y')</a:t>
            </a:r>
          </a:p>
          <a:p>
            <a:r>
              <a:rPr lang="en-US" sz="1400"/>
              <a:t>INSERT INTO S (A1, A2, A3, A4) VALUES ('6', 'D', 'U', 'Z')</a:t>
            </a:r>
          </a:p>
          <a:p>
            <a:endParaRPr lang="en-US" sz="1400"/>
          </a:p>
          <a:p>
            <a:r>
              <a:rPr lang="en-US" sz="1400" smtClean="0"/>
              <a:t>	CREATE </a:t>
            </a:r>
            <a:r>
              <a:rPr lang="en-US" sz="1400"/>
              <a:t>TABLE `T` (</a:t>
            </a:r>
          </a:p>
          <a:p>
            <a:r>
              <a:rPr lang="en-US" sz="1400" smtClean="0"/>
              <a:t>		`</a:t>
            </a:r>
            <a:r>
              <a:rPr lang="en-US" sz="1400"/>
              <a:t>A1` CHAR (1) NOT NULL,</a:t>
            </a:r>
          </a:p>
          <a:p>
            <a:r>
              <a:rPr lang="en-US" sz="1400" smtClean="0"/>
              <a:t>		`</a:t>
            </a:r>
            <a:r>
              <a:rPr lang="en-US" sz="1400"/>
              <a:t>A2` CHAR (1), </a:t>
            </a:r>
          </a:p>
          <a:p>
            <a:r>
              <a:rPr lang="en-US" sz="1400" smtClean="0"/>
              <a:t>		`</a:t>
            </a:r>
            <a:r>
              <a:rPr lang="en-US" sz="1400"/>
              <a:t>A3` CHAR (1), </a:t>
            </a:r>
          </a:p>
          <a:p>
            <a:r>
              <a:rPr lang="en-US" sz="1400" smtClean="0"/>
              <a:t>		`</a:t>
            </a:r>
            <a:r>
              <a:rPr lang="en-US" sz="1400"/>
              <a:t>A4` CHAR (1), </a:t>
            </a:r>
          </a:p>
          <a:p>
            <a:r>
              <a:rPr lang="en-US" sz="1400" smtClean="0"/>
              <a:t>		`</a:t>
            </a:r>
            <a:r>
              <a:rPr lang="en-US" sz="1400"/>
              <a:t>A5` CHAR (1), </a:t>
            </a:r>
          </a:p>
          <a:p>
            <a:r>
              <a:rPr lang="en-US" sz="1400" smtClean="0"/>
              <a:t>		PRIMARY </a:t>
            </a:r>
            <a:r>
              <a:rPr lang="en-US" sz="1400"/>
              <a:t>KEY(`A1`)</a:t>
            </a:r>
          </a:p>
          <a:p>
            <a:r>
              <a:rPr lang="en-US" sz="1400" smtClean="0"/>
              <a:t>	)  </a:t>
            </a:r>
            <a:r>
              <a:rPr lang="en-US" sz="1400"/>
              <a:t>COMMENT = "Relasi T"</a:t>
            </a:r>
          </a:p>
          <a:p>
            <a:r>
              <a:rPr lang="en-US" sz="1400" smtClean="0"/>
              <a:t>&gt;&gt;&gt;</a:t>
            </a:r>
            <a:r>
              <a:rPr lang="en-US" sz="1400" smtClean="0">
                <a:sym typeface="Wingdings" pitchFamily="2" charset="2"/>
              </a:rPr>
              <a:t> </a:t>
            </a:r>
            <a:r>
              <a:rPr lang="en-US" sz="1400">
                <a:sym typeface="Wingdings" pitchFamily="2" charset="2"/>
              </a:rPr>
              <a:t>abaikan dulu </a:t>
            </a:r>
            <a:r>
              <a:rPr lang="en-US" sz="1400" smtClean="0"/>
              <a:t>DROP </a:t>
            </a:r>
            <a:r>
              <a:rPr lang="en-US" sz="1400"/>
              <a:t>TABLE `T` </a:t>
            </a:r>
          </a:p>
          <a:p>
            <a:endParaRPr lang="en-US" sz="1400"/>
          </a:p>
          <a:p>
            <a:r>
              <a:rPr lang="en-US" sz="1400"/>
              <a:t>INSERT INTO T (A1, A2, A3, A4,A5) VALUES ('A', '1', '6', 'P', 'X')</a:t>
            </a:r>
          </a:p>
          <a:p>
            <a:r>
              <a:rPr lang="en-US" sz="1400"/>
              <a:t>INSERT INTO T (A1, A2, A3, A4,A5) VALUES ('B', '2', '7', 'Q', 'Y')</a:t>
            </a:r>
          </a:p>
          <a:p>
            <a:r>
              <a:rPr lang="en-US" sz="1400"/>
              <a:t>INSERT INTO T (A1, A2, A3, A4,A5) VALUES ('C', '3', '8', 'R', 'Z')</a:t>
            </a:r>
          </a:p>
          <a:p>
            <a:r>
              <a:rPr lang="en-US" sz="1400"/>
              <a:t>INSERT INTO T (A1, A2, A3, A4,A5) VALUES ('D', '4', '9', 'S', 'X')</a:t>
            </a:r>
          </a:p>
          <a:p>
            <a:r>
              <a:rPr lang="en-US" sz="1400"/>
              <a:t>INSERT INTO T (A1, A2, A3, A4,A5) VALUES ('E', '5', '0', 'T', 'Y')</a:t>
            </a:r>
          </a:p>
          <a:p>
            <a:endParaRPr lang="en-US" sz="1400"/>
          </a:p>
          <a:p>
            <a:r>
              <a:rPr lang="en-US" sz="1400"/>
              <a:t>Jika perintah DROP diabaikan, maka query di atas akan menghasilkan basis data “DB” yang di dalamnya berisi tiga buah tabel “R”, “S”, dan “T” yang diilustrasikan gambar di bawah.</a:t>
            </a:r>
          </a:p>
        </p:txBody>
      </p:sp>
      <p:sp>
        <p:nvSpPr>
          <p:cNvPr id="39" name="Rectangle 38"/>
          <p:cNvSpPr/>
          <p:nvPr/>
        </p:nvSpPr>
        <p:spPr>
          <a:xfrm>
            <a:off x="338135" y="828795"/>
            <a:ext cx="5586415" cy="5693866"/>
          </a:xfrm>
          <a:prstGeom prst="rect">
            <a:avLst/>
          </a:prstGeom>
          <a:ln>
            <a:solidFill>
              <a:schemeClr val="accent1"/>
            </a:solidFill>
          </a:ln>
        </p:spPr>
        <p:txBody>
          <a:bodyPr wrap="square">
            <a:spAutoFit/>
          </a:bodyPr>
          <a:lstStyle/>
          <a:p>
            <a:r>
              <a:rPr lang="en-US" sz="1400"/>
              <a:t>1) Membuat dan menghapus database dengan nama “DB”</a:t>
            </a:r>
          </a:p>
          <a:p>
            <a:r>
              <a:rPr lang="en-US" sz="1400" smtClean="0"/>
              <a:t> 	CREATE </a:t>
            </a:r>
            <a:r>
              <a:rPr lang="en-US" sz="1400"/>
              <a:t>DATABASE ‘DB</a:t>
            </a:r>
            <a:r>
              <a:rPr lang="en-US" sz="1400" smtClean="0"/>
              <a:t>’ </a:t>
            </a:r>
            <a:r>
              <a:rPr lang="en-US" sz="1400" smtClean="0">
                <a:sym typeface="Wingdings" pitchFamily="2" charset="2"/>
              </a:rPr>
              <a:t> </a:t>
            </a:r>
            <a:r>
              <a:rPr lang="en-US" sz="1400" smtClean="0">
                <a:solidFill>
                  <a:srgbClr val="FF0000"/>
                </a:solidFill>
              </a:rPr>
              <a:t>CREATE </a:t>
            </a:r>
            <a:r>
              <a:rPr lang="en-US" sz="1400">
                <a:solidFill>
                  <a:srgbClr val="FF0000"/>
                </a:solidFill>
              </a:rPr>
              <a:t>DATABASE </a:t>
            </a:r>
            <a:r>
              <a:rPr lang="en-US" sz="1400" smtClean="0">
                <a:solidFill>
                  <a:srgbClr val="FF0000"/>
                </a:solidFill>
              </a:rPr>
              <a:t> ‘AKADEMIK’</a:t>
            </a:r>
            <a:endParaRPr lang="en-US" sz="1400">
              <a:solidFill>
                <a:srgbClr val="FF0000"/>
              </a:solidFill>
            </a:endParaRPr>
          </a:p>
          <a:p>
            <a:r>
              <a:rPr lang="en-US" sz="1400" smtClean="0"/>
              <a:t>&gt;&gt;&gt;</a:t>
            </a:r>
            <a:r>
              <a:rPr lang="en-US" sz="1400" smtClean="0">
                <a:sym typeface="Wingdings" pitchFamily="2" charset="2"/>
              </a:rPr>
              <a:t> abaikan dulu </a:t>
            </a:r>
            <a:r>
              <a:rPr lang="en-US" sz="1400" smtClean="0"/>
              <a:t>DROP </a:t>
            </a:r>
            <a:r>
              <a:rPr lang="en-US" sz="1400"/>
              <a:t>DATABASE ‘DB</a:t>
            </a:r>
            <a:r>
              <a:rPr lang="en-US" sz="1400" smtClean="0"/>
              <a:t>’  </a:t>
            </a:r>
            <a:endParaRPr lang="en-US" sz="1400"/>
          </a:p>
          <a:p>
            <a:endParaRPr lang="en-US" sz="1400"/>
          </a:p>
          <a:p>
            <a:r>
              <a:rPr lang="en-US" sz="1400"/>
              <a:t>2) Membuat, menghapus, menginput data pada relasi/tabel dengan nama “R”,”S”, dan “T”</a:t>
            </a:r>
          </a:p>
          <a:p>
            <a:r>
              <a:rPr lang="en-US" sz="1400" smtClean="0"/>
              <a:t>	USE “DB”</a:t>
            </a:r>
          </a:p>
          <a:p>
            <a:r>
              <a:rPr lang="en-US" sz="1400" smtClean="0"/>
              <a:t>	CREATE </a:t>
            </a:r>
            <a:r>
              <a:rPr lang="en-US" sz="1400"/>
              <a:t>TABLE `R` (</a:t>
            </a:r>
          </a:p>
          <a:p>
            <a:r>
              <a:rPr lang="en-US" sz="1400" smtClean="0"/>
              <a:t>		`</a:t>
            </a:r>
            <a:r>
              <a:rPr lang="en-US" sz="1400"/>
              <a:t>A1` CHAR (1) NOT NULL,</a:t>
            </a:r>
          </a:p>
          <a:p>
            <a:r>
              <a:rPr lang="en-US" sz="1400" smtClean="0"/>
              <a:t>		`</a:t>
            </a:r>
            <a:r>
              <a:rPr lang="en-US" sz="1400"/>
              <a:t>A2` CHAR (1),</a:t>
            </a:r>
          </a:p>
          <a:p>
            <a:r>
              <a:rPr lang="en-US" sz="1400" smtClean="0"/>
              <a:t>		`</a:t>
            </a:r>
            <a:r>
              <a:rPr lang="en-US" sz="1400"/>
              <a:t>A3` CHAR (1)</a:t>
            </a:r>
          </a:p>
          <a:p>
            <a:r>
              <a:rPr lang="en-US" sz="1400" smtClean="0"/>
              <a:t>		PRIMARY </a:t>
            </a:r>
            <a:r>
              <a:rPr lang="en-US" sz="1400"/>
              <a:t>KEY(`A1`)</a:t>
            </a:r>
          </a:p>
          <a:p>
            <a:r>
              <a:rPr lang="en-US" sz="1400" smtClean="0"/>
              <a:t>	)  </a:t>
            </a:r>
            <a:r>
              <a:rPr lang="en-US" sz="1400"/>
              <a:t>Type = MyISAM</a:t>
            </a:r>
            <a:r>
              <a:rPr lang="en-US" sz="1400" smtClean="0"/>
              <a:t>;</a:t>
            </a:r>
          </a:p>
          <a:p>
            <a:r>
              <a:rPr lang="en-US" sz="1400" smtClean="0"/>
              <a:t>&gt;&gt;&gt;</a:t>
            </a:r>
            <a:r>
              <a:rPr lang="en-US" sz="1400" smtClean="0">
                <a:sym typeface="Wingdings" pitchFamily="2" charset="2"/>
              </a:rPr>
              <a:t> </a:t>
            </a:r>
            <a:r>
              <a:rPr lang="en-US" sz="1400">
                <a:sym typeface="Wingdings" pitchFamily="2" charset="2"/>
              </a:rPr>
              <a:t>abaikan dulu </a:t>
            </a:r>
            <a:r>
              <a:rPr lang="en-US" sz="1400" smtClean="0">
                <a:sym typeface="Wingdings" pitchFamily="2" charset="2"/>
              </a:rPr>
              <a:t> </a:t>
            </a:r>
            <a:r>
              <a:rPr lang="en-US" sz="1400" smtClean="0"/>
              <a:t>DROP </a:t>
            </a:r>
            <a:r>
              <a:rPr lang="en-US" sz="1400"/>
              <a:t>TABLE `R` </a:t>
            </a:r>
          </a:p>
          <a:p>
            <a:r>
              <a:rPr lang="en-US" sz="1400" smtClean="0"/>
              <a:t>INSERT </a:t>
            </a:r>
            <a:r>
              <a:rPr lang="en-US" sz="1400"/>
              <a:t>INTO R (A1, A2, A3) VALUES ('A', '1', '4')</a:t>
            </a:r>
          </a:p>
          <a:p>
            <a:r>
              <a:rPr lang="en-US" sz="1400" smtClean="0"/>
              <a:t>INSERT </a:t>
            </a:r>
            <a:r>
              <a:rPr lang="en-US" sz="1400"/>
              <a:t>INTO R (A1, A2, A3) VALUES ('B', '2', '5')</a:t>
            </a:r>
          </a:p>
          <a:p>
            <a:r>
              <a:rPr lang="en-US" sz="1400" smtClean="0"/>
              <a:t>INSERT </a:t>
            </a:r>
            <a:r>
              <a:rPr lang="en-US" sz="1400"/>
              <a:t>INTO R (A1, A2, A3) VALUES ('C', '3', '6')</a:t>
            </a:r>
          </a:p>
          <a:p>
            <a:r>
              <a:rPr lang="en-US" sz="1400" smtClean="0"/>
              <a:t>INSERT </a:t>
            </a:r>
            <a:r>
              <a:rPr lang="en-US" sz="1400"/>
              <a:t>INTO R (A1, A2, A3) VALUES ('D', '1', '7')</a:t>
            </a:r>
          </a:p>
          <a:p>
            <a:endParaRPr lang="en-US" sz="1400"/>
          </a:p>
          <a:p>
            <a:r>
              <a:rPr lang="en-US" sz="1400" smtClean="0"/>
              <a:t>	CREATE </a:t>
            </a:r>
            <a:r>
              <a:rPr lang="en-US" sz="1400"/>
              <a:t>TABLE `S` (</a:t>
            </a:r>
          </a:p>
          <a:p>
            <a:r>
              <a:rPr lang="en-US" sz="1400" smtClean="0"/>
              <a:t>		`</a:t>
            </a:r>
            <a:r>
              <a:rPr lang="en-US" sz="1400"/>
              <a:t>A1` CHAR (1) NOT NULL</a:t>
            </a:r>
            <a:r>
              <a:rPr lang="en-US" sz="1400" smtClean="0"/>
              <a:t>,  `</a:t>
            </a:r>
            <a:r>
              <a:rPr lang="en-US" sz="1400"/>
              <a:t>A2` CHAR (1</a:t>
            </a:r>
            <a:r>
              <a:rPr lang="en-US" sz="1400" smtClean="0"/>
              <a:t>), `</a:t>
            </a:r>
            <a:r>
              <a:rPr lang="en-US" sz="1400"/>
              <a:t>A3` CHAR (1),</a:t>
            </a:r>
          </a:p>
          <a:p>
            <a:r>
              <a:rPr lang="en-US" sz="1400" smtClean="0"/>
              <a:t>		`</a:t>
            </a:r>
            <a:r>
              <a:rPr lang="en-US" sz="1400"/>
              <a:t>A4` CHAR (1),</a:t>
            </a:r>
          </a:p>
          <a:p>
            <a:r>
              <a:rPr lang="en-US" sz="1400" smtClean="0"/>
              <a:t>	 </a:t>
            </a:r>
            <a:r>
              <a:rPr lang="en-US" sz="1400"/>
              <a:t>PRIMARY KEY(`A1`)</a:t>
            </a:r>
          </a:p>
          <a:p>
            <a:r>
              <a:rPr lang="en-US" sz="1400" smtClean="0"/>
              <a:t>	)  </a:t>
            </a:r>
            <a:r>
              <a:rPr lang="en-US" sz="1400"/>
              <a:t>COMMENT = "Relasi S"</a:t>
            </a:r>
          </a:p>
          <a:p>
            <a:r>
              <a:rPr lang="en-US" sz="1400" smtClean="0"/>
              <a:t>&gt;&gt;&gt;</a:t>
            </a:r>
            <a:r>
              <a:rPr lang="en-US" sz="1400" smtClean="0">
                <a:sym typeface="Wingdings" pitchFamily="2" charset="2"/>
              </a:rPr>
              <a:t> </a:t>
            </a:r>
            <a:r>
              <a:rPr lang="en-US" sz="1400">
                <a:sym typeface="Wingdings" pitchFamily="2" charset="2"/>
              </a:rPr>
              <a:t>abaikan dulu </a:t>
            </a:r>
            <a:r>
              <a:rPr lang="en-US" sz="1400" smtClean="0">
                <a:sym typeface="Wingdings" pitchFamily="2" charset="2"/>
              </a:rPr>
              <a:t> </a:t>
            </a:r>
            <a:r>
              <a:rPr lang="en-US" sz="1400" smtClean="0"/>
              <a:t>DROP </a:t>
            </a:r>
            <a:r>
              <a:rPr lang="en-US" sz="1400"/>
              <a:t>TABLE `S` </a:t>
            </a:r>
          </a:p>
        </p:txBody>
      </p:sp>
      <p:sp>
        <p:nvSpPr>
          <p:cNvPr id="3" name="Rectangle 2"/>
          <p:cNvSpPr/>
          <p:nvPr/>
        </p:nvSpPr>
        <p:spPr>
          <a:xfrm>
            <a:off x="3409566" y="2033939"/>
            <a:ext cx="2514984" cy="461665"/>
          </a:xfrm>
          <a:prstGeom prst="rect">
            <a:avLst/>
          </a:prstGeom>
        </p:spPr>
        <p:txBody>
          <a:bodyPr wrap="none">
            <a:spAutoFit/>
          </a:bodyPr>
          <a:lstStyle/>
          <a:p>
            <a:pPr marL="171450" indent="-171450">
              <a:buFont typeface="Arial" pitchFamily="34" charset="0"/>
              <a:buChar char="•"/>
            </a:pPr>
            <a:r>
              <a:rPr lang="en-US" sz="1200" smtClean="0">
                <a:solidFill>
                  <a:srgbClr val="FF0000"/>
                </a:solidFill>
              </a:rPr>
              <a:t>USE ‘AKADEMIK’</a:t>
            </a:r>
          </a:p>
          <a:p>
            <a:pPr marL="171450" indent="-171450">
              <a:buFont typeface="Arial" pitchFamily="34" charset="0"/>
              <a:buChar char="•"/>
            </a:pPr>
            <a:r>
              <a:rPr lang="en-US" sz="1200" smtClean="0">
                <a:solidFill>
                  <a:srgbClr val="FF0000"/>
                </a:solidFill>
              </a:rPr>
              <a:t>Create Table  ‘Mahasiswa’ ( Skema)</a:t>
            </a:r>
            <a:endParaRPr lang="en-US" sz="1200">
              <a:solidFill>
                <a:srgbClr val="FF0000"/>
              </a:solidFill>
            </a:endParaRPr>
          </a:p>
        </p:txBody>
      </p:sp>
    </p:spTree>
    <p:extLst>
      <p:ext uri="{BB962C8B-B14F-4D97-AF65-F5344CB8AC3E}">
        <p14:creationId xmlns:p14="http://schemas.microsoft.com/office/powerpoint/2010/main" val="753089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prstClr val="black"/>
                </a:solidFill>
                <a:latin typeface="AR JULIAN" pitchFamily="2" charset="0"/>
                <a:sym typeface="Wingdings"/>
              </a:rPr>
              <a:t> </a:t>
            </a:r>
            <a:r>
              <a:rPr lang="en-US" smtClean="0">
                <a:solidFill>
                  <a:prstClr val="black"/>
                </a:solidFill>
                <a:latin typeface="AR JULIAN" pitchFamily="2" charset="0"/>
              </a:rPr>
              <a:t>STUDI KASUS SQL : </a:t>
            </a:r>
            <a:r>
              <a:rPr lang="en-US" sz="2400" smtClean="0">
                <a:solidFill>
                  <a:srgbClr val="0070C0"/>
                </a:solidFill>
                <a:latin typeface="AR JULIAN" pitchFamily="2" charset="0"/>
              </a:rPr>
              <a:t>Visualisasi TABEL</a:t>
            </a:r>
            <a:endParaRPr lang="id-ID">
              <a:solidFill>
                <a:srgbClr val="0070C0"/>
              </a:solidFill>
              <a:latin typeface="AR JULIAN" pitchFamily="2"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3" y="718932"/>
            <a:ext cx="7196137" cy="6005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2571"/>
          <p:cNvSpPr txBox="1">
            <a:spLocks noChangeArrowheads="1"/>
          </p:cNvSpPr>
          <p:nvPr/>
        </p:nvSpPr>
        <p:spPr bwMode="auto">
          <a:xfrm>
            <a:off x="666750" y="860695"/>
            <a:ext cx="2228850" cy="1625330"/>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defTabSz="914400">
              <a:spcBef>
                <a:spcPts val="300"/>
              </a:spcBef>
              <a:spcAft>
                <a:spcPts val="300"/>
              </a:spcAft>
              <a:defRPr/>
            </a:pPr>
            <a:r>
              <a:rPr lang="en-US" sz="1600" kern="0" smtClean="0">
                <a:solidFill>
                  <a:sysClr val="windowText" lastClr="000000"/>
                </a:solidFill>
                <a:latin typeface="Times New Roman"/>
                <a:ea typeface="Times New Roman"/>
              </a:rPr>
              <a:t>Represetasi Fisik :</a:t>
            </a:r>
          </a:p>
          <a:p>
            <a:pPr defTabSz="914400">
              <a:spcBef>
                <a:spcPts val="300"/>
              </a:spcBef>
              <a:spcAft>
                <a:spcPts val="300"/>
              </a:spcAft>
              <a:defRPr/>
            </a:pPr>
            <a:r>
              <a:rPr lang="en-US" sz="1600" b="1" kern="0" smtClean="0">
                <a:solidFill>
                  <a:sysClr val="windowText" lastClr="000000"/>
                </a:solidFill>
                <a:latin typeface="Times New Roman"/>
                <a:ea typeface="Times New Roman"/>
              </a:rPr>
              <a:t>Path :/Database DB</a:t>
            </a:r>
          </a:p>
          <a:p>
            <a:pPr defTabSz="914400">
              <a:spcBef>
                <a:spcPts val="300"/>
              </a:spcBef>
              <a:spcAft>
                <a:spcPts val="300"/>
              </a:spcAft>
              <a:defRPr/>
            </a:pPr>
            <a:r>
              <a:rPr lang="en-US" sz="1600" b="1" kern="0" smtClean="0">
                <a:solidFill>
                  <a:sysClr val="windowText" lastClr="000000"/>
                </a:solidFill>
                <a:latin typeface="Times New Roman"/>
                <a:ea typeface="Times New Roman"/>
              </a:rPr>
              <a:t>           - Tabel R</a:t>
            </a:r>
          </a:p>
          <a:p>
            <a:pPr defTabSz="914400">
              <a:spcBef>
                <a:spcPts val="300"/>
              </a:spcBef>
              <a:spcAft>
                <a:spcPts val="300"/>
              </a:spcAft>
              <a:defRPr/>
            </a:pPr>
            <a:r>
              <a:rPr lang="en-US" sz="1600" b="1" kern="0">
                <a:solidFill>
                  <a:sysClr val="windowText" lastClr="000000"/>
                </a:solidFill>
                <a:latin typeface="Times New Roman"/>
                <a:ea typeface="Times New Roman"/>
              </a:rPr>
              <a:t>           - Tabel </a:t>
            </a:r>
            <a:r>
              <a:rPr lang="en-US" sz="1600" b="1" kern="0" smtClean="0">
                <a:solidFill>
                  <a:sysClr val="windowText" lastClr="000000"/>
                </a:solidFill>
                <a:latin typeface="Times New Roman"/>
                <a:ea typeface="Times New Roman"/>
              </a:rPr>
              <a:t>S</a:t>
            </a:r>
            <a:endParaRPr lang="en-US" sz="1600" b="1" kern="0">
              <a:solidFill>
                <a:sysClr val="windowText" lastClr="000000"/>
              </a:solidFill>
              <a:latin typeface="Times New Roman"/>
              <a:ea typeface="Times New Roman"/>
            </a:endParaRPr>
          </a:p>
          <a:p>
            <a:pPr defTabSz="914400">
              <a:spcBef>
                <a:spcPts val="300"/>
              </a:spcBef>
              <a:spcAft>
                <a:spcPts val="300"/>
              </a:spcAft>
              <a:defRPr/>
            </a:pPr>
            <a:r>
              <a:rPr lang="en-US" sz="1600" b="1" kern="0">
                <a:solidFill>
                  <a:sysClr val="windowText" lastClr="000000"/>
                </a:solidFill>
                <a:latin typeface="Times New Roman"/>
                <a:ea typeface="Times New Roman"/>
              </a:rPr>
              <a:t>           - Tabel </a:t>
            </a:r>
            <a:r>
              <a:rPr lang="en-US" sz="1600" b="1" kern="0" smtClean="0">
                <a:solidFill>
                  <a:sysClr val="windowText" lastClr="000000"/>
                </a:solidFill>
                <a:latin typeface="Times New Roman"/>
                <a:ea typeface="Times New Roman"/>
              </a:rPr>
              <a:t>T</a:t>
            </a:r>
            <a:endParaRPr lang="en-US" sz="1600" b="1" kern="0">
              <a:solidFill>
                <a:sysClr val="windowText" lastClr="000000"/>
              </a:solidFill>
              <a:latin typeface="Times New Roman"/>
              <a:ea typeface="Times New Roman"/>
            </a:endParaRPr>
          </a:p>
          <a:p>
            <a:pPr defTabSz="914400">
              <a:spcBef>
                <a:spcPts val="300"/>
              </a:spcBef>
              <a:spcAft>
                <a:spcPts val="300"/>
              </a:spcAft>
              <a:defRPr/>
            </a:pPr>
            <a:endParaRPr lang="en-US" sz="1600" kern="0">
              <a:solidFill>
                <a:sysClr val="windowText" lastClr="000000"/>
              </a:solidFill>
              <a:latin typeface="Times New Roman"/>
              <a:ea typeface="Times New Roman"/>
            </a:endParaRPr>
          </a:p>
        </p:txBody>
      </p:sp>
      <p:sp>
        <p:nvSpPr>
          <p:cNvPr id="2" name="Rectangle 1"/>
          <p:cNvSpPr/>
          <p:nvPr/>
        </p:nvSpPr>
        <p:spPr>
          <a:xfrm>
            <a:off x="8771464" y="4631267"/>
            <a:ext cx="1761070" cy="905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06911" y="4899567"/>
            <a:ext cx="2446311" cy="369332"/>
          </a:xfrm>
          <a:prstGeom prst="rect">
            <a:avLst/>
          </a:prstGeom>
        </p:spPr>
        <p:txBody>
          <a:bodyPr wrap="none">
            <a:spAutoFit/>
          </a:bodyPr>
          <a:lstStyle/>
          <a:p>
            <a:r>
              <a:rPr lang="en-US" smtClean="0"/>
              <a:t>Hasil Query = Informasi</a:t>
            </a:r>
            <a:endParaRPr lang="en-US"/>
          </a:p>
        </p:txBody>
      </p:sp>
    </p:spTree>
    <p:extLst>
      <p:ext uri="{BB962C8B-B14F-4D97-AF65-F5344CB8AC3E}">
        <p14:creationId xmlns:p14="http://schemas.microsoft.com/office/powerpoint/2010/main" val="4061301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538475" cy="493240"/>
          </a:xfrm>
          <a:prstGeom prst="rect">
            <a:avLst/>
          </a:prstGeom>
          <a:no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latin typeface="AR JULIAN" pitchFamily="2" charset="0"/>
                <a:sym typeface="Wingdings"/>
              </a:rPr>
              <a:t> </a:t>
            </a:r>
            <a:r>
              <a:rPr lang="en-US" sz="3200" smtClean="0">
                <a:latin typeface="AR JULIAN" pitchFamily="2" charset="0"/>
              </a:rPr>
              <a:t>TOPIK</a:t>
            </a:r>
            <a:endParaRPr lang="id-ID" sz="3200">
              <a:latin typeface="AR JULIAN" pitchFamily="2" charset="0"/>
            </a:endParaRPr>
          </a:p>
        </p:txBody>
      </p:sp>
      <p:sp>
        <p:nvSpPr>
          <p:cNvPr id="9" name="TextBox 8"/>
          <p:cNvSpPr txBox="1"/>
          <p:nvPr/>
        </p:nvSpPr>
        <p:spPr>
          <a:xfrm>
            <a:off x="2388964" y="872036"/>
            <a:ext cx="9409459" cy="5432256"/>
          </a:xfrm>
          <a:prstGeom prst="rect">
            <a:avLst/>
          </a:prstGeom>
          <a:noFill/>
        </p:spPr>
        <p:txBody>
          <a:bodyPr wrap="square" rtlCol="0">
            <a:spAutoFit/>
          </a:bodyPr>
          <a:lstStyle/>
          <a:p>
            <a:pPr>
              <a:spcAft>
                <a:spcPts val="600"/>
              </a:spcAft>
            </a:pPr>
            <a:r>
              <a:rPr lang="en-US" sz="2400" b="1" smtClean="0"/>
              <a:t>REVIEW:</a:t>
            </a:r>
            <a:endParaRPr lang="en-US" sz="2400" b="1"/>
          </a:p>
          <a:p>
            <a:pPr marL="285750" indent="-285750">
              <a:spcAft>
                <a:spcPts val="600"/>
              </a:spcAft>
              <a:buFont typeface="Wingdings" pitchFamily="2" charset="2"/>
              <a:buChar char="ü"/>
            </a:pPr>
            <a:r>
              <a:rPr lang="en-US" smtClean="0"/>
              <a:t>Review-1 : Kompetensi Matakuliah Basis Data</a:t>
            </a:r>
          </a:p>
          <a:p>
            <a:pPr marL="285750" indent="-285750">
              <a:spcAft>
                <a:spcPts val="600"/>
              </a:spcAft>
              <a:buFont typeface="Wingdings" pitchFamily="2" charset="2"/>
              <a:buChar char="ü"/>
            </a:pPr>
            <a:r>
              <a:rPr lang="en-US" smtClean="0"/>
              <a:t>Review-2 : Alur Proses, Fakta, Data, Informasi, DBMS, DW, DM, BD</a:t>
            </a:r>
          </a:p>
          <a:p>
            <a:pPr marL="285750" indent="-285750">
              <a:spcAft>
                <a:spcPts val="600"/>
              </a:spcAft>
              <a:buFont typeface="Wingdings" pitchFamily="2" charset="2"/>
              <a:buChar char="ü"/>
            </a:pPr>
            <a:r>
              <a:rPr lang="en-US" smtClean="0"/>
              <a:t>Review-3 : Query, Query Language, SQL.</a:t>
            </a:r>
          </a:p>
          <a:p>
            <a:pPr marL="285750" indent="-285750">
              <a:spcAft>
                <a:spcPts val="600"/>
              </a:spcAft>
              <a:buFont typeface="Wingdings" pitchFamily="2" charset="2"/>
              <a:buChar char="ü"/>
            </a:pPr>
            <a:r>
              <a:rPr lang="en-US" smtClean="0"/>
              <a:t>Review-4 : Data Atribut, Data Spasial, Teknologi DBMS</a:t>
            </a:r>
          </a:p>
          <a:p>
            <a:pPr marL="285750" indent="-285750">
              <a:spcAft>
                <a:spcPts val="600"/>
              </a:spcAft>
              <a:buFont typeface="Wingdings" pitchFamily="2" charset="2"/>
              <a:buChar char="ü"/>
            </a:pPr>
            <a:r>
              <a:rPr lang="en-US" smtClean="0"/>
              <a:t>Review-5 : Laporan Kinerja Manager Informatika</a:t>
            </a:r>
          </a:p>
          <a:p>
            <a:pPr marL="285750" indent="-285750">
              <a:spcAft>
                <a:spcPts val="600"/>
              </a:spcAft>
              <a:buFont typeface="Wingdings" pitchFamily="2" charset="2"/>
              <a:buChar char="ü"/>
            </a:pPr>
            <a:r>
              <a:rPr lang="en-US" smtClean="0"/>
              <a:t>Review-6 </a:t>
            </a:r>
            <a:r>
              <a:rPr lang="en-US"/>
              <a:t>: </a:t>
            </a:r>
            <a:r>
              <a:rPr lang="en-US" smtClean="0"/>
              <a:t>Model Data Entity-Relationship</a:t>
            </a:r>
          </a:p>
          <a:p>
            <a:pPr marL="285750" indent="-285750">
              <a:spcAft>
                <a:spcPts val="600"/>
              </a:spcAft>
              <a:buFont typeface="Wingdings" pitchFamily="2" charset="2"/>
              <a:buChar char="ü"/>
            </a:pPr>
            <a:r>
              <a:rPr lang="en-US" smtClean="0"/>
              <a:t>Review-7 </a:t>
            </a:r>
            <a:r>
              <a:rPr lang="en-US"/>
              <a:t>: Model Data </a:t>
            </a:r>
            <a:r>
              <a:rPr lang="en-US" smtClean="0"/>
              <a:t>Realtional (dan Pengantar model-OO)</a:t>
            </a:r>
          </a:p>
          <a:p>
            <a:pPr marL="285750" indent="-285750">
              <a:spcAft>
                <a:spcPts val="600"/>
              </a:spcAft>
              <a:buFont typeface="Wingdings" pitchFamily="2" charset="2"/>
              <a:buChar char="ü"/>
            </a:pPr>
            <a:r>
              <a:rPr lang="en-US" smtClean="0"/>
              <a:t>Review-8 </a:t>
            </a:r>
            <a:r>
              <a:rPr lang="en-US"/>
              <a:t>: </a:t>
            </a:r>
            <a:r>
              <a:rPr lang="en-US" smtClean="0"/>
              <a:t> Aplikasi Database-1 : Master – Entri Data- Migrasi Data</a:t>
            </a:r>
          </a:p>
          <a:p>
            <a:pPr marL="285750" indent="-285750">
              <a:spcAft>
                <a:spcPts val="600"/>
              </a:spcAft>
              <a:buFont typeface="Wingdings" pitchFamily="2" charset="2"/>
              <a:buChar char="ü"/>
            </a:pPr>
            <a:r>
              <a:rPr lang="en-US" smtClean="0"/>
              <a:t>Review-9 </a:t>
            </a:r>
            <a:r>
              <a:rPr lang="en-US"/>
              <a:t>:  Aplikasi </a:t>
            </a:r>
            <a:r>
              <a:rPr lang="en-US" smtClean="0"/>
              <a:t>Database-2 </a:t>
            </a:r>
            <a:r>
              <a:rPr lang="en-US"/>
              <a:t>: </a:t>
            </a:r>
            <a:r>
              <a:rPr lang="en-US" smtClean="0"/>
              <a:t> Transaksi - Report</a:t>
            </a:r>
            <a:endParaRPr lang="en-US" b="1"/>
          </a:p>
          <a:p>
            <a:pPr>
              <a:spcAft>
                <a:spcPts val="600"/>
              </a:spcAft>
            </a:pPr>
            <a:r>
              <a:rPr lang="en-US" sz="2400" b="1" smtClean="0"/>
              <a:t>MEMAHAMI KONSEP BAHASA QUERY : SQL</a:t>
            </a:r>
          </a:p>
          <a:p>
            <a:pPr marL="285750" indent="-285750">
              <a:spcAft>
                <a:spcPts val="600"/>
              </a:spcAft>
              <a:buFont typeface="Wingdings" pitchFamily="2" charset="2"/>
              <a:buChar char="ü"/>
            </a:pPr>
            <a:r>
              <a:rPr lang="en-US" sz="2400" smtClean="0"/>
              <a:t>DDL</a:t>
            </a:r>
            <a:endParaRPr lang="en-US" sz="2400"/>
          </a:p>
          <a:p>
            <a:pPr marL="285750" indent="-285750">
              <a:spcAft>
                <a:spcPts val="600"/>
              </a:spcAft>
              <a:buFont typeface="Wingdings" pitchFamily="2" charset="2"/>
              <a:buChar char="ü"/>
            </a:pPr>
            <a:r>
              <a:rPr lang="en-US" sz="2400" smtClean="0"/>
              <a:t>DML</a:t>
            </a:r>
          </a:p>
          <a:p>
            <a:pPr marL="285750" indent="-285750">
              <a:spcAft>
                <a:spcPts val="600"/>
              </a:spcAft>
              <a:buFont typeface="Wingdings" pitchFamily="2" charset="2"/>
              <a:buChar char="ü"/>
            </a:pPr>
            <a:r>
              <a:rPr lang="en-US" sz="2400" smtClean="0"/>
              <a:t>Sudi Kasus : Problem Sistem</a:t>
            </a:r>
            <a:endParaRPr lang="en-US" sz="2400"/>
          </a:p>
        </p:txBody>
      </p:sp>
      <p:cxnSp>
        <p:nvCxnSpPr>
          <p:cNvPr id="3" name="Straight Connector 2"/>
          <p:cNvCxnSpPr/>
          <p:nvPr/>
        </p:nvCxnSpPr>
        <p:spPr>
          <a:xfrm>
            <a:off x="559293" y="628651"/>
            <a:ext cx="1123913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2" name="Picture 2" descr="D:\Gambar\korea3.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84654" b="67772"/>
          <a:stretch/>
        </p:blipFill>
        <p:spPr bwMode="auto">
          <a:xfrm flipH="1">
            <a:off x="-145670" y="628651"/>
            <a:ext cx="2659920" cy="28732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477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prstClr val="black"/>
                </a:solidFill>
                <a:latin typeface="AR JULIAN" pitchFamily="2" charset="0"/>
                <a:sym typeface="Wingdings"/>
              </a:rPr>
              <a:t> </a:t>
            </a:r>
            <a:r>
              <a:rPr lang="en-US" smtClean="0">
                <a:solidFill>
                  <a:prstClr val="black"/>
                </a:solidFill>
                <a:latin typeface="AR JULIAN" pitchFamily="2" charset="0"/>
              </a:rPr>
              <a:t>STUDI KASUS SQL : </a:t>
            </a:r>
            <a:r>
              <a:rPr lang="en-US" sz="2400" smtClean="0">
                <a:solidFill>
                  <a:srgbClr val="0070C0"/>
                </a:solidFill>
                <a:latin typeface="AR JULIAN" pitchFamily="2" charset="0"/>
              </a:rPr>
              <a:t>Visualisasi TABEL</a:t>
            </a:r>
            <a:endParaRPr lang="id-ID">
              <a:solidFill>
                <a:srgbClr val="0070C0"/>
              </a:solidFill>
              <a:latin typeface="AR JULIAN" pitchFamily="2"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575044"/>
            <a:ext cx="2828925" cy="621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648" y="708024"/>
            <a:ext cx="3895489" cy="5931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138" y="947738"/>
            <a:ext cx="4353161"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202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prstClr val="black"/>
                </a:solidFill>
                <a:latin typeface="AR JULIAN" pitchFamily="2" charset="0"/>
                <a:sym typeface="Wingdings"/>
              </a:rPr>
              <a:t> </a:t>
            </a:r>
            <a:r>
              <a:rPr lang="en-US" smtClean="0">
                <a:solidFill>
                  <a:prstClr val="black"/>
                </a:solidFill>
                <a:latin typeface="AR JULIAN" pitchFamily="2" charset="0"/>
              </a:rPr>
              <a:t>STUDI KASUS SQL : </a:t>
            </a:r>
            <a:r>
              <a:rPr lang="en-US" sz="2400" smtClean="0">
                <a:solidFill>
                  <a:srgbClr val="0070C0"/>
                </a:solidFill>
                <a:latin typeface="AR JULIAN" pitchFamily="2" charset="0"/>
              </a:rPr>
              <a:t>QUERY dan Visualisasi Hasilnya</a:t>
            </a:r>
            <a:endParaRPr lang="id-ID">
              <a:solidFill>
                <a:srgbClr val="0070C0"/>
              </a:solidFill>
              <a:latin typeface="AR JULIAN" pitchFamily="2"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4" y="742950"/>
            <a:ext cx="2562225" cy="585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599" y="742950"/>
            <a:ext cx="2905125" cy="60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602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prstClr val="black"/>
                </a:solidFill>
                <a:latin typeface="AR JULIAN" pitchFamily="2" charset="0"/>
                <a:sym typeface="Wingdings"/>
              </a:rPr>
              <a:t> </a:t>
            </a:r>
            <a:r>
              <a:rPr lang="en-US" smtClean="0">
                <a:solidFill>
                  <a:prstClr val="black"/>
                </a:solidFill>
                <a:latin typeface="AR JULIAN" pitchFamily="2" charset="0"/>
              </a:rPr>
              <a:t>STUDI KASUS SQL : </a:t>
            </a:r>
            <a:r>
              <a:rPr lang="en-US" sz="2400" smtClean="0">
                <a:solidFill>
                  <a:srgbClr val="0070C0"/>
                </a:solidFill>
                <a:latin typeface="AR JULIAN" pitchFamily="2" charset="0"/>
              </a:rPr>
              <a:t>QUERY dan Visualisasi Hasilnya</a:t>
            </a:r>
            <a:endParaRPr lang="id-ID">
              <a:solidFill>
                <a:srgbClr val="0070C0"/>
              </a:solidFill>
              <a:latin typeface="AR JULIAN" pitchFamily="2" charset="0"/>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482" y="1114424"/>
            <a:ext cx="11138818"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144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prstClr val="black"/>
                </a:solidFill>
                <a:latin typeface="AR JULIAN" pitchFamily="2" charset="0"/>
                <a:sym typeface="Wingdings"/>
              </a:rPr>
              <a:t> </a:t>
            </a:r>
            <a:r>
              <a:rPr lang="en-US" smtClean="0">
                <a:solidFill>
                  <a:prstClr val="black"/>
                </a:solidFill>
                <a:latin typeface="AR JULIAN" pitchFamily="2" charset="0"/>
              </a:rPr>
              <a:t>STUDI KASUS SQL : </a:t>
            </a:r>
            <a:r>
              <a:rPr lang="en-US" sz="2400" smtClean="0">
                <a:solidFill>
                  <a:srgbClr val="0070C0"/>
                </a:solidFill>
                <a:latin typeface="AR JULIAN" pitchFamily="2" charset="0"/>
              </a:rPr>
              <a:t>QUERY dan Visualisasi Hasilnya</a:t>
            </a:r>
            <a:endParaRPr lang="id-ID">
              <a:solidFill>
                <a:srgbClr val="0070C0"/>
              </a:solidFill>
              <a:latin typeface="AR JULIAN" pitchFamily="2"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49" y="1204913"/>
            <a:ext cx="8975741" cy="512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6962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grpSp>
        <p:nvGrpSpPr>
          <p:cNvPr id="62" name="Group 61"/>
          <p:cNvGrpSpPr/>
          <p:nvPr/>
        </p:nvGrpSpPr>
        <p:grpSpPr>
          <a:xfrm>
            <a:off x="9334499" y="1259934"/>
            <a:ext cx="1958453" cy="3740691"/>
            <a:chOff x="1485132" y="2264349"/>
            <a:chExt cx="951368" cy="2025110"/>
          </a:xfrm>
        </p:grpSpPr>
        <p:sp>
          <p:nvSpPr>
            <p:cNvPr id="63" name="TextBox 62"/>
            <p:cNvSpPr txBox="1"/>
            <p:nvPr/>
          </p:nvSpPr>
          <p:spPr>
            <a:xfrm>
              <a:off x="1603444" y="4021757"/>
              <a:ext cx="714743" cy="267702"/>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endParaRPr lang="en-US" sz="1000" b="1" smtClean="0">
                <a:solidFill>
                  <a:prstClr val="white"/>
                </a:solidFill>
                <a:latin typeface="Calibri" pitchFamily="34" charset="0"/>
              </a:endParaRPr>
            </a:p>
            <a:p>
              <a:pPr algn="ctr"/>
              <a:r>
                <a:rPr lang="en-US" sz="1600" b="1" smtClean="0">
                  <a:solidFill>
                    <a:prstClr val="white"/>
                  </a:solidFill>
                  <a:latin typeface="Calibri" pitchFamily="34" charset="0"/>
                </a:rPr>
                <a:t>Informatikawan</a:t>
              </a:r>
            </a:p>
            <a:p>
              <a:endParaRPr lang="en-US" sz="1000" b="1">
                <a:solidFill>
                  <a:prstClr val="white"/>
                </a:solidFill>
                <a:latin typeface="Calibri" pitchFamily="34" charset="0"/>
              </a:endParaRPr>
            </a:p>
          </p:txBody>
        </p:sp>
        <p:pic>
          <p:nvPicPr>
            <p:cNvPr id="64" name="Picture 2" descr="D:\korea2.jp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860" r="64921"/>
            <a:stretch/>
          </p:blipFill>
          <p:spPr bwMode="auto">
            <a:xfrm>
              <a:off x="1485132" y="2264349"/>
              <a:ext cx="951368" cy="173014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p:cNvSpPr/>
          <p:nvPr/>
        </p:nvSpPr>
        <p:spPr>
          <a:xfrm>
            <a:off x="1396927" y="1346508"/>
            <a:ext cx="9783342" cy="203132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smtClean="0">
                <a:ln w="11430"/>
                <a:solidFill>
                  <a:srgbClr val="FF0000"/>
                </a:solidFill>
                <a:effectLst>
                  <a:outerShdw blurRad="76200" dist="50800" dir="5400000" algn="tl" rotWithShape="0">
                    <a:srgbClr val="000000">
                      <a:alpha val="65000"/>
                    </a:srgbClr>
                  </a:outerShdw>
                </a:effectLst>
              </a:rPr>
              <a:t>PENDALAMAN</a:t>
            </a:r>
          </a:p>
          <a:p>
            <a:endParaRPr lang="en-US" sz="4000" b="1" spc="50" smtClean="0">
              <a:ln w="11430"/>
              <a:effectLst>
                <a:outerShdw blurRad="76200" dist="50800" dir="5400000" algn="tl" rotWithShape="0">
                  <a:srgbClr val="000000">
                    <a:alpha val="65000"/>
                  </a:srgbClr>
                </a:outerShdw>
              </a:effectLst>
            </a:endParaRPr>
          </a:p>
          <a:p>
            <a:r>
              <a:rPr lang="en-US" sz="3200" b="1" spc="50" smtClean="0">
                <a:ln w="11430"/>
                <a:effectLst>
                  <a:outerShdw blurRad="76200" dist="50800" dir="5400000" algn="tl" rotWithShape="0">
                    <a:srgbClr val="000000">
                      <a:alpha val="65000"/>
                    </a:srgbClr>
                  </a:outerShdw>
                </a:effectLst>
              </a:rPr>
              <a:t>* TEORI ALJABAR RELATIONAL</a:t>
            </a:r>
            <a:endParaRPr lang="en-US" sz="4000" b="1" spc="50">
              <a:ln w="11430"/>
              <a:effectLst>
                <a:outerShdw blurRad="76200" dist="50800" dir="5400000" algn="tl" rotWithShape="0">
                  <a:srgbClr val="000000">
                    <a:alpha val="65000"/>
                  </a:srgbClr>
                </a:outerShdw>
              </a:effectLst>
            </a:endParaRPr>
          </a:p>
        </p:txBody>
      </p:sp>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44937"/>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REHAT &amp; DISKUSI</a:t>
            </a:r>
            <a:endParaRPr lang="id-ID">
              <a:latin typeface="AR JULIAN" pitchFamily="2" charset="0"/>
            </a:endParaRPr>
          </a:p>
        </p:txBody>
      </p:sp>
      <p:sp>
        <p:nvSpPr>
          <p:cNvPr id="2" name="Rectangle 1"/>
          <p:cNvSpPr/>
          <p:nvPr/>
        </p:nvSpPr>
        <p:spPr>
          <a:xfrm>
            <a:off x="1522552" y="5219572"/>
            <a:ext cx="5252652" cy="584775"/>
          </a:xfrm>
          <a:prstGeom prst="rect">
            <a:avLst/>
          </a:prstGeom>
        </p:spPr>
        <p:txBody>
          <a:bodyPr wrap="square">
            <a:spAutoFit/>
          </a:bodyPr>
          <a:lstStyle/>
          <a:p>
            <a:r>
              <a:rPr lang="en-US" sz="3200" smtClean="0">
                <a:solidFill>
                  <a:srgbClr val="FF0000"/>
                </a:solidFill>
                <a:latin typeface="+mj-lt"/>
              </a:rPr>
              <a:t>Sruput dulu kopinya ….</a:t>
            </a:r>
            <a:endParaRPr lang="en-US" sz="2800" smtClean="0">
              <a:solidFill>
                <a:srgbClr val="FF0000"/>
              </a:solidFill>
              <a:latin typeface="+mj-lt"/>
            </a:endParaRPr>
          </a:p>
        </p:txBody>
      </p:sp>
    </p:spTree>
    <p:extLst>
      <p:ext uri="{BB962C8B-B14F-4D97-AF65-F5344CB8AC3E}">
        <p14:creationId xmlns:p14="http://schemas.microsoft.com/office/powerpoint/2010/main" val="229806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389996" cy="493240"/>
          </a:xfrm>
          <a:solidFill>
            <a:schemeClr val="tx1"/>
          </a:solidFill>
        </p:spPr>
        <p:txBody>
          <a:bodyPr>
            <a:noAutofit/>
          </a:bodyPr>
          <a:lstStyle/>
          <a:p>
            <a:r>
              <a:rPr lang="en-US" sz="3200" smtClean="0">
                <a:solidFill>
                  <a:schemeClr val="bg1"/>
                </a:solidFill>
                <a:latin typeface="AR JULIAN" pitchFamily="2" charset="0"/>
                <a:sym typeface="Wingdings"/>
              </a:rPr>
              <a:t> DIAGRAM FOKUS </a:t>
            </a:r>
            <a:r>
              <a:rPr lang="en-US" sz="3200" smtClean="0">
                <a:solidFill>
                  <a:schemeClr val="bg1"/>
                </a:solidFill>
                <a:latin typeface="AR JULIAN" pitchFamily="2" charset="0"/>
              </a:rPr>
              <a:t>PENDALAMAN </a:t>
            </a:r>
            <a:r>
              <a:rPr lang="en-US" sz="3200">
                <a:solidFill>
                  <a:schemeClr val="bg1"/>
                </a:solidFill>
                <a:latin typeface="AR JULIAN" pitchFamily="2" charset="0"/>
              </a:rPr>
              <a:t>: </a:t>
            </a:r>
            <a:r>
              <a:rPr lang="en-US" sz="2000" smtClean="0">
                <a:solidFill>
                  <a:srgbClr val="FFFF00"/>
                </a:solidFill>
                <a:latin typeface="AR JULIAN" pitchFamily="2" charset="0"/>
              </a:rPr>
              <a:t>Aljabar relasional</a:t>
            </a:r>
            <a:endParaRPr lang="id-ID" sz="3200">
              <a:solidFill>
                <a:srgbClr val="FFFF00"/>
              </a:solidFill>
              <a:latin typeface="AR JULIAN" pitchFamily="2" charset="0"/>
            </a:endParaRPr>
          </a:p>
        </p:txBody>
      </p:sp>
      <p:grpSp>
        <p:nvGrpSpPr>
          <p:cNvPr id="13" name="Group 12"/>
          <p:cNvGrpSpPr/>
          <p:nvPr/>
        </p:nvGrpSpPr>
        <p:grpSpPr>
          <a:xfrm>
            <a:off x="644016" y="692171"/>
            <a:ext cx="8830873" cy="5878211"/>
            <a:chOff x="644016" y="692171"/>
            <a:chExt cx="8830873" cy="5878211"/>
          </a:xfrm>
        </p:grpSpPr>
        <p:sp>
          <p:nvSpPr>
            <p:cNvPr id="64" name="Flowchart: Magnetic Disk 63"/>
            <p:cNvSpPr/>
            <p:nvPr/>
          </p:nvSpPr>
          <p:spPr>
            <a:xfrm>
              <a:off x="3857901" y="5433962"/>
              <a:ext cx="1170975" cy="1089090"/>
            </a:xfrm>
            <a:prstGeom prst="flowChartMagneticDisk">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smtClean="0"/>
            </a:p>
            <a:p>
              <a:pPr algn="ctr"/>
              <a:r>
                <a:rPr lang="en-US" sz="1400" smtClean="0"/>
                <a:t>Storage</a:t>
              </a:r>
            </a:p>
            <a:p>
              <a:pPr algn="ctr"/>
              <a:r>
                <a:rPr lang="en-US" sz="1400" smtClean="0"/>
                <a:t>Database</a:t>
              </a:r>
            </a:p>
            <a:p>
              <a:pPr algn="ctr"/>
              <a:r>
                <a:rPr lang="en-US" sz="1400" smtClean="0"/>
                <a:t>(DB)</a:t>
              </a:r>
              <a:endParaRPr lang="en-US" sz="1400"/>
            </a:p>
          </p:txBody>
        </p:sp>
        <p:sp>
          <p:nvSpPr>
            <p:cNvPr id="27" name="Rectangle 26"/>
            <p:cNvSpPr/>
            <p:nvPr/>
          </p:nvSpPr>
          <p:spPr>
            <a:xfrm>
              <a:off x="6689858" y="2260675"/>
              <a:ext cx="1312631" cy="136663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48830" y="2672882"/>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FAKTA</a:t>
              </a:r>
              <a:endParaRPr lang="en-US" b="1">
                <a:latin typeface="Calibri" pitchFamily="34" charset="0"/>
              </a:endParaRPr>
            </a:p>
          </p:txBody>
        </p:sp>
        <p:sp>
          <p:nvSpPr>
            <p:cNvPr id="29" name="Oval 28"/>
            <p:cNvSpPr/>
            <p:nvPr/>
          </p:nvSpPr>
          <p:spPr>
            <a:xfrm>
              <a:off x="5768702" y="3623413"/>
              <a:ext cx="1155917" cy="11742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smtClean="0">
                  <a:latin typeface="Calibri" pitchFamily="34" charset="0"/>
                </a:rPr>
                <a:t>Survei </a:t>
              </a:r>
            </a:p>
            <a:p>
              <a:pPr algn="ctr"/>
              <a:r>
                <a:rPr lang="en-US" sz="1400" smtClean="0">
                  <a:latin typeface="Calibri" pitchFamily="34" charset="0"/>
                </a:rPr>
                <a:t>&amp; Pemodelan Data</a:t>
              </a:r>
              <a:endParaRPr lang="en-US" sz="1400">
                <a:latin typeface="Calibri" pitchFamily="34" charset="0"/>
              </a:endParaRPr>
            </a:p>
          </p:txBody>
        </p:sp>
        <p:sp>
          <p:nvSpPr>
            <p:cNvPr id="30" name="Oval 29"/>
            <p:cNvSpPr/>
            <p:nvPr/>
          </p:nvSpPr>
          <p:spPr>
            <a:xfrm>
              <a:off x="2332959" y="4338826"/>
              <a:ext cx="1184998" cy="109761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smtClean="0">
                  <a:latin typeface="Calibri" pitchFamily="34" charset="0"/>
                </a:rPr>
                <a:t>Data</a:t>
              </a:r>
            </a:p>
            <a:p>
              <a:pPr algn="ctr"/>
              <a:r>
                <a:rPr lang="en-US" sz="1200" i="1" smtClean="0">
                  <a:latin typeface="Calibri" pitchFamily="34" charset="0"/>
                </a:rPr>
                <a:t>Processing</a:t>
              </a:r>
            </a:p>
            <a:p>
              <a:pPr algn="ctr"/>
              <a:r>
                <a:rPr lang="en-US" sz="1200" i="1" smtClean="0">
                  <a:latin typeface="Calibri" pitchFamily="34" charset="0"/>
                </a:rPr>
                <a:t>&amp;</a:t>
              </a:r>
              <a:endParaRPr lang="en-US" sz="1200" i="1">
                <a:latin typeface="Calibri" pitchFamily="34" charset="0"/>
              </a:endParaRPr>
            </a:p>
            <a:p>
              <a:pPr algn="ctr"/>
              <a:r>
                <a:rPr lang="en-US" sz="1200" i="1" smtClean="0">
                  <a:latin typeface="Calibri" pitchFamily="34" charset="0"/>
                </a:rPr>
                <a:t>Aplikasi DB</a:t>
              </a:r>
              <a:endParaRPr lang="en-US" sz="1200">
                <a:latin typeface="Calibri" pitchFamily="34" charset="0"/>
              </a:endParaRPr>
            </a:p>
          </p:txBody>
        </p:sp>
        <p:grpSp>
          <p:nvGrpSpPr>
            <p:cNvPr id="31" name="Group 30"/>
            <p:cNvGrpSpPr/>
            <p:nvPr/>
          </p:nvGrpSpPr>
          <p:grpSpPr>
            <a:xfrm>
              <a:off x="644016" y="2282782"/>
              <a:ext cx="2208685" cy="1370718"/>
              <a:chOff x="1766438" y="2627112"/>
              <a:chExt cx="2208685" cy="1370718"/>
            </a:xfrm>
          </p:grpSpPr>
          <p:sp>
            <p:nvSpPr>
              <p:cNvPr id="32" name="Rectangle 31"/>
              <p:cNvSpPr/>
              <p:nvPr/>
            </p:nvSpPr>
            <p:spPr>
              <a:xfrm>
                <a:off x="1766438" y="2627112"/>
                <a:ext cx="2208685" cy="13707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582925" y="3095751"/>
                <a:ext cx="1298689"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INFORMASI</a:t>
                </a:r>
                <a:endParaRPr lang="en-US" b="1">
                  <a:latin typeface="Calibri" pitchFamily="34" charset="0"/>
                </a:endParaRPr>
              </a:p>
            </p:txBody>
          </p:sp>
          <p:sp>
            <p:nvSpPr>
              <p:cNvPr id="34" name="Left Brace 33"/>
              <p:cNvSpPr/>
              <p:nvPr/>
            </p:nvSpPr>
            <p:spPr>
              <a:xfrm flipH="1">
                <a:off x="2426880" y="2738459"/>
                <a:ext cx="156044" cy="1122393"/>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5" name="Group 34"/>
              <p:cNvGrpSpPr/>
              <p:nvPr/>
            </p:nvGrpSpPr>
            <p:grpSpPr>
              <a:xfrm>
                <a:off x="1845160" y="2676863"/>
                <a:ext cx="593662" cy="1294776"/>
                <a:chOff x="1800335" y="2703758"/>
                <a:chExt cx="593662" cy="1294776"/>
              </a:xfrm>
            </p:grpSpPr>
            <p:sp>
              <p:nvSpPr>
                <p:cNvPr id="36" name="TextBox 35"/>
                <p:cNvSpPr txBox="1"/>
                <p:nvPr/>
              </p:nvSpPr>
              <p:spPr>
                <a:xfrm>
                  <a:off x="1800335" y="2703758"/>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latin typeface="Calibri" pitchFamily="34" charset="0"/>
                    </a:rPr>
                    <a:t>Tekstual</a:t>
                  </a:r>
                  <a:endParaRPr lang="en-US" sz="1200">
                    <a:latin typeface="Calibri" pitchFamily="34" charset="0"/>
                  </a:endParaRPr>
                </a:p>
              </p:txBody>
            </p:sp>
            <p:sp>
              <p:nvSpPr>
                <p:cNvPr id="37" name="TextBox 36"/>
                <p:cNvSpPr txBox="1"/>
                <p:nvPr/>
              </p:nvSpPr>
              <p:spPr>
                <a:xfrm>
                  <a:off x="1800335" y="2907406"/>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latin typeface="Calibri" pitchFamily="34" charset="0"/>
                    </a:rPr>
                    <a:t>Tabular</a:t>
                  </a:r>
                  <a:endParaRPr lang="en-US" sz="1200">
                    <a:latin typeface="Calibri" pitchFamily="34" charset="0"/>
                  </a:endParaRPr>
                </a:p>
              </p:txBody>
            </p:sp>
            <p:sp>
              <p:nvSpPr>
                <p:cNvPr id="38" name="TextBox 37"/>
                <p:cNvSpPr txBox="1"/>
                <p:nvPr/>
              </p:nvSpPr>
              <p:spPr>
                <a:xfrm>
                  <a:off x="1806370" y="3113049"/>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latin typeface="Calibri" pitchFamily="34" charset="0"/>
                    </a:rPr>
                    <a:t>Grafik</a:t>
                  </a:r>
                  <a:endParaRPr lang="en-US" sz="1200">
                    <a:latin typeface="Calibri" pitchFamily="34" charset="0"/>
                  </a:endParaRPr>
                </a:p>
              </p:txBody>
            </p:sp>
            <p:sp>
              <p:nvSpPr>
                <p:cNvPr id="39" name="TextBox 38"/>
                <p:cNvSpPr txBox="1"/>
                <p:nvPr/>
              </p:nvSpPr>
              <p:spPr>
                <a:xfrm>
                  <a:off x="1800335" y="3293279"/>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latin typeface="Calibri" pitchFamily="34" charset="0"/>
                    </a:rPr>
                    <a:t>Gambar</a:t>
                  </a:r>
                  <a:endParaRPr lang="en-US" sz="1200">
                    <a:latin typeface="Calibri" pitchFamily="34" charset="0"/>
                  </a:endParaRPr>
                </a:p>
              </p:txBody>
            </p:sp>
            <p:sp>
              <p:nvSpPr>
                <p:cNvPr id="40" name="TextBox 39"/>
                <p:cNvSpPr txBox="1"/>
                <p:nvPr/>
              </p:nvSpPr>
              <p:spPr>
                <a:xfrm>
                  <a:off x="1800335" y="3465866"/>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latin typeface="Calibri" pitchFamily="34" charset="0"/>
                    </a:rPr>
                    <a:t>Spasial</a:t>
                  </a:r>
                  <a:endParaRPr lang="en-US" sz="1200">
                    <a:latin typeface="Calibri" pitchFamily="34" charset="0"/>
                  </a:endParaRPr>
                </a:p>
              </p:txBody>
            </p:sp>
            <p:sp>
              <p:nvSpPr>
                <p:cNvPr id="42" name="TextBox 41"/>
                <p:cNvSpPr txBox="1"/>
                <p:nvPr/>
              </p:nvSpPr>
              <p:spPr>
                <a:xfrm>
                  <a:off x="1806370" y="3643504"/>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latin typeface="Calibri" pitchFamily="34" charset="0"/>
                    </a:rPr>
                    <a:t>Audio</a:t>
                  </a:r>
                  <a:endParaRPr lang="en-US" sz="1200">
                    <a:latin typeface="Calibri" pitchFamily="34" charset="0"/>
                  </a:endParaRPr>
                </a:p>
              </p:txBody>
            </p:sp>
            <p:sp>
              <p:nvSpPr>
                <p:cNvPr id="43" name="TextBox 42"/>
                <p:cNvSpPr txBox="1"/>
                <p:nvPr/>
              </p:nvSpPr>
              <p:spPr>
                <a:xfrm>
                  <a:off x="1802112" y="3813868"/>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latin typeface="Calibri" pitchFamily="34" charset="0"/>
                    </a:rPr>
                    <a:t>Video</a:t>
                  </a:r>
                  <a:endParaRPr lang="en-US" sz="1200">
                    <a:latin typeface="Calibri" pitchFamily="34" charset="0"/>
                  </a:endParaRPr>
                </a:p>
              </p:txBody>
            </p:sp>
          </p:grpSp>
        </p:grpSp>
        <p:sp>
          <p:nvSpPr>
            <p:cNvPr id="80" name="Left Arrow 79"/>
            <p:cNvSpPr/>
            <p:nvPr/>
          </p:nvSpPr>
          <p:spPr>
            <a:xfrm rot="5400000">
              <a:off x="1628694" y="1937856"/>
              <a:ext cx="528821" cy="16103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1460502" y="692171"/>
              <a:ext cx="848388" cy="1039861"/>
              <a:chOff x="1243618" y="2536758"/>
              <a:chExt cx="836425" cy="1408724"/>
            </a:xfrm>
          </p:grpSpPr>
          <p:pic>
            <p:nvPicPr>
              <p:cNvPr id="82" name="Picture 3" descr="D:\korea1.jp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1243618" y="2536758"/>
                <a:ext cx="836425" cy="1294641"/>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1359375" y="3695311"/>
                <a:ext cx="459409" cy="250171"/>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200" b="1" smtClean="0">
                    <a:solidFill>
                      <a:schemeClr val="bg1"/>
                    </a:solidFill>
                    <a:latin typeface="Calibri" pitchFamily="34" charset="0"/>
                  </a:rPr>
                  <a:t>User</a:t>
                </a:r>
                <a:endParaRPr lang="en-US" sz="1200" b="1">
                  <a:solidFill>
                    <a:schemeClr val="bg1"/>
                  </a:solidFill>
                  <a:latin typeface="Calibri" pitchFamily="34" charset="0"/>
                </a:endParaRPr>
              </a:p>
            </p:txBody>
          </p:sp>
        </p:grpSp>
        <p:sp>
          <p:nvSpPr>
            <p:cNvPr id="84" name="Left Arrow 83"/>
            <p:cNvSpPr/>
            <p:nvPr/>
          </p:nvSpPr>
          <p:spPr>
            <a:xfrm rot="5400000" flipH="1">
              <a:off x="1346264" y="1946739"/>
              <a:ext cx="538892" cy="17122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981506" y="1831401"/>
              <a:ext cx="634204" cy="2154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400" smtClean="0">
                  <a:latin typeface="Calibri" pitchFamily="34" charset="0"/>
                </a:rPr>
                <a:t>Query</a:t>
              </a:r>
              <a:endParaRPr lang="en-US" sz="1400">
                <a:latin typeface="Calibri" pitchFamily="34" charset="0"/>
              </a:endParaRPr>
            </a:p>
          </p:txBody>
        </p:sp>
        <p:sp>
          <p:nvSpPr>
            <p:cNvPr id="86" name="TextBox 85"/>
            <p:cNvSpPr txBox="1"/>
            <p:nvPr/>
          </p:nvSpPr>
          <p:spPr>
            <a:xfrm>
              <a:off x="1991788" y="1910650"/>
              <a:ext cx="634204" cy="2154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400" smtClean="0">
                  <a:latin typeface="Calibri" pitchFamily="34" charset="0"/>
                </a:rPr>
                <a:t>Info</a:t>
              </a:r>
              <a:endParaRPr lang="en-US" sz="1400">
                <a:latin typeface="Calibri" pitchFamily="34" charset="0"/>
              </a:endParaRPr>
            </a:p>
          </p:txBody>
        </p:sp>
        <p:grpSp>
          <p:nvGrpSpPr>
            <p:cNvPr id="87" name="Group 86"/>
            <p:cNvGrpSpPr/>
            <p:nvPr/>
          </p:nvGrpSpPr>
          <p:grpSpPr>
            <a:xfrm>
              <a:off x="1904695" y="3653499"/>
              <a:ext cx="424816" cy="1262693"/>
              <a:chOff x="4654237" y="4056397"/>
              <a:chExt cx="535740" cy="836146"/>
            </a:xfrm>
          </p:grpSpPr>
          <p:sp>
            <p:nvSpPr>
              <p:cNvPr id="88" name="Left Arrow 87"/>
              <p:cNvSpPr/>
              <p:nvPr/>
            </p:nvSpPr>
            <p:spPr>
              <a:xfrm rot="5400000">
                <a:off x="4320465" y="4390169"/>
                <a:ext cx="833610" cy="166066"/>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695751" y="4832998"/>
                <a:ext cx="494226" cy="595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6905158" y="3625669"/>
              <a:ext cx="491319" cy="695382"/>
              <a:chOff x="10069264" y="4071261"/>
              <a:chExt cx="461426" cy="881104"/>
            </a:xfrm>
          </p:grpSpPr>
          <p:sp>
            <p:nvSpPr>
              <p:cNvPr id="94" name="Left Arrow 93"/>
              <p:cNvSpPr/>
              <p:nvPr/>
            </p:nvSpPr>
            <p:spPr>
              <a:xfrm>
                <a:off x="10069264" y="4728494"/>
                <a:ext cx="45107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10071968" y="4435499"/>
                <a:ext cx="822960" cy="9448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5183244" y="3648577"/>
              <a:ext cx="572349" cy="662978"/>
              <a:chOff x="8263764" y="4065102"/>
              <a:chExt cx="605625" cy="825594"/>
            </a:xfrm>
          </p:grpSpPr>
          <p:sp>
            <p:nvSpPr>
              <p:cNvPr id="97" name="Left Arrow 96"/>
              <p:cNvSpPr/>
              <p:nvPr/>
            </p:nvSpPr>
            <p:spPr>
              <a:xfrm rot="5400000">
                <a:off x="7943724" y="4385142"/>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8320749" y="4778760"/>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6806729" y="4385417"/>
              <a:ext cx="1561411" cy="5539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“Pengumpulan data”/ pengamatan langsung di lapangan/ observasi</a:t>
              </a:r>
              <a:endParaRPr lang="en-US" sz="1200" i="1">
                <a:latin typeface="Calibri" pitchFamily="34" charset="0"/>
              </a:endParaRPr>
            </a:p>
          </p:txBody>
        </p:sp>
        <p:sp>
          <p:nvSpPr>
            <p:cNvPr id="65" name="Oval 64"/>
            <p:cNvSpPr/>
            <p:nvPr/>
          </p:nvSpPr>
          <p:spPr>
            <a:xfrm>
              <a:off x="3959817" y="4383955"/>
              <a:ext cx="855568" cy="84202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DBMS</a:t>
              </a:r>
              <a:endParaRPr lang="en-US" sz="1400" b="1">
                <a:latin typeface="Calibri" pitchFamily="34" charset="0"/>
              </a:endParaRPr>
            </a:p>
          </p:txBody>
        </p:sp>
        <p:sp>
          <p:nvSpPr>
            <p:cNvPr id="62" name="Left-Right Arrow 61"/>
            <p:cNvSpPr/>
            <p:nvPr/>
          </p:nvSpPr>
          <p:spPr>
            <a:xfrm>
              <a:off x="3479537" y="4727485"/>
              <a:ext cx="480280" cy="223871"/>
            </a:xfrm>
            <a:prstGeom prst="lef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3144938" y="4141428"/>
              <a:ext cx="121761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200" i="1" smtClean="0">
                  <a:latin typeface="Calibri" pitchFamily="34" charset="0"/>
                </a:rPr>
                <a:t>Data Sekunder  :</a:t>
              </a:r>
              <a:endParaRPr lang="en-US" sz="1200" i="1">
                <a:latin typeface="Calibri" pitchFamily="34" charset="0"/>
              </a:endParaRPr>
            </a:p>
          </p:txBody>
        </p:sp>
        <p:sp>
          <p:nvSpPr>
            <p:cNvPr id="67" name="TextBox 66"/>
            <p:cNvSpPr txBox="1"/>
            <p:nvPr/>
          </p:nvSpPr>
          <p:spPr>
            <a:xfrm>
              <a:off x="4362762" y="3911018"/>
              <a:ext cx="1050874"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 </a:t>
              </a:r>
              <a:r>
                <a:rPr lang="en-US" sz="1200" smtClean="0">
                  <a:solidFill>
                    <a:srgbClr val="C00000"/>
                  </a:solidFill>
                  <a:latin typeface="Times New Roman"/>
                  <a:ea typeface="Times New Roman"/>
                </a:rPr>
                <a:t>…</a:t>
              </a:r>
              <a:endParaRPr lang="en-US" sz="1200" i="1">
                <a:latin typeface="Calibri" pitchFamily="34" charset="0"/>
              </a:endParaRPr>
            </a:p>
          </p:txBody>
        </p:sp>
        <p:sp>
          <p:nvSpPr>
            <p:cNvPr id="68" name="TextBox 67"/>
            <p:cNvSpPr txBox="1"/>
            <p:nvPr/>
          </p:nvSpPr>
          <p:spPr>
            <a:xfrm>
              <a:off x="4362762" y="4137693"/>
              <a:ext cx="1050874"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 </a:t>
              </a:r>
              <a:r>
                <a:rPr lang="en-US" sz="1200">
                  <a:solidFill>
                    <a:srgbClr val="C00000"/>
                  </a:solidFill>
                  <a:latin typeface="Times New Roman"/>
                  <a:ea typeface="Times New Roman"/>
                </a:rPr>
                <a:t>…</a:t>
              </a:r>
              <a:endParaRPr lang="en-US" sz="1200" i="1">
                <a:latin typeface="Calibri" pitchFamily="34" charset="0"/>
              </a:endParaRPr>
            </a:p>
          </p:txBody>
        </p:sp>
        <p:sp>
          <p:nvSpPr>
            <p:cNvPr id="69" name="TextBox 68"/>
            <p:cNvSpPr txBox="1"/>
            <p:nvPr/>
          </p:nvSpPr>
          <p:spPr>
            <a:xfrm>
              <a:off x="4385715" y="3726225"/>
              <a:ext cx="865291"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b="1" i="1" smtClean="0">
                  <a:latin typeface="Calibri" pitchFamily="34" charset="0"/>
                </a:rPr>
                <a:t>Proses :</a:t>
              </a:r>
              <a:endParaRPr lang="en-US" sz="1200" b="1" i="1">
                <a:latin typeface="Calibri" pitchFamily="34" charset="0"/>
              </a:endParaRPr>
            </a:p>
          </p:txBody>
        </p:sp>
        <p:sp>
          <p:nvSpPr>
            <p:cNvPr id="70" name="Up-Down Arrow 69"/>
            <p:cNvSpPr/>
            <p:nvPr/>
          </p:nvSpPr>
          <p:spPr>
            <a:xfrm rot="10800000" flipH="1">
              <a:off x="4309212" y="5241420"/>
              <a:ext cx="191511" cy="469762"/>
            </a:xfrm>
            <a:prstGeom prst="up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Left Brace 73"/>
            <p:cNvSpPr/>
            <p:nvPr/>
          </p:nvSpPr>
          <p:spPr>
            <a:xfrm>
              <a:off x="4798065" y="4536450"/>
              <a:ext cx="143922" cy="777220"/>
            </a:xfrm>
            <a:prstGeom prst="leftBrace">
              <a:avLst>
                <a:gd name="adj1" fmla="val 27777"/>
                <a:gd name="adj2" fmla="val 50000"/>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Rectangle 99"/>
            <p:cNvSpPr/>
            <p:nvPr/>
          </p:nvSpPr>
          <p:spPr>
            <a:xfrm>
              <a:off x="4808722" y="4493011"/>
              <a:ext cx="1282723" cy="830997"/>
            </a:xfrm>
            <a:prstGeom prst="rect">
              <a:avLst/>
            </a:prstGeom>
          </p:spPr>
          <p:txBody>
            <a:bodyPr wrap="none">
              <a:spAutoFit/>
            </a:bodyPr>
            <a:lstStyle/>
            <a:p>
              <a:pPr algn="just">
                <a:spcAft>
                  <a:spcPts val="0"/>
                </a:spcAft>
              </a:pPr>
              <a:r>
                <a:rPr lang="en-US" sz="1200" smtClean="0">
                  <a:solidFill>
                    <a:srgbClr val="C00000"/>
                  </a:solidFill>
                  <a:latin typeface="Times New Roman"/>
                  <a:ea typeface="Times New Roman"/>
                </a:rPr>
                <a:t>Studi 3 RDBMS:</a:t>
              </a:r>
            </a:p>
            <a:p>
              <a:pPr marL="174625" indent="-174625" algn="just">
                <a:spcAft>
                  <a:spcPts val="0"/>
                </a:spcAft>
                <a:buAutoNum type="arabicParenR"/>
              </a:pPr>
              <a:r>
                <a:rPr lang="en-US" sz="1200" smtClean="0">
                  <a:solidFill>
                    <a:srgbClr val="C00000"/>
                  </a:solidFill>
                  <a:latin typeface="Times New Roman"/>
                  <a:ea typeface="Times New Roman"/>
                </a:rPr>
                <a:t>MySQL</a:t>
              </a:r>
            </a:p>
            <a:p>
              <a:pPr marL="174625" indent="-174625" algn="just">
                <a:spcAft>
                  <a:spcPts val="0"/>
                </a:spcAft>
                <a:buAutoNum type="arabicParenR"/>
              </a:pPr>
              <a:r>
                <a:rPr lang="en-US" sz="1200" smtClean="0">
                  <a:solidFill>
                    <a:srgbClr val="C00000"/>
                  </a:solidFill>
                  <a:latin typeface="Times New Roman"/>
                  <a:ea typeface="Times New Roman"/>
                </a:rPr>
                <a:t>Ms Access</a:t>
              </a:r>
            </a:p>
            <a:p>
              <a:pPr marL="174625" indent="-174625" algn="just">
                <a:spcAft>
                  <a:spcPts val="0"/>
                </a:spcAft>
                <a:buAutoNum type="arabicParenR"/>
              </a:pPr>
              <a:r>
                <a:rPr lang="en-US" sz="1200" smtClean="0">
                  <a:solidFill>
                    <a:srgbClr val="C00000"/>
                  </a:solidFill>
                  <a:latin typeface="Times New Roman"/>
                  <a:ea typeface="Times New Roman"/>
                </a:rPr>
                <a:t>Paradox</a:t>
              </a:r>
            </a:p>
          </p:txBody>
        </p:sp>
        <p:sp>
          <p:nvSpPr>
            <p:cNvPr id="101" name="Left Brace 100"/>
            <p:cNvSpPr/>
            <p:nvPr/>
          </p:nvSpPr>
          <p:spPr>
            <a:xfrm>
              <a:off x="6237241" y="5262789"/>
              <a:ext cx="97245" cy="1107996"/>
            </a:xfrm>
            <a:prstGeom prst="leftBrace">
              <a:avLst>
                <a:gd name="adj1" fmla="val 27777"/>
                <a:gd name="adj2" fmla="val 50000"/>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 name="Straight Connector 2"/>
            <p:cNvCxnSpPr/>
            <p:nvPr/>
          </p:nvCxnSpPr>
          <p:spPr>
            <a:xfrm>
              <a:off x="6227759" y="4797487"/>
              <a:ext cx="0" cy="106502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6346660" y="5032333"/>
              <a:ext cx="2104447" cy="1292662"/>
            </a:xfrm>
            <a:prstGeom prst="rect">
              <a:avLst/>
            </a:prstGeom>
          </p:spPr>
          <p:txBody>
            <a:bodyPr wrap="square" lIns="0" tIns="0" rIns="0" bIns="0">
              <a:spAutoFit/>
            </a:bodyPr>
            <a:lstStyle/>
            <a:p>
              <a:pPr>
                <a:spcAft>
                  <a:spcPts val="0"/>
                </a:spcAft>
              </a:pPr>
              <a:r>
                <a:rPr lang="en-US" sz="1200" smtClean="0">
                  <a:solidFill>
                    <a:srgbClr val="C00000"/>
                  </a:solidFill>
                  <a:latin typeface="Times New Roman"/>
                  <a:ea typeface="Times New Roman"/>
                </a:rPr>
                <a:t>Studi Model Data:</a:t>
              </a:r>
            </a:p>
            <a:p>
              <a:pPr marL="174625" indent="-174625">
                <a:spcAft>
                  <a:spcPts val="0"/>
                </a:spcAft>
                <a:buAutoNum type="arabicParenR"/>
              </a:pPr>
              <a:r>
                <a:rPr lang="en-US" sz="1200" smtClean="0">
                  <a:solidFill>
                    <a:srgbClr val="C00000"/>
                  </a:solidFill>
                  <a:latin typeface="Times New Roman"/>
                  <a:ea typeface="Times New Roman"/>
                </a:rPr>
                <a:t>Entity Relationship (ER)</a:t>
              </a:r>
            </a:p>
            <a:p>
              <a:pPr marL="174625" indent="-174625">
                <a:spcAft>
                  <a:spcPts val="0"/>
                </a:spcAft>
                <a:buAutoNum type="arabicParenR"/>
              </a:pPr>
              <a:r>
                <a:rPr lang="en-US" sz="1200" b="1" smtClean="0">
                  <a:solidFill>
                    <a:srgbClr val="C00000"/>
                  </a:solidFill>
                  <a:latin typeface="Times New Roman"/>
                  <a:ea typeface="Times New Roman"/>
                </a:rPr>
                <a:t>Relational/ Tabel</a:t>
              </a:r>
              <a:br>
                <a:rPr lang="en-US" sz="1200" b="1" smtClean="0">
                  <a:solidFill>
                    <a:srgbClr val="C00000"/>
                  </a:solidFill>
                  <a:latin typeface="Times New Roman"/>
                  <a:ea typeface="Times New Roman"/>
                </a:rPr>
              </a:br>
              <a:r>
                <a:rPr lang="en-US" sz="1200" smtClean="0">
                  <a:solidFill>
                    <a:srgbClr val="C00000"/>
                  </a:solidFill>
                  <a:latin typeface="Times New Roman"/>
                  <a:ea typeface="Times New Roman"/>
                </a:rPr>
                <a:t>------------------------------</a:t>
              </a:r>
            </a:p>
            <a:p>
              <a:pPr marL="174625" indent="-174625">
                <a:spcAft>
                  <a:spcPts val="0"/>
                </a:spcAft>
                <a:buAutoNum type="arabicParenR"/>
              </a:pPr>
              <a:r>
                <a:rPr lang="en-US" sz="1200" smtClean="0">
                  <a:solidFill>
                    <a:srgbClr val="C00000"/>
                  </a:solidFill>
                  <a:latin typeface="Times New Roman"/>
                  <a:ea typeface="Times New Roman"/>
                </a:rPr>
                <a:t>Object Oriented </a:t>
              </a:r>
            </a:p>
            <a:p>
              <a:pPr marL="174625" indent="-174625">
                <a:spcAft>
                  <a:spcPts val="0"/>
                </a:spcAft>
                <a:buAutoNum type="arabicParenR"/>
              </a:pPr>
              <a:r>
                <a:rPr lang="en-US" sz="1200" smtClean="0">
                  <a:solidFill>
                    <a:srgbClr val="C00000"/>
                  </a:solidFill>
                  <a:latin typeface="Times New Roman"/>
                  <a:ea typeface="Times New Roman"/>
                </a:rPr>
                <a:t>UML (Unified Modeling Language)</a:t>
              </a:r>
            </a:p>
          </p:txBody>
        </p:sp>
        <p:cxnSp>
          <p:nvCxnSpPr>
            <p:cNvPr id="103" name="Straight Connector 102"/>
            <p:cNvCxnSpPr/>
            <p:nvPr/>
          </p:nvCxnSpPr>
          <p:spPr>
            <a:xfrm>
              <a:off x="2933142" y="5485604"/>
              <a:ext cx="7620" cy="54978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4" name="Left Brace 103"/>
            <p:cNvSpPr/>
            <p:nvPr/>
          </p:nvSpPr>
          <p:spPr>
            <a:xfrm flipH="1">
              <a:off x="2773980" y="5485470"/>
              <a:ext cx="159162" cy="1049201"/>
            </a:xfrm>
            <a:prstGeom prst="leftBrace">
              <a:avLst>
                <a:gd name="adj1" fmla="val 27777"/>
                <a:gd name="adj2" fmla="val 50000"/>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Rectangle 104"/>
            <p:cNvSpPr/>
            <p:nvPr/>
          </p:nvSpPr>
          <p:spPr>
            <a:xfrm>
              <a:off x="1219701" y="5370053"/>
              <a:ext cx="1695849" cy="1200329"/>
            </a:xfrm>
            <a:prstGeom prst="rect">
              <a:avLst/>
            </a:prstGeom>
          </p:spPr>
          <p:txBody>
            <a:bodyPr wrap="none">
              <a:spAutoFit/>
            </a:bodyPr>
            <a:lstStyle/>
            <a:p>
              <a:pPr algn="just">
                <a:spcAft>
                  <a:spcPts val="0"/>
                </a:spcAft>
              </a:pPr>
              <a:r>
                <a:rPr lang="en-US" sz="1200" smtClean="0">
                  <a:solidFill>
                    <a:srgbClr val="C00000"/>
                  </a:solidFill>
                  <a:latin typeface="Times New Roman"/>
                  <a:ea typeface="Times New Roman"/>
                </a:rPr>
                <a:t>Studi Data Processing:</a:t>
              </a:r>
            </a:p>
            <a:p>
              <a:pPr marL="174625" indent="-174625" algn="just">
                <a:spcAft>
                  <a:spcPts val="0"/>
                </a:spcAft>
                <a:buAutoNum type="arabicParenR"/>
              </a:pPr>
              <a:r>
                <a:rPr lang="en-US" sz="1200" smtClean="0">
                  <a:solidFill>
                    <a:srgbClr val="C00000"/>
                  </a:solidFill>
                  <a:latin typeface="Times New Roman"/>
                  <a:ea typeface="Times New Roman"/>
                </a:rPr>
                <a:t>SQL : DDL/DML</a:t>
              </a:r>
            </a:p>
            <a:p>
              <a:pPr marL="174625" indent="-174625" algn="just">
                <a:spcAft>
                  <a:spcPts val="0"/>
                </a:spcAft>
                <a:buAutoNum type="arabicParenR"/>
              </a:pPr>
              <a:r>
                <a:rPr lang="en-US" sz="1200" smtClean="0">
                  <a:solidFill>
                    <a:srgbClr val="C00000"/>
                  </a:solidFill>
                  <a:latin typeface="Times New Roman"/>
                  <a:ea typeface="Times New Roman"/>
                </a:rPr>
                <a:t>Excel</a:t>
              </a:r>
            </a:p>
            <a:p>
              <a:pPr marL="174625" indent="-174625" algn="just">
                <a:spcAft>
                  <a:spcPts val="0"/>
                </a:spcAft>
                <a:buAutoNum type="arabicParenR"/>
              </a:pPr>
              <a:r>
                <a:rPr lang="en-US" sz="1200" smtClean="0">
                  <a:solidFill>
                    <a:srgbClr val="C00000"/>
                  </a:solidFill>
                  <a:latin typeface="Times New Roman"/>
                  <a:ea typeface="Times New Roman"/>
                </a:rPr>
                <a:t>Program Aplikasi DB</a:t>
              </a:r>
              <a:br>
                <a:rPr lang="en-US" sz="1200" smtClean="0">
                  <a:solidFill>
                    <a:srgbClr val="C00000"/>
                  </a:solidFill>
                  <a:latin typeface="Times New Roman"/>
                  <a:ea typeface="Times New Roman"/>
                </a:rPr>
              </a:br>
              <a:r>
                <a:rPr lang="en-US" sz="1200" smtClean="0">
                  <a:solidFill>
                    <a:srgbClr val="C00000"/>
                  </a:solidFill>
                  <a:latin typeface="Times New Roman"/>
                  <a:ea typeface="Times New Roman"/>
                </a:rPr>
                <a:t>- Web Based</a:t>
              </a:r>
              <a:br>
                <a:rPr lang="en-US" sz="1200" smtClean="0">
                  <a:solidFill>
                    <a:srgbClr val="C00000"/>
                  </a:solidFill>
                  <a:latin typeface="Times New Roman"/>
                  <a:ea typeface="Times New Roman"/>
                </a:rPr>
              </a:br>
              <a:r>
                <a:rPr lang="en-US" sz="1200" smtClean="0">
                  <a:solidFill>
                    <a:srgbClr val="C00000"/>
                  </a:solidFill>
                  <a:latin typeface="Times New Roman"/>
                  <a:ea typeface="Times New Roman"/>
                </a:rPr>
                <a:t>- Mobile Based</a:t>
              </a:r>
            </a:p>
          </p:txBody>
        </p:sp>
        <p:grpSp>
          <p:nvGrpSpPr>
            <p:cNvPr id="8" name="Group 7"/>
            <p:cNvGrpSpPr/>
            <p:nvPr/>
          </p:nvGrpSpPr>
          <p:grpSpPr>
            <a:xfrm>
              <a:off x="2933142" y="2282782"/>
              <a:ext cx="2753628" cy="1359895"/>
              <a:chOff x="6231599" y="2052955"/>
              <a:chExt cx="2753628" cy="1359895"/>
            </a:xfrm>
          </p:grpSpPr>
          <p:grpSp>
            <p:nvGrpSpPr>
              <p:cNvPr id="44" name="Group 43"/>
              <p:cNvGrpSpPr/>
              <p:nvPr/>
            </p:nvGrpSpPr>
            <p:grpSpPr>
              <a:xfrm>
                <a:off x="6231599" y="2052955"/>
                <a:ext cx="2753628" cy="1359895"/>
                <a:chOff x="5896714" y="2428635"/>
                <a:chExt cx="2753628" cy="1359895"/>
              </a:xfrm>
            </p:grpSpPr>
            <p:grpSp>
              <p:nvGrpSpPr>
                <p:cNvPr id="45" name="Group 44"/>
                <p:cNvGrpSpPr/>
                <p:nvPr/>
              </p:nvGrpSpPr>
              <p:grpSpPr>
                <a:xfrm>
                  <a:off x="5896714" y="2428635"/>
                  <a:ext cx="2753628" cy="1359895"/>
                  <a:chOff x="5896714" y="2428635"/>
                  <a:chExt cx="2753628" cy="1359895"/>
                </a:xfrm>
              </p:grpSpPr>
              <p:sp>
                <p:nvSpPr>
                  <p:cNvPr id="51" name="Rectangle 50"/>
                  <p:cNvSpPr/>
                  <p:nvPr/>
                </p:nvSpPr>
                <p:spPr>
                  <a:xfrm>
                    <a:off x="5896714" y="2428635"/>
                    <a:ext cx="2753628" cy="13598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TextBox 51"/>
                  <p:cNvSpPr txBox="1"/>
                  <p:nvPr/>
                </p:nvSpPr>
                <p:spPr>
                  <a:xfrm>
                    <a:off x="6891087" y="2939478"/>
                    <a:ext cx="681725"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DATA</a:t>
                    </a:r>
                    <a:endParaRPr lang="en-US" b="1">
                      <a:latin typeface="Calibri" pitchFamily="34" charset="0"/>
                    </a:endParaRPr>
                  </a:p>
                </p:txBody>
              </p:sp>
              <p:sp>
                <p:nvSpPr>
                  <p:cNvPr id="53" name="TextBox 52"/>
                  <p:cNvSpPr txBox="1"/>
                  <p:nvPr/>
                </p:nvSpPr>
                <p:spPr>
                  <a:xfrm>
                    <a:off x="7743142" y="2748631"/>
                    <a:ext cx="787730" cy="188579"/>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b="1" smtClean="0">
                        <a:latin typeface="Calibri" pitchFamily="34" charset="0"/>
                      </a:rPr>
                      <a:t>Kuantitatif</a:t>
                    </a:r>
                    <a:endParaRPr lang="en-US" sz="1200" b="1">
                      <a:latin typeface="Calibri" pitchFamily="34" charset="0"/>
                    </a:endParaRPr>
                  </a:p>
                </p:txBody>
              </p:sp>
              <p:sp>
                <p:nvSpPr>
                  <p:cNvPr id="75" name="Left Brace 74"/>
                  <p:cNvSpPr/>
                  <p:nvPr/>
                </p:nvSpPr>
                <p:spPr>
                  <a:xfrm>
                    <a:off x="7590742" y="2824024"/>
                    <a:ext cx="107575" cy="582671"/>
                  </a:xfrm>
                  <a:prstGeom prst="leftBrace">
                    <a:avLst>
                      <a:gd name="adj1" fmla="val 87745"/>
                      <a:gd name="adj2" fmla="val 50000"/>
                    </a:avLst>
                  </a:prstGeom>
                  <a:noFill/>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76" name="TextBox 75"/>
                  <p:cNvSpPr txBox="1"/>
                  <p:nvPr/>
                </p:nvSpPr>
                <p:spPr>
                  <a:xfrm>
                    <a:off x="7761070" y="3330004"/>
                    <a:ext cx="751873" cy="184666"/>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b="1" smtClean="0">
                        <a:latin typeface="Calibri" pitchFamily="34" charset="0"/>
                      </a:rPr>
                      <a:t>Kualitatif</a:t>
                    </a:r>
                    <a:endParaRPr lang="en-US" sz="1200" b="1">
                      <a:latin typeface="Calibri" pitchFamily="34" charset="0"/>
                    </a:endParaRPr>
                  </a:p>
                </p:txBody>
              </p:sp>
              <p:sp>
                <p:nvSpPr>
                  <p:cNvPr id="77" name="Left Brace 76"/>
                  <p:cNvSpPr/>
                  <p:nvPr/>
                </p:nvSpPr>
                <p:spPr>
                  <a:xfrm flipH="1">
                    <a:off x="6762243" y="2808657"/>
                    <a:ext cx="140318" cy="624276"/>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78" name="TextBox 77"/>
                  <p:cNvSpPr txBox="1"/>
                  <p:nvPr/>
                </p:nvSpPr>
                <p:spPr>
                  <a:xfrm>
                    <a:off x="6006667" y="2747349"/>
                    <a:ext cx="694174" cy="184666"/>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smtClean="0">
                        <a:latin typeface="Calibri" pitchFamily="34" charset="0"/>
                      </a:rPr>
                      <a:t>Primer</a:t>
                    </a:r>
                    <a:endParaRPr lang="en-US" sz="1200">
                      <a:latin typeface="Calibri" pitchFamily="34" charset="0"/>
                    </a:endParaRPr>
                  </a:p>
                </p:txBody>
              </p:sp>
              <p:sp>
                <p:nvSpPr>
                  <p:cNvPr id="79" name="TextBox 78"/>
                  <p:cNvSpPr txBox="1"/>
                  <p:nvPr/>
                </p:nvSpPr>
                <p:spPr>
                  <a:xfrm>
                    <a:off x="6006667" y="3422337"/>
                    <a:ext cx="706182" cy="184666"/>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smtClean="0">
                        <a:latin typeface="Calibri" pitchFamily="34" charset="0"/>
                      </a:rPr>
                      <a:t>Sekunder</a:t>
                    </a:r>
                    <a:endParaRPr lang="en-US" sz="1200">
                      <a:latin typeface="Calibri" pitchFamily="34" charset="0"/>
                    </a:endParaRPr>
                  </a:p>
                </p:txBody>
              </p:sp>
            </p:grpSp>
            <p:sp>
              <p:nvSpPr>
                <p:cNvPr id="46" name="Rounded Rectangle 45"/>
                <p:cNvSpPr/>
                <p:nvPr/>
              </p:nvSpPr>
              <p:spPr>
                <a:xfrm>
                  <a:off x="6844229" y="2482396"/>
                  <a:ext cx="728583" cy="242337"/>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Atributif</a:t>
                  </a:r>
                  <a:endParaRPr lang="en-US" sz="1200">
                    <a:solidFill>
                      <a:schemeClr val="tx1"/>
                    </a:solidFill>
                  </a:endParaRPr>
                </a:p>
              </p:txBody>
            </p:sp>
            <p:cxnSp>
              <p:nvCxnSpPr>
                <p:cNvPr id="47" name="Straight Connector 46"/>
                <p:cNvCxnSpPr>
                  <a:stCxn id="46" idx="2"/>
                </p:cNvCxnSpPr>
                <p:nvPr/>
              </p:nvCxnSpPr>
              <p:spPr>
                <a:xfrm>
                  <a:off x="7208521" y="2724733"/>
                  <a:ext cx="0" cy="260849"/>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891087" y="3469945"/>
                  <a:ext cx="699656" cy="258253"/>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Spasial</a:t>
                  </a:r>
                  <a:endParaRPr lang="en-US" sz="1200">
                    <a:solidFill>
                      <a:schemeClr val="tx1"/>
                    </a:solidFill>
                  </a:endParaRPr>
                </a:p>
              </p:txBody>
            </p:sp>
            <p:cxnSp>
              <p:nvCxnSpPr>
                <p:cNvPr id="49" name="Straight Connector 48"/>
                <p:cNvCxnSpPr>
                  <a:stCxn id="48" idx="0"/>
                </p:cNvCxnSpPr>
                <p:nvPr/>
              </p:nvCxnSpPr>
              <p:spPr>
                <a:xfrm flipH="1" flipV="1">
                  <a:off x="7236809" y="3242240"/>
                  <a:ext cx="4106" cy="227705"/>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8055015" y="2621085"/>
                <a:ext cx="728582" cy="3231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050" i="1" smtClean="0">
                    <a:latin typeface="Calibri" pitchFamily="34" charset="0"/>
                  </a:rPr>
                  <a:t>“sifat numerik”</a:t>
                </a:r>
                <a:endParaRPr lang="en-US" sz="1050" i="1">
                  <a:latin typeface="Calibri" pitchFamily="34" charset="0"/>
                </a:endParaRPr>
              </a:p>
            </p:txBody>
          </p:sp>
          <p:sp>
            <p:nvSpPr>
              <p:cNvPr id="61" name="TextBox 60"/>
              <p:cNvSpPr txBox="1"/>
              <p:nvPr/>
            </p:nvSpPr>
            <p:spPr>
              <a:xfrm>
                <a:off x="7163171" y="2352185"/>
                <a:ext cx="728582" cy="16158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050" i="1" smtClean="0">
                    <a:latin typeface="Calibri" pitchFamily="34" charset="0"/>
                  </a:rPr>
                  <a:t>“bentuk”</a:t>
                </a:r>
                <a:endParaRPr lang="en-US" sz="1050" i="1">
                  <a:latin typeface="Calibri" pitchFamily="34" charset="0"/>
                </a:endParaRPr>
              </a:p>
            </p:txBody>
          </p:sp>
          <p:sp>
            <p:nvSpPr>
              <p:cNvPr id="106" name="TextBox 105"/>
              <p:cNvSpPr txBox="1"/>
              <p:nvPr/>
            </p:nvSpPr>
            <p:spPr>
              <a:xfrm>
                <a:off x="6491948" y="2713802"/>
                <a:ext cx="728582" cy="16158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050" i="1" smtClean="0">
                    <a:latin typeface="Calibri" pitchFamily="34" charset="0"/>
                  </a:rPr>
                  <a:t>“sumber”</a:t>
                </a:r>
                <a:endParaRPr lang="en-US" sz="1050" i="1">
                  <a:latin typeface="Calibri" pitchFamily="34" charset="0"/>
                </a:endParaRPr>
              </a:p>
            </p:txBody>
          </p:sp>
        </p:grpSp>
        <p:sp>
          <p:nvSpPr>
            <p:cNvPr id="59" name="TextBox 58"/>
            <p:cNvSpPr txBox="1"/>
            <p:nvPr/>
          </p:nvSpPr>
          <p:spPr>
            <a:xfrm>
              <a:off x="3315118" y="3901785"/>
              <a:ext cx="1050874"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200" i="1" smtClean="0">
                  <a:latin typeface="Calibri" pitchFamily="34" charset="0"/>
                </a:rPr>
                <a:t>Data Primer  :</a:t>
              </a:r>
              <a:endParaRPr lang="en-US" sz="1200" i="1">
                <a:latin typeface="Calibri" pitchFamily="34" charset="0"/>
              </a:endParaRPr>
            </a:p>
          </p:txBody>
        </p:sp>
        <p:sp>
          <p:nvSpPr>
            <p:cNvPr id="58" name="Up Arrow 57"/>
            <p:cNvSpPr/>
            <p:nvPr/>
          </p:nvSpPr>
          <p:spPr>
            <a:xfrm rot="10800000" flipH="1">
              <a:off x="4255100" y="3648576"/>
              <a:ext cx="191511" cy="809142"/>
            </a:xfrm>
            <a:prstGeom prs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6689858" y="3270701"/>
              <a:ext cx="1312631"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200" i="1" smtClean="0">
                  <a:latin typeface="Calibri" pitchFamily="34" charset="0"/>
                </a:rPr>
                <a:t>“Organsasi Bisnis”</a:t>
              </a:r>
              <a:endParaRPr lang="en-US" sz="1200" i="1">
                <a:latin typeface="Calibri" pitchFamily="34" charset="0"/>
              </a:endParaRPr>
            </a:p>
          </p:txBody>
        </p:sp>
        <p:sp>
          <p:nvSpPr>
            <p:cNvPr id="118" name="TextBox 117"/>
            <p:cNvSpPr txBox="1"/>
            <p:nvPr/>
          </p:nvSpPr>
          <p:spPr>
            <a:xfrm>
              <a:off x="6770435" y="2301796"/>
              <a:ext cx="1101177"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200" i="1" smtClean="0">
                  <a:latin typeface="Calibri" pitchFamily="34" charset="0"/>
                </a:rPr>
                <a:t>Alam semesta</a:t>
              </a:r>
              <a:endParaRPr lang="en-US" sz="1200" i="1">
                <a:latin typeface="Calibri" pitchFamily="34" charset="0"/>
              </a:endParaRPr>
            </a:p>
          </p:txBody>
        </p:sp>
        <p:sp>
          <p:nvSpPr>
            <p:cNvPr id="119" name="TextBox 118"/>
            <p:cNvSpPr txBox="1"/>
            <p:nvPr/>
          </p:nvSpPr>
          <p:spPr>
            <a:xfrm>
              <a:off x="6770435" y="3086035"/>
              <a:ext cx="1050874"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200" i="1" smtClean="0">
                  <a:latin typeface="Calibri" pitchFamily="34" charset="0"/>
                </a:rPr>
                <a:t>Problem Sistem </a:t>
              </a:r>
            </a:p>
          </p:txBody>
        </p:sp>
        <p:cxnSp>
          <p:nvCxnSpPr>
            <p:cNvPr id="121" name="Straight Connector 120"/>
            <p:cNvCxnSpPr>
              <a:stCxn id="122" idx="1"/>
            </p:cNvCxnSpPr>
            <p:nvPr/>
          </p:nvCxnSpPr>
          <p:spPr>
            <a:xfrm flipH="1">
              <a:off x="7871612" y="5262789"/>
              <a:ext cx="702439" cy="222815"/>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8574051" y="5078123"/>
              <a:ext cx="900838" cy="369332"/>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b="1" smtClean="0">
                  <a:latin typeface="Calibri" pitchFamily="34" charset="0"/>
                </a:rPr>
                <a:t>Aljabar Relational</a:t>
              </a:r>
              <a:endParaRPr lang="en-US" sz="1200" b="1">
                <a:latin typeface="Calibri" pitchFamily="34" charset="0"/>
              </a:endParaRPr>
            </a:p>
          </p:txBody>
        </p:sp>
        <p:sp>
          <p:nvSpPr>
            <p:cNvPr id="123" name="TextBox 122"/>
            <p:cNvSpPr txBox="1"/>
            <p:nvPr/>
          </p:nvSpPr>
          <p:spPr>
            <a:xfrm>
              <a:off x="8574051" y="5535074"/>
              <a:ext cx="900838" cy="369332"/>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b="1" smtClean="0">
                  <a:latin typeface="Calibri" pitchFamily="34" charset="0"/>
                </a:rPr>
                <a:t>Kalkulus</a:t>
              </a:r>
            </a:p>
            <a:p>
              <a:r>
                <a:rPr lang="en-US" sz="1200" b="1" smtClean="0">
                  <a:latin typeface="Calibri" pitchFamily="34" charset="0"/>
                </a:rPr>
                <a:t>Relational</a:t>
              </a:r>
              <a:endParaRPr lang="en-US" sz="1200" b="1">
                <a:latin typeface="Calibri" pitchFamily="34" charset="0"/>
              </a:endParaRPr>
            </a:p>
          </p:txBody>
        </p:sp>
        <p:cxnSp>
          <p:nvCxnSpPr>
            <p:cNvPr id="125" name="Straight Connector 124"/>
            <p:cNvCxnSpPr>
              <a:stCxn id="123" idx="1"/>
            </p:cNvCxnSpPr>
            <p:nvPr/>
          </p:nvCxnSpPr>
          <p:spPr>
            <a:xfrm flipH="1" flipV="1">
              <a:off x="7937607" y="5535074"/>
              <a:ext cx="636444" cy="184666"/>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8574051" y="1184541"/>
            <a:ext cx="3257858" cy="3754874"/>
          </a:xfrm>
          <a:prstGeom prst="rect">
            <a:avLst/>
          </a:prstGeom>
          <a:solidFill>
            <a:srgbClr val="FFFFCC"/>
          </a:solidFill>
          <a:ln>
            <a:solidFill>
              <a:schemeClr val="bg1">
                <a:lumMod val="75000"/>
              </a:schemeClr>
            </a:solidFill>
          </a:ln>
        </p:spPr>
        <p:txBody>
          <a:bodyPr wrap="square">
            <a:spAutoFit/>
          </a:bodyPr>
          <a:lstStyle/>
          <a:p>
            <a:r>
              <a:rPr lang="en-US" sz="1400" b="1" smtClean="0">
                <a:latin typeface="Calibri" pitchFamily="34" charset="0"/>
              </a:rPr>
              <a:t>Konsep/Teori Dasar Model-R :</a:t>
            </a:r>
            <a:br>
              <a:rPr lang="en-US" sz="1400" b="1" smtClean="0">
                <a:latin typeface="Calibri" pitchFamily="34" charset="0"/>
              </a:rPr>
            </a:br>
            <a:endParaRPr lang="en-US" sz="1400" b="1" smtClean="0">
              <a:latin typeface="Calibri" pitchFamily="34" charset="0"/>
            </a:endParaRPr>
          </a:p>
          <a:p>
            <a:pPr marL="285750" indent="-285750">
              <a:buFont typeface="Wingdings" pitchFamily="2" charset="2"/>
              <a:buChar char="ü"/>
            </a:pPr>
            <a:r>
              <a:rPr lang="en-US" sz="1400" smtClean="0">
                <a:latin typeface="Calibri" pitchFamily="34" charset="0"/>
              </a:rPr>
              <a:t>Konsep</a:t>
            </a:r>
            <a:r>
              <a:rPr lang="en-US" sz="1400" b="1" smtClean="0">
                <a:latin typeface="Calibri" pitchFamily="34" charset="0"/>
              </a:rPr>
              <a:t> </a:t>
            </a:r>
            <a:r>
              <a:rPr lang="en-US" sz="1400" b="1">
                <a:latin typeface="Calibri" pitchFamily="34" charset="0"/>
              </a:rPr>
              <a:t>Aljabar Relasional </a:t>
            </a:r>
            <a:r>
              <a:rPr lang="en-US" sz="1400">
                <a:latin typeface="Calibri" pitchFamily="34" charset="0"/>
              </a:rPr>
              <a:t>dugunakan untuk mendefinisikan bahasa query yang bersifat </a:t>
            </a:r>
            <a:r>
              <a:rPr lang="en-US" sz="1400" smtClean="0">
                <a:latin typeface="Calibri" pitchFamily="34" charset="0"/>
              </a:rPr>
              <a:t>prosedural.</a:t>
            </a:r>
            <a:br>
              <a:rPr lang="en-US" sz="1400" smtClean="0">
                <a:latin typeface="Calibri" pitchFamily="34" charset="0"/>
              </a:rPr>
            </a:br>
            <a:endParaRPr lang="en-US" sz="1400" smtClean="0">
              <a:latin typeface="Calibri" pitchFamily="34" charset="0"/>
            </a:endParaRPr>
          </a:p>
          <a:p>
            <a:pPr marL="285750" indent="-285750">
              <a:buFont typeface="Wingdings" pitchFamily="2" charset="2"/>
              <a:buChar char="ü"/>
            </a:pPr>
            <a:r>
              <a:rPr lang="en-US" sz="1400" smtClean="0">
                <a:latin typeface="Calibri" pitchFamily="34" charset="0"/>
              </a:rPr>
              <a:t>Konsep </a:t>
            </a:r>
            <a:r>
              <a:rPr lang="en-US" sz="1400" b="1">
                <a:latin typeface="Calibri" pitchFamily="34" charset="0"/>
              </a:rPr>
              <a:t>Kalkulus Relasional </a:t>
            </a:r>
            <a:r>
              <a:rPr lang="en-US" sz="1400">
                <a:latin typeface="Calibri" pitchFamily="34" charset="0"/>
              </a:rPr>
              <a:t>digunakan untuk mendefinisikan bahasa query non-prosedural. </a:t>
            </a:r>
            <a:r>
              <a:rPr lang="en-US" sz="1400" smtClean="0">
                <a:latin typeface="Calibri" pitchFamily="34" charset="0"/>
              </a:rPr>
              <a:t/>
            </a:r>
            <a:br>
              <a:rPr lang="en-US" sz="1400" smtClean="0">
                <a:latin typeface="Calibri" pitchFamily="34" charset="0"/>
              </a:rPr>
            </a:br>
            <a:r>
              <a:rPr lang="en-US" sz="1400" smtClean="0">
                <a:latin typeface="Calibri" pitchFamily="34" charset="0"/>
              </a:rPr>
              <a:t/>
            </a:r>
            <a:br>
              <a:rPr lang="en-US" sz="1400" smtClean="0">
                <a:latin typeface="Calibri" pitchFamily="34" charset="0"/>
              </a:rPr>
            </a:br>
            <a:r>
              <a:rPr lang="en-US" sz="1400" smtClean="0">
                <a:latin typeface="Calibri" pitchFamily="34" charset="0"/>
              </a:rPr>
              <a:t>Kalkulus </a:t>
            </a:r>
            <a:r>
              <a:rPr lang="en-US" sz="1400">
                <a:latin typeface="Calibri" pitchFamily="34" charset="0"/>
              </a:rPr>
              <a:t>relasional memiliki dua konsep pengembangan yaitu berorientasi tuple yang sering disebut Tuple Relational Calculus (TRC) dan berorientasi pada area atau domain data yang disebut Domain Relational Calculus (DRC)</a:t>
            </a:r>
          </a:p>
        </p:txBody>
      </p:sp>
    </p:spTree>
    <p:extLst>
      <p:ext uri="{BB962C8B-B14F-4D97-AF65-F5344CB8AC3E}">
        <p14:creationId xmlns:p14="http://schemas.microsoft.com/office/powerpoint/2010/main" val="930657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BD21447A-6C77-4E90-9545-B2B98D1C43C0}"/>
              </a:ext>
            </a:extLst>
          </p:cNvPr>
          <p:cNvSpPr txBox="1">
            <a:spLocks/>
          </p:cNvSpPr>
          <p:nvPr/>
        </p:nvSpPr>
        <p:spPr>
          <a:xfrm>
            <a:off x="647701" y="135411"/>
            <a:ext cx="10911186" cy="493240"/>
          </a:xfrm>
          <a:prstGeom prst="rect">
            <a:avLst/>
          </a:prstGeom>
          <a:solidFill>
            <a:schemeClr val="tx1"/>
          </a:solid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schemeClr val="bg1"/>
                </a:solidFill>
                <a:latin typeface="AR JULIAN" pitchFamily="2" charset="0"/>
                <a:sym typeface="Wingdings"/>
              </a:rPr>
              <a:t> ALJABAR RELASIONAL (RELATIONAL ALJABAR)</a:t>
            </a:r>
            <a:endParaRPr lang="id-ID">
              <a:solidFill>
                <a:schemeClr val="bg1"/>
              </a:solidFill>
              <a:latin typeface="AR JULIAN" pitchFamily="2" charset="0"/>
            </a:endParaRPr>
          </a:p>
        </p:txBody>
      </p:sp>
      <p:sp>
        <p:nvSpPr>
          <p:cNvPr id="23" name="Title 1"/>
          <p:cNvSpPr txBox="1">
            <a:spLocks/>
          </p:cNvSpPr>
          <p:nvPr/>
        </p:nvSpPr>
        <p:spPr>
          <a:xfrm>
            <a:off x="394128" y="973527"/>
            <a:ext cx="3447890" cy="5058439"/>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285750" indent="-285750" algn="l">
              <a:lnSpc>
                <a:spcPct val="100000"/>
              </a:lnSpc>
              <a:spcBef>
                <a:spcPts val="0"/>
              </a:spcBef>
              <a:spcAft>
                <a:spcPts val="600"/>
              </a:spcAft>
              <a:buFont typeface="Wingdings" pitchFamily="2" charset="2"/>
              <a:buChar char="ü"/>
            </a:pPr>
            <a:r>
              <a:rPr lang="en-US" sz="1600" b="1" cap="none">
                <a:latin typeface="Calibri" pitchFamily="34" charset="0"/>
              </a:rPr>
              <a:t>Aljabar relasional </a:t>
            </a:r>
            <a:r>
              <a:rPr lang="en-US" sz="1600" cap="none">
                <a:latin typeface="Calibri" pitchFamily="34" charset="0"/>
              </a:rPr>
              <a:t>merupakan operasi-operasi aljabar yang diterapkan pada basis data model relasional menggunakan operator-operator utama seperti terlihat dalam </a:t>
            </a:r>
            <a:r>
              <a:rPr lang="en-US" sz="1600" cap="none" smtClean="0">
                <a:latin typeface="Calibri" pitchFamily="34" charset="0"/>
              </a:rPr>
              <a:t>tabel.</a:t>
            </a:r>
            <a:endParaRPr lang="en-US" sz="1600" cap="none">
              <a:latin typeface="Calibri" pitchFamily="34" charset="0"/>
            </a:endParaRPr>
          </a:p>
          <a:p>
            <a:pPr marL="285750" indent="-285750" algn="l">
              <a:lnSpc>
                <a:spcPct val="100000"/>
              </a:lnSpc>
              <a:spcBef>
                <a:spcPts val="0"/>
              </a:spcBef>
              <a:spcAft>
                <a:spcPts val="600"/>
              </a:spcAft>
              <a:buFont typeface="Wingdings" pitchFamily="2" charset="2"/>
              <a:buChar char="ü"/>
            </a:pPr>
            <a:r>
              <a:rPr lang="en-US" sz="1600" cap="none" smtClean="0">
                <a:latin typeface="Calibri" pitchFamily="34" charset="0"/>
              </a:rPr>
              <a:t>Dari </a:t>
            </a:r>
            <a:r>
              <a:rPr lang="en-US" sz="1600" cap="none">
                <a:latin typeface="Calibri" pitchFamily="34" charset="0"/>
              </a:rPr>
              <a:t>tabel tersebut, lima buah operator yang </a:t>
            </a:r>
            <a:r>
              <a:rPr lang="en-US" sz="1600" cap="none" smtClean="0">
                <a:latin typeface="Calibri" pitchFamily="34" charset="0"/>
              </a:rPr>
              <a:t>pertama </a:t>
            </a:r>
            <a:r>
              <a:rPr lang="en-US" sz="1600" cap="none">
                <a:latin typeface="Calibri" pitchFamily="34" charset="0"/>
              </a:rPr>
              <a:t>merupakan operator utama sedangkan lainnya merupakan operator turunan dari satu atau gabungan dari kelima operator utama. </a:t>
            </a:r>
            <a:endParaRPr lang="en-US" sz="1600" cap="none" smtClean="0">
              <a:latin typeface="Calibri" pitchFamily="34" charset="0"/>
            </a:endParaRPr>
          </a:p>
          <a:p>
            <a:pPr marL="285750" indent="-285750" algn="l">
              <a:lnSpc>
                <a:spcPct val="100000"/>
              </a:lnSpc>
              <a:spcBef>
                <a:spcPts val="0"/>
              </a:spcBef>
              <a:spcAft>
                <a:spcPts val="600"/>
              </a:spcAft>
              <a:buFont typeface="Wingdings" pitchFamily="2" charset="2"/>
              <a:buChar char="ü"/>
            </a:pPr>
            <a:r>
              <a:rPr lang="en-US" sz="1600" b="1" cap="none" smtClean="0">
                <a:latin typeface="Calibri" pitchFamily="34" charset="0"/>
              </a:rPr>
              <a:t>Operator </a:t>
            </a:r>
            <a:r>
              <a:rPr lang="en-US" sz="1600" b="1" cap="none">
                <a:latin typeface="Calibri" pitchFamily="34" charset="0"/>
              </a:rPr>
              <a:t>utama </a:t>
            </a:r>
            <a:r>
              <a:rPr lang="en-US" sz="1600" cap="none">
                <a:latin typeface="Calibri" pitchFamily="34" charset="0"/>
              </a:rPr>
              <a:t>meliputi Union, Set defference, Cartesian Product, Projection, dan </a:t>
            </a:r>
            <a:r>
              <a:rPr lang="en-US" sz="1600" cap="none" smtClean="0">
                <a:latin typeface="Calibri" pitchFamily="34" charset="0"/>
              </a:rPr>
              <a:t>Selection.</a:t>
            </a:r>
          </a:p>
          <a:p>
            <a:pPr marL="285750" indent="-285750" algn="l">
              <a:lnSpc>
                <a:spcPct val="100000"/>
              </a:lnSpc>
              <a:spcBef>
                <a:spcPts val="0"/>
              </a:spcBef>
              <a:spcAft>
                <a:spcPts val="600"/>
              </a:spcAft>
              <a:buFont typeface="Wingdings" pitchFamily="2" charset="2"/>
              <a:buChar char="ü"/>
            </a:pPr>
            <a:r>
              <a:rPr lang="en-US" sz="1600" b="1" cap="none" smtClean="0">
                <a:latin typeface="Calibri" pitchFamily="34" charset="0"/>
              </a:rPr>
              <a:t>Operator </a:t>
            </a:r>
            <a:r>
              <a:rPr lang="en-US" sz="1600" b="1" cap="none">
                <a:latin typeface="Calibri" pitchFamily="34" charset="0"/>
              </a:rPr>
              <a:t>turunannya </a:t>
            </a:r>
            <a:r>
              <a:rPr lang="en-US" sz="1600" cap="none">
                <a:latin typeface="Calibri" pitchFamily="34" charset="0"/>
              </a:rPr>
              <a:t>meliputi Intersection, Quotion, Join, dan lain-lain</a:t>
            </a:r>
          </a:p>
        </p:txBody>
      </p:sp>
      <p:graphicFrame>
        <p:nvGraphicFramePr>
          <p:cNvPr id="7" name="Table 6"/>
          <p:cNvGraphicFramePr>
            <a:graphicFrameLocks noGrp="1"/>
          </p:cNvGraphicFramePr>
          <p:nvPr>
            <p:extLst>
              <p:ext uri="{D42A27DB-BD31-4B8C-83A1-F6EECF244321}">
                <p14:modId xmlns:p14="http://schemas.microsoft.com/office/powerpoint/2010/main" val="3750757029"/>
              </p:ext>
            </p:extLst>
          </p:nvPr>
        </p:nvGraphicFramePr>
        <p:xfrm>
          <a:off x="3968022" y="955490"/>
          <a:ext cx="7773182" cy="4998355"/>
        </p:xfrm>
        <a:graphic>
          <a:graphicData uri="http://schemas.openxmlformats.org/drawingml/2006/table">
            <a:tbl>
              <a:tblPr/>
              <a:tblGrid>
                <a:gridCol w="334140"/>
                <a:gridCol w="1453181"/>
                <a:gridCol w="802452"/>
                <a:gridCol w="872302"/>
                <a:gridCol w="4311107"/>
              </a:tblGrid>
              <a:tr h="200560">
                <a:tc>
                  <a:txBody>
                    <a:bodyPr/>
                    <a:lstStyle/>
                    <a:p>
                      <a:pPr algn="ctr">
                        <a:spcAft>
                          <a:spcPts val="0"/>
                        </a:spcAft>
                      </a:pPr>
                      <a:r>
                        <a:rPr lang="en-US" sz="1400" b="1">
                          <a:effectLst/>
                          <a:latin typeface="Times New Roman"/>
                        </a:rPr>
                        <a:t>No</a:t>
                      </a:r>
                      <a:endParaRPr lang="en-US" sz="1400">
                        <a:effectLst/>
                        <a:latin typeface="Times New Roman"/>
                      </a:endParaRPr>
                    </a:p>
                  </a:txBody>
                  <a:tcPr marL="36101" marR="36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b="1">
                          <a:effectLst/>
                          <a:latin typeface="Times New Roman"/>
                        </a:rPr>
                        <a:t>Nama</a:t>
                      </a:r>
                      <a:endParaRPr lang="en-US" sz="1400">
                        <a:effectLst/>
                        <a:latin typeface="Times New Roman"/>
                      </a:endParaRPr>
                    </a:p>
                  </a:txBody>
                  <a:tcPr marL="36101" marR="36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b="1">
                          <a:effectLst/>
                          <a:latin typeface="Times New Roman"/>
                        </a:rPr>
                        <a:t>Simbol</a:t>
                      </a:r>
                      <a:endParaRPr lang="en-US" sz="1400">
                        <a:effectLst/>
                        <a:latin typeface="Times New Roman"/>
                      </a:endParaRPr>
                    </a:p>
                  </a:txBody>
                  <a:tcPr marL="36101" marR="36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b="1">
                          <a:effectLst/>
                          <a:latin typeface="Times New Roman"/>
                        </a:rPr>
                        <a:t>Jenis</a:t>
                      </a:r>
                      <a:endParaRPr lang="en-US" sz="1400">
                        <a:effectLst/>
                        <a:latin typeface="Times New Roman"/>
                      </a:endParaRPr>
                    </a:p>
                    <a:p>
                      <a:pPr algn="ctr">
                        <a:spcAft>
                          <a:spcPts val="0"/>
                        </a:spcAft>
                      </a:pPr>
                      <a:r>
                        <a:rPr lang="en-US" sz="1400" b="1">
                          <a:effectLst/>
                          <a:latin typeface="Times New Roman"/>
                        </a:rPr>
                        <a:t> Operator</a:t>
                      </a:r>
                      <a:endParaRPr lang="en-US" sz="1400">
                        <a:effectLst/>
                        <a:latin typeface="Times New Roman"/>
                      </a:endParaRPr>
                    </a:p>
                  </a:txBody>
                  <a:tcPr marL="36101" marR="36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C000"/>
                    </a:solidFill>
                  </a:tcPr>
                </a:tc>
                <a:tc>
                  <a:txBody>
                    <a:bodyPr/>
                    <a:lstStyle/>
                    <a:p>
                      <a:pPr marL="228600" algn="ctr">
                        <a:spcAft>
                          <a:spcPts val="0"/>
                        </a:spcAft>
                      </a:pPr>
                      <a:r>
                        <a:rPr lang="en-US" sz="1400" b="1">
                          <a:effectLst/>
                          <a:latin typeface="Times New Roman"/>
                        </a:rPr>
                        <a:t>Syarat dan keterangan operasi</a:t>
                      </a:r>
                      <a:endParaRPr lang="en-US" sz="1400">
                        <a:effectLst/>
                        <a:latin typeface="Times New Roman"/>
                      </a:endParaRPr>
                    </a:p>
                  </a:txBody>
                  <a:tcPr marL="36101" marR="361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C000"/>
                    </a:solidFill>
                  </a:tcPr>
                </a:tc>
              </a:tr>
              <a:tr h="54046">
                <a:tc>
                  <a:txBody>
                    <a:bodyPr/>
                    <a:lstStyle/>
                    <a:p>
                      <a:pPr>
                        <a:spcAft>
                          <a:spcPts val="0"/>
                        </a:spcAft>
                      </a:pPr>
                      <a:r>
                        <a:rPr lang="en-US" sz="1400">
                          <a:effectLst/>
                          <a:latin typeface="Times New Roman"/>
                        </a:rPr>
                        <a:t> </a:t>
                      </a:r>
                      <a:r>
                        <a:rPr lang="en-US" sz="1400" smtClean="0">
                          <a:effectLst/>
                          <a:latin typeface="Times New Roman"/>
                        </a:rPr>
                        <a:t>1.</a:t>
                      </a:r>
                      <a:endParaRPr lang="en-US" sz="1400">
                        <a:effectLst/>
                        <a:latin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smtClean="0">
                          <a:effectLst/>
                          <a:latin typeface="Times New Roman"/>
                        </a:rPr>
                        <a:t>Union</a:t>
                      </a:r>
                      <a:endParaRPr lang="en-US" sz="1400">
                        <a:effectLst/>
                        <a:latin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smtClean="0">
                          <a:effectLst/>
                          <a:latin typeface="Times New Roman"/>
                        </a:rPr>
                        <a:t>R1 </a:t>
                      </a:r>
                      <a:r>
                        <a:rPr lang="en-US" sz="1400">
                          <a:effectLst/>
                          <a:latin typeface="Times New Roman"/>
                          <a:sym typeface="Symbol"/>
                        </a:rPr>
                        <a:t></a:t>
                      </a:r>
                      <a:r>
                        <a:rPr lang="en-US" sz="1400">
                          <a:effectLst/>
                          <a:latin typeface="Times New Roman"/>
                        </a:rPr>
                        <a:t> R2</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Times New Roman"/>
                        </a:rPr>
                        <a:t> </a:t>
                      </a:r>
                      <a:r>
                        <a:rPr lang="en-US" sz="1400" smtClean="0">
                          <a:effectLst/>
                          <a:latin typeface="Times New Roman"/>
                        </a:rPr>
                        <a:t>Biner</a:t>
                      </a:r>
                      <a:endParaRPr lang="en-US" sz="1400">
                        <a:effectLst/>
                        <a:latin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a:effectLst/>
                          <a:latin typeface="Times New Roman"/>
                        </a:rPr>
                        <a:t> </a:t>
                      </a:r>
                      <a:r>
                        <a:rPr lang="en-US" sz="1400" smtClean="0">
                          <a:effectLst/>
                          <a:latin typeface="Times New Roman"/>
                        </a:rPr>
                        <a:t>Relasi </a:t>
                      </a:r>
                      <a:r>
                        <a:rPr lang="en-US" sz="1400">
                          <a:effectLst/>
                          <a:latin typeface="Times New Roman"/>
                        </a:rPr>
                        <a:t>R1 dan R2 memiliki </a:t>
                      </a:r>
                      <a:r>
                        <a:rPr lang="en-US" sz="1400" b="1">
                          <a:effectLst/>
                          <a:latin typeface="Times New Roman"/>
                        </a:rPr>
                        <a:t>domain</a:t>
                      </a:r>
                      <a:r>
                        <a:rPr lang="en-US" sz="1400">
                          <a:effectLst/>
                          <a:latin typeface="Times New Roman"/>
                        </a:rPr>
                        <a:t> dan </a:t>
                      </a:r>
                      <a:r>
                        <a:rPr lang="en-US" sz="1400" b="1">
                          <a:effectLst/>
                          <a:latin typeface="Times New Roman"/>
                        </a:rPr>
                        <a:t>aritas</a:t>
                      </a:r>
                      <a:r>
                        <a:rPr lang="en-US" sz="1400">
                          <a:effectLst/>
                          <a:latin typeface="Times New Roman"/>
                        </a:rPr>
                        <a:t> sama.</a:t>
                      </a:r>
                    </a:p>
                    <a:p>
                      <a:pPr algn="l">
                        <a:spcAft>
                          <a:spcPts val="0"/>
                        </a:spcAft>
                      </a:pPr>
                      <a:r>
                        <a:rPr lang="en-US" sz="1400">
                          <a:effectLst/>
                          <a:latin typeface="Times New Roman"/>
                        </a:rPr>
                        <a:t>Hasil =  “menambah baris”.</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897">
                <a:tc>
                  <a:txBody>
                    <a:bodyPr/>
                    <a:lstStyle/>
                    <a:p>
                      <a:pPr>
                        <a:spcAft>
                          <a:spcPts val="0"/>
                        </a:spcAft>
                      </a:pPr>
                      <a:r>
                        <a:rPr lang="en-US" sz="1400">
                          <a:effectLst/>
                          <a:latin typeface="Times New Roman"/>
                        </a:rPr>
                        <a:t> </a:t>
                      </a:r>
                      <a:r>
                        <a:rPr lang="en-US" sz="1400" smtClean="0">
                          <a:effectLst/>
                          <a:latin typeface="Times New Roman"/>
                        </a:rPr>
                        <a:t>2</a:t>
                      </a:r>
                      <a:r>
                        <a:rPr lang="en-US" sz="1400">
                          <a:effectLst/>
                          <a:latin typeface="Times New Roman"/>
                        </a:rPr>
                        <a:t>.</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smtClean="0">
                          <a:effectLst/>
                          <a:latin typeface="Times New Roman"/>
                        </a:rPr>
                        <a:t>Set </a:t>
                      </a:r>
                      <a:r>
                        <a:rPr lang="en-US" sz="1400">
                          <a:effectLst/>
                          <a:latin typeface="Times New Roman"/>
                        </a:rPr>
                        <a:t>Defference</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smtClean="0">
                          <a:effectLst/>
                          <a:latin typeface="Times New Roman"/>
                        </a:rPr>
                        <a:t>R1 </a:t>
                      </a:r>
                      <a:r>
                        <a:rPr lang="en-US" sz="1400">
                          <a:effectLst/>
                          <a:latin typeface="Times New Roman"/>
                          <a:sym typeface="Symbol"/>
                        </a:rPr>
                        <a:t></a:t>
                      </a:r>
                      <a:r>
                        <a:rPr lang="en-US" sz="1400">
                          <a:effectLst/>
                          <a:latin typeface="Times New Roman"/>
                        </a:rPr>
                        <a:t> R2</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Times New Roman"/>
                        </a:rPr>
                        <a:t> </a:t>
                      </a:r>
                      <a:r>
                        <a:rPr lang="en-US" sz="1400" smtClean="0">
                          <a:effectLst/>
                          <a:latin typeface="Times New Roman"/>
                        </a:rPr>
                        <a:t>Biner</a:t>
                      </a:r>
                      <a:endParaRPr lang="en-US" sz="1400">
                        <a:effectLst/>
                        <a:latin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a:effectLst/>
                          <a:latin typeface="Times New Roman"/>
                        </a:rPr>
                        <a:t> </a:t>
                      </a:r>
                      <a:r>
                        <a:rPr lang="en-US" sz="1400" smtClean="0">
                          <a:effectLst/>
                          <a:latin typeface="Times New Roman"/>
                        </a:rPr>
                        <a:t>Relasi </a:t>
                      </a:r>
                      <a:r>
                        <a:rPr lang="en-US" sz="1400">
                          <a:effectLst/>
                          <a:latin typeface="Times New Roman"/>
                        </a:rPr>
                        <a:t>R1 dan R2 memiliki </a:t>
                      </a:r>
                      <a:r>
                        <a:rPr lang="en-US" sz="1400" b="1">
                          <a:effectLst/>
                          <a:latin typeface="Times New Roman"/>
                        </a:rPr>
                        <a:t>domain</a:t>
                      </a:r>
                      <a:r>
                        <a:rPr lang="en-US" sz="1400">
                          <a:effectLst/>
                          <a:latin typeface="Times New Roman"/>
                        </a:rPr>
                        <a:t> dan </a:t>
                      </a:r>
                      <a:r>
                        <a:rPr lang="en-US" sz="1400" b="1">
                          <a:effectLst/>
                          <a:latin typeface="Times New Roman"/>
                        </a:rPr>
                        <a:t>aritas</a:t>
                      </a:r>
                      <a:r>
                        <a:rPr lang="en-US" sz="1400">
                          <a:effectLst/>
                          <a:latin typeface="Times New Roman"/>
                        </a:rPr>
                        <a:t>  sama.</a:t>
                      </a:r>
                    </a:p>
                    <a:p>
                      <a:pPr algn="l">
                        <a:spcAft>
                          <a:spcPts val="0"/>
                        </a:spcAft>
                      </a:pPr>
                      <a:r>
                        <a:rPr lang="en-US" sz="1400">
                          <a:effectLst/>
                          <a:latin typeface="Times New Roman"/>
                        </a:rPr>
                        <a:t>Hasil = “menambah/mengurangi baris”.</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897">
                <a:tc>
                  <a:txBody>
                    <a:bodyPr/>
                    <a:lstStyle/>
                    <a:p>
                      <a:pPr>
                        <a:spcAft>
                          <a:spcPts val="0"/>
                        </a:spcAft>
                      </a:pPr>
                      <a:r>
                        <a:rPr lang="en-US" sz="1400">
                          <a:effectLst/>
                          <a:latin typeface="Times New Roman"/>
                        </a:rPr>
                        <a:t> </a:t>
                      </a:r>
                      <a:r>
                        <a:rPr lang="en-US" sz="1400" smtClean="0">
                          <a:effectLst/>
                          <a:latin typeface="Times New Roman"/>
                        </a:rPr>
                        <a:t>3</a:t>
                      </a:r>
                      <a:r>
                        <a:rPr lang="en-US" sz="1400">
                          <a:effectLst/>
                          <a:latin typeface="Times New Roman"/>
                        </a:rPr>
                        <a:t>.</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smtClean="0">
                          <a:effectLst/>
                          <a:latin typeface="Times New Roman"/>
                        </a:rPr>
                        <a:t>Cartesian </a:t>
                      </a:r>
                      <a:r>
                        <a:rPr lang="en-US" sz="1400">
                          <a:effectLst/>
                          <a:latin typeface="Times New Roman"/>
                        </a:rPr>
                        <a:t>Product</a:t>
                      </a:r>
                    </a:p>
                    <a:p>
                      <a:pPr>
                        <a:spcAft>
                          <a:spcPts val="0"/>
                        </a:spcAft>
                      </a:pPr>
                      <a:r>
                        <a:rPr lang="en-US" sz="1400">
                          <a:effectLst/>
                          <a:latin typeface="Times New Roman"/>
                        </a:rPr>
                        <a:t>(Cross Product)</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smtClean="0">
                          <a:effectLst/>
                          <a:latin typeface="Times New Roman"/>
                        </a:rPr>
                        <a:t>R1 </a:t>
                      </a:r>
                      <a:r>
                        <a:rPr lang="en-US" sz="1400">
                          <a:effectLst/>
                          <a:latin typeface="Times New Roman"/>
                          <a:sym typeface="Symbol"/>
                        </a:rPr>
                        <a:t></a:t>
                      </a:r>
                      <a:r>
                        <a:rPr lang="en-US" sz="1400">
                          <a:effectLst/>
                          <a:latin typeface="Times New Roman"/>
                        </a:rPr>
                        <a:t> R2</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Times New Roman"/>
                        </a:rPr>
                        <a:t> </a:t>
                      </a:r>
                      <a:r>
                        <a:rPr lang="en-US" sz="1400" smtClean="0">
                          <a:effectLst/>
                          <a:latin typeface="Times New Roman"/>
                        </a:rPr>
                        <a:t>Biner</a:t>
                      </a:r>
                      <a:endParaRPr lang="en-US" sz="1400">
                        <a:effectLst/>
                        <a:latin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smtClean="0">
                          <a:effectLst/>
                          <a:latin typeface="Times New Roman"/>
                        </a:rPr>
                        <a:t>1</a:t>
                      </a:r>
                      <a:r>
                        <a:rPr lang="en-US" sz="1400">
                          <a:effectLst/>
                          <a:latin typeface="Times New Roman"/>
                        </a:rPr>
                        <a:t>). Aritas dari relasi R1 dan R2 tidak perlu sama</a:t>
                      </a:r>
                    </a:p>
                    <a:p>
                      <a:pPr algn="l">
                        <a:spcAft>
                          <a:spcPts val="0"/>
                        </a:spcAft>
                      </a:pPr>
                      <a:r>
                        <a:rPr lang="en-US" sz="1400">
                          <a:effectLst/>
                          <a:latin typeface="Times New Roman"/>
                        </a:rPr>
                        <a:t>2). Hasil = “menambah kolom”</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560">
                <a:tc>
                  <a:txBody>
                    <a:bodyPr/>
                    <a:lstStyle/>
                    <a:p>
                      <a:pPr>
                        <a:spcAft>
                          <a:spcPts val="0"/>
                        </a:spcAft>
                      </a:pPr>
                      <a:r>
                        <a:rPr lang="en-US" sz="1400">
                          <a:effectLst/>
                          <a:latin typeface="Times New Roman"/>
                        </a:rPr>
                        <a:t> </a:t>
                      </a:r>
                      <a:r>
                        <a:rPr lang="en-US" sz="1400" smtClean="0">
                          <a:effectLst/>
                          <a:latin typeface="Times New Roman"/>
                        </a:rPr>
                        <a:t>4</a:t>
                      </a:r>
                      <a:r>
                        <a:rPr lang="en-US" sz="1400">
                          <a:effectLst/>
                          <a:latin typeface="Times New Roman"/>
                        </a:rPr>
                        <a:t>.</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smtClean="0">
                          <a:effectLst/>
                          <a:latin typeface="Times New Roman"/>
                        </a:rPr>
                        <a:t>Projection</a:t>
                      </a:r>
                      <a:endParaRPr lang="en-US" sz="1400">
                        <a:effectLst/>
                        <a:latin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smtClean="0">
                          <a:effectLst/>
                          <a:latin typeface="Times New Roman"/>
                          <a:sym typeface="Symbol"/>
                        </a:rPr>
                        <a:t></a:t>
                      </a:r>
                      <a:r>
                        <a:rPr lang="en-US" sz="1400">
                          <a:effectLst/>
                          <a:latin typeface="Times New Roman"/>
                        </a:rPr>
                        <a:t>( R )</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Times New Roman"/>
                        </a:rPr>
                        <a:t> </a:t>
                      </a:r>
                      <a:r>
                        <a:rPr lang="en-US" sz="1400" smtClean="0">
                          <a:effectLst/>
                          <a:latin typeface="Times New Roman"/>
                        </a:rPr>
                        <a:t>Uner</a:t>
                      </a:r>
                      <a:endParaRPr lang="en-US" sz="1400">
                        <a:effectLst/>
                        <a:latin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a:effectLst/>
                          <a:latin typeface="Times New Roman"/>
                        </a:rPr>
                        <a:t> </a:t>
                      </a:r>
                      <a:r>
                        <a:rPr lang="en-US" sz="1400" smtClean="0">
                          <a:effectLst/>
                          <a:latin typeface="Times New Roman"/>
                        </a:rPr>
                        <a:t>Hasil </a:t>
                      </a:r>
                      <a:r>
                        <a:rPr lang="en-US" sz="1400">
                          <a:effectLst/>
                          <a:latin typeface="Times New Roman"/>
                        </a:rPr>
                        <a:t>= “memilih kolom” dari relasi R</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784">
                <a:tc>
                  <a:txBody>
                    <a:bodyPr/>
                    <a:lstStyle/>
                    <a:p>
                      <a:pPr>
                        <a:spcAft>
                          <a:spcPts val="0"/>
                        </a:spcAft>
                      </a:pPr>
                      <a:r>
                        <a:rPr lang="en-US" sz="1400">
                          <a:effectLst/>
                          <a:latin typeface="Times New Roman"/>
                        </a:rPr>
                        <a:t> </a:t>
                      </a:r>
                      <a:r>
                        <a:rPr lang="en-US" sz="1400" smtClean="0">
                          <a:effectLst/>
                          <a:latin typeface="Times New Roman"/>
                        </a:rPr>
                        <a:t>5</a:t>
                      </a:r>
                      <a:r>
                        <a:rPr lang="en-US" sz="1400">
                          <a:effectLst/>
                          <a:latin typeface="Times New Roman"/>
                        </a:rPr>
                        <a:t>.</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smtClean="0">
                          <a:effectLst/>
                          <a:latin typeface="Times New Roman"/>
                        </a:rPr>
                        <a:t>Selection</a:t>
                      </a:r>
                      <a:endParaRPr lang="en-US" sz="1400">
                        <a:effectLst/>
                        <a:latin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smtClean="0">
                          <a:effectLst/>
                          <a:latin typeface="Times New Roman"/>
                          <a:sym typeface="Symbol"/>
                        </a:rPr>
                        <a:t></a:t>
                      </a:r>
                      <a:r>
                        <a:rPr lang="en-US" sz="1400" baseline="-25000">
                          <a:effectLst/>
                          <a:latin typeface="Times New Roman"/>
                        </a:rPr>
                        <a:t>F</a:t>
                      </a:r>
                      <a:r>
                        <a:rPr lang="en-US" sz="1400">
                          <a:effectLst/>
                          <a:latin typeface="Times New Roman"/>
                        </a:rPr>
                        <a:t>( R )</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Times New Roman"/>
                        </a:rPr>
                        <a:t> </a:t>
                      </a:r>
                      <a:r>
                        <a:rPr lang="en-US" sz="1400" smtClean="0">
                          <a:effectLst/>
                          <a:latin typeface="Times New Roman"/>
                        </a:rPr>
                        <a:t>Uner</a:t>
                      </a:r>
                      <a:endParaRPr lang="en-US" sz="1400">
                        <a:effectLst/>
                        <a:latin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a:effectLst/>
                          <a:latin typeface="Times New Roman"/>
                        </a:rPr>
                        <a:t> </a:t>
                      </a:r>
                      <a:r>
                        <a:rPr lang="en-US" sz="1400" smtClean="0">
                          <a:effectLst/>
                          <a:latin typeface="Times New Roman"/>
                        </a:rPr>
                        <a:t>Hasil </a:t>
                      </a:r>
                      <a:r>
                        <a:rPr lang="en-US" sz="1400">
                          <a:effectLst/>
                          <a:latin typeface="Times New Roman"/>
                        </a:rPr>
                        <a:t>= “memilih baris” dari relasi R dengan formula  (F) ekspresi logika tertentu</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897">
                <a:tc>
                  <a:txBody>
                    <a:bodyPr/>
                    <a:lstStyle/>
                    <a:p>
                      <a:pPr>
                        <a:spcAft>
                          <a:spcPts val="0"/>
                        </a:spcAft>
                      </a:pPr>
                      <a:r>
                        <a:rPr lang="en-US" sz="1400">
                          <a:effectLst/>
                          <a:latin typeface="Times New Roman"/>
                        </a:rPr>
                        <a:t> </a:t>
                      </a:r>
                      <a:r>
                        <a:rPr lang="en-US" sz="1400" smtClean="0">
                          <a:effectLst/>
                          <a:latin typeface="Times New Roman"/>
                        </a:rPr>
                        <a:t>6</a:t>
                      </a:r>
                      <a:r>
                        <a:rPr lang="en-US" sz="1400">
                          <a:effectLst/>
                          <a:latin typeface="Times New Roman"/>
                        </a:rPr>
                        <a:t>.</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smtClean="0">
                          <a:effectLst/>
                          <a:latin typeface="Times New Roman"/>
                        </a:rPr>
                        <a:t>Intersection</a:t>
                      </a:r>
                      <a:endParaRPr lang="en-US" sz="1400">
                        <a:effectLst/>
                        <a:latin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smtClean="0">
                          <a:effectLst/>
                          <a:latin typeface="Times New Roman"/>
                        </a:rPr>
                        <a:t>R1 </a:t>
                      </a:r>
                      <a:r>
                        <a:rPr lang="en-US" sz="1400">
                          <a:effectLst/>
                          <a:latin typeface="Times New Roman"/>
                          <a:sym typeface="Symbol"/>
                        </a:rPr>
                        <a:t></a:t>
                      </a:r>
                      <a:r>
                        <a:rPr lang="en-US" sz="1400">
                          <a:effectLst/>
                          <a:latin typeface="Times New Roman"/>
                        </a:rPr>
                        <a:t> R2</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Times New Roman"/>
                        </a:rPr>
                        <a:t> </a:t>
                      </a:r>
                      <a:r>
                        <a:rPr lang="en-US" sz="1400" smtClean="0">
                          <a:effectLst/>
                          <a:latin typeface="Times New Roman"/>
                        </a:rPr>
                        <a:t>Biner</a:t>
                      </a:r>
                      <a:endParaRPr lang="en-US" sz="1400">
                        <a:effectLst/>
                        <a:latin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a:effectLst/>
                          <a:latin typeface="Times New Roman"/>
                        </a:rPr>
                        <a:t> </a:t>
                      </a:r>
                      <a:r>
                        <a:rPr lang="en-US" sz="1400" smtClean="0">
                          <a:effectLst/>
                          <a:latin typeface="Times New Roman"/>
                        </a:rPr>
                        <a:t>Relasi </a:t>
                      </a:r>
                      <a:r>
                        <a:rPr lang="en-US" sz="1400">
                          <a:effectLst/>
                          <a:latin typeface="Times New Roman"/>
                        </a:rPr>
                        <a:t>R1 dan R2 memiliki </a:t>
                      </a:r>
                      <a:r>
                        <a:rPr lang="en-US" sz="1400" b="1">
                          <a:effectLst/>
                          <a:latin typeface="Times New Roman"/>
                        </a:rPr>
                        <a:t>domain</a:t>
                      </a:r>
                      <a:r>
                        <a:rPr lang="en-US" sz="1400">
                          <a:effectLst/>
                          <a:latin typeface="Times New Roman"/>
                        </a:rPr>
                        <a:t> dan </a:t>
                      </a:r>
                      <a:r>
                        <a:rPr lang="en-US" sz="1400" b="1">
                          <a:effectLst/>
                          <a:latin typeface="Times New Roman"/>
                        </a:rPr>
                        <a:t>aritas</a:t>
                      </a:r>
                      <a:r>
                        <a:rPr lang="en-US" sz="1400">
                          <a:effectLst/>
                          <a:latin typeface="Times New Roman"/>
                        </a:rPr>
                        <a:t>  sama.</a:t>
                      </a:r>
                    </a:p>
                    <a:p>
                      <a:pPr algn="l">
                        <a:spcAft>
                          <a:spcPts val="0"/>
                        </a:spcAft>
                      </a:pPr>
                      <a:r>
                        <a:rPr lang="en-US" sz="1400">
                          <a:effectLst/>
                          <a:latin typeface="Times New Roman"/>
                        </a:rPr>
                        <a:t>Hasil = “mengurangi baris”.</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306">
                <a:tc>
                  <a:txBody>
                    <a:bodyPr/>
                    <a:lstStyle/>
                    <a:p>
                      <a:pPr>
                        <a:spcAft>
                          <a:spcPts val="0"/>
                        </a:spcAft>
                      </a:pPr>
                      <a:r>
                        <a:rPr lang="en-US" sz="1400">
                          <a:effectLst/>
                          <a:latin typeface="Times New Roman"/>
                        </a:rPr>
                        <a:t> </a:t>
                      </a:r>
                      <a:r>
                        <a:rPr lang="en-US" sz="1400" smtClean="0">
                          <a:effectLst/>
                          <a:latin typeface="Times New Roman"/>
                        </a:rPr>
                        <a:t>7</a:t>
                      </a:r>
                      <a:r>
                        <a:rPr lang="en-US" sz="1400">
                          <a:effectLst/>
                          <a:latin typeface="Times New Roman"/>
                        </a:rPr>
                        <a:t>.</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smtClean="0">
                          <a:effectLst/>
                          <a:latin typeface="Times New Roman"/>
                        </a:rPr>
                        <a:t>Quotient </a:t>
                      </a:r>
                      <a:r>
                        <a:rPr lang="en-US" sz="1400">
                          <a:effectLst/>
                          <a:latin typeface="Times New Roman"/>
                        </a:rPr>
                        <a:t>(Division)</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Times New Roman"/>
                        </a:rPr>
                        <a:t> </a:t>
                      </a:r>
                    </a:p>
                    <a:p>
                      <a:pPr algn="ctr">
                        <a:spcAft>
                          <a:spcPts val="0"/>
                        </a:spcAft>
                      </a:pPr>
                      <a:r>
                        <a:rPr lang="en-US" sz="1400">
                          <a:effectLst/>
                          <a:latin typeface="Times New Roman"/>
                        </a:rPr>
                        <a:t>R1 </a:t>
                      </a:r>
                      <a:r>
                        <a:rPr lang="en-US" sz="1400">
                          <a:effectLst/>
                          <a:latin typeface="Times New Roman"/>
                          <a:sym typeface="Symbol"/>
                        </a:rPr>
                        <a:t></a:t>
                      </a:r>
                      <a:r>
                        <a:rPr lang="en-US" sz="1400">
                          <a:effectLst/>
                          <a:latin typeface="Times New Roman"/>
                        </a:rPr>
                        <a:t> R2 </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Times New Roman"/>
                        </a:rPr>
                        <a:t> </a:t>
                      </a:r>
                    </a:p>
                    <a:p>
                      <a:pPr algn="ctr">
                        <a:spcAft>
                          <a:spcPts val="0"/>
                        </a:spcAft>
                      </a:pPr>
                      <a:r>
                        <a:rPr lang="en-US" sz="1400">
                          <a:effectLst/>
                          <a:latin typeface="Times New Roman"/>
                        </a:rPr>
                        <a:t>Biner</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smtClean="0">
                          <a:effectLst/>
                          <a:latin typeface="Times New Roman"/>
                        </a:rPr>
                        <a:t>Biasanya </a:t>
                      </a:r>
                      <a:r>
                        <a:rPr lang="en-US" sz="1400">
                          <a:effectLst/>
                          <a:latin typeface="Times New Roman"/>
                        </a:rPr>
                        <a:t>relasi R2 (pembagi) merupakan </a:t>
                      </a:r>
                      <a:r>
                        <a:rPr lang="en-US" sz="1400" b="1">
                          <a:effectLst/>
                          <a:latin typeface="Times New Roman"/>
                        </a:rPr>
                        <a:t>subdomain </a:t>
                      </a:r>
                      <a:r>
                        <a:rPr lang="en-US" sz="1400">
                          <a:effectLst/>
                          <a:latin typeface="Times New Roman"/>
                        </a:rPr>
                        <a:t>dan </a:t>
                      </a:r>
                      <a:r>
                        <a:rPr lang="en-US" sz="1400" b="1">
                          <a:effectLst/>
                          <a:latin typeface="Times New Roman"/>
                        </a:rPr>
                        <a:t>subaritas  </a:t>
                      </a:r>
                      <a:r>
                        <a:rPr lang="en-US" sz="1400">
                          <a:effectLst/>
                          <a:latin typeface="Times New Roman"/>
                        </a:rPr>
                        <a:t>dari relasi R1.</a:t>
                      </a:r>
                    </a:p>
                    <a:p>
                      <a:pPr algn="l">
                        <a:spcAft>
                          <a:spcPts val="0"/>
                        </a:spcAft>
                      </a:pPr>
                      <a:r>
                        <a:rPr lang="en-US" sz="1400">
                          <a:effectLst/>
                          <a:latin typeface="Times New Roman"/>
                        </a:rPr>
                        <a:t>Hasil= “menambah/mengurangi baris/kolom”.</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7795">
                <a:tc>
                  <a:txBody>
                    <a:bodyPr/>
                    <a:lstStyle/>
                    <a:p>
                      <a:pPr>
                        <a:spcAft>
                          <a:spcPts val="0"/>
                        </a:spcAft>
                      </a:pPr>
                      <a:r>
                        <a:rPr lang="en-US" sz="1400">
                          <a:effectLst/>
                          <a:latin typeface="Times New Roman"/>
                        </a:rPr>
                        <a:t> </a:t>
                      </a:r>
                      <a:r>
                        <a:rPr lang="en-US" sz="1400" smtClean="0">
                          <a:effectLst/>
                          <a:latin typeface="Times New Roman"/>
                        </a:rPr>
                        <a:t>8.</a:t>
                      </a:r>
                      <a:endParaRPr lang="en-US" sz="1400">
                        <a:effectLst/>
                        <a:latin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spcAft>
                          <a:spcPts val="0"/>
                        </a:spcAft>
                      </a:pPr>
                      <a:r>
                        <a:rPr lang="en-US" sz="1400" smtClean="0">
                          <a:effectLst/>
                          <a:latin typeface="Times New Roman"/>
                        </a:rPr>
                        <a:t>Join</a:t>
                      </a:r>
                      <a:r>
                        <a:rPr lang="en-US" sz="1400">
                          <a:effectLst/>
                          <a:latin typeface="Times New Roman"/>
                        </a:rPr>
                        <a:t>, terdiri dari :</a:t>
                      </a:r>
                    </a:p>
                    <a:p>
                      <a:pPr>
                        <a:spcAft>
                          <a:spcPts val="0"/>
                        </a:spcAft>
                      </a:pPr>
                      <a:r>
                        <a:rPr lang="en-US" sz="1400">
                          <a:effectLst/>
                          <a:latin typeface="Times New Roman"/>
                        </a:rPr>
                        <a:t>a. Natural Join</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a:effectLst/>
                          <a:latin typeface="Times New Roman"/>
                        </a:rPr>
                        <a:t> </a:t>
                      </a:r>
                      <a:r>
                        <a:rPr lang="en-US" sz="1400" smtClean="0">
                          <a:effectLst/>
                          <a:latin typeface="Times New Roman"/>
                        </a:rPr>
                        <a:t>R1      </a:t>
                      </a:r>
                      <a:r>
                        <a:rPr lang="en-US" sz="1400">
                          <a:effectLst/>
                          <a:latin typeface="Times New Roman"/>
                        </a:rPr>
                        <a:t>R2</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smtClean="0">
                          <a:effectLst/>
                          <a:latin typeface="Times New Roman"/>
                        </a:rPr>
                        <a:t>Gabungan</a:t>
                      </a:r>
                      <a:endParaRPr lang="en-US" sz="1400">
                        <a:effectLst/>
                        <a:latin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smtClean="0">
                          <a:effectLst/>
                          <a:latin typeface="Times New Roman"/>
                        </a:rPr>
                        <a:t>Hasil</a:t>
                      </a:r>
                      <a:r>
                        <a:rPr lang="en-US" sz="1400">
                          <a:effectLst/>
                          <a:latin typeface="Times New Roman"/>
                        </a:rPr>
                        <a:t>= Srojection(Selection( R1 </a:t>
                      </a:r>
                      <a:r>
                        <a:rPr lang="en-US" sz="1400">
                          <a:effectLst/>
                          <a:latin typeface="Times New Roman"/>
                          <a:sym typeface="Symbol"/>
                        </a:rPr>
                        <a:t></a:t>
                      </a:r>
                      <a:r>
                        <a:rPr lang="en-US" sz="1400">
                          <a:effectLst/>
                          <a:latin typeface="Times New Roman"/>
                        </a:rPr>
                        <a:t> R2</a:t>
                      </a:r>
                      <a:r>
                        <a:rPr lang="en-US" sz="1400">
                          <a:effectLst/>
                          <a:latin typeface="Times New Roman"/>
                          <a:sym typeface="Symbol"/>
                        </a:rPr>
                        <a:t></a:t>
                      </a:r>
                      <a:r>
                        <a:rPr lang="en-US" sz="1400">
                          <a:effectLst/>
                          <a:latin typeface="Times New Roman"/>
                        </a:rPr>
                        <a:t> ….</a:t>
                      </a:r>
                      <a:r>
                        <a:rPr lang="en-US" sz="1400">
                          <a:effectLst/>
                          <a:latin typeface="Times New Roman"/>
                          <a:sym typeface="Symbol"/>
                        </a:rPr>
                        <a:t></a:t>
                      </a:r>
                      <a:r>
                        <a:rPr lang="en-US" sz="1400">
                          <a:effectLst/>
                          <a:latin typeface="Times New Roman"/>
                        </a:rPr>
                        <a:t>Rn)) dengan tanpa mengulang atribut yang sama</a:t>
                      </a:r>
                      <a:r>
                        <a:rPr lang="en-US" sz="1400" smtClean="0">
                          <a:effectLst/>
                          <a:latin typeface="Times New Roman"/>
                        </a:rPr>
                        <a:t>.</a:t>
                      </a:r>
                      <a:endParaRPr lang="en-US" sz="1400">
                        <a:effectLst/>
                        <a:latin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1681">
                <a:tc>
                  <a:txBody>
                    <a:bodyPr/>
                    <a:lstStyle/>
                    <a:p>
                      <a:pPr>
                        <a:spcAft>
                          <a:spcPts val="0"/>
                        </a:spcAft>
                      </a:pPr>
                      <a:r>
                        <a:rPr lang="en-US" sz="1400">
                          <a:effectLst/>
                          <a:latin typeface="Times New Roman"/>
                        </a:rPr>
                        <a:t> </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a:effectLst/>
                          <a:latin typeface="Times New Roman"/>
                        </a:rPr>
                        <a:t>b. Teta Join</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Times New Roman"/>
                        </a:rPr>
                        <a:t>R1      R2</a:t>
                      </a:r>
                    </a:p>
                    <a:p>
                      <a:pPr algn="ctr">
                        <a:spcAft>
                          <a:spcPts val="0"/>
                        </a:spcAft>
                      </a:pPr>
                      <a:r>
                        <a:rPr lang="en-US" sz="1400">
                          <a:effectLst/>
                          <a:latin typeface="Times New Roman"/>
                        </a:rPr>
                        <a:t>i </a:t>
                      </a:r>
                      <a:r>
                        <a:rPr lang="en-US" sz="1400">
                          <a:effectLst/>
                          <a:latin typeface="Times New Roman"/>
                          <a:sym typeface="Symbol"/>
                        </a:rPr>
                        <a:t></a:t>
                      </a:r>
                      <a:r>
                        <a:rPr lang="en-US" sz="1400">
                          <a:effectLst/>
                          <a:latin typeface="Times New Roman"/>
                        </a:rPr>
                        <a:t> j</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Times New Roman"/>
                        </a:rPr>
                        <a:t>Gabungan</a:t>
                      </a:r>
                    </a:p>
                    <a:p>
                      <a:pPr algn="ctr">
                        <a:spcAft>
                          <a:spcPts val="0"/>
                        </a:spcAft>
                      </a:pPr>
                      <a:r>
                        <a:rPr lang="en-US" sz="1400">
                          <a:effectLst/>
                          <a:latin typeface="Times New Roman"/>
                        </a:rPr>
                        <a:t> </a:t>
                      </a: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a:effectLst/>
                          <a:latin typeface="Times New Roman"/>
                        </a:rPr>
                        <a:t>i  = kolom ke-i dari R1;  j = kolom ke-j dari R2</a:t>
                      </a:r>
                    </a:p>
                    <a:p>
                      <a:pPr algn="l">
                        <a:spcAft>
                          <a:spcPts val="0"/>
                        </a:spcAft>
                      </a:pPr>
                      <a:r>
                        <a:rPr lang="en-US" sz="1400">
                          <a:effectLst/>
                          <a:latin typeface="Times New Roman"/>
                          <a:sym typeface="Symbol"/>
                        </a:rPr>
                        <a:t></a:t>
                      </a:r>
                      <a:r>
                        <a:rPr lang="en-US" sz="1400">
                          <a:effectLst/>
                          <a:latin typeface="Times New Roman"/>
                        </a:rPr>
                        <a:t> = Operator logika, jika </a:t>
                      </a:r>
                      <a:r>
                        <a:rPr lang="en-US" sz="1400">
                          <a:effectLst/>
                          <a:latin typeface="Times New Roman"/>
                          <a:sym typeface="Symbol"/>
                        </a:rPr>
                        <a:t></a:t>
                      </a:r>
                      <a:r>
                        <a:rPr lang="en-US" sz="1400">
                          <a:effectLst/>
                          <a:latin typeface="Times New Roman"/>
                        </a:rPr>
                        <a:t> sama dengan  ”=” disebut </a:t>
                      </a:r>
                    </a:p>
                    <a:p>
                      <a:pPr algn="l">
                        <a:spcAft>
                          <a:spcPts val="0"/>
                        </a:spcAft>
                      </a:pPr>
                      <a:r>
                        <a:rPr lang="en-US" sz="1400">
                          <a:effectLst/>
                          <a:latin typeface="Times New Roman"/>
                        </a:rPr>
                        <a:t>       EquiJoin</a:t>
                      </a:r>
                    </a:p>
                    <a:p>
                      <a:pPr algn="l">
                        <a:spcAft>
                          <a:spcPts val="0"/>
                        </a:spcAft>
                      </a:pPr>
                      <a:r>
                        <a:rPr lang="en-US" sz="1400">
                          <a:effectLst/>
                          <a:latin typeface="Times New Roman"/>
                        </a:rPr>
                        <a:t>Hasil= Srojection(Selection( R1 </a:t>
                      </a:r>
                      <a:r>
                        <a:rPr lang="en-US" sz="1400">
                          <a:effectLst/>
                          <a:latin typeface="Times New Roman"/>
                          <a:sym typeface="Symbol"/>
                        </a:rPr>
                        <a:t></a:t>
                      </a:r>
                      <a:r>
                        <a:rPr lang="en-US" sz="1400">
                          <a:effectLst/>
                          <a:latin typeface="Times New Roman"/>
                        </a:rPr>
                        <a:t> R2</a:t>
                      </a:r>
                      <a:r>
                        <a:rPr lang="en-US" sz="1400">
                          <a:effectLst/>
                          <a:latin typeface="Times New Roman"/>
                          <a:sym typeface="Symbol"/>
                        </a:rPr>
                        <a:t></a:t>
                      </a:r>
                      <a:r>
                        <a:rPr lang="en-US" sz="1400">
                          <a:effectLst/>
                          <a:latin typeface="Times New Roman"/>
                        </a:rPr>
                        <a:t> ….</a:t>
                      </a:r>
                      <a:r>
                        <a:rPr lang="en-US" sz="1400">
                          <a:effectLst/>
                          <a:latin typeface="Times New Roman"/>
                          <a:sym typeface="Symbol"/>
                        </a:rPr>
                        <a:t></a:t>
                      </a:r>
                      <a:r>
                        <a:rPr lang="en-US" sz="1400">
                          <a:effectLst/>
                          <a:latin typeface="Times New Roman"/>
                        </a:rPr>
                        <a:t>Rn)) dengan tanpa mengulang atribut yang sama, dengan kondisi </a:t>
                      </a:r>
                      <a:r>
                        <a:rPr lang="en-US" sz="1400" smtClean="0">
                          <a:effectLst/>
                          <a:latin typeface="Times New Roman"/>
                          <a:sym typeface="Symbol"/>
                        </a:rPr>
                        <a:t></a:t>
                      </a:r>
                      <a:endParaRPr lang="en-US" sz="1400">
                        <a:effectLst/>
                        <a:latin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1" name="AutoShape 3831"/>
          <p:cNvSpPr>
            <a:spLocks noChangeArrowheads="1"/>
          </p:cNvSpPr>
          <p:nvPr/>
        </p:nvSpPr>
        <p:spPr bwMode="auto">
          <a:xfrm rot="-5400000">
            <a:off x="7466013" y="784066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2" name="AutoShape 3832"/>
          <p:cNvSpPr>
            <a:spLocks noChangeArrowheads="1"/>
          </p:cNvSpPr>
          <p:nvPr/>
        </p:nvSpPr>
        <p:spPr bwMode="auto">
          <a:xfrm rot="-5400000">
            <a:off x="7466013" y="830421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3" name="AutoShape 3831"/>
          <p:cNvSpPr>
            <a:spLocks noChangeArrowheads="1"/>
          </p:cNvSpPr>
          <p:nvPr/>
        </p:nvSpPr>
        <p:spPr bwMode="auto">
          <a:xfrm rot="-5400000">
            <a:off x="6092638" y="4436456"/>
            <a:ext cx="114300" cy="118745"/>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4" name="AutoShape 3832"/>
          <p:cNvSpPr>
            <a:spLocks noChangeArrowheads="1"/>
          </p:cNvSpPr>
          <p:nvPr/>
        </p:nvSpPr>
        <p:spPr bwMode="auto">
          <a:xfrm rot="-5400000">
            <a:off x="6092638" y="4900006"/>
            <a:ext cx="114300" cy="118745"/>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1558827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BD21447A-6C77-4E90-9545-B2B98D1C43C0}"/>
              </a:ext>
            </a:extLst>
          </p:cNvPr>
          <p:cNvSpPr txBox="1">
            <a:spLocks/>
          </p:cNvSpPr>
          <p:nvPr/>
        </p:nvSpPr>
        <p:spPr>
          <a:xfrm>
            <a:off x="647701" y="135411"/>
            <a:ext cx="10911186" cy="493240"/>
          </a:xfrm>
          <a:prstGeom prst="rect">
            <a:avLst/>
          </a:prstGeom>
          <a:solidFill>
            <a:schemeClr val="tx1"/>
          </a:solid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schemeClr val="bg1"/>
                </a:solidFill>
                <a:latin typeface="AR JULIAN" pitchFamily="2" charset="0"/>
                <a:sym typeface="Wingdings"/>
              </a:rPr>
              <a:t> ALJABAR RELASIONAL (RELATIONAL ALJABAR)</a:t>
            </a:r>
            <a:endParaRPr lang="id-ID">
              <a:solidFill>
                <a:schemeClr val="bg1"/>
              </a:solidFill>
              <a:latin typeface="AR JULIAN" pitchFamily="2" charset="0"/>
            </a:endParaRPr>
          </a:p>
        </p:txBody>
      </p:sp>
      <p:sp>
        <p:nvSpPr>
          <p:cNvPr id="23" name="Title 1"/>
          <p:cNvSpPr txBox="1">
            <a:spLocks/>
          </p:cNvSpPr>
          <p:nvPr/>
        </p:nvSpPr>
        <p:spPr>
          <a:xfrm>
            <a:off x="394127" y="973527"/>
            <a:ext cx="7474323" cy="3229639"/>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lnSpc>
                <a:spcPct val="100000"/>
              </a:lnSpc>
              <a:spcBef>
                <a:spcPts val="0"/>
              </a:spcBef>
              <a:spcAft>
                <a:spcPts val="600"/>
              </a:spcAft>
            </a:pPr>
            <a:r>
              <a:rPr lang="en-US" sz="1600" b="1" cap="none" smtClean="0">
                <a:latin typeface="Calibri" pitchFamily="34" charset="0"/>
              </a:rPr>
              <a:t>a. Union (</a:t>
            </a:r>
            <a:r>
              <a:rPr lang="en-US" sz="1600" b="1" smtClean="0">
                <a:sym typeface="Symbol"/>
              </a:rPr>
              <a:t> )</a:t>
            </a:r>
            <a:endParaRPr lang="en-US" sz="1600" b="1" cap="none" smtClean="0">
              <a:latin typeface="Calibri" pitchFamily="34" charset="0"/>
            </a:endParaRPr>
          </a:p>
          <a:p>
            <a:pPr marL="285750" indent="-285750" algn="l">
              <a:lnSpc>
                <a:spcPct val="100000"/>
              </a:lnSpc>
              <a:spcBef>
                <a:spcPts val="0"/>
              </a:spcBef>
              <a:spcAft>
                <a:spcPts val="600"/>
              </a:spcAft>
              <a:buFont typeface="Courier New" pitchFamily="49" charset="0"/>
              <a:buChar char="o"/>
            </a:pPr>
            <a:r>
              <a:rPr lang="en-US" sz="1600" cap="none" smtClean="0">
                <a:latin typeface="Calibri" pitchFamily="34" charset="0"/>
              </a:rPr>
              <a:t>Mekanisme </a:t>
            </a:r>
            <a:r>
              <a:rPr lang="en-US" sz="1600" cap="none">
                <a:latin typeface="Calibri" pitchFamily="34" charset="0"/>
              </a:rPr>
              <a:t>operasi Union dengan menggunakan contoh akan dijelaskan seperti uraian berikut ini. Misalkan diketahui relasi R dan relasi S seperti tabel di bawah. </a:t>
            </a: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Dengan </a:t>
            </a:r>
            <a:r>
              <a:rPr lang="en-US" sz="1600" cap="none">
                <a:latin typeface="Calibri" pitchFamily="34" charset="0"/>
              </a:rPr>
              <a:t>syarat bahwa domain FA = FX, FB = FY, dan FC = FZ maka didapat hasil </a:t>
            </a:r>
            <a:r>
              <a:rPr lang="en-US" sz="1600"/>
              <a:t>R </a:t>
            </a:r>
            <a:r>
              <a:rPr lang="en-US" sz="1600" b="1">
                <a:sym typeface="Symbol"/>
              </a:rPr>
              <a:t></a:t>
            </a:r>
            <a:r>
              <a:rPr lang="en-US" sz="1600"/>
              <a:t> S</a:t>
            </a:r>
            <a:r>
              <a:rPr lang="en-US" sz="1600" cap="none" smtClean="0">
                <a:latin typeface="Calibri" pitchFamily="34" charset="0"/>
              </a:rPr>
              <a:t>. </a:t>
            </a:r>
            <a:br>
              <a:rPr lang="en-US" sz="1600" cap="none" smtClean="0">
                <a:latin typeface="Calibri" pitchFamily="34" charset="0"/>
              </a:rPr>
            </a:b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Atribut </a:t>
            </a:r>
            <a:r>
              <a:rPr lang="en-US" sz="1600" cap="none">
                <a:latin typeface="Calibri" pitchFamily="34" charset="0"/>
              </a:rPr>
              <a:t>kolom F1, F2, dan F3 dari hasil operasi Union tidak perlu memperdulikan namanya, yang penting adalah F1 mewakili kolom ke-1, F2 mewakili kolom ke-2, dan F3 mewakili kolom ke-3. </a:t>
            </a:r>
          </a:p>
          <a:p>
            <a:pPr marL="285750" indent="-285750" algn="l">
              <a:lnSpc>
                <a:spcPct val="100000"/>
              </a:lnSpc>
              <a:spcBef>
                <a:spcPts val="0"/>
              </a:spcBef>
              <a:spcAft>
                <a:spcPts val="600"/>
              </a:spcAft>
              <a:buFont typeface="Courier New" pitchFamily="49" charset="0"/>
              <a:buChar char="o"/>
            </a:pPr>
            <a:r>
              <a:rPr lang="en-US" sz="1600" cap="none" smtClean="0">
                <a:latin typeface="Calibri" pitchFamily="34" charset="0"/>
              </a:rPr>
              <a:t>Hasil </a:t>
            </a:r>
            <a:r>
              <a:rPr lang="en-US" sz="1600" cap="none">
                <a:latin typeface="Calibri" pitchFamily="34" charset="0"/>
              </a:rPr>
              <a:t>operasi union dapat dijelaskan dengan kata-kata yaitu “ gabungan dari tuple di R atau (or) tuple di S”. Tuple yang sama dari R dan S hanya ditulis sekali saja.</a:t>
            </a:r>
          </a:p>
        </p:txBody>
      </p:sp>
      <p:sp>
        <p:nvSpPr>
          <p:cNvPr id="71" name="AutoShape 3831"/>
          <p:cNvSpPr>
            <a:spLocks noChangeArrowheads="1"/>
          </p:cNvSpPr>
          <p:nvPr/>
        </p:nvSpPr>
        <p:spPr bwMode="auto">
          <a:xfrm rot="-5400000">
            <a:off x="7466013" y="784066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2" name="AutoShape 3832"/>
          <p:cNvSpPr>
            <a:spLocks noChangeArrowheads="1"/>
          </p:cNvSpPr>
          <p:nvPr/>
        </p:nvSpPr>
        <p:spPr bwMode="auto">
          <a:xfrm rot="-5400000">
            <a:off x="7466013" y="830421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242534266"/>
              </p:ext>
            </p:extLst>
          </p:nvPr>
        </p:nvGraphicFramePr>
        <p:xfrm>
          <a:off x="647701" y="4612413"/>
          <a:ext cx="5920740" cy="1441041"/>
        </p:xfrm>
        <a:graphic>
          <a:graphicData uri="http://schemas.openxmlformats.org/drawingml/2006/table">
            <a:tbl>
              <a:tblPr/>
              <a:tblGrid>
                <a:gridCol w="540385"/>
                <a:gridCol w="540385"/>
                <a:gridCol w="619760"/>
                <a:gridCol w="278765"/>
                <a:gridCol w="619760"/>
                <a:gridCol w="619760"/>
                <a:gridCol w="540385"/>
                <a:gridCol w="540385"/>
                <a:gridCol w="540385"/>
                <a:gridCol w="540385"/>
                <a:gridCol w="540385"/>
              </a:tblGrid>
              <a:tr h="343761">
                <a:tc>
                  <a:txBody>
                    <a:bodyPr/>
                    <a:lstStyle/>
                    <a:p>
                      <a:pPr>
                        <a:spcBef>
                          <a:spcPts val="200"/>
                        </a:spcBef>
                        <a:spcAft>
                          <a:spcPts val="200"/>
                        </a:spcAft>
                      </a:pPr>
                      <a:r>
                        <a:rPr lang="en-US" sz="1800" b="1">
                          <a:effectLst/>
                          <a:latin typeface="Times New Roman"/>
                        </a:rPr>
                        <a:t>FA</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FB</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FC</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 </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spcBef>
                          <a:spcPts val="200"/>
                        </a:spcBef>
                        <a:spcAft>
                          <a:spcPts val="200"/>
                        </a:spcAft>
                      </a:pPr>
                      <a:r>
                        <a:rPr lang="en-US" sz="1800" b="1">
                          <a:effectLst/>
                          <a:latin typeface="Times New Roman"/>
                        </a:rPr>
                        <a:t>FX</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FY</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FZ</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 </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spcBef>
                          <a:spcPts val="200"/>
                        </a:spcBef>
                        <a:spcAft>
                          <a:spcPts val="200"/>
                        </a:spcAft>
                      </a:pPr>
                      <a:r>
                        <a:rPr lang="en-US" sz="1800" b="1">
                          <a:effectLst/>
                          <a:latin typeface="Times New Roman"/>
                        </a:rPr>
                        <a:t>F1</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spcBef>
                          <a:spcPts val="200"/>
                        </a:spcBef>
                        <a:spcAft>
                          <a:spcPts val="200"/>
                        </a:spcAft>
                      </a:pPr>
                      <a:r>
                        <a:rPr lang="en-US" sz="1800" b="1">
                          <a:effectLst/>
                          <a:latin typeface="Times New Roman"/>
                        </a:rPr>
                        <a:t>F2</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spcBef>
                          <a:spcPts val="200"/>
                        </a:spcBef>
                        <a:spcAft>
                          <a:spcPts val="200"/>
                        </a:spcAft>
                      </a:pPr>
                      <a:r>
                        <a:rPr lang="en-US" sz="1800" b="1">
                          <a:effectLst/>
                          <a:latin typeface="Times New Roman"/>
                        </a:rPr>
                        <a:t>F3</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0">
                <a:tc>
                  <a:txBody>
                    <a:bodyPr/>
                    <a:lstStyle/>
                    <a:p>
                      <a:pPr algn="ctr">
                        <a:spcAft>
                          <a:spcPts val="0"/>
                        </a:spcAft>
                      </a:pPr>
                      <a:r>
                        <a:rPr lang="en-US" sz="18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smtClean="0">
                          <a:effectLst/>
                          <a:latin typeface="Times New Roman"/>
                        </a:rPr>
                        <a:t>g</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8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spcAft>
                          <a:spcPts val="0"/>
                        </a:spcAft>
                      </a:pPr>
                      <a:r>
                        <a:rPr lang="en-US" sz="18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0"/>
                        </a:spcAft>
                      </a:pPr>
                      <a:r>
                        <a:rPr lang="en-US" sz="18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0"/>
                        </a:spcAft>
                      </a:pPr>
                      <a:r>
                        <a:rPr lang="en-US" sz="18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0"/>
                        </a:spcAft>
                      </a:pPr>
                      <a:r>
                        <a:rPr lang="en-US" sz="18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8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0"/>
                        </a:spcAft>
                      </a:pPr>
                      <a:r>
                        <a:rPr lang="en-US" sz="1800" smtClean="0">
                          <a:effectLst/>
                          <a:latin typeface="Times New Roman"/>
                        </a:rPr>
                        <a:t>a</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0"/>
                        </a:spcAft>
                      </a:pPr>
                      <a:r>
                        <a:rPr lang="en-US" sz="18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0"/>
                        </a:spcAft>
                      </a:pPr>
                      <a:r>
                        <a:rPr lang="en-US" sz="18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8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spcAft>
                          <a:spcPts val="0"/>
                        </a:spcAft>
                      </a:pPr>
                      <a:r>
                        <a:rPr lang="en-US" sz="18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800">
                          <a:effectLst/>
                          <a:latin typeface="Times New Roman"/>
                        </a:rPr>
                        <a:t> </a:t>
                      </a:r>
                    </a:p>
                  </a:txBody>
                  <a:tcPr marL="68580" marR="68580" marT="0" marB="0">
                    <a:lnL>
                      <a:noFill/>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8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800">
                          <a:effectLst/>
                          <a:latin typeface="Times New Roman"/>
                        </a:rPr>
                        <a:t> </a:t>
                      </a:r>
                    </a:p>
                  </a:txBody>
                  <a:tcPr marL="68580" marR="68580" marT="0" marB="0">
                    <a:lnL>
                      <a:noFill/>
                    </a:lnL>
                    <a:lnR>
                      <a:noFill/>
                    </a:lnR>
                    <a:lnT>
                      <a:noFill/>
                    </a:lnT>
                    <a:lnB>
                      <a:noFill/>
                    </a:lnB>
                  </a:tcPr>
                </a:tc>
                <a:tc>
                  <a:txBody>
                    <a:bodyPr/>
                    <a:lstStyle/>
                    <a:p>
                      <a:pPr algn="ctr">
                        <a:spcAft>
                          <a:spcPts val="0"/>
                        </a:spcAft>
                      </a:pPr>
                      <a:r>
                        <a:rPr lang="en-US" sz="1800">
                          <a:effectLst/>
                          <a:latin typeface="Times New Roman"/>
                        </a:rPr>
                        <a:t> </a:t>
                      </a:r>
                    </a:p>
                  </a:txBody>
                  <a:tcPr marL="68580" marR="68580" marT="0" marB="0">
                    <a:lnL>
                      <a:noFill/>
                    </a:lnL>
                    <a:lnR>
                      <a:noFill/>
                    </a:lnR>
                    <a:lnT>
                      <a:noFill/>
                    </a:lnT>
                    <a:lnB>
                      <a:noFill/>
                    </a:lnB>
                  </a:tcPr>
                </a:tc>
                <a:tc>
                  <a:txBody>
                    <a:bodyPr/>
                    <a:lstStyle/>
                    <a:p>
                      <a:pPr algn="ctr">
                        <a:spcAft>
                          <a:spcPts val="0"/>
                        </a:spcAft>
                      </a:pPr>
                      <a:r>
                        <a:rPr lang="en-US" sz="1800">
                          <a:effectLst/>
                          <a:latin typeface="Times New Roman"/>
                        </a:rPr>
                        <a:t> </a:t>
                      </a:r>
                    </a:p>
                  </a:txBody>
                  <a:tcPr marL="68580" marR="68580" marT="0" marB="0">
                    <a:lnL>
                      <a:noFill/>
                    </a:lnL>
                    <a:lnR>
                      <a:noFill/>
                    </a:lnR>
                    <a:lnT>
                      <a:noFill/>
                    </a:lnT>
                    <a:lnB>
                      <a:noFill/>
                    </a:lnB>
                  </a:tcPr>
                </a:tc>
                <a:tc>
                  <a:txBody>
                    <a:bodyPr/>
                    <a:lstStyle/>
                    <a:p>
                      <a:pPr algn="ctr">
                        <a:spcAft>
                          <a:spcPts val="0"/>
                        </a:spcAft>
                      </a:pPr>
                      <a:r>
                        <a:rPr lang="en-US" sz="1800">
                          <a:effectLst/>
                          <a:latin typeface="Times New Roman"/>
                        </a:rPr>
                        <a:t> </a:t>
                      </a:r>
                    </a:p>
                  </a:txBody>
                  <a:tcPr marL="68580" marR="68580" marT="0" marB="0">
                    <a:lnL>
                      <a:noFill/>
                    </a:lnL>
                    <a:lnR>
                      <a:noFill/>
                    </a:lnR>
                    <a:lnT>
                      <a:noFill/>
                    </a:lnT>
                    <a:lnB>
                      <a:noFill/>
                    </a:lnB>
                  </a:tcPr>
                </a:tc>
                <a:tc>
                  <a:txBody>
                    <a:bodyPr/>
                    <a:lstStyle/>
                    <a:p>
                      <a:pPr algn="ctr">
                        <a:spcAft>
                          <a:spcPts val="0"/>
                        </a:spcAft>
                      </a:pPr>
                      <a:r>
                        <a:rPr lang="en-US" sz="1800">
                          <a:effectLst/>
                          <a:latin typeface="Times New Roman"/>
                        </a:rPr>
                        <a:t> </a:t>
                      </a:r>
                    </a:p>
                  </a:txBody>
                  <a:tcPr marL="68580" marR="68580" marT="0" marB="0">
                    <a:lnL>
                      <a:noFill/>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Rectangle 2"/>
          <p:cNvSpPr/>
          <p:nvPr/>
        </p:nvSpPr>
        <p:spPr>
          <a:xfrm>
            <a:off x="7174328" y="4487476"/>
            <a:ext cx="3929102" cy="1477328"/>
          </a:xfrm>
          <a:prstGeom prst="rect">
            <a:avLst/>
          </a:prstGeom>
        </p:spPr>
        <p:txBody>
          <a:bodyPr wrap="square">
            <a:spAutoFit/>
          </a:bodyPr>
          <a:lstStyle/>
          <a:p>
            <a:r>
              <a:rPr lang="en-US" b="1"/>
              <a:t>Sintaks umum query aljabar :</a:t>
            </a:r>
            <a:endParaRPr lang="en-US"/>
          </a:p>
          <a:p>
            <a:r>
              <a:rPr lang="en-US"/>
              <a:t> </a:t>
            </a:r>
          </a:p>
          <a:p>
            <a:r>
              <a:rPr lang="en-US"/>
              <a:t>SELECT * FROM R</a:t>
            </a:r>
          </a:p>
          <a:p>
            <a:r>
              <a:rPr lang="en-US" b="1"/>
              <a:t>UNION </a:t>
            </a:r>
            <a:endParaRPr lang="en-US"/>
          </a:p>
          <a:p>
            <a:r>
              <a:rPr lang="en-US"/>
              <a:t>SELECT * FROM S</a:t>
            </a:r>
            <a:endParaRPr lang="en-US">
              <a:effectLst/>
            </a:endParaRPr>
          </a:p>
        </p:txBody>
      </p:sp>
      <p:sp>
        <p:nvSpPr>
          <p:cNvPr id="4" name="Rectangle 3"/>
          <p:cNvSpPr/>
          <p:nvPr/>
        </p:nvSpPr>
        <p:spPr>
          <a:xfrm>
            <a:off x="647701" y="4204838"/>
            <a:ext cx="5131533" cy="369332"/>
          </a:xfrm>
          <a:prstGeom prst="rect">
            <a:avLst/>
          </a:prstGeom>
        </p:spPr>
        <p:txBody>
          <a:bodyPr wrap="none">
            <a:spAutoFit/>
          </a:bodyPr>
          <a:lstStyle/>
          <a:p>
            <a:r>
              <a:rPr lang="en-US" b="1"/>
              <a:t>Relasi R :		 </a:t>
            </a:r>
            <a:r>
              <a:rPr lang="en-US" b="1" smtClean="0"/>
              <a:t>Relasi </a:t>
            </a:r>
            <a:r>
              <a:rPr lang="en-US" b="1"/>
              <a:t>S :			</a:t>
            </a:r>
            <a:r>
              <a:rPr lang="en-US" b="1" smtClean="0"/>
              <a:t> R </a:t>
            </a:r>
            <a:r>
              <a:rPr lang="en-US" b="1">
                <a:sym typeface="Symbol"/>
              </a:rPr>
              <a:t></a:t>
            </a:r>
            <a:r>
              <a:rPr lang="en-US" b="1"/>
              <a:t> S :</a:t>
            </a:r>
            <a:endParaRPr lang="en-US"/>
          </a:p>
        </p:txBody>
      </p:sp>
    </p:spTree>
    <p:extLst>
      <p:ext uri="{BB962C8B-B14F-4D97-AF65-F5344CB8AC3E}">
        <p14:creationId xmlns:p14="http://schemas.microsoft.com/office/powerpoint/2010/main" val="3716622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BD21447A-6C77-4E90-9545-B2B98D1C43C0}"/>
              </a:ext>
            </a:extLst>
          </p:cNvPr>
          <p:cNvSpPr txBox="1">
            <a:spLocks/>
          </p:cNvSpPr>
          <p:nvPr/>
        </p:nvSpPr>
        <p:spPr>
          <a:xfrm>
            <a:off x="647701" y="135411"/>
            <a:ext cx="10911186" cy="493240"/>
          </a:xfrm>
          <a:prstGeom prst="rect">
            <a:avLst/>
          </a:prstGeom>
          <a:solidFill>
            <a:schemeClr val="tx1"/>
          </a:solid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schemeClr val="bg1"/>
                </a:solidFill>
                <a:latin typeface="AR JULIAN" pitchFamily="2" charset="0"/>
                <a:sym typeface="Wingdings"/>
              </a:rPr>
              <a:t> ALJABAR RELASIONAL (RELATIONAL ALJABAR)</a:t>
            </a:r>
            <a:endParaRPr lang="id-ID">
              <a:solidFill>
                <a:schemeClr val="bg1"/>
              </a:solidFill>
              <a:latin typeface="AR JULIAN" pitchFamily="2" charset="0"/>
            </a:endParaRPr>
          </a:p>
        </p:txBody>
      </p:sp>
      <p:sp>
        <p:nvSpPr>
          <p:cNvPr id="23" name="Title 1"/>
          <p:cNvSpPr txBox="1">
            <a:spLocks/>
          </p:cNvSpPr>
          <p:nvPr/>
        </p:nvSpPr>
        <p:spPr>
          <a:xfrm>
            <a:off x="394127" y="973527"/>
            <a:ext cx="7474323" cy="3229639"/>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lnSpc>
                <a:spcPct val="100000"/>
              </a:lnSpc>
              <a:spcBef>
                <a:spcPts val="0"/>
              </a:spcBef>
              <a:spcAft>
                <a:spcPts val="600"/>
              </a:spcAft>
            </a:pPr>
            <a:r>
              <a:rPr lang="en-US" sz="1600" b="1" cap="none" smtClean="0">
                <a:latin typeface="Calibri" pitchFamily="34" charset="0"/>
              </a:rPr>
              <a:t>b</a:t>
            </a:r>
            <a:r>
              <a:rPr lang="en-US" sz="1600" b="1" cap="none">
                <a:latin typeface="Calibri" pitchFamily="34" charset="0"/>
              </a:rPr>
              <a:t>. Set Defference </a:t>
            </a:r>
            <a:r>
              <a:rPr lang="en-US" sz="1600" b="1" cap="none" smtClean="0">
                <a:latin typeface="Calibri" pitchFamily="34" charset="0"/>
              </a:rPr>
              <a:t>( - )</a:t>
            </a:r>
            <a:endParaRPr lang="en-US" sz="1600" b="1" cap="none">
              <a:latin typeface="Calibri" pitchFamily="34" charset="0"/>
            </a:endParaRPr>
          </a:p>
          <a:p>
            <a:pPr marL="285750" indent="-285750" algn="l">
              <a:lnSpc>
                <a:spcPct val="100000"/>
              </a:lnSpc>
              <a:spcBef>
                <a:spcPts val="0"/>
              </a:spcBef>
              <a:spcAft>
                <a:spcPts val="600"/>
              </a:spcAft>
              <a:buFont typeface="Courier New" pitchFamily="49" charset="0"/>
              <a:buChar char="o"/>
            </a:pPr>
            <a:r>
              <a:rPr lang="en-US" sz="1600" cap="none" smtClean="0">
                <a:latin typeface="Calibri" pitchFamily="34" charset="0"/>
              </a:rPr>
              <a:t>Mekanisme </a:t>
            </a:r>
            <a:r>
              <a:rPr lang="en-US" sz="1600" cap="none">
                <a:latin typeface="Calibri" pitchFamily="34" charset="0"/>
              </a:rPr>
              <a:t>operasi Set Defference dengan menggunakan contoh akan dijelaskan seperti uraian berikut ini. </a:t>
            </a:r>
            <a:r>
              <a:rPr lang="en-US" sz="1600" cap="none" smtClean="0">
                <a:latin typeface="Calibri" pitchFamily="34" charset="0"/>
              </a:rPr>
              <a:t>Misalkan </a:t>
            </a:r>
            <a:r>
              <a:rPr lang="en-US" sz="1600" cap="none">
                <a:latin typeface="Calibri" pitchFamily="34" charset="0"/>
              </a:rPr>
              <a:t>diketahui relasi R dan relasi S seperti tabel di bawah. </a:t>
            </a: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Dengan </a:t>
            </a:r>
            <a:r>
              <a:rPr lang="en-US" sz="1600" cap="none">
                <a:latin typeface="Calibri" pitchFamily="34" charset="0"/>
              </a:rPr>
              <a:t>syarat bahwa domain FA = FX, FB = FY, dan FC = FZ maka didapat hasil R </a:t>
            </a:r>
            <a:r>
              <a:rPr lang="en-US" sz="1600" cap="none" smtClean="0">
                <a:latin typeface="Calibri" pitchFamily="34" charset="0"/>
              </a:rPr>
              <a:t>- S</a:t>
            </a:r>
            <a:r>
              <a:rPr lang="en-US" sz="1600" cap="none">
                <a:latin typeface="Calibri" pitchFamily="34" charset="0"/>
              </a:rPr>
              <a:t>. </a:t>
            </a: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Atribut </a:t>
            </a:r>
            <a:r>
              <a:rPr lang="en-US" sz="1600" cap="none">
                <a:latin typeface="Calibri" pitchFamily="34" charset="0"/>
              </a:rPr>
              <a:t>kolom F1, F2, dan F3 dari hasil operasi set difference tidak perlu memperdulikan namanya, yang penting adalah F1 mewakili kolom ke-1, F2 mewakili kolom ke-2, dan F3 mewakili kolom ke-3.</a:t>
            </a:r>
          </a:p>
          <a:p>
            <a:pPr marL="285750" indent="-285750" algn="l">
              <a:lnSpc>
                <a:spcPct val="100000"/>
              </a:lnSpc>
              <a:spcBef>
                <a:spcPts val="0"/>
              </a:spcBef>
              <a:spcAft>
                <a:spcPts val="600"/>
              </a:spcAft>
              <a:buFont typeface="Courier New" pitchFamily="49" charset="0"/>
              <a:buChar char="o"/>
            </a:pPr>
            <a:r>
              <a:rPr lang="en-US" sz="1600" cap="none" smtClean="0">
                <a:latin typeface="Calibri" pitchFamily="34" charset="0"/>
              </a:rPr>
              <a:t>Hasil </a:t>
            </a:r>
            <a:r>
              <a:rPr lang="en-US" sz="1600" cap="none">
                <a:latin typeface="Calibri" pitchFamily="34" charset="0"/>
              </a:rPr>
              <a:t>operasi set difference dapat dijelaskan dengan kata-kata yaitu “ resume dari tuple di R tetapi tidak merupakan tuple di S</a:t>
            </a:r>
            <a:r>
              <a:rPr lang="en-US" sz="1600" cap="none" smtClean="0">
                <a:latin typeface="Calibri" pitchFamily="34" charset="0"/>
              </a:rPr>
              <a:t>”</a:t>
            </a:r>
            <a:endParaRPr lang="en-US" sz="1600" cap="none">
              <a:latin typeface="Calibri" pitchFamily="34" charset="0"/>
            </a:endParaRPr>
          </a:p>
        </p:txBody>
      </p:sp>
      <p:sp>
        <p:nvSpPr>
          <p:cNvPr id="71" name="AutoShape 3831"/>
          <p:cNvSpPr>
            <a:spLocks noChangeArrowheads="1"/>
          </p:cNvSpPr>
          <p:nvPr/>
        </p:nvSpPr>
        <p:spPr bwMode="auto">
          <a:xfrm rot="-5400000">
            <a:off x="7466013" y="784066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2" name="AutoShape 3832"/>
          <p:cNvSpPr>
            <a:spLocks noChangeArrowheads="1"/>
          </p:cNvSpPr>
          <p:nvPr/>
        </p:nvSpPr>
        <p:spPr bwMode="auto">
          <a:xfrm rot="-5400000">
            <a:off x="7466013" y="830421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502842040"/>
              </p:ext>
            </p:extLst>
          </p:nvPr>
        </p:nvGraphicFramePr>
        <p:xfrm>
          <a:off x="647701" y="4612413"/>
          <a:ext cx="5920740" cy="1441041"/>
        </p:xfrm>
        <a:graphic>
          <a:graphicData uri="http://schemas.openxmlformats.org/drawingml/2006/table">
            <a:tbl>
              <a:tblPr/>
              <a:tblGrid>
                <a:gridCol w="540385"/>
                <a:gridCol w="540385"/>
                <a:gridCol w="619760"/>
                <a:gridCol w="278765"/>
                <a:gridCol w="619760"/>
                <a:gridCol w="619760"/>
                <a:gridCol w="540385"/>
                <a:gridCol w="540385"/>
                <a:gridCol w="540385"/>
                <a:gridCol w="540385"/>
                <a:gridCol w="540385"/>
              </a:tblGrid>
              <a:tr h="343761">
                <a:tc>
                  <a:txBody>
                    <a:bodyPr/>
                    <a:lstStyle/>
                    <a:p>
                      <a:pPr>
                        <a:spcBef>
                          <a:spcPts val="200"/>
                        </a:spcBef>
                        <a:spcAft>
                          <a:spcPts val="200"/>
                        </a:spcAft>
                      </a:pPr>
                      <a:r>
                        <a:rPr lang="en-US" sz="1800" b="1">
                          <a:effectLst/>
                          <a:latin typeface="Times New Roman"/>
                        </a:rPr>
                        <a:t>FA</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FB</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FC</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 </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spcBef>
                          <a:spcPts val="200"/>
                        </a:spcBef>
                        <a:spcAft>
                          <a:spcPts val="200"/>
                        </a:spcAft>
                      </a:pPr>
                      <a:r>
                        <a:rPr lang="en-US" sz="1800" b="1">
                          <a:effectLst/>
                          <a:latin typeface="Times New Roman"/>
                        </a:rPr>
                        <a:t>FX</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FY</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FZ</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 </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spcBef>
                          <a:spcPts val="200"/>
                        </a:spcBef>
                        <a:spcAft>
                          <a:spcPts val="200"/>
                        </a:spcAft>
                      </a:pPr>
                      <a:r>
                        <a:rPr lang="en-US" sz="1800" b="1">
                          <a:effectLst/>
                          <a:latin typeface="Times New Roman"/>
                        </a:rPr>
                        <a:t>F1</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spcBef>
                          <a:spcPts val="200"/>
                        </a:spcBef>
                        <a:spcAft>
                          <a:spcPts val="200"/>
                        </a:spcAft>
                      </a:pPr>
                      <a:r>
                        <a:rPr lang="en-US" sz="1800" b="1">
                          <a:effectLst/>
                          <a:latin typeface="Times New Roman"/>
                        </a:rPr>
                        <a:t>F2</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spcBef>
                          <a:spcPts val="200"/>
                        </a:spcBef>
                        <a:spcAft>
                          <a:spcPts val="200"/>
                        </a:spcAft>
                      </a:pPr>
                      <a:r>
                        <a:rPr lang="en-US" sz="1800" b="1">
                          <a:effectLst/>
                          <a:latin typeface="Times New Roman"/>
                        </a:rPr>
                        <a:t>F3</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0">
                <a:tc>
                  <a:txBody>
                    <a:bodyPr/>
                    <a:lstStyle/>
                    <a:p>
                      <a:pPr algn="ctr">
                        <a:spcAft>
                          <a:spcPts val="0"/>
                        </a:spcAft>
                      </a:pPr>
                      <a:r>
                        <a:rPr lang="en-US" sz="18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smtClean="0">
                          <a:effectLst/>
                          <a:latin typeface="Times New Roman"/>
                        </a:rPr>
                        <a:t>g</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8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spcAft>
                          <a:spcPts val="0"/>
                        </a:spcAft>
                      </a:pPr>
                      <a:r>
                        <a:rPr lang="en-US" sz="18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0"/>
                        </a:spcAft>
                      </a:pPr>
                      <a:r>
                        <a:rPr lang="en-US" sz="18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0"/>
                        </a:spcAft>
                      </a:pPr>
                      <a:r>
                        <a:rPr lang="en-US" sz="18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0"/>
                        </a:spcAft>
                      </a:pPr>
                      <a:r>
                        <a:rPr lang="en-US" sz="18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8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0"/>
                        </a:spcAft>
                      </a:pPr>
                      <a:r>
                        <a:rPr lang="en-US" sz="1800" smtClean="0">
                          <a:effectLst/>
                          <a:latin typeface="Times New Roman"/>
                        </a:rPr>
                        <a:t>a</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0"/>
                        </a:spcAft>
                      </a:pPr>
                      <a:r>
                        <a:rPr lang="en-US" sz="18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0"/>
                        </a:spcAft>
                      </a:pPr>
                      <a:r>
                        <a:rPr lang="en-US" sz="18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8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spcAft>
                          <a:spcPts val="0"/>
                        </a:spcAft>
                      </a:pPr>
                      <a:r>
                        <a:rPr lang="en-US" sz="18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800">
                          <a:effectLst/>
                          <a:latin typeface="Times New Roman"/>
                        </a:rPr>
                        <a:t> </a:t>
                      </a:r>
                    </a:p>
                  </a:txBody>
                  <a:tcPr marL="68580" marR="68580" marT="0" marB="0">
                    <a:lnL>
                      <a:noFill/>
                    </a:lnL>
                    <a:lnR w="12700" cap="flat" cmpd="sng" algn="ctr">
                      <a:noFill/>
                      <a:prstDash val="solid"/>
                      <a:round/>
                      <a:headEnd type="none" w="med" len="med"/>
                      <a:tailEnd type="none" w="med" len="med"/>
                    </a:lnR>
                    <a:lnT>
                      <a:noFill/>
                    </a:lnT>
                    <a:lnB>
                      <a:noFill/>
                    </a:lnB>
                  </a:tcPr>
                </a:tc>
                <a:tc>
                  <a:txBody>
                    <a:bodyPr/>
                    <a:lstStyle/>
                    <a:p>
                      <a:pPr algn="ctr">
                        <a:spcAft>
                          <a:spcPts val="0"/>
                        </a:spcAft>
                      </a:pPr>
                      <a:endParaRPr lang="en-US" sz="1800">
                        <a:effectLst/>
                        <a:latin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800">
                        <a:effectLst/>
                        <a:latin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800">
                        <a:effectLst/>
                        <a:latin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spcAft>
                          <a:spcPts val="0"/>
                        </a:spcAft>
                      </a:pPr>
                      <a:r>
                        <a:rPr lang="en-US" sz="1800">
                          <a:effectLst/>
                          <a:latin typeface="Times New Roman"/>
                        </a:rPr>
                        <a:t> </a:t>
                      </a:r>
                    </a:p>
                  </a:txBody>
                  <a:tcPr marL="68580" marR="68580" marT="0" marB="0">
                    <a:lnL>
                      <a:noFill/>
                    </a:lnL>
                    <a:lnR>
                      <a:noFill/>
                    </a:lnR>
                    <a:lnT>
                      <a:noFill/>
                    </a:lnT>
                    <a:lnB>
                      <a:noFill/>
                    </a:lnB>
                  </a:tcPr>
                </a:tc>
                <a:tc>
                  <a:txBody>
                    <a:bodyPr/>
                    <a:lstStyle/>
                    <a:p>
                      <a:pPr>
                        <a:spcAft>
                          <a:spcPts val="0"/>
                        </a:spcAft>
                      </a:pPr>
                      <a:r>
                        <a:rPr lang="en-US" sz="1800">
                          <a:effectLst/>
                          <a:latin typeface="Times New Roman"/>
                        </a:rPr>
                        <a:t> </a:t>
                      </a:r>
                    </a:p>
                  </a:txBody>
                  <a:tcPr marL="68580" marR="68580" marT="0" marB="0">
                    <a:lnL>
                      <a:noFill/>
                    </a:lnL>
                    <a:lnR>
                      <a:noFill/>
                    </a:lnR>
                    <a:lnT>
                      <a:noFill/>
                    </a:lnT>
                    <a:lnB>
                      <a:noFill/>
                    </a:lnB>
                  </a:tcPr>
                </a:tc>
                <a:tc>
                  <a:txBody>
                    <a:bodyPr/>
                    <a:lstStyle/>
                    <a:p>
                      <a:pPr>
                        <a:spcAft>
                          <a:spcPts val="0"/>
                        </a:spcAft>
                      </a:pPr>
                      <a:r>
                        <a:rPr lang="en-US" sz="1800">
                          <a:effectLst/>
                          <a:latin typeface="Times New Roman"/>
                        </a:rPr>
                        <a:t> </a:t>
                      </a:r>
                    </a:p>
                  </a:txBody>
                  <a:tcPr marL="68580" marR="68580" marT="0" marB="0">
                    <a:lnL>
                      <a:noFill/>
                    </a:lnL>
                    <a:lnR>
                      <a:noFill/>
                    </a:lnR>
                    <a:lnT>
                      <a:noFill/>
                    </a:lnT>
                    <a:lnB>
                      <a:noFill/>
                    </a:lnB>
                  </a:tcPr>
                </a:tc>
                <a:tc>
                  <a:txBody>
                    <a:bodyPr/>
                    <a:lstStyle/>
                    <a:p>
                      <a:pPr>
                        <a:spcAft>
                          <a:spcPts val="0"/>
                        </a:spcAft>
                      </a:pPr>
                      <a:r>
                        <a:rPr lang="en-US" sz="1800">
                          <a:effectLst/>
                          <a:latin typeface="Times New Roman"/>
                        </a:rPr>
                        <a:t> </a:t>
                      </a:r>
                    </a:p>
                  </a:txBody>
                  <a:tcPr marL="68580" marR="68580" marT="0" marB="0">
                    <a:lnL>
                      <a:noFill/>
                    </a:lnL>
                    <a:lnR>
                      <a:noFill/>
                    </a:lnR>
                    <a:lnT>
                      <a:noFill/>
                    </a:lnT>
                    <a:lnB>
                      <a:noFill/>
                    </a:lnB>
                  </a:tcPr>
                </a:tc>
                <a:tc>
                  <a:txBody>
                    <a:bodyPr/>
                    <a:lstStyle/>
                    <a:p>
                      <a:pPr>
                        <a:spcAft>
                          <a:spcPts val="0"/>
                        </a:spcAft>
                      </a:pPr>
                      <a:r>
                        <a:rPr lang="en-US" sz="1800">
                          <a:effectLst/>
                          <a:latin typeface="Times New Roman"/>
                        </a:rPr>
                        <a:t> </a:t>
                      </a:r>
                    </a:p>
                  </a:txBody>
                  <a:tcPr marL="68580" marR="68580" marT="0" marB="0">
                    <a:lnL>
                      <a:noFill/>
                    </a:lnL>
                    <a:lnR w="12700" cap="flat" cmpd="sng" algn="ctr">
                      <a:noFill/>
                      <a:prstDash val="solid"/>
                      <a:round/>
                      <a:headEnd type="none" w="med" len="med"/>
                      <a:tailEnd type="none" w="med" len="med"/>
                    </a:lnR>
                    <a:lnT>
                      <a:noFill/>
                    </a:lnT>
                    <a:lnB>
                      <a:noFill/>
                    </a:lnB>
                  </a:tcPr>
                </a:tc>
                <a:tc>
                  <a:txBody>
                    <a:bodyPr/>
                    <a:lstStyle/>
                    <a:p>
                      <a:pPr>
                        <a:spcAft>
                          <a:spcPts val="0"/>
                        </a:spcAft>
                      </a:pPr>
                      <a:endParaRPr lang="en-US" sz="1800">
                        <a:effectLst/>
                        <a:latin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en-US" sz="1800">
                        <a:effectLst/>
                        <a:latin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en-US" sz="1800">
                        <a:effectLst/>
                        <a:latin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Rectangle 2"/>
          <p:cNvSpPr/>
          <p:nvPr/>
        </p:nvSpPr>
        <p:spPr>
          <a:xfrm>
            <a:off x="6731213" y="4204838"/>
            <a:ext cx="5155987" cy="1877437"/>
          </a:xfrm>
          <a:prstGeom prst="rect">
            <a:avLst/>
          </a:prstGeom>
        </p:spPr>
        <p:txBody>
          <a:bodyPr wrap="square">
            <a:spAutoFit/>
          </a:bodyPr>
          <a:lstStyle/>
          <a:p>
            <a:r>
              <a:rPr lang="en-US" b="1"/>
              <a:t>Sintaks umum query aljabar :</a:t>
            </a:r>
          </a:p>
          <a:p>
            <a:endParaRPr lang="en-US" b="1"/>
          </a:p>
          <a:p>
            <a:r>
              <a:rPr lang="en-US" sz="1600" b="1"/>
              <a:t>SELECT R.* FROM R 	</a:t>
            </a:r>
          </a:p>
          <a:p>
            <a:r>
              <a:rPr lang="en-US" sz="1600" b="1" smtClean="0"/>
              <a:t>     LEFT </a:t>
            </a:r>
            <a:r>
              <a:rPr lang="en-US" sz="1600" b="1"/>
              <a:t>OUTER JOIN S </a:t>
            </a:r>
            <a:r>
              <a:rPr lang="en-US" sz="1600" b="1" smtClean="0"/>
              <a:t/>
            </a:r>
            <a:br>
              <a:rPr lang="en-US" sz="1600" b="1" smtClean="0"/>
            </a:br>
            <a:r>
              <a:rPr lang="en-US" sz="1600" b="1" smtClean="0"/>
              <a:t>     ON(FA=FX </a:t>
            </a:r>
            <a:r>
              <a:rPr lang="en-US" sz="1600" b="1"/>
              <a:t>and FB=FY and FC=FZ)</a:t>
            </a:r>
          </a:p>
          <a:p>
            <a:r>
              <a:rPr lang="en-US" sz="1600" b="1"/>
              <a:t>WHERE </a:t>
            </a:r>
            <a:r>
              <a:rPr lang="en-US" sz="1600" b="1" smtClean="0"/>
              <a:t/>
            </a:r>
            <a:br>
              <a:rPr lang="en-US" sz="1600" b="1" smtClean="0"/>
            </a:br>
            <a:r>
              <a:rPr lang="en-US" sz="1600" b="1" smtClean="0"/>
              <a:t>     (</a:t>
            </a:r>
            <a:r>
              <a:rPr lang="en-US" sz="1600" b="1"/>
              <a:t>FX IS NULL) or (FY IS NULL) or (FZ IS NULL)</a:t>
            </a:r>
          </a:p>
        </p:txBody>
      </p:sp>
      <p:sp>
        <p:nvSpPr>
          <p:cNvPr id="4" name="Rectangle 3"/>
          <p:cNvSpPr/>
          <p:nvPr/>
        </p:nvSpPr>
        <p:spPr>
          <a:xfrm>
            <a:off x="647701" y="4204838"/>
            <a:ext cx="5030544" cy="369332"/>
          </a:xfrm>
          <a:prstGeom prst="rect">
            <a:avLst/>
          </a:prstGeom>
        </p:spPr>
        <p:txBody>
          <a:bodyPr wrap="none">
            <a:spAutoFit/>
          </a:bodyPr>
          <a:lstStyle/>
          <a:p>
            <a:r>
              <a:rPr lang="en-US" b="1"/>
              <a:t>Relasi R :		 </a:t>
            </a:r>
            <a:r>
              <a:rPr lang="en-US" b="1" smtClean="0"/>
              <a:t>Relasi </a:t>
            </a:r>
            <a:r>
              <a:rPr lang="en-US" b="1"/>
              <a:t>S :			</a:t>
            </a:r>
            <a:r>
              <a:rPr lang="en-US" b="1" smtClean="0"/>
              <a:t> R - S </a:t>
            </a:r>
            <a:r>
              <a:rPr lang="en-US" b="1"/>
              <a:t>:</a:t>
            </a:r>
            <a:endParaRPr lang="en-US"/>
          </a:p>
        </p:txBody>
      </p:sp>
    </p:spTree>
    <p:extLst>
      <p:ext uri="{BB962C8B-B14F-4D97-AF65-F5344CB8AC3E}">
        <p14:creationId xmlns:p14="http://schemas.microsoft.com/office/powerpoint/2010/main" val="18870089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BD21447A-6C77-4E90-9545-B2B98D1C43C0}"/>
              </a:ext>
            </a:extLst>
          </p:cNvPr>
          <p:cNvSpPr txBox="1">
            <a:spLocks/>
          </p:cNvSpPr>
          <p:nvPr/>
        </p:nvSpPr>
        <p:spPr>
          <a:xfrm>
            <a:off x="647701" y="135411"/>
            <a:ext cx="10911186" cy="493240"/>
          </a:xfrm>
          <a:prstGeom prst="rect">
            <a:avLst/>
          </a:prstGeom>
          <a:solidFill>
            <a:schemeClr val="tx1"/>
          </a:solid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schemeClr val="bg1"/>
                </a:solidFill>
                <a:latin typeface="AR JULIAN" pitchFamily="2" charset="0"/>
                <a:sym typeface="Wingdings"/>
              </a:rPr>
              <a:t> ALJABAR RELASIONAL (RELATIONAL ALJABAR)</a:t>
            </a:r>
            <a:endParaRPr lang="id-ID">
              <a:solidFill>
                <a:schemeClr val="bg1"/>
              </a:solidFill>
              <a:latin typeface="AR JULIAN" pitchFamily="2" charset="0"/>
            </a:endParaRPr>
          </a:p>
        </p:txBody>
      </p:sp>
      <p:sp>
        <p:nvSpPr>
          <p:cNvPr id="23" name="Title 1"/>
          <p:cNvSpPr txBox="1">
            <a:spLocks/>
          </p:cNvSpPr>
          <p:nvPr/>
        </p:nvSpPr>
        <p:spPr>
          <a:xfrm>
            <a:off x="394127" y="858267"/>
            <a:ext cx="7474323" cy="3229639"/>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lnSpc>
                <a:spcPct val="100000"/>
              </a:lnSpc>
              <a:spcBef>
                <a:spcPts val="0"/>
              </a:spcBef>
              <a:spcAft>
                <a:spcPts val="600"/>
              </a:spcAft>
            </a:pPr>
            <a:r>
              <a:rPr lang="en-US" sz="1600" b="1" cap="none" smtClean="0">
                <a:latin typeface="Calibri" pitchFamily="34" charset="0"/>
              </a:rPr>
              <a:t>c</a:t>
            </a:r>
            <a:r>
              <a:rPr lang="en-US" sz="1600" b="1" cap="none">
                <a:latin typeface="Calibri" pitchFamily="34" charset="0"/>
              </a:rPr>
              <a:t>. Cartesian </a:t>
            </a:r>
            <a:r>
              <a:rPr lang="en-US" sz="1600" b="1" cap="none" smtClean="0">
                <a:latin typeface="Calibri" pitchFamily="34" charset="0"/>
              </a:rPr>
              <a:t>Product ( X )</a:t>
            </a:r>
            <a:endParaRPr lang="en-US" sz="1600" b="1" cap="none">
              <a:latin typeface="Calibri" pitchFamily="34" charset="0"/>
            </a:endParaRPr>
          </a:p>
          <a:p>
            <a:pPr marL="285750" indent="-285750" algn="l">
              <a:lnSpc>
                <a:spcPct val="100000"/>
              </a:lnSpc>
              <a:spcBef>
                <a:spcPts val="0"/>
              </a:spcBef>
              <a:spcAft>
                <a:spcPts val="600"/>
              </a:spcAft>
              <a:buFont typeface="Courier New" pitchFamily="49" charset="0"/>
              <a:buChar char="o"/>
            </a:pPr>
            <a:r>
              <a:rPr lang="en-US" sz="1600" cap="none" smtClean="0">
                <a:latin typeface="Calibri" pitchFamily="34" charset="0"/>
              </a:rPr>
              <a:t>Mekanisme </a:t>
            </a:r>
            <a:r>
              <a:rPr lang="en-US" sz="1600" cap="none">
                <a:latin typeface="Calibri" pitchFamily="34" charset="0"/>
              </a:rPr>
              <a:t>operasi Cartesian Product dengan menggunakan contoh akan dijelaskan seperti uraian berikut ini. Misalkan diketahui relasi R dan relasi S seperti tabel di bawah. </a:t>
            </a: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Hasil </a:t>
            </a:r>
            <a:r>
              <a:rPr lang="en-US" sz="1600" cap="none">
                <a:latin typeface="Calibri" pitchFamily="34" charset="0"/>
              </a:rPr>
              <a:t>operasi cartesian product dari R dan S terlihat pada R </a:t>
            </a:r>
            <a:r>
              <a:rPr lang="en-US" sz="1600" cap="none" smtClean="0">
                <a:latin typeface="Calibri" pitchFamily="34" charset="0"/>
              </a:rPr>
              <a:t>X S</a:t>
            </a:r>
            <a:r>
              <a:rPr lang="en-US" sz="1600" cap="none">
                <a:latin typeface="Calibri" pitchFamily="34" charset="0"/>
              </a:rPr>
              <a:t>. </a:t>
            </a: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Atribut </a:t>
            </a:r>
            <a:r>
              <a:rPr lang="en-US" sz="1600" cap="none">
                <a:latin typeface="Calibri" pitchFamily="34" charset="0"/>
              </a:rPr>
              <a:t>kolom F1, F2, F3, F4, F5, dan F6 dari hasil operasi cartesian product tidak perlu memperdulikan namanya, yang penting adalah F1 mewakili kolom ke-1, F2 mewakili kolom ke-2, dan seterusnya.</a:t>
            </a:r>
          </a:p>
          <a:p>
            <a:pPr marL="285750" indent="-285750" algn="l">
              <a:lnSpc>
                <a:spcPct val="100000"/>
              </a:lnSpc>
              <a:spcBef>
                <a:spcPts val="0"/>
              </a:spcBef>
              <a:spcAft>
                <a:spcPts val="600"/>
              </a:spcAft>
              <a:buFont typeface="Courier New" pitchFamily="49" charset="0"/>
              <a:buChar char="o"/>
            </a:pPr>
            <a:r>
              <a:rPr lang="en-US" sz="1600" cap="none" smtClean="0">
                <a:latin typeface="Calibri" pitchFamily="34" charset="0"/>
              </a:rPr>
              <a:t>Hasil </a:t>
            </a:r>
            <a:r>
              <a:rPr lang="en-US" sz="1600" cap="none">
                <a:latin typeface="Calibri" pitchFamily="34" charset="0"/>
              </a:rPr>
              <a:t>operasi cartesian product dapat dijelaskan dengan kata-kata yaitu “gabungan tuple yang melibatkan baris dan kolom di R dan di S”</a:t>
            </a:r>
          </a:p>
        </p:txBody>
      </p:sp>
      <p:sp>
        <p:nvSpPr>
          <p:cNvPr id="71" name="AutoShape 3831"/>
          <p:cNvSpPr>
            <a:spLocks noChangeArrowheads="1"/>
          </p:cNvSpPr>
          <p:nvPr/>
        </p:nvSpPr>
        <p:spPr bwMode="auto">
          <a:xfrm rot="-5400000">
            <a:off x="7466013" y="784066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2" name="AutoShape 3832"/>
          <p:cNvSpPr>
            <a:spLocks noChangeArrowheads="1"/>
          </p:cNvSpPr>
          <p:nvPr/>
        </p:nvSpPr>
        <p:spPr bwMode="auto">
          <a:xfrm rot="-5400000">
            <a:off x="7466013" y="830421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 name="Rectangle 2"/>
          <p:cNvSpPr/>
          <p:nvPr/>
        </p:nvSpPr>
        <p:spPr>
          <a:xfrm>
            <a:off x="6731213" y="4204838"/>
            <a:ext cx="5155987" cy="2031325"/>
          </a:xfrm>
          <a:prstGeom prst="rect">
            <a:avLst/>
          </a:prstGeom>
        </p:spPr>
        <p:txBody>
          <a:bodyPr wrap="square">
            <a:spAutoFit/>
          </a:bodyPr>
          <a:lstStyle/>
          <a:p>
            <a:r>
              <a:rPr lang="en-US" b="1"/>
              <a:t>Sintaks umum query aljabar </a:t>
            </a:r>
            <a:r>
              <a:rPr lang="en-US" b="1" smtClean="0"/>
              <a:t>:</a:t>
            </a:r>
          </a:p>
          <a:p>
            <a:endParaRPr lang="en-US" b="1"/>
          </a:p>
          <a:p>
            <a:r>
              <a:rPr lang="en-US" b="1"/>
              <a:t>SELECT * </a:t>
            </a:r>
            <a:endParaRPr lang="en-US" b="1" smtClean="0"/>
          </a:p>
          <a:p>
            <a:r>
              <a:rPr lang="en-US" b="1" smtClean="0"/>
              <a:t>FROM </a:t>
            </a:r>
            <a:r>
              <a:rPr lang="en-US" b="1"/>
              <a:t>R JOIN S </a:t>
            </a:r>
            <a:endParaRPr lang="en-US" b="1" smtClean="0"/>
          </a:p>
          <a:p>
            <a:r>
              <a:rPr lang="en-US" b="1" smtClean="0"/>
              <a:t>   </a:t>
            </a:r>
            <a:r>
              <a:rPr lang="en-US" smtClean="0"/>
              <a:t>atau </a:t>
            </a:r>
          </a:p>
          <a:p>
            <a:r>
              <a:rPr lang="en-US" b="1" smtClean="0"/>
              <a:t>SELECT </a:t>
            </a:r>
            <a:r>
              <a:rPr lang="en-US" b="1"/>
              <a:t>* </a:t>
            </a:r>
            <a:endParaRPr lang="en-US" b="1" smtClean="0"/>
          </a:p>
          <a:p>
            <a:r>
              <a:rPr lang="en-US" b="1" smtClean="0"/>
              <a:t>FROM </a:t>
            </a:r>
            <a:r>
              <a:rPr lang="en-US" b="1"/>
              <a:t>R,S</a:t>
            </a:r>
          </a:p>
        </p:txBody>
      </p:sp>
      <p:sp>
        <p:nvSpPr>
          <p:cNvPr id="4" name="Rectangle 3"/>
          <p:cNvSpPr/>
          <p:nvPr/>
        </p:nvSpPr>
        <p:spPr>
          <a:xfrm>
            <a:off x="647701" y="4204838"/>
            <a:ext cx="5218095" cy="369332"/>
          </a:xfrm>
          <a:prstGeom prst="rect">
            <a:avLst/>
          </a:prstGeom>
        </p:spPr>
        <p:txBody>
          <a:bodyPr wrap="none">
            <a:spAutoFit/>
          </a:bodyPr>
          <a:lstStyle/>
          <a:p>
            <a:r>
              <a:rPr lang="en-US" b="1"/>
              <a:t>Relasi R :		 </a:t>
            </a:r>
            <a:r>
              <a:rPr lang="en-US" b="1" smtClean="0"/>
              <a:t>Relasi </a:t>
            </a:r>
            <a:r>
              <a:rPr lang="en-US" b="1"/>
              <a:t>S :			</a:t>
            </a:r>
            <a:r>
              <a:rPr lang="en-US" b="1" smtClean="0"/>
              <a:t> R X S </a:t>
            </a:r>
            <a:r>
              <a:rPr lang="en-US" b="1"/>
              <a:t>:</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04122535"/>
              </p:ext>
            </p:extLst>
          </p:nvPr>
        </p:nvGraphicFramePr>
        <p:xfrm>
          <a:off x="762961" y="4675194"/>
          <a:ext cx="5329240" cy="1522748"/>
        </p:xfrm>
        <a:graphic>
          <a:graphicData uri="http://schemas.openxmlformats.org/drawingml/2006/table">
            <a:tbl>
              <a:tblPr/>
              <a:tblGrid>
                <a:gridCol w="361950"/>
                <a:gridCol w="408623"/>
                <a:gridCol w="418148"/>
                <a:gridCol w="361950"/>
                <a:gridCol w="418148"/>
                <a:gridCol w="418148"/>
                <a:gridCol w="408623"/>
                <a:gridCol w="361950"/>
                <a:gridCol w="361950"/>
                <a:gridCol w="361950"/>
                <a:gridCol w="361950"/>
                <a:gridCol w="361950"/>
                <a:gridCol w="361950"/>
                <a:gridCol w="361950"/>
              </a:tblGrid>
              <a:tr h="242588">
                <a:tc>
                  <a:txBody>
                    <a:bodyPr/>
                    <a:lstStyle/>
                    <a:p>
                      <a:pPr>
                        <a:spcAft>
                          <a:spcPts val="600"/>
                        </a:spcAft>
                      </a:pPr>
                      <a:r>
                        <a:rPr lang="en-US" sz="1400" b="1">
                          <a:effectLst/>
                          <a:latin typeface="Times New Roman"/>
                        </a:rPr>
                        <a:t>FA</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Aft>
                          <a:spcPts val="600"/>
                        </a:spcAft>
                      </a:pPr>
                      <a:r>
                        <a:rPr lang="en-US" sz="1400" b="1">
                          <a:effectLst/>
                          <a:latin typeface="Times New Roman"/>
                        </a:rPr>
                        <a:t>FB</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Aft>
                          <a:spcPts val="600"/>
                        </a:spcAft>
                      </a:pPr>
                      <a:r>
                        <a:rPr lang="en-US" sz="1400" b="1">
                          <a:effectLst/>
                          <a:latin typeface="Times New Roman"/>
                        </a:rPr>
                        <a:t>FC</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Aft>
                          <a:spcPts val="600"/>
                        </a:spcAft>
                      </a:pPr>
                      <a:r>
                        <a:rPr lang="en-US" sz="1400" b="1">
                          <a:effectLst/>
                          <a:latin typeface="Times New Roman"/>
                        </a:rPr>
                        <a:t> </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spcAft>
                          <a:spcPts val="600"/>
                        </a:spcAft>
                      </a:pPr>
                      <a:r>
                        <a:rPr lang="en-US" sz="1400" b="1">
                          <a:effectLst/>
                          <a:latin typeface="Times New Roman"/>
                        </a:rPr>
                        <a:t>FX</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Aft>
                          <a:spcPts val="600"/>
                        </a:spcAft>
                      </a:pPr>
                      <a:r>
                        <a:rPr lang="en-US" sz="1400" b="1">
                          <a:effectLst/>
                          <a:latin typeface="Times New Roman"/>
                        </a:rPr>
                        <a:t>FY</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Aft>
                          <a:spcPts val="600"/>
                        </a:spcAft>
                      </a:pPr>
                      <a:r>
                        <a:rPr lang="en-US" sz="1400" b="1">
                          <a:effectLst/>
                          <a:latin typeface="Times New Roman"/>
                        </a:rPr>
                        <a:t>FZ</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Aft>
                          <a:spcPts val="600"/>
                        </a:spcAft>
                      </a:pPr>
                      <a:r>
                        <a:rPr lang="en-US" sz="1400" b="1">
                          <a:effectLst/>
                          <a:latin typeface="Times New Roman"/>
                        </a:rPr>
                        <a:t> </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spcAft>
                          <a:spcPts val="600"/>
                        </a:spcAft>
                      </a:pPr>
                      <a:r>
                        <a:rPr lang="en-US" sz="1400" b="1">
                          <a:effectLst/>
                          <a:latin typeface="Times New Roman"/>
                        </a:rPr>
                        <a:t>F1</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spcAft>
                          <a:spcPts val="600"/>
                        </a:spcAft>
                      </a:pPr>
                      <a:r>
                        <a:rPr lang="en-US" sz="1400" b="1">
                          <a:effectLst/>
                          <a:latin typeface="Times New Roman"/>
                        </a:rPr>
                        <a:t>F2</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spcAft>
                          <a:spcPts val="600"/>
                        </a:spcAft>
                      </a:pPr>
                      <a:r>
                        <a:rPr lang="en-US" sz="1400" b="1">
                          <a:effectLst/>
                          <a:latin typeface="Times New Roman"/>
                        </a:rPr>
                        <a:t>F3</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spcAft>
                          <a:spcPts val="600"/>
                        </a:spcAft>
                      </a:pPr>
                      <a:r>
                        <a:rPr lang="en-US" sz="1400" b="1">
                          <a:effectLst/>
                          <a:latin typeface="Times New Roman"/>
                        </a:rPr>
                        <a:t>F4</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spcAft>
                          <a:spcPts val="600"/>
                        </a:spcAft>
                      </a:pPr>
                      <a:r>
                        <a:rPr lang="en-US" sz="1400" b="1">
                          <a:effectLst/>
                          <a:latin typeface="Times New Roman"/>
                        </a:rPr>
                        <a:t>F5</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spcAft>
                          <a:spcPts val="600"/>
                        </a:spcAft>
                      </a:pPr>
                      <a:r>
                        <a:rPr lang="en-US" sz="1400" b="1">
                          <a:effectLst/>
                          <a:latin typeface="Times New Roman"/>
                        </a:rPr>
                        <a:t>F6</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0">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600"/>
                        </a:spcAft>
                      </a:pPr>
                      <a:r>
                        <a:rPr lang="en-US" sz="14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spcAft>
                          <a:spcPts val="600"/>
                        </a:spcAft>
                      </a:pPr>
                      <a:r>
                        <a:rPr lang="en-US" sz="14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600"/>
                        </a:spcAft>
                      </a:pPr>
                      <a:r>
                        <a:rPr lang="en-US" sz="1400">
                          <a:effectLst/>
                          <a:latin typeface="Times New Roman"/>
                        </a:rPr>
                        <a:t> </a:t>
                      </a:r>
                    </a:p>
                  </a:txBody>
                  <a:tcPr marL="68580" marR="68580" marT="0" marB="0">
                    <a:lnL>
                      <a:noFill/>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spcAft>
                          <a:spcPts val="600"/>
                        </a:spcAft>
                      </a:pPr>
                      <a:r>
                        <a:rPr lang="en-US" sz="14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600"/>
                        </a:spcAft>
                      </a:pPr>
                      <a:r>
                        <a:rPr lang="en-US" sz="14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600"/>
                        </a:spcAft>
                      </a:pPr>
                      <a:r>
                        <a:rPr lang="en-US" sz="14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34377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1647650308"/>
              </p:ext>
            </p:extLst>
          </p:nvPr>
        </p:nvGraphicFramePr>
        <p:xfrm>
          <a:off x="422275" y="742950"/>
          <a:ext cx="11503024" cy="5446306"/>
        </p:xfrm>
        <a:graphic>
          <a:graphicData uri="http://schemas.openxmlformats.org/drawingml/2006/table">
            <a:tbl>
              <a:tblPr firstRow="1" bandRow="1">
                <a:tableStyleId>{F5AB1C69-6EDB-4FF4-983F-18BD219EF322}</a:tableStyleId>
              </a:tblPr>
              <a:tblGrid>
                <a:gridCol w="587375"/>
                <a:gridCol w="2561047"/>
                <a:gridCol w="8354602"/>
              </a:tblGrid>
              <a:tr h="508546">
                <a:tc>
                  <a:txBody>
                    <a:bodyPr/>
                    <a:lstStyle/>
                    <a:p>
                      <a:r>
                        <a:rPr lang="en-US" sz="1600" smtClean="0"/>
                        <a:t>No</a:t>
                      </a:r>
                      <a:endParaRPr lang="en-US" sz="1600"/>
                    </a:p>
                  </a:txBody>
                  <a:tcPr/>
                </a:tc>
                <a:tc>
                  <a:txBody>
                    <a:bodyPr/>
                    <a:lstStyle/>
                    <a:p>
                      <a:r>
                        <a:rPr lang="en-US" sz="1600" smtClean="0"/>
                        <a:t>Kompetensi</a:t>
                      </a:r>
                      <a:endParaRPr lang="en-US" sz="1600"/>
                    </a:p>
                  </a:txBody>
                  <a:tcPr/>
                </a:tc>
                <a:tc>
                  <a:txBody>
                    <a:bodyPr/>
                    <a:lstStyle/>
                    <a:p>
                      <a:r>
                        <a:rPr lang="en-US" sz="1600" smtClean="0"/>
                        <a:t>Keteranan</a:t>
                      </a:r>
                      <a:endParaRPr lang="en-US" sz="1600"/>
                    </a:p>
                  </a:txBody>
                  <a:tcPr/>
                </a:tc>
              </a:tr>
              <a:tr h="370840">
                <a:tc>
                  <a:txBody>
                    <a:bodyPr/>
                    <a:lstStyle/>
                    <a:p>
                      <a:r>
                        <a:rPr lang="en-US" sz="1400" smtClean="0"/>
                        <a:t>K1</a:t>
                      </a:r>
                      <a:endParaRPr lang="en-US" sz="1400"/>
                    </a:p>
                  </a:txBody>
                  <a:tcPr/>
                </a:tc>
                <a:tc>
                  <a:txBody>
                    <a:bodyPr/>
                    <a:lstStyle/>
                    <a:p>
                      <a:r>
                        <a:rPr lang="en-US" sz="1400" smtClean="0"/>
                        <a:t>Pengetahuan</a:t>
                      </a:r>
                    </a:p>
                    <a:p>
                      <a:r>
                        <a:rPr lang="en-US" sz="1400" smtClean="0"/>
                        <a:t> arsitektur DBMS</a:t>
                      </a:r>
                      <a:endParaRPr lang="en-US" sz="1400"/>
                    </a:p>
                  </a:txBody>
                  <a:tcPr/>
                </a:tc>
                <a:tc>
                  <a:txBody>
                    <a:bodyPr/>
                    <a:lstStyle/>
                    <a:p>
                      <a:pPr marL="342900" indent="-342900">
                        <a:buAutoNum type="arabicPeriod"/>
                      </a:pPr>
                      <a:r>
                        <a:rPr lang="en-US" sz="1400" smtClean="0"/>
                        <a:t>Apa</a:t>
                      </a:r>
                      <a:r>
                        <a:rPr lang="en-US" sz="1400" baseline="0" smtClean="0"/>
                        <a:t> fungsi masing-masing komponen DBMS :  DDL Compiler,  Query Processor,  DML Precompiler,  Program Object Code, dan Database Manager </a:t>
                      </a:r>
                      <a:r>
                        <a:rPr lang="en-US" sz="1400" smtClean="0"/>
                        <a:t>?</a:t>
                      </a:r>
                    </a:p>
                    <a:p>
                      <a:pPr marL="342900" indent="-342900">
                        <a:buAutoNum type="arabicPeriod"/>
                      </a:pPr>
                      <a:r>
                        <a:rPr lang="en-US" sz="1400" smtClean="0"/>
                        <a:t>Apa fungsi File Manager berkaitan dengan Database Manager ?</a:t>
                      </a:r>
                    </a:p>
                    <a:p>
                      <a:pPr marL="342900" indent="-342900">
                        <a:buAutoNum type="arabicPeriod"/>
                      </a:pPr>
                      <a:r>
                        <a:rPr lang="en-US" sz="1400" smtClean="0"/>
                        <a:t>Apa bedanya File Data dengan Meta Data (Data</a:t>
                      </a:r>
                      <a:r>
                        <a:rPr lang="en-US" sz="1400" baseline="0" smtClean="0"/>
                        <a:t> Dictionary) dalam storage berkaitan dengan DBMS ?</a:t>
                      </a:r>
                      <a:endParaRPr lang="en-US" sz="1400" smtClean="0"/>
                    </a:p>
                  </a:txBody>
                  <a:tcPr/>
                </a:tc>
              </a:tr>
              <a:tr h="370840">
                <a:tc>
                  <a:txBody>
                    <a:bodyPr/>
                    <a:lstStyle/>
                    <a:p>
                      <a:r>
                        <a:rPr lang="en-US" sz="1400" smtClean="0"/>
                        <a:t>K2</a:t>
                      </a:r>
                      <a:endParaRPr lang="en-US" sz="1400"/>
                    </a:p>
                  </a:txBody>
                  <a:tcPr/>
                </a:tc>
                <a:tc>
                  <a:txBody>
                    <a:bodyPr/>
                    <a:lstStyle/>
                    <a:p>
                      <a:r>
                        <a:rPr lang="en-US" sz="1400" baseline="0" smtClean="0"/>
                        <a:t>Ketrampilan menjadi</a:t>
                      </a:r>
                    </a:p>
                    <a:p>
                      <a:r>
                        <a:rPr lang="en-US" sz="1400" baseline="0" smtClean="0"/>
                        <a:t>Administrator DBMS</a:t>
                      </a:r>
                      <a:endParaRPr lang="en-US" sz="1400"/>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400" baseline="0" smtClean="0"/>
                        <a:t>Implementasikan database </a:t>
                      </a:r>
                      <a:br>
                        <a:rPr lang="en-US" sz="1400" baseline="0" smtClean="0"/>
                      </a:br>
                      <a:r>
                        <a:rPr lang="en-US" sz="1400" baseline="0" smtClean="0"/>
                        <a:t>model-1 dan model -2 dari diagram ER kasus Struktur Wilayah dan Perdagangan antar Provinsi yang sudah dibahas,  dalam DBMS Ms-Acceess, Paradox , dan MySQL ?</a:t>
                      </a:r>
                    </a:p>
                  </a:txBody>
                  <a:tcPr/>
                </a:tc>
              </a:tr>
              <a:tr h="370840">
                <a:tc>
                  <a:txBody>
                    <a:bodyPr/>
                    <a:lstStyle/>
                    <a:p>
                      <a:r>
                        <a:rPr lang="en-US" sz="1400" smtClean="0"/>
                        <a:t>K3</a:t>
                      </a:r>
                      <a:endParaRPr lang="en-US" sz="1400"/>
                    </a:p>
                  </a:txBody>
                  <a:tcPr/>
                </a:tc>
                <a:tc>
                  <a:txBody>
                    <a:bodyPr/>
                    <a:lstStyle/>
                    <a:p>
                      <a:r>
                        <a:rPr lang="en-US" sz="1400" smtClean="0"/>
                        <a:t>Pemodelan &amp; Desain</a:t>
                      </a:r>
                      <a:r>
                        <a:rPr lang="en-US" sz="1400" baseline="0" smtClean="0"/>
                        <a:t> </a:t>
                      </a:r>
                    </a:p>
                    <a:p>
                      <a:r>
                        <a:rPr lang="en-US" sz="1400" baseline="0" smtClean="0"/>
                        <a:t>Data dari Sistem</a:t>
                      </a:r>
                      <a:endParaRPr lang="en-US" sz="1400"/>
                    </a:p>
                  </a:txBody>
                  <a:tcPr/>
                </a:tc>
                <a:tc>
                  <a:txBody>
                    <a:bodyPr/>
                    <a:lstStyle/>
                    <a:p>
                      <a:pPr marL="342900" indent="-342900">
                        <a:buAutoNum type="arabicPeriod"/>
                      </a:pPr>
                      <a:r>
                        <a:rPr lang="en-US" sz="1400" smtClean="0"/>
                        <a:t>Jelaskan bedanya  model-1 dan Model-2</a:t>
                      </a:r>
                      <a:r>
                        <a:rPr lang="en-US" sz="1400" baseline="0" smtClean="0"/>
                        <a:t>!</a:t>
                      </a:r>
                    </a:p>
                    <a:p>
                      <a:pPr marL="342900" indent="-342900">
                        <a:buAutoNum type="arabicPeriod"/>
                      </a:pPr>
                      <a:r>
                        <a:rPr lang="en-US" sz="1400" baseline="0" smtClean="0"/>
                        <a:t>Apa pengertian pemodelan data entity-Relationship dan jelaskan simbol-simbolnya ? (Entity set, Relationship set,  Atribut,  Key Atribut,  Derajat Kardinalitas/Asosisi,  Entitas  Agregasi,  Entitas GenSpec,)</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400" baseline="0" smtClean="0"/>
                        <a:t>Apa pengertian pemodelan data Relational dan jelaskan kriteria desain tabelnya berdasar perkuliahan?</a:t>
                      </a:r>
                    </a:p>
                    <a:p>
                      <a:pPr marL="342900" indent="-342900">
                        <a:buAutoNum type="arabicPeriod"/>
                      </a:pPr>
                      <a:r>
                        <a:rPr lang="en-US" sz="1400" smtClean="0"/>
                        <a:t>Buatkan diagram ER untuk kasus sistem “aplikasi market place online” semacam Bukalapak, Shopee,  Lazada, Tokopedia,</a:t>
                      </a:r>
                      <a:r>
                        <a:rPr lang="en-US" sz="1400" baseline="0" smtClean="0"/>
                        <a:t> dll</a:t>
                      </a:r>
                    </a:p>
                    <a:p>
                      <a:pPr marL="342900" indent="-342900">
                        <a:buAutoNum type="arabicPeriod"/>
                      </a:pPr>
                      <a:r>
                        <a:rPr lang="en-US" sz="1400" baseline="0" smtClean="0"/>
                        <a:t>Konversi model-ER ke Model-R</a:t>
                      </a:r>
                      <a:endParaRPr lang="en-US" sz="1400" smtClean="0"/>
                    </a:p>
                  </a:txBody>
                  <a:tcPr/>
                </a:tc>
              </a:tr>
              <a:tr h="370840">
                <a:tc>
                  <a:txBody>
                    <a:bodyPr/>
                    <a:lstStyle/>
                    <a:p>
                      <a:r>
                        <a:rPr lang="en-US" sz="1400" smtClean="0"/>
                        <a:t>K4</a:t>
                      </a:r>
                      <a:endParaRPr lang="en-US" sz="1400"/>
                    </a:p>
                  </a:txBody>
                  <a:tcPr/>
                </a:tc>
                <a:tc>
                  <a:txBody>
                    <a:bodyPr/>
                    <a:lstStyle/>
                    <a:p>
                      <a:r>
                        <a:rPr lang="en-US" sz="1400" smtClean="0"/>
                        <a:t>Data Collection</a:t>
                      </a:r>
                      <a:endParaRPr lang="en-US" sz="1400"/>
                    </a:p>
                  </a:txBody>
                  <a:tcPr/>
                </a:tc>
                <a:tc>
                  <a:txBody>
                    <a:bodyPr/>
                    <a:lstStyle/>
                    <a:p>
                      <a:pPr marL="342900" indent="-342900">
                        <a:buAutoNum type="arabicPeriod"/>
                      </a:pPr>
                      <a:r>
                        <a:rPr lang="en-US" sz="1400" smtClean="0"/>
                        <a:t>Lakukan survei untuk mendapatkan </a:t>
                      </a:r>
                      <a:r>
                        <a:rPr lang="en-US" sz="1400" baseline="0" smtClean="0"/>
                        <a:t>data mengimplementasikan diagram ER model-1, untuk wilayah Provinsi se-Indonesia,  untuk Kabupaten/Kota  se-Jawa Barat  saja,  dan untuk Kecamatan Kota Tasikmalaya saja, dan untuk Kelurahan/Desa  salah satu kecamatan saja.</a:t>
                      </a:r>
                    </a:p>
                    <a:p>
                      <a:pPr marL="342900" indent="-342900">
                        <a:buAutoNum type="arabicPeriod"/>
                      </a:pPr>
                      <a:r>
                        <a:rPr lang="en-US" sz="1400" smtClean="0"/>
                        <a:t>Inputkan/Entrikan data yang telah didapat ke database yang dibuat dengan DBMS MySQL</a:t>
                      </a:r>
                      <a:endParaRPr lang="en-US" sz="1400"/>
                    </a:p>
                  </a:txBody>
                  <a:tcPr/>
                </a:tc>
              </a:tr>
              <a:tr h="370840">
                <a:tc>
                  <a:txBody>
                    <a:bodyPr/>
                    <a:lstStyle/>
                    <a:p>
                      <a:r>
                        <a:rPr lang="en-US" sz="1400" smtClean="0"/>
                        <a:t>K5</a:t>
                      </a:r>
                      <a:endParaRPr lang="en-US" sz="1400"/>
                    </a:p>
                  </a:txBody>
                  <a:tcPr/>
                </a:tc>
                <a:tc>
                  <a:txBody>
                    <a:bodyPr/>
                    <a:lstStyle/>
                    <a:p>
                      <a:r>
                        <a:rPr lang="en-US" sz="1400" smtClean="0"/>
                        <a:t>Pemrograman Aplikasi Database</a:t>
                      </a:r>
                      <a:endParaRPr lang="en-US" sz="1400"/>
                    </a:p>
                  </a:txBody>
                  <a:tcPr/>
                </a:tc>
                <a:tc>
                  <a:txBody>
                    <a:bodyPr/>
                    <a:lstStyle/>
                    <a:p>
                      <a:pPr marL="342900" indent="-342900">
                        <a:buAutoNum type="arabicPeriod"/>
                      </a:pPr>
                      <a:r>
                        <a:rPr lang="en-US" sz="1400" baseline="0" smtClean="0"/>
                        <a:t>Buatkan Program Aplikasi Database untuk Pendataan Wilayah dari studi kasus diagram ER model-1, dengan kriteria ada “otoritas login user “ </a:t>
                      </a:r>
                    </a:p>
                    <a:p>
                      <a:pPr marL="342900" indent="-342900">
                        <a:buAutoNum type="arabicPeriod"/>
                      </a:pPr>
                      <a:r>
                        <a:rPr lang="en-US" sz="1400" baseline="0" smtClean="0"/>
                        <a:t>Asumsi ada 2 kelompok user yaitu Grup Admin ada 3 orang user dan Grup Operator ada 15 user</a:t>
                      </a:r>
                    </a:p>
                  </a:txBody>
                  <a:tcPr/>
                </a:tc>
              </a:tr>
            </a:tbl>
          </a:graphicData>
        </a:graphic>
      </p:graphicFrame>
      <p:sp>
        <p:nvSpPr>
          <p:cNvPr id="4" name="Rounded Rectangle 3"/>
          <p:cNvSpPr/>
          <p:nvPr/>
        </p:nvSpPr>
        <p:spPr>
          <a:xfrm>
            <a:off x="10058400" y="102064"/>
            <a:ext cx="1740022" cy="48546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 &amp;</a:t>
            </a:r>
          </a:p>
          <a:p>
            <a:pPr algn="ctr"/>
            <a:r>
              <a:rPr lang="en-US" sz="1600" i="1" smtClean="0">
                <a:solidFill>
                  <a:schemeClr val="tx1"/>
                </a:solidFill>
              </a:rPr>
              <a:t>Penilaian Langsung</a:t>
            </a:r>
            <a:endParaRPr lang="en-US" sz="1600" i="1">
              <a:solidFill>
                <a:schemeClr val="tx1"/>
              </a:solidFill>
            </a:endParaRPr>
          </a:p>
        </p:txBody>
      </p:sp>
      <p:sp>
        <p:nvSpPr>
          <p:cNvPr id="5" name="Title 1">
            <a:extLst>
              <a:ext uri="{FF2B5EF4-FFF2-40B4-BE49-F238E27FC236}">
                <a16:creationId xmlns:a16="http://schemas.microsoft.com/office/drawing/2014/main" xmlns=""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prstClr val="black"/>
                </a:solidFill>
                <a:latin typeface="AR JULIAN" pitchFamily="2" charset="0"/>
                <a:sym typeface="Wingdings"/>
              </a:rPr>
              <a:t> </a:t>
            </a:r>
            <a:r>
              <a:rPr lang="en-US" smtClean="0">
                <a:solidFill>
                  <a:prstClr val="black"/>
                </a:solidFill>
                <a:latin typeface="AR JULIAN" pitchFamily="2" charset="0"/>
              </a:rPr>
              <a:t>EVALUASI &amp; KINERJA-6</a:t>
            </a:r>
            <a:endParaRPr lang="id-ID">
              <a:solidFill>
                <a:prstClr val="black"/>
              </a:solidFill>
              <a:latin typeface="AR JULIAN" pitchFamily="2" charset="0"/>
            </a:endParaRPr>
          </a:p>
        </p:txBody>
      </p:sp>
    </p:spTree>
    <p:extLst>
      <p:ext uri="{BB962C8B-B14F-4D97-AF65-F5344CB8AC3E}">
        <p14:creationId xmlns:p14="http://schemas.microsoft.com/office/powerpoint/2010/main" val="4145797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BD21447A-6C77-4E90-9545-B2B98D1C43C0}"/>
              </a:ext>
            </a:extLst>
          </p:cNvPr>
          <p:cNvSpPr txBox="1">
            <a:spLocks/>
          </p:cNvSpPr>
          <p:nvPr/>
        </p:nvSpPr>
        <p:spPr>
          <a:xfrm>
            <a:off x="647701" y="135411"/>
            <a:ext cx="10911186" cy="493240"/>
          </a:xfrm>
          <a:prstGeom prst="rect">
            <a:avLst/>
          </a:prstGeom>
          <a:solidFill>
            <a:schemeClr val="tx1"/>
          </a:solid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schemeClr val="bg1"/>
                </a:solidFill>
                <a:latin typeface="AR JULIAN" pitchFamily="2" charset="0"/>
                <a:sym typeface="Wingdings"/>
              </a:rPr>
              <a:t> ALJABAR RELASIONAL (RELATIONAL ALJABAR)</a:t>
            </a:r>
            <a:endParaRPr lang="id-ID">
              <a:solidFill>
                <a:schemeClr val="bg1"/>
              </a:solidFill>
              <a:latin typeface="AR JULIAN" pitchFamily="2" charset="0"/>
            </a:endParaRPr>
          </a:p>
        </p:txBody>
      </p:sp>
      <p:sp>
        <p:nvSpPr>
          <p:cNvPr id="23" name="Title 1"/>
          <p:cNvSpPr txBox="1">
            <a:spLocks/>
          </p:cNvSpPr>
          <p:nvPr/>
        </p:nvSpPr>
        <p:spPr>
          <a:xfrm>
            <a:off x="394126" y="842899"/>
            <a:ext cx="8788293" cy="3229639"/>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lnSpc>
                <a:spcPct val="100000"/>
              </a:lnSpc>
              <a:spcBef>
                <a:spcPts val="0"/>
              </a:spcBef>
              <a:spcAft>
                <a:spcPts val="600"/>
              </a:spcAft>
            </a:pPr>
            <a:r>
              <a:rPr lang="en-US" sz="1600" b="1" cap="none" smtClean="0">
                <a:latin typeface="Calibri" pitchFamily="34" charset="0"/>
              </a:rPr>
              <a:t>d. Projection ( </a:t>
            </a:r>
            <a:r>
              <a:rPr lang="en-US" sz="1600" b="1" smtClean="0">
                <a:sym typeface="Symbol"/>
              </a:rPr>
              <a:t> )</a:t>
            </a:r>
            <a:endParaRPr lang="en-US" sz="1600" b="1" cap="none" smtClean="0">
              <a:latin typeface="Calibri" pitchFamily="34" charset="0"/>
            </a:endParaRPr>
          </a:p>
          <a:p>
            <a:pPr marL="285750" indent="-285750" algn="l">
              <a:lnSpc>
                <a:spcPct val="100000"/>
              </a:lnSpc>
              <a:spcBef>
                <a:spcPts val="0"/>
              </a:spcBef>
              <a:spcAft>
                <a:spcPts val="600"/>
              </a:spcAft>
              <a:buFont typeface="Courier New" pitchFamily="49" charset="0"/>
              <a:buChar char="o"/>
            </a:pPr>
            <a:r>
              <a:rPr lang="en-US" sz="1600" cap="none" smtClean="0">
                <a:latin typeface="Calibri" pitchFamily="34" charset="0"/>
              </a:rPr>
              <a:t>Mekanisme </a:t>
            </a:r>
            <a:r>
              <a:rPr lang="en-US" sz="1600" cap="none">
                <a:latin typeface="Calibri" pitchFamily="34" charset="0"/>
              </a:rPr>
              <a:t>operasi Projection dengan menggunakan contoh akan dijelaskan seperti uraian berikut ini. Misalkan diketahui relasi R seperti tabel di bawah. </a:t>
            </a: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Dengan </a:t>
            </a:r>
            <a:r>
              <a:rPr lang="en-US" sz="1600" cap="none">
                <a:latin typeface="Calibri" pitchFamily="34" charset="0"/>
              </a:rPr>
              <a:t>mengambil proyeksi kolom FA dan FC dari relasi R maka didapat hasil </a:t>
            </a:r>
            <a:r>
              <a:rPr lang="en-US" sz="1600" b="1">
                <a:sym typeface="Symbol"/>
              </a:rPr>
              <a:t></a:t>
            </a:r>
            <a:r>
              <a:rPr lang="en-US" sz="1600" b="1" baseline="-25000"/>
              <a:t>FA,FC</a:t>
            </a:r>
            <a:r>
              <a:rPr lang="en-US" sz="1600" b="1"/>
              <a:t>( R )</a:t>
            </a:r>
            <a:r>
              <a:rPr lang="en-US" sz="1600"/>
              <a:t>. </a:t>
            </a:r>
            <a:r>
              <a:rPr lang="en-US" sz="1600" smtClean="0"/>
              <a:t> </a:t>
            </a:r>
            <a:br>
              <a:rPr lang="en-US" sz="1600" smtClean="0"/>
            </a:br>
            <a:r>
              <a:rPr lang="en-US" sz="1600" cap="none">
                <a:latin typeface="Calibri" pitchFamily="34" charset="0"/>
              </a:rPr>
              <a:t/>
            </a:r>
            <a:br>
              <a:rPr lang="en-US" sz="1600" cap="none">
                <a:latin typeface="Calibri" pitchFamily="34" charset="0"/>
              </a:rPr>
            </a:br>
            <a:r>
              <a:rPr lang="en-US" sz="1600" cap="none" smtClean="0">
                <a:latin typeface="Calibri" pitchFamily="34" charset="0"/>
              </a:rPr>
              <a:t>Atribut </a:t>
            </a:r>
            <a:r>
              <a:rPr lang="en-US" sz="1600" cap="none">
                <a:latin typeface="Calibri" pitchFamily="34" charset="0"/>
              </a:rPr>
              <a:t>kolom FA dan FC dari hasil operasi projection sama dengan  atribut kolom yang ada di R.</a:t>
            </a:r>
          </a:p>
          <a:p>
            <a:pPr marL="285750" indent="-285750" algn="l">
              <a:lnSpc>
                <a:spcPct val="100000"/>
              </a:lnSpc>
              <a:spcBef>
                <a:spcPts val="0"/>
              </a:spcBef>
              <a:spcAft>
                <a:spcPts val="600"/>
              </a:spcAft>
              <a:buFont typeface="Courier New" pitchFamily="49" charset="0"/>
              <a:buChar char="o"/>
            </a:pPr>
            <a:r>
              <a:rPr lang="en-US" sz="1600" cap="none" smtClean="0">
                <a:latin typeface="Calibri" pitchFamily="34" charset="0"/>
              </a:rPr>
              <a:t>Hasil </a:t>
            </a:r>
            <a:r>
              <a:rPr lang="en-US" sz="1600" cap="none">
                <a:latin typeface="Calibri" pitchFamily="34" charset="0"/>
              </a:rPr>
              <a:t>operasi projection dapat dijelaskan dengan kata-kata yaitu “seluruh tuple dengan seleksi kolom yang dipilih”.</a:t>
            </a:r>
          </a:p>
        </p:txBody>
      </p:sp>
      <p:sp>
        <p:nvSpPr>
          <p:cNvPr id="71" name="AutoShape 3831"/>
          <p:cNvSpPr>
            <a:spLocks noChangeArrowheads="1"/>
          </p:cNvSpPr>
          <p:nvPr/>
        </p:nvSpPr>
        <p:spPr bwMode="auto">
          <a:xfrm rot="-5400000">
            <a:off x="7466013" y="784066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2" name="AutoShape 3832"/>
          <p:cNvSpPr>
            <a:spLocks noChangeArrowheads="1"/>
          </p:cNvSpPr>
          <p:nvPr/>
        </p:nvSpPr>
        <p:spPr bwMode="auto">
          <a:xfrm rot="-5400000">
            <a:off x="7466013" y="830421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490213416"/>
              </p:ext>
            </p:extLst>
          </p:nvPr>
        </p:nvGraphicFramePr>
        <p:xfrm>
          <a:off x="847486" y="4058415"/>
          <a:ext cx="3218815" cy="1441041"/>
        </p:xfrm>
        <a:graphic>
          <a:graphicData uri="http://schemas.openxmlformats.org/drawingml/2006/table">
            <a:tbl>
              <a:tblPr/>
              <a:tblGrid>
                <a:gridCol w="540385"/>
                <a:gridCol w="540385"/>
                <a:gridCol w="619760"/>
                <a:gridCol w="278765"/>
                <a:gridCol w="619760"/>
                <a:gridCol w="619760"/>
              </a:tblGrid>
              <a:tr h="343761">
                <a:tc>
                  <a:txBody>
                    <a:bodyPr/>
                    <a:lstStyle/>
                    <a:p>
                      <a:pPr>
                        <a:spcBef>
                          <a:spcPts val="200"/>
                        </a:spcBef>
                        <a:spcAft>
                          <a:spcPts val="200"/>
                        </a:spcAft>
                      </a:pPr>
                      <a:r>
                        <a:rPr lang="en-US" sz="1800" b="1">
                          <a:effectLst/>
                          <a:latin typeface="Times New Roman"/>
                        </a:rPr>
                        <a:t>FA</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FB</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FC</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 </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spcBef>
                          <a:spcPts val="200"/>
                        </a:spcBef>
                        <a:spcAft>
                          <a:spcPts val="200"/>
                        </a:spcAft>
                      </a:pPr>
                      <a:r>
                        <a:rPr lang="en-US" sz="1800" b="1" smtClean="0">
                          <a:effectLst/>
                          <a:latin typeface="Times New Roman"/>
                        </a:rPr>
                        <a:t>FA</a:t>
                      </a:r>
                      <a:endParaRPr lang="en-US" sz="180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spcBef>
                          <a:spcPts val="200"/>
                        </a:spcBef>
                        <a:spcAft>
                          <a:spcPts val="200"/>
                        </a:spcAft>
                      </a:pPr>
                      <a:r>
                        <a:rPr lang="en-US" sz="1800" b="1" smtClean="0">
                          <a:effectLst/>
                          <a:latin typeface="Times New Roman"/>
                        </a:rPr>
                        <a:t>FC</a:t>
                      </a:r>
                      <a:endParaRPr lang="en-US" sz="180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0">
                <a:tc>
                  <a:txBody>
                    <a:bodyPr/>
                    <a:lstStyle/>
                    <a:p>
                      <a:pPr algn="ctr">
                        <a:spcAft>
                          <a:spcPts val="0"/>
                        </a:spcAft>
                      </a:pPr>
                      <a:r>
                        <a:rPr lang="en-US" sz="18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8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spcAft>
                          <a:spcPts val="0"/>
                        </a:spcAft>
                      </a:pPr>
                      <a:r>
                        <a:rPr lang="en-US" sz="18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8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8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18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8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8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spcAft>
                          <a:spcPts val="0"/>
                        </a:spcAft>
                      </a:pPr>
                      <a:r>
                        <a:rPr lang="en-US" sz="18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8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spcAft>
                          <a:spcPts val="0"/>
                        </a:spcAft>
                      </a:pPr>
                      <a:r>
                        <a:rPr lang="en-US" sz="1800">
                          <a:effectLst/>
                          <a:latin typeface="Times New Roman"/>
                        </a:rPr>
                        <a:t> </a:t>
                      </a:r>
                    </a:p>
                  </a:txBody>
                  <a:tcPr marL="68580" marR="68580" marT="0" marB="0">
                    <a:lnL>
                      <a:noFill/>
                    </a:lnL>
                    <a:lnR>
                      <a:noFill/>
                    </a:lnR>
                    <a:lnT>
                      <a:noFill/>
                    </a:lnT>
                    <a:lnB>
                      <a:noFill/>
                    </a:lnB>
                  </a:tcPr>
                </a:tc>
                <a:tc>
                  <a:txBody>
                    <a:bodyPr/>
                    <a:lstStyle/>
                    <a:p>
                      <a:pP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r>
            </a:tbl>
          </a:graphicData>
        </a:graphic>
      </p:graphicFrame>
      <p:sp>
        <p:nvSpPr>
          <p:cNvPr id="3" name="Rectangle 2"/>
          <p:cNvSpPr/>
          <p:nvPr/>
        </p:nvSpPr>
        <p:spPr>
          <a:xfrm>
            <a:off x="5532504" y="3650840"/>
            <a:ext cx="5155987" cy="1107996"/>
          </a:xfrm>
          <a:prstGeom prst="rect">
            <a:avLst/>
          </a:prstGeom>
        </p:spPr>
        <p:txBody>
          <a:bodyPr wrap="square">
            <a:spAutoFit/>
          </a:bodyPr>
          <a:lstStyle/>
          <a:p>
            <a:r>
              <a:rPr lang="en-US" b="1"/>
              <a:t>Sintaks umum query aljabar :</a:t>
            </a:r>
          </a:p>
          <a:p>
            <a:endParaRPr lang="en-US" sz="1600" b="1" smtClean="0"/>
          </a:p>
          <a:p>
            <a:r>
              <a:rPr lang="en-US" sz="1600" b="1"/>
              <a:t>	SELECT FA, FC  </a:t>
            </a:r>
            <a:endParaRPr lang="en-US" sz="1600" b="1" smtClean="0"/>
          </a:p>
          <a:p>
            <a:r>
              <a:rPr lang="en-US" sz="1600" b="1" smtClean="0"/>
              <a:t>	FROM </a:t>
            </a:r>
            <a:r>
              <a:rPr lang="en-US" sz="1600" b="1"/>
              <a:t>R</a:t>
            </a:r>
          </a:p>
        </p:txBody>
      </p:sp>
      <p:sp>
        <p:nvSpPr>
          <p:cNvPr id="4" name="Rectangle 3"/>
          <p:cNvSpPr/>
          <p:nvPr/>
        </p:nvSpPr>
        <p:spPr>
          <a:xfrm>
            <a:off x="847486" y="3650840"/>
            <a:ext cx="3877985" cy="369332"/>
          </a:xfrm>
          <a:prstGeom prst="rect">
            <a:avLst/>
          </a:prstGeom>
        </p:spPr>
        <p:txBody>
          <a:bodyPr wrap="none">
            <a:spAutoFit/>
          </a:bodyPr>
          <a:lstStyle/>
          <a:p>
            <a:r>
              <a:rPr lang="en-US" b="1"/>
              <a:t>Relasi R :		 </a:t>
            </a:r>
            <a:r>
              <a:rPr lang="en-US" b="1">
                <a:sym typeface="Symbol"/>
              </a:rPr>
              <a:t></a:t>
            </a:r>
            <a:r>
              <a:rPr lang="en-US" b="1" baseline="-25000"/>
              <a:t>FA,FC</a:t>
            </a:r>
            <a:r>
              <a:rPr lang="en-US" b="1"/>
              <a:t>( R </a:t>
            </a:r>
            <a:r>
              <a:rPr lang="en-US" b="1" smtClean="0"/>
              <a:t>)</a:t>
            </a:r>
            <a:r>
              <a:rPr lang="en-US" b="1"/>
              <a:t>		</a:t>
            </a:r>
            <a:endParaRPr lang="en-US"/>
          </a:p>
        </p:txBody>
      </p:sp>
    </p:spTree>
    <p:extLst>
      <p:ext uri="{BB962C8B-B14F-4D97-AF65-F5344CB8AC3E}">
        <p14:creationId xmlns:p14="http://schemas.microsoft.com/office/powerpoint/2010/main" val="26343775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BD21447A-6C77-4E90-9545-B2B98D1C43C0}"/>
              </a:ext>
            </a:extLst>
          </p:cNvPr>
          <p:cNvSpPr txBox="1">
            <a:spLocks/>
          </p:cNvSpPr>
          <p:nvPr/>
        </p:nvSpPr>
        <p:spPr>
          <a:xfrm>
            <a:off x="647701" y="135411"/>
            <a:ext cx="10911186" cy="493240"/>
          </a:xfrm>
          <a:prstGeom prst="rect">
            <a:avLst/>
          </a:prstGeom>
          <a:solidFill>
            <a:schemeClr val="tx1"/>
          </a:solid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schemeClr val="bg1"/>
                </a:solidFill>
                <a:latin typeface="AR JULIAN" pitchFamily="2" charset="0"/>
                <a:sym typeface="Wingdings"/>
              </a:rPr>
              <a:t> ALJABAR RELASIONAL (RELATIONAL ALJABAR)</a:t>
            </a:r>
            <a:endParaRPr lang="id-ID">
              <a:solidFill>
                <a:schemeClr val="bg1"/>
              </a:solidFill>
              <a:latin typeface="AR JULIAN" pitchFamily="2" charset="0"/>
            </a:endParaRPr>
          </a:p>
        </p:txBody>
      </p:sp>
      <p:sp>
        <p:nvSpPr>
          <p:cNvPr id="23" name="Title 1"/>
          <p:cNvSpPr txBox="1">
            <a:spLocks/>
          </p:cNvSpPr>
          <p:nvPr/>
        </p:nvSpPr>
        <p:spPr>
          <a:xfrm>
            <a:off x="394126" y="842899"/>
            <a:ext cx="8788293" cy="3229639"/>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lnSpc>
                <a:spcPct val="100000"/>
              </a:lnSpc>
              <a:spcBef>
                <a:spcPts val="0"/>
              </a:spcBef>
              <a:spcAft>
                <a:spcPts val="600"/>
              </a:spcAft>
            </a:pPr>
            <a:r>
              <a:rPr lang="en-US" sz="1600" b="1" cap="none" smtClean="0">
                <a:latin typeface="Calibri" pitchFamily="34" charset="0"/>
              </a:rPr>
              <a:t>e</a:t>
            </a:r>
            <a:r>
              <a:rPr lang="en-US" sz="1600" b="1" cap="none">
                <a:latin typeface="Calibri" pitchFamily="34" charset="0"/>
              </a:rPr>
              <a:t>. </a:t>
            </a:r>
            <a:r>
              <a:rPr lang="en-US" sz="1600" b="1" cap="none" smtClean="0">
                <a:latin typeface="Calibri" pitchFamily="34" charset="0"/>
              </a:rPr>
              <a:t>Selection ( </a:t>
            </a:r>
            <a:r>
              <a:rPr lang="en-US" sz="1600" b="1" smtClean="0">
                <a:sym typeface="Symbol"/>
              </a:rPr>
              <a:t> )</a:t>
            </a:r>
            <a:endParaRPr lang="en-US" sz="1600" b="1" cap="none">
              <a:latin typeface="Calibri" pitchFamily="34" charset="0"/>
            </a:endParaRPr>
          </a:p>
          <a:p>
            <a:pPr marL="285750" indent="-285750" algn="l">
              <a:lnSpc>
                <a:spcPct val="100000"/>
              </a:lnSpc>
              <a:spcBef>
                <a:spcPts val="0"/>
              </a:spcBef>
              <a:spcAft>
                <a:spcPts val="600"/>
              </a:spcAft>
              <a:buFont typeface="Courier New" pitchFamily="49" charset="0"/>
              <a:buChar char="o"/>
            </a:pPr>
            <a:r>
              <a:rPr lang="en-US" sz="1600" cap="none" smtClean="0">
                <a:latin typeface="Calibri" pitchFamily="34" charset="0"/>
              </a:rPr>
              <a:t>Mekanisme </a:t>
            </a:r>
            <a:r>
              <a:rPr lang="en-US" sz="1600" cap="none">
                <a:latin typeface="Calibri" pitchFamily="34" charset="0"/>
              </a:rPr>
              <a:t>operasi Selection dengan menggunakan contoh akan dijelaskan seperti uraian berikut ini. Misalkan diketahui relasi R seperti tabel di bawah. </a:t>
            </a: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Dengan </a:t>
            </a:r>
            <a:r>
              <a:rPr lang="en-US" sz="1600" cap="none">
                <a:latin typeface="Calibri" pitchFamily="34" charset="0"/>
              </a:rPr>
              <a:t>mengambil proyeksi baris dengan kriteria FB = b dari relasi R maka didapat hasil </a:t>
            </a:r>
            <a:r>
              <a:rPr lang="en-US" sz="1600" b="1">
                <a:sym typeface="Symbol"/>
              </a:rPr>
              <a:t></a:t>
            </a:r>
            <a:r>
              <a:rPr lang="en-US" sz="1600" b="1" baseline="-25000"/>
              <a:t>FB=b</a:t>
            </a:r>
            <a:r>
              <a:rPr lang="en-US" sz="1600" b="1"/>
              <a:t>( R )</a:t>
            </a:r>
            <a:r>
              <a:rPr lang="en-US" sz="1600" cap="none" smtClean="0">
                <a:latin typeface="Calibri" pitchFamily="34" charset="0"/>
              </a:rPr>
              <a:t>.</a:t>
            </a:r>
            <a:br>
              <a:rPr lang="en-US" sz="1600" cap="none" smtClean="0">
                <a:latin typeface="Calibri" pitchFamily="34" charset="0"/>
              </a:rPr>
            </a:br>
            <a:r>
              <a:rPr lang="en-US" sz="1600" cap="none" smtClean="0">
                <a:latin typeface="Calibri" pitchFamily="34" charset="0"/>
              </a:rPr>
              <a:t>Atribut </a:t>
            </a:r>
            <a:r>
              <a:rPr lang="en-US" sz="1600" cap="none">
                <a:latin typeface="Calibri" pitchFamily="34" charset="0"/>
              </a:rPr>
              <a:t>kolom hasil operasi selection sama seperti di R.</a:t>
            </a:r>
          </a:p>
          <a:p>
            <a:pPr marL="285750" indent="-285750" algn="l">
              <a:lnSpc>
                <a:spcPct val="100000"/>
              </a:lnSpc>
              <a:spcBef>
                <a:spcPts val="0"/>
              </a:spcBef>
              <a:spcAft>
                <a:spcPts val="600"/>
              </a:spcAft>
              <a:buFont typeface="Courier New" pitchFamily="49" charset="0"/>
              <a:buChar char="o"/>
            </a:pPr>
            <a:r>
              <a:rPr lang="en-US" sz="1600" cap="none" smtClean="0">
                <a:latin typeface="Calibri" pitchFamily="34" charset="0"/>
              </a:rPr>
              <a:t>Hasil </a:t>
            </a:r>
            <a:r>
              <a:rPr lang="en-US" sz="1600" cap="none">
                <a:latin typeface="Calibri" pitchFamily="34" charset="0"/>
              </a:rPr>
              <a:t>operasi selection dapat dijelaskan dengan kata-kata yaitu “seluruh tuple yang memenuhi formula tertentu”</a:t>
            </a:r>
          </a:p>
        </p:txBody>
      </p:sp>
      <p:sp>
        <p:nvSpPr>
          <p:cNvPr id="71" name="AutoShape 3831"/>
          <p:cNvSpPr>
            <a:spLocks noChangeArrowheads="1"/>
          </p:cNvSpPr>
          <p:nvPr/>
        </p:nvSpPr>
        <p:spPr bwMode="auto">
          <a:xfrm rot="-5400000">
            <a:off x="7466013" y="784066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2" name="AutoShape 3832"/>
          <p:cNvSpPr>
            <a:spLocks noChangeArrowheads="1"/>
          </p:cNvSpPr>
          <p:nvPr/>
        </p:nvSpPr>
        <p:spPr bwMode="auto">
          <a:xfrm rot="-5400000">
            <a:off x="7466013" y="830421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40345841"/>
              </p:ext>
            </p:extLst>
          </p:nvPr>
        </p:nvGraphicFramePr>
        <p:xfrm>
          <a:off x="847486" y="4058415"/>
          <a:ext cx="3704883" cy="1441041"/>
        </p:xfrm>
        <a:graphic>
          <a:graphicData uri="http://schemas.openxmlformats.org/drawingml/2006/table">
            <a:tbl>
              <a:tblPr/>
              <a:tblGrid>
                <a:gridCol w="527573"/>
                <a:gridCol w="527573"/>
                <a:gridCol w="499110"/>
                <a:gridCol w="458339"/>
                <a:gridCol w="482156"/>
                <a:gridCol w="605066"/>
                <a:gridCol w="605066"/>
              </a:tblGrid>
              <a:tr h="343761">
                <a:tc>
                  <a:txBody>
                    <a:bodyPr/>
                    <a:lstStyle/>
                    <a:p>
                      <a:pPr>
                        <a:spcBef>
                          <a:spcPts val="200"/>
                        </a:spcBef>
                        <a:spcAft>
                          <a:spcPts val="200"/>
                        </a:spcAft>
                      </a:pPr>
                      <a:r>
                        <a:rPr lang="en-US" sz="1800" b="1">
                          <a:effectLst/>
                          <a:latin typeface="Times New Roman"/>
                        </a:rPr>
                        <a:t>FA</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FB</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FC</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spcBef>
                          <a:spcPts val="200"/>
                        </a:spcBef>
                        <a:spcAft>
                          <a:spcPts val="200"/>
                        </a:spcAft>
                      </a:pPr>
                      <a:r>
                        <a:rPr lang="en-US" sz="1800" b="1">
                          <a:effectLst/>
                          <a:latin typeface="Times New Roman"/>
                        </a:rPr>
                        <a:t> </a:t>
                      </a:r>
                      <a:endParaRPr lang="en-US" sz="18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spcBef>
                          <a:spcPts val="200"/>
                        </a:spcBef>
                        <a:spcAft>
                          <a:spcPts val="200"/>
                        </a:spcAft>
                      </a:pPr>
                      <a:r>
                        <a:rPr lang="en-US" sz="1800" b="1" smtClean="0">
                          <a:effectLst/>
                          <a:latin typeface="Times New Roman"/>
                        </a:rPr>
                        <a:t>FA</a:t>
                      </a:r>
                      <a:endParaRPr lang="en-US" sz="180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spcBef>
                          <a:spcPts val="200"/>
                        </a:spcBef>
                        <a:spcAft>
                          <a:spcPts val="200"/>
                        </a:spcAft>
                      </a:pPr>
                      <a:r>
                        <a:rPr lang="en-US" sz="1800" b="1" smtClean="0">
                          <a:effectLst/>
                          <a:latin typeface="Times New Roman"/>
                        </a:rPr>
                        <a:t>FB</a:t>
                      </a:r>
                      <a:endParaRPr lang="en-US" sz="180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spcBef>
                          <a:spcPts val="200"/>
                        </a:spcBef>
                        <a:spcAft>
                          <a:spcPts val="200"/>
                        </a:spcAft>
                      </a:pPr>
                      <a:r>
                        <a:rPr lang="en-US" sz="1800" smtClean="0">
                          <a:effectLst/>
                          <a:latin typeface="Times New Roman"/>
                        </a:rPr>
                        <a:t>FC</a:t>
                      </a:r>
                      <a:endParaRPr lang="en-US" sz="180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0">
                <a:tc>
                  <a:txBody>
                    <a:bodyPr/>
                    <a:lstStyle/>
                    <a:p>
                      <a:pPr algn="ctr">
                        <a:spcAft>
                          <a:spcPts val="0"/>
                        </a:spcAft>
                      </a:pPr>
                      <a:r>
                        <a:rPr lang="en-US" sz="18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8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spcAft>
                          <a:spcPts val="0"/>
                        </a:spcAft>
                      </a:pPr>
                      <a:r>
                        <a:rPr lang="en-US" sz="18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8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8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18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8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spcAft>
                          <a:spcPts val="0"/>
                        </a:spcAft>
                      </a:pPr>
                      <a:r>
                        <a:rPr lang="en-US" sz="18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endParaRPr lang="en-US" sz="1800">
                        <a:effectLst/>
                        <a:latin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800">
                        <a:effectLst/>
                        <a:latin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800">
                        <a:effectLst/>
                        <a:latin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spcAft>
                          <a:spcPts val="0"/>
                        </a:spcAft>
                      </a:pPr>
                      <a:r>
                        <a:rPr lang="en-US" sz="18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spcAft>
                          <a:spcPts val="0"/>
                        </a:spcAft>
                      </a:pPr>
                      <a:r>
                        <a:rPr lang="en-US" sz="1800">
                          <a:effectLst/>
                          <a:latin typeface="Times New Roman"/>
                        </a:rPr>
                        <a:t> </a:t>
                      </a:r>
                    </a:p>
                  </a:txBody>
                  <a:tcPr marL="68580" marR="68580" marT="0" marB="0">
                    <a:lnL>
                      <a:noFill/>
                    </a:lnL>
                    <a:lnR>
                      <a:noFill/>
                    </a:lnR>
                    <a:lnT>
                      <a:noFill/>
                    </a:lnT>
                    <a:lnB>
                      <a:noFill/>
                    </a:lnB>
                  </a:tcPr>
                </a:tc>
                <a:tc>
                  <a:txBody>
                    <a:bodyPr/>
                    <a:lstStyle/>
                    <a:p>
                      <a:pPr>
                        <a:spcAft>
                          <a:spcPts val="0"/>
                        </a:spcAft>
                      </a:pPr>
                      <a:r>
                        <a:rPr lang="en-US" sz="1800">
                          <a:effectLst/>
                          <a:latin typeface="Times New Roman"/>
                        </a:rPr>
                        <a:t> </a:t>
                      </a:r>
                    </a:p>
                  </a:txBody>
                  <a:tcPr marL="68580" marR="68580" marT="0" marB="0">
                    <a:lnL>
                      <a:noFill/>
                    </a:lnL>
                    <a:lnR>
                      <a:noFill/>
                    </a:lnR>
                    <a:lnT w="12700" cap="flat" cmpd="sng" algn="ctr">
                      <a:noFill/>
                      <a:prstDash val="solid"/>
                      <a:round/>
                      <a:headEnd type="none" w="med" len="med"/>
                      <a:tailEnd type="none" w="med" len="med"/>
                    </a:lnT>
                    <a:lnB>
                      <a:noFill/>
                    </a:lnB>
                  </a:tcPr>
                </a:tc>
                <a:tc>
                  <a:txBody>
                    <a:bodyPr/>
                    <a:lstStyle/>
                    <a:p>
                      <a:pPr>
                        <a:spcAft>
                          <a:spcPts val="0"/>
                        </a:spcAft>
                      </a:pPr>
                      <a:r>
                        <a:rPr lang="en-US" sz="1800">
                          <a:effectLst/>
                          <a:latin typeface="Times New Roman"/>
                        </a:rPr>
                        <a:t> </a:t>
                      </a:r>
                    </a:p>
                  </a:txBody>
                  <a:tcPr marL="68580" marR="68580" marT="0" marB="0">
                    <a:lnL>
                      <a:noFill/>
                    </a:lnL>
                    <a:lnR>
                      <a:noFill/>
                    </a:lnR>
                    <a:lnT w="12700" cap="flat" cmpd="sng" algn="ctr">
                      <a:noFill/>
                      <a:prstDash val="solid"/>
                      <a:round/>
                      <a:headEnd type="none" w="med" len="med"/>
                      <a:tailEnd type="none" w="med" len="med"/>
                    </a:lnT>
                    <a:lnB>
                      <a:noFill/>
                    </a:lnB>
                  </a:tcPr>
                </a:tc>
                <a:tc>
                  <a:txBody>
                    <a:bodyPr/>
                    <a:lstStyle/>
                    <a:p>
                      <a:pPr>
                        <a:spcAft>
                          <a:spcPts val="0"/>
                        </a:spcAft>
                      </a:pPr>
                      <a:endParaRPr lang="en-US" sz="1800">
                        <a:effectLst/>
                        <a:latin typeface="Times New Roman"/>
                      </a:endParaRPr>
                    </a:p>
                  </a:txBody>
                  <a:tcPr marL="68580" marR="68580" marT="0" marB="0">
                    <a:lnL>
                      <a:noFill/>
                    </a:lnL>
                    <a:lnR>
                      <a:noFill/>
                    </a:lnR>
                    <a:lnT w="12700" cap="flat" cmpd="sng" algn="ctr">
                      <a:noFill/>
                      <a:prstDash val="solid"/>
                      <a:round/>
                      <a:headEnd type="none" w="med" len="med"/>
                      <a:tailEnd type="none" w="med" len="med"/>
                    </a:lnT>
                    <a:lnB>
                      <a:noFill/>
                    </a:lnB>
                  </a:tcPr>
                </a:tc>
              </a:tr>
            </a:tbl>
          </a:graphicData>
        </a:graphic>
      </p:graphicFrame>
      <p:sp>
        <p:nvSpPr>
          <p:cNvPr id="3" name="Rectangle 2"/>
          <p:cNvSpPr/>
          <p:nvPr/>
        </p:nvSpPr>
        <p:spPr>
          <a:xfrm>
            <a:off x="5532504" y="3835506"/>
            <a:ext cx="5155987" cy="1354217"/>
          </a:xfrm>
          <a:prstGeom prst="rect">
            <a:avLst/>
          </a:prstGeom>
        </p:spPr>
        <p:txBody>
          <a:bodyPr wrap="square">
            <a:spAutoFit/>
          </a:bodyPr>
          <a:lstStyle/>
          <a:p>
            <a:r>
              <a:rPr lang="en-US" b="1"/>
              <a:t>Sintaks umum query aljabar :</a:t>
            </a:r>
          </a:p>
          <a:p>
            <a:endParaRPr lang="en-US" sz="1600" b="1" smtClean="0"/>
          </a:p>
          <a:p>
            <a:r>
              <a:rPr lang="en-US" sz="1600" b="1"/>
              <a:t>	SELECT * </a:t>
            </a:r>
            <a:endParaRPr lang="en-US" sz="1600" b="1" smtClean="0"/>
          </a:p>
          <a:p>
            <a:r>
              <a:rPr lang="en-US" sz="1600" b="1"/>
              <a:t>	</a:t>
            </a:r>
            <a:r>
              <a:rPr lang="en-US" sz="1600" b="1" smtClean="0"/>
              <a:t>FROM </a:t>
            </a:r>
            <a:r>
              <a:rPr lang="en-US" sz="1600" b="1"/>
              <a:t>R </a:t>
            </a:r>
          </a:p>
          <a:p>
            <a:r>
              <a:rPr lang="en-US" sz="1600" b="1" smtClean="0"/>
              <a:t>	WHERE (FA=b)</a:t>
            </a:r>
            <a:endParaRPr lang="en-US" sz="1600" b="1"/>
          </a:p>
        </p:txBody>
      </p:sp>
      <p:sp>
        <p:nvSpPr>
          <p:cNvPr id="4" name="Rectangle 3"/>
          <p:cNvSpPr/>
          <p:nvPr/>
        </p:nvSpPr>
        <p:spPr>
          <a:xfrm>
            <a:off x="847486" y="3650840"/>
            <a:ext cx="3877985" cy="369332"/>
          </a:xfrm>
          <a:prstGeom prst="rect">
            <a:avLst/>
          </a:prstGeom>
        </p:spPr>
        <p:txBody>
          <a:bodyPr wrap="none">
            <a:spAutoFit/>
          </a:bodyPr>
          <a:lstStyle/>
          <a:p>
            <a:r>
              <a:rPr lang="en-US" b="1"/>
              <a:t>Relasi R :		 </a:t>
            </a:r>
            <a:r>
              <a:rPr lang="en-US" b="1">
                <a:sym typeface="Symbol"/>
              </a:rPr>
              <a:t></a:t>
            </a:r>
            <a:r>
              <a:rPr lang="en-US" b="1" baseline="-25000"/>
              <a:t>FB=b</a:t>
            </a:r>
            <a:r>
              <a:rPr lang="en-US" b="1"/>
              <a:t>( R )		</a:t>
            </a:r>
            <a:endParaRPr lang="en-US"/>
          </a:p>
        </p:txBody>
      </p:sp>
    </p:spTree>
    <p:extLst>
      <p:ext uri="{BB962C8B-B14F-4D97-AF65-F5344CB8AC3E}">
        <p14:creationId xmlns:p14="http://schemas.microsoft.com/office/powerpoint/2010/main" val="404983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BD21447A-6C77-4E90-9545-B2B98D1C43C0}"/>
              </a:ext>
            </a:extLst>
          </p:cNvPr>
          <p:cNvSpPr txBox="1">
            <a:spLocks/>
          </p:cNvSpPr>
          <p:nvPr/>
        </p:nvSpPr>
        <p:spPr>
          <a:xfrm>
            <a:off x="647701" y="135411"/>
            <a:ext cx="10911186" cy="493240"/>
          </a:xfrm>
          <a:prstGeom prst="rect">
            <a:avLst/>
          </a:prstGeom>
          <a:solidFill>
            <a:schemeClr val="tx1"/>
          </a:solid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schemeClr val="bg1"/>
                </a:solidFill>
                <a:latin typeface="AR JULIAN" pitchFamily="2" charset="0"/>
                <a:sym typeface="Wingdings"/>
              </a:rPr>
              <a:t> ALJABAR RELASIONAL (RELATIONAL ALJABAR)</a:t>
            </a:r>
            <a:endParaRPr lang="id-ID">
              <a:solidFill>
                <a:schemeClr val="bg1"/>
              </a:solidFill>
              <a:latin typeface="AR JULIAN" pitchFamily="2" charset="0"/>
            </a:endParaRPr>
          </a:p>
        </p:txBody>
      </p:sp>
      <p:sp>
        <p:nvSpPr>
          <p:cNvPr id="23" name="Title 1"/>
          <p:cNvSpPr txBox="1">
            <a:spLocks/>
          </p:cNvSpPr>
          <p:nvPr/>
        </p:nvSpPr>
        <p:spPr>
          <a:xfrm>
            <a:off x="394127" y="835215"/>
            <a:ext cx="10647829" cy="3229639"/>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lnSpc>
                <a:spcPct val="100000"/>
              </a:lnSpc>
              <a:spcBef>
                <a:spcPts val="0"/>
              </a:spcBef>
              <a:spcAft>
                <a:spcPts val="600"/>
              </a:spcAft>
            </a:pPr>
            <a:r>
              <a:rPr lang="en-US" sz="1600" b="1" cap="none">
                <a:latin typeface="Calibri" pitchFamily="34" charset="0"/>
              </a:rPr>
              <a:t>f</a:t>
            </a:r>
            <a:r>
              <a:rPr lang="en-US" sz="1600" b="1" cap="none" smtClean="0">
                <a:latin typeface="Calibri" pitchFamily="34" charset="0"/>
              </a:rPr>
              <a:t>. Quotiont ( </a:t>
            </a:r>
            <a:r>
              <a:rPr lang="en-US" sz="1600" b="1">
                <a:sym typeface="Symbol"/>
              </a:rPr>
              <a:t></a:t>
            </a:r>
            <a:r>
              <a:rPr lang="en-US" sz="1600" b="1"/>
              <a:t> </a:t>
            </a:r>
            <a:r>
              <a:rPr lang="en-US" sz="1600" b="1" cap="none" smtClean="0">
                <a:latin typeface="Calibri" pitchFamily="34" charset="0"/>
              </a:rPr>
              <a:t> )</a:t>
            </a:r>
            <a:endParaRPr lang="en-US" sz="1600" b="1" cap="none">
              <a:latin typeface="Calibri" pitchFamily="34" charset="0"/>
            </a:endParaRPr>
          </a:p>
          <a:p>
            <a:pPr marL="285750" indent="-285750" algn="l">
              <a:lnSpc>
                <a:spcPct val="100000"/>
              </a:lnSpc>
              <a:spcBef>
                <a:spcPts val="0"/>
              </a:spcBef>
              <a:spcAft>
                <a:spcPts val="600"/>
              </a:spcAft>
              <a:buFont typeface="Courier New" pitchFamily="49" charset="0"/>
              <a:buChar char="o"/>
            </a:pPr>
            <a:r>
              <a:rPr lang="en-US" sz="1600" cap="none" smtClean="0">
                <a:latin typeface="Calibri" pitchFamily="34" charset="0"/>
              </a:rPr>
              <a:t>Mekanisme </a:t>
            </a:r>
            <a:r>
              <a:rPr lang="en-US" sz="1600" cap="none">
                <a:latin typeface="Calibri" pitchFamily="34" charset="0"/>
              </a:rPr>
              <a:t>operasi Quotient dengan menggunakan contoh akan dijelaskan seperti uraian berikut ini. Misalkan diketahui relasi R dan relasi S seperti tabel di bawah, maka hasil operasi quotient adalah </a:t>
            </a:r>
            <a:r>
              <a:rPr lang="en-US" sz="1600" cap="none" smtClean="0">
                <a:latin typeface="Calibri" pitchFamily="34" charset="0"/>
              </a:rPr>
              <a:t>R</a:t>
            </a:r>
            <a:r>
              <a:rPr lang="en-US" sz="1600" b="1">
                <a:sym typeface="Symbol"/>
              </a:rPr>
              <a:t></a:t>
            </a:r>
            <a:r>
              <a:rPr lang="en-US" sz="1600" b="1"/>
              <a:t> </a:t>
            </a:r>
            <a:r>
              <a:rPr lang="en-US" sz="1600" cap="none" smtClean="0">
                <a:latin typeface="Calibri" pitchFamily="34" charset="0"/>
              </a:rPr>
              <a:t>S</a:t>
            </a:r>
            <a:r>
              <a:rPr lang="en-US" sz="1600" cap="none">
                <a:latin typeface="Calibri" pitchFamily="34" charset="0"/>
              </a:rPr>
              <a:t>. </a:t>
            </a: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
            </a:r>
            <a:br>
              <a:rPr lang="en-US" sz="1600" cap="none" smtClean="0">
                <a:latin typeface="Calibri" pitchFamily="34" charset="0"/>
              </a:rPr>
            </a:br>
            <a:r>
              <a:rPr lang="en-US" sz="1600" cap="none" smtClean="0">
                <a:latin typeface="Calibri" pitchFamily="34" charset="0"/>
              </a:rPr>
              <a:t>Atribut </a:t>
            </a:r>
            <a:r>
              <a:rPr lang="en-US" sz="1600" cap="none">
                <a:latin typeface="Calibri" pitchFamily="34" charset="0"/>
              </a:rPr>
              <a:t>kolom F1 dan F2 dari hasil operasi Quotient tidak perlu dipedulikan namanya, yang penting adalah F1 mewakili kolom ke-1, F2 mewakili kolom ke-2, dan F3 mewakili kolom ke-3. </a:t>
            </a:r>
          </a:p>
          <a:p>
            <a:pPr marL="285750" indent="-285750" algn="l">
              <a:lnSpc>
                <a:spcPct val="100000"/>
              </a:lnSpc>
              <a:spcBef>
                <a:spcPts val="0"/>
              </a:spcBef>
              <a:spcAft>
                <a:spcPts val="600"/>
              </a:spcAft>
              <a:buFont typeface="Courier New" pitchFamily="49" charset="0"/>
              <a:buChar char="o"/>
            </a:pPr>
            <a:r>
              <a:rPr lang="en-US" sz="1600" cap="none" smtClean="0">
                <a:latin typeface="Calibri" pitchFamily="34" charset="0"/>
              </a:rPr>
              <a:t>Misalkan </a:t>
            </a:r>
            <a:r>
              <a:rPr lang="en-US" sz="1600" cap="none">
                <a:latin typeface="Calibri" pitchFamily="34" charset="0"/>
              </a:rPr>
              <a:t>r dan s adalah arity dari relasi R dan S, </a:t>
            </a:r>
            <a:r>
              <a:rPr lang="en-US" sz="1600" cap="none" smtClean="0">
                <a:latin typeface="Calibri" pitchFamily="34" charset="0"/>
              </a:rPr>
              <a:t>dimana r &gt; s daan s </a:t>
            </a:r>
            <a:r>
              <a:rPr lang="en-US" sz="1600" smtClean="0">
                <a:sym typeface="Symbol"/>
              </a:rPr>
              <a:t> </a:t>
            </a:r>
            <a:r>
              <a:rPr lang="en-US" sz="1600" cap="none" smtClean="0">
                <a:latin typeface="Calibri" pitchFamily="34" charset="0"/>
              </a:rPr>
              <a:t>0. </a:t>
            </a:r>
            <a:br>
              <a:rPr lang="en-US" sz="1600" cap="none" smtClean="0">
                <a:latin typeface="Calibri" pitchFamily="34" charset="0"/>
              </a:rPr>
            </a:br>
            <a:r>
              <a:rPr lang="en-US" sz="1600" cap="none" smtClean="0">
                <a:latin typeface="Calibri" pitchFamily="34" charset="0"/>
              </a:rPr>
              <a:t>Sebagai </a:t>
            </a:r>
            <a:r>
              <a:rPr lang="en-US" sz="1600" cap="none">
                <a:latin typeface="Calibri" pitchFamily="34" charset="0"/>
              </a:rPr>
              <a:t>operator turunan maka Quotient diturunkan dengan formula :</a:t>
            </a:r>
          </a:p>
          <a:p>
            <a:pPr algn="l">
              <a:lnSpc>
                <a:spcPct val="100000"/>
              </a:lnSpc>
              <a:spcBef>
                <a:spcPts val="0"/>
              </a:spcBef>
              <a:spcAft>
                <a:spcPts val="600"/>
              </a:spcAft>
            </a:pPr>
            <a:r>
              <a:rPr lang="en-US" sz="1600" cap="none" smtClean="0">
                <a:latin typeface="Calibri" pitchFamily="34" charset="0"/>
              </a:rPr>
              <a:t>	</a:t>
            </a:r>
            <a:r>
              <a:rPr lang="en-US" sz="1600"/>
              <a:t>R </a:t>
            </a:r>
            <a:r>
              <a:rPr lang="en-US" sz="1600">
                <a:sym typeface="Symbol"/>
              </a:rPr>
              <a:t></a:t>
            </a:r>
            <a:r>
              <a:rPr lang="en-US" sz="1600"/>
              <a:t> S = </a:t>
            </a:r>
            <a:r>
              <a:rPr lang="en-US" sz="1600">
                <a:sym typeface="Symbol"/>
              </a:rPr>
              <a:t></a:t>
            </a:r>
            <a:r>
              <a:rPr lang="en-US" sz="1600" baseline="-25000"/>
              <a:t>1,2,3,…r</a:t>
            </a:r>
            <a:r>
              <a:rPr lang="en-US" sz="1600" baseline="-25000">
                <a:sym typeface="Symbol"/>
              </a:rPr>
              <a:t></a:t>
            </a:r>
            <a:r>
              <a:rPr lang="en-US" sz="1600" baseline="-25000"/>
              <a:t>s</a:t>
            </a:r>
            <a:r>
              <a:rPr lang="en-US" sz="1600"/>
              <a:t>(R)  </a:t>
            </a:r>
            <a:r>
              <a:rPr lang="en-US" sz="1600">
                <a:sym typeface="Symbol"/>
              </a:rPr>
              <a:t></a:t>
            </a:r>
            <a:r>
              <a:rPr lang="en-US" sz="1600"/>
              <a:t>  </a:t>
            </a:r>
            <a:r>
              <a:rPr lang="en-US" sz="1600">
                <a:sym typeface="Symbol"/>
              </a:rPr>
              <a:t></a:t>
            </a:r>
            <a:r>
              <a:rPr lang="en-US" sz="1600" baseline="-25000"/>
              <a:t>1,2,3,…r</a:t>
            </a:r>
            <a:r>
              <a:rPr lang="en-US" sz="1600" baseline="-25000">
                <a:sym typeface="Symbol"/>
              </a:rPr>
              <a:t></a:t>
            </a:r>
            <a:r>
              <a:rPr lang="en-US" sz="1600" baseline="-25000"/>
              <a:t>s</a:t>
            </a:r>
            <a:r>
              <a:rPr lang="en-US" sz="1600"/>
              <a:t>( (</a:t>
            </a:r>
            <a:r>
              <a:rPr lang="en-US" sz="1600">
                <a:sym typeface="Symbol"/>
              </a:rPr>
              <a:t></a:t>
            </a:r>
            <a:r>
              <a:rPr lang="en-US" sz="1600" baseline="-25000"/>
              <a:t>1,2,3,…r</a:t>
            </a:r>
            <a:r>
              <a:rPr lang="en-US" sz="1600" baseline="-25000">
                <a:sym typeface="Symbol"/>
              </a:rPr>
              <a:t></a:t>
            </a:r>
            <a:r>
              <a:rPr lang="en-US" sz="1600" baseline="-25000"/>
              <a:t>s</a:t>
            </a:r>
            <a:r>
              <a:rPr lang="en-US" sz="1600"/>
              <a:t> (R)</a:t>
            </a:r>
            <a:r>
              <a:rPr lang="en-US" sz="1600">
                <a:sym typeface="Symbol"/>
              </a:rPr>
              <a:t></a:t>
            </a:r>
            <a:r>
              <a:rPr lang="en-US" sz="1600"/>
              <a:t>S) </a:t>
            </a:r>
            <a:r>
              <a:rPr lang="en-US" sz="1600">
                <a:sym typeface="Symbol"/>
              </a:rPr>
              <a:t></a:t>
            </a:r>
            <a:r>
              <a:rPr lang="en-US" sz="1600"/>
              <a:t> R</a:t>
            </a:r>
            <a:r>
              <a:rPr lang="en-US" sz="1600" smtClean="0"/>
              <a:t>)</a:t>
            </a:r>
            <a:r>
              <a:rPr lang="en-US" sz="1600" cap="none" smtClean="0">
                <a:latin typeface="Calibri" pitchFamily="34" charset="0"/>
              </a:rPr>
              <a:t> </a:t>
            </a:r>
            <a:endParaRPr lang="en-US" sz="1600" cap="none">
              <a:latin typeface="Calibri" pitchFamily="34" charset="0"/>
            </a:endParaRPr>
          </a:p>
          <a:p>
            <a:pPr marL="285750" indent="-285750" algn="l">
              <a:lnSpc>
                <a:spcPct val="100000"/>
              </a:lnSpc>
              <a:spcBef>
                <a:spcPts val="0"/>
              </a:spcBef>
              <a:spcAft>
                <a:spcPts val="600"/>
              </a:spcAft>
              <a:buFont typeface="Courier New" pitchFamily="49" charset="0"/>
              <a:buChar char="o"/>
            </a:pPr>
            <a:r>
              <a:rPr lang="en-US" sz="1600" cap="none">
                <a:latin typeface="Calibri" pitchFamily="34" charset="0"/>
              </a:rPr>
              <a:t>Rincian proses penurunannya dipersilakan sendiri sebagai latihan</a:t>
            </a:r>
          </a:p>
        </p:txBody>
      </p:sp>
      <p:sp>
        <p:nvSpPr>
          <p:cNvPr id="71" name="AutoShape 3831"/>
          <p:cNvSpPr>
            <a:spLocks noChangeArrowheads="1"/>
          </p:cNvSpPr>
          <p:nvPr/>
        </p:nvSpPr>
        <p:spPr bwMode="auto">
          <a:xfrm rot="-5400000">
            <a:off x="7466013" y="784066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2" name="AutoShape 3832"/>
          <p:cNvSpPr>
            <a:spLocks noChangeArrowheads="1"/>
          </p:cNvSpPr>
          <p:nvPr/>
        </p:nvSpPr>
        <p:spPr bwMode="auto">
          <a:xfrm rot="-5400000">
            <a:off x="7466013" y="830421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 name="Rectangle 2"/>
          <p:cNvSpPr/>
          <p:nvPr/>
        </p:nvSpPr>
        <p:spPr>
          <a:xfrm>
            <a:off x="6631322" y="4466594"/>
            <a:ext cx="5202090" cy="923330"/>
          </a:xfrm>
          <a:prstGeom prst="rect">
            <a:avLst/>
          </a:prstGeom>
        </p:spPr>
        <p:txBody>
          <a:bodyPr wrap="square">
            <a:spAutoFit/>
          </a:bodyPr>
          <a:lstStyle/>
          <a:p>
            <a:r>
              <a:rPr lang="en-US" b="1"/>
              <a:t>Sintaks umum query aljabar :</a:t>
            </a:r>
            <a:endParaRPr lang="en-US"/>
          </a:p>
          <a:p>
            <a:r>
              <a:rPr lang="en-US"/>
              <a:t> </a:t>
            </a:r>
          </a:p>
          <a:p>
            <a:r>
              <a:rPr lang="en-US"/>
              <a:t>- (belum ditemukan padanannya)</a:t>
            </a:r>
          </a:p>
        </p:txBody>
      </p:sp>
      <p:sp>
        <p:nvSpPr>
          <p:cNvPr id="4" name="Rectangle 3"/>
          <p:cNvSpPr/>
          <p:nvPr/>
        </p:nvSpPr>
        <p:spPr>
          <a:xfrm>
            <a:off x="750521" y="4064854"/>
            <a:ext cx="4939173" cy="369332"/>
          </a:xfrm>
          <a:prstGeom prst="rect">
            <a:avLst/>
          </a:prstGeom>
        </p:spPr>
        <p:txBody>
          <a:bodyPr wrap="none">
            <a:spAutoFit/>
          </a:bodyPr>
          <a:lstStyle/>
          <a:p>
            <a:r>
              <a:rPr lang="en-US" b="1"/>
              <a:t>Relasi R :		 </a:t>
            </a:r>
            <a:r>
              <a:rPr lang="en-US" b="1" smtClean="0"/>
              <a:t>	  Relasi </a:t>
            </a:r>
            <a:r>
              <a:rPr lang="en-US" b="1"/>
              <a:t>S :	</a:t>
            </a:r>
            <a:r>
              <a:rPr lang="en-US" b="1" smtClean="0"/>
              <a:t>     R </a:t>
            </a:r>
            <a:r>
              <a:rPr lang="en-US" b="1">
                <a:sym typeface="Symbol"/>
              </a:rPr>
              <a:t></a:t>
            </a:r>
            <a:r>
              <a:rPr lang="en-US" b="1"/>
              <a:t> </a:t>
            </a:r>
            <a:r>
              <a:rPr lang="en-US" smtClean="0"/>
              <a:t> </a:t>
            </a:r>
            <a:r>
              <a:rPr lang="en-US" b="1" smtClean="0"/>
              <a:t>S </a:t>
            </a:r>
            <a:r>
              <a:rPr lang="en-US" b="1"/>
              <a:t>:</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65242632"/>
              </p:ext>
            </p:extLst>
          </p:nvPr>
        </p:nvGraphicFramePr>
        <p:xfrm>
          <a:off x="755076" y="4552250"/>
          <a:ext cx="4962966" cy="1493520"/>
        </p:xfrm>
        <a:graphic>
          <a:graphicData uri="http://schemas.openxmlformats.org/drawingml/2006/table">
            <a:tbl>
              <a:tblPr/>
              <a:tblGrid>
                <a:gridCol w="461671"/>
                <a:gridCol w="521203"/>
                <a:gridCol w="533352"/>
                <a:gridCol w="533352"/>
                <a:gridCol w="461671"/>
                <a:gridCol w="533352"/>
                <a:gridCol w="533352"/>
                <a:gridCol w="461671"/>
                <a:gridCol w="461671"/>
                <a:gridCol w="461671"/>
              </a:tblGrid>
              <a:tr h="0">
                <a:tc>
                  <a:txBody>
                    <a:bodyPr/>
                    <a:lstStyle/>
                    <a:p>
                      <a:pPr algn="ctr">
                        <a:spcAft>
                          <a:spcPts val="600"/>
                        </a:spcAft>
                      </a:pPr>
                      <a:r>
                        <a:rPr lang="en-US" sz="1400" b="1">
                          <a:effectLst/>
                          <a:latin typeface="Times New Roman"/>
                        </a:rPr>
                        <a:t>FA</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600"/>
                        </a:spcAft>
                      </a:pPr>
                      <a:r>
                        <a:rPr lang="en-US" sz="1400" b="1">
                          <a:effectLst/>
                          <a:latin typeface="Times New Roman"/>
                        </a:rPr>
                        <a:t>FB</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600"/>
                        </a:spcAft>
                      </a:pPr>
                      <a:r>
                        <a:rPr lang="en-US" sz="1400" b="1">
                          <a:effectLst/>
                          <a:latin typeface="Times New Roman"/>
                        </a:rPr>
                        <a:t>FC</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600"/>
                        </a:spcAft>
                      </a:pPr>
                      <a:r>
                        <a:rPr lang="en-US" sz="1400" b="1">
                          <a:effectLst/>
                          <a:latin typeface="Times New Roman"/>
                        </a:rPr>
                        <a:t>FD</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600"/>
                        </a:spcAft>
                      </a:pPr>
                      <a:r>
                        <a:rPr lang="en-US" sz="1400" b="1">
                          <a:effectLst/>
                          <a:latin typeface="Times New Roman"/>
                        </a:rPr>
                        <a:t> </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600"/>
                        </a:spcAft>
                      </a:pPr>
                      <a:r>
                        <a:rPr lang="en-US" sz="1400" b="1">
                          <a:effectLst/>
                          <a:latin typeface="Times New Roman"/>
                        </a:rPr>
                        <a:t>FC</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600"/>
                        </a:spcAft>
                      </a:pPr>
                      <a:r>
                        <a:rPr lang="en-US" sz="1400" b="1">
                          <a:effectLst/>
                          <a:latin typeface="Times New Roman"/>
                        </a:rPr>
                        <a:t>FD</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600"/>
                        </a:spcAft>
                      </a:pPr>
                      <a:r>
                        <a:rPr lang="en-US" sz="1400" b="1">
                          <a:effectLst/>
                          <a:latin typeface="Times New Roman"/>
                        </a:rPr>
                        <a:t> </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600"/>
                        </a:spcAft>
                      </a:pPr>
                      <a:r>
                        <a:rPr lang="en-US" sz="1400" b="1">
                          <a:effectLst/>
                          <a:latin typeface="Times New Roman"/>
                        </a:rPr>
                        <a:t>F1</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spcAft>
                          <a:spcPts val="600"/>
                        </a:spcAft>
                      </a:pPr>
                      <a:r>
                        <a:rPr lang="en-US" sz="1400" b="1">
                          <a:effectLst/>
                          <a:latin typeface="Times New Roman"/>
                        </a:rPr>
                        <a:t>F2</a:t>
                      </a:r>
                      <a:endParaRPr lang="en-US" sz="1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0">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600"/>
                        </a:spcAft>
                      </a:pPr>
                      <a:r>
                        <a:rPr lang="en-US" sz="14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600"/>
                        </a:spcAft>
                      </a:pPr>
                      <a:r>
                        <a:rPr lang="en-US" sz="14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600"/>
                        </a:spcAft>
                      </a:pPr>
                      <a:r>
                        <a:rPr lang="en-US" sz="14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600"/>
                        </a:spcAft>
                      </a:pPr>
                      <a:r>
                        <a:rPr lang="en-US" sz="14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600"/>
                        </a:spcAft>
                      </a:pPr>
                      <a:r>
                        <a:rPr lang="en-US" sz="14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600"/>
                        </a:spcAft>
                      </a:pPr>
                      <a:r>
                        <a:rPr lang="en-US" sz="1400">
                          <a:effectLst/>
                          <a:latin typeface="Times New Roman"/>
                        </a:rPr>
                        <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600"/>
                        </a:spcAft>
                      </a:pPr>
                      <a:r>
                        <a:rPr lang="en-US" sz="14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600"/>
                        </a:spcAft>
                      </a:pPr>
                      <a:r>
                        <a:rPr lang="en-US" sz="14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600"/>
                        </a:spcAft>
                      </a:pPr>
                      <a:r>
                        <a:rPr lang="en-US" sz="1400">
                          <a:effectLst/>
                          <a:latin typeface="Times New Roman"/>
                        </a:rPr>
                        <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spcAft>
                          <a:spcPts val="600"/>
                        </a:spcAft>
                      </a:pPr>
                      <a:r>
                        <a:rPr lang="en-US" sz="14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r>
              <a:tr h="0">
                <a:tc>
                  <a:txBody>
                    <a:bodyPr/>
                    <a:lstStyle/>
                    <a:p>
                      <a:pPr algn="ctr">
                        <a:spcAft>
                          <a:spcPts val="600"/>
                        </a:spcAft>
                      </a:pPr>
                      <a:r>
                        <a:rPr lang="en-US" sz="1400">
                          <a:effectLst/>
                          <a:latin typeface="Times New Roman"/>
                        </a:rPr>
                        <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600"/>
                        </a:spcAft>
                      </a:pPr>
                      <a:r>
                        <a:rPr lang="en-US" sz="14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r>
              <a:tr h="0">
                <a:tc>
                  <a:txBody>
                    <a:bodyPr/>
                    <a:lstStyle/>
                    <a:p>
                      <a:pPr algn="ctr">
                        <a:spcAft>
                          <a:spcPts val="600"/>
                        </a:spcAft>
                      </a:pPr>
                      <a:r>
                        <a:rPr lang="en-US" sz="1400">
                          <a:effectLst/>
                          <a:latin typeface="Times New Roman"/>
                        </a:rPr>
                        <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600"/>
                        </a:spcAft>
                      </a:pPr>
                      <a:r>
                        <a:rPr lang="en-US" sz="1400">
                          <a:effectLst/>
                          <a:latin typeface="Times New Roman"/>
                        </a:rPr>
                        <a:t>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spcAft>
                          <a:spcPts val="600"/>
                        </a:spcAft>
                      </a:pPr>
                      <a:r>
                        <a:rPr lang="en-US" sz="14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r>
              <a:tr h="0">
                <a:tc>
                  <a:txBody>
                    <a:bodyPr/>
                    <a:lstStyle/>
                    <a:p>
                      <a:pPr algn="ctr">
                        <a:spcAft>
                          <a:spcPts val="600"/>
                        </a:spcAft>
                      </a:pPr>
                      <a:r>
                        <a:rPr lang="en-US" sz="1400">
                          <a:effectLst/>
                          <a:latin typeface="Times New Roman"/>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600"/>
                        </a:spcAft>
                      </a:pPr>
                      <a:r>
                        <a:rPr lang="en-US" sz="1400">
                          <a:effectLst/>
                          <a:latin typeface="Times New Roman"/>
                        </a:rPr>
                        <a:t> </a:t>
                      </a:r>
                    </a:p>
                  </a:txBody>
                  <a:tcPr marL="68580" marR="68580"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c>
                  <a:txBody>
                    <a:bodyPr/>
                    <a:lstStyle/>
                    <a:p>
                      <a:pPr algn="ctr">
                        <a:spcAft>
                          <a:spcPts val="600"/>
                        </a:spcAft>
                      </a:pPr>
                      <a:r>
                        <a:rPr lang="en-US" sz="1400">
                          <a:effectLst/>
                          <a:latin typeface="Times New Roman"/>
                        </a:rPr>
                        <a:t> </a:t>
                      </a:r>
                    </a:p>
                  </a:txBody>
                  <a:tcPr marL="68580" marR="68580" marT="0" marB="0">
                    <a:lnL>
                      <a:noFill/>
                    </a:lnL>
                    <a:lnR>
                      <a:noFill/>
                    </a:lnR>
                    <a:lnT>
                      <a:noFill/>
                    </a:lnT>
                    <a:lnB>
                      <a:noFill/>
                    </a:lnB>
                  </a:tcPr>
                </a:tc>
              </a:tr>
            </a:tbl>
          </a:graphicData>
        </a:graphic>
      </p:graphicFrame>
    </p:spTree>
    <p:extLst>
      <p:ext uri="{BB962C8B-B14F-4D97-AF65-F5344CB8AC3E}">
        <p14:creationId xmlns:p14="http://schemas.microsoft.com/office/powerpoint/2010/main" val="1369632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BD21447A-6C77-4E90-9545-B2B98D1C43C0}"/>
              </a:ext>
            </a:extLst>
          </p:cNvPr>
          <p:cNvSpPr txBox="1">
            <a:spLocks/>
          </p:cNvSpPr>
          <p:nvPr/>
        </p:nvSpPr>
        <p:spPr>
          <a:xfrm>
            <a:off x="647701" y="135411"/>
            <a:ext cx="10911186" cy="493240"/>
          </a:xfrm>
          <a:prstGeom prst="rect">
            <a:avLst/>
          </a:prstGeom>
          <a:solidFill>
            <a:schemeClr val="tx1"/>
          </a:solid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schemeClr val="bg1"/>
                </a:solidFill>
                <a:latin typeface="AR JULIAN" pitchFamily="2" charset="0"/>
                <a:sym typeface="Wingdings"/>
              </a:rPr>
              <a:t> ALJABAR RELASIONAL (RELATIONAL ALJABAR)</a:t>
            </a:r>
            <a:endParaRPr lang="id-ID">
              <a:solidFill>
                <a:schemeClr val="bg1"/>
              </a:solidFill>
              <a:latin typeface="AR JULIAN" pitchFamily="2" charset="0"/>
            </a:endParaRPr>
          </a:p>
        </p:txBody>
      </p:sp>
      <p:sp>
        <p:nvSpPr>
          <p:cNvPr id="71" name="AutoShape 3831"/>
          <p:cNvSpPr>
            <a:spLocks noChangeArrowheads="1"/>
          </p:cNvSpPr>
          <p:nvPr/>
        </p:nvSpPr>
        <p:spPr bwMode="auto">
          <a:xfrm rot="-5400000">
            <a:off x="7466013" y="784066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2" name="AutoShape 3832"/>
          <p:cNvSpPr>
            <a:spLocks noChangeArrowheads="1"/>
          </p:cNvSpPr>
          <p:nvPr/>
        </p:nvSpPr>
        <p:spPr bwMode="auto">
          <a:xfrm rot="-5400000">
            <a:off x="7466013" y="830421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pic>
        <p:nvPicPr>
          <p:cNvPr id="1945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28" y="851652"/>
            <a:ext cx="6015389" cy="458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970"/>
          <a:stretch/>
        </p:blipFill>
        <p:spPr bwMode="auto">
          <a:xfrm>
            <a:off x="6338623" y="1137238"/>
            <a:ext cx="5663837" cy="41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9765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BD21447A-6C77-4E90-9545-B2B98D1C43C0}"/>
              </a:ext>
            </a:extLst>
          </p:cNvPr>
          <p:cNvSpPr txBox="1">
            <a:spLocks/>
          </p:cNvSpPr>
          <p:nvPr/>
        </p:nvSpPr>
        <p:spPr>
          <a:xfrm>
            <a:off x="647701" y="135411"/>
            <a:ext cx="10911186" cy="493240"/>
          </a:xfrm>
          <a:prstGeom prst="rect">
            <a:avLst/>
          </a:prstGeom>
          <a:solidFill>
            <a:schemeClr val="tx1"/>
          </a:solid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schemeClr val="bg1"/>
                </a:solidFill>
                <a:latin typeface="AR JULIAN" pitchFamily="2" charset="0"/>
                <a:sym typeface="Wingdings"/>
              </a:rPr>
              <a:t> ALJABAR RELASIONAL (RELATIONAL ALJABAR)</a:t>
            </a:r>
            <a:endParaRPr lang="id-ID">
              <a:solidFill>
                <a:schemeClr val="bg1"/>
              </a:solidFill>
              <a:latin typeface="AR JULIAN" pitchFamily="2" charset="0"/>
            </a:endParaRPr>
          </a:p>
        </p:txBody>
      </p:sp>
      <p:sp>
        <p:nvSpPr>
          <p:cNvPr id="71" name="AutoShape 3831"/>
          <p:cNvSpPr>
            <a:spLocks noChangeArrowheads="1"/>
          </p:cNvSpPr>
          <p:nvPr/>
        </p:nvSpPr>
        <p:spPr bwMode="auto">
          <a:xfrm rot="-5400000">
            <a:off x="7466013" y="784066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2" name="AutoShape 3832"/>
          <p:cNvSpPr>
            <a:spLocks noChangeArrowheads="1"/>
          </p:cNvSpPr>
          <p:nvPr/>
        </p:nvSpPr>
        <p:spPr bwMode="auto">
          <a:xfrm rot="-5400000">
            <a:off x="7466013" y="8304213"/>
            <a:ext cx="114300" cy="119062"/>
          </a:xfrm>
          <a:prstGeom prst="flowChartCollat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928" y="911499"/>
            <a:ext cx="9184261" cy="460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80995" y="5718407"/>
            <a:ext cx="6096000" cy="646331"/>
          </a:xfrm>
          <a:prstGeom prst="rect">
            <a:avLst/>
          </a:prstGeom>
        </p:spPr>
        <p:txBody>
          <a:bodyPr>
            <a:spAutoFit/>
          </a:bodyPr>
          <a:lstStyle/>
          <a:p>
            <a:r>
              <a:rPr lang="en-US">
                <a:solidFill>
                  <a:srgbClr val="FF0000"/>
                </a:solidFill>
              </a:rPr>
              <a:t>KALKULUS RELASIONAL </a:t>
            </a:r>
          </a:p>
          <a:p>
            <a:r>
              <a:rPr lang="en-US">
                <a:solidFill>
                  <a:srgbClr val="FF0000"/>
                </a:solidFill>
              </a:rPr>
              <a:t>Pembahasan kalkulus relasional untuk sementara </a:t>
            </a:r>
            <a:r>
              <a:rPr lang="en-US" smtClean="0">
                <a:solidFill>
                  <a:srgbClr val="FF0000"/>
                </a:solidFill>
              </a:rPr>
              <a:t>dilewatkan.</a:t>
            </a:r>
            <a:endParaRPr lang="en-US">
              <a:solidFill>
                <a:srgbClr val="FF0000"/>
              </a:solidFill>
            </a:endParaRPr>
          </a:p>
        </p:txBody>
      </p:sp>
    </p:spTree>
    <p:extLst>
      <p:ext uri="{BB962C8B-B14F-4D97-AF65-F5344CB8AC3E}">
        <p14:creationId xmlns:p14="http://schemas.microsoft.com/office/powerpoint/2010/main" val="31507683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249025" cy="493240"/>
          </a:xfrm>
          <a:prstGeom prst="rect">
            <a:avLst/>
          </a:prstGeom>
          <a:no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latin typeface="AR JULIAN" pitchFamily="2" charset="0"/>
                <a:sym typeface="Wingdings"/>
              </a:rPr>
              <a:t> </a:t>
            </a:r>
            <a:r>
              <a:rPr lang="en-US" sz="3200" smtClean="0">
                <a:latin typeface="AR JULIAN" pitchFamily="2" charset="0"/>
              </a:rPr>
              <a:t>PENUTUP</a:t>
            </a:r>
            <a:endParaRPr lang="id-ID" sz="3200">
              <a:latin typeface="AR JULIAN" pitchFamily="2" charset="0"/>
            </a:endParaRPr>
          </a:p>
        </p:txBody>
      </p:sp>
      <p:sp>
        <p:nvSpPr>
          <p:cNvPr id="16" name="Title 1">
            <a:extLst>
              <a:ext uri="{FF2B5EF4-FFF2-40B4-BE49-F238E27FC236}">
                <a16:creationId xmlns:a16="http://schemas.microsoft.com/office/drawing/2014/main" xmlns="" id="{BD21447A-6C77-4E90-9545-B2B98D1C43C0}"/>
              </a:ext>
            </a:extLst>
          </p:cNvPr>
          <p:cNvSpPr txBox="1">
            <a:spLocks/>
          </p:cNvSpPr>
          <p:nvPr/>
        </p:nvSpPr>
        <p:spPr>
          <a:xfrm>
            <a:off x="4976386" y="1328125"/>
            <a:ext cx="5599407" cy="1236322"/>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5400" smtClean="0"/>
              <a:t>Sekian …</a:t>
            </a:r>
          </a:p>
          <a:p>
            <a:r>
              <a:rPr lang="en-US" sz="5400" smtClean="0"/>
              <a:t>TERIMA </a:t>
            </a:r>
            <a:r>
              <a:rPr lang="en-US" sz="5400"/>
              <a:t>KASIH</a:t>
            </a:r>
            <a:endParaRPr lang="id-ID" sz="5400"/>
          </a:p>
        </p:txBody>
      </p:sp>
      <p:sp>
        <p:nvSpPr>
          <p:cNvPr id="17" name="Title 1">
            <a:extLst>
              <a:ext uri="{FF2B5EF4-FFF2-40B4-BE49-F238E27FC236}">
                <a16:creationId xmlns:a16="http://schemas.microsoft.com/office/drawing/2014/main" xmlns="" id="{BD21447A-6C77-4E90-9545-B2B98D1C43C0}"/>
              </a:ext>
            </a:extLst>
          </p:cNvPr>
          <p:cNvSpPr txBox="1">
            <a:spLocks/>
          </p:cNvSpPr>
          <p:nvPr/>
        </p:nvSpPr>
        <p:spPr>
          <a:xfrm>
            <a:off x="5087382" y="3530600"/>
            <a:ext cx="5488411" cy="1650411"/>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000" smtClean="0">
                <a:solidFill>
                  <a:srgbClr val="C00000"/>
                </a:solidFill>
              </a:rPr>
              <a:t>Mohon diaktifkan  Videonya </a:t>
            </a:r>
          </a:p>
          <a:p>
            <a:r>
              <a:rPr lang="en-US" sz="2000" smtClean="0">
                <a:solidFill>
                  <a:srgbClr val="C00000"/>
                </a:solidFill>
              </a:rPr>
              <a:t>Akan Dicapture UNTUK DOKUMEN FOTO</a:t>
            </a:r>
          </a:p>
          <a:p>
            <a:endParaRPr lang="en-US" sz="2000">
              <a:solidFill>
                <a:srgbClr val="C00000"/>
              </a:solidFill>
            </a:endParaRPr>
          </a:p>
          <a:p>
            <a:r>
              <a:rPr lang="en-US" sz="2000" smtClean="0"/>
              <a:t>2 x : Gaya Resmi + Gaya BEBAS</a:t>
            </a:r>
            <a:endParaRPr lang="id-ID" sz="2000"/>
          </a:p>
        </p:txBody>
      </p:sp>
      <p:sp>
        <p:nvSpPr>
          <p:cNvPr id="18" name="Rectangle 17"/>
          <p:cNvSpPr/>
          <p:nvPr/>
        </p:nvSpPr>
        <p:spPr>
          <a:xfrm>
            <a:off x="794650" y="1237938"/>
            <a:ext cx="4241801" cy="523293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pic>
        <p:nvPicPr>
          <p:cNvPr id="19" name="Picture 2" descr="D:\00_FOTO-VIDEO-KELUARGA\HP - VIVO V15\WhatsApp Images\IMG-20190915-WA002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967" y="1536555"/>
            <a:ext cx="2195285" cy="451273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rot="19561967">
            <a:off x="1521985" y="2674329"/>
            <a:ext cx="4251402"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cap="none" spc="50" smtClean="0">
                <a:ln w="11430"/>
                <a:solidFill>
                  <a:srgbClr val="00B0F0"/>
                </a:solidFill>
                <a:effectLst>
                  <a:outerShdw blurRad="76200" dist="50800" dir="5400000" algn="tl" rotWithShape="0">
                    <a:srgbClr val="000000">
                      <a:alpha val="65000"/>
                    </a:srgbClr>
                  </a:outerShdw>
                </a:effectLst>
              </a:rPr>
              <a:t>Ngopi dulu ach …</a:t>
            </a:r>
            <a:endParaRPr lang="en-US" sz="3200" b="1" cap="none" spc="50">
              <a:ln w="11430"/>
              <a:solidFill>
                <a:srgbClr val="00B0F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497760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a:latin typeface="AR JULIAN" pitchFamily="2" charset="0"/>
              </a:rPr>
              <a:t>EKPLORASI </a:t>
            </a:r>
            <a:r>
              <a:rPr lang="en-US" smtClean="0">
                <a:latin typeface="AR JULIAN" pitchFamily="2" charset="0"/>
              </a:rPr>
              <a:t>MANAGER-7 </a:t>
            </a:r>
            <a:endParaRPr lang="id-ID">
              <a:latin typeface="AR JULIAN" pitchFamily="2" charset="0"/>
            </a:endParaRPr>
          </a:p>
          <a:p>
            <a:pPr algn="l"/>
            <a:r>
              <a:rPr lang="en-US" smtClean="0">
                <a:latin typeface="AR JULIAN" pitchFamily="2" charset="0"/>
              </a:rPr>
              <a:t> </a:t>
            </a:r>
            <a:endParaRPr lang="id-ID">
              <a:latin typeface="AR JULIAN" pitchFamily="2" charset="0"/>
            </a:endParaRPr>
          </a:p>
        </p:txBody>
      </p:sp>
      <p:sp>
        <p:nvSpPr>
          <p:cNvPr id="8" name="Rounded Rectangle 7"/>
          <p:cNvSpPr/>
          <p:nvPr/>
        </p:nvSpPr>
        <p:spPr>
          <a:xfrm>
            <a:off x="10447650" y="121114"/>
            <a:ext cx="1173220" cy="48546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sp>
        <p:nvSpPr>
          <p:cNvPr id="13" name="Rectangle 12"/>
          <p:cNvSpPr/>
          <p:nvPr/>
        </p:nvSpPr>
        <p:spPr>
          <a:xfrm>
            <a:off x="537096" y="649946"/>
            <a:ext cx="6568283"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spc="50" smtClean="0">
                <a:ln w="11430"/>
                <a:solidFill>
                  <a:srgbClr val="FF0000"/>
                </a:solidFill>
                <a:effectLst>
                  <a:outerShdw blurRad="76200" dist="50800" dir="5400000" algn="tl" rotWithShape="0">
                    <a:srgbClr val="000000">
                      <a:alpha val="65000"/>
                    </a:srgbClr>
                  </a:outerShdw>
                </a:effectLst>
              </a:rPr>
              <a:t>Renungkan kembali…</a:t>
            </a:r>
            <a:endParaRPr lang="en-US" sz="3200" b="1" spc="50">
              <a:ln w="11430"/>
              <a:solidFill>
                <a:srgbClr val="FF0000"/>
              </a:solidFill>
              <a:effectLst>
                <a:outerShdw blurRad="76200" dist="50800" dir="5400000" algn="tl" rotWithShape="0">
                  <a:srgbClr val="000000">
                    <a:alpha val="65000"/>
                  </a:srgbClr>
                </a:outerShdw>
              </a:effectLst>
            </a:endParaRPr>
          </a:p>
        </p:txBody>
      </p:sp>
      <p:sp>
        <p:nvSpPr>
          <p:cNvPr id="61" name="TextBox 60"/>
          <p:cNvSpPr txBox="1"/>
          <p:nvPr/>
        </p:nvSpPr>
        <p:spPr>
          <a:xfrm>
            <a:off x="649937" y="1396437"/>
            <a:ext cx="9046528" cy="623248"/>
          </a:xfrm>
          <a:prstGeom prst="rect">
            <a:avLst/>
          </a:prstGeom>
          <a:solidFill>
            <a:schemeClr val="accent2">
              <a:lumMod val="20000"/>
              <a:lumOff val="80000"/>
            </a:schemeClr>
          </a:solidFill>
        </p:spPr>
        <p:txBody>
          <a:bodyPr wrap="square" rtlCol="0">
            <a:spAutoFit/>
          </a:bodyPr>
          <a:lstStyle/>
          <a:p>
            <a:pPr marL="341313" lvl="1" indent="-341313">
              <a:spcAft>
                <a:spcPts val="300"/>
              </a:spcAft>
              <a:buFont typeface="Wingdings" pitchFamily="2" charset="2"/>
              <a:buChar char="ü"/>
            </a:pPr>
            <a:r>
              <a:rPr lang="en-US" sz="1600" smtClean="0">
                <a:latin typeface="Calibri" pitchFamily="34" charset="0"/>
              </a:rPr>
              <a:t>Apa itu Fakta ? Apa itu Data ?  Apa itu Informasi ? Apa itu Query ?</a:t>
            </a:r>
          </a:p>
          <a:p>
            <a:pPr marL="341313" lvl="1" indent="-341313">
              <a:spcAft>
                <a:spcPts val="300"/>
              </a:spcAft>
              <a:buFont typeface="Wingdings" pitchFamily="2" charset="2"/>
              <a:buChar char="ü"/>
            </a:pPr>
            <a:r>
              <a:rPr lang="en-US" sz="1600" smtClean="0">
                <a:latin typeface="Calibri" pitchFamily="34" charset="0"/>
              </a:rPr>
              <a:t>Apa itu itu model data “ER” ?  </a:t>
            </a:r>
            <a:r>
              <a:rPr lang="en-US" sz="1600">
                <a:latin typeface="Calibri" pitchFamily="34" charset="0"/>
              </a:rPr>
              <a:t>Apa itu itu model data </a:t>
            </a:r>
            <a:r>
              <a:rPr lang="en-US" sz="1600" smtClean="0">
                <a:latin typeface="Calibri" pitchFamily="34" charset="0"/>
              </a:rPr>
              <a:t>“R” ? </a:t>
            </a:r>
            <a:r>
              <a:rPr lang="en-US" sz="1600">
                <a:latin typeface="Calibri" pitchFamily="34" charset="0"/>
              </a:rPr>
              <a:t>Apa itu itu model data </a:t>
            </a:r>
            <a:r>
              <a:rPr lang="en-US" sz="1600" smtClean="0">
                <a:latin typeface="Calibri" pitchFamily="34" charset="0"/>
              </a:rPr>
              <a:t>“OO” ?</a:t>
            </a:r>
            <a:endParaRPr lang="en-US" sz="1600">
              <a:latin typeface="Calibri" pitchFamily="34" charset="0"/>
            </a:endParaRPr>
          </a:p>
        </p:txBody>
      </p:sp>
      <p:sp>
        <p:nvSpPr>
          <p:cNvPr id="62" name="TextBox 61"/>
          <p:cNvSpPr txBox="1"/>
          <p:nvPr/>
        </p:nvSpPr>
        <p:spPr>
          <a:xfrm>
            <a:off x="649937" y="2108462"/>
            <a:ext cx="9046528" cy="1762021"/>
          </a:xfrm>
          <a:prstGeom prst="rect">
            <a:avLst/>
          </a:prstGeom>
          <a:solidFill>
            <a:schemeClr val="accent3">
              <a:lumMod val="20000"/>
              <a:lumOff val="80000"/>
            </a:schemeClr>
          </a:solidFill>
        </p:spPr>
        <p:txBody>
          <a:bodyPr wrap="square" rtlCol="0">
            <a:spAutoFit/>
          </a:bodyPr>
          <a:lstStyle/>
          <a:p>
            <a:pPr marL="341313" lvl="1" indent="-341313">
              <a:spcAft>
                <a:spcPts val="300"/>
              </a:spcAft>
              <a:buFont typeface="Wingdings" pitchFamily="2" charset="2"/>
              <a:buChar char="ü"/>
            </a:pPr>
            <a:r>
              <a:rPr lang="en-US" sz="1600" smtClean="0">
                <a:latin typeface="Calibri" pitchFamily="34" charset="0"/>
              </a:rPr>
              <a:t>Model data ER :	1) Apa bedanya Entity-set dan Relationship-set ?</a:t>
            </a:r>
          </a:p>
          <a:p>
            <a:pPr marL="0" lvl="1">
              <a:spcAft>
                <a:spcPts val="300"/>
              </a:spcAft>
            </a:pPr>
            <a:r>
              <a:rPr lang="en-US" sz="1600">
                <a:latin typeface="Calibri" pitchFamily="34" charset="0"/>
              </a:rPr>
              <a:t>	</a:t>
            </a:r>
            <a:r>
              <a:rPr lang="en-US" sz="1600" smtClean="0">
                <a:latin typeface="Calibri" pitchFamily="34" charset="0"/>
              </a:rPr>
              <a:t>			2) Apa bedanya Atribute dan Key-Atribute ?</a:t>
            </a:r>
          </a:p>
          <a:p>
            <a:pPr marL="0" lvl="1">
              <a:spcAft>
                <a:spcPts val="300"/>
              </a:spcAft>
            </a:pPr>
            <a:r>
              <a:rPr lang="en-US" sz="1600">
                <a:latin typeface="Calibri" pitchFamily="34" charset="0"/>
              </a:rPr>
              <a:t>	</a:t>
            </a:r>
            <a:r>
              <a:rPr lang="en-US" sz="1600" smtClean="0">
                <a:latin typeface="Calibri" pitchFamily="34" charset="0"/>
              </a:rPr>
              <a:t>			3) Apa bedanya Super Key, Candidate Key, Primary Key, Alternate Key, Foreign Key?</a:t>
            </a:r>
          </a:p>
          <a:p>
            <a:pPr marL="0" lvl="1">
              <a:spcAft>
                <a:spcPts val="300"/>
              </a:spcAft>
            </a:pPr>
            <a:r>
              <a:rPr lang="en-US" sz="1600">
                <a:latin typeface="Calibri" pitchFamily="34" charset="0"/>
              </a:rPr>
              <a:t>	</a:t>
            </a:r>
            <a:r>
              <a:rPr lang="en-US" sz="1600" smtClean="0">
                <a:latin typeface="Calibri" pitchFamily="34" charset="0"/>
              </a:rPr>
              <a:t>			4) Apa itu tingkat atau derajat Kardinalitas /Asosiasi pada Relationships?</a:t>
            </a:r>
          </a:p>
          <a:p>
            <a:pPr marL="0" lvl="1">
              <a:spcAft>
                <a:spcPts val="300"/>
              </a:spcAft>
            </a:pPr>
            <a:r>
              <a:rPr lang="en-US" sz="1600">
                <a:latin typeface="Calibri" pitchFamily="34" charset="0"/>
              </a:rPr>
              <a:t>	</a:t>
            </a:r>
            <a:r>
              <a:rPr lang="en-US" sz="1600" smtClean="0">
                <a:latin typeface="Calibri" pitchFamily="34" charset="0"/>
              </a:rPr>
              <a:t>			5) Apa itu Gen-Spec Entity-set ?</a:t>
            </a:r>
          </a:p>
          <a:p>
            <a:pPr marL="0" lvl="1">
              <a:spcAft>
                <a:spcPts val="300"/>
              </a:spcAft>
            </a:pPr>
            <a:r>
              <a:rPr lang="en-US" sz="1600">
                <a:latin typeface="Calibri" pitchFamily="34" charset="0"/>
              </a:rPr>
              <a:t>	</a:t>
            </a:r>
            <a:r>
              <a:rPr lang="en-US" sz="1600" smtClean="0">
                <a:latin typeface="Calibri" pitchFamily="34" charset="0"/>
              </a:rPr>
              <a:t>			6) Apa itu Aggregasi Entity-set ?</a:t>
            </a:r>
          </a:p>
        </p:txBody>
      </p:sp>
      <p:sp>
        <p:nvSpPr>
          <p:cNvPr id="63" name="TextBox 62"/>
          <p:cNvSpPr txBox="1"/>
          <p:nvPr/>
        </p:nvSpPr>
        <p:spPr>
          <a:xfrm>
            <a:off x="641981" y="4792647"/>
            <a:ext cx="9046528" cy="1477328"/>
          </a:xfrm>
          <a:prstGeom prst="rect">
            <a:avLst/>
          </a:prstGeom>
          <a:solidFill>
            <a:srgbClr val="FFE07D"/>
          </a:solidFill>
        </p:spPr>
        <p:txBody>
          <a:bodyPr wrap="square" rtlCol="0">
            <a:spAutoFit/>
          </a:bodyPr>
          <a:lstStyle/>
          <a:p>
            <a:pPr marL="341313" lvl="1" indent="-341313">
              <a:spcAft>
                <a:spcPts val="300"/>
              </a:spcAft>
              <a:buFont typeface="Wingdings" pitchFamily="2" charset="2"/>
              <a:buChar char="ü"/>
            </a:pPr>
            <a:r>
              <a:rPr lang="en-US" sz="1600" smtClean="0">
                <a:latin typeface="Calibri" pitchFamily="34" charset="0"/>
              </a:rPr>
              <a:t>Model </a:t>
            </a:r>
            <a:r>
              <a:rPr lang="en-US" sz="1600">
                <a:latin typeface="Calibri" pitchFamily="34" charset="0"/>
              </a:rPr>
              <a:t>data </a:t>
            </a:r>
            <a:r>
              <a:rPr lang="en-US" sz="1600" smtClean="0">
                <a:latin typeface="Calibri" pitchFamily="34" charset="0"/>
              </a:rPr>
              <a:t>OO :</a:t>
            </a:r>
            <a:r>
              <a:rPr lang="en-US" sz="1600">
                <a:latin typeface="Calibri" pitchFamily="34" charset="0"/>
              </a:rPr>
              <a:t>	1) Apa itu </a:t>
            </a:r>
            <a:r>
              <a:rPr lang="en-US" sz="1600" smtClean="0">
                <a:latin typeface="Calibri" pitchFamily="34" charset="0"/>
              </a:rPr>
              <a:t>Object Oriented ?  Apa itu OOA, OOD, OOP ?</a:t>
            </a:r>
            <a:endParaRPr lang="en-US" sz="1600">
              <a:latin typeface="Calibri" pitchFamily="34" charset="0"/>
            </a:endParaRPr>
          </a:p>
          <a:p>
            <a:pPr marL="0" lvl="1">
              <a:spcAft>
                <a:spcPts val="300"/>
              </a:spcAft>
            </a:pPr>
            <a:r>
              <a:rPr lang="en-US" sz="1600">
                <a:latin typeface="Calibri" pitchFamily="34" charset="0"/>
              </a:rPr>
              <a:t>				</a:t>
            </a:r>
            <a:r>
              <a:rPr lang="en-US" sz="1600" smtClean="0">
                <a:latin typeface="Calibri" pitchFamily="34" charset="0"/>
              </a:rPr>
              <a:t>2</a:t>
            </a:r>
            <a:r>
              <a:rPr lang="en-US" sz="1600">
                <a:latin typeface="Calibri" pitchFamily="34" charset="0"/>
              </a:rPr>
              <a:t>) </a:t>
            </a:r>
            <a:r>
              <a:rPr lang="en-US" sz="1600" smtClean="0">
                <a:latin typeface="Calibri" pitchFamily="34" charset="0"/>
              </a:rPr>
              <a:t>Apa bedanya Object dan Class ?</a:t>
            </a:r>
          </a:p>
          <a:p>
            <a:pPr marL="0" lvl="1">
              <a:spcAft>
                <a:spcPts val="300"/>
              </a:spcAft>
            </a:pPr>
            <a:r>
              <a:rPr lang="en-US" sz="1600">
                <a:latin typeface="Calibri" pitchFamily="34" charset="0"/>
              </a:rPr>
              <a:t>	</a:t>
            </a:r>
            <a:r>
              <a:rPr lang="en-US" sz="1600" smtClean="0">
                <a:latin typeface="Calibri" pitchFamily="34" charset="0"/>
              </a:rPr>
              <a:t>			3) Apa 3 identitas utama sebuah Object ? </a:t>
            </a:r>
          </a:p>
          <a:p>
            <a:pPr marL="0" lvl="1">
              <a:spcAft>
                <a:spcPts val="300"/>
              </a:spcAft>
            </a:pPr>
            <a:r>
              <a:rPr lang="en-US" sz="1600">
                <a:latin typeface="Calibri" pitchFamily="34" charset="0"/>
              </a:rPr>
              <a:t>	</a:t>
            </a:r>
            <a:r>
              <a:rPr lang="en-US" sz="1600" smtClean="0">
                <a:latin typeface="Calibri" pitchFamily="34" charset="0"/>
              </a:rPr>
              <a:t>			4) Apa karakterisitik OOP itu, ada 4 yaitu Polymorphisme, Inheritance, Encapsulation, </a:t>
            </a:r>
          </a:p>
          <a:p>
            <a:pPr marL="0" lvl="1">
              <a:spcAft>
                <a:spcPts val="300"/>
              </a:spcAft>
            </a:pPr>
            <a:r>
              <a:rPr lang="en-US" sz="1600">
                <a:latin typeface="Calibri" pitchFamily="34" charset="0"/>
              </a:rPr>
              <a:t>	</a:t>
            </a:r>
            <a:r>
              <a:rPr lang="en-US" sz="1600" smtClean="0">
                <a:latin typeface="Calibri" pitchFamily="34" charset="0"/>
              </a:rPr>
              <a:t>			     Information Hidding ?</a:t>
            </a:r>
            <a:endParaRPr lang="en-US" sz="1600">
              <a:latin typeface="Calibri" pitchFamily="34" charset="0"/>
            </a:endParaRPr>
          </a:p>
        </p:txBody>
      </p:sp>
      <p:sp>
        <p:nvSpPr>
          <p:cNvPr id="64" name="TextBox 63"/>
          <p:cNvSpPr txBox="1"/>
          <p:nvPr/>
        </p:nvSpPr>
        <p:spPr>
          <a:xfrm>
            <a:off x="649933" y="4089586"/>
            <a:ext cx="9046528" cy="623248"/>
          </a:xfrm>
          <a:prstGeom prst="rect">
            <a:avLst/>
          </a:prstGeom>
          <a:solidFill>
            <a:schemeClr val="accent6">
              <a:lumMod val="20000"/>
              <a:lumOff val="80000"/>
            </a:schemeClr>
          </a:solidFill>
        </p:spPr>
        <p:txBody>
          <a:bodyPr wrap="square" rtlCol="0">
            <a:spAutoFit/>
          </a:bodyPr>
          <a:lstStyle/>
          <a:p>
            <a:pPr marL="341313" lvl="1" indent="-341313">
              <a:spcAft>
                <a:spcPts val="300"/>
              </a:spcAft>
              <a:buFont typeface="Wingdings" pitchFamily="2" charset="2"/>
              <a:buChar char="ü"/>
            </a:pPr>
            <a:r>
              <a:rPr lang="en-US" sz="1600" smtClean="0">
                <a:latin typeface="Calibri" pitchFamily="34" charset="0"/>
              </a:rPr>
              <a:t>Model </a:t>
            </a:r>
            <a:r>
              <a:rPr lang="en-US" sz="1600">
                <a:latin typeface="Calibri" pitchFamily="34" charset="0"/>
              </a:rPr>
              <a:t>data </a:t>
            </a:r>
            <a:r>
              <a:rPr lang="en-US" sz="1600" smtClean="0">
                <a:latin typeface="Calibri" pitchFamily="34" charset="0"/>
              </a:rPr>
              <a:t>R </a:t>
            </a:r>
            <a:r>
              <a:rPr lang="en-US" sz="1600">
                <a:latin typeface="Calibri" pitchFamily="34" charset="0"/>
              </a:rPr>
              <a:t>:	</a:t>
            </a:r>
            <a:r>
              <a:rPr lang="en-US" sz="1600" smtClean="0">
                <a:latin typeface="Calibri" pitchFamily="34" charset="0"/>
              </a:rPr>
              <a:t>1</a:t>
            </a:r>
            <a:r>
              <a:rPr lang="en-US" sz="1600">
                <a:latin typeface="Calibri" pitchFamily="34" charset="0"/>
              </a:rPr>
              <a:t>) Apa </a:t>
            </a:r>
            <a:r>
              <a:rPr lang="en-US" sz="1600" smtClean="0">
                <a:latin typeface="Calibri" pitchFamily="34" charset="0"/>
              </a:rPr>
              <a:t>itu Relasional (Relational) ?  Apa itu Database Relasional ?</a:t>
            </a:r>
            <a:endParaRPr lang="en-US" sz="1600">
              <a:latin typeface="Calibri" pitchFamily="34" charset="0"/>
            </a:endParaRPr>
          </a:p>
          <a:p>
            <a:pPr marL="0" lvl="1">
              <a:spcAft>
                <a:spcPts val="300"/>
              </a:spcAft>
            </a:pPr>
            <a:r>
              <a:rPr lang="en-US" sz="1600">
                <a:latin typeface="Calibri" pitchFamily="34" charset="0"/>
              </a:rPr>
              <a:t>				</a:t>
            </a:r>
            <a:r>
              <a:rPr lang="en-US" sz="1600" smtClean="0">
                <a:latin typeface="Calibri" pitchFamily="34" charset="0"/>
              </a:rPr>
              <a:t>2</a:t>
            </a:r>
            <a:r>
              <a:rPr lang="en-US" sz="1600">
                <a:latin typeface="Calibri" pitchFamily="34" charset="0"/>
              </a:rPr>
              <a:t>) Apa </a:t>
            </a:r>
            <a:r>
              <a:rPr lang="en-US" sz="1600" smtClean="0">
                <a:latin typeface="Calibri" pitchFamily="34" charset="0"/>
              </a:rPr>
              <a:t>itu Tuple?  Apa itu Arity ?</a:t>
            </a:r>
          </a:p>
        </p:txBody>
      </p:sp>
      <p:pic>
        <p:nvPicPr>
          <p:cNvPr id="1026" name="Picture 2" descr="11 Aktor Korea Ini Langganan Main Drama Komedi Roman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933" y="782319"/>
            <a:ext cx="2622885" cy="17485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748900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a:latin typeface="AR JULIAN" pitchFamily="2" charset="0"/>
              </a:rPr>
              <a:t>EKPLORASI </a:t>
            </a:r>
            <a:r>
              <a:rPr lang="en-US" smtClean="0">
                <a:latin typeface="AR JULIAN" pitchFamily="2" charset="0"/>
              </a:rPr>
              <a:t>MANAGER … </a:t>
            </a:r>
            <a:r>
              <a:rPr lang="en-US">
                <a:latin typeface="AR JULIAN" pitchFamily="2" charset="0"/>
              </a:rPr>
              <a:t>8</a:t>
            </a:r>
            <a:r>
              <a:rPr lang="en-US" smtClean="0">
                <a:latin typeface="AR JULIAN" pitchFamily="2" charset="0"/>
              </a:rPr>
              <a:t> </a:t>
            </a:r>
            <a:endParaRPr lang="id-ID">
              <a:latin typeface="AR JULIAN" pitchFamily="2" charset="0"/>
            </a:endParaRPr>
          </a:p>
          <a:p>
            <a:pPr algn="l"/>
            <a:r>
              <a:rPr lang="en-US" smtClean="0">
                <a:latin typeface="AR JULIAN" pitchFamily="2" charset="0"/>
              </a:rPr>
              <a:t> </a:t>
            </a:r>
            <a:endParaRPr lang="id-ID">
              <a:latin typeface="AR JULIAN" pitchFamily="2" charset="0"/>
            </a:endParaRPr>
          </a:p>
        </p:txBody>
      </p:sp>
      <p:sp>
        <p:nvSpPr>
          <p:cNvPr id="16" name="Title 1"/>
          <p:cNvSpPr txBox="1">
            <a:spLocks/>
          </p:cNvSpPr>
          <p:nvPr/>
        </p:nvSpPr>
        <p:spPr bwMode="auto">
          <a:xfrm>
            <a:off x="1155259" y="1513643"/>
            <a:ext cx="7419246" cy="4238480"/>
          </a:xfrm>
          <a:prstGeom prst="rect">
            <a:avLst/>
          </a:prstGeom>
          <a:noFill/>
          <a:ln w="9525">
            <a:noFill/>
            <a:miter lim="800000"/>
            <a:headEnd/>
            <a:tailEnd/>
          </a:ln>
        </p:spPr>
        <p:txBody>
          <a:bodyPr anchor="t" anchorCtr="0"/>
          <a:lstStyle/>
          <a:p>
            <a:pPr marL="465138" indent="-465138" eaLnBrk="0" hangingPunct="0">
              <a:spcAft>
                <a:spcPts val="600"/>
              </a:spcAft>
              <a:buFont typeface="+mj-lt"/>
              <a:buAutoNum type="arabicPeriod"/>
              <a:defRPr/>
            </a:pPr>
            <a:r>
              <a:rPr lang="en-US" sz="2400" b="1" smtClean="0">
                <a:latin typeface="Calibri"/>
                <a:cs typeface="Arial" pitchFamily="34" charset="0"/>
              </a:rPr>
              <a:t>Apa itu Aplikasi Database ?</a:t>
            </a:r>
          </a:p>
          <a:p>
            <a:pPr marL="465138" indent="-465138" eaLnBrk="0" hangingPunct="0">
              <a:spcAft>
                <a:spcPts val="600"/>
              </a:spcAft>
              <a:buFont typeface="+mj-lt"/>
              <a:buAutoNum type="arabicPeriod"/>
              <a:defRPr/>
            </a:pPr>
            <a:r>
              <a:rPr lang="en-US" sz="2400" b="1" smtClean="0">
                <a:latin typeface="Calibri"/>
                <a:cs typeface="Arial" pitchFamily="34" charset="0"/>
              </a:rPr>
              <a:t>Tools apa saja yang perlu diperhatikan untuk pengembangan aplikasi database</a:t>
            </a:r>
          </a:p>
          <a:p>
            <a:pPr marL="465138" indent="-465138" eaLnBrk="0" hangingPunct="0">
              <a:spcAft>
                <a:spcPts val="600"/>
              </a:spcAft>
              <a:buFont typeface="+mj-lt"/>
              <a:buAutoNum type="arabicPeriod"/>
              <a:defRPr/>
            </a:pPr>
            <a:r>
              <a:rPr lang="en-US" sz="2400" b="1">
                <a:latin typeface="Calibri"/>
                <a:cs typeface="Arial" pitchFamily="34" charset="0"/>
              </a:rPr>
              <a:t>Apa </a:t>
            </a:r>
            <a:r>
              <a:rPr lang="en-US" sz="2400" b="1" smtClean="0">
                <a:latin typeface="Calibri"/>
                <a:cs typeface="Arial" pitchFamily="34" charset="0"/>
              </a:rPr>
              <a:t>bedanya tabel referensi, tabel master, tabel transaksi ?</a:t>
            </a:r>
          </a:p>
          <a:p>
            <a:pPr marL="465138" indent="-465138" eaLnBrk="0" hangingPunct="0">
              <a:spcAft>
                <a:spcPts val="600"/>
              </a:spcAft>
              <a:buFont typeface="+mj-lt"/>
              <a:buAutoNum type="arabicPeriod"/>
              <a:defRPr/>
            </a:pPr>
            <a:r>
              <a:rPr lang="en-US" sz="2400" b="1" smtClean="0">
                <a:latin typeface="Calibri"/>
                <a:cs typeface="Arial" pitchFamily="34" charset="0"/>
              </a:rPr>
              <a:t>Tuliskan ide/gagasan kasus aplikasi database untuk Anda realisasikan dalam pelaporan Manager Database !</a:t>
            </a:r>
          </a:p>
        </p:txBody>
      </p:sp>
      <p:sp>
        <p:nvSpPr>
          <p:cNvPr id="8" name="Rounded Rectangle 7"/>
          <p:cNvSpPr/>
          <p:nvPr/>
        </p:nvSpPr>
        <p:spPr>
          <a:xfrm>
            <a:off x="10447650" y="121114"/>
            <a:ext cx="1173220" cy="48546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sp>
        <p:nvSpPr>
          <p:cNvPr id="13" name="Rectangle 12"/>
          <p:cNvSpPr/>
          <p:nvPr/>
        </p:nvSpPr>
        <p:spPr>
          <a:xfrm>
            <a:off x="736015" y="800903"/>
            <a:ext cx="6568283"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spc="50" smtClean="0">
                <a:ln w="11430"/>
                <a:solidFill>
                  <a:srgbClr val="FF0000"/>
                </a:solidFill>
                <a:effectLst>
                  <a:outerShdw blurRad="76200" dist="50800" dir="5400000" algn="tl" rotWithShape="0">
                    <a:srgbClr val="000000">
                      <a:alpha val="65000"/>
                    </a:srgbClr>
                  </a:outerShdw>
                </a:effectLst>
              </a:rPr>
              <a:t>Renungkan kembali…</a:t>
            </a:r>
            <a:endParaRPr lang="en-US" sz="3200" b="1" spc="50">
              <a:ln w="11430"/>
              <a:solidFill>
                <a:srgbClr val="FF0000"/>
              </a:solidFill>
              <a:effectLst>
                <a:outerShdw blurRad="76200" dist="50800" dir="5400000" algn="tl" rotWithShape="0">
                  <a:srgbClr val="000000">
                    <a:alpha val="65000"/>
                  </a:srgbClr>
                </a:outerShdw>
              </a:effectLst>
            </a:endParaRPr>
          </a:p>
        </p:txBody>
      </p:sp>
      <p:pic>
        <p:nvPicPr>
          <p:cNvPr id="1026" name="Picture 2" descr="11 Aktor Korea Ini Langganan Main Drama Komedi Romant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4091" y="1235242"/>
            <a:ext cx="2622885" cy="1748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815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a:latin typeface="AR JULIAN" pitchFamily="2" charset="0"/>
              </a:rPr>
              <a:t>EKPLORASI </a:t>
            </a:r>
            <a:r>
              <a:rPr lang="en-US" smtClean="0">
                <a:latin typeface="AR JULIAN" pitchFamily="2" charset="0"/>
              </a:rPr>
              <a:t>MANAGER … </a:t>
            </a:r>
            <a:r>
              <a:rPr lang="en-US">
                <a:latin typeface="AR JULIAN" pitchFamily="2" charset="0"/>
              </a:rPr>
              <a:t>9</a:t>
            </a:r>
            <a:r>
              <a:rPr lang="en-US" smtClean="0">
                <a:latin typeface="AR JULIAN" pitchFamily="2" charset="0"/>
              </a:rPr>
              <a:t> </a:t>
            </a:r>
            <a:endParaRPr lang="id-ID">
              <a:latin typeface="AR JULIAN" pitchFamily="2" charset="0"/>
            </a:endParaRPr>
          </a:p>
          <a:p>
            <a:pPr algn="l"/>
            <a:r>
              <a:rPr lang="en-US" smtClean="0">
                <a:latin typeface="AR JULIAN" pitchFamily="2" charset="0"/>
              </a:rPr>
              <a:t> </a:t>
            </a:r>
            <a:endParaRPr lang="id-ID">
              <a:latin typeface="AR JULIAN" pitchFamily="2" charset="0"/>
            </a:endParaRPr>
          </a:p>
        </p:txBody>
      </p:sp>
      <p:sp>
        <p:nvSpPr>
          <p:cNvPr id="16" name="Title 1"/>
          <p:cNvSpPr txBox="1">
            <a:spLocks/>
          </p:cNvSpPr>
          <p:nvPr/>
        </p:nvSpPr>
        <p:spPr bwMode="auto">
          <a:xfrm>
            <a:off x="1009262" y="1482795"/>
            <a:ext cx="7788956" cy="4238480"/>
          </a:xfrm>
          <a:prstGeom prst="rect">
            <a:avLst/>
          </a:prstGeom>
          <a:noFill/>
          <a:ln w="9525">
            <a:noFill/>
            <a:miter lim="800000"/>
            <a:headEnd/>
            <a:tailEnd/>
          </a:ln>
        </p:spPr>
        <p:txBody>
          <a:bodyPr anchor="t" anchorCtr="0"/>
          <a:lstStyle/>
          <a:p>
            <a:pPr marL="465138" indent="-465138" eaLnBrk="0" hangingPunct="0">
              <a:spcAft>
                <a:spcPts val="600"/>
              </a:spcAft>
              <a:buFont typeface="+mj-lt"/>
              <a:buAutoNum type="arabicPeriod"/>
              <a:defRPr/>
            </a:pPr>
            <a:r>
              <a:rPr lang="en-US" sz="2400" b="1" smtClean="0">
                <a:latin typeface="Calibri"/>
                <a:cs typeface="Arial" pitchFamily="34" charset="0"/>
              </a:rPr>
              <a:t>Bagaimana cara transformasi  ERD ke dalam model-R ?</a:t>
            </a:r>
          </a:p>
          <a:p>
            <a:pPr marL="465138" indent="-465138" eaLnBrk="0" hangingPunct="0">
              <a:spcAft>
                <a:spcPts val="600"/>
              </a:spcAft>
              <a:buFont typeface="+mj-lt"/>
              <a:buAutoNum type="arabicPeriod"/>
              <a:defRPr/>
            </a:pPr>
            <a:r>
              <a:rPr lang="en-US" sz="2400" b="1" smtClean="0">
                <a:latin typeface="Calibri"/>
                <a:cs typeface="Arial" pitchFamily="34" charset="0"/>
              </a:rPr>
              <a:t>Apa itu proses Normalisasi ?</a:t>
            </a:r>
          </a:p>
          <a:p>
            <a:pPr marL="465138" indent="-465138" eaLnBrk="0" hangingPunct="0">
              <a:spcAft>
                <a:spcPts val="600"/>
              </a:spcAft>
              <a:buFont typeface="+mj-lt"/>
              <a:buAutoNum type="arabicPeriod"/>
              <a:defRPr/>
            </a:pPr>
            <a:r>
              <a:rPr lang="en-US" sz="2400" b="1" smtClean="0">
                <a:latin typeface="Calibri"/>
                <a:cs typeface="Arial" pitchFamily="34" charset="0"/>
              </a:rPr>
              <a:t>Bagaimana tabel disebut Tidak Normal  dan Normal ?</a:t>
            </a:r>
            <a:br>
              <a:rPr lang="en-US" sz="2400" b="1" smtClean="0">
                <a:latin typeface="Calibri"/>
                <a:cs typeface="Arial" pitchFamily="34" charset="0"/>
              </a:rPr>
            </a:br>
            <a:r>
              <a:rPr lang="en-US" sz="2400" b="1" smtClean="0">
                <a:latin typeface="Calibri"/>
                <a:cs typeface="Arial" pitchFamily="34" charset="0"/>
              </a:rPr>
              <a:t>----------------------------------------------------</a:t>
            </a:r>
          </a:p>
          <a:p>
            <a:pPr marL="465138" indent="-465138" eaLnBrk="0" hangingPunct="0">
              <a:spcAft>
                <a:spcPts val="600"/>
              </a:spcAft>
              <a:buFont typeface="+mj-lt"/>
              <a:buAutoNum type="arabicPeriod"/>
              <a:defRPr/>
            </a:pPr>
            <a:r>
              <a:rPr lang="en-US" sz="2400" b="1" smtClean="0">
                <a:latin typeface="Calibri"/>
                <a:cs typeface="Arial" pitchFamily="34" charset="0"/>
              </a:rPr>
              <a:t>Apa itu Aljabar Relational dan Kalkulus Relasional?</a:t>
            </a:r>
          </a:p>
          <a:p>
            <a:pPr marL="465138" indent="-465138" eaLnBrk="0" hangingPunct="0">
              <a:spcAft>
                <a:spcPts val="600"/>
              </a:spcAft>
              <a:buFont typeface="+mj-lt"/>
              <a:buAutoNum type="arabicPeriod"/>
              <a:defRPr/>
            </a:pPr>
            <a:r>
              <a:rPr lang="en-US" sz="2400" b="1" smtClean="0">
                <a:latin typeface="Calibri"/>
                <a:cs typeface="Arial" pitchFamily="34" charset="0"/>
              </a:rPr>
              <a:t>Sebutkan 5 operator utama Aljabar Relational !</a:t>
            </a:r>
          </a:p>
          <a:p>
            <a:pPr marL="465138" indent="-465138" eaLnBrk="0" hangingPunct="0">
              <a:spcAft>
                <a:spcPts val="600"/>
              </a:spcAft>
              <a:buFont typeface="+mj-lt"/>
              <a:buAutoNum type="arabicPeriod"/>
              <a:defRPr/>
            </a:pPr>
            <a:r>
              <a:rPr lang="en-US" sz="2400" b="1">
                <a:latin typeface="Calibri"/>
                <a:cs typeface="Arial" pitchFamily="34" charset="0"/>
              </a:rPr>
              <a:t>Sebutkan </a:t>
            </a:r>
            <a:r>
              <a:rPr lang="en-US" sz="2400" b="1" smtClean="0">
                <a:latin typeface="Calibri"/>
                <a:cs typeface="Arial" pitchFamily="34" charset="0"/>
              </a:rPr>
              <a:t>3 operator turunan Aljabar </a:t>
            </a:r>
            <a:r>
              <a:rPr lang="en-US" sz="2400" b="1">
                <a:latin typeface="Calibri"/>
                <a:cs typeface="Arial" pitchFamily="34" charset="0"/>
              </a:rPr>
              <a:t>Relational </a:t>
            </a:r>
            <a:r>
              <a:rPr lang="en-US" sz="2400" b="1" smtClean="0">
                <a:latin typeface="Calibri"/>
                <a:cs typeface="Arial" pitchFamily="34" charset="0"/>
              </a:rPr>
              <a:t>!</a:t>
            </a:r>
          </a:p>
        </p:txBody>
      </p:sp>
      <p:sp>
        <p:nvSpPr>
          <p:cNvPr id="8" name="Rounded Rectangle 7"/>
          <p:cNvSpPr/>
          <p:nvPr/>
        </p:nvSpPr>
        <p:spPr>
          <a:xfrm>
            <a:off x="10447650" y="121114"/>
            <a:ext cx="1173220" cy="48546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sp>
        <p:nvSpPr>
          <p:cNvPr id="13" name="Rectangle 12"/>
          <p:cNvSpPr/>
          <p:nvPr/>
        </p:nvSpPr>
        <p:spPr>
          <a:xfrm>
            <a:off x="736015" y="800903"/>
            <a:ext cx="6568283"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spc="50" smtClean="0">
                <a:ln w="11430"/>
                <a:solidFill>
                  <a:srgbClr val="FF0000"/>
                </a:solidFill>
                <a:effectLst>
                  <a:outerShdw blurRad="76200" dist="50800" dir="5400000" algn="tl" rotWithShape="0">
                    <a:srgbClr val="000000">
                      <a:alpha val="65000"/>
                    </a:srgbClr>
                  </a:outerShdw>
                </a:effectLst>
              </a:rPr>
              <a:t>Renungkan kembali…</a:t>
            </a:r>
            <a:endParaRPr lang="en-US" sz="3200" b="1" spc="50">
              <a:ln w="11430"/>
              <a:solidFill>
                <a:srgbClr val="FF0000"/>
              </a:solidFill>
              <a:effectLst>
                <a:outerShdw blurRad="76200" dist="50800" dir="5400000" algn="tl" rotWithShape="0">
                  <a:srgbClr val="000000">
                    <a:alpha val="65000"/>
                  </a:srgbClr>
                </a:outerShdw>
              </a:effectLst>
            </a:endParaRPr>
          </a:p>
        </p:txBody>
      </p:sp>
      <p:pic>
        <p:nvPicPr>
          <p:cNvPr id="1026" name="Picture 2" descr="11 Aktor Korea Ini Langganan Main Drama Komedi Romant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4091" y="1235242"/>
            <a:ext cx="2622885" cy="1748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323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249025" cy="493240"/>
          </a:xfrm>
          <a:prstGeom prst="rect">
            <a:avLst/>
          </a:prstGeom>
          <a:no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latin typeface="AR JULIAN" pitchFamily="2" charset="0"/>
                <a:sym typeface="Wingdings"/>
              </a:rPr>
              <a:t> </a:t>
            </a:r>
            <a:r>
              <a:rPr lang="en-US" sz="3200" smtClean="0">
                <a:latin typeface="AR JULIAN" pitchFamily="2" charset="0"/>
              </a:rPr>
              <a:t>REHAT ANTARA</a:t>
            </a:r>
            <a:endParaRPr lang="id-ID" sz="3200">
              <a:latin typeface="AR JULIAN" pitchFamily="2" charset="0"/>
            </a:endParaRPr>
          </a:p>
        </p:txBody>
      </p:sp>
      <p:sp>
        <p:nvSpPr>
          <p:cNvPr id="16" name="Title 1">
            <a:extLst>
              <a:ext uri="{FF2B5EF4-FFF2-40B4-BE49-F238E27FC236}">
                <a16:creationId xmlns:a16="http://schemas.microsoft.com/office/drawing/2014/main" xmlns="" id="{BD21447A-6C77-4E90-9545-B2B98D1C43C0}"/>
              </a:ext>
            </a:extLst>
          </p:cNvPr>
          <p:cNvSpPr txBox="1">
            <a:spLocks/>
          </p:cNvSpPr>
          <p:nvPr/>
        </p:nvSpPr>
        <p:spPr>
          <a:xfrm>
            <a:off x="5176410" y="1237284"/>
            <a:ext cx="5599407" cy="1791354"/>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z="5400" smtClean="0"/>
              <a:t>Materi UTAMA</a:t>
            </a:r>
            <a:endParaRPr lang="id-ID" sz="5400"/>
          </a:p>
        </p:txBody>
      </p:sp>
      <p:sp>
        <p:nvSpPr>
          <p:cNvPr id="18" name="Rectangle 17"/>
          <p:cNvSpPr/>
          <p:nvPr/>
        </p:nvSpPr>
        <p:spPr>
          <a:xfrm>
            <a:off x="794650" y="1237938"/>
            <a:ext cx="4241801" cy="523293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pic>
        <p:nvPicPr>
          <p:cNvPr id="19" name="Picture 2" descr="D:\00_FOTO-VIDEO-KELUARGA\HP - VIVO V15\WhatsApp Images\IMG-20190915-WA002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967" y="1536555"/>
            <a:ext cx="2195285" cy="451273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rot="20859267">
            <a:off x="3037745" y="2846304"/>
            <a:ext cx="6022513"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cap="none" spc="50" smtClean="0">
                <a:ln w="11430"/>
                <a:solidFill>
                  <a:srgbClr val="00B0F0"/>
                </a:solidFill>
                <a:effectLst>
                  <a:outerShdw blurRad="76200" dist="50800" dir="5400000" algn="tl" rotWithShape="0">
                    <a:srgbClr val="000000">
                      <a:alpha val="65000"/>
                    </a:srgbClr>
                  </a:outerShdw>
                </a:effectLst>
              </a:rPr>
              <a:t>Sruput dulu kopinya ach …</a:t>
            </a:r>
            <a:endParaRPr lang="en-US" sz="3200" b="1" cap="none" spc="50">
              <a:ln w="11430"/>
              <a:solidFill>
                <a:srgbClr val="00B0F0"/>
              </a:solidFill>
              <a:effectLst>
                <a:outerShdw blurRad="76200" dist="50800" dir="5400000" algn="tl" rotWithShape="0">
                  <a:srgbClr val="000000">
                    <a:alpha val="65000"/>
                  </a:srgbClr>
                </a:outerShdw>
              </a:effectLst>
            </a:endParaRPr>
          </a:p>
        </p:txBody>
      </p:sp>
      <p:sp>
        <p:nvSpPr>
          <p:cNvPr id="9" name="TextBox 8"/>
          <p:cNvSpPr txBox="1"/>
          <p:nvPr/>
        </p:nvSpPr>
        <p:spPr>
          <a:xfrm>
            <a:off x="5036451" y="3655635"/>
            <a:ext cx="6012549" cy="3046988"/>
          </a:xfrm>
          <a:prstGeom prst="rect">
            <a:avLst/>
          </a:prstGeom>
          <a:noFill/>
        </p:spPr>
        <p:txBody>
          <a:bodyPr wrap="square" rtlCol="0">
            <a:spAutoFit/>
          </a:bodyPr>
          <a:lstStyle/>
          <a:p>
            <a:pPr>
              <a:spcAft>
                <a:spcPts val="600"/>
              </a:spcAft>
            </a:pPr>
            <a:r>
              <a:rPr lang="en-US" b="1">
                <a:solidFill>
                  <a:prstClr val="black"/>
                </a:solidFill>
              </a:rPr>
              <a:t>MEMAHAMI KONSEP BAHASA QUERY : </a:t>
            </a:r>
            <a:r>
              <a:rPr lang="en-US" b="1" smtClean="0">
                <a:solidFill>
                  <a:prstClr val="black"/>
                </a:solidFill>
              </a:rPr>
              <a:t> </a:t>
            </a:r>
          </a:p>
          <a:p>
            <a:pPr>
              <a:spcAft>
                <a:spcPts val="600"/>
              </a:spcAft>
            </a:pPr>
            <a:r>
              <a:rPr lang="en-US" b="1" smtClean="0">
                <a:solidFill>
                  <a:prstClr val="black"/>
                </a:solidFill>
              </a:rPr>
              <a:t>bahasa query : SQL</a:t>
            </a:r>
          </a:p>
          <a:p>
            <a:pPr>
              <a:spcAft>
                <a:spcPts val="600"/>
              </a:spcAft>
            </a:pPr>
            <a:r>
              <a:rPr lang="en-US" b="1" smtClean="0">
                <a:solidFill>
                  <a:prstClr val="black"/>
                </a:solidFill>
              </a:rPr>
              <a:t>SQL = Structured Query L</a:t>
            </a:r>
            <a:endParaRPr lang="en-US" b="1">
              <a:solidFill>
                <a:prstClr val="black"/>
              </a:solidFill>
            </a:endParaRPr>
          </a:p>
          <a:p>
            <a:pPr marL="285750" indent="-285750">
              <a:spcAft>
                <a:spcPts val="600"/>
              </a:spcAft>
              <a:buFont typeface="Wingdings" pitchFamily="2" charset="2"/>
              <a:buChar char="ü"/>
            </a:pPr>
            <a:r>
              <a:rPr lang="en-US" smtClean="0">
                <a:solidFill>
                  <a:prstClr val="black"/>
                </a:solidFill>
              </a:rPr>
              <a:t>DDL </a:t>
            </a:r>
            <a:r>
              <a:rPr lang="en-US" smtClean="0">
                <a:solidFill>
                  <a:prstClr val="black"/>
                </a:solidFill>
                <a:sym typeface="Wingdings" pitchFamily="2" charset="2"/>
              </a:rPr>
              <a:t> D Definition  L Database /Tabel  </a:t>
            </a:r>
            <a:br>
              <a:rPr lang="en-US" smtClean="0">
                <a:solidFill>
                  <a:prstClr val="black"/>
                </a:solidFill>
                <a:sym typeface="Wingdings" pitchFamily="2" charset="2"/>
              </a:rPr>
            </a:br>
            <a:r>
              <a:rPr lang="en-US" smtClean="0">
                <a:solidFill>
                  <a:prstClr val="black"/>
                </a:solidFill>
                <a:sym typeface="Wingdings" pitchFamily="2" charset="2"/>
              </a:rPr>
              <a:t>(Create,  Alter, Drop, Show) </a:t>
            </a:r>
            <a:endParaRPr lang="en-US">
              <a:solidFill>
                <a:prstClr val="black"/>
              </a:solidFill>
            </a:endParaRPr>
          </a:p>
          <a:p>
            <a:pPr marL="285750" indent="-285750">
              <a:spcAft>
                <a:spcPts val="600"/>
              </a:spcAft>
              <a:buFont typeface="Wingdings" pitchFamily="2" charset="2"/>
              <a:buChar char="ü"/>
            </a:pPr>
            <a:r>
              <a:rPr lang="en-US" smtClean="0">
                <a:solidFill>
                  <a:prstClr val="black"/>
                </a:solidFill>
              </a:rPr>
              <a:t>DML </a:t>
            </a:r>
            <a:r>
              <a:rPr lang="en-US" smtClean="0">
                <a:solidFill>
                  <a:prstClr val="black"/>
                </a:solidFill>
                <a:sym typeface="Wingdings" pitchFamily="2" charset="2"/>
              </a:rPr>
              <a:t> D Manipulation L  Isi/Record tabel</a:t>
            </a:r>
            <a:br>
              <a:rPr lang="en-US" smtClean="0">
                <a:solidFill>
                  <a:prstClr val="black"/>
                </a:solidFill>
                <a:sym typeface="Wingdings" pitchFamily="2" charset="2"/>
              </a:rPr>
            </a:br>
            <a:r>
              <a:rPr lang="en-US" smtClean="0">
                <a:solidFill>
                  <a:prstClr val="black"/>
                </a:solidFill>
                <a:sym typeface="Wingdings" pitchFamily="2" charset="2"/>
              </a:rPr>
              <a:t>(Insert/Add,  Update,  Delete,  Select …)</a:t>
            </a:r>
            <a:endParaRPr lang="en-US">
              <a:solidFill>
                <a:prstClr val="black"/>
              </a:solidFill>
            </a:endParaRPr>
          </a:p>
          <a:p>
            <a:pPr marL="285750" indent="-285750">
              <a:spcAft>
                <a:spcPts val="600"/>
              </a:spcAft>
              <a:buFont typeface="Wingdings" pitchFamily="2" charset="2"/>
              <a:buChar char="ü"/>
            </a:pPr>
            <a:r>
              <a:rPr lang="en-US">
                <a:solidFill>
                  <a:prstClr val="black"/>
                </a:solidFill>
              </a:rPr>
              <a:t>Sudi Kasus : Problem Sistem</a:t>
            </a:r>
          </a:p>
          <a:p>
            <a:pPr>
              <a:spcAft>
                <a:spcPts val="600"/>
              </a:spcAft>
            </a:pPr>
            <a:endParaRPr lang="en-US">
              <a:solidFill>
                <a:prstClr val="black"/>
              </a:solidFill>
            </a:endParaRPr>
          </a:p>
        </p:txBody>
      </p:sp>
    </p:spTree>
    <p:extLst>
      <p:ext uri="{BB962C8B-B14F-4D97-AF65-F5344CB8AC3E}">
        <p14:creationId xmlns:p14="http://schemas.microsoft.com/office/powerpoint/2010/main" val="525225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389996" cy="493240"/>
          </a:xfrm>
          <a:solidFill>
            <a:schemeClr val="tx1"/>
          </a:solidFill>
        </p:spPr>
        <p:txBody>
          <a:bodyPr>
            <a:noAutofit/>
          </a:bodyPr>
          <a:lstStyle/>
          <a:p>
            <a:r>
              <a:rPr lang="en-US" sz="3200" smtClean="0">
                <a:solidFill>
                  <a:schemeClr val="bg1"/>
                </a:solidFill>
                <a:latin typeface="AR JULIAN" pitchFamily="2" charset="0"/>
                <a:sym typeface="Wingdings"/>
              </a:rPr>
              <a:t> DIAGRAM FOKUS </a:t>
            </a:r>
            <a:r>
              <a:rPr lang="en-US" sz="3200" smtClean="0">
                <a:solidFill>
                  <a:schemeClr val="bg1"/>
                </a:solidFill>
                <a:latin typeface="AR JULIAN" pitchFamily="2" charset="0"/>
              </a:rPr>
              <a:t>PENDALAMAN </a:t>
            </a:r>
            <a:r>
              <a:rPr lang="en-US" sz="3200">
                <a:solidFill>
                  <a:schemeClr val="bg1"/>
                </a:solidFill>
                <a:latin typeface="AR JULIAN" pitchFamily="2" charset="0"/>
              </a:rPr>
              <a:t>: </a:t>
            </a:r>
            <a:r>
              <a:rPr lang="en-US" sz="2000" smtClean="0">
                <a:solidFill>
                  <a:srgbClr val="FFFF00"/>
                </a:solidFill>
                <a:latin typeface="AR JULIAN" pitchFamily="2" charset="0"/>
              </a:rPr>
              <a:t>BAHASA QUERY</a:t>
            </a:r>
            <a:endParaRPr lang="id-ID" sz="3200">
              <a:solidFill>
                <a:srgbClr val="FFFF00"/>
              </a:solidFill>
              <a:latin typeface="AR JULIAN" pitchFamily="2" charset="0"/>
            </a:endParaRPr>
          </a:p>
        </p:txBody>
      </p:sp>
      <p:grpSp>
        <p:nvGrpSpPr>
          <p:cNvPr id="13" name="Group 12"/>
          <p:cNvGrpSpPr/>
          <p:nvPr/>
        </p:nvGrpSpPr>
        <p:grpSpPr>
          <a:xfrm>
            <a:off x="3494773" y="592484"/>
            <a:ext cx="8546695" cy="5878211"/>
            <a:chOff x="644016" y="692171"/>
            <a:chExt cx="8546695" cy="5878211"/>
          </a:xfrm>
        </p:grpSpPr>
        <p:sp>
          <p:nvSpPr>
            <p:cNvPr id="64" name="Flowchart: Magnetic Disk 63"/>
            <p:cNvSpPr/>
            <p:nvPr/>
          </p:nvSpPr>
          <p:spPr>
            <a:xfrm>
              <a:off x="3857901" y="5433962"/>
              <a:ext cx="1170975" cy="1089090"/>
            </a:xfrm>
            <a:prstGeom prst="flowChartMagneticDisk">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smtClean="0">
                <a:solidFill>
                  <a:prstClr val="white"/>
                </a:solidFill>
              </a:endParaRPr>
            </a:p>
            <a:p>
              <a:pPr algn="ctr"/>
              <a:r>
                <a:rPr lang="en-US" sz="1400" smtClean="0">
                  <a:solidFill>
                    <a:prstClr val="white"/>
                  </a:solidFill>
                </a:rPr>
                <a:t>Storage</a:t>
              </a:r>
            </a:p>
            <a:p>
              <a:pPr algn="ctr"/>
              <a:r>
                <a:rPr lang="en-US" sz="1400" smtClean="0">
                  <a:solidFill>
                    <a:prstClr val="white"/>
                  </a:solidFill>
                </a:rPr>
                <a:t>Database</a:t>
              </a:r>
            </a:p>
            <a:p>
              <a:pPr algn="ctr"/>
              <a:r>
                <a:rPr lang="en-US" sz="1400" smtClean="0">
                  <a:solidFill>
                    <a:prstClr val="white"/>
                  </a:solidFill>
                </a:rPr>
                <a:t>(DB)</a:t>
              </a:r>
              <a:endParaRPr lang="en-US" sz="1400">
                <a:solidFill>
                  <a:prstClr val="white"/>
                </a:solidFill>
              </a:endParaRPr>
            </a:p>
          </p:txBody>
        </p:sp>
        <p:sp>
          <p:nvSpPr>
            <p:cNvPr id="27" name="Rectangle 26"/>
            <p:cNvSpPr/>
            <p:nvPr/>
          </p:nvSpPr>
          <p:spPr>
            <a:xfrm>
              <a:off x="6689858" y="2260675"/>
              <a:ext cx="1312631" cy="136663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TextBox 27"/>
            <p:cNvSpPr txBox="1"/>
            <p:nvPr/>
          </p:nvSpPr>
          <p:spPr>
            <a:xfrm>
              <a:off x="6948830" y="2672882"/>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solidFill>
                    <a:prstClr val="white"/>
                  </a:solidFill>
                  <a:latin typeface="Calibri" pitchFamily="34" charset="0"/>
                </a:rPr>
                <a:t>FAKTA</a:t>
              </a:r>
              <a:endParaRPr lang="en-US" b="1">
                <a:solidFill>
                  <a:prstClr val="white"/>
                </a:solidFill>
                <a:latin typeface="Calibri" pitchFamily="34" charset="0"/>
              </a:endParaRPr>
            </a:p>
          </p:txBody>
        </p:sp>
        <p:sp>
          <p:nvSpPr>
            <p:cNvPr id="29" name="Oval 28"/>
            <p:cNvSpPr/>
            <p:nvPr/>
          </p:nvSpPr>
          <p:spPr>
            <a:xfrm>
              <a:off x="5768702" y="3623413"/>
              <a:ext cx="1155917" cy="11742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smtClean="0">
                  <a:solidFill>
                    <a:prstClr val="white"/>
                  </a:solidFill>
                  <a:latin typeface="Calibri" pitchFamily="34" charset="0"/>
                </a:rPr>
                <a:t>Survei </a:t>
              </a:r>
            </a:p>
            <a:p>
              <a:pPr algn="ctr"/>
              <a:r>
                <a:rPr lang="en-US" sz="1400" smtClean="0">
                  <a:solidFill>
                    <a:prstClr val="white"/>
                  </a:solidFill>
                  <a:latin typeface="Calibri" pitchFamily="34" charset="0"/>
                </a:rPr>
                <a:t>&amp; Pemodelan Data</a:t>
              </a:r>
              <a:endParaRPr lang="en-US" sz="1400">
                <a:solidFill>
                  <a:prstClr val="white"/>
                </a:solidFill>
                <a:latin typeface="Calibri" pitchFamily="34" charset="0"/>
              </a:endParaRPr>
            </a:p>
          </p:txBody>
        </p:sp>
        <p:sp>
          <p:nvSpPr>
            <p:cNvPr id="30" name="Oval 29"/>
            <p:cNvSpPr/>
            <p:nvPr/>
          </p:nvSpPr>
          <p:spPr>
            <a:xfrm>
              <a:off x="2332959" y="4338826"/>
              <a:ext cx="1184998" cy="109761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smtClean="0">
                  <a:solidFill>
                    <a:prstClr val="white"/>
                  </a:solidFill>
                  <a:latin typeface="Calibri" pitchFamily="34" charset="0"/>
                </a:rPr>
                <a:t>Data</a:t>
              </a:r>
            </a:p>
            <a:p>
              <a:pPr algn="ctr"/>
              <a:r>
                <a:rPr lang="en-US" sz="1200" i="1" smtClean="0">
                  <a:solidFill>
                    <a:prstClr val="white"/>
                  </a:solidFill>
                  <a:latin typeface="Calibri" pitchFamily="34" charset="0"/>
                </a:rPr>
                <a:t>Processing</a:t>
              </a:r>
            </a:p>
            <a:p>
              <a:pPr algn="ctr"/>
              <a:r>
                <a:rPr lang="en-US" sz="1200" i="1" smtClean="0">
                  <a:solidFill>
                    <a:prstClr val="white"/>
                  </a:solidFill>
                  <a:latin typeface="Calibri" pitchFamily="34" charset="0"/>
                </a:rPr>
                <a:t>&amp;</a:t>
              </a:r>
              <a:endParaRPr lang="en-US" sz="1200" i="1">
                <a:solidFill>
                  <a:prstClr val="white"/>
                </a:solidFill>
                <a:latin typeface="Calibri" pitchFamily="34" charset="0"/>
              </a:endParaRPr>
            </a:p>
            <a:p>
              <a:pPr algn="ctr"/>
              <a:r>
                <a:rPr lang="en-US" sz="1200" i="1" smtClean="0">
                  <a:solidFill>
                    <a:prstClr val="white"/>
                  </a:solidFill>
                  <a:latin typeface="Calibri" pitchFamily="34" charset="0"/>
                </a:rPr>
                <a:t>Aplikasi DB</a:t>
              </a:r>
              <a:endParaRPr lang="en-US" sz="1200">
                <a:solidFill>
                  <a:prstClr val="white"/>
                </a:solidFill>
                <a:latin typeface="Calibri" pitchFamily="34" charset="0"/>
              </a:endParaRPr>
            </a:p>
          </p:txBody>
        </p:sp>
        <p:grpSp>
          <p:nvGrpSpPr>
            <p:cNvPr id="31" name="Group 30"/>
            <p:cNvGrpSpPr/>
            <p:nvPr/>
          </p:nvGrpSpPr>
          <p:grpSpPr>
            <a:xfrm>
              <a:off x="644016" y="2282782"/>
              <a:ext cx="2208685" cy="1370718"/>
              <a:chOff x="1766438" y="2627112"/>
              <a:chExt cx="2208685" cy="1370718"/>
            </a:xfrm>
          </p:grpSpPr>
          <p:sp>
            <p:nvSpPr>
              <p:cNvPr id="32" name="Rectangle 31"/>
              <p:cNvSpPr/>
              <p:nvPr/>
            </p:nvSpPr>
            <p:spPr>
              <a:xfrm>
                <a:off x="1766438" y="2627112"/>
                <a:ext cx="2208685" cy="13707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TextBox 32"/>
              <p:cNvSpPr txBox="1"/>
              <p:nvPr/>
            </p:nvSpPr>
            <p:spPr>
              <a:xfrm>
                <a:off x="2582925" y="3095751"/>
                <a:ext cx="1298689"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solidFill>
                      <a:prstClr val="white"/>
                    </a:solidFill>
                    <a:latin typeface="Calibri" pitchFamily="34" charset="0"/>
                  </a:rPr>
                  <a:t>INFORMASI</a:t>
                </a:r>
                <a:endParaRPr lang="en-US" b="1">
                  <a:solidFill>
                    <a:prstClr val="white"/>
                  </a:solidFill>
                  <a:latin typeface="Calibri" pitchFamily="34" charset="0"/>
                </a:endParaRPr>
              </a:p>
            </p:txBody>
          </p:sp>
          <p:sp>
            <p:nvSpPr>
              <p:cNvPr id="34" name="Left Brace 33"/>
              <p:cNvSpPr/>
              <p:nvPr/>
            </p:nvSpPr>
            <p:spPr>
              <a:xfrm flipH="1">
                <a:off x="2426880" y="2738459"/>
                <a:ext cx="156044" cy="1122393"/>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grpSp>
            <p:nvGrpSpPr>
              <p:cNvPr id="35" name="Group 34"/>
              <p:cNvGrpSpPr/>
              <p:nvPr/>
            </p:nvGrpSpPr>
            <p:grpSpPr>
              <a:xfrm>
                <a:off x="1845160" y="2676863"/>
                <a:ext cx="593662" cy="1294776"/>
                <a:chOff x="1800335" y="2703758"/>
                <a:chExt cx="593662" cy="1294776"/>
              </a:xfrm>
            </p:grpSpPr>
            <p:sp>
              <p:nvSpPr>
                <p:cNvPr id="36" name="TextBox 35"/>
                <p:cNvSpPr txBox="1"/>
                <p:nvPr/>
              </p:nvSpPr>
              <p:spPr>
                <a:xfrm>
                  <a:off x="1800335" y="2703758"/>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solidFill>
                        <a:prstClr val="black"/>
                      </a:solidFill>
                      <a:latin typeface="Calibri" pitchFamily="34" charset="0"/>
                    </a:rPr>
                    <a:t>Tekstual</a:t>
                  </a:r>
                  <a:endParaRPr lang="en-US" sz="1200">
                    <a:solidFill>
                      <a:prstClr val="black"/>
                    </a:solidFill>
                    <a:latin typeface="Calibri" pitchFamily="34" charset="0"/>
                  </a:endParaRPr>
                </a:p>
              </p:txBody>
            </p:sp>
            <p:sp>
              <p:nvSpPr>
                <p:cNvPr id="37" name="TextBox 36"/>
                <p:cNvSpPr txBox="1"/>
                <p:nvPr/>
              </p:nvSpPr>
              <p:spPr>
                <a:xfrm>
                  <a:off x="1800335" y="2907406"/>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solidFill>
                        <a:prstClr val="black"/>
                      </a:solidFill>
                      <a:latin typeface="Calibri" pitchFamily="34" charset="0"/>
                    </a:rPr>
                    <a:t>Tabular</a:t>
                  </a:r>
                  <a:endParaRPr lang="en-US" sz="1200">
                    <a:solidFill>
                      <a:prstClr val="black"/>
                    </a:solidFill>
                    <a:latin typeface="Calibri" pitchFamily="34" charset="0"/>
                  </a:endParaRPr>
                </a:p>
              </p:txBody>
            </p:sp>
            <p:sp>
              <p:nvSpPr>
                <p:cNvPr id="38" name="TextBox 37"/>
                <p:cNvSpPr txBox="1"/>
                <p:nvPr/>
              </p:nvSpPr>
              <p:spPr>
                <a:xfrm>
                  <a:off x="1806370" y="3113049"/>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solidFill>
                        <a:prstClr val="black"/>
                      </a:solidFill>
                      <a:latin typeface="Calibri" pitchFamily="34" charset="0"/>
                    </a:rPr>
                    <a:t>Grafik</a:t>
                  </a:r>
                  <a:endParaRPr lang="en-US" sz="1200">
                    <a:solidFill>
                      <a:prstClr val="black"/>
                    </a:solidFill>
                    <a:latin typeface="Calibri" pitchFamily="34" charset="0"/>
                  </a:endParaRPr>
                </a:p>
              </p:txBody>
            </p:sp>
            <p:sp>
              <p:nvSpPr>
                <p:cNvPr id="39" name="TextBox 38"/>
                <p:cNvSpPr txBox="1"/>
                <p:nvPr/>
              </p:nvSpPr>
              <p:spPr>
                <a:xfrm>
                  <a:off x="1800335" y="3293279"/>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solidFill>
                        <a:prstClr val="black"/>
                      </a:solidFill>
                      <a:latin typeface="Calibri" pitchFamily="34" charset="0"/>
                    </a:rPr>
                    <a:t>Gambar</a:t>
                  </a:r>
                  <a:endParaRPr lang="en-US" sz="1200">
                    <a:solidFill>
                      <a:prstClr val="black"/>
                    </a:solidFill>
                    <a:latin typeface="Calibri" pitchFamily="34" charset="0"/>
                  </a:endParaRPr>
                </a:p>
              </p:txBody>
            </p:sp>
            <p:sp>
              <p:nvSpPr>
                <p:cNvPr id="40" name="TextBox 39"/>
                <p:cNvSpPr txBox="1"/>
                <p:nvPr/>
              </p:nvSpPr>
              <p:spPr>
                <a:xfrm>
                  <a:off x="1800335" y="3465866"/>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solidFill>
                        <a:prstClr val="black"/>
                      </a:solidFill>
                      <a:latin typeface="Calibri" pitchFamily="34" charset="0"/>
                    </a:rPr>
                    <a:t>Spasial</a:t>
                  </a:r>
                  <a:endParaRPr lang="en-US" sz="1200">
                    <a:solidFill>
                      <a:prstClr val="black"/>
                    </a:solidFill>
                    <a:latin typeface="Calibri" pitchFamily="34" charset="0"/>
                  </a:endParaRPr>
                </a:p>
              </p:txBody>
            </p:sp>
            <p:sp>
              <p:nvSpPr>
                <p:cNvPr id="42" name="TextBox 41"/>
                <p:cNvSpPr txBox="1"/>
                <p:nvPr/>
              </p:nvSpPr>
              <p:spPr>
                <a:xfrm>
                  <a:off x="1806370" y="3643504"/>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solidFill>
                        <a:prstClr val="black"/>
                      </a:solidFill>
                      <a:latin typeface="Calibri" pitchFamily="34" charset="0"/>
                    </a:rPr>
                    <a:t>Audio</a:t>
                  </a:r>
                  <a:endParaRPr lang="en-US" sz="1200">
                    <a:solidFill>
                      <a:prstClr val="black"/>
                    </a:solidFill>
                    <a:latin typeface="Calibri" pitchFamily="34" charset="0"/>
                  </a:endParaRPr>
                </a:p>
              </p:txBody>
            </p:sp>
            <p:sp>
              <p:nvSpPr>
                <p:cNvPr id="43" name="TextBox 42"/>
                <p:cNvSpPr txBox="1"/>
                <p:nvPr/>
              </p:nvSpPr>
              <p:spPr>
                <a:xfrm>
                  <a:off x="1802112" y="3813868"/>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solidFill>
                        <a:prstClr val="black"/>
                      </a:solidFill>
                      <a:latin typeface="Calibri" pitchFamily="34" charset="0"/>
                    </a:rPr>
                    <a:t>Video</a:t>
                  </a:r>
                  <a:endParaRPr lang="en-US" sz="1200">
                    <a:solidFill>
                      <a:prstClr val="black"/>
                    </a:solidFill>
                    <a:latin typeface="Calibri" pitchFamily="34" charset="0"/>
                  </a:endParaRPr>
                </a:p>
              </p:txBody>
            </p:sp>
          </p:grpSp>
        </p:grpSp>
        <p:sp>
          <p:nvSpPr>
            <p:cNvPr id="80" name="Left Arrow 79"/>
            <p:cNvSpPr/>
            <p:nvPr/>
          </p:nvSpPr>
          <p:spPr>
            <a:xfrm rot="5400000">
              <a:off x="1628694" y="1937856"/>
              <a:ext cx="528821" cy="16103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1" name="Group 80"/>
            <p:cNvGrpSpPr/>
            <p:nvPr/>
          </p:nvGrpSpPr>
          <p:grpSpPr>
            <a:xfrm>
              <a:off x="1460502" y="692171"/>
              <a:ext cx="848388" cy="1039861"/>
              <a:chOff x="1243618" y="2536758"/>
              <a:chExt cx="836425" cy="1408724"/>
            </a:xfrm>
          </p:grpSpPr>
          <p:pic>
            <p:nvPicPr>
              <p:cNvPr id="82" name="Picture 3" descr="D:\korea1.jp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1243618" y="2536758"/>
                <a:ext cx="836425" cy="1294641"/>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1359375" y="3695311"/>
                <a:ext cx="459409" cy="250171"/>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200" b="1" smtClean="0">
                    <a:solidFill>
                      <a:prstClr val="white"/>
                    </a:solidFill>
                    <a:latin typeface="Calibri" pitchFamily="34" charset="0"/>
                  </a:rPr>
                  <a:t>User</a:t>
                </a:r>
                <a:endParaRPr lang="en-US" sz="1200" b="1">
                  <a:solidFill>
                    <a:prstClr val="white"/>
                  </a:solidFill>
                  <a:latin typeface="Calibri" pitchFamily="34" charset="0"/>
                </a:endParaRPr>
              </a:p>
            </p:txBody>
          </p:sp>
        </p:grpSp>
        <p:sp>
          <p:nvSpPr>
            <p:cNvPr id="84" name="Left Arrow 83"/>
            <p:cNvSpPr/>
            <p:nvPr/>
          </p:nvSpPr>
          <p:spPr>
            <a:xfrm rot="5400000" flipH="1">
              <a:off x="1346264" y="1946739"/>
              <a:ext cx="538892" cy="17122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TextBox 84"/>
            <p:cNvSpPr txBox="1"/>
            <p:nvPr/>
          </p:nvSpPr>
          <p:spPr>
            <a:xfrm>
              <a:off x="981506" y="1831401"/>
              <a:ext cx="634204" cy="2154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400" smtClean="0">
                  <a:solidFill>
                    <a:prstClr val="black"/>
                  </a:solidFill>
                  <a:latin typeface="Calibri" pitchFamily="34" charset="0"/>
                </a:rPr>
                <a:t>Query</a:t>
              </a:r>
              <a:endParaRPr lang="en-US" sz="1400">
                <a:solidFill>
                  <a:prstClr val="black"/>
                </a:solidFill>
                <a:latin typeface="Calibri" pitchFamily="34" charset="0"/>
              </a:endParaRPr>
            </a:p>
          </p:txBody>
        </p:sp>
        <p:sp>
          <p:nvSpPr>
            <p:cNvPr id="86" name="TextBox 85"/>
            <p:cNvSpPr txBox="1"/>
            <p:nvPr/>
          </p:nvSpPr>
          <p:spPr>
            <a:xfrm>
              <a:off x="1991788" y="1910650"/>
              <a:ext cx="634204" cy="2154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400" smtClean="0">
                  <a:solidFill>
                    <a:prstClr val="black"/>
                  </a:solidFill>
                  <a:latin typeface="Calibri" pitchFamily="34" charset="0"/>
                </a:rPr>
                <a:t>Info</a:t>
              </a:r>
              <a:endParaRPr lang="en-US" sz="1400">
                <a:solidFill>
                  <a:prstClr val="black"/>
                </a:solidFill>
                <a:latin typeface="Calibri" pitchFamily="34" charset="0"/>
              </a:endParaRPr>
            </a:p>
          </p:txBody>
        </p:sp>
        <p:grpSp>
          <p:nvGrpSpPr>
            <p:cNvPr id="87" name="Group 86"/>
            <p:cNvGrpSpPr/>
            <p:nvPr/>
          </p:nvGrpSpPr>
          <p:grpSpPr>
            <a:xfrm>
              <a:off x="1904695" y="3653499"/>
              <a:ext cx="424816" cy="1262693"/>
              <a:chOff x="4654237" y="4056397"/>
              <a:chExt cx="535740" cy="836146"/>
            </a:xfrm>
          </p:grpSpPr>
          <p:sp>
            <p:nvSpPr>
              <p:cNvPr id="88" name="Left Arrow 87"/>
              <p:cNvSpPr/>
              <p:nvPr/>
            </p:nvSpPr>
            <p:spPr>
              <a:xfrm rot="5400000">
                <a:off x="4320465" y="4390169"/>
                <a:ext cx="833610" cy="166066"/>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tangle 88"/>
              <p:cNvSpPr/>
              <p:nvPr/>
            </p:nvSpPr>
            <p:spPr>
              <a:xfrm>
                <a:off x="4695751" y="4832998"/>
                <a:ext cx="494226" cy="595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93" name="Group 92"/>
            <p:cNvGrpSpPr/>
            <p:nvPr/>
          </p:nvGrpSpPr>
          <p:grpSpPr>
            <a:xfrm>
              <a:off x="6905158" y="3625669"/>
              <a:ext cx="491319" cy="695382"/>
              <a:chOff x="10069264" y="4071261"/>
              <a:chExt cx="461426" cy="881104"/>
            </a:xfrm>
          </p:grpSpPr>
          <p:sp>
            <p:nvSpPr>
              <p:cNvPr id="94" name="Left Arrow 93"/>
              <p:cNvSpPr/>
              <p:nvPr/>
            </p:nvSpPr>
            <p:spPr>
              <a:xfrm>
                <a:off x="10069264" y="4728494"/>
                <a:ext cx="45107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Rectangle 94"/>
              <p:cNvSpPr/>
              <p:nvPr/>
            </p:nvSpPr>
            <p:spPr>
              <a:xfrm rot="5400000">
                <a:off x="10071968" y="4435499"/>
                <a:ext cx="822960" cy="9448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96" name="Group 95"/>
            <p:cNvGrpSpPr/>
            <p:nvPr/>
          </p:nvGrpSpPr>
          <p:grpSpPr>
            <a:xfrm>
              <a:off x="5183244" y="3648577"/>
              <a:ext cx="572349" cy="662978"/>
              <a:chOff x="8263764" y="4065102"/>
              <a:chExt cx="605625" cy="825594"/>
            </a:xfrm>
          </p:grpSpPr>
          <p:sp>
            <p:nvSpPr>
              <p:cNvPr id="97" name="Left Arrow 96"/>
              <p:cNvSpPr/>
              <p:nvPr/>
            </p:nvSpPr>
            <p:spPr>
              <a:xfrm rot="5400000">
                <a:off x="7943724" y="4385142"/>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ectangle 97"/>
              <p:cNvSpPr/>
              <p:nvPr/>
            </p:nvSpPr>
            <p:spPr>
              <a:xfrm>
                <a:off x="8320749" y="4778760"/>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63" name="TextBox 62"/>
            <p:cNvSpPr txBox="1"/>
            <p:nvPr/>
          </p:nvSpPr>
          <p:spPr>
            <a:xfrm>
              <a:off x="6806729" y="4385417"/>
              <a:ext cx="1561411" cy="5539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solidFill>
                    <a:prstClr val="black"/>
                  </a:solidFill>
                  <a:latin typeface="Calibri" pitchFamily="34" charset="0"/>
                </a:rPr>
                <a:t>“Pengumpulan data”/ pengamatan langsung di lapangan/ observasi</a:t>
              </a:r>
              <a:endParaRPr lang="en-US" sz="1200" i="1">
                <a:solidFill>
                  <a:prstClr val="black"/>
                </a:solidFill>
                <a:latin typeface="Calibri" pitchFamily="34" charset="0"/>
              </a:endParaRPr>
            </a:p>
          </p:txBody>
        </p:sp>
        <p:sp>
          <p:nvSpPr>
            <p:cNvPr id="65" name="Oval 64"/>
            <p:cNvSpPr/>
            <p:nvPr/>
          </p:nvSpPr>
          <p:spPr>
            <a:xfrm>
              <a:off x="3959817" y="4383955"/>
              <a:ext cx="855568" cy="84202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solidFill>
                    <a:prstClr val="white"/>
                  </a:solidFill>
                  <a:latin typeface="Calibri" pitchFamily="34" charset="0"/>
                </a:rPr>
                <a:t>DBMS</a:t>
              </a:r>
              <a:endParaRPr lang="en-US" sz="1400" b="1">
                <a:solidFill>
                  <a:prstClr val="white"/>
                </a:solidFill>
                <a:latin typeface="Calibri" pitchFamily="34" charset="0"/>
              </a:endParaRPr>
            </a:p>
          </p:txBody>
        </p:sp>
        <p:sp>
          <p:nvSpPr>
            <p:cNvPr id="62" name="Left-Right Arrow 61"/>
            <p:cNvSpPr/>
            <p:nvPr/>
          </p:nvSpPr>
          <p:spPr>
            <a:xfrm>
              <a:off x="3479537" y="4727485"/>
              <a:ext cx="480280" cy="223871"/>
            </a:xfrm>
            <a:prstGeom prst="lef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TextBox 65"/>
            <p:cNvSpPr txBox="1"/>
            <p:nvPr/>
          </p:nvSpPr>
          <p:spPr>
            <a:xfrm>
              <a:off x="3144938" y="4141428"/>
              <a:ext cx="121761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200" i="1" smtClean="0">
                  <a:solidFill>
                    <a:prstClr val="black"/>
                  </a:solidFill>
                  <a:latin typeface="Calibri" pitchFamily="34" charset="0"/>
                </a:rPr>
                <a:t>Data Sekunder  :</a:t>
              </a:r>
              <a:endParaRPr lang="en-US" sz="1200" i="1">
                <a:solidFill>
                  <a:prstClr val="black"/>
                </a:solidFill>
                <a:latin typeface="Calibri" pitchFamily="34" charset="0"/>
              </a:endParaRPr>
            </a:p>
          </p:txBody>
        </p:sp>
        <p:sp>
          <p:nvSpPr>
            <p:cNvPr id="67" name="TextBox 66"/>
            <p:cNvSpPr txBox="1"/>
            <p:nvPr/>
          </p:nvSpPr>
          <p:spPr>
            <a:xfrm>
              <a:off x="4362762" y="3911018"/>
              <a:ext cx="1050874"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solidFill>
                    <a:prstClr val="black"/>
                  </a:solidFill>
                  <a:latin typeface="Calibri" pitchFamily="34" charset="0"/>
                </a:rPr>
                <a:t>? </a:t>
              </a:r>
              <a:r>
                <a:rPr lang="en-US" sz="1200" smtClean="0">
                  <a:solidFill>
                    <a:srgbClr val="C00000"/>
                  </a:solidFill>
                  <a:latin typeface="Times New Roman"/>
                  <a:ea typeface="Times New Roman"/>
                </a:rPr>
                <a:t>…</a:t>
              </a:r>
              <a:endParaRPr lang="en-US" sz="1200" i="1">
                <a:solidFill>
                  <a:prstClr val="black"/>
                </a:solidFill>
                <a:latin typeface="Calibri" pitchFamily="34" charset="0"/>
              </a:endParaRPr>
            </a:p>
          </p:txBody>
        </p:sp>
        <p:sp>
          <p:nvSpPr>
            <p:cNvPr id="68" name="TextBox 67"/>
            <p:cNvSpPr txBox="1"/>
            <p:nvPr/>
          </p:nvSpPr>
          <p:spPr>
            <a:xfrm>
              <a:off x="4362762" y="4137693"/>
              <a:ext cx="1050874"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solidFill>
                    <a:prstClr val="black"/>
                  </a:solidFill>
                  <a:latin typeface="Calibri" pitchFamily="34" charset="0"/>
                </a:rPr>
                <a:t>? </a:t>
              </a:r>
              <a:r>
                <a:rPr lang="en-US" sz="1200">
                  <a:solidFill>
                    <a:srgbClr val="C00000"/>
                  </a:solidFill>
                  <a:latin typeface="Times New Roman"/>
                  <a:ea typeface="Times New Roman"/>
                </a:rPr>
                <a:t>…</a:t>
              </a:r>
              <a:endParaRPr lang="en-US" sz="1200" i="1">
                <a:solidFill>
                  <a:prstClr val="black"/>
                </a:solidFill>
                <a:latin typeface="Calibri" pitchFamily="34" charset="0"/>
              </a:endParaRPr>
            </a:p>
          </p:txBody>
        </p:sp>
        <p:sp>
          <p:nvSpPr>
            <p:cNvPr id="69" name="TextBox 68"/>
            <p:cNvSpPr txBox="1"/>
            <p:nvPr/>
          </p:nvSpPr>
          <p:spPr>
            <a:xfrm>
              <a:off x="4385715" y="3726225"/>
              <a:ext cx="865291"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b="1" i="1" smtClean="0">
                  <a:solidFill>
                    <a:prstClr val="black"/>
                  </a:solidFill>
                  <a:latin typeface="Calibri" pitchFamily="34" charset="0"/>
                </a:rPr>
                <a:t>Proses :</a:t>
              </a:r>
              <a:endParaRPr lang="en-US" sz="1200" b="1" i="1">
                <a:solidFill>
                  <a:prstClr val="black"/>
                </a:solidFill>
                <a:latin typeface="Calibri" pitchFamily="34" charset="0"/>
              </a:endParaRPr>
            </a:p>
          </p:txBody>
        </p:sp>
        <p:sp>
          <p:nvSpPr>
            <p:cNvPr id="70" name="Up-Down Arrow 69"/>
            <p:cNvSpPr/>
            <p:nvPr/>
          </p:nvSpPr>
          <p:spPr>
            <a:xfrm rot="10800000" flipH="1">
              <a:off x="4309212" y="5241420"/>
              <a:ext cx="191511" cy="469762"/>
            </a:xfrm>
            <a:prstGeom prst="up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Left Brace 73"/>
            <p:cNvSpPr/>
            <p:nvPr/>
          </p:nvSpPr>
          <p:spPr>
            <a:xfrm>
              <a:off x="4798065" y="4536450"/>
              <a:ext cx="143922" cy="777220"/>
            </a:xfrm>
            <a:prstGeom prst="leftBrace">
              <a:avLst>
                <a:gd name="adj1" fmla="val 27777"/>
                <a:gd name="adj2" fmla="val 50000"/>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00" name="Rectangle 99"/>
            <p:cNvSpPr/>
            <p:nvPr/>
          </p:nvSpPr>
          <p:spPr>
            <a:xfrm>
              <a:off x="4808722" y="4493011"/>
              <a:ext cx="1282723" cy="830997"/>
            </a:xfrm>
            <a:prstGeom prst="rect">
              <a:avLst/>
            </a:prstGeom>
          </p:spPr>
          <p:txBody>
            <a:bodyPr wrap="none">
              <a:spAutoFit/>
            </a:bodyPr>
            <a:lstStyle/>
            <a:p>
              <a:pPr algn="just"/>
              <a:r>
                <a:rPr lang="en-US" sz="1200" smtClean="0">
                  <a:solidFill>
                    <a:srgbClr val="C00000"/>
                  </a:solidFill>
                  <a:latin typeface="Times New Roman"/>
                  <a:ea typeface="Times New Roman"/>
                </a:rPr>
                <a:t>Studi 3 RDBMS:</a:t>
              </a:r>
            </a:p>
            <a:p>
              <a:pPr marL="174625" indent="-174625" algn="just">
                <a:buFontTx/>
                <a:buAutoNum type="arabicParenR"/>
              </a:pPr>
              <a:r>
                <a:rPr lang="en-US" sz="1200" smtClean="0">
                  <a:solidFill>
                    <a:srgbClr val="C00000"/>
                  </a:solidFill>
                  <a:latin typeface="Times New Roman"/>
                  <a:ea typeface="Times New Roman"/>
                </a:rPr>
                <a:t>MySQL</a:t>
              </a:r>
            </a:p>
            <a:p>
              <a:pPr marL="174625" indent="-174625" algn="just">
                <a:buFontTx/>
                <a:buAutoNum type="arabicParenR"/>
              </a:pPr>
              <a:r>
                <a:rPr lang="en-US" sz="1200" smtClean="0">
                  <a:solidFill>
                    <a:srgbClr val="C00000"/>
                  </a:solidFill>
                  <a:latin typeface="Times New Roman"/>
                  <a:ea typeface="Times New Roman"/>
                </a:rPr>
                <a:t>Ms Access</a:t>
              </a:r>
            </a:p>
            <a:p>
              <a:pPr marL="174625" indent="-174625" algn="just">
                <a:buFontTx/>
                <a:buAutoNum type="arabicParenR"/>
              </a:pPr>
              <a:r>
                <a:rPr lang="en-US" sz="1200" smtClean="0">
                  <a:solidFill>
                    <a:srgbClr val="C00000"/>
                  </a:solidFill>
                  <a:latin typeface="Times New Roman"/>
                  <a:ea typeface="Times New Roman"/>
                </a:rPr>
                <a:t>Paradox</a:t>
              </a:r>
            </a:p>
          </p:txBody>
        </p:sp>
        <p:sp>
          <p:nvSpPr>
            <p:cNvPr id="101" name="Left Brace 100"/>
            <p:cNvSpPr/>
            <p:nvPr/>
          </p:nvSpPr>
          <p:spPr>
            <a:xfrm>
              <a:off x="6237241" y="5262789"/>
              <a:ext cx="97245" cy="1107996"/>
            </a:xfrm>
            <a:prstGeom prst="leftBrace">
              <a:avLst>
                <a:gd name="adj1" fmla="val 27777"/>
                <a:gd name="adj2" fmla="val 50000"/>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cxnSp>
          <p:nvCxnSpPr>
            <p:cNvPr id="3" name="Straight Connector 2"/>
            <p:cNvCxnSpPr/>
            <p:nvPr/>
          </p:nvCxnSpPr>
          <p:spPr>
            <a:xfrm>
              <a:off x="6227759" y="4797487"/>
              <a:ext cx="0" cy="106502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6346660" y="5032333"/>
              <a:ext cx="2104447" cy="1292662"/>
            </a:xfrm>
            <a:prstGeom prst="rect">
              <a:avLst/>
            </a:prstGeom>
          </p:spPr>
          <p:txBody>
            <a:bodyPr wrap="square" lIns="0" tIns="0" rIns="0" bIns="0">
              <a:spAutoFit/>
            </a:bodyPr>
            <a:lstStyle/>
            <a:p>
              <a:r>
                <a:rPr lang="en-US" sz="1200" smtClean="0">
                  <a:solidFill>
                    <a:srgbClr val="C00000"/>
                  </a:solidFill>
                  <a:latin typeface="Times New Roman"/>
                  <a:ea typeface="Times New Roman"/>
                </a:rPr>
                <a:t>Studi Model Data:</a:t>
              </a:r>
            </a:p>
            <a:p>
              <a:pPr marL="174625" indent="-174625">
                <a:buFontTx/>
                <a:buAutoNum type="arabicParenR"/>
              </a:pPr>
              <a:r>
                <a:rPr lang="en-US" sz="1200" smtClean="0">
                  <a:solidFill>
                    <a:srgbClr val="C00000"/>
                  </a:solidFill>
                  <a:latin typeface="Times New Roman"/>
                  <a:ea typeface="Times New Roman"/>
                </a:rPr>
                <a:t>Entity Relationship (ER)</a:t>
              </a:r>
            </a:p>
            <a:p>
              <a:pPr marL="174625" indent="-174625">
                <a:buFontTx/>
                <a:buAutoNum type="arabicParenR"/>
              </a:pPr>
              <a:r>
                <a:rPr lang="en-US" sz="1200" b="1" smtClean="0">
                  <a:solidFill>
                    <a:srgbClr val="C00000"/>
                  </a:solidFill>
                  <a:latin typeface="Times New Roman"/>
                  <a:ea typeface="Times New Roman"/>
                </a:rPr>
                <a:t>Relational/ Tabel</a:t>
              </a:r>
              <a:br>
                <a:rPr lang="en-US" sz="1200" b="1" smtClean="0">
                  <a:solidFill>
                    <a:srgbClr val="C00000"/>
                  </a:solidFill>
                  <a:latin typeface="Times New Roman"/>
                  <a:ea typeface="Times New Roman"/>
                </a:rPr>
              </a:br>
              <a:r>
                <a:rPr lang="en-US" sz="1200" smtClean="0">
                  <a:solidFill>
                    <a:srgbClr val="C00000"/>
                  </a:solidFill>
                  <a:latin typeface="Times New Roman"/>
                  <a:ea typeface="Times New Roman"/>
                </a:rPr>
                <a:t>------------------------------</a:t>
              </a:r>
            </a:p>
            <a:p>
              <a:pPr marL="174625" indent="-174625">
                <a:buFontTx/>
                <a:buAutoNum type="arabicParenR"/>
              </a:pPr>
              <a:r>
                <a:rPr lang="en-US" sz="1200" smtClean="0">
                  <a:solidFill>
                    <a:srgbClr val="C00000"/>
                  </a:solidFill>
                  <a:latin typeface="Times New Roman"/>
                  <a:ea typeface="Times New Roman"/>
                </a:rPr>
                <a:t>Object Oriented </a:t>
              </a:r>
            </a:p>
            <a:p>
              <a:pPr marL="174625" indent="-174625">
                <a:buFontTx/>
                <a:buAutoNum type="arabicParenR"/>
              </a:pPr>
              <a:r>
                <a:rPr lang="en-US" sz="1200" smtClean="0">
                  <a:solidFill>
                    <a:srgbClr val="C00000"/>
                  </a:solidFill>
                  <a:latin typeface="Times New Roman"/>
                  <a:ea typeface="Times New Roman"/>
                </a:rPr>
                <a:t>UML (Unified Modeling Language)</a:t>
              </a:r>
            </a:p>
          </p:txBody>
        </p:sp>
        <p:cxnSp>
          <p:nvCxnSpPr>
            <p:cNvPr id="103" name="Straight Connector 102"/>
            <p:cNvCxnSpPr/>
            <p:nvPr/>
          </p:nvCxnSpPr>
          <p:spPr>
            <a:xfrm>
              <a:off x="2933142" y="5485604"/>
              <a:ext cx="7620" cy="54978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4" name="Left Brace 103"/>
            <p:cNvSpPr/>
            <p:nvPr/>
          </p:nvSpPr>
          <p:spPr>
            <a:xfrm flipH="1">
              <a:off x="2773980" y="5485470"/>
              <a:ext cx="159162" cy="1049201"/>
            </a:xfrm>
            <a:prstGeom prst="leftBrace">
              <a:avLst>
                <a:gd name="adj1" fmla="val 27777"/>
                <a:gd name="adj2" fmla="val 50000"/>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05" name="Rectangle 104"/>
            <p:cNvSpPr/>
            <p:nvPr/>
          </p:nvSpPr>
          <p:spPr>
            <a:xfrm>
              <a:off x="1219701" y="5370053"/>
              <a:ext cx="1695849" cy="1200329"/>
            </a:xfrm>
            <a:prstGeom prst="rect">
              <a:avLst/>
            </a:prstGeom>
          </p:spPr>
          <p:txBody>
            <a:bodyPr wrap="none">
              <a:spAutoFit/>
            </a:bodyPr>
            <a:lstStyle/>
            <a:p>
              <a:pPr algn="just"/>
              <a:r>
                <a:rPr lang="en-US" sz="1200" smtClean="0">
                  <a:solidFill>
                    <a:srgbClr val="C00000"/>
                  </a:solidFill>
                  <a:latin typeface="Times New Roman"/>
                  <a:ea typeface="Times New Roman"/>
                </a:rPr>
                <a:t>Studi Data Processing:</a:t>
              </a:r>
            </a:p>
            <a:p>
              <a:pPr marL="174625" indent="-174625" algn="just">
                <a:buFontTx/>
                <a:buAutoNum type="arabicParenR"/>
              </a:pPr>
              <a:r>
                <a:rPr lang="en-US" sz="1200" smtClean="0">
                  <a:solidFill>
                    <a:srgbClr val="C00000"/>
                  </a:solidFill>
                  <a:latin typeface="Times New Roman"/>
                  <a:ea typeface="Times New Roman"/>
                </a:rPr>
                <a:t>SQL : DDL/DML</a:t>
              </a:r>
            </a:p>
            <a:p>
              <a:pPr marL="174625" indent="-174625" algn="just">
                <a:buFontTx/>
                <a:buAutoNum type="arabicParenR"/>
              </a:pPr>
              <a:r>
                <a:rPr lang="en-US" sz="1200" smtClean="0">
                  <a:solidFill>
                    <a:srgbClr val="C00000"/>
                  </a:solidFill>
                  <a:latin typeface="Times New Roman"/>
                  <a:ea typeface="Times New Roman"/>
                </a:rPr>
                <a:t>Excel</a:t>
              </a:r>
            </a:p>
            <a:p>
              <a:pPr marL="174625" indent="-174625" algn="just">
                <a:buFontTx/>
                <a:buAutoNum type="arabicParenR"/>
              </a:pPr>
              <a:r>
                <a:rPr lang="en-US" sz="1200" smtClean="0">
                  <a:solidFill>
                    <a:srgbClr val="C00000"/>
                  </a:solidFill>
                  <a:latin typeface="Times New Roman"/>
                  <a:ea typeface="Times New Roman"/>
                </a:rPr>
                <a:t>Program Aplikasi DB</a:t>
              </a:r>
              <a:br>
                <a:rPr lang="en-US" sz="1200" smtClean="0">
                  <a:solidFill>
                    <a:srgbClr val="C00000"/>
                  </a:solidFill>
                  <a:latin typeface="Times New Roman"/>
                  <a:ea typeface="Times New Roman"/>
                </a:rPr>
              </a:br>
              <a:r>
                <a:rPr lang="en-US" sz="1200" smtClean="0">
                  <a:solidFill>
                    <a:srgbClr val="C00000"/>
                  </a:solidFill>
                  <a:latin typeface="Times New Roman"/>
                  <a:ea typeface="Times New Roman"/>
                </a:rPr>
                <a:t>- Web Based</a:t>
              </a:r>
              <a:br>
                <a:rPr lang="en-US" sz="1200" smtClean="0">
                  <a:solidFill>
                    <a:srgbClr val="C00000"/>
                  </a:solidFill>
                  <a:latin typeface="Times New Roman"/>
                  <a:ea typeface="Times New Roman"/>
                </a:rPr>
              </a:br>
              <a:r>
                <a:rPr lang="en-US" sz="1200" smtClean="0">
                  <a:solidFill>
                    <a:srgbClr val="C00000"/>
                  </a:solidFill>
                  <a:latin typeface="Times New Roman"/>
                  <a:ea typeface="Times New Roman"/>
                </a:rPr>
                <a:t>- Mobile Based</a:t>
              </a:r>
            </a:p>
          </p:txBody>
        </p:sp>
        <p:grpSp>
          <p:nvGrpSpPr>
            <p:cNvPr id="8" name="Group 7"/>
            <p:cNvGrpSpPr/>
            <p:nvPr/>
          </p:nvGrpSpPr>
          <p:grpSpPr>
            <a:xfrm>
              <a:off x="2933142" y="2282782"/>
              <a:ext cx="2753628" cy="1359895"/>
              <a:chOff x="6231599" y="2052955"/>
              <a:chExt cx="2753628" cy="1359895"/>
            </a:xfrm>
          </p:grpSpPr>
          <p:grpSp>
            <p:nvGrpSpPr>
              <p:cNvPr id="44" name="Group 43"/>
              <p:cNvGrpSpPr/>
              <p:nvPr/>
            </p:nvGrpSpPr>
            <p:grpSpPr>
              <a:xfrm>
                <a:off x="6231599" y="2052955"/>
                <a:ext cx="2753628" cy="1359895"/>
                <a:chOff x="5896714" y="2428635"/>
                <a:chExt cx="2753628" cy="1359895"/>
              </a:xfrm>
            </p:grpSpPr>
            <p:grpSp>
              <p:nvGrpSpPr>
                <p:cNvPr id="45" name="Group 44"/>
                <p:cNvGrpSpPr/>
                <p:nvPr/>
              </p:nvGrpSpPr>
              <p:grpSpPr>
                <a:xfrm>
                  <a:off x="5896714" y="2428635"/>
                  <a:ext cx="2753628" cy="1359895"/>
                  <a:chOff x="5896714" y="2428635"/>
                  <a:chExt cx="2753628" cy="1359895"/>
                </a:xfrm>
              </p:grpSpPr>
              <p:sp>
                <p:nvSpPr>
                  <p:cNvPr id="51" name="Rectangle 50"/>
                  <p:cNvSpPr/>
                  <p:nvPr/>
                </p:nvSpPr>
                <p:spPr>
                  <a:xfrm>
                    <a:off x="5896714" y="2428635"/>
                    <a:ext cx="2753628" cy="13598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sp>
                <p:nvSpPr>
                  <p:cNvPr id="52" name="TextBox 51"/>
                  <p:cNvSpPr txBox="1"/>
                  <p:nvPr/>
                </p:nvSpPr>
                <p:spPr>
                  <a:xfrm>
                    <a:off x="6891087" y="2939478"/>
                    <a:ext cx="681725"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solidFill>
                          <a:prstClr val="white"/>
                        </a:solidFill>
                        <a:latin typeface="Calibri" pitchFamily="34" charset="0"/>
                      </a:rPr>
                      <a:t>DATA</a:t>
                    </a:r>
                    <a:endParaRPr lang="en-US" b="1">
                      <a:solidFill>
                        <a:prstClr val="white"/>
                      </a:solidFill>
                      <a:latin typeface="Calibri" pitchFamily="34" charset="0"/>
                    </a:endParaRPr>
                  </a:p>
                </p:txBody>
              </p:sp>
              <p:sp>
                <p:nvSpPr>
                  <p:cNvPr id="53" name="TextBox 52"/>
                  <p:cNvSpPr txBox="1"/>
                  <p:nvPr/>
                </p:nvSpPr>
                <p:spPr>
                  <a:xfrm>
                    <a:off x="7743142" y="2748631"/>
                    <a:ext cx="787730" cy="188579"/>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b="1" smtClean="0">
                        <a:solidFill>
                          <a:prstClr val="black"/>
                        </a:solidFill>
                        <a:latin typeface="Calibri" pitchFamily="34" charset="0"/>
                      </a:rPr>
                      <a:t>Kuantitatif</a:t>
                    </a:r>
                    <a:endParaRPr lang="en-US" sz="1200" b="1">
                      <a:solidFill>
                        <a:prstClr val="black"/>
                      </a:solidFill>
                      <a:latin typeface="Calibri" pitchFamily="34" charset="0"/>
                    </a:endParaRPr>
                  </a:p>
                </p:txBody>
              </p:sp>
              <p:sp>
                <p:nvSpPr>
                  <p:cNvPr id="75" name="Left Brace 74"/>
                  <p:cNvSpPr/>
                  <p:nvPr/>
                </p:nvSpPr>
                <p:spPr>
                  <a:xfrm>
                    <a:off x="7590742" y="2824024"/>
                    <a:ext cx="107575" cy="582671"/>
                  </a:xfrm>
                  <a:prstGeom prst="leftBrace">
                    <a:avLst>
                      <a:gd name="adj1" fmla="val 87745"/>
                      <a:gd name="adj2" fmla="val 50000"/>
                    </a:avLst>
                  </a:prstGeom>
                  <a:noFill/>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solidFill>
                        <a:prstClr val="black"/>
                      </a:solidFill>
                    </a:endParaRPr>
                  </a:p>
                </p:txBody>
              </p:sp>
              <p:sp>
                <p:nvSpPr>
                  <p:cNvPr id="76" name="TextBox 75"/>
                  <p:cNvSpPr txBox="1"/>
                  <p:nvPr/>
                </p:nvSpPr>
                <p:spPr>
                  <a:xfrm>
                    <a:off x="7761070" y="3330004"/>
                    <a:ext cx="751873" cy="184666"/>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b="1" smtClean="0">
                        <a:solidFill>
                          <a:prstClr val="black"/>
                        </a:solidFill>
                        <a:latin typeface="Calibri" pitchFamily="34" charset="0"/>
                      </a:rPr>
                      <a:t>Kualitatif</a:t>
                    </a:r>
                    <a:endParaRPr lang="en-US" sz="1200" b="1">
                      <a:solidFill>
                        <a:prstClr val="black"/>
                      </a:solidFill>
                      <a:latin typeface="Calibri" pitchFamily="34" charset="0"/>
                    </a:endParaRPr>
                  </a:p>
                </p:txBody>
              </p:sp>
              <p:sp>
                <p:nvSpPr>
                  <p:cNvPr id="77" name="Left Brace 76"/>
                  <p:cNvSpPr/>
                  <p:nvPr/>
                </p:nvSpPr>
                <p:spPr>
                  <a:xfrm flipH="1">
                    <a:off x="6762243" y="2808657"/>
                    <a:ext cx="140318" cy="624276"/>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solidFill>
                        <a:prstClr val="black"/>
                      </a:solidFill>
                    </a:endParaRPr>
                  </a:p>
                </p:txBody>
              </p:sp>
              <p:sp>
                <p:nvSpPr>
                  <p:cNvPr id="78" name="TextBox 77"/>
                  <p:cNvSpPr txBox="1"/>
                  <p:nvPr/>
                </p:nvSpPr>
                <p:spPr>
                  <a:xfrm>
                    <a:off x="6006667" y="2747349"/>
                    <a:ext cx="694174" cy="184666"/>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smtClean="0">
                        <a:solidFill>
                          <a:prstClr val="black"/>
                        </a:solidFill>
                        <a:latin typeface="Calibri" pitchFamily="34" charset="0"/>
                      </a:rPr>
                      <a:t>Primer</a:t>
                    </a:r>
                    <a:endParaRPr lang="en-US" sz="1200">
                      <a:solidFill>
                        <a:prstClr val="black"/>
                      </a:solidFill>
                      <a:latin typeface="Calibri" pitchFamily="34" charset="0"/>
                    </a:endParaRPr>
                  </a:p>
                </p:txBody>
              </p:sp>
              <p:sp>
                <p:nvSpPr>
                  <p:cNvPr id="79" name="TextBox 78"/>
                  <p:cNvSpPr txBox="1"/>
                  <p:nvPr/>
                </p:nvSpPr>
                <p:spPr>
                  <a:xfrm>
                    <a:off x="6006667" y="3422337"/>
                    <a:ext cx="706182" cy="184666"/>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smtClean="0">
                        <a:solidFill>
                          <a:prstClr val="black"/>
                        </a:solidFill>
                        <a:latin typeface="Calibri" pitchFamily="34" charset="0"/>
                      </a:rPr>
                      <a:t>Sekunder</a:t>
                    </a:r>
                    <a:endParaRPr lang="en-US" sz="1200">
                      <a:solidFill>
                        <a:prstClr val="black"/>
                      </a:solidFill>
                      <a:latin typeface="Calibri" pitchFamily="34" charset="0"/>
                    </a:endParaRPr>
                  </a:p>
                </p:txBody>
              </p:sp>
            </p:grpSp>
            <p:sp>
              <p:nvSpPr>
                <p:cNvPr id="46" name="Rounded Rectangle 45"/>
                <p:cNvSpPr/>
                <p:nvPr/>
              </p:nvSpPr>
              <p:spPr>
                <a:xfrm>
                  <a:off x="6844229" y="2482396"/>
                  <a:ext cx="728583" cy="242337"/>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prstClr val="black"/>
                      </a:solidFill>
                    </a:rPr>
                    <a:t>Atributif</a:t>
                  </a:r>
                  <a:endParaRPr lang="en-US" sz="1200">
                    <a:solidFill>
                      <a:prstClr val="black"/>
                    </a:solidFill>
                  </a:endParaRPr>
                </a:p>
              </p:txBody>
            </p:sp>
            <p:cxnSp>
              <p:nvCxnSpPr>
                <p:cNvPr id="47" name="Straight Connector 46"/>
                <p:cNvCxnSpPr>
                  <a:stCxn id="46" idx="2"/>
                </p:cNvCxnSpPr>
                <p:nvPr/>
              </p:nvCxnSpPr>
              <p:spPr>
                <a:xfrm>
                  <a:off x="7208521" y="2724733"/>
                  <a:ext cx="0" cy="260849"/>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891087" y="3469945"/>
                  <a:ext cx="699656" cy="258253"/>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prstClr val="black"/>
                      </a:solidFill>
                    </a:rPr>
                    <a:t>Spasial</a:t>
                  </a:r>
                  <a:endParaRPr lang="en-US" sz="1200">
                    <a:solidFill>
                      <a:prstClr val="black"/>
                    </a:solidFill>
                  </a:endParaRPr>
                </a:p>
              </p:txBody>
            </p:sp>
            <p:cxnSp>
              <p:nvCxnSpPr>
                <p:cNvPr id="49" name="Straight Connector 48"/>
                <p:cNvCxnSpPr>
                  <a:stCxn id="48" idx="0"/>
                </p:cNvCxnSpPr>
                <p:nvPr/>
              </p:nvCxnSpPr>
              <p:spPr>
                <a:xfrm flipH="1" flipV="1">
                  <a:off x="7236809" y="3242240"/>
                  <a:ext cx="4106" cy="227705"/>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8055015" y="2621085"/>
                <a:ext cx="728582" cy="3231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050" i="1" smtClean="0">
                    <a:solidFill>
                      <a:prstClr val="black"/>
                    </a:solidFill>
                    <a:latin typeface="Calibri" pitchFamily="34" charset="0"/>
                  </a:rPr>
                  <a:t>“sifat numerik”</a:t>
                </a:r>
                <a:endParaRPr lang="en-US" sz="1050" i="1">
                  <a:solidFill>
                    <a:prstClr val="black"/>
                  </a:solidFill>
                  <a:latin typeface="Calibri" pitchFamily="34" charset="0"/>
                </a:endParaRPr>
              </a:p>
            </p:txBody>
          </p:sp>
          <p:sp>
            <p:nvSpPr>
              <p:cNvPr id="61" name="TextBox 60"/>
              <p:cNvSpPr txBox="1"/>
              <p:nvPr/>
            </p:nvSpPr>
            <p:spPr>
              <a:xfrm>
                <a:off x="7163171" y="2352185"/>
                <a:ext cx="728582" cy="16158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050" i="1" smtClean="0">
                    <a:solidFill>
                      <a:prstClr val="black"/>
                    </a:solidFill>
                    <a:latin typeface="Calibri" pitchFamily="34" charset="0"/>
                  </a:rPr>
                  <a:t>“bentuk”</a:t>
                </a:r>
                <a:endParaRPr lang="en-US" sz="1050" i="1">
                  <a:solidFill>
                    <a:prstClr val="black"/>
                  </a:solidFill>
                  <a:latin typeface="Calibri" pitchFamily="34" charset="0"/>
                </a:endParaRPr>
              </a:p>
            </p:txBody>
          </p:sp>
          <p:sp>
            <p:nvSpPr>
              <p:cNvPr id="106" name="TextBox 105"/>
              <p:cNvSpPr txBox="1"/>
              <p:nvPr/>
            </p:nvSpPr>
            <p:spPr>
              <a:xfrm>
                <a:off x="6491948" y="2713802"/>
                <a:ext cx="728582" cy="16158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050" i="1" smtClean="0">
                    <a:solidFill>
                      <a:prstClr val="black"/>
                    </a:solidFill>
                    <a:latin typeface="Calibri" pitchFamily="34" charset="0"/>
                  </a:rPr>
                  <a:t>“sumber”</a:t>
                </a:r>
                <a:endParaRPr lang="en-US" sz="1050" i="1">
                  <a:solidFill>
                    <a:prstClr val="black"/>
                  </a:solidFill>
                  <a:latin typeface="Calibri" pitchFamily="34" charset="0"/>
                </a:endParaRPr>
              </a:p>
            </p:txBody>
          </p:sp>
        </p:grpSp>
        <p:sp>
          <p:nvSpPr>
            <p:cNvPr id="59" name="TextBox 58"/>
            <p:cNvSpPr txBox="1"/>
            <p:nvPr/>
          </p:nvSpPr>
          <p:spPr>
            <a:xfrm>
              <a:off x="3315118" y="3901785"/>
              <a:ext cx="1050874"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200" i="1" smtClean="0">
                  <a:solidFill>
                    <a:prstClr val="black"/>
                  </a:solidFill>
                  <a:latin typeface="Calibri" pitchFamily="34" charset="0"/>
                </a:rPr>
                <a:t>Data Primer  :</a:t>
              </a:r>
              <a:endParaRPr lang="en-US" sz="1200" i="1">
                <a:solidFill>
                  <a:prstClr val="black"/>
                </a:solidFill>
                <a:latin typeface="Calibri" pitchFamily="34" charset="0"/>
              </a:endParaRPr>
            </a:p>
          </p:txBody>
        </p:sp>
        <p:sp>
          <p:nvSpPr>
            <p:cNvPr id="58" name="Up Arrow 57"/>
            <p:cNvSpPr/>
            <p:nvPr/>
          </p:nvSpPr>
          <p:spPr>
            <a:xfrm rot="10800000" flipH="1">
              <a:off x="4255100" y="3648576"/>
              <a:ext cx="191511" cy="809142"/>
            </a:xfrm>
            <a:prstGeom prs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TextBox 116"/>
            <p:cNvSpPr txBox="1"/>
            <p:nvPr/>
          </p:nvSpPr>
          <p:spPr>
            <a:xfrm>
              <a:off x="6689858" y="3270701"/>
              <a:ext cx="1312631"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200" i="1" smtClean="0">
                  <a:solidFill>
                    <a:prstClr val="black"/>
                  </a:solidFill>
                  <a:latin typeface="Calibri" pitchFamily="34" charset="0"/>
                </a:rPr>
                <a:t>“Organsasi Bisnis”</a:t>
              </a:r>
              <a:endParaRPr lang="en-US" sz="1200" i="1">
                <a:solidFill>
                  <a:prstClr val="black"/>
                </a:solidFill>
                <a:latin typeface="Calibri" pitchFamily="34" charset="0"/>
              </a:endParaRPr>
            </a:p>
          </p:txBody>
        </p:sp>
        <p:sp>
          <p:nvSpPr>
            <p:cNvPr id="118" name="TextBox 117"/>
            <p:cNvSpPr txBox="1"/>
            <p:nvPr/>
          </p:nvSpPr>
          <p:spPr>
            <a:xfrm>
              <a:off x="6770435" y="2301796"/>
              <a:ext cx="1101177"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200" i="1" smtClean="0">
                  <a:solidFill>
                    <a:prstClr val="black"/>
                  </a:solidFill>
                  <a:latin typeface="Calibri" pitchFamily="34" charset="0"/>
                </a:rPr>
                <a:t>Alam semesta</a:t>
              </a:r>
              <a:endParaRPr lang="en-US" sz="1200" i="1">
                <a:solidFill>
                  <a:prstClr val="black"/>
                </a:solidFill>
                <a:latin typeface="Calibri" pitchFamily="34" charset="0"/>
              </a:endParaRPr>
            </a:p>
          </p:txBody>
        </p:sp>
        <p:sp>
          <p:nvSpPr>
            <p:cNvPr id="119" name="TextBox 118"/>
            <p:cNvSpPr txBox="1"/>
            <p:nvPr/>
          </p:nvSpPr>
          <p:spPr>
            <a:xfrm>
              <a:off x="6770435" y="3086035"/>
              <a:ext cx="1050874"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200" i="1" smtClean="0">
                  <a:solidFill>
                    <a:prstClr val="black"/>
                  </a:solidFill>
                  <a:latin typeface="Calibri" pitchFamily="34" charset="0"/>
                </a:rPr>
                <a:t>Problem Sistem </a:t>
              </a:r>
            </a:p>
          </p:txBody>
        </p:sp>
        <p:cxnSp>
          <p:nvCxnSpPr>
            <p:cNvPr id="121" name="Straight Connector 120"/>
            <p:cNvCxnSpPr/>
            <p:nvPr/>
          </p:nvCxnSpPr>
          <p:spPr>
            <a:xfrm flipH="1">
              <a:off x="7727441" y="5251988"/>
              <a:ext cx="702439" cy="222815"/>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8289873" y="5118880"/>
              <a:ext cx="900838" cy="369332"/>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b="1" smtClean="0">
                  <a:solidFill>
                    <a:prstClr val="black"/>
                  </a:solidFill>
                  <a:latin typeface="Calibri" pitchFamily="34" charset="0"/>
                </a:rPr>
                <a:t>Aljabar Relational</a:t>
              </a:r>
              <a:endParaRPr lang="en-US" sz="1200" b="1">
                <a:solidFill>
                  <a:prstClr val="black"/>
                </a:solidFill>
                <a:latin typeface="Calibri" pitchFamily="34" charset="0"/>
              </a:endParaRPr>
            </a:p>
          </p:txBody>
        </p:sp>
        <p:sp>
          <p:nvSpPr>
            <p:cNvPr id="123" name="TextBox 122"/>
            <p:cNvSpPr txBox="1"/>
            <p:nvPr/>
          </p:nvSpPr>
          <p:spPr>
            <a:xfrm>
              <a:off x="8289873" y="5575831"/>
              <a:ext cx="900838" cy="369332"/>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b="1" smtClean="0">
                  <a:solidFill>
                    <a:prstClr val="black"/>
                  </a:solidFill>
                  <a:latin typeface="Calibri" pitchFamily="34" charset="0"/>
                </a:rPr>
                <a:t>Kalkulus</a:t>
              </a:r>
            </a:p>
            <a:p>
              <a:r>
                <a:rPr lang="en-US" sz="1200" b="1" smtClean="0">
                  <a:solidFill>
                    <a:prstClr val="black"/>
                  </a:solidFill>
                  <a:latin typeface="Calibri" pitchFamily="34" charset="0"/>
                </a:rPr>
                <a:t>Relational</a:t>
              </a:r>
              <a:endParaRPr lang="en-US" sz="1200" b="1">
                <a:solidFill>
                  <a:prstClr val="black"/>
                </a:solidFill>
                <a:latin typeface="Calibri" pitchFamily="34" charset="0"/>
              </a:endParaRPr>
            </a:p>
          </p:txBody>
        </p:sp>
        <p:cxnSp>
          <p:nvCxnSpPr>
            <p:cNvPr id="125" name="Straight Connector 124"/>
            <p:cNvCxnSpPr>
              <a:stCxn id="123" idx="1"/>
            </p:cNvCxnSpPr>
            <p:nvPr/>
          </p:nvCxnSpPr>
          <p:spPr>
            <a:xfrm flipH="1" flipV="1">
              <a:off x="7821309" y="5575831"/>
              <a:ext cx="468564" cy="184666"/>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236915" y="1487618"/>
            <a:ext cx="3159428" cy="4832092"/>
          </a:xfrm>
          <a:prstGeom prst="rect">
            <a:avLst/>
          </a:prstGeom>
          <a:solidFill>
            <a:srgbClr val="FFFFCC"/>
          </a:solidFill>
          <a:ln>
            <a:solidFill>
              <a:schemeClr val="bg1">
                <a:lumMod val="75000"/>
              </a:schemeClr>
            </a:solidFill>
          </a:ln>
        </p:spPr>
        <p:txBody>
          <a:bodyPr wrap="square">
            <a:spAutoFit/>
          </a:bodyPr>
          <a:lstStyle/>
          <a:p>
            <a:r>
              <a:rPr lang="en-US" sz="1400" b="1" smtClean="0">
                <a:solidFill>
                  <a:prstClr val="black"/>
                </a:solidFill>
                <a:latin typeface="Calibri" pitchFamily="34" charset="0"/>
              </a:rPr>
              <a:t>Konsep/Teori Dasar :</a:t>
            </a:r>
            <a:br>
              <a:rPr lang="en-US" sz="1400" b="1" smtClean="0">
                <a:solidFill>
                  <a:prstClr val="black"/>
                </a:solidFill>
                <a:latin typeface="Calibri" pitchFamily="34" charset="0"/>
              </a:rPr>
            </a:br>
            <a:endParaRPr lang="en-US" sz="1400" b="1" smtClean="0">
              <a:solidFill>
                <a:prstClr val="black"/>
              </a:solidFill>
              <a:latin typeface="Calibri" pitchFamily="34" charset="0"/>
            </a:endParaRPr>
          </a:p>
          <a:p>
            <a:pPr marL="285750" indent="-285750">
              <a:buFont typeface="Wingdings" pitchFamily="2" charset="2"/>
              <a:buChar char="ü"/>
            </a:pPr>
            <a:r>
              <a:rPr lang="en-US" sz="1400" smtClean="0">
                <a:solidFill>
                  <a:prstClr val="black"/>
                </a:solidFill>
                <a:latin typeface="Calibri" pitchFamily="34" charset="0"/>
              </a:rPr>
              <a:t>Kemudahan untuk mengakses informasi yang dibutuhkan dari basis data merupakan suatu kebutuhan yang harus dipenuhi dalam implementasi basis data.  </a:t>
            </a:r>
          </a:p>
          <a:p>
            <a:pPr marL="285750" indent="-285750">
              <a:buFont typeface="Wingdings" pitchFamily="2" charset="2"/>
              <a:buChar char="ü"/>
            </a:pPr>
            <a:r>
              <a:rPr lang="en-US" sz="1400" smtClean="0">
                <a:solidFill>
                  <a:prstClr val="black"/>
                </a:solidFill>
                <a:latin typeface="Calibri" pitchFamily="34" charset="0"/>
              </a:rPr>
              <a:t>Untuk </a:t>
            </a:r>
            <a:r>
              <a:rPr lang="en-US" sz="1400">
                <a:solidFill>
                  <a:prstClr val="black"/>
                </a:solidFill>
                <a:latin typeface="Calibri" pitchFamily="34" charset="0"/>
              </a:rPr>
              <a:t>memenuhi kebutuhan tersebut dibuatlah kaidah bahasa untuk menyatakan query yang disebut bahasa query (</a:t>
            </a:r>
            <a:r>
              <a:rPr lang="en-US" sz="1400" smtClean="0">
                <a:solidFill>
                  <a:prstClr val="black"/>
                </a:solidFill>
                <a:latin typeface="Calibri" pitchFamily="34" charset="0"/>
              </a:rPr>
              <a:t>query </a:t>
            </a:r>
            <a:r>
              <a:rPr lang="en-US" sz="1400">
                <a:solidFill>
                  <a:prstClr val="black"/>
                </a:solidFill>
                <a:latin typeface="Calibri" pitchFamily="34" charset="0"/>
              </a:rPr>
              <a:t>language</a:t>
            </a:r>
            <a:r>
              <a:rPr lang="en-US" sz="1400" smtClean="0">
                <a:solidFill>
                  <a:prstClr val="black"/>
                </a:solidFill>
                <a:latin typeface="Calibri" pitchFamily="34" charset="0"/>
              </a:rPr>
              <a:t>).</a:t>
            </a:r>
          </a:p>
          <a:p>
            <a:pPr marL="285750" indent="-285750">
              <a:buFont typeface="Wingdings" pitchFamily="2" charset="2"/>
              <a:buChar char="ü"/>
            </a:pPr>
            <a:r>
              <a:rPr lang="en-US" sz="1400" smtClean="0">
                <a:solidFill>
                  <a:prstClr val="black"/>
                </a:solidFill>
                <a:latin typeface="Calibri" pitchFamily="34" charset="0"/>
              </a:rPr>
              <a:t>Produk </a:t>
            </a:r>
            <a:r>
              <a:rPr lang="en-US" sz="1400">
                <a:solidFill>
                  <a:prstClr val="black"/>
                </a:solidFill>
                <a:latin typeface="Calibri" pitchFamily="34" charset="0"/>
              </a:rPr>
              <a:t>bahasa relasional didasarkan operasi </a:t>
            </a:r>
            <a:r>
              <a:rPr lang="en-US" sz="1400" b="1">
                <a:solidFill>
                  <a:prstClr val="black"/>
                </a:solidFill>
                <a:latin typeface="Calibri" pitchFamily="34" charset="0"/>
              </a:rPr>
              <a:t>aljabar relasional </a:t>
            </a:r>
            <a:r>
              <a:rPr lang="en-US" sz="1400">
                <a:solidFill>
                  <a:prstClr val="black"/>
                </a:solidFill>
                <a:latin typeface="Calibri" pitchFamily="34" charset="0"/>
              </a:rPr>
              <a:t>dan </a:t>
            </a:r>
            <a:r>
              <a:rPr lang="en-US" sz="1400" b="1">
                <a:solidFill>
                  <a:prstClr val="black"/>
                </a:solidFill>
                <a:latin typeface="Calibri" pitchFamily="34" charset="0"/>
              </a:rPr>
              <a:t>kalkulus relasional</a:t>
            </a:r>
            <a:r>
              <a:rPr lang="en-US" sz="1400">
                <a:solidFill>
                  <a:prstClr val="black"/>
                </a:solidFill>
                <a:latin typeface="Calibri" pitchFamily="34" charset="0"/>
              </a:rPr>
              <a:t>. Produk bahasa relasional yang dikomersilkan saat ini meliputi tiga macam konsep dasar yaitu </a:t>
            </a:r>
            <a:r>
              <a:rPr lang="en-US" sz="1400" smtClean="0">
                <a:solidFill>
                  <a:prstClr val="black"/>
                </a:solidFill>
                <a:latin typeface="Calibri" pitchFamily="34" charset="0"/>
              </a:rPr>
              <a:t>:</a:t>
            </a:r>
          </a:p>
          <a:p>
            <a:pPr marL="684213" lvl="1" indent="-338138">
              <a:buFont typeface="+mj-lt"/>
              <a:buAutoNum type="arabicParenR"/>
            </a:pPr>
            <a:r>
              <a:rPr lang="en-US" sz="1400" smtClean="0">
                <a:solidFill>
                  <a:prstClr val="black"/>
                </a:solidFill>
                <a:latin typeface="Calibri" pitchFamily="34" charset="0"/>
              </a:rPr>
              <a:t>QUEL (Query </a:t>
            </a:r>
            <a:r>
              <a:rPr lang="en-US" sz="1400">
                <a:solidFill>
                  <a:prstClr val="black"/>
                </a:solidFill>
                <a:latin typeface="Calibri" pitchFamily="34" charset="0"/>
              </a:rPr>
              <a:t>Language), </a:t>
            </a:r>
            <a:endParaRPr lang="en-US" sz="1400" smtClean="0">
              <a:solidFill>
                <a:prstClr val="black"/>
              </a:solidFill>
              <a:latin typeface="Calibri" pitchFamily="34" charset="0"/>
            </a:endParaRPr>
          </a:p>
          <a:p>
            <a:pPr marL="684213" lvl="1" indent="-338138">
              <a:buFont typeface="+mj-lt"/>
              <a:buAutoNum type="arabicParenR"/>
            </a:pPr>
            <a:r>
              <a:rPr lang="en-US" sz="1400" smtClean="0">
                <a:solidFill>
                  <a:prstClr val="black"/>
                </a:solidFill>
                <a:latin typeface="Calibri" pitchFamily="34" charset="0"/>
              </a:rPr>
              <a:t>QBE </a:t>
            </a:r>
            <a:r>
              <a:rPr lang="en-US" sz="1400">
                <a:solidFill>
                  <a:prstClr val="black"/>
                </a:solidFill>
                <a:latin typeface="Calibri" pitchFamily="34" charset="0"/>
              </a:rPr>
              <a:t>(Query By Example), </a:t>
            </a:r>
            <a:endParaRPr lang="en-US" sz="1400" smtClean="0">
              <a:solidFill>
                <a:prstClr val="black"/>
              </a:solidFill>
              <a:latin typeface="Calibri" pitchFamily="34" charset="0"/>
            </a:endParaRPr>
          </a:p>
          <a:p>
            <a:pPr marL="684213" lvl="1" indent="-338138">
              <a:buFont typeface="+mj-lt"/>
              <a:buAutoNum type="arabicParenR"/>
            </a:pPr>
            <a:r>
              <a:rPr lang="en-US" sz="1400" smtClean="0">
                <a:solidFill>
                  <a:prstClr val="black"/>
                </a:solidFill>
                <a:latin typeface="Calibri" pitchFamily="34" charset="0"/>
              </a:rPr>
              <a:t>SQL </a:t>
            </a:r>
            <a:r>
              <a:rPr lang="en-US" sz="1400">
                <a:solidFill>
                  <a:prstClr val="black"/>
                </a:solidFill>
                <a:latin typeface="Calibri" pitchFamily="34" charset="0"/>
              </a:rPr>
              <a:t>(</a:t>
            </a:r>
            <a:r>
              <a:rPr lang="en-US" sz="1400" smtClean="0">
                <a:solidFill>
                  <a:prstClr val="black"/>
                </a:solidFill>
                <a:latin typeface="Calibri" pitchFamily="34" charset="0"/>
              </a:rPr>
              <a:t>Structured </a:t>
            </a:r>
            <a:r>
              <a:rPr lang="en-US" sz="1400">
                <a:solidFill>
                  <a:prstClr val="black"/>
                </a:solidFill>
                <a:latin typeface="Calibri" pitchFamily="34" charset="0"/>
              </a:rPr>
              <a:t>Query Language). </a:t>
            </a:r>
            <a:endParaRPr lang="en-US" sz="1400" smtClean="0">
              <a:solidFill>
                <a:prstClr val="black"/>
              </a:solidFill>
              <a:latin typeface="Calibri" pitchFamily="34" charset="0"/>
            </a:endParaRPr>
          </a:p>
        </p:txBody>
      </p:sp>
      <p:cxnSp>
        <p:nvCxnSpPr>
          <p:cNvPr id="90" name="Straight Connector 89"/>
          <p:cNvCxnSpPr/>
          <p:nvPr/>
        </p:nvCxnSpPr>
        <p:spPr>
          <a:xfrm flipH="1" flipV="1">
            <a:off x="3396343" y="5126295"/>
            <a:ext cx="674116" cy="442184"/>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51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389996" cy="493240"/>
          </a:xfrm>
          <a:prstGeom prst="rect">
            <a:avLst/>
          </a:prstGeom>
          <a:solidFill>
            <a:schemeClr val="tx1"/>
          </a:solid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solidFill>
                  <a:prstClr val="white"/>
                </a:solidFill>
                <a:latin typeface="AR JULIAN" pitchFamily="2" charset="0"/>
                <a:sym typeface="Wingdings"/>
              </a:rPr>
              <a:t> </a:t>
            </a:r>
            <a:r>
              <a:rPr lang="en-US" sz="3200" smtClean="0">
                <a:solidFill>
                  <a:prstClr val="white"/>
                </a:solidFill>
                <a:latin typeface="AR JULIAN" pitchFamily="2" charset="0"/>
              </a:rPr>
              <a:t>PENDALAMAN PENGOLAHAN DATA : ABSTRAKSI DATA</a:t>
            </a:r>
            <a:endParaRPr lang="id-ID" sz="3200">
              <a:solidFill>
                <a:prstClr val="white"/>
              </a:solidFill>
              <a:latin typeface="AR JULIAN" pitchFamily="2" charset="0"/>
            </a:endParaRPr>
          </a:p>
        </p:txBody>
      </p:sp>
      <p:grpSp>
        <p:nvGrpSpPr>
          <p:cNvPr id="7" name="Group 6"/>
          <p:cNvGrpSpPr>
            <a:grpSpLocks/>
          </p:cNvGrpSpPr>
          <p:nvPr/>
        </p:nvGrpSpPr>
        <p:grpSpPr bwMode="auto">
          <a:xfrm>
            <a:off x="529249" y="1611103"/>
            <a:ext cx="5282251" cy="2343150"/>
            <a:chOff x="1924" y="3949"/>
            <a:chExt cx="8415" cy="3690"/>
          </a:xfrm>
          <a:solidFill>
            <a:srgbClr val="FFFFCC"/>
          </a:solidFill>
        </p:grpSpPr>
        <p:sp>
          <p:nvSpPr>
            <p:cNvPr id="8" name="Rectangle 7"/>
            <p:cNvSpPr>
              <a:spLocks noChangeArrowheads="1"/>
            </p:cNvSpPr>
            <p:nvPr/>
          </p:nvSpPr>
          <p:spPr bwMode="auto">
            <a:xfrm>
              <a:off x="1924" y="3949"/>
              <a:ext cx="8415" cy="3690"/>
            </a:xfrm>
            <a:prstGeom prst="rect">
              <a:avLst/>
            </a:prstGeom>
            <a:grp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9" name="Text Box 2588"/>
            <p:cNvSpPr txBox="1">
              <a:spLocks noChangeArrowheads="1"/>
            </p:cNvSpPr>
            <p:nvPr/>
          </p:nvSpPr>
          <p:spPr bwMode="auto">
            <a:xfrm>
              <a:off x="4528" y="4257"/>
              <a:ext cx="1122" cy="540"/>
            </a:xfrm>
            <a:prstGeom prst="rect">
              <a:avLst/>
            </a:prstGeom>
            <a:grpFill/>
            <a:ln w="9525">
              <a:solidFill>
                <a:srgbClr val="000000"/>
              </a:solidFill>
              <a:miter lim="800000"/>
              <a:headEnd/>
              <a:tailEnd/>
            </a:ln>
          </p:spPr>
          <p:txBody>
            <a:bodyPr rot="0" vert="horz" wrap="square" lIns="36000" tIns="45720" rIns="36000" bIns="45720" anchor="t" anchorCtr="0" upright="1">
              <a:noAutofit/>
            </a:bodyPr>
            <a:lstStyle/>
            <a:p>
              <a:pPr algn="ctr" defTabSz="914400">
                <a:spcAft>
                  <a:spcPts val="1000"/>
                </a:spcAft>
                <a:defRPr/>
              </a:pPr>
              <a:r>
                <a:rPr lang="en-US" sz="1200" kern="0">
                  <a:solidFill>
                    <a:sysClr val="windowText" lastClr="000000"/>
                  </a:solidFill>
                  <a:latin typeface="Times New Roman"/>
                  <a:ea typeface="Times New Roman"/>
                </a:rPr>
                <a:t>View-1</a:t>
              </a:r>
            </a:p>
          </p:txBody>
        </p:sp>
        <p:sp>
          <p:nvSpPr>
            <p:cNvPr id="10" name="Text Box 2589"/>
            <p:cNvSpPr txBox="1">
              <a:spLocks noChangeArrowheads="1"/>
            </p:cNvSpPr>
            <p:nvPr/>
          </p:nvSpPr>
          <p:spPr bwMode="auto">
            <a:xfrm>
              <a:off x="6592" y="5157"/>
              <a:ext cx="1309" cy="720"/>
            </a:xfrm>
            <a:prstGeom prst="rect">
              <a:avLst/>
            </a:prstGeom>
            <a:grpFill/>
            <a:ln w="9525">
              <a:solidFill>
                <a:srgbClr val="000000"/>
              </a:solidFill>
              <a:miter lim="800000"/>
              <a:headEnd/>
              <a:tailEnd/>
            </a:ln>
          </p:spPr>
          <p:txBody>
            <a:bodyPr rot="0" vert="horz" wrap="square" lIns="36000" tIns="45720" rIns="36000" bIns="45720" anchor="t" anchorCtr="0" upright="1">
              <a:noAutofit/>
            </a:bodyPr>
            <a:lstStyle/>
            <a:p>
              <a:pPr algn="ctr" defTabSz="914400">
                <a:defRPr/>
              </a:pPr>
              <a:r>
                <a:rPr lang="en-US" sz="1200" kern="0">
                  <a:solidFill>
                    <a:sysClr val="windowText" lastClr="000000"/>
                  </a:solidFill>
                  <a:latin typeface="Times New Roman"/>
                  <a:ea typeface="Times New Roman"/>
                </a:rPr>
                <a:t>Conceptual</a:t>
              </a:r>
            </a:p>
            <a:p>
              <a:pPr algn="ctr" defTabSz="914400">
                <a:defRPr/>
              </a:pPr>
              <a:r>
                <a:rPr lang="en-US" sz="1200" kern="0">
                  <a:solidFill>
                    <a:sysClr val="windowText" lastClr="000000"/>
                  </a:solidFill>
                  <a:latin typeface="Times New Roman"/>
                  <a:ea typeface="Times New Roman"/>
                </a:rPr>
                <a:t>Database</a:t>
              </a:r>
            </a:p>
          </p:txBody>
        </p:sp>
        <p:sp>
          <p:nvSpPr>
            <p:cNvPr id="11" name="Text Box 2590"/>
            <p:cNvSpPr txBox="1">
              <a:spLocks noChangeArrowheads="1"/>
            </p:cNvSpPr>
            <p:nvPr/>
          </p:nvSpPr>
          <p:spPr bwMode="auto">
            <a:xfrm>
              <a:off x="8716" y="5157"/>
              <a:ext cx="1309" cy="720"/>
            </a:xfrm>
            <a:prstGeom prst="rect">
              <a:avLst/>
            </a:prstGeom>
            <a:grpFill/>
            <a:ln w="9525">
              <a:solidFill>
                <a:srgbClr val="000000"/>
              </a:solidFill>
              <a:miter lim="800000"/>
              <a:headEnd/>
              <a:tailEnd/>
            </a:ln>
          </p:spPr>
          <p:txBody>
            <a:bodyPr rot="0" vert="horz" wrap="square" lIns="36000" tIns="45720" rIns="36000" bIns="45720" anchor="t" anchorCtr="0" upright="1">
              <a:noAutofit/>
            </a:bodyPr>
            <a:lstStyle/>
            <a:p>
              <a:pPr algn="ctr" defTabSz="914400">
                <a:defRPr/>
              </a:pPr>
              <a:r>
                <a:rPr lang="en-US" sz="1200" kern="0">
                  <a:solidFill>
                    <a:sysClr val="windowText" lastClr="000000"/>
                  </a:solidFill>
                  <a:latin typeface="Times New Roman"/>
                  <a:ea typeface="Times New Roman"/>
                </a:rPr>
                <a:t>Physical</a:t>
              </a:r>
            </a:p>
            <a:p>
              <a:pPr algn="ctr" defTabSz="914400">
                <a:defRPr/>
              </a:pPr>
              <a:r>
                <a:rPr lang="en-US" sz="1200" kern="0">
                  <a:solidFill>
                    <a:sysClr val="windowText" lastClr="000000"/>
                  </a:solidFill>
                  <a:latin typeface="Times New Roman"/>
                  <a:ea typeface="Times New Roman"/>
                </a:rPr>
                <a:t>Database</a:t>
              </a:r>
            </a:p>
          </p:txBody>
        </p:sp>
        <p:sp>
          <p:nvSpPr>
            <p:cNvPr id="12" name="Text Box 2591"/>
            <p:cNvSpPr txBox="1">
              <a:spLocks noChangeArrowheads="1"/>
            </p:cNvSpPr>
            <p:nvPr/>
          </p:nvSpPr>
          <p:spPr bwMode="auto">
            <a:xfrm>
              <a:off x="4528" y="5157"/>
              <a:ext cx="1122" cy="540"/>
            </a:xfrm>
            <a:prstGeom prst="rect">
              <a:avLst/>
            </a:prstGeom>
            <a:grpFill/>
            <a:ln w="9525">
              <a:solidFill>
                <a:srgbClr val="000000"/>
              </a:solidFill>
              <a:miter lim="800000"/>
              <a:headEnd/>
              <a:tailEnd/>
            </a:ln>
          </p:spPr>
          <p:txBody>
            <a:bodyPr rot="0" vert="horz" wrap="square" lIns="36000" tIns="45720" rIns="36000" bIns="45720" anchor="t" anchorCtr="0" upright="1">
              <a:noAutofit/>
            </a:bodyPr>
            <a:lstStyle/>
            <a:p>
              <a:pPr algn="ctr" defTabSz="914400">
                <a:spcAft>
                  <a:spcPts val="1000"/>
                </a:spcAft>
                <a:defRPr/>
              </a:pPr>
              <a:r>
                <a:rPr lang="en-US" sz="1200" kern="0">
                  <a:solidFill>
                    <a:sysClr val="windowText" lastClr="000000"/>
                  </a:solidFill>
                  <a:latin typeface="Times New Roman"/>
                  <a:ea typeface="Times New Roman"/>
                </a:rPr>
                <a:t>View-2</a:t>
              </a:r>
            </a:p>
          </p:txBody>
        </p:sp>
        <p:sp>
          <p:nvSpPr>
            <p:cNvPr id="13" name="Text Box 2592"/>
            <p:cNvSpPr txBox="1">
              <a:spLocks noChangeArrowheads="1"/>
            </p:cNvSpPr>
            <p:nvPr/>
          </p:nvSpPr>
          <p:spPr bwMode="auto">
            <a:xfrm>
              <a:off x="4528" y="6596"/>
              <a:ext cx="1122" cy="540"/>
            </a:xfrm>
            <a:prstGeom prst="rect">
              <a:avLst/>
            </a:prstGeom>
            <a:grpFill/>
            <a:ln w="9525">
              <a:solidFill>
                <a:srgbClr val="000000"/>
              </a:solidFill>
              <a:miter lim="800000"/>
              <a:headEnd/>
              <a:tailEnd/>
            </a:ln>
          </p:spPr>
          <p:txBody>
            <a:bodyPr rot="0" vert="horz" wrap="square" lIns="36000" tIns="45720" rIns="36000" bIns="45720" anchor="t" anchorCtr="0" upright="1">
              <a:noAutofit/>
            </a:bodyPr>
            <a:lstStyle/>
            <a:p>
              <a:pPr algn="ctr" defTabSz="914400">
                <a:spcAft>
                  <a:spcPts val="1000"/>
                </a:spcAft>
                <a:defRPr/>
              </a:pPr>
              <a:r>
                <a:rPr lang="en-US" sz="1200" kern="0">
                  <a:solidFill>
                    <a:sysClr val="windowText" lastClr="000000"/>
                  </a:solidFill>
                  <a:latin typeface="Times New Roman"/>
                  <a:ea typeface="Times New Roman"/>
                </a:rPr>
                <a:t>View-N</a:t>
              </a:r>
            </a:p>
          </p:txBody>
        </p:sp>
        <p:sp>
          <p:nvSpPr>
            <p:cNvPr id="14" name="Text Box 2593"/>
            <p:cNvSpPr txBox="1">
              <a:spLocks noChangeArrowheads="1"/>
            </p:cNvSpPr>
            <p:nvPr/>
          </p:nvSpPr>
          <p:spPr bwMode="auto">
            <a:xfrm>
              <a:off x="2111" y="4257"/>
              <a:ext cx="1683"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36000" tIns="45720" rIns="36000" bIns="45720" anchor="t" anchorCtr="0" upright="1">
              <a:noAutofit/>
            </a:bodyPr>
            <a:lstStyle/>
            <a:p>
              <a:pPr algn="ctr" defTabSz="914400">
                <a:spcAft>
                  <a:spcPts val="1000"/>
                </a:spcAft>
                <a:defRPr/>
              </a:pPr>
              <a:r>
                <a:rPr lang="en-US" sz="1200" kern="0">
                  <a:solidFill>
                    <a:sysClr val="windowText" lastClr="000000"/>
                  </a:solidFill>
                  <a:latin typeface="Times New Roman"/>
                  <a:ea typeface="Times New Roman"/>
                </a:rPr>
                <a:t>User Group-1</a:t>
              </a:r>
            </a:p>
          </p:txBody>
        </p:sp>
        <p:sp>
          <p:nvSpPr>
            <p:cNvPr id="15" name="Text Box 2594"/>
            <p:cNvSpPr txBox="1">
              <a:spLocks noChangeArrowheads="1"/>
            </p:cNvSpPr>
            <p:nvPr/>
          </p:nvSpPr>
          <p:spPr bwMode="auto">
            <a:xfrm>
              <a:off x="2111" y="5157"/>
              <a:ext cx="1683"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36000" tIns="45720" rIns="36000" bIns="45720" anchor="t" anchorCtr="0" upright="1">
              <a:noAutofit/>
            </a:bodyPr>
            <a:lstStyle/>
            <a:p>
              <a:pPr algn="ctr" defTabSz="914400">
                <a:spcAft>
                  <a:spcPts val="1000"/>
                </a:spcAft>
                <a:defRPr/>
              </a:pPr>
              <a:r>
                <a:rPr lang="en-US" sz="1200" kern="0">
                  <a:solidFill>
                    <a:sysClr val="windowText" lastClr="000000"/>
                  </a:solidFill>
                  <a:latin typeface="Times New Roman"/>
                  <a:ea typeface="Times New Roman"/>
                </a:rPr>
                <a:t>User Group-2</a:t>
              </a:r>
            </a:p>
          </p:txBody>
        </p:sp>
        <p:sp>
          <p:nvSpPr>
            <p:cNvPr id="16" name="Text Box 2595"/>
            <p:cNvSpPr txBox="1">
              <a:spLocks noChangeArrowheads="1"/>
            </p:cNvSpPr>
            <p:nvPr/>
          </p:nvSpPr>
          <p:spPr bwMode="auto">
            <a:xfrm>
              <a:off x="2111" y="6596"/>
              <a:ext cx="1683"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36000" tIns="45720" rIns="36000" bIns="45720" anchor="t" anchorCtr="0" upright="1">
              <a:noAutofit/>
            </a:bodyPr>
            <a:lstStyle/>
            <a:p>
              <a:pPr algn="ctr" defTabSz="914400">
                <a:spcAft>
                  <a:spcPts val="1000"/>
                </a:spcAft>
                <a:defRPr/>
              </a:pPr>
              <a:r>
                <a:rPr lang="en-US" sz="1200" kern="0">
                  <a:solidFill>
                    <a:sysClr val="windowText" lastClr="000000"/>
                  </a:solidFill>
                  <a:latin typeface="Times New Roman"/>
                  <a:ea typeface="Times New Roman"/>
                </a:rPr>
                <a:t>User Group-N</a:t>
              </a:r>
            </a:p>
          </p:txBody>
        </p:sp>
        <p:cxnSp>
          <p:nvCxnSpPr>
            <p:cNvPr id="17" name="Line 2596"/>
            <p:cNvCxnSpPr/>
            <p:nvPr/>
          </p:nvCxnSpPr>
          <p:spPr bwMode="auto">
            <a:xfrm>
              <a:off x="2986" y="5607"/>
              <a:ext cx="0" cy="900"/>
            </a:xfrm>
            <a:prstGeom prst="line">
              <a:avLst/>
            </a:prstGeom>
            <a:grpFill/>
            <a:ln w="9525">
              <a:solidFill>
                <a:srgbClr val="000000"/>
              </a:solidFill>
              <a:prstDash val="dash"/>
              <a:round/>
              <a:headEnd/>
              <a:tailEnd type="triangle" w="med" len="med"/>
            </a:ln>
            <a:extLst/>
          </p:spPr>
        </p:cxnSp>
        <p:cxnSp>
          <p:nvCxnSpPr>
            <p:cNvPr id="18" name="Line 2597"/>
            <p:cNvCxnSpPr/>
            <p:nvPr/>
          </p:nvCxnSpPr>
          <p:spPr bwMode="auto">
            <a:xfrm>
              <a:off x="3779" y="4512"/>
              <a:ext cx="748" cy="0"/>
            </a:xfrm>
            <a:prstGeom prst="line">
              <a:avLst/>
            </a:prstGeom>
            <a:grpFill/>
            <a:ln w="9525">
              <a:solidFill>
                <a:srgbClr val="000000"/>
              </a:solidFill>
              <a:round/>
              <a:headEnd type="triangle" w="med" len="med"/>
              <a:tailEnd type="triangle" w="med" len="med"/>
            </a:ln>
            <a:extLst/>
          </p:spPr>
        </p:cxnSp>
        <p:cxnSp>
          <p:nvCxnSpPr>
            <p:cNvPr id="19" name="Line 2598"/>
            <p:cNvCxnSpPr/>
            <p:nvPr/>
          </p:nvCxnSpPr>
          <p:spPr bwMode="auto">
            <a:xfrm>
              <a:off x="3779" y="5382"/>
              <a:ext cx="748" cy="0"/>
            </a:xfrm>
            <a:prstGeom prst="line">
              <a:avLst/>
            </a:prstGeom>
            <a:grpFill/>
            <a:ln w="9525">
              <a:solidFill>
                <a:srgbClr val="000000"/>
              </a:solidFill>
              <a:round/>
              <a:headEnd type="triangle" w="med" len="med"/>
              <a:tailEnd type="triangle" w="med" len="med"/>
            </a:ln>
            <a:extLst/>
          </p:spPr>
        </p:cxnSp>
        <p:cxnSp>
          <p:nvCxnSpPr>
            <p:cNvPr id="20" name="Line 2599"/>
            <p:cNvCxnSpPr/>
            <p:nvPr/>
          </p:nvCxnSpPr>
          <p:spPr bwMode="auto">
            <a:xfrm>
              <a:off x="3794" y="6866"/>
              <a:ext cx="748" cy="0"/>
            </a:xfrm>
            <a:prstGeom prst="line">
              <a:avLst/>
            </a:prstGeom>
            <a:grpFill/>
            <a:ln w="9525">
              <a:solidFill>
                <a:srgbClr val="000000"/>
              </a:solidFill>
              <a:round/>
              <a:headEnd type="triangle" w="med" len="med"/>
              <a:tailEnd type="triangle" w="med" len="med"/>
            </a:ln>
            <a:extLst/>
          </p:spPr>
        </p:cxnSp>
        <p:cxnSp>
          <p:nvCxnSpPr>
            <p:cNvPr id="21" name="Line 2600"/>
            <p:cNvCxnSpPr/>
            <p:nvPr/>
          </p:nvCxnSpPr>
          <p:spPr bwMode="auto">
            <a:xfrm>
              <a:off x="7908" y="5517"/>
              <a:ext cx="748" cy="0"/>
            </a:xfrm>
            <a:prstGeom prst="line">
              <a:avLst/>
            </a:prstGeom>
            <a:grpFill/>
            <a:ln w="9525">
              <a:solidFill>
                <a:srgbClr val="000000"/>
              </a:solidFill>
              <a:round/>
              <a:headEnd type="triangle" w="med" len="med"/>
              <a:tailEnd type="triangle" w="med" len="med"/>
            </a:ln>
            <a:extLst/>
          </p:spPr>
        </p:cxnSp>
        <p:cxnSp>
          <p:nvCxnSpPr>
            <p:cNvPr id="22" name="Line 2601"/>
            <p:cNvCxnSpPr/>
            <p:nvPr/>
          </p:nvCxnSpPr>
          <p:spPr bwMode="auto">
            <a:xfrm>
              <a:off x="5664" y="4616"/>
              <a:ext cx="935" cy="540"/>
            </a:xfrm>
            <a:prstGeom prst="line">
              <a:avLst/>
            </a:prstGeom>
            <a:grpFill/>
            <a:ln w="9525">
              <a:solidFill>
                <a:srgbClr val="000000"/>
              </a:solidFill>
              <a:round/>
              <a:headEnd type="triangle" w="med" len="med"/>
              <a:tailEnd type="triangle" w="med" len="med"/>
            </a:ln>
            <a:extLst/>
          </p:spPr>
        </p:cxnSp>
        <p:cxnSp>
          <p:nvCxnSpPr>
            <p:cNvPr id="23" name="Line 2602"/>
            <p:cNvCxnSpPr/>
            <p:nvPr/>
          </p:nvCxnSpPr>
          <p:spPr bwMode="auto">
            <a:xfrm>
              <a:off x="5664" y="5337"/>
              <a:ext cx="935" cy="0"/>
            </a:xfrm>
            <a:prstGeom prst="line">
              <a:avLst/>
            </a:prstGeom>
            <a:grpFill/>
            <a:ln w="9525">
              <a:solidFill>
                <a:srgbClr val="000000"/>
              </a:solidFill>
              <a:round/>
              <a:headEnd type="triangle" w="med" len="med"/>
              <a:tailEnd type="triangle" w="med" len="med"/>
            </a:ln>
            <a:extLst/>
          </p:spPr>
        </p:cxnSp>
        <p:cxnSp>
          <p:nvCxnSpPr>
            <p:cNvPr id="24" name="Line 2603"/>
            <p:cNvCxnSpPr/>
            <p:nvPr/>
          </p:nvCxnSpPr>
          <p:spPr bwMode="auto">
            <a:xfrm flipV="1">
              <a:off x="5664" y="5877"/>
              <a:ext cx="935" cy="900"/>
            </a:xfrm>
            <a:prstGeom prst="line">
              <a:avLst/>
            </a:prstGeom>
            <a:grpFill/>
            <a:ln w="9525">
              <a:solidFill>
                <a:srgbClr val="000000"/>
              </a:solidFill>
              <a:round/>
              <a:headEnd type="triangle" w="med" len="med"/>
              <a:tailEnd type="triangle" w="med" len="med"/>
            </a:ln>
            <a:extLst/>
          </p:spPr>
        </p:cxnSp>
        <p:sp>
          <p:nvSpPr>
            <p:cNvPr id="27" name="Text Box 2595"/>
            <p:cNvSpPr txBox="1">
              <a:spLocks noChangeArrowheads="1"/>
            </p:cNvSpPr>
            <p:nvPr/>
          </p:nvSpPr>
          <p:spPr bwMode="auto">
            <a:xfrm>
              <a:off x="3835" y="7235"/>
              <a:ext cx="4821" cy="4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36000" tIns="45720" rIns="36000" bIns="45720" anchor="t" anchorCtr="0" upright="1">
              <a:noAutofit/>
            </a:bodyPr>
            <a:lstStyle/>
            <a:p>
              <a:pPr algn="ctr" defTabSz="914400">
                <a:spcAft>
                  <a:spcPts val="1000"/>
                </a:spcAft>
                <a:defRPr/>
              </a:pPr>
              <a:r>
                <a:rPr lang="en-US" sz="1200" b="1" kern="0" smtClean="0">
                  <a:solidFill>
                    <a:sysClr val="windowText" lastClr="000000"/>
                  </a:solidFill>
                  <a:latin typeface="Times New Roman"/>
                  <a:ea typeface="Times New Roman"/>
                </a:rPr>
                <a:t>--- Tingkatan Abstraksi Data ---</a:t>
              </a:r>
              <a:endParaRPr lang="en-US" sz="1200" b="1" kern="0">
                <a:solidFill>
                  <a:sysClr val="windowText" lastClr="000000"/>
                </a:solidFill>
                <a:latin typeface="Times New Roman"/>
                <a:ea typeface="Times New Roman"/>
              </a:endParaRPr>
            </a:p>
          </p:txBody>
        </p:sp>
      </p:grpSp>
      <p:sp>
        <p:nvSpPr>
          <p:cNvPr id="5" name="Rectangle 4"/>
          <p:cNvSpPr/>
          <p:nvPr/>
        </p:nvSpPr>
        <p:spPr>
          <a:xfrm>
            <a:off x="428623" y="757535"/>
            <a:ext cx="11666045" cy="738664"/>
          </a:xfrm>
          <a:prstGeom prst="rect">
            <a:avLst/>
          </a:prstGeom>
        </p:spPr>
        <p:txBody>
          <a:bodyPr wrap="square">
            <a:spAutoFit/>
          </a:bodyPr>
          <a:lstStyle/>
          <a:p>
            <a:pPr marL="285750" indent="-285750">
              <a:buFont typeface="Wingdings" pitchFamily="2" charset="2"/>
              <a:buChar char="ü"/>
            </a:pPr>
            <a:r>
              <a:rPr lang="nn-NO" sz="1400" b="1">
                <a:solidFill>
                  <a:prstClr val="black"/>
                </a:solidFill>
                <a:latin typeface="Calibri" pitchFamily="34" charset="0"/>
                <a:cs typeface="Arial" pitchFamily="34" charset="0"/>
              </a:rPr>
              <a:t>Basis data (database) </a:t>
            </a:r>
            <a:r>
              <a:rPr lang="nn-NO" sz="1400" b="1" smtClean="0">
                <a:solidFill>
                  <a:prstClr val="black"/>
                </a:solidFill>
                <a:latin typeface="Calibri" pitchFamily="34" charset="0"/>
                <a:cs typeface="Arial" pitchFamily="34" charset="0"/>
              </a:rPr>
              <a:t>:</a:t>
            </a:r>
            <a:r>
              <a:rPr lang="nn-NO" sz="1400" smtClean="0">
                <a:solidFill>
                  <a:prstClr val="black"/>
                </a:solidFill>
                <a:latin typeface="Calibri" pitchFamily="34" charset="0"/>
                <a:cs typeface="Arial" pitchFamily="34" charset="0"/>
              </a:rPr>
              <a:t> Koleksi </a:t>
            </a:r>
            <a:r>
              <a:rPr lang="nn-NO" sz="1400">
                <a:solidFill>
                  <a:prstClr val="black"/>
                </a:solidFill>
                <a:latin typeface="Calibri" pitchFamily="34" charset="0"/>
                <a:cs typeface="Arial" pitchFamily="34" charset="0"/>
              </a:rPr>
              <a:t>data yang </a:t>
            </a:r>
            <a:r>
              <a:rPr lang="nn-NO" sz="1400" smtClean="0">
                <a:solidFill>
                  <a:prstClr val="black"/>
                </a:solidFill>
                <a:latin typeface="Calibri" pitchFamily="34" charset="0"/>
                <a:cs typeface="Arial" pitchFamily="34" charset="0"/>
              </a:rPr>
              <a:t>saling </a:t>
            </a:r>
            <a:r>
              <a:rPr lang="nn-NO" sz="1400">
                <a:solidFill>
                  <a:prstClr val="black"/>
                </a:solidFill>
                <a:latin typeface="Calibri" pitchFamily="34" charset="0"/>
                <a:cs typeface="Arial" pitchFamily="34" charset="0"/>
              </a:rPr>
              <a:t>terkait dan terorganisasi secara logis dalam media penyimpanan (storage). </a:t>
            </a:r>
            <a:endParaRPr lang="nn-NO" sz="1400" smtClean="0">
              <a:solidFill>
                <a:prstClr val="black"/>
              </a:solidFill>
              <a:latin typeface="Calibri" pitchFamily="34" charset="0"/>
              <a:cs typeface="Arial" pitchFamily="34" charset="0"/>
            </a:endParaRPr>
          </a:p>
          <a:p>
            <a:pPr marL="285750" indent="-285750">
              <a:buFont typeface="Wingdings" pitchFamily="2" charset="2"/>
              <a:buChar char="ü"/>
            </a:pPr>
            <a:r>
              <a:rPr lang="en-US" sz="1400" b="1" i="1">
                <a:solidFill>
                  <a:prstClr val="black"/>
                </a:solidFill>
                <a:latin typeface="Calibri" pitchFamily="34" charset="0"/>
                <a:cs typeface="Arial" pitchFamily="34" charset="0"/>
              </a:rPr>
              <a:t>Database Management System </a:t>
            </a:r>
            <a:r>
              <a:rPr lang="en-US" sz="1400" b="1">
                <a:solidFill>
                  <a:prstClr val="black"/>
                </a:solidFill>
                <a:latin typeface="Calibri" pitchFamily="34" charset="0"/>
                <a:cs typeface="Arial" pitchFamily="34" charset="0"/>
              </a:rPr>
              <a:t>(DBMS)</a:t>
            </a:r>
            <a:r>
              <a:rPr lang="en-US" sz="1400">
                <a:solidFill>
                  <a:prstClr val="black"/>
                </a:solidFill>
                <a:latin typeface="Calibri" pitchFamily="34" charset="0"/>
                <a:cs typeface="Arial" pitchFamily="34" charset="0"/>
              </a:rPr>
              <a:t> </a:t>
            </a:r>
            <a:r>
              <a:rPr lang="en-US" sz="1400" smtClean="0">
                <a:solidFill>
                  <a:prstClr val="black"/>
                </a:solidFill>
                <a:latin typeface="Calibri" pitchFamily="34" charset="0"/>
                <a:cs typeface="Arial" pitchFamily="34" charset="0"/>
              </a:rPr>
              <a:t>: Satu </a:t>
            </a:r>
            <a:r>
              <a:rPr lang="en-US" sz="1400">
                <a:solidFill>
                  <a:prstClr val="black"/>
                </a:solidFill>
                <a:latin typeface="Calibri" pitchFamily="34" charset="0"/>
                <a:cs typeface="Arial" pitchFamily="34" charset="0"/>
              </a:rPr>
              <a:t>kesatuan terintegrasi yang terdiri dari koleksi </a:t>
            </a:r>
            <a:r>
              <a:rPr lang="en-US" sz="1400" smtClean="0">
                <a:solidFill>
                  <a:prstClr val="black"/>
                </a:solidFill>
                <a:latin typeface="Calibri" pitchFamily="34" charset="0"/>
                <a:cs typeface="Arial" pitchFamily="34" charset="0"/>
              </a:rPr>
              <a:t>basis data </a:t>
            </a:r>
            <a:r>
              <a:rPr lang="en-US" sz="1400">
                <a:solidFill>
                  <a:prstClr val="black"/>
                </a:solidFill>
                <a:latin typeface="Calibri" pitchFamily="34" charset="0"/>
                <a:cs typeface="Arial" pitchFamily="34" charset="0"/>
              </a:rPr>
              <a:t>dan koleksi program untuk mengakses data</a:t>
            </a:r>
            <a:r>
              <a:rPr lang="nn-NO" sz="1400" smtClean="0">
                <a:solidFill>
                  <a:prstClr val="black"/>
                </a:solidFill>
                <a:latin typeface="Calibri" pitchFamily="34" charset="0"/>
                <a:cs typeface="Arial" pitchFamily="34" charset="0"/>
              </a:rPr>
              <a:t> </a:t>
            </a:r>
          </a:p>
          <a:p>
            <a:pPr marL="285750" indent="-285750">
              <a:buFont typeface="Wingdings" pitchFamily="2" charset="2"/>
              <a:buChar char="ü"/>
            </a:pPr>
            <a:r>
              <a:rPr lang="nn-NO" sz="1400" b="1" smtClean="0">
                <a:solidFill>
                  <a:prstClr val="black"/>
                </a:solidFill>
                <a:latin typeface="Calibri" pitchFamily="34" charset="0"/>
                <a:cs typeface="Arial" pitchFamily="34" charset="0"/>
              </a:rPr>
              <a:t>Abstraksi Data </a:t>
            </a:r>
            <a:r>
              <a:rPr lang="nn-NO" sz="1400" smtClean="0">
                <a:solidFill>
                  <a:prstClr val="black"/>
                </a:solidFill>
                <a:latin typeface="Calibri" pitchFamily="34" charset="0"/>
                <a:cs typeface="Arial" pitchFamily="34" charset="0"/>
              </a:rPr>
              <a:t>: Perspektif (sudut pandang) pemahaman database </a:t>
            </a:r>
            <a:r>
              <a:rPr lang="en-US" sz="1400" smtClean="0">
                <a:solidFill>
                  <a:prstClr val="black"/>
                </a:solidFill>
              </a:rPr>
              <a:t>oleh </a:t>
            </a:r>
            <a:r>
              <a:rPr lang="en-US" sz="1400">
                <a:solidFill>
                  <a:prstClr val="black"/>
                </a:solidFill>
              </a:rPr>
              <a:t>pengguna (</a:t>
            </a:r>
            <a:r>
              <a:rPr lang="en-US" sz="1400" i="1">
                <a:solidFill>
                  <a:prstClr val="black"/>
                </a:solidFill>
              </a:rPr>
              <a:t>user</a:t>
            </a:r>
            <a:r>
              <a:rPr lang="en-US" sz="1400">
                <a:solidFill>
                  <a:prstClr val="black"/>
                </a:solidFill>
              </a:rPr>
              <a:t>) </a:t>
            </a:r>
            <a:r>
              <a:rPr lang="en-US" sz="1400" smtClean="0">
                <a:solidFill>
                  <a:prstClr val="black"/>
                </a:solidFill>
              </a:rPr>
              <a:t>dalam berbagai tingkatan fisik maupun lojik (konseptual dan view).</a:t>
            </a:r>
            <a:endParaRPr lang="en-US" sz="1400">
              <a:solidFill>
                <a:prstClr val="black"/>
              </a:solidFill>
              <a:latin typeface="Calibri" pitchFamily="34" charset="0"/>
              <a:cs typeface="Arial" pitchFamily="34" charset="0"/>
            </a:endParaRPr>
          </a:p>
        </p:txBody>
      </p:sp>
      <p:sp>
        <p:nvSpPr>
          <p:cNvPr id="25" name="Rectangle 24"/>
          <p:cNvSpPr/>
          <p:nvPr/>
        </p:nvSpPr>
        <p:spPr>
          <a:xfrm>
            <a:off x="6027420" y="1646927"/>
            <a:ext cx="5928360" cy="4693593"/>
          </a:xfrm>
          <a:prstGeom prst="rect">
            <a:avLst/>
          </a:prstGeom>
          <a:ln>
            <a:solidFill>
              <a:schemeClr val="tx1"/>
            </a:solidFill>
          </a:ln>
        </p:spPr>
        <p:txBody>
          <a:bodyPr wrap="square">
            <a:spAutoFit/>
          </a:bodyPr>
          <a:lstStyle/>
          <a:p>
            <a:pPr algn="just">
              <a:spcAft>
                <a:spcPts val="600"/>
              </a:spcAft>
              <a:tabLst>
                <a:tab pos="457200" algn="l"/>
              </a:tabLst>
            </a:pPr>
            <a:r>
              <a:rPr lang="en-US" sz="1400" smtClean="0">
                <a:solidFill>
                  <a:prstClr val="black"/>
                </a:solidFill>
                <a:latin typeface="Times New Roman"/>
                <a:ea typeface="Times New Roman"/>
              </a:rPr>
              <a:t>(2) Abstraksi </a:t>
            </a:r>
            <a:r>
              <a:rPr lang="en-US" sz="1400">
                <a:solidFill>
                  <a:prstClr val="black"/>
                </a:solidFill>
                <a:latin typeface="Times New Roman"/>
                <a:ea typeface="Times New Roman"/>
              </a:rPr>
              <a:t>Tingkatan Lojik terdiri dari :</a:t>
            </a:r>
          </a:p>
          <a:p>
            <a:pPr marL="285750" lvl="1" indent="-171450">
              <a:spcAft>
                <a:spcPts val="600"/>
              </a:spcAft>
              <a:buFont typeface="+mj-lt"/>
              <a:buAutoNum type="alphaLcPeriod"/>
              <a:tabLst>
                <a:tab pos="914400" algn="l"/>
              </a:tabLst>
            </a:pPr>
            <a:r>
              <a:rPr lang="en-US" sz="1400">
                <a:solidFill>
                  <a:prstClr val="black"/>
                </a:solidFill>
                <a:latin typeface="Times New Roman"/>
                <a:ea typeface="Times New Roman"/>
              </a:rPr>
              <a:t>Abtraksi Konseptual (conceptual database) merupakan skema lojik yang memiliki fungsi mendeskripsikan tentang </a:t>
            </a:r>
            <a:r>
              <a:rPr lang="en-US" sz="1400" smtClean="0">
                <a:solidFill>
                  <a:prstClr val="black"/>
                </a:solidFill>
                <a:latin typeface="Times New Roman"/>
                <a:ea typeface="Times New Roman"/>
              </a:rPr>
              <a:t>“data </a:t>
            </a:r>
            <a:r>
              <a:rPr lang="en-US" sz="1400">
                <a:solidFill>
                  <a:prstClr val="black"/>
                </a:solidFill>
                <a:latin typeface="Times New Roman"/>
                <a:ea typeface="Times New Roman"/>
              </a:rPr>
              <a:t>apa saja yang disimpan dalam basis data untuk keperluan administrator basis </a:t>
            </a:r>
            <a:r>
              <a:rPr lang="en-US" sz="1400" smtClean="0">
                <a:solidFill>
                  <a:prstClr val="black"/>
                </a:solidFill>
                <a:latin typeface="Times New Roman"/>
                <a:ea typeface="Times New Roman"/>
              </a:rPr>
              <a:t>data”. </a:t>
            </a:r>
            <a:br>
              <a:rPr lang="en-US" sz="1400" smtClean="0">
                <a:solidFill>
                  <a:prstClr val="black"/>
                </a:solidFill>
                <a:latin typeface="Times New Roman"/>
                <a:ea typeface="Times New Roman"/>
              </a:rPr>
            </a:br>
            <a:r>
              <a:rPr lang="en-US" sz="1400" smtClean="0">
                <a:solidFill>
                  <a:prstClr val="black"/>
                </a:solidFill>
                <a:latin typeface="Times New Roman"/>
                <a:ea typeface="Times New Roman"/>
              </a:rPr>
              <a:t/>
            </a:r>
            <a:br>
              <a:rPr lang="en-US" sz="1400" smtClean="0">
                <a:solidFill>
                  <a:prstClr val="black"/>
                </a:solidFill>
                <a:latin typeface="Times New Roman"/>
                <a:ea typeface="Times New Roman"/>
              </a:rPr>
            </a:br>
            <a:r>
              <a:rPr lang="en-US" sz="1200" smtClean="0">
                <a:solidFill>
                  <a:prstClr val="black"/>
                </a:solidFill>
                <a:latin typeface="Times New Roman"/>
                <a:ea typeface="Times New Roman"/>
              </a:rPr>
              <a:t>Struktur </a:t>
            </a:r>
            <a:r>
              <a:rPr lang="en-US" sz="1200">
                <a:solidFill>
                  <a:prstClr val="black"/>
                </a:solidFill>
                <a:latin typeface="Times New Roman"/>
                <a:ea typeface="Times New Roman"/>
              </a:rPr>
              <a:t>database berupa model data yang merupakan koleksi konseptual </a:t>
            </a:r>
            <a:r>
              <a:rPr lang="en-US" sz="1200" i="1">
                <a:solidFill>
                  <a:prstClr val="black"/>
                </a:solidFill>
                <a:latin typeface="Times New Roman"/>
                <a:ea typeface="Times New Roman"/>
              </a:rPr>
              <a:t>tools</a:t>
            </a:r>
            <a:r>
              <a:rPr lang="en-US" sz="1200">
                <a:solidFill>
                  <a:prstClr val="black"/>
                </a:solidFill>
                <a:latin typeface="Times New Roman"/>
                <a:ea typeface="Times New Roman"/>
              </a:rPr>
              <a:t> yang mendeskripsikan tentang </a:t>
            </a:r>
            <a:r>
              <a:rPr lang="en-US" sz="1200" i="1">
                <a:solidFill>
                  <a:prstClr val="black"/>
                </a:solidFill>
                <a:latin typeface="Times New Roman"/>
                <a:ea typeface="Times New Roman"/>
              </a:rPr>
              <a:t>Data, Relationship data, Semantics data</a:t>
            </a:r>
            <a:r>
              <a:rPr lang="en-US" sz="1200">
                <a:solidFill>
                  <a:prstClr val="black"/>
                </a:solidFill>
                <a:latin typeface="Times New Roman"/>
                <a:ea typeface="Times New Roman"/>
              </a:rPr>
              <a:t>, dan </a:t>
            </a:r>
            <a:r>
              <a:rPr lang="en-US" sz="1200" i="1">
                <a:solidFill>
                  <a:prstClr val="black"/>
                </a:solidFill>
                <a:latin typeface="Times New Roman"/>
                <a:ea typeface="Times New Roman"/>
              </a:rPr>
              <a:t>Contrains </a:t>
            </a:r>
            <a:r>
              <a:rPr lang="en-US" sz="1200" i="1" smtClean="0">
                <a:solidFill>
                  <a:prstClr val="black"/>
                </a:solidFill>
                <a:latin typeface="Times New Roman"/>
                <a:ea typeface="Times New Roman"/>
              </a:rPr>
              <a:t>data</a:t>
            </a:r>
            <a:r>
              <a:rPr lang="en-US" sz="1200" smtClean="0">
                <a:solidFill>
                  <a:prstClr val="black"/>
                </a:solidFill>
                <a:latin typeface="Times New Roman"/>
                <a:ea typeface="Times New Roman"/>
              </a:rPr>
              <a:t>.</a:t>
            </a:r>
            <a:br>
              <a:rPr lang="en-US" sz="1200" smtClean="0">
                <a:solidFill>
                  <a:prstClr val="black"/>
                </a:solidFill>
                <a:latin typeface="Times New Roman"/>
                <a:ea typeface="Times New Roman"/>
              </a:rPr>
            </a:br>
            <a:r>
              <a:rPr lang="en-US" sz="1200" smtClean="0">
                <a:solidFill>
                  <a:prstClr val="black"/>
                </a:solidFill>
                <a:latin typeface="Times New Roman"/>
                <a:ea typeface="Times New Roman"/>
              </a:rPr>
              <a:t/>
            </a:r>
            <a:br>
              <a:rPr lang="en-US" sz="1200" smtClean="0">
                <a:solidFill>
                  <a:prstClr val="black"/>
                </a:solidFill>
                <a:latin typeface="Times New Roman"/>
                <a:ea typeface="Times New Roman"/>
              </a:rPr>
            </a:br>
            <a:r>
              <a:rPr lang="en-US" sz="1200" smtClean="0">
                <a:solidFill>
                  <a:prstClr val="black"/>
                </a:solidFill>
                <a:latin typeface="Times New Roman"/>
                <a:ea typeface="Times New Roman"/>
              </a:rPr>
              <a:t>Skema </a:t>
            </a:r>
            <a:r>
              <a:rPr lang="en-US" sz="1200">
                <a:solidFill>
                  <a:prstClr val="black"/>
                </a:solidFill>
                <a:latin typeface="Times New Roman"/>
                <a:ea typeface="Times New Roman"/>
              </a:rPr>
              <a:t>database merupakan desain database keseluruhan yang dispesifikasikan dengan sekumpulan definisi yang diekspresikan oleh </a:t>
            </a:r>
            <a:r>
              <a:rPr lang="en-US" sz="1200" i="1">
                <a:solidFill>
                  <a:prstClr val="black"/>
                </a:solidFill>
                <a:latin typeface="Times New Roman"/>
                <a:ea typeface="Times New Roman"/>
              </a:rPr>
              <a:t>Data Definition Language (DDL)</a:t>
            </a:r>
            <a:r>
              <a:rPr lang="en-US" sz="1200">
                <a:solidFill>
                  <a:prstClr val="black"/>
                </a:solidFill>
                <a:latin typeface="Times New Roman"/>
                <a:ea typeface="Times New Roman"/>
              </a:rPr>
              <a:t> yang menghasilkan sekumpulan tabel yang disimpan dalam spesial file yang disebut </a:t>
            </a:r>
            <a:r>
              <a:rPr lang="en-US" sz="1200" i="1">
                <a:solidFill>
                  <a:prstClr val="black"/>
                </a:solidFill>
                <a:latin typeface="Times New Roman"/>
                <a:ea typeface="Times New Roman"/>
              </a:rPr>
              <a:t>data dictionary </a:t>
            </a:r>
            <a:r>
              <a:rPr lang="en-US" sz="1200">
                <a:solidFill>
                  <a:prstClr val="black"/>
                </a:solidFill>
                <a:latin typeface="Times New Roman"/>
                <a:ea typeface="Times New Roman"/>
              </a:rPr>
              <a:t>yang berisi meta data yaitu ”data about data”. Konsepsi yang terkait dengan abstraksi tingkat ini meliputi pembuatan, penghapusan, dan pengubahan (</a:t>
            </a:r>
            <a:r>
              <a:rPr lang="en-US" sz="1200" i="1">
                <a:solidFill>
                  <a:prstClr val="black"/>
                </a:solidFill>
                <a:latin typeface="Times New Roman"/>
                <a:ea typeface="Times New Roman"/>
              </a:rPr>
              <a:t>create, drop, modify</a:t>
            </a:r>
            <a:r>
              <a:rPr lang="en-US" sz="1200">
                <a:solidFill>
                  <a:prstClr val="black"/>
                </a:solidFill>
                <a:latin typeface="Times New Roman"/>
                <a:ea typeface="Times New Roman"/>
              </a:rPr>
              <a:t>) skema database</a:t>
            </a:r>
            <a:r>
              <a:rPr lang="en-US" sz="1200" smtClean="0">
                <a:solidFill>
                  <a:prstClr val="black"/>
                </a:solidFill>
                <a:latin typeface="Times New Roman"/>
                <a:ea typeface="Times New Roman"/>
              </a:rPr>
              <a:t>.</a:t>
            </a:r>
            <a:br>
              <a:rPr lang="en-US" sz="1200" smtClean="0">
                <a:solidFill>
                  <a:prstClr val="black"/>
                </a:solidFill>
                <a:latin typeface="Times New Roman"/>
                <a:ea typeface="Times New Roman"/>
              </a:rPr>
            </a:br>
            <a:endParaRPr lang="en-US" sz="1200">
              <a:solidFill>
                <a:prstClr val="black"/>
              </a:solidFill>
              <a:latin typeface="Times New Roman"/>
              <a:ea typeface="Times New Roman"/>
            </a:endParaRPr>
          </a:p>
          <a:p>
            <a:pPr marL="288925" lvl="1" indent="-174625" algn="just">
              <a:spcAft>
                <a:spcPts val="600"/>
              </a:spcAft>
              <a:buFont typeface="+mj-lt"/>
              <a:buAutoNum type="alphaLcPeriod"/>
              <a:tabLst>
                <a:tab pos="914400" algn="l"/>
              </a:tabLst>
            </a:pPr>
            <a:r>
              <a:rPr lang="en-US" sz="1400">
                <a:solidFill>
                  <a:prstClr val="black"/>
                </a:solidFill>
                <a:latin typeface="Times New Roman"/>
                <a:ea typeface="Times New Roman"/>
              </a:rPr>
              <a:t>Abstraksi </a:t>
            </a:r>
            <a:r>
              <a:rPr lang="en-US" sz="1400" i="1">
                <a:solidFill>
                  <a:prstClr val="black"/>
                </a:solidFill>
                <a:latin typeface="Times New Roman"/>
                <a:ea typeface="Times New Roman"/>
              </a:rPr>
              <a:t>View</a:t>
            </a:r>
            <a:r>
              <a:rPr lang="en-US" sz="1400">
                <a:solidFill>
                  <a:prstClr val="black"/>
                </a:solidFill>
                <a:latin typeface="Times New Roman"/>
                <a:ea typeface="Times New Roman"/>
              </a:rPr>
              <a:t> merupakan skema lojik yang memiliki fungsi mendeskripsikan </a:t>
            </a:r>
            <a:r>
              <a:rPr lang="en-US" sz="1400" smtClean="0">
                <a:solidFill>
                  <a:prstClr val="black"/>
                </a:solidFill>
                <a:latin typeface="Times New Roman"/>
                <a:ea typeface="Times New Roman"/>
              </a:rPr>
              <a:t>“bagian </a:t>
            </a:r>
            <a:r>
              <a:rPr lang="en-US" sz="1400">
                <a:solidFill>
                  <a:prstClr val="black"/>
                </a:solidFill>
                <a:latin typeface="Times New Roman"/>
                <a:ea typeface="Times New Roman"/>
              </a:rPr>
              <a:t>basis data untuk keperluan pengguna </a:t>
            </a:r>
            <a:r>
              <a:rPr lang="en-US" sz="1400" smtClean="0">
                <a:solidFill>
                  <a:prstClr val="black"/>
                </a:solidFill>
                <a:latin typeface="Times New Roman"/>
                <a:ea typeface="Times New Roman"/>
              </a:rPr>
              <a:t>data”. </a:t>
            </a:r>
            <a:r>
              <a:rPr lang="en-US" sz="1400">
                <a:solidFill>
                  <a:prstClr val="black"/>
                </a:solidFill>
                <a:latin typeface="Times New Roman"/>
                <a:ea typeface="Times New Roman"/>
              </a:rPr>
              <a:t>Pengguna umumnya dikelompokan dalam grup (</a:t>
            </a:r>
            <a:r>
              <a:rPr lang="en-US" sz="1400" i="1">
                <a:solidFill>
                  <a:prstClr val="black"/>
                </a:solidFill>
                <a:latin typeface="Times New Roman"/>
                <a:ea typeface="Times New Roman"/>
              </a:rPr>
              <a:t>user group</a:t>
            </a:r>
            <a:r>
              <a:rPr lang="en-US" sz="1400">
                <a:solidFill>
                  <a:prstClr val="black"/>
                </a:solidFill>
                <a:latin typeface="Times New Roman"/>
                <a:ea typeface="Times New Roman"/>
              </a:rPr>
              <a:t>) yang masing-masing memiliki otoritas terhadap kebutuhan data tertentu. </a:t>
            </a:r>
          </a:p>
          <a:p>
            <a:pPr marL="288925" indent="-174625" algn="just">
              <a:spcAft>
                <a:spcPts val="600"/>
              </a:spcAft>
            </a:pPr>
            <a:r>
              <a:rPr lang="en-US" sz="1400" smtClean="0">
                <a:solidFill>
                  <a:prstClr val="black"/>
                </a:solidFill>
                <a:latin typeface="Times New Roman"/>
                <a:ea typeface="Times New Roman"/>
              </a:rPr>
              <a:t>	</a:t>
            </a:r>
            <a:r>
              <a:rPr lang="en-US" sz="1200" smtClean="0">
                <a:solidFill>
                  <a:prstClr val="black"/>
                </a:solidFill>
                <a:latin typeface="Times New Roman"/>
                <a:ea typeface="Times New Roman"/>
              </a:rPr>
              <a:t>Pendefinisian </a:t>
            </a:r>
            <a:r>
              <a:rPr lang="en-US" sz="1200">
                <a:solidFill>
                  <a:prstClr val="black"/>
                </a:solidFill>
                <a:latin typeface="Times New Roman"/>
                <a:ea typeface="Times New Roman"/>
              </a:rPr>
              <a:t>dan pemetaan basis data pada tingkatan ini ditulis dalam </a:t>
            </a:r>
            <a:r>
              <a:rPr lang="en-US" sz="1200" i="1">
                <a:solidFill>
                  <a:prstClr val="black"/>
                </a:solidFill>
                <a:latin typeface="Times New Roman"/>
                <a:ea typeface="Times New Roman"/>
              </a:rPr>
              <a:t>Subscheme</a:t>
            </a:r>
            <a:r>
              <a:rPr lang="en-US" sz="1200">
                <a:solidFill>
                  <a:prstClr val="black"/>
                </a:solidFill>
                <a:latin typeface="Times New Roman"/>
                <a:ea typeface="Times New Roman"/>
              </a:rPr>
              <a:t> </a:t>
            </a:r>
            <a:r>
              <a:rPr lang="en-US" sz="1200" i="1">
                <a:solidFill>
                  <a:prstClr val="black"/>
                </a:solidFill>
                <a:latin typeface="Times New Roman"/>
                <a:ea typeface="Times New Roman"/>
              </a:rPr>
              <a:t>Data Definition Language (DDL)</a:t>
            </a:r>
            <a:r>
              <a:rPr lang="en-US" sz="1200">
                <a:solidFill>
                  <a:prstClr val="black"/>
                </a:solidFill>
                <a:latin typeface="Times New Roman"/>
                <a:ea typeface="Times New Roman"/>
              </a:rPr>
              <a:t>. Konsepsi yang terkait dengan abstraksi tingkat ini meliputi pembuatan, penghapusan, dan pengubahan (</a:t>
            </a:r>
            <a:r>
              <a:rPr lang="en-US" sz="1200" i="1">
                <a:solidFill>
                  <a:prstClr val="black"/>
                </a:solidFill>
                <a:latin typeface="Times New Roman"/>
                <a:ea typeface="Times New Roman"/>
              </a:rPr>
              <a:t>create, drop, modify</a:t>
            </a:r>
            <a:r>
              <a:rPr lang="en-US" sz="1200">
                <a:solidFill>
                  <a:prstClr val="black"/>
                </a:solidFill>
                <a:latin typeface="Times New Roman"/>
                <a:ea typeface="Times New Roman"/>
              </a:rPr>
              <a:t>) skema </a:t>
            </a:r>
            <a:r>
              <a:rPr lang="en-US" sz="1200" i="1">
                <a:solidFill>
                  <a:prstClr val="black"/>
                </a:solidFill>
                <a:latin typeface="Times New Roman"/>
                <a:ea typeface="Times New Roman"/>
              </a:rPr>
              <a:t>view</a:t>
            </a:r>
            <a:r>
              <a:rPr lang="en-US" sz="1200">
                <a:solidFill>
                  <a:prstClr val="black"/>
                </a:solidFill>
                <a:latin typeface="Times New Roman"/>
                <a:ea typeface="Times New Roman"/>
              </a:rPr>
              <a:t> user</a:t>
            </a:r>
            <a:r>
              <a:rPr lang="en-US" sz="1200" smtClean="0">
                <a:solidFill>
                  <a:prstClr val="black"/>
                </a:solidFill>
                <a:latin typeface="Times New Roman"/>
                <a:ea typeface="Times New Roman"/>
              </a:rPr>
              <a:t>.</a:t>
            </a:r>
          </a:p>
        </p:txBody>
      </p:sp>
      <p:sp>
        <p:nvSpPr>
          <p:cNvPr id="28" name="Rectangle 27"/>
          <p:cNvSpPr/>
          <p:nvPr/>
        </p:nvSpPr>
        <p:spPr>
          <a:xfrm>
            <a:off x="529249" y="4078160"/>
            <a:ext cx="5282251" cy="2231380"/>
          </a:xfrm>
          <a:prstGeom prst="rect">
            <a:avLst/>
          </a:prstGeom>
          <a:ln>
            <a:solidFill>
              <a:schemeClr val="tx1"/>
            </a:solidFill>
          </a:ln>
        </p:spPr>
        <p:txBody>
          <a:bodyPr wrap="square">
            <a:spAutoFit/>
          </a:bodyPr>
          <a:lstStyle/>
          <a:p>
            <a:pPr algn="just">
              <a:spcAft>
                <a:spcPts val="600"/>
              </a:spcAft>
            </a:pPr>
            <a:r>
              <a:rPr lang="en-US" sz="1400" smtClean="0">
                <a:solidFill>
                  <a:prstClr val="black"/>
                </a:solidFill>
                <a:latin typeface="Times New Roman"/>
                <a:ea typeface="Times New Roman"/>
              </a:rPr>
              <a:t>Tingkatan </a:t>
            </a:r>
            <a:r>
              <a:rPr lang="en-US" sz="1400">
                <a:solidFill>
                  <a:prstClr val="black"/>
                </a:solidFill>
                <a:latin typeface="Times New Roman"/>
                <a:ea typeface="Times New Roman"/>
              </a:rPr>
              <a:t>abstraksi </a:t>
            </a:r>
            <a:r>
              <a:rPr lang="en-US" sz="1400" smtClean="0">
                <a:solidFill>
                  <a:prstClr val="black"/>
                </a:solidFill>
                <a:latin typeface="Times New Roman"/>
                <a:ea typeface="Times New Roman"/>
              </a:rPr>
              <a:t>data :</a:t>
            </a:r>
            <a:endParaRPr lang="en-US" sz="1400">
              <a:solidFill>
                <a:prstClr val="black"/>
              </a:solidFill>
              <a:latin typeface="Times New Roman"/>
              <a:ea typeface="Times New Roman"/>
            </a:endParaRPr>
          </a:p>
          <a:p>
            <a:pPr marL="342900" indent="-342900">
              <a:spcAft>
                <a:spcPts val="600"/>
              </a:spcAft>
              <a:buFont typeface="+mj-lt"/>
              <a:buAutoNum type="arabicParenBoth"/>
              <a:tabLst>
                <a:tab pos="457200" algn="l"/>
              </a:tabLst>
            </a:pPr>
            <a:r>
              <a:rPr lang="en-US" sz="1400">
                <a:solidFill>
                  <a:prstClr val="black"/>
                </a:solidFill>
                <a:latin typeface="Times New Roman"/>
                <a:ea typeface="Times New Roman"/>
              </a:rPr>
              <a:t>Abstraksi Tingkatan Fisik (physical database) memiliki fungsi mendeskripsikan </a:t>
            </a:r>
            <a:r>
              <a:rPr lang="en-US" sz="1400" smtClean="0">
                <a:solidFill>
                  <a:prstClr val="black"/>
                </a:solidFill>
                <a:latin typeface="Times New Roman"/>
                <a:ea typeface="Times New Roman"/>
              </a:rPr>
              <a:t>“bagaimana </a:t>
            </a:r>
            <a:r>
              <a:rPr lang="en-US" sz="1400">
                <a:solidFill>
                  <a:prstClr val="black"/>
                </a:solidFill>
                <a:latin typeface="Times New Roman"/>
                <a:ea typeface="Times New Roman"/>
              </a:rPr>
              <a:t>data secara aktual disimpan dalam </a:t>
            </a:r>
            <a:r>
              <a:rPr lang="en-US" sz="1400" i="1" smtClean="0">
                <a:solidFill>
                  <a:prstClr val="black"/>
                </a:solidFill>
                <a:latin typeface="Times New Roman"/>
                <a:ea typeface="Times New Roman"/>
              </a:rPr>
              <a:t>storage </a:t>
            </a:r>
            <a:r>
              <a:rPr lang="en-US" sz="1400" smtClean="0">
                <a:solidFill>
                  <a:prstClr val="black"/>
                </a:solidFill>
                <a:latin typeface="Times New Roman"/>
                <a:ea typeface="Times New Roman"/>
              </a:rPr>
              <a:t>”</a:t>
            </a:r>
            <a:r>
              <a:rPr lang="en-US" sz="1400" i="1" smtClean="0">
                <a:solidFill>
                  <a:prstClr val="black"/>
                </a:solidFill>
                <a:latin typeface="Times New Roman"/>
                <a:ea typeface="Times New Roman"/>
              </a:rPr>
              <a:t>. </a:t>
            </a:r>
            <a:r>
              <a:rPr lang="en-US" sz="1400">
                <a:solidFill>
                  <a:prstClr val="black"/>
                </a:solidFill>
                <a:latin typeface="Times New Roman"/>
                <a:ea typeface="Times New Roman"/>
              </a:rPr>
              <a:t>Pada abstraksi ini struktur data tingkat rendah (low-level) yang kompleks dideskripsikan secara detil, yaitu struktur blok lokasi penyimpanan secara konsekutif</a:t>
            </a:r>
            <a:r>
              <a:rPr lang="en-US" sz="1400" smtClean="0">
                <a:solidFill>
                  <a:prstClr val="black"/>
                </a:solidFill>
                <a:latin typeface="Times New Roman"/>
                <a:ea typeface="Times New Roman"/>
              </a:rPr>
              <a:t>.</a:t>
            </a:r>
            <a:br>
              <a:rPr lang="en-US" sz="1400" smtClean="0">
                <a:solidFill>
                  <a:prstClr val="black"/>
                </a:solidFill>
                <a:latin typeface="Times New Roman"/>
                <a:ea typeface="Times New Roman"/>
              </a:rPr>
            </a:br>
            <a:r>
              <a:rPr lang="en-US" sz="1400" smtClean="0">
                <a:solidFill>
                  <a:prstClr val="black"/>
                </a:solidFill>
                <a:latin typeface="Times New Roman"/>
                <a:ea typeface="Times New Roman"/>
              </a:rPr>
              <a:t/>
            </a:r>
            <a:br>
              <a:rPr lang="en-US" sz="1400" smtClean="0">
                <a:solidFill>
                  <a:prstClr val="black"/>
                </a:solidFill>
                <a:latin typeface="Times New Roman"/>
                <a:ea typeface="Times New Roman"/>
              </a:rPr>
            </a:br>
            <a:r>
              <a:rPr lang="en-US" sz="1200">
                <a:solidFill>
                  <a:prstClr val="black"/>
                </a:solidFill>
                <a:latin typeface="Times New Roman"/>
                <a:ea typeface="Times New Roman"/>
              </a:rPr>
              <a:t>Bentuk konsepsi ini berupa </a:t>
            </a:r>
            <a:r>
              <a:rPr lang="en-US" sz="1200" i="1">
                <a:solidFill>
                  <a:prstClr val="black"/>
                </a:solidFill>
                <a:latin typeface="Times New Roman"/>
                <a:ea typeface="Times New Roman"/>
              </a:rPr>
              <a:t>file</a:t>
            </a:r>
            <a:r>
              <a:rPr lang="en-US" sz="1200">
                <a:solidFill>
                  <a:prstClr val="black"/>
                </a:solidFill>
                <a:latin typeface="Times New Roman"/>
                <a:ea typeface="Times New Roman"/>
              </a:rPr>
              <a:t> dengan sistem organisasi file tertentu (</a:t>
            </a:r>
            <a:r>
              <a:rPr lang="en-US" sz="1200" i="1">
                <a:solidFill>
                  <a:prstClr val="black"/>
                </a:solidFill>
                <a:latin typeface="Times New Roman"/>
                <a:ea typeface="Times New Roman"/>
              </a:rPr>
              <a:t>file organization</a:t>
            </a:r>
            <a:r>
              <a:rPr lang="en-US" sz="1200">
                <a:solidFill>
                  <a:prstClr val="black"/>
                </a:solidFill>
                <a:latin typeface="Times New Roman"/>
                <a:ea typeface="Times New Roman"/>
              </a:rPr>
              <a:t>) yang erat terkait dengan sistem file (</a:t>
            </a:r>
            <a:r>
              <a:rPr lang="en-US" sz="1200" i="1">
                <a:solidFill>
                  <a:prstClr val="black"/>
                </a:solidFill>
                <a:latin typeface="Times New Roman"/>
                <a:ea typeface="Times New Roman"/>
              </a:rPr>
              <a:t>file system</a:t>
            </a:r>
            <a:r>
              <a:rPr lang="en-US" sz="1200">
                <a:solidFill>
                  <a:prstClr val="black"/>
                </a:solidFill>
                <a:latin typeface="Times New Roman"/>
                <a:ea typeface="Times New Roman"/>
              </a:rPr>
              <a:t>) pada sistem operasi komputer (</a:t>
            </a:r>
            <a:r>
              <a:rPr lang="en-US" sz="1200" i="1">
                <a:solidFill>
                  <a:prstClr val="black"/>
                </a:solidFill>
                <a:latin typeface="Times New Roman"/>
                <a:ea typeface="Times New Roman"/>
              </a:rPr>
              <a:t>operating system</a:t>
            </a:r>
            <a:r>
              <a:rPr lang="en-US" sz="1200" smtClean="0">
                <a:solidFill>
                  <a:prstClr val="black"/>
                </a:solidFill>
                <a:latin typeface="Times New Roman"/>
                <a:ea typeface="Times New Roman"/>
              </a:rPr>
              <a:t>).</a:t>
            </a:r>
            <a:endParaRPr lang="en-US" sz="1200">
              <a:solidFill>
                <a:prstClr val="black"/>
              </a:solidFill>
              <a:latin typeface="Times New Roman"/>
              <a:ea typeface="Times New Roman"/>
            </a:endParaRPr>
          </a:p>
        </p:txBody>
      </p:sp>
    </p:spTree>
    <p:extLst>
      <p:ext uri="{BB962C8B-B14F-4D97-AF65-F5344CB8AC3E}">
        <p14:creationId xmlns:p14="http://schemas.microsoft.com/office/powerpoint/2010/main" val="2356935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6514</TotalTime>
  <Words>2829</Words>
  <Application>Microsoft Office PowerPoint</Application>
  <PresentationFormat>Custom</PresentationFormat>
  <Paragraphs>989</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Gallery</vt:lpstr>
      <vt:lpstr>  SISTEM BASIS DATA</vt:lpstr>
      <vt:lpstr>PowerPoint Presentation</vt:lpstr>
      <vt:lpstr>PowerPoint Presentation</vt:lpstr>
      <vt:lpstr>PowerPoint Presentation</vt:lpstr>
      <vt:lpstr>PowerPoint Presentation</vt:lpstr>
      <vt:lpstr>PowerPoint Presentation</vt:lpstr>
      <vt:lpstr>PowerPoint Presentation</vt:lpstr>
      <vt:lpstr> DIAGRAM FOKUS PENDALAMAN : BAHASA QUERY</vt:lpstr>
      <vt:lpstr>PowerPoint Presentation</vt:lpstr>
      <vt:lpstr>PowerPoint Presentation</vt:lpstr>
      <vt:lpstr>PowerPoint Presentation</vt:lpstr>
      <vt:lpstr> FOKUS PENDALAMAN : BAHASA QUERY SQL</vt:lpstr>
      <vt:lpstr>PowerPoint Presentation</vt:lpstr>
      <vt:lpstr>PROSES PENGOLAHAN DATA</vt:lpstr>
      <vt:lpstr>Eksplorasi nomenklatur….</vt:lpstr>
      <vt:lpstr>PROSES PENGOLAHAN DATA</vt:lpstr>
      <vt:lpstr>PROSES PENGOLAHAN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DIAGRAM FOKUS PENDALAMAN : Aljabar relasional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Roel Djkstra</dc:creator>
  <cp:lastModifiedBy>User</cp:lastModifiedBy>
  <cp:revision>709</cp:revision>
  <dcterms:created xsi:type="dcterms:W3CDTF">2020-08-18T06:10:40Z</dcterms:created>
  <dcterms:modified xsi:type="dcterms:W3CDTF">2022-12-07T16:10:27Z</dcterms:modified>
</cp:coreProperties>
</file>