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37" r:id="rId2"/>
  </p:sldMasterIdLst>
  <p:notesMasterIdLst>
    <p:notesMasterId r:id="rId24"/>
  </p:notesMasterIdLst>
  <p:handoutMasterIdLst>
    <p:handoutMasterId r:id="rId25"/>
  </p:handoutMasterIdLst>
  <p:sldIdLst>
    <p:sldId id="335" r:id="rId3"/>
    <p:sldId id="353" r:id="rId4"/>
    <p:sldId id="357" r:id="rId5"/>
    <p:sldId id="374" r:id="rId6"/>
    <p:sldId id="256" r:id="rId7"/>
    <p:sldId id="355" r:id="rId8"/>
    <p:sldId id="359" r:id="rId9"/>
    <p:sldId id="354" r:id="rId10"/>
    <p:sldId id="343" r:id="rId11"/>
    <p:sldId id="360" r:id="rId12"/>
    <p:sldId id="361" r:id="rId13"/>
    <p:sldId id="363" r:id="rId14"/>
    <p:sldId id="364" r:id="rId15"/>
    <p:sldId id="367" r:id="rId16"/>
    <p:sldId id="373" r:id="rId17"/>
    <p:sldId id="368" r:id="rId18"/>
    <p:sldId id="369" r:id="rId19"/>
    <p:sldId id="370" r:id="rId20"/>
    <p:sldId id="371" r:id="rId21"/>
    <p:sldId id="372" r:id="rId22"/>
    <p:sldId id="33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FFCC"/>
    <a:srgbClr val="CC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18" autoAdjust="0"/>
    <p:restoredTop sz="94660"/>
  </p:normalViewPr>
  <p:slideViewPr>
    <p:cSldViewPr snapToGrid="0" showGuides="1">
      <p:cViewPr varScale="1">
        <p:scale>
          <a:sx n="71" d="100"/>
          <a:sy n="71" d="100"/>
        </p:scale>
        <p:origin x="984" y="54"/>
      </p:cViewPr>
      <p:guideLst>
        <p:guide orient="horz" pos="2160"/>
        <p:guide pos="3840"/>
      </p:guideLst>
    </p:cSldViewPr>
  </p:slideViewPr>
  <p:notesTextViewPr>
    <p:cViewPr>
      <p:scale>
        <a:sx n="1" d="1"/>
        <a:sy n="1" d="1"/>
      </p:scale>
      <p:origin x="0" y="0"/>
    </p:cViewPr>
  </p:notesTextViewPr>
  <p:notesViewPr>
    <p:cSldViewPr snapToGrid="0">
      <p:cViewPr varScale="1">
        <p:scale>
          <a:sx n="85" d="100"/>
          <a:sy n="85" d="100"/>
        </p:scale>
        <p:origin x="-377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D:\03_PBM_Dosen\GIS_DB\Data-Provins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a:latin typeface="Times New Roman" pitchFamily="18" charset="0"/>
                <a:cs typeface="Times New Roman" pitchFamily="18" charset="0"/>
              </a:defRPr>
            </a:pPr>
            <a:r>
              <a:rPr lang="en-US" sz="1400">
                <a:latin typeface="Times New Roman" pitchFamily="18" charset="0"/>
                <a:cs typeface="Times New Roman" pitchFamily="18" charset="0"/>
              </a:rPr>
              <a:t>GRAFIK SINUS SUATU</a:t>
            </a:r>
            <a:r>
              <a:rPr lang="en-US" sz="1400" baseline="0">
                <a:latin typeface="Times New Roman" pitchFamily="18" charset="0"/>
                <a:cs typeface="Times New Roman" pitchFamily="18" charset="0"/>
              </a:rPr>
              <a:t> SUDUT</a:t>
            </a:r>
          </a:p>
          <a:p>
            <a:pPr>
              <a:defRPr sz="1400">
                <a:latin typeface="Times New Roman" pitchFamily="18" charset="0"/>
                <a:cs typeface="Times New Roman" pitchFamily="18" charset="0"/>
              </a:defRPr>
            </a:pPr>
            <a:r>
              <a:rPr lang="en-US" sz="1200" b="0" baseline="0">
                <a:latin typeface="Times New Roman" pitchFamily="18" charset="0"/>
                <a:cs typeface="Times New Roman" pitchFamily="18" charset="0"/>
              </a:rPr>
              <a:t>(dalam derajat </a:t>
            </a:r>
            <a:r>
              <a:rPr lang="en-US" sz="1200" b="0" baseline="30000">
                <a:latin typeface="Times New Roman" pitchFamily="18" charset="0"/>
                <a:cs typeface="Times New Roman" pitchFamily="18" charset="0"/>
              </a:rPr>
              <a:t>O</a:t>
            </a:r>
            <a:r>
              <a:rPr lang="en-US" sz="1200" b="0" baseline="0">
                <a:latin typeface="Times New Roman" pitchFamily="18" charset="0"/>
                <a:cs typeface="Times New Roman" pitchFamily="18" charset="0"/>
              </a:rPr>
              <a:t>)</a:t>
            </a:r>
          </a:p>
        </c:rich>
      </c:tx>
      <c:overlay val="0"/>
    </c:title>
    <c:autoTitleDeleted val="0"/>
    <c:plotArea>
      <c:layout>
        <c:manualLayout>
          <c:layoutTarget val="inner"/>
          <c:xMode val="edge"/>
          <c:yMode val="edge"/>
          <c:x val="0.14611696425270784"/>
          <c:y val="0.14497005703744412"/>
          <c:w val="0.79703892094039419"/>
          <c:h val="0.72340190034385299"/>
        </c:manualLayout>
      </c:layout>
      <c:scatterChart>
        <c:scatterStyle val="smoothMarker"/>
        <c:varyColors val="0"/>
        <c:ser>
          <c:idx val="0"/>
          <c:order val="0"/>
          <c:spPr>
            <a:ln>
              <a:solidFill>
                <a:schemeClr val="accent6">
                  <a:lumMod val="50000"/>
                </a:schemeClr>
              </a:solidFill>
            </a:ln>
          </c:spPr>
          <c:marker>
            <c:symbol val="circle"/>
            <c:size val="5"/>
            <c:spPr>
              <a:solidFill>
                <a:schemeClr val="tx1"/>
              </a:solidFill>
            </c:spPr>
          </c:marker>
          <c:dLbls>
            <c:delete val="1"/>
          </c:dLbls>
          <c:xVal>
            <c:numRef>
              <c:f>Sheet2!$B$3:$B$27</c:f>
              <c:numCache>
                <c:formatCode>General</c:formatCode>
                <c:ptCount val="25"/>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numCache>
            </c:numRef>
          </c:xVal>
          <c:yVal>
            <c:numRef>
              <c:f>Sheet2!$C$3:$C$27</c:f>
              <c:numCache>
                <c:formatCode>0.00</c:formatCode>
                <c:ptCount val="25"/>
                <c:pt idx="0">
                  <c:v>0</c:v>
                </c:pt>
                <c:pt idx="1">
                  <c:v>0.25869084405380199</c:v>
                </c:pt>
                <c:pt idx="2">
                  <c:v>0.4997701026431024</c:v>
                </c:pt>
                <c:pt idx="3">
                  <c:v>0.70682518110536596</c:v>
                </c:pt>
                <c:pt idx="4">
                  <c:v>0.86575983949234492</c:v>
                </c:pt>
                <c:pt idx="5">
                  <c:v>0.965753859834238</c:v>
                </c:pt>
                <c:pt idx="6">
                  <c:v>0.99999968293183461</c:v>
                </c:pt>
                <c:pt idx="7">
                  <c:v>0.96616586469212262</c:v>
                </c:pt>
                <c:pt idx="8">
                  <c:v>0.86655580005626576</c:v>
                </c:pt>
                <c:pt idx="9">
                  <c:v>0.70795090864843246</c:v>
                </c:pt>
                <c:pt idx="10">
                  <c:v>0.50114895801363823</c:v>
                </c:pt>
                <c:pt idx="11">
                  <c:v>0.26022895524296186</c:v>
                </c:pt>
                <c:pt idx="12">
                  <c:v>1.5926529164868302E-3</c:v>
                </c:pt>
                <c:pt idx="13">
                  <c:v>-0.25715207668369555</c:v>
                </c:pt>
                <c:pt idx="14">
                  <c:v>-0.49838997958325165</c:v>
                </c:pt>
                <c:pt idx="15">
                  <c:v>-0.7056976606684775</c:v>
                </c:pt>
                <c:pt idx="16">
                  <c:v>-0.86496168288969977</c:v>
                </c:pt>
                <c:pt idx="17">
                  <c:v>-0.96533940529830575</c:v>
                </c:pt>
                <c:pt idx="18">
                  <c:v>-0.99999714638771797</c:v>
                </c:pt>
                <c:pt idx="19">
                  <c:v>-0.96657541882689024</c:v>
                </c:pt>
                <c:pt idx="20">
                  <c:v>-0.86734956256247409</c:v>
                </c:pt>
                <c:pt idx="21">
                  <c:v>-0.7090748404422168</c:v>
                </c:pt>
                <c:pt idx="22">
                  <c:v>-0.5025265421973294</c:v>
                </c:pt>
                <c:pt idx="23">
                  <c:v>-0.26176640634968656</c:v>
                </c:pt>
                <c:pt idx="24">
                  <c:v>-3.1853017931379943E-3</c:v>
                </c:pt>
              </c:numCache>
            </c:numRef>
          </c:yVal>
          <c:smooth val="1"/>
        </c:ser>
        <c:dLbls>
          <c:showLegendKey val="0"/>
          <c:showVal val="1"/>
          <c:showCatName val="0"/>
          <c:showSerName val="0"/>
          <c:showPercent val="0"/>
          <c:showBubbleSize val="0"/>
        </c:dLbls>
        <c:axId val="267760784"/>
        <c:axId val="267783880"/>
      </c:scatterChart>
      <c:valAx>
        <c:axId val="267760784"/>
        <c:scaling>
          <c:orientation val="minMax"/>
          <c:max val="360"/>
        </c:scaling>
        <c:delete val="0"/>
        <c:axPos val="b"/>
        <c:minorGridlines/>
        <c:title>
          <c:tx>
            <c:rich>
              <a:bodyPr/>
              <a:lstStyle/>
              <a:p>
                <a:pPr>
                  <a:defRPr/>
                </a:pPr>
                <a:r>
                  <a:rPr lang="en-US"/>
                  <a:t>Derajat Sudut </a:t>
                </a:r>
                <a:r>
                  <a:rPr lang="en-US" baseline="30000"/>
                  <a:t>O</a:t>
                </a:r>
              </a:p>
            </c:rich>
          </c:tx>
          <c:overlay val="0"/>
        </c:title>
        <c:numFmt formatCode="General" sourceLinked="1"/>
        <c:majorTickMark val="out"/>
        <c:minorTickMark val="in"/>
        <c:tickLblPos val="nextTo"/>
        <c:spPr>
          <a:ln w="19050">
            <a:solidFill>
              <a:schemeClr val="tx1"/>
            </a:solidFill>
          </a:ln>
        </c:spPr>
        <c:crossAx val="267783880"/>
        <c:crosses val="autoZero"/>
        <c:crossBetween val="midCat"/>
        <c:majorUnit val="30"/>
        <c:minorUnit val="15"/>
      </c:valAx>
      <c:valAx>
        <c:axId val="267783880"/>
        <c:scaling>
          <c:orientation val="minMax"/>
          <c:max val="1.1000000000000001"/>
          <c:min val="-1.1000000000000001"/>
        </c:scaling>
        <c:delete val="0"/>
        <c:axPos val="l"/>
        <c:minorGridlines/>
        <c:title>
          <c:tx>
            <c:rich>
              <a:bodyPr rot="-5400000" vert="horz"/>
              <a:lstStyle/>
              <a:p>
                <a:pPr>
                  <a:defRPr/>
                </a:pPr>
                <a:r>
                  <a:rPr lang="en-US"/>
                  <a:t>NILAI  SINUS</a:t>
                </a:r>
              </a:p>
            </c:rich>
          </c:tx>
          <c:overlay val="0"/>
        </c:title>
        <c:numFmt formatCode="0.00" sourceLinked="1"/>
        <c:majorTickMark val="out"/>
        <c:minorTickMark val="in"/>
        <c:tickLblPos val="nextTo"/>
        <c:spPr>
          <a:ln w="19050">
            <a:solidFill>
              <a:schemeClr val="tx1"/>
            </a:solidFill>
          </a:ln>
        </c:spPr>
        <c:crossAx val="267760784"/>
        <c:crosses val="autoZero"/>
        <c:crossBetween val="midCat"/>
        <c:majorUnit val="0.1"/>
        <c:minorUnit val="0.1"/>
      </c:valAx>
      <c:spPr>
        <a:solidFill>
          <a:srgbClr val="CCFFFF"/>
        </a:solidFill>
        <a:ln w="6350">
          <a:solidFill>
            <a:schemeClr val="accent6">
              <a:lumMod val="75000"/>
            </a:schemeClr>
          </a:solidFill>
        </a:ln>
        <a:effectLst>
          <a:outerShdw blurRad="50800" dist="50800" dir="5400000" algn="ctr" rotWithShape="0">
            <a:schemeClr val="accent6">
              <a:lumMod val="20000"/>
              <a:lumOff val="80000"/>
            </a:schemeClr>
          </a:outerShdw>
        </a:effectLst>
      </c:spPr>
    </c:plotArea>
    <c:plotVisOnly val="1"/>
    <c:dispBlanksAs val="gap"/>
    <c:showDLblsOverMax val="0"/>
  </c:chart>
  <c:spPr>
    <a:solidFill>
      <a:schemeClr val="bg1"/>
    </a:solidFill>
    <a:ln cmpd="sng">
      <a:solidFill>
        <a:srgbClr val="F79646">
          <a:lumMod val="75000"/>
        </a:srgbClr>
      </a:solidFill>
    </a:ln>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cap="all" baseline="0"/>
            </a:pPr>
            <a:r>
              <a:rPr lang="en-US" sz="1600" cap="all" baseline="0"/>
              <a:t>GRAFIK Proyeksi Penduduk Tahun 2020</a:t>
            </a:r>
            <a:endParaRPr lang="en-US" sz="1400" cap="all" baseline="0"/>
          </a:p>
          <a:p>
            <a:pPr>
              <a:defRPr sz="1400" cap="all" baseline="0"/>
            </a:pPr>
            <a:r>
              <a:rPr lang="en-US" sz="1200" b="0" cap="all" baseline="0"/>
              <a:t>MENURUT WILAYAH PROVINSI DI INDONESIA</a:t>
            </a:r>
          </a:p>
          <a:p>
            <a:pPr>
              <a:defRPr sz="1400" cap="all" baseline="0"/>
            </a:pPr>
            <a:endParaRPr lang="en-US" sz="1400" cap="all" baseline="0"/>
          </a:p>
        </c:rich>
      </c:tx>
      <c:overlay val="0"/>
    </c:title>
    <c:autoTitleDeleted val="0"/>
    <c:plotArea>
      <c:layout>
        <c:manualLayout>
          <c:layoutTarget val="inner"/>
          <c:xMode val="edge"/>
          <c:yMode val="edge"/>
          <c:x val="0.10072097067271066"/>
          <c:y val="0.16029546306711687"/>
          <c:w val="0.86054587411900074"/>
          <c:h val="0.59164424446944175"/>
        </c:manualLayout>
      </c:layout>
      <c:barChart>
        <c:barDir val="col"/>
        <c:grouping val="clustered"/>
        <c:varyColors val="0"/>
        <c:ser>
          <c:idx val="3"/>
          <c:order val="0"/>
          <c:tx>
            <c:strRef>
              <c:f>Provinsi!$G$2:$G$3</c:f>
              <c:strCache>
                <c:ptCount val="1"/>
                <c:pt idx="0">
                  <c:v>Proyeksi Penduduk Tahun2020</c:v>
                </c:pt>
              </c:strCache>
            </c:strRef>
          </c:tx>
          <c:spPr>
            <a:solidFill>
              <a:schemeClr val="accent3">
                <a:lumMod val="75000"/>
              </a:schemeClr>
            </a:solidFill>
          </c:spPr>
          <c:invertIfNegative val="0"/>
          <c:dLbls>
            <c:dLbl>
              <c:idx val="12"/>
              <c:layout>
                <c:manualLayout>
                  <c:x val="-2.1792966815255076E-2"/>
                  <c:y val="6.4400715563506281E-2"/>
                </c:manualLayout>
              </c:layout>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Provinsi!$C$4:$C$38</c:f>
              <c:strCache>
                <c:ptCount val="35"/>
                <c:pt idx="0">
                  <c:v> ACEH </c:v>
                </c:pt>
                <c:pt idx="1">
                  <c:v> SUMUT </c:v>
                </c:pt>
                <c:pt idx="2">
                  <c:v> SUMBAR </c:v>
                </c:pt>
                <c:pt idx="3">
                  <c:v> RIAU </c:v>
                </c:pt>
                <c:pt idx="4">
                  <c:v> KEPRI </c:v>
                </c:pt>
                <c:pt idx="5">
                  <c:v> JAMBI </c:v>
                </c:pt>
                <c:pt idx="6">
                  <c:v> SUMSEL </c:v>
                </c:pt>
                <c:pt idx="7">
                  <c:v> BABEL </c:v>
                </c:pt>
                <c:pt idx="8">
                  <c:v> BENGKULU </c:v>
                </c:pt>
                <c:pt idx="9">
                  <c:v> LAMPUNG </c:v>
                </c:pt>
                <c:pt idx="10">
                  <c:v> BANTEN </c:v>
                </c:pt>
                <c:pt idx="11">
                  <c:v> DKI JAKARTA </c:v>
                </c:pt>
                <c:pt idx="12">
                  <c:v> JABAR </c:v>
                </c:pt>
                <c:pt idx="13">
                  <c:v> JATENG </c:v>
                </c:pt>
                <c:pt idx="14">
                  <c:v> DIY </c:v>
                </c:pt>
                <c:pt idx="15">
                  <c:v> JATIM </c:v>
                </c:pt>
                <c:pt idx="16">
                  <c:v> KALBAR </c:v>
                </c:pt>
                <c:pt idx="17">
                  <c:v> KALTENG </c:v>
                </c:pt>
                <c:pt idx="18">
                  <c:v> KALSEL </c:v>
                </c:pt>
                <c:pt idx="19">
                  <c:v> KALTIM </c:v>
                </c:pt>
                <c:pt idx="20">
                  <c:v> KALTARA </c:v>
                </c:pt>
                <c:pt idx="21">
                  <c:v> SULUT </c:v>
                </c:pt>
                <c:pt idx="22">
                  <c:v> GORONTALO </c:v>
                </c:pt>
                <c:pt idx="23">
                  <c:v> SULTENG </c:v>
                </c:pt>
                <c:pt idx="24">
                  <c:v> SULSEL </c:v>
                </c:pt>
                <c:pt idx="25">
                  <c:v> SULBAR </c:v>
                </c:pt>
                <c:pt idx="26">
                  <c:v> SULTRA </c:v>
                </c:pt>
                <c:pt idx="27">
                  <c:v> BALI </c:v>
                </c:pt>
                <c:pt idx="28">
                  <c:v> NTB </c:v>
                </c:pt>
                <c:pt idx="29">
                  <c:v> NTT </c:v>
                </c:pt>
                <c:pt idx="30">
                  <c:v> MALUKU </c:v>
                </c:pt>
                <c:pt idx="31">
                  <c:v> MALUT </c:v>
                </c:pt>
                <c:pt idx="32">
                  <c:v> PAPUA </c:v>
                </c:pt>
                <c:pt idx="33">
                  <c:v> PAPUA BARAT </c:v>
                </c:pt>
                <c:pt idx="34">
                  <c:v> INDONESIA </c:v>
                </c:pt>
              </c:strCache>
            </c:strRef>
          </c:cat>
          <c:val>
            <c:numRef>
              <c:f>Provinsi!$G$4:$G$37</c:f>
              <c:numCache>
                <c:formatCode>#,##0</c:formatCode>
                <c:ptCount val="34"/>
                <c:pt idx="0">
                  <c:v>5459891</c:v>
                </c:pt>
                <c:pt idx="1">
                  <c:v>14703532</c:v>
                </c:pt>
                <c:pt idx="2">
                  <c:v>5498751</c:v>
                </c:pt>
                <c:pt idx="3">
                  <c:v>7128305</c:v>
                </c:pt>
                <c:pt idx="4">
                  <c:v>2242198</c:v>
                </c:pt>
                <c:pt idx="5">
                  <c:v>3677894</c:v>
                </c:pt>
                <c:pt idx="6">
                  <c:v>8567923</c:v>
                </c:pt>
                <c:pt idx="7">
                  <c:v>1517590</c:v>
                </c:pt>
                <c:pt idx="8">
                  <c:v>2019848</c:v>
                </c:pt>
                <c:pt idx="9">
                  <c:v>8521201</c:v>
                </c:pt>
                <c:pt idx="10">
                  <c:v>13160496</c:v>
                </c:pt>
                <c:pt idx="11">
                  <c:v>10644986</c:v>
                </c:pt>
                <c:pt idx="12">
                  <c:v>49935858</c:v>
                </c:pt>
                <c:pt idx="13">
                  <c:v>34940078</c:v>
                </c:pt>
                <c:pt idx="14">
                  <c:v>3882288</c:v>
                </c:pt>
                <c:pt idx="15">
                  <c:v>39886288</c:v>
                </c:pt>
                <c:pt idx="16">
                  <c:v>5134760</c:v>
                </c:pt>
                <c:pt idx="17">
                  <c:v>2769156</c:v>
                </c:pt>
                <c:pt idx="18">
                  <c:v>4303979</c:v>
                </c:pt>
                <c:pt idx="19">
                  <c:v>3793152</c:v>
                </c:pt>
                <c:pt idx="20">
                  <c:v>768505</c:v>
                </c:pt>
                <c:pt idx="21">
                  <c:v>2528794</c:v>
                </c:pt>
                <c:pt idx="22">
                  <c:v>1219576</c:v>
                </c:pt>
                <c:pt idx="23">
                  <c:v>3096976</c:v>
                </c:pt>
                <c:pt idx="24">
                  <c:v>8928004</c:v>
                </c:pt>
                <c:pt idx="25">
                  <c:v>1405012</c:v>
                </c:pt>
                <c:pt idx="26">
                  <c:v>2755589</c:v>
                </c:pt>
                <c:pt idx="27">
                  <c:v>4380824</c:v>
                </c:pt>
                <c:pt idx="28">
                  <c:v>5125622</c:v>
                </c:pt>
                <c:pt idx="29">
                  <c:v>5541394</c:v>
                </c:pt>
                <c:pt idx="30">
                  <c:v>1831880</c:v>
                </c:pt>
                <c:pt idx="31">
                  <c:v>1278764</c:v>
                </c:pt>
                <c:pt idx="32">
                  <c:v>3435430</c:v>
                </c:pt>
                <c:pt idx="33">
                  <c:v>981822</c:v>
                </c:pt>
              </c:numCache>
            </c:numRef>
          </c:val>
        </c:ser>
        <c:dLbls>
          <c:showLegendKey val="0"/>
          <c:showVal val="1"/>
          <c:showCatName val="0"/>
          <c:showSerName val="0"/>
          <c:showPercent val="0"/>
          <c:showBubbleSize val="0"/>
        </c:dLbls>
        <c:gapWidth val="150"/>
        <c:axId val="267402536"/>
        <c:axId val="267402144"/>
      </c:barChart>
      <c:catAx>
        <c:axId val="267402536"/>
        <c:scaling>
          <c:orientation val="minMax"/>
        </c:scaling>
        <c:delete val="0"/>
        <c:axPos val="b"/>
        <c:majorGridlines/>
        <c:numFmt formatCode="General" sourceLinked="0"/>
        <c:majorTickMark val="out"/>
        <c:minorTickMark val="none"/>
        <c:tickLblPos val="nextTo"/>
        <c:txPr>
          <a:bodyPr/>
          <a:lstStyle/>
          <a:p>
            <a:pPr>
              <a:defRPr sz="800"/>
            </a:pPr>
            <a:endParaRPr lang="en-US"/>
          </a:p>
        </c:txPr>
        <c:crossAx val="267402144"/>
        <c:crosses val="autoZero"/>
        <c:auto val="1"/>
        <c:lblAlgn val="ctr"/>
        <c:lblOffset val="100"/>
        <c:noMultiLvlLbl val="0"/>
      </c:catAx>
      <c:valAx>
        <c:axId val="267402144"/>
        <c:scaling>
          <c:orientation val="minMax"/>
          <c:max val="50000000"/>
          <c:min val="0"/>
        </c:scaling>
        <c:delete val="0"/>
        <c:axPos val="l"/>
        <c:majorGridlines/>
        <c:title>
          <c:tx>
            <c:rich>
              <a:bodyPr rot="-5400000" vert="horz"/>
              <a:lstStyle/>
              <a:p>
                <a:pPr>
                  <a:defRPr sz="1100"/>
                </a:pPr>
                <a:r>
                  <a:rPr lang="en-US" sz="1100"/>
                  <a:t>Jumlah Penduduk  (Juta)</a:t>
                </a:r>
              </a:p>
            </c:rich>
          </c:tx>
          <c:overlay val="0"/>
        </c:title>
        <c:numFmt formatCode="#,##0" sourceLinked="1"/>
        <c:majorTickMark val="in"/>
        <c:minorTickMark val="none"/>
        <c:tickLblPos val="nextTo"/>
        <c:crossAx val="267402536"/>
        <c:crosses val="autoZero"/>
        <c:crossBetween val="between"/>
        <c:majorUnit val="5000000"/>
        <c:minorUnit val="2000000"/>
        <c:dispUnits>
          <c:builtInUnit val="millions"/>
        </c:dispUnits>
      </c:valAx>
      <c:spPr>
        <a:solidFill>
          <a:srgbClr val="FFFFCC"/>
        </a:solidFill>
        <a:ln w="19050" cap="rnd">
          <a:solidFill>
            <a:srgbClr val="0070C0"/>
          </a:solidFill>
        </a:ln>
      </c:spPr>
    </c:plotArea>
    <c:plotVisOnly val="1"/>
    <c:dispBlanksAs val="gap"/>
    <c:showDLblsOverMax val="0"/>
  </c:chart>
  <c:spPr>
    <a:ln w="19050" cmpd="sng">
      <a:solidFill>
        <a:schemeClr val="accent6">
          <a:lumMod val="50000"/>
        </a:schemeClr>
      </a:solidFill>
    </a:ln>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65F5A-66B8-4359-8B6E-63D21B59BB90}" type="datetimeFigureOut">
              <a:rPr lang="en-US" smtClean="0"/>
              <a:t>9/29/2022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066A8E-0815-43A3-BD69-3BCAFA934013}" type="slidenum">
              <a:rPr lang="en-US" smtClean="0"/>
              <a:t>‹#›</a:t>
            </a:fld>
            <a:endParaRPr lang="en-US"/>
          </a:p>
        </p:txBody>
      </p:sp>
    </p:spTree>
    <p:extLst>
      <p:ext uri="{BB962C8B-B14F-4D97-AF65-F5344CB8AC3E}">
        <p14:creationId xmlns:p14="http://schemas.microsoft.com/office/powerpoint/2010/main" val="2744347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3949C3-AEAE-4D9D-A793-209B2CFAC977}" type="datetimeFigureOut">
              <a:rPr lang="en-US" smtClean="0"/>
              <a:t>9/29/2022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FFF5F-F4C4-4FBE-9782-AC09120654A1}" type="slidenum">
              <a:rPr lang="en-US" smtClean="0"/>
              <a:t>‹#›</a:t>
            </a:fld>
            <a:endParaRPr lang="en-US"/>
          </a:p>
        </p:txBody>
      </p:sp>
    </p:spTree>
    <p:extLst>
      <p:ext uri="{BB962C8B-B14F-4D97-AF65-F5344CB8AC3E}">
        <p14:creationId xmlns:p14="http://schemas.microsoft.com/office/powerpoint/2010/main" val="51060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2097699"/>
            <a:ext cx="8910621" cy="797902"/>
          </a:xfrm>
        </p:spPr>
        <p:txBody>
          <a:bodyPr bIns="0" anchor="b">
            <a:no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t>29/09/2022</a:t>
            </a:fld>
            <a:endParaRPr lang="id-ID"/>
          </a:p>
        </p:txBody>
      </p:sp>
      <p:sp>
        <p:nvSpPr>
          <p:cNvPr id="5" name="Footer Placeholder 4"/>
          <p:cNvSpPr>
            <a:spLocks noGrp="1"/>
          </p:cNvSpPr>
          <p:nvPr>
            <p:ph type="ftr" sz="quarter" idx="11"/>
          </p:nvPr>
        </p:nvSpPr>
        <p:spPr>
          <a:xfrm>
            <a:off x="2416500" y="329307"/>
            <a:ext cx="4973915" cy="309201"/>
          </a:xfrm>
        </p:spPr>
        <p:txBody>
          <a:bodyPr/>
          <a:lstStyle/>
          <a:p>
            <a:endParaRPr lang="id-ID"/>
          </a:p>
        </p:txBody>
      </p:sp>
      <p:sp>
        <p:nvSpPr>
          <p:cNvPr id="6" name="Slide Number Placeholder 5"/>
          <p:cNvSpPr>
            <a:spLocks noGrp="1"/>
          </p:cNvSpPr>
          <p:nvPr>
            <p:ph type="sldNum" sz="quarter" idx="12"/>
          </p:nvPr>
        </p:nvSpPr>
        <p:spPr>
          <a:xfrm>
            <a:off x="1437664" y="798973"/>
            <a:ext cx="811019" cy="503578"/>
          </a:xfrm>
        </p:spPr>
        <p:txBody>
          <a:bodyPr/>
          <a:lstStyle/>
          <a:p>
            <a:fld id="{62091213-459E-4082-85E0-74485516930F}" type="slidenum">
              <a:rPr lang="id-ID" smtClean="0"/>
              <a:t>‹#›</a:t>
            </a:fld>
            <a:endParaRPr lang="id-ID"/>
          </a:p>
        </p:txBody>
      </p:sp>
    </p:spTree>
    <p:extLst>
      <p:ext uri="{BB962C8B-B14F-4D97-AF65-F5344CB8AC3E}">
        <p14:creationId xmlns:p14="http://schemas.microsoft.com/office/powerpoint/2010/main" val="399605651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t>29/09/2022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2091213-459E-4082-85E0-74485516930F}" type="slidenum">
              <a:rPr lang="id-ID" smtClean="0"/>
              <a:t>‹#›</a:t>
            </a:fld>
            <a:endParaRPr lang="id-ID"/>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3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t>29/09/2022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2091213-459E-4082-85E0-74485516930F}" type="slidenum">
              <a:rPr lang="id-ID" smtClean="0"/>
              <a:t>‹#›</a:t>
            </a:fld>
            <a:endParaRPr lang="id-ID"/>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8647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2097699"/>
            <a:ext cx="8910621" cy="797902"/>
          </a:xfrm>
        </p:spPr>
        <p:txBody>
          <a:bodyPr bIns="0" anchor="b">
            <a:no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29/09/2022</a:t>
            </a:fld>
            <a:endParaRPr lang="id-ID">
              <a:solidFill>
                <a:prstClr val="black">
                  <a:tint val="75000"/>
                </a:prstClr>
              </a:solidFill>
            </a:endParaRPr>
          </a:p>
        </p:txBody>
      </p:sp>
      <p:sp>
        <p:nvSpPr>
          <p:cNvPr id="5" name="Footer Placeholder 4"/>
          <p:cNvSpPr>
            <a:spLocks noGrp="1"/>
          </p:cNvSpPr>
          <p:nvPr>
            <p:ph type="ftr" sz="quarter" idx="11"/>
          </p:nvPr>
        </p:nvSpPr>
        <p:spPr>
          <a:xfrm>
            <a:off x="2416500" y="329307"/>
            <a:ext cx="4973915" cy="309201"/>
          </a:xfrm>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a:xfrm>
            <a:off x="1437664" y="7989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742899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3896" y="271119"/>
            <a:ext cx="10115804" cy="630581"/>
          </a:xfrm>
        </p:spPr>
        <p:txBody>
          <a:bodyPr/>
          <a:lstStyle>
            <a:lvl1pPr algn="r">
              <a:defRPr/>
            </a:lvl1pPr>
          </a:lstStyle>
          <a:p>
            <a:r>
              <a:rPr lang="en-US"/>
              <a:t>Click to edit Master title style</a:t>
            </a:r>
            <a:endParaRPr lang="en-US" dirty="0"/>
          </a:p>
        </p:txBody>
      </p:sp>
      <p:sp>
        <p:nvSpPr>
          <p:cNvPr id="3" name="Content Placeholder 2"/>
          <p:cNvSpPr>
            <a:spLocks noGrp="1"/>
          </p:cNvSpPr>
          <p:nvPr>
            <p:ph idx="1"/>
          </p:nvPr>
        </p:nvSpPr>
        <p:spPr>
          <a:xfrm>
            <a:off x="1451579" y="1498600"/>
            <a:ext cx="9603275" cy="396774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429260" y="2655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3" name="Straight Connector 32"/>
          <p:cNvCxnSpPr/>
          <p:nvPr/>
        </p:nvCxnSpPr>
        <p:spPr>
          <a:xfrm>
            <a:off x="1453896" y="945388"/>
            <a:ext cx="10115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93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29/09/2022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8000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12394-E183-4374-B671-43A7AE489794}" type="datetimeFigureOut">
              <a:rPr lang="id-ID" smtClean="0">
                <a:solidFill>
                  <a:prstClr val="black">
                    <a:tint val="75000"/>
                  </a:prstClr>
                </a:solidFill>
              </a:rPr>
              <a:pPr/>
              <a:t>29/09/2022</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0947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12394-E183-4374-B671-43A7AE489794}" type="datetimeFigureOut">
              <a:rPr lang="id-ID" smtClean="0">
                <a:solidFill>
                  <a:prstClr val="black">
                    <a:tint val="75000"/>
                  </a:prstClr>
                </a:solidFill>
              </a:rPr>
              <a:pPr/>
              <a:t>29/09/2022</a:t>
            </a:fld>
            <a:endParaRPr lang="id-ID">
              <a:solidFill>
                <a:prstClr val="black">
                  <a:tint val="75000"/>
                </a:prstClr>
              </a:solidFill>
            </a:endParaRPr>
          </a:p>
        </p:txBody>
      </p:sp>
      <p:sp>
        <p:nvSpPr>
          <p:cNvPr id="8" name="Footer Placeholder 7"/>
          <p:cNvSpPr>
            <a:spLocks noGrp="1"/>
          </p:cNvSpPr>
          <p:nvPr>
            <p:ph type="ftr" sz="quarter" idx="11"/>
          </p:nvPr>
        </p:nvSpPr>
        <p:spPr/>
        <p:txBody>
          <a:bodyPr/>
          <a:lstStyle/>
          <a:p>
            <a:endParaRPr lang="id-ID">
              <a:solidFill>
                <a:prstClr val="black">
                  <a:tint val="75000"/>
                </a:prstClr>
              </a:solidFill>
            </a:endParaRPr>
          </a:p>
        </p:txBody>
      </p:sp>
      <p:sp>
        <p:nvSpPr>
          <p:cNvPr id="9" name="Slide Number Placeholder 8"/>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2637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58143" y="233019"/>
            <a:ext cx="9603275" cy="757581"/>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340360" y="1639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5" name="Straight Connector 24"/>
          <p:cNvCxnSpPr/>
          <p:nvPr/>
        </p:nvCxnSpPr>
        <p:spPr>
          <a:xfrm>
            <a:off x="1453896" y="10469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281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12394-E183-4374-B671-43A7AE489794}" type="datetimeFigureOut">
              <a:rPr lang="id-ID" smtClean="0">
                <a:solidFill>
                  <a:prstClr val="black">
                    <a:tint val="75000"/>
                  </a:prstClr>
                </a:solidFill>
              </a:rPr>
              <a:pPr/>
              <a:t>29/09/2022</a:t>
            </a:fld>
            <a:endParaRPr lang="id-ID">
              <a:solidFill>
                <a:prstClr val="black">
                  <a:tint val="75000"/>
                </a:prstClr>
              </a:solidFill>
            </a:endParaRPr>
          </a:p>
        </p:txBody>
      </p:sp>
      <p:sp>
        <p:nvSpPr>
          <p:cNvPr id="3" name="Footer Placeholder 2"/>
          <p:cNvSpPr>
            <a:spLocks noGrp="1"/>
          </p:cNvSpPr>
          <p:nvPr>
            <p:ph type="ftr" sz="quarter" idx="11"/>
          </p:nvPr>
        </p:nvSpPr>
        <p:spPr/>
        <p:txBody>
          <a:bodyPr/>
          <a:lstStyle/>
          <a:p>
            <a:endParaRPr lang="id-ID">
              <a:solidFill>
                <a:prstClr val="black">
                  <a:tint val="75000"/>
                </a:prstClr>
              </a:solidFill>
            </a:endParaRPr>
          </a:p>
        </p:txBody>
      </p:sp>
      <p:sp>
        <p:nvSpPr>
          <p:cNvPr id="4" name="Slide Number Placeholder 3"/>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293929465"/>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12394-E183-4374-B671-43A7AE489794}" type="datetimeFigureOut">
              <a:rPr lang="id-ID" smtClean="0">
                <a:solidFill>
                  <a:prstClr val="black">
                    <a:tint val="75000"/>
                  </a:prstClr>
                </a:solidFill>
              </a:rPr>
              <a:pPr/>
              <a:t>29/09/2022</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67943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3896" y="106229"/>
            <a:ext cx="10115804" cy="630581"/>
          </a:xfrm>
        </p:spPr>
        <p:txBody>
          <a:bodyPr/>
          <a:lstStyle>
            <a:lvl1pPr algn="r">
              <a:defRPr/>
            </a:lvl1pPr>
          </a:lstStyle>
          <a:p>
            <a:r>
              <a:rPr lang="en-US"/>
              <a:t>Click to edit Master title style</a:t>
            </a:r>
            <a:endParaRPr lang="en-US" dirty="0"/>
          </a:p>
        </p:txBody>
      </p:sp>
      <p:sp>
        <p:nvSpPr>
          <p:cNvPr id="3" name="Content Placeholder 2"/>
          <p:cNvSpPr>
            <a:spLocks noGrp="1"/>
          </p:cNvSpPr>
          <p:nvPr>
            <p:ph idx="1"/>
          </p:nvPr>
        </p:nvSpPr>
        <p:spPr>
          <a:xfrm>
            <a:off x="1451579" y="1498600"/>
            <a:ext cx="9603275" cy="396774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249378" y="171990"/>
            <a:ext cx="811019" cy="503578"/>
          </a:xfrm>
        </p:spPr>
        <p:txBody>
          <a:bodyPr/>
          <a:lstStyle/>
          <a:p>
            <a:fld id="{62091213-459E-4082-85E0-74485516930F}" type="slidenum">
              <a:rPr lang="id-ID" smtClean="0"/>
              <a:t>‹#›</a:t>
            </a:fld>
            <a:endParaRPr lang="id-ID"/>
          </a:p>
        </p:txBody>
      </p:sp>
      <p:cxnSp>
        <p:nvCxnSpPr>
          <p:cNvPr id="33" name="Straight Connector 32"/>
          <p:cNvCxnSpPr>
            <a:stCxn id="6" idx="2"/>
          </p:cNvCxnSpPr>
          <p:nvPr/>
        </p:nvCxnSpPr>
        <p:spPr>
          <a:xfrm>
            <a:off x="654888" y="675568"/>
            <a:ext cx="109148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6459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FE12394-E183-4374-B671-43A7AE489794}" type="datetimeFigureOut">
              <a:rPr lang="id-ID" smtClean="0">
                <a:solidFill>
                  <a:prstClr val="black">
                    <a:tint val="75000"/>
                  </a:prstClr>
                </a:solidFill>
              </a:rPr>
              <a:pPr/>
              <a:t>29/09/2022</a:t>
            </a:fld>
            <a:endParaRPr lang="id-ID">
              <a:solidFill>
                <a:prstClr val="black">
                  <a:tint val="75000"/>
                </a:prstClr>
              </a:solidFill>
            </a:endParaRPr>
          </a:p>
        </p:txBody>
      </p:sp>
      <p:sp>
        <p:nvSpPr>
          <p:cNvPr id="6" name="Footer Placeholder 5"/>
          <p:cNvSpPr>
            <a:spLocks noGrp="1"/>
          </p:cNvSpPr>
          <p:nvPr>
            <p:ph type="ftr" sz="quarter" idx="11"/>
          </p:nvPr>
        </p:nvSpPr>
        <p:spPr>
          <a:xfrm>
            <a:off x="1447382" y="318640"/>
            <a:ext cx="5541004" cy="320931"/>
          </a:xfrm>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3845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29/09/2022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46335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29/09/2022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1297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12394-E183-4374-B671-43A7AE489794}" type="datetimeFigureOut">
              <a:rPr lang="id-ID" smtClean="0"/>
              <a:t>29/09/2022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2091213-459E-4082-85E0-74485516930F}" type="slidenum">
              <a:rPr lang="id-ID" smtClean="0"/>
              <a:t>‹#›</a:t>
            </a:fld>
            <a:endParaRPr lang="id-ID"/>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3982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12394-E183-4374-B671-43A7AE489794}" type="datetimeFigureOut">
              <a:rPr lang="id-ID" smtClean="0"/>
              <a:t>29/09/2022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2091213-459E-4082-85E0-74485516930F}" type="slidenum">
              <a:rPr lang="id-ID" smtClean="0"/>
              <a:t>‹#›</a:t>
            </a:fld>
            <a:endParaRPr lang="id-ID"/>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411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12394-E183-4374-B671-43A7AE489794}" type="datetimeFigureOut">
              <a:rPr lang="id-ID" smtClean="0"/>
              <a:t>29/09/2022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2091213-459E-4082-85E0-74485516930F}" type="slidenum">
              <a:rPr lang="id-ID" smtClean="0"/>
              <a:t>‹#›</a:t>
            </a:fld>
            <a:endParaRPr lang="id-ID"/>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922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58143" y="233019"/>
            <a:ext cx="9603275" cy="757581"/>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340360" y="163973"/>
            <a:ext cx="811019" cy="503578"/>
          </a:xfrm>
        </p:spPr>
        <p:txBody>
          <a:bodyPr/>
          <a:lstStyle/>
          <a:p>
            <a:fld id="{62091213-459E-4082-85E0-74485516930F}" type="slidenum">
              <a:rPr lang="id-ID" smtClean="0"/>
              <a:t>‹#›</a:t>
            </a:fld>
            <a:endParaRPr lang="id-ID"/>
          </a:p>
        </p:txBody>
      </p:sp>
      <p:cxnSp>
        <p:nvCxnSpPr>
          <p:cNvPr id="25" name="Straight Connector 24"/>
          <p:cNvCxnSpPr/>
          <p:nvPr/>
        </p:nvCxnSpPr>
        <p:spPr>
          <a:xfrm>
            <a:off x="1453896" y="10469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883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gradFill flip="none" rotWithShape="1">
          <a:gsLst>
            <a:gs pos="0">
              <a:schemeClr val="tx1"/>
            </a:gs>
            <a:gs pos="50000">
              <a:srgbClr val="002060"/>
            </a:gs>
            <a:gs pos="100000">
              <a:schemeClr val="tx1"/>
            </a:gs>
          </a:gsLst>
          <a:lin ang="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5759025"/>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12394-E183-4374-B671-43A7AE489794}" type="datetimeFigureOut">
              <a:rPr lang="id-ID" smtClean="0"/>
              <a:t>29/09/2022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2091213-459E-4082-85E0-74485516930F}" type="slidenum">
              <a:rPr lang="id-ID" smtClean="0"/>
              <a:t>‹#›</a:t>
            </a:fld>
            <a:endParaRPr lang="id-ID"/>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75160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FE12394-E183-4374-B671-43A7AE489794}" type="datetimeFigureOut">
              <a:rPr lang="id-ID" smtClean="0"/>
              <a:t>29/09/2022</a:t>
            </a:fld>
            <a:endParaRPr lang="id-ID"/>
          </a:p>
        </p:txBody>
      </p:sp>
      <p:sp>
        <p:nvSpPr>
          <p:cNvPr id="6" name="Footer Placeholder 5"/>
          <p:cNvSpPr>
            <a:spLocks noGrp="1"/>
          </p:cNvSpPr>
          <p:nvPr>
            <p:ph type="ftr" sz="quarter" idx="11"/>
          </p:nvPr>
        </p:nvSpPr>
        <p:spPr>
          <a:xfrm>
            <a:off x="1447382" y="318640"/>
            <a:ext cx="5541004" cy="320931"/>
          </a:xfrm>
        </p:spPr>
        <p:txBody>
          <a:bodyPr/>
          <a:lstStyle/>
          <a:p>
            <a:endParaRPr lang="id-ID"/>
          </a:p>
        </p:txBody>
      </p:sp>
      <p:sp>
        <p:nvSpPr>
          <p:cNvPr id="7" name="Slide Number Placeholder 6"/>
          <p:cNvSpPr>
            <a:spLocks noGrp="1"/>
          </p:cNvSpPr>
          <p:nvPr>
            <p:ph type="sldNum" sz="quarter" idx="12"/>
          </p:nvPr>
        </p:nvSpPr>
        <p:spPr/>
        <p:txBody>
          <a:bodyPr/>
          <a:lstStyle/>
          <a:p>
            <a:fld id="{62091213-459E-4082-85E0-74485516930F}" type="slidenum">
              <a:rPr lang="id-ID" smtClean="0"/>
              <a:t>‹#›</a:t>
            </a:fld>
            <a:endParaRPr lang="id-ID"/>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750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FE12394-E183-4374-B671-43A7AE489794}" type="datetimeFigureOut">
              <a:rPr lang="id-ID" smtClean="0"/>
              <a:t>29/09/2022</a:t>
            </a:fld>
            <a:endParaRPr lang="id-ID"/>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091213-459E-4082-85E0-74485516930F}" type="slidenum">
              <a:rPr lang="id-ID" smtClean="0"/>
              <a:t>‹#›</a:t>
            </a:fld>
            <a:endParaRPr lang="id-ID"/>
          </a:p>
        </p:txBody>
      </p:sp>
    </p:spTree>
    <p:extLst>
      <p:ext uri="{BB962C8B-B14F-4D97-AF65-F5344CB8AC3E}">
        <p14:creationId xmlns:p14="http://schemas.microsoft.com/office/powerpoint/2010/main" val="60745681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FE12394-E183-4374-B671-43A7AE489794}" type="datetimeFigureOut">
              <a:rPr lang="id-ID" smtClean="0">
                <a:solidFill>
                  <a:prstClr val="black">
                    <a:tint val="75000"/>
                  </a:prstClr>
                </a:solidFill>
              </a:rPr>
              <a:pPr/>
              <a:t>29/09/2022</a:t>
            </a:fld>
            <a:endParaRPr lang="id-ID">
              <a:solidFill>
                <a:prstClr val="black">
                  <a:tint val="75000"/>
                </a:prstClr>
              </a:solidFill>
            </a:endParaRP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d-ID">
              <a:solidFill>
                <a:prstClr val="black">
                  <a:tint val="75000"/>
                </a:prstClr>
              </a:solidFill>
            </a:endParaRP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091213-459E-4082-85E0-74485516930F}" type="slidenum">
              <a:rPr lang="id-ID" smtClean="0">
                <a:solidFill>
                  <a:srgbClr val="B71E42"/>
                </a:solidFill>
              </a:rPr>
              <a:pPr/>
              <a:t>‹#›</a:t>
            </a:fld>
            <a:endParaRPr lang="id-ID">
              <a:solidFill>
                <a:srgbClr val="B71E42"/>
              </a:solidFill>
            </a:endParaRP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0241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58015" cy="685800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9957642" y="0"/>
            <a:ext cx="223435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D21447A-6C77-4E90-9545-B2B98D1C43C0}"/>
              </a:ext>
            </a:extLst>
          </p:cNvPr>
          <p:cNvSpPr>
            <a:spLocks noGrp="1"/>
          </p:cNvSpPr>
          <p:nvPr>
            <p:ph type="ctrTitle"/>
          </p:nvPr>
        </p:nvSpPr>
        <p:spPr>
          <a:xfrm>
            <a:off x="914399" y="683895"/>
            <a:ext cx="7482418" cy="2174873"/>
          </a:xfrm>
          <a:noFill/>
        </p:spPr>
        <p:txBody>
          <a:bodyPr>
            <a:noAutofit/>
          </a:bodyPr>
          <a:lstStyle/>
          <a:p>
            <a:r>
              <a:rPr lang="en-US" smtClean="0">
                <a:latin typeface="AR JULIAN" pitchFamily="2" charset="0"/>
              </a:rPr>
              <a:t/>
            </a:r>
            <a:br>
              <a:rPr lang="en-US" smtClean="0">
                <a:latin typeface="AR JULIAN" pitchFamily="2" charset="0"/>
              </a:rPr>
            </a:br>
            <a:r>
              <a:rPr lang="en-US">
                <a:latin typeface="AR JULIAN" pitchFamily="2" charset="0"/>
              </a:rPr>
              <a:t/>
            </a:r>
            <a:br>
              <a:rPr lang="en-US">
                <a:latin typeface="AR JULIAN" pitchFamily="2" charset="0"/>
              </a:rPr>
            </a:br>
            <a:r>
              <a:rPr lang="en-US" smtClean="0">
                <a:latin typeface="AR JULIAN" pitchFamily="2" charset="0"/>
              </a:rPr>
              <a:t>SISTEM</a:t>
            </a:r>
            <a:br>
              <a:rPr lang="en-US" smtClean="0">
                <a:latin typeface="AR JULIAN" pitchFamily="2" charset="0"/>
              </a:rPr>
            </a:br>
            <a:r>
              <a:rPr lang="en-US" smtClean="0">
                <a:latin typeface="AR JULIAN" pitchFamily="2" charset="0"/>
              </a:rPr>
              <a:t>BASIS DATA</a:t>
            </a:r>
            <a:endParaRPr lang="id-ID">
              <a:latin typeface="AR JULIAN" pitchFamily="2" charset="0"/>
            </a:endParaRPr>
          </a:p>
        </p:txBody>
      </p:sp>
      <p:sp>
        <p:nvSpPr>
          <p:cNvPr id="4" name="Rounded Rectangle 3"/>
          <p:cNvSpPr/>
          <p:nvPr/>
        </p:nvSpPr>
        <p:spPr>
          <a:xfrm>
            <a:off x="8362950" y="5153525"/>
            <a:ext cx="3190129" cy="694826"/>
          </a:xfrm>
          <a:prstGeom prst="roundRect">
            <a:avLst>
              <a:gd name="adj" fmla="val 43841"/>
            </a:avLst>
          </a:prstGeom>
          <a:gradFill flip="none" rotWithShape="1">
            <a:gsLst>
              <a:gs pos="0">
                <a:srgbClr val="CCFFFF">
                  <a:lumMod val="0"/>
                  <a:lumOff val="100000"/>
                  <a:alpha val="0"/>
                </a:srgbClr>
              </a:gs>
              <a:gs pos="50000">
                <a:schemeClr val="bg1"/>
              </a:gs>
              <a:gs pos="100000">
                <a:schemeClr val="bg1"/>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spcAft>
                <a:spcPts val="600"/>
              </a:spcAft>
            </a:pPr>
            <a:r>
              <a:rPr lang="en-US" sz="1400">
                <a:solidFill>
                  <a:schemeClr val="tx1"/>
                </a:solidFill>
                <a:latin typeface="Arial" pitchFamily="34" charset="0"/>
                <a:cs typeface="Arial" pitchFamily="34" charset="0"/>
              </a:rPr>
              <a:t>oleh :</a:t>
            </a:r>
          </a:p>
          <a:p>
            <a:pPr algn="ctr">
              <a:spcAft>
                <a:spcPts val="600"/>
              </a:spcAft>
            </a:pPr>
            <a:r>
              <a:rPr lang="en-US" sz="1600" b="1">
                <a:solidFill>
                  <a:schemeClr val="tx1"/>
                </a:solidFill>
                <a:latin typeface="Arial" pitchFamily="34" charset="0"/>
                <a:cs typeface="Arial" pitchFamily="34" charset="0"/>
              </a:rPr>
              <a:t>SANYATA </a:t>
            </a:r>
            <a:r>
              <a:rPr lang="en-US" sz="1600" b="1" smtClean="0">
                <a:solidFill>
                  <a:schemeClr val="tx1"/>
                </a:solidFill>
                <a:latin typeface="Arial" pitchFamily="34" charset="0"/>
                <a:cs typeface="Arial" pitchFamily="34" charset="0"/>
              </a:rPr>
              <a:t>PURWIDAYANTA</a:t>
            </a:r>
            <a:endParaRPr lang="en-US" sz="1600" b="1">
              <a:solidFill>
                <a:schemeClr val="tx1"/>
              </a:solidFill>
              <a:latin typeface="Arial" pitchFamily="34" charset="0"/>
              <a:cs typeface="Arial" pitchFamily="34" charset="0"/>
            </a:endParaRPr>
          </a:p>
        </p:txBody>
      </p:sp>
      <p:sp>
        <p:nvSpPr>
          <p:cNvPr id="9" name="Snip and Round Single Corner Rectangle 8"/>
          <p:cNvSpPr/>
          <p:nvPr/>
        </p:nvSpPr>
        <p:spPr>
          <a:xfrm rot="16200000" flipH="1">
            <a:off x="10959519" y="342654"/>
            <a:ext cx="967264" cy="932259"/>
          </a:xfrm>
          <a:prstGeom prst="snipRoundRect">
            <a:avLst>
              <a:gd name="adj1" fmla="val 0"/>
              <a:gd name="adj2" fmla="val 50000"/>
            </a:avLst>
          </a:prstGeom>
        </p:spPr>
        <p:style>
          <a:lnRef idx="2">
            <a:schemeClr val="accent6"/>
          </a:lnRef>
          <a:fillRef idx="1">
            <a:schemeClr val="lt1"/>
          </a:fillRef>
          <a:effectRef idx="0">
            <a:schemeClr val="accent6"/>
          </a:effectRef>
          <a:fontRef idx="minor">
            <a:schemeClr val="dk1"/>
          </a:fontRef>
        </p:style>
        <p:txBody>
          <a:bodyPr vert="vert" wrap="square" lIns="0" tIns="45720" rIns="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rPr>
              <a:t>2</a:t>
            </a:r>
            <a:endParaRPr lang="en-US" sz="48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endParaRPr>
          </a:p>
        </p:txBody>
      </p:sp>
      <p:pic>
        <p:nvPicPr>
          <p:cNvPr id="10" name="Picture 2" descr="D:\FOTO-VIDEO-KELUARGA\00_Foto-Keluarga baru\Foto_Kegiatan_LuarKota\IMG_20151027_16582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2136" y="862123"/>
            <a:ext cx="2763396" cy="3862277"/>
          </a:xfrm>
          <a:prstGeom prst="snip2DiagRect">
            <a:avLst/>
          </a:prstGeom>
          <a:solidFill>
            <a:srgbClr val="FFFFFF">
              <a:shade val="85000"/>
            </a:srgbClr>
          </a:solidFill>
          <a:ln w="28575"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13" name="Picture 12" descr="Penjelasan tentang Basis Data dan DBMS - Beril.i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5377" y="3961398"/>
            <a:ext cx="2447820" cy="211793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BASIS DATA : Pengertian, Komponen dan Sistem Basis Data (Database) |  Salamadi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6821" y="3961397"/>
            <a:ext cx="2527309" cy="2117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760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 xmlns:a16="http://schemas.microsoft.com/office/drawing/2014/main"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IDENTIFIKASI </a:t>
            </a:r>
            <a:r>
              <a:rPr lang="en-US" sz="3200" smtClean="0">
                <a:latin typeface="AR JULIAN" pitchFamily="2" charset="0"/>
              </a:rPr>
              <a:t>DATA dan SUMBER DATA</a:t>
            </a:r>
            <a:endParaRPr lang="id-ID" sz="3200">
              <a:latin typeface="AR JULIAN" pitchFamily="2" charset="0"/>
            </a:endParaRPr>
          </a:p>
        </p:txBody>
      </p:sp>
      <p:sp>
        <p:nvSpPr>
          <p:cNvPr id="7" name="Title 1"/>
          <p:cNvSpPr txBox="1">
            <a:spLocks/>
          </p:cNvSpPr>
          <p:nvPr/>
        </p:nvSpPr>
        <p:spPr>
          <a:xfrm>
            <a:off x="595795" y="999286"/>
            <a:ext cx="2797782" cy="1495043"/>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srgbClr val="00B050"/>
                </a:solidFill>
                <a:latin typeface="AR BLANCA" pitchFamily="2" charset="0"/>
              </a:rPr>
              <a:t>CONTOH DESKRIPSI</a:t>
            </a:r>
          </a:p>
          <a:p>
            <a:pPr algn="l"/>
            <a:r>
              <a:rPr lang="en-US" smtClean="0">
                <a:solidFill>
                  <a:srgbClr val="00B050"/>
                </a:solidFill>
                <a:latin typeface="AR BLANCA" pitchFamily="2" charset="0"/>
              </a:rPr>
              <a:t>data </a:t>
            </a:r>
            <a:endParaRPr lang="en-US">
              <a:solidFill>
                <a:srgbClr val="00B050"/>
              </a:solidFill>
              <a:latin typeface="AR BLANCA" pitchFamily="2"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486709184"/>
              </p:ext>
            </p:extLst>
          </p:nvPr>
        </p:nvGraphicFramePr>
        <p:xfrm>
          <a:off x="2959591" y="756295"/>
          <a:ext cx="8701151" cy="1348994"/>
        </p:xfrm>
        <a:graphic>
          <a:graphicData uri="http://schemas.openxmlformats.org/drawingml/2006/table">
            <a:tbl>
              <a:tblPr firstRow="1" firstCol="1" bandRow="1"/>
              <a:tblGrid>
                <a:gridCol w="911860"/>
                <a:gridCol w="2518410"/>
                <a:gridCol w="5270881"/>
              </a:tblGrid>
              <a:tr h="0">
                <a:tc>
                  <a:txBody>
                    <a:bodyPr/>
                    <a:lstStyle/>
                    <a:p>
                      <a:pPr algn="just">
                        <a:spcAft>
                          <a:spcPts val="0"/>
                        </a:spcAft>
                      </a:pPr>
                      <a:r>
                        <a:rPr lang="en-US" sz="1600" b="1">
                          <a:effectLst/>
                          <a:latin typeface="Times New Roman"/>
                          <a:ea typeface="Times New Roman"/>
                        </a:rPr>
                        <a:t>Data   :</a:t>
                      </a:r>
                      <a:endParaRPr lang="en-US" sz="16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600" b="1">
                          <a:effectLst/>
                          <a:latin typeface="Times New Roman"/>
                          <a:ea typeface="Times New Roman"/>
                        </a:rPr>
                        <a:t>MAHASISWA</a:t>
                      </a:r>
                      <a:endParaRPr lang="en-US" sz="16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600">
                          <a:effectLst/>
                          <a:latin typeface="Times New Roman"/>
                          <a:ea typeface="Times New Roman"/>
                        </a:rPr>
                        <a:t> </a:t>
                      </a:r>
                    </a:p>
                  </a:txBody>
                  <a:tcPr marL="68580" marR="68580" marT="0" marB="0">
                    <a:lnL>
                      <a:noFill/>
                    </a:lnL>
                    <a:lnR>
                      <a:noFill/>
                    </a:lnR>
                    <a:lnT>
                      <a:noFill/>
                    </a:lnT>
                    <a:lnB>
                      <a:noFill/>
                    </a:lnB>
                    <a:solidFill>
                      <a:srgbClr val="FFFFFF"/>
                    </a:solidFill>
                  </a:tcPr>
                </a:tc>
              </a:tr>
              <a:tr h="0">
                <a:tc>
                  <a:txBody>
                    <a:bodyPr/>
                    <a:lstStyle/>
                    <a:p>
                      <a:pPr algn="just">
                        <a:spcAft>
                          <a:spcPts val="0"/>
                        </a:spcAft>
                      </a:pPr>
                      <a:r>
                        <a:rPr lang="en-US" sz="1600" b="1">
                          <a:effectLst/>
                          <a:latin typeface="Times New Roman"/>
                          <a:ea typeface="Times New Roman"/>
                        </a:rPr>
                        <a:t>Nama</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600" b="1">
                          <a:effectLst/>
                          <a:latin typeface="Times New Roman"/>
                          <a:ea typeface="Times New Roman"/>
                        </a:rPr>
                        <a:t>Informasi lain (Alamat)</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342900" lvl="0" indent="-342900">
                        <a:lnSpc>
                          <a:spcPct val="115000"/>
                        </a:lnSpc>
                        <a:spcAft>
                          <a:spcPts val="0"/>
                        </a:spcAft>
                        <a:buFont typeface="Symbol"/>
                        <a:buChar char=""/>
                      </a:pPr>
                      <a:r>
                        <a:rPr lang="en-US" sz="1600" b="1">
                          <a:effectLst/>
                          <a:latin typeface="Calibri"/>
                          <a:ea typeface="Times New Roman"/>
                          <a:cs typeface="Times New Roman"/>
                        </a:rPr>
                        <a:t>Biasa disebut “atribut” atau “field” atau “heading” </a:t>
                      </a:r>
                    </a:p>
                  </a:txBody>
                  <a:tcPr marL="68580" marR="68580" marT="0" marB="0">
                    <a:lnL w="12700" cap="flat" cmpd="sng" algn="ctr">
                      <a:solidFill>
                        <a:srgbClr val="000000"/>
                      </a:solidFill>
                      <a:prstDash val="solid"/>
                      <a:round/>
                      <a:headEnd type="none" w="med" len="med"/>
                      <a:tailEnd type="none" w="med" len="med"/>
                    </a:lnL>
                    <a:lnR>
                      <a:noFill/>
                    </a:lnR>
                    <a:lnT>
                      <a:noFill/>
                    </a:lnT>
                    <a:lnB>
                      <a:noFill/>
                    </a:lnB>
                    <a:solidFill>
                      <a:srgbClr val="FFFFFF"/>
                    </a:solidFill>
                  </a:tcPr>
                </a:tc>
              </a:tr>
              <a:tr h="0">
                <a:tc>
                  <a:txBody>
                    <a:bodyPr/>
                    <a:lstStyle/>
                    <a:p>
                      <a:pPr algn="just">
                        <a:spcAft>
                          <a:spcPts val="0"/>
                        </a:spcAft>
                      </a:pPr>
                      <a:r>
                        <a:rPr lang="en-US" sz="1600">
                          <a:effectLst/>
                          <a:latin typeface="Times New Roman"/>
                          <a:ea typeface="Times New Roman"/>
                        </a:rPr>
                        <a:t>‘Ali’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a:effectLst/>
                          <a:latin typeface="Times New Roman"/>
                          <a:ea typeface="Times New Roman"/>
                        </a:rPr>
                        <a:t>Jalan Anggrek-1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15000"/>
                        </a:lnSpc>
                        <a:spcAft>
                          <a:spcPts val="0"/>
                        </a:spcAft>
                        <a:buFont typeface="Symbol"/>
                        <a:buChar char=""/>
                      </a:pPr>
                      <a:r>
                        <a:rPr lang="en-US" sz="1600">
                          <a:effectLst/>
                          <a:latin typeface="Calibri"/>
                          <a:ea typeface="Times New Roman"/>
                          <a:cs typeface="Times New Roman"/>
                        </a:rPr>
                        <a:t>Biasa disebut “Tuple” atau  “Record” atau “Row</a:t>
                      </a:r>
                      <a:r>
                        <a:rPr lang="en-US" sz="1600" smtClean="0">
                          <a:effectLst/>
                          <a:latin typeface="Calibri"/>
                          <a:ea typeface="Times New Roman"/>
                          <a:cs typeface="Times New Roman"/>
                        </a:rPr>
                        <a:t>”,</a:t>
                      </a:r>
                      <a:r>
                        <a:rPr lang="en-US" sz="1600" baseline="0" smtClean="0">
                          <a:effectLst/>
                          <a:latin typeface="Calibri"/>
                          <a:ea typeface="Times New Roman"/>
                          <a:cs typeface="Times New Roman"/>
                        </a:rPr>
                        <a:t> “instan”</a:t>
                      </a:r>
                      <a:endParaRPr lang="en-US" sz="16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0">
                <a:tc>
                  <a:txBody>
                    <a:bodyPr/>
                    <a:lstStyle/>
                    <a:p>
                      <a:pPr algn="just">
                        <a:spcAft>
                          <a:spcPts val="0"/>
                        </a:spcAft>
                      </a:pPr>
                      <a:r>
                        <a:rPr lang="en-US" sz="1600">
                          <a:effectLst/>
                          <a:latin typeface="Times New Roman"/>
                          <a:ea typeface="Times New Roman"/>
                        </a:rPr>
                        <a:t>‘Budi’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a:effectLst/>
                          <a:latin typeface="Times New Roman"/>
                          <a:ea typeface="Times New Roman"/>
                        </a:rPr>
                        <a:t>Jalan Bougenvile-2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15000"/>
                        </a:lnSpc>
                        <a:spcAft>
                          <a:spcPts val="0"/>
                        </a:spcAft>
                        <a:buFont typeface="Symbol"/>
                        <a:buChar char=""/>
                      </a:pPr>
                      <a:r>
                        <a:rPr lang="en-US" sz="1600">
                          <a:effectLst/>
                          <a:latin typeface="Calibri"/>
                          <a:ea typeface="Times New Roman"/>
                          <a:cs typeface="Times New Roman"/>
                        </a:rPr>
                        <a:t>Tuple ke-2 </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0">
                <a:tc>
                  <a:txBody>
                    <a:bodyPr/>
                    <a:lstStyle/>
                    <a:p>
                      <a:pPr algn="just">
                        <a:spcAft>
                          <a:spcPts val="0"/>
                        </a:spcAft>
                      </a:pPr>
                      <a:r>
                        <a:rPr lang="en-US" sz="1600">
                          <a:effectLst/>
                          <a:latin typeface="Times New Roman"/>
                          <a:ea typeface="Times New Roman"/>
                        </a:rPr>
                        <a:t>‘Cintia’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a:effectLst/>
                          <a:latin typeface="Times New Roman"/>
                          <a:ea typeface="Times New Roman"/>
                        </a:rPr>
                        <a:t>Jalan Cimekar-3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15000"/>
                        </a:lnSpc>
                        <a:spcAft>
                          <a:spcPts val="0"/>
                        </a:spcAft>
                        <a:buFont typeface="Symbol"/>
                        <a:buChar char=""/>
                      </a:pPr>
                      <a:r>
                        <a:rPr lang="en-US" sz="1600">
                          <a:effectLst/>
                          <a:latin typeface="Calibri"/>
                          <a:ea typeface="Times New Roman"/>
                          <a:cs typeface="Times New Roman"/>
                        </a:rPr>
                        <a:t>Tuple </a:t>
                      </a:r>
                      <a:r>
                        <a:rPr lang="en-US" sz="1600" smtClean="0">
                          <a:effectLst/>
                          <a:latin typeface="Calibri"/>
                          <a:ea typeface="Times New Roman"/>
                          <a:cs typeface="Times New Roman"/>
                        </a:rPr>
                        <a:t>ke-3,</a:t>
                      </a:r>
                      <a:r>
                        <a:rPr lang="en-US" sz="1600" baseline="0" smtClean="0">
                          <a:effectLst/>
                          <a:latin typeface="Calibri"/>
                          <a:ea typeface="Times New Roman"/>
                          <a:cs typeface="Times New Roman"/>
                        </a:rPr>
                        <a:t> … dst (data kosong : Null/ Nill/ “kosong”)</a:t>
                      </a:r>
                      <a:endParaRPr lang="en-US" sz="16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017509556"/>
              </p:ext>
            </p:extLst>
          </p:nvPr>
        </p:nvGraphicFramePr>
        <p:xfrm>
          <a:off x="2988170" y="2260375"/>
          <a:ext cx="8639950" cy="2133600"/>
        </p:xfrm>
        <a:graphic>
          <a:graphicData uri="http://schemas.openxmlformats.org/drawingml/2006/table">
            <a:tbl>
              <a:tblPr firstRow="1" firstCol="1" bandRow="1"/>
              <a:tblGrid>
                <a:gridCol w="1689027"/>
                <a:gridCol w="3738520"/>
                <a:gridCol w="3212403"/>
              </a:tblGrid>
              <a:tr h="0">
                <a:tc>
                  <a:txBody>
                    <a:bodyPr/>
                    <a:lstStyle/>
                    <a:p>
                      <a:pPr algn="just">
                        <a:spcAft>
                          <a:spcPts val="0"/>
                        </a:spcAft>
                      </a:pPr>
                      <a:r>
                        <a:rPr lang="en-US" sz="1400" b="1">
                          <a:effectLst/>
                          <a:latin typeface="Times New Roman"/>
                          <a:ea typeface="Times New Roman"/>
                        </a:rPr>
                        <a:t>Data </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b="1">
                          <a:effectLst/>
                          <a:latin typeface="Times New Roman"/>
                          <a:ea typeface="Times New Roman"/>
                        </a:rPr>
                        <a:t>Instan-data dengan atribut NAMA/LABEL*)</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b="1">
                          <a:effectLst/>
                          <a:latin typeface="Times New Roman"/>
                          <a:ea typeface="Times New Roman"/>
                        </a:rPr>
                        <a:t>Notasi Himpunan</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0">
                <a:tc>
                  <a:txBody>
                    <a:bodyPr/>
                    <a:lstStyle/>
                    <a:p>
                      <a:pPr algn="just">
                        <a:spcAft>
                          <a:spcPts val="0"/>
                        </a:spcAft>
                      </a:pPr>
                      <a:r>
                        <a:rPr lang="en-US" sz="1400">
                          <a:effectLst/>
                          <a:latin typeface="Times New Roman"/>
                          <a:ea typeface="Times New Roman"/>
                        </a:rPr>
                        <a:t>Jenis Benda Langit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a:t>
                      </a:r>
                      <a:r>
                        <a:rPr lang="en-US" sz="1400" smtClean="0">
                          <a:effectLst/>
                          <a:latin typeface="Times New Roman"/>
                          <a:ea typeface="Times New Roman"/>
                        </a:rPr>
                        <a:t>Bintang’, </a:t>
                      </a:r>
                      <a:r>
                        <a:rPr lang="en-US" sz="1400">
                          <a:effectLst/>
                          <a:latin typeface="Times New Roman"/>
                          <a:ea typeface="Times New Roman"/>
                        </a:rPr>
                        <a:t>‘Planet’, ‘Meteor’, ‘Satelit’,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a:effectLst/>
                          <a:latin typeface="Times New Roman"/>
                          <a:ea typeface="Times New Roman"/>
                        </a:rPr>
                        <a:t>{ ‘Bintang’, ‘Planet’, ‘Meteor’,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400">
                          <a:effectLst/>
                          <a:latin typeface="Times New Roman"/>
                          <a:ea typeface="Times New Roman"/>
                        </a:rPr>
                        <a:t>Planet Tata Surya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‘Mercurius’, ‘Venus’, ‘Bumi’, ‘Mars’,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 ‘Mercurius’, ‘Venus’, ‘Bumi’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400">
                          <a:effectLst/>
                          <a:latin typeface="Times New Roman"/>
                          <a:ea typeface="Times New Roman"/>
                        </a:rPr>
                        <a:t>Huruf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‘A’, ‘B’, ‘C’, ‘D’, ‘E’,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{‘A’,’B’, ‘C’,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400">
                          <a:effectLst/>
                          <a:latin typeface="Times New Roman"/>
                          <a:ea typeface="Times New Roman"/>
                        </a:rPr>
                        <a:t>Warna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‘Hitam’, ‘Putih’, ‘Biru’, ‘Merah’, ‘Hijau’,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{‘Hitam’, ‘Putih’, ‘Biru’,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400">
                          <a:effectLst/>
                          <a:latin typeface="Times New Roman"/>
                          <a:ea typeface="Times New Roman"/>
                        </a:rPr>
                        <a:t>Sifat Manusia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‘Pandai’, ‘Bodoh’, ‘Jujur’, Sombong, …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{‘Pandai’, ‘Bodoh’, ‘Jujur’,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400">
                          <a:effectLst/>
                          <a:latin typeface="Times New Roman"/>
                          <a:ea typeface="Times New Roman"/>
                        </a:rPr>
                        <a:t>Jenis Kendaraan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‘Darat’, ‘Laut’, ‘Udara’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 ‘Darat’, ‘Laut’, ‘Udara’}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400">
                          <a:effectLst/>
                          <a:latin typeface="Times New Roman"/>
                          <a:ea typeface="Times New Roman"/>
                        </a:rPr>
                        <a:t>Golongan Darah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‘A’, ‘B’, ‘O’, ‘AB’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{‘A’, ‘B’, ‘O’, ‘AB’}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025">
                <a:tc gridSpan="3">
                  <a:txBody>
                    <a:bodyPr/>
                    <a:lstStyle/>
                    <a:p>
                      <a:pPr algn="just">
                        <a:spcAft>
                          <a:spcPts val="0"/>
                        </a:spcAft>
                      </a:pPr>
                      <a:r>
                        <a:rPr lang="en-US" sz="1400" u="sng">
                          <a:effectLst/>
                          <a:latin typeface="Times New Roman"/>
                          <a:ea typeface="Times New Roman"/>
                        </a:rPr>
                        <a:t>Catatan</a:t>
                      </a:r>
                      <a:r>
                        <a:rPr lang="en-US" sz="1400">
                          <a:effectLst/>
                          <a:latin typeface="Times New Roman"/>
                          <a:ea typeface="Times New Roman"/>
                        </a:rPr>
                        <a:t> : </a:t>
                      </a:r>
                      <a:r>
                        <a:rPr lang="en-US" sz="1400" smtClean="0">
                          <a:effectLst/>
                          <a:latin typeface="Times New Roman"/>
                          <a:ea typeface="Times New Roman"/>
                        </a:rPr>
                        <a:t> </a:t>
                      </a:r>
                      <a:r>
                        <a:rPr lang="en-US" sz="1400">
                          <a:effectLst/>
                          <a:latin typeface="Times New Roman"/>
                          <a:ea typeface="Times New Roman"/>
                        </a:rPr>
                        <a:t>*) Uraian yang disebut dalam Item-Data adalah deretan huruf atau string yang mewaikili fakta sesunggunya</a:t>
                      </a:r>
                    </a:p>
                    <a:p>
                      <a:pPr algn="just">
                        <a:spcAft>
                          <a:spcPts val="0"/>
                        </a:spcAft>
                      </a:pPr>
                      <a:r>
                        <a:rPr lang="en-US" sz="14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239102354"/>
              </p:ext>
            </p:extLst>
          </p:nvPr>
        </p:nvGraphicFramePr>
        <p:xfrm>
          <a:off x="3028753" y="4586562"/>
          <a:ext cx="8136636" cy="1578018"/>
        </p:xfrm>
        <a:graphic>
          <a:graphicData uri="http://schemas.openxmlformats.org/drawingml/2006/table">
            <a:tbl>
              <a:tblPr firstRow="1" firstCol="1" bandRow="1"/>
              <a:tblGrid>
                <a:gridCol w="2852166"/>
                <a:gridCol w="2159635"/>
                <a:gridCol w="3124835"/>
              </a:tblGrid>
              <a:tr h="0">
                <a:tc>
                  <a:txBody>
                    <a:bodyPr/>
                    <a:lstStyle/>
                    <a:p>
                      <a:pPr algn="just">
                        <a:spcAft>
                          <a:spcPts val="0"/>
                        </a:spcAft>
                      </a:pPr>
                      <a:r>
                        <a:rPr lang="en-US" sz="1600" b="1">
                          <a:effectLst/>
                          <a:latin typeface="Times New Roman"/>
                          <a:ea typeface="Times New Roman"/>
                        </a:rPr>
                        <a:t>Sumber </a:t>
                      </a:r>
                      <a:r>
                        <a:rPr lang="en-US" sz="1600" b="1" smtClean="0">
                          <a:effectLst/>
                          <a:latin typeface="Times New Roman"/>
                          <a:ea typeface="Times New Roman"/>
                        </a:rPr>
                        <a:t>Data</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600" b="1">
                          <a:effectLst/>
                          <a:latin typeface="Times New Roman"/>
                          <a:ea typeface="Times New Roman"/>
                        </a:rPr>
                        <a:t>Himpunan </a:t>
                      </a:r>
                      <a:r>
                        <a:rPr lang="en-US" sz="1600" b="1" smtClean="0">
                          <a:effectLst/>
                          <a:latin typeface="Times New Roman"/>
                          <a:ea typeface="Times New Roman"/>
                        </a:rPr>
                        <a:t>Data</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600" b="1">
                          <a:effectLst/>
                          <a:latin typeface="Times New Roman"/>
                          <a:ea typeface="Times New Roman"/>
                        </a:rPr>
                        <a:t>Notasi Instan Himpunan</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297858">
                <a:tc>
                  <a:txBody>
                    <a:bodyPr/>
                    <a:lstStyle/>
                    <a:p>
                      <a:pPr algn="just">
                        <a:spcAft>
                          <a:spcPts val="0"/>
                        </a:spcAft>
                      </a:pPr>
                      <a:r>
                        <a:rPr lang="en-US" sz="1600" smtClean="0">
                          <a:effectLst/>
                          <a:latin typeface="Times New Roman"/>
                          <a:ea typeface="Times New Roman"/>
                        </a:rPr>
                        <a:t>EDP/ Pusdatin Bank</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200"/>
                        </a:spcAft>
                      </a:pPr>
                      <a:r>
                        <a:rPr lang="en-US" sz="1600" b="0" smtClean="0">
                          <a:effectLst/>
                          <a:latin typeface="Times New Roman"/>
                          <a:ea typeface="Times New Roman"/>
                        </a:rPr>
                        <a:t>Nomor_Rekening</a:t>
                      </a:r>
                      <a:endParaRPr lang="en-US" sz="1600" b="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a:effectLst/>
                          <a:latin typeface="Times New Roman"/>
                          <a:ea typeface="Times New Roman"/>
                        </a:rPr>
                        <a:t>{ 1230001, 1230002, 1230001,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600" smtClean="0">
                          <a:effectLst/>
                          <a:latin typeface="Times New Roman"/>
                          <a:ea typeface="Times New Roman"/>
                        </a:rPr>
                        <a:t>EDP Rumah Sakit</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200"/>
                        </a:spcAft>
                      </a:pPr>
                      <a:r>
                        <a:rPr lang="en-US" sz="1600" b="0">
                          <a:effectLst/>
                          <a:latin typeface="Times New Roman"/>
                          <a:ea typeface="Times New Roman"/>
                        </a:rPr>
                        <a:t>Pasien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a:effectLst/>
                          <a:latin typeface="Times New Roman"/>
                          <a:ea typeface="Times New Roman"/>
                        </a:rPr>
                        <a:t>{ ‘Ali’, ‘Budi’, ‘Cintia’,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600" smtClean="0">
                          <a:effectLst/>
                          <a:latin typeface="Times New Roman"/>
                          <a:ea typeface="Times New Roman"/>
                        </a:rPr>
                        <a:t>EDP Pengelola Kebun Binatang</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200"/>
                        </a:spcAft>
                      </a:pPr>
                      <a:r>
                        <a:rPr lang="en-US" sz="1600" b="0">
                          <a:effectLst/>
                          <a:latin typeface="Times New Roman"/>
                          <a:ea typeface="Times New Roman"/>
                        </a:rPr>
                        <a:t>Binatang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a:effectLst/>
                          <a:latin typeface="Times New Roman"/>
                          <a:ea typeface="Times New Roman"/>
                        </a:rPr>
                        <a:t>{‘Buaya’, ‘Badak’, ‘Python’,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gn="just">
                        <a:spcAft>
                          <a:spcPts val="0"/>
                        </a:spcAft>
                      </a:pPr>
                      <a:r>
                        <a:rPr lang="en-US" sz="1600" smtClean="0">
                          <a:effectLst/>
                          <a:latin typeface="Times New Roman"/>
                          <a:ea typeface="Times New Roman"/>
                        </a:rPr>
                        <a:t>EDP Pengelola Pasar</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200"/>
                        </a:spcAft>
                      </a:pPr>
                      <a:r>
                        <a:rPr lang="en-US" sz="1600" b="0" smtClean="0">
                          <a:effectLst/>
                          <a:latin typeface="Times New Roman"/>
                          <a:ea typeface="Times New Roman"/>
                        </a:rPr>
                        <a:t>Bahan_Pangan </a:t>
                      </a:r>
                      <a:endParaRPr lang="en-US" sz="1600" b="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a:effectLst/>
                          <a:latin typeface="Times New Roman"/>
                          <a:ea typeface="Times New Roman"/>
                        </a:rPr>
                        <a:t>{Beras, Tempe, Tahu,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600" smtClean="0">
                          <a:effectLst/>
                          <a:latin typeface="Times New Roman"/>
                          <a:ea typeface="Times New Roman"/>
                        </a:rPr>
                        <a:t>TU Sekolah Dasar</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200"/>
                        </a:spcAft>
                      </a:pPr>
                      <a:r>
                        <a:rPr lang="en-US" sz="1600" b="0">
                          <a:effectLst/>
                          <a:latin typeface="Times New Roman"/>
                          <a:ea typeface="Times New Roman"/>
                        </a:rPr>
                        <a:t>Siswa SD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a:effectLst/>
                          <a:latin typeface="Times New Roman"/>
                          <a:ea typeface="Times New Roman"/>
                        </a:rPr>
                        <a:t>{‘Deni’, ‘Eka’, ‘Fery’,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5" name="Title 1"/>
          <p:cNvSpPr txBox="1">
            <a:spLocks/>
          </p:cNvSpPr>
          <p:nvPr/>
        </p:nvSpPr>
        <p:spPr>
          <a:xfrm>
            <a:off x="538119" y="4596278"/>
            <a:ext cx="2410033" cy="1310910"/>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z="2800" smtClean="0">
                <a:solidFill>
                  <a:srgbClr val="00B050"/>
                </a:solidFill>
                <a:latin typeface="AR BLANCA" pitchFamily="2" charset="0"/>
              </a:rPr>
              <a:t>CONTOH</a:t>
            </a:r>
          </a:p>
          <a:p>
            <a:pPr algn="l"/>
            <a:r>
              <a:rPr lang="en-US" sz="2800" smtClean="0">
                <a:solidFill>
                  <a:srgbClr val="00B050"/>
                </a:solidFill>
                <a:latin typeface="AR BLANCA" pitchFamily="2" charset="0"/>
              </a:rPr>
              <a:t>DESKRIPSI</a:t>
            </a:r>
          </a:p>
          <a:p>
            <a:pPr algn="l"/>
            <a:r>
              <a:rPr lang="en-US" sz="2800" smtClean="0">
                <a:solidFill>
                  <a:srgbClr val="00B050"/>
                </a:solidFill>
                <a:latin typeface="AR BLANCA" pitchFamily="2" charset="0"/>
              </a:rPr>
              <a:t>SUMBER data</a:t>
            </a:r>
            <a:endParaRPr lang="en-US" sz="2800">
              <a:solidFill>
                <a:srgbClr val="00B050"/>
              </a:solidFill>
              <a:latin typeface="AR BLANCA" pitchFamily="2" charset="0"/>
            </a:endParaRPr>
          </a:p>
        </p:txBody>
      </p:sp>
    </p:spTree>
    <p:extLst>
      <p:ext uri="{BB962C8B-B14F-4D97-AF65-F5344CB8AC3E}">
        <p14:creationId xmlns:p14="http://schemas.microsoft.com/office/powerpoint/2010/main" val="3683577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 xmlns:a16="http://schemas.microsoft.com/office/drawing/2014/main"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IDENTIFIKASI DATA PADA KOMPUTER</a:t>
            </a:r>
            <a:endParaRPr lang="id-ID" sz="3200">
              <a:latin typeface="AR JULIAN" pitchFamily="2" charset="0"/>
            </a:endParaRP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275" t="26255" r="14148" b="26121"/>
          <a:stretch/>
        </p:blipFill>
        <p:spPr bwMode="auto">
          <a:xfrm>
            <a:off x="4256410" y="922791"/>
            <a:ext cx="7185727" cy="4952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728282" y="1140979"/>
            <a:ext cx="3528128" cy="1788338"/>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z="2800" smtClean="0">
                <a:solidFill>
                  <a:srgbClr val="00B050"/>
                </a:solidFill>
                <a:latin typeface="AR BLANCA" pitchFamily="2" charset="0"/>
              </a:rPr>
              <a:t>CONTOH</a:t>
            </a:r>
          </a:p>
          <a:p>
            <a:pPr algn="l"/>
            <a:r>
              <a:rPr lang="en-US" sz="2800" smtClean="0">
                <a:solidFill>
                  <a:srgbClr val="00B050"/>
                </a:solidFill>
                <a:latin typeface="AR BLANCA" pitchFamily="2" charset="0"/>
              </a:rPr>
              <a:t>Representasi data</a:t>
            </a:r>
          </a:p>
          <a:p>
            <a:pPr algn="l"/>
            <a:r>
              <a:rPr lang="en-US" sz="2800" smtClean="0">
                <a:solidFill>
                  <a:srgbClr val="00B050"/>
                </a:solidFill>
                <a:latin typeface="AR BLANCA" pitchFamily="2" charset="0"/>
              </a:rPr>
              <a:t>Pada kode internal komputer</a:t>
            </a:r>
            <a:endParaRPr lang="en-US" sz="2800">
              <a:solidFill>
                <a:srgbClr val="00B050"/>
              </a:solidFill>
              <a:latin typeface="AR BLANCA" pitchFamily="2" charset="0"/>
            </a:endParaRPr>
          </a:p>
        </p:txBody>
      </p:sp>
    </p:spTree>
    <p:extLst>
      <p:ext uri="{BB962C8B-B14F-4D97-AF65-F5344CB8AC3E}">
        <p14:creationId xmlns:p14="http://schemas.microsoft.com/office/powerpoint/2010/main" val="3683577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 xmlns:a16="http://schemas.microsoft.com/office/drawing/2014/main"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IDENTIFIKASI INFORMASI (1) : TEKSTUAL &amp; TABULAR</a:t>
            </a:r>
            <a:endParaRPr lang="id-ID" sz="3200">
              <a:latin typeface="AR JULIAN" pitchFamily="2" charset="0"/>
            </a:endParaRPr>
          </a:p>
        </p:txBody>
      </p:sp>
      <p:sp>
        <p:nvSpPr>
          <p:cNvPr id="3" name="Text Box 2"/>
          <p:cNvSpPr txBox="1">
            <a:spLocks noChangeArrowheads="1"/>
          </p:cNvSpPr>
          <p:nvPr/>
        </p:nvSpPr>
        <p:spPr bwMode="auto">
          <a:xfrm>
            <a:off x="480060" y="876300"/>
            <a:ext cx="5951623" cy="51500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Arial Narrow" pitchFamily="34" charset="0"/>
                <a:cs typeface="Arial" pitchFamily="34" charset="0"/>
              </a:rPr>
              <a:t>CONTOH INFORMASI : TEKSTUAL</a:t>
            </a:r>
          </a:p>
          <a:p>
            <a:pPr marL="1196975" marR="0" lvl="0" algn="l" defTabSz="914400" rtl="0" eaLnBrk="1" fontAlgn="base" latinLnBrk="0" hangingPunct="1">
              <a:lnSpc>
                <a:spcPct val="100000"/>
              </a:lnSpc>
              <a:spcBef>
                <a:spcPct val="0"/>
              </a:spcBef>
              <a:spcAft>
                <a:spcPts val="1000"/>
              </a:spcAft>
              <a:buClrTx/>
              <a:buSzTx/>
              <a:buFontTx/>
              <a:buNone/>
              <a:tabLst/>
            </a:pPr>
            <a:r>
              <a:rPr kumimoji="0" lang="id-ID" sz="1000" b="0" i="0" u="none" strike="noStrike" cap="none" normalizeH="0" baseline="0" smtClean="0">
                <a:ln>
                  <a:noFill/>
                </a:ln>
                <a:solidFill>
                  <a:schemeClr val="tx1"/>
                </a:solidFill>
                <a:effectLst/>
                <a:latin typeface="Arial Narrow" pitchFamily="34" charset="0"/>
                <a:cs typeface="Arial" pitchFamily="34" charset="0"/>
              </a:rPr>
              <a:t>Pada saat pemekaran wilayah Kab Tasikmalaya menjadi dua Pemerintahan yaitu Pemerintah Kabupaten dan Pemerintah Kota Tasikmalaya, banyak masalah pemerintahan dialihkan pengelolaannya kepada Pemerintahan Kota Tasikmalaya yang baru namun dalam proses pengalihan tersebut ada hal yang merupakan prioritas yang harus dilakukan terlebih dahulu, oleh karena itu wajar saja apabila ada hal-hal yang belum terlaksanakan sesuai dengan skala prioritasnya. Namun dalam usianya yang sudah 11 tahun skala prioritas itu mulai bergeser sesuai dengan dinamika pertumbuhan masyarakat kota, diantaranya banyak hal yang sudah </a:t>
            </a:r>
            <a:endParaRPr kumimoji="0" lang="en-US" sz="1000" b="0" i="0" u="none" strike="noStrike" cap="none" normalizeH="0" baseline="0" smtClean="0">
              <a:ln>
                <a:noFill/>
              </a:ln>
              <a:solidFill>
                <a:schemeClr val="tx1"/>
              </a:solidFill>
              <a:effectLst/>
              <a:latin typeface="Arial Narrow" pitchFamily="34" charset="0"/>
              <a:cs typeface="Arial" pitchFamily="34" charset="0"/>
            </a:endParaRPr>
          </a:p>
          <a:p>
            <a:pPr marR="0" lvl="0" algn="l" defTabSz="914400" rtl="0" eaLnBrk="1" fontAlgn="base" latinLnBrk="0" hangingPunct="1">
              <a:lnSpc>
                <a:spcPct val="100000"/>
              </a:lnSpc>
              <a:spcBef>
                <a:spcPct val="0"/>
              </a:spcBef>
              <a:spcAft>
                <a:spcPts val="1000"/>
              </a:spcAft>
              <a:buClrTx/>
              <a:buSzTx/>
              <a:buFontTx/>
              <a:buNone/>
              <a:tabLst/>
            </a:pPr>
            <a:r>
              <a:rPr kumimoji="0" lang="id-ID" sz="1000" b="0" i="0" u="none" strike="noStrike" cap="none" normalizeH="0" baseline="0" smtClean="0">
                <a:ln>
                  <a:noFill/>
                </a:ln>
                <a:solidFill>
                  <a:schemeClr val="tx1"/>
                </a:solidFill>
                <a:effectLst/>
                <a:latin typeface="Arial Narrow" pitchFamily="34" charset="0"/>
                <a:cs typeface="Arial" pitchFamily="34" charset="0"/>
              </a:rPr>
              <a:t>mendesak sesuai kebutuhan masyarakat yaitu tentang </a:t>
            </a:r>
            <a:r>
              <a:rPr kumimoji="0" lang="en-US" sz="1000" b="0" i="0" u="none" strike="noStrike" cap="none" normalizeH="0" baseline="0" smtClean="0">
                <a:ln>
                  <a:noFill/>
                </a:ln>
                <a:solidFill>
                  <a:schemeClr val="tx1"/>
                </a:solidFill>
                <a:effectLst/>
                <a:latin typeface="Arial Narrow" pitchFamily="34" charset="0"/>
                <a:cs typeface="Arial" pitchFamily="34" charset="0"/>
              </a:rPr>
              <a:t> </a:t>
            </a:r>
            <a:r>
              <a:rPr kumimoji="0" lang="id-ID" sz="1000" b="0" i="0" u="none" strike="noStrike" cap="none" normalizeH="0" baseline="0" smtClean="0">
                <a:ln>
                  <a:noFill/>
                </a:ln>
                <a:solidFill>
                  <a:schemeClr val="tx1"/>
                </a:solidFill>
                <a:effectLst/>
                <a:latin typeface="Arial Narrow" pitchFamily="34" charset="0"/>
                <a:cs typeface="Arial" pitchFamily="34" charset="0"/>
              </a:rPr>
              <a:t>keberadaan nama-nama jalan dan nomor-nomor bangunan yang semakin tidak teratur, seyogyanya di wilayah perkotaan nama-nama jalan dan nomor-nomor bangunan tersusun dan tertata rapi sehingga menunjukkan kinerja tata pemerintahan yang tertata dan rapi pula.</a:t>
            </a:r>
          </a:p>
          <a:p>
            <a:pPr marL="0" marR="0" lvl="0" indent="0" algn="l" defTabSz="914400" rtl="0" eaLnBrk="1" fontAlgn="base" latinLnBrk="0" hangingPunct="1">
              <a:lnSpc>
                <a:spcPct val="100000"/>
              </a:lnSpc>
              <a:spcBef>
                <a:spcPct val="0"/>
              </a:spcBef>
              <a:spcAft>
                <a:spcPts val="1000"/>
              </a:spcAft>
              <a:buClrTx/>
              <a:buSzTx/>
              <a:buFontTx/>
              <a:buNone/>
              <a:tabLst/>
            </a:pPr>
            <a:r>
              <a:rPr kumimoji="0" lang="id-ID" sz="1000" b="0" i="0" u="none" strike="noStrike" cap="none" normalizeH="0" baseline="0" smtClean="0">
                <a:ln>
                  <a:noFill/>
                </a:ln>
                <a:solidFill>
                  <a:schemeClr val="tx1"/>
                </a:solidFill>
                <a:effectLst/>
                <a:latin typeface="Arial Narrow" pitchFamily="34" charset="0"/>
                <a:cs typeface="Arial" pitchFamily="34" charset="0"/>
              </a:rPr>
              <a:t>Pertumbuhan pemukiman atau perumahan sangat ekuivalen dengan pertumbuhan penduduk dan pertumbuhan keluarga, Berdasarkan hasil sensus tahun 2010, laju pertumbuhan penduduk Kota Tasikmalaya meningkat 1,86 persen dan jumlahnya tercatat di BPS kota 635.464 jiwa. Jumlah Rumah Tangga Kota Tasikmalaya Tahun 2009 adalah 173.313 keluarga, padahal jumlah keluarga Kota Tasikmalaya adalah 170.486 keluarga, jadi penambahan jumlah keluarga selama satu tahun adalah 2.827 keluarga baru. Hal ini dapat diartikan bahwa kebutuhan rumah baru dalam satu tahun mencapai 2.827 unit.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id-ID" sz="1000" b="0" i="0" u="none" strike="noStrike" cap="none" normalizeH="0" baseline="0" smtClean="0">
                <a:ln>
                  <a:noFill/>
                </a:ln>
                <a:solidFill>
                  <a:schemeClr val="tx1"/>
                </a:solidFill>
                <a:effectLst/>
                <a:latin typeface="Arial Narrow" pitchFamily="34" charset="0"/>
                <a:cs typeface="Arial" pitchFamily="34" charset="0"/>
              </a:rPr>
              <a:t>Tetapi anehnya salah satu Bank milik daerah mentargetkan pencapaian KPR sebesar Rp. 35 Miliar, jika diasumsikan satu unit rumah nilainya berkisar Rp. 70 Juta per unit, ini sama dengan Bank tersebut menyiapkan 500 unit rumah KPR baru, sedangkan banyak juga Bank lain yang sama-sama memfasilitasi KPR, jadi jika diasumsikan 30% dari jumlah keluarga baru tersebut mendapat fasilitas KPR maka jumlah unit rumah baru yang memerlukan penomoran adalah sebesar 848 unit rumah. Sedangkan sepanjang 11 tahun umur kota tasikmalaya belum pernah mambuat penomoran rumah baru, jadi dapat diperkirakan 9.328 unti rumah baru yang belum mendapatkan plat nomor resmi dari pemerintah.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id-ID" sz="1000" b="0" i="0" u="none" strike="noStrike" cap="none" normalizeH="0" baseline="0" smtClean="0">
                <a:ln>
                  <a:noFill/>
                </a:ln>
                <a:solidFill>
                  <a:schemeClr val="tx1"/>
                </a:solidFill>
                <a:effectLst/>
                <a:latin typeface="Arial Narrow" pitchFamily="34" charset="0"/>
                <a:cs typeface="Arial" pitchFamily="34" charset="0"/>
              </a:rPr>
              <a:t>Jika jumlah perumahan dan/atau bangunan tersebut ekuivalen dengan jumlah pelanggan listrik, dan jumlah pelanggan listrik yang tercatat di PLN Rayon Tasikmalaya sebanyak 121.992 pelanggan (Th 2009) maka dapat diartikan ada 121.992 rumah atau bangunan yang belum diberi nomor resmi, ditambah lagi seluruh perumahan di Kota Tasikmalaya masih menggunakan plat nomor Kabupaten Tasikmalaya.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31906175"/>
              </p:ext>
            </p:extLst>
          </p:nvPr>
        </p:nvGraphicFramePr>
        <p:xfrm>
          <a:off x="6783076" y="744839"/>
          <a:ext cx="4761223" cy="5069216"/>
        </p:xfrm>
        <a:graphic>
          <a:graphicData uri="http://schemas.openxmlformats.org/drawingml/2006/table">
            <a:tbl>
              <a:tblPr firstRow="1" firstCol="1" bandRow="1"/>
              <a:tblGrid>
                <a:gridCol w="33978"/>
                <a:gridCol w="1526434"/>
                <a:gridCol w="1021393"/>
                <a:gridCol w="1185455"/>
                <a:gridCol w="902874"/>
                <a:gridCol w="91089"/>
              </a:tblGrid>
              <a:tr h="439991">
                <a:tc>
                  <a:txBody>
                    <a:bodyPr/>
                    <a:lstStyle/>
                    <a:p>
                      <a:pPr algn="l">
                        <a:spcAft>
                          <a:spcPts val="0"/>
                        </a:spcAft>
                      </a:pPr>
                      <a:r>
                        <a:rPr lang="en-US" sz="1200">
                          <a:solidFill>
                            <a:srgbClr val="333333"/>
                          </a:solidFill>
                          <a:effectLst/>
                          <a:latin typeface="Segoe UI"/>
                          <a:ea typeface="Times New Roman"/>
                        </a:rPr>
                        <a:t/>
                      </a:r>
                      <a:br>
                        <a:rPr lang="en-US" sz="1200">
                          <a:solidFill>
                            <a:srgbClr val="333333"/>
                          </a:solidFill>
                          <a:effectLst/>
                          <a:latin typeface="Segoe UI"/>
                          <a:ea typeface="Times New Roman"/>
                        </a:rPr>
                      </a:br>
                      <a:endParaRPr lang="en-US" sz="1200">
                        <a:effectLst/>
                        <a:latin typeface="Times New Roman"/>
                        <a:ea typeface="Times New Roman"/>
                      </a:endParaRPr>
                    </a:p>
                  </a:txBody>
                  <a:tcPr marL="817" marR="817" marT="817" marB="0" anchor="ctr">
                    <a:lnL>
                      <a:noFill/>
                    </a:lnL>
                    <a:lnR>
                      <a:noFill/>
                    </a:lnR>
                    <a:lnT>
                      <a:noFill/>
                    </a:lnT>
                    <a:lnB>
                      <a:noFill/>
                    </a:lnB>
                    <a:solidFill>
                      <a:srgbClr val="FFFFFF"/>
                    </a:solidFill>
                  </a:tcPr>
                </a:tc>
                <a:tc gridSpan="4">
                  <a:txBody>
                    <a:bodyPr/>
                    <a:lstStyle/>
                    <a:p>
                      <a:pPr algn="l">
                        <a:spcAft>
                          <a:spcPts val="0"/>
                        </a:spcAft>
                      </a:pPr>
                      <a:r>
                        <a:rPr lang="en-US" sz="1200" b="1">
                          <a:solidFill>
                            <a:srgbClr val="333333"/>
                          </a:solidFill>
                          <a:effectLst/>
                          <a:latin typeface="Segoe UI"/>
                          <a:ea typeface="Times New Roman"/>
                        </a:rPr>
                        <a:t>CONTOH INFORMASI </a:t>
                      </a:r>
                      <a:r>
                        <a:rPr lang="en-US" sz="1200" b="1" smtClean="0">
                          <a:solidFill>
                            <a:srgbClr val="333333"/>
                          </a:solidFill>
                          <a:effectLst/>
                          <a:latin typeface="Segoe UI"/>
                          <a:ea typeface="Times New Roman"/>
                        </a:rPr>
                        <a:t>: TABULAR</a:t>
                      </a:r>
                      <a:endParaRPr lang="en-US" sz="1200">
                        <a:effectLst/>
                        <a:latin typeface="Times New Roman"/>
                        <a:ea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just">
                        <a:spcAft>
                          <a:spcPts val="1000"/>
                        </a:spcAft>
                      </a:pPr>
                      <a:r>
                        <a:rPr lang="en-US" sz="1200">
                          <a:effectLst/>
                          <a:latin typeface="Times New Roman"/>
                          <a:ea typeface="Times New Roman"/>
                        </a:rPr>
                        <a:t> </a:t>
                      </a:r>
                    </a:p>
                  </a:txBody>
                  <a:tcPr marL="0" marR="0" marT="0" marB="0" anchor="ctr">
                    <a:lnL>
                      <a:noFill/>
                    </a:lnL>
                    <a:lnR>
                      <a:noFill/>
                    </a:lnR>
                    <a:lnT>
                      <a:noFill/>
                    </a:lnT>
                    <a:lnB w="12700" cap="flat" cmpd="sng" algn="ctr">
                      <a:noFill/>
                      <a:prstDash val="solid"/>
                      <a:round/>
                      <a:headEnd type="none" w="med" len="med"/>
                      <a:tailEnd type="none" w="med" len="med"/>
                    </a:lnB>
                    <a:solidFill>
                      <a:srgbClr val="FFFFFF"/>
                    </a:solidFill>
                  </a:tcPr>
                </a:tc>
              </a:tr>
              <a:tr h="219505">
                <a:tc>
                  <a:txBody>
                    <a:bodyPr/>
                    <a:lstStyle/>
                    <a:p>
                      <a:pPr algn="l"/>
                      <a:endParaRPr lang="en-US" sz="1200">
                        <a:effectLst/>
                        <a:latin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rowSpan="2">
                  <a:txBody>
                    <a:bodyPr/>
                    <a:lstStyle/>
                    <a:p>
                      <a:pPr algn="ctr">
                        <a:spcAft>
                          <a:spcPts val="0"/>
                        </a:spcAft>
                      </a:pPr>
                      <a:r>
                        <a:rPr lang="en-US" sz="1200" b="1">
                          <a:solidFill>
                            <a:srgbClr val="000000"/>
                          </a:solidFill>
                          <a:effectLst/>
                          <a:latin typeface="Calibri"/>
                          <a:cs typeface="Calibri"/>
                        </a:rPr>
                        <a:t>Kecamatan</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rowSpan="2">
                  <a:txBody>
                    <a:bodyPr/>
                    <a:lstStyle/>
                    <a:p>
                      <a:pPr algn="ctr">
                        <a:spcAft>
                          <a:spcPts val="0"/>
                        </a:spcAft>
                      </a:pPr>
                      <a:r>
                        <a:rPr lang="en-US" sz="1200" b="1">
                          <a:solidFill>
                            <a:srgbClr val="000000"/>
                          </a:solidFill>
                          <a:effectLst/>
                          <a:latin typeface="Calibri"/>
                          <a:cs typeface="Calibri"/>
                        </a:rPr>
                        <a:t>Luas Daerah</a:t>
                      </a:r>
                      <a:endParaRPr lang="en-US" sz="1200">
                        <a:effectLst/>
                        <a:latin typeface="Times New Roman"/>
                      </a:endParaRPr>
                    </a:p>
                    <a:p>
                      <a:pPr algn="ctr"/>
                      <a:r>
                        <a:rPr lang="en-US" sz="1200" b="1">
                          <a:solidFill>
                            <a:srgbClr val="000000"/>
                          </a:solidFill>
                          <a:effectLst/>
                          <a:latin typeface="Calibri"/>
                          <a:cs typeface="Calibri"/>
                        </a:rPr>
                        <a:t>(Km</a:t>
                      </a:r>
                      <a:r>
                        <a:rPr lang="en-US" sz="1200" b="1" baseline="30000">
                          <a:solidFill>
                            <a:srgbClr val="000000"/>
                          </a:solidFill>
                          <a:effectLst/>
                          <a:latin typeface="Calibri"/>
                          <a:cs typeface="Calibri"/>
                        </a:rPr>
                        <a:t>2</a:t>
                      </a:r>
                      <a:r>
                        <a:rPr lang="en-US" sz="1200" b="1">
                          <a:solidFill>
                            <a:srgbClr val="000000"/>
                          </a:solidFill>
                          <a:effectLst/>
                          <a:latin typeface="Calibri"/>
                          <a:cs typeface="Calibri"/>
                        </a:rPr>
                        <a:t>)</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rowSpan="2">
                  <a:txBody>
                    <a:bodyPr/>
                    <a:lstStyle/>
                    <a:p>
                      <a:pPr algn="ctr">
                        <a:spcAft>
                          <a:spcPts val="0"/>
                        </a:spcAft>
                      </a:pPr>
                      <a:r>
                        <a:rPr lang="en-US" sz="1200" b="1">
                          <a:solidFill>
                            <a:srgbClr val="000000"/>
                          </a:solidFill>
                          <a:effectLst/>
                          <a:latin typeface="Calibri"/>
                          <a:cs typeface="Calibri"/>
                        </a:rPr>
                        <a:t>Jumlah</a:t>
                      </a:r>
                      <a:endParaRPr lang="en-US" sz="1200">
                        <a:effectLst/>
                        <a:latin typeface="Times New Roman"/>
                      </a:endParaRPr>
                    </a:p>
                    <a:p>
                      <a:pPr algn="ctr"/>
                      <a:r>
                        <a:rPr lang="en-US" sz="1200" b="1">
                          <a:solidFill>
                            <a:srgbClr val="000000"/>
                          </a:solidFill>
                          <a:effectLst/>
                          <a:latin typeface="Calibri"/>
                          <a:cs typeface="Calibri"/>
                        </a:rPr>
                        <a:t>Penduduk</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rowSpan="2">
                  <a:txBody>
                    <a:bodyPr/>
                    <a:lstStyle/>
                    <a:p>
                      <a:pPr algn="ctr">
                        <a:spcAft>
                          <a:spcPts val="0"/>
                        </a:spcAft>
                      </a:pPr>
                      <a:r>
                        <a:rPr lang="en-US" sz="1200" b="1">
                          <a:solidFill>
                            <a:srgbClr val="000000"/>
                          </a:solidFill>
                          <a:effectLst/>
                          <a:latin typeface="Calibri"/>
                          <a:cs typeface="Calibri"/>
                        </a:rPr>
                        <a:t>Kepadatan</a:t>
                      </a:r>
                      <a:endParaRPr lang="en-US" sz="1200">
                        <a:effectLst/>
                        <a:latin typeface="Times New Roman"/>
                      </a:endParaRPr>
                    </a:p>
                    <a:p>
                      <a:pPr algn="ctr"/>
                      <a:r>
                        <a:rPr lang="en-US" sz="1200" b="1">
                          <a:solidFill>
                            <a:srgbClr val="000000"/>
                          </a:solidFill>
                          <a:effectLst/>
                          <a:latin typeface="Calibri"/>
                          <a:cs typeface="Calibri"/>
                        </a:rPr>
                        <a:t>Per Km</a:t>
                      </a:r>
                      <a:r>
                        <a:rPr lang="en-US" sz="1200" b="1" baseline="30000">
                          <a:solidFill>
                            <a:srgbClr val="000000"/>
                          </a:solidFill>
                          <a:effectLst/>
                          <a:latin typeface="Calibri"/>
                          <a:cs typeface="Calibri"/>
                        </a:rPr>
                        <a:t>2</a:t>
                      </a:r>
                      <a:endParaRPr lang="en-US" sz="1200">
                        <a:effectLst/>
                        <a:latin typeface="Times New Roman"/>
                      </a:endParaRPr>
                    </a:p>
                  </a:txBody>
                  <a:tcPr marL="817" marR="817" marT="8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just">
                        <a:spcAft>
                          <a:spcPts val="1000"/>
                        </a:spcAft>
                      </a:pPr>
                      <a:r>
                        <a:rPr lang="en-US" sz="1200">
                          <a:effectLst/>
                          <a:latin typeface="Times New Roman"/>
                          <a:ea typeface="Times New Roman"/>
                        </a:rPr>
                        <a:t> </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r>
              <a:tr h="220486">
                <a:tc>
                  <a:txBody>
                    <a:bodyPr/>
                    <a:lstStyle/>
                    <a:p>
                      <a:pPr algn="l"/>
                      <a:endParaRPr lang="en-US" sz="1200">
                        <a:effectLst/>
                        <a:latin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just">
                        <a:spcAft>
                          <a:spcPts val="1000"/>
                        </a:spcAft>
                      </a:pPr>
                      <a:r>
                        <a:rPr lang="en-US" sz="1200">
                          <a:effectLst/>
                          <a:latin typeface="Times New Roman"/>
                          <a:ea typeface="Times New Roman"/>
                        </a:rPr>
                        <a:t> </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r>
              <a:tr h="220486">
                <a:tc>
                  <a:txBody>
                    <a:bodyPr/>
                    <a:lstStyle/>
                    <a:p>
                      <a:pPr algn="l"/>
                      <a:endParaRPr lang="en-US" sz="1200">
                        <a:effectLst/>
                        <a:latin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en-US" sz="1200" b="1">
                          <a:solidFill>
                            <a:srgbClr val="000000"/>
                          </a:solidFill>
                          <a:effectLst/>
                          <a:latin typeface="Calibri"/>
                          <a:cs typeface="Calibri"/>
                        </a:rPr>
                        <a:t>(1)</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spcAft>
                          <a:spcPts val="0"/>
                        </a:spcAft>
                      </a:pPr>
                      <a:r>
                        <a:rPr lang="en-US" sz="1200" b="1">
                          <a:solidFill>
                            <a:srgbClr val="000000"/>
                          </a:solidFill>
                          <a:effectLst/>
                          <a:latin typeface="Calibri"/>
                          <a:cs typeface="Calibri"/>
                        </a:rPr>
                        <a:t>(2)</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spcAft>
                          <a:spcPts val="0"/>
                        </a:spcAft>
                      </a:pPr>
                      <a:r>
                        <a:rPr lang="en-US" sz="1200" b="1">
                          <a:solidFill>
                            <a:srgbClr val="000000"/>
                          </a:solidFill>
                          <a:effectLst/>
                          <a:latin typeface="Calibri"/>
                          <a:cs typeface="Calibri"/>
                        </a:rPr>
                        <a:t>(3)</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spcAft>
                          <a:spcPts val="0"/>
                        </a:spcAft>
                      </a:pPr>
                      <a:r>
                        <a:rPr lang="en-US" sz="1200" b="1">
                          <a:solidFill>
                            <a:srgbClr val="000000"/>
                          </a:solidFill>
                          <a:effectLst/>
                          <a:latin typeface="Calibri"/>
                          <a:cs typeface="Calibri"/>
                        </a:rPr>
                        <a:t>(4)</a:t>
                      </a:r>
                      <a:endParaRPr lang="en-US" sz="1200">
                        <a:effectLst/>
                        <a:latin typeface="Times New Roman"/>
                      </a:endParaRPr>
                    </a:p>
                  </a:txBody>
                  <a:tcPr marL="817" marR="817" marT="8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just">
                        <a:spcAft>
                          <a:spcPts val="1000"/>
                        </a:spcAft>
                      </a:pPr>
                      <a:r>
                        <a:rPr lang="en-US" sz="1200">
                          <a:effectLst/>
                          <a:latin typeface="Times New Roman"/>
                          <a:ea typeface="Times New Roman"/>
                        </a:rPr>
                        <a:t> </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r>
              <a:tr h="220486">
                <a:tc>
                  <a:txBody>
                    <a:bodyPr/>
                    <a:lstStyle/>
                    <a:p>
                      <a:pPr algn="l"/>
                      <a:endParaRPr lang="en-US" sz="1200">
                        <a:effectLst/>
                        <a:latin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en-US" sz="1200">
                          <a:solidFill>
                            <a:srgbClr val="000000"/>
                          </a:solidFill>
                          <a:effectLst/>
                          <a:latin typeface="Calibri"/>
                          <a:cs typeface="Calibri"/>
                        </a:rPr>
                        <a:t>01. Cipatujah</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246,67</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65,118</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264</a:t>
                      </a:r>
                      <a:endParaRPr lang="en-US" sz="1200">
                        <a:effectLst/>
                        <a:latin typeface="Times New Roman"/>
                      </a:endParaRPr>
                    </a:p>
                  </a:txBody>
                  <a:tcPr marL="817" marR="817" marT="8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1000"/>
                        </a:spcAft>
                      </a:pPr>
                      <a:r>
                        <a:rPr lang="en-US" sz="1200">
                          <a:effectLst/>
                          <a:latin typeface="Times New Roman"/>
                          <a:ea typeface="Times New Roman"/>
                        </a:rPr>
                        <a:t> </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r>
              <a:tr h="220486">
                <a:tc>
                  <a:txBody>
                    <a:bodyPr/>
                    <a:lstStyle/>
                    <a:p>
                      <a:pPr algn="l"/>
                      <a:endParaRPr lang="en-US" sz="1200">
                        <a:effectLst/>
                        <a:latin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en-US" sz="1200">
                          <a:solidFill>
                            <a:srgbClr val="000000"/>
                          </a:solidFill>
                          <a:effectLst/>
                          <a:latin typeface="Calibri"/>
                          <a:cs typeface="Calibri"/>
                        </a:rPr>
                        <a:t>02. Karangnunggal</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136,33</a:t>
                      </a:r>
                      <a:endParaRPr lang="en-US" sz="1200">
                        <a:effectLst/>
                        <a:latin typeface="Times New Roman"/>
                      </a:endParaRPr>
                    </a:p>
                  </a:txBody>
                  <a:tcPr marL="817" marR="8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83,852</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615</a:t>
                      </a:r>
                      <a:endParaRPr lang="en-US" sz="1200">
                        <a:effectLst/>
                        <a:latin typeface="Times New Roman"/>
                      </a:endParaRPr>
                    </a:p>
                  </a:txBody>
                  <a:tcPr marL="817" marR="817" marT="8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1000"/>
                        </a:spcAft>
                      </a:pPr>
                      <a:r>
                        <a:rPr lang="en-US" sz="1200">
                          <a:effectLst/>
                          <a:latin typeface="Times New Roman"/>
                          <a:ea typeface="Times New Roman"/>
                        </a:rPr>
                        <a:t> </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r>
              <a:tr h="220486">
                <a:tc>
                  <a:txBody>
                    <a:bodyPr/>
                    <a:lstStyle/>
                    <a:p>
                      <a:pPr algn="l"/>
                      <a:endParaRPr lang="en-US" sz="1200">
                        <a:effectLst/>
                        <a:latin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en-US" sz="1200">
                          <a:solidFill>
                            <a:srgbClr val="000000"/>
                          </a:solidFill>
                          <a:effectLst/>
                          <a:latin typeface="Calibri"/>
                          <a:cs typeface="Calibri"/>
                        </a:rPr>
                        <a:t>03. Cikalong</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139,66</a:t>
                      </a:r>
                      <a:endParaRPr lang="en-US" sz="1200">
                        <a:effectLst/>
                        <a:latin typeface="Times New Roman"/>
                      </a:endParaRPr>
                    </a:p>
                  </a:txBody>
                  <a:tcPr marL="817" marR="8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63,386</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454</a:t>
                      </a:r>
                      <a:endParaRPr lang="en-US" sz="1200">
                        <a:effectLst/>
                        <a:latin typeface="Times New Roman"/>
                      </a:endParaRPr>
                    </a:p>
                  </a:txBody>
                  <a:tcPr marL="817" marR="817" marT="8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1000"/>
                        </a:spcAft>
                      </a:pPr>
                      <a:r>
                        <a:rPr lang="en-US" sz="1200">
                          <a:effectLst/>
                          <a:latin typeface="Times New Roman"/>
                          <a:ea typeface="Times New Roman"/>
                        </a:rPr>
                        <a:t> </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r>
              <a:tr h="220486">
                <a:tc>
                  <a:txBody>
                    <a:bodyPr/>
                    <a:lstStyle/>
                    <a:p>
                      <a:pPr algn="l"/>
                      <a:endParaRPr lang="en-US" sz="1200">
                        <a:effectLst/>
                        <a:latin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en-US" sz="1200">
                          <a:solidFill>
                            <a:srgbClr val="000000"/>
                          </a:solidFill>
                          <a:effectLst/>
                          <a:latin typeface="Calibri"/>
                          <a:cs typeface="Calibri"/>
                        </a:rPr>
                        <a:t>04. Pancatengah</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201,85</a:t>
                      </a:r>
                      <a:endParaRPr lang="en-US" sz="1200">
                        <a:effectLst/>
                        <a:latin typeface="Times New Roman"/>
                      </a:endParaRPr>
                    </a:p>
                  </a:txBody>
                  <a:tcPr marL="817" marR="8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46,224</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229</a:t>
                      </a:r>
                      <a:endParaRPr lang="en-US" sz="1200">
                        <a:effectLst/>
                        <a:latin typeface="Times New Roman"/>
                      </a:endParaRPr>
                    </a:p>
                  </a:txBody>
                  <a:tcPr marL="817" marR="817" marT="8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1000"/>
                        </a:spcAft>
                      </a:pPr>
                      <a:r>
                        <a:rPr lang="en-US" sz="1200">
                          <a:effectLst/>
                          <a:latin typeface="Times New Roman"/>
                          <a:ea typeface="Times New Roman"/>
                        </a:rPr>
                        <a:t> </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r>
              <a:tr h="220486">
                <a:tc>
                  <a:txBody>
                    <a:bodyPr/>
                    <a:lstStyle/>
                    <a:p>
                      <a:pPr algn="l"/>
                      <a:endParaRPr lang="en-US" sz="1200">
                        <a:effectLst/>
                        <a:latin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en-US" sz="1200">
                          <a:solidFill>
                            <a:srgbClr val="000000"/>
                          </a:solidFill>
                          <a:effectLst/>
                          <a:latin typeface="Calibri"/>
                          <a:cs typeface="Calibri"/>
                        </a:rPr>
                        <a:t>05. Cikatomas</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132,68</a:t>
                      </a:r>
                      <a:endParaRPr lang="en-US" sz="1200">
                        <a:effectLst/>
                        <a:latin typeface="Times New Roman"/>
                      </a:endParaRPr>
                    </a:p>
                  </a:txBody>
                  <a:tcPr marL="817" marR="8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49,446</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373</a:t>
                      </a:r>
                      <a:endParaRPr lang="en-US" sz="1200">
                        <a:effectLst/>
                        <a:latin typeface="Times New Roman"/>
                      </a:endParaRPr>
                    </a:p>
                  </a:txBody>
                  <a:tcPr marL="817" marR="817" marT="8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1000"/>
                        </a:spcAft>
                      </a:pPr>
                      <a:r>
                        <a:rPr lang="en-US" sz="1200">
                          <a:effectLst/>
                          <a:latin typeface="Times New Roman"/>
                          <a:ea typeface="Times New Roman"/>
                        </a:rPr>
                        <a:t> </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r>
              <a:tr h="220486">
                <a:tc>
                  <a:txBody>
                    <a:bodyPr/>
                    <a:lstStyle/>
                    <a:p>
                      <a:pPr algn="l"/>
                      <a:endParaRPr lang="en-US" sz="1200">
                        <a:effectLst/>
                        <a:latin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en-US" sz="1200">
                          <a:solidFill>
                            <a:srgbClr val="000000"/>
                          </a:solidFill>
                          <a:effectLst/>
                          <a:latin typeface="Calibri"/>
                          <a:cs typeface="Calibri"/>
                        </a:rPr>
                        <a:t>06. Cibalong</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58,58</a:t>
                      </a:r>
                      <a:endParaRPr lang="en-US" sz="1200">
                        <a:effectLst/>
                        <a:latin typeface="Times New Roman"/>
                      </a:endParaRPr>
                    </a:p>
                  </a:txBody>
                  <a:tcPr marL="817" marR="8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31,580</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539</a:t>
                      </a:r>
                      <a:endParaRPr lang="en-US" sz="1200">
                        <a:effectLst/>
                        <a:latin typeface="Times New Roman"/>
                      </a:endParaRPr>
                    </a:p>
                  </a:txBody>
                  <a:tcPr marL="817" marR="817" marT="8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1000"/>
                        </a:spcAft>
                      </a:pPr>
                      <a:r>
                        <a:rPr lang="en-US" sz="1200">
                          <a:effectLst/>
                          <a:latin typeface="Times New Roman"/>
                          <a:ea typeface="Times New Roman"/>
                        </a:rPr>
                        <a:t> </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r>
              <a:tr h="220486">
                <a:tc>
                  <a:txBody>
                    <a:bodyPr/>
                    <a:lstStyle/>
                    <a:p>
                      <a:pPr algn="l"/>
                      <a:endParaRPr lang="en-US" sz="1200">
                        <a:effectLst/>
                        <a:latin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en-US" sz="1200">
                          <a:solidFill>
                            <a:srgbClr val="000000"/>
                          </a:solidFill>
                          <a:effectLst/>
                          <a:latin typeface="Calibri"/>
                          <a:cs typeface="Calibri"/>
                        </a:rPr>
                        <a:t>07. Parungponteng</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47,27</a:t>
                      </a:r>
                      <a:endParaRPr lang="en-US" sz="1200">
                        <a:effectLst/>
                        <a:latin typeface="Times New Roman"/>
                      </a:endParaRPr>
                    </a:p>
                  </a:txBody>
                  <a:tcPr marL="817" marR="8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34,678</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734</a:t>
                      </a:r>
                      <a:endParaRPr lang="en-US" sz="1200">
                        <a:effectLst/>
                        <a:latin typeface="Times New Roman"/>
                      </a:endParaRPr>
                    </a:p>
                  </a:txBody>
                  <a:tcPr marL="817" marR="817" marT="8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1000"/>
                        </a:spcAft>
                      </a:pPr>
                      <a:r>
                        <a:rPr lang="en-US" sz="1200">
                          <a:effectLst/>
                          <a:latin typeface="Times New Roman"/>
                          <a:ea typeface="Times New Roman"/>
                        </a:rPr>
                        <a:t> </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r>
              <a:tr h="220486">
                <a:tc>
                  <a:txBody>
                    <a:bodyPr/>
                    <a:lstStyle/>
                    <a:p>
                      <a:pPr algn="l"/>
                      <a:endParaRPr lang="en-US" sz="1200">
                        <a:effectLst/>
                        <a:latin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en-US" sz="1200">
                          <a:solidFill>
                            <a:srgbClr val="000000"/>
                          </a:solidFill>
                          <a:effectLst/>
                          <a:latin typeface="Calibri"/>
                          <a:cs typeface="Calibri"/>
                        </a:rPr>
                        <a:t>08. Bantarkalong</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59,83</a:t>
                      </a:r>
                      <a:endParaRPr lang="en-US" sz="1200">
                        <a:effectLst/>
                        <a:latin typeface="Times New Roman"/>
                      </a:endParaRPr>
                    </a:p>
                  </a:txBody>
                  <a:tcPr marL="817" marR="8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35,476</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593</a:t>
                      </a:r>
                      <a:endParaRPr lang="en-US" sz="1200">
                        <a:effectLst/>
                        <a:latin typeface="Times New Roman"/>
                      </a:endParaRPr>
                    </a:p>
                  </a:txBody>
                  <a:tcPr marL="817" marR="817" marT="8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1000"/>
                        </a:spcAft>
                      </a:pPr>
                      <a:r>
                        <a:rPr lang="en-US" sz="1200">
                          <a:effectLst/>
                          <a:latin typeface="Times New Roman"/>
                          <a:ea typeface="Times New Roman"/>
                        </a:rPr>
                        <a:t> </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r>
              <a:tr h="220486">
                <a:tc>
                  <a:txBody>
                    <a:bodyPr/>
                    <a:lstStyle/>
                    <a:p>
                      <a:pPr algn="l"/>
                      <a:endParaRPr lang="en-US" sz="1200">
                        <a:effectLst/>
                        <a:latin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en-US" sz="1200">
                          <a:solidFill>
                            <a:srgbClr val="000000"/>
                          </a:solidFill>
                          <a:effectLst/>
                          <a:latin typeface="Calibri"/>
                          <a:cs typeface="Calibri"/>
                        </a:rPr>
                        <a:t>09. Bojongasih</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38,58</a:t>
                      </a:r>
                      <a:endParaRPr lang="en-US" sz="1200">
                        <a:effectLst/>
                        <a:latin typeface="Times New Roman"/>
                      </a:endParaRPr>
                    </a:p>
                  </a:txBody>
                  <a:tcPr marL="817" marR="8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19,870</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515</a:t>
                      </a:r>
                      <a:endParaRPr lang="en-US" sz="1200">
                        <a:effectLst/>
                        <a:latin typeface="Times New Roman"/>
                      </a:endParaRPr>
                    </a:p>
                  </a:txBody>
                  <a:tcPr marL="817" marR="817" marT="8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1000"/>
                        </a:spcAft>
                      </a:pPr>
                      <a:r>
                        <a:rPr lang="en-US" sz="1200">
                          <a:effectLst/>
                          <a:latin typeface="Times New Roman"/>
                          <a:ea typeface="Times New Roman"/>
                        </a:rPr>
                        <a:t> </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r>
              <a:tr h="220486">
                <a:tc>
                  <a:txBody>
                    <a:bodyPr/>
                    <a:lstStyle/>
                    <a:p>
                      <a:pPr algn="l"/>
                      <a:endParaRPr lang="en-US" sz="1200">
                        <a:effectLst/>
                        <a:latin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en-US" sz="1200">
                          <a:solidFill>
                            <a:srgbClr val="000000"/>
                          </a:solidFill>
                          <a:effectLst/>
                          <a:latin typeface="Calibri"/>
                          <a:cs typeface="Calibri"/>
                        </a:rPr>
                        <a:t>10. Culamega</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68,32</a:t>
                      </a:r>
                      <a:endParaRPr lang="en-US" sz="1200">
                        <a:effectLst/>
                        <a:latin typeface="Times New Roman"/>
                      </a:endParaRPr>
                    </a:p>
                  </a:txBody>
                  <a:tcPr marL="817" marR="8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23,739</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347</a:t>
                      </a:r>
                      <a:endParaRPr lang="en-US" sz="1200">
                        <a:effectLst/>
                        <a:latin typeface="Times New Roman"/>
                      </a:endParaRPr>
                    </a:p>
                  </a:txBody>
                  <a:tcPr marL="817" marR="817" marT="8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1000"/>
                        </a:spcAft>
                      </a:pPr>
                      <a:r>
                        <a:rPr lang="en-US" sz="1200">
                          <a:effectLst/>
                          <a:latin typeface="Times New Roman"/>
                          <a:ea typeface="Times New Roman"/>
                        </a:rPr>
                        <a:t> </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r>
              <a:tr h="220486">
                <a:tc>
                  <a:txBody>
                    <a:bodyPr/>
                    <a:lstStyle/>
                    <a:p>
                      <a:pPr algn="l"/>
                      <a:endParaRPr lang="en-US" sz="1200">
                        <a:effectLst/>
                        <a:latin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en-US" sz="1200" smtClean="0">
                          <a:solidFill>
                            <a:srgbClr val="000000"/>
                          </a:solidFill>
                          <a:effectLst/>
                          <a:latin typeface="Calibri"/>
                          <a:cs typeface="Calibri"/>
                        </a:rPr>
                        <a:t>…</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smtClean="0">
                          <a:effectLst/>
                          <a:latin typeface="Times New Roman"/>
                        </a:rPr>
                        <a:t>…</a:t>
                      </a:r>
                      <a:endParaRPr lang="en-US" sz="1200">
                        <a:effectLst/>
                        <a:latin typeface="Times New Roman"/>
                      </a:endParaRPr>
                    </a:p>
                  </a:txBody>
                  <a:tcPr marL="817" marR="8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smtClean="0">
                          <a:effectLst/>
                          <a:latin typeface="Times New Roman"/>
                        </a:rPr>
                        <a:t>…</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smtClean="0">
                          <a:effectLst/>
                          <a:latin typeface="Times New Roman"/>
                        </a:rPr>
                        <a:t>…</a:t>
                      </a:r>
                      <a:endParaRPr lang="en-US" sz="1200">
                        <a:effectLst/>
                        <a:latin typeface="Times New Roman"/>
                      </a:endParaRPr>
                    </a:p>
                  </a:txBody>
                  <a:tcPr marL="817" marR="817" marT="8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1000"/>
                        </a:spcAft>
                      </a:pPr>
                      <a:r>
                        <a:rPr lang="en-US" sz="1200">
                          <a:effectLst/>
                          <a:latin typeface="Times New Roman"/>
                          <a:ea typeface="Times New Roman"/>
                        </a:rPr>
                        <a:t> </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r>
              <a:tr h="220486">
                <a:tc>
                  <a:txBody>
                    <a:bodyPr/>
                    <a:lstStyle/>
                    <a:p>
                      <a:pPr algn="l"/>
                      <a:endParaRPr lang="en-US" sz="1200">
                        <a:effectLst/>
                        <a:latin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en-US" sz="1200">
                          <a:solidFill>
                            <a:srgbClr val="000000"/>
                          </a:solidFill>
                          <a:effectLst/>
                          <a:latin typeface="Calibri"/>
                          <a:cs typeface="Calibri"/>
                        </a:rPr>
                        <a:t>39. Sukaresik</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17,80</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34,380</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74295" algn="r">
                        <a:spcAft>
                          <a:spcPts val="0"/>
                        </a:spcAft>
                      </a:pPr>
                      <a:r>
                        <a:rPr lang="en-US" sz="1200">
                          <a:solidFill>
                            <a:srgbClr val="000000"/>
                          </a:solidFill>
                          <a:effectLst/>
                          <a:latin typeface="Calibri"/>
                          <a:cs typeface="Calibri"/>
                        </a:rPr>
                        <a:t>1931</a:t>
                      </a:r>
                      <a:endParaRPr lang="en-US" sz="1200">
                        <a:effectLst/>
                        <a:latin typeface="Times New Roman"/>
                      </a:endParaRPr>
                    </a:p>
                  </a:txBody>
                  <a:tcPr marL="817" marR="817" marT="8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1000"/>
                        </a:spcAft>
                      </a:pPr>
                      <a:r>
                        <a:rPr lang="en-US" sz="1200">
                          <a:effectLst/>
                          <a:latin typeface="Times New Roman"/>
                          <a:ea typeface="Times New Roman"/>
                        </a:rPr>
                        <a:t> </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r>
              <a:tr h="220486">
                <a:tc>
                  <a:txBody>
                    <a:bodyPr/>
                    <a:lstStyle/>
                    <a:p>
                      <a:pPr algn="l"/>
                      <a:endParaRPr lang="en-US" sz="1200">
                        <a:effectLst/>
                        <a:latin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en-US" sz="1200" b="1">
                          <a:solidFill>
                            <a:srgbClr val="000000"/>
                          </a:solidFill>
                          <a:effectLst/>
                          <a:latin typeface="Calibri"/>
                          <a:cs typeface="Calibri"/>
                        </a:rPr>
                        <a:t>JUMLAH</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marR="74295" algn="r">
                        <a:spcAft>
                          <a:spcPts val="0"/>
                        </a:spcAft>
                      </a:pPr>
                      <a:r>
                        <a:rPr lang="en-US" sz="1200">
                          <a:solidFill>
                            <a:srgbClr val="000000"/>
                          </a:solidFill>
                          <a:effectLst/>
                          <a:latin typeface="Calibri"/>
                          <a:cs typeface="Calibri"/>
                        </a:rPr>
                        <a:t>2.708,82</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marR="74295" algn="r">
                        <a:spcAft>
                          <a:spcPts val="0"/>
                        </a:spcAft>
                      </a:pPr>
                      <a:r>
                        <a:rPr lang="en-US" sz="1200">
                          <a:solidFill>
                            <a:srgbClr val="000000"/>
                          </a:solidFill>
                          <a:effectLst/>
                          <a:latin typeface="Calibri"/>
                          <a:cs typeface="Calibri"/>
                        </a:rPr>
                        <a:t>1,735,998</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marR="74295" algn="r">
                        <a:spcAft>
                          <a:spcPts val="0"/>
                        </a:spcAft>
                      </a:pPr>
                      <a:r>
                        <a:rPr lang="en-US" sz="1200">
                          <a:solidFill>
                            <a:srgbClr val="000000"/>
                          </a:solidFill>
                          <a:effectLst/>
                          <a:latin typeface="Calibri"/>
                          <a:cs typeface="Calibri"/>
                        </a:rPr>
                        <a:t>641</a:t>
                      </a:r>
                      <a:endParaRPr lang="en-US" sz="1200">
                        <a:effectLst/>
                        <a:latin typeface="Times New Roman"/>
                      </a:endParaRPr>
                    </a:p>
                  </a:txBody>
                  <a:tcPr marL="817" marR="817" marT="8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just">
                        <a:spcAft>
                          <a:spcPts val="1000"/>
                        </a:spcAft>
                      </a:pPr>
                      <a:r>
                        <a:rPr lang="en-US" sz="1200">
                          <a:effectLst/>
                          <a:latin typeface="Times New Roman"/>
                          <a:ea typeface="Times New Roman"/>
                        </a:rPr>
                        <a:t> </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r>
              <a:tr h="220486">
                <a:tc>
                  <a:txBody>
                    <a:bodyPr/>
                    <a:lstStyle/>
                    <a:p>
                      <a:pPr algn="l"/>
                      <a:endParaRPr lang="en-US" sz="1200">
                        <a:effectLst/>
                        <a:latin typeface="Times New Roman"/>
                      </a:endParaRPr>
                    </a:p>
                  </a:txBody>
                  <a:tcPr marL="0" marR="0" marT="0" marB="0"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tc gridSpan="4">
                  <a:txBody>
                    <a:bodyPr/>
                    <a:lstStyle/>
                    <a:p>
                      <a:pPr algn="l">
                        <a:spcAft>
                          <a:spcPts val="0"/>
                        </a:spcAft>
                      </a:pPr>
                      <a:r>
                        <a:rPr lang="en-US" sz="1200" b="1">
                          <a:solidFill>
                            <a:srgbClr val="000000"/>
                          </a:solidFill>
                          <a:effectLst/>
                          <a:latin typeface="Calibri"/>
                          <a:cs typeface="Calibri"/>
                        </a:rPr>
                        <a:t>Kabupaten Tasikmalaya</a:t>
                      </a:r>
                      <a:endParaRPr lang="en-US" sz="1200">
                        <a:effectLst/>
                        <a:latin typeface="Times New Roman"/>
                      </a:endParaRPr>
                    </a:p>
                  </a:txBody>
                  <a:tcPr marL="817" marR="817" marT="8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just">
                        <a:spcAft>
                          <a:spcPts val="1000"/>
                        </a:spcAft>
                      </a:pPr>
                      <a:r>
                        <a:rPr lang="en-US" sz="1200">
                          <a:effectLst/>
                          <a:latin typeface="Times New Roman"/>
                          <a:ea typeface="Times New Roman"/>
                        </a:rPr>
                        <a:t> </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r>
              <a:tr h="220486">
                <a:tc>
                  <a:txBody>
                    <a:bodyPr/>
                    <a:lstStyle/>
                    <a:p>
                      <a:pPr algn="l"/>
                      <a:endParaRPr lang="en-US" sz="1200">
                        <a:effectLst/>
                        <a:latin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en-US" sz="1200">
                          <a:solidFill>
                            <a:srgbClr val="000000"/>
                          </a:solidFill>
                          <a:effectLst/>
                          <a:latin typeface="Calibri"/>
                          <a:cs typeface="Calibri"/>
                        </a:rPr>
                        <a:t>Tahun 2014</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r">
                        <a:spcAft>
                          <a:spcPts val="0"/>
                        </a:spcAft>
                      </a:pPr>
                      <a:r>
                        <a:rPr lang="en-US" sz="1200">
                          <a:solidFill>
                            <a:srgbClr val="000000"/>
                          </a:solidFill>
                          <a:effectLst/>
                          <a:latin typeface="Calibri"/>
                          <a:cs typeface="Calibri"/>
                        </a:rPr>
                        <a:t>2,708.82</a:t>
                      </a:r>
                      <a:endParaRPr lang="en-US" sz="1200">
                        <a:effectLst/>
                        <a:latin typeface="Times New Roman"/>
                      </a:endParaRPr>
                    </a:p>
                  </a:txBody>
                  <a:tcPr marL="817" marR="8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r">
                        <a:spcAft>
                          <a:spcPts val="0"/>
                        </a:spcAft>
                      </a:pPr>
                      <a:r>
                        <a:rPr lang="en-US" sz="1200">
                          <a:solidFill>
                            <a:srgbClr val="000000"/>
                          </a:solidFill>
                          <a:effectLst/>
                          <a:latin typeface="Calibri"/>
                          <a:cs typeface="Calibri"/>
                        </a:rPr>
                        <a:t>1,728,618</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r">
                        <a:spcAft>
                          <a:spcPts val="0"/>
                        </a:spcAft>
                      </a:pPr>
                      <a:r>
                        <a:rPr lang="en-US" sz="1200">
                          <a:solidFill>
                            <a:srgbClr val="000000"/>
                          </a:solidFill>
                          <a:effectLst/>
                          <a:latin typeface="Calibri"/>
                          <a:cs typeface="Calibri"/>
                        </a:rPr>
                        <a:t>638</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l"/>
                      <a:endParaRPr lang="en-US" sz="1200">
                        <a:effectLst/>
                        <a:latin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r>
              <a:tr h="220486">
                <a:tc>
                  <a:txBody>
                    <a:bodyPr/>
                    <a:lstStyle/>
                    <a:p>
                      <a:pPr algn="l"/>
                      <a:endParaRPr lang="en-US" sz="1200">
                        <a:effectLst/>
                        <a:latin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en-US" sz="1200">
                          <a:solidFill>
                            <a:srgbClr val="000000"/>
                          </a:solidFill>
                          <a:effectLst/>
                          <a:latin typeface="Calibri"/>
                          <a:cs typeface="Calibri"/>
                        </a:rPr>
                        <a:t>Tahun 2013</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r">
                        <a:spcAft>
                          <a:spcPts val="0"/>
                        </a:spcAft>
                      </a:pPr>
                      <a:r>
                        <a:rPr lang="en-US" sz="1200">
                          <a:solidFill>
                            <a:srgbClr val="000000"/>
                          </a:solidFill>
                          <a:effectLst/>
                          <a:latin typeface="Calibri"/>
                          <a:cs typeface="Calibri"/>
                        </a:rPr>
                        <a:t>2.708,82</a:t>
                      </a:r>
                      <a:endParaRPr lang="en-US" sz="1200">
                        <a:effectLst/>
                        <a:latin typeface="Times New Roman"/>
                      </a:endParaRPr>
                    </a:p>
                  </a:txBody>
                  <a:tcPr marL="817" marR="8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r">
                        <a:spcAft>
                          <a:spcPts val="0"/>
                        </a:spcAft>
                      </a:pPr>
                      <a:r>
                        <a:rPr lang="en-US" sz="1200">
                          <a:solidFill>
                            <a:srgbClr val="000000"/>
                          </a:solidFill>
                          <a:effectLst/>
                          <a:latin typeface="Calibri"/>
                          <a:cs typeface="Calibri"/>
                        </a:rPr>
                        <a:t>1.720.124</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r">
                        <a:spcAft>
                          <a:spcPts val="0"/>
                        </a:spcAft>
                      </a:pPr>
                      <a:r>
                        <a:rPr lang="en-US" sz="1200">
                          <a:solidFill>
                            <a:srgbClr val="000000"/>
                          </a:solidFill>
                          <a:effectLst/>
                          <a:latin typeface="Calibri"/>
                          <a:cs typeface="Calibri"/>
                        </a:rPr>
                        <a:t>635</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l"/>
                      <a:endParaRPr lang="en-US" sz="1200">
                        <a:effectLst/>
                        <a:latin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r>
              <a:tr h="220486">
                <a:tc>
                  <a:txBody>
                    <a:bodyPr/>
                    <a:lstStyle/>
                    <a:p>
                      <a:pPr algn="l"/>
                      <a:endParaRPr lang="en-US" sz="1200">
                        <a:effectLst/>
                        <a:latin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en-US" sz="1200">
                          <a:solidFill>
                            <a:srgbClr val="000000"/>
                          </a:solidFill>
                          <a:effectLst/>
                          <a:latin typeface="Calibri"/>
                          <a:cs typeface="Calibri"/>
                        </a:rPr>
                        <a:t>Tahun 2012</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r">
                        <a:spcAft>
                          <a:spcPts val="0"/>
                        </a:spcAft>
                      </a:pPr>
                      <a:r>
                        <a:rPr lang="en-US" sz="1200">
                          <a:solidFill>
                            <a:srgbClr val="000000"/>
                          </a:solidFill>
                          <a:effectLst/>
                          <a:latin typeface="Calibri"/>
                          <a:cs typeface="Calibri"/>
                        </a:rPr>
                        <a:t>2.708,82</a:t>
                      </a:r>
                      <a:endParaRPr lang="en-US" sz="1200">
                        <a:effectLst/>
                        <a:latin typeface="Times New Roman"/>
                      </a:endParaRPr>
                    </a:p>
                  </a:txBody>
                  <a:tcPr marL="817" marR="8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r">
                        <a:spcAft>
                          <a:spcPts val="0"/>
                        </a:spcAft>
                      </a:pPr>
                      <a:r>
                        <a:rPr lang="en-US" sz="1200">
                          <a:solidFill>
                            <a:srgbClr val="000000"/>
                          </a:solidFill>
                          <a:effectLst/>
                          <a:latin typeface="Calibri"/>
                          <a:cs typeface="Calibri"/>
                        </a:rPr>
                        <a:t>1.716.178</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r">
                        <a:spcAft>
                          <a:spcPts val="0"/>
                        </a:spcAft>
                      </a:pPr>
                      <a:r>
                        <a:rPr lang="en-US" sz="1200">
                          <a:solidFill>
                            <a:srgbClr val="000000"/>
                          </a:solidFill>
                          <a:effectLst/>
                          <a:latin typeface="Calibri"/>
                          <a:cs typeface="Calibri"/>
                        </a:rPr>
                        <a:t>634</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l"/>
                      <a:endParaRPr lang="en-US" sz="1200">
                        <a:effectLst/>
                        <a:latin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r>
              <a:tr h="220486">
                <a:tc>
                  <a:txBody>
                    <a:bodyPr/>
                    <a:lstStyle/>
                    <a:p>
                      <a:pPr algn="l"/>
                      <a:endParaRPr lang="en-US" sz="1200">
                        <a:effectLst/>
                        <a:latin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en-US" sz="1200">
                          <a:solidFill>
                            <a:srgbClr val="000000"/>
                          </a:solidFill>
                          <a:effectLst/>
                          <a:latin typeface="Calibri"/>
                          <a:cs typeface="Calibri"/>
                        </a:rPr>
                        <a:t>Tahun 2011</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r">
                        <a:spcAft>
                          <a:spcPts val="0"/>
                        </a:spcAft>
                      </a:pPr>
                      <a:r>
                        <a:rPr lang="en-GB" sz="1200">
                          <a:solidFill>
                            <a:srgbClr val="000000"/>
                          </a:solidFill>
                          <a:effectLst/>
                          <a:latin typeface="Calibri"/>
                          <a:cs typeface="Calibri"/>
                        </a:rPr>
                        <a:t>2.708,82</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r">
                        <a:spcAft>
                          <a:spcPts val="0"/>
                        </a:spcAft>
                      </a:pPr>
                      <a:r>
                        <a:rPr lang="en-US" sz="1200">
                          <a:solidFill>
                            <a:srgbClr val="000000"/>
                          </a:solidFill>
                          <a:effectLst/>
                          <a:latin typeface="Calibri"/>
                          <a:cs typeface="Calibri"/>
                        </a:rPr>
                        <a:t>1.675.675</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r">
                        <a:spcAft>
                          <a:spcPts val="0"/>
                        </a:spcAft>
                      </a:pPr>
                      <a:r>
                        <a:rPr lang="en-US" sz="1200">
                          <a:solidFill>
                            <a:srgbClr val="000000"/>
                          </a:solidFill>
                          <a:effectLst/>
                          <a:latin typeface="Calibri"/>
                          <a:cs typeface="Calibri"/>
                        </a:rPr>
                        <a:t>618</a:t>
                      </a:r>
                      <a:endParaRPr lang="en-US" sz="1200">
                        <a:effectLst/>
                        <a:latin typeface="Times New Roman"/>
                      </a:endParaRPr>
                    </a:p>
                  </a:txBody>
                  <a:tcPr marL="817" marR="817" marT="8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l"/>
                      <a:endParaRPr lang="en-US" sz="1200">
                        <a:effectLst/>
                        <a:latin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r>
            </a:tbl>
          </a:graphicData>
        </a:graphic>
      </p:graphicFrame>
      <p:pic>
        <p:nvPicPr>
          <p:cNvPr id="5" name="Picture 8" descr="BASIS DATA : Pengertian, Komponen dan Sistem Basis Data (Database) |  Salamadi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934" y="1303628"/>
            <a:ext cx="1158255" cy="97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114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 xmlns:a16="http://schemas.microsoft.com/office/drawing/2014/main"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IDENTIFIKASI INFORMASI (2) : Grafik &amp; SPASIAL</a:t>
            </a:r>
            <a:endParaRPr lang="id-ID" sz="3200">
              <a:latin typeface="AR JULIAN" pitchFamily="2" charset="0"/>
            </a:endParaRPr>
          </a:p>
        </p:txBody>
      </p:sp>
      <p:pic>
        <p:nvPicPr>
          <p:cNvPr id="3"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8458" t="24029" r="25339" b="35324"/>
          <a:stretch/>
        </p:blipFill>
        <p:spPr bwMode="auto">
          <a:xfrm>
            <a:off x="426272" y="832535"/>
            <a:ext cx="5592499" cy="4935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8458" t="67850" r="25339" b="3924"/>
          <a:stretch/>
        </p:blipFill>
        <p:spPr bwMode="auto">
          <a:xfrm>
            <a:off x="5947647" y="817294"/>
            <a:ext cx="5923982" cy="3803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8225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 xmlns:a16="http://schemas.microsoft.com/office/drawing/2014/main"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CONTOH MEMBUAT INFORMASI GRAFIK</a:t>
            </a:r>
            <a:endParaRPr lang="id-ID" sz="3200">
              <a:latin typeface="AR JULIAN" pitchFamily="2" charset="0"/>
            </a:endParaRPr>
          </a:p>
        </p:txBody>
      </p:sp>
      <p:graphicFrame>
        <p:nvGraphicFramePr>
          <p:cNvPr id="5" name="Chart 4"/>
          <p:cNvGraphicFramePr/>
          <p:nvPr>
            <p:extLst>
              <p:ext uri="{D42A27DB-BD31-4B8C-83A1-F6EECF244321}">
                <p14:modId xmlns:p14="http://schemas.microsoft.com/office/powerpoint/2010/main" val="2967992447"/>
              </p:ext>
            </p:extLst>
          </p:nvPr>
        </p:nvGraphicFramePr>
        <p:xfrm>
          <a:off x="534973" y="2547390"/>
          <a:ext cx="5360816" cy="40047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1522337898"/>
              </p:ext>
            </p:extLst>
          </p:nvPr>
        </p:nvGraphicFramePr>
        <p:xfrm>
          <a:off x="5991883" y="2523232"/>
          <a:ext cx="5810081" cy="4013650"/>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1"/>
          <p:cNvSpPr txBox="1">
            <a:spLocks/>
          </p:cNvSpPr>
          <p:nvPr/>
        </p:nvSpPr>
        <p:spPr>
          <a:xfrm>
            <a:off x="606200" y="780031"/>
            <a:ext cx="10945719" cy="1399289"/>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228600" indent="-228600" algn="l">
              <a:lnSpc>
                <a:spcPct val="120000"/>
              </a:lnSpc>
              <a:spcAft>
                <a:spcPts val="600"/>
              </a:spcAft>
              <a:buFont typeface="Wingdings" pitchFamily="2" charset="2"/>
              <a:buChar char="ü"/>
            </a:pPr>
            <a:r>
              <a:rPr lang="en-US" sz="1600" cap="none">
                <a:latin typeface="Arial" pitchFamily="34" charset="0"/>
                <a:cs typeface="Arial" pitchFamily="34" charset="0"/>
              </a:rPr>
              <a:t>G</a:t>
            </a:r>
            <a:r>
              <a:rPr lang="en-US" sz="1600" cap="none" smtClean="0">
                <a:latin typeface="Arial" pitchFamily="34" charset="0"/>
                <a:cs typeface="Arial" pitchFamily="34" charset="0"/>
              </a:rPr>
              <a:t>unakan excel untuk membuat informasi grafik minimal 2 buah persis seperti contoh di bawah lengkap dengan warna-warnanya!</a:t>
            </a:r>
            <a:br>
              <a:rPr lang="en-US" sz="1600" cap="none" smtClean="0">
                <a:latin typeface="Arial" pitchFamily="34" charset="0"/>
                <a:cs typeface="Arial" pitchFamily="34" charset="0"/>
              </a:rPr>
            </a:br>
            <a:r>
              <a:rPr lang="en-US" sz="1600" cap="none" smtClean="0">
                <a:latin typeface="Arial" pitchFamily="34" charset="0"/>
                <a:cs typeface="Arial" pitchFamily="34" charset="0"/>
              </a:rPr>
              <a:t>Buatkan contoh untuk model INFORMASI GRAFIK lainnya, tetap rapi dan indah.</a:t>
            </a:r>
          </a:p>
          <a:p>
            <a:pPr marL="228600" indent="-228600" algn="l">
              <a:lnSpc>
                <a:spcPct val="120000"/>
              </a:lnSpc>
              <a:spcAft>
                <a:spcPts val="600"/>
              </a:spcAft>
              <a:buFont typeface="Wingdings" pitchFamily="2" charset="2"/>
              <a:buChar char="ü"/>
            </a:pPr>
            <a:r>
              <a:rPr lang="en-US" sz="1600" cap="none" smtClean="0">
                <a:latin typeface="Arial" pitchFamily="34" charset="0"/>
                <a:cs typeface="Arial" pitchFamily="34" charset="0"/>
              </a:rPr>
              <a:t>Laporan progres keberhasilan saudara sebagai manager dalam membuat grafik tersebut</a:t>
            </a:r>
          </a:p>
        </p:txBody>
      </p:sp>
    </p:spTree>
    <p:extLst>
      <p:ext uri="{BB962C8B-B14F-4D97-AF65-F5344CB8AC3E}">
        <p14:creationId xmlns:p14="http://schemas.microsoft.com/office/powerpoint/2010/main" val="3500848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 y="809625"/>
            <a:ext cx="10877551" cy="573405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1" name="Rectangle 10"/>
          <p:cNvSpPr/>
          <p:nvPr/>
        </p:nvSpPr>
        <p:spPr>
          <a:xfrm>
            <a:off x="4056428" y="4429692"/>
            <a:ext cx="3759487"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smtClean="0">
                <a:ln w="11430"/>
                <a:solidFill>
                  <a:srgbClr val="FF0000"/>
                </a:solidFill>
                <a:effectLst>
                  <a:outerShdw blurRad="76200" dist="50800" dir="5400000" algn="tl" rotWithShape="0">
                    <a:srgbClr val="000000">
                      <a:alpha val="65000"/>
                    </a:srgbClr>
                  </a:outerShdw>
                </a:effectLst>
              </a:rPr>
              <a:t>Silakan …</a:t>
            </a:r>
            <a:endParaRPr lang="en-US" sz="5400" b="1" spc="50">
              <a:ln w="11430"/>
              <a:solidFill>
                <a:srgbClr val="FF0000"/>
              </a:solidFill>
              <a:effectLst>
                <a:outerShdw blurRad="76200" dist="50800" dir="5400000" algn="tl" rotWithShape="0">
                  <a:srgbClr val="000000">
                    <a:alpha val="65000"/>
                  </a:srgbClr>
                </a:outerShdw>
              </a:effectLst>
            </a:endParaRPr>
          </a:p>
        </p:txBody>
      </p:sp>
      <p:sp>
        <p:nvSpPr>
          <p:cNvPr id="10" name="Title 1">
            <a:extLst>
              <a:ext uri="{FF2B5EF4-FFF2-40B4-BE49-F238E27FC236}">
                <a16:creationId xmlns:a16="http://schemas.microsoft.com/office/drawing/2014/main" xmlns="" id="{BD21447A-6C77-4E90-9545-B2B98D1C43C0}"/>
              </a:ext>
            </a:extLst>
          </p:cNvPr>
          <p:cNvSpPr txBox="1">
            <a:spLocks/>
          </p:cNvSpPr>
          <p:nvPr/>
        </p:nvSpPr>
        <p:spPr>
          <a:xfrm>
            <a:off x="676274" y="144937"/>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REHAT &amp; DISKUSI</a:t>
            </a:r>
            <a:endParaRPr lang="id-ID">
              <a:latin typeface="AR JULIAN" pitchFamily="2" charset="0"/>
            </a:endParaRPr>
          </a:p>
        </p:txBody>
      </p:sp>
      <p:pic>
        <p:nvPicPr>
          <p:cNvPr id="1026" name="Picture 2" descr="6 Seleb Korea dengan Nama &amp;#39;Min Ho&amp;#39;. Yang Mana Idolamu?"/>
          <p:cNvPicPr>
            <a:picLocks noChangeAspect="1" noChangeArrowheads="1"/>
          </p:cNvPicPr>
          <p:nvPr/>
        </p:nvPicPr>
        <p:blipFill rotWithShape="1">
          <a:blip r:embed="rId3">
            <a:clrChange>
              <a:clrFrom>
                <a:srgbClr val="F1F5F8"/>
              </a:clrFrom>
              <a:clrTo>
                <a:srgbClr val="F1F5F8">
                  <a:alpha val="0"/>
                </a:srgbClr>
              </a:clrTo>
            </a:clrChange>
            <a:extLst>
              <a:ext uri="{28A0092B-C50C-407E-A947-70E740481C1C}">
                <a14:useLocalDpi xmlns:a14="http://schemas.microsoft.com/office/drawing/2010/main" val="0"/>
              </a:ext>
            </a:extLst>
          </a:blip>
          <a:srcRect l="6091" r="26762"/>
          <a:stretch/>
        </p:blipFill>
        <p:spPr bwMode="auto">
          <a:xfrm>
            <a:off x="8371643" y="2635293"/>
            <a:ext cx="3182182" cy="3810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4" name="Picture 2" descr="D:\Gambar\korea3.jp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503" r="86596" b="72112"/>
          <a:stretch/>
        </p:blipFill>
        <p:spPr bwMode="auto">
          <a:xfrm flipH="1">
            <a:off x="676274" y="2809142"/>
            <a:ext cx="2857039" cy="389625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01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507181" y="136038"/>
            <a:ext cx="10130118" cy="438497"/>
          </a:xfrm>
        </p:spPr>
        <p:txBody>
          <a:bodyPr>
            <a:normAutofit fontScale="90000"/>
          </a:bodyPr>
          <a:lstStyle/>
          <a:p>
            <a:r>
              <a:rPr lang="en-US" sz="2800" smtClean="0">
                <a:latin typeface="Calibri" pitchFamily="34" charset="0"/>
              </a:rPr>
              <a:t>QUERY</a:t>
            </a:r>
            <a:endParaRPr lang="en-US" sz="2800">
              <a:latin typeface="Calibri" pitchFamily="34" charset="0"/>
            </a:endParaRPr>
          </a:p>
        </p:txBody>
      </p:sp>
      <p:sp>
        <p:nvSpPr>
          <p:cNvPr id="2" name="Rectangle 1"/>
          <p:cNvSpPr/>
          <p:nvPr/>
        </p:nvSpPr>
        <p:spPr>
          <a:xfrm>
            <a:off x="1246174" y="968894"/>
            <a:ext cx="10317346" cy="3970318"/>
          </a:xfrm>
          <a:prstGeom prst="rect">
            <a:avLst/>
          </a:prstGeom>
        </p:spPr>
        <p:txBody>
          <a:bodyPr wrap="square">
            <a:spAutoFit/>
          </a:bodyPr>
          <a:lstStyle/>
          <a:p>
            <a:r>
              <a:rPr lang="en-US" smtClean="0"/>
              <a:t>QUERY 	adalah “pernyataan untuk meminta suatu informasi”.</a:t>
            </a:r>
          </a:p>
          <a:p>
            <a:r>
              <a:rPr lang="en-US"/>
              <a:t> </a:t>
            </a:r>
            <a:r>
              <a:rPr lang="en-US" smtClean="0"/>
              <a:t>            	pada operasi DBMS query dapa diperluas menjadi :  “pernyataan untuk mengkases data/informasi’</a:t>
            </a:r>
            <a:endParaRPr lang="en-US" i="1" smtClean="0"/>
          </a:p>
          <a:p>
            <a:r>
              <a:rPr lang="en-US" i="1" smtClean="0"/>
              <a:t>		</a:t>
            </a:r>
            <a:r>
              <a:rPr lang="en-US" i="1" smtClean="0">
                <a:sym typeface="Wingdings" pitchFamily="2" charset="2"/>
              </a:rPr>
              <a:t> 	</a:t>
            </a:r>
            <a:r>
              <a:rPr lang="en-US" smtClean="0"/>
              <a:t>Inti dari akses data adalah 2 aktivitas WRITE dan READ </a:t>
            </a:r>
          </a:p>
          <a:p>
            <a:r>
              <a:rPr lang="en-US" i="1"/>
              <a:t>		</a:t>
            </a:r>
            <a:r>
              <a:rPr lang="en-US" i="1">
                <a:sym typeface="Wingdings" pitchFamily="2" charset="2"/>
              </a:rPr>
              <a:t> </a:t>
            </a:r>
            <a:r>
              <a:rPr lang="en-US" i="1" smtClean="0">
                <a:sym typeface="Wingdings" pitchFamily="2" charset="2"/>
              </a:rPr>
              <a:t>	</a:t>
            </a:r>
            <a:r>
              <a:rPr lang="en-US" smtClean="0">
                <a:sym typeface="Wingdings" pitchFamily="2" charset="2"/>
              </a:rPr>
              <a:t>WRITE dan READ </a:t>
            </a:r>
            <a:r>
              <a:rPr lang="en-US" smtClean="0"/>
              <a:t>bisa diperluas menjadi 4 aktivitas yaitu (1) Menambah (2) Menghapus</a:t>
            </a:r>
          </a:p>
          <a:p>
            <a:r>
              <a:rPr lang="en-US"/>
              <a:t>	</a:t>
            </a:r>
            <a:r>
              <a:rPr lang="en-US" smtClean="0"/>
              <a:t>		(3) Memodifikasi (4) Menyajikan</a:t>
            </a:r>
            <a:endParaRPr lang="en-US"/>
          </a:p>
          <a:p>
            <a:r>
              <a:rPr lang="en-US" i="1" smtClean="0"/>
              <a:t>             </a:t>
            </a:r>
          </a:p>
          <a:p>
            <a:r>
              <a:rPr lang="en-US" smtClean="0"/>
              <a:t>CONTOH QUERY :</a:t>
            </a:r>
          </a:p>
          <a:p>
            <a:pPr marL="342900" indent="-342900">
              <a:buAutoNum type="arabicParenR"/>
            </a:pPr>
            <a:r>
              <a:rPr lang="en-US" smtClean="0"/>
              <a:t>Sajikan/tampilkan informasi tabular tentang peserta kuliah basis data</a:t>
            </a:r>
          </a:p>
          <a:p>
            <a:pPr marL="342900" indent="-342900">
              <a:buAutoNum type="arabicParenR"/>
            </a:pPr>
            <a:r>
              <a:rPr lang="en-US" smtClean="0"/>
              <a:t>Sajikan/tampilkan informasi grafik Pie tentang komposisi peserta kuliah basis data menurut gender </a:t>
            </a:r>
          </a:p>
          <a:p>
            <a:pPr marL="342900" indent="-342900">
              <a:buAutoNum type="arabicParenR"/>
            </a:pPr>
            <a:r>
              <a:rPr lang="en-US" smtClean="0"/>
              <a:t>Sajikan/tampilkan informasi grafik tentang kepadatan penduduk semua provinsi di Indonesia</a:t>
            </a:r>
          </a:p>
          <a:p>
            <a:pPr marL="342900" indent="-342900">
              <a:buAutoNum type="arabicParenR"/>
            </a:pPr>
            <a:r>
              <a:rPr lang="en-US" smtClean="0"/>
              <a:t>Sajikan/tampilkan 5 mahasiswa terfavourit di angkatan 2019 </a:t>
            </a:r>
          </a:p>
          <a:p>
            <a:pPr marL="342900" indent="-342900">
              <a:buAutoNum type="arabicParenR"/>
            </a:pPr>
            <a:r>
              <a:rPr lang="en-US" smtClean="0"/>
              <a:t>Sajikan/tampilkan 10 </a:t>
            </a:r>
            <a:r>
              <a:rPr lang="en-US" i="1" smtClean="0"/>
              <a:t>trending topic</a:t>
            </a:r>
            <a:r>
              <a:rPr lang="en-US" smtClean="0"/>
              <a:t> yang menjadi pembicaraan kaum mileneal</a:t>
            </a:r>
          </a:p>
          <a:p>
            <a:pPr marL="342900" indent="-342900">
              <a:buAutoNum type="arabicParenR"/>
            </a:pPr>
            <a:r>
              <a:rPr lang="en-US" smtClean="0"/>
              <a:t>Dst…</a:t>
            </a:r>
          </a:p>
          <a:p>
            <a:endParaRPr lang="en-US" smtClean="0"/>
          </a:p>
        </p:txBody>
      </p:sp>
      <p:sp>
        <p:nvSpPr>
          <p:cNvPr id="4" name="TextBox 3"/>
          <p:cNvSpPr txBox="1"/>
          <p:nvPr/>
        </p:nvSpPr>
        <p:spPr>
          <a:xfrm>
            <a:off x="929072" y="4802052"/>
            <a:ext cx="10935268" cy="1908215"/>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mtClean="0">
                <a:solidFill>
                  <a:schemeClr val="bg1"/>
                </a:solidFill>
                <a:latin typeface="Calibri" pitchFamily="34" charset="0"/>
              </a:rPr>
              <a:t>Query : kalimat/pernyataan (bahasa) </a:t>
            </a:r>
            <a:r>
              <a:rPr lang="en-US" smtClean="0">
                <a:solidFill>
                  <a:schemeClr val="bg1"/>
                </a:solidFill>
                <a:latin typeface="Calibri" pitchFamily="34" charset="0"/>
                <a:sym typeface="Wingdings" pitchFamily="2" charset="2"/>
              </a:rPr>
              <a:t>  bahasa query (Query Language/QL)  Bahasa query yang terstruktur (Structured Query Language = SQL).</a:t>
            </a:r>
          </a:p>
          <a:p>
            <a:endParaRPr lang="en-US" smtClean="0">
              <a:solidFill>
                <a:schemeClr val="bg1"/>
              </a:solidFill>
              <a:latin typeface="Calibri" pitchFamily="34" charset="0"/>
              <a:sym typeface="Wingdings" pitchFamily="2" charset="2"/>
            </a:endParaRPr>
          </a:p>
          <a:p>
            <a:r>
              <a:rPr lang="en-US" smtClean="0">
                <a:solidFill>
                  <a:schemeClr val="bg1"/>
                </a:solidFill>
                <a:latin typeface="Calibri" pitchFamily="34" charset="0"/>
                <a:sym typeface="Wingdings" pitchFamily="2" charset="2"/>
              </a:rPr>
              <a:t>SQL sebagai konsep bahasa query vs “merk/ label” DBMS</a:t>
            </a:r>
          </a:p>
          <a:p>
            <a:r>
              <a:rPr lang="en-US" smtClean="0">
                <a:solidFill>
                  <a:schemeClr val="bg1"/>
                </a:solidFill>
                <a:latin typeface="Calibri" pitchFamily="34" charset="0"/>
                <a:sym typeface="Wingdings" pitchFamily="2" charset="2"/>
              </a:rPr>
              <a:t>Contoh : Microsoft  membuat DBMS servel “SQL-Server”</a:t>
            </a:r>
          </a:p>
          <a:p>
            <a:r>
              <a:rPr lang="en-US" smtClean="0">
                <a:solidFill>
                  <a:schemeClr val="bg1"/>
                </a:solidFill>
                <a:latin typeface="Calibri" pitchFamily="34" charset="0"/>
                <a:sym typeface="Wingdings" pitchFamily="2" charset="2"/>
              </a:rPr>
              <a:t>                …  membuat DBMS “postgreSQL” / PostgreS. </a:t>
            </a:r>
          </a:p>
          <a:p>
            <a:endParaRPr lang="en-US" sz="1600">
              <a:latin typeface="Calibri" pitchFamily="34" charset="0"/>
            </a:endParaRPr>
          </a:p>
        </p:txBody>
      </p:sp>
    </p:spTree>
    <p:extLst>
      <p:ext uri="{BB962C8B-B14F-4D97-AF65-F5344CB8AC3E}">
        <p14:creationId xmlns:p14="http://schemas.microsoft.com/office/powerpoint/2010/main" val="35478114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507181" y="136038"/>
            <a:ext cx="10130118" cy="438497"/>
          </a:xfrm>
        </p:spPr>
        <p:txBody>
          <a:bodyPr>
            <a:normAutofit fontScale="90000"/>
          </a:bodyPr>
          <a:lstStyle/>
          <a:p>
            <a:r>
              <a:rPr lang="en-US" sz="2800" smtClean="0">
                <a:latin typeface="Calibri" pitchFamily="34" charset="0"/>
              </a:rPr>
              <a:t>PROSES PENGOLAHAN DATA</a:t>
            </a:r>
            <a:endParaRPr lang="en-US" sz="2800">
              <a:latin typeface="Calibri" pitchFamily="34" charset="0"/>
            </a:endParaRPr>
          </a:p>
        </p:txBody>
      </p:sp>
      <p:sp>
        <p:nvSpPr>
          <p:cNvPr id="2" name="Rectangle 1"/>
          <p:cNvSpPr/>
          <p:nvPr/>
        </p:nvSpPr>
        <p:spPr>
          <a:xfrm>
            <a:off x="1618406" y="968894"/>
            <a:ext cx="9945113" cy="5078313"/>
          </a:xfrm>
          <a:prstGeom prst="rect">
            <a:avLst/>
          </a:prstGeom>
        </p:spPr>
        <p:txBody>
          <a:bodyPr wrap="square">
            <a:spAutoFit/>
          </a:bodyPr>
          <a:lstStyle/>
          <a:p>
            <a:r>
              <a:rPr lang="en-US" smtClean="0"/>
              <a:t>Inti Pengolahan Data dapat diwakili dengan sebuah kata : </a:t>
            </a:r>
            <a:r>
              <a:rPr lang="en-US" b="1" i="1" smtClean="0">
                <a:solidFill>
                  <a:srgbClr val="FF0000"/>
                </a:solidFill>
              </a:rPr>
              <a:t>UPDATE</a:t>
            </a:r>
            <a:r>
              <a:rPr lang="en-US" i="1" smtClean="0"/>
              <a:t> </a:t>
            </a:r>
            <a:r>
              <a:rPr lang="en-US" i="1" smtClean="0">
                <a:sym typeface="Wingdings" pitchFamily="2" charset="2"/>
              </a:rPr>
              <a:t> supaya uptodate</a:t>
            </a:r>
            <a:endParaRPr lang="en-US" i="1" smtClean="0"/>
          </a:p>
          <a:p>
            <a:endParaRPr lang="en-US" i="1" smtClean="0"/>
          </a:p>
          <a:p>
            <a:r>
              <a:rPr lang="en-US" smtClean="0"/>
              <a:t>Pada </a:t>
            </a:r>
            <a:r>
              <a:rPr lang="en-US"/>
              <a:t>pengolahan data komputer, status data yang berkaitan dengan instan data dalam media penyimpanan senantiasa berubah menurut waktu selama. Pada awal pembuatan data, status instan data adalah kosong. Status tersebut kemudian berubah akibat adanya proses </a:t>
            </a:r>
            <a:r>
              <a:rPr lang="en-US" i="1"/>
              <a:t>updating data</a:t>
            </a:r>
            <a:r>
              <a:rPr lang="en-US"/>
              <a:t> yang perubahannya dilakukan oleh tiga operasi dasar, yaitu </a:t>
            </a:r>
            <a:r>
              <a:rPr lang="en-US" smtClean="0"/>
              <a:t>(1) </a:t>
            </a:r>
            <a:r>
              <a:rPr lang="en-US" b="1" smtClean="0"/>
              <a:t>penambahan</a:t>
            </a:r>
            <a:r>
              <a:rPr lang="en-US" smtClean="0"/>
              <a:t> </a:t>
            </a:r>
            <a:r>
              <a:rPr lang="en-US"/>
              <a:t>item-data, </a:t>
            </a:r>
            <a:r>
              <a:rPr lang="en-US" smtClean="0"/>
              <a:t>(2) </a:t>
            </a:r>
            <a:r>
              <a:rPr lang="en-US" b="1" smtClean="0"/>
              <a:t>penghapusan</a:t>
            </a:r>
            <a:r>
              <a:rPr lang="en-US" smtClean="0"/>
              <a:t> </a:t>
            </a:r>
            <a:r>
              <a:rPr lang="en-US"/>
              <a:t>item-data, dan </a:t>
            </a:r>
            <a:r>
              <a:rPr lang="en-US" smtClean="0"/>
              <a:t>(3) </a:t>
            </a:r>
            <a:r>
              <a:rPr lang="en-US" b="1" smtClean="0"/>
              <a:t>modifikasi</a:t>
            </a:r>
            <a:r>
              <a:rPr lang="en-US" smtClean="0"/>
              <a:t> </a:t>
            </a:r>
            <a:r>
              <a:rPr lang="en-US"/>
              <a:t>item-data</a:t>
            </a:r>
            <a:r>
              <a:rPr lang="en-US" smtClean="0"/>
              <a:t>.  </a:t>
            </a:r>
            <a:r>
              <a:rPr lang="en-US" i="1" smtClean="0">
                <a:solidFill>
                  <a:srgbClr val="FF0000"/>
                </a:solidFill>
              </a:rPr>
              <a:t>(cari istilah proses yang setara dengan 3 operasi dasar itu?)</a:t>
            </a:r>
          </a:p>
          <a:p>
            <a:endParaRPr lang="en-US"/>
          </a:p>
          <a:p>
            <a:r>
              <a:rPr lang="en-US" smtClean="0"/>
              <a:t>Mengacu </a:t>
            </a:r>
            <a:r>
              <a:rPr lang="en-US"/>
              <a:t>pada sifat keanggotaan pada teori himpunan proses update data dijelaskan berikut ini. Misalkah dikehui data Pembayaran dengan informasi sebagai berikut :</a:t>
            </a:r>
          </a:p>
          <a:p>
            <a:endParaRPr lang="en-US" u="sng" smtClean="0"/>
          </a:p>
          <a:p>
            <a:r>
              <a:rPr lang="en-US" b="1" u="sng" smtClean="0">
                <a:solidFill>
                  <a:srgbClr val="FF0000"/>
                </a:solidFill>
              </a:rPr>
              <a:t>Skema</a:t>
            </a:r>
            <a:r>
              <a:rPr lang="en-US"/>
              <a:t>	: </a:t>
            </a:r>
            <a:r>
              <a:rPr lang="en-US" b="1"/>
              <a:t>Pembayaran</a:t>
            </a:r>
            <a:r>
              <a:rPr lang="en-US"/>
              <a:t> (NO_BUKTI,  TANGGAL, KETERANGAN, JUMLAH)  </a:t>
            </a:r>
          </a:p>
          <a:p>
            <a:r>
              <a:rPr lang="en-US" smtClean="0"/>
              <a:t>		  Nama_Data (atribut-1, atribut-2, …)</a:t>
            </a:r>
          </a:p>
          <a:p>
            <a:endParaRPr lang="en-US" smtClean="0"/>
          </a:p>
          <a:p>
            <a:r>
              <a:rPr lang="en-US" b="1" u="sng" smtClean="0">
                <a:solidFill>
                  <a:srgbClr val="FF0000"/>
                </a:solidFill>
              </a:rPr>
              <a:t>Instan</a:t>
            </a:r>
            <a:r>
              <a:rPr lang="en-US"/>
              <a:t>	: </a:t>
            </a:r>
            <a:r>
              <a:rPr lang="en-US" b="1"/>
              <a:t>Pembayaran</a:t>
            </a:r>
            <a:r>
              <a:rPr lang="en-US"/>
              <a:t> ( [’001’, ’01/01/2017’, ’Pembelian ATK’, 250.000 ],</a:t>
            </a:r>
          </a:p>
          <a:p>
            <a:r>
              <a:rPr lang="en-US"/>
              <a:t>	                         </a:t>
            </a:r>
            <a:r>
              <a:rPr lang="en-US" smtClean="0"/>
              <a:t>	    [</a:t>
            </a:r>
            <a:r>
              <a:rPr lang="en-US"/>
              <a:t>’002’, ’05/01/2017’, ’Pelunasan Sewa Bus’, 250.000 ],</a:t>
            </a:r>
          </a:p>
          <a:p>
            <a:r>
              <a:rPr lang="en-US"/>
              <a:t>	                         </a:t>
            </a:r>
            <a:r>
              <a:rPr lang="en-US" smtClean="0"/>
              <a:t>	    [</a:t>
            </a:r>
            <a:r>
              <a:rPr lang="en-US"/>
              <a:t>’003’, ’10/01/2017’, ’Pembayaran Iuran Anggota’, 100.000 ],</a:t>
            </a:r>
          </a:p>
          <a:p>
            <a:r>
              <a:rPr lang="en-US"/>
              <a:t>	     		  </a:t>
            </a:r>
            <a:r>
              <a:rPr lang="en-US" smtClean="0"/>
              <a:t>		    [</a:t>
            </a:r>
            <a:r>
              <a:rPr lang="en-US"/>
              <a:t>’004’, ’30/01/2017’, ’Pembayaran Pajak’, 325.000</a:t>
            </a:r>
            <a:r>
              <a:rPr lang="en-US" smtClean="0"/>
              <a:t>] )</a:t>
            </a:r>
            <a:endParaRPr lang="en-US"/>
          </a:p>
        </p:txBody>
      </p:sp>
    </p:spTree>
    <p:extLst>
      <p:ext uri="{BB962C8B-B14F-4D97-AF65-F5344CB8AC3E}">
        <p14:creationId xmlns:p14="http://schemas.microsoft.com/office/powerpoint/2010/main" val="3063246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507181" y="136038"/>
            <a:ext cx="10130118" cy="438497"/>
          </a:xfrm>
        </p:spPr>
        <p:txBody>
          <a:bodyPr>
            <a:normAutofit fontScale="90000"/>
          </a:bodyPr>
          <a:lstStyle/>
          <a:p>
            <a:r>
              <a:rPr lang="en-US" sz="2800" smtClean="0">
                <a:latin typeface="Calibri" pitchFamily="34" charset="0"/>
              </a:rPr>
              <a:t>Eksplorasi nomenklatur….</a:t>
            </a:r>
            <a:endParaRPr lang="en-US" sz="2800">
              <a:latin typeface="Calibri" pitchFamily="34" charset="0"/>
            </a:endParaRPr>
          </a:p>
        </p:txBody>
      </p:sp>
      <p:sp>
        <p:nvSpPr>
          <p:cNvPr id="2" name="Rectangle 1"/>
          <p:cNvSpPr/>
          <p:nvPr/>
        </p:nvSpPr>
        <p:spPr>
          <a:xfrm>
            <a:off x="1553669" y="1211655"/>
            <a:ext cx="9945113" cy="4247317"/>
          </a:xfrm>
          <a:prstGeom prst="rect">
            <a:avLst/>
          </a:prstGeom>
        </p:spPr>
        <p:txBody>
          <a:bodyPr wrap="square">
            <a:spAutoFit/>
          </a:bodyPr>
          <a:lstStyle/>
          <a:p>
            <a:pPr marL="342900" indent="-342900">
              <a:buAutoNum type="arabicParenBoth"/>
            </a:pPr>
            <a:r>
              <a:rPr lang="en-US" b="1" smtClean="0"/>
              <a:t>penambahan</a:t>
            </a:r>
            <a:r>
              <a:rPr lang="en-US" smtClean="0"/>
              <a:t> data  = ?  ~ Save ,  Add , Insert,  Append, New, “Send”, “Upload”,  ….</a:t>
            </a:r>
          </a:p>
          <a:p>
            <a:pPr marL="342900" indent="-342900">
              <a:buAutoNum type="arabicParenBoth"/>
            </a:pPr>
            <a:endParaRPr lang="en-US"/>
          </a:p>
          <a:p>
            <a:pPr marL="342900" indent="-342900">
              <a:buAutoNum type="arabicParenBoth"/>
            </a:pPr>
            <a:endParaRPr lang="en-US" smtClean="0"/>
          </a:p>
          <a:p>
            <a:pPr marL="342900" indent="-342900">
              <a:buAutoNum type="arabicParenBoth"/>
            </a:pPr>
            <a:endParaRPr lang="en-US" smtClean="0"/>
          </a:p>
          <a:p>
            <a:r>
              <a:rPr lang="en-US" smtClean="0"/>
              <a:t>(2) </a:t>
            </a:r>
            <a:r>
              <a:rPr lang="en-US" b="1" smtClean="0"/>
              <a:t>penghapusan</a:t>
            </a:r>
            <a:r>
              <a:rPr lang="en-US" smtClean="0"/>
              <a:t> data </a:t>
            </a:r>
            <a:r>
              <a:rPr lang="en-US"/>
              <a:t> </a:t>
            </a:r>
            <a:r>
              <a:rPr lang="en-US" smtClean="0"/>
              <a:t>= ? </a:t>
            </a:r>
            <a:r>
              <a:rPr lang="en-US"/>
              <a:t>~ </a:t>
            </a:r>
            <a:r>
              <a:rPr lang="en-US" smtClean="0"/>
              <a:t>Delete, Remove, Drop, Erase, Cut, Park, ….</a:t>
            </a:r>
          </a:p>
          <a:p>
            <a:endParaRPr lang="en-US"/>
          </a:p>
          <a:p>
            <a:endParaRPr lang="en-US" smtClean="0"/>
          </a:p>
          <a:p>
            <a:endParaRPr lang="en-US" smtClean="0"/>
          </a:p>
          <a:p>
            <a:r>
              <a:rPr lang="en-US" smtClean="0"/>
              <a:t>(3) </a:t>
            </a:r>
            <a:r>
              <a:rPr lang="en-US" b="1" smtClean="0"/>
              <a:t>modifikasi</a:t>
            </a:r>
            <a:r>
              <a:rPr lang="en-US" smtClean="0"/>
              <a:t> data.	= ? ~ Update </a:t>
            </a:r>
            <a:r>
              <a:rPr lang="en-US"/>
              <a:t>, </a:t>
            </a:r>
            <a:r>
              <a:rPr lang="en-US" smtClean="0"/>
              <a:t>Edit, Modify,  Alter, Rename,  …</a:t>
            </a:r>
          </a:p>
          <a:p>
            <a:endParaRPr lang="en-US"/>
          </a:p>
          <a:p>
            <a:endParaRPr lang="en-US" smtClean="0"/>
          </a:p>
          <a:p>
            <a:endParaRPr lang="en-US"/>
          </a:p>
          <a:p>
            <a:endParaRPr lang="en-US" smtClean="0"/>
          </a:p>
          <a:p>
            <a:endParaRPr lang="en-US"/>
          </a:p>
          <a:p>
            <a:endParaRPr lang="en-US" smtClean="0"/>
          </a:p>
        </p:txBody>
      </p:sp>
      <p:sp>
        <p:nvSpPr>
          <p:cNvPr id="3" name="Rectangle 2"/>
          <p:cNvSpPr/>
          <p:nvPr/>
        </p:nvSpPr>
        <p:spPr>
          <a:xfrm>
            <a:off x="1472023" y="750808"/>
            <a:ext cx="1064074" cy="369332"/>
          </a:xfrm>
          <a:prstGeom prst="rect">
            <a:avLst/>
          </a:prstGeom>
        </p:spPr>
        <p:txBody>
          <a:bodyPr wrap="none">
            <a:spAutoFit/>
          </a:bodyPr>
          <a:lstStyle/>
          <a:p>
            <a:r>
              <a:rPr lang="en-US" b="1" i="1">
                <a:solidFill>
                  <a:srgbClr val="FF0000"/>
                </a:solidFill>
              </a:rPr>
              <a:t>UPDATE</a:t>
            </a:r>
            <a:endParaRPr lang="en-US"/>
          </a:p>
        </p:txBody>
      </p:sp>
    </p:spTree>
    <p:extLst>
      <p:ext uri="{BB962C8B-B14F-4D97-AF65-F5344CB8AC3E}">
        <p14:creationId xmlns:p14="http://schemas.microsoft.com/office/powerpoint/2010/main" val="30184903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507181" y="136038"/>
            <a:ext cx="10130118" cy="438497"/>
          </a:xfrm>
        </p:spPr>
        <p:txBody>
          <a:bodyPr>
            <a:normAutofit fontScale="90000"/>
          </a:bodyPr>
          <a:lstStyle/>
          <a:p>
            <a:r>
              <a:rPr lang="en-US" sz="2800" smtClean="0">
                <a:latin typeface="Calibri" pitchFamily="34" charset="0"/>
              </a:rPr>
              <a:t>PROSES PENGOLAHAN DATA</a:t>
            </a:r>
            <a:endParaRPr lang="en-US" sz="2800">
              <a:latin typeface="Calibri" pitchFamily="34" charset="0"/>
            </a:endParaRPr>
          </a:p>
        </p:txBody>
      </p:sp>
      <p:sp>
        <p:nvSpPr>
          <p:cNvPr id="2" name="Rectangle 1"/>
          <p:cNvSpPr/>
          <p:nvPr/>
        </p:nvSpPr>
        <p:spPr>
          <a:xfrm>
            <a:off x="453153" y="758471"/>
            <a:ext cx="11304573" cy="6001643"/>
          </a:xfrm>
          <a:prstGeom prst="rect">
            <a:avLst/>
          </a:prstGeom>
          <a:solidFill>
            <a:schemeClr val="bg1"/>
          </a:solidFill>
        </p:spPr>
        <p:txBody>
          <a:bodyPr wrap="square">
            <a:spAutoFit/>
          </a:bodyPr>
          <a:lstStyle/>
          <a:p>
            <a:pPr lvl="0"/>
            <a:r>
              <a:rPr lang="en-US" sz="1600" smtClean="0"/>
              <a:t>(1) Operasi </a:t>
            </a:r>
            <a:r>
              <a:rPr lang="en-US" sz="1600" b="1" i="1"/>
              <a:t>update</a:t>
            </a:r>
            <a:r>
              <a:rPr lang="en-US" sz="1600"/>
              <a:t> untuk penambahan item-data </a:t>
            </a:r>
          </a:p>
          <a:p>
            <a:r>
              <a:rPr lang="en-US" sz="1600"/>
              <a:t>Misalkan status item-data aktif pada NO_BUKTI= ‘002’, maka beberapa operasi penambahan data yang biasanya dilakukan adalah </a:t>
            </a:r>
            <a:r>
              <a:rPr lang="en-US" sz="1600" smtClean="0"/>
              <a:t>:</a:t>
            </a:r>
          </a:p>
          <a:p>
            <a:endParaRPr lang="en-US" sz="1600" smtClean="0"/>
          </a:p>
          <a:p>
            <a:r>
              <a:rPr lang="en-US" sz="1600" smtClean="0"/>
              <a:t>a</a:t>
            </a:r>
            <a:r>
              <a:rPr lang="en-US" sz="1600"/>
              <a:t>). Menambah item data di awal (misal operasi ADD) </a:t>
            </a:r>
          </a:p>
          <a:p>
            <a:r>
              <a:rPr lang="en-US" sz="1600" b="1"/>
              <a:t>     ADD Pembayaran ([‘XXX’, ‘01/01/2017’, ‘Pembelian Cat Tembok’, 95.000</a:t>
            </a:r>
            <a:r>
              <a:rPr lang="en-US" sz="1600" b="1" smtClean="0"/>
              <a:t>]), </a:t>
            </a:r>
            <a:r>
              <a:rPr lang="en-US" sz="1600" smtClean="0"/>
              <a:t> </a:t>
            </a:r>
            <a:r>
              <a:rPr lang="en-US" sz="1600"/>
              <a:t>Maka Status Data menjadi :</a:t>
            </a:r>
          </a:p>
          <a:p>
            <a:r>
              <a:rPr lang="en-US" sz="1600"/>
              <a:t>	  Pembayaran ( </a:t>
            </a:r>
            <a:r>
              <a:rPr lang="en-US" sz="1600" smtClean="0"/>
              <a:t>	</a:t>
            </a:r>
            <a:r>
              <a:rPr lang="en-US" sz="1600" b="1" smtClean="0"/>
              <a:t>[</a:t>
            </a:r>
            <a:r>
              <a:rPr lang="en-US" sz="1600" b="1"/>
              <a:t>’XXX’, ’01/01/2017’, ’Pembelian Cat Tembok’, </a:t>
            </a:r>
            <a:r>
              <a:rPr lang="en-US" sz="1600" b="1" smtClean="0"/>
              <a:t>95.000 </a:t>
            </a:r>
            <a:r>
              <a:rPr lang="en-US" sz="1600" b="1"/>
              <a:t>],</a:t>
            </a:r>
            <a:endParaRPr lang="en-US" sz="1600"/>
          </a:p>
          <a:p>
            <a:r>
              <a:rPr lang="en-US" sz="1600"/>
              <a:t>	  		  </a:t>
            </a:r>
            <a:r>
              <a:rPr lang="en-US" sz="1600" smtClean="0"/>
              <a:t>	[</a:t>
            </a:r>
            <a:r>
              <a:rPr lang="en-US" sz="1600"/>
              <a:t>’001’, ’01/01/2017’, ’Pembelian ATK’, 250.000 ],</a:t>
            </a:r>
          </a:p>
          <a:p>
            <a:r>
              <a:rPr lang="en-US" sz="1600"/>
              <a:t>	                        </a:t>
            </a:r>
            <a:r>
              <a:rPr lang="en-US" sz="1600" smtClean="0"/>
              <a:t>[’002</a:t>
            </a:r>
            <a:r>
              <a:rPr lang="en-US" sz="1600"/>
              <a:t>’, ’05/01/2017’, ’Pelunasan Sewa Bus’, 250.000 ],</a:t>
            </a:r>
          </a:p>
          <a:p>
            <a:r>
              <a:rPr lang="en-US" sz="1600"/>
              <a:t>	                        </a:t>
            </a:r>
            <a:r>
              <a:rPr lang="en-US" sz="1600" smtClean="0"/>
              <a:t>[</a:t>
            </a:r>
            <a:r>
              <a:rPr lang="en-US" sz="1600"/>
              <a:t>’003’, ’10/01/2017’, ’Pembayaran Iuran Anggota’, 100.000 ],</a:t>
            </a:r>
          </a:p>
          <a:p>
            <a:r>
              <a:rPr lang="en-US" sz="1600"/>
              <a:t>	     		  </a:t>
            </a:r>
            <a:r>
              <a:rPr lang="en-US" sz="1600" smtClean="0"/>
              <a:t>	[</a:t>
            </a:r>
            <a:r>
              <a:rPr lang="en-US" sz="1600"/>
              <a:t>’004’, ’30/01/2017’, ’Pembayaran Pajak’, 325.000</a:t>
            </a:r>
            <a:r>
              <a:rPr lang="en-US" sz="1600" smtClean="0"/>
              <a:t>]  )</a:t>
            </a:r>
            <a:endParaRPr lang="en-US" sz="1600"/>
          </a:p>
          <a:p>
            <a:r>
              <a:rPr lang="en-US" sz="1600" smtClean="0"/>
              <a:t>b</a:t>
            </a:r>
            <a:r>
              <a:rPr lang="en-US" sz="1600"/>
              <a:t>). Menambah item data di tengah (misal operasi INSERT) </a:t>
            </a:r>
          </a:p>
          <a:p>
            <a:r>
              <a:rPr lang="en-US" sz="1600" b="1"/>
              <a:t>     INSERT Pembayaran ([‘XXX’, ‘01/01/2017’, ‘Pembelian Cat Tembok’, 95.000</a:t>
            </a:r>
            <a:r>
              <a:rPr lang="en-US" sz="1600" b="1" smtClean="0"/>
              <a:t>]), </a:t>
            </a:r>
            <a:r>
              <a:rPr lang="en-US" sz="1600" smtClean="0"/>
              <a:t> </a:t>
            </a:r>
            <a:r>
              <a:rPr lang="en-US" sz="1600"/>
              <a:t>Maka Status Data menjadi :</a:t>
            </a:r>
          </a:p>
          <a:p>
            <a:r>
              <a:rPr lang="en-US" sz="1600"/>
              <a:t>	  Pembayaran </a:t>
            </a:r>
            <a:r>
              <a:rPr lang="en-US" sz="1600" smtClean="0"/>
              <a:t>(	[’001</a:t>
            </a:r>
            <a:r>
              <a:rPr lang="en-US" sz="1600"/>
              <a:t>’, ’01/01/2017’, ’Pembelian ATK’, 250.000 ],</a:t>
            </a:r>
          </a:p>
          <a:p>
            <a:r>
              <a:rPr lang="en-US" sz="1600"/>
              <a:t>	                      </a:t>
            </a:r>
            <a:r>
              <a:rPr lang="en-US" sz="1600" smtClean="0"/>
              <a:t>	[’002</a:t>
            </a:r>
            <a:r>
              <a:rPr lang="en-US" sz="1600"/>
              <a:t>’, ’05/01/2017’, ’Pelunasan Sewa Bus’, 250.000 ],</a:t>
            </a:r>
          </a:p>
          <a:p>
            <a:r>
              <a:rPr lang="en-US" sz="1600" b="1"/>
              <a:t>	                      </a:t>
            </a:r>
            <a:r>
              <a:rPr lang="en-US" sz="1600" b="1" smtClean="0"/>
              <a:t>	[‘</a:t>
            </a:r>
            <a:r>
              <a:rPr lang="en-US" sz="1600" b="1"/>
              <a:t>XXX’, ‘01/01/2017’, ‘Pembelian Cat Tembok’, 95.000],</a:t>
            </a:r>
            <a:endParaRPr lang="en-US" sz="1600"/>
          </a:p>
          <a:p>
            <a:r>
              <a:rPr lang="en-US" sz="1600"/>
              <a:t>	                      </a:t>
            </a:r>
            <a:r>
              <a:rPr lang="en-US" sz="1600" smtClean="0"/>
              <a:t>	[</a:t>
            </a:r>
            <a:r>
              <a:rPr lang="en-US" sz="1600"/>
              <a:t>’003’, ’10/01/2017’, ’Pembayaran Iuran Anggota’, 100.000 ],</a:t>
            </a:r>
          </a:p>
          <a:p>
            <a:r>
              <a:rPr lang="en-US" sz="1600"/>
              <a:t>	     		  </a:t>
            </a:r>
            <a:r>
              <a:rPr lang="en-US" sz="1600" smtClean="0"/>
              <a:t>	[</a:t>
            </a:r>
            <a:r>
              <a:rPr lang="en-US" sz="1600"/>
              <a:t>’004’, ’30/01/2017’, ’Pembayaran Pajak’, 325.000])</a:t>
            </a:r>
          </a:p>
          <a:p>
            <a:r>
              <a:rPr lang="en-US" sz="1600" smtClean="0"/>
              <a:t>c</a:t>
            </a:r>
            <a:r>
              <a:rPr lang="en-US" sz="1600"/>
              <a:t>). Menambah item data di akhir (misal operasi APPEND) </a:t>
            </a:r>
          </a:p>
          <a:p>
            <a:r>
              <a:rPr lang="en-US" sz="1600" b="1"/>
              <a:t>     APPEND Pembayaran ([‘XXX’, ‘01/01/2017’, ‘Pembelian Cat Tembok’, 95.000</a:t>
            </a:r>
            <a:r>
              <a:rPr lang="en-US" sz="1600" b="1" smtClean="0"/>
              <a:t>]), </a:t>
            </a:r>
            <a:r>
              <a:rPr lang="en-US" sz="1600" smtClean="0"/>
              <a:t> </a:t>
            </a:r>
            <a:r>
              <a:rPr lang="en-US" sz="1600"/>
              <a:t>Maka Status Data menjadi :</a:t>
            </a:r>
          </a:p>
          <a:p>
            <a:r>
              <a:rPr lang="en-US" sz="1600"/>
              <a:t>	  Pembayaran ( </a:t>
            </a:r>
            <a:r>
              <a:rPr lang="en-US" sz="1600" smtClean="0"/>
              <a:t>	[</a:t>
            </a:r>
            <a:r>
              <a:rPr lang="en-US" sz="1600"/>
              <a:t>’001’, ’01/01/2017’, ’Pembelian ATK’, 250.000 ],</a:t>
            </a:r>
          </a:p>
          <a:p>
            <a:r>
              <a:rPr lang="en-US" sz="1600"/>
              <a:t>	                        </a:t>
            </a:r>
            <a:r>
              <a:rPr lang="en-US" sz="1600" smtClean="0"/>
              <a:t>[’002</a:t>
            </a:r>
            <a:r>
              <a:rPr lang="en-US" sz="1600"/>
              <a:t>’, ’05/01/2017’, ’Pelunasan Sewa Bus’, 250.000 ],</a:t>
            </a:r>
          </a:p>
          <a:p>
            <a:r>
              <a:rPr lang="en-US" sz="1600"/>
              <a:t>	                        </a:t>
            </a:r>
            <a:r>
              <a:rPr lang="en-US" sz="1600" smtClean="0"/>
              <a:t>[</a:t>
            </a:r>
            <a:r>
              <a:rPr lang="en-US" sz="1600"/>
              <a:t>’003’, ’10/01/2017’, ’Pembayaran Iuran Anggota’, 100.000 ],</a:t>
            </a:r>
          </a:p>
          <a:p>
            <a:r>
              <a:rPr lang="en-US" sz="1600"/>
              <a:t>	     		  </a:t>
            </a:r>
            <a:r>
              <a:rPr lang="en-US" sz="1600" smtClean="0"/>
              <a:t>	[</a:t>
            </a:r>
            <a:r>
              <a:rPr lang="en-US" sz="1600"/>
              <a:t>’004’, ’30/01/2017’, ’Pembayaran Pajak’, 325.000]</a:t>
            </a:r>
          </a:p>
          <a:p>
            <a:r>
              <a:rPr lang="en-US" sz="1600" b="1"/>
              <a:t>	                        </a:t>
            </a:r>
            <a:r>
              <a:rPr lang="en-US" sz="1600" b="1" smtClean="0"/>
              <a:t>[‘</a:t>
            </a:r>
            <a:r>
              <a:rPr lang="en-US" sz="1600" b="1"/>
              <a:t>XXX’, ‘01/01/2017’, ‘Pembelian Cat Tembok’, 95.000</a:t>
            </a:r>
            <a:r>
              <a:rPr lang="en-US" sz="1600" b="1" smtClean="0"/>
              <a:t>]</a:t>
            </a:r>
            <a:r>
              <a:rPr lang="en-US" sz="1600" smtClean="0"/>
              <a:t>)</a:t>
            </a:r>
            <a:endParaRPr lang="en-US" sz="1600"/>
          </a:p>
        </p:txBody>
      </p:sp>
    </p:spTree>
    <p:extLst>
      <p:ext uri="{BB962C8B-B14F-4D97-AF65-F5344CB8AC3E}">
        <p14:creationId xmlns:p14="http://schemas.microsoft.com/office/powerpoint/2010/main" val="3618429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2" descr="Gambar Backgrounds Simple Untuk Powerpoint - Wallpaper Cave"/>
          <p:cNvPicPr>
            <a:picLocks noChangeAspect="1" noChangeArrowheads="1"/>
          </p:cNvPicPr>
          <p:nvPr/>
        </p:nvPicPr>
        <p:blipFill rotWithShape="1">
          <a:blip r:embed="rId2">
            <a:extLst>
              <a:ext uri="{28A0092B-C50C-407E-A947-70E740481C1C}">
                <a14:useLocalDpi xmlns:a14="http://schemas.microsoft.com/office/drawing/2010/main" val="0"/>
              </a:ext>
            </a:extLst>
          </a:blip>
          <a:srcRect r="3957"/>
          <a:stretch/>
        </p:blipFill>
        <p:spPr bwMode="auto">
          <a:xfrm>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538475" cy="493240"/>
          </a:xfrm>
          <a:prstGeom prst="rect">
            <a:avLst/>
          </a:prstGeom>
          <a:no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latin typeface="AR JULIAN" pitchFamily="2" charset="0"/>
                <a:sym typeface="Wingdings"/>
              </a:rPr>
              <a:t> </a:t>
            </a:r>
            <a:r>
              <a:rPr lang="en-US" sz="3200" smtClean="0">
                <a:latin typeface="AR JULIAN" pitchFamily="2" charset="0"/>
              </a:rPr>
              <a:t>TOPIK</a:t>
            </a:r>
            <a:endParaRPr lang="id-ID" sz="3200">
              <a:latin typeface="AR JULIAN" pitchFamily="2" charset="0"/>
            </a:endParaRPr>
          </a:p>
        </p:txBody>
      </p:sp>
      <p:sp>
        <p:nvSpPr>
          <p:cNvPr id="9" name="TextBox 8"/>
          <p:cNvSpPr txBox="1"/>
          <p:nvPr/>
        </p:nvSpPr>
        <p:spPr>
          <a:xfrm>
            <a:off x="4193413" y="1934622"/>
            <a:ext cx="7773686" cy="3508653"/>
          </a:xfrm>
          <a:prstGeom prst="rect">
            <a:avLst/>
          </a:prstGeom>
          <a:noFill/>
        </p:spPr>
        <p:txBody>
          <a:bodyPr wrap="square" rtlCol="0">
            <a:spAutoFit/>
          </a:bodyPr>
          <a:lstStyle/>
          <a:p>
            <a:pPr>
              <a:spcAft>
                <a:spcPts val="600"/>
              </a:spcAft>
            </a:pPr>
            <a:r>
              <a:rPr lang="en-US" sz="2400" b="1" smtClean="0"/>
              <a:t>REVIEW : </a:t>
            </a:r>
            <a:endParaRPr lang="en-US" sz="2400" smtClean="0"/>
          </a:p>
          <a:p>
            <a:pPr marL="285750" indent="-285750">
              <a:spcAft>
                <a:spcPts val="600"/>
              </a:spcAft>
              <a:buFont typeface="Wingdings" pitchFamily="2" charset="2"/>
              <a:buChar char="ü"/>
            </a:pPr>
            <a:r>
              <a:rPr lang="en-US" sz="2400" smtClean="0"/>
              <a:t>Pengantar istilah dan pengertian</a:t>
            </a:r>
          </a:p>
          <a:p>
            <a:pPr>
              <a:spcAft>
                <a:spcPts val="600"/>
              </a:spcAft>
            </a:pPr>
            <a:endParaRPr lang="en-US" sz="2400" b="1" smtClean="0"/>
          </a:p>
          <a:p>
            <a:pPr>
              <a:spcAft>
                <a:spcPts val="600"/>
              </a:spcAft>
            </a:pPr>
            <a:r>
              <a:rPr lang="en-US" sz="2400" b="1" smtClean="0"/>
              <a:t>PENGETAHUAN &amp; KETRAMPILAN :</a:t>
            </a:r>
          </a:p>
          <a:p>
            <a:pPr marL="285750" indent="-285750">
              <a:spcAft>
                <a:spcPts val="600"/>
              </a:spcAft>
              <a:buFont typeface="Wingdings" pitchFamily="2" charset="2"/>
              <a:buChar char="ü"/>
            </a:pPr>
            <a:r>
              <a:rPr lang="en-US" sz="2400" smtClean="0"/>
              <a:t>Pengetahuan fakta/ data/ informasi/Query dan survei</a:t>
            </a:r>
            <a:endParaRPr lang="en-US" sz="2400"/>
          </a:p>
          <a:p>
            <a:pPr marL="285750" indent="-285750">
              <a:spcAft>
                <a:spcPts val="600"/>
              </a:spcAft>
              <a:buFont typeface="Wingdings" pitchFamily="2" charset="2"/>
              <a:buChar char="ü"/>
            </a:pPr>
            <a:r>
              <a:rPr lang="en-US" sz="2400"/>
              <a:t>Ketrampilan </a:t>
            </a:r>
            <a:r>
              <a:rPr lang="en-US" sz="2400" smtClean="0"/>
              <a:t>membuat </a:t>
            </a:r>
            <a:r>
              <a:rPr lang="en-US" sz="2400"/>
              <a:t>fakta/ data/ </a:t>
            </a:r>
            <a:r>
              <a:rPr lang="en-US" sz="2400" smtClean="0"/>
              <a:t>informasi/ Query dan survey</a:t>
            </a:r>
          </a:p>
          <a:p>
            <a:pPr marL="285750" indent="-285750">
              <a:spcAft>
                <a:spcPts val="600"/>
              </a:spcAft>
              <a:buFont typeface="Wingdings" pitchFamily="2" charset="2"/>
              <a:buChar char="ü"/>
            </a:pPr>
            <a:endParaRPr lang="en-US" sz="2400"/>
          </a:p>
        </p:txBody>
      </p:sp>
      <p:cxnSp>
        <p:nvCxnSpPr>
          <p:cNvPr id="3" name="Straight Connector 2"/>
          <p:cNvCxnSpPr/>
          <p:nvPr/>
        </p:nvCxnSpPr>
        <p:spPr>
          <a:xfrm>
            <a:off x="559293" y="628651"/>
            <a:ext cx="1123913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2" name="Picture 2" descr="D:\Gambar\korea3.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503" r="86596" b="72112"/>
          <a:stretch/>
        </p:blipFill>
        <p:spPr bwMode="auto">
          <a:xfrm flipH="1">
            <a:off x="500106" y="1845846"/>
            <a:ext cx="3175248" cy="433020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Right Arrow 7"/>
          <p:cNvSpPr/>
          <p:nvPr/>
        </p:nvSpPr>
        <p:spPr>
          <a:xfrm>
            <a:off x="3463543" y="3727420"/>
            <a:ext cx="701336" cy="418056"/>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0106" y="673324"/>
            <a:ext cx="5909572"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smtClean="0">
                <a:ln w="11430"/>
                <a:solidFill>
                  <a:srgbClr val="FF0000"/>
                </a:solidFill>
                <a:effectLst>
                  <a:outerShdw blurRad="76200" dist="50800" dir="5400000" algn="tl" rotWithShape="0">
                    <a:srgbClr val="000000">
                      <a:alpha val="65000"/>
                    </a:srgbClr>
                  </a:outerShdw>
                </a:effectLst>
              </a:rPr>
              <a:t>Siap fokus ya …</a:t>
            </a:r>
            <a:endParaRPr lang="en-US" sz="5400" b="1" spc="50">
              <a:ln w="11430"/>
              <a:solidFill>
                <a:srgbClr val="FF000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613011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507181" y="136038"/>
            <a:ext cx="10130118" cy="438497"/>
          </a:xfrm>
        </p:spPr>
        <p:txBody>
          <a:bodyPr>
            <a:normAutofit fontScale="90000"/>
          </a:bodyPr>
          <a:lstStyle/>
          <a:p>
            <a:r>
              <a:rPr lang="en-US" sz="2800" smtClean="0">
                <a:latin typeface="Calibri" pitchFamily="34" charset="0"/>
              </a:rPr>
              <a:t>PROSES PENGOLAHAN DATA</a:t>
            </a:r>
            <a:endParaRPr lang="en-US" sz="2800">
              <a:latin typeface="Calibri" pitchFamily="34" charset="0"/>
            </a:endParaRPr>
          </a:p>
        </p:txBody>
      </p:sp>
      <p:sp>
        <p:nvSpPr>
          <p:cNvPr id="3" name="Rectangle 2"/>
          <p:cNvSpPr/>
          <p:nvPr/>
        </p:nvSpPr>
        <p:spPr>
          <a:xfrm>
            <a:off x="1488933" y="846257"/>
            <a:ext cx="10115045" cy="5016758"/>
          </a:xfrm>
          <a:prstGeom prst="rect">
            <a:avLst/>
          </a:prstGeom>
        </p:spPr>
        <p:txBody>
          <a:bodyPr wrap="square">
            <a:spAutoFit/>
          </a:bodyPr>
          <a:lstStyle/>
          <a:p>
            <a:r>
              <a:rPr lang="en-US" sz="1600" smtClean="0"/>
              <a:t>(2) Operasi </a:t>
            </a:r>
            <a:r>
              <a:rPr lang="en-US" sz="1600" b="1" i="1"/>
              <a:t>update</a:t>
            </a:r>
            <a:r>
              <a:rPr lang="en-US" sz="1600"/>
              <a:t> untuk penghapusan  item-data</a:t>
            </a:r>
          </a:p>
          <a:p>
            <a:r>
              <a:rPr lang="en-US" sz="1600"/>
              <a:t>Misalkan status item-data aktif pada NO_BUKTI= ‘002’, maka beberapa operasi penghapusan data yang biasanya dilakukan adalah :</a:t>
            </a:r>
          </a:p>
          <a:p>
            <a:r>
              <a:rPr lang="en-US" sz="1600"/>
              <a:t> </a:t>
            </a:r>
          </a:p>
          <a:p>
            <a:r>
              <a:rPr lang="en-US" sz="1600" b="1"/>
              <a:t>DELETE Pembayaran </a:t>
            </a:r>
            <a:endParaRPr lang="en-US" sz="1600"/>
          </a:p>
          <a:p>
            <a:r>
              <a:rPr lang="en-US" sz="1600"/>
              <a:t>Maka Status Data menjadi :</a:t>
            </a:r>
          </a:p>
          <a:p>
            <a:r>
              <a:rPr lang="en-US" sz="1600"/>
              <a:t>Pembayaran </a:t>
            </a:r>
            <a:r>
              <a:rPr lang="en-US" sz="1600" smtClean="0"/>
              <a:t>   ( 	[</a:t>
            </a:r>
            <a:r>
              <a:rPr lang="en-US" sz="1600"/>
              <a:t>’001’, ’01/01/2017’, ’Pembelian ATK’, 250.000 ],</a:t>
            </a:r>
          </a:p>
          <a:p>
            <a:r>
              <a:rPr lang="en-US" sz="1600"/>
              <a:t>	             </a:t>
            </a:r>
            <a:r>
              <a:rPr lang="en-US" sz="1600" smtClean="0"/>
              <a:t>	[</a:t>
            </a:r>
            <a:r>
              <a:rPr lang="en-US" sz="1600"/>
              <a:t>’003’, ’10/01/2017’, ’Pembayaran Iuran Anggota’, 100.000 ],</a:t>
            </a:r>
          </a:p>
          <a:p>
            <a:r>
              <a:rPr lang="en-US" sz="1600"/>
              <a:t>	         </a:t>
            </a:r>
            <a:r>
              <a:rPr lang="en-US" sz="1600" smtClean="0"/>
              <a:t>	[</a:t>
            </a:r>
            <a:r>
              <a:rPr lang="en-US" sz="1600"/>
              <a:t>’004’, ’30/01/2017’, ’Pembayaran Pajak’, 325.000</a:t>
            </a:r>
            <a:r>
              <a:rPr lang="en-US" sz="1600" smtClean="0"/>
              <a:t>] )</a:t>
            </a:r>
            <a:endParaRPr lang="en-US" sz="1600"/>
          </a:p>
          <a:p>
            <a:r>
              <a:rPr lang="en-US" sz="1600" smtClean="0"/>
              <a:t>--------------------------------------------------------------------------------------------------------------------------------------------------</a:t>
            </a:r>
            <a:r>
              <a:rPr lang="en-US" sz="1600"/>
              <a:t> </a:t>
            </a:r>
          </a:p>
          <a:p>
            <a:pPr lvl="0"/>
            <a:r>
              <a:rPr lang="en-US" sz="1600" smtClean="0"/>
              <a:t>(3) Operasi </a:t>
            </a:r>
            <a:r>
              <a:rPr lang="en-US" sz="1600" b="1" i="1"/>
              <a:t>update</a:t>
            </a:r>
            <a:r>
              <a:rPr lang="en-US" sz="1600"/>
              <a:t> untuk memodifikasi item-data</a:t>
            </a:r>
          </a:p>
          <a:p>
            <a:r>
              <a:rPr lang="en-US" sz="1600"/>
              <a:t>Misalkan status item-data aktif pada NO_BUKTI= ‘002’, maka beberapa operasi penghapusan data yang biasanya dilakukan adalah :</a:t>
            </a:r>
          </a:p>
          <a:p>
            <a:endParaRPr lang="en-US" sz="1600" b="1" smtClean="0"/>
          </a:p>
          <a:p>
            <a:r>
              <a:rPr lang="en-US" sz="1600" b="1" smtClean="0"/>
              <a:t>UPDATE </a:t>
            </a:r>
            <a:r>
              <a:rPr lang="en-US" sz="1600" b="1"/>
              <a:t>Pembayaran ([’XXX’, ’05/01/2017’, ’Pelunasan Sewa Bus’, 999.999 ])</a:t>
            </a:r>
            <a:endParaRPr lang="en-US" sz="1600"/>
          </a:p>
          <a:p>
            <a:r>
              <a:rPr lang="en-US" sz="1600"/>
              <a:t>Maka Status Data menjadi :</a:t>
            </a:r>
          </a:p>
          <a:p>
            <a:r>
              <a:rPr lang="en-US" sz="1600"/>
              <a:t>Pembayaran </a:t>
            </a:r>
            <a:r>
              <a:rPr lang="en-US" sz="1600" smtClean="0"/>
              <a:t> (  </a:t>
            </a:r>
            <a:r>
              <a:rPr lang="en-US" sz="1600"/>
              <a:t>[’001’, ’01/01/2017’, ’Pembelian ATK’, 250.000 ],</a:t>
            </a:r>
          </a:p>
          <a:p>
            <a:r>
              <a:rPr lang="en-US" sz="1600" b="1"/>
              <a:t>	           </a:t>
            </a:r>
            <a:r>
              <a:rPr lang="en-US" sz="1600" b="1" smtClean="0"/>
              <a:t>   </a:t>
            </a:r>
            <a:r>
              <a:rPr lang="en-US" sz="1600" b="1"/>
              <a:t>[’XXX’, ’05/01/2017’, ’Pelunasan Sewa Bus’, 999.999],</a:t>
            </a:r>
            <a:endParaRPr lang="en-US" sz="1600"/>
          </a:p>
          <a:p>
            <a:r>
              <a:rPr lang="en-US" sz="1600"/>
              <a:t>	           </a:t>
            </a:r>
            <a:r>
              <a:rPr lang="en-US" sz="1600" smtClean="0"/>
              <a:t>   </a:t>
            </a:r>
            <a:r>
              <a:rPr lang="en-US" sz="1600"/>
              <a:t>[’003’, ’10/01/2017’, ’Pembayaran Iuran Anggota’, 100.000 ],</a:t>
            </a:r>
          </a:p>
          <a:p>
            <a:r>
              <a:rPr lang="en-US" sz="1600"/>
              <a:t>	     	   </a:t>
            </a:r>
            <a:r>
              <a:rPr lang="en-US" sz="1600" smtClean="0"/>
              <a:t>   </a:t>
            </a:r>
            <a:r>
              <a:rPr lang="en-US" sz="1600"/>
              <a:t>[’004’, ’30/01/2017’, ’Pembayaran Pajak’, 325.000</a:t>
            </a:r>
            <a:r>
              <a:rPr lang="en-US" sz="1600" smtClean="0"/>
              <a:t>])</a:t>
            </a:r>
            <a:endParaRPr lang="en-US" sz="1600"/>
          </a:p>
        </p:txBody>
      </p:sp>
    </p:spTree>
    <p:extLst>
      <p:ext uri="{BB962C8B-B14F-4D97-AF65-F5344CB8AC3E}">
        <p14:creationId xmlns:p14="http://schemas.microsoft.com/office/powerpoint/2010/main" val="3516848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2" descr="Gambar Backgrounds Simple Untuk Powerpoint - Wallpaper Cave"/>
          <p:cNvPicPr>
            <a:picLocks noChangeAspect="1" noChangeArrowheads="1"/>
          </p:cNvPicPr>
          <p:nvPr/>
        </p:nvPicPr>
        <p:blipFill rotWithShape="1">
          <a:blip r:embed="rId2">
            <a:extLst>
              <a:ext uri="{28A0092B-C50C-407E-A947-70E740481C1C}">
                <a14:useLocalDpi xmlns:a14="http://schemas.microsoft.com/office/drawing/2010/main" val="0"/>
              </a:ext>
            </a:extLst>
          </a:blip>
          <a:srcRect r="3957"/>
          <a:stretch/>
        </p:blipFill>
        <p:spPr bwMode="auto">
          <a:xfrm>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 xmlns:a16="http://schemas.microsoft.com/office/drawing/2014/main" id="{BD21447A-6C77-4E90-9545-B2B98D1C43C0}"/>
              </a:ext>
            </a:extLst>
          </p:cNvPr>
          <p:cNvSpPr txBox="1">
            <a:spLocks/>
          </p:cNvSpPr>
          <p:nvPr/>
        </p:nvSpPr>
        <p:spPr>
          <a:xfrm>
            <a:off x="428624" y="135411"/>
            <a:ext cx="11249025" cy="493240"/>
          </a:xfrm>
          <a:prstGeom prst="rect">
            <a:avLst/>
          </a:prstGeom>
          <a:no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latin typeface="AR JULIAN" pitchFamily="2" charset="0"/>
                <a:sym typeface="Wingdings"/>
              </a:rPr>
              <a:t> </a:t>
            </a:r>
            <a:r>
              <a:rPr lang="en-US" sz="3200" smtClean="0">
                <a:latin typeface="AR JULIAN" pitchFamily="2" charset="0"/>
              </a:rPr>
              <a:t>PENUTUP</a:t>
            </a:r>
            <a:endParaRPr lang="id-ID" sz="3200">
              <a:latin typeface="AR JULIAN" pitchFamily="2" charset="0"/>
            </a:endParaRPr>
          </a:p>
        </p:txBody>
      </p:sp>
      <p:sp>
        <p:nvSpPr>
          <p:cNvPr id="16" name="Title 1">
            <a:extLst>
              <a:ext uri="{FF2B5EF4-FFF2-40B4-BE49-F238E27FC236}">
                <a16:creationId xmlns="" xmlns:a16="http://schemas.microsoft.com/office/drawing/2014/main" id="{BD21447A-6C77-4E90-9545-B2B98D1C43C0}"/>
              </a:ext>
            </a:extLst>
          </p:cNvPr>
          <p:cNvSpPr txBox="1">
            <a:spLocks/>
          </p:cNvSpPr>
          <p:nvPr/>
        </p:nvSpPr>
        <p:spPr>
          <a:xfrm>
            <a:off x="4976386" y="1328125"/>
            <a:ext cx="5599407" cy="1236322"/>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5400" smtClean="0"/>
              <a:t>Sekian …</a:t>
            </a:r>
          </a:p>
          <a:p>
            <a:r>
              <a:rPr lang="en-US" sz="5400" smtClean="0"/>
              <a:t>TERIMA </a:t>
            </a:r>
            <a:r>
              <a:rPr lang="en-US" sz="5400"/>
              <a:t>KASIH</a:t>
            </a:r>
            <a:endParaRPr lang="id-ID" sz="5400"/>
          </a:p>
        </p:txBody>
      </p:sp>
      <p:sp>
        <p:nvSpPr>
          <p:cNvPr id="18" name="Rectangle 17"/>
          <p:cNvSpPr/>
          <p:nvPr/>
        </p:nvSpPr>
        <p:spPr>
          <a:xfrm>
            <a:off x="794650" y="1237938"/>
            <a:ext cx="4241801" cy="523293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pic>
        <p:nvPicPr>
          <p:cNvPr id="19" name="Picture 2" descr="D:\00_FOTO-VIDEO-KELUARGA\HP - VIVO V15\WhatsApp Images\IMG-20190915-WA002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967" y="1536555"/>
            <a:ext cx="2195285" cy="451273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rot="19561967">
            <a:off x="1521985" y="2674329"/>
            <a:ext cx="4251402"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cap="none" spc="50" smtClean="0">
                <a:ln w="11430"/>
                <a:solidFill>
                  <a:srgbClr val="00B0F0"/>
                </a:solidFill>
                <a:effectLst>
                  <a:outerShdw blurRad="76200" dist="50800" dir="5400000" algn="tl" rotWithShape="0">
                    <a:srgbClr val="000000">
                      <a:alpha val="65000"/>
                    </a:srgbClr>
                  </a:outerShdw>
                </a:effectLst>
              </a:rPr>
              <a:t>Ngopi dulu ach …</a:t>
            </a:r>
            <a:endParaRPr lang="en-US" sz="3200" b="1" cap="none" spc="50">
              <a:ln w="11430"/>
              <a:solidFill>
                <a:srgbClr val="00B0F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497760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 y="809625"/>
            <a:ext cx="10877551" cy="573405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64" name="Picture 2" descr="D:\korea2.jp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860" r="64921"/>
          <a:stretch/>
        </p:blipFill>
        <p:spPr bwMode="auto">
          <a:xfrm>
            <a:off x="9921158" y="4264374"/>
            <a:ext cx="1513180" cy="211574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800183" y="817781"/>
            <a:ext cx="3759487" cy="83099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smtClean="0">
                <a:ln w="11430"/>
                <a:solidFill>
                  <a:srgbClr val="FF0000"/>
                </a:solidFill>
                <a:effectLst>
                  <a:outerShdw blurRad="76200" dist="50800" dir="5400000" algn="tl" rotWithShape="0">
                    <a:srgbClr val="000000">
                      <a:alpha val="65000"/>
                    </a:srgbClr>
                  </a:outerShdw>
                </a:effectLst>
              </a:rPr>
              <a:t>Silakan …</a:t>
            </a:r>
            <a:endParaRPr lang="en-US" sz="4800" b="1" spc="50">
              <a:ln w="11430"/>
              <a:solidFill>
                <a:srgbClr val="FF0000"/>
              </a:solidFill>
              <a:effectLst>
                <a:outerShdw blurRad="76200" dist="50800" dir="5400000" algn="tl" rotWithShape="0">
                  <a:srgbClr val="000000">
                    <a:alpha val="65000"/>
                  </a:srgbClr>
                </a:outerShdw>
              </a:effectLst>
            </a:endParaRPr>
          </a:p>
        </p:txBody>
      </p:sp>
      <p:sp>
        <p:nvSpPr>
          <p:cNvPr id="10" name="Title 1">
            <a:extLst>
              <a:ext uri="{FF2B5EF4-FFF2-40B4-BE49-F238E27FC236}">
                <a16:creationId xmlns="" xmlns:a16="http://schemas.microsoft.com/office/drawing/2014/main"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RENUNGAN diskusi</a:t>
            </a:r>
            <a:endParaRPr lang="id-ID">
              <a:latin typeface="AR JULIAN" pitchFamily="2" charset="0"/>
            </a:endParaRPr>
          </a:p>
        </p:txBody>
      </p:sp>
      <p:sp>
        <p:nvSpPr>
          <p:cNvPr id="12" name="Rounded Rectangle 11"/>
          <p:cNvSpPr/>
          <p:nvPr/>
        </p:nvSpPr>
        <p:spPr>
          <a:xfrm>
            <a:off x="10255377" y="97985"/>
            <a:ext cx="1298448" cy="52243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pic>
        <p:nvPicPr>
          <p:cNvPr id="14" name="Picture 3" descr="D:\korea1.jp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21" t="2343" r="80112" b="44916"/>
          <a:stretch/>
        </p:blipFill>
        <p:spPr bwMode="auto">
          <a:xfrm>
            <a:off x="676274" y="4118685"/>
            <a:ext cx="1676308" cy="240712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080260" y="2257718"/>
            <a:ext cx="8747760" cy="1800493"/>
          </a:xfrm>
          <a:prstGeom prst="rect">
            <a:avLst/>
          </a:prstGeom>
          <a:noFill/>
        </p:spPr>
        <p:txBody>
          <a:bodyPr wrap="square" rtlCol="0">
            <a:spAutoFit/>
          </a:bodyPr>
          <a:lstStyle/>
          <a:p>
            <a:pPr lvl="1" indent="-457200">
              <a:spcBef>
                <a:spcPts val="300"/>
              </a:spcBef>
              <a:spcAft>
                <a:spcPts val="300"/>
              </a:spcAft>
              <a:buFont typeface="+mj-lt"/>
              <a:buAutoNum type="arabicPeriod"/>
            </a:pPr>
            <a:r>
              <a:rPr lang="en-US" sz="2400" smtClean="0"/>
              <a:t>Apa isi kompetensi mempelajari basis data ?</a:t>
            </a:r>
          </a:p>
          <a:p>
            <a:pPr lvl="1" indent="-457200">
              <a:spcBef>
                <a:spcPts val="300"/>
              </a:spcBef>
              <a:spcAft>
                <a:spcPts val="300"/>
              </a:spcAft>
              <a:buFont typeface="+mj-lt"/>
              <a:buAutoNum type="arabicPeriod"/>
            </a:pPr>
            <a:r>
              <a:rPr lang="en-US" sz="2400" smtClean="0"/>
              <a:t>Apa bedanya Fakta, Data, Informasi, Database, DBMS ?</a:t>
            </a:r>
          </a:p>
          <a:p>
            <a:pPr lvl="1" indent="-457200">
              <a:spcBef>
                <a:spcPts val="300"/>
              </a:spcBef>
              <a:spcAft>
                <a:spcPts val="300"/>
              </a:spcAft>
              <a:buFont typeface="+mj-lt"/>
              <a:buAutoNum type="arabicPeriod"/>
            </a:pPr>
            <a:r>
              <a:rPr lang="en-US" sz="2400" smtClean="0"/>
              <a:t>Apa itu Program Aplikasi Database ?</a:t>
            </a:r>
          </a:p>
          <a:p>
            <a:pPr lvl="1" indent="-457200">
              <a:spcBef>
                <a:spcPts val="300"/>
              </a:spcBef>
              <a:spcAft>
                <a:spcPts val="300"/>
              </a:spcAft>
              <a:buFont typeface="+mj-lt"/>
              <a:buAutoNum type="arabicPeriod"/>
            </a:pPr>
            <a:r>
              <a:rPr lang="en-US" sz="2400" smtClean="0"/>
              <a:t>Apa itu Database, Data Warehouse, Data Mining, dan Big Data ?</a:t>
            </a:r>
          </a:p>
        </p:txBody>
      </p:sp>
    </p:spTree>
    <p:extLst>
      <p:ext uri="{BB962C8B-B14F-4D97-AF65-F5344CB8AC3E}">
        <p14:creationId xmlns:p14="http://schemas.microsoft.com/office/powerpoint/2010/main" val="655608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076" y="391038"/>
            <a:ext cx="5618604" cy="1452751"/>
          </a:xfrm>
        </p:spPr>
        <p:txBody>
          <a:bodyPr>
            <a:normAutofit/>
          </a:bodyPr>
          <a:lstStyle/>
          <a:p>
            <a:r>
              <a:rPr lang="en-US" sz="3600" smtClean="0"/>
              <a:t>RESUME PERKEMBANGAN DATABASE</a:t>
            </a:r>
            <a:endParaRPr lang="en-US" sz="360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171" t="15770" r="15492" b="10139"/>
          <a:stretch/>
        </p:blipFill>
        <p:spPr bwMode="auto">
          <a:xfrm>
            <a:off x="254834" y="216404"/>
            <a:ext cx="5696262" cy="6431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035040" y="3774399"/>
            <a:ext cx="5958840" cy="261610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66675" lvl="1">
              <a:spcBef>
                <a:spcPts val="300"/>
              </a:spcBef>
              <a:spcAft>
                <a:spcPts val="300"/>
              </a:spcAft>
            </a:pPr>
            <a:r>
              <a:rPr lang="en-US" sz="2400" smtClean="0">
                <a:solidFill>
                  <a:prstClr val="black"/>
                </a:solidFill>
              </a:rPr>
              <a:t>PERKEMBANGAN ENGINE / TEKNOLOGI DBMS</a:t>
            </a:r>
          </a:p>
          <a:p>
            <a:pPr marL="914400" lvl="1" indent="-457200">
              <a:spcBef>
                <a:spcPts val="300"/>
              </a:spcBef>
              <a:spcAft>
                <a:spcPts val="300"/>
              </a:spcAft>
              <a:buFont typeface="Wingdings" pitchFamily="2" charset="2"/>
              <a:buChar char="ü"/>
            </a:pPr>
            <a:r>
              <a:rPr lang="en-US" sz="2400" smtClean="0">
                <a:solidFill>
                  <a:srgbClr val="0070C0"/>
                </a:solidFill>
              </a:rPr>
              <a:t>Sistem Database</a:t>
            </a:r>
          </a:p>
          <a:p>
            <a:pPr marL="914400" lvl="1" indent="-457200">
              <a:spcBef>
                <a:spcPts val="300"/>
              </a:spcBef>
              <a:spcAft>
                <a:spcPts val="300"/>
              </a:spcAft>
              <a:buFont typeface="Wingdings" pitchFamily="2" charset="2"/>
              <a:buChar char="ü"/>
            </a:pPr>
            <a:r>
              <a:rPr lang="en-US" sz="2400" smtClean="0">
                <a:solidFill>
                  <a:srgbClr val="0070C0"/>
                </a:solidFill>
              </a:rPr>
              <a:t>Data Warehouse</a:t>
            </a:r>
          </a:p>
          <a:p>
            <a:pPr marL="914400" lvl="1" indent="-457200">
              <a:spcBef>
                <a:spcPts val="300"/>
              </a:spcBef>
              <a:spcAft>
                <a:spcPts val="300"/>
              </a:spcAft>
              <a:buFont typeface="Wingdings" pitchFamily="2" charset="2"/>
              <a:buChar char="ü"/>
            </a:pPr>
            <a:r>
              <a:rPr lang="en-US" sz="2400" smtClean="0">
                <a:solidFill>
                  <a:srgbClr val="0070C0"/>
                </a:solidFill>
              </a:rPr>
              <a:t>Data Mining</a:t>
            </a:r>
          </a:p>
          <a:p>
            <a:pPr marL="914400" lvl="1" indent="-457200">
              <a:spcBef>
                <a:spcPts val="300"/>
              </a:spcBef>
              <a:spcAft>
                <a:spcPts val="300"/>
              </a:spcAft>
              <a:buFont typeface="Wingdings" pitchFamily="2" charset="2"/>
              <a:buChar char="ü"/>
            </a:pPr>
            <a:r>
              <a:rPr lang="en-US" sz="2400" smtClean="0">
                <a:solidFill>
                  <a:srgbClr val="0070C0"/>
                </a:solidFill>
              </a:rPr>
              <a:t>Big Data </a:t>
            </a:r>
            <a:r>
              <a:rPr lang="en-US" sz="2400" smtClean="0">
                <a:solidFill>
                  <a:srgbClr val="0070C0"/>
                </a:solidFill>
                <a:sym typeface="Wingdings" pitchFamily="2" charset="2"/>
              </a:rPr>
              <a:t> “Data Analyst”+”Cloud”</a:t>
            </a:r>
            <a:endParaRPr lang="en-US" sz="2400" smtClean="0">
              <a:solidFill>
                <a:srgbClr val="0070C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245689089"/>
              </p:ext>
            </p:extLst>
          </p:nvPr>
        </p:nvGraphicFramePr>
        <p:xfrm>
          <a:off x="5951096" y="1967268"/>
          <a:ext cx="6029760" cy="1569720"/>
        </p:xfrm>
        <a:graphic>
          <a:graphicData uri="http://schemas.openxmlformats.org/drawingml/2006/table">
            <a:tbl>
              <a:tblPr firstRow="1" bandRow="1">
                <a:tableStyleId>{5C22544A-7EE6-4342-B048-85BDC9FD1C3A}</a:tableStyleId>
              </a:tblPr>
              <a:tblGrid>
                <a:gridCol w="448930"/>
                <a:gridCol w="1370584"/>
                <a:gridCol w="933768"/>
                <a:gridCol w="1412113"/>
                <a:gridCol w="1056645"/>
                <a:gridCol w="807720"/>
              </a:tblGrid>
              <a:tr h="370840">
                <a:tc>
                  <a:txBody>
                    <a:bodyPr/>
                    <a:lstStyle/>
                    <a:p>
                      <a:r>
                        <a:rPr lang="en-US" sz="1200" smtClean="0"/>
                        <a:t>No</a:t>
                      </a:r>
                      <a:endParaRPr lang="en-US" sz="1200"/>
                    </a:p>
                  </a:txBody>
                  <a:tcPr/>
                </a:tc>
                <a:tc>
                  <a:txBody>
                    <a:bodyPr/>
                    <a:lstStyle/>
                    <a:p>
                      <a:r>
                        <a:rPr lang="en-US" sz="1200" smtClean="0"/>
                        <a:t>Uraian</a:t>
                      </a:r>
                      <a:endParaRPr lang="en-US" sz="1200"/>
                    </a:p>
                  </a:txBody>
                  <a:tcPr/>
                </a:tc>
                <a:tc>
                  <a:txBody>
                    <a:bodyPr/>
                    <a:lstStyle/>
                    <a:p>
                      <a:r>
                        <a:rPr lang="en-US" sz="1200" smtClean="0"/>
                        <a:t>Database </a:t>
                      </a:r>
                    </a:p>
                    <a:p>
                      <a:r>
                        <a:rPr lang="en-US" sz="1200" smtClean="0"/>
                        <a:t>(DB)</a:t>
                      </a:r>
                      <a:endParaRPr lang="en-US" sz="1200"/>
                    </a:p>
                  </a:txBody>
                  <a:tcPr/>
                </a:tc>
                <a:tc>
                  <a:txBody>
                    <a:bodyPr/>
                    <a:lstStyle/>
                    <a:p>
                      <a:r>
                        <a:rPr lang="en-US" sz="1200" smtClean="0"/>
                        <a:t>Data Warehouse</a:t>
                      </a:r>
                    </a:p>
                    <a:p>
                      <a:r>
                        <a:rPr lang="en-US" sz="1200" smtClean="0"/>
                        <a:t> (DW)</a:t>
                      </a:r>
                      <a:endParaRPr lang="en-US" sz="1200"/>
                    </a:p>
                  </a:txBody>
                  <a:tcPr/>
                </a:tc>
                <a:tc>
                  <a:txBody>
                    <a:bodyPr/>
                    <a:lstStyle/>
                    <a:p>
                      <a:r>
                        <a:rPr lang="en-US" sz="1200" smtClean="0"/>
                        <a:t>Data Mining </a:t>
                      </a:r>
                    </a:p>
                    <a:p>
                      <a:r>
                        <a:rPr lang="en-US" sz="1200" smtClean="0"/>
                        <a:t>(DM)</a:t>
                      </a:r>
                      <a:endParaRPr lang="en-US" sz="1200"/>
                    </a:p>
                  </a:txBody>
                  <a:tcPr/>
                </a:tc>
                <a:tc>
                  <a:txBody>
                    <a:bodyPr/>
                    <a:lstStyle/>
                    <a:p>
                      <a:r>
                        <a:rPr lang="en-US" sz="1200" smtClean="0"/>
                        <a:t>Big Data </a:t>
                      </a:r>
                    </a:p>
                    <a:p>
                      <a:r>
                        <a:rPr lang="en-US" sz="1200" smtClean="0"/>
                        <a:t>(BD)</a:t>
                      </a:r>
                      <a:endParaRPr lang="en-US" sz="1200"/>
                    </a:p>
                  </a:txBody>
                  <a:tcPr/>
                </a:tc>
              </a:tr>
              <a:tr h="370840">
                <a:tc>
                  <a:txBody>
                    <a:bodyPr/>
                    <a:lstStyle/>
                    <a:p>
                      <a:r>
                        <a:rPr lang="en-US" sz="1200" smtClean="0"/>
                        <a:t>1.</a:t>
                      </a:r>
                      <a:endParaRPr lang="en-US" sz="1200"/>
                    </a:p>
                  </a:txBody>
                  <a:tcPr/>
                </a:tc>
                <a:tc>
                  <a:txBody>
                    <a:bodyPr/>
                    <a:lstStyle/>
                    <a:p>
                      <a:r>
                        <a:rPr lang="en-US" sz="1200" smtClean="0"/>
                        <a:t>Format data</a:t>
                      </a:r>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370840">
                <a:tc>
                  <a:txBody>
                    <a:bodyPr/>
                    <a:lstStyle/>
                    <a:p>
                      <a:r>
                        <a:rPr lang="en-US" sz="1200" smtClean="0"/>
                        <a:t>2.</a:t>
                      </a:r>
                      <a:endParaRPr lang="en-US" sz="1200"/>
                    </a:p>
                  </a:txBody>
                  <a:tcPr/>
                </a:tc>
                <a:tc>
                  <a:txBody>
                    <a:bodyPr/>
                    <a:lstStyle/>
                    <a:p>
                      <a:r>
                        <a:rPr lang="en-US" sz="1200" smtClean="0"/>
                        <a:t>Sifat keaktifan data</a:t>
                      </a:r>
                      <a:endParaRPr lang="en-US" sz="1200"/>
                    </a:p>
                  </a:txBody>
                  <a:tcPr/>
                </a:tc>
                <a:tc>
                  <a:txBody>
                    <a:bodyPr/>
                    <a:lstStyle/>
                    <a:p>
                      <a:r>
                        <a:rPr lang="en-US" sz="1200" smtClean="0"/>
                        <a:t>aktif</a:t>
                      </a:r>
                      <a:endParaRPr lang="en-US" sz="1200"/>
                    </a:p>
                  </a:txBody>
                  <a:tcPr/>
                </a:tc>
                <a:tc>
                  <a:txBody>
                    <a:bodyPr/>
                    <a:lstStyle/>
                    <a:p>
                      <a:r>
                        <a:rPr lang="en-US" sz="1200" smtClean="0"/>
                        <a:t>Non-aktif</a:t>
                      </a:r>
                      <a:endParaRPr lang="en-US" sz="1200"/>
                    </a:p>
                  </a:txBody>
                  <a:tcPr/>
                </a:tc>
                <a:tc>
                  <a:txBody>
                    <a:bodyPr/>
                    <a:lstStyle/>
                    <a:p>
                      <a:r>
                        <a:rPr lang="en-US" sz="1200" smtClean="0"/>
                        <a:t>Non-aktif</a:t>
                      </a:r>
                      <a:endParaRPr lang="en-US" sz="1200"/>
                    </a:p>
                  </a:txBody>
                  <a:tcPr/>
                </a:tc>
                <a:tc>
                  <a:txBody>
                    <a:bodyPr/>
                    <a:lstStyle/>
                    <a:p>
                      <a:r>
                        <a:rPr lang="en-US" sz="1200" smtClean="0"/>
                        <a:t>aktif</a:t>
                      </a:r>
                      <a:endParaRPr lang="en-US" sz="1200"/>
                    </a:p>
                  </a:txBody>
                  <a:tcPr/>
                </a:tc>
              </a:tr>
              <a:tr h="370840">
                <a:tc>
                  <a:txBody>
                    <a:bodyPr/>
                    <a:lstStyle/>
                    <a:p>
                      <a:r>
                        <a:rPr lang="en-US" sz="1200" smtClean="0"/>
                        <a:t>…</a:t>
                      </a:r>
                      <a:endParaRPr lang="en-US" sz="1200"/>
                    </a:p>
                  </a:txBody>
                  <a:tcPr/>
                </a:tc>
                <a:tc>
                  <a:txBody>
                    <a:bodyPr/>
                    <a:lstStyle/>
                    <a:p>
                      <a:r>
                        <a:rPr lang="en-US" sz="1200" smtClean="0"/>
                        <a:t>…</a:t>
                      </a:r>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bl>
          </a:graphicData>
        </a:graphic>
      </p:graphicFrame>
      <p:sp>
        <p:nvSpPr>
          <p:cNvPr id="6" name="TextBox 5"/>
          <p:cNvSpPr txBox="1"/>
          <p:nvPr/>
        </p:nvSpPr>
        <p:spPr>
          <a:xfrm>
            <a:off x="4274820" y="358190"/>
            <a:ext cx="1847288" cy="138499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66675" lvl="1"/>
            <a:r>
              <a:rPr lang="en-US" sz="1200" smtClean="0">
                <a:solidFill>
                  <a:prstClr val="black"/>
                </a:solidFill>
              </a:rPr>
              <a:t>Clue /Kode/Tanda:</a:t>
            </a:r>
          </a:p>
          <a:p>
            <a:pPr marL="228600" lvl="1" indent="-168275">
              <a:buFont typeface="Wingdings" pitchFamily="2" charset="2"/>
              <a:buChar char="ü"/>
              <a:tabLst>
                <a:tab pos="60325" algn="l"/>
              </a:tabLst>
            </a:pPr>
            <a:r>
              <a:rPr lang="en-US" sz="1200" smtClean="0">
                <a:solidFill>
                  <a:srgbClr val="0070C0"/>
                </a:solidFill>
              </a:rPr>
              <a:t>Format data</a:t>
            </a:r>
          </a:p>
          <a:p>
            <a:pPr marL="228600" lvl="1" indent="-168275">
              <a:buFont typeface="Wingdings" pitchFamily="2" charset="2"/>
              <a:buChar char="ü"/>
              <a:tabLst>
                <a:tab pos="60325" algn="l"/>
              </a:tabLst>
            </a:pPr>
            <a:r>
              <a:rPr lang="en-US" sz="1200" smtClean="0">
                <a:solidFill>
                  <a:srgbClr val="0070C0"/>
                </a:solidFill>
              </a:rPr>
              <a:t>Sifat keaktifan data</a:t>
            </a:r>
          </a:p>
          <a:p>
            <a:pPr marL="228600" lvl="1" indent="-168275">
              <a:buFont typeface="Wingdings" pitchFamily="2" charset="2"/>
              <a:buChar char="ü"/>
              <a:tabLst>
                <a:tab pos="60325" algn="l"/>
              </a:tabLst>
            </a:pPr>
            <a:r>
              <a:rPr lang="en-US" sz="1200" smtClean="0">
                <a:solidFill>
                  <a:srgbClr val="0070C0"/>
                </a:solidFill>
              </a:rPr>
              <a:t>Proses mendapatkan data</a:t>
            </a:r>
          </a:p>
          <a:p>
            <a:pPr marL="228600" lvl="1" indent="-168275">
              <a:buFont typeface="Wingdings" pitchFamily="2" charset="2"/>
              <a:buChar char="ü"/>
              <a:tabLst>
                <a:tab pos="60325" algn="l"/>
              </a:tabLst>
            </a:pPr>
            <a:r>
              <a:rPr lang="en-US" sz="1200" smtClean="0">
                <a:solidFill>
                  <a:srgbClr val="0070C0"/>
                </a:solidFill>
              </a:rPr>
              <a:t>Tujuan</a:t>
            </a:r>
          </a:p>
          <a:p>
            <a:pPr marL="228600" lvl="1" indent="-168275">
              <a:buFont typeface="Wingdings" pitchFamily="2" charset="2"/>
              <a:buChar char="ü"/>
              <a:tabLst>
                <a:tab pos="60325" algn="l"/>
              </a:tabLst>
            </a:pPr>
            <a:endParaRPr lang="en-US" sz="1200" smtClean="0">
              <a:solidFill>
                <a:srgbClr val="0070C0"/>
              </a:solidFill>
            </a:endParaRPr>
          </a:p>
        </p:txBody>
      </p:sp>
      <p:sp>
        <p:nvSpPr>
          <p:cNvPr id="7" name="TextBox 6"/>
          <p:cNvSpPr txBox="1"/>
          <p:nvPr/>
        </p:nvSpPr>
        <p:spPr>
          <a:xfrm>
            <a:off x="1698260" y="512353"/>
            <a:ext cx="859374" cy="27699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66675" lvl="1"/>
            <a:r>
              <a:rPr lang="en-US" sz="1200" smtClean="0">
                <a:solidFill>
                  <a:prstClr val="black"/>
                </a:solidFill>
              </a:rPr>
              <a:t>DBMS-1</a:t>
            </a:r>
            <a:endParaRPr lang="en-US" sz="1200" smtClean="0">
              <a:solidFill>
                <a:srgbClr val="0070C0"/>
              </a:solidFill>
            </a:endParaRPr>
          </a:p>
        </p:txBody>
      </p:sp>
      <p:sp>
        <p:nvSpPr>
          <p:cNvPr id="8" name="TextBox 7"/>
          <p:cNvSpPr txBox="1"/>
          <p:nvPr/>
        </p:nvSpPr>
        <p:spPr>
          <a:xfrm>
            <a:off x="1698260" y="773688"/>
            <a:ext cx="859374" cy="27699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66675" lvl="1"/>
            <a:r>
              <a:rPr lang="en-US" sz="1200" smtClean="0">
                <a:solidFill>
                  <a:prstClr val="black"/>
                </a:solidFill>
              </a:rPr>
              <a:t>DBMS-2</a:t>
            </a:r>
            <a:endParaRPr lang="en-US" sz="1200" smtClean="0">
              <a:solidFill>
                <a:srgbClr val="0070C0"/>
              </a:solidFill>
            </a:endParaRPr>
          </a:p>
        </p:txBody>
      </p:sp>
      <p:sp>
        <p:nvSpPr>
          <p:cNvPr id="11" name="TextBox 10"/>
          <p:cNvSpPr txBox="1"/>
          <p:nvPr/>
        </p:nvSpPr>
        <p:spPr>
          <a:xfrm>
            <a:off x="2435714" y="973120"/>
            <a:ext cx="859374"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66675" lvl="1"/>
            <a:r>
              <a:rPr lang="en-US" sz="1200" smtClean="0">
                <a:solidFill>
                  <a:prstClr val="black"/>
                </a:solidFill>
              </a:rPr>
              <a:t>Non-DBMS-1</a:t>
            </a:r>
            <a:endParaRPr lang="en-US" sz="1200" smtClean="0">
              <a:solidFill>
                <a:srgbClr val="0070C0"/>
              </a:solidFill>
            </a:endParaRPr>
          </a:p>
        </p:txBody>
      </p:sp>
      <p:sp>
        <p:nvSpPr>
          <p:cNvPr id="12" name="TextBox 11"/>
          <p:cNvSpPr txBox="1"/>
          <p:nvPr/>
        </p:nvSpPr>
        <p:spPr>
          <a:xfrm>
            <a:off x="3179165" y="990597"/>
            <a:ext cx="859374"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66675" lvl="1"/>
            <a:r>
              <a:rPr lang="en-US" sz="1200" smtClean="0">
                <a:solidFill>
                  <a:prstClr val="black"/>
                </a:solidFill>
              </a:rPr>
              <a:t>Non-DBMS-2</a:t>
            </a:r>
            <a:endParaRPr lang="en-US" sz="1200" smtClean="0">
              <a:solidFill>
                <a:srgbClr val="0070C0"/>
              </a:solidFill>
            </a:endParaRPr>
          </a:p>
        </p:txBody>
      </p:sp>
    </p:spTree>
    <p:extLst>
      <p:ext uri="{BB962C8B-B14F-4D97-AF65-F5344CB8AC3E}">
        <p14:creationId xmlns:p14="http://schemas.microsoft.com/office/powerpoint/2010/main" val="2915305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 xmlns:a16="http://schemas.microsoft.com/office/drawing/2014/main"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FAKTA – DATA – INFORMASI – Query - SURVEI</a:t>
            </a:r>
            <a:endParaRPr lang="id-ID" sz="3200">
              <a:latin typeface="AR JULIAN" pitchFamily="2" charset="0"/>
            </a:endParaRPr>
          </a:p>
        </p:txBody>
      </p:sp>
      <p:sp>
        <p:nvSpPr>
          <p:cNvPr id="25" name="Rectangle 24"/>
          <p:cNvSpPr/>
          <p:nvPr/>
        </p:nvSpPr>
        <p:spPr>
          <a:xfrm>
            <a:off x="9155809" y="3261004"/>
            <a:ext cx="1312631" cy="1835649"/>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426126" y="3944528"/>
            <a:ext cx="778611"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FAKTA</a:t>
            </a:r>
            <a:endParaRPr lang="en-US" b="1">
              <a:latin typeface="Calibri" pitchFamily="34" charset="0"/>
            </a:endParaRPr>
          </a:p>
        </p:txBody>
      </p:sp>
      <p:sp>
        <p:nvSpPr>
          <p:cNvPr id="27" name="Oval 26"/>
          <p:cNvSpPr/>
          <p:nvPr/>
        </p:nvSpPr>
        <p:spPr>
          <a:xfrm>
            <a:off x="8363127" y="5283326"/>
            <a:ext cx="1172980" cy="117421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smtClean="0">
                <a:latin typeface="Calibri" pitchFamily="34" charset="0"/>
              </a:rPr>
              <a:t>Survei</a:t>
            </a:r>
            <a:endParaRPr lang="en-US" b="1">
              <a:latin typeface="Calibri" pitchFamily="34" charset="0"/>
            </a:endParaRPr>
          </a:p>
        </p:txBody>
      </p:sp>
      <p:sp>
        <p:nvSpPr>
          <p:cNvPr id="28" name="Oval 27"/>
          <p:cNvSpPr/>
          <p:nvPr/>
        </p:nvSpPr>
        <p:spPr>
          <a:xfrm>
            <a:off x="4663965" y="5228819"/>
            <a:ext cx="1322122" cy="130986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i="1" smtClean="0">
                <a:latin typeface="Calibri" pitchFamily="34" charset="0"/>
              </a:rPr>
              <a:t>Data</a:t>
            </a:r>
          </a:p>
          <a:p>
            <a:pPr algn="ctr"/>
            <a:r>
              <a:rPr lang="en-US" sz="1600" b="1" i="1" smtClean="0">
                <a:latin typeface="Calibri" pitchFamily="34" charset="0"/>
              </a:rPr>
              <a:t>Processing</a:t>
            </a:r>
            <a:endParaRPr lang="en-US" sz="1600" b="1">
              <a:latin typeface="Calibri" pitchFamily="34" charset="0"/>
            </a:endParaRPr>
          </a:p>
        </p:txBody>
      </p:sp>
      <p:grpSp>
        <p:nvGrpSpPr>
          <p:cNvPr id="29" name="Group 28"/>
          <p:cNvGrpSpPr/>
          <p:nvPr/>
        </p:nvGrpSpPr>
        <p:grpSpPr>
          <a:xfrm>
            <a:off x="2866179" y="3270591"/>
            <a:ext cx="2398161" cy="1835649"/>
            <a:chOff x="1586753" y="2253364"/>
            <a:chExt cx="2398161" cy="1835649"/>
          </a:xfrm>
        </p:grpSpPr>
        <p:sp>
          <p:nvSpPr>
            <p:cNvPr id="30" name="Rectangle 29"/>
            <p:cNvSpPr/>
            <p:nvPr/>
          </p:nvSpPr>
          <p:spPr>
            <a:xfrm>
              <a:off x="1586753" y="2253364"/>
              <a:ext cx="2398161" cy="1835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582925" y="2947243"/>
              <a:ext cx="1298689"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INFORMASI</a:t>
              </a:r>
              <a:endParaRPr lang="en-US" b="1">
                <a:latin typeface="Calibri" pitchFamily="34" charset="0"/>
              </a:endParaRPr>
            </a:p>
          </p:txBody>
        </p:sp>
        <p:sp>
          <p:nvSpPr>
            <p:cNvPr id="32" name="Left Brace 31"/>
            <p:cNvSpPr/>
            <p:nvPr/>
          </p:nvSpPr>
          <p:spPr>
            <a:xfrm flipH="1">
              <a:off x="2373762" y="2478349"/>
              <a:ext cx="209162" cy="1382504"/>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3" name="Group 32"/>
            <p:cNvGrpSpPr/>
            <p:nvPr/>
          </p:nvGrpSpPr>
          <p:grpSpPr>
            <a:xfrm>
              <a:off x="1694571" y="2370626"/>
              <a:ext cx="663153" cy="1597949"/>
              <a:chOff x="1649746" y="2397521"/>
              <a:chExt cx="663153" cy="1597949"/>
            </a:xfrm>
          </p:grpSpPr>
          <p:sp>
            <p:nvSpPr>
              <p:cNvPr id="34" name="TextBox 33"/>
              <p:cNvSpPr txBox="1"/>
              <p:nvPr/>
            </p:nvSpPr>
            <p:spPr>
              <a:xfrm>
                <a:off x="1649746" y="2397521"/>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Tekstual</a:t>
                </a:r>
                <a:endParaRPr lang="en-US" sz="1400">
                  <a:latin typeface="Calibri" pitchFamily="34" charset="0"/>
                </a:endParaRPr>
              </a:p>
            </p:txBody>
          </p:sp>
          <p:sp>
            <p:nvSpPr>
              <p:cNvPr id="35" name="TextBox 34"/>
              <p:cNvSpPr txBox="1"/>
              <p:nvPr/>
            </p:nvSpPr>
            <p:spPr>
              <a:xfrm>
                <a:off x="1649746" y="2630501"/>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Tabular</a:t>
                </a:r>
                <a:endParaRPr lang="en-US" sz="1400">
                  <a:latin typeface="Calibri" pitchFamily="34" charset="0"/>
                </a:endParaRPr>
              </a:p>
            </p:txBody>
          </p:sp>
          <p:sp>
            <p:nvSpPr>
              <p:cNvPr id="36" name="TextBox 35"/>
              <p:cNvSpPr txBox="1"/>
              <p:nvPr/>
            </p:nvSpPr>
            <p:spPr>
              <a:xfrm>
                <a:off x="1649746" y="2860902"/>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Grafik</a:t>
                </a:r>
                <a:endParaRPr lang="en-US" sz="1400">
                  <a:latin typeface="Calibri" pitchFamily="34" charset="0"/>
                </a:endParaRPr>
              </a:p>
            </p:txBody>
          </p:sp>
          <p:sp>
            <p:nvSpPr>
              <p:cNvPr id="37" name="TextBox 36"/>
              <p:cNvSpPr txBox="1"/>
              <p:nvPr/>
            </p:nvSpPr>
            <p:spPr>
              <a:xfrm>
                <a:off x="1649746" y="3095243"/>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Gambar</a:t>
                </a:r>
                <a:endParaRPr lang="en-US" sz="1400">
                  <a:latin typeface="Calibri" pitchFamily="34" charset="0"/>
                </a:endParaRPr>
              </a:p>
            </p:txBody>
          </p:sp>
          <p:sp>
            <p:nvSpPr>
              <p:cNvPr id="38" name="TextBox 37"/>
              <p:cNvSpPr txBox="1"/>
              <p:nvPr/>
            </p:nvSpPr>
            <p:spPr>
              <a:xfrm>
                <a:off x="1649746" y="3323528"/>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Spasial</a:t>
                </a:r>
                <a:endParaRPr lang="en-US" sz="1400">
                  <a:latin typeface="Calibri" pitchFamily="34" charset="0"/>
                </a:endParaRPr>
              </a:p>
            </p:txBody>
          </p:sp>
          <p:sp>
            <p:nvSpPr>
              <p:cNvPr id="39" name="TextBox 38"/>
              <p:cNvSpPr txBox="1"/>
              <p:nvPr/>
            </p:nvSpPr>
            <p:spPr>
              <a:xfrm>
                <a:off x="1649746" y="3546946"/>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Audio</a:t>
                </a:r>
                <a:endParaRPr lang="en-US" sz="1400">
                  <a:latin typeface="Calibri" pitchFamily="34" charset="0"/>
                </a:endParaRPr>
              </a:p>
            </p:txBody>
          </p:sp>
          <p:sp>
            <p:nvSpPr>
              <p:cNvPr id="40" name="TextBox 39"/>
              <p:cNvSpPr txBox="1"/>
              <p:nvPr/>
            </p:nvSpPr>
            <p:spPr>
              <a:xfrm>
                <a:off x="1649746" y="3780026"/>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Video</a:t>
                </a:r>
                <a:endParaRPr lang="en-US" sz="1400">
                  <a:latin typeface="Calibri" pitchFamily="34" charset="0"/>
                </a:endParaRPr>
              </a:p>
            </p:txBody>
          </p:sp>
        </p:grpSp>
      </p:grpSp>
      <p:grpSp>
        <p:nvGrpSpPr>
          <p:cNvPr id="42" name="Group 41"/>
          <p:cNvGrpSpPr/>
          <p:nvPr/>
        </p:nvGrpSpPr>
        <p:grpSpPr>
          <a:xfrm>
            <a:off x="5537858" y="3270591"/>
            <a:ext cx="3357387" cy="1835649"/>
            <a:chOff x="5585011" y="2253364"/>
            <a:chExt cx="3357387" cy="1835649"/>
          </a:xfrm>
        </p:grpSpPr>
        <p:grpSp>
          <p:nvGrpSpPr>
            <p:cNvPr id="43" name="Group 42"/>
            <p:cNvGrpSpPr/>
            <p:nvPr/>
          </p:nvGrpSpPr>
          <p:grpSpPr>
            <a:xfrm>
              <a:off x="5585011" y="2253364"/>
              <a:ext cx="3357387" cy="1835649"/>
              <a:chOff x="5585011" y="2253364"/>
              <a:chExt cx="3357387" cy="1835649"/>
            </a:xfrm>
          </p:grpSpPr>
          <p:sp>
            <p:nvSpPr>
              <p:cNvPr id="48" name="Rectangle 47"/>
              <p:cNvSpPr/>
              <p:nvPr/>
            </p:nvSpPr>
            <p:spPr>
              <a:xfrm>
                <a:off x="5585011" y="2253364"/>
                <a:ext cx="3357387" cy="1835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891087" y="2939478"/>
                <a:ext cx="681725"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DATA</a:t>
                </a:r>
                <a:endParaRPr lang="en-US" b="1">
                  <a:latin typeface="Calibri" pitchFamily="34" charset="0"/>
                </a:endParaRPr>
              </a:p>
            </p:txBody>
          </p:sp>
          <p:sp>
            <p:nvSpPr>
              <p:cNvPr id="51" name="TextBox 50"/>
              <p:cNvSpPr txBox="1"/>
              <p:nvPr/>
            </p:nvSpPr>
            <p:spPr>
              <a:xfrm>
                <a:off x="7770036" y="2564741"/>
                <a:ext cx="1079361" cy="246221"/>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latin typeface="Calibri" pitchFamily="34" charset="0"/>
                  </a:rPr>
                  <a:t>Kuantitatif</a:t>
                </a:r>
                <a:endParaRPr lang="en-US" sz="1600" b="1">
                  <a:latin typeface="Calibri" pitchFamily="34" charset="0"/>
                </a:endParaRPr>
              </a:p>
            </p:txBody>
          </p:sp>
          <p:sp>
            <p:nvSpPr>
              <p:cNvPr id="52" name="Left Brace 51"/>
              <p:cNvSpPr/>
              <p:nvPr/>
            </p:nvSpPr>
            <p:spPr>
              <a:xfrm>
                <a:off x="7590742" y="2704582"/>
                <a:ext cx="152400" cy="826566"/>
              </a:xfrm>
              <a:prstGeom prst="leftBrace">
                <a:avLst>
                  <a:gd name="adj1" fmla="val 87745"/>
                  <a:gd name="adj2" fmla="val 50000"/>
                </a:avLst>
              </a:prstGeom>
              <a:noFill/>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p:cNvSpPr txBox="1"/>
              <p:nvPr/>
            </p:nvSpPr>
            <p:spPr>
              <a:xfrm>
                <a:off x="7752105" y="3406696"/>
                <a:ext cx="1097291" cy="246221"/>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latin typeface="Calibri" pitchFamily="34" charset="0"/>
                  </a:rPr>
                  <a:t>Kualitatif</a:t>
                </a:r>
                <a:endParaRPr lang="en-US" sz="1600" b="1">
                  <a:latin typeface="Calibri" pitchFamily="34" charset="0"/>
                </a:endParaRPr>
              </a:p>
            </p:txBody>
          </p:sp>
          <p:sp>
            <p:nvSpPr>
              <p:cNvPr id="75" name="Left Brace 74"/>
              <p:cNvSpPr/>
              <p:nvPr/>
            </p:nvSpPr>
            <p:spPr>
              <a:xfrm flipH="1">
                <a:off x="6721817" y="2753320"/>
                <a:ext cx="169270" cy="777827"/>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p:cNvSpPr txBox="1"/>
              <p:nvPr/>
            </p:nvSpPr>
            <p:spPr>
              <a:xfrm>
                <a:off x="5712812" y="2616849"/>
                <a:ext cx="1000037" cy="246221"/>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Primer</a:t>
                </a:r>
                <a:endParaRPr lang="en-US" sz="1600">
                  <a:latin typeface="Calibri" pitchFamily="34" charset="0"/>
                </a:endParaRPr>
              </a:p>
            </p:txBody>
          </p:sp>
          <p:sp>
            <p:nvSpPr>
              <p:cNvPr id="77" name="TextBox 76"/>
              <p:cNvSpPr txBox="1"/>
              <p:nvPr/>
            </p:nvSpPr>
            <p:spPr>
              <a:xfrm>
                <a:off x="5712812" y="3422337"/>
                <a:ext cx="1000037" cy="246221"/>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Sekunder</a:t>
                </a:r>
                <a:endParaRPr lang="en-US" sz="1600">
                  <a:latin typeface="Calibri" pitchFamily="34" charset="0"/>
                </a:endParaRPr>
              </a:p>
            </p:txBody>
          </p:sp>
        </p:grpSp>
        <p:sp>
          <p:nvSpPr>
            <p:cNvPr id="44" name="Rounded Rectangle 43"/>
            <p:cNvSpPr/>
            <p:nvPr/>
          </p:nvSpPr>
          <p:spPr>
            <a:xfrm>
              <a:off x="6761627" y="2336632"/>
              <a:ext cx="936690" cy="341998"/>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Atributif</a:t>
              </a:r>
              <a:endParaRPr lang="en-US" sz="1600">
                <a:solidFill>
                  <a:schemeClr val="tx1"/>
                </a:solidFill>
              </a:endParaRPr>
            </a:p>
          </p:txBody>
        </p:sp>
        <p:cxnSp>
          <p:nvCxnSpPr>
            <p:cNvPr id="45" name="Straight Connector 44"/>
            <p:cNvCxnSpPr>
              <a:stCxn id="44" idx="2"/>
              <a:endCxn id="49" idx="0"/>
            </p:cNvCxnSpPr>
            <p:nvPr/>
          </p:nvCxnSpPr>
          <p:spPr>
            <a:xfrm>
              <a:off x="7229972" y="2678630"/>
              <a:ext cx="1978" cy="260848"/>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775604" y="3605333"/>
              <a:ext cx="936690" cy="341998"/>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Spasial</a:t>
              </a:r>
              <a:endParaRPr lang="en-US" sz="1600">
                <a:solidFill>
                  <a:schemeClr val="tx1"/>
                </a:solidFill>
              </a:endParaRPr>
            </a:p>
          </p:txBody>
        </p:sp>
        <p:cxnSp>
          <p:nvCxnSpPr>
            <p:cNvPr id="47" name="Straight Connector 46"/>
            <p:cNvCxnSpPr/>
            <p:nvPr/>
          </p:nvCxnSpPr>
          <p:spPr>
            <a:xfrm flipV="1">
              <a:off x="7234831" y="3319079"/>
              <a:ext cx="1978" cy="299729"/>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78" name="Left Arrow 77"/>
          <p:cNvSpPr/>
          <p:nvPr/>
        </p:nvSpPr>
        <p:spPr>
          <a:xfrm>
            <a:off x="2283568" y="4255798"/>
            <a:ext cx="528821" cy="16103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p:cNvGrpSpPr/>
          <p:nvPr/>
        </p:nvGrpSpPr>
        <p:grpSpPr>
          <a:xfrm>
            <a:off x="821803" y="2944974"/>
            <a:ext cx="1150879" cy="2042880"/>
            <a:chOff x="742714" y="2427512"/>
            <a:chExt cx="836425" cy="1525021"/>
          </a:xfrm>
        </p:grpSpPr>
        <p:pic>
          <p:nvPicPr>
            <p:cNvPr id="80" name="Picture 3" descr="D:\korea1.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21" t="2343" r="80112" b="44916"/>
            <a:stretch/>
          </p:blipFill>
          <p:spPr bwMode="auto">
            <a:xfrm>
              <a:off x="742714" y="2427512"/>
              <a:ext cx="836425" cy="1294640"/>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p:cNvSpPr txBox="1"/>
            <p:nvPr/>
          </p:nvSpPr>
          <p:spPr>
            <a:xfrm>
              <a:off x="802460" y="3706312"/>
              <a:ext cx="634204" cy="246221"/>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solidFill>
                    <a:schemeClr val="bg1"/>
                  </a:solidFill>
                  <a:latin typeface="Calibri" pitchFamily="34" charset="0"/>
                </a:rPr>
                <a:t>User</a:t>
              </a:r>
              <a:endParaRPr lang="en-US" sz="1600" b="1">
                <a:solidFill>
                  <a:schemeClr val="bg1"/>
                </a:solidFill>
                <a:latin typeface="Calibri" pitchFamily="34" charset="0"/>
              </a:endParaRPr>
            </a:p>
          </p:txBody>
        </p:sp>
      </p:grpSp>
      <p:sp>
        <p:nvSpPr>
          <p:cNvPr id="82" name="Left Arrow 81"/>
          <p:cNvSpPr/>
          <p:nvPr/>
        </p:nvSpPr>
        <p:spPr>
          <a:xfrm flipH="1">
            <a:off x="2301498" y="3665055"/>
            <a:ext cx="538892" cy="17122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2179291" y="3432726"/>
            <a:ext cx="6342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Query</a:t>
            </a:r>
            <a:endParaRPr lang="en-US" sz="1600">
              <a:latin typeface="Calibri" pitchFamily="34" charset="0"/>
            </a:endParaRPr>
          </a:p>
        </p:txBody>
      </p:sp>
      <p:sp>
        <p:nvSpPr>
          <p:cNvPr id="84" name="TextBox 83"/>
          <p:cNvSpPr txBox="1"/>
          <p:nvPr/>
        </p:nvSpPr>
        <p:spPr>
          <a:xfrm>
            <a:off x="2133360" y="4374125"/>
            <a:ext cx="6342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r"/>
            <a:r>
              <a:rPr lang="en-US" sz="1600" smtClean="0">
                <a:latin typeface="Calibri" pitchFamily="34" charset="0"/>
              </a:rPr>
              <a:t>Info</a:t>
            </a:r>
            <a:endParaRPr lang="en-US" sz="1600">
              <a:latin typeface="Calibri" pitchFamily="34" charset="0"/>
            </a:endParaRPr>
          </a:p>
        </p:txBody>
      </p:sp>
      <p:grpSp>
        <p:nvGrpSpPr>
          <p:cNvPr id="85" name="Group 84"/>
          <p:cNvGrpSpPr/>
          <p:nvPr/>
        </p:nvGrpSpPr>
        <p:grpSpPr>
          <a:xfrm>
            <a:off x="4033265" y="5110603"/>
            <a:ext cx="598564" cy="822960"/>
            <a:chOff x="4591413" y="4076245"/>
            <a:chExt cx="598564" cy="822960"/>
          </a:xfrm>
        </p:grpSpPr>
        <p:sp>
          <p:nvSpPr>
            <p:cNvPr id="86" name="Left Arrow 85"/>
            <p:cNvSpPr/>
            <p:nvPr/>
          </p:nvSpPr>
          <p:spPr>
            <a:xfrm rot="5400000">
              <a:off x="4271373" y="4396285"/>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4641337" y="4782283"/>
              <a:ext cx="54864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5997296" y="5114583"/>
            <a:ext cx="833317" cy="881105"/>
            <a:chOff x="6510619" y="4080225"/>
            <a:chExt cx="833317" cy="881105"/>
          </a:xfrm>
        </p:grpSpPr>
        <p:sp>
          <p:nvSpPr>
            <p:cNvPr id="89" name="Left Arrow 88"/>
            <p:cNvSpPr/>
            <p:nvPr/>
          </p:nvSpPr>
          <p:spPr>
            <a:xfrm>
              <a:off x="6510619" y="4737459"/>
              <a:ext cx="822960" cy="223871"/>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rot="5400000">
              <a:off x="6876488" y="4435737"/>
              <a:ext cx="82296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9555941" y="5105618"/>
            <a:ext cx="461427" cy="881105"/>
            <a:chOff x="10069264" y="4071260"/>
            <a:chExt cx="461427" cy="881105"/>
          </a:xfrm>
        </p:grpSpPr>
        <p:sp>
          <p:nvSpPr>
            <p:cNvPr id="92" name="Left Arrow 91"/>
            <p:cNvSpPr/>
            <p:nvPr/>
          </p:nvSpPr>
          <p:spPr>
            <a:xfrm>
              <a:off x="10069264" y="4728494"/>
              <a:ext cx="451070" cy="223871"/>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rot="5400000">
              <a:off x="10063243" y="4426772"/>
              <a:ext cx="82296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7747751" y="5108425"/>
            <a:ext cx="605625" cy="822960"/>
            <a:chOff x="8263764" y="4065102"/>
            <a:chExt cx="605625" cy="822960"/>
          </a:xfrm>
        </p:grpSpPr>
        <p:sp>
          <p:nvSpPr>
            <p:cNvPr id="95" name="Left Arrow 94"/>
            <p:cNvSpPr/>
            <p:nvPr/>
          </p:nvSpPr>
          <p:spPr>
            <a:xfrm rot="5400000">
              <a:off x="7943724" y="4385142"/>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8320749" y="4771140"/>
              <a:ext cx="54864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p:cNvSpPr txBox="1"/>
          <p:nvPr/>
        </p:nvSpPr>
        <p:spPr>
          <a:xfrm>
            <a:off x="1507067" y="922969"/>
            <a:ext cx="9931400" cy="2139047"/>
          </a:xfrm>
          <a:prstGeom prst="rect">
            <a:avLst/>
          </a:prstGeom>
          <a:noFill/>
        </p:spPr>
        <p:txBody>
          <a:bodyPr wrap="square" rtlCol="0">
            <a:spAutoFit/>
          </a:bodyPr>
          <a:lstStyle/>
          <a:p>
            <a:pPr marL="341313" lvl="1" indent="-341313">
              <a:spcBef>
                <a:spcPts val="300"/>
              </a:spcBef>
              <a:spcAft>
                <a:spcPts val="300"/>
              </a:spcAft>
              <a:buFont typeface="Wingdings" pitchFamily="2" charset="2"/>
              <a:buChar char="ü"/>
            </a:pPr>
            <a:r>
              <a:rPr lang="en-US" smtClean="0">
                <a:latin typeface="Calibri" pitchFamily="34" charset="0"/>
              </a:rPr>
              <a:t>Fakta 		: Sesuatu kenyataan sehari-hari di alam semesta (berupa benda, peristiwa, dan kelakuan )</a:t>
            </a:r>
          </a:p>
          <a:p>
            <a:pPr marL="341313" lvl="1" indent="-341313">
              <a:spcBef>
                <a:spcPts val="300"/>
              </a:spcBef>
              <a:spcAft>
                <a:spcPts val="300"/>
              </a:spcAft>
              <a:buFont typeface="Wingdings" pitchFamily="2" charset="2"/>
              <a:buChar char="ü"/>
            </a:pPr>
            <a:r>
              <a:rPr lang="en-US" smtClean="0">
                <a:latin typeface="Calibri" pitchFamily="34" charset="0"/>
              </a:rPr>
              <a:t>Data 		: Catatan fakta (manual maupun digital/ otomatis/ berbasis komputer)</a:t>
            </a:r>
          </a:p>
          <a:p>
            <a:pPr marL="341313" lvl="1" indent="-341313">
              <a:spcBef>
                <a:spcPts val="300"/>
              </a:spcBef>
              <a:spcAft>
                <a:spcPts val="300"/>
              </a:spcAft>
              <a:buFont typeface="Wingdings" pitchFamily="2" charset="2"/>
              <a:buChar char="ü"/>
            </a:pPr>
            <a:r>
              <a:rPr lang="en-US" smtClean="0">
                <a:latin typeface="Calibri" pitchFamily="34" charset="0"/>
              </a:rPr>
              <a:t>Informasi 	: Sajian olahan </a:t>
            </a:r>
            <a:r>
              <a:rPr lang="en-US">
                <a:latin typeface="Calibri" pitchFamily="34" charset="0"/>
              </a:rPr>
              <a:t>d</a:t>
            </a:r>
            <a:r>
              <a:rPr lang="en-US" smtClean="0">
                <a:latin typeface="Calibri" pitchFamily="34" charset="0"/>
              </a:rPr>
              <a:t>ata yang dapat  digunakan untuk pengambilan keputusan</a:t>
            </a:r>
          </a:p>
          <a:p>
            <a:pPr marL="341313" lvl="1" indent="-341313">
              <a:spcBef>
                <a:spcPts val="300"/>
              </a:spcBef>
              <a:spcAft>
                <a:spcPts val="300"/>
              </a:spcAft>
              <a:buFont typeface="Wingdings" pitchFamily="2" charset="2"/>
              <a:buChar char="ü"/>
            </a:pPr>
            <a:r>
              <a:rPr lang="en-US" smtClean="0">
                <a:latin typeface="Calibri" pitchFamily="34" charset="0"/>
              </a:rPr>
              <a:t>Query		: Pernyataan/kalimat untuk meminta informasi (mengakses data)</a:t>
            </a:r>
          </a:p>
          <a:p>
            <a:pPr marL="341313" lvl="1" indent="-341313">
              <a:spcBef>
                <a:spcPts val="300"/>
              </a:spcBef>
              <a:spcAft>
                <a:spcPts val="300"/>
              </a:spcAft>
              <a:buFont typeface="Wingdings" pitchFamily="2" charset="2"/>
              <a:buChar char="ü"/>
            </a:pPr>
            <a:r>
              <a:rPr lang="en-US" b="1" smtClean="0">
                <a:latin typeface="Calibri" pitchFamily="34" charset="0"/>
              </a:rPr>
              <a:t>Cara menjadikan fakta menjadi informasi ? ***</a:t>
            </a:r>
          </a:p>
          <a:p>
            <a:pPr marL="0" lvl="1">
              <a:spcBef>
                <a:spcPts val="300"/>
              </a:spcBef>
              <a:spcAft>
                <a:spcPts val="300"/>
              </a:spcAft>
            </a:pPr>
            <a:r>
              <a:rPr lang="en-US" smtClean="0">
                <a:latin typeface="Calibri" pitchFamily="34" charset="0"/>
              </a:rPr>
              <a:t>      Survei dan catat  fakta agar menjadi data, lalu proses data dan sajikan menjadi informasi</a:t>
            </a:r>
          </a:p>
        </p:txBody>
      </p:sp>
      <p:sp>
        <p:nvSpPr>
          <p:cNvPr id="98" name="Rounded Rectangle 97"/>
          <p:cNvSpPr/>
          <p:nvPr/>
        </p:nvSpPr>
        <p:spPr>
          <a:xfrm>
            <a:off x="10690183" y="97985"/>
            <a:ext cx="1298448" cy="52243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sp>
        <p:nvSpPr>
          <p:cNvPr id="54" name="TextBox 53"/>
          <p:cNvSpPr txBox="1"/>
          <p:nvPr/>
        </p:nvSpPr>
        <p:spPr>
          <a:xfrm>
            <a:off x="5665659" y="4071132"/>
            <a:ext cx="743117"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“sumber”</a:t>
            </a:r>
            <a:endParaRPr lang="en-US" sz="1200" i="1">
              <a:latin typeface="Calibri" pitchFamily="34" charset="0"/>
            </a:endParaRPr>
          </a:p>
        </p:txBody>
      </p:sp>
      <p:sp>
        <p:nvSpPr>
          <p:cNvPr id="55" name="TextBox 54"/>
          <p:cNvSpPr txBox="1"/>
          <p:nvPr/>
        </p:nvSpPr>
        <p:spPr>
          <a:xfrm>
            <a:off x="7724739" y="4042759"/>
            <a:ext cx="1089412"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“sifat numerik ”</a:t>
            </a:r>
            <a:endParaRPr lang="en-US" sz="1200" i="1">
              <a:latin typeface="Calibri" pitchFamily="34" charset="0"/>
            </a:endParaRPr>
          </a:p>
        </p:txBody>
      </p:sp>
      <p:sp>
        <p:nvSpPr>
          <p:cNvPr id="56" name="TextBox 55"/>
          <p:cNvSpPr txBox="1"/>
          <p:nvPr/>
        </p:nvSpPr>
        <p:spPr>
          <a:xfrm>
            <a:off x="6843933" y="5136486"/>
            <a:ext cx="861019"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 bentuk ”</a:t>
            </a:r>
            <a:endParaRPr lang="en-US" sz="1200" i="1">
              <a:latin typeface="Calibri" pitchFamily="34" charset="0"/>
            </a:endParaRPr>
          </a:p>
        </p:txBody>
      </p:sp>
      <p:sp>
        <p:nvSpPr>
          <p:cNvPr id="57" name="TextBox 56"/>
          <p:cNvSpPr txBox="1"/>
          <p:nvPr/>
        </p:nvSpPr>
        <p:spPr>
          <a:xfrm>
            <a:off x="9635000" y="6058506"/>
            <a:ext cx="1581640"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 pengumpulan data ”</a:t>
            </a:r>
            <a:endParaRPr lang="en-US" sz="1200" i="1">
              <a:latin typeface="Calibri" pitchFamily="34" charset="0"/>
            </a:endParaRPr>
          </a:p>
        </p:txBody>
      </p:sp>
      <p:sp>
        <p:nvSpPr>
          <p:cNvPr id="58" name="TextBox 57"/>
          <p:cNvSpPr txBox="1"/>
          <p:nvPr/>
        </p:nvSpPr>
        <p:spPr>
          <a:xfrm>
            <a:off x="451341" y="5096653"/>
            <a:ext cx="4180488" cy="9233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QUERY : </a:t>
            </a:r>
          </a:p>
          <a:p>
            <a:pPr marL="228600" indent="-228600">
              <a:buAutoNum type="arabicPeriod"/>
            </a:pPr>
            <a:r>
              <a:rPr lang="en-US" sz="1200" i="1" smtClean="0">
                <a:latin typeface="Calibri" pitchFamily="34" charset="0"/>
              </a:rPr>
              <a:t>“Tampilan data penjualan bulan September  2021”</a:t>
            </a:r>
          </a:p>
          <a:p>
            <a:pPr marL="228600" indent="-228600">
              <a:buAutoNum type="arabicPeriod"/>
            </a:pPr>
            <a:r>
              <a:rPr lang="en-US" sz="1200" i="1" smtClean="0">
                <a:latin typeface="Calibri" pitchFamily="34" charset="0"/>
              </a:rPr>
              <a:t>“Sajikan informasi % penduduk wanita Indonesia 2021“</a:t>
            </a:r>
          </a:p>
          <a:p>
            <a:pPr marL="228600" indent="-228600">
              <a:buAutoNum type="arabicPeriod"/>
            </a:pPr>
            <a:r>
              <a:rPr lang="en-US" sz="1200" i="1" smtClean="0">
                <a:latin typeface="Calibri" pitchFamily="34" charset="0"/>
              </a:rPr>
              <a:t>“Sajikan informasi siswa SMK 1 Tasikmalaya pada bulan januari 2021“</a:t>
            </a:r>
            <a:endParaRPr lang="en-US" sz="1200" i="1">
              <a:latin typeface="Calibri" pitchFamily="34" charset="0"/>
            </a:endParaRPr>
          </a:p>
        </p:txBody>
      </p:sp>
    </p:spTree>
    <p:extLst>
      <p:ext uri="{BB962C8B-B14F-4D97-AF65-F5344CB8AC3E}">
        <p14:creationId xmlns:p14="http://schemas.microsoft.com/office/powerpoint/2010/main" val="2853146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 xmlns:a16="http://schemas.microsoft.com/office/drawing/2014/main"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PENGETAHUAN</a:t>
            </a:r>
            <a:endParaRPr lang="id-ID" sz="3200">
              <a:latin typeface="AR JULIAN" pitchFamily="2" charset="0"/>
            </a:endParaRPr>
          </a:p>
        </p:txBody>
      </p:sp>
      <p:sp>
        <p:nvSpPr>
          <p:cNvPr id="32" name="Rounded Rectangle 31"/>
          <p:cNvSpPr/>
          <p:nvPr/>
        </p:nvSpPr>
        <p:spPr>
          <a:xfrm>
            <a:off x="10210799" y="91583"/>
            <a:ext cx="1227465" cy="472297"/>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sp>
        <p:nvSpPr>
          <p:cNvPr id="37" name="TextBox 36"/>
          <p:cNvSpPr txBox="1"/>
          <p:nvPr/>
        </p:nvSpPr>
        <p:spPr>
          <a:xfrm>
            <a:off x="873334" y="881917"/>
            <a:ext cx="10752668" cy="2539157"/>
          </a:xfrm>
          <a:prstGeom prst="rect">
            <a:avLst/>
          </a:prstGeom>
          <a:noFill/>
        </p:spPr>
        <p:txBody>
          <a:bodyPr wrap="square" rtlCol="0">
            <a:spAutoFit/>
          </a:bodyPr>
          <a:lstStyle/>
          <a:p>
            <a:pPr marL="347663" lvl="1" indent="-347663">
              <a:spcBef>
                <a:spcPts val="300"/>
              </a:spcBef>
              <a:spcAft>
                <a:spcPts val="300"/>
              </a:spcAft>
              <a:buFont typeface="Wingdings" pitchFamily="2" charset="2"/>
              <a:buChar char="ü"/>
              <a:tabLst>
                <a:tab pos="1828800" algn="l"/>
                <a:tab pos="1939925" algn="l"/>
              </a:tabLst>
            </a:pPr>
            <a:r>
              <a:rPr lang="en-US" sz="1600">
                <a:latin typeface="Calibri" pitchFamily="34" charset="0"/>
              </a:rPr>
              <a:t>Data Kuantitatif	: </a:t>
            </a:r>
            <a:r>
              <a:rPr lang="en-US" sz="1600" smtClean="0">
                <a:latin typeface="Calibri" pitchFamily="34" charset="0"/>
              </a:rPr>
              <a:t>disebut </a:t>
            </a:r>
            <a:r>
              <a:rPr lang="en-US" sz="1600">
                <a:latin typeface="Calibri" pitchFamily="34" charset="0"/>
              </a:rPr>
              <a:t>juga Data </a:t>
            </a:r>
            <a:r>
              <a:rPr lang="en-US" sz="1600" smtClean="0">
                <a:latin typeface="Calibri" pitchFamily="34" charset="0"/>
              </a:rPr>
              <a:t>Numerik/ Statistik, yaitu data yang menunjukkan pengukuran fenomena dengan angka</a:t>
            </a:r>
          </a:p>
          <a:p>
            <a:pPr marL="347663" lvl="1" indent="-347663">
              <a:spcBef>
                <a:spcPts val="300"/>
              </a:spcBef>
              <a:spcAft>
                <a:spcPts val="300"/>
              </a:spcAft>
              <a:buFont typeface="Wingdings" pitchFamily="2" charset="2"/>
              <a:buChar char="ü"/>
              <a:tabLst>
                <a:tab pos="1828800" algn="l"/>
                <a:tab pos="1939925" algn="l"/>
              </a:tabLst>
            </a:pPr>
            <a:r>
              <a:rPr lang="en-US" sz="1600" smtClean="0">
                <a:latin typeface="Calibri" pitchFamily="34" charset="0"/>
              </a:rPr>
              <a:t>Data Kualitatif	: 	disebut juga Data Deskriptif/ Naratif/Verbal,  yaitu </a:t>
            </a:r>
            <a:r>
              <a:rPr lang="en-US" sz="1600" smtClean="0"/>
              <a:t>data </a:t>
            </a:r>
            <a:r>
              <a:rPr lang="en-US" sz="1600"/>
              <a:t>yang berisi deskripsi mengenai kualitas suatu </a:t>
            </a:r>
            <a:r>
              <a:rPr lang="en-US" sz="1600" smtClean="0"/>
              <a:t>		fenomena </a:t>
            </a:r>
            <a:r>
              <a:rPr lang="en-US" sz="1600"/>
              <a:t>tertentu yang biasanya sulit atau tak bisa </a:t>
            </a:r>
            <a:r>
              <a:rPr lang="en-US" sz="1600" smtClean="0"/>
              <a:t>diukur.</a:t>
            </a:r>
            <a:endParaRPr lang="en-US" sz="1600" smtClean="0">
              <a:latin typeface="Calibri" pitchFamily="34" charset="0"/>
            </a:endParaRPr>
          </a:p>
          <a:p>
            <a:pPr marL="347663" lvl="1" indent="-347663">
              <a:spcBef>
                <a:spcPts val="300"/>
              </a:spcBef>
              <a:spcAft>
                <a:spcPts val="300"/>
              </a:spcAft>
              <a:buFont typeface="Wingdings" pitchFamily="2" charset="2"/>
              <a:buChar char="ü"/>
              <a:tabLst>
                <a:tab pos="1828800" algn="l"/>
                <a:tab pos="1939925" algn="l"/>
              </a:tabLst>
            </a:pPr>
            <a:r>
              <a:rPr lang="en-US" sz="1600" smtClean="0">
                <a:latin typeface="Calibri" pitchFamily="34" charset="0"/>
              </a:rPr>
              <a:t>Data Primer	: Data yang diperoleh langsung dari objek penelitian, dan biasanya diperoleh melalui sensus atau survei 		langsung.  (Instrumen pengumpulan data biasanya melalui kuesioner,  wawancara,  atau catatan 		pengamatan langsung) </a:t>
            </a:r>
          </a:p>
          <a:p>
            <a:pPr marL="347663" lvl="1" indent="-347663">
              <a:spcBef>
                <a:spcPts val="300"/>
              </a:spcBef>
              <a:spcAft>
                <a:spcPts val="300"/>
              </a:spcAft>
              <a:buFont typeface="Wingdings" pitchFamily="2" charset="2"/>
              <a:buChar char="ü"/>
              <a:tabLst>
                <a:tab pos="1828800" algn="l"/>
                <a:tab pos="1939925" algn="l"/>
              </a:tabLst>
            </a:pPr>
            <a:r>
              <a:rPr lang="en-US" sz="1600" smtClean="0">
                <a:latin typeface="Calibri" pitchFamily="34" charset="0"/>
              </a:rPr>
              <a:t>Data Sekunder	: </a:t>
            </a:r>
            <a:r>
              <a:rPr lang="en-US" sz="1600">
                <a:latin typeface="Calibri" pitchFamily="34" charset="0"/>
              </a:rPr>
              <a:t>Data yang diperoleh </a:t>
            </a:r>
            <a:r>
              <a:rPr lang="en-US" sz="1600" smtClean="0">
                <a:latin typeface="Calibri" pitchFamily="34" charset="0"/>
              </a:rPr>
              <a:t>dari pihak lain, biasanya </a:t>
            </a:r>
            <a:r>
              <a:rPr lang="en-US" sz="1600">
                <a:latin typeface="Calibri" pitchFamily="34" charset="0"/>
              </a:rPr>
              <a:t>diperoleh dengan cara menghubungi </a:t>
            </a:r>
            <a:r>
              <a:rPr lang="en-US" sz="1600" smtClean="0">
                <a:latin typeface="Calibri" pitchFamily="34" charset="0"/>
              </a:rPr>
              <a:t>pihak yang </a:t>
            </a:r>
            <a:r>
              <a:rPr lang="en-US" sz="1600">
                <a:latin typeface="Calibri" pitchFamily="34" charset="0"/>
              </a:rPr>
              <a:t>memiliki </a:t>
            </a:r>
            <a:r>
              <a:rPr lang="en-US" sz="1600" smtClean="0">
                <a:latin typeface="Calibri" pitchFamily="34" charset="0"/>
              </a:rPr>
              <a:t>		data </a:t>
            </a:r>
            <a:r>
              <a:rPr lang="en-US" sz="1600">
                <a:latin typeface="Calibri" pitchFamily="34" charset="0"/>
              </a:rPr>
              <a:t>tersebut, misalnya BPS</a:t>
            </a:r>
            <a:r>
              <a:rPr lang="en-US" sz="1600" smtClean="0">
                <a:latin typeface="Calibri" pitchFamily="34" charset="0"/>
              </a:rPr>
              <a:t>. (Instrumenya biasanya berbentuk buku atau laporan kegiatan, hasil 		laboratorium, jurnal, dll)</a:t>
            </a:r>
          </a:p>
        </p:txBody>
      </p:sp>
      <p:graphicFrame>
        <p:nvGraphicFramePr>
          <p:cNvPr id="38" name="Table 37"/>
          <p:cNvGraphicFramePr>
            <a:graphicFrameLocks noGrp="1"/>
          </p:cNvGraphicFramePr>
          <p:nvPr>
            <p:extLst>
              <p:ext uri="{D42A27DB-BD31-4B8C-83A1-F6EECF244321}">
                <p14:modId xmlns:p14="http://schemas.microsoft.com/office/powerpoint/2010/main" val="2101233875"/>
              </p:ext>
            </p:extLst>
          </p:nvPr>
        </p:nvGraphicFramePr>
        <p:xfrm>
          <a:off x="1247318" y="3929669"/>
          <a:ext cx="10251262" cy="2560320"/>
        </p:xfrm>
        <a:graphic>
          <a:graphicData uri="http://schemas.openxmlformats.org/drawingml/2006/table">
            <a:tbl>
              <a:tblPr firstRow="1" firstCol="1" bandRow="1"/>
              <a:tblGrid>
                <a:gridCol w="399098"/>
                <a:gridCol w="4678184"/>
                <a:gridCol w="5173980"/>
              </a:tblGrid>
              <a:tr h="0">
                <a:tc>
                  <a:txBody>
                    <a:bodyPr/>
                    <a:lstStyle/>
                    <a:p>
                      <a:pPr algn="just">
                        <a:spcAft>
                          <a:spcPts val="0"/>
                        </a:spcAft>
                      </a:pPr>
                      <a:r>
                        <a:rPr lang="en-US" sz="1400" b="1" smtClean="0">
                          <a:effectLst/>
                          <a:latin typeface="Times New Roman"/>
                          <a:ea typeface="Times New Roman"/>
                        </a:rPr>
                        <a:t>No</a:t>
                      </a:r>
                      <a:endParaRPr lang="en-US" sz="1400" b="1">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b="1" smtClean="0">
                          <a:effectLst/>
                          <a:latin typeface="Times New Roman"/>
                          <a:ea typeface="Times New Roman"/>
                        </a:rPr>
                        <a:t>Contoh Data Kuantitatif</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b="1" smtClean="0">
                          <a:effectLst/>
                          <a:latin typeface="Times New Roman"/>
                          <a:ea typeface="Times New Roman"/>
                        </a:rPr>
                        <a:t>Contoh Data Kualitatif</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0">
                <a:tc>
                  <a:txBody>
                    <a:bodyPr/>
                    <a:lstStyle/>
                    <a:p>
                      <a:pPr algn="l">
                        <a:spcAft>
                          <a:spcPts val="0"/>
                        </a:spcAft>
                      </a:pPr>
                      <a:r>
                        <a:rPr lang="en-US" sz="1400" smtClean="0">
                          <a:effectLst/>
                          <a:latin typeface="Times New Roman"/>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07D"/>
                    </a:solidFill>
                  </a:tcPr>
                </a:tc>
                <a:tc>
                  <a:txBody>
                    <a:bodyPr/>
                    <a:lstStyle/>
                    <a:p>
                      <a:pPr algn="l">
                        <a:spcAft>
                          <a:spcPts val="0"/>
                        </a:spcAft>
                      </a:pPr>
                      <a:r>
                        <a:rPr lang="en-US" sz="1400" smtClean="0">
                          <a:effectLst/>
                          <a:latin typeface="Times New Roman"/>
                          <a:ea typeface="Times New Roman"/>
                        </a:rPr>
                        <a:t>Peserta kuliah basis data wanita tahun ini berjumlah 60% sedangkan pria 40%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07D"/>
                    </a:solidFill>
                  </a:tcPr>
                </a:tc>
                <a:tc>
                  <a:txBody>
                    <a:bodyPr/>
                    <a:lstStyle/>
                    <a:p>
                      <a:pPr algn="l">
                        <a:spcAft>
                          <a:spcPts val="0"/>
                        </a:spcAft>
                      </a:pPr>
                      <a:r>
                        <a:rPr lang="en-US" sz="1400" smtClean="0">
                          <a:effectLst/>
                          <a:latin typeface="Times New Roman"/>
                          <a:ea typeface="Times New Roman"/>
                        </a:rPr>
                        <a:t>Wanita peserta kuliah basis data lebih cantik daripada wanita peserta matakuliah lain</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07D"/>
                    </a:solidFill>
                  </a:tcPr>
                </a:tc>
              </a:tr>
              <a:tr h="0">
                <a:tc>
                  <a:txBody>
                    <a:bodyPr/>
                    <a:lstStyle/>
                    <a:p>
                      <a:pPr algn="l">
                        <a:spcAft>
                          <a:spcPts val="0"/>
                        </a:spcAft>
                      </a:pPr>
                      <a:r>
                        <a:rPr lang="en-US" sz="1400" smtClean="0">
                          <a:effectLst/>
                          <a:latin typeface="Times New Roman"/>
                          <a:ea typeface="Times New Roman"/>
                        </a:rPr>
                        <a:t>2</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07D"/>
                    </a:solidFill>
                  </a:tcPr>
                </a:tc>
                <a:tc>
                  <a:txBody>
                    <a:bodyPr/>
                    <a:lstStyle/>
                    <a:p>
                      <a:pPr algn="l">
                        <a:spcAft>
                          <a:spcPts val="0"/>
                        </a:spcAft>
                      </a:pPr>
                      <a:r>
                        <a:rPr lang="en-US" sz="1400" smtClean="0">
                          <a:effectLst/>
                          <a:latin typeface="Times New Roman"/>
                          <a:ea typeface="Times New Roman"/>
                        </a:rPr>
                        <a:t>Tahun ini, total peserta kuliah yang rajin (kehadiran lebih dari 90%) di prodi Teknik Informatika berjumlah 425 dari 555 mahasiswa</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07D"/>
                    </a:solidFill>
                  </a:tcPr>
                </a:tc>
                <a:tc>
                  <a:txBody>
                    <a:bodyPr/>
                    <a:lstStyle/>
                    <a:p>
                      <a:pPr algn="l">
                        <a:spcAft>
                          <a:spcPts val="0"/>
                        </a:spcAft>
                      </a:pPr>
                      <a:r>
                        <a:rPr lang="en-US" sz="1400" smtClean="0">
                          <a:effectLst/>
                          <a:latin typeface="Times New Roman"/>
                          <a:ea typeface="Times New Roman"/>
                        </a:rPr>
                        <a:t>Pria peserta kuliah basis data lebih rajin dan pandai daripada pria peseta matakuliah lain.</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07D"/>
                    </a:solidFill>
                  </a:tcPr>
                </a:tc>
              </a:tr>
              <a:tr h="0">
                <a:tc>
                  <a:txBody>
                    <a:bodyPr/>
                    <a:lstStyle/>
                    <a:p>
                      <a:pPr algn="l">
                        <a:spcAft>
                          <a:spcPts val="0"/>
                        </a:spcAft>
                      </a:pPr>
                      <a:r>
                        <a:rPr lang="en-US" sz="1400" smtClean="0">
                          <a:effectLst/>
                          <a:latin typeface="Times New Roman"/>
                          <a:ea typeface="Times New Roman"/>
                        </a:rPr>
                        <a:t>3</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07D"/>
                    </a:solidFill>
                  </a:tcPr>
                </a:tc>
                <a:tc>
                  <a:txBody>
                    <a:bodyPr/>
                    <a:lstStyle/>
                    <a:p>
                      <a:pPr algn="l">
                        <a:spcAft>
                          <a:spcPts val="0"/>
                        </a:spcAft>
                      </a:pPr>
                      <a:r>
                        <a:rPr lang="en-US" sz="1400" smtClean="0">
                          <a:effectLst/>
                          <a:latin typeface="Times New Roman"/>
                          <a:ea typeface="Times New Roman"/>
                        </a:rPr>
                        <a:t>Pembelajaran daring tingkat SMA untuk tahun ini bisa terlaksana efektif baru 55% </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07D"/>
                    </a:solidFill>
                  </a:tcPr>
                </a:tc>
                <a:tc>
                  <a:txBody>
                    <a:bodyPr/>
                    <a:lstStyle/>
                    <a:p>
                      <a:pPr algn="l">
                        <a:spcAft>
                          <a:spcPts val="0"/>
                        </a:spcAft>
                      </a:pPr>
                      <a:r>
                        <a:rPr lang="en-US" sz="1400" smtClean="0">
                          <a:effectLst/>
                          <a:latin typeface="Times New Roman"/>
                          <a:ea typeface="Times New Roman"/>
                        </a:rPr>
                        <a:t>Pembelajaran daring sangat dipengaruhi oleh kelancaran jaringan internet dan mahalnya quota data.</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07D"/>
                    </a:solidFill>
                  </a:tcPr>
                </a:tc>
              </a:tr>
              <a:tr h="0">
                <a:tc>
                  <a:txBody>
                    <a:bodyPr/>
                    <a:lstStyle/>
                    <a:p>
                      <a:pPr algn="l">
                        <a:spcAft>
                          <a:spcPts val="0"/>
                        </a:spcAft>
                      </a:pPr>
                      <a:r>
                        <a:rPr lang="en-US" sz="1400" smtClean="0">
                          <a:effectLst/>
                          <a:latin typeface="Times New Roman"/>
                          <a:ea typeface="Times New Roman"/>
                        </a:rPr>
                        <a:t>4</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07D"/>
                    </a:solidFill>
                  </a:tcPr>
                </a:tc>
                <a:tc>
                  <a:txBody>
                    <a:bodyPr/>
                    <a:lstStyle/>
                    <a:p>
                      <a:pPr algn="l">
                        <a:spcAft>
                          <a:spcPts val="0"/>
                        </a:spcAft>
                      </a:pPr>
                      <a:r>
                        <a:rPr lang="en-US" sz="1400" smtClean="0">
                          <a:effectLst/>
                          <a:latin typeface="Times New Roman"/>
                          <a:ea typeface="Times New Roman"/>
                        </a:rPr>
                        <a:t>Indeks standar pencemaran udara</a:t>
                      </a:r>
                      <a:r>
                        <a:rPr lang="en-US" sz="1400" baseline="0" smtClean="0">
                          <a:effectLst/>
                          <a:latin typeface="Times New Roman"/>
                          <a:ea typeface="Times New Roman"/>
                        </a:rPr>
                        <a:t> Kota Tasikmalaya 60 sedangkan di Jakarta 250.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07D"/>
                    </a:solidFill>
                  </a:tcPr>
                </a:tc>
                <a:tc>
                  <a:txBody>
                    <a:bodyPr/>
                    <a:lstStyle/>
                    <a:p>
                      <a:pPr algn="l">
                        <a:spcAft>
                          <a:spcPts val="0"/>
                        </a:spcAft>
                      </a:pPr>
                      <a:r>
                        <a:rPr lang="en-US" sz="1400" smtClean="0">
                          <a:effectLst/>
                          <a:latin typeface="Times New Roman"/>
                          <a:ea typeface="Times New Roman"/>
                        </a:rPr>
                        <a:t>Udara di Kota</a:t>
                      </a:r>
                      <a:r>
                        <a:rPr lang="en-US" sz="1400" baseline="0" smtClean="0">
                          <a:effectLst/>
                          <a:latin typeface="Times New Roman"/>
                          <a:ea typeface="Times New Roman"/>
                        </a:rPr>
                        <a:t> Tasikmalaya lebih bersih daripada di Kota Jakarta</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07D"/>
                    </a:solidFill>
                  </a:tcPr>
                </a:tc>
              </a:tr>
              <a:tr h="0">
                <a:tc>
                  <a:txBody>
                    <a:bodyPr/>
                    <a:lstStyle/>
                    <a:p>
                      <a:pPr algn="l">
                        <a:spcAft>
                          <a:spcPts val="0"/>
                        </a:spcAft>
                      </a:pPr>
                      <a:r>
                        <a:rPr lang="en-US" sz="1400" smtClean="0">
                          <a:effectLst/>
                          <a:latin typeface="Times New Roman"/>
                          <a:ea typeface="Times New Roman"/>
                        </a:rPr>
                        <a:t>5</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07D"/>
                    </a:solidFill>
                  </a:tcPr>
                </a:tc>
                <a:tc>
                  <a:txBody>
                    <a:bodyPr/>
                    <a:lstStyle/>
                    <a:p>
                      <a:pPr algn="l">
                        <a:spcAft>
                          <a:spcPts val="0"/>
                        </a:spcAft>
                      </a:pPr>
                      <a:r>
                        <a:rPr lang="en-US" sz="1400" smtClean="0">
                          <a:effectLst/>
                          <a:latin typeface="Times New Roman"/>
                          <a:ea typeface="Times New Roman"/>
                        </a:rPr>
                        <a:t>Indonesia memiliki jumlah pulau</a:t>
                      </a:r>
                      <a:r>
                        <a:rPr lang="en-US" sz="1400" baseline="0" smtClean="0">
                          <a:effectLst/>
                          <a:latin typeface="Times New Roman"/>
                          <a:ea typeface="Times New Roman"/>
                        </a:rPr>
                        <a:t> sebanyak 17.000 buah dan suku bangsa sebanyak 350 macam</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07D"/>
                    </a:solidFill>
                  </a:tcPr>
                </a:tc>
                <a:tc>
                  <a:txBody>
                    <a:bodyPr/>
                    <a:lstStyle/>
                    <a:p>
                      <a:pPr algn="l">
                        <a:spcAft>
                          <a:spcPts val="0"/>
                        </a:spcAft>
                      </a:pPr>
                      <a:r>
                        <a:rPr lang="en-US" sz="1400" smtClean="0">
                          <a:effectLst/>
                          <a:latin typeface="Times New Roman"/>
                          <a:ea typeface="Times New Roman"/>
                        </a:rPr>
                        <a:t>Indonesia memiliki kebhinekaan suku bangsa yang tertinggi di dunia</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07D"/>
                    </a:solidFill>
                  </a:tcPr>
                </a:tc>
              </a:tr>
            </a:tbl>
          </a:graphicData>
        </a:graphic>
      </p:graphicFrame>
      <p:sp>
        <p:nvSpPr>
          <p:cNvPr id="6" name="Rounded Rectangle 5"/>
          <p:cNvSpPr/>
          <p:nvPr/>
        </p:nvSpPr>
        <p:spPr>
          <a:xfrm>
            <a:off x="1226820" y="3421074"/>
            <a:ext cx="10294620" cy="472297"/>
          </a:xfrm>
          <a:prstGeom prst="roundRect">
            <a:avLst/>
          </a:prstGeom>
          <a:solidFill>
            <a:schemeClr val="accent3">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Tabel contoh pembeda data kuantitaf dan data kualitatif</a:t>
            </a:r>
            <a:endParaRPr lang="en-US" sz="1600" i="1">
              <a:solidFill>
                <a:schemeClr val="tx1"/>
              </a:solidFill>
            </a:endParaRPr>
          </a:p>
        </p:txBody>
      </p:sp>
    </p:spTree>
    <p:extLst>
      <p:ext uri="{BB962C8B-B14F-4D97-AF65-F5344CB8AC3E}">
        <p14:creationId xmlns:p14="http://schemas.microsoft.com/office/powerpoint/2010/main" val="3165985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 y="809625"/>
            <a:ext cx="10877551" cy="573405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1" name="Rectangle 10"/>
          <p:cNvSpPr/>
          <p:nvPr/>
        </p:nvSpPr>
        <p:spPr>
          <a:xfrm>
            <a:off x="878888" y="886392"/>
            <a:ext cx="8333692" cy="1077218"/>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spc="50" smtClean="0">
                <a:ln w="11430"/>
                <a:solidFill>
                  <a:srgbClr val="FF0000"/>
                </a:solidFill>
                <a:effectLst>
                  <a:outerShdw blurRad="76200" dist="50800" dir="5400000" algn="tl" rotWithShape="0">
                    <a:srgbClr val="000000">
                      <a:alpha val="65000"/>
                    </a:srgbClr>
                  </a:outerShdw>
                </a:effectLst>
              </a:rPr>
              <a:t>Silakan … rehat 3 menit</a:t>
            </a:r>
          </a:p>
          <a:p>
            <a:r>
              <a:rPr lang="en-US" sz="3200" b="1" spc="50" smtClean="0">
                <a:ln w="11430"/>
                <a:solidFill>
                  <a:srgbClr val="FF0000"/>
                </a:solidFill>
                <a:effectLst>
                  <a:outerShdw blurRad="76200" dist="50800" dir="5400000" algn="tl" rotWithShape="0">
                    <a:srgbClr val="000000">
                      <a:alpha val="65000"/>
                    </a:srgbClr>
                  </a:outerShdw>
                </a:effectLst>
              </a:rPr>
              <a:t>Regangkan tubuh &amp; sruput dulu kopinya.</a:t>
            </a:r>
            <a:endParaRPr lang="en-US" sz="3200" b="1" spc="50">
              <a:ln w="11430"/>
              <a:solidFill>
                <a:srgbClr val="FF0000"/>
              </a:solidFill>
              <a:effectLst>
                <a:outerShdw blurRad="76200" dist="50800" dir="5400000" algn="tl" rotWithShape="0">
                  <a:srgbClr val="000000">
                    <a:alpha val="65000"/>
                  </a:srgbClr>
                </a:outerShdw>
              </a:effectLst>
            </a:endParaRPr>
          </a:p>
        </p:txBody>
      </p:sp>
      <p:sp>
        <p:nvSpPr>
          <p:cNvPr id="10" name="Title 1">
            <a:extLst>
              <a:ext uri="{FF2B5EF4-FFF2-40B4-BE49-F238E27FC236}">
                <a16:creationId xmlns:a16="http://schemas.microsoft.com/office/drawing/2014/main" xmlns="" id="{BD21447A-6C77-4E90-9545-B2B98D1C43C0}"/>
              </a:ext>
            </a:extLst>
          </p:cNvPr>
          <p:cNvSpPr txBox="1">
            <a:spLocks/>
          </p:cNvSpPr>
          <p:nvPr/>
        </p:nvSpPr>
        <p:spPr>
          <a:xfrm>
            <a:off x="676274" y="144937"/>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REHAT &amp; DISKUSI</a:t>
            </a:r>
            <a:endParaRPr lang="id-ID">
              <a:latin typeface="AR JULIAN" pitchFamily="2" charset="0"/>
            </a:endParaRPr>
          </a:p>
        </p:txBody>
      </p:sp>
      <p:pic>
        <p:nvPicPr>
          <p:cNvPr id="1026" name="Picture 2" descr="6 Seleb Korea dengan Nama &amp;#39;Min Ho&amp;#39;. Yang Mana Idolamu?"/>
          <p:cNvPicPr>
            <a:picLocks noChangeAspect="1" noChangeArrowheads="1"/>
          </p:cNvPicPr>
          <p:nvPr/>
        </p:nvPicPr>
        <p:blipFill rotWithShape="1">
          <a:blip r:embed="rId3">
            <a:clrChange>
              <a:clrFrom>
                <a:srgbClr val="F1F5F8"/>
              </a:clrFrom>
              <a:clrTo>
                <a:srgbClr val="F1F5F8">
                  <a:alpha val="0"/>
                </a:srgbClr>
              </a:clrTo>
            </a:clrChange>
            <a:extLst>
              <a:ext uri="{28A0092B-C50C-407E-A947-70E740481C1C}">
                <a14:useLocalDpi xmlns:a14="http://schemas.microsoft.com/office/drawing/2010/main" val="0"/>
              </a:ext>
            </a:extLst>
          </a:blip>
          <a:srcRect l="6091" r="26762"/>
          <a:stretch/>
        </p:blipFill>
        <p:spPr bwMode="auto">
          <a:xfrm>
            <a:off x="8371643" y="2635293"/>
            <a:ext cx="3182182" cy="3810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4" name="Picture 2" descr="D:\Gambar\korea3.jp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503" r="86596" b="72112"/>
          <a:stretch/>
        </p:blipFill>
        <p:spPr bwMode="auto">
          <a:xfrm flipH="1">
            <a:off x="676274" y="2809142"/>
            <a:ext cx="2857039" cy="389625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38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Diskusi &amp; eksplorasi</a:t>
            </a:r>
            <a:endParaRPr lang="id-ID" sz="3200">
              <a:latin typeface="AR JULIAN" pitchFamily="2" charset="0"/>
            </a:endParaRPr>
          </a:p>
        </p:txBody>
      </p:sp>
      <p:sp>
        <p:nvSpPr>
          <p:cNvPr id="27" name="Rectangle 26"/>
          <p:cNvSpPr/>
          <p:nvPr/>
        </p:nvSpPr>
        <p:spPr>
          <a:xfrm>
            <a:off x="9173738" y="2685146"/>
            <a:ext cx="1312631" cy="1835649"/>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444055" y="3368670"/>
            <a:ext cx="778611"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FAKTA</a:t>
            </a:r>
            <a:endParaRPr lang="en-US" b="1">
              <a:latin typeface="Calibri" pitchFamily="34" charset="0"/>
            </a:endParaRPr>
          </a:p>
        </p:txBody>
      </p:sp>
      <p:sp>
        <p:nvSpPr>
          <p:cNvPr id="29" name="Oval 28"/>
          <p:cNvSpPr/>
          <p:nvPr/>
        </p:nvSpPr>
        <p:spPr>
          <a:xfrm>
            <a:off x="8381056" y="4707468"/>
            <a:ext cx="1172980" cy="117421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smtClean="0">
                <a:latin typeface="Calibri" pitchFamily="34" charset="0"/>
              </a:rPr>
              <a:t>Survei</a:t>
            </a:r>
            <a:endParaRPr lang="en-US" b="1">
              <a:latin typeface="Calibri" pitchFamily="34" charset="0"/>
            </a:endParaRPr>
          </a:p>
        </p:txBody>
      </p:sp>
      <p:sp>
        <p:nvSpPr>
          <p:cNvPr id="30" name="Oval 29"/>
          <p:cNvSpPr/>
          <p:nvPr/>
        </p:nvSpPr>
        <p:spPr>
          <a:xfrm>
            <a:off x="4681894" y="4652961"/>
            <a:ext cx="1322122" cy="130986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i="1" smtClean="0">
                <a:latin typeface="Calibri" pitchFamily="34" charset="0"/>
              </a:rPr>
              <a:t>Data</a:t>
            </a:r>
          </a:p>
          <a:p>
            <a:pPr algn="ctr"/>
            <a:r>
              <a:rPr lang="en-US" sz="1600" b="1" i="1" smtClean="0">
                <a:latin typeface="Calibri" pitchFamily="34" charset="0"/>
              </a:rPr>
              <a:t>Processing</a:t>
            </a:r>
            <a:endParaRPr lang="en-US" sz="1600" b="1">
              <a:latin typeface="Calibri" pitchFamily="34" charset="0"/>
            </a:endParaRPr>
          </a:p>
        </p:txBody>
      </p:sp>
      <p:grpSp>
        <p:nvGrpSpPr>
          <p:cNvPr id="31" name="Group 30"/>
          <p:cNvGrpSpPr/>
          <p:nvPr/>
        </p:nvGrpSpPr>
        <p:grpSpPr>
          <a:xfrm>
            <a:off x="2884108" y="2694733"/>
            <a:ext cx="2398161" cy="1835649"/>
            <a:chOff x="1586753" y="2253364"/>
            <a:chExt cx="2398161" cy="1835649"/>
          </a:xfrm>
        </p:grpSpPr>
        <p:sp>
          <p:nvSpPr>
            <p:cNvPr id="32" name="Rectangle 31"/>
            <p:cNvSpPr/>
            <p:nvPr/>
          </p:nvSpPr>
          <p:spPr>
            <a:xfrm>
              <a:off x="1586753" y="2253364"/>
              <a:ext cx="2398161" cy="1835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582925" y="2947243"/>
              <a:ext cx="1298689"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INFORMASI</a:t>
              </a:r>
              <a:endParaRPr lang="en-US" b="1">
                <a:latin typeface="Calibri" pitchFamily="34" charset="0"/>
              </a:endParaRPr>
            </a:p>
          </p:txBody>
        </p:sp>
        <p:sp>
          <p:nvSpPr>
            <p:cNvPr id="34" name="Left Brace 33"/>
            <p:cNvSpPr/>
            <p:nvPr/>
          </p:nvSpPr>
          <p:spPr>
            <a:xfrm flipH="1">
              <a:off x="2373762" y="2478349"/>
              <a:ext cx="209162" cy="1382504"/>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5" name="Group 34"/>
            <p:cNvGrpSpPr/>
            <p:nvPr/>
          </p:nvGrpSpPr>
          <p:grpSpPr>
            <a:xfrm>
              <a:off x="1694571" y="2370626"/>
              <a:ext cx="663153" cy="1597949"/>
              <a:chOff x="1649746" y="2397521"/>
              <a:chExt cx="663153" cy="1597949"/>
            </a:xfrm>
          </p:grpSpPr>
          <p:sp>
            <p:nvSpPr>
              <p:cNvPr id="36" name="TextBox 35"/>
              <p:cNvSpPr txBox="1"/>
              <p:nvPr/>
            </p:nvSpPr>
            <p:spPr>
              <a:xfrm>
                <a:off x="1649746" y="2397521"/>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Tekstual</a:t>
                </a:r>
                <a:endParaRPr lang="en-US" sz="1400">
                  <a:latin typeface="Calibri" pitchFamily="34" charset="0"/>
                </a:endParaRPr>
              </a:p>
            </p:txBody>
          </p:sp>
          <p:sp>
            <p:nvSpPr>
              <p:cNvPr id="37" name="TextBox 36"/>
              <p:cNvSpPr txBox="1"/>
              <p:nvPr/>
            </p:nvSpPr>
            <p:spPr>
              <a:xfrm>
                <a:off x="1649746" y="2630501"/>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Tabular</a:t>
                </a:r>
                <a:endParaRPr lang="en-US" sz="1400">
                  <a:latin typeface="Calibri" pitchFamily="34" charset="0"/>
                </a:endParaRPr>
              </a:p>
            </p:txBody>
          </p:sp>
          <p:sp>
            <p:nvSpPr>
              <p:cNvPr id="38" name="TextBox 37"/>
              <p:cNvSpPr txBox="1"/>
              <p:nvPr/>
            </p:nvSpPr>
            <p:spPr>
              <a:xfrm>
                <a:off x="1649746" y="2860902"/>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Grafik</a:t>
                </a:r>
                <a:endParaRPr lang="en-US" sz="1400">
                  <a:latin typeface="Calibri" pitchFamily="34" charset="0"/>
                </a:endParaRPr>
              </a:p>
            </p:txBody>
          </p:sp>
          <p:sp>
            <p:nvSpPr>
              <p:cNvPr id="39" name="TextBox 38"/>
              <p:cNvSpPr txBox="1"/>
              <p:nvPr/>
            </p:nvSpPr>
            <p:spPr>
              <a:xfrm>
                <a:off x="1649746" y="3095243"/>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Gambar</a:t>
                </a:r>
                <a:endParaRPr lang="en-US" sz="1400">
                  <a:latin typeface="Calibri" pitchFamily="34" charset="0"/>
                </a:endParaRPr>
              </a:p>
            </p:txBody>
          </p:sp>
          <p:sp>
            <p:nvSpPr>
              <p:cNvPr id="40" name="TextBox 39"/>
              <p:cNvSpPr txBox="1"/>
              <p:nvPr/>
            </p:nvSpPr>
            <p:spPr>
              <a:xfrm>
                <a:off x="1649746" y="3323528"/>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Spasial</a:t>
                </a:r>
                <a:endParaRPr lang="en-US" sz="1400">
                  <a:latin typeface="Calibri" pitchFamily="34" charset="0"/>
                </a:endParaRPr>
              </a:p>
            </p:txBody>
          </p:sp>
          <p:sp>
            <p:nvSpPr>
              <p:cNvPr id="42" name="TextBox 41"/>
              <p:cNvSpPr txBox="1"/>
              <p:nvPr/>
            </p:nvSpPr>
            <p:spPr>
              <a:xfrm>
                <a:off x="1649746" y="3546946"/>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Audio</a:t>
                </a:r>
                <a:endParaRPr lang="en-US" sz="1400">
                  <a:latin typeface="Calibri" pitchFamily="34" charset="0"/>
                </a:endParaRPr>
              </a:p>
            </p:txBody>
          </p:sp>
          <p:sp>
            <p:nvSpPr>
              <p:cNvPr id="43" name="TextBox 42"/>
              <p:cNvSpPr txBox="1"/>
              <p:nvPr/>
            </p:nvSpPr>
            <p:spPr>
              <a:xfrm>
                <a:off x="1649746" y="3780026"/>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Video</a:t>
                </a:r>
                <a:endParaRPr lang="en-US" sz="1400">
                  <a:latin typeface="Calibri" pitchFamily="34" charset="0"/>
                </a:endParaRPr>
              </a:p>
            </p:txBody>
          </p:sp>
        </p:grpSp>
      </p:grpSp>
      <p:grpSp>
        <p:nvGrpSpPr>
          <p:cNvPr id="44" name="Group 43"/>
          <p:cNvGrpSpPr/>
          <p:nvPr/>
        </p:nvGrpSpPr>
        <p:grpSpPr>
          <a:xfrm>
            <a:off x="5555787" y="2694733"/>
            <a:ext cx="3357387" cy="1835649"/>
            <a:chOff x="5585011" y="2253364"/>
            <a:chExt cx="3357387" cy="1835649"/>
          </a:xfrm>
        </p:grpSpPr>
        <p:grpSp>
          <p:nvGrpSpPr>
            <p:cNvPr id="45" name="Group 44"/>
            <p:cNvGrpSpPr/>
            <p:nvPr/>
          </p:nvGrpSpPr>
          <p:grpSpPr>
            <a:xfrm>
              <a:off x="5585011" y="2253364"/>
              <a:ext cx="3357387" cy="1835649"/>
              <a:chOff x="5585011" y="2253364"/>
              <a:chExt cx="3357387" cy="1835649"/>
            </a:xfrm>
          </p:grpSpPr>
          <p:sp>
            <p:nvSpPr>
              <p:cNvPr id="51" name="Rectangle 50"/>
              <p:cNvSpPr/>
              <p:nvPr/>
            </p:nvSpPr>
            <p:spPr>
              <a:xfrm>
                <a:off x="5585011" y="2253364"/>
                <a:ext cx="3357387" cy="1835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91087" y="2939478"/>
                <a:ext cx="681725"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DATA</a:t>
                </a:r>
                <a:endParaRPr lang="en-US" b="1">
                  <a:latin typeface="Calibri" pitchFamily="34" charset="0"/>
                </a:endParaRPr>
              </a:p>
            </p:txBody>
          </p:sp>
          <p:sp>
            <p:nvSpPr>
              <p:cNvPr id="53" name="TextBox 52"/>
              <p:cNvSpPr txBox="1"/>
              <p:nvPr/>
            </p:nvSpPr>
            <p:spPr>
              <a:xfrm>
                <a:off x="7770036" y="2564741"/>
                <a:ext cx="1079361" cy="246221"/>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latin typeface="Calibri" pitchFamily="34" charset="0"/>
                  </a:rPr>
                  <a:t>Kuantitatif</a:t>
                </a:r>
                <a:endParaRPr lang="en-US" sz="1600" b="1">
                  <a:latin typeface="Calibri" pitchFamily="34" charset="0"/>
                </a:endParaRPr>
              </a:p>
            </p:txBody>
          </p:sp>
          <p:sp>
            <p:nvSpPr>
              <p:cNvPr id="75" name="Left Brace 74"/>
              <p:cNvSpPr/>
              <p:nvPr/>
            </p:nvSpPr>
            <p:spPr>
              <a:xfrm>
                <a:off x="7590742" y="2704582"/>
                <a:ext cx="152400" cy="826566"/>
              </a:xfrm>
              <a:prstGeom prst="leftBrace">
                <a:avLst>
                  <a:gd name="adj1" fmla="val 87745"/>
                  <a:gd name="adj2" fmla="val 50000"/>
                </a:avLst>
              </a:prstGeom>
              <a:noFill/>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p:cNvSpPr txBox="1"/>
              <p:nvPr/>
            </p:nvSpPr>
            <p:spPr>
              <a:xfrm>
                <a:off x="7752105" y="3406696"/>
                <a:ext cx="1097291" cy="246221"/>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latin typeface="Calibri" pitchFamily="34" charset="0"/>
                  </a:rPr>
                  <a:t>Kualitatif</a:t>
                </a:r>
                <a:endParaRPr lang="en-US" sz="1600" b="1">
                  <a:latin typeface="Calibri" pitchFamily="34" charset="0"/>
                </a:endParaRPr>
              </a:p>
            </p:txBody>
          </p:sp>
          <p:sp>
            <p:nvSpPr>
              <p:cNvPr id="77" name="Left Brace 76"/>
              <p:cNvSpPr/>
              <p:nvPr/>
            </p:nvSpPr>
            <p:spPr>
              <a:xfrm flipH="1">
                <a:off x="6721817" y="2753320"/>
                <a:ext cx="169270" cy="777827"/>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TextBox 77"/>
              <p:cNvSpPr txBox="1"/>
              <p:nvPr/>
            </p:nvSpPr>
            <p:spPr>
              <a:xfrm>
                <a:off x="5712812" y="2616849"/>
                <a:ext cx="1000037" cy="246221"/>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Primer</a:t>
                </a:r>
                <a:endParaRPr lang="en-US" sz="1600">
                  <a:latin typeface="Calibri" pitchFamily="34" charset="0"/>
                </a:endParaRPr>
              </a:p>
            </p:txBody>
          </p:sp>
          <p:sp>
            <p:nvSpPr>
              <p:cNvPr id="79" name="TextBox 78"/>
              <p:cNvSpPr txBox="1"/>
              <p:nvPr/>
            </p:nvSpPr>
            <p:spPr>
              <a:xfrm>
                <a:off x="5712812" y="3422337"/>
                <a:ext cx="1000037" cy="246221"/>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Sekunder</a:t>
                </a:r>
                <a:endParaRPr lang="en-US" sz="1600">
                  <a:latin typeface="Calibri" pitchFamily="34" charset="0"/>
                </a:endParaRPr>
              </a:p>
            </p:txBody>
          </p:sp>
        </p:grpSp>
        <p:sp>
          <p:nvSpPr>
            <p:cNvPr id="46" name="Rounded Rectangle 45"/>
            <p:cNvSpPr/>
            <p:nvPr/>
          </p:nvSpPr>
          <p:spPr>
            <a:xfrm>
              <a:off x="6761627" y="2336632"/>
              <a:ext cx="936690" cy="341998"/>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Atributif</a:t>
              </a:r>
              <a:endParaRPr lang="en-US" sz="1600">
                <a:solidFill>
                  <a:schemeClr val="tx1"/>
                </a:solidFill>
              </a:endParaRPr>
            </a:p>
          </p:txBody>
        </p:sp>
        <p:cxnSp>
          <p:nvCxnSpPr>
            <p:cNvPr id="47" name="Straight Connector 46"/>
            <p:cNvCxnSpPr>
              <a:stCxn id="46" idx="2"/>
              <a:endCxn id="52" idx="0"/>
            </p:cNvCxnSpPr>
            <p:nvPr/>
          </p:nvCxnSpPr>
          <p:spPr>
            <a:xfrm>
              <a:off x="7229972" y="2678630"/>
              <a:ext cx="1978" cy="260848"/>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775604" y="3605333"/>
              <a:ext cx="936690" cy="341998"/>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Spasial</a:t>
              </a:r>
              <a:endParaRPr lang="en-US" sz="1600">
                <a:solidFill>
                  <a:schemeClr val="tx1"/>
                </a:solidFill>
              </a:endParaRPr>
            </a:p>
          </p:txBody>
        </p:sp>
        <p:cxnSp>
          <p:nvCxnSpPr>
            <p:cNvPr id="49" name="Straight Connector 48"/>
            <p:cNvCxnSpPr/>
            <p:nvPr/>
          </p:nvCxnSpPr>
          <p:spPr>
            <a:xfrm flipV="1">
              <a:off x="7234831" y="3319079"/>
              <a:ext cx="1978" cy="299729"/>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0" name="Left Arrow 79"/>
          <p:cNvSpPr/>
          <p:nvPr/>
        </p:nvSpPr>
        <p:spPr>
          <a:xfrm>
            <a:off x="2301497" y="3679940"/>
            <a:ext cx="528821" cy="16103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1647074" y="2808980"/>
            <a:ext cx="942645" cy="1615901"/>
            <a:chOff x="742714" y="2427512"/>
            <a:chExt cx="836425" cy="1525021"/>
          </a:xfrm>
        </p:grpSpPr>
        <p:pic>
          <p:nvPicPr>
            <p:cNvPr id="82" name="Picture 3" descr="D:\korea1.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21" t="2343" r="80112" b="44916"/>
            <a:stretch/>
          </p:blipFill>
          <p:spPr bwMode="auto">
            <a:xfrm>
              <a:off x="742714" y="2427512"/>
              <a:ext cx="836425" cy="1294640"/>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802460" y="3706312"/>
              <a:ext cx="634204" cy="246221"/>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solidFill>
                    <a:schemeClr val="bg1"/>
                  </a:solidFill>
                  <a:latin typeface="Calibri" pitchFamily="34" charset="0"/>
                </a:rPr>
                <a:t>User</a:t>
              </a:r>
              <a:endParaRPr lang="en-US" sz="1600" b="1">
                <a:solidFill>
                  <a:schemeClr val="bg1"/>
                </a:solidFill>
                <a:latin typeface="Calibri" pitchFamily="34" charset="0"/>
              </a:endParaRPr>
            </a:p>
          </p:txBody>
        </p:sp>
      </p:grpSp>
      <p:sp>
        <p:nvSpPr>
          <p:cNvPr id="84" name="Left Arrow 83"/>
          <p:cNvSpPr/>
          <p:nvPr/>
        </p:nvSpPr>
        <p:spPr>
          <a:xfrm flipH="1">
            <a:off x="2319427" y="3089197"/>
            <a:ext cx="538892" cy="17122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2197220" y="2856868"/>
            <a:ext cx="6342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Query</a:t>
            </a:r>
            <a:endParaRPr lang="en-US" sz="1600">
              <a:latin typeface="Calibri" pitchFamily="34" charset="0"/>
            </a:endParaRPr>
          </a:p>
        </p:txBody>
      </p:sp>
      <p:sp>
        <p:nvSpPr>
          <p:cNvPr id="86" name="TextBox 85"/>
          <p:cNvSpPr txBox="1"/>
          <p:nvPr/>
        </p:nvSpPr>
        <p:spPr>
          <a:xfrm>
            <a:off x="2151289" y="3798267"/>
            <a:ext cx="6342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r"/>
            <a:r>
              <a:rPr lang="en-US" sz="1600" smtClean="0">
                <a:latin typeface="Calibri" pitchFamily="34" charset="0"/>
              </a:rPr>
              <a:t>Info</a:t>
            </a:r>
            <a:endParaRPr lang="en-US" sz="1600">
              <a:latin typeface="Calibri" pitchFamily="34" charset="0"/>
            </a:endParaRPr>
          </a:p>
        </p:txBody>
      </p:sp>
      <p:grpSp>
        <p:nvGrpSpPr>
          <p:cNvPr id="87" name="Group 86"/>
          <p:cNvGrpSpPr/>
          <p:nvPr/>
        </p:nvGrpSpPr>
        <p:grpSpPr>
          <a:xfrm>
            <a:off x="4051194" y="4534745"/>
            <a:ext cx="598564" cy="822960"/>
            <a:chOff x="4591413" y="4076245"/>
            <a:chExt cx="598564" cy="822960"/>
          </a:xfrm>
        </p:grpSpPr>
        <p:sp>
          <p:nvSpPr>
            <p:cNvPr id="88" name="Left Arrow 87"/>
            <p:cNvSpPr/>
            <p:nvPr/>
          </p:nvSpPr>
          <p:spPr>
            <a:xfrm rot="5400000">
              <a:off x="4271373" y="4396285"/>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641337" y="4782283"/>
              <a:ext cx="54864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6015225" y="4538725"/>
            <a:ext cx="833317" cy="881105"/>
            <a:chOff x="6510619" y="4080225"/>
            <a:chExt cx="833317" cy="881105"/>
          </a:xfrm>
        </p:grpSpPr>
        <p:sp>
          <p:nvSpPr>
            <p:cNvPr id="91" name="Left Arrow 90"/>
            <p:cNvSpPr/>
            <p:nvPr/>
          </p:nvSpPr>
          <p:spPr>
            <a:xfrm>
              <a:off x="6510619" y="4737459"/>
              <a:ext cx="822960" cy="223871"/>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rot="5400000">
              <a:off x="6876488" y="4435737"/>
              <a:ext cx="82296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9573870" y="4529760"/>
            <a:ext cx="461427" cy="881105"/>
            <a:chOff x="10069264" y="4071260"/>
            <a:chExt cx="461427" cy="881105"/>
          </a:xfrm>
        </p:grpSpPr>
        <p:sp>
          <p:nvSpPr>
            <p:cNvPr id="94" name="Left Arrow 93"/>
            <p:cNvSpPr/>
            <p:nvPr/>
          </p:nvSpPr>
          <p:spPr>
            <a:xfrm>
              <a:off x="10069264" y="4728494"/>
              <a:ext cx="451070" cy="223871"/>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5400000">
              <a:off x="10063243" y="4426772"/>
              <a:ext cx="82296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7750440" y="4532567"/>
            <a:ext cx="605625" cy="822960"/>
            <a:chOff x="8263764" y="4065102"/>
            <a:chExt cx="605625" cy="822960"/>
          </a:xfrm>
        </p:grpSpPr>
        <p:sp>
          <p:nvSpPr>
            <p:cNvPr id="97" name="Left Arrow 96"/>
            <p:cNvSpPr/>
            <p:nvPr/>
          </p:nvSpPr>
          <p:spPr>
            <a:xfrm rot="5400000">
              <a:off x="7943724" y="4385142"/>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8320749" y="4771140"/>
              <a:ext cx="54864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TextBox 98"/>
          <p:cNvSpPr txBox="1"/>
          <p:nvPr/>
        </p:nvSpPr>
        <p:spPr>
          <a:xfrm>
            <a:off x="1039511" y="903893"/>
            <a:ext cx="8996694" cy="1554272"/>
          </a:xfrm>
          <a:prstGeom prst="rect">
            <a:avLst/>
          </a:prstGeom>
          <a:noFill/>
        </p:spPr>
        <p:txBody>
          <a:bodyPr wrap="none" rtlCol="0">
            <a:spAutoFit/>
          </a:bodyPr>
          <a:lstStyle/>
          <a:p>
            <a:pPr lvl="1" indent="-457200">
              <a:spcBef>
                <a:spcPts val="300"/>
              </a:spcBef>
              <a:spcAft>
                <a:spcPts val="300"/>
              </a:spcAft>
              <a:buFont typeface="+mj-lt"/>
              <a:buAutoNum type="arabicPeriod"/>
            </a:pPr>
            <a:r>
              <a:rPr lang="en-US" sz="2000" smtClean="0">
                <a:solidFill>
                  <a:srgbClr val="0070C0"/>
                </a:solidFill>
              </a:rPr>
              <a:t>Bagaimana cara dan proses untuk menjadikan fakta menjadi informasi ?</a:t>
            </a:r>
          </a:p>
          <a:p>
            <a:pPr lvl="1" indent="-457200">
              <a:spcBef>
                <a:spcPts val="300"/>
              </a:spcBef>
              <a:spcAft>
                <a:spcPts val="300"/>
              </a:spcAft>
              <a:buFont typeface="+mj-lt"/>
              <a:buAutoNum type="arabicPeriod"/>
            </a:pPr>
            <a:r>
              <a:rPr lang="en-US" sz="2000" smtClean="0">
                <a:solidFill>
                  <a:srgbClr val="0070C0"/>
                </a:solidFill>
              </a:rPr>
              <a:t>Lakukan Survei untuk membuat data peserta kuliah &amp; data provinsi di Indonesia !</a:t>
            </a:r>
          </a:p>
          <a:p>
            <a:pPr lvl="1" indent="-457200">
              <a:spcBef>
                <a:spcPts val="300"/>
              </a:spcBef>
              <a:spcAft>
                <a:spcPts val="300"/>
              </a:spcAft>
              <a:buFont typeface="+mj-lt"/>
              <a:buAutoNum type="arabicPeriod"/>
            </a:pPr>
            <a:r>
              <a:rPr lang="en-US" sz="2000" smtClean="0">
                <a:solidFill>
                  <a:srgbClr val="0070C0"/>
                </a:solidFill>
              </a:rPr>
              <a:t>Buatkan Informasi tentang komposisi peserta kuliah menurut gender dan </a:t>
            </a:r>
          </a:p>
          <a:p>
            <a:pPr marL="0" lvl="1">
              <a:spcBef>
                <a:spcPts val="300"/>
              </a:spcBef>
              <a:spcAft>
                <a:spcPts val="300"/>
              </a:spcAft>
            </a:pPr>
            <a:r>
              <a:rPr lang="en-US" sz="2000">
                <a:solidFill>
                  <a:srgbClr val="0070C0"/>
                </a:solidFill>
              </a:rPr>
              <a:t>	</a:t>
            </a:r>
            <a:r>
              <a:rPr lang="en-US" sz="2000" smtClean="0">
                <a:solidFill>
                  <a:srgbClr val="0070C0"/>
                </a:solidFill>
              </a:rPr>
              <a:t>jumlah penduduk per provinsi di Indonesia, dalam model Tabular &amp; Grafik !</a:t>
            </a:r>
          </a:p>
        </p:txBody>
      </p:sp>
      <p:sp>
        <p:nvSpPr>
          <p:cNvPr id="59" name="TextBox 58"/>
          <p:cNvSpPr txBox="1"/>
          <p:nvPr/>
        </p:nvSpPr>
        <p:spPr>
          <a:xfrm>
            <a:off x="5698123" y="3587465"/>
            <a:ext cx="728582"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“sumber”</a:t>
            </a:r>
            <a:endParaRPr lang="en-US" sz="1200" i="1">
              <a:latin typeface="Calibri" pitchFamily="34" charset="0"/>
            </a:endParaRPr>
          </a:p>
        </p:txBody>
      </p:sp>
      <p:sp>
        <p:nvSpPr>
          <p:cNvPr id="60" name="TextBox 59"/>
          <p:cNvSpPr txBox="1"/>
          <p:nvPr/>
        </p:nvSpPr>
        <p:spPr>
          <a:xfrm>
            <a:off x="8007014" y="3453656"/>
            <a:ext cx="728582"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“sifat numerik”</a:t>
            </a:r>
            <a:endParaRPr lang="en-US" sz="1200" i="1">
              <a:latin typeface="Calibri" pitchFamily="34" charset="0"/>
            </a:endParaRPr>
          </a:p>
        </p:txBody>
      </p:sp>
      <p:sp>
        <p:nvSpPr>
          <p:cNvPr id="61" name="TextBox 60"/>
          <p:cNvSpPr txBox="1"/>
          <p:nvPr/>
        </p:nvSpPr>
        <p:spPr>
          <a:xfrm>
            <a:off x="6909136" y="4653765"/>
            <a:ext cx="728582"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“bentuk”</a:t>
            </a:r>
            <a:endParaRPr lang="en-US" sz="1200" i="1">
              <a:latin typeface="Calibri" pitchFamily="34" charset="0"/>
            </a:endParaRPr>
          </a:p>
        </p:txBody>
      </p:sp>
      <p:sp>
        <p:nvSpPr>
          <p:cNvPr id="62" name="TextBox 61"/>
          <p:cNvSpPr txBox="1"/>
          <p:nvPr/>
        </p:nvSpPr>
        <p:spPr>
          <a:xfrm>
            <a:off x="640080" y="4613932"/>
            <a:ext cx="3386145" cy="166199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Query : </a:t>
            </a:r>
          </a:p>
          <a:p>
            <a:pPr marL="228600" indent="-228600">
              <a:buAutoNum type="arabicPeriod"/>
            </a:pPr>
            <a:r>
              <a:rPr lang="en-US" sz="1200" i="1" smtClean="0">
                <a:latin typeface="Calibri" pitchFamily="34" charset="0"/>
              </a:rPr>
              <a:t>“Sajikan informasi semua transaksi di atas 5 juta pada bulan september 2021 ”</a:t>
            </a:r>
          </a:p>
          <a:p>
            <a:pPr marL="228600" indent="-228600">
              <a:buAutoNum type="arabicPeriod"/>
            </a:pPr>
            <a:r>
              <a:rPr lang="en-US" sz="1200" i="1" smtClean="0">
                <a:latin typeface="Calibri" pitchFamily="34" charset="0"/>
              </a:rPr>
              <a:t>“Sajikan informasi (berapa) % penduduk wanita di Indonesia tahun 2021“</a:t>
            </a:r>
          </a:p>
          <a:p>
            <a:pPr marL="228600" indent="-228600">
              <a:buAutoNum type="arabicPeriod"/>
            </a:pPr>
            <a:r>
              <a:rPr lang="en-US" sz="1200" i="1" smtClean="0">
                <a:latin typeface="Calibri" pitchFamily="34" charset="0"/>
              </a:rPr>
              <a:t>“Sajikan informasi jumlah mahasiswa STMIK DCI 2021”</a:t>
            </a:r>
          </a:p>
          <a:p>
            <a:pPr marL="228600" indent="-228600">
              <a:buAutoNum type="arabicPeriod"/>
            </a:pPr>
            <a:r>
              <a:rPr lang="en-US" sz="1200" i="1" smtClean="0">
                <a:latin typeface="Calibri" pitchFamily="34" charset="0"/>
              </a:rPr>
              <a:t>“Sajian informasi total saldo rekening nasabah bulan oktober 2021”</a:t>
            </a:r>
            <a:endParaRPr lang="en-US" sz="1200" i="1">
              <a:latin typeface="Calibri" pitchFamily="34" charset="0"/>
            </a:endParaRPr>
          </a:p>
        </p:txBody>
      </p:sp>
      <p:sp>
        <p:nvSpPr>
          <p:cNvPr id="63" name="TextBox 62"/>
          <p:cNvSpPr txBox="1"/>
          <p:nvPr/>
        </p:nvSpPr>
        <p:spPr>
          <a:xfrm>
            <a:off x="9225259" y="5778163"/>
            <a:ext cx="2522220"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“Pengumpulan data”/ pengamatan langsung di lapangan/ observasi</a:t>
            </a:r>
            <a:endParaRPr lang="en-US" sz="1200" i="1">
              <a:latin typeface="Calibri" pitchFamily="34" charset="0"/>
            </a:endParaRPr>
          </a:p>
        </p:txBody>
      </p:sp>
    </p:spTree>
    <p:extLst>
      <p:ext uri="{BB962C8B-B14F-4D97-AF65-F5344CB8AC3E}">
        <p14:creationId xmlns:p14="http://schemas.microsoft.com/office/powerpoint/2010/main" val="1530442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 xmlns:a16="http://schemas.microsoft.com/office/drawing/2014/main"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IDENTIFIKASI FAKTA dan SUMBER FAKTA</a:t>
            </a:r>
            <a:endParaRPr lang="id-ID" sz="3200">
              <a:latin typeface="AR JULIAN" pitchFamily="2"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476568869"/>
              </p:ext>
            </p:extLst>
          </p:nvPr>
        </p:nvGraphicFramePr>
        <p:xfrm>
          <a:off x="3637118" y="918348"/>
          <a:ext cx="8055294" cy="2987040"/>
        </p:xfrm>
        <a:graphic>
          <a:graphicData uri="http://schemas.openxmlformats.org/drawingml/2006/table">
            <a:tbl>
              <a:tblPr firstRow="1" firstCol="1" bandRow="1"/>
              <a:tblGrid>
                <a:gridCol w="1942148"/>
                <a:gridCol w="3309811"/>
                <a:gridCol w="2803335"/>
              </a:tblGrid>
              <a:tr h="0">
                <a:tc>
                  <a:txBody>
                    <a:bodyPr/>
                    <a:lstStyle/>
                    <a:p>
                      <a:pPr algn="just">
                        <a:spcAft>
                          <a:spcPts val="0"/>
                        </a:spcAft>
                      </a:pPr>
                      <a:r>
                        <a:rPr lang="en-US" sz="1400" b="1">
                          <a:effectLst/>
                          <a:latin typeface="Times New Roman"/>
                          <a:ea typeface="Times New Roman"/>
                        </a:rPr>
                        <a:t>Himpunan Fakta</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b="1">
                          <a:effectLst/>
                          <a:latin typeface="Times New Roman"/>
                          <a:ea typeface="Times New Roman"/>
                        </a:rPr>
                        <a:t>Fakta/ Objek Nyata *)</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b="1">
                          <a:effectLst/>
                          <a:latin typeface="Times New Roman"/>
                          <a:ea typeface="Times New Roman"/>
                        </a:rPr>
                        <a:t>Notasi </a:t>
                      </a:r>
                      <a:r>
                        <a:rPr lang="en-US" sz="1400" b="1" smtClean="0">
                          <a:effectLst/>
                          <a:latin typeface="Times New Roman"/>
                          <a:ea typeface="Times New Roman"/>
                        </a:rPr>
                        <a:t>Instan/Konten </a:t>
                      </a:r>
                      <a:r>
                        <a:rPr lang="en-US" sz="1400" b="1">
                          <a:effectLst/>
                          <a:latin typeface="Times New Roman"/>
                          <a:ea typeface="Times New Roman"/>
                        </a:rPr>
                        <a:t>Himpunan</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0">
                <a:tc>
                  <a:txBody>
                    <a:bodyPr/>
                    <a:lstStyle/>
                    <a:p>
                      <a:pPr algn="just">
                        <a:spcAft>
                          <a:spcPts val="0"/>
                        </a:spcAft>
                      </a:pPr>
                      <a:r>
                        <a:rPr lang="en-US" sz="1400">
                          <a:effectLst/>
                          <a:latin typeface="Times New Roman"/>
                          <a:ea typeface="Times New Roman"/>
                        </a:rPr>
                        <a:t>{Jenis Benda Langit}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Bintang, Planet, Meteor, Komet, Satelit,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a:effectLst/>
                          <a:latin typeface="Times New Roman"/>
                          <a:ea typeface="Times New Roman"/>
                        </a:rPr>
                        <a:t>{ Bintang, Planet, Meteor,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400">
                          <a:effectLst/>
                          <a:latin typeface="Times New Roman"/>
                          <a:ea typeface="Times New Roman"/>
                        </a:rPr>
                        <a:t>{Planet Tata Surya}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Mercurius, Vesnus, Bumi, Mars, Yupiter,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 Mercurius, Vesnus, Bumi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400">
                          <a:effectLst/>
                          <a:latin typeface="Times New Roman"/>
                          <a:ea typeface="Times New Roman"/>
                        </a:rPr>
                        <a:t>{Huruf}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A, B, C, D, 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{A, B, C,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400">
                          <a:effectLst/>
                          <a:latin typeface="Times New Roman"/>
                          <a:ea typeface="Times New Roman"/>
                        </a:rPr>
                        <a:t>{Binatang Buas}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Singa, Elang, Komodo, Anjing, Buaya,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{Singa, Elang, Komodo,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400">
                          <a:effectLst/>
                          <a:latin typeface="Times New Roman"/>
                          <a:ea typeface="Times New Roman"/>
                        </a:rPr>
                        <a:t>{Bunga}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Mawar, Melati, Anggrek, Tulip, Sakura,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{Mawar, Melati, Anggrek,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400">
                          <a:effectLst/>
                          <a:latin typeface="Times New Roman"/>
                          <a:ea typeface="Times New Roman"/>
                        </a:rPr>
                        <a:t>{Mahasiswa}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Ali, Budi, Cika, Desy, Eko,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{Ali, Budi, Cika,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400">
                          <a:effectLst/>
                          <a:latin typeface="Times New Roman"/>
                          <a:ea typeface="Times New Roman"/>
                        </a:rPr>
                        <a:t>{Warna}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Hitam, Putih, Biru, Merah, Hijau,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{Hitam, Putih, Biru,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400">
                          <a:effectLst/>
                          <a:latin typeface="Times New Roman"/>
                          <a:ea typeface="Times New Roman"/>
                        </a:rPr>
                        <a:t>{Sifat Manusia}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Pandai, Bodoh, Jujur, Sombong, Penipu,…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 Pandai, Bodoh, Jujur,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400">
                          <a:effectLst/>
                          <a:latin typeface="Times New Roman"/>
                          <a:ea typeface="Times New Roman"/>
                        </a:rPr>
                        <a:t>{Jenis Kendaraan}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Darat, Laut, Udara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 Darat, Laut, Udara}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400">
                          <a:effectLst/>
                          <a:latin typeface="Times New Roman"/>
                          <a:ea typeface="Times New Roman"/>
                        </a:rPr>
                        <a:t>{Golongan Darah}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A, B, O, AB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{A, B, O, AB}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gridSpan="3">
                  <a:txBody>
                    <a:bodyPr/>
                    <a:lstStyle/>
                    <a:p>
                      <a:pPr algn="just">
                        <a:spcAft>
                          <a:spcPts val="0"/>
                        </a:spcAft>
                      </a:pPr>
                      <a:r>
                        <a:rPr lang="en-US" sz="1400" u="sng">
                          <a:effectLst/>
                          <a:latin typeface="Times New Roman"/>
                          <a:ea typeface="Times New Roman"/>
                        </a:rPr>
                        <a:t>Catatan</a:t>
                      </a:r>
                      <a:r>
                        <a:rPr lang="en-US" sz="1400">
                          <a:effectLst/>
                          <a:latin typeface="Times New Roman"/>
                          <a:ea typeface="Times New Roman"/>
                        </a:rPr>
                        <a:t> : </a:t>
                      </a:r>
                    </a:p>
                    <a:p>
                      <a:pPr algn="just">
                        <a:spcAft>
                          <a:spcPts val="0"/>
                        </a:spcAft>
                      </a:pPr>
                      <a:r>
                        <a:rPr lang="en-US" sz="1400">
                          <a:effectLst/>
                          <a:latin typeface="Times New Roman"/>
                          <a:ea typeface="Times New Roman"/>
                        </a:rPr>
                        <a:t> *) Uraian yang disebut dalam Fakta/ Objek Nyata bukan  sekedar  nama, tetapi benda yang sesungguhnya</a:t>
                      </a:r>
                    </a:p>
                    <a:p>
                      <a:pPr algn="just">
                        <a:spcAft>
                          <a:spcPts val="0"/>
                        </a:spcAft>
                      </a:pPr>
                      <a:r>
                        <a:rPr lang="en-US" sz="14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11" name="Title 1"/>
          <p:cNvSpPr txBox="1">
            <a:spLocks/>
          </p:cNvSpPr>
          <p:nvPr/>
        </p:nvSpPr>
        <p:spPr>
          <a:xfrm>
            <a:off x="706069" y="1132724"/>
            <a:ext cx="2797782" cy="1495043"/>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srgbClr val="00B050"/>
                </a:solidFill>
                <a:latin typeface="AR BLANCA" pitchFamily="2" charset="0"/>
              </a:rPr>
              <a:t>CONTOH DESKRIPSI</a:t>
            </a:r>
          </a:p>
          <a:p>
            <a:pPr algn="l"/>
            <a:r>
              <a:rPr lang="en-US" smtClean="0">
                <a:solidFill>
                  <a:srgbClr val="00B050"/>
                </a:solidFill>
                <a:latin typeface="AR BLANCA" pitchFamily="2" charset="0"/>
              </a:rPr>
              <a:t>FAKTA </a:t>
            </a:r>
            <a:endParaRPr lang="en-US">
              <a:solidFill>
                <a:srgbClr val="00B050"/>
              </a:solidFill>
              <a:latin typeface="AR BLANCA" pitchFamily="2"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777234741"/>
              </p:ext>
            </p:extLst>
          </p:nvPr>
        </p:nvGraphicFramePr>
        <p:xfrm>
          <a:off x="3684208" y="4214328"/>
          <a:ext cx="8020112" cy="1463040"/>
        </p:xfrm>
        <a:graphic>
          <a:graphicData uri="http://schemas.openxmlformats.org/drawingml/2006/table">
            <a:tbl>
              <a:tblPr firstRow="1" firstCol="1" bandRow="1"/>
              <a:tblGrid>
                <a:gridCol w="2701352"/>
                <a:gridCol w="2133600"/>
                <a:gridCol w="3185160"/>
              </a:tblGrid>
              <a:tr h="0">
                <a:tc>
                  <a:txBody>
                    <a:bodyPr/>
                    <a:lstStyle/>
                    <a:p>
                      <a:pPr algn="just">
                        <a:spcAft>
                          <a:spcPts val="0"/>
                        </a:spcAft>
                      </a:pPr>
                      <a:r>
                        <a:rPr lang="en-US" sz="1600" b="1">
                          <a:effectLst/>
                          <a:latin typeface="Times New Roman"/>
                          <a:ea typeface="Times New Roman"/>
                        </a:rPr>
                        <a:t>Sumber </a:t>
                      </a:r>
                      <a:r>
                        <a:rPr lang="en-US" sz="1600" b="1" smtClean="0">
                          <a:effectLst/>
                          <a:latin typeface="Times New Roman"/>
                          <a:ea typeface="Times New Roman"/>
                        </a:rPr>
                        <a:t>Fakta</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600" b="1">
                          <a:effectLst/>
                          <a:latin typeface="Times New Roman"/>
                          <a:ea typeface="Times New Roman"/>
                        </a:rPr>
                        <a:t>Himpunan </a:t>
                      </a:r>
                      <a:r>
                        <a:rPr lang="en-US" sz="1600" b="1" smtClean="0">
                          <a:effectLst/>
                          <a:latin typeface="Times New Roman"/>
                          <a:ea typeface="Times New Roman"/>
                        </a:rPr>
                        <a:t>Fakta</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600" b="1">
                          <a:effectLst/>
                          <a:latin typeface="Times New Roman"/>
                          <a:ea typeface="Times New Roman"/>
                        </a:rPr>
                        <a:t>Notasi Instan Himpunan</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0">
                <a:tc>
                  <a:txBody>
                    <a:bodyPr/>
                    <a:lstStyle/>
                    <a:p>
                      <a:pPr algn="just">
                        <a:spcAft>
                          <a:spcPts val="0"/>
                        </a:spcAft>
                      </a:pPr>
                      <a:r>
                        <a:rPr lang="en-US" sz="1600" smtClean="0">
                          <a:effectLst/>
                          <a:latin typeface="Times New Roman"/>
                          <a:ea typeface="Times New Roman"/>
                        </a:rPr>
                        <a:t>Bank </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a:effectLst/>
                          <a:latin typeface="Times New Roman"/>
                          <a:ea typeface="Times New Roman"/>
                        </a:rPr>
                        <a:t>Nomor Rekening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a:effectLst/>
                          <a:latin typeface="Times New Roman"/>
                          <a:ea typeface="Times New Roman"/>
                        </a:rPr>
                        <a:t>{ 1230001, 1230002, 1230001,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600">
                          <a:effectLst/>
                          <a:latin typeface="Times New Roman"/>
                          <a:ea typeface="Times New Roman"/>
                        </a:rPr>
                        <a:t>Rumah </a:t>
                      </a:r>
                      <a:r>
                        <a:rPr lang="en-US" sz="1600" smtClean="0">
                          <a:effectLst/>
                          <a:latin typeface="Times New Roman"/>
                          <a:ea typeface="Times New Roman"/>
                        </a:rPr>
                        <a:t>Sakit</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a:effectLst/>
                          <a:latin typeface="Times New Roman"/>
                          <a:ea typeface="Times New Roman"/>
                        </a:rPr>
                        <a:t>Pasien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a:effectLst/>
                          <a:latin typeface="Times New Roman"/>
                          <a:ea typeface="Times New Roman"/>
                        </a:rPr>
                        <a:t>{ ‘Ali’, ‘Budi’, ‘Cintia’,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600">
                          <a:effectLst/>
                          <a:latin typeface="Times New Roman"/>
                          <a:ea typeface="Times New Roman"/>
                        </a:rPr>
                        <a:t>Kebun </a:t>
                      </a:r>
                      <a:r>
                        <a:rPr lang="en-US" sz="1600" smtClean="0">
                          <a:effectLst/>
                          <a:latin typeface="Times New Roman"/>
                          <a:ea typeface="Times New Roman"/>
                        </a:rPr>
                        <a:t>Binatang</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a:effectLst/>
                          <a:latin typeface="Times New Roman"/>
                          <a:ea typeface="Times New Roman"/>
                        </a:rPr>
                        <a:t>Binatang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a:effectLst/>
                          <a:latin typeface="Times New Roman"/>
                          <a:ea typeface="Times New Roman"/>
                        </a:rPr>
                        <a:t>{‘Buaya’, ‘Badak’, ‘Python’,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600" smtClean="0">
                          <a:effectLst/>
                          <a:latin typeface="Times New Roman"/>
                          <a:ea typeface="Times New Roman"/>
                        </a:rPr>
                        <a:t>Pasar</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a:effectLst/>
                          <a:latin typeface="Times New Roman"/>
                          <a:ea typeface="Times New Roman"/>
                        </a:rPr>
                        <a:t>Bahan Pangan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a:effectLst/>
                          <a:latin typeface="Times New Roman"/>
                          <a:ea typeface="Times New Roman"/>
                        </a:rPr>
                        <a:t>{Beras, Tempe, Tahu,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600">
                          <a:effectLst/>
                          <a:latin typeface="Times New Roman"/>
                          <a:ea typeface="Times New Roman"/>
                        </a:rPr>
                        <a:t>Sekolah </a:t>
                      </a:r>
                      <a:r>
                        <a:rPr lang="en-US" sz="1600" smtClean="0">
                          <a:effectLst/>
                          <a:latin typeface="Times New Roman"/>
                          <a:ea typeface="Times New Roman"/>
                        </a:rPr>
                        <a:t>Dasar / TU</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a:effectLst/>
                          <a:latin typeface="Times New Roman"/>
                          <a:ea typeface="Times New Roman"/>
                        </a:rPr>
                        <a:t>Siswa SD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a:effectLst/>
                          <a:latin typeface="Times New Roman"/>
                          <a:ea typeface="Times New Roman"/>
                        </a:rPr>
                        <a:t>{‘Deni’, ‘Eka’, ‘Fery’,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 name="Title 1"/>
          <p:cNvSpPr txBox="1">
            <a:spLocks/>
          </p:cNvSpPr>
          <p:nvPr/>
        </p:nvSpPr>
        <p:spPr>
          <a:xfrm>
            <a:off x="679732" y="4236855"/>
            <a:ext cx="2824119" cy="1513209"/>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z="2800" smtClean="0">
                <a:solidFill>
                  <a:srgbClr val="00B050"/>
                </a:solidFill>
                <a:latin typeface="AR BLANCA" pitchFamily="2" charset="0"/>
              </a:rPr>
              <a:t>CONTOH</a:t>
            </a:r>
          </a:p>
          <a:p>
            <a:pPr algn="l"/>
            <a:r>
              <a:rPr lang="en-US" sz="2800" smtClean="0">
                <a:solidFill>
                  <a:srgbClr val="00B050"/>
                </a:solidFill>
                <a:latin typeface="AR BLANCA" pitchFamily="2" charset="0"/>
              </a:rPr>
              <a:t>DESKRIPSI</a:t>
            </a:r>
          </a:p>
          <a:p>
            <a:pPr algn="l"/>
            <a:r>
              <a:rPr lang="en-US" sz="2800" smtClean="0">
                <a:solidFill>
                  <a:srgbClr val="00B050"/>
                </a:solidFill>
                <a:latin typeface="AR BLANCA" pitchFamily="2" charset="0"/>
              </a:rPr>
              <a:t>SUMBER FAKTA</a:t>
            </a:r>
            <a:endParaRPr lang="en-US" sz="2800">
              <a:solidFill>
                <a:srgbClr val="00B050"/>
              </a:solidFill>
              <a:latin typeface="AR BLANCA" pitchFamily="2" charset="0"/>
            </a:endParaRPr>
          </a:p>
        </p:txBody>
      </p:sp>
      <p:sp>
        <p:nvSpPr>
          <p:cNvPr id="8" name="TextBox 7"/>
          <p:cNvSpPr txBox="1"/>
          <p:nvPr/>
        </p:nvSpPr>
        <p:spPr>
          <a:xfrm>
            <a:off x="706069" y="5903677"/>
            <a:ext cx="10589140"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Peristiwa/ kegiatan mencari dengan menemui fakta di lapangan = Survei / pengamatan langsung/ observasi</a:t>
            </a:r>
            <a:endParaRPr lang="en-US" sz="1600">
              <a:latin typeface="Calibri" pitchFamily="34" charset="0"/>
            </a:endParaRPr>
          </a:p>
        </p:txBody>
      </p:sp>
      <p:sp>
        <p:nvSpPr>
          <p:cNvPr id="10" name="TextBox 9"/>
          <p:cNvSpPr txBox="1"/>
          <p:nvPr/>
        </p:nvSpPr>
        <p:spPr>
          <a:xfrm>
            <a:off x="789889" y="2742411"/>
            <a:ext cx="2844851" cy="147732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NIM: 1-1-20-0019</a:t>
            </a:r>
          </a:p>
          <a:p>
            <a:r>
              <a:rPr lang="en-US" sz="1600" smtClean="0">
                <a:latin typeface="Calibri" pitchFamily="34" charset="0"/>
              </a:rPr>
              <a:t>1 = S1</a:t>
            </a:r>
          </a:p>
          <a:p>
            <a:r>
              <a:rPr lang="en-US" sz="1600" smtClean="0">
                <a:latin typeface="Calibri" pitchFamily="34" charset="0"/>
              </a:rPr>
              <a:t>1 =  Kelas reguler</a:t>
            </a:r>
          </a:p>
          <a:p>
            <a:r>
              <a:rPr lang="en-US" sz="1600" smtClean="0">
                <a:latin typeface="Calibri" pitchFamily="34" charset="0"/>
              </a:rPr>
              <a:t>20 = 2020</a:t>
            </a:r>
          </a:p>
          <a:p>
            <a:r>
              <a:rPr lang="en-US" sz="1600" smtClean="0">
                <a:latin typeface="Calibri" pitchFamily="34" charset="0"/>
              </a:rPr>
              <a:t>0019 = urut registrasi</a:t>
            </a:r>
          </a:p>
          <a:p>
            <a:r>
              <a:rPr lang="en-US" sz="1600" smtClean="0">
                <a:latin typeface="Calibri" pitchFamily="34" charset="0"/>
              </a:rPr>
              <a:t>NIK = ? Ekplorasi dulu…</a:t>
            </a:r>
            <a:endParaRPr lang="en-US" sz="1600">
              <a:latin typeface="Calibri" pitchFamily="34" charset="0"/>
            </a:endParaRPr>
          </a:p>
        </p:txBody>
      </p:sp>
    </p:spTree>
    <p:extLst>
      <p:ext uri="{BB962C8B-B14F-4D97-AF65-F5344CB8AC3E}">
        <p14:creationId xmlns:p14="http://schemas.microsoft.com/office/powerpoint/2010/main" val="483728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TM10001114[[fn=Gallery]]</Template>
  <TotalTime>5132</TotalTime>
  <Words>2207</Words>
  <Application>Microsoft Office PowerPoint</Application>
  <PresentationFormat>Widescreen</PresentationFormat>
  <Paragraphs>508</Paragraphs>
  <Slides>21</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21</vt:i4>
      </vt:variant>
    </vt:vector>
  </HeadingPairs>
  <TitlesOfParts>
    <vt:vector size="33" baseType="lpstr">
      <vt:lpstr>AR BLANCA</vt:lpstr>
      <vt:lpstr>AR JULIAN</vt:lpstr>
      <vt:lpstr>Arial</vt:lpstr>
      <vt:lpstr>Arial Narrow</vt:lpstr>
      <vt:lpstr>Calibri</vt:lpstr>
      <vt:lpstr>Gill Sans MT</vt:lpstr>
      <vt:lpstr>Segoe UI</vt:lpstr>
      <vt:lpstr>Symbol</vt:lpstr>
      <vt:lpstr>Times New Roman</vt:lpstr>
      <vt:lpstr>Wingdings</vt:lpstr>
      <vt:lpstr>Gallery</vt:lpstr>
      <vt:lpstr>1_Gallery</vt:lpstr>
      <vt:lpstr>  SISTEM BASIS DATA</vt:lpstr>
      <vt:lpstr>PowerPoint Presentation</vt:lpstr>
      <vt:lpstr>PowerPoint Presentation</vt:lpstr>
      <vt:lpstr>RESUME PERKEMBANGAN DATABASE</vt:lpstr>
      <vt:lpstr> FAKTA – DATA – INFORMASI – Query - SURVEI</vt:lpstr>
      <vt:lpstr> PENGETAHUAN</vt:lpstr>
      <vt:lpstr>PowerPoint Presentation</vt:lpstr>
      <vt:lpstr> Diskusi &amp; eksplorasi</vt:lpstr>
      <vt:lpstr> IDENTIFIKASI FAKTA dan SUMBER FAKTA</vt:lpstr>
      <vt:lpstr> IDENTIFIKASI DATA dan SUMBER DATA</vt:lpstr>
      <vt:lpstr> IDENTIFIKASI DATA PADA KOMPUTER</vt:lpstr>
      <vt:lpstr> IDENTIFIKASI INFORMASI (1) : TEKSTUAL &amp; TABULAR</vt:lpstr>
      <vt:lpstr> IDENTIFIKASI INFORMASI (2) : Grafik &amp; SPASIAL</vt:lpstr>
      <vt:lpstr> CONTOH MEMBUAT INFORMASI GRAFIK</vt:lpstr>
      <vt:lpstr>PowerPoint Presentation</vt:lpstr>
      <vt:lpstr>QUERY</vt:lpstr>
      <vt:lpstr>PROSES PENGOLAHAN DATA</vt:lpstr>
      <vt:lpstr>Eksplorasi nomenklatur….</vt:lpstr>
      <vt:lpstr>PROSES PENGOLAHAN DATA</vt:lpstr>
      <vt:lpstr>PROSES PENGOLAHAN DATA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Roel Djkstra</dc:creator>
  <cp:lastModifiedBy>Windows User</cp:lastModifiedBy>
  <cp:revision>478</cp:revision>
  <dcterms:created xsi:type="dcterms:W3CDTF">2020-08-18T06:10:40Z</dcterms:created>
  <dcterms:modified xsi:type="dcterms:W3CDTF">2022-09-29T12:50:19Z</dcterms:modified>
</cp:coreProperties>
</file>