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5.xml" ContentType="application/vnd.openxmlformats-officedocument.theme+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theme/theme6.xml" ContentType="application/vnd.openxmlformats-officedocument.theme+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theme/theme7.xml" ContentType="application/vnd.openxmlformats-officedocument.theme+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theme/theme8.xml" ContentType="application/vnd.openxmlformats-officedocument.theme+xml"/>
  <Override PartName="/ppt/theme/theme9.xml" ContentType="application/vnd.openxmlformats-officedocument.theme+xml"/>
  <Override PartName="/ppt/theme/theme10.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1"/>
    <p:sldMasterId id="2147483739" r:id="rId2"/>
    <p:sldMasterId id="2147483762" r:id="rId3"/>
    <p:sldMasterId id="2147483772" r:id="rId4"/>
    <p:sldMasterId id="2147483786" r:id="rId5"/>
    <p:sldMasterId id="2147483795" r:id="rId6"/>
    <p:sldMasterId id="2147483809" r:id="rId7"/>
    <p:sldMasterId id="2147483819" r:id="rId8"/>
  </p:sldMasterIdLst>
  <p:notesMasterIdLst>
    <p:notesMasterId r:id="rId41"/>
  </p:notesMasterIdLst>
  <p:handoutMasterIdLst>
    <p:handoutMasterId r:id="rId42"/>
  </p:handoutMasterIdLst>
  <p:sldIdLst>
    <p:sldId id="335" r:id="rId9"/>
    <p:sldId id="387" r:id="rId10"/>
    <p:sldId id="416" r:id="rId11"/>
    <p:sldId id="415" r:id="rId12"/>
    <p:sldId id="388" r:id="rId13"/>
    <p:sldId id="389" r:id="rId14"/>
    <p:sldId id="392" r:id="rId15"/>
    <p:sldId id="393" r:id="rId16"/>
    <p:sldId id="394" r:id="rId17"/>
    <p:sldId id="395" r:id="rId18"/>
    <p:sldId id="396" r:id="rId19"/>
    <p:sldId id="397" r:id="rId20"/>
    <p:sldId id="398" r:id="rId21"/>
    <p:sldId id="399" r:id="rId22"/>
    <p:sldId id="390" r:id="rId23"/>
    <p:sldId id="400" r:id="rId24"/>
    <p:sldId id="401" r:id="rId25"/>
    <p:sldId id="402" r:id="rId26"/>
    <p:sldId id="354" r:id="rId27"/>
    <p:sldId id="403" r:id="rId28"/>
    <p:sldId id="408" r:id="rId29"/>
    <p:sldId id="404" r:id="rId30"/>
    <p:sldId id="409" r:id="rId31"/>
    <p:sldId id="410" r:id="rId32"/>
    <p:sldId id="411" r:id="rId33"/>
    <p:sldId id="412" r:id="rId34"/>
    <p:sldId id="413" r:id="rId35"/>
    <p:sldId id="414" r:id="rId36"/>
    <p:sldId id="405" r:id="rId37"/>
    <p:sldId id="406" r:id="rId38"/>
    <p:sldId id="407" r:id="rId39"/>
    <p:sldId id="336" r:id="rId4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ECFF"/>
    <a:srgbClr val="FFFFCC"/>
    <a:srgbClr val="0033CC"/>
    <a:srgbClr val="CC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5018" autoAdjust="0"/>
    <p:restoredTop sz="94660"/>
  </p:normalViewPr>
  <p:slideViewPr>
    <p:cSldViewPr snapToGrid="0" showGuides="1">
      <p:cViewPr>
        <p:scale>
          <a:sx n="125" d="100"/>
          <a:sy n="125" d="100"/>
        </p:scale>
        <p:origin x="-72" y="-84"/>
      </p:cViewPr>
      <p:guideLst>
        <p:guide orient="horz" pos="2160"/>
        <p:guide pos="3840"/>
      </p:guideLst>
    </p:cSldViewPr>
  </p:slideViewPr>
  <p:notesTextViewPr>
    <p:cViewPr>
      <p:scale>
        <a:sx n="1" d="1"/>
        <a:sy n="1" d="1"/>
      </p:scale>
      <p:origin x="0" y="0"/>
    </p:cViewPr>
  </p:notesTextViewPr>
  <p:notesViewPr>
    <p:cSldViewPr snapToGrid="0">
      <p:cViewPr varScale="1">
        <p:scale>
          <a:sx n="85" d="100"/>
          <a:sy n="85" d="100"/>
        </p:scale>
        <p:origin x="-3774"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slide" Target="slides/slide18.xml"/><Relationship Id="rId39" Type="http://schemas.openxmlformats.org/officeDocument/2006/relationships/slide" Target="slides/slide31.xml"/><Relationship Id="rId21" Type="http://schemas.openxmlformats.org/officeDocument/2006/relationships/slide" Target="slides/slide13.xml"/><Relationship Id="rId34" Type="http://schemas.openxmlformats.org/officeDocument/2006/relationships/slide" Target="slides/slide26.xml"/><Relationship Id="rId42" Type="http://schemas.openxmlformats.org/officeDocument/2006/relationships/handoutMaster" Target="handoutMasters/handoutMaster1.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 Target="slides/slide8.xml"/><Relationship Id="rId29" Type="http://schemas.openxmlformats.org/officeDocument/2006/relationships/slide" Target="slides/slide2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3.xml"/><Relationship Id="rId24" Type="http://schemas.openxmlformats.org/officeDocument/2006/relationships/slide" Target="slides/slide16.xml"/><Relationship Id="rId32" Type="http://schemas.openxmlformats.org/officeDocument/2006/relationships/slide" Target="slides/slide24.xml"/><Relationship Id="rId37" Type="http://schemas.openxmlformats.org/officeDocument/2006/relationships/slide" Target="slides/slide29.xml"/><Relationship Id="rId40" Type="http://schemas.openxmlformats.org/officeDocument/2006/relationships/slide" Target="slides/slide32.xml"/><Relationship Id="rId45" Type="http://schemas.openxmlformats.org/officeDocument/2006/relationships/theme" Target="theme/theme1.xml"/><Relationship Id="rId5" Type="http://schemas.openxmlformats.org/officeDocument/2006/relationships/slideMaster" Target="slideMasters/slideMaster5.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slide" Target="slides/slide20.xml"/><Relationship Id="rId36" Type="http://schemas.openxmlformats.org/officeDocument/2006/relationships/slide" Target="slides/slide28.xml"/><Relationship Id="rId10" Type="http://schemas.openxmlformats.org/officeDocument/2006/relationships/slide" Target="slides/slide2.xml"/><Relationship Id="rId19" Type="http://schemas.openxmlformats.org/officeDocument/2006/relationships/slide" Target="slides/slide11.xml"/><Relationship Id="rId31" Type="http://schemas.openxmlformats.org/officeDocument/2006/relationships/slide" Target="slides/slide23.xml"/><Relationship Id="rId44"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slide" Target="slides/slide19.xml"/><Relationship Id="rId30" Type="http://schemas.openxmlformats.org/officeDocument/2006/relationships/slide" Target="slides/slide22.xml"/><Relationship Id="rId35" Type="http://schemas.openxmlformats.org/officeDocument/2006/relationships/slide" Target="slides/slide27.xml"/><Relationship Id="rId43" Type="http://schemas.openxmlformats.org/officeDocument/2006/relationships/presProps" Target="presProps.xml"/><Relationship Id="rId8" Type="http://schemas.openxmlformats.org/officeDocument/2006/relationships/slideMaster" Target="slideMasters/slideMaster8.xml"/><Relationship Id="rId3" Type="http://schemas.openxmlformats.org/officeDocument/2006/relationships/slideMaster" Target="slideMasters/slideMaster3.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33" Type="http://schemas.openxmlformats.org/officeDocument/2006/relationships/slide" Target="slides/slide25.xml"/><Relationship Id="rId38" Type="http://schemas.openxmlformats.org/officeDocument/2006/relationships/slide" Target="slides/slide30.xml"/><Relationship Id="rId46" Type="http://schemas.openxmlformats.org/officeDocument/2006/relationships/tableStyles" Target="tableStyles.xml"/><Relationship Id="rId20" Type="http://schemas.openxmlformats.org/officeDocument/2006/relationships/slide" Target="slides/slide12.xml"/><Relationship Id="rId41"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0.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9565F5A-66B8-4359-8B6E-63D21B59BB90}" type="datetimeFigureOut">
              <a:rPr lang="en-US" smtClean="0"/>
              <a:t>10/6/2022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6066A8E-0815-43A3-BD69-3BCAFA934013}" type="slidenum">
              <a:rPr lang="en-US" smtClean="0"/>
              <a:t>‹#›</a:t>
            </a:fld>
            <a:endParaRPr lang="en-US"/>
          </a:p>
        </p:txBody>
      </p:sp>
    </p:spTree>
    <p:extLst>
      <p:ext uri="{BB962C8B-B14F-4D97-AF65-F5344CB8AC3E}">
        <p14:creationId xmlns:p14="http://schemas.microsoft.com/office/powerpoint/2010/main" val="274434745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9.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F3949C3-AEAE-4D9D-A793-209B2CFAC977}" type="datetimeFigureOut">
              <a:rPr lang="en-US" smtClean="0"/>
              <a:t>10/6/2022</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A5FFF5F-F4C4-4FBE-9782-AC09120654A1}" type="slidenum">
              <a:rPr lang="en-US" smtClean="0"/>
              <a:t>‹#›</a:t>
            </a:fld>
            <a:endParaRPr lang="en-US"/>
          </a:p>
        </p:txBody>
      </p:sp>
    </p:spTree>
    <p:extLst>
      <p:ext uri="{BB962C8B-B14F-4D97-AF65-F5344CB8AC3E}">
        <p14:creationId xmlns:p14="http://schemas.microsoft.com/office/powerpoint/2010/main" val="5106007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B94EFC9-CB2F-49FE-AA74-FE3B12643A16}" type="slidenum">
              <a:rPr lang="en-US" smtClean="0"/>
              <a:t>5</a:t>
            </a:fld>
            <a:endParaRPr lang="en-US"/>
          </a:p>
        </p:txBody>
      </p:sp>
    </p:spTree>
    <p:extLst>
      <p:ext uri="{BB962C8B-B14F-4D97-AF65-F5344CB8AC3E}">
        <p14:creationId xmlns:p14="http://schemas.microsoft.com/office/powerpoint/2010/main" val="21314160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B94EFC9-CB2F-49FE-AA74-FE3B12643A16}" type="slidenum">
              <a:rPr lang="en-US" smtClean="0">
                <a:solidFill>
                  <a:prstClr val="black"/>
                </a:solidFill>
              </a:rPr>
              <a:pPr/>
              <a:t>20</a:t>
            </a:fld>
            <a:endParaRPr lang="en-US">
              <a:solidFill>
                <a:prstClr val="black"/>
              </a:solidFill>
            </a:endParaRPr>
          </a:p>
        </p:txBody>
      </p:sp>
    </p:spTree>
    <p:extLst>
      <p:ext uri="{BB962C8B-B14F-4D97-AF65-F5344CB8AC3E}">
        <p14:creationId xmlns:p14="http://schemas.microsoft.com/office/powerpoint/2010/main" val="21314160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bwMode="auto">
          <a:noFill/>
          <a:ln>
            <a:solidFill>
              <a:srgbClr val="000000"/>
            </a:solidFill>
            <a:miter lim="800000"/>
            <a:headEnd/>
            <a:tailEnd/>
          </a:ln>
        </p:spPr>
      </p:sp>
      <p:sp>
        <p:nvSpPr>
          <p:cNvPr id="3481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smtClean="0"/>
          </a:p>
        </p:txBody>
      </p:sp>
      <p:sp>
        <p:nvSpPr>
          <p:cNvPr id="34820"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7C8DA8ED-31DF-4078-A87C-FE278759C152}" type="slidenum">
              <a:rPr lang="id-ID" smtClean="0">
                <a:solidFill>
                  <a:prstClr val="black"/>
                </a:solidFill>
              </a:rPr>
              <a:pPr/>
              <a:t>21</a:t>
            </a:fld>
            <a:endParaRPr lang="id-ID" smtClean="0">
              <a:solidFill>
                <a:prstClr val="black"/>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B94EFC9-CB2F-49FE-AA74-FE3B12643A16}" type="slidenum">
              <a:rPr lang="en-US" smtClean="0">
                <a:solidFill>
                  <a:prstClr val="black"/>
                </a:solidFill>
              </a:rPr>
              <a:pPr/>
              <a:t>22</a:t>
            </a:fld>
            <a:endParaRPr lang="en-US">
              <a:solidFill>
                <a:prstClr val="black"/>
              </a:solidFill>
            </a:endParaRPr>
          </a:p>
        </p:txBody>
      </p:sp>
    </p:spTree>
    <p:extLst>
      <p:ext uri="{BB962C8B-B14F-4D97-AF65-F5344CB8AC3E}">
        <p14:creationId xmlns:p14="http://schemas.microsoft.com/office/powerpoint/2010/main" val="21314160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bwMode="auto">
          <a:noFill/>
          <a:ln>
            <a:solidFill>
              <a:srgbClr val="000000"/>
            </a:solidFill>
            <a:miter lim="800000"/>
            <a:headEnd/>
            <a:tailEnd/>
          </a:ln>
        </p:spPr>
      </p:sp>
      <p:sp>
        <p:nvSpPr>
          <p:cNvPr id="3481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smtClean="0"/>
          </a:p>
        </p:txBody>
      </p:sp>
      <p:sp>
        <p:nvSpPr>
          <p:cNvPr id="34820"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7C8DA8ED-31DF-4078-A87C-FE278759C152}" type="slidenum">
              <a:rPr lang="id-ID" smtClean="0">
                <a:solidFill>
                  <a:prstClr val="black"/>
                </a:solidFill>
              </a:rPr>
              <a:pPr/>
              <a:t>28</a:t>
            </a:fld>
            <a:endParaRPr lang="id-ID" smtClean="0">
              <a:solidFill>
                <a:prstClr val="black"/>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B94EFC9-CB2F-49FE-AA74-FE3B12643A16}" type="slidenum">
              <a:rPr lang="en-US" smtClean="0">
                <a:solidFill>
                  <a:prstClr val="black"/>
                </a:solidFill>
              </a:rPr>
              <a:pPr/>
              <a:t>6</a:t>
            </a:fld>
            <a:endParaRPr lang="en-US">
              <a:solidFill>
                <a:prstClr val="black"/>
              </a:solidFill>
            </a:endParaRPr>
          </a:p>
        </p:txBody>
      </p:sp>
    </p:spTree>
    <p:extLst>
      <p:ext uri="{BB962C8B-B14F-4D97-AF65-F5344CB8AC3E}">
        <p14:creationId xmlns:p14="http://schemas.microsoft.com/office/powerpoint/2010/main" val="21314160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B94EFC9-CB2F-49FE-AA74-FE3B12643A16}" type="slidenum">
              <a:rPr lang="en-US" smtClean="0">
                <a:solidFill>
                  <a:prstClr val="black"/>
                </a:solidFill>
              </a:rPr>
              <a:pPr/>
              <a:t>8</a:t>
            </a:fld>
            <a:endParaRPr lang="en-US">
              <a:solidFill>
                <a:prstClr val="black"/>
              </a:solidFill>
            </a:endParaRPr>
          </a:p>
        </p:txBody>
      </p:sp>
    </p:spTree>
    <p:extLst>
      <p:ext uri="{BB962C8B-B14F-4D97-AF65-F5344CB8AC3E}">
        <p14:creationId xmlns:p14="http://schemas.microsoft.com/office/powerpoint/2010/main" val="21314160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B94EFC9-CB2F-49FE-AA74-FE3B12643A16}" type="slidenum">
              <a:rPr lang="en-US" smtClean="0">
                <a:solidFill>
                  <a:prstClr val="black"/>
                </a:solidFill>
              </a:rPr>
              <a:pPr/>
              <a:t>9</a:t>
            </a:fld>
            <a:endParaRPr lang="en-US">
              <a:solidFill>
                <a:prstClr val="black"/>
              </a:solidFill>
            </a:endParaRPr>
          </a:p>
        </p:txBody>
      </p:sp>
    </p:spTree>
    <p:extLst>
      <p:ext uri="{BB962C8B-B14F-4D97-AF65-F5344CB8AC3E}">
        <p14:creationId xmlns:p14="http://schemas.microsoft.com/office/powerpoint/2010/main" val="21314160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bwMode="auto">
          <a:noFill/>
          <a:ln>
            <a:solidFill>
              <a:srgbClr val="000000"/>
            </a:solidFill>
            <a:miter lim="800000"/>
            <a:headEnd/>
            <a:tailEnd/>
          </a:ln>
        </p:spPr>
      </p:sp>
      <p:sp>
        <p:nvSpPr>
          <p:cNvPr id="3481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smtClean="0"/>
          </a:p>
        </p:txBody>
      </p:sp>
      <p:sp>
        <p:nvSpPr>
          <p:cNvPr id="34820"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7C8DA8ED-31DF-4078-A87C-FE278759C152}" type="slidenum">
              <a:rPr lang="id-ID" smtClean="0">
                <a:solidFill>
                  <a:prstClr val="black"/>
                </a:solidFill>
              </a:rPr>
              <a:pPr/>
              <a:t>10</a:t>
            </a:fld>
            <a:endParaRPr lang="id-ID" smtClean="0">
              <a:solidFill>
                <a:prstClr val="black"/>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bwMode="auto">
          <a:noFill/>
          <a:ln>
            <a:solidFill>
              <a:srgbClr val="000000"/>
            </a:solidFill>
            <a:miter lim="800000"/>
            <a:headEnd/>
            <a:tailEnd/>
          </a:ln>
        </p:spPr>
      </p:sp>
      <p:sp>
        <p:nvSpPr>
          <p:cNvPr id="3481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smtClean="0"/>
          </a:p>
        </p:txBody>
      </p:sp>
      <p:sp>
        <p:nvSpPr>
          <p:cNvPr id="34820"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7C8DA8ED-31DF-4078-A87C-FE278759C152}" type="slidenum">
              <a:rPr lang="id-ID" smtClean="0">
                <a:solidFill>
                  <a:prstClr val="black"/>
                </a:solidFill>
              </a:rPr>
              <a:pPr/>
              <a:t>15</a:t>
            </a:fld>
            <a:endParaRPr lang="id-ID" smtClean="0">
              <a:solidFill>
                <a:prstClr val="black"/>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B94EFC9-CB2F-49FE-AA74-FE3B12643A16}" type="slidenum">
              <a:rPr lang="en-US" smtClean="0">
                <a:solidFill>
                  <a:prstClr val="black"/>
                </a:solidFill>
              </a:rPr>
              <a:pPr/>
              <a:t>16</a:t>
            </a:fld>
            <a:endParaRPr lang="en-US">
              <a:solidFill>
                <a:prstClr val="black"/>
              </a:solidFill>
            </a:endParaRPr>
          </a:p>
        </p:txBody>
      </p:sp>
    </p:spTree>
    <p:extLst>
      <p:ext uri="{BB962C8B-B14F-4D97-AF65-F5344CB8AC3E}">
        <p14:creationId xmlns:p14="http://schemas.microsoft.com/office/powerpoint/2010/main" val="21314160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B94EFC9-CB2F-49FE-AA74-FE3B12643A16}" type="slidenum">
              <a:rPr lang="en-US" smtClean="0">
                <a:solidFill>
                  <a:prstClr val="black"/>
                </a:solidFill>
              </a:rPr>
              <a:pPr/>
              <a:t>17</a:t>
            </a:fld>
            <a:endParaRPr lang="en-US">
              <a:solidFill>
                <a:prstClr val="black"/>
              </a:solidFill>
            </a:endParaRPr>
          </a:p>
        </p:txBody>
      </p:sp>
    </p:spTree>
    <p:extLst>
      <p:ext uri="{BB962C8B-B14F-4D97-AF65-F5344CB8AC3E}">
        <p14:creationId xmlns:p14="http://schemas.microsoft.com/office/powerpoint/2010/main" val="21314160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B94EFC9-CB2F-49FE-AA74-FE3B12643A16}" type="slidenum">
              <a:rPr lang="en-US" smtClean="0">
                <a:solidFill>
                  <a:prstClr val="black"/>
                </a:solidFill>
              </a:rPr>
              <a:pPr/>
              <a:t>18</a:t>
            </a:fld>
            <a:endParaRPr lang="en-US">
              <a:solidFill>
                <a:prstClr val="black"/>
              </a:solidFill>
            </a:endParaRPr>
          </a:p>
        </p:txBody>
      </p:sp>
    </p:spTree>
    <p:extLst>
      <p:ext uri="{BB962C8B-B14F-4D97-AF65-F5344CB8AC3E}">
        <p14:creationId xmlns:p14="http://schemas.microsoft.com/office/powerpoint/2010/main" val="21314160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80" y="2097699"/>
            <a:ext cx="8910621" cy="797902"/>
          </a:xfrm>
        </p:spPr>
        <p:txBody>
          <a:bodyPr bIns="0" anchor="b">
            <a:no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FE12394-E183-4374-B671-43A7AE489794}" type="datetimeFigureOut">
              <a:rPr lang="id-ID" smtClean="0"/>
              <a:t>06/10/2022</a:t>
            </a:fld>
            <a:endParaRPr lang="id-ID"/>
          </a:p>
        </p:txBody>
      </p:sp>
      <p:sp>
        <p:nvSpPr>
          <p:cNvPr id="5" name="Footer Placeholder 4"/>
          <p:cNvSpPr>
            <a:spLocks noGrp="1"/>
          </p:cNvSpPr>
          <p:nvPr>
            <p:ph type="ftr" sz="quarter" idx="11"/>
          </p:nvPr>
        </p:nvSpPr>
        <p:spPr>
          <a:xfrm>
            <a:off x="2416500" y="329307"/>
            <a:ext cx="4973915" cy="309201"/>
          </a:xfrm>
        </p:spPr>
        <p:txBody>
          <a:bodyPr/>
          <a:lstStyle/>
          <a:p>
            <a:endParaRPr lang="id-ID"/>
          </a:p>
        </p:txBody>
      </p:sp>
      <p:sp>
        <p:nvSpPr>
          <p:cNvPr id="6" name="Slide Number Placeholder 5"/>
          <p:cNvSpPr>
            <a:spLocks noGrp="1"/>
          </p:cNvSpPr>
          <p:nvPr>
            <p:ph type="sldNum" sz="quarter" idx="12"/>
          </p:nvPr>
        </p:nvSpPr>
        <p:spPr>
          <a:xfrm>
            <a:off x="1437664" y="798973"/>
            <a:ext cx="811019" cy="503578"/>
          </a:xfrm>
        </p:spPr>
        <p:txBody>
          <a:bodyPr/>
          <a:lstStyle/>
          <a:p>
            <a:fld id="{62091213-459E-4082-85E0-74485516930F}" type="slidenum">
              <a:rPr lang="id-ID" smtClean="0"/>
              <a:t>‹#›</a:t>
            </a:fld>
            <a:endParaRPr lang="id-ID"/>
          </a:p>
        </p:txBody>
      </p:sp>
    </p:spTree>
    <p:extLst>
      <p:ext uri="{BB962C8B-B14F-4D97-AF65-F5344CB8AC3E}">
        <p14:creationId xmlns:p14="http://schemas.microsoft.com/office/powerpoint/2010/main" val="3996056513"/>
      </p:ext>
    </p:extLst>
  </p:cSld>
  <p:clrMapOvr>
    <a:masterClrMapping/>
  </p:clrMapOvr>
  <p:timing>
    <p:tnLst>
      <p:par>
        <p:cTn id="1" dur="indefinite" restart="never" nodeType="tmRoot"/>
      </p:par>
    </p:tnLst>
  </p:timing>
  <p:extLst mod="1">
    <p:ext uri="{DCECCB84-F9BA-43D5-87BE-67443E8EF086}">
      <p15:sldGuideLst xmlns:p15="http://schemas.microsoft.com/office/powerpoint/2012/main" xmlns=""/>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FE12394-E183-4374-B671-43A7AE489794}" type="datetimeFigureOut">
              <a:rPr lang="id-ID" smtClean="0"/>
              <a:t>06/10/2022</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62091213-459E-4082-85E0-74485516930F}" type="slidenum">
              <a:rPr lang="id-ID" smtClean="0"/>
              <a:t>‹#›</a:t>
            </a:fld>
            <a:endParaRPr lang="id-ID"/>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137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FE12394-E183-4374-B671-43A7AE489794}" type="datetimeFigureOut">
              <a:rPr lang="id-ID" smtClean="0"/>
              <a:t>06/10/2022</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62091213-459E-4082-85E0-74485516930F}" type="slidenum">
              <a:rPr lang="id-ID" smtClean="0"/>
              <a:t>‹#›</a:t>
            </a:fld>
            <a:endParaRPr lang="id-ID"/>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186479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395119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9098615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8" name="Picture 7">
            <a:extLst>
              <a:ext uri="{FF2B5EF4-FFF2-40B4-BE49-F238E27FC236}">
                <a16:creationId xmlns:lc="http://schemas.openxmlformats.org/drawingml/2006/lockedCanvas" xmlns:o="urn:schemas-microsoft-com:office:office" xmlns:v="urn:schemas-microsoft-com:vml" xmlns:w10="urn:schemas-microsoft-com:office:word" xmlns:w="http://schemas.openxmlformats.org/wordprocessingml/2006/main" xmlns="" xmlns:a16="http://schemas.microsoft.com/office/drawing/2014/main" xmlns:wps="http://schemas.microsoft.com/office/word/2010/wordprocessingShape" xmlns:wne="http://schemas.microsoft.com/office/word/2006/wordml" xmlns:wpi="http://schemas.microsoft.com/office/word/2010/wordprocessingInk" xmlns:wpg="http://schemas.microsoft.com/office/word/2010/wordprocessingGroup" xmlns:w14="http://schemas.microsoft.com/office/word/2010/wordml" xmlns:wp="http://schemas.openxmlformats.org/drawingml/2006/wordprocessingDrawing" xmlns:wp14="http://schemas.microsoft.com/office/word/2010/wordprocessingDrawing" xmlns:m="http://schemas.openxmlformats.org/officeDocument/2006/math" xmlns:mc="http://schemas.openxmlformats.org/markup-compatibility/2006" xmlns:wpc="http://schemas.microsoft.com/office/word/2010/wordprocessingCanvas" id="{3002F8DD-D441-462A-80DB-7346A519869D}"/>
              </a:ext>
            </a:extLst>
          </p:cNvPr>
          <p:cNvPicPr/>
          <p:nvPr userDrawn="1"/>
        </p:nvPicPr>
        <p:blipFill>
          <a:blip r:embed="rId2">
            <a:extLst>
              <a:ext uri="{28A0092B-C50C-407E-A947-70E740481C1C}">
                <a14:useLocalDpi xmlns:a14="http://schemas.microsoft.com/office/drawing/2010/main" val="0"/>
              </a:ext>
            </a:extLst>
          </a:blip>
          <a:stretch>
            <a:fillRect/>
          </a:stretch>
        </p:blipFill>
        <p:spPr>
          <a:xfrm>
            <a:off x="0" y="1"/>
            <a:ext cx="12192000" cy="6858000"/>
          </a:xfrm>
          <a:prstGeom prst="rect">
            <a:avLst/>
          </a:prstGeom>
        </p:spPr>
      </p:pic>
      <p:sp>
        <p:nvSpPr>
          <p:cNvPr id="6" name="Slide Number Placeholder 5"/>
          <p:cNvSpPr>
            <a:spLocks noGrp="1"/>
          </p:cNvSpPr>
          <p:nvPr>
            <p:ph type="sldNum" sz="quarter" idx="12"/>
          </p:nvPr>
        </p:nvSpPr>
        <p:spPr>
          <a:xfrm>
            <a:off x="1" y="1"/>
            <a:ext cx="546099" cy="457199"/>
          </a:xfrm>
        </p:spPr>
        <p:txBody>
          <a:bodyPr/>
          <a:lstStyle>
            <a:lvl1pPr>
              <a:defRPr sz="1800">
                <a:solidFill>
                  <a:schemeClr val="bg1"/>
                </a:solidFill>
              </a:defRPr>
            </a:lvl1pPr>
          </a:lstStyle>
          <a:p>
            <a:fld id="{62091213-459E-4082-85E0-74485516930F}" type="slidenum">
              <a:rPr lang="id-ID" smtClean="0">
                <a:solidFill>
                  <a:prstClr val="white"/>
                </a:solidFill>
              </a:rPr>
              <a:pPr/>
              <a:t>‹#›</a:t>
            </a:fld>
            <a:endParaRPr lang="id-ID">
              <a:solidFill>
                <a:prstClr val="white"/>
              </a:solidFill>
            </a:endParaRPr>
          </a:p>
        </p:txBody>
      </p:sp>
    </p:spTree>
    <p:extLst>
      <p:ext uri="{BB962C8B-B14F-4D97-AF65-F5344CB8AC3E}">
        <p14:creationId xmlns:p14="http://schemas.microsoft.com/office/powerpoint/2010/main" val="1314595055"/>
      </p:ext>
    </p:extLst>
  </p:cSld>
  <p:clrMapOvr>
    <a:masterClrMapping/>
  </p:clrMapOvr>
  <p:extLst mod="1">
    <p:ext uri="{DCECCB84-F9BA-43D5-87BE-67443E8EF086}">
      <p15:sldGuideLst xmlns:p15="http://schemas.microsoft.com/office/powerpoint/2012/main" xmlns=""/>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453896" y="271119"/>
            <a:ext cx="10115804" cy="630581"/>
          </a:xfrm>
        </p:spPr>
        <p:txBody>
          <a:bodyPr/>
          <a:lstStyle>
            <a:lvl1pPr algn="r">
              <a:defRPr/>
            </a:lvl1pPr>
          </a:lstStyle>
          <a:p>
            <a:r>
              <a:rPr lang="en-US"/>
              <a:t>Click to edit Master title style</a:t>
            </a:r>
            <a:endParaRPr lang="en-US" dirty="0"/>
          </a:p>
        </p:txBody>
      </p:sp>
      <p:sp>
        <p:nvSpPr>
          <p:cNvPr id="3" name="Content Placeholder 2"/>
          <p:cNvSpPr>
            <a:spLocks noGrp="1"/>
          </p:cNvSpPr>
          <p:nvPr>
            <p:ph idx="1"/>
          </p:nvPr>
        </p:nvSpPr>
        <p:spPr>
          <a:xfrm>
            <a:off x="1451579" y="1498600"/>
            <a:ext cx="9603275" cy="3967745"/>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a:xfrm>
            <a:off x="429260" y="265573"/>
            <a:ext cx="811019" cy="503578"/>
          </a:xfrm>
        </p:spPr>
        <p:txBody>
          <a:bodyPr/>
          <a:lstStyle/>
          <a:p>
            <a:fld id="{62091213-459E-4082-85E0-74485516930F}" type="slidenum">
              <a:rPr lang="id-ID" smtClean="0">
                <a:solidFill>
                  <a:srgbClr val="B71E42"/>
                </a:solidFill>
              </a:rPr>
              <a:pPr/>
              <a:t>‹#›</a:t>
            </a:fld>
            <a:endParaRPr lang="id-ID">
              <a:solidFill>
                <a:srgbClr val="B71E42"/>
              </a:solidFill>
            </a:endParaRPr>
          </a:p>
        </p:txBody>
      </p:sp>
    </p:spTree>
    <p:extLst>
      <p:ext uri="{BB962C8B-B14F-4D97-AF65-F5344CB8AC3E}">
        <p14:creationId xmlns:p14="http://schemas.microsoft.com/office/powerpoint/2010/main" val="35100352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554138" y="330370"/>
            <a:ext cx="3500715" cy="309201"/>
          </a:xfrm>
          <a:prstGeom prst="rect">
            <a:avLst/>
          </a:prstGeom>
        </p:spPr>
        <p:txBody>
          <a:bodyPr/>
          <a:lstStyle/>
          <a:p>
            <a:fld id="{DFE12394-E183-4374-B671-43A7AE489794}" type="datetimeFigureOut">
              <a:rPr lang="id-ID" smtClean="0">
                <a:solidFill>
                  <a:prstClr val="black"/>
                </a:solidFill>
              </a:rPr>
              <a:pPr/>
              <a:t>06/10/2022</a:t>
            </a:fld>
            <a:endParaRPr lang="id-ID">
              <a:solidFill>
                <a:prstClr val="black"/>
              </a:solidFill>
            </a:endParaRPr>
          </a:p>
        </p:txBody>
      </p:sp>
      <p:sp>
        <p:nvSpPr>
          <p:cNvPr id="5" name="Footer Placeholder 4"/>
          <p:cNvSpPr>
            <a:spLocks noGrp="1"/>
          </p:cNvSpPr>
          <p:nvPr>
            <p:ph type="ftr" sz="quarter" idx="11"/>
          </p:nvPr>
        </p:nvSpPr>
        <p:spPr>
          <a:xfrm>
            <a:off x="1451579" y="329307"/>
            <a:ext cx="5938836" cy="309201"/>
          </a:xfrm>
          <a:prstGeom prst="rect">
            <a:avLst/>
          </a:prstGeom>
        </p:spPr>
        <p:txBody>
          <a:bodyPr/>
          <a:lstStyle/>
          <a:p>
            <a:endParaRPr lang="id-ID">
              <a:solidFill>
                <a:prstClr val="black"/>
              </a:solidFill>
            </a:endParaRPr>
          </a:p>
        </p:txBody>
      </p:sp>
      <p:sp>
        <p:nvSpPr>
          <p:cNvPr id="6" name="Slide Number Placeholder 5"/>
          <p:cNvSpPr>
            <a:spLocks noGrp="1"/>
          </p:cNvSpPr>
          <p:nvPr>
            <p:ph type="sldNum" sz="quarter" idx="12"/>
          </p:nvPr>
        </p:nvSpPr>
        <p:spPr/>
        <p:txBody>
          <a:bodyPr/>
          <a:lstStyle/>
          <a:p>
            <a:fld id="{62091213-459E-4082-85E0-74485516930F}" type="slidenum">
              <a:rPr lang="id-ID" smtClean="0">
                <a:solidFill>
                  <a:srgbClr val="B71E42"/>
                </a:solidFill>
              </a:rPr>
              <a:pPr/>
              <a:t>‹#›</a:t>
            </a:fld>
            <a:endParaRPr lang="id-ID">
              <a:solidFill>
                <a:srgbClr val="B71E42"/>
              </a:solidFill>
            </a:endParaRPr>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2050" name="Picture 2" descr="Gambar Backgrounds Simple Untuk Powerpoint - Wallpaper Cave"/>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r="3957"/>
          <a:stretch/>
        </p:blipFill>
        <p:spPr bwMode="auto">
          <a:xfrm>
            <a:off x="0" y="0"/>
            <a:ext cx="12331700" cy="7061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9863823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spTree>
    <p:extLst>
      <p:ext uri="{BB962C8B-B14F-4D97-AF65-F5344CB8AC3E}">
        <p14:creationId xmlns:p14="http://schemas.microsoft.com/office/powerpoint/2010/main" val="254688911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2_Section Header">
    <p:spTree>
      <p:nvGrpSpPr>
        <p:cNvPr id="1" name=""/>
        <p:cNvGrpSpPr/>
        <p:nvPr/>
      </p:nvGrpSpPr>
      <p:grpSpPr>
        <a:xfrm>
          <a:off x="0" y="0"/>
          <a:ext cx="0" cy="0"/>
          <a:chOff x="0" y="0"/>
          <a:chExt cx="0" cy="0"/>
        </a:xfrm>
      </p:grpSpPr>
      <p:sp>
        <p:nvSpPr>
          <p:cNvPr id="2" name="Rectangle 1"/>
          <p:cNvSpPr/>
          <p:nvPr userDrawn="1"/>
        </p:nvSpPr>
        <p:spPr>
          <a:xfrm>
            <a:off x="0" y="0"/>
            <a:ext cx="12192000" cy="685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Tree>
    <p:extLst>
      <p:ext uri="{BB962C8B-B14F-4D97-AF65-F5344CB8AC3E}">
        <p14:creationId xmlns:p14="http://schemas.microsoft.com/office/powerpoint/2010/main" val="62903179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7554138" y="330370"/>
            <a:ext cx="3500715" cy="309201"/>
          </a:xfrm>
          <a:prstGeom prst="rect">
            <a:avLst/>
          </a:prstGeom>
        </p:spPr>
        <p:txBody>
          <a:bodyPr/>
          <a:lstStyle/>
          <a:p>
            <a:fld id="{DFE12394-E183-4374-B671-43A7AE489794}" type="datetimeFigureOut">
              <a:rPr lang="id-ID" smtClean="0">
                <a:solidFill>
                  <a:prstClr val="black"/>
                </a:solidFill>
              </a:rPr>
              <a:pPr/>
              <a:t>06/10/2022</a:t>
            </a:fld>
            <a:endParaRPr lang="id-ID">
              <a:solidFill>
                <a:prstClr val="black"/>
              </a:solidFill>
            </a:endParaRPr>
          </a:p>
        </p:txBody>
      </p:sp>
      <p:sp>
        <p:nvSpPr>
          <p:cNvPr id="6" name="Footer Placeholder 5"/>
          <p:cNvSpPr>
            <a:spLocks noGrp="1"/>
          </p:cNvSpPr>
          <p:nvPr>
            <p:ph type="ftr" sz="quarter" idx="11"/>
          </p:nvPr>
        </p:nvSpPr>
        <p:spPr>
          <a:xfrm>
            <a:off x="1451579" y="329307"/>
            <a:ext cx="5938836" cy="309201"/>
          </a:xfrm>
          <a:prstGeom prst="rect">
            <a:avLst/>
          </a:prstGeom>
        </p:spPr>
        <p:txBody>
          <a:bodyPr/>
          <a:lstStyle/>
          <a:p>
            <a:endParaRPr lang="id-ID">
              <a:solidFill>
                <a:prstClr val="black"/>
              </a:solidFill>
            </a:endParaRPr>
          </a:p>
        </p:txBody>
      </p:sp>
      <p:sp>
        <p:nvSpPr>
          <p:cNvPr id="7" name="Slide Number Placeholder 6"/>
          <p:cNvSpPr>
            <a:spLocks noGrp="1"/>
          </p:cNvSpPr>
          <p:nvPr>
            <p:ph type="sldNum" sz="quarter" idx="12"/>
          </p:nvPr>
        </p:nvSpPr>
        <p:spPr/>
        <p:txBody>
          <a:bodyPr/>
          <a:lstStyle/>
          <a:p>
            <a:fld id="{62091213-459E-4082-85E0-74485516930F}" type="slidenum">
              <a:rPr lang="id-ID" smtClean="0">
                <a:solidFill>
                  <a:srgbClr val="B71E42"/>
                </a:solidFill>
              </a:rPr>
              <a:pPr/>
              <a:t>‹#›</a:t>
            </a:fld>
            <a:endParaRPr lang="id-ID">
              <a:solidFill>
                <a:srgbClr val="B71E42"/>
              </a:solidFill>
            </a:endParaRPr>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526091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453896" y="106229"/>
            <a:ext cx="10115804" cy="630581"/>
          </a:xfrm>
        </p:spPr>
        <p:txBody>
          <a:bodyPr/>
          <a:lstStyle>
            <a:lvl1pPr algn="r">
              <a:defRPr/>
            </a:lvl1pPr>
          </a:lstStyle>
          <a:p>
            <a:r>
              <a:rPr lang="en-US"/>
              <a:t>Click to edit Master title style</a:t>
            </a:r>
            <a:endParaRPr lang="en-US" dirty="0"/>
          </a:p>
        </p:txBody>
      </p:sp>
      <p:sp>
        <p:nvSpPr>
          <p:cNvPr id="3" name="Content Placeholder 2"/>
          <p:cNvSpPr>
            <a:spLocks noGrp="1"/>
          </p:cNvSpPr>
          <p:nvPr>
            <p:ph idx="1"/>
          </p:nvPr>
        </p:nvSpPr>
        <p:spPr>
          <a:xfrm>
            <a:off x="1451579" y="1498600"/>
            <a:ext cx="9603275" cy="3967745"/>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a:xfrm>
            <a:off x="249378" y="171990"/>
            <a:ext cx="811019" cy="503578"/>
          </a:xfrm>
        </p:spPr>
        <p:txBody>
          <a:bodyPr/>
          <a:lstStyle/>
          <a:p>
            <a:fld id="{62091213-459E-4082-85E0-74485516930F}" type="slidenum">
              <a:rPr lang="id-ID" smtClean="0"/>
              <a:t>‹#›</a:t>
            </a:fld>
            <a:endParaRPr lang="id-ID"/>
          </a:p>
        </p:txBody>
      </p:sp>
      <p:cxnSp>
        <p:nvCxnSpPr>
          <p:cNvPr id="33" name="Straight Connector 32"/>
          <p:cNvCxnSpPr>
            <a:stCxn id="6" idx="2"/>
          </p:cNvCxnSpPr>
          <p:nvPr/>
        </p:nvCxnSpPr>
        <p:spPr>
          <a:xfrm>
            <a:off x="654888" y="675568"/>
            <a:ext cx="1091481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3645995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7554138" y="330370"/>
            <a:ext cx="3500715" cy="309201"/>
          </a:xfrm>
          <a:prstGeom prst="rect">
            <a:avLst/>
          </a:prstGeom>
        </p:spPr>
        <p:txBody>
          <a:bodyPr/>
          <a:lstStyle/>
          <a:p>
            <a:fld id="{DFE12394-E183-4374-B671-43A7AE489794}" type="datetimeFigureOut">
              <a:rPr lang="id-ID" smtClean="0">
                <a:solidFill>
                  <a:prstClr val="black"/>
                </a:solidFill>
              </a:rPr>
              <a:pPr/>
              <a:t>06/10/2022</a:t>
            </a:fld>
            <a:endParaRPr lang="id-ID">
              <a:solidFill>
                <a:prstClr val="black"/>
              </a:solidFill>
            </a:endParaRPr>
          </a:p>
        </p:txBody>
      </p:sp>
      <p:sp>
        <p:nvSpPr>
          <p:cNvPr id="8" name="Footer Placeholder 7"/>
          <p:cNvSpPr>
            <a:spLocks noGrp="1"/>
          </p:cNvSpPr>
          <p:nvPr>
            <p:ph type="ftr" sz="quarter" idx="11"/>
          </p:nvPr>
        </p:nvSpPr>
        <p:spPr>
          <a:xfrm>
            <a:off x="1451579" y="329307"/>
            <a:ext cx="5938836" cy="309201"/>
          </a:xfrm>
          <a:prstGeom prst="rect">
            <a:avLst/>
          </a:prstGeom>
        </p:spPr>
        <p:txBody>
          <a:bodyPr/>
          <a:lstStyle/>
          <a:p>
            <a:endParaRPr lang="id-ID">
              <a:solidFill>
                <a:prstClr val="black"/>
              </a:solidFill>
            </a:endParaRPr>
          </a:p>
        </p:txBody>
      </p:sp>
      <p:sp>
        <p:nvSpPr>
          <p:cNvPr id="9" name="Slide Number Placeholder 8"/>
          <p:cNvSpPr>
            <a:spLocks noGrp="1"/>
          </p:cNvSpPr>
          <p:nvPr>
            <p:ph type="sldNum" sz="quarter" idx="12"/>
          </p:nvPr>
        </p:nvSpPr>
        <p:spPr/>
        <p:txBody>
          <a:bodyPr/>
          <a:lstStyle/>
          <a:p>
            <a:fld id="{62091213-459E-4082-85E0-74485516930F}" type="slidenum">
              <a:rPr lang="id-ID" smtClean="0">
                <a:solidFill>
                  <a:srgbClr val="B71E42"/>
                </a:solidFill>
              </a:rPr>
              <a:pPr/>
              <a:t>‹#›</a:t>
            </a:fld>
            <a:endParaRPr lang="id-ID">
              <a:solidFill>
                <a:srgbClr val="B71E42"/>
              </a:solidFill>
            </a:endParaRPr>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4766743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58143" y="233019"/>
            <a:ext cx="9603275" cy="757581"/>
          </a:xfrm>
        </p:spPr>
        <p:txBody>
          <a:bodyPr/>
          <a:lstStyle/>
          <a:p>
            <a:r>
              <a:rPr lang="en-US"/>
              <a:t>Click to edit Master title style</a:t>
            </a:r>
            <a:endParaRPr lang="en-US" dirty="0"/>
          </a:p>
        </p:txBody>
      </p:sp>
      <p:sp>
        <p:nvSpPr>
          <p:cNvPr id="5" name="Slide Number Placeholder 4"/>
          <p:cNvSpPr>
            <a:spLocks noGrp="1"/>
          </p:cNvSpPr>
          <p:nvPr>
            <p:ph type="sldNum" sz="quarter" idx="12"/>
          </p:nvPr>
        </p:nvSpPr>
        <p:spPr>
          <a:xfrm>
            <a:off x="340360" y="163973"/>
            <a:ext cx="811019" cy="503578"/>
          </a:xfrm>
        </p:spPr>
        <p:txBody>
          <a:bodyPr/>
          <a:lstStyle/>
          <a:p>
            <a:fld id="{62091213-459E-4082-85E0-74485516930F}" type="slidenum">
              <a:rPr lang="id-ID" smtClean="0">
                <a:solidFill>
                  <a:srgbClr val="B71E42"/>
                </a:solidFill>
              </a:rPr>
              <a:pPr/>
              <a:t>‹#›</a:t>
            </a:fld>
            <a:endParaRPr lang="id-ID">
              <a:solidFill>
                <a:srgbClr val="B71E42"/>
              </a:solidFill>
            </a:endParaRPr>
          </a:p>
        </p:txBody>
      </p:sp>
      <p:cxnSp>
        <p:nvCxnSpPr>
          <p:cNvPr id="25" name="Straight Connector 24"/>
          <p:cNvCxnSpPr/>
          <p:nvPr/>
        </p:nvCxnSpPr>
        <p:spPr>
          <a:xfrm>
            <a:off x="1453896" y="10469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1950042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7554138" y="330370"/>
            <a:ext cx="3500715" cy="309201"/>
          </a:xfrm>
          <a:prstGeom prst="rect">
            <a:avLst/>
          </a:prstGeom>
        </p:spPr>
        <p:txBody>
          <a:bodyPr/>
          <a:lstStyle/>
          <a:p>
            <a:fld id="{DFE12394-E183-4374-B671-43A7AE489794}" type="datetimeFigureOut">
              <a:rPr lang="id-ID" smtClean="0">
                <a:solidFill>
                  <a:prstClr val="black"/>
                </a:solidFill>
              </a:rPr>
              <a:pPr/>
              <a:t>06/10/2022</a:t>
            </a:fld>
            <a:endParaRPr lang="id-ID">
              <a:solidFill>
                <a:prstClr val="black"/>
              </a:solidFill>
            </a:endParaRPr>
          </a:p>
        </p:txBody>
      </p:sp>
      <p:sp>
        <p:nvSpPr>
          <p:cNvPr id="3" name="Footer Placeholder 2"/>
          <p:cNvSpPr>
            <a:spLocks noGrp="1"/>
          </p:cNvSpPr>
          <p:nvPr>
            <p:ph type="ftr" sz="quarter" idx="11"/>
          </p:nvPr>
        </p:nvSpPr>
        <p:spPr>
          <a:xfrm>
            <a:off x="1451579" y="329307"/>
            <a:ext cx="5938836" cy="309201"/>
          </a:xfrm>
          <a:prstGeom prst="rect">
            <a:avLst/>
          </a:prstGeom>
        </p:spPr>
        <p:txBody>
          <a:bodyPr/>
          <a:lstStyle/>
          <a:p>
            <a:endParaRPr lang="id-ID">
              <a:solidFill>
                <a:prstClr val="black"/>
              </a:solidFill>
            </a:endParaRPr>
          </a:p>
        </p:txBody>
      </p:sp>
      <p:sp>
        <p:nvSpPr>
          <p:cNvPr id="4" name="Slide Number Placeholder 3"/>
          <p:cNvSpPr>
            <a:spLocks noGrp="1"/>
          </p:cNvSpPr>
          <p:nvPr>
            <p:ph type="sldNum" sz="quarter" idx="12"/>
          </p:nvPr>
        </p:nvSpPr>
        <p:spPr/>
        <p:txBody>
          <a:bodyPr/>
          <a:lstStyle/>
          <a:p>
            <a:fld id="{62091213-459E-4082-85E0-74485516930F}" type="slidenum">
              <a:rPr lang="id-ID" smtClean="0">
                <a:solidFill>
                  <a:srgbClr val="B71E42"/>
                </a:solidFill>
              </a:rPr>
              <a:pPr/>
              <a:t>‹#›</a:t>
            </a:fld>
            <a:endParaRPr lang="id-ID">
              <a:solidFill>
                <a:srgbClr val="B71E42"/>
              </a:solidFill>
            </a:endParaRPr>
          </a:p>
        </p:txBody>
      </p:sp>
    </p:spTree>
    <p:extLst>
      <p:ext uri="{BB962C8B-B14F-4D97-AF65-F5344CB8AC3E}">
        <p14:creationId xmlns:p14="http://schemas.microsoft.com/office/powerpoint/2010/main" val="163739163"/>
      </p:ext>
    </p:extLst>
  </p:cSld>
  <p:clrMapOvr>
    <a:masterClrMapping/>
  </p:clrMapOvr>
  <p:extLst mod="1">
    <p:ext uri="{DCECCB84-F9BA-43D5-87BE-67443E8EF086}">
      <p15:sldGuideLst xmlns:p15="http://schemas.microsoft.com/office/powerpoint/2012/main" xmlns=""/>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554138" y="330370"/>
            <a:ext cx="3500715" cy="309201"/>
          </a:xfrm>
          <a:prstGeom prst="rect">
            <a:avLst/>
          </a:prstGeom>
        </p:spPr>
        <p:txBody>
          <a:bodyPr/>
          <a:lstStyle/>
          <a:p>
            <a:fld id="{DFE12394-E183-4374-B671-43A7AE489794}" type="datetimeFigureOut">
              <a:rPr lang="id-ID" smtClean="0">
                <a:solidFill>
                  <a:prstClr val="black"/>
                </a:solidFill>
              </a:rPr>
              <a:pPr/>
              <a:t>06/10/2022</a:t>
            </a:fld>
            <a:endParaRPr lang="id-ID">
              <a:solidFill>
                <a:prstClr val="black"/>
              </a:solidFill>
            </a:endParaRPr>
          </a:p>
        </p:txBody>
      </p:sp>
      <p:sp>
        <p:nvSpPr>
          <p:cNvPr id="6" name="Footer Placeholder 5"/>
          <p:cNvSpPr>
            <a:spLocks noGrp="1"/>
          </p:cNvSpPr>
          <p:nvPr>
            <p:ph type="ftr" sz="quarter" idx="11"/>
          </p:nvPr>
        </p:nvSpPr>
        <p:spPr>
          <a:xfrm>
            <a:off x="1451579" y="329307"/>
            <a:ext cx="5938836" cy="309201"/>
          </a:xfrm>
          <a:prstGeom prst="rect">
            <a:avLst/>
          </a:prstGeom>
        </p:spPr>
        <p:txBody>
          <a:bodyPr/>
          <a:lstStyle/>
          <a:p>
            <a:endParaRPr lang="id-ID">
              <a:solidFill>
                <a:prstClr val="black"/>
              </a:solidFill>
            </a:endParaRPr>
          </a:p>
        </p:txBody>
      </p:sp>
      <p:sp>
        <p:nvSpPr>
          <p:cNvPr id="7" name="Slide Number Placeholder 6"/>
          <p:cNvSpPr>
            <a:spLocks noGrp="1"/>
          </p:cNvSpPr>
          <p:nvPr>
            <p:ph type="sldNum" sz="quarter" idx="12"/>
          </p:nvPr>
        </p:nvSpPr>
        <p:spPr/>
        <p:txBody>
          <a:bodyPr/>
          <a:lstStyle/>
          <a:p>
            <a:fld id="{62091213-459E-4082-85E0-74485516930F}" type="slidenum">
              <a:rPr lang="id-ID" smtClean="0">
                <a:solidFill>
                  <a:srgbClr val="B71E42"/>
                </a:solidFill>
              </a:rPr>
              <a:pPr/>
              <a:t>‹#›</a:t>
            </a:fld>
            <a:endParaRPr lang="id-ID">
              <a:solidFill>
                <a:srgbClr val="B71E42"/>
              </a:solidFill>
            </a:endParaRPr>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21611273"/>
      </p:ext>
    </p:extLst>
  </p:cSld>
  <p:clrMapOvr>
    <a:masterClrMapping/>
  </p:clrMapOvr>
  <p:extLst mod="1">
    <p:ext uri="{DCECCB84-F9BA-43D5-87BE-67443E8EF086}">
      <p15:sldGuideLst xmlns:p15="http://schemas.microsoft.com/office/powerpoint/2012/main" xmlns=""/>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a:prstGeom prst="rect">
            <a:avLst/>
          </a:prstGeom>
        </p:spPr>
        <p:txBody>
          <a:bodyPr/>
          <a:lstStyle>
            <a:lvl1pPr algn="l">
              <a:defRPr/>
            </a:lvl1pPr>
          </a:lstStyle>
          <a:p>
            <a:fld id="{DFE12394-E183-4374-B671-43A7AE489794}" type="datetimeFigureOut">
              <a:rPr lang="id-ID" smtClean="0">
                <a:solidFill>
                  <a:prstClr val="black"/>
                </a:solidFill>
              </a:rPr>
              <a:pPr/>
              <a:t>06/10/2022</a:t>
            </a:fld>
            <a:endParaRPr lang="id-ID">
              <a:solidFill>
                <a:prstClr val="black"/>
              </a:solidFill>
            </a:endParaRPr>
          </a:p>
        </p:txBody>
      </p:sp>
      <p:sp>
        <p:nvSpPr>
          <p:cNvPr id="6" name="Footer Placeholder 5"/>
          <p:cNvSpPr>
            <a:spLocks noGrp="1"/>
          </p:cNvSpPr>
          <p:nvPr>
            <p:ph type="ftr" sz="quarter" idx="11"/>
          </p:nvPr>
        </p:nvSpPr>
        <p:spPr>
          <a:xfrm>
            <a:off x="1447382" y="318640"/>
            <a:ext cx="5541004" cy="320931"/>
          </a:xfrm>
          <a:prstGeom prst="rect">
            <a:avLst/>
          </a:prstGeom>
        </p:spPr>
        <p:txBody>
          <a:bodyPr/>
          <a:lstStyle/>
          <a:p>
            <a:endParaRPr lang="id-ID">
              <a:solidFill>
                <a:prstClr val="black"/>
              </a:solidFill>
            </a:endParaRPr>
          </a:p>
        </p:txBody>
      </p:sp>
      <p:sp>
        <p:nvSpPr>
          <p:cNvPr id="7" name="Slide Number Placeholder 6"/>
          <p:cNvSpPr>
            <a:spLocks noGrp="1"/>
          </p:cNvSpPr>
          <p:nvPr>
            <p:ph type="sldNum" sz="quarter" idx="12"/>
          </p:nvPr>
        </p:nvSpPr>
        <p:spPr/>
        <p:txBody>
          <a:bodyPr/>
          <a:lstStyle/>
          <a:p>
            <a:fld id="{62091213-459E-4082-85E0-74485516930F}" type="slidenum">
              <a:rPr lang="id-ID" smtClean="0">
                <a:solidFill>
                  <a:srgbClr val="B71E42"/>
                </a:solidFill>
              </a:rPr>
              <a:pPr/>
              <a:t>‹#›</a:t>
            </a:fld>
            <a:endParaRPr lang="id-ID">
              <a:solidFill>
                <a:srgbClr val="B71E42"/>
              </a:solidFill>
            </a:endParaRPr>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0050943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554138" y="330370"/>
            <a:ext cx="3500715" cy="309201"/>
          </a:xfrm>
          <a:prstGeom prst="rect">
            <a:avLst/>
          </a:prstGeom>
        </p:spPr>
        <p:txBody>
          <a:bodyPr/>
          <a:lstStyle/>
          <a:p>
            <a:fld id="{DFE12394-E183-4374-B671-43A7AE489794}" type="datetimeFigureOut">
              <a:rPr lang="id-ID" smtClean="0">
                <a:solidFill>
                  <a:prstClr val="black"/>
                </a:solidFill>
              </a:rPr>
              <a:pPr/>
              <a:t>06/10/2022</a:t>
            </a:fld>
            <a:endParaRPr lang="id-ID">
              <a:solidFill>
                <a:prstClr val="black"/>
              </a:solidFill>
            </a:endParaRPr>
          </a:p>
        </p:txBody>
      </p:sp>
      <p:sp>
        <p:nvSpPr>
          <p:cNvPr id="5" name="Footer Placeholder 4"/>
          <p:cNvSpPr>
            <a:spLocks noGrp="1"/>
          </p:cNvSpPr>
          <p:nvPr>
            <p:ph type="ftr" sz="quarter" idx="11"/>
          </p:nvPr>
        </p:nvSpPr>
        <p:spPr>
          <a:xfrm>
            <a:off x="1451579" y="329307"/>
            <a:ext cx="5938836" cy="309201"/>
          </a:xfrm>
          <a:prstGeom prst="rect">
            <a:avLst/>
          </a:prstGeom>
        </p:spPr>
        <p:txBody>
          <a:bodyPr/>
          <a:lstStyle/>
          <a:p>
            <a:endParaRPr lang="id-ID">
              <a:solidFill>
                <a:prstClr val="black"/>
              </a:solidFill>
            </a:endParaRPr>
          </a:p>
        </p:txBody>
      </p:sp>
      <p:sp>
        <p:nvSpPr>
          <p:cNvPr id="6" name="Slide Number Placeholder 5"/>
          <p:cNvSpPr>
            <a:spLocks noGrp="1"/>
          </p:cNvSpPr>
          <p:nvPr>
            <p:ph type="sldNum" sz="quarter" idx="12"/>
          </p:nvPr>
        </p:nvSpPr>
        <p:spPr/>
        <p:txBody>
          <a:bodyPr/>
          <a:lstStyle/>
          <a:p>
            <a:fld id="{62091213-459E-4082-85E0-74485516930F}" type="slidenum">
              <a:rPr lang="id-ID" smtClean="0">
                <a:solidFill>
                  <a:srgbClr val="B71E42"/>
                </a:solidFill>
              </a:rPr>
              <a:pPr/>
              <a:t>‹#›</a:t>
            </a:fld>
            <a:endParaRPr lang="id-ID">
              <a:solidFill>
                <a:srgbClr val="B71E42"/>
              </a:solidFill>
            </a:endParaRPr>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0138117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554138" y="330370"/>
            <a:ext cx="3500715" cy="309201"/>
          </a:xfrm>
          <a:prstGeom prst="rect">
            <a:avLst/>
          </a:prstGeom>
        </p:spPr>
        <p:txBody>
          <a:bodyPr/>
          <a:lstStyle/>
          <a:p>
            <a:fld id="{DFE12394-E183-4374-B671-43A7AE489794}" type="datetimeFigureOut">
              <a:rPr lang="id-ID" smtClean="0">
                <a:solidFill>
                  <a:prstClr val="black"/>
                </a:solidFill>
              </a:rPr>
              <a:pPr/>
              <a:t>06/10/2022</a:t>
            </a:fld>
            <a:endParaRPr lang="id-ID">
              <a:solidFill>
                <a:prstClr val="black"/>
              </a:solidFill>
            </a:endParaRPr>
          </a:p>
        </p:txBody>
      </p:sp>
      <p:sp>
        <p:nvSpPr>
          <p:cNvPr id="5" name="Footer Placeholder 4"/>
          <p:cNvSpPr>
            <a:spLocks noGrp="1"/>
          </p:cNvSpPr>
          <p:nvPr>
            <p:ph type="ftr" sz="quarter" idx="11"/>
          </p:nvPr>
        </p:nvSpPr>
        <p:spPr>
          <a:xfrm>
            <a:off x="1451579" y="329307"/>
            <a:ext cx="5938836" cy="309201"/>
          </a:xfrm>
          <a:prstGeom prst="rect">
            <a:avLst/>
          </a:prstGeom>
        </p:spPr>
        <p:txBody>
          <a:bodyPr/>
          <a:lstStyle/>
          <a:p>
            <a:endParaRPr lang="id-ID">
              <a:solidFill>
                <a:prstClr val="black"/>
              </a:solidFill>
            </a:endParaRPr>
          </a:p>
        </p:txBody>
      </p:sp>
      <p:sp>
        <p:nvSpPr>
          <p:cNvPr id="6" name="Slide Number Placeholder 5"/>
          <p:cNvSpPr>
            <a:spLocks noGrp="1"/>
          </p:cNvSpPr>
          <p:nvPr>
            <p:ph type="sldNum" sz="quarter" idx="12"/>
          </p:nvPr>
        </p:nvSpPr>
        <p:spPr/>
        <p:txBody>
          <a:bodyPr/>
          <a:lstStyle/>
          <a:p>
            <a:fld id="{62091213-459E-4082-85E0-74485516930F}" type="slidenum">
              <a:rPr lang="id-ID" smtClean="0">
                <a:solidFill>
                  <a:srgbClr val="B71E42"/>
                </a:solidFill>
              </a:rPr>
              <a:pPr/>
              <a:t>‹#›</a:t>
            </a:fld>
            <a:endParaRPr lang="id-ID">
              <a:solidFill>
                <a:srgbClr val="B71E42"/>
              </a:solidFill>
            </a:endParaRPr>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7899028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8" name="Picture 7">
            <a:extLst>
              <a:ext uri="{FF2B5EF4-FFF2-40B4-BE49-F238E27FC236}">
                <a16:creationId xmlns:lc="http://schemas.openxmlformats.org/drawingml/2006/lockedCanvas" xmlns:o="urn:schemas-microsoft-com:office:office" xmlns:v="urn:schemas-microsoft-com:vml" xmlns:w10="urn:schemas-microsoft-com:office:word" xmlns:w="http://schemas.openxmlformats.org/wordprocessingml/2006/main" xmlns="" xmlns:a16="http://schemas.microsoft.com/office/drawing/2014/main" xmlns:wps="http://schemas.microsoft.com/office/word/2010/wordprocessingShape" xmlns:wne="http://schemas.microsoft.com/office/word/2006/wordml" xmlns:wpi="http://schemas.microsoft.com/office/word/2010/wordprocessingInk" xmlns:wpg="http://schemas.microsoft.com/office/word/2010/wordprocessingGroup" xmlns:w14="http://schemas.microsoft.com/office/word/2010/wordml" xmlns:wp="http://schemas.openxmlformats.org/drawingml/2006/wordprocessingDrawing" xmlns:wp14="http://schemas.microsoft.com/office/word/2010/wordprocessingDrawing" xmlns:m="http://schemas.openxmlformats.org/officeDocument/2006/math" xmlns:mc="http://schemas.openxmlformats.org/markup-compatibility/2006" xmlns:wpc="http://schemas.microsoft.com/office/word/2010/wordprocessingCanvas" id="{3002F8DD-D441-462A-80DB-7346A519869D}"/>
              </a:ext>
            </a:extLst>
          </p:cNvPr>
          <p:cNvPicPr/>
          <p:nvPr userDrawn="1"/>
        </p:nvPicPr>
        <p:blipFill>
          <a:blip r:embed="rId2">
            <a:extLst>
              <a:ext uri="{28A0092B-C50C-407E-A947-70E740481C1C}">
                <a14:useLocalDpi xmlns:a14="http://schemas.microsoft.com/office/drawing/2010/main" val="0"/>
              </a:ext>
            </a:extLst>
          </a:blip>
          <a:stretch>
            <a:fillRect/>
          </a:stretch>
        </p:blipFill>
        <p:spPr>
          <a:xfrm>
            <a:off x="0" y="1"/>
            <a:ext cx="12192000" cy="6858000"/>
          </a:xfrm>
          <a:prstGeom prst="rect">
            <a:avLst/>
          </a:prstGeom>
        </p:spPr>
      </p:pic>
      <p:sp>
        <p:nvSpPr>
          <p:cNvPr id="6" name="Slide Number Placeholder 5"/>
          <p:cNvSpPr>
            <a:spLocks noGrp="1"/>
          </p:cNvSpPr>
          <p:nvPr>
            <p:ph type="sldNum" sz="quarter" idx="12"/>
          </p:nvPr>
        </p:nvSpPr>
        <p:spPr>
          <a:xfrm>
            <a:off x="1" y="1"/>
            <a:ext cx="546099" cy="457199"/>
          </a:xfrm>
          <a:prstGeom prst="rect">
            <a:avLst/>
          </a:prstGeom>
        </p:spPr>
        <p:txBody>
          <a:bodyPr/>
          <a:lstStyle>
            <a:lvl1pPr>
              <a:defRPr sz="1800">
                <a:solidFill>
                  <a:schemeClr val="bg1"/>
                </a:solidFill>
              </a:defRPr>
            </a:lvl1pPr>
          </a:lstStyle>
          <a:p>
            <a:fld id="{62091213-459E-4082-85E0-74485516930F}" type="slidenum">
              <a:rPr lang="id-ID" smtClean="0">
                <a:solidFill>
                  <a:prstClr val="white"/>
                </a:solidFill>
              </a:rPr>
              <a:pPr/>
              <a:t>‹#›</a:t>
            </a:fld>
            <a:endParaRPr lang="id-ID">
              <a:solidFill>
                <a:prstClr val="white"/>
              </a:solidFill>
            </a:endParaRPr>
          </a:p>
        </p:txBody>
      </p:sp>
    </p:spTree>
    <p:extLst>
      <p:ext uri="{BB962C8B-B14F-4D97-AF65-F5344CB8AC3E}">
        <p14:creationId xmlns:p14="http://schemas.microsoft.com/office/powerpoint/2010/main" val="683338517"/>
      </p:ext>
    </p:extLst>
  </p:cSld>
  <p:clrMapOvr>
    <a:masterClrMapping/>
  </p:clrMapOvr>
  <p:extLst mod="1">
    <p:ext uri="{DCECCB84-F9BA-43D5-87BE-67443E8EF086}">
      <p15:sldGuideLst xmlns:p15="http://schemas.microsoft.com/office/powerpoint/2012/main" xmlns=""/>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114084962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a:prstGeom prst="rect">
            <a:avLst/>
          </a:prstGeo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a:prstGeom prst="rect">
            <a:avLst/>
          </a:prstGeo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554138" y="330370"/>
            <a:ext cx="3500715" cy="309201"/>
          </a:xfrm>
          <a:prstGeom prst="rect">
            <a:avLst/>
          </a:prstGeom>
        </p:spPr>
        <p:txBody>
          <a:bodyPr/>
          <a:lstStyle/>
          <a:p>
            <a:fld id="{DFE12394-E183-4374-B671-43A7AE489794}" type="datetimeFigureOut">
              <a:rPr lang="id-ID" smtClean="0">
                <a:solidFill>
                  <a:prstClr val="black"/>
                </a:solidFill>
              </a:rPr>
              <a:pPr/>
              <a:t>06/10/2022</a:t>
            </a:fld>
            <a:endParaRPr lang="id-ID">
              <a:solidFill>
                <a:prstClr val="black"/>
              </a:solidFill>
            </a:endParaRPr>
          </a:p>
        </p:txBody>
      </p:sp>
      <p:sp>
        <p:nvSpPr>
          <p:cNvPr id="5" name="Footer Placeholder 4"/>
          <p:cNvSpPr>
            <a:spLocks noGrp="1"/>
          </p:cNvSpPr>
          <p:nvPr>
            <p:ph type="ftr" sz="quarter" idx="11"/>
          </p:nvPr>
        </p:nvSpPr>
        <p:spPr>
          <a:xfrm>
            <a:off x="1451579" y="329307"/>
            <a:ext cx="5938836" cy="309201"/>
          </a:xfrm>
          <a:prstGeom prst="rect">
            <a:avLst/>
          </a:prstGeom>
        </p:spPr>
        <p:txBody>
          <a:bodyPr/>
          <a:lstStyle/>
          <a:p>
            <a:endParaRPr lang="id-ID">
              <a:solidFill>
                <a:prstClr val="black"/>
              </a:solidFill>
            </a:endParaRPr>
          </a:p>
        </p:txBody>
      </p:sp>
      <p:sp>
        <p:nvSpPr>
          <p:cNvPr id="6" name="Slide Number Placeholder 5"/>
          <p:cNvSpPr>
            <a:spLocks noGrp="1"/>
          </p:cNvSpPr>
          <p:nvPr>
            <p:ph type="sldNum" sz="quarter" idx="12"/>
          </p:nvPr>
        </p:nvSpPr>
        <p:spPr>
          <a:xfrm>
            <a:off x="480060" y="798973"/>
            <a:ext cx="811019" cy="503578"/>
          </a:xfrm>
          <a:prstGeom prst="rect">
            <a:avLst/>
          </a:prstGeom>
        </p:spPr>
        <p:txBody>
          <a:bodyPr/>
          <a:lstStyle/>
          <a:p>
            <a:fld id="{62091213-459E-4082-85E0-74485516930F}" type="slidenum">
              <a:rPr lang="id-ID" smtClean="0">
                <a:solidFill>
                  <a:prstClr val="black"/>
                </a:solidFill>
              </a:rPr>
              <a:pPr/>
              <a:t>‹#›</a:t>
            </a:fld>
            <a:endParaRPr lang="id-ID">
              <a:solidFill>
                <a:prstClr val="black"/>
              </a:solidFill>
            </a:endParaRPr>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2050" name="Picture 2" descr="Gambar Backgrounds Simple Untuk Powerpoint - Wallpaper Cave"/>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r="3957"/>
          <a:stretch/>
        </p:blipFill>
        <p:spPr bwMode="auto">
          <a:xfrm>
            <a:off x="0" y="0"/>
            <a:ext cx="12331700" cy="7061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50515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FE12394-E183-4374-B671-43A7AE489794}" type="datetimeFigureOut">
              <a:rPr lang="id-ID" smtClean="0"/>
              <a:t>06/10/2022</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62091213-459E-4082-85E0-74485516930F}" type="slidenum">
              <a:rPr lang="id-ID" smtClean="0"/>
              <a:t>‹#›</a:t>
            </a:fld>
            <a:endParaRPr lang="id-ID"/>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1398236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secHead" preserve="1">
  <p:cSld name="1_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a:prstGeom prst="rect">
            <a:avLst/>
          </a:prstGeo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a:prstGeom prst="rect">
            <a:avLst/>
          </a:prstGeo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554138" y="330370"/>
            <a:ext cx="3500715" cy="309201"/>
          </a:xfrm>
          <a:prstGeom prst="rect">
            <a:avLst/>
          </a:prstGeom>
        </p:spPr>
        <p:txBody>
          <a:bodyPr/>
          <a:lstStyle/>
          <a:p>
            <a:fld id="{DFE12394-E183-4374-B671-43A7AE489794}" type="datetimeFigureOut">
              <a:rPr lang="id-ID" smtClean="0">
                <a:solidFill>
                  <a:prstClr val="black"/>
                </a:solidFill>
              </a:rPr>
              <a:pPr/>
              <a:t>06/10/2022</a:t>
            </a:fld>
            <a:endParaRPr lang="id-ID">
              <a:solidFill>
                <a:prstClr val="black"/>
              </a:solidFill>
            </a:endParaRPr>
          </a:p>
        </p:txBody>
      </p:sp>
      <p:sp>
        <p:nvSpPr>
          <p:cNvPr id="5" name="Footer Placeholder 4"/>
          <p:cNvSpPr>
            <a:spLocks noGrp="1"/>
          </p:cNvSpPr>
          <p:nvPr>
            <p:ph type="ftr" sz="quarter" idx="11"/>
          </p:nvPr>
        </p:nvSpPr>
        <p:spPr>
          <a:xfrm>
            <a:off x="1451579" y="329307"/>
            <a:ext cx="5938836" cy="309201"/>
          </a:xfrm>
          <a:prstGeom prst="rect">
            <a:avLst/>
          </a:prstGeom>
        </p:spPr>
        <p:txBody>
          <a:bodyPr/>
          <a:lstStyle/>
          <a:p>
            <a:endParaRPr lang="id-ID">
              <a:solidFill>
                <a:prstClr val="black"/>
              </a:solidFill>
            </a:endParaRPr>
          </a:p>
        </p:txBody>
      </p:sp>
      <p:sp>
        <p:nvSpPr>
          <p:cNvPr id="6" name="Slide Number Placeholder 5"/>
          <p:cNvSpPr>
            <a:spLocks noGrp="1"/>
          </p:cNvSpPr>
          <p:nvPr>
            <p:ph type="sldNum" sz="quarter" idx="12"/>
          </p:nvPr>
        </p:nvSpPr>
        <p:spPr>
          <a:xfrm>
            <a:off x="480060" y="798973"/>
            <a:ext cx="811019" cy="503578"/>
          </a:xfrm>
          <a:prstGeom prst="rect">
            <a:avLst/>
          </a:prstGeom>
        </p:spPr>
        <p:txBody>
          <a:bodyPr/>
          <a:lstStyle/>
          <a:p>
            <a:fld id="{62091213-459E-4082-85E0-74485516930F}" type="slidenum">
              <a:rPr lang="id-ID" smtClean="0">
                <a:solidFill>
                  <a:prstClr val="black"/>
                </a:solidFill>
              </a:rPr>
              <a:pPr/>
              <a:t>‹#›</a:t>
            </a:fld>
            <a:endParaRPr lang="id-ID">
              <a:solidFill>
                <a:prstClr val="black"/>
              </a:solidFill>
            </a:endParaRPr>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2050" name="Picture 2" descr="Gambar Backgrounds Simple Untuk Powerpoint - Wallpaper Cave"/>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r="6702"/>
          <a:stretch/>
        </p:blipFill>
        <p:spPr bwMode="auto">
          <a:xfrm flipH="1">
            <a:off x="-1" y="0"/>
            <a:ext cx="12331699" cy="7061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348063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2_Section Header">
    <p:spTree>
      <p:nvGrpSpPr>
        <p:cNvPr id="1" name=""/>
        <p:cNvGrpSpPr/>
        <p:nvPr/>
      </p:nvGrpSpPr>
      <p:grpSpPr>
        <a:xfrm>
          <a:off x="0" y="0"/>
          <a:ext cx="0" cy="0"/>
          <a:chOff x="0" y="0"/>
          <a:chExt cx="0" cy="0"/>
        </a:xfrm>
      </p:grpSpPr>
      <p:sp>
        <p:nvSpPr>
          <p:cNvPr id="2" name="Rectangle 1"/>
          <p:cNvSpPr/>
          <p:nvPr userDrawn="1"/>
        </p:nvSpPr>
        <p:spPr>
          <a:xfrm>
            <a:off x="0" y="0"/>
            <a:ext cx="12192000" cy="685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Tree>
    <p:extLst>
      <p:ext uri="{BB962C8B-B14F-4D97-AF65-F5344CB8AC3E}">
        <p14:creationId xmlns:p14="http://schemas.microsoft.com/office/powerpoint/2010/main" val="90333492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a:prstGeom prst="rect">
            <a:avLst/>
          </a:prstGeo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a:prstGeom prst="rect">
            <a:avLst/>
          </a:prstGeo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a:prstGeom prst="rect">
            <a:avLst/>
          </a:prstGeo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554138" y="330370"/>
            <a:ext cx="3500715" cy="309201"/>
          </a:xfrm>
          <a:prstGeom prst="rect">
            <a:avLst/>
          </a:prstGeom>
        </p:spPr>
        <p:txBody>
          <a:bodyPr/>
          <a:lstStyle/>
          <a:p>
            <a:fld id="{DFE12394-E183-4374-B671-43A7AE489794}" type="datetimeFigureOut">
              <a:rPr lang="id-ID" smtClean="0">
                <a:solidFill>
                  <a:prstClr val="black"/>
                </a:solidFill>
              </a:rPr>
              <a:pPr/>
              <a:t>06/10/2022</a:t>
            </a:fld>
            <a:endParaRPr lang="id-ID">
              <a:solidFill>
                <a:prstClr val="black"/>
              </a:solidFill>
            </a:endParaRPr>
          </a:p>
        </p:txBody>
      </p:sp>
      <p:sp>
        <p:nvSpPr>
          <p:cNvPr id="6" name="Footer Placeholder 5"/>
          <p:cNvSpPr>
            <a:spLocks noGrp="1"/>
          </p:cNvSpPr>
          <p:nvPr>
            <p:ph type="ftr" sz="quarter" idx="11"/>
          </p:nvPr>
        </p:nvSpPr>
        <p:spPr>
          <a:xfrm>
            <a:off x="1451579" y="329307"/>
            <a:ext cx="5938836" cy="309201"/>
          </a:xfrm>
          <a:prstGeom prst="rect">
            <a:avLst/>
          </a:prstGeom>
        </p:spPr>
        <p:txBody>
          <a:bodyPr/>
          <a:lstStyle/>
          <a:p>
            <a:endParaRPr lang="id-ID">
              <a:solidFill>
                <a:prstClr val="black"/>
              </a:solidFill>
            </a:endParaRPr>
          </a:p>
        </p:txBody>
      </p:sp>
      <p:sp>
        <p:nvSpPr>
          <p:cNvPr id="7" name="Slide Number Placeholder 6"/>
          <p:cNvSpPr>
            <a:spLocks noGrp="1"/>
          </p:cNvSpPr>
          <p:nvPr>
            <p:ph type="sldNum" sz="quarter" idx="12"/>
          </p:nvPr>
        </p:nvSpPr>
        <p:spPr>
          <a:xfrm>
            <a:off x="480060" y="798973"/>
            <a:ext cx="811019" cy="503578"/>
          </a:xfrm>
          <a:prstGeom prst="rect">
            <a:avLst/>
          </a:prstGeom>
        </p:spPr>
        <p:txBody>
          <a:bodyPr/>
          <a:lstStyle/>
          <a:p>
            <a:fld id="{62091213-459E-4082-85E0-74485516930F}" type="slidenum">
              <a:rPr lang="id-ID" smtClean="0">
                <a:solidFill>
                  <a:prstClr val="black"/>
                </a:solidFill>
              </a:rPr>
              <a:pPr/>
              <a:t>‹#›</a:t>
            </a:fld>
            <a:endParaRPr lang="id-ID">
              <a:solidFill>
                <a:prstClr val="black"/>
              </a:solidFill>
            </a:endParaRPr>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62840296"/>
      </p:ext>
    </p:extLst>
  </p:cSld>
  <p:clrMapOvr>
    <a:masterClrMapping/>
  </p:clrMapOvr>
  <p:extLst mod="1">
    <p:ext uri="{DCECCB84-F9BA-43D5-87BE-67443E8EF086}">
      <p15:sldGuideLst xmlns:p15="http://schemas.microsoft.com/office/powerpoint/2012/main" xmlns=""/>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a:prstGeom prst="rect">
            <a:avLst/>
          </a:prstGeo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prstGeom prst="rect">
            <a:avLst/>
          </a:prstGeo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a:prstGeom prst="rect">
            <a:avLst/>
          </a:prstGeo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a:prstGeom prst="rect">
            <a:avLst/>
          </a:prstGeom>
        </p:spPr>
        <p:txBody>
          <a:bodyPr/>
          <a:lstStyle>
            <a:lvl1pPr algn="l">
              <a:defRPr/>
            </a:lvl1pPr>
          </a:lstStyle>
          <a:p>
            <a:fld id="{DFE12394-E183-4374-B671-43A7AE489794}" type="datetimeFigureOut">
              <a:rPr lang="id-ID" smtClean="0">
                <a:solidFill>
                  <a:prstClr val="black"/>
                </a:solidFill>
              </a:rPr>
              <a:pPr/>
              <a:t>06/10/2022</a:t>
            </a:fld>
            <a:endParaRPr lang="id-ID">
              <a:solidFill>
                <a:prstClr val="black"/>
              </a:solidFill>
            </a:endParaRPr>
          </a:p>
        </p:txBody>
      </p:sp>
      <p:sp>
        <p:nvSpPr>
          <p:cNvPr id="6" name="Footer Placeholder 5"/>
          <p:cNvSpPr>
            <a:spLocks noGrp="1"/>
          </p:cNvSpPr>
          <p:nvPr>
            <p:ph type="ftr" sz="quarter" idx="11"/>
          </p:nvPr>
        </p:nvSpPr>
        <p:spPr>
          <a:xfrm>
            <a:off x="1447382" y="318640"/>
            <a:ext cx="5541004" cy="320931"/>
          </a:xfrm>
          <a:prstGeom prst="rect">
            <a:avLst/>
          </a:prstGeom>
        </p:spPr>
        <p:txBody>
          <a:bodyPr/>
          <a:lstStyle/>
          <a:p>
            <a:endParaRPr lang="id-ID">
              <a:solidFill>
                <a:prstClr val="black"/>
              </a:solidFill>
            </a:endParaRPr>
          </a:p>
        </p:txBody>
      </p:sp>
      <p:sp>
        <p:nvSpPr>
          <p:cNvPr id="7" name="Slide Number Placeholder 6"/>
          <p:cNvSpPr>
            <a:spLocks noGrp="1"/>
          </p:cNvSpPr>
          <p:nvPr>
            <p:ph type="sldNum" sz="quarter" idx="12"/>
          </p:nvPr>
        </p:nvSpPr>
        <p:spPr>
          <a:xfrm>
            <a:off x="480060" y="798973"/>
            <a:ext cx="811019" cy="503578"/>
          </a:xfrm>
          <a:prstGeom prst="rect">
            <a:avLst/>
          </a:prstGeom>
        </p:spPr>
        <p:txBody>
          <a:bodyPr/>
          <a:lstStyle/>
          <a:p>
            <a:fld id="{62091213-459E-4082-85E0-74485516930F}" type="slidenum">
              <a:rPr lang="id-ID" smtClean="0">
                <a:solidFill>
                  <a:prstClr val="black"/>
                </a:solidFill>
              </a:rPr>
              <a:pPr/>
              <a:t>‹#›</a:t>
            </a:fld>
            <a:endParaRPr lang="id-ID">
              <a:solidFill>
                <a:prstClr val="black"/>
              </a:solidFill>
            </a:endParaRPr>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2814982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453896" y="271119"/>
            <a:ext cx="10115804" cy="630581"/>
          </a:xfrm>
          <a:prstGeom prst="rect">
            <a:avLst/>
          </a:prstGeom>
        </p:spPr>
        <p:txBody>
          <a:bodyPr/>
          <a:lstStyle>
            <a:lvl1pPr algn="r">
              <a:defRPr/>
            </a:lvl1pPr>
          </a:lstStyle>
          <a:p>
            <a:r>
              <a:rPr lang="en-US"/>
              <a:t>Click to edit Master title style</a:t>
            </a:r>
            <a:endParaRPr lang="en-US" dirty="0"/>
          </a:p>
        </p:txBody>
      </p:sp>
      <p:sp>
        <p:nvSpPr>
          <p:cNvPr id="3" name="Content Placeholder 2"/>
          <p:cNvSpPr>
            <a:spLocks noGrp="1"/>
          </p:cNvSpPr>
          <p:nvPr>
            <p:ph idx="1"/>
          </p:nvPr>
        </p:nvSpPr>
        <p:spPr>
          <a:xfrm>
            <a:off x="1451579" y="1498600"/>
            <a:ext cx="9603275" cy="3967745"/>
          </a:xfrm>
          <a:prstGeom prst="rect">
            <a:avLst/>
          </a:prstGeo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a:xfrm>
            <a:off x="429260" y="265573"/>
            <a:ext cx="811019" cy="503578"/>
          </a:xfrm>
          <a:prstGeom prst="rect">
            <a:avLst/>
          </a:prstGeom>
        </p:spPr>
        <p:txBody>
          <a:bodyPr/>
          <a:lstStyle/>
          <a:p>
            <a:fld id="{62091213-459E-4082-85E0-74485516930F}" type="slidenum">
              <a:rPr lang="id-ID" smtClean="0">
                <a:solidFill>
                  <a:prstClr val="black"/>
                </a:solidFill>
              </a:rPr>
              <a:pPr/>
              <a:t>‹#›</a:t>
            </a:fld>
            <a:endParaRPr lang="id-ID">
              <a:solidFill>
                <a:prstClr val="black"/>
              </a:solidFill>
            </a:endParaRPr>
          </a:p>
        </p:txBody>
      </p:sp>
    </p:spTree>
    <p:extLst>
      <p:ext uri="{BB962C8B-B14F-4D97-AF65-F5344CB8AC3E}">
        <p14:creationId xmlns:p14="http://schemas.microsoft.com/office/powerpoint/2010/main" val="359476081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8"/>
            <a:ext cx="10363200" cy="1470025"/>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44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609600" y="6356353"/>
            <a:ext cx="2844800" cy="365125"/>
          </a:xfrm>
          <a:prstGeom prst="rect">
            <a:avLst/>
          </a:prstGeom>
        </p:spPr>
        <p:txBody>
          <a:bodyPr/>
          <a:lstStyle/>
          <a:p>
            <a:fld id="{3AFC021C-F513-4DB3-8AED-9C19E982CE48}" type="datetimeFigureOut">
              <a:rPr lang="en-US" smtClean="0">
                <a:solidFill>
                  <a:prstClr val="black">
                    <a:tint val="75000"/>
                  </a:prstClr>
                </a:solidFill>
              </a:rPr>
              <a:pPr/>
              <a:t>10/6/2022</a:t>
            </a:fld>
            <a:endParaRPr lang="en-US">
              <a:solidFill>
                <a:prstClr val="black">
                  <a:tint val="75000"/>
                </a:prstClr>
              </a:solidFill>
            </a:endParaRPr>
          </a:p>
        </p:txBody>
      </p:sp>
      <p:sp>
        <p:nvSpPr>
          <p:cNvPr id="5" name="Footer Placeholder 4"/>
          <p:cNvSpPr>
            <a:spLocks noGrp="1"/>
          </p:cNvSpPr>
          <p:nvPr>
            <p:ph type="ftr" sz="quarter" idx="11"/>
          </p:nvPr>
        </p:nvSpPr>
        <p:spPr>
          <a:xfrm>
            <a:off x="4165600" y="6356353"/>
            <a:ext cx="3860800" cy="365125"/>
          </a:xfrm>
          <a:prstGeom prst="rect">
            <a:avLst/>
          </a:prstGeom>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a:xfrm>
            <a:off x="8737600" y="6356353"/>
            <a:ext cx="2844800" cy="365125"/>
          </a:xfrm>
          <a:prstGeom prst="rect">
            <a:avLst/>
          </a:prstGeom>
        </p:spPr>
        <p:txBody>
          <a:bodyPr/>
          <a:lstStyle/>
          <a:p>
            <a:fld id="{A1053E46-EFF3-41CB-AB4B-CD385835D00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10351087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8" name="Picture 7">
            <a:extLst>
              <a:ext uri="{FF2B5EF4-FFF2-40B4-BE49-F238E27FC236}">
                <a16:creationId xmlns:wpc="http://schemas.microsoft.com/office/word/2010/wordprocessingCanvas" xmlns:mc="http://schemas.openxmlformats.org/markup-compatibility/2006" xmlns:m="http://schemas.openxmlformats.org/officeDocument/2006/math" xmlns:wp14="http://schemas.microsoft.com/office/word/2010/wordprocessingDrawing" xmlns:wp="http://schemas.openxmlformats.org/drawingml/2006/wordprocessingDrawing" xmlns:w14="http://schemas.microsoft.com/office/word/2010/wordml" xmlns:wpg="http://schemas.microsoft.com/office/word/2010/wordprocessingGroup" xmlns:wpi="http://schemas.microsoft.com/office/word/2010/wordprocessingInk" xmlns:wne="http://schemas.microsoft.com/office/word/2006/wordml" xmlns:wps="http://schemas.microsoft.com/office/word/2010/wordprocessingShape" xmlns:a16="http://schemas.microsoft.com/office/drawing/2014/main" xmlns="" xmlns:w="http://schemas.openxmlformats.org/wordprocessingml/2006/main" xmlns:w10="urn:schemas-microsoft-com:office:word" xmlns:v="urn:schemas-microsoft-com:vml" xmlns:o="urn:schemas-microsoft-com:office:office" xmlns:lc="http://schemas.openxmlformats.org/drawingml/2006/lockedCanvas" id="{3002F8DD-D441-462A-80DB-7346A519869D}"/>
              </a:ext>
            </a:extLst>
          </p:cNvPr>
          <p:cNvPicPr/>
          <p:nvPr userDrawn="1"/>
        </p:nvPicPr>
        <p:blipFill>
          <a:blip r:embed="rId2">
            <a:extLst>
              <a:ext uri="{28A0092B-C50C-407E-A947-70E740481C1C}">
                <a14:useLocalDpi xmlns:a14="http://schemas.microsoft.com/office/drawing/2010/main" val="0"/>
              </a:ext>
            </a:extLst>
          </a:blip>
          <a:stretch>
            <a:fillRect/>
          </a:stretch>
        </p:blipFill>
        <p:spPr>
          <a:xfrm>
            <a:off x="0" y="1"/>
            <a:ext cx="12192000" cy="6858000"/>
          </a:xfrm>
          <a:prstGeom prst="rect">
            <a:avLst/>
          </a:prstGeom>
        </p:spPr>
      </p:pic>
      <p:sp>
        <p:nvSpPr>
          <p:cNvPr id="6" name="Slide Number Placeholder 5"/>
          <p:cNvSpPr>
            <a:spLocks noGrp="1"/>
          </p:cNvSpPr>
          <p:nvPr>
            <p:ph type="sldNum" sz="quarter" idx="12"/>
          </p:nvPr>
        </p:nvSpPr>
        <p:spPr>
          <a:xfrm>
            <a:off x="1" y="1"/>
            <a:ext cx="546099" cy="457199"/>
          </a:xfrm>
        </p:spPr>
        <p:txBody>
          <a:bodyPr/>
          <a:lstStyle>
            <a:lvl1pPr>
              <a:defRPr sz="1800">
                <a:solidFill>
                  <a:schemeClr val="bg1"/>
                </a:solidFill>
              </a:defRPr>
            </a:lvl1pPr>
          </a:lstStyle>
          <a:p>
            <a:fld id="{62091213-459E-4082-85E0-74485516930F}" type="slidenum">
              <a:rPr lang="id-ID" smtClean="0">
                <a:solidFill>
                  <a:prstClr val="white"/>
                </a:solidFill>
              </a:rPr>
              <a:pPr/>
              <a:t>‹#›</a:t>
            </a:fld>
            <a:endParaRPr lang="id-ID">
              <a:solidFill>
                <a:prstClr val="white"/>
              </a:solidFill>
            </a:endParaRPr>
          </a:p>
        </p:txBody>
      </p:sp>
    </p:spTree>
    <p:extLst>
      <p:ext uri="{BB962C8B-B14F-4D97-AF65-F5344CB8AC3E}">
        <p14:creationId xmlns:p14="http://schemas.microsoft.com/office/powerpoint/2010/main" val="2438644116"/>
      </p:ext>
    </p:extLst>
  </p:cSld>
  <p:clrMapOvr>
    <a:masterClrMapping/>
  </p:clrMapOvr>
  <p:extLst mod="1">
    <p:ext uri="{DCECCB84-F9BA-43D5-87BE-67443E8EF086}">
      <p15:sldGuideLst xmlns="" xmlns:p15="http://schemas.microsoft.com/office/powerpoint/2012/main"/>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453896" y="271119"/>
            <a:ext cx="10115804" cy="630581"/>
          </a:xfrm>
        </p:spPr>
        <p:txBody>
          <a:bodyPr/>
          <a:lstStyle>
            <a:lvl1pPr algn="r">
              <a:defRPr/>
            </a:lvl1pPr>
          </a:lstStyle>
          <a:p>
            <a:r>
              <a:rPr lang="en-US"/>
              <a:t>Click to edit Master title style</a:t>
            </a:r>
            <a:endParaRPr lang="en-US" dirty="0"/>
          </a:p>
        </p:txBody>
      </p:sp>
      <p:sp>
        <p:nvSpPr>
          <p:cNvPr id="3" name="Content Placeholder 2"/>
          <p:cNvSpPr>
            <a:spLocks noGrp="1"/>
          </p:cNvSpPr>
          <p:nvPr>
            <p:ph idx="1"/>
          </p:nvPr>
        </p:nvSpPr>
        <p:spPr>
          <a:xfrm>
            <a:off x="1451579" y="1498600"/>
            <a:ext cx="9603275" cy="3967745"/>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a:xfrm>
            <a:off x="429260" y="265573"/>
            <a:ext cx="811019" cy="503578"/>
          </a:xfrm>
        </p:spPr>
        <p:txBody>
          <a:bodyPr/>
          <a:lstStyle/>
          <a:p>
            <a:fld id="{62091213-459E-4082-85E0-74485516930F}" type="slidenum">
              <a:rPr lang="id-ID" smtClean="0">
                <a:solidFill>
                  <a:srgbClr val="B71E42"/>
                </a:solidFill>
              </a:rPr>
              <a:pPr/>
              <a:t>‹#›</a:t>
            </a:fld>
            <a:endParaRPr lang="id-ID">
              <a:solidFill>
                <a:srgbClr val="B71E42"/>
              </a:solidFill>
            </a:endParaRPr>
          </a:p>
        </p:txBody>
      </p:sp>
    </p:spTree>
    <p:extLst>
      <p:ext uri="{BB962C8B-B14F-4D97-AF65-F5344CB8AC3E}">
        <p14:creationId xmlns:p14="http://schemas.microsoft.com/office/powerpoint/2010/main" val="379838250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554138" y="330370"/>
            <a:ext cx="3500715" cy="309201"/>
          </a:xfrm>
          <a:prstGeom prst="rect">
            <a:avLst/>
          </a:prstGeom>
        </p:spPr>
        <p:txBody>
          <a:bodyPr/>
          <a:lstStyle/>
          <a:p>
            <a:fld id="{DFE12394-E183-4374-B671-43A7AE489794}" type="datetimeFigureOut">
              <a:rPr lang="id-ID" smtClean="0">
                <a:solidFill>
                  <a:prstClr val="black"/>
                </a:solidFill>
              </a:rPr>
              <a:pPr/>
              <a:t>06/10/2022</a:t>
            </a:fld>
            <a:endParaRPr lang="id-ID">
              <a:solidFill>
                <a:prstClr val="black"/>
              </a:solidFill>
            </a:endParaRPr>
          </a:p>
        </p:txBody>
      </p:sp>
      <p:sp>
        <p:nvSpPr>
          <p:cNvPr id="5" name="Footer Placeholder 4"/>
          <p:cNvSpPr>
            <a:spLocks noGrp="1"/>
          </p:cNvSpPr>
          <p:nvPr>
            <p:ph type="ftr" sz="quarter" idx="11"/>
          </p:nvPr>
        </p:nvSpPr>
        <p:spPr>
          <a:xfrm>
            <a:off x="1451579" y="329307"/>
            <a:ext cx="5938836" cy="309201"/>
          </a:xfrm>
          <a:prstGeom prst="rect">
            <a:avLst/>
          </a:prstGeom>
        </p:spPr>
        <p:txBody>
          <a:bodyPr/>
          <a:lstStyle/>
          <a:p>
            <a:endParaRPr lang="id-ID">
              <a:solidFill>
                <a:prstClr val="black"/>
              </a:solidFill>
            </a:endParaRPr>
          </a:p>
        </p:txBody>
      </p:sp>
      <p:sp>
        <p:nvSpPr>
          <p:cNvPr id="6" name="Slide Number Placeholder 5"/>
          <p:cNvSpPr>
            <a:spLocks noGrp="1"/>
          </p:cNvSpPr>
          <p:nvPr>
            <p:ph type="sldNum" sz="quarter" idx="12"/>
          </p:nvPr>
        </p:nvSpPr>
        <p:spPr/>
        <p:txBody>
          <a:bodyPr/>
          <a:lstStyle/>
          <a:p>
            <a:fld id="{62091213-459E-4082-85E0-74485516930F}" type="slidenum">
              <a:rPr lang="id-ID" smtClean="0">
                <a:solidFill>
                  <a:srgbClr val="B71E42"/>
                </a:solidFill>
              </a:rPr>
              <a:pPr/>
              <a:t>‹#›</a:t>
            </a:fld>
            <a:endParaRPr lang="id-ID">
              <a:solidFill>
                <a:srgbClr val="B71E42"/>
              </a:solidFill>
            </a:endParaRPr>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2050" name="Picture 2" descr="Gambar Backgrounds Simple Untuk Powerpoint - Wallpaper Cave"/>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r="3957"/>
          <a:stretch/>
        </p:blipFill>
        <p:spPr bwMode="auto">
          <a:xfrm>
            <a:off x="0" y="0"/>
            <a:ext cx="12331700" cy="7061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40273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spTree>
    <p:extLst>
      <p:ext uri="{BB962C8B-B14F-4D97-AF65-F5344CB8AC3E}">
        <p14:creationId xmlns:p14="http://schemas.microsoft.com/office/powerpoint/2010/main" val="21644070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FE12394-E183-4374-B671-43A7AE489794}" type="datetimeFigureOut">
              <a:rPr lang="id-ID" smtClean="0"/>
              <a:t>06/10/2022</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62091213-459E-4082-85E0-74485516930F}" type="slidenum">
              <a:rPr lang="id-ID" smtClean="0"/>
              <a:t>‹#›</a:t>
            </a:fld>
            <a:endParaRPr lang="id-ID"/>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8411073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2_Section Header">
    <p:spTree>
      <p:nvGrpSpPr>
        <p:cNvPr id="1" name=""/>
        <p:cNvGrpSpPr/>
        <p:nvPr/>
      </p:nvGrpSpPr>
      <p:grpSpPr>
        <a:xfrm>
          <a:off x="0" y="0"/>
          <a:ext cx="0" cy="0"/>
          <a:chOff x="0" y="0"/>
          <a:chExt cx="0" cy="0"/>
        </a:xfrm>
      </p:grpSpPr>
      <p:sp>
        <p:nvSpPr>
          <p:cNvPr id="2" name="Rectangle 1"/>
          <p:cNvSpPr/>
          <p:nvPr userDrawn="1"/>
        </p:nvSpPr>
        <p:spPr>
          <a:xfrm>
            <a:off x="0" y="0"/>
            <a:ext cx="12192000" cy="685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Tree>
    <p:extLst>
      <p:ext uri="{BB962C8B-B14F-4D97-AF65-F5344CB8AC3E}">
        <p14:creationId xmlns:p14="http://schemas.microsoft.com/office/powerpoint/2010/main" val="357541395"/>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7554138" y="330370"/>
            <a:ext cx="3500715" cy="309201"/>
          </a:xfrm>
          <a:prstGeom prst="rect">
            <a:avLst/>
          </a:prstGeom>
        </p:spPr>
        <p:txBody>
          <a:bodyPr/>
          <a:lstStyle/>
          <a:p>
            <a:fld id="{DFE12394-E183-4374-B671-43A7AE489794}" type="datetimeFigureOut">
              <a:rPr lang="id-ID" smtClean="0">
                <a:solidFill>
                  <a:prstClr val="black"/>
                </a:solidFill>
              </a:rPr>
              <a:pPr/>
              <a:t>06/10/2022</a:t>
            </a:fld>
            <a:endParaRPr lang="id-ID">
              <a:solidFill>
                <a:prstClr val="black"/>
              </a:solidFill>
            </a:endParaRPr>
          </a:p>
        </p:txBody>
      </p:sp>
      <p:sp>
        <p:nvSpPr>
          <p:cNvPr id="6" name="Footer Placeholder 5"/>
          <p:cNvSpPr>
            <a:spLocks noGrp="1"/>
          </p:cNvSpPr>
          <p:nvPr>
            <p:ph type="ftr" sz="quarter" idx="11"/>
          </p:nvPr>
        </p:nvSpPr>
        <p:spPr>
          <a:xfrm>
            <a:off x="1451579" y="329307"/>
            <a:ext cx="5938836" cy="309201"/>
          </a:xfrm>
          <a:prstGeom prst="rect">
            <a:avLst/>
          </a:prstGeom>
        </p:spPr>
        <p:txBody>
          <a:bodyPr/>
          <a:lstStyle/>
          <a:p>
            <a:endParaRPr lang="id-ID">
              <a:solidFill>
                <a:prstClr val="black"/>
              </a:solidFill>
            </a:endParaRPr>
          </a:p>
        </p:txBody>
      </p:sp>
      <p:sp>
        <p:nvSpPr>
          <p:cNvPr id="7" name="Slide Number Placeholder 6"/>
          <p:cNvSpPr>
            <a:spLocks noGrp="1"/>
          </p:cNvSpPr>
          <p:nvPr>
            <p:ph type="sldNum" sz="quarter" idx="12"/>
          </p:nvPr>
        </p:nvSpPr>
        <p:spPr/>
        <p:txBody>
          <a:bodyPr/>
          <a:lstStyle/>
          <a:p>
            <a:fld id="{62091213-459E-4082-85E0-74485516930F}" type="slidenum">
              <a:rPr lang="id-ID" smtClean="0">
                <a:solidFill>
                  <a:srgbClr val="B71E42"/>
                </a:solidFill>
              </a:rPr>
              <a:pPr/>
              <a:t>‹#›</a:t>
            </a:fld>
            <a:endParaRPr lang="id-ID">
              <a:solidFill>
                <a:srgbClr val="B71E42"/>
              </a:solidFill>
            </a:endParaRPr>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7420258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7554138" y="330370"/>
            <a:ext cx="3500715" cy="309201"/>
          </a:xfrm>
          <a:prstGeom prst="rect">
            <a:avLst/>
          </a:prstGeom>
        </p:spPr>
        <p:txBody>
          <a:bodyPr/>
          <a:lstStyle/>
          <a:p>
            <a:fld id="{DFE12394-E183-4374-B671-43A7AE489794}" type="datetimeFigureOut">
              <a:rPr lang="id-ID" smtClean="0">
                <a:solidFill>
                  <a:prstClr val="black"/>
                </a:solidFill>
              </a:rPr>
              <a:pPr/>
              <a:t>06/10/2022</a:t>
            </a:fld>
            <a:endParaRPr lang="id-ID">
              <a:solidFill>
                <a:prstClr val="black"/>
              </a:solidFill>
            </a:endParaRPr>
          </a:p>
        </p:txBody>
      </p:sp>
      <p:sp>
        <p:nvSpPr>
          <p:cNvPr id="8" name="Footer Placeholder 7"/>
          <p:cNvSpPr>
            <a:spLocks noGrp="1"/>
          </p:cNvSpPr>
          <p:nvPr>
            <p:ph type="ftr" sz="quarter" idx="11"/>
          </p:nvPr>
        </p:nvSpPr>
        <p:spPr>
          <a:xfrm>
            <a:off x="1451579" y="329307"/>
            <a:ext cx="5938836" cy="309201"/>
          </a:xfrm>
          <a:prstGeom prst="rect">
            <a:avLst/>
          </a:prstGeom>
        </p:spPr>
        <p:txBody>
          <a:bodyPr/>
          <a:lstStyle/>
          <a:p>
            <a:endParaRPr lang="id-ID">
              <a:solidFill>
                <a:prstClr val="black"/>
              </a:solidFill>
            </a:endParaRPr>
          </a:p>
        </p:txBody>
      </p:sp>
      <p:sp>
        <p:nvSpPr>
          <p:cNvPr id="9" name="Slide Number Placeholder 8"/>
          <p:cNvSpPr>
            <a:spLocks noGrp="1"/>
          </p:cNvSpPr>
          <p:nvPr>
            <p:ph type="sldNum" sz="quarter" idx="12"/>
          </p:nvPr>
        </p:nvSpPr>
        <p:spPr/>
        <p:txBody>
          <a:bodyPr/>
          <a:lstStyle/>
          <a:p>
            <a:fld id="{62091213-459E-4082-85E0-74485516930F}" type="slidenum">
              <a:rPr lang="id-ID" smtClean="0">
                <a:solidFill>
                  <a:srgbClr val="B71E42"/>
                </a:solidFill>
              </a:rPr>
              <a:pPr/>
              <a:t>‹#›</a:t>
            </a:fld>
            <a:endParaRPr lang="id-ID">
              <a:solidFill>
                <a:srgbClr val="B71E42"/>
              </a:solidFill>
            </a:endParaRPr>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53034398"/>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58143" y="233019"/>
            <a:ext cx="9603275" cy="757581"/>
          </a:xfrm>
        </p:spPr>
        <p:txBody>
          <a:bodyPr/>
          <a:lstStyle/>
          <a:p>
            <a:r>
              <a:rPr lang="en-US"/>
              <a:t>Click to edit Master title style</a:t>
            </a:r>
            <a:endParaRPr lang="en-US" dirty="0"/>
          </a:p>
        </p:txBody>
      </p:sp>
      <p:sp>
        <p:nvSpPr>
          <p:cNvPr id="5" name="Slide Number Placeholder 4"/>
          <p:cNvSpPr>
            <a:spLocks noGrp="1"/>
          </p:cNvSpPr>
          <p:nvPr>
            <p:ph type="sldNum" sz="quarter" idx="12"/>
          </p:nvPr>
        </p:nvSpPr>
        <p:spPr>
          <a:xfrm>
            <a:off x="340360" y="163973"/>
            <a:ext cx="811019" cy="503578"/>
          </a:xfrm>
        </p:spPr>
        <p:txBody>
          <a:bodyPr/>
          <a:lstStyle/>
          <a:p>
            <a:fld id="{62091213-459E-4082-85E0-74485516930F}" type="slidenum">
              <a:rPr lang="id-ID" smtClean="0">
                <a:solidFill>
                  <a:srgbClr val="B71E42"/>
                </a:solidFill>
              </a:rPr>
              <a:pPr/>
              <a:t>‹#›</a:t>
            </a:fld>
            <a:endParaRPr lang="id-ID">
              <a:solidFill>
                <a:srgbClr val="B71E42"/>
              </a:solidFill>
            </a:endParaRPr>
          </a:p>
        </p:txBody>
      </p:sp>
      <p:cxnSp>
        <p:nvCxnSpPr>
          <p:cNvPr id="25" name="Straight Connector 24"/>
          <p:cNvCxnSpPr/>
          <p:nvPr/>
        </p:nvCxnSpPr>
        <p:spPr>
          <a:xfrm>
            <a:off x="1453896" y="10469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96893981"/>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7554138" y="330370"/>
            <a:ext cx="3500715" cy="309201"/>
          </a:xfrm>
          <a:prstGeom prst="rect">
            <a:avLst/>
          </a:prstGeom>
        </p:spPr>
        <p:txBody>
          <a:bodyPr/>
          <a:lstStyle/>
          <a:p>
            <a:fld id="{DFE12394-E183-4374-B671-43A7AE489794}" type="datetimeFigureOut">
              <a:rPr lang="id-ID" smtClean="0">
                <a:solidFill>
                  <a:prstClr val="black"/>
                </a:solidFill>
              </a:rPr>
              <a:pPr/>
              <a:t>06/10/2022</a:t>
            </a:fld>
            <a:endParaRPr lang="id-ID">
              <a:solidFill>
                <a:prstClr val="black"/>
              </a:solidFill>
            </a:endParaRPr>
          </a:p>
        </p:txBody>
      </p:sp>
      <p:sp>
        <p:nvSpPr>
          <p:cNvPr id="3" name="Footer Placeholder 2"/>
          <p:cNvSpPr>
            <a:spLocks noGrp="1"/>
          </p:cNvSpPr>
          <p:nvPr>
            <p:ph type="ftr" sz="quarter" idx="11"/>
          </p:nvPr>
        </p:nvSpPr>
        <p:spPr>
          <a:xfrm>
            <a:off x="1451579" y="329307"/>
            <a:ext cx="5938836" cy="309201"/>
          </a:xfrm>
          <a:prstGeom prst="rect">
            <a:avLst/>
          </a:prstGeom>
        </p:spPr>
        <p:txBody>
          <a:bodyPr/>
          <a:lstStyle/>
          <a:p>
            <a:endParaRPr lang="id-ID">
              <a:solidFill>
                <a:prstClr val="black"/>
              </a:solidFill>
            </a:endParaRPr>
          </a:p>
        </p:txBody>
      </p:sp>
      <p:sp>
        <p:nvSpPr>
          <p:cNvPr id="4" name="Slide Number Placeholder 3"/>
          <p:cNvSpPr>
            <a:spLocks noGrp="1"/>
          </p:cNvSpPr>
          <p:nvPr>
            <p:ph type="sldNum" sz="quarter" idx="12"/>
          </p:nvPr>
        </p:nvSpPr>
        <p:spPr/>
        <p:txBody>
          <a:bodyPr/>
          <a:lstStyle/>
          <a:p>
            <a:fld id="{62091213-459E-4082-85E0-74485516930F}" type="slidenum">
              <a:rPr lang="id-ID" smtClean="0">
                <a:solidFill>
                  <a:srgbClr val="B71E42"/>
                </a:solidFill>
              </a:rPr>
              <a:pPr/>
              <a:t>‹#›</a:t>
            </a:fld>
            <a:endParaRPr lang="id-ID">
              <a:solidFill>
                <a:srgbClr val="B71E42"/>
              </a:solidFill>
            </a:endParaRPr>
          </a:p>
        </p:txBody>
      </p:sp>
    </p:spTree>
    <p:extLst>
      <p:ext uri="{BB962C8B-B14F-4D97-AF65-F5344CB8AC3E}">
        <p14:creationId xmlns:p14="http://schemas.microsoft.com/office/powerpoint/2010/main" val="657999070"/>
      </p:ext>
    </p:extLst>
  </p:cSld>
  <p:clrMapOvr>
    <a:masterClrMapping/>
  </p:clrMapOvr>
  <p:extLst mod="1">
    <p:ext uri="{DCECCB84-F9BA-43D5-87BE-67443E8EF086}">
      <p15:sldGuideLst xmlns="" xmlns:p15="http://schemas.microsoft.com/office/powerpoint/2012/main"/>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554138" y="330370"/>
            <a:ext cx="3500715" cy="309201"/>
          </a:xfrm>
          <a:prstGeom prst="rect">
            <a:avLst/>
          </a:prstGeom>
        </p:spPr>
        <p:txBody>
          <a:bodyPr/>
          <a:lstStyle/>
          <a:p>
            <a:fld id="{DFE12394-E183-4374-B671-43A7AE489794}" type="datetimeFigureOut">
              <a:rPr lang="id-ID" smtClean="0">
                <a:solidFill>
                  <a:prstClr val="black"/>
                </a:solidFill>
              </a:rPr>
              <a:pPr/>
              <a:t>06/10/2022</a:t>
            </a:fld>
            <a:endParaRPr lang="id-ID">
              <a:solidFill>
                <a:prstClr val="black"/>
              </a:solidFill>
            </a:endParaRPr>
          </a:p>
        </p:txBody>
      </p:sp>
      <p:sp>
        <p:nvSpPr>
          <p:cNvPr id="6" name="Footer Placeholder 5"/>
          <p:cNvSpPr>
            <a:spLocks noGrp="1"/>
          </p:cNvSpPr>
          <p:nvPr>
            <p:ph type="ftr" sz="quarter" idx="11"/>
          </p:nvPr>
        </p:nvSpPr>
        <p:spPr>
          <a:xfrm>
            <a:off x="1451579" y="329307"/>
            <a:ext cx="5938836" cy="309201"/>
          </a:xfrm>
          <a:prstGeom prst="rect">
            <a:avLst/>
          </a:prstGeom>
        </p:spPr>
        <p:txBody>
          <a:bodyPr/>
          <a:lstStyle/>
          <a:p>
            <a:endParaRPr lang="id-ID">
              <a:solidFill>
                <a:prstClr val="black"/>
              </a:solidFill>
            </a:endParaRPr>
          </a:p>
        </p:txBody>
      </p:sp>
      <p:sp>
        <p:nvSpPr>
          <p:cNvPr id="7" name="Slide Number Placeholder 6"/>
          <p:cNvSpPr>
            <a:spLocks noGrp="1"/>
          </p:cNvSpPr>
          <p:nvPr>
            <p:ph type="sldNum" sz="quarter" idx="12"/>
          </p:nvPr>
        </p:nvSpPr>
        <p:spPr/>
        <p:txBody>
          <a:bodyPr/>
          <a:lstStyle/>
          <a:p>
            <a:fld id="{62091213-459E-4082-85E0-74485516930F}" type="slidenum">
              <a:rPr lang="id-ID" smtClean="0">
                <a:solidFill>
                  <a:srgbClr val="B71E42"/>
                </a:solidFill>
              </a:rPr>
              <a:pPr/>
              <a:t>‹#›</a:t>
            </a:fld>
            <a:endParaRPr lang="id-ID">
              <a:solidFill>
                <a:srgbClr val="B71E42"/>
              </a:solidFill>
            </a:endParaRPr>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88415154"/>
      </p:ext>
    </p:extLst>
  </p:cSld>
  <p:clrMapOvr>
    <a:masterClrMapping/>
  </p:clrMapOvr>
  <p:extLst mod="1">
    <p:ext uri="{DCECCB84-F9BA-43D5-87BE-67443E8EF086}">
      <p15:sldGuideLst xmlns="" xmlns:p15="http://schemas.microsoft.com/office/powerpoint/2012/main"/>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a:prstGeom prst="rect">
            <a:avLst/>
          </a:prstGeom>
        </p:spPr>
        <p:txBody>
          <a:bodyPr/>
          <a:lstStyle>
            <a:lvl1pPr algn="l">
              <a:defRPr/>
            </a:lvl1pPr>
          </a:lstStyle>
          <a:p>
            <a:fld id="{DFE12394-E183-4374-B671-43A7AE489794}" type="datetimeFigureOut">
              <a:rPr lang="id-ID" smtClean="0">
                <a:solidFill>
                  <a:prstClr val="black"/>
                </a:solidFill>
              </a:rPr>
              <a:pPr/>
              <a:t>06/10/2022</a:t>
            </a:fld>
            <a:endParaRPr lang="id-ID">
              <a:solidFill>
                <a:prstClr val="black"/>
              </a:solidFill>
            </a:endParaRPr>
          </a:p>
        </p:txBody>
      </p:sp>
      <p:sp>
        <p:nvSpPr>
          <p:cNvPr id="6" name="Footer Placeholder 5"/>
          <p:cNvSpPr>
            <a:spLocks noGrp="1"/>
          </p:cNvSpPr>
          <p:nvPr>
            <p:ph type="ftr" sz="quarter" idx="11"/>
          </p:nvPr>
        </p:nvSpPr>
        <p:spPr>
          <a:xfrm>
            <a:off x="1447382" y="318640"/>
            <a:ext cx="5541004" cy="320931"/>
          </a:xfrm>
          <a:prstGeom prst="rect">
            <a:avLst/>
          </a:prstGeom>
        </p:spPr>
        <p:txBody>
          <a:bodyPr/>
          <a:lstStyle/>
          <a:p>
            <a:endParaRPr lang="id-ID">
              <a:solidFill>
                <a:prstClr val="black"/>
              </a:solidFill>
            </a:endParaRPr>
          </a:p>
        </p:txBody>
      </p:sp>
      <p:sp>
        <p:nvSpPr>
          <p:cNvPr id="7" name="Slide Number Placeholder 6"/>
          <p:cNvSpPr>
            <a:spLocks noGrp="1"/>
          </p:cNvSpPr>
          <p:nvPr>
            <p:ph type="sldNum" sz="quarter" idx="12"/>
          </p:nvPr>
        </p:nvSpPr>
        <p:spPr/>
        <p:txBody>
          <a:bodyPr/>
          <a:lstStyle/>
          <a:p>
            <a:fld id="{62091213-459E-4082-85E0-74485516930F}" type="slidenum">
              <a:rPr lang="id-ID" smtClean="0">
                <a:solidFill>
                  <a:srgbClr val="B71E42"/>
                </a:solidFill>
              </a:rPr>
              <a:pPr/>
              <a:t>‹#›</a:t>
            </a:fld>
            <a:endParaRPr lang="id-ID">
              <a:solidFill>
                <a:srgbClr val="B71E42"/>
              </a:solidFill>
            </a:endParaRPr>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60441267"/>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554138" y="330370"/>
            <a:ext cx="3500715" cy="309201"/>
          </a:xfrm>
          <a:prstGeom prst="rect">
            <a:avLst/>
          </a:prstGeom>
        </p:spPr>
        <p:txBody>
          <a:bodyPr/>
          <a:lstStyle/>
          <a:p>
            <a:fld id="{DFE12394-E183-4374-B671-43A7AE489794}" type="datetimeFigureOut">
              <a:rPr lang="id-ID" smtClean="0">
                <a:solidFill>
                  <a:prstClr val="black"/>
                </a:solidFill>
              </a:rPr>
              <a:pPr/>
              <a:t>06/10/2022</a:t>
            </a:fld>
            <a:endParaRPr lang="id-ID">
              <a:solidFill>
                <a:prstClr val="black"/>
              </a:solidFill>
            </a:endParaRPr>
          </a:p>
        </p:txBody>
      </p:sp>
      <p:sp>
        <p:nvSpPr>
          <p:cNvPr id="5" name="Footer Placeholder 4"/>
          <p:cNvSpPr>
            <a:spLocks noGrp="1"/>
          </p:cNvSpPr>
          <p:nvPr>
            <p:ph type="ftr" sz="quarter" idx="11"/>
          </p:nvPr>
        </p:nvSpPr>
        <p:spPr>
          <a:xfrm>
            <a:off x="1451579" y="329307"/>
            <a:ext cx="5938836" cy="309201"/>
          </a:xfrm>
          <a:prstGeom prst="rect">
            <a:avLst/>
          </a:prstGeom>
        </p:spPr>
        <p:txBody>
          <a:bodyPr/>
          <a:lstStyle/>
          <a:p>
            <a:endParaRPr lang="id-ID">
              <a:solidFill>
                <a:prstClr val="black"/>
              </a:solidFill>
            </a:endParaRPr>
          </a:p>
        </p:txBody>
      </p:sp>
      <p:sp>
        <p:nvSpPr>
          <p:cNvPr id="6" name="Slide Number Placeholder 5"/>
          <p:cNvSpPr>
            <a:spLocks noGrp="1"/>
          </p:cNvSpPr>
          <p:nvPr>
            <p:ph type="sldNum" sz="quarter" idx="12"/>
          </p:nvPr>
        </p:nvSpPr>
        <p:spPr/>
        <p:txBody>
          <a:bodyPr/>
          <a:lstStyle/>
          <a:p>
            <a:fld id="{62091213-459E-4082-85E0-74485516930F}" type="slidenum">
              <a:rPr lang="id-ID" smtClean="0">
                <a:solidFill>
                  <a:srgbClr val="B71E42"/>
                </a:solidFill>
              </a:rPr>
              <a:pPr/>
              <a:t>‹#›</a:t>
            </a:fld>
            <a:endParaRPr lang="id-ID">
              <a:solidFill>
                <a:srgbClr val="B71E42"/>
              </a:solidFill>
            </a:endParaRPr>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69277174"/>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554138" y="330370"/>
            <a:ext cx="3500715" cy="309201"/>
          </a:xfrm>
          <a:prstGeom prst="rect">
            <a:avLst/>
          </a:prstGeom>
        </p:spPr>
        <p:txBody>
          <a:bodyPr/>
          <a:lstStyle/>
          <a:p>
            <a:fld id="{DFE12394-E183-4374-B671-43A7AE489794}" type="datetimeFigureOut">
              <a:rPr lang="id-ID" smtClean="0">
                <a:solidFill>
                  <a:prstClr val="black"/>
                </a:solidFill>
              </a:rPr>
              <a:pPr/>
              <a:t>06/10/2022</a:t>
            </a:fld>
            <a:endParaRPr lang="id-ID">
              <a:solidFill>
                <a:prstClr val="black"/>
              </a:solidFill>
            </a:endParaRPr>
          </a:p>
        </p:txBody>
      </p:sp>
      <p:sp>
        <p:nvSpPr>
          <p:cNvPr id="5" name="Footer Placeholder 4"/>
          <p:cNvSpPr>
            <a:spLocks noGrp="1"/>
          </p:cNvSpPr>
          <p:nvPr>
            <p:ph type="ftr" sz="quarter" idx="11"/>
          </p:nvPr>
        </p:nvSpPr>
        <p:spPr>
          <a:xfrm>
            <a:off x="1451579" y="329307"/>
            <a:ext cx="5938836" cy="309201"/>
          </a:xfrm>
          <a:prstGeom prst="rect">
            <a:avLst/>
          </a:prstGeom>
        </p:spPr>
        <p:txBody>
          <a:bodyPr/>
          <a:lstStyle/>
          <a:p>
            <a:endParaRPr lang="id-ID">
              <a:solidFill>
                <a:prstClr val="black"/>
              </a:solidFill>
            </a:endParaRPr>
          </a:p>
        </p:txBody>
      </p:sp>
      <p:sp>
        <p:nvSpPr>
          <p:cNvPr id="6" name="Slide Number Placeholder 5"/>
          <p:cNvSpPr>
            <a:spLocks noGrp="1"/>
          </p:cNvSpPr>
          <p:nvPr>
            <p:ph type="sldNum" sz="quarter" idx="12"/>
          </p:nvPr>
        </p:nvSpPr>
        <p:spPr/>
        <p:txBody>
          <a:bodyPr/>
          <a:lstStyle/>
          <a:p>
            <a:fld id="{62091213-459E-4082-85E0-74485516930F}" type="slidenum">
              <a:rPr lang="id-ID" smtClean="0">
                <a:solidFill>
                  <a:srgbClr val="B71E42"/>
                </a:solidFill>
              </a:rPr>
              <a:pPr/>
              <a:t>‹#›</a:t>
            </a:fld>
            <a:endParaRPr lang="id-ID">
              <a:solidFill>
                <a:srgbClr val="B71E42"/>
              </a:solidFill>
            </a:endParaRPr>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97338281"/>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8" name="Picture 7">
            <a:extLst>
              <a:ext uri="{FF2B5EF4-FFF2-40B4-BE49-F238E27FC236}">
                <a16:creationId xmlns:wpc="http://schemas.microsoft.com/office/word/2010/wordprocessingCanvas" xmlns:mc="http://schemas.openxmlformats.org/markup-compatibility/2006" xmlns:m="http://schemas.openxmlformats.org/officeDocument/2006/math" xmlns:wp14="http://schemas.microsoft.com/office/word/2010/wordprocessingDrawing" xmlns:wp="http://schemas.openxmlformats.org/drawingml/2006/wordprocessingDrawing" xmlns:w14="http://schemas.microsoft.com/office/word/2010/wordml" xmlns:wpg="http://schemas.microsoft.com/office/word/2010/wordprocessingGroup" xmlns:wpi="http://schemas.microsoft.com/office/word/2010/wordprocessingInk" xmlns:wne="http://schemas.microsoft.com/office/word/2006/wordml" xmlns:wps="http://schemas.microsoft.com/office/word/2010/wordprocessingShape" xmlns:a16="http://schemas.microsoft.com/office/drawing/2014/main" xmlns="" xmlns:w="http://schemas.openxmlformats.org/wordprocessingml/2006/main" xmlns:w10="urn:schemas-microsoft-com:office:word" xmlns:v="urn:schemas-microsoft-com:vml" xmlns:o="urn:schemas-microsoft-com:office:office" xmlns:lc="http://schemas.openxmlformats.org/drawingml/2006/lockedCanvas" id="{3002F8DD-D441-462A-80DB-7346A519869D}"/>
              </a:ext>
            </a:extLst>
          </p:cNvPr>
          <p:cNvPicPr/>
          <p:nvPr userDrawn="1"/>
        </p:nvPicPr>
        <p:blipFill>
          <a:blip r:embed="rId2">
            <a:extLst>
              <a:ext uri="{28A0092B-C50C-407E-A947-70E740481C1C}">
                <a14:useLocalDpi xmlns:a14="http://schemas.microsoft.com/office/drawing/2010/main" val="0"/>
              </a:ext>
            </a:extLst>
          </a:blip>
          <a:stretch>
            <a:fillRect/>
          </a:stretch>
        </p:blipFill>
        <p:spPr>
          <a:xfrm>
            <a:off x="0" y="1"/>
            <a:ext cx="12192000" cy="6858000"/>
          </a:xfrm>
          <a:prstGeom prst="rect">
            <a:avLst/>
          </a:prstGeom>
        </p:spPr>
      </p:pic>
      <p:sp>
        <p:nvSpPr>
          <p:cNvPr id="6" name="Slide Number Placeholder 5"/>
          <p:cNvSpPr>
            <a:spLocks noGrp="1"/>
          </p:cNvSpPr>
          <p:nvPr>
            <p:ph type="sldNum" sz="quarter" idx="12"/>
          </p:nvPr>
        </p:nvSpPr>
        <p:spPr>
          <a:xfrm>
            <a:off x="1" y="1"/>
            <a:ext cx="546099" cy="457199"/>
          </a:xfrm>
          <a:prstGeom prst="rect">
            <a:avLst/>
          </a:prstGeom>
        </p:spPr>
        <p:txBody>
          <a:bodyPr/>
          <a:lstStyle>
            <a:lvl1pPr>
              <a:defRPr sz="1800">
                <a:solidFill>
                  <a:schemeClr val="bg1"/>
                </a:solidFill>
              </a:defRPr>
            </a:lvl1pPr>
          </a:lstStyle>
          <a:p>
            <a:fld id="{62091213-459E-4082-85E0-74485516930F}" type="slidenum">
              <a:rPr lang="id-ID" smtClean="0">
                <a:solidFill>
                  <a:prstClr val="white"/>
                </a:solidFill>
              </a:rPr>
              <a:pPr/>
              <a:t>‹#›</a:t>
            </a:fld>
            <a:endParaRPr lang="id-ID">
              <a:solidFill>
                <a:prstClr val="white"/>
              </a:solidFill>
            </a:endParaRPr>
          </a:p>
        </p:txBody>
      </p:sp>
    </p:spTree>
    <p:extLst>
      <p:ext uri="{BB962C8B-B14F-4D97-AF65-F5344CB8AC3E}">
        <p14:creationId xmlns:p14="http://schemas.microsoft.com/office/powerpoint/2010/main" val="48492069"/>
      </p:ext>
    </p:extLst>
  </p:cSld>
  <p:clrMapOvr>
    <a:masterClrMapping/>
  </p:clrMapOvr>
  <p:extLst mod="1">
    <p:ext uri="{DCECCB84-F9BA-43D5-87BE-67443E8EF086}">
      <p15:sldGuideLst xmlns=""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FE12394-E183-4374-B671-43A7AE489794}" type="datetimeFigureOut">
              <a:rPr lang="id-ID" smtClean="0"/>
              <a:t>06/10/2022</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62091213-459E-4082-85E0-74485516930F}" type="slidenum">
              <a:rPr lang="id-ID" smtClean="0"/>
              <a:t>‹#›</a:t>
            </a:fld>
            <a:endParaRPr lang="id-ID"/>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79227161"/>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199676395"/>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a:prstGeom prst="rect">
            <a:avLst/>
          </a:prstGeo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a:prstGeom prst="rect">
            <a:avLst/>
          </a:prstGeo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554138" y="330370"/>
            <a:ext cx="3500715" cy="309201"/>
          </a:xfrm>
          <a:prstGeom prst="rect">
            <a:avLst/>
          </a:prstGeom>
        </p:spPr>
        <p:txBody>
          <a:bodyPr/>
          <a:lstStyle/>
          <a:p>
            <a:fld id="{DFE12394-E183-4374-B671-43A7AE489794}" type="datetimeFigureOut">
              <a:rPr lang="id-ID" smtClean="0">
                <a:solidFill>
                  <a:prstClr val="black"/>
                </a:solidFill>
              </a:rPr>
              <a:pPr/>
              <a:t>06/10/2022</a:t>
            </a:fld>
            <a:endParaRPr lang="id-ID">
              <a:solidFill>
                <a:prstClr val="black"/>
              </a:solidFill>
            </a:endParaRPr>
          </a:p>
        </p:txBody>
      </p:sp>
      <p:sp>
        <p:nvSpPr>
          <p:cNvPr id="5" name="Footer Placeholder 4"/>
          <p:cNvSpPr>
            <a:spLocks noGrp="1"/>
          </p:cNvSpPr>
          <p:nvPr>
            <p:ph type="ftr" sz="quarter" idx="11"/>
          </p:nvPr>
        </p:nvSpPr>
        <p:spPr>
          <a:xfrm>
            <a:off x="1451579" y="329307"/>
            <a:ext cx="5938836" cy="309201"/>
          </a:xfrm>
          <a:prstGeom prst="rect">
            <a:avLst/>
          </a:prstGeom>
        </p:spPr>
        <p:txBody>
          <a:bodyPr/>
          <a:lstStyle/>
          <a:p>
            <a:endParaRPr lang="id-ID">
              <a:solidFill>
                <a:prstClr val="black"/>
              </a:solidFill>
            </a:endParaRPr>
          </a:p>
        </p:txBody>
      </p:sp>
      <p:sp>
        <p:nvSpPr>
          <p:cNvPr id="6" name="Slide Number Placeholder 5"/>
          <p:cNvSpPr>
            <a:spLocks noGrp="1"/>
          </p:cNvSpPr>
          <p:nvPr>
            <p:ph type="sldNum" sz="quarter" idx="12"/>
          </p:nvPr>
        </p:nvSpPr>
        <p:spPr>
          <a:xfrm>
            <a:off x="480060" y="798973"/>
            <a:ext cx="811019" cy="503578"/>
          </a:xfrm>
          <a:prstGeom prst="rect">
            <a:avLst/>
          </a:prstGeom>
        </p:spPr>
        <p:txBody>
          <a:bodyPr/>
          <a:lstStyle/>
          <a:p>
            <a:fld id="{62091213-459E-4082-85E0-74485516930F}" type="slidenum">
              <a:rPr lang="id-ID" smtClean="0">
                <a:solidFill>
                  <a:prstClr val="black"/>
                </a:solidFill>
              </a:rPr>
              <a:pPr/>
              <a:t>‹#›</a:t>
            </a:fld>
            <a:endParaRPr lang="id-ID">
              <a:solidFill>
                <a:prstClr val="black"/>
              </a:solidFill>
            </a:endParaRPr>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2050" name="Picture 2" descr="Gambar Backgrounds Simple Untuk Powerpoint - Wallpaper Cave"/>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r="3957"/>
          <a:stretch/>
        </p:blipFill>
        <p:spPr bwMode="auto">
          <a:xfrm>
            <a:off x="0" y="0"/>
            <a:ext cx="12331700" cy="7061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3650940"/>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secHead" preserve="1">
  <p:cSld name="1_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a:prstGeom prst="rect">
            <a:avLst/>
          </a:prstGeo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a:prstGeom prst="rect">
            <a:avLst/>
          </a:prstGeo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554138" y="330370"/>
            <a:ext cx="3500715" cy="309201"/>
          </a:xfrm>
          <a:prstGeom prst="rect">
            <a:avLst/>
          </a:prstGeom>
        </p:spPr>
        <p:txBody>
          <a:bodyPr/>
          <a:lstStyle/>
          <a:p>
            <a:fld id="{DFE12394-E183-4374-B671-43A7AE489794}" type="datetimeFigureOut">
              <a:rPr lang="id-ID" smtClean="0">
                <a:solidFill>
                  <a:prstClr val="black"/>
                </a:solidFill>
              </a:rPr>
              <a:pPr/>
              <a:t>06/10/2022</a:t>
            </a:fld>
            <a:endParaRPr lang="id-ID">
              <a:solidFill>
                <a:prstClr val="black"/>
              </a:solidFill>
            </a:endParaRPr>
          </a:p>
        </p:txBody>
      </p:sp>
      <p:sp>
        <p:nvSpPr>
          <p:cNvPr id="5" name="Footer Placeholder 4"/>
          <p:cNvSpPr>
            <a:spLocks noGrp="1"/>
          </p:cNvSpPr>
          <p:nvPr>
            <p:ph type="ftr" sz="quarter" idx="11"/>
          </p:nvPr>
        </p:nvSpPr>
        <p:spPr>
          <a:xfrm>
            <a:off x="1451579" y="329307"/>
            <a:ext cx="5938836" cy="309201"/>
          </a:xfrm>
          <a:prstGeom prst="rect">
            <a:avLst/>
          </a:prstGeom>
        </p:spPr>
        <p:txBody>
          <a:bodyPr/>
          <a:lstStyle/>
          <a:p>
            <a:endParaRPr lang="id-ID">
              <a:solidFill>
                <a:prstClr val="black"/>
              </a:solidFill>
            </a:endParaRPr>
          </a:p>
        </p:txBody>
      </p:sp>
      <p:sp>
        <p:nvSpPr>
          <p:cNvPr id="6" name="Slide Number Placeholder 5"/>
          <p:cNvSpPr>
            <a:spLocks noGrp="1"/>
          </p:cNvSpPr>
          <p:nvPr>
            <p:ph type="sldNum" sz="quarter" idx="12"/>
          </p:nvPr>
        </p:nvSpPr>
        <p:spPr>
          <a:xfrm>
            <a:off x="480060" y="798973"/>
            <a:ext cx="811019" cy="503578"/>
          </a:xfrm>
          <a:prstGeom prst="rect">
            <a:avLst/>
          </a:prstGeom>
        </p:spPr>
        <p:txBody>
          <a:bodyPr/>
          <a:lstStyle/>
          <a:p>
            <a:fld id="{62091213-459E-4082-85E0-74485516930F}" type="slidenum">
              <a:rPr lang="id-ID" smtClean="0">
                <a:solidFill>
                  <a:prstClr val="black"/>
                </a:solidFill>
              </a:rPr>
              <a:pPr/>
              <a:t>‹#›</a:t>
            </a:fld>
            <a:endParaRPr lang="id-ID">
              <a:solidFill>
                <a:prstClr val="black"/>
              </a:solidFill>
            </a:endParaRPr>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2050" name="Picture 2" descr="Gambar Backgrounds Simple Untuk Powerpoint - Wallpaper Cave"/>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r="6702"/>
          <a:stretch/>
        </p:blipFill>
        <p:spPr bwMode="auto">
          <a:xfrm flipH="1">
            <a:off x="-1" y="0"/>
            <a:ext cx="12331699" cy="7061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8643084"/>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2_Section Header">
    <p:spTree>
      <p:nvGrpSpPr>
        <p:cNvPr id="1" name=""/>
        <p:cNvGrpSpPr/>
        <p:nvPr/>
      </p:nvGrpSpPr>
      <p:grpSpPr>
        <a:xfrm>
          <a:off x="0" y="0"/>
          <a:ext cx="0" cy="0"/>
          <a:chOff x="0" y="0"/>
          <a:chExt cx="0" cy="0"/>
        </a:xfrm>
      </p:grpSpPr>
      <p:sp>
        <p:nvSpPr>
          <p:cNvPr id="2" name="Rectangle 1"/>
          <p:cNvSpPr/>
          <p:nvPr userDrawn="1"/>
        </p:nvSpPr>
        <p:spPr>
          <a:xfrm>
            <a:off x="0" y="0"/>
            <a:ext cx="12192000" cy="685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Tree>
    <p:extLst>
      <p:ext uri="{BB962C8B-B14F-4D97-AF65-F5344CB8AC3E}">
        <p14:creationId xmlns:p14="http://schemas.microsoft.com/office/powerpoint/2010/main" val="3004418198"/>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a:prstGeom prst="rect">
            <a:avLst/>
          </a:prstGeo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a:prstGeom prst="rect">
            <a:avLst/>
          </a:prstGeo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a:prstGeom prst="rect">
            <a:avLst/>
          </a:prstGeo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554138" y="330370"/>
            <a:ext cx="3500715" cy="309201"/>
          </a:xfrm>
          <a:prstGeom prst="rect">
            <a:avLst/>
          </a:prstGeom>
        </p:spPr>
        <p:txBody>
          <a:bodyPr/>
          <a:lstStyle/>
          <a:p>
            <a:fld id="{DFE12394-E183-4374-B671-43A7AE489794}" type="datetimeFigureOut">
              <a:rPr lang="id-ID" smtClean="0">
                <a:solidFill>
                  <a:prstClr val="black"/>
                </a:solidFill>
              </a:rPr>
              <a:pPr/>
              <a:t>06/10/2022</a:t>
            </a:fld>
            <a:endParaRPr lang="id-ID">
              <a:solidFill>
                <a:prstClr val="black"/>
              </a:solidFill>
            </a:endParaRPr>
          </a:p>
        </p:txBody>
      </p:sp>
      <p:sp>
        <p:nvSpPr>
          <p:cNvPr id="6" name="Footer Placeholder 5"/>
          <p:cNvSpPr>
            <a:spLocks noGrp="1"/>
          </p:cNvSpPr>
          <p:nvPr>
            <p:ph type="ftr" sz="quarter" idx="11"/>
          </p:nvPr>
        </p:nvSpPr>
        <p:spPr>
          <a:xfrm>
            <a:off x="1451579" y="329307"/>
            <a:ext cx="5938836" cy="309201"/>
          </a:xfrm>
          <a:prstGeom prst="rect">
            <a:avLst/>
          </a:prstGeom>
        </p:spPr>
        <p:txBody>
          <a:bodyPr/>
          <a:lstStyle/>
          <a:p>
            <a:endParaRPr lang="id-ID">
              <a:solidFill>
                <a:prstClr val="black"/>
              </a:solidFill>
            </a:endParaRPr>
          </a:p>
        </p:txBody>
      </p:sp>
      <p:sp>
        <p:nvSpPr>
          <p:cNvPr id="7" name="Slide Number Placeholder 6"/>
          <p:cNvSpPr>
            <a:spLocks noGrp="1"/>
          </p:cNvSpPr>
          <p:nvPr>
            <p:ph type="sldNum" sz="quarter" idx="12"/>
          </p:nvPr>
        </p:nvSpPr>
        <p:spPr>
          <a:xfrm>
            <a:off x="480060" y="798973"/>
            <a:ext cx="811019" cy="503578"/>
          </a:xfrm>
          <a:prstGeom prst="rect">
            <a:avLst/>
          </a:prstGeom>
        </p:spPr>
        <p:txBody>
          <a:bodyPr/>
          <a:lstStyle/>
          <a:p>
            <a:fld id="{62091213-459E-4082-85E0-74485516930F}" type="slidenum">
              <a:rPr lang="id-ID" smtClean="0">
                <a:solidFill>
                  <a:prstClr val="black"/>
                </a:solidFill>
              </a:rPr>
              <a:pPr/>
              <a:t>‹#›</a:t>
            </a:fld>
            <a:endParaRPr lang="id-ID">
              <a:solidFill>
                <a:prstClr val="black"/>
              </a:solidFill>
            </a:endParaRPr>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80559005"/>
      </p:ext>
    </p:extLst>
  </p:cSld>
  <p:clrMapOvr>
    <a:masterClrMapping/>
  </p:clrMapOvr>
  <p:extLst mod="1">
    <p:ext uri="{DCECCB84-F9BA-43D5-87BE-67443E8EF086}">
      <p15:sldGuideLst xmlns="" xmlns:p15="http://schemas.microsoft.com/office/powerpoint/2012/main"/>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a:prstGeom prst="rect">
            <a:avLst/>
          </a:prstGeo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prstGeom prst="rect">
            <a:avLst/>
          </a:prstGeo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a:prstGeom prst="rect">
            <a:avLst/>
          </a:prstGeo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a:prstGeom prst="rect">
            <a:avLst/>
          </a:prstGeom>
        </p:spPr>
        <p:txBody>
          <a:bodyPr/>
          <a:lstStyle>
            <a:lvl1pPr algn="l">
              <a:defRPr/>
            </a:lvl1pPr>
          </a:lstStyle>
          <a:p>
            <a:fld id="{DFE12394-E183-4374-B671-43A7AE489794}" type="datetimeFigureOut">
              <a:rPr lang="id-ID" smtClean="0">
                <a:solidFill>
                  <a:prstClr val="black"/>
                </a:solidFill>
              </a:rPr>
              <a:pPr/>
              <a:t>06/10/2022</a:t>
            </a:fld>
            <a:endParaRPr lang="id-ID">
              <a:solidFill>
                <a:prstClr val="black"/>
              </a:solidFill>
            </a:endParaRPr>
          </a:p>
        </p:txBody>
      </p:sp>
      <p:sp>
        <p:nvSpPr>
          <p:cNvPr id="6" name="Footer Placeholder 5"/>
          <p:cNvSpPr>
            <a:spLocks noGrp="1"/>
          </p:cNvSpPr>
          <p:nvPr>
            <p:ph type="ftr" sz="quarter" idx="11"/>
          </p:nvPr>
        </p:nvSpPr>
        <p:spPr>
          <a:xfrm>
            <a:off x="1447382" y="318640"/>
            <a:ext cx="5541004" cy="320931"/>
          </a:xfrm>
          <a:prstGeom prst="rect">
            <a:avLst/>
          </a:prstGeom>
        </p:spPr>
        <p:txBody>
          <a:bodyPr/>
          <a:lstStyle/>
          <a:p>
            <a:endParaRPr lang="id-ID">
              <a:solidFill>
                <a:prstClr val="black"/>
              </a:solidFill>
            </a:endParaRPr>
          </a:p>
        </p:txBody>
      </p:sp>
      <p:sp>
        <p:nvSpPr>
          <p:cNvPr id="7" name="Slide Number Placeholder 6"/>
          <p:cNvSpPr>
            <a:spLocks noGrp="1"/>
          </p:cNvSpPr>
          <p:nvPr>
            <p:ph type="sldNum" sz="quarter" idx="12"/>
          </p:nvPr>
        </p:nvSpPr>
        <p:spPr>
          <a:xfrm>
            <a:off x="480060" y="798973"/>
            <a:ext cx="811019" cy="503578"/>
          </a:xfrm>
          <a:prstGeom prst="rect">
            <a:avLst/>
          </a:prstGeom>
        </p:spPr>
        <p:txBody>
          <a:bodyPr/>
          <a:lstStyle/>
          <a:p>
            <a:fld id="{62091213-459E-4082-85E0-74485516930F}" type="slidenum">
              <a:rPr lang="id-ID" smtClean="0">
                <a:solidFill>
                  <a:prstClr val="black"/>
                </a:solidFill>
              </a:rPr>
              <a:pPr/>
              <a:t>‹#›</a:t>
            </a:fld>
            <a:endParaRPr lang="id-ID">
              <a:solidFill>
                <a:prstClr val="black"/>
              </a:solidFill>
            </a:endParaRPr>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93221719"/>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44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609600" y="6356351"/>
            <a:ext cx="2844800" cy="365125"/>
          </a:xfrm>
          <a:prstGeom prst="rect">
            <a:avLst/>
          </a:prstGeom>
        </p:spPr>
        <p:txBody>
          <a:bodyPr/>
          <a:lstStyle/>
          <a:p>
            <a:fld id="{BBAD7405-F84E-4759-862C-C2FEDD5E5380}" type="datetimeFigureOut">
              <a:rPr lang="en-US" smtClean="0">
                <a:solidFill>
                  <a:prstClr val="black"/>
                </a:solidFill>
              </a:rPr>
              <a:pPr/>
              <a:t>10/6/2022</a:t>
            </a:fld>
            <a:endParaRPr lang="en-US">
              <a:solidFill>
                <a:prstClr val="black"/>
              </a:solidFill>
            </a:endParaRPr>
          </a:p>
        </p:txBody>
      </p:sp>
      <p:sp>
        <p:nvSpPr>
          <p:cNvPr id="5" name="Footer Placeholder 4"/>
          <p:cNvSpPr>
            <a:spLocks noGrp="1"/>
          </p:cNvSpPr>
          <p:nvPr>
            <p:ph type="ftr" sz="quarter" idx="11"/>
          </p:nvPr>
        </p:nvSpPr>
        <p:spPr>
          <a:xfrm>
            <a:off x="4165600" y="6356351"/>
            <a:ext cx="3860800" cy="365125"/>
          </a:xfrm>
          <a:prstGeom prst="rect">
            <a:avLst/>
          </a:prstGeom>
        </p:spPr>
        <p:txBody>
          <a:bodyPr/>
          <a:lstStyle/>
          <a:p>
            <a:endParaRPr lang="en-US">
              <a:solidFill>
                <a:prstClr val="black"/>
              </a:solidFill>
            </a:endParaRPr>
          </a:p>
        </p:txBody>
      </p:sp>
      <p:sp>
        <p:nvSpPr>
          <p:cNvPr id="6" name="Slide Number Placeholder 5"/>
          <p:cNvSpPr>
            <a:spLocks noGrp="1"/>
          </p:cNvSpPr>
          <p:nvPr>
            <p:ph type="sldNum" sz="quarter" idx="12"/>
          </p:nvPr>
        </p:nvSpPr>
        <p:spPr>
          <a:xfrm>
            <a:off x="8737600" y="6356351"/>
            <a:ext cx="2844800" cy="365125"/>
          </a:xfrm>
          <a:prstGeom prst="rect">
            <a:avLst/>
          </a:prstGeom>
        </p:spPr>
        <p:txBody>
          <a:bodyPr/>
          <a:lstStyle/>
          <a:p>
            <a:fld id="{48590D86-E9B7-46DD-9D5A-D8437590B3D7}"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3613190114"/>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8" name="Picture 7">
            <a:extLst>
              <a:ext uri="{FF2B5EF4-FFF2-40B4-BE49-F238E27FC236}">
                <a16:creationId xmlns:lc="http://schemas.openxmlformats.org/drawingml/2006/lockedCanvas" xmlns:o="urn:schemas-microsoft-com:office:office" xmlns:v="urn:schemas-microsoft-com:vml" xmlns:w10="urn:schemas-microsoft-com:office:word" xmlns:w="http://schemas.openxmlformats.org/wordprocessingml/2006/main" xmlns="" xmlns:a16="http://schemas.microsoft.com/office/drawing/2014/main" xmlns:wps="http://schemas.microsoft.com/office/word/2010/wordprocessingShape" xmlns:wne="http://schemas.microsoft.com/office/word/2006/wordml" xmlns:wpi="http://schemas.microsoft.com/office/word/2010/wordprocessingInk" xmlns:wpg="http://schemas.microsoft.com/office/word/2010/wordprocessingGroup" xmlns:w14="http://schemas.microsoft.com/office/word/2010/wordml" xmlns:wp="http://schemas.openxmlformats.org/drawingml/2006/wordprocessingDrawing" xmlns:wp14="http://schemas.microsoft.com/office/word/2010/wordprocessingDrawing" xmlns:m="http://schemas.openxmlformats.org/officeDocument/2006/math" xmlns:mc="http://schemas.openxmlformats.org/markup-compatibility/2006" xmlns:wpc="http://schemas.microsoft.com/office/word/2010/wordprocessingCanvas" id="{3002F8DD-D441-462A-80DB-7346A519869D}"/>
              </a:ext>
            </a:extLst>
          </p:cNvPr>
          <p:cNvPicPr/>
          <p:nvPr userDrawn="1"/>
        </p:nvPicPr>
        <p:blipFill>
          <a:blip r:embed="rId2">
            <a:extLst>
              <a:ext uri="{28A0092B-C50C-407E-A947-70E740481C1C}">
                <a14:useLocalDpi xmlns:a14="http://schemas.microsoft.com/office/drawing/2010/main" val="0"/>
              </a:ext>
            </a:extLst>
          </a:blip>
          <a:stretch>
            <a:fillRect/>
          </a:stretch>
        </p:blipFill>
        <p:spPr>
          <a:xfrm>
            <a:off x="0" y="1"/>
            <a:ext cx="12192000" cy="6858000"/>
          </a:xfrm>
          <a:prstGeom prst="rect">
            <a:avLst/>
          </a:prstGeom>
        </p:spPr>
      </p:pic>
      <p:sp>
        <p:nvSpPr>
          <p:cNvPr id="6" name="Slide Number Placeholder 5"/>
          <p:cNvSpPr>
            <a:spLocks noGrp="1"/>
          </p:cNvSpPr>
          <p:nvPr>
            <p:ph type="sldNum" sz="quarter" idx="12"/>
          </p:nvPr>
        </p:nvSpPr>
        <p:spPr>
          <a:xfrm>
            <a:off x="1" y="1"/>
            <a:ext cx="546099" cy="457199"/>
          </a:xfrm>
        </p:spPr>
        <p:txBody>
          <a:bodyPr/>
          <a:lstStyle>
            <a:lvl1pPr>
              <a:defRPr sz="1800">
                <a:solidFill>
                  <a:schemeClr val="bg1"/>
                </a:solidFill>
              </a:defRPr>
            </a:lvl1pPr>
          </a:lstStyle>
          <a:p>
            <a:fld id="{62091213-459E-4082-85E0-74485516930F}" type="slidenum">
              <a:rPr lang="id-ID" smtClean="0">
                <a:solidFill>
                  <a:prstClr val="white"/>
                </a:solidFill>
              </a:rPr>
              <a:pPr/>
              <a:t>‹#›</a:t>
            </a:fld>
            <a:endParaRPr lang="id-ID">
              <a:solidFill>
                <a:prstClr val="white"/>
              </a:solidFill>
            </a:endParaRPr>
          </a:p>
        </p:txBody>
      </p:sp>
    </p:spTree>
    <p:extLst>
      <p:ext uri="{BB962C8B-B14F-4D97-AF65-F5344CB8AC3E}">
        <p14:creationId xmlns:p14="http://schemas.microsoft.com/office/powerpoint/2010/main" val="2014956301"/>
      </p:ext>
    </p:extLst>
  </p:cSld>
  <p:clrMapOvr>
    <a:masterClrMapping/>
  </p:clrMapOvr>
  <p:extLst mod="1">
    <p:ext uri="{DCECCB84-F9BA-43D5-87BE-67443E8EF086}">
      <p15:sldGuideLst xmlns:p15="http://schemas.microsoft.com/office/powerpoint/2012/main" xmlns=""/>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453896" y="271119"/>
            <a:ext cx="10115804" cy="630581"/>
          </a:xfrm>
        </p:spPr>
        <p:txBody>
          <a:bodyPr/>
          <a:lstStyle>
            <a:lvl1pPr algn="r">
              <a:defRPr/>
            </a:lvl1pPr>
          </a:lstStyle>
          <a:p>
            <a:r>
              <a:rPr lang="en-US"/>
              <a:t>Click to edit Master title style</a:t>
            </a:r>
            <a:endParaRPr lang="en-US" dirty="0"/>
          </a:p>
        </p:txBody>
      </p:sp>
      <p:sp>
        <p:nvSpPr>
          <p:cNvPr id="3" name="Content Placeholder 2"/>
          <p:cNvSpPr>
            <a:spLocks noGrp="1"/>
          </p:cNvSpPr>
          <p:nvPr>
            <p:ph idx="1"/>
          </p:nvPr>
        </p:nvSpPr>
        <p:spPr>
          <a:xfrm>
            <a:off x="1451579" y="1498600"/>
            <a:ext cx="9603275" cy="3967745"/>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a:xfrm>
            <a:off x="429260" y="265573"/>
            <a:ext cx="811019" cy="503578"/>
          </a:xfrm>
        </p:spPr>
        <p:txBody>
          <a:bodyPr/>
          <a:lstStyle/>
          <a:p>
            <a:fld id="{62091213-459E-4082-85E0-74485516930F}" type="slidenum">
              <a:rPr lang="id-ID" smtClean="0">
                <a:solidFill>
                  <a:srgbClr val="B71E42"/>
                </a:solidFill>
              </a:rPr>
              <a:pPr/>
              <a:t>‹#›</a:t>
            </a:fld>
            <a:endParaRPr lang="id-ID">
              <a:solidFill>
                <a:srgbClr val="B71E42"/>
              </a:solidFill>
            </a:endParaRPr>
          </a:p>
        </p:txBody>
      </p:sp>
    </p:spTree>
    <p:extLst>
      <p:ext uri="{BB962C8B-B14F-4D97-AF65-F5344CB8AC3E}">
        <p14:creationId xmlns:p14="http://schemas.microsoft.com/office/powerpoint/2010/main" val="3961551993"/>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554138" y="330370"/>
            <a:ext cx="3500715" cy="309201"/>
          </a:xfrm>
          <a:prstGeom prst="rect">
            <a:avLst/>
          </a:prstGeom>
        </p:spPr>
        <p:txBody>
          <a:bodyPr/>
          <a:lstStyle/>
          <a:p>
            <a:fld id="{DFE12394-E183-4374-B671-43A7AE489794}" type="datetimeFigureOut">
              <a:rPr lang="id-ID" smtClean="0">
                <a:solidFill>
                  <a:prstClr val="black"/>
                </a:solidFill>
              </a:rPr>
              <a:pPr/>
              <a:t>06/10/2022</a:t>
            </a:fld>
            <a:endParaRPr lang="id-ID">
              <a:solidFill>
                <a:prstClr val="black"/>
              </a:solidFill>
            </a:endParaRPr>
          </a:p>
        </p:txBody>
      </p:sp>
      <p:sp>
        <p:nvSpPr>
          <p:cNvPr id="5" name="Footer Placeholder 4"/>
          <p:cNvSpPr>
            <a:spLocks noGrp="1"/>
          </p:cNvSpPr>
          <p:nvPr>
            <p:ph type="ftr" sz="quarter" idx="11"/>
          </p:nvPr>
        </p:nvSpPr>
        <p:spPr>
          <a:xfrm>
            <a:off x="1451579" y="329307"/>
            <a:ext cx="5938836" cy="309201"/>
          </a:xfrm>
          <a:prstGeom prst="rect">
            <a:avLst/>
          </a:prstGeom>
        </p:spPr>
        <p:txBody>
          <a:bodyPr/>
          <a:lstStyle/>
          <a:p>
            <a:endParaRPr lang="id-ID">
              <a:solidFill>
                <a:prstClr val="black"/>
              </a:solidFill>
            </a:endParaRPr>
          </a:p>
        </p:txBody>
      </p:sp>
      <p:sp>
        <p:nvSpPr>
          <p:cNvPr id="6" name="Slide Number Placeholder 5"/>
          <p:cNvSpPr>
            <a:spLocks noGrp="1"/>
          </p:cNvSpPr>
          <p:nvPr>
            <p:ph type="sldNum" sz="quarter" idx="12"/>
          </p:nvPr>
        </p:nvSpPr>
        <p:spPr/>
        <p:txBody>
          <a:bodyPr/>
          <a:lstStyle/>
          <a:p>
            <a:fld id="{62091213-459E-4082-85E0-74485516930F}" type="slidenum">
              <a:rPr lang="id-ID" smtClean="0">
                <a:solidFill>
                  <a:srgbClr val="B71E42"/>
                </a:solidFill>
              </a:rPr>
              <a:pPr/>
              <a:t>‹#›</a:t>
            </a:fld>
            <a:endParaRPr lang="id-ID">
              <a:solidFill>
                <a:srgbClr val="B71E42"/>
              </a:solidFill>
            </a:endParaRPr>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2050" name="Picture 2" descr="Gambar Backgrounds Simple Untuk Powerpoint - Wallpaper Cave"/>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r="3957"/>
          <a:stretch/>
        </p:blipFill>
        <p:spPr bwMode="auto">
          <a:xfrm>
            <a:off x="0" y="0"/>
            <a:ext cx="12331700" cy="7061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92012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58143" y="233019"/>
            <a:ext cx="9603275" cy="757581"/>
          </a:xfrm>
        </p:spPr>
        <p:txBody>
          <a:bodyPr/>
          <a:lstStyle/>
          <a:p>
            <a:r>
              <a:rPr lang="en-US"/>
              <a:t>Click to edit Master title style</a:t>
            </a:r>
            <a:endParaRPr lang="en-US" dirty="0"/>
          </a:p>
        </p:txBody>
      </p:sp>
      <p:sp>
        <p:nvSpPr>
          <p:cNvPr id="5" name="Slide Number Placeholder 4"/>
          <p:cNvSpPr>
            <a:spLocks noGrp="1"/>
          </p:cNvSpPr>
          <p:nvPr>
            <p:ph type="sldNum" sz="quarter" idx="12"/>
          </p:nvPr>
        </p:nvSpPr>
        <p:spPr>
          <a:xfrm>
            <a:off x="340360" y="163973"/>
            <a:ext cx="811019" cy="503578"/>
          </a:xfrm>
        </p:spPr>
        <p:txBody>
          <a:bodyPr/>
          <a:lstStyle/>
          <a:p>
            <a:fld id="{62091213-459E-4082-85E0-74485516930F}" type="slidenum">
              <a:rPr lang="id-ID" smtClean="0"/>
              <a:t>‹#›</a:t>
            </a:fld>
            <a:endParaRPr lang="id-ID"/>
          </a:p>
        </p:txBody>
      </p:sp>
      <p:cxnSp>
        <p:nvCxnSpPr>
          <p:cNvPr id="25" name="Straight Connector 24"/>
          <p:cNvCxnSpPr/>
          <p:nvPr/>
        </p:nvCxnSpPr>
        <p:spPr>
          <a:xfrm>
            <a:off x="1453896" y="10469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5883363"/>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spTree>
    <p:extLst>
      <p:ext uri="{BB962C8B-B14F-4D97-AF65-F5344CB8AC3E}">
        <p14:creationId xmlns:p14="http://schemas.microsoft.com/office/powerpoint/2010/main" val="4236188485"/>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2_Section Header">
    <p:spTree>
      <p:nvGrpSpPr>
        <p:cNvPr id="1" name=""/>
        <p:cNvGrpSpPr/>
        <p:nvPr/>
      </p:nvGrpSpPr>
      <p:grpSpPr>
        <a:xfrm>
          <a:off x="0" y="0"/>
          <a:ext cx="0" cy="0"/>
          <a:chOff x="0" y="0"/>
          <a:chExt cx="0" cy="0"/>
        </a:xfrm>
      </p:grpSpPr>
      <p:sp>
        <p:nvSpPr>
          <p:cNvPr id="2" name="Rectangle 1"/>
          <p:cNvSpPr/>
          <p:nvPr userDrawn="1"/>
        </p:nvSpPr>
        <p:spPr>
          <a:xfrm>
            <a:off x="0" y="0"/>
            <a:ext cx="12192000" cy="685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Tree>
    <p:extLst>
      <p:ext uri="{BB962C8B-B14F-4D97-AF65-F5344CB8AC3E}">
        <p14:creationId xmlns:p14="http://schemas.microsoft.com/office/powerpoint/2010/main" val="1621058416"/>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7554138" y="330370"/>
            <a:ext cx="3500715" cy="309201"/>
          </a:xfrm>
          <a:prstGeom prst="rect">
            <a:avLst/>
          </a:prstGeom>
        </p:spPr>
        <p:txBody>
          <a:bodyPr/>
          <a:lstStyle/>
          <a:p>
            <a:fld id="{DFE12394-E183-4374-B671-43A7AE489794}" type="datetimeFigureOut">
              <a:rPr lang="id-ID" smtClean="0">
                <a:solidFill>
                  <a:prstClr val="black"/>
                </a:solidFill>
              </a:rPr>
              <a:pPr/>
              <a:t>06/10/2022</a:t>
            </a:fld>
            <a:endParaRPr lang="id-ID">
              <a:solidFill>
                <a:prstClr val="black"/>
              </a:solidFill>
            </a:endParaRPr>
          </a:p>
        </p:txBody>
      </p:sp>
      <p:sp>
        <p:nvSpPr>
          <p:cNvPr id="6" name="Footer Placeholder 5"/>
          <p:cNvSpPr>
            <a:spLocks noGrp="1"/>
          </p:cNvSpPr>
          <p:nvPr>
            <p:ph type="ftr" sz="quarter" idx="11"/>
          </p:nvPr>
        </p:nvSpPr>
        <p:spPr>
          <a:xfrm>
            <a:off x="1451579" y="329307"/>
            <a:ext cx="5938836" cy="309201"/>
          </a:xfrm>
          <a:prstGeom prst="rect">
            <a:avLst/>
          </a:prstGeom>
        </p:spPr>
        <p:txBody>
          <a:bodyPr/>
          <a:lstStyle/>
          <a:p>
            <a:endParaRPr lang="id-ID">
              <a:solidFill>
                <a:prstClr val="black"/>
              </a:solidFill>
            </a:endParaRPr>
          </a:p>
        </p:txBody>
      </p:sp>
      <p:sp>
        <p:nvSpPr>
          <p:cNvPr id="7" name="Slide Number Placeholder 6"/>
          <p:cNvSpPr>
            <a:spLocks noGrp="1"/>
          </p:cNvSpPr>
          <p:nvPr>
            <p:ph type="sldNum" sz="quarter" idx="12"/>
          </p:nvPr>
        </p:nvSpPr>
        <p:spPr/>
        <p:txBody>
          <a:bodyPr/>
          <a:lstStyle/>
          <a:p>
            <a:fld id="{62091213-459E-4082-85E0-74485516930F}" type="slidenum">
              <a:rPr lang="id-ID" smtClean="0">
                <a:solidFill>
                  <a:srgbClr val="B71E42"/>
                </a:solidFill>
              </a:rPr>
              <a:pPr/>
              <a:t>‹#›</a:t>
            </a:fld>
            <a:endParaRPr lang="id-ID">
              <a:solidFill>
                <a:srgbClr val="B71E42"/>
              </a:solidFill>
            </a:endParaRPr>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93132535"/>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7554138" y="330370"/>
            <a:ext cx="3500715" cy="309201"/>
          </a:xfrm>
          <a:prstGeom prst="rect">
            <a:avLst/>
          </a:prstGeom>
        </p:spPr>
        <p:txBody>
          <a:bodyPr/>
          <a:lstStyle/>
          <a:p>
            <a:fld id="{DFE12394-E183-4374-B671-43A7AE489794}" type="datetimeFigureOut">
              <a:rPr lang="id-ID" smtClean="0">
                <a:solidFill>
                  <a:prstClr val="black"/>
                </a:solidFill>
              </a:rPr>
              <a:pPr/>
              <a:t>06/10/2022</a:t>
            </a:fld>
            <a:endParaRPr lang="id-ID">
              <a:solidFill>
                <a:prstClr val="black"/>
              </a:solidFill>
            </a:endParaRPr>
          </a:p>
        </p:txBody>
      </p:sp>
      <p:sp>
        <p:nvSpPr>
          <p:cNvPr id="8" name="Footer Placeholder 7"/>
          <p:cNvSpPr>
            <a:spLocks noGrp="1"/>
          </p:cNvSpPr>
          <p:nvPr>
            <p:ph type="ftr" sz="quarter" idx="11"/>
          </p:nvPr>
        </p:nvSpPr>
        <p:spPr>
          <a:xfrm>
            <a:off x="1451579" y="329307"/>
            <a:ext cx="5938836" cy="309201"/>
          </a:xfrm>
          <a:prstGeom prst="rect">
            <a:avLst/>
          </a:prstGeom>
        </p:spPr>
        <p:txBody>
          <a:bodyPr/>
          <a:lstStyle/>
          <a:p>
            <a:endParaRPr lang="id-ID">
              <a:solidFill>
                <a:prstClr val="black"/>
              </a:solidFill>
            </a:endParaRPr>
          </a:p>
        </p:txBody>
      </p:sp>
      <p:sp>
        <p:nvSpPr>
          <p:cNvPr id="9" name="Slide Number Placeholder 8"/>
          <p:cNvSpPr>
            <a:spLocks noGrp="1"/>
          </p:cNvSpPr>
          <p:nvPr>
            <p:ph type="sldNum" sz="quarter" idx="12"/>
          </p:nvPr>
        </p:nvSpPr>
        <p:spPr/>
        <p:txBody>
          <a:bodyPr/>
          <a:lstStyle/>
          <a:p>
            <a:fld id="{62091213-459E-4082-85E0-74485516930F}" type="slidenum">
              <a:rPr lang="id-ID" smtClean="0">
                <a:solidFill>
                  <a:srgbClr val="B71E42"/>
                </a:solidFill>
              </a:rPr>
              <a:pPr/>
              <a:t>‹#›</a:t>
            </a:fld>
            <a:endParaRPr lang="id-ID">
              <a:solidFill>
                <a:srgbClr val="B71E42"/>
              </a:solidFill>
            </a:endParaRPr>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96241195"/>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58143" y="233019"/>
            <a:ext cx="9603275" cy="757581"/>
          </a:xfrm>
        </p:spPr>
        <p:txBody>
          <a:bodyPr/>
          <a:lstStyle/>
          <a:p>
            <a:r>
              <a:rPr lang="en-US"/>
              <a:t>Click to edit Master title style</a:t>
            </a:r>
            <a:endParaRPr lang="en-US" dirty="0"/>
          </a:p>
        </p:txBody>
      </p:sp>
      <p:sp>
        <p:nvSpPr>
          <p:cNvPr id="5" name="Slide Number Placeholder 4"/>
          <p:cNvSpPr>
            <a:spLocks noGrp="1"/>
          </p:cNvSpPr>
          <p:nvPr>
            <p:ph type="sldNum" sz="quarter" idx="12"/>
          </p:nvPr>
        </p:nvSpPr>
        <p:spPr>
          <a:xfrm>
            <a:off x="340360" y="163973"/>
            <a:ext cx="811019" cy="503578"/>
          </a:xfrm>
        </p:spPr>
        <p:txBody>
          <a:bodyPr/>
          <a:lstStyle/>
          <a:p>
            <a:fld id="{62091213-459E-4082-85E0-74485516930F}" type="slidenum">
              <a:rPr lang="id-ID" smtClean="0">
                <a:solidFill>
                  <a:srgbClr val="B71E42"/>
                </a:solidFill>
              </a:rPr>
              <a:pPr/>
              <a:t>‹#›</a:t>
            </a:fld>
            <a:endParaRPr lang="id-ID">
              <a:solidFill>
                <a:srgbClr val="B71E42"/>
              </a:solidFill>
            </a:endParaRPr>
          </a:p>
        </p:txBody>
      </p:sp>
      <p:cxnSp>
        <p:nvCxnSpPr>
          <p:cNvPr id="25" name="Straight Connector 24"/>
          <p:cNvCxnSpPr/>
          <p:nvPr/>
        </p:nvCxnSpPr>
        <p:spPr>
          <a:xfrm>
            <a:off x="1453896" y="10469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83802272"/>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7554138" y="330370"/>
            <a:ext cx="3500715" cy="309201"/>
          </a:xfrm>
          <a:prstGeom prst="rect">
            <a:avLst/>
          </a:prstGeom>
        </p:spPr>
        <p:txBody>
          <a:bodyPr/>
          <a:lstStyle/>
          <a:p>
            <a:fld id="{DFE12394-E183-4374-B671-43A7AE489794}" type="datetimeFigureOut">
              <a:rPr lang="id-ID" smtClean="0">
                <a:solidFill>
                  <a:prstClr val="black"/>
                </a:solidFill>
              </a:rPr>
              <a:pPr/>
              <a:t>06/10/2022</a:t>
            </a:fld>
            <a:endParaRPr lang="id-ID">
              <a:solidFill>
                <a:prstClr val="black"/>
              </a:solidFill>
            </a:endParaRPr>
          </a:p>
        </p:txBody>
      </p:sp>
      <p:sp>
        <p:nvSpPr>
          <p:cNvPr id="3" name="Footer Placeholder 2"/>
          <p:cNvSpPr>
            <a:spLocks noGrp="1"/>
          </p:cNvSpPr>
          <p:nvPr>
            <p:ph type="ftr" sz="quarter" idx="11"/>
          </p:nvPr>
        </p:nvSpPr>
        <p:spPr>
          <a:xfrm>
            <a:off x="1451579" y="329307"/>
            <a:ext cx="5938836" cy="309201"/>
          </a:xfrm>
          <a:prstGeom prst="rect">
            <a:avLst/>
          </a:prstGeom>
        </p:spPr>
        <p:txBody>
          <a:bodyPr/>
          <a:lstStyle/>
          <a:p>
            <a:endParaRPr lang="id-ID">
              <a:solidFill>
                <a:prstClr val="black"/>
              </a:solidFill>
            </a:endParaRPr>
          </a:p>
        </p:txBody>
      </p:sp>
      <p:sp>
        <p:nvSpPr>
          <p:cNvPr id="4" name="Slide Number Placeholder 3"/>
          <p:cNvSpPr>
            <a:spLocks noGrp="1"/>
          </p:cNvSpPr>
          <p:nvPr>
            <p:ph type="sldNum" sz="quarter" idx="12"/>
          </p:nvPr>
        </p:nvSpPr>
        <p:spPr/>
        <p:txBody>
          <a:bodyPr/>
          <a:lstStyle/>
          <a:p>
            <a:fld id="{62091213-459E-4082-85E0-74485516930F}" type="slidenum">
              <a:rPr lang="id-ID" smtClean="0">
                <a:solidFill>
                  <a:srgbClr val="B71E42"/>
                </a:solidFill>
              </a:rPr>
              <a:pPr/>
              <a:t>‹#›</a:t>
            </a:fld>
            <a:endParaRPr lang="id-ID">
              <a:solidFill>
                <a:srgbClr val="B71E42"/>
              </a:solidFill>
            </a:endParaRPr>
          </a:p>
        </p:txBody>
      </p:sp>
    </p:spTree>
    <p:extLst>
      <p:ext uri="{BB962C8B-B14F-4D97-AF65-F5344CB8AC3E}">
        <p14:creationId xmlns:p14="http://schemas.microsoft.com/office/powerpoint/2010/main" val="3991774399"/>
      </p:ext>
    </p:extLst>
  </p:cSld>
  <p:clrMapOvr>
    <a:masterClrMapping/>
  </p:clrMapOvr>
  <p:extLst mod="1">
    <p:ext uri="{DCECCB84-F9BA-43D5-87BE-67443E8EF086}">
      <p15:sldGuideLst xmlns:p15="http://schemas.microsoft.com/office/powerpoint/2012/main" xmlns=""/>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554138" y="330370"/>
            <a:ext cx="3500715" cy="309201"/>
          </a:xfrm>
          <a:prstGeom prst="rect">
            <a:avLst/>
          </a:prstGeom>
        </p:spPr>
        <p:txBody>
          <a:bodyPr/>
          <a:lstStyle/>
          <a:p>
            <a:fld id="{DFE12394-E183-4374-B671-43A7AE489794}" type="datetimeFigureOut">
              <a:rPr lang="id-ID" smtClean="0">
                <a:solidFill>
                  <a:prstClr val="black"/>
                </a:solidFill>
              </a:rPr>
              <a:pPr/>
              <a:t>06/10/2022</a:t>
            </a:fld>
            <a:endParaRPr lang="id-ID">
              <a:solidFill>
                <a:prstClr val="black"/>
              </a:solidFill>
            </a:endParaRPr>
          </a:p>
        </p:txBody>
      </p:sp>
      <p:sp>
        <p:nvSpPr>
          <p:cNvPr id="6" name="Footer Placeholder 5"/>
          <p:cNvSpPr>
            <a:spLocks noGrp="1"/>
          </p:cNvSpPr>
          <p:nvPr>
            <p:ph type="ftr" sz="quarter" idx="11"/>
          </p:nvPr>
        </p:nvSpPr>
        <p:spPr>
          <a:xfrm>
            <a:off x="1451579" y="329307"/>
            <a:ext cx="5938836" cy="309201"/>
          </a:xfrm>
          <a:prstGeom prst="rect">
            <a:avLst/>
          </a:prstGeom>
        </p:spPr>
        <p:txBody>
          <a:bodyPr/>
          <a:lstStyle/>
          <a:p>
            <a:endParaRPr lang="id-ID">
              <a:solidFill>
                <a:prstClr val="black"/>
              </a:solidFill>
            </a:endParaRPr>
          </a:p>
        </p:txBody>
      </p:sp>
      <p:sp>
        <p:nvSpPr>
          <p:cNvPr id="7" name="Slide Number Placeholder 6"/>
          <p:cNvSpPr>
            <a:spLocks noGrp="1"/>
          </p:cNvSpPr>
          <p:nvPr>
            <p:ph type="sldNum" sz="quarter" idx="12"/>
          </p:nvPr>
        </p:nvSpPr>
        <p:spPr/>
        <p:txBody>
          <a:bodyPr/>
          <a:lstStyle/>
          <a:p>
            <a:fld id="{62091213-459E-4082-85E0-74485516930F}" type="slidenum">
              <a:rPr lang="id-ID" smtClean="0">
                <a:solidFill>
                  <a:srgbClr val="B71E42"/>
                </a:solidFill>
              </a:rPr>
              <a:pPr/>
              <a:t>‹#›</a:t>
            </a:fld>
            <a:endParaRPr lang="id-ID">
              <a:solidFill>
                <a:srgbClr val="B71E42"/>
              </a:solidFill>
            </a:endParaRPr>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13929893"/>
      </p:ext>
    </p:extLst>
  </p:cSld>
  <p:clrMapOvr>
    <a:masterClrMapping/>
  </p:clrMapOvr>
  <p:extLst mod="1">
    <p:ext uri="{DCECCB84-F9BA-43D5-87BE-67443E8EF086}">
      <p15:sldGuideLst xmlns:p15="http://schemas.microsoft.com/office/powerpoint/2012/main" xmlns=""/>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a:prstGeom prst="rect">
            <a:avLst/>
          </a:prstGeom>
        </p:spPr>
        <p:txBody>
          <a:bodyPr/>
          <a:lstStyle>
            <a:lvl1pPr algn="l">
              <a:defRPr/>
            </a:lvl1pPr>
          </a:lstStyle>
          <a:p>
            <a:fld id="{DFE12394-E183-4374-B671-43A7AE489794}" type="datetimeFigureOut">
              <a:rPr lang="id-ID" smtClean="0">
                <a:solidFill>
                  <a:prstClr val="black"/>
                </a:solidFill>
              </a:rPr>
              <a:pPr/>
              <a:t>06/10/2022</a:t>
            </a:fld>
            <a:endParaRPr lang="id-ID">
              <a:solidFill>
                <a:prstClr val="black"/>
              </a:solidFill>
            </a:endParaRPr>
          </a:p>
        </p:txBody>
      </p:sp>
      <p:sp>
        <p:nvSpPr>
          <p:cNvPr id="6" name="Footer Placeholder 5"/>
          <p:cNvSpPr>
            <a:spLocks noGrp="1"/>
          </p:cNvSpPr>
          <p:nvPr>
            <p:ph type="ftr" sz="quarter" idx="11"/>
          </p:nvPr>
        </p:nvSpPr>
        <p:spPr>
          <a:xfrm>
            <a:off x="1447382" y="318640"/>
            <a:ext cx="5541004" cy="320931"/>
          </a:xfrm>
          <a:prstGeom prst="rect">
            <a:avLst/>
          </a:prstGeom>
        </p:spPr>
        <p:txBody>
          <a:bodyPr/>
          <a:lstStyle/>
          <a:p>
            <a:endParaRPr lang="id-ID">
              <a:solidFill>
                <a:prstClr val="black"/>
              </a:solidFill>
            </a:endParaRPr>
          </a:p>
        </p:txBody>
      </p:sp>
      <p:sp>
        <p:nvSpPr>
          <p:cNvPr id="7" name="Slide Number Placeholder 6"/>
          <p:cNvSpPr>
            <a:spLocks noGrp="1"/>
          </p:cNvSpPr>
          <p:nvPr>
            <p:ph type="sldNum" sz="quarter" idx="12"/>
          </p:nvPr>
        </p:nvSpPr>
        <p:spPr/>
        <p:txBody>
          <a:bodyPr/>
          <a:lstStyle/>
          <a:p>
            <a:fld id="{62091213-459E-4082-85E0-74485516930F}" type="slidenum">
              <a:rPr lang="id-ID" smtClean="0">
                <a:solidFill>
                  <a:srgbClr val="B71E42"/>
                </a:solidFill>
              </a:rPr>
              <a:pPr/>
              <a:t>‹#›</a:t>
            </a:fld>
            <a:endParaRPr lang="id-ID">
              <a:solidFill>
                <a:srgbClr val="B71E42"/>
              </a:solidFill>
            </a:endParaRPr>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07666218"/>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554138" y="330370"/>
            <a:ext cx="3500715" cy="309201"/>
          </a:xfrm>
          <a:prstGeom prst="rect">
            <a:avLst/>
          </a:prstGeom>
        </p:spPr>
        <p:txBody>
          <a:bodyPr/>
          <a:lstStyle/>
          <a:p>
            <a:fld id="{DFE12394-E183-4374-B671-43A7AE489794}" type="datetimeFigureOut">
              <a:rPr lang="id-ID" smtClean="0">
                <a:solidFill>
                  <a:prstClr val="black"/>
                </a:solidFill>
              </a:rPr>
              <a:pPr/>
              <a:t>06/10/2022</a:t>
            </a:fld>
            <a:endParaRPr lang="id-ID">
              <a:solidFill>
                <a:prstClr val="black"/>
              </a:solidFill>
            </a:endParaRPr>
          </a:p>
        </p:txBody>
      </p:sp>
      <p:sp>
        <p:nvSpPr>
          <p:cNvPr id="5" name="Footer Placeholder 4"/>
          <p:cNvSpPr>
            <a:spLocks noGrp="1"/>
          </p:cNvSpPr>
          <p:nvPr>
            <p:ph type="ftr" sz="quarter" idx="11"/>
          </p:nvPr>
        </p:nvSpPr>
        <p:spPr>
          <a:xfrm>
            <a:off x="1451579" y="329307"/>
            <a:ext cx="5938836" cy="309201"/>
          </a:xfrm>
          <a:prstGeom prst="rect">
            <a:avLst/>
          </a:prstGeom>
        </p:spPr>
        <p:txBody>
          <a:bodyPr/>
          <a:lstStyle/>
          <a:p>
            <a:endParaRPr lang="id-ID">
              <a:solidFill>
                <a:prstClr val="black"/>
              </a:solidFill>
            </a:endParaRPr>
          </a:p>
        </p:txBody>
      </p:sp>
      <p:sp>
        <p:nvSpPr>
          <p:cNvPr id="6" name="Slide Number Placeholder 5"/>
          <p:cNvSpPr>
            <a:spLocks noGrp="1"/>
          </p:cNvSpPr>
          <p:nvPr>
            <p:ph type="sldNum" sz="quarter" idx="12"/>
          </p:nvPr>
        </p:nvSpPr>
        <p:spPr/>
        <p:txBody>
          <a:bodyPr/>
          <a:lstStyle/>
          <a:p>
            <a:fld id="{62091213-459E-4082-85E0-74485516930F}" type="slidenum">
              <a:rPr lang="id-ID" smtClean="0">
                <a:solidFill>
                  <a:srgbClr val="B71E42"/>
                </a:solidFill>
              </a:rPr>
              <a:pPr/>
              <a:t>‹#›</a:t>
            </a:fld>
            <a:endParaRPr lang="id-ID">
              <a:solidFill>
                <a:srgbClr val="B71E42"/>
              </a:solidFill>
            </a:endParaRPr>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51852048"/>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554138" y="330370"/>
            <a:ext cx="3500715" cy="309201"/>
          </a:xfrm>
          <a:prstGeom prst="rect">
            <a:avLst/>
          </a:prstGeom>
        </p:spPr>
        <p:txBody>
          <a:bodyPr/>
          <a:lstStyle/>
          <a:p>
            <a:fld id="{DFE12394-E183-4374-B671-43A7AE489794}" type="datetimeFigureOut">
              <a:rPr lang="id-ID" smtClean="0">
                <a:solidFill>
                  <a:prstClr val="black"/>
                </a:solidFill>
              </a:rPr>
              <a:pPr/>
              <a:t>06/10/2022</a:t>
            </a:fld>
            <a:endParaRPr lang="id-ID">
              <a:solidFill>
                <a:prstClr val="black"/>
              </a:solidFill>
            </a:endParaRPr>
          </a:p>
        </p:txBody>
      </p:sp>
      <p:sp>
        <p:nvSpPr>
          <p:cNvPr id="5" name="Footer Placeholder 4"/>
          <p:cNvSpPr>
            <a:spLocks noGrp="1"/>
          </p:cNvSpPr>
          <p:nvPr>
            <p:ph type="ftr" sz="quarter" idx="11"/>
          </p:nvPr>
        </p:nvSpPr>
        <p:spPr>
          <a:xfrm>
            <a:off x="1451579" y="329307"/>
            <a:ext cx="5938836" cy="309201"/>
          </a:xfrm>
          <a:prstGeom prst="rect">
            <a:avLst/>
          </a:prstGeom>
        </p:spPr>
        <p:txBody>
          <a:bodyPr/>
          <a:lstStyle/>
          <a:p>
            <a:endParaRPr lang="id-ID">
              <a:solidFill>
                <a:prstClr val="black"/>
              </a:solidFill>
            </a:endParaRPr>
          </a:p>
        </p:txBody>
      </p:sp>
      <p:sp>
        <p:nvSpPr>
          <p:cNvPr id="6" name="Slide Number Placeholder 5"/>
          <p:cNvSpPr>
            <a:spLocks noGrp="1"/>
          </p:cNvSpPr>
          <p:nvPr>
            <p:ph type="sldNum" sz="quarter" idx="12"/>
          </p:nvPr>
        </p:nvSpPr>
        <p:spPr/>
        <p:txBody>
          <a:bodyPr/>
          <a:lstStyle/>
          <a:p>
            <a:fld id="{62091213-459E-4082-85E0-74485516930F}" type="slidenum">
              <a:rPr lang="id-ID" smtClean="0">
                <a:solidFill>
                  <a:srgbClr val="B71E42"/>
                </a:solidFill>
              </a:rPr>
              <a:pPr/>
              <a:t>‹#›</a:t>
            </a:fld>
            <a:endParaRPr lang="id-ID">
              <a:solidFill>
                <a:srgbClr val="B71E42"/>
              </a:solidFill>
            </a:endParaRPr>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278493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bg>
      <p:bgPr>
        <a:gradFill flip="none" rotWithShape="1">
          <a:gsLst>
            <a:gs pos="0">
              <a:schemeClr val="tx1"/>
            </a:gs>
            <a:gs pos="50000">
              <a:srgbClr val="002060"/>
            </a:gs>
            <a:gs pos="100000">
              <a:schemeClr val="tx1"/>
            </a:gs>
          </a:gsLst>
          <a:lin ang="0" scaled="1"/>
          <a:tileRect/>
        </a:gra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65759025"/>
      </p:ext>
    </p:extLst>
  </p:cSld>
  <p:clrMapOvr>
    <a:masterClrMapping/>
  </p:clrMapOvr>
  <p:extLst mod="1">
    <p:ext uri="{DCECCB84-F9BA-43D5-87BE-67443E8EF086}">
      <p15:sldGuideLst xmlns:p15="http://schemas.microsoft.com/office/powerpoint/2012/main" xmlns=""/>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8" name="Picture 7">
            <a:extLst>
              <a:ext uri="{FF2B5EF4-FFF2-40B4-BE49-F238E27FC236}">
                <a16:creationId xmlns:lc="http://schemas.openxmlformats.org/drawingml/2006/lockedCanvas" xmlns:o="urn:schemas-microsoft-com:office:office" xmlns:v="urn:schemas-microsoft-com:vml" xmlns:w10="urn:schemas-microsoft-com:office:word" xmlns:w="http://schemas.openxmlformats.org/wordprocessingml/2006/main" xmlns="" xmlns:a16="http://schemas.microsoft.com/office/drawing/2014/main" xmlns:wps="http://schemas.microsoft.com/office/word/2010/wordprocessingShape" xmlns:wne="http://schemas.microsoft.com/office/word/2006/wordml" xmlns:wpi="http://schemas.microsoft.com/office/word/2010/wordprocessingInk" xmlns:wpg="http://schemas.microsoft.com/office/word/2010/wordprocessingGroup" xmlns:w14="http://schemas.microsoft.com/office/word/2010/wordml" xmlns:wp="http://schemas.openxmlformats.org/drawingml/2006/wordprocessingDrawing" xmlns:wp14="http://schemas.microsoft.com/office/word/2010/wordprocessingDrawing" xmlns:m="http://schemas.openxmlformats.org/officeDocument/2006/math" xmlns:mc="http://schemas.openxmlformats.org/markup-compatibility/2006" xmlns:wpc="http://schemas.microsoft.com/office/word/2010/wordprocessingCanvas" id="{3002F8DD-D441-462A-80DB-7346A519869D}"/>
              </a:ext>
            </a:extLst>
          </p:cNvPr>
          <p:cNvPicPr/>
          <p:nvPr userDrawn="1"/>
        </p:nvPicPr>
        <p:blipFill>
          <a:blip r:embed="rId2">
            <a:extLst>
              <a:ext uri="{28A0092B-C50C-407E-A947-70E740481C1C}">
                <a14:useLocalDpi xmlns:a14="http://schemas.microsoft.com/office/drawing/2010/main" val="0"/>
              </a:ext>
            </a:extLst>
          </a:blip>
          <a:stretch>
            <a:fillRect/>
          </a:stretch>
        </p:blipFill>
        <p:spPr>
          <a:xfrm>
            <a:off x="0" y="1"/>
            <a:ext cx="12192000" cy="6858000"/>
          </a:xfrm>
          <a:prstGeom prst="rect">
            <a:avLst/>
          </a:prstGeom>
        </p:spPr>
      </p:pic>
      <p:sp>
        <p:nvSpPr>
          <p:cNvPr id="6" name="Slide Number Placeholder 5"/>
          <p:cNvSpPr>
            <a:spLocks noGrp="1"/>
          </p:cNvSpPr>
          <p:nvPr>
            <p:ph type="sldNum" sz="quarter" idx="12"/>
          </p:nvPr>
        </p:nvSpPr>
        <p:spPr>
          <a:xfrm>
            <a:off x="1" y="1"/>
            <a:ext cx="546099" cy="457199"/>
          </a:xfrm>
          <a:prstGeom prst="rect">
            <a:avLst/>
          </a:prstGeom>
        </p:spPr>
        <p:txBody>
          <a:bodyPr/>
          <a:lstStyle>
            <a:lvl1pPr>
              <a:defRPr sz="1800">
                <a:solidFill>
                  <a:schemeClr val="bg1"/>
                </a:solidFill>
              </a:defRPr>
            </a:lvl1pPr>
          </a:lstStyle>
          <a:p>
            <a:fld id="{62091213-459E-4082-85E0-74485516930F}" type="slidenum">
              <a:rPr lang="id-ID" smtClean="0">
                <a:solidFill>
                  <a:prstClr val="white"/>
                </a:solidFill>
              </a:rPr>
              <a:pPr/>
              <a:t>‹#›</a:t>
            </a:fld>
            <a:endParaRPr lang="id-ID">
              <a:solidFill>
                <a:prstClr val="white"/>
              </a:solidFill>
            </a:endParaRPr>
          </a:p>
        </p:txBody>
      </p:sp>
    </p:spTree>
    <p:extLst>
      <p:ext uri="{BB962C8B-B14F-4D97-AF65-F5344CB8AC3E}">
        <p14:creationId xmlns:p14="http://schemas.microsoft.com/office/powerpoint/2010/main" val="896304877"/>
      </p:ext>
    </p:extLst>
  </p:cSld>
  <p:clrMapOvr>
    <a:masterClrMapping/>
  </p:clrMapOvr>
  <p:extLst mod="1">
    <p:ext uri="{DCECCB84-F9BA-43D5-87BE-67443E8EF086}">
      <p15:sldGuideLst xmlns:p15="http://schemas.microsoft.com/office/powerpoint/2012/main" xmlns=""/>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24072143"/>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a:prstGeom prst="rect">
            <a:avLst/>
          </a:prstGeo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a:prstGeom prst="rect">
            <a:avLst/>
          </a:prstGeo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554138" y="330370"/>
            <a:ext cx="3500715" cy="309201"/>
          </a:xfrm>
          <a:prstGeom prst="rect">
            <a:avLst/>
          </a:prstGeom>
        </p:spPr>
        <p:txBody>
          <a:bodyPr/>
          <a:lstStyle/>
          <a:p>
            <a:fld id="{DFE12394-E183-4374-B671-43A7AE489794}" type="datetimeFigureOut">
              <a:rPr lang="id-ID" smtClean="0">
                <a:solidFill>
                  <a:prstClr val="black"/>
                </a:solidFill>
              </a:rPr>
              <a:pPr/>
              <a:t>06/10/2022</a:t>
            </a:fld>
            <a:endParaRPr lang="id-ID">
              <a:solidFill>
                <a:prstClr val="black"/>
              </a:solidFill>
            </a:endParaRPr>
          </a:p>
        </p:txBody>
      </p:sp>
      <p:sp>
        <p:nvSpPr>
          <p:cNvPr id="5" name="Footer Placeholder 4"/>
          <p:cNvSpPr>
            <a:spLocks noGrp="1"/>
          </p:cNvSpPr>
          <p:nvPr>
            <p:ph type="ftr" sz="quarter" idx="11"/>
          </p:nvPr>
        </p:nvSpPr>
        <p:spPr>
          <a:xfrm>
            <a:off x="1451579" y="329307"/>
            <a:ext cx="5938836" cy="309201"/>
          </a:xfrm>
          <a:prstGeom prst="rect">
            <a:avLst/>
          </a:prstGeom>
        </p:spPr>
        <p:txBody>
          <a:bodyPr/>
          <a:lstStyle/>
          <a:p>
            <a:endParaRPr lang="id-ID">
              <a:solidFill>
                <a:prstClr val="black"/>
              </a:solidFill>
            </a:endParaRPr>
          </a:p>
        </p:txBody>
      </p:sp>
      <p:sp>
        <p:nvSpPr>
          <p:cNvPr id="6" name="Slide Number Placeholder 5"/>
          <p:cNvSpPr>
            <a:spLocks noGrp="1"/>
          </p:cNvSpPr>
          <p:nvPr>
            <p:ph type="sldNum" sz="quarter" idx="12"/>
          </p:nvPr>
        </p:nvSpPr>
        <p:spPr>
          <a:xfrm>
            <a:off x="480060" y="798973"/>
            <a:ext cx="811019" cy="503578"/>
          </a:xfrm>
          <a:prstGeom prst="rect">
            <a:avLst/>
          </a:prstGeom>
        </p:spPr>
        <p:txBody>
          <a:bodyPr/>
          <a:lstStyle/>
          <a:p>
            <a:fld id="{62091213-459E-4082-85E0-74485516930F}" type="slidenum">
              <a:rPr lang="id-ID" smtClean="0">
                <a:solidFill>
                  <a:prstClr val="black"/>
                </a:solidFill>
              </a:rPr>
              <a:pPr/>
              <a:t>‹#›</a:t>
            </a:fld>
            <a:endParaRPr lang="id-ID">
              <a:solidFill>
                <a:prstClr val="black"/>
              </a:solidFill>
            </a:endParaRPr>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2050" name="Picture 2" descr="Gambar Backgrounds Simple Untuk Powerpoint - Wallpaper Cave"/>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r="3957"/>
          <a:stretch/>
        </p:blipFill>
        <p:spPr bwMode="auto">
          <a:xfrm>
            <a:off x="0" y="0"/>
            <a:ext cx="12331700" cy="7061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4409001"/>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secHead" preserve="1">
  <p:cSld name="1_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a:prstGeom prst="rect">
            <a:avLst/>
          </a:prstGeo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a:prstGeom prst="rect">
            <a:avLst/>
          </a:prstGeo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554138" y="330370"/>
            <a:ext cx="3500715" cy="309201"/>
          </a:xfrm>
          <a:prstGeom prst="rect">
            <a:avLst/>
          </a:prstGeom>
        </p:spPr>
        <p:txBody>
          <a:bodyPr/>
          <a:lstStyle/>
          <a:p>
            <a:fld id="{DFE12394-E183-4374-B671-43A7AE489794}" type="datetimeFigureOut">
              <a:rPr lang="id-ID" smtClean="0">
                <a:solidFill>
                  <a:prstClr val="black"/>
                </a:solidFill>
              </a:rPr>
              <a:pPr/>
              <a:t>06/10/2022</a:t>
            </a:fld>
            <a:endParaRPr lang="id-ID">
              <a:solidFill>
                <a:prstClr val="black"/>
              </a:solidFill>
            </a:endParaRPr>
          </a:p>
        </p:txBody>
      </p:sp>
      <p:sp>
        <p:nvSpPr>
          <p:cNvPr id="5" name="Footer Placeholder 4"/>
          <p:cNvSpPr>
            <a:spLocks noGrp="1"/>
          </p:cNvSpPr>
          <p:nvPr>
            <p:ph type="ftr" sz="quarter" idx="11"/>
          </p:nvPr>
        </p:nvSpPr>
        <p:spPr>
          <a:xfrm>
            <a:off x="1451579" y="329307"/>
            <a:ext cx="5938836" cy="309201"/>
          </a:xfrm>
          <a:prstGeom prst="rect">
            <a:avLst/>
          </a:prstGeom>
        </p:spPr>
        <p:txBody>
          <a:bodyPr/>
          <a:lstStyle/>
          <a:p>
            <a:endParaRPr lang="id-ID">
              <a:solidFill>
                <a:prstClr val="black"/>
              </a:solidFill>
            </a:endParaRPr>
          </a:p>
        </p:txBody>
      </p:sp>
      <p:sp>
        <p:nvSpPr>
          <p:cNvPr id="6" name="Slide Number Placeholder 5"/>
          <p:cNvSpPr>
            <a:spLocks noGrp="1"/>
          </p:cNvSpPr>
          <p:nvPr>
            <p:ph type="sldNum" sz="quarter" idx="12"/>
          </p:nvPr>
        </p:nvSpPr>
        <p:spPr>
          <a:xfrm>
            <a:off x="480060" y="798973"/>
            <a:ext cx="811019" cy="503578"/>
          </a:xfrm>
          <a:prstGeom prst="rect">
            <a:avLst/>
          </a:prstGeom>
        </p:spPr>
        <p:txBody>
          <a:bodyPr/>
          <a:lstStyle/>
          <a:p>
            <a:fld id="{62091213-459E-4082-85E0-74485516930F}" type="slidenum">
              <a:rPr lang="id-ID" smtClean="0">
                <a:solidFill>
                  <a:prstClr val="black"/>
                </a:solidFill>
              </a:rPr>
              <a:pPr/>
              <a:t>‹#›</a:t>
            </a:fld>
            <a:endParaRPr lang="id-ID">
              <a:solidFill>
                <a:prstClr val="black"/>
              </a:solidFill>
            </a:endParaRPr>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2050" name="Picture 2" descr="Gambar Backgrounds Simple Untuk Powerpoint - Wallpaper Cave"/>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r="6702"/>
          <a:stretch/>
        </p:blipFill>
        <p:spPr bwMode="auto">
          <a:xfrm flipH="1">
            <a:off x="-1" y="0"/>
            <a:ext cx="12331699" cy="7061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8798067"/>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2_Section Header">
    <p:spTree>
      <p:nvGrpSpPr>
        <p:cNvPr id="1" name=""/>
        <p:cNvGrpSpPr/>
        <p:nvPr/>
      </p:nvGrpSpPr>
      <p:grpSpPr>
        <a:xfrm>
          <a:off x="0" y="0"/>
          <a:ext cx="0" cy="0"/>
          <a:chOff x="0" y="0"/>
          <a:chExt cx="0" cy="0"/>
        </a:xfrm>
      </p:grpSpPr>
      <p:sp>
        <p:nvSpPr>
          <p:cNvPr id="2" name="Rectangle 1"/>
          <p:cNvSpPr/>
          <p:nvPr userDrawn="1"/>
        </p:nvSpPr>
        <p:spPr>
          <a:xfrm>
            <a:off x="0" y="0"/>
            <a:ext cx="12192000" cy="685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Tree>
    <p:extLst>
      <p:ext uri="{BB962C8B-B14F-4D97-AF65-F5344CB8AC3E}">
        <p14:creationId xmlns:p14="http://schemas.microsoft.com/office/powerpoint/2010/main" val="1787490579"/>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a:prstGeom prst="rect">
            <a:avLst/>
          </a:prstGeo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a:prstGeom prst="rect">
            <a:avLst/>
          </a:prstGeo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a:prstGeom prst="rect">
            <a:avLst/>
          </a:prstGeo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554138" y="330370"/>
            <a:ext cx="3500715" cy="309201"/>
          </a:xfrm>
          <a:prstGeom prst="rect">
            <a:avLst/>
          </a:prstGeom>
        </p:spPr>
        <p:txBody>
          <a:bodyPr/>
          <a:lstStyle/>
          <a:p>
            <a:fld id="{DFE12394-E183-4374-B671-43A7AE489794}" type="datetimeFigureOut">
              <a:rPr lang="id-ID" smtClean="0">
                <a:solidFill>
                  <a:prstClr val="black"/>
                </a:solidFill>
              </a:rPr>
              <a:pPr/>
              <a:t>06/10/2022</a:t>
            </a:fld>
            <a:endParaRPr lang="id-ID">
              <a:solidFill>
                <a:prstClr val="black"/>
              </a:solidFill>
            </a:endParaRPr>
          </a:p>
        </p:txBody>
      </p:sp>
      <p:sp>
        <p:nvSpPr>
          <p:cNvPr id="6" name="Footer Placeholder 5"/>
          <p:cNvSpPr>
            <a:spLocks noGrp="1"/>
          </p:cNvSpPr>
          <p:nvPr>
            <p:ph type="ftr" sz="quarter" idx="11"/>
          </p:nvPr>
        </p:nvSpPr>
        <p:spPr>
          <a:xfrm>
            <a:off x="1451579" y="329307"/>
            <a:ext cx="5938836" cy="309201"/>
          </a:xfrm>
          <a:prstGeom prst="rect">
            <a:avLst/>
          </a:prstGeom>
        </p:spPr>
        <p:txBody>
          <a:bodyPr/>
          <a:lstStyle/>
          <a:p>
            <a:endParaRPr lang="id-ID">
              <a:solidFill>
                <a:prstClr val="black"/>
              </a:solidFill>
            </a:endParaRPr>
          </a:p>
        </p:txBody>
      </p:sp>
      <p:sp>
        <p:nvSpPr>
          <p:cNvPr id="7" name="Slide Number Placeholder 6"/>
          <p:cNvSpPr>
            <a:spLocks noGrp="1"/>
          </p:cNvSpPr>
          <p:nvPr>
            <p:ph type="sldNum" sz="quarter" idx="12"/>
          </p:nvPr>
        </p:nvSpPr>
        <p:spPr>
          <a:xfrm>
            <a:off x="480060" y="798973"/>
            <a:ext cx="811019" cy="503578"/>
          </a:xfrm>
          <a:prstGeom prst="rect">
            <a:avLst/>
          </a:prstGeom>
        </p:spPr>
        <p:txBody>
          <a:bodyPr/>
          <a:lstStyle/>
          <a:p>
            <a:fld id="{62091213-459E-4082-85E0-74485516930F}" type="slidenum">
              <a:rPr lang="id-ID" smtClean="0">
                <a:solidFill>
                  <a:prstClr val="black"/>
                </a:solidFill>
              </a:rPr>
              <a:pPr/>
              <a:t>‹#›</a:t>
            </a:fld>
            <a:endParaRPr lang="id-ID">
              <a:solidFill>
                <a:prstClr val="black"/>
              </a:solidFill>
            </a:endParaRPr>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06441103"/>
      </p:ext>
    </p:extLst>
  </p:cSld>
  <p:clrMapOvr>
    <a:masterClrMapping/>
  </p:clrMapOvr>
  <p:extLst mod="1">
    <p:ext uri="{DCECCB84-F9BA-43D5-87BE-67443E8EF086}">
      <p15:sldGuideLst xmlns:p15="http://schemas.microsoft.com/office/powerpoint/2012/main" xmlns=""/>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a:prstGeom prst="rect">
            <a:avLst/>
          </a:prstGeo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prstGeom prst="rect">
            <a:avLst/>
          </a:prstGeo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a:prstGeom prst="rect">
            <a:avLst/>
          </a:prstGeo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a:prstGeom prst="rect">
            <a:avLst/>
          </a:prstGeom>
        </p:spPr>
        <p:txBody>
          <a:bodyPr/>
          <a:lstStyle>
            <a:lvl1pPr algn="l">
              <a:defRPr/>
            </a:lvl1pPr>
          </a:lstStyle>
          <a:p>
            <a:fld id="{DFE12394-E183-4374-B671-43A7AE489794}" type="datetimeFigureOut">
              <a:rPr lang="id-ID" smtClean="0">
                <a:solidFill>
                  <a:prstClr val="black"/>
                </a:solidFill>
              </a:rPr>
              <a:pPr/>
              <a:t>06/10/2022</a:t>
            </a:fld>
            <a:endParaRPr lang="id-ID">
              <a:solidFill>
                <a:prstClr val="black"/>
              </a:solidFill>
            </a:endParaRPr>
          </a:p>
        </p:txBody>
      </p:sp>
      <p:sp>
        <p:nvSpPr>
          <p:cNvPr id="6" name="Footer Placeholder 5"/>
          <p:cNvSpPr>
            <a:spLocks noGrp="1"/>
          </p:cNvSpPr>
          <p:nvPr>
            <p:ph type="ftr" sz="quarter" idx="11"/>
          </p:nvPr>
        </p:nvSpPr>
        <p:spPr>
          <a:xfrm>
            <a:off x="1447382" y="318640"/>
            <a:ext cx="5541004" cy="320931"/>
          </a:xfrm>
          <a:prstGeom prst="rect">
            <a:avLst/>
          </a:prstGeom>
        </p:spPr>
        <p:txBody>
          <a:bodyPr/>
          <a:lstStyle/>
          <a:p>
            <a:endParaRPr lang="id-ID">
              <a:solidFill>
                <a:prstClr val="black"/>
              </a:solidFill>
            </a:endParaRPr>
          </a:p>
        </p:txBody>
      </p:sp>
      <p:sp>
        <p:nvSpPr>
          <p:cNvPr id="7" name="Slide Number Placeholder 6"/>
          <p:cNvSpPr>
            <a:spLocks noGrp="1"/>
          </p:cNvSpPr>
          <p:nvPr>
            <p:ph type="sldNum" sz="quarter" idx="12"/>
          </p:nvPr>
        </p:nvSpPr>
        <p:spPr>
          <a:xfrm>
            <a:off x="480060" y="798973"/>
            <a:ext cx="811019" cy="503578"/>
          </a:xfrm>
          <a:prstGeom prst="rect">
            <a:avLst/>
          </a:prstGeom>
        </p:spPr>
        <p:txBody>
          <a:bodyPr/>
          <a:lstStyle/>
          <a:p>
            <a:fld id="{62091213-459E-4082-85E0-74485516930F}" type="slidenum">
              <a:rPr lang="id-ID" smtClean="0">
                <a:solidFill>
                  <a:prstClr val="black"/>
                </a:solidFill>
              </a:rPr>
              <a:pPr/>
              <a:t>‹#›</a:t>
            </a:fld>
            <a:endParaRPr lang="id-ID">
              <a:solidFill>
                <a:prstClr val="black"/>
              </a:solidFill>
            </a:endParaRPr>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3096807"/>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453896" y="271119"/>
            <a:ext cx="10115804" cy="630581"/>
          </a:xfrm>
          <a:prstGeom prst="rect">
            <a:avLst/>
          </a:prstGeom>
        </p:spPr>
        <p:txBody>
          <a:bodyPr/>
          <a:lstStyle>
            <a:lvl1pPr algn="r">
              <a:defRPr/>
            </a:lvl1pPr>
          </a:lstStyle>
          <a:p>
            <a:r>
              <a:rPr lang="en-US"/>
              <a:t>Click to edit Master title style</a:t>
            </a:r>
            <a:endParaRPr lang="en-US" dirty="0"/>
          </a:p>
        </p:txBody>
      </p:sp>
      <p:sp>
        <p:nvSpPr>
          <p:cNvPr id="3" name="Content Placeholder 2"/>
          <p:cNvSpPr>
            <a:spLocks noGrp="1"/>
          </p:cNvSpPr>
          <p:nvPr>
            <p:ph idx="1"/>
          </p:nvPr>
        </p:nvSpPr>
        <p:spPr>
          <a:xfrm>
            <a:off x="1451579" y="1498600"/>
            <a:ext cx="9603275" cy="3967745"/>
          </a:xfrm>
          <a:prstGeom prst="rect">
            <a:avLst/>
          </a:prstGeo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a:xfrm>
            <a:off x="429260" y="265573"/>
            <a:ext cx="811019" cy="503578"/>
          </a:xfrm>
          <a:prstGeom prst="rect">
            <a:avLst/>
          </a:prstGeom>
        </p:spPr>
        <p:txBody>
          <a:bodyPr/>
          <a:lstStyle/>
          <a:p>
            <a:fld id="{62091213-459E-4082-85E0-74485516930F}" type="slidenum">
              <a:rPr lang="id-ID" smtClean="0">
                <a:solidFill>
                  <a:prstClr val="black"/>
                </a:solidFill>
              </a:rPr>
              <a:pPr/>
              <a:t>‹#›</a:t>
            </a:fld>
            <a:endParaRPr lang="id-ID">
              <a:solidFill>
                <a:prstClr val="black"/>
              </a:solidFill>
            </a:endParaRPr>
          </a:p>
        </p:txBody>
      </p:sp>
    </p:spTree>
    <p:extLst>
      <p:ext uri="{BB962C8B-B14F-4D97-AF65-F5344CB8AC3E}">
        <p14:creationId xmlns:p14="http://schemas.microsoft.com/office/powerpoint/2010/main" val="2622881387"/>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8"/>
            <a:ext cx="10363200" cy="1470025"/>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44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609600" y="6356353"/>
            <a:ext cx="2844800" cy="365125"/>
          </a:xfrm>
          <a:prstGeom prst="rect">
            <a:avLst/>
          </a:prstGeom>
        </p:spPr>
        <p:txBody>
          <a:bodyPr/>
          <a:lstStyle/>
          <a:p>
            <a:fld id="{3AFC021C-F513-4DB3-8AED-9C19E982CE48}" type="datetimeFigureOut">
              <a:rPr lang="en-US" smtClean="0">
                <a:solidFill>
                  <a:prstClr val="black">
                    <a:tint val="75000"/>
                  </a:prstClr>
                </a:solidFill>
              </a:rPr>
              <a:pPr/>
              <a:t>10/6/2022</a:t>
            </a:fld>
            <a:endParaRPr lang="en-US">
              <a:solidFill>
                <a:prstClr val="black">
                  <a:tint val="75000"/>
                </a:prstClr>
              </a:solidFill>
            </a:endParaRPr>
          </a:p>
        </p:txBody>
      </p:sp>
      <p:sp>
        <p:nvSpPr>
          <p:cNvPr id="5" name="Footer Placeholder 4"/>
          <p:cNvSpPr>
            <a:spLocks noGrp="1"/>
          </p:cNvSpPr>
          <p:nvPr>
            <p:ph type="ftr" sz="quarter" idx="11"/>
          </p:nvPr>
        </p:nvSpPr>
        <p:spPr>
          <a:xfrm>
            <a:off x="4165600" y="6356353"/>
            <a:ext cx="3860800" cy="365125"/>
          </a:xfrm>
          <a:prstGeom prst="rect">
            <a:avLst/>
          </a:prstGeom>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a:xfrm>
            <a:off x="8737600" y="6356353"/>
            <a:ext cx="2844800" cy="365125"/>
          </a:xfrm>
          <a:prstGeom prst="rect">
            <a:avLst/>
          </a:prstGeom>
        </p:spPr>
        <p:txBody>
          <a:bodyPr/>
          <a:lstStyle/>
          <a:p>
            <a:fld id="{A1053E46-EFF3-41CB-AB4B-CD385835D00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749382192"/>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80" y="2097699"/>
            <a:ext cx="8910621" cy="797902"/>
          </a:xfrm>
        </p:spPr>
        <p:txBody>
          <a:bodyPr bIns="0" anchor="b">
            <a:no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FE12394-E183-4374-B671-43A7AE489794}" type="datetimeFigureOut">
              <a:rPr lang="id-ID" smtClean="0">
                <a:solidFill>
                  <a:prstClr val="black">
                    <a:tint val="75000"/>
                  </a:prstClr>
                </a:solidFill>
              </a:rPr>
              <a:pPr/>
              <a:t>06/10/2022</a:t>
            </a:fld>
            <a:endParaRPr lang="id-ID">
              <a:solidFill>
                <a:prstClr val="black">
                  <a:tint val="75000"/>
                </a:prstClr>
              </a:solidFill>
            </a:endParaRPr>
          </a:p>
        </p:txBody>
      </p:sp>
      <p:sp>
        <p:nvSpPr>
          <p:cNvPr id="5" name="Footer Placeholder 4"/>
          <p:cNvSpPr>
            <a:spLocks noGrp="1"/>
          </p:cNvSpPr>
          <p:nvPr>
            <p:ph type="ftr" sz="quarter" idx="11"/>
          </p:nvPr>
        </p:nvSpPr>
        <p:spPr>
          <a:xfrm>
            <a:off x="2416500" y="329307"/>
            <a:ext cx="4973915" cy="309201"/>
          </a:xfrm>
        </p:spPr>
        <p:txBody>
          <a:bodyPr/>
          <a:lstStyle/>
          <a:p>
            <a:endParaRPr lang="id-ID">
              <a:solidFill>
                <a:prstClr val="black">
                  <a:tint val="75000"/>
                </a:prstClr>
              </a:solidFill>
            </a:endParaRPr>
          </a:p>
        </p:txBody>
      </p:sp>
      <p:sp>
        <p:nvSpPr>
          <p:cNvPr id="6" name="Slide Number Placeholder 5"/>
          <p:cNvSpPr>
            <a:spLocks noGrp="1"/>
          </p:cNvSpPr>
          <p:nvPr>
            <p:ph type="sldNum" sz="quarter" idx="12"/>
          </p:nvPr>
        </p:nvSpPr>
        <p:spPr>
          <a:xfrm>
            <a:off x="1437664" y="798973"/>
            <a:ext cx="811019" cy="503578"/>
          </a:xfrm>
        </p:spPr>
        <p:txBody>
          <a:bodyPr/>
          <a:lstStyle/>
          <a:p>
            <a:fld id="{62091213-459E-4082-85E0-74485516930F}" type="slidenum">
              <a:rPr lang="id-ID" smtClean="0">
                <a:solidFill>
                  <a:srgbClr val="B71E42"/>
                </a:solidFill>
              </a:rPr>
              <a:pPr/>
              <a:t>‹#›</a:t>
            </a:fld>
            <a:endParaRPr lang="id-ID">
              <a:solidFill>
                <a:srgbClr val="B71E42"/>
              </a:solidFill>
            </a:endParaRPr>
          </a:p>
        </p:txBody>
      </p:sp>
    </p:spTree>
    <p:extLst>
      <p:ext uri="{BB962C8B-B14F-4D97-AF65-F5344CB8AC3E}">
        <p14:creationId xmlns:p14="http://schemas.microsoft.com/office/powerpoint/2010/main" val="228196449"/>
      </p:ext>
    </p:extLst>
  </p:cSld>
  <p:clrMapOvr>
    <a:masterClrMapping/>
  </p:clrMapOvr>
  <p:extLst mod="1">
    <p:ext uri="{DCECCB84-F9BA-43D5-87BE-67443E8EF086}">
      <p15:sldGuideLst xmlns:p15="http://schemas.microsoft.com/office/powerpoint/2012/main" xmlns=""/>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FE12394-E183-4374-B671-43A7AE489794}" type="datetimeFigureOut">
              <a:rPr lang="id-ID" smtClean="0"/>
              <a:t>06/10/2022</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62091213-459E-4082-85E0-74485516930F}" type="slidenum">
              <a:rPr lang="id-ID" smtClean="0"/>
              <a:t>‹#›</a:t>
            </a:fld>
            <a:endParaRPr lang="id-ID"/>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37516031"/>
      </p:ext>
    </p:extLst>
  </p:cSld>
  <p:clrMapOvr>
    <a:masterClrMapping/>
  </p:clrMapOvr>
  <p:extLst>
    <p:ext uri="{DCECCB84-F9BA-43D5-87BE-67443E8EF086}">
      <p15:sldGuideLst xmlns:p15="http://schemas.microsoft.com/office/powerpoint/2012/main" xmlns=""/>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453896" y="106229"/>
            <a:ext cx="10115804" cy="630581"/>
          </a:xfrm>
        </p:spPr>
        <p:txBody>
          <a:bodyPr/>
          <a:lstStyle>
            <a:lvl1pPr algn="r">
              <a:defRPr/>
            </a:lvl1pPr>
          </a:lstStyle>
          <a:p>
            <a:r>
              <a:rPr lang="en-US"/>
              <a:t>Click to edit Master title style</a:t>
            </a:r>
            <a:endParaRPr lang="en-US" dirty="0"/>
          </a:p>
        </p:txBody>
      </p:sp>
      <p:sp>
        <p:nvSpPr>
          <p:cNvPr id="3" name="Content Placeholder 2"/>
          <p:cNvSpPr>
            <a:spLocks noGrp="1"/>
          </p:cNvSpPr>
          <p:nvPr>
            <p:ph idx="1"/>
          </p:nvPr>
        </p:nvSpPr>
        <p:spPr>
          <a:xfrm>
            <a:off x="1451579" y="1498600"/>
            <a:ext cx="9603275" cy="3967745"/>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a:xfrm>
            <a:off x="249378" y="171990"/>
            <a:ext cx="811019" cy="503578"/>
          </a:xfrm>
        </p:spPr>
        <p:txBody>
          <a:bodyPr/>
          <a:lstStyle/>
          <a:p>
            <a:fld id="{62091213-459E-4082-85E0-74485516930F}" type="slidenum">
              <a:rPr lang="id-ID" smtClean="0">
                <a:solidFill>
                  <a:srgbClr val="B71E42"/>
                </a:solidFill>
              </a:rPr>
              <a:pPr/>
              <a:t>‹#›</a:t>
            </a:fld>
            <a:endParaRPr lang="id-ID">
              <a:solidFill>
                <a:srgbClr val="B71E42"/>
              </a:solidFill>
            </a:endParaRPr>
          </a:p>
        </p:txBody>
      </p:sp>
      <p:cxnSp>
        <p:nvCxnSpPr>
          <p:cNvPr id="33" name="Straight Connector 32"/>
          <p:cNvCxnSpPr>
            <a:stCxn id="6" idx="2"/>
          </p:cNvCxnSpPr>
          <p:nvPr/>
        </p:nvCxnSpPr>
        <p:spPr>
          <a:xfrm>
            <a:off x="654888" y="675568"/>
            <a:ext cx="1091481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08132271"/>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FE12394-E183-4374-B671-43A7AE489794}" type="datetimeFigureOut">
              <a:rPr lang="id-ID" smtClean="0">
                <a:solidFill>
                  <a:prstClr val="black">
                    <a:tint val="75000"/>
                  </a:prstClr>
                </a:solidFill>
              </a:rPr>
              <a:pPr/>
              <a:t>06/10/2022</a:t>
            </a:fld>
            <a:endParaRPr lang="id-ID">
              <a:solidFill>
                <a:prstClr val="black">
                  <a:tint val="75000"/>
                </a:prstClr>
              </a:solidFill>
            </a:endParaRPr>
          </a:p>
        </p:txBody>
      </p:sp>
      <p:sp>
        <p:nvSpPr>
          <p:cNvPr id="5" name="Footer Placeholder 4"/>
          <p:cNvSpPr>
            <a:spLocks noGrp="1"/>
          </p:cNvSpPr>
          <p:nvPr>
            <p:ph type="ftr" sz="quarter" idx="11"/>
          </p:nvPr>
        </p:nvSpPr>
        <p:spPr/>
        <p:txBody>
          <a:bodyPr/>
          <a:lstStyle/>
          <a:p>
            <a:endParaRPr lang="id-ID">
              <a:solidFill>
                <a:prstClr val="black">
                  <a:tint val="75000"/>
                </a:prstClr>
              </a:solidFill>
            </a:endParaRPr>
          </a:p>
        </p:txBody>
      </p:sp>
      <p:sp>
        <p:nvSpPr>
          <p:cNvPr id="6" name="Slide Number Placeholder 5"/>
          <p:cNvSpPr>
            <a:spLocks noGrp="1"/>
          </p:cNvSpPr>
          <p:nvPr>
            <p:ph type="sldNum" sz="quarter" idx="12"/>
          </p:nvPr>
        </p:nvSpPr>
        <p:spPr/>
        <p:txBody>
          <a:bodyPr/>
          <a:lstStyle/>
          <a:p>
            <a:fld id="{62091213-459E-4082-85E0-74485516930F}" type="slidenum">
              <a:rPr lang="id-ID" smtClean="0">
                <a:solidFill>
                  <a:srgbClr val="B71E42"/>
                </a:solidFill>
              </a:rPr>
              <a:pPr/>
              <a:t>‹#›</a:t>
            </a:fld>
            <a:endParaRPr lang="id-ID">
              <a:solidFill>
                <a:srgbClr val="B71E42"/>
              </a:solidFill>
            </a:endParaRPr>
          </a:p>
        </p:txBody>
      </p:sp>
    </p:spTree>
    <p:extLst>
      <p:ext uri="{BB962C8B-B14F-4D97-AF65-F5344CB8AC3E}">
        <p14:creationId xmlns:p14="http://schemas.microsoft.com/office/powerpoint/2010/main" val="3485345027"/>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FE12394-E183-4374-B671-43A7AE489794}" type="datetimeFigureOut">
              <a:rPr lang="id-ID" smtClean="0">
                <a:solidFill>
                  <a:prstClr val="black">
                    <a:tint val="75000"/>
                  </a:prstClr>
                </a:solidFill>
              </a:rPr>
              <a:pPr/>
              <a:t>06/10/2022</a:t>
            </a:fld>
            <a:endParaRPr lang="id-ID">
              <a:solidFill>
                <a:prstClr val="black">
                  <a:tint val="75000"/>
                </a:prstClr>
              </a:solidFill>
            </a:endParaRPr>
          </a:p>
        </p:txBody>
      </p:sp>
      <p:sp>
        <p:nvSpPr>
          <p:cNvPr id="6" name="Footer Placeholder 5"/>
          <p:cNvSpPr>
            <a:spLocks noGrp="1"/>
          </p:cNvSpPr>
          <p:nvPr>
            <p:ph type="ftr" sz="quarter" idx="11"/>
          </p:nvPr>
        </p:nvSpPr>
        <p:spPr/>
        <p:txBody>
          <a:bodyPr/>
          <a:lstStyle/>
          <a:p>
            <a:endParaRPr lang="id-ID">
              <a:solidFill>
                <a:prstClr val="black">
                  <a:tint val="75000"/>
                </a:prstClr>
              </a:solidFill>
            </a:endParaRPr>
          </a:p>
        </p:txBody>
      </p:sp>
      <p:sp>
        <p:nvSpPr>
          <p:cNvPr id="7" name="Slide Number Placeholder 6"/>
          <p:cNvSpPr>
            <a:spLocks noGrp="1"/>
          </p:cNvSpPr>
          <p:nvPr>
            <p:ph type="sldNum" sz="quarter" idx="12"/>
          </p:nvPr>
        </p:nvSpPr>
        <p:spPr/>
        <p:txBody>
          <a:bodyPr/>
          <a:lstStyle/>
          <a:p>
            <a:fld id="{62091213-459E-4082-85E0-74485516930F}" type="slidenum">
              <a:rPr lang="id-ID" smtClean="0">
                <a:solidFill>
                  <a:srgbClr val="B71E42"/>
                </a:solidFill>
              </a:rPr>
              <a:pPr/>
              <a:t>‹#›</a:t>
            </a:fld>
            <a:endParaRPr lang="id-ID">
              <a:solidFill>
                <a:srgbClr val="B71E42"/>
              </a:solidFill>
            </a:endParaRPr>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06295188"/>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FE12394-E183-4374-B671-43A7AE489794}" type="datetimeFigureOut">
              <a:rPr lang="id-ID" smtClean="0">
                <a:solidFill>
                  <a:prstClr val="black">
                    <a:tint val="75000"/>
                  </a:prstClr>
                </a:solidFill>
              </a:rPr>
              <a:pPr/>
              <a:t>06/10/2022</a:t>
            </a:fld>
            <a:endParaRPr lang="id-ID">
              <a:solidFill>
                <a:prstClr val="black">
                  <a:tint val="75000"/>
                </a:prstClr>
              </a:solidFill>
            </a:endParaRPr>
          </a:p>
        </p:txBody>
      </p:sp>
      <p:sp>
        <p:nvSpPr>
          <p:cNvPr id="8" name="Footer Placeholder 7"/>
          <p:cNvSpPr>
            <a:spLocks noGrp="1"/>
          </p:cNvSpPr>
          <p:nvPr>
            <p:ph type="ftr" sz="quarter" idx="11"/>
          </p:nvPr>
        </p:nvSpPr>
        <p:spPr/>
        <p:txBody>
          <a:bodyPr/>
          <a:lstStyle/>
          <a:p>
            <a:endParaRPr lang="id-ID">
              <a:solidFill>
                <a:prstClr val="black">
                  <a:tint val="75000"/>
                </a:prstClr>
              </a:solidFill>
            </a:endParaRPr>
          </a:p>
        </p:txBody>
      </p:sp>
      <p:sp>
        <p:nvSpPr>
          <p:cNvPr id="9" name="Slide Number Placeholder 8"/>
          <p:cNvSpPr>
            <a:spLocks noGrp="1"/>
          </p:cNvSpPr>
          <p:nvPr>
            <p:ph type="sldNum" sz="quarter" idx="12"/>
          </p:nvPr>
        </p:nvSpPr>
        <p:spPr/>
        <p:txBody>
          <a:bodyPr/>
          <a:lstStyle/>
          <a:p>
            <a:fld id="{62091213-459E-4082-85E0-74485516930F}" type="slidenum">
              <a:rPr lang="id-ID" smtClean="0">
                <a:solidFill>
                  <a:srgbClr val="B71E42"/>
                </a:solidFill>
              </a:rPr>
              <a:pPr/>
              <a:t>‹#›</a:t>
            </a:fld>
            <a:endParaRPr lang="id-ID">
              <a:solidFill>
                <a:srgbClr val="B71E42"/>
              </a:solidFill>
            </a:endParaRPr>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22113335"/>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58143" y="233019"/>
            <a:ext cx="9603275" cy="757581"/>
          </a:xfrm>
        </p:spPr>
        <p:txBody>
          <a:bodyPr/>
          <a:lstStyle/>
          <a:p>
            <a:r>
              <a:rPr lang="en-US"/>
              <a:t>Click to edit Master title style</a:t>
            </a:r>
            <a:endParaRPr lang="en-US" dirty="0"/>
          </a:p>
        </p:txBody>
      </p:sp>
      <p:sp>
        <p:nvSpPr>
          <p:cNvPr id="5" name="Slide Number Placeholder 4"/>
          <p:cNvSpPr>
            <a:spLocks noGrp="1"/>
          </p:cNvSpPr>
          <p:nvPr>
            <p:ph type="sldNum" sz="quarter" idx="12"/>
          </p:nvPr>
        </p:nvSpPr>
        <p:spPr>
          <a:xfrm>
            <a:off x="340360" y="163973"/>
            <a:ext cx="811019" cy="503578"/>
          </a:xfrm>
        </p:spPr>
        <p:txBody>
          <a:bodyPr/>
          <a:lstStyle/>
          <a:p>
            <a:fld id="{62091213-459E-4082-85E0-74485516930F}" type="slidenum">
              <a:rPr lang="id-ID" smtClean="0">
                <a:solidFill>
                  <a:srgbClr val="B71E42"/>
                </a:solidFill>
              </a:rPr>
              <a:pPr/>
              <a:t>‹#›</a:t>
            </a:fld>
            <a:endParaRPr lang="id-ID">
              <a:solidFill>
                <a:srgbClr val="B71E42"/>
              </a:solidFill>
            </a:endParaRPr>
          </a:p>
        </p:txBody>
      </p:sp>
      <p:cxnSp>
        <p:nvCxnSpPr>
          <p:cNvPr id="25" name="Straight Connector 24"/>
          <p:cNvCxnSpPr/>
          <p:nvPr/>
        </p:nvCxnSpPr>
        <p:spPr>
          <a:xfrm>
            <a:off x="1453896" y="10469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29686597"/>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Blank">
    <p:bg>
      <p:bgPr>
        <a:gradFill flip="none" rotWithShape="1">
          <a:gsLst>
            <a:gs pos="0">
              <a:schemeClr val="tx1"/>
            </a:gs>
            <a:gs pos="50000">
              <a:srgbClr val="002060"/>
            </a:gs>
            <a:gs pos="100000">
              <a:schemeClr val="tx1"/>
            </a:gs>
          </a:gsLst>
          <a:lin ang="0" scaled="1"/>
          <a:tileRect/>
        </a:gra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38088654"/>
      </p:ext>
    </p:extLst>
  </p:cSld>
  <p:clrMapOvr>
    <a:masterClrMapping/>
  </p:clrMapOvr>
  <p:extLst mod="1">
    <p:ext uri="{DCECCB84-F9BA-43D5-87BE-67443E8EF086}">
      <p15:sldGuideLst xmlns:p15="http://schemas.microsoft.com/office/powerpoint/2012/main" xmlns=""/>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FE12394-E183-4374-B671-43A7AE489794}" type="datetimeFigureOut">
              <a:rPr lang="id-ID" smtClean="0">
                <a:solidFill>
                  <a:prstClr val="black">
                    <a:tint val="75000"/>
                  </a:prstClr>
                </a:solidFill>
              </a:rPr>
              <a:pPr/>
              <a:t>06/10/2022</a:t>
            </a:fld>
            <a:endParaRPr lang="id-ID">
              <a:solidFill>
                <a:prstClr val="black">
                  <a:tint val="75000"/>
                </a:prstClr>
              </a:solidFill>
            </a:endParaRPr>
          </a:p>
        </p:txBody>
      </p:sp>
      <p:sp>
        <p:nvSpPr>
          <p:cNvPr id="6" name="Footer Placeholder 5"/>
          <p:cNvSpPr>
            <a:spLocks noGrp="1"/>
          </p:cNvSpPr>
          <p:nvPr>
            <p:ph type="ftr" sz="quarter" idx="11"/>
          </p:nvPr>
        </p:nvSpPr>
        <p:spPr/>
        <p:txBody>
          <a:bodyPr/>
          <a:lstStyle/>
          <a:p>
            <a:endParaRPr lang="id-ID">
              <a:solidFill>
                <a:prstClr val="black">
                  <a:tint val="75000"/>
                </a:prstClr>
              </a:solidFill>
            </a:endParaRPr>
          </a:p>
        </p:txBody>
      </p:sp>
      <p:sp>
        <p:nvSpPr>
          <p:cNvPr id="7" name="Slide Number Placeholder 6"/>
          <p:cNvSpPr>
            <a:spLocks noGrp="1"/>
          </p:cNvSpPr>
          <p:nvPr>
            <p:ph type="sldNum" sz="quarter" idx="12"/>
          </p:nvPr>
        </p:nvSpPr>
        <p:spPr/>
        <p:txBody>
          <a:bodyPr/>
          <a:lstStyle/>
          <a:p>
            <a:fld id="{62091213-459E-4082-85E0-74485516930F}" type="slidenum">
              <a:rPr lang="id-ID" smtClean="0">
                <a:solidFill>
                  <a:srgbClr val="B71E42"/>
                </a:solidFill>
              </a:rPr>
              <a:pPr/>
              <a:t>‹#›</a:t>
            </a:fld>
            <a:endParaRPr lang="id-ID">
              <a:solidFill>
                <a:srgbClr val="B71E42"/>
              </a:solidFill>
            </a:endParaRPr>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18888547"/>
      </p:ext>
    </p:extLst>
  </p:cSld>
  <p:clrMapOvr>
    <a:masterClrMapping/>
  </p:clrMapOvr>
  <p:extLst>
    <p:ext uri="{DCECCB84-F9BA-43D5-87BE-67443E8EF086}">
      <p15:sldGuideLst xmlns:p15="http://schemas.microsoft.com/office/powerpoint/2012/main" xmlns=""/>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DFE12394-E183-4374-B671-43A7AE489794}" type="datetimeFigureOut">
              <a:rPr lang="id-ID" smtClean="0">
                <a:solidFill>
                  <a:prstClr val="black">
                    <a:tint val="75000"/>
                  </a:prstClr>
                </a:solidFill>
              </a:rPr>
              <a:pPr/>
              <a:t>06/10/2022</a:t>
            </a:fld>
            <a:endParaRPr lang="id-ID">
              <a:solidFill>
                <a:prstClr val="black">
                  <a:tint val="75000"/>
                </a:prstClr>
              </a:solidFill>
            </a:endParaRPr>
          </a:p>
        </p:txBody>
      </p:sp>
      <p:sp>
        <p:nvSpPr>
          <p:cNvPr id="6" name="Footer Placeholder 5"/>
          <p:cNvSpPr>
            <a:spLocks noGrp="1"/>
          </p:cNvSpPr>
          <p:nvPr>
            <p:ph type="ftr" sz="quarter" idx="11"/>
          </p:nvPr>
        </p:nvSpPr>
        <p:spPr>
          <a:xfrm>
            <a:off x="1447382" y="318640"/>
            <a:ext cx="5541004" cy="320931"/>
          </a:xfrm>
        </p:spPr>
        <p:txBody>
          <a:bodyPr/>
          <a:lstStyle/>
          <a:p>
            <a:endParaRPr lang="id-ID">
              <a:solidFill>
                <a:prstClr val="black">
                  <a:tint val="75000"/>
                </a:prstClr>
              </a:solidFill>
            </a:endParaRPr>
          </a:p>
        </p:txBody>
      </p:sp>
      <p:sp>
        <p:nvSpPr>
          <p:cNvPr id="7" name="Slide Number Placeholder 6"/>
          <p:cNvSpPr>
            <a:spLocks noGrp="1"/>
          </p:cNvSpPr>
          <p:nvPr>
            <p:ph type="sldNum" sz="quarter" idx="12"/>
          </p:nvPr>
        </p:nvSpPr>
        <p:spPr/>
        <p:txBody>
          <a:bodyPr/>
          <a:lstStyle/>
          <a:p>
            <a:fld id="{62091213-459E-4082-85E0-74485516930F}" type="slidenum">
              <a:rPr lang="id-ID" smtClean="0">
                <a:solidFill>
                  <a:srgbClr val="B71E42"/>
                </a:solidFill>
              </a:rPr>
              <a:pPr/>
              <a:t>‹#›</a:t>
            </a:fld>
            <a:endParaRPr lang="id-ID">
              <a:solidFill>
                <a:srgbClr val="B71E42"/>
              </a:solidFill>
            </a:endParaRPr>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99010511"/>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FE12394-E183-4374-B671-43A7AE489794}" type="datetimeFigureOut">
              <a:rPr lang="id-ID" smtClean="0">
                <a:solidFill>
                  <a:prstClr val="black">
                    <a:tint val="75000"/>
                  </a:prstClr>
                </a:solidFill>
              </a:rPr>
              <a:pPr/>
              <a:t>06/10/2022</a:t>
            </a:fld>
            <a:endParaRPr lang="id-ID">
              <a:solidFill>
                <a:prstClr val="black">
                  <a:tint val="75000"/>
                </a:prstClr>
              </a:solidFill>
            </a:endParaRPr>
          </a:p>
        </p:txBody>
      </p:sp>
      <p:sp>
        <p:nvSpPr>
          <p:cNvPr id="5" name="Footer Placeholder 4"/>
          <p:cNvSpPr>
            <a:spLocks noGrp="1"/>
          </p:cNvSpPr>
          <p:nvPr>
            <p:ph type="ftr" sz="quarter" idx="11"/>
          </p:nvPr>
        </p:nvSpPr>
        <p:spPr/>
        <p:txBody>
          <a:bodyPr/>
          <a:lstStyle/>
          <a:p>
            <a:endParaRPr lang="id-ID">
              <a:solidFill>
                <a:prstClr val="black">
                  <a:tint val="75000"/>
                </a:prstClr>
              </a:solidFill>
            </a:endParaRPr>
          </a:p>
        </p:txBody>
      </p:sp>
      <p:sp>
        <p:nvSpPr>
          <p:cNvPr id="6" name="Slide Number Placeholder 5"/>
          <p:cNvSpPr>
            <a:spLocks noGrp="1"/>
          </p:cNvSpPr>
          <p:nvPr>
            <p:ph type="sldNum" sz="quarter" idx="12"/>
          </p:nvPr>
        </p:nvSpPr>
        <p:spPr/>
        <p:txBody>
          <a:bodyPr/>
          <a:lstStyle/>
          <a:p>
            <a:fld id="{62091213-459E-4082-85E0-74485516930F}" type="slidenum">
              <a:rPr lang="id-ID" smtClean="0">
                <a:solidFill>
                  <a:srgbClr val="B71E42"/>
                </a:solidFill>
              </a:rPr>
              <a:pPr/>
              <a:t>‹#›</a:t>
            </a:fld>
            <a:endParaRPr lang="id-ID">
              <a:solidFill>
                <a:srgbClr val="B71E42"/>
              </a:solidFill>
            </a:endParaRPr>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25958270"/>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FE12394-E183-4374-B671-43A7AE489794}" type="datetimeFigureOut">
              <a:rPr lang="id-ID" smtClean="0">
                <a:solidFill>
                  <a:prstClr val="black">
                    <a:tint val="75000"/>
                  </a:prstClr>
                </a:solidFill>
              </a:rPr>
              <a:pPr/>
              <a:t>06/10/2022</a:t>
            </a:fld>
            <a:endParaRPr lang="id-ID">
              <a:solidFill>
                <a:prstClr val="black">
                  <a:tint val="75000"/>
                </a:prstClr>
              </a:solidFill>
            </a:endParaRPr>
          </a:p>
        </p:txBody>
      </p:sp>
      <p:sp>
        <p:nvSpPr>
          <p:cNvPr id="5" name="Footer Placeholder 4"/>
          <p:cNvSpPr>
            <a:spLocks noGrp="1"/>
          </p:cNvSpPr>
          <p:nvPr>
            <p:ph type="ftr" sz="quarter" idx="11"/>
          </p:nvPr>
        </p:nvSpPr>
        <p:spPr/>
        <p:txBody>
          <a:bodyPr/>
          <a:lstStyle/>
          <a:p>
            <a:endParaRPr lang="id-ID">
              <a:solidFill>
                <a:prstClr val="black">
                  <a:tint val="75000"/>
                </a:prstClr>
              </a:solidFill>
            </a:endParaRPr>
          </a:p>
        </p:txBody>
      </p:sp>
      <p:sp>
        <p:nvSpPr>
          <p:cNvPr id="6" name="Slide Number Placeholder 5"/>
          <p:cNvSpPr>
            <a:spLocks noGrp="1"/>
          </p:cNvSpPr>
          <p:nvPr>
            <p:ph type="sldNum" sz="quarter" idx="12"/>
          </p:nvPr>
        </p:nvSpPr>
        <p:spPr/>
        <p:txBody>
          <a:bodyPr/>
          <a:lstStyle/>
          <a:p>
            <a:fld id="{62091213-459E-4082-85E0-74485516930F}" type="slidenum">
              <a:rPr lang="id-ID" smtClean="0">
                <a:solidFill>
                  <a:srgbClr val="B71E42"/>
                </a:solidFill>
              </a:rPr>
              <a:pPr/>
              <a:t>‹#›</a:t>
            </a:fld>
            <a:endParaRPr lang="id-ID">
              <a:solidFill>
                <a:srgbClr val="B71E42"/>
              </a:solidFill>
            </a:endParaRPr>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362143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DFE12394-E183-4374-B671-43A7AE489794}" type="datetimeFigureOut">
              <a:rPr lang="id-ID" smtClean="0"/>
              <a:t>06/10/2022</a:t>
            </a:fld>
            <a:endParaRPr lang="id-ID"/>
          </a:p>
        </p:txBody>
      </p:sp>
      <p:sp>
        <p:nvSpPr>
          <p:cNvPr id="6" name="Footer Placeholder 5"/>
          <p:cNvSpPr>
            <a:spLocks noGrp="1"/>
          </p:cNvSpPr>
          <p:nvPr>
            <p:ph type="ftr" sz="quarter" idx="11"/>
          </p:nvPr>
        </p:nvSpPr>
        <p:spPr>
          <a:xfrm>
            <a:off x="1447382" y="318640"/>
            <a:ext cx="5541004" cy="320931"/>
          </a:xfrm>
        </p:spPr>
        <p:txBody>
          <a:bodyPr/>
          <a:lstStyle/>
          <a:p>
            <a:endParaRPr lang="id-ID"/>
          </a:p>
        </p:txBody>
      </p:sp>
      <p:sp>
        <p:nvSpPr>
          <p:cNvPr id="7" name="Slide Number Placeholder 6"/>
          <p:cNvSpPr>
            <a:spLocks noGrp="1"/>
          </p:cNvSpPr>
          <p:nvPr>
            <p:ph type="sldNum" sz="quarter" idx="12"/>
          </p:nvPr>
        </p:nvSpPr>
        <p:spPr/>
        <p:txBody>
          <a:bodyPr/>
          <a:lstStyle/>
          <a:p>
            <a:fld id="{62091213-459E-4082-85E0-74485516930F}" type="slidenum">
              <a:rPr lang="id-ID" smtClean="0"/>
              <a:t>‹#›</a:t>
            </a:fld>
            <a:endParaRPr lang="id-ID"/>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075055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image" Target="../media/image1.jpeg"/><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4.xml"/><Relationship Id="rId3" Type="http://schemas.openxmlformats.org/officeDocument/2006/relationships/slideLayout" Target="../slideLayouts/slideLayout29.xml"/><Relationship Id="rId7" Type="http://schemas.openxmlformats.org/officeDocument/2006/relationships/slideLayout" Target="../slideLayouts/slideLayout33.xml"/><Relationship Id="rId2" Type="http://schemas.openxmlformats.org/officeDocument/2006/relationships/slideLayout" Target="../slideLayouts/slideLayout28.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image" Target="../media/image2.jpg"/><Relationship Id="rId5" Type="http://schemas.openxmlformats.org/officeDocument/2006/relationships/slideLayout" Target="../slideLayouts/slideLayout31.xml"/><Relationship Id="rId10" Type="http://schemas.openxmlformats.org/officeDocument/2006/relationships/theme" Target="../theme/theme3.xml"/><Relationship Id="rId4" Type="http://schemas.openxmlformats.org/officeDocument/2006/relationships/slideLayout" Target="../slideLayouts/slideLayout30.xml"/><Relationship Id="rId9" Type="http://schemas.openxmlformats.org/officeDocument/2006/relationships/slideLayout" Target="../slideLayouts/slideLayout35.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3.xml"/><Relationship Id="rId13" Type="http://schemas.openxmlformats.org/officeDocument/2006/relationships/slideLayout" Target="../slideLayouts/slideLayout48.xml"/><Relationship Id="rId3" Type="http://schemas.openxmlformats.org/officeDocument/2006/relationships/slideLayout" Target="../slideLayouts/slideLayout38.xml"/><Relationship Id="rId7" Type="http://schemas.openxmlformats.org/officeDocument/2006/relationships/slideLayout" Target="../slideLayouts/slideLayout42.xml"/><Relationship Id="rId12" Type="http://schemas.openxmlformats.org/officeDocument/2006/relationships/slideLayout" Target="../slideLayouts/slideLayout47.xml"/><Relationship Id="rId2" Type="http://schemas.openxmlformats.org/officeDocument/2006/relationships/slideLayout" Target="../slideLayouts/slideLayout37.xml"/><Relationship Id="rId1" Type="http://schemas.openxmlformats.org/officeDocument/2006/relationships/slideLayout" Target="../slideLayouts/slideLayout36.xml"/><Relationship Id="rId6" Type="http://schemas.openxmlformats.org/officeDocument/2006/relationships/slideLayout" Target="../slideLayouts/slideLayout41.xml"/><Relationship Id="rId11" Type="http://schemas.openxmlformats.org/officeDocument/2006/relationships/slideLayout" Target="../slideLayouts/slideLayout46.xml"/><Relationship Id="rId5" Type="http://schemas.openxmlformats.org/officeDocument/2006/relationships/slideLayout" Target="../slideLayouts/slideLayout40.xml"/><Relationship Id="rId15" Type="http://schemas.openxmlformats.org/officeDocument/2006/relationships/image" Target="../media/image1.jpeg"/><Relationship Id="rId10" Type="http://schemas.openxmlformats.org/officeDocument/2006/relationships/slideLayout" Target="../slideLayouts/slideLayout45.xml"/><Relationship Id="rId4" Type="http://schemas.openxmlformats.org/officeDocument/2006/relationships/slideLayout" Target="../slideLayouts/slideLayout39.xml"/><Relationship Id="rId9" Type="http://schemas.openxmlformats.org/officeDocument/2006/relationships/slideLayout" Target="../slideLayouts/slideLayout44.xml"/><Relationship Id="rId14"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3" Type="http://schemas.openxmlformats.org/officeDocument/2006/relationships/slideLayout" Target="../slideLayouts/slideLayout51.xml"/><Relationship Id="rId7" Type="http://schemas.openxmlformats.org/officeDocument/2006/relationships/slideLayout" Target="../slideLayouts/slideLayout55.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5" Type="http://schemas.openxmlformats.org/officeDocument/2006/relationships/slideLayout" Target="../slideLayouts/slideLayout53.xml"/><Relationship Id="rId10" Type="http://schemas.openxmlformats.org/officeDocument/2006/relationships/image" Target="../media/image2.jpg"/><Relationship Id="rId4" Type="http://schemas.openxmlformats.org/officeDocument/2006/relationships/slideLayout" Target="../slideLayouts/slideLayout52.xml"/><Relationship Id="rId9"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4.xml"/><Relationship Id="rId13" Type="http://schemas.openxmlformats.org/officeDocument/2006/relationships/slideLayout" Target="../slideLayouts/slideLayout69.xml"/><Relationship Id="rId3" Type="http://schemas.openxmlformats.org/officeDocument/2006/relationships/slideLayout" Target="../slideLayouts/slideLayout59.xml"/><Relationship Id="rId7" Type="http://schemas.openxmlformats.org/officeDocument/2006/relationships/slideLayout" Target="../slideLayouts/slideLayout63.xml"/><Relationship Id="rId12" Type="http://schemas.openxmlformats.org/officeDocument/2006/relationships/slideLayout" Target="../slideLayouts/slideLayout68.xml"/><Relationship Id="rId2" Type="http://schemas.openxmlformats.org/officeDocument/2006/relationships/slideLayout" Target="../slideLayouts/slideLayout58.xml"/><Relationship Id="rId1" Type="http://schemas.openxmlformats.org/officeDocument/2006/relationships/slideLayout" Target="../slideLayouts/slideLayout57.xml"/><Relationship Id="rId6" Type="http://schemas.openxmlformats.org/officeDocument/2006/relationships/slideLayout" Target="../slideLayouts/slideLayout62.xml"/><Relationship Id="rId11" Type="http://schemas.openxmlformats.org/officeDocument/2006/relationships/slideLayout" Target="../slideLayouts/slideLayout67.xml"/><Relationship Id="rId5" Type="http://schemas.openxmlformats.org/officeDocument/2006/relationships/slideLayout" Target="../slideLayouts/slideLayout61.xml"/><Relationship Id="rId15" Type="http://schemas.openxmlformats.org/officeDocument/2006/relationships/image" Target="../media/image1.jpeg"/><Relationship Id="rId10" Type="http://schemas.openxmlformats.org/officeDocument/2006/relationships/slideLayout" Target="../slideLayouts/slideLayout66.xml"/><Relationship Id="rId4" Type="http://schemas.openxmlformats.org/officeDocument/2006/relationships/slideLayout" Target="../slideLayouts/slideLayout60.xml"/><Relationship Id="rId9" Type="http://schemas.openxmlformats.org/officeDocument/2006/relationships/slideLayout" Target="../slideLayouts/slideLayout65.xml"/><Relationship Id="rId14" Type="http://schemas.openxmlformats.org/officeDocument/2006/relationships/theme" Target="../theme/theme6.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7.xml"/><Relationship Id="rId3" Type="http://schemas.openxmlformats.org/officeDocument/2006/relationships/slideLayout" Target="../slideLayouts/slideLayout72.xml"/><Relationship Id="rId7" Type="http://schemas.openxmlformats.org/officeDocument/2006/relationships/slideLayout" Target="../slideLayouts/slideLayout76.xml"/><Relationship Id="rId2" Type="http://schemas.openxmlformats.org/officeDocument/2006/relationships/slideLayout" Target="../slideLayouts/slideLayout71.xml"/><Relationship Id="rId1" Type="http://schemas.openxmlformats.org/officeDocument/2006/relationships/slideLayout" Target="../slideLayouts/slideLayout70.xml"/><Relationship Id="rId6" Type="http://schemas.openxmlformats.org/officeDocument/2006/relationships/slideLayout" Target="../slideLayouts/slideLayout75.xml"/><Relationship Id="rId11" Type="http://schemas.openxmlformats.org/officeDocument/2006/relationships/image" Target="../media/image2.jpg"/><Relationship Id="rId5" Type="http://schemas.openxmlformats.org/officeDocument/2006/relationships/slideLayout" Target="../slideLayouts/slideLayout74.xml"/><Relationship Id="rId10" Type="http://schemas.openxmlformats.org/officeDocument/2006/relationships/theme" Target="../theme/theme7.xml"/><Relationship Id="rId4" Type="http://schemas.openxmlformats.org/officeDocument/2006/relationships/slideLayout" Target="../slideLayouts/slideLayout73.xml"/><Relationship Id="rId9" Type="http://schemas.openxmlformats.org/officeDocument/2006/relationships/slideLayout" Target="../slideLayouts/slideLayout78.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86.xml"/><Relationship Id="rId3" Type="http://schemas.openxmlformats.org/officeDocument/2006/relationships/slideLayout" Target="../slideLayouts/slideLayout81.xml"/><Relationship Id="rId7" Type="http://schemas.openxmlformats.org/officeDocument/2006/relationships/slideLayout" Target="../slideLayouts/slideLayout85.xml"/><Relationship Id="rId12" Type="http://schemas.openxmlformats.org/officeDocument/2006/relationships/theme" Target="../theme/theme8.xml"/><Relationship Id="rId2" Type="http://schemas.openxmlformats.org/officeDocument/2006/relationships/slideLayout" Target="../slideLayouts/slideLayout80.xml"/><Relationship Id="rId1" Type="http://schemas.openxmlformats.org/officeDocument/2006/relationships/slideLayout" Target="../slideLayouts/slideLayout79.xml"/><Relationship Id="rId6" Type="http://schemas.openxmlformats.org/officeDocument/2006/relationships/slideLayout" Target="../slideLayouts/slideLayout84.xml"/><Relationship Id="rId11" Type="http://schemas.openxmlformats.org/officeDocument/2006/relationships/slideLayout" Target="../slideLayouts/slideLayout89.xml"/><Relationship Id="rId5" Type="http://schemas.openxmlformats.org/officeDocument/2006/relationships/slideLayout" Target="../slideLayouts/slideLayout83.xml"/><Relationship Id="rId10" Type="http://schemas.openxmlformats.org/officeDocument/2006/relationships/slideLayout" Target="../slideLayouts/slideLayout88.xml"/><Relationship Id="rId4" Type="http://schemas.openxmlformats.org/officeDocument/2006/relationships/slideLayout" Target="../slideLayouts/slideLayout82.xml"/><Relationship Id="rId9" Type="http://schemas.openxmlformats.org/officeDocument/2006/relationships/slideLayout" Target="../slideLayouts/slideLayout8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DFE12394-E183-4374-B671-43A7AE489794}" type="datetimeFigureOut">
              <a:rPr lang="id-ID" smtClean="0"/>
              <a:t>06/10/2022</a:t>
            </a:fld>
            <a:endParaRPr lang="id-ID"/>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id-ID"/>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2091213-459E-4082-85E0-74485516930F}" type="slidenum">
              <a:rPr lang="id-ID" smtClean="0"/>
              <a:t>‹#›</a:t>
            </a:fld>
            <a:endParaRPr lang="id-ID"/>
          </a:p>
        </p:txBody>
      </p:sp>
    </p:spTree>
    <p:extLst>
      <p:ext uri="{BB962C8B-B14F-4D97-AF65-F5344CB8AC3E}">
        <p14:creationId xmlns:p14="http://schemas.microsoft.com/office/powerpoint/2010/main" val="607456813"/>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 id="2147483738" r:id="rId13"/>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xmlns=""/>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88662" y="2203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2091213-459E-4082-85E0-74485516930F}" type="slidenum">
              <a:rPr lang="id-ID" smtClean="0">
                <a:solidFill>
                  <a:srgbClr val="B71E42"/>
                </a:solidFill>
              </a:rPr>
              <a:pPr/>
              <a:t>‹#›</a:t>
            </a:fld>
            <a:endParaRPr lang="id-ID">
              <a:solidFill>
                <a:srgbClr val="B71E42"/>
              </a:solidFill>
            </a:endParaRPr>
          </a:p>
        </p:txBody>
      </p:sp>
      <p:pic>
        <p:nvPicPr>
          <p:cNvPr id="1026" name="Picture 2" descr="Desain Background Brosur Keren - Background Buku Warna Biru - 1600x1000 -  Download HD Wallpaper - WallpaperTip"/>
          <p:cNvPicPr>
            <a:picLocks noChangeAspect="1" noChangeArrowheads="1"/>
          </p:cNvPicPr>
          <p:nvPr/>
        </p:nvPicPr>
        <p:blipFill rotWithShape="1">
          <a:blip r:embed="rId15">
            <a:extLst>
              <a:ext uri="{28A0092B-C50C-407E-A947-70E740481C1C}">
                <a14:useLocalDpi xmlns:a14="http://schemas.microsoft.com/office/drawing/2010/main" val="0"/>
              </a:ext>
            </a:extLst>
          </a:blip>
          <a:srcRect r="7785" b="15360"/>
          <a:stretch/>
        </p:blipFill>
        <p:spPr bwMode="auto">
          <a:xfrm>
            <a:off x="10236200" y="0"/>
            <a:ext cx="19558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745326"/>
      </p:ext>
    </p:extLst>
  </p:cSld>
  <p:clrMap bg1="lt1" tx1="dk1" bg2="lt2" tx2="dk2" accent1="accent1" accent2="accent2" accent3="accent3" accent4="accent4" accent5="accent5" accent6="accent6" hlink="hlink" folHlink="folHlink"/>
  <p:sldLayoutIdLst>
    <p:sldLayoutId id="2147483740" r:id="rId1"/>
    <p:sldLayoutId id="2147483741" r:id="rId2"/>
    <p:sldLayoutId id="2147483742" r:id="rId3"/>
    <p:sldLayoutId id="2147483743" r:id="rId4"/>
    <p:sldLayoutId id="2147483744" r:id="rId5"/>
    <p:sldLayoutId id="2147483745" r:id="rId6"/>
    <p:sldLayoutId id="2147483746" r:id="rId7"/>
    <p:sldLayoutId id="2147483747" r:id="rId8"/>
    <p:sldLayoutId id="2147483748" r:id="rId9"/>
    <p:sldLayoutId id="2147483749" r:id="rId10"/>
    <p:sldLayoutId id="2147483750" r:id="rId11"/>
    <p:sldLayoutId id="2147483751" r:id="rId12"/>
    <p:sldLayoutId id="2147483752" r:id="rId13"/>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xmlns=""/>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a:extLst>
              <a:ext uri="{FF2B5EF4-FFF2-40B4-BE49-F238E27FC236}">
                <a16:creationId xmlns:lc="http://schemas.openxmlformats.org/drawingml/2006/lockedCanvas" xmlns:o="urn:schemas-microsoft-com:office:office" xmlns:v="urn:schemas-microsoft-com:vml" xmlns:w10="urn:schemas-microsoft-com:office:word" xmlns:w="http://schemas.openxmlformats.org/wordprocessingml/2006/main" xmlns="" xmlns:a16="http://schemas.microsoft.com/office/drawing/2014/main" xmlns:wps="http://schemas.microsoft.com/office/word/2010/wordprocessingShape" xmlns:wne="http://schemas.microsoft.com/office/word/2006/wordml" xmlns:wpi="http://schemas.microsoft.com/office/word/2010/wordprocessingInk" xmlns:wpg="http://schemas.microsoft.com/office/word/2010/wordprocessingGroup" xmlns:w14="http://schemas.microsoft.com/office/word/2010/wordml" xmlns:wp="http://schemas.openxmlformats.org/drawingml/2006/wordprocessingDrawing" xmlns:wp14="http://schemas.microsoft.com/office/word/2010/wordprocessingDrawing" xmlns:m="http://schemas.openxmlformats.org/officeDocument/2006/math" xmlns:mc="http://schemas.openxmlformats.org/markup-compatibility/2006" xmlns:wpc="http://schemas.microsoft.com/office/word/2010/wordprocessingCanvas" id="{3002F8DD-D441-462A-80DB-7346A519869D}"/>
              </a:ext>
            </a:extLst>
          </p:cNvPr>
          <p:cNvPicPr/>
          <p:nvPr userDrawn="1"/>
        </p:nvPicPr>
        <p:blipFill rotWithShape="1">
          <a:blip r:embed="rId11">
            <a:extLst>
              <a:ext uri="{28A0092B-C50C-407E-A947-70E740481C1C}">
                <a14:useLocalDpi xmlns:a14="http://schemas.microsoft.com/office/drawing/2010/main" val="0"/>
              </a:ext>
            </a:extLst>
          </a:blip>
          <a:srcRect l="14367"/>
          <a:stretch/>
        </p:blipFill>
        <p:spPr>
          <a:xfrm>
            <a:off x="0" y="1"/>
            <a:ext cx="12192000" cy="6858000"/>
          </a:xfrm>
          <a:prstGeom prst="rect">
            <a:avLst/>
          </a:prstGeom>
        </p:spPr>
      </p:pic>
      <p:cxnSp>
        <p:nvCxnSpPr>
          <p:cNvPr id="8" name="Straight Connector 7"/>
          <p:cNvCxnSpPr/>
          <p:nvPr userDrawn="1"/>
        </p:nvCxnSpPr>
        <p:spPr>
          <a:xfrm>
            <a:off x="771526" y="653388"/>
            <a:ext cx="10792945" cy="0"/>
          </a:xfrm>
          <a:prstGeom prst="line">
            <a:avLst/>
          </a:prstGeom>
          <a:ln w="285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63267799"/>
      </p:ext>
    </p:extLst>
  </p:cSld>
  <p:clrMap bg1="lt1" tx1="dk1" bg2="lt2" tx2="dk2" accent1="accent1" accent2="accent2" accent3="accent3" accent4="accent4" accent5="accent5" accent6="accent6" hlink="hlink" folHlink="folHlink"/>
  <p:sldLayoutIdLst>
    <p:sldLayoutId id="2147483763" r:id="rId1"/>
    <p:sldLayoutId id="2147483764" r:id="rId2"/>
    <p:sldLayoutId id="2147483765" r:id="rId3"/>
    <p:sldLayoutId id="2147483766" r:id="rId4"/>
    <p:sldLayoutId id="2147483767" r:id="rId5"/>
    <p:sldLayoutId id="2147483768" r:id="rId6"/>
    <p:sldLayoutId id="2147483769" r:id="rId7"/>
    <p:sldLayoutId id="2147483770" r:id="rId8"/>
    <p:sldLayoutId id="2147483771" r:id="rId9"/>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xmlns=""/>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88662" y="2203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2091213-459E-4082-85E0-74485516930F}" type="slidenum">
              <a:rPr lang="id-ID" smtClean="0">
                <a:solidFill>
                  <a:srgbClr val="B71E42"/>
                </a:solidFill>
              </a:rPr>
              <a:pPr/>
              <a:t>‹#›</a:t>
            </a:fld>
            <a:endParaRPr lang="id-ID">
              <a:solidFill>
                <a:srgbClr val="B71E42"/>
              </a:solidFill>
            </a:endParaRPr>
          </a:p>
        </p:txBody>
      </p:sp>
      <p:pic>
        <p:nvPicPr>
          <p:cNvPr id="1026" name="Picture 2" descr="Desain Background Brosur Keren - Background Buku Warna Biru - 1600x1000 -  Download HD Wallpaper - WallpaperTip"/>
          <p:cNvPicPr>
            <a:picLocks noChangeAspect="1" noChangeArrowheads="1"/>
          </p:cNvPicPr>
          <p:nvPr/>
        </p:nvPicPr>
        <p:blipFill rotWithShape="1">
          <a:blip r:embed="rId15">
            <a:extLst>
              <a:ext uri="{28A0092B-C50C-407E-A947-70E740481C1C}">
                <a14:useLocalDpi xmlns:a14="http://schemas.microsoft.com/office/drawing/2010/main" val="0"/>
              </a:ext>
            </a:extLst>
          </a:blip>
          <a:srcRect r="7785" b="15360"/>
          <a:stretch/>
        </p:blipFill>
        <p:spPr bwMode="auto">
          <a:xfrm>
            <a:off x="10236200" y="0"/>
            <a:ext cx="19558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63679742"/>
      </p:ext>
    </p:extLst>
  </p:cSld>
  <p:clrMap bg1="lt1" tx1="dk1" bg2="lt2" tx2="dk2" accent1="accent1" accent2="accent2" accent3="accent3" accent4="accent4" accent5="accent5" accent6="accent6" hlink="hlink" folHlink="folHlink"/>
  <p:sldLayoutIdLst>
    <p:sldLayoutId id="2147483773" r:id="rId1"/>
    <p:sldLayoutId id="2147483774" r:id="rId2"/>
    <p:sldLayoutId id="2147483775" r:id="rId3"/>
    <p:sldLayoutId id="2147483776" r:id="rId4"/>
    <p:sldLayoutId id="2147483777" r:id="rId5"/>
    <p:sldLayoutId id="2147483778" r:id="rId6"/>
    <p:sldLayoutId id="2147483779" r:id="rId7"/>
    <p:sldLayoutId id="2147483780" r:id="rId8"/>
    <p:sldLayoutId id="2147483781" r:id="rId9"/>
    <p:sldLayoutId id="2147483782" r:id="rId10"/>
    <p:sldLayoutId id="2147483783" r:id="rId11"/>
    <p:sldLayoutId id="2147483784" r:id="rId12"/>
    <p:sldLayoutId id="2147483785" r:id="rId13"/>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 xmlns:p15="http://schemas.microsoft.com/office/powerpoint/2012/main"/>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a:extLst>
              <a:ext uri="{FF2B5EF4-FFF2-40B4-BE49-F238E27FC236}">
                <a16:creationId xmlns:wpc="http://schemas.microsoft.com/office/word/2010/wordprocessingCanvas" xmlns:mc="http://schemas.openxmlformats.org/markup-compatibility/2006" xmlns:m="http://schemas.openxmlformats.org/officeDocument/2006/math" xmlns:wp14="http://schemas.microsoft.com/office/word/2010/wordprocessingDrawing" xmlns:wp="http://schemas.openxmlformats.org/drawingml/2006/wordprocessingDrawing" xmlns:w14="http://schemas.microsoft.com/office/word/2010/wordml" xmlns:wpg="http://schemas.microsoft.com/office/word/2010/wordprocessingGroup" xmlns:wpi="http://schemas.microsoft.com/office/word/2010/wordprocessingInk" xmlns:wne="http://schemas.microsoft.com/office/word/2006/wordml" xmlns:wps="http://schemas.microsoft.com/office/word/2010/wordprocessingShape" xmlns:a16="http://schemas.microsoft.com/office/drawing/2014/main" xmlns="" xmlns:w="http://schemas.openxmlformats.org/wordprocessingml/2006/main" xmlns:w10="urn:schemas-microsoft-com:office:word" xmlns:v="urn:schemas-microsoft-com:vml" xmlns:o="urn:schemas-microsoft-com:office:office" xmlns:lc="http://schemas.openxmlformats.org/drawingml/2006/lockedCanvas" id="{3002F8DD-D441-462A-80DB-7346A519869D}"/>
              </a:ext>
            </a:extLst>
          </p:cNvPr>
          <p:cNvPicPr/>
          <p:nvPr userDrawn="1"/>
        </p:nvPicPr>
        <p:blipFill rotWithShape="1">
          <a:blip r:embed="rId10">
            <a:extLst>
              <a:ext uri="{28A0092B-C50C-407E-A947-70E740481C1C}">
                <a14:useLocalDpi xmlns:a14="http://schemas.microsoft.com/office/drawing/2010/main" val="0"/>
              </a:ext>
            </a:extLst>
          </a:blip>
          <a:srcRect l="14367"/>
          <a:stretch/>
        </p:blipFill>
        <p:spPr>
          <a:xfrm>
            <a:off x="0" y="1"/>
            <a:ext cx="12192000" cy="6858000"/>
          </a:xfrm>
          <a:prstGeom prst="rect">
            <a:avLst/>
          </a:prstGeom>
        </p:spPr>
      </p:pic>
      <p:cxnSp>
        <p:nvCxnSpPr>
          <p:cNvPr id="8" name="Straight Connector 7"/>
          <p:cNvCxnSpPr/>
          <p:nvPr userDrawn="1"/>
        </p:nvCxnSpPr>
        <p:spPr>
          <a:xfrm>
            <a:off x="771526" y="653388"/>
            <a:ext cx="10792945" cy="0"/>
          </a:xfrm>
          <a:prstGeom prst="line">
            <a:avLst/>
          </a:prstGeom>
          <a:ln w="285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63035346"/>
      </p:ext>
    </p:extLst>
  </p:cSld>
  <p:clrMap bg1="lt1" tx1="dk1" bg2="lt2" tx2="dk2" accent1="accent1" accent2="accent2" accent3="accent3" accent4="accent4" accent5="accent5" accent6="accent6" hlink="hlink" folHlink="folHlink"/>
  <p:sldLayoutIdLst>
    <p:sldLayoutId id="2147483787" r:id="rId1"/>
    <p:sldLayoutId id="2147483788" r:id="rId2"/>
    <p:sldLayoutId id="2147483789" r:id="rId3"/>
    <p:sldLayoutId id="2147483790" r:id="rId4"/>
    <p:sldLayoutId id="2147483791" r:id="rId5"/>
    <p:sldLayoutId id="2147483792" r:id="rId6"/>
    <p:sldLayoutId id="2147483793" r:id="rId7"/>
    <p:sldLayoutId id="2147483794" r:id="rId8"/>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 xmlns:p15="http://schemas.microsoft.com/office/powerpoint/2012/main"/>
    </p:ext>
  </p:extLst>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88662" y="2203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2091213-459E-4082-85E0-74485516930F}" type="slidenum">
              <a:rPr lang="id-ID" smtClean="0">
                <a:solidFill>
                  <a:srgbClr val="B71E42"/>
                </a:solidFill>
              </a:rPr>
              <a:pPr/>
              <a:t>‹#›</a:t>
            </a:fld>
            <a:endParaRPr lang="id-ID">
              <a:solidFill>
                <a:srgbClr val="B71E42"/>
              </a:solidFill>
            </a:endParaRPr>
          </a:p>
        </p:txBody>
      </p:sp>
      <p:pic>
        <p:nvPicPr>
          <p:cNvPr id="1026" name="Picture 2" descr="Desain Background Brosur Keren - Background Buku Warna Biru - 1600x1000 -  Download HD Wallpaper - WallpaperTip"/>
          <p:cNvPicPr>
            <a:picLocks noChangeAspect="1" noChangeArrowheads="1"/>
          </p:cNvPicPr>
          <p:nvPr/>
        </p:nvPicPr>
        <p:blipFill rotWithShape="1">
          <a:blip r:embed="rId15">
            <a:extLst>
              <a:ext uri="{28A0092B-C50C-407E-A947-70E740481C1C}">
                <a14:useLocalDpi xmlns:a14="http://schemas.microsoft.com/office/drawing/2010/main" val="0"/>
              </a:ext>
            </a:extLst>
          </a:blip>
          <a:srcRect r="7785" b="15360"/>
          <a:stretch/>
        </p:blipFill>
        <p:spPr bwMode="auto">
          <a:xfrm>
            <a:off x="10236200" y="0"/>
            <a:ext cx="19558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3142064"/>
      </p:ext>
    </p:extLst>
  </p:cSld>
  <p:clrMap bg1="lt1" tx1="dk1" bg2="lt2" tx2="dk2" accent1="accent1" accent2="accent2" accent3="accent3" accent4="accent4" accent5="accent5" accent6="accent6" hlink="hlink" folHlink="folHlink"/>
  <p:sldLayoutIdLst>
    <p:sldLayoutId id="2147483796" r:id="rId1"/>
    <p:sldLayoutId id="2147483797" r:id="rId2"/>
    <p:sldLayoutId id="2147483798" r:id="rId3"/>
    <p:sldLayoutId id="2147483799" r:id="rId4"/>
    <p:sldLayoutId id="2147483800" r:id="rId5"/>
    <p:sldLayoutId id="2147483801" r:id="rId6"/>
    <p:sldLayoutId id="2147483802" r:id="rId7"/>
    <p:sldLayoutId id="2147483803" r:id="rId8"/>
    <p:sldLayoutId id="2147483804" r:id="rId9"/>
    <p:sldLayoutId id="2147483805" r:id="rId10"/>
    <p:sldLayoutId id="2147483806" r:id="rId11"/>
    <p:sldLayoutId id="2147483807" r:id="rId12"/>
    <p:sldLayoutId id="2147483808" r:id="rId13"/>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xmlns=""/>
    </p:ext>
  </p:extLst>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a:extLst>
              <a:ext uri="{FF2B5EF4-FFF2-40B4-BE49-F238E27FC236}">
                <a16:creationId xmlns:lc="http://schemas.openxmlformats.org/drawingml/2006/lockedCanvas" xmlns:o="urn:schemas-microsoft-com:office:office" xmlns:v="urn:schemas-microsoft-com:vml" xmlns:w10="urn:schemas-microsoft-com:office:word" xmlns:w="http://schemas.openxmlformats.org/wordprocessingml/2006/main" xmlns="" xmlns:a16="http://schemas.microsoft.com/office/drawing/2014/main" xmlns:wps="http://schemas.microsoft.com/office/word/2010/wordprocessingShape" xmlns:wne="http://schemas.microsoft.com/office/word/2006/wordml" xmlns:wpi="http://schemas.microsoft.com/office/word/2010/wordprocessingInk" xmlns:wpg="http://schemas.microsoft.com/office/word/2010/wordprocessingGroup" xmlns:w14="http://schemas.microsoft.com/office/word/2010/wordml" xmlns:wp="http://schemas.openxmlformats.org/drawingml/2006/wordprocessingDrawing" xmlns:wp14="http://schemas.microsoft.com/office/word/2010/wordprocessingDrawing" xmlns:m="http://schemas.openxmlformats.org/officeDocument/2006/math" xmlns:mc="http://schemas.openxmlformats.org/markup-compatibility/2006" xmlns:wpc="http://schemas.microsoft.com/office/word/2010/wordprocessingCanvas" id="{3002F8DD-D441-462A-80DB-7346A519869D}"/>
              </a:ext>
            </a:extLst>
          </p:cNvPr>
          <p:cNvPicPr/>
          <p:nvPr userDrawn="1"/>
        </p:nvPicPr>
        <p:blipFill rotWithShape="1">
          <a:blip r:embed="rId11">
            <a:extLst>
              <a:ext uri="{28A0092B-C50C-407E-A947-70E740481C1C}">
                <a14:useLocalDpi xmlns:a14="http://schemas.microsoft.com/office/drawing/2010/main" val="0"/>
              </a:ext>
            </a:extLst>
          </a:blip>
          <a:srcRect l="14367"/>
          <a:stretch/>
        </p:blipFill>
        <p:spPr>
          <a:xfrm>
            <a:off x="0" y="1"/>
            <a:ext cx="12192000" cy="6858000"/>
          </a:xfrm>
          <a:prstGeom prst="rect">
            <a:avLst/>
          </a:prstGeom>
        </p:spPr>
      </p:pic>
      <p:cxnSp>
        <p:nvCxnSpPr>
          <p:cNvPr id="8" name="Straight Connector 7"/>
          <p:cNvCxnSpPr/>
          <p:nvPr userDrawn="1"/>
        </p:nvCxnSpPr>
        <p:spPr>
          <a:xfrm>
            <a:off x="771526" y="653388"/>
            <a:ext cx="10792945" cy="0"/>
          </a:xfrm>
          <a:prstGeom prst="line">
            <a:avLst/>
          </a:prstGeom>
          <a:ln w="285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2252207"/>
      </p:ext>
    </p:extLst>
  </p:cSld>
  <p:clrMap bg1="lt1" tx1="dk1" bg2="lt2" tx2="dk2" accent1="accent1" accent2="accent2" accent3="accent3" accent4="accent4" accent5="accent5" accent6="accent6" hlink="hlink" folHlink="folHlink"/>
  <p:sldLayoutIdLst>
    <p:sldLayoutId id="2147483810" r:id="rId1"/>
    <p:sldLayoutId id="2147483811" r:id="rId2"/>
    <p:sldLayoutId id="2147483812" r:id="rId3"/>
    <p:sldLayoutId id="2147483813" r:id="rId4"/>
    <p:sldLayoutId id="2147483814" r:id="rId5"/>
    <p:sldLayoutId id="2147483815" r:id="rId6"/>
    <p:sldLayoutId id="2147483816" r:id="rId7"/>
    <p:sldLayoutId id="2147483817" r:id="rId8"/>
    <p:sldLayoutId id="2147483818" r:id="rId9"/>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xmlns=""/>
    </p:ext>
  </p:extLst>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DFE12394-E183-4374-B671-43A7AE489794}" type="datetimeFigureOut">
              <a:rPr lang="id-ID" smtClean="0">
                <a:solidFill>
                  <a:prstClr val="black">
                    <a:tint val="75000"/>
                  </a:prstClr>
                </a:solidFill>
              </a:rPr>
              <a:pPr/>
              <a:t>06/10/2022</a:t>
            </a:fld>
            <a:endParaRPr lang="id-ID">
              <a:solidFill>
                <a:prstClr val="black">
                  <a:tint val="75000"/>
                </a:prstClr>
              </a:solidFill>
            </a:endParaRPr>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id-ID">
              <a:solidFill>
                <a:prstClr val="black">
                  <a:tint val="75000"/>
                </a:prstClr>
              </a:solidFill>
            </a:endParaRPr>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2091213-459E-4082-85E0-74485516930F}" type="slidenum">
              <a:rPr lang="id-ID" smtClean="0">
                <a:solidFill>
                  <a:srgbClr val="B71E42"/>
                </a:solidFill>
              </a:rPr>
              <a:pPr/>
              <a:t>‹#›</a:t>
            </a:fld>
            <a:endParaRPr lang="id-ID">
              <a:solidFill>
                <a:srgbClr val="B71E42"/>
              </a:solidFill>
            </a:endParaRPr>
          </a:p>
        </p:txBody>
      </p:sp>
    </p:spTree>
    <p:extLst>
      <p:ext uri="{BB962C8B-B14F-4D97-AF65-F5344CB8AC3E}">
        <p14:creationId xmlns:p14="http://schemas.microsoft.com/office/powerpoint/2010/main" val="4160994847"/>
      </p:ext>
    </p:extLst>
  </p:cSld>
  <p:clrMap bg1="lt1" tx1="dk1" bg2="lt2" tx2="dk2" accent1="accent1" accent2="accent2" accent3="accent3" accent4="accent4" accent5="accent5" accent6="accent6" hlink="hlink" folHlink="folHlink"/>
  <p:sldLayoutIdLst>
    <p:sldLayoutId id="2147483820" r:id="rId1"/>
    <p:sldLayoutId id="2147483821" r:id="rId2"/>
    <p:sldLayoutId id="2147483822" r:id="rId3"/>
    <p:sldLayoutId id="2147483823" r:id="rId4"/>
    <p:sldLayoutId id="2147483824" r:id="rId5"/>
    <p:sldLayoutId id="2147483825" r:id="rId6"/>
    <p:sldLayoutId id="2147483826" r:id="rId7"/>
    <p:sldLayoutId id="2147483827" r:id="rId8"/>
    <p:sldLayoutId id="2147483828" r:id="rId9"/>
    <p:sldLayoutId id="2147483829" r:id="rId10"/>
    <p:sldLayoutId id="2147483830"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xmlns=""/>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1.xml"/><Relationship Id="rId5" Type="http://schemas.openxmlformats.org/officeDocument/2006/relationships/image" Target="../media/image7.jpeg"/><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5.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0.xml"/></Relationships>
</file>

<file path=ppt/slides/_rels/slide18.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notesSlide" Target="../notesSlides/notesSlide9.xml"/><Relationship Id="rId1" Type="http://schemas.openxmlformats.org/officeDocument/2006/relationships/slideLayout" Target="../slideLayouts/slideLayout50.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0.xml"/></Relationships>
</file>

<file path=ppt/slides/_rels/slide21.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1.xml"/><Relationship Id="rId1" Type="http://schemas.openxmlformats.org/officeDocument/2006/relationships/slideLayout" Target="../slideLayouts/slideLayout59.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7.xml"/></Relationships>
</file>

<file path=ppt/slides/_rels/slide25.xml.rels><?xml version="1.0" encoding="UTF-8" standalone="yes"?>
<Relationships xmlns="http://schemas.openxmlformats.org/package/2006/relationships"><Relationship Id="rId3" Type="http://schemas.openxmlformats.org/officeDocument/2006/relationships/hyperlink" Target="http://www.warsidi.com/2016/02/definisi-sistem-informasi-tren-teknologi-informasi-terkini.html" TargetMode="External"/><Relationship Id="rId2" Type="http://schemas.openxmlformats.org/officeDocument/2006/relationships/image" Target="../media/image22.png"/><Relationship Id="rId1" Type="http://schemas.openxmlformats.org/officeDocument/2006/relationships/slideLayout" Target="../slideLayouts/slideLayout77.xml"/></Relationships>
</file>

<file path=ppt/slides/_rels/slide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7.xml"/></Relationships>
</file>

<file path=ppt/slides/_rels/slide28.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3.xml"/><Relationship Id="rId1" Type="http://schemas.openxmlformats.org/officeDocument/2006/relationships/slideLayout" Target="../slideLayouts/slideLayout72.xml"/></Relationships>
</file>

<file path=ppt/slides/_rels/slide2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56.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jpeg"/><Relationship Id="rId1" Type="http://schemas.openxmlformats.org/officeDocument/2006/relationships/slideLayout" Target="../slideLayouts/slideLayout79.xml"/><Relationship Id="rId5" Type="http://schemas.openxmlformats.org/officeDocument/2006/relationships/image" Target="../media/image11.png"/><Relationship Id="rId4" Type="http://schemas.openxmlformats.org/officeDocument/2006/relationships/image" Target="../media/image10.png"/></Relationships>
</file>

<file path=ppt/slides/_rels/slide3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56.xml"/></Relationships>
</file>

<file path=ppt/slides/_rels/slide3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56.xml"/></Relationships>
</file>

<file path=ppt/slides/_rels/slide32.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3.jpeg"/><Relationship Id="rId1" Type="http://schemas.openxmlformats.org/officeDocument/2006/relationships/slideLayout" Target="../slideLayouts/slideLayout79.xml"/><Relationship Id="rId4" Type="http://schemas.openxmlformats.org/officeDocument/2006/relationships/image" Target="../media/image13.png"/></Relationships>
</file>

<file path=ppt/slides/_rels/slide5.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3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2" descr="Background free vector download (53,206 Free vector) for commercial use.  format: ai, eps, cdr, svg vector illustration graphic art desig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958015" cy="6858000"/>
          </a:xfrm>
          <a:prstGeom prst="rect">
            <a:avLst/>
          </a:prstGeom>
          <a:noFill/>
          <a:ln>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 name="Rectangle 2"/>
          <p:cNvSpPr/>
          <p:nvPr/>
        </p:nvSpPr>
        <p:spPr>
          <a:xfrm>
            <a:off x="9957642" y="0"/>
            <a:ext cx="2234358" cy="6858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BD21447A-6C77-4E90-9545-B2B98D1C43C0}"/>
              </a:ext>
            </a:extLst>
          </p:cNvPr>
          <p:cNvSpPr>
            <a:spLocks noGrp="1"/>
          </p:cNvSpPr>
          <p:nvPr>
            <p:ph type="ctrTitle"/>
          </p:nvPr>
        </p:nvSpPr>
        <p:spPr>
          <a:xfrm>
            <a:off x="777239" y="503701"/>
            <a:ext cx="7482418" cy="2174873"/>
          </a:xfrm>
          <a:noFill/>
        </p:spPr>
        <p:txBody>
          <a:bodyPr>
            <a:noAutofit/>
          </a:bodyPr>
          <a:lstStyle/>
          <a:p>
            <a:r>
              <a:rPr lang="en-US" smtClean="0">
                <a:latin typeface="AR JULIAN" pitchFamily="2" charset="0"/>
              </a:rPr>
              <a:t/>
            </a:r>
            <a:br>
              <a:rPr lang="en-US" smtClean="0">
                <a:latin typeface="AR JULIAN" pitchFamily="2" charset="0"/>
              </a:rPr>
            </a:br>
            <a:r>
              <a:rPr lang="en-US">
                <a:latin typeface="AR JULIAN" pitchFamily="2" charset="0"/>
              </a:rPr>
              <a:t/>
            </a:r>
            <a:br>
              <a:rPr lang="en-US">
                <a:latin typeface="AR JULIAN" pitchFamily="2" charset="0"/>
              </a:rPr>
            </a:br>
            <a:r>
              <a:rPr lang="en-US" smtClean="0">
                <a:latin typeface="AR JULIAN" pitchFamily="2" charset="0"/>
              </a:rPr>
              <a:t>SISTEM</a:t>
            </a:r>
            <a:br>
              <a:rPr lang="en-US" smtClean="0">
                <a:latin typeface="AR JULIAN" pitchFamily="2" charset="0"/>
              </a:rPr>
            </a:br>
            <a:r>
              <a:rPr lang="en-US" smtClean="0">
                <a:latin typeface="AR JULIAN" pitchFamily="2" charset="0"/>
              </a:rPr>
              <a:t>BASIS DATA</a:t>
            </a:r>
            <a:endParaRPr lang="id-ID">
              <a:latin typeface="AR JULIAN" pitchFamily="2" charset="0"/>
            </a:endParaRPr>
          </a:p>
        </p:txBody>
      </p:sp>
      <p:sp>
        <p:nvSpPr>
          <p:cNvPr id="4" name="Rounded Rectangle 3"/>
          <p:cNvSpPr/>
          <p:nvPr/>
        </p:nvSpPr>
        <p:spPr>
          <a:xfrm>
            <a:off x="8362950" y="5153525"/>
            <a:ext cx="3190129" cy="694826"/>
          </a:xfrm>
          <a:prstGeom prst="roundRect">
            <a:avLst>
              <a:gd name="adj" fmla="val 43841"/>
            </a:avLst>
          </a:prstGeom>
          <a:gradFill flip="none" rotWithShape="1">
            <a:gsLst>
              <a:gs pos="0">
                <a:srgbClr val="CCFFFF">
                  <a:lumMod val="0"/>
                  <a:lumOff val="100000"/>
                  <a:alpha val="0"/>
                </a:srgbClr>
              </a:gs>
              <a:gs pos="50000">
                <a:schemeClr val="bg1"/>
              </a:gs>
              <a:gs pos="100000">
                <a:schemeClr val="bg1"/>
              </a:gs>
            </a:gsLst>
            <a:lin ang="0" scaled="1"/>
            <a:tileRect/>
          </a:gra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spcAft>
                <a:spcPts val="600"/>
              </a:spcAft>
            </a:pPr>
            <a:r>
              <a:rPr lang="en-US" sz="1400">
                <a:solidFill>
                  <a:schemeClr val="tx1"/>
                </a:solidFill>
                <a:latin typeface="Arial" pitchFamily="34" charset="0"/>
                <a:cs typeface="Arial" pitchFamily="34" charset="0"/>
              </a:rPr>
              <a:t>oleh :</a:t>
            </a:r>
          </a:p>
          <a:p>
            <a:pPr algn="ctr">
              <a:spcAft>
                <a:spcPts val="600"/>
              </a:spcAft>
            </a:pPr>
            <a:r>
              <a:rPr lang="en-US" sz="1600" b="1">
                <a:solidFill>
                  <a:schemeClr val="tx1"/>
                </a:solidFill>
                <a:latin typeface="Arial" pitchFamily="34" charset="0"/>
                <a:cs typeface="Arial" pitchFamily="34" charset="0"/>
              </a:rPr>
              <a:t>SANYATA </a:t>
            </a:r>
            <a:r>
              <a:rPr lang="en-US" sz="1600" b="1" smtClean="0">
                <a:solidFill>
                  <a:schemeClr val="tx1"/>
                </a:solidFill>
                <a:latin typeface="Arial" pitchFamily="34" charset="0"/>
                <a:cs typeface="Arial" pitchFamily="34" charset="0"/>
              </a:rPr>
              <a:t>PURWIDAYANTA</a:t>
            </a:r>
            <a:endParaRPr lang="en-US" sz="1600" b="1">
              <a:solidFill>
                <a:schemeClr val="tx1"/>
              </a:solidFill>
              <a:latin typeface="Arial" pitchFamily="34" charset="0"/>
              <a:cs typeface="Arial" pitchFamily="34" charset="0"/>
            </a:endParaRPr>
          </a:p>
        </p:txBody>
      </p:sp>
      <p:sp>
        <p:nvSpPr>
          <p:cNvPr id="9" name="Snip and Round Single Corner Rectangle 8"/>
          <p:cNvSpPr/>
          <p:nvPr/>
        </p:nvSpPr>
        <p:spPr>
          <a:xfrm rot="16200000" flipH="1">
            <a:off x="10959519" y="342654"/>
            <a:ext cx="967264" cy="932259"/>
          </a:xfrm>
          <a:prstGeom prst="snipRoundRect">
            <a:avLst>
              <a:gd name="adj1" fmla="val 0"/>
              <a:gd name="adj2" fmla="val 50000"/>
            </a:avLst>
          </a:prstGeom>
        </p:spPr>
        <p:style>
          <a:lnRef idx="2">
            <a:schemeClr val="accent6"/>
          </a:lnRef>
          <a:fillRef idx="1">
            <a:schemeClr val="lt1"/>
          </a:fillRef>
          <a:effectRef idx="0">
            <a:schemeClr val="accent6"/>
          </a:effectRef>
          <a:fontRef idx="minor">
            <a:schemeClr val="dk1"/>
          </a:fontRef>
        </p:style>
        <p:txBody>
          <a:bodyPr vert="vert" wrap="square" lIns="0" tIns="45720" rIns="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4800" b="1">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Arial" pitchFamily="34" charset="0"/>
                <a:cs typeface="Arial" pitchFamily="34" charset="0"/>
              </a:rPr>
              <a:t>3</a:t>
            </a:r>
            <a:endParaRPr lang="en-US" sz="4800" b="1" cap="none" spc="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Arial" pitchFamily="34" charset="0"/>
              <a:cs typeface="Arial" pitchFamily="34" charset="0"/>
            </a:endParaRPr>
          </a:p>
        </p:txBody>
      </p:sp>
      <p:pic>
        <p:nvPicPr>
          <p:cNvPr id="10" name="Picture 2" descr="D:\FOTO-VIDEO-KELUARGA\00_Foto-Keluarga baru\Foto_Kegiatan_LuarKota\IMG_20151027_165823.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672136" y="862123"/>
            <a:ext cx="2763396" cy="3862277"/>
          </a:xfrm>
          <a:prstGeom prst="snip2DiagRect">
            <a:avLst/>
          </a:prstGeom>
          <a:solidFill>
            <a:srgbClr val="FFFFFF">
              <a:shade val="85000"/>
            </a:srgbClr>
          </a:solidFill>
          <a:ln w="28575"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a:extLst/>
        </p:spPr>
      </p:pic>
      <p:pic>
        <p:nvPicPr>
          <p:cNvPr id="13" name="Picture 12" descr="Penjelasan tentang Basis Data dan DBMS - Beril.i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95377" y="3961398"/>
            <a:ext cx="2447820" cy="2117939"/>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8" descr="BASIS DATA : Pengertian, Komponen dan Sistem Basis Data (Database) |  Salamadian"/>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26821" y="3961397"/>
            <a:ext cx="2527309" cy="2117939"/>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p:cNvSpPr/>
          <p:nvPr/>
        </p:nvSpPr>
        <p:spPr>
          <a:xfrm rot="20323635">
            <a:off x="3020399" y="2424404"/>
            <a:ext cx="5444311" cy="1200329"/>
          </a:xfrm>
          <a:prstGeom prst="rect">
            <a:avLst/>
          </a:prstGeom>
          <a:solidFill>
            <a:srgbClr val="FFFF00"/>
          </a:solid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2400" b="1" cap="none" spc="0" smtClean="0">
                <a:ln w="11430">
                  <a:noFill/>
                </a:ln>
                <a:solidFill>
                  <a:sysClr val="windowText" lastClr="000000"/>
                </a:solidFill>
                <a:effectLst>
                  <a:outerShdw blurRad="50800" dist="39000" dir="5460000" algn="tl">
                    <a:srgbClr val="000000">
                      <a:alpha val="38000"/>
                    </a:srgbClr>
                  </a:outerShdw>
                </a:effectLst>
              </a:rPr>
              <a:t>Ingat : setiap 40 menit Zoom</a:t>
            </a:r>
            <a:br>
              <a:rPr lang="en-US" sz="2400" b="1" cap="none" spc="0" smtClean="0">
                <a:ln w="11430">
                  <a:noFill/>
                </a:ln>
                <a:solidFill>
                  <a:sysClr val="windowText" lastClr="000000"/>
                </a:solidFill>
                <a:effectLst>
                  <a:outerShdw blurRad="50800" dist="39000" dir="5460000" algn="tl">
                    <a:srgbClr val="000000">
                      <a:alpha val="38000"/>
                    </a:srgbClr>
                  </a:outerShdw>
                </a:effectLst>
              </a:rPr>
            </a:br>
            <a:r>
              <a:rPr lang="en-US" sz="2400" b="1" cap="none" spc="0" smtClean="0">
                <a:ln w="11430">
                  <a:noFill/>
                </a:ln>
                <a:solidFill>
                  <a:sysClr val="windowText" lastClr="000000"/>
                </a:solidFill>
                <a:effectLst>
                  <a:outerShdw blurRad="50800" dist="39000" dir="5460000" algn="tl">
                    <a:srgbClr val="000000">
                      <a:alpha val="38000"/>
                    </a:srgbClr>
                  </a:outerShdw>
                </a:effectLst>
              </a:rPr>
              <a:t>akan Rehat/Terputus 1 menit, maka</a:t>
            </a:r>
          </a:p>
          <a:p>
            <a:pPr algn="ctr"/>
            <a:r>
              <a:rPr lang="en-US" sz="2400" b="1" smtClean="0">
                <a:ln w="11430">
                  <a:noFill/>
                </a:ln>
                <a:solidFill>
                  <a:sysClr val="windowText" lastClr="000000"/>
                </a:solidFill>
                <a:effectLst>
                  <a:outerShdw blurRad="50800" dist="39000" dir="5460000" algn="tl">
                    <a:srgbClr val="000000">
                      <a:alpha val="38000"/>
                    </a:srgbClr>
                  </a:outerShdw>
                </a:effectLst>
              </a:rPr>
              <a:t>Lakukan JOIN ulang</a:t>
            </a:r>
            <a:endParaRPr lang="en-US" sz="2400" b="1" cap="none" spc="0">
              <a:ln w="11430">
                <a:noFill/>
              </a:ln>
              <a:solidFill>
                <a:sysClr val="windowText" lastClr="000000"/>
              </a:solidFill>
              <a:effectLst>
                <a:outerShdw blurRad="50800" dist="39000" dir="5460000" algn="tl">
                  <a:srgbClr val="000000">
                    <a:alpha val="38000"/>
                  </a:srgbClr>
                </a:outerShdw>
              </a:effectLst>
            </a:endParaRPr>
          </a:p>
        </p:txBody>
      </p:sp>
      <p:sp>
        <p:nvSpPr>
          <p:cNvPr id="5" name="Rectangle 4"/>
          <p:cNvSpPr/>
          <p:nvPr/>
        </p:nvSpPr>
        <p:spPr>
          <a:xfrm>
            <a:off x="4202409" y="895758"/>
            <a:ext cx="4076757" cy="461665"/>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2400" b="1" cap="none" spc="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Harus sudah Sholat dulu …</a:t>
            </a:r>
            <a:endParaRPr lang="en-US" sz="2400" b="1" cap="none" spc="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Tree>
    <p:extLst>
      <p:ext uri="{BB962C8B-B14F-4D97-AF65-F5344CB8AC3E}">
        <p14:creationId xmlns:p14="http://schemas.microsoft.com/office/powerpoint/2010/main" val="249776064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08598" y="897145"/>
            <a:ext cx="9541565" cy="578548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6" name="Title 1"/>
          <p:cNvSpPr txBox="1">
            <a:spLocks/>
          </p:cNvSpPr>
          <p:nvPr/>
        </p:nvSpPr>
        <p:spPr>
          <a:xfrm>
            <a:off x="276225" y="59356"/>
            <a:ext cx="11814175" cy="554865"/>
          </a:xfrm>
          <a:prstGeom prst="rect">
            <a:avLst/>
          </a:prstGeom>
          <a:solidFill>
            <a:schemeClr val="tx1"/>
          </a:solidFill>
        </p:spPr>
        <p:txBody>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pPr algn="r"/>
            <a:r>
              <a:rPr lang="en-US" b="1" smtClean="0">
                <a:solidFill>
                  <a:prstClr val="white"/>
                </a:solidFill>
                <a:latin typeface="Calibri" pitchFamily="34" charset="0"/>
                <a:cs typeface="Arial" pitchFamily="34" charset="0"/>
              </a:rPr>
              <a:t>REKAYASA SISTEM BERBASIS KOMPUTER</a:t>
            </a:r>
            <a:endParaRPr lang="en-US" b="1">
              <a:solidFill>
                <a:prstClr val="white"/>
              </a:solidFill>
              <a:latin typeface="Calibri" pitchFamily="34" charset="0"/>
              <a:cs typeface="Arial" pitchFamily="34" charset="0"/>
            </a:endParaRPr>
          </a:p>
        </p:txBody>
      </p:sp>
      <p:grpSp>
        <p:nvGrpSpPr>
          <p:cNvPr id="137" name="Group 136"/>
          <p:cNvGrpSpPr/>
          <p:nvPr/>
        </p:nvGrpSpPr>
        <p:grpSpPr>
          <a:xfrm>
            <a:off x="1485677" y="614509"/>
            <a:ext cx="9024408" cy="6152052"/>
            <a:chOff x="1485677" y="614509"/>
            <a:chExt cx="9024408" cy="6152052"/>
          </a:xfrm>
        </p:grpSpPr>
        <p:grpSp>
          <p:nvGrpSpPr>
            <p:cNvPr id="8" name="Group 7"/>
            <p:cNvGrpSpPr>
              <a:grpSpLocks/>
            </p:cNvGrpSpPr>
            <p:nvPr/>
          </p:nvGrpSpPr>
          <p:grpSpPr bwMode="auto">
            <a:xfrm>
              <a:off x="1485677" y="614509"/>
              <a:ext cx="8763554" cy="6152052"/>
              <a:chOff x="1760" y="3764"/>
              <a:chExt cx="9304" cy="6223"/>
            </a:xfrm>
          </p:grpSpPr>
          <p:sp>
            <p:nvSpPr>
              <p:cNvPr id="14" name="Oval 13"/>
              <p:cNvSpPr>
                <a:spLocks noChangeArrowheads="1"/>
              </p:cNvSpPr>
              <p:nvPr/>
            </p:nvSpPr>
            <p:spPr bwMode="auto">
              <a:xfrm>
                <a:off x="3819" y="4803"/>
                <a:ext cx="5346" cy="4791"/>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endParaRPr lang="en-US" sz="1400">
                  <a:solidFill>
                    <a:prstClr val="black"/>
                  </a:solidFill>
                </a:endParaRPr>
              </a:p>
            </p:txBody>
          </p:sp>
          <p:sp>
            <p:nvSpPr>
              <p:cNvPr id="9" name="AutoShape 521"/>
              <p:cNvSpPr>
                <a:spLocks noChangeArrowheads="1"/>
              </p:cNvSpPr>
              <p:nvPr/>
            </p:nvSpPr>
            <p:spPr bwMode="auto">
              <a:xfrm>
                <a:off x="2599" y="4321"/>
                <a:ext cx="2750" cy="329"/>
              </a:xfrm>
              <a:prstGeom prst="roundRect">
                <a:avLst>
                  <a:gd name="adj" fmla="val 16667"/>
                </a:avLst>
              </a:prstGeom>
              <a:solidFill>
                <a:schemeClr val="tx2">
                  <a:lumMod val="20000"/>
                  <a:lumOff val="80000"/>
                </a:schemeClr>
              </a:solidFill>
              <a:ln>
                <a:noFill/>
              </a:ln>
              <a:extLst>
                <a:ext uri="{91240B29-F687-4F45-9708-019B960494DF}">
                  <a14:hiddenLine xmlns:a14="http://schemas.microsoft.com/office/drawing/2010/main" w="6350">
                    <a:solidFill>
                      <a:srgbClr val="000000"/>
                    </a:solidFill>
                    <a:round/>
                    <a:headEnd/>
                    <a:tailEnd/>
                  </a14:hiddenLine>
                </a:ext>
              </a:extLst>
            </p:spPr>
            <p:txBody>
              <a:bodyPr rot="0" vert="horz" wrap="square" lIns="12700" tIns="12700" rIns="12700" bIns="12700" anchor="t" anchorCtr="0" upright="1">
                <a:noAutofit/>
              </a:bodyPr>
              <a:lstStyle/>
              <a:p>
                <a:pPr algn="ctr">
                  <a:spcAft>
                    <a:spcPts val="1000"/>
                  </a:spcAft>
                </a:pPr>
                <a:r>
                  <a:rPr lang="en-US" sz="1400">
                    <a:solidFill>
                      <a:prstClr val="black"/>
                    </a:solidFill>
                    <a:latin typeface="Arial"/>
                    <a:ea typeface="Times New Roman"/>
                    <a:cs typeface="Times New Roman"/>
                  </a:rPr>
                  <a:t>System External  Environment</a:t>
                </a:r>
                <a:endParaRPr lang="en-US" sz="1400">
                  <a:solidFill>
                    <a:prstClr val="black"/>
                  </a:solidFill>
                  <a:latin typeface="Times New Roman"/>
                  <a:ea typeface="Times New Roman"/>
                </a:endParaRPr>
              </a:p>
            </p:txBody>
          </p:sp>
          <p:sp>
            <p:nvSpPr>
              <p:cNvPr id="11" name="AutoShape 522"/>
              <p:cNvSpPr>
                <a:spLocks noChangeArrowheads="1"/>
              </p:cNvSpPr>
              <p:nvPr/>
            </p:nvSpPr>
            <p:spPr bwMode="auto">
              <a:xfrm>
                <a:off x="1760" y="4839"/>
                <a:ext cx="3296" cy="400"/>
              </a:xfrm>
              <a:prstGeom prst="roundRect">
                <a:avLst>
                  <a:gd name="adj" fmla="val 16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round/>
                    <a:headEnd/>
                    <a:tailEnd/>
                  </a14:hiddenLine>
                </a:ext>
              </a:extLst>
            </p:spPr>
            <p:txBody>
              <a:bodyPr rot="0" vert="horz" wrap="square" lIns="12700" tIns="12700" rIns="12700" bIns="12700" anchor="t" anchorCtr="0" upright="1">
                <a:noAutofit/>
              </a:bodyPr>
              <a:lstStyle/>
              <a:p>
                <a:pPr algn="r">
                  <a:spcAft>
                    <a:spcPts val="1000"/>
                  </a:spcAft>
                </a:pPr>
                <a:r>
                  <a:rPr lang="en-US" sz="1400">
                    <a:solidFill>
                      <a:prstClr val="black"/>
                    </a:solidFill>
                    <a:latin typeface="Arial"/>
                    <a:ea typeface="Times New Roman"/>
                    <a:cs typeface="Times New Roman"/>
                  </a:rPr>
                  <a:t>System </a:t>
                </a:r>
                <a:r>
                  <a:rPr lang="en-US" sz="1400" smtClean="0">
                    <a:solidFill>
                      <a:prstClr val="black"/>
                    </a:solidFill>
                    <a:latin typeface="Arial"/>
                    <a:ea typeface="Times New Roman"/>
                    <a:cs typeface="Times New Roman"/>
                  </a:rPr>
                  <a:t>Boundary ~ Interface System</a:t>
                </a:r>
                <a:endParaRPr lang="en-US" sz="1400">
                  <a:solidFill>
                    <a:prstClr val="black"/>
                  </a:solidFill>
                  <a:latin typeface="Times New Roman"/>
                  <a:ea typeface="Times New Roman"/>
                </a:endParaRPr>
              </a:p>
            </p:txBody>
          </p:sp>
          <p:sp>
            <p:nvSpPr>
              <p:cNvPr id="40" name="AutoShape 563"/>
              <p:cNvSpPr>
                <a:spLocks noChangeArrowheads="1"/>
              </p:cNvSpPr>
              <p:nvPr/>
            </p:nvSpPr>
            <p:spPr bwMode="auto">
              <a:xfrm>
                <a:off x="7519" y="5906"/>
                <a:ext cx="1233" cy="2659"/>
              </a:xfrm>
              <a:prstGeom prst="roundRect">
                <a:avLst>
                  <a:gd name="adj" fmla="val 16667"/>
                </a:avLst>
              </a:prstGeom>
              <a:solidFill>
                <a:schemeClr val="accent3">
                  <a:lumMod val="20000"/>
                  <a:lumOff val="80000"/>
                </a:schemeClr>
              </a:solidFill>
              <a:ln w="28575">
                <a:solidFill>
                  <a:srgbClr val="000000"/>
                </a:solidFill>
                <a:prstDash val="dash"/>
                <a:round/>
                <a:headEnd/>
                <a:tailEnd/>
              </a:ln>
              <a:extLst/>
            </p:spPr>
            <p:txBody>
              <a:bodyPr rot="0" vert="horz" wrap="square" lIns="91440" tIns="45720" rIns="91440" bIns="45720" anchor="t" anchorCtr="0" upright="1">
                <a:noAutofit/>
              </a:bodyPr>
              <a:lstStyle/>
              <a:p>
                <a:endParaRPr lang="en-US" sz="1400">
                  <a:solidFill>
                    <a:prstClr val="black"/>
                  </a:solidFill>
                </a:endParaRPr>
              </a:p>
            </p:txBody>
          </p:sp>
          <p:sp>
            <p:nvSpPr>
              <p:cNvPr id="12" name="AutoShape 523"/>
              <p:cNvSpPr>
                <a:spLocks noChangeArrowheads="1"/>
              </p:cNvSpPr>
              <p:nvPr/>
            </p:nvSpPr>
            <p:spPr bwMode="auto">
              <a:xfrm>
                <a:off x="2389" y="5308"/>
                <a:ext cx="1813" cy="536"/>
              </a:xfrm>
              <a:prstGeom prst="roundRect">
                <a:avLst>
                  <a:gd name="adj" fmla="val 16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round/>
                    <a:headEnd/>
                    <a:tailEnd/>
                  </a14:hiddenLine>
                </a:ext>
              </a:extLst>
            </p:spPr>
            <p:txBody>
              <a:bodyPr rot="0" vert="horz" wrap="square" lIns="12700" tIns="12700" rIns="12700" bIns="12700" anchor="t" anchorCtr="0" upright="1">
                <a:noAutofit/>
              </a:bodyPr>
              <a:lstStyle/>
              <a:p>
                <a:pPr algn="r"/>
                <a:r>
                  <a:rPr lang="en-US" sz="1400">
                    <a:solidFill>
                      <a:prstClr val="black"/>
                    </a:solidFill>
                    <a:latin typeface="Arial"/>
                    <a:ea typeface="Times New Roman"/>
                    <a:cs typeface="Times New Roman"/>
                  </a:rPr>
                  <a:t>System Internal  </a:t>
                </a:r>
                <a:endParaRPr lang="en-US" sz="1400">
                  <a:solidFill>
                    <a:prstClr val="black"/>
                  </a:solidFill>
                  <a:latin typeface="Times New Roman"/>
                  <a:ea typeface="Times New Roman"/>
                </a:endParaRPr>
              </a:p>
              <a:p>
                <a:pPr algn="r"/>
                <a:r>
                  <a:rPr lang="en-US" sz="1400">
                    <a:solidFill>
                      <a:prstClr val="black"/>
                    </a:solidFill>
                    <a:latin typeface="Arial"/>
                    <a:ea typeface="Times New Roman"/>
                    <a:cs typeface="Times New Roman"/>
                  </a:rPr>
                  <a:t>Environment</a:t>
                </a:r>
                <a:endParaRPr lang="en-US" sz="1400">
                  <a:solidFill>
                    <a:prstClr val="black"/>
                  </a:solidFill>
                  <a:latin typeface="Times New Roman"/>
                  <a:ea typeface="Times New Roman"/>
                </a:endParaRPr>
              </a:p>
            </p:txBody>
          </p:sp>
          <p:sp>
            <p:nvSpPr>
              <p:cNvPr id="13" name="AutoShape 524"/>
              <p:cNvSpPr>
                <a:spLocks noChangeArrowheads="1"/>
              </p:cNvSpPr>
              <p:nvPr/>
            </p:nvSpPr>
            <p:spPr bwMode="auto">
              <a:xfrm>
                <a:off x="7663" y="9537"/>
                <a:ext cx="2635" cy="450"/>
              </a:xfrm>
              <a:prstGeom prst="roundRect">
                <a:avLst>
                  <a:gd name="adj" fmla="val 16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round/>
                    <a:headEnd/>
                    <a:tailEnd/>
                  </a14:hiddenLine>
                </a:ext>
              </a:extLst>
            </p:spPr>
            <p:txBody>
              <a:bodyPr rot="0" vert="horz" wrap="square" lIns="12700" tIns="12700" rIns="12700" bIns="12700" anchor="t" anchorCtr="0" upright="1">
                <a:noAutofit/>
              </a:bodyPr>
              <a:lstStyle/>
              <a:p>
                <a:pPr>
                  <a:spcAft>
                    <a:spcPts val="1000"/>
                  </a:spcAft>
                </a:pPr>
                <a:r>
                  <a:rPr lang="en-US" sz="1400" b="1">
                    <a:solidFill>
                      <a:prstClr val="black"/>
                    </a:solidFill>
                    <a:latin typeface="Arial"/>
                    <a:ea typeface="Times New Roman"/>
                    <a:cs typeface="Times New Roman"/>
                  </a:rPr>
                  <a:t>PE = People Engineering</a:t>
                </a:r>
                <a:endParaRPr lang="en-US" sz="1400">
                  <a:solidFill>
                    <a:prstClr val="black"/>
                  </a:solidFill>
                  <a:latin typeface="Times New Roman"/>
                  <a:ea typeface="Times New Roman"/>
                </a:endParaRPr>
              </a:p>
            </p:txBody>
          </p:sp>
          <p:grpSp>
            <p:nvGrpSpPr>
              <p:cNvPr id="15" name="Group 14"/>
              <p:cNvGrpSpPr>
                <a:grpSpLocks/>
              </p:cNvGrpSpPr>
              <p:nvPr/>
            </p:nvGrpSpPr>
            <p:grpSpPr bwMode="auto">
              <a:xfrm>
                <a:off x="5879" y="5097"/>
                <a:ext cx="1096" cy="992"/>
                <a:chOff x="0" y="0"/>
                <a:chExt cx="20000" cy="20000"/>
              </a:xfrm>
            </p:grpSpPr>
            <p:sp>
              <p:nvSpPr>
                <p:cNvPr id="63" name="Oval 62"/>
                <p:cNvSpPr>
                  <a:spLocks noChangeArrowheads="1"/>
                </p:cNvSpPr>
                <p:nvPr/>
              </p:nvSpPr>
              <p:spPr bwMode="auto">
                <a:xfrm>
                  <a:off x="0" y="0"/>
                  <a:ext cx="20000" cy="20000"/>
                </a:xfrm>
                <a:prstGeom prst="ellipse">
                  <a:avLst/>
                </a:prstGeom>
                <a:solidFill>
                  <a:srgbClr val="FF0000"/>
                </a:solidFill>
                <a:ln w="12700">
                  <a:solidFill>
                    <a:srgbClr val="000000"/>
                  </a:solidFill>
                  <a:round/>
                  <a:headEnd/>
                  <a:tailEnd/>
                </a:ln>
              </p:spPr>
              <p:txBody>
                <a:bodyPr rot="0" vert="horz" wrap="square" lIns="91440" tIns="45720" rIns="91440" bIns="45720" anchor="t" anchorCtr="0" upright="1">
                  <a:noAutofit/>
                </a:bodyPr>
                <a:lstStyle/>
                <a:p>
                  <a:endParaRPr lang="en-US" sz="1400">
                    <a:solidFill>
                      <a:prstClr val="black"/>
                    </a:solidFill>
                  </a:endParaRPr>
                </a:p>
              </p:txBody>
            </p:sp>
            <p:sp>
              <p:nvSpPr>
                <p:cNvPr id="64" name="Rectangle 63"/>
                <p:cNvSpPr>
                  <a:spLocks noChangeArrowheads="1"/>
                </p:cNvSpPr>
                <p:nvPr/>
              </p:nvSpPr>
              <p:spPr bwMode="auto">
                <a:xfrm>
                  <a:off x="0" y="2409"/>
                  <a:ext cx="20000" cy="15514"/>
                </a:xfrm>
                <a:prstGeom prst="rect">
                  <a:avLst/>
                </a:prstGeom>
                <a:noFill/>
                <a:ln>
                  <a:noFill/>
                </a:ln>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12700">
                      <a:solidFill>
                        <a:srgbClr val="000000"/>
                      </a:solidFill>
                      <a:miter lim="800000"/>
                      <a:headEnd/>
                      <a:tailEnd/>
                    </a14:hiddenLine>
                  </a:ext>
                </a:extLst>
              </p:spPr>
              <p:txBody>
                <a:bodyPr rot="0" vert="horz" wrap="square" lIns="12700" tIns="12700" rIns="12700" bIns="12700" anchor="t" anchorCtr="0" upright="1">
                  <a:noAutofit/>
                </a:bodyPr>
                <a:lstStyle/>
                <a:p>
                  <a:pPr algn="ctr"/>
                  <a:r>
                    <a:rPr lang="en-US" sz="1400" b="1">
                      <a:solidFill>
                        <a:prstClr val="black"/>
                      </a:solidFill>
                      <a:latin typeface="Times New Roman"/>
                      <a:ea typeface="Times New Roman"/>
                    </a:rPr>
                    <a:t>6</a:t>
                  </a:r>
                  <a:endParaRPr lang="en-US" sz="1400" b="1" smtClean="0">
                    <a:solidFill>
                      <a:prstClr val="black"/>
                    </a:solidFill>
                    <a:latin typeface="Times New Roman"/>
                    <a:ea typeface="Times New Roman"/>
                  </a:endParaRPr>
                </a:p>
                <a:p>
                  <a:pPr algn="ctr"/>
                  <a:r>
                    <a:rPr lang="en-US" sz="1400" b="1" smtClean="0">
                      <a:solidFill>
                        <a:prstClr val="black"/>
                      </a:solidFill>
                      <a:latin typeface="Times New Roman"/>
                      <a:ea typeface="Times New Roman"/>
                    </a:rPr>
                    <a:t>Procedures</a:t>
                  </a:r>
                </a:p>
                <a:p>
                  <a:pPr algn="ctr"/>
                  <a:r>
                    <a:rPr lang="en-US" sz="1400" b="1" smtClean="0">
                      <a:solidFill>
                        <a:prstClr val="black"/>
                      </a:solidFill>
                      <a:latin typeface="Times New Roman"/>
                      <a:ea typeface="Times New Roman"/>
                    </a:rPr>
                    <a:t>(SOP)</a:t>
                  </a:r>
                  <a:endParaRPr lang="en-US" sz="1400">
                    <a:solidFill>
                      <a:prstClr val="black"/>
                    </a:solidFill>
                    <a:latin typeface="Times New Roman"/>
                    <a:ea typeface="Times New Roman"/>
                  </a:endParaRPr>
                </a:p>
              </p:txBody>
            </p:sp>
          </p:grpSp>
          <p:grpSp>
            <p:nvGrpSpPr>
              <p:cNvPr id="16" name="Group 15"/>
              <p:cNvGrpSpPr>
                <a:grpSpLocks/>
              </p:cNvGrpSpPr>
              <p:nvPr/>
            </p:nvGrpSpPr>
            <p:grpSpPr bwMode="auto">
              <a:xfrm>
                <a:off x="5913" y="8387"/>
                <a:ext cx="1096" cy="992"/>
                <a:chOff x="0" y="0"/>
                <a:chExt cx="20000" cy="20000"/>
              </a:xfrm>
            </p:grpSpPr>
            <p:sp>
              <p:nvSpPr>
                <p:cNvPr id="61" name="Oval 60"/>
                <p:cNvSpPr>
                  <a:spLocks noChangeArrowheads="1"/>
                </p:cNvSpPr>
                <p:nvPr/>
              </p:nvSpPr>
              <p:spPr bwMode="auto">
                <a:xfrm>
                  <a:off x="0" y="0"/>
                  <a:ext cx="20000" cy="20000"/>
                </a:xfrm>
                <a:prstGeom prst="ellipse">
                  <a:avLst/>
                </a:prstGeom>
                <a:solidFill>
                  <a:srgbClr val="00B050"/>
                </a:solidFill>
                <a:ln w="12700">
                  <a:solidFill>
                    <a:srgbClr val="000000"/>
                  </a:solidFill>
                  <a:round/>
                  <a:headEnd/>
                  <a:tailEnd/>
                </a:ln>
              </p:spPr>
              <p:txBody>
                <a:bodyPr rot="0" vert="horz" wrap="square" lIns="91440" tIns="45720" rIns="91440" bIns="45720" anchor="t" anchorCtr="0" upright="1">
                  <a:noAutofit/>
                </a:bodyPr>
                <a:lstStyle/>
                <a:p>
                  <a:endParaRPr lang="en-US" sz="1400">
                    <a:solidFill>
                      <a:prstClr val="black"/>
                    </a:solidFill>
                  </a:endParaRPr>
                </a:p>
              </p:txBody>
            </p:sp>
            <p:sp>
              <p:nvSpPr>
                <p:cNvPr id="62" name="Rectangle 61"/>
                <p:cNvSpPr>
                  <a:spLocks noChangeArrowheads="1"/>
                </p:cNvSpPr>
                <p:nvPr/>
              </p:nvSpPr>
              <p:spPr bwMode="auto">
                <a:xfrm>
                  <a:off x="0" y="5057"/>
                  <a:ext cx="20000" cy="10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rot="0" vert="horz" wrap="square" lIns="12700" tIns="12700" rIns="12700" bIns="12700" anchor="t" anchorCtr="0" upright="1">
                  <a:noAutofit/>
                </a:bodyPr>
                <a:lstStyle/>
                <a:p>
                  <a:pPr algn="ctr"/>
                  <a:r>
                    <a:rPr lang="en-US" sz="1400" b="1" smtClean="0">
                      <a:solidFill>
                        <a:prstClr val="black"/>
                      </a:solidFill>
                      <a:latin typeface="Times New Roman"/>
                      <a:ea typeface="Times New Roman"/>
                    </a:rPr>
                    <a:t>4</a:t>
                  </a:r>
                </a:p>
                <a:p>
                  <a:pPr algn="ctr"/>
                  <a:r>
                    <a:rPr lang="en-US" sz="1400" b="1" smtClean="0">
                      <a:solidFill>
                        <a:prstClr val="black"/>
                      </a:solidFill>
                      <a:latin typeface="Times New Roman"/>
                      <a:ea typeface="Times New Roman"/>
                    </a:rPr>
                    <a:t>PE</a:t>
                  </a:r>
                  <a:endParaRPr lang="en-US" sz="1400">
                    <a:solidFill>
                      <a:prstClr val="black"/>
                    </a:solidFill>
                    <a:latin typeface="Times New Roman"/>
                    <a:ea typeface="Times New Roman"/>
                  </a:endParaRPr>
                </a:p>
              </p:txBody>
            </p:sp>
          </p:grpSp>
          <p:grpSp>
            <p:nvGrpSpPr>
              <p:cNvPr id="17" name="Group 16"/>
              <p:cNvGrpSpPr>
                <a:grpSpLocks/>
              </p:cNvGrpSpPr>
              <p:nvPr/>
            </p:nvGrpSpPr>
            <p:grpSpPr bwMode="auto">
              <a:xfrm>
                <a:off x="4023" y="5986"/>
                <a:ext cx="1326" cy="991"/>
                <a:chOff x="0" y="0"/>
                <a:chExt cx="20000" cy="20000"/>
              </a:xfrm>
            </p:grpSpPr>
            <p:sp>
              <p:nvSpPr>
                <p:cNvPr id="59" name="Oval 58"/>
                <p:cNvSpPr>
                  <a:spLocks noChangeArrowheads="1"/>
                </p:cNvSpPr>
                <p:nvPr/>
              </p:nvSpPr>
              <p:spPr bwMode="auto">
                <a:xfrm>
                  <a:off x="1403" y="0"/>
                  <a:ext cx="18069" cy="20000"/>
                </a:xfrm>
                <a:prstGeom prst="ellipse">
                  <a:avLst/>
                </a:prstGeom>
                <a:solidFill>
                  <a:srgbClr val="92CDDC"/>
                </a:solidFill>
                <a:ln w="12700">
                  <a:solidFill>
                    <a:srgbClr val="000000"/>
                  </a:solidFill>
                  <a:round/>
                  <a:headEnd/>
                  <a:tailEnd/>
                </a:ln>
              </p:spPr>
              <p:txBody>
                <a:bodyPr rot="0" vert="horz" wrap="square" lIns="91440" tIns="45720" rIns="91440" bIns="45720" anchor="t" anchorCtr="0" upright="1">
                  <a:noAutofit/>
                </a:bodyPr>
                <a:lstStyle/>
                <a:p>
                  <a:endParaRPr lang="en-US" sz="1400">
                    <a:solidFill>
                      <a:prstClr val="black"/>
                    </a:solidFill>
                  </a:endParaRPr>
                </a:p>
              </p:txBody>
            </p:sp>
            <p:sp>
              <p:nvSpPr>
                <p:cNvPr id="60" name="Rectangle 59"/>
                <p:cNvSpPr>
                  <a:spLocks noChangeArrowheads="1"/>
                </p:cNvSpPr>
                <p:nvPr/>
              </p:nvSpPr>
              <p:spPr bwMode="auto">
                <a:xfrm>
                  <a:off x="0" y="2059"/>
                  <a:ext cx="20000" cy="15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rot="0" vert="horz" wrap="square" lIns="12700" tIns="12700" rIns="12700" bIns="12700" anchor="t" anchorCtr="0" upright="1">
                  <a:noAutofit/>
                </a:bodyPr>
                <a:lstStyle/>
                <a:p>
                  <a:pPr algn="ctr"/>
                  <a:r>
                    <a:rPr lang="en-US" sz="1400" b="1" smtClean="0">
                      <a:solidFill>
                        <a:prstClr val="black"/>
                      </a:solidFill>
                      <a:latin typeface="Times New Roman"/>
                      <a:ea typeface="Times New Roman"/>
                    </a:rPr>
                    <a:t>5</a:t>
                  </a:r>
                </a:p>
                <a:p>
                  <a:pPr algn="ctr"/>
                  <a:r>
                    <a:rPr lang="en-US" sz="1400" b="1" smtClean="0">
                      <a:solidFill>
                        <a:prstClr val="black"/>
                      </a:solidFill>
                      <a:latin typeface="Times New Roman"/>
                      <a:ea typeface="Times New Roman"/>
                    </a:rPr>
                    <a:t>Documents</a:t>
                  </a:r>
                </a:p>
                <a:p>
                  <a:pPr algn="ctr"/>
                  <a:r>
                    <a:rPr lang="en-US" sz="1400" b="1" smtClean="0">
                      <a:solidFill>
                        <a:prstClr val="black"/>
                      </a:solidFill>
                      <a:latin typeface="Times New Roman"/>
                      <a:ea typeface="Times New Roman"/>
                    </a:rPr>
                    <a:t>(DOC)</a:t>
                  </a:r>
                  <a:endParaRPr lang="en-US" sz="1400">
                    <a:solidFill>
                      <a:prstClr val="black"/>
                    </a:solidFill>
                    <a:latin typeface="Times New Roman"/>
                    <a:ea typeface="Times New Roman"/>
                  </a:endParaRPr>
                </a:p>
              </p:txBody>
            </p:sp>
          </p:grpSp>
          <p:grpSp>
            <p:nvGrpSpPr>
              <p:cNvPr id="18" name="Group 17"/>
              <p:cNvGrpSpPr>
                <a:grpSpLocks/>
              </p:cNvGrpSpPr>
              <p:nvPr/>
            </p:nvGrpSpPr>
            <p:grpSpPr bwMode="auto">
              <a:xfrm>
                <a:off x="7660" y="6088"/>
                <a:ext cx="1097" cy="965"/>
                <a:chOff x="0" y="0"/>
                <a:chExt cx="20000" cy="19482"/>
              </a:xfrm>
            </p:grpSpPr>
            <p:sp>
              <p:nvSpPr>
                <p:cNvPr id="57" name="Oval 56"/>
                <p:cNvSpPr>
                  <a:spLocks noChangeArrowheads="1"/>
                </p:cNvSpPr>
                <p:nvPr/>
              </p:nvSpPr>
              <p:spPr bwMode="auto">
                <a:xfrm>
                  <a:off x="0" y="0"/>
                  <a:ext cx="18505" cy="19482"/>
                </a:xfrm>
                <a:prstGeom prst="ellipse">
                  <a:avLst/>
                </a:prstGeom>
                <a:solidFill>
                  <a:srgbClr val="943634"/>
                </a:solidFill>
                <a:ln w="12700">
                  <a:solidFill>
                    <a:srgbClr val="000000"/>
                  </a:solidFill>
                  <a:round/>
                  <a:headEnd/>
                  <a:tailEnd/>
                </a:ln>
              </p:spPr>
              <p:txBody>
                <a:bodyPr rot="0" vert="horz" wrap="square" lIns="91440" tIns="45720" rIns="91440" bIns="45720" anchor="t" anchorCtr="0" upright="1">
                  <a:noAutofit/>
                </a:bodyPr>
                <a:lstStyle/>
                <a:p>
                  <a:endParaRPr lang="en-US" sz="1400">
                    <a:solidFill>
                      <a:prstClr val="black"/>
                    </a:solidFill>
                  </a:endParaRPr>
                </a:p>
              </p:txBody>
            </p:sp>
            <p:sp>
              <p:nvSpPr>
                <p:cNvPr id="58" name="Rectangle 57"/>
                <p:cNvSpPr>
                  <a:spLocks noChangeArrowheads="1"/>
                </p:cNvSpPr>
                <p:nvPr/>
              </p:nvSpPr>
              <p:spPr bwMode="auto">
                <a:xfrm>
                  <a:off x="0" y="2382"/>
                  <a:ext cx="20000" cy="12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rot="0" vert="horz" wrap="square" lIns="12700" tIns="12700" rIns="12700" bIns="12700" anchor="t" anchorCtr="0" upright="1">
                  <a:noAutofit/>
                </a:bodyPr>
                <a:lstStyle/>
                <a:p>
                  <a:pPr algn="ctr"/>
                  <a:r>
                    <a:rPr lang="en-US" sz="1400" b="1" smtClean="0">
                      <a:solidFill>
                        <a:prstClr val="black"/>
                      </a:solidFill>
                      <a:latin typeface="Times New Roman"/>
                      <a:ea typeface="Times New Roman"/>
                    </a:rPr>
                    <a:t>1</a:t>
                  </a:r>
                </a:p>
                <a:p>
                  <a:pPr algn="ctr"/>
                  <a:r>
                    <a:rPr lang="en-US" sz="1400" b="1" smtClean="0">
                      <a:solidFill>
                        <a:prstClr val="black"/>
                      </a:solidFill>
                      <a:latin typeface="Times New Roman"/>
                      <a:ea typeface="Times New Roman"/>
                    </a:rPr>
                    <a:t>HE</a:t>
                  </a:r>
                  <a:endParaRPr lang="en-US" sz="1400">
                    <a:solidFill>
                      <a:prstClr val="black"/>
                    </a:solidFill>
                    <a:latin typeface="Times New Roman"/>
                    <a:ea typeface="Times New Roman"/>
                  </a:endParaRPr>
                </a:p>
              </p:txBody>
            </p:sp>
          </p:grpSp>
          <p:grpSp>
            <p:nvGrpSpPr>
              <p:cNvPr id="19" name="Group 18"/>
              <p:cNvGrpSpPr>
                <a:grpSpLocks/>
              </p:cNvGrpSpPr>
              <p:nvPr/>
            </p:nvGrpSpPr>
            <p:grpSpPr bwMode="auto">
              <a:xfrm>
                <a:off x="4232" y="7572"/>
                <a:ext cx="1100" cy="992"/>
                <a:chOff x="0" y="0"/>
                <a:chExt cx="20000" cy="20000"/>
              </a:xfrm>
            </p:grpSpPr>
            <p:sp>
              <p:nvSpPr>
                <p:cNvPr id="55" name="Oval 54"/>
                <p:cNvSpPr>
                  <a:spLocks noChangeArrowheads="1"/>
                </p:cNvSpPr>
                <p:nvPr/>
              </p:nvSpPr>
              <p:spPr bwMode="auto">
                <a:xfrm>
                  <a:off x="0" y="0"/>
                  <a:ext cx="20000" cy="20000"/>
                </a:xfrm>
                <a:prstGeom prst="ellipse">
                  <a:avLst/>
                </a:prstGeom>
                <a:solidFill>
                  <a:srgbClr val="5F497A"/>
                </a:solidFill>
                <a:ln w="12700">
                  <a:solidFill>
                    <a:srgbClr val="000000"/>
                  </a:solidFill>
                  <a:round/>
                  <a:headEnd/>
                  <a:tailEnd/>
                </a:ln>
              </p:spPr>
              <p:txBody>
                <a:bodyPr rot="0" vert="horz" wrap="square" lIns="91440" tIns="45720" rIns="91440" bIns="45720" anchor="t" anchorCtr="0" upright="1">
                  <a:noAutofit/>
                </a:bodyPr>
                <a:lstStyle/>
                <a:p>
                  <a:endParaRPr lang="en-US" sz="1400">
                    <a:solidFill>
                      <a:prstClr val="black"/>
                    </a:solidFill>
                  </a:endParaRPr>
                </a:p>
              </p:txBody>
            </p:sp>
            <p:sp>
              <p:nvSpPr>
                <p:cNvPr id="56" name="Rectangle 55"/>
                <p:cNvSpPr>
                  <a:spLocks noChangeArrowheads="1"/>
                </p:cNvSpPr>
                <p:nvPr/>
              </p:nvSpPr>
              <p:spPr bwMode="auto">
                <a:xfrm>
                  <a:off x="0" y="5058"/>
                  <a:ext cx="20000" cy="100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rot="0" vert="horz" wrap="square" lIns="12700" tIns="12700" rIns="12700" bIns="12700" anchor="t" anchorCtr="0" upright="1">
                  <a:noAutofit/>
                </a:bodyPr>
                <a:lstStyle/>
                <a:p>
                  <a:pPr algn="ctr"/>
                  <a:r>
                    <a:rPr lang="en-US" sz="1400" b="1" smtClean="0">
                      <a:solidFill>
                        <a:prstClr val="black"/>
                      </a:solidFill>
                      <a:latin typeface="Times New Roman"/>
                      <a:ea typeface="Times New Roman"/>
                    </a:rPr>
                    <a:t>3</a:t>
                  </a:r>
                </a:p>
                <a:p>
                  <a:pPr algn="ctr"/>
                  <a:r>
                    <a:rPr lang="en-US" sz="1400" b="1" smtClean="0">
                      <a:solidFill>
                        <a:prstClr val="black"/>
                      </a:solidFill>
                      <a:latin typeface="Times New Roman"/>
                      <a:ea typeface="Times New Roman"/>
                    </a:rPr>
                    <a:t>DBE</a:t>
                  </a:r>
                  <a:endParaRPr lang="en-US" sz="1400">
                    <a:solidFill>
                      <a:prstClr val="black"/>
                    </a:solidFill>
                    <a:latin typeface="Times New Roman"/>
                    <a:ea typeface="Times New Roman"/>
                  </a:endParaRPr>
                </a:p>
              </p:txBody>
            </p:sp>
          </p:grpSp>
          <p:grpSp>
            <p:nvGrpSpPr>
              <p:cNvPr id="20" name="Group 19"/>
              <p:cNvGrpSpPr>
                <a:grpSpLocks/>
              </p:cNvGrpSpPr>
              <p:nvPr/>
            </p:nvGrpSpPr>
            <p:grpSpPr bwMode="auto">
              <a:xfrm>
                <a:off x="7660" y="7572"/>
                <a:ext cx="1097" cy="919"/>
                <a:chOff x="0" y="0"/>
                <a:chExt cx="20000" cy="18528"/>
              </a:xfrm>
            </p:grpSpPr>
            <p:sp>
              <p:nvSpPr>
                <p:cNvPr id="53" name="Oval 52"/>
                <p:cNvSpPr>
                  <a:spLocks noChangeArrowheads="1"/>
                </p:cNvSpPr>
                <p:nvPr/>
              </p:nvSpPr>
              <p:spPr bwMode="auto">
                <a:xfrm>
                  <a:off x="0" y="0"/>
                  <a:ext cx="18505" cy="18528"/>
                </a:xfrm>
                <a:prstGeom prst="ellipse">
                  <a:avLst/>
                </a:prstGeom>
                <a:solidFill>
                  <a:srgbClr val="31849B"/>
                </a:solidFill>
                <a:ln w="12700">
                  <a:solidFill>
                    <a:srgbClr val="000000"/>
                  </a:solidFill>
                  <a:round/>
                  <a:headEnd/>
                  <a:tailEnd/>
                </a:ln>
              </p:spPr>
              <p:txBody>
                <a:bodyPr rot="0" vert="horz" wrap="square" lIns="91440" tIns="45720" rIns="91440" bIns="45720" anchor="t" anchorCtr="0" upright="1">
                  <a:noAutofit/>
                </a:bodyPr>
                <a:lstStyle/>
                <a:p>
                  <a:endParaRPr lang="en-US" sz="1400">
                    <a:solidFill>
                      <a:prstClr val="black"/>
                    </a:solidFill>
                  </a:endParaRPr>
                </a:p>
              </p:txBody>
            </p:sp>
            <p:sp>
              <p:nvSpPr>
                <p:cNvPr id="54" name="Rectangle 53"/>
                <p:cNvSpPr>
                  <a:spLocks noChangeArrowheads="1"/>
                </p:cNvSpPr>
                <p:nvPr/>
              </p:nvSpPr>
              <p:spPr bwMode="auto">
                <a:xfrm>
                  <a:off x="0" y="5058"/>
                  <a:ext cx="20000" cy="100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rot="0" vert="horz" wrap="square" lIns="12700" tIns="12700" rIns="12700" bIns="12700" anchor="t" anchorCtr="0" upright="1">
                  <a:noAutofit/>
                </a:bodyPr>
                <a:lstStyle/>
                <a:p>
                  <a:pPr algn="ctr"/>
                  <a:r>
                    <a:rPr lang="en-US" sz="1400" b="1" smtClean="0">
                      <a:solidFill>
                        <a:prstClr val="black"/>
                      </a:solidFill>
                      <a:latin typeface="Times New Roman"/>
                      <a:ea typeface="Times New Roman"/>
                    </a:rPr>
                    <a:t>2</a:t>
                  </a:r>
                </a:p>
                <a:p>
                  <a:pPr algn="ctr"/>
                  <a:r>
                    <a:rPr lang="en-US" sz="1400" b="1" smtClean="0">
                      <a:solidFill>
                        <a:prstClr val="black"/>
                      </a:solidFill>
                      <a:latin typeface="Times New Roman"/>
                      <a:ea typeface="Times New Roman"/>
                    </a:rPr>
                    <a:t>SE</a:t>
                  </a:r>
                  <a:endParaRPr lang="en-US" sz="1400">
                    <a:solidFill>
                      <a:prstClr val="black"/>
                    </a:solidFill>
                    <a:latin typeface="Times New Roman"/>
                    <a:ea typeface="Times New Roman"/>
                  </a:endParaRPr>
                </a:p>
              </p:txBody>
            </p:sp>
          </p:grpSp>
          <p:cxnSp>
            <p:nvCxnSpPr>
              <p:cNvPr id="21" name="Line 544"/>
              <p:cNvCxnSpPr/>
              <p:nvPr/>
            </p:nvCxnSpPr>
            <p:spPr bwMode="auto">
              <a:xfrm>
                <a:off x="4696" y="6976"/>
                <a:ext cx="57" cy="624"/>
              </a:xfrm>
              <a:prstGeom prst="line">
                <a:avLst/>
              </a:prstGeom>
              <a:noFill/>
              <a:ln w="28575">
                <a:solidFill>
                  <a:srgbClr val="000000"/>
                </a:solidFill>
                <a:round/>
                <a:headEnd type="none" w="sm" len="med"/>
                <a:tailEnd type="none" w="sm" len="med"/>
              </a:ln>
              <a:extLst>
                <a:ext uri="{909E8E84-426E-40DD-AFC4-6F175D3DCCD1}">
                  <a14:hiddenFill xmlns:a14="http://schemas.microsoft.com/office/drawing/2010/main">
                    <a:noFill/>
                  </a14:hiddenFill>
                </a:ext>
              </a:extLst>
            </p:spPr>
          </p:cxnSp>
          <p:cxnSp>
            <p:nvCxnSpPr>
              <p:cNvPr id="22" name="Line 545"/>
              <p:cNvCxnSpPr/>
              <p:nvPr/>
            </p:nvCxnSpPr>
            <p:spPr bwMode="auto">
              <a:xfrm>
                <a:off x="8209" y="7078"/>
                <a:ext cx="0" cy="496"/>
              </a:xfrm>
              <a:prstGeom prst="line">
                <a:avLst/>
              </a:prstGeom>
              <a:noFill/>
              <a:ln w="28575">
                <a:solidFill>
                  <a:srgbClr val="000000"/>
                </a:solidFill>
                <a:round/>
                <a:headEnd type="none" w="sm" len="med"/>
                <a:tailEnd type="none" w="sm" len="med"/>
              </a:ln>
              <a:extLst>
                <a:ext uri="{909E8E84-426E-40DD-AFC4-6F175D3DCCD1}">
                  <a14:hiddenFill xmlns:a14="http://schemas.microsoft.com/office/drawing/2010/main">
                    <a:noFill/>
                  </a14:hiddenFill>
                </a:ext>
              </a:extLst>
            </p:spPr>
          </p:cxnSp>
          <p:cxnSp>
            <p:nvCxnSpPr>
              <p:cNvPr id="23" name="Line 546"/>
              <p:cNvCxnSpPr/>
              <p:nvPr/>
            </p:nvCxnSpPr>
            <p:spPr bwMode="auto">
              <a:xfrm>
                <a:off x="5193" y="8399"/>
                <a:ext cx="787" cy="332"/>
              </a:xfrm>
              <a:prstGeom prst="line">
                <a:avLst/>
              </a:prstGeom>
              <a:noFill/>
              <a:ln w="28575">
                <a:solidFill>
                  <a:srgbClr val="000000"/>
                </a:solidFill>
                <a:round/>
                <a:headEnd type="none" w="sm" len="med"/>
                <a:tailEnd type="none" w="sm" len="med"/>
              </a:ln>
              <a:extLst>
                <a:ext uri="{909E8E84-426E-40DD-AFC4-6F175D3DCCD1}">
                  <a14:hiddenFill xmlns:a14="http://schemas.microsoft.com/office/drawing/2010/main">
                    <a:noFill/>
                  </a14:hiddenFill>
                </a:ext>
              </a:extLst>
            </p:spPr>
          </p:cxnSp>
          <p:cxnSp>
            <p:nvCxnSpPr>
              <p:cNvPr id="24" name="Line 547"/>
              <p:cNvCxnSpPr/>
              <p:nvPr/>
            </p:nvCxnSpPr>
            <p:spPr bwMode="auto">
              <a:xfrm>
                <a:off x="6974" y="5639"/>
                <a:ext cx="850" cy="567"/>
              </a:xfrm>
              <a:prstGeom prst="line">
                <a:avLst/>
              </a:prstGeom>
              <a:noFill/>
              <a:ln w="28575">
                <a:solidFill>
                  <a:srgbClr val="000000"/>
                </a:solidFill>
                <a:round/>
                <a:headEnd type="none" w="sm" len="med"/>
                <a:tailEnd type="none" w="sm" len="med"/>
              </a:ln>
              <a:extLst>
                <a:ext uri="{909E8E84-426E-40DD-AFC4-6F175D3DCCD1}">
                  <a14:hiddenFill xmlns:a14="http://schemas.microsoft.com/office/drawing/2010/main">
                    <a:noFill/>
                  </a14:hiddenFill>
                </a:ext>
              </a:extLst>
            </p:spPr>
          </p:cxnSp>
          <p:cxnSp>
            <p:nvCxnSpPr>
              <p:cNvPr id="25" name="Line 548"/>
              <p:cNvCxnSpPr/>
              <p:nvPr/>
            </p:nvCxnSpPr>
            <p:spPr bwMode="auto">
              <a:xfrm flipV="1">
                <a:off x="6974" y="8342"/>
                <a:ext cx="805" cy="389"/>
              </a:xfrm>
              <a:prstGeom prst="line">
                <a:avLst/>
              </a:prstGeom>
              <a:noFill/>
              <a:ln w="28575">
                <a:solidFill>
                  <a:srgbClr val="000000"/>
                </a:solidFill>
                <a:round/>
                <a:headEnd type="none" w="sm" len="med"/>
                <a:tailEnd type="none" w="sm" len="med"/>
              </a:ln>
              <a:extLst>
                <a:ext uri="{909E8E84-426E-40DD-AFC4-6F175D3DCCD1}">
                  <a14:hiddenFill xmlns:a14="http://schemas.microsoft.com/office/drawing/2010/main">
                    <a:noFill/>
                  </a14:hiddenFill>
                </a:ext>
              </a:extLst>
            </p:spPr>
          </p:cxnSp>
          <p:cxnSp>
            <p:nvCxnSpPr>
              <p:cNvPr id="26" name="Line 549"/>
              <p:cNvCxnSpPr/>
              <p:nvPr/>
            </p:nvCxnSpPr>
            <p:spPr bwMode="auto">
              <a:xfrm flipV="1">
                <a:off x="5056" y="5591"/>
                <a:ext cx="804" cy="497"/>
              </a:xfrm>
              <a:prstGeom prst="line">
                <a:avLst/>
              </a:prstGeom>
              <a:noFill/>
              <a:ln w="28575">
                <a:solidFill>
                  <a:srgbClr val="000000"/>
                </a:solidFill>
                <a:round/>
                <a:headEnd type="none" w="sm" len="med"/>
                <a:tailEnd type="none" w="sm" len="med"/>
              </a:ln>
              <a:extLst>
                <a:ext uri="{909E8E84-426E-40DD-AFC4-6F175D3DCCD1}">
                  <a14:hiddenFill xmlns:a14="http://schemas.microsoft.com/office/drawing/2010/main">
                    <a:noFill/>
                  </a14:hiddenFill>
                </a:ext>
              </a:extLst>
            </p:spPr>
          </p:cxnSp>
          <p:cxnSp>
            <p:nvCxnSpPr>
              <p:cNvPr id="27" name="Line 550"/>
              <p:cNvCxnSpPr/>
              <p:nvPr/>
            </p:nvCxnSpPr>
            <p:spPr bwMode="auto">
              <a:xfrm>
                <a:off x="5314" y="6634"/>
                <a:ext cx="2381" cy="1321"/>
              </a:xfrm>
              <a:prstGeom prst="line">
                <a:avLst/>
              </a:prstGeom>
              <a:noFill/>
              <a:ln w="28575">
                <a:solidFill>
                  <a:srgbClr val="000000"/>
                </a:solidFill>
                <a:round/>
                <a:headEnd type="none" w="sm" len="med"/>
                <a:tailEnd type="none" w="sm" len="med"/>
              </a:ln>
              <a:extLst>
                <a:ext uri="{909E8E84-426E-40DD-AFC4-6F175D3DCCD1}">
                  <a14:hiddenFill xmlns:a14="http://schemas.microsoft.com/office/drawing/2010/main">
                    <a:noFill/>
                  </a14:hiddenFill>
                </a:ext>
              </a:extLst>
            </p:spPr>
          </p:cxnSp>
          <p:cxnSp>
            <p:nvCxnSpPr>
              <p:cNvPr id="28" name="Line 551"/>
              <p:cNvCxnSpPr/>
              <p:nvPr/>
            </p:nvCxnSpPr>
            <p:spPr bwMode="auto">
              <a:xfrm flipV="1">
                <a:off x="5263" y="6733"/>
                <a:ext cx="2438" cy="1191"/>
              </a:xfrm>
              <a:prstGeom prst="line">
                <a:avLst/>
              </a:prstGeom>
              <a:noFill/>
              <a:ln w="28575">
                <a:solidFill>
                  <a:srgbClr val="000000"/>
                </a:solidFill>
                <a:round/>
                <a:headEnd type="none" w="sm" len="med"/>
                <a:tailEnd type="none" w="sm" len="med"/>
              </a:ln>
              <a:extLst>
                <a:ext uri="{909E8E84-426E-40DD-AFC4-6F175D3DCCD1}">
                  <a14:hiddenFill xmlns:a14="http://schemas.microsoft.com/office/drawing/2010/main">
                    <a:noFill/>
                  </a14:hiddenFill>
                </a:ext>
              </a:extLst>
            </p:spPr>
          </p:cxnSp>
          <p:cxnSp>
            <p:nvCxnSpPr>
              <p:cNvPr id="29" name="Line 552"/>
              <p:cNvCxnSpPr/>
              <p:nvPr/>
            </p:nvCxnSpPr>
            <p:spPr bwMode="auto">
              <a:xfrm flipV="1">
                <a:off x="6489" y="6088"/>
                <a:ext cx="1" cy="2263"/>
              </a:xfrm>
              <a:prstGeom prst="line">
                <a:avLst/>
              </a:prstGeom>
              <a:noFill/>
              <a:ln w="28575">
                <a:solidFill>
                  <a:srgbClr val="000000"/>
                </a:solidFill>
                <a:round/>
                <a:headEnd type="none" w="sm" len="med"/>
                <a:tailEnd type="none" w="sm" len="med"/>
              </a:ln>
              <a:extLst>
                <a:ext uri="{909E8E84-426E-40DD-AFC4-6F175D3DCCD1}">
                  <a14:hiddenFill xmlns:a14="http://schemas.microsoft.com/office/drawing/2010/main">
                    <a:noFill/>
                  </a14:hiddenFill>
                </a:ext>
              </a:extLst>
            </p:spPr>
          </p:cxnSp>
          <p:cxnSp>
            <p:nvCxnSpPr>
              <p:cNvPr id="30" name="Line 553"/>
              <p:cNvCxnSpPr/>
              <p:nvPr/>
            </p:nvCxnSpPr>
            <p:spPr bwMode="auto">
              <a:xfrm flipV="1">
                <a:off x="5108" y="5986"/>
                <a:ext cx="961" cy="1755"/>
              </a:xfrm>
              <a:prstGeom prst="line">
                <a:avLst/>
              </a:prstGeom>
              <a:noFill/>
              <a:ln w="28575">
                <a:solidFill>
                  <a:srgbClr val="000000"/>
                </a:solidFill>
                <a:round/>
                <a:headEnd type="none" w="sm" len="med"/>
                <a:tailEnd type="none" w="sm" len="med"/>
              </a:ln>
              <a:extLst>
                <a:ext uri="{909E8E84-426E-40DD-AFC4-6F175D3DCCD1}">
                  <a14:hiddenFill xmlns:a14="http://schemas.microsoft.com/office/drawing/2010/main">
                    <a:noFill/>
                  </a14:hiddenFill>
                </a:ext>
              </a:extLst>
            </p:spPr>
          </p:cxnSp>
          <p:cxnSp>
            <p:nvCxnSpPr>
              <p:cNvPr id="31" name="Line 554"/>
              <p:cNvCxnSpPr/>
              <p:nvPr/>
            </p:nvCxnSpPr>
            <p:spPr bwMode="auto">
              <a:xfrm flipH="1" flipV="1">
                <a:off x="6770" y="5906"/>
                <a:ext cx="1134" cy="1701"/>
              </a:xfrm>
              <a:prstGeom prst="line">
                <a:avLst/>
              </a:prstGeom>
              <a:noFill/>
              <a:ln w="28575">
                <a:solidFill>
                  <a:srgbClr val="000000"/>
                </a:solidFill>
                <a:round/>
                <a:headEnd type="none" w="sm" len="med"/>
                <a:tailEnd type="none" w="sm" len="med"/>
              </a:ln>
              <a:extLst>
                <a:ext uri="{909E8E84-426E-40DD-AFC4-6F175D3DCCD1}">
                  <a14:hiddenFill xmlns:a14="http://schemas.microsoft.com/office/drawing/2010/main">
                    <a:noFill/>
                  </a14:hiddenFill>
                </a:ext>
              </a:extLst>
            </p:spPr>
          </p:cxnSp>
          <p:cxnSp>
            <p:nvCxnSpPr>
              <p:cNvPr id="32" name="Line 555"/>
              <p:cNvCxnSpPr/>
              <p:nvPr/>
            </p:nvCxnSpPr>
            <p:spPr bwMode="auto">
              <a:xfrm flipV="1">
                <a:off x="6838" y="6981"/>
                <a:ext cx="1020" cy="1531"/>
              </a:xfrm>
              <a:prstGeom prst="line">
                <a:avLst/>
              </a:prstGeom>
              <a:noFill/>
              <a:ln w="28575">
                <a:solidFill>
                  <a:srgbClr val="000000"/>
                </a:solidFill>
                <a:round/>
                <a:headEnd type="none" w="sm" len="med"/>
                <a:tailEnd type="none" w="sm" len="med"/>
              </a:ln>
              <a:extLst>
                <a:ext uri="{909E8E84-426E-40DD-AFC4-6F175D3DCCD1}">
                  <a14:hiddenFill xmlns:a14="http://schemas.microsoft.com/office/drawing/2010/main">
                    <a:noFill/>
                  </a14:hiddenFill>
                </a:ext>
              </a:extLst>
            </p:spPr>
          </p:cxnSp>
          <p:cxnSp>
            <p:nvCxnSpPr>
              <p:cNvPr id="33" name="Line 556"/>
              <p:cNvCxnSpPr/>
              <p:nvPr/>
            </p:nvCxnSpPr>
            <p:spPr bwMode="auto">
              <a:xfrm flipH="1" flipV="1">
                <a:off x="5040" y="6871"/>
                <a:ext cx="1077" cy="1644"/>
              </a:xfrm>
              <a:prstGeom prst="line">
                <a:avLst/>
              </a:prstGeom>
              <a:noFill/>
              <a:ln w="28575">
                <a:solidFill>
                  <a:srgbClr val="000000"/>
                </a:solidFill>
                <a:round/>
                <a:headEnd type="none" w="sm" len="med"/>
                <a:tailEnd type="none" w="sm" len="med"/>
              </a:ln>
              <a:extLst>
                <a:ext uri="{909E8E84-426E-40DD-AFC4-6F175D3DCCD1}">
                  <a14:hiddenFill xmlns:a14="http://schemas.microsoft.com/office/drawing/2010/main">
                    <a:noFill/>
                  </a14:hiddenFill>
                </a:ext>
              </a:extLst>
            </p:spPr>
          </p:cxnSp>
          <p:sp>
            <p:nvSpPr>
              <p:cNvPr id="34" name="Oval 33"/>
              <p:cNvSpPr>
                <a:spLocks noChangeArrowheads="1"/>
              </p:cNvSpPr>
              <p:nvPr/>
            </p:nvSpPr>
            <p:spPr bwMode="auto">
              <a:xfrm>
                <a:off x="5879" y="6641"/>
                <a:ext cx="1304" cy="1220"/>
              </a:xfrm>
              <a:prstGeom prst="ellipse">
                <a:avLst/>
              </a:prstGeom>
              <a:solidFill>
                <a:srgbClr val="FFFF00"/>
              </a:solidFill>
              <a:ln w="28575">
                <a:solidFill>
                  <a:srgbClr val="000000"/>
                </a:solidFill>
                <a:round/>
                <a:headEnd/>
                <a:tailEnd/>
              </a:ln>
            </p:spPr>
            <p:txBody>
              <a:bodyPr rot="0" vert="horz" wrap="square" lIns="91440" tIns="45720" rIns="91440" bIns="45720" anchor="t" anchorCtr="0" upright="1">
                <a:noAutofit/>
              </a:bodyPr>
              <a:lstStyle/>
              <a:p>
                <a:endParaRPr lang="en-US" sz="1400">
                  <a:solidFill>
                    <a:prstClr val="black"/>
                  </a:solidFill>
                </a:endParaRPr>
              </a:p>
            </p:txBody>
          </p:sp>
          <p:sp>
            <p:nvSpPr>
              <p:cNvPr id="35" name="Rectangle 34"/>
              <p:cNvSpPr>
                <a:spLocks noChangeArrowheads="1"/>
              </p:cNvSpPr>
              <p:nvPr/>
            </p:nvSpPr>
            <p:spPr bwMode="auto">
              <a:xfrm>
                <a:off x="5913" y="6848"/>
                <a:ext cx="1332" cy="825"/>
              </a:xfrm>
              <a:prstGeom prst="rect">
                <a:avLst/>
              </a:prstGeom>
              <a:noFill/>
              <a:ln>
                <a:noFill/>
              </a:ln>
              <a:extLst>
                <a:ext uri="{91240B29-F687-4F45-9708-019B960494DF}">
                  <a14:hiddenLine xmlns:a14="http://schemas.microsoft.com/office/drawing/2010/main" w="12700">
                    <a:solidFill>
                      <a:srgbClr val="000000"/>
                    </a:solidFill>
                    <a:miter lim="800000"/>
                    <a:headEnd/>
                    <a:tailEnd/>
                  </a14:hiddenLine>
                </a:ext>
              </a:extLst>
            </p:spPr>
            <p:txBody>
              <a:bodyPr rot="0" vert="horz" wrap="square" lIns="12700" tIns="12700" rIns="12700" bIns="12700" anchor="t" anchorCtr="0" upright="1">
                <a:noAutofit/>
              </a:bodyPr>
              <a:lstStyle/>
              <a:p>
                <a:pPr algn="ctr"/>
                <a:r>
                  <a:rPr lang="en-US" sz="1400" b="1" u="sng" smtClean="0">
                    <a:solidFill>
                      <a:prstClr val="black"/>
                    </a:solidFill>
                    <a:latin typeface="Times New Roman"/>
                    <a:ea typeface="Times New Roman"/>
                  </a:rPr>
                  <a:t>SYSTEM</a:t>
                </a:r>
              </a:p>
              <a:p>
                <a:pPr algn="ctr"/>
                <a:r>
                  <a:rPr lang="en-US" sz="1400" b="1" u="sng" smtClean="0">
                    <a:solidFill>
                      <a:prstClr val="black"/>
                    </a:solidFill>
                    <a:latin typeface="Times New Roman"/>
                    <a:ea typeface="Times New Roman"/>
                  </a:rPr>
                  <a:t>(CBS)</a:t>
                </a:r>
              </a:p>
              <a:p>
                <a:pPr algn="ctr"/>
                <a:r>
                  <a:rPr lang="en-US" sz="1200" b="1" smtClean="0">
                    <a:solidFill>
                      <a:prstClr val="black"/>
                    </a:solidFill>
                    <a:latin typeface="Times New Roman"/>
                    <a:ea typeface="Times New Roman"/>
                  </a:rPr>
                  <a:t>H + S + P + DB </a:t>
                </a:r>
              </a:p>
              <a:p>
                <a:pPr algn="ctr"/>
                <a:r>
                  <a:rPr lang="en-US" sz="1200" b="1" smtClean="0">
                    <a:solidFill>
                      <a:prstClr val="black"/>
                    </a:solidFill>
                    <a:latin typeface="Times New Roman"/>
                    <a:ea typeface="Times New Roman"/>
                  </a:rPr>
                  <a:t>+ DOC + SOP</a:t>
                </a:r>
                <a:endParaRPr lang="en-US" sz="1200">
                  <a:solidFill>
                    <a:prstClr val="black"/>
                  </a:solidFill>
                  <a:latin typeface="Times New Roman"/>
                  <a:ea typeface="Times New Roman"/>
                </a:endParaRPr>
              </a:p>
            </p:txBody>
          </p:sp>
          <p:sp>
            <p:nvSpPr>
              <p:cNvPr id="36" name="Freeform 35"/>
              <p:cNvSpPr>
                <a:spLocks/>
              </p:cNvSpPr>
              <p:nvPr/>
            </p:nvSpPr>
            <p:spPr bwMode="auto">
              <a:xfrm>
                <a:off x="2310" y="6682"/>
                <a:ext cx="1509" cy="991"/>
              </a:xfrm>
              <a:custGeom>
                <a:avLst/>
                <a:gdLst>
                  <a:gd name="T0" fmla="*/ 0 w 20000"/>
                  <a:gd name="T1" fmla="*/ 4973 h 20000"/>
                  <a:gd name="T2" fmla="*/ 12489 w 20000"/>
                  <a:gd name="T3" fmla="*/ 4973 h 20000"/>
                  <a:gd name="T4" fmla="*/ 12489 w 20000"/>
                  <a:gd name="T5" fmla="*/ 0 h 20000"/>
                  <a:gd name="T6" fmla="*/ 19987 w 20000"/>
                  <a:gd name="T7" fmla="*/ 9968 h 20000"/>
                  <a:gd name="T8" fmla="*/ 12489 w 20000"/>
                  <a:gd name="T9" fmla="*/ 19979 h 20000"/>
                  <a:gd name="T10" fmla="*/ 12489 w 20000"/>
                  <a:gd name="T11" fmla="*/ 14963 h 20000"/>
                  <a:gd name="T12" fmla="*/ 0 w 20000"/>
                  <a:gd name="T13" fmla="*/ 14963 h 20000"/>
                </a:gdLst>
                <a:ahLst/>
                <a:cxnLst>
                  <a:cxn ang="0">
                    <a:pos x="T0" y="T1"/>
                  </a:cxn>
                  <a:cxn ang="0">
                    <a:pos x="T2" y="T3"/>
                  </a:cxn>
                  <a:cxn ang="0">
                    <a:pos x="T4" y="T5"/>
                  </a:cxn>
                  <a:cxn ang="0">
                    <a:pos x="T6" y="T7"/>
                  </a:cxn>
                  <a:cxn ang="0">
                    <a:pos x="T8" y="T9"/>
                  </a:cxn>
                  <a:cxn ang="0">
                    <a:pos x="T10" y="T11"/>
                  </a:cxn>
                  <a:cxn ang="0">
                    <a:pos x="T12" y="T13"/>
                  </a:cxn>
                </a:cxnLst>
                <a:rect l="0" t="0" r="r" b="b"/>
                <a:pathLst>
                  <a:path w="20000" h="20000">
                    <a:moveTo>
                      <a:pt x="0" y="4973"/>
                    </a:moveTo>
                    <a:lnTo>
                      <a:pt x="12489" y="4973"/>
                    </a:lnTo>
                    <a:lnTo>
                      <a:pt x="12489" y="0"/>
                    </a:lnTo>
                    <a:lnTo>
                      <a:pt x="19987" y="9968"/>
                    </a:lnTo>
                    <a:lnTo>
                      <a:pt x="12489" y="19979"/>
                    </a:lnTo>
                    <a:lnTo>
                      <a:pt x="12489" y="14963"/>
                    </a:lnTo>
                    <a:lnTo>
                      <a:pt x="0" y="14963"/>
                    </a:lnTo>
                  </a:path>
                </a:pathLst>
              </a:custGeom>
              <a:solidFill>
                <a:srgbClr val="FABF8F"/>
              </a:solidFill>
              <a:ln w="12700">
                <a:solidFill>
                  <a:srgbClr val="000000"/>
                </a:solidFill>
                <a:round/>
                <a:headEnd type="none" w="sm" len="med"/>
                <a:tailEnd type="none" w="sm" len="med"/>
              </a:ln>
            </p:spPr>
            <p:txBody>
              <a:bodyPr rot="0" vert="horz" wrap="square" lIns="91440" tIns="45720" rIns="91440" bIns="45720" anchor="t" anchorCtr="0" upright="1">
                <a:noAutofit/>
              </a:bodyPr>
              <a:lstStyle/>
              <a:p>
                <a:endParaRPr lang="en-US" sz="1400">
                  <a:solidFill>
                    <a:prstClr val="black"/>
                  </a:solidFill>
                </a:endParaRPr>
              </a:p>
            </p:txBody>
          </p:sp>
          <p:sp>
            <p:nvSpPr>
              <p:cNvPr id="37" name="Rectangle 36"/>
              <p:cNvSpPr>
                <a:spLocks noChangeArrowheads="1"/>
              </p:cNvSpPr>
              <p:nvPr/>
            </p:nvSpPr>
            <p:spPr bwMode="auto">
              <a:xfrm>
                <a:off x="2389" y="7011"/>
                <a:ext cx="960" cy="332"/>
              </a:xfrm>
              <a:prstGeom prst="rect">
                <a:avLst/>
              </a:prstGeom>
              <a:solidFill>
                <a:srgbClr val="FABF8F"/>
              </a:solidFill>
              <a:ln>
                <a:noFill/>
              </a:ln>
              <a:extLst>
                <a:ext uri="{91240B29-F687-4F45-9708-019B960494DF}">
                  <a14:hiddenLine xmlns:a14="http://schemas.microsoft.com/office/drawing/2010/main" w="12700">
                    <a:solidFill>
                      <a:srgbClr val="000000"/>
                    </a:solidFill>
                    <a:miter lim="800000"/>
                    <a:headEnd/>
                    <a:tailEnd/>
                  </a14:hiddenLine>
                </a:ext>
              </a:extLst>
            </p:spPr>
            <p:txBody>
              <a:bodyPr rot="0" vert="horz" wrap="square" lIns="12700" tIns="12700" rIns="12700" bIns="12700" anchor="t" anchorCtr="0" upright="1">
                <a:noAutofit/>
              </a:bodyPr>
              <a:lstStyle/>
              <a:p>
                <a:pPr algn="ctr">
                  <a:spcAft>
                    <a:spcPts val="1000"/>
                  </a:spcAft>
                </a:pPr>
                <a:r>
                  <a:rPr lang="en-US" sz="1400" b="1">
                    <a:solidFill>
                      <a:prstClr val="black"/>
                    </a:solidFill>
                    <a:latin typeface="Times New Roman"/>
                    <a:ea typeface="Times New Roman"/>
                  </a:rPr>
                  <a:t>INPUT</a:t>
                </a:r>
                <a:endParaRPr lang="en-US" sz="1400">
                  <a:solidFill>
                    <a:prstClr val="black"/>
                  </a:solidFill>
                  <a:latin typeface="Times New Roman"/>
                  <a:ea typeface="Times New Roman"/>
                </a:endParaRPr>
              </a:p>
            </p:txBody>
          </p:sp>
          <p:sp>
            <p:nvSpPr>
              <p:cNvPr id="38" name="Freeform 37"/>
              <p:cNvSpPr>
                <a:spLocks/>
              </p:cNvSpPr>
              <p:nvPr/>
            </p:nvSpPr>
            <p:spPr bwMode="auto">
              <a:xfrm>
                <a:off x="9181" y="6595"/>
                <a:ext cx="1645" cy="991"/>
              </a:xfrm>
              <a:custGeom>
                <a:avLst/>
                <a:gdLst>
                  <a:gd name="T0" fmla="*/ 0 w 20000"/>
                  <a:gd name="T1" fmla="*/ 4973 h 20000"/>
                  <a:gd name="T2" fmla="*/ 12493 w 20000"/>
                  <a:gd name="T3" fmla="*/ 4973 h 20000"/>
                  <a:gd name="T4" fmla="*/ 12493 w 20000"/>
                  <a:gd name="T5" fmla="*/ 0 h 20000"/>
                  <a:gd name="T6" fmla="*/ 19988 w 20000"/>
                  <a:gd name="T7" fmla="*/ 9968 h 20000"/>
                  <a:gd name="T8" fmla="*/ 12493 w 20000"/>
                  <a:gd name="T9" fmla="*/ 19979 h 20000"/>
                  <a:gd name="T10" fmla="*/ 12493 w 20000"/>
                  <a:gd name="T11" fmla="*/ 14963 h 20000"/>
                  <a:gd name="T12" fmla="*/ 0 w 20000"/>
                  <a:gd name="T13" fmla="*/ 14963 h 20000"/>
                </a:gdLst>
                <a:ahLst/>
                <a:cxnLst>
                  <a:cxn ang="0">
                    <a:pos x="T0" y="T1"/>
                  </a:cxn>
                  <a:cxn ang="0">
                    <a:pos x="T2" y="T3"/>
                  </a:cxn>
                  <a:cxn ang="0">
                    <a:pos x="T4" y="T5"/>
                  </a:cxn>
                  <a:cxn ang="0">
                    <a:pos x="T6" y="T7"/>
                  </a:cxn>
                  <a:cxn ang="0">
                    <a:pos x="T8" y="T9"/>
                  </a:cxn>
                  <a:cxn ang="0">
                    <a:pos x="T10" y="T11"/>
                  </a:cxn>
                  <a:cxn ang="0">
                    <a:pos x="T12" y="T13"/>
                  </a:cxn>
                </a:cxnLst>
                <a:rect l="0" t="0" r="r" b="b"/>
                <a:pathLst>
                  <a:path w="20000" h="20000">
                    <a:moveTo>
                      <a:pt x="0" y="4973"/>
                    </a:moveTo>
                    <a:lnTo>
                      <a:pt x="12493" y="4973"/>
                    </a:lnTo>
                    <a:lnTo>
                      <a:pt x="12493" y="0"/>
                    </a:lnTo>
                    <a:lnTo>
                      <a:pt x="19988" y="9968"/>
                    </a:lnTo>
                    <a:lnTo>
                      <a:pt x="12493" y="19979"/>
                    </a:lnTo>
                    <a:lnTo>
                      <a:pt x="12493" y="14963"/>
                    </a:lnTo>
                    <a:lnTo>
                      <a:pt x="0" y="14963"/>
                    </a:lnTo>
                  </a:path>
                </a:pathLst>
              </a:custGeom>
              <a:solidFill>
                <a:srgbClr val="FABF8F"/>
              </a:solidFill>
              <a:ln w="12700">
                <a:solidFill>
                  <a:srgbClr val="000000"/>
                </a:solidFill>
                <a:round/>
                <a:headEnd type="none" w="sm" len="med"/>
                <a:tailEnd type="none" w="sm" len="med"/>
              </a:ln>
            </p:spPr>
            <p:txBody>
              <a:bodyPr rot="0" vert="horz" wrap="square" lIns="91440" tIns="45720" rIns="91440" bIns="45720" anchor="t" anchorCtr="0" upright="1">
                <a:noAutofit/>
              </a:bodyPr>
              <a:lstStyle/>
              <a:p>
                <a:endParaRPr lang="en-US" sz="1400">
                  <a:solidFill>
                    <a:prstClr val="black"/>
                  </a:solidFill>
                </a:endParaRPr>
              </a:p>
            </p:txBody>
          </p:sp>
          <p:sp>
            <p:nvSpPr>
              <p:cNvPr id="39" name="Rectangle 38"/>
              <p:cNvSpPr>
                <a:spLocks noChangeArrowheads="1"/>
              </p:cNvSpPr>
              <p:nvPr/>
            </p:nvSpPr>
            <p:spPr bwMode="auto">
              <a:xfrm>
                <a:off x="9235" y="6925"/>
                <a:ext cx="1245" cy="296"/>
              </a:xfrm>
              <a:prstGeom prst="rect">
                <a:avLst/>
              </a:prstGeom>
              <a:solidFill>
                <a:srgbClr val="FABF8F"/>
              </a:solidFill>
              <a:ln>
                <a:noFill/>
              </a:ln>
              <a:extLst>
                <a:ext uri="{91240B29-F687-4F45-9708-019B960494DF}">
                  <a14:hiddenLine xmlns:a14="http://schemas.microsoft.com/office/drawing/2010/main" w="12700">
                    <a:solidFill>
                      <a:srgbClr val="000000"/>
                    </a:solidFill>
                    <a:miter lim="800000"/>
                    <a:headEnd/>
                    <a:tailEnd/>
                  </a14:hiddenLine>
                </a:ext>
              </a:extLst>
            </p:spPr>
            <p:txBody>
              <a:bodyPr rot="0" vert="horz" wrap="square" lIns="12700" tIns="12700" rIns="12700" bIns="12700" anchor="t" anchorCtr="0" upright="1">
                <a:noAutofit/>
              </a:bodyPr>
              <a:lstStyle/>
              <a:p>
                <a:pPr algn="just">
                  <a:spcAft>
                    <a:spcPts val="1000"/>
                  </a:spcAft>
                </a:pPr>
                <a:r>
                  <a:rPr lang="en-US" sz="1400" b="1">
                    <a:solidFill>
                      <a:prstClr val="black"/>
                    </a:solidFill>
                    <a:latin typeface="Times New Roman"/>
                    <a:ea typeface="Times New Roman"/>
                  </a:rPr>
                  <a:t>OUTPUT</a:t>
                </a:r>
                <a:endParaRPr lang="en-US" sz="1400">
                  <a:solidFill>
                    <a:prstClr val="black"/>
                  </a:solidFill>
                  <a:latin typeface="Times New Roman"/>
                  <a:ea typeface="Times New Roman"/>
                </a:endParaRPr>
              </a:p>
            </p:txBody>
          </p:sp>
          <p:sp>
            <p:nvSpPr>
              <p:cNvPr id="41" name="AutoShape 564"/>
              <p:cNvSpPr>
                <a:spLocks noChangeArrowheads="1"/>
              </p:cNvSpPr>
              <p:nvPr/>
            </p:nvSpPr>
            <p:spPr bwMode="auto">
              <a:xfrm>
                <a:off x="8217" y="4843"/>
                <a:ext cx="2550" cy="747"/>
              </a:xfrm>
              <a:prstGeom prst="roundRect">
                <a:avLst>
                  <a:gd name="adj" fmla="val 16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round/>
                    <a:headEnd/>
                    <a:tailEnd/>
                  </a14:hiddenLine>
                </a:ext>
              </a:extLst>
            </p:spPr>
            <p:txBody>
              <a:bodyPr rot="0" vert="horz" wrap="square" lIns="12700" tIns="12700" rIns="12700" bIns="12700" anchor="t" anchorCtr="0" upright="1">
                <a:noAutofit/>
              </a:bodyPr>
              <a:lstStyle/>
              <a:p>
                <a:pPr>
                  <a:spcAft>
                    <a:spcPts val="1000"/>
                  </a:spcAft>
                </a:pPr>
                <a:r>
                  <a:rPr lang="en-US" sz="1400" b="1">
                    <a:solidFill>
                      <a:prstClr val="black"/>
                    </a:solidFill>
                    <a:latin typeface="Arial"/>
                    <a:ea typeface="Times New Roman"/>
                    <a:cs typeface="Times New Roman"/>
                  </a:rPr>
                  <a:t>CSE = Computer System </a:t>
                </a:r>
                <a:r>
                  <a:rPr lang="en-US" sz="1400" b="1" smtClean="0">
                    <a:solidFill>
                      <a:prstClr val="black"/>
                    </a:solidFill>
                    <a:latin typeface="Arial"/>
                    <a:ea typeface="Times New Roman"/>
                    <a:cs typeface="Times New Roman"/>
                  </a:rPr>
                  <a:t>Engineering = HE + SE</a:t>
                </a:r>
                <a:endParaRPr lang="en-US" sz="1400">
                  <a:solidFill>
                    <a:prstClr val="black"/>
                  </a:solidFill>
                  <a:latin typeface="Times New Roman"/>
                  <a:ea typeface="Times New Roman"/>
                </a:endParaRPr>
              </a:p>
            </p:txBody>
          </p:sp>
          <p:sp>
            <p:nvSpPr>
              <p:cNvPr id="42" name="AutoShape 565"/>
              <p:cNvSpPr>
                <a:spLocks noChangeArrowheads="1"/>
              </p:cNvSpPr>
              <p:nvPr/>
            </p:nvSpPr>
            <p:spPr bwMode="auto">
              <a:xfrm>
                <a:off x="9301" y="5671"/>
                <a:ext cx="1508" cy="850"/>
              </a:xfrm>
              <a:prstGeom prst="roundRect">
                <a:avLst>
                  <a:gd name="adj" fmla="val 16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round/>
                    <a:headEnd/>
                    <a:tailEnd/>
                  </a14:hiddenLine>
                </a:ext>
              </a:extLst>
            </p:spPr>
            <p:txBody>
              <a:bodyPr rot="0" vert="horz" wrap="square" lIns="12700" tIns="12700" rIns="12700" bIns="12700" anchor="t" anchorCtr="0" upright="1">
                <a:noAutofit/>
              </a:bodyPr>
              <a:lstStyle/>
              <a:p>
                <a:pPr>
                  <a:spcAft>
                    <a:spcPts val="1000"/>
                  </a:spcAft>
                </a:pPr>
                <a:r>
                  <a:rPr lang="en-US" sz="1400" b="1">
                    <a:solidFill>
                      <a:prstClr val="black"/>
                    </a:solidFill>
                    <a:latin typeface="Arial"/>
                    <a:ea typeface="Times New Roman"/>
                    <a:cs typeface="Times New Roman"/>
                  </a:rPr>
                  <a:t>HE = Hardware Engineering</a:t>
                </a:r>
                <a:endParaRPr lang="en-US" sz="1400">
                  <a:solidFill>
                    <a:prstClr val="black"/>
                  </a:solidFill>
                  <a:latin typeface="Times New Roman"/>
                  <a:ea typeface="Times New Roman"/>
                </a:endParaRPr>
              </a:p>
            </p:txBody>
          </p:sp>
          <p:sp>
            <p:nvSpPr>
              <p:cNvPr id="43" name="AutoShape 566"/>
              <p:cNvSpPr>
                <a:spLocks noChangeArrowheads="1"/>
              </p:cNvSpPr>
              <p:nvPr/>
            </p:nvSpPr>
            <p:spPr bwMode="auto">
              <a:xfrm>
                <a:off x="9423" y="8351"/>
                <a:ext cx="1641" cy="734"/>
              </a:xfrm>
              <a:prstGeom prst="roundRect">
                <a:avLst>
                  <a:gd name="adj" fmla="val 16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round/>
                    <a:headEnd/>
                    <a:tailEnd/>
                  </a14:hiddenLine>
                </a:ext>
              </a:extLst>
            </p:spPr>
            <p:txBody>
              <a:bodyPr rot="0" vert="horz" wrap="square" lIns="12700" tIns="12700" rIns="12700" bIns="12700" anchor="t" anchorCtr="0" upright="1">
                <a:noAutofit/>
              </a:bodyPr>
              <a:lstStyle/>
              <a:p>
                <a:pPr>
                  <a:spcAft>
                    <a:spcPts val="1000"/>
                  </a:spcAft>
                </a:pPr>
                <a:r>
                  <a:rPr lang="en-US" sz="1400" b="1">
                    <a:solidFill>
                      <a:prstClr val="black"/>
                    </a:solidFill>
                    <a:latin typeface="Arial"/>
                    <a:ea typeface="Times New Roman"/>
                    <a:cs typeface="Times New Roman"/>
                  </a:rPr>
                  <a:t>SE = Software Engineering</a:t>
                </a:r>
                <a:endParaRPr lang="en-US" sz="1400">
                  <a:solidFill>
                    <a:prstClr val="black"/>
                  </a:solidFill>
                  <a:latin typeface="Times New Roman"/>
                  <a:ea typeface="Times New Roman"/>
                </a:endParaRPr>
              </a:p>
            </p:txBody>
          </p:sp>
          <p:cxnSp>
            <p:nvCxnSpPr>
              <p:cNvPr id="44" name="Line 567"/>
              <p:cNvCxnSpPr/>
              <p:nvPr/>
            </p:nvCxnSpPr>
            <p:spPr bwMode="auto">
              <a:xfrm flipV="1">
                <a:off x="8352" y="5352"/>
                <a:ext cx="400" cy="554"/>
              </a:xfrm>
              <a:prstGeom prst="line">
                <a:avLst/>
              </a:prstGeom>
              <a:noFill/>
              <a:ln w="9525">
                <a:solidFill>
                  <a:srgbClr val="000000"/>
                </a:solidFill>
                <a:round/>
                <a:headEnd type="none" w="sm" len="med"/>
                <a:tailEnd type="triangle" w="sm" len="med"/>
              </a:ln>
              <a:extLst>
                <a:ext uri="{909E8E84-426E-40DD-AFC4-6F175D3DCCD1}">
                  <a14:hiddenFill xmlns:a14="http://schemas.microsoft.com/office/drawing/2010/main">
                    <a:noFill/>
                  </a14:hiddenFill>
                </a:ext>
              </a:extLst>
            </p:spPr>
          </p:cxnSp>
          <p:cxnSp>
            <p:nvCxnSpPr>
              <p:cNvPr id="45" name="Line 568"/>
              <p:cNvCxnSpPr/>
              <p:nvPr/>
            </p:nvCxnSpPr>
            <p:spPr bwMode="auto">
              <a:xfrm flipV="1">
                <a:off x="8422" y="5923"/>
                <a:ext cx="879" cy="493"/>
              </a:xfrm>
              <a:prstGeom prst="line">
                <a:avLst/>
              </a:prstGeom>
              <a:noFill/>
              <a:ln w="9525">
                <a:solidFill>
                  <a:srgbClr val="000000"/>
                </a:solidFill>
                <a:round/>
                <a:headEnd type="none" w="sm" len="med"/>
                <a:tailEnd type="triangle" w="sm" len="med"/>
              </a:ln>
              <a:extLst>
                <a:ext uri="{909E8E84-426E-40DD-AFC4-6F175D3DCCD1}">
                  <a14:hiddenFill xmlns:a14="http://schemas.microsoft.com/office/drawing/2010/main">
                    <a:noFill/>
                  </a14:hiddenFill>
                </a:ext>
              </a:extLst>
            </p:spPr>
          </p:cxnSp>
          <p:cxnSp>
            <p:nvCxnSpPr>
              <p:cNvPr id="46" name="Line 569"/>
              <p:cNvCxnSpPr/>
              <p:nvPr/>
            </p:nvCxnSpPr>
            <p:spPr bwMode="auto">
              <a:xfrm>
                <a:off x="8422" y="8129"/>
                <a:ext cx="1017" cy="363"/>
              </a:xfrm>
              <a:prstGeom prst="line">
                <a:avLst/>
              </a:prstGeom>
              <a:noFill/>
              <a:ln w="9525">
                <a:solidFill>
                  <a:srgbClr val="000000"/>
                </a:solidFill>
                <a:round/>
                <a:headEnd type="none" w="sm" len="med"/>
                <a:tailEnd type="triangle" w="sm" len="med"/>
              </a:ln>
              <a:extLst>
                <a:ext uri="{909E8E84-426E-40DD-AFC4-6F175D3DCCD1}">
                  <a14:hiddenFill xmlns:a14="http://schemas.microsoft.com/office/drawing/2010/main">
                    <a:noFill/>
                  </a14:hiddenFill>
                </a:ext>
              </a:extLst>
            </p:spPr>
          </p:cxnSp>
          <p:cxnSp>
            <p:nvCxnSpPr>
              <p:cNvPr id="47" name="Line 570"/>
              <p:cNvCxnSpPr/>
              <p:nvPr/>
            </p:nvCxnSpPr>
            <p:spPr bwMode="auto">
              <a:xfrm>
                <a:off x="6655" y="8883"/>
                <a:ext cx="933" cy="776"/>
              </a:xfrm>
              <a:prstGeom prst="line">
                <a:avLst/>
              </a:prstGeom>
              <a:noFill/>
              <a:ln w="9525">
                <a:solidFill>
                  <a:srgbClr val="000000"/>
                </a:solidFill>
                <a:round/>
                <a:headEnd type="none" w="sm" len="med"/>
                <a:tailEnd type="triangle" w="sm" len="med"/>
              </a:ln>
              <a:extLst>
                <a:ext uri="{909E8E84-426E-40DD-AFC4-6F175D3DCCD1}">
                  <a14:hiddenFill xmlns:a14="http://schemas.microsoft.com/office/drawing/2010/main">
                    <a:noFill/>
                  </a14:hiddenFill>
                </a:ext>
              </a:extLst>
            </p:spPr>
          </p:cxnSp>
          <p:sp>
            <p:nvSpPr>
              <p:cNvPr id="48" name="AutoShape 571"/>
              <p:cNvSpPr>
                <a:spLocks noChangeArrowheads="1"/>
              </p:cNvSpPr>
              <p:nvPr/>
            </p:nvSpPr>
            <p:spPr bwMode="auto">
              <a:xfrm>
                <a:off x="3027" y="8914"/>
                <a:ext cx="2178" cy="776"/>
              </a:xfrm>
              <a:prstGeom prst="roundRect">
                <a:avLst>
                  <a:gd name="adj" fmla="val 16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round/>
                    <a:headEnd/>
                    <a:tailEnd/>
                  </a14:hiddenLine>
                </a:ext>
              </a:extLst>
            </p:spPr>
            <p:txBody>
              <a:bodyPr rot="0" vert="horz" wrap="square" lIns="12700" tIns="12700" rIns="12700" bIns="12700" anchor="t" anchorCtr="0" upright="1">
                <a:noAutofit/>
              </a:bodyPr>
              <a:lstStyle/>
              <a:p>
                <a:pPr>
                  <a:spcAft>
                    <a:spcPts val="1000"/>
                  </a:spcAft>
                </a:pPr>
                <a:r>
                  <a:rPr lang="en-US" sz="1400" b="1">
                    <a:solidFill>
                      <a:prstClr val="black"/>
                    </a:solidFill>
                    <a:latin typeface="Arial"/>
                    <a:ea typeface="Times New Roman"/>
                    <a:cs typeface="Times New Roman"/>
                  </a:rPr>
                  <a:t>DBE = Database Engineering</a:t>
                </a:r>
                <a:endParaRPr lang="en-US" sz="1400">
                  <a:solidFill>
                    <a:prstClr val="black"/>
                  </a:solidFill>
                  <a:latin typeface="Times New Roman"/>
                  <a:ea typeface="Times New Roman"/>
                </a:endParaRPr>
              </a:p>
            </p:txBody>
          </p:sp>
          <p:cxnSp>
            <p:nvCxnSpPr>
              <p:cNvPr id="49" name="Line 572"/>
              <p:cNvCxnSpPr/>
              <p:nvPr/>
            </p:nvCxnSpPr>
            <p:spPr bwMode="auto">
              <a:xfrm flipH="1">
                <a:off x="3955" y="8226"/>
                <a:ext cx="731" cy="716"/>
              </a:xfrm>
              <a:prstGeom prst="line">
                <a:avLst/>
              </a:prstGeom>
              <a:noFill/>
              <a:ln w="9525">
                <a:solidFill>
                  <a:srgbClr val="000000"/>
                </a:solidFill>
                <a:round/>
                <a:headEnd type="none" w="sm" len="med"/>
                <a:tailEnd type="triangle" w="sm" len="med"/>
              </a:ln>
              <a:extLst>
                <a:ext uri="{909E8E84-426E-40DD-AFC4-6F175D3DCCD1}">
                  <a14:hiddenFill xmlns:a14="http://schemas.microsoft.com/office/drawing/2010/main">
                    <a:noFill/>
                  </a14:hiddenFill>
                </a:ext>
              </a:extLst>
            </p:spPr>
          </p:cxnSp>
          <p:cxnSp>
            <p:nvCxnSpPr>
              <p:cNvPr id="50" name="Line 573"/>
              <p:cNvCxnSpPr/>
              <p:nvPr/>
            </p:nvCxnSpPr>
            <p:spPr bwMode="auto">
              <a:xfrm flipH="1" flipV="1">
                <a:off x="4591" y="4651"/>
                <a:ext cx="302" cy="230"/>
              </a:xfrm>
              <a:prstGeom prst="line">
                <a:avLst/>
              </a:prstGeom>
              <a:noFill/>
              <a:ln w="9525">
                <a:solidFill>
                  <a:srgbClr val="000000"/>
                </a:solidFill>
                <a:round/>
                <a:headEnd type="oval" w="med" len="med"/>
                <a:tailEnd type="triangle" w="med" len="med"/>
              </a:ln>
              <a:extLst>
                <a:ext uri="{909E8E84-426E-40DD-AFC4-6F175D3DCCD1}">
                  <a14:hiddenFill xmlns:a14="http://schemas.microsoft.com/office/drawing/2010/main">
                    <a:noFill/>
                  </a14:hiddenFill>
                </a:ext>
              </a:extLst>
            </p:spPr>
          </p:cxnSp>
          <p:cxnSp>
            <p:nvCxnSpPr>
              <p:cNvPr id="51" name="Line 574"/>
              <p:cNvCxnSpPr/>
              <p:nvPr/>
            </p:nvCxnSpPr>
            <p:spPr bwMode="auto">
              <a:xfrm flipH="1" flipV="1">
                <a:off x="4356" y="5121"/>
                <a:ext cx="388" cy="231"/>
              </a:xfrm>
              <a:prstGeom prst="line">
                <a:avLst/>
              </a:prstGeom>
              <a:noFill/>
              <a:ln w="9525">
                <a:solidFill>
                  <a:srgbClr val="000000"/>
                </a:solidFill>
                <a:round/>
                <a:headEnd type="oval" w="med" len="med"/>
                <a:tailEnd type="triangle" w="med" len="med"/>
              </a:ln>
              <a:extLst>
                <a:ext uri="{909E8E84-426E-40DD-AFC4-6F175D3DCCD1}">
                  <a14:hiddenFill xmlns:a14="http://schemas.microsoft.com/office/drawing/2010/main">
                    <a:noFill/>
                  </a14:hiddenFill>
                </a:ext>
              </a:extLst>
            </p:spPr>
          </p:cxnSp>
          <p:cxnSp>
            <p:nvCxnSpPr>
              <p:cNvPr id="52" name="Line 575"/>
              <p:cNvCxnSpPr/>
              <p:nvPr/>
            </p:nvCxnSpPr>
            <p:spPr bwMode="auto">
              <a:xfrm flipH="1" flipV="1">
                <a:off x="4202" y="5521"/>
                <a:ext cx="389" cy="231"/>
              </a:xfrm>
              <a:prstGeom prst="line">
                <a:avLst/>
              </a:prstGeom>
              <a:noFill/>
              <a:ln w="9525">
                <a:solidFill>
                  <a:srgbClr val="000000"/>
                </a:solidFill>
                <a:round/>
                <a:headEnd type="oval" w="med" len="med"/>
                <a:tailEnd type="triangle" w="med" len="med"/>
              </a:ln>
              <a:extLst>
                <a:ext uri="{909E8E84-426E-40DD-AFC4-6F175D3DCCD1}">
                  <a14:hiddenFill xmlns:a14="http://schemas.microsoft.com/office/drawing/2010/main">
                    <a:noFill/>
                  </a14:hiddenFill>
                </a:ext>
              </a:extLst>
            </p:spPr>
          </p:cxnSp>
          <p:sp>
            <p:nvSpPr>
              <p:cNvPr id="69" name="AutoShape 564"/>
              <p:cNvSpPr>
                <a:spLocks noChangeArrowheads="1"/>
              </p:cNvSpPr>
              <p:nvPr/>
            </p:nvSpPr>
            <p:spPr bwMode="auto">
              <a:xfrm>
                <a:off x="4522" y="3764"/>
                <a:ext cx="3877" cy="466"/>
              </a:xfrm>
              <a:prstGeom prst="roundRect">
                <a:avLst>
                  <a:gd name="adj" fmla="val 16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round/>
                    <a:headEnd/>
                    <a:tailEnd/>
                  </a14:hiddenLine>
                </a:ext>
              </a:extLst>
            </p:spPr>
            <p:txBody>
              <a:bodyPr rot="0" vert="horz" wrap="square" lIns="12700" tIns="12700" rIns="12700" bIns="12700" anchor="t" anchorCtr="0" upright="1">
                <a:noAutofit/>
              </a:bodyPr>
              <a:lstStyle/>
              <a:p>
                <a:pPr algn="ctr">
                  <a:spcAft>
                    <a:spcPts val="1000"/>
                  </a:spcAft>
                </a:pPr>
                <a:r>
                  <a:rPr lang="en-US" sz="1400" b="1" smtClean="0">
                    <a:solidFill>
                      <a:prstClr val="black"/>
                    </a:solidFill>
                    <a:latin typeface="Arial"/>
                    <a:ea typeface="Times New Roman"/>
                    <a:cs typeface="Times New Roman"/>
                  </a:rPr>
                  <a:t>CBS = </a:t>
                </a:r>
                <a:r>
                  <a:rPr lang="en-US" sz="1400" b="1">
                    <a:solidFill>
                      <a:prstClr val="black"/>
                    </a:solidFill>
                    <a:latin typeface="Arial"/>
                    <a:ea typeface="Times New Roman"/>
                    <a:cs typeface="Times New Roman"/>
                  </a:rPr>
                  <a:t>Computer </a:t>
                </a:r>
                <a:r>
                  <a:rPr lang="en-US" sz="1400" b="1" smtClean="0">
                    <a:solidFill>
                      <a:prstClr val="black"/>
                    </a:solidFill>
                    <a:latin typeface="Arial"/>
                    <a:ea typeface="Times New Roman"/>
                    <a:cs typeface="Times New Roman"/>
                  </a:rPr>
                  <a:t>Based System </a:t>
                </a:r>
                <a:endParaRPr lang="en-US" sz="1400">
                  <a:solidFill>
                    <a:prstClr val="black"/>
                  </a:solidFill>
                  <a:latin typeface="Times New Roman"/>
                  <a:ea typeface="Times New Roman"/>
                </a:endParaRPr>
              </a:p>
            </p:txBody>
          </p:sp>
        </p:grpSp>
        <p:grpSp>
          <p:nvGrpSpPr>
            <p:cNvPr id="136" name="Group 135"/>
            <p:cNvGrpSpPr/>
            <p:nvPr/>
          </p:nvGrpSpPr>
          <p:grpSpPr>
            <a:xfrm>
              <a:off x="1542553" y="1250405"/>
              <a:ext cx="8967532" cy="2765892"/>
              <a:chOff x="1542553" y="1250405"/>
              <a:chExt cx="8967532" cy="2765892"/>
            </a:xfrm>
          </p:grpSpPr>
          <p:sp>
            <p:nvSpPr>
              <p:cNvPr id="121" name="Rectangle 120"/>
              <p:cNvSpPr/>
              <p:nvPr/>
            </p:nvSpPr>
            <p:spPr>
              <a:xfrm>
                <a:off x="1542554" y="1296062"/>
                <a:ext cx="733388" cy="87209"/>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22" name="Rectangle 121"/>
              <p:cNvSpPr/>
              <p:nvPr/>
            </p:nvSpPr>
            <p:spPr>
              <a:xfrm>
                <a:off x="1542554" y="1304029"/>
                <a:ext cx="88398" cy="2705822"/>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23" name="Rectangle 122"/>
              <p:cNvSpPr/>
              <p:nvPr/>
            </p:nvSpPr>
            <p:spPr>
              <a:xfrm>
                <a:off x="1542553" y="3929088"/>
                <a:ext cx="485029" cy="87209"/>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26" name="Rectangle 125"/>
              <p:cNvSpPr/>
              <p:nvPr/>
            </p:nvSpPr>
            <p:spPr>
              <a:xfrm>
                <a:off x="10025056" y="3841879"/>
                <a:ext cx="485029" cy="87209"/>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27" name="Rectangle 126"/>
              <p:cNvSpPr/>
              <p:nvPr/>
            </p:nvSpPr>
            <p:spPr>
              <a:xfrm>
                <a:off x="10421687" y="1291959"/>
                <a:ext cx="88398" cy="2593524"/>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28" name="Rectangle 127"/>
              <p:cNvSpPr/>
              <p:nvPr/>
            </p:nvSpPr>
            <p:spPr>
              <a:xfrm>
                <a:off x="4880055" y="1250405"/>
                <a:ext cx="5630029" cy="91313"/>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grpSp>
      <p:sp>
        <p:nvSpPr>
          <p:cNvPr id="4" name="Rectangle 3"/>
          <p:cNvSpPr/>
          <p:nvPr/>
        </p:nvSpPr>
        <p:spPr>
          <a:xfrm>
            <a:off x="1208598" y="6673334"/>
            <a:ext cx="4441665" cy="276999"/>
          </a:xfrm>
          <a:prstGeom prst="rect">
            <a:avLst/>
          </a:prstGeom>
        </p:spPr>
        <p:txBody>
          <a:bodyPr wrap="none">
            <a:spAutoFit/>
          </a:bodyPr>
          <a:lstStyle/>
          <a:p>
            <a:r>
              <a:rPr lang="en-US" sz="1200" smtClean="0">
                <a:solidFill>
                  <a:prstClr val="black"/>
                </a:solidFill>
                <a:latin typeface="Calibri" pitchFamily="34" charset="0"/>
              </a:rPr>
              <a:t>Sumber : Pressman,Roger</a:t>
            </a:r>
            <a:r>
              <a:rPr lang="en-US" sz="1200">
                <a:solidFill>
                  <a:prstClr val="black"/>
                </a:solidFill>
                <a:latin typeface="Calibri" pitchFamily="34" charset="0"/>
              </a:rPr>
              <a:t>. Sofware Engineering. MacGraw-Hill. 1997</a:t>
            </a:r>
          </a:p>
        </p:txBody>
      </p:sp>
    </p:spTree>
    <p:extLst>
      <p:ext uri="{BB962C8B-B14F-4D97-AF65-F5344CB8AC3E}">
        <p14:creationId xmlns:p14="http://schemas.microsoft.com/office/powerpoint/2010/main" val="1754139370"/>
      </p:ext>
    </p:extLst>
  </p:cSld>
  <p:clrMapOvr>
    <a:masterClrMapping/>
  </p:clrMapOvr>
  <p:transition>
    <p:newsflash/>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1434353" y="208867"/>
            <a:ext cx="10242782" cy="463571"/>
          </a:xfrm>
          <a:prstGeom prst="rect">
            <a:avLst/>
          </a:prstGeom>
        </p:spPr>
        <p:txBody>
          <a:bodyPr>
            <a:normAutofit lnSpcReduction="10000"/>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pPr algn="r"/>
            <a:r>
              <a:rPr lang="en-US" sz="2800" smtClean="0">
                <a:solidFill>
                  <a:prstClr val="black"/>
                </a:solidFill>
              </a:rPr>
              <a:t>KETERANGAN ELEMEN SISTEM ...</a:t>
            </a:r>
            <a:endParaRPr lang="en-US" sz="2800">
              <a:solidFill>
                <a:prstClr val="black"/>
              </a:solidFill>
            </a:endParaRPr>
          </a:p>
        </p:txBody>
      </p:sp>
      <p:cxnSp>
        <p:nvCxnSpPr>
          <p:cNvPr id="8" name="Straight Connector 7"/>
          <p:cNvCxnSpPr/>
          <p:nvPr/>
        </p:nvCxnSpPr>
        <p:spPr>
          <a:xfrm>
            <a:off x="895350" y="672438"/>
            <a:ext cx="10669121"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001866" y="1276130"/>
            <a:ext cx="10050448" cy="4185761"/>
          </a:xfrm>
          <a:prstGeom prst="rect">
            <a:avLst/>
          </a:prstGeom>
        </p:spPr>
        <p:txBody>
          <a:bodyPr wrap="square">
            <a:spAutoFit/>
          </a:bodyPr>
          <a:lstStyle/>
          <a:p>
            <a:pPr marL="342900" indent="-342900">
              <a:spcBef>
                <a:spcPts val="600"/>
              </a:spcBef>
              <a:spcAft>
                <a:spcPts val="600"/>
              </a:spcAft>
              <a:buFont typeface="+mj-lt"/>
              <a:buAutoNum type="arabicPeriod"/>
            </a:pPr>
            <a:r>
              <a:rPr lang="en-US" b="1">
                <a:solidFill>
                  <a:prstClr val="black"/>
                </a:solidFill>
              </a:rPr>
              <a:t>Hardware</a:t>
            </a:r>
            <a:r>
              <a:rPr lang="en-US">
                <a:solidFill>
                  <a:prstClr val="black"/>
                </a:solidFill>
              </a:rPr>
              <a:t> adalah elemen yang mencakup peralatan elektronik (misal CPU, memori) yang menyediakan fungsi kemampuan komputasi dan peralatan elektro mekanik (misal sensor, motor, pompa) yang menyediakan  fungsi interaksi dengan dunia eksternal.</a:t>
            </a:r>
          </a:p>
          <a:p>
            <a:pPr marL="342900" indent="-342900">
              <a:spcBef>
                <a:spcPts val="600"/>
              </a:spcBef>
              <a:spcAft>
                <a:spcPts val="600"/>
              </a:spcAft>
              <a:buFont typeface="+mj-lt"/>
              <a:buAutoNum type="arabicPeriod"/>
            </a:pPr>
            <a:r>
              <a:rPr lang="en-US" b="1">
                <a:solidFill>
                  <a:prstClr val="black"/>
                </a:solidFill>
              </a:rPr>
              <a:t>Software</a:t>
            </a:r>
            <a:r>
              <a:rPr lang="en-US">
                <a:solidFill>
                  <a:prstClr val="black"/>
                </a:solidFill>
              </a:rPr>
              <a:t> adalah elemen yang mencakup program komputer, struktur data, dan dokumentasi menyatakan secara lojik tentang metode, prosedur, atau kontrol yang diperlukan.</a:t>
            </a:r>
          </a:p>
          <a:p>
            <a:pPr marL="342900" indent="-342900">
              <a:spcBef>
                <a:spcPts val="600"/>
              </a:spcBef>
              <a:spcAft>
                <a:spcPts val="600"/>
              </a:spcAft>
              <a:buFont typeface="+mj-lt"/>
              <a:buAutoNum type="arabicPeriod"/>
            </a:pPr>
            <a:r>
              <a:rPr lang="en-US" b="1">
                <a:solidFill>
                  <a:prstClr val="black"/>
                </a:solidFill>
              </a:rPr>
              <a:t>People</a:t>
            </a:r>
            <a:r>
              <a:rPr lang="en-US">
                <a:solidFill>
                  <a:prstClr val="black"/>
                </a:solidFill>
              </a:rPr>
              <a:t> adalah elemen yang terdiri dari pemakai (user) dan operator hardware dan software</a:t>
            </a:r>
          </a:p>
          <a:p>
            <a:pPr marL="342900" indent="-342900">
              <a:spcBef>
                <a:spcPts val="600"/>
              </a:spcBef>
              <a:spcAft>
                <a:spcPts val="600"/>
              </a:spcAft>
              <a:buFont typeface="+mj-lt"/>
              <a:buAutoNum type="arabicPeriod"/>
            </a:pPr>
            <a:r>
              <a:rPr lang="en-US" b="1">
                <a:solidFill>
                  <a:prstClr val="black"/>
                </a:solidFill>
              </a:rPr>
              <a:t>Database</a:t>
            </a:r>
            <a:r>
              <a:rPr lang="en-US">
                <a:solidFill>
                  <a:prstClr val="black"/>
                </a:solidFill>
              </a:rPr>
              <a:t> adalah elemen yang berupa kumpulan data/informasi yang terorganisasi dalam volume besar yang diakses melalui software, dan menjadi bagian integral dari fungsi sistem. </a:t>
            </a:r>
          </a:p>
          <a:p>
            <a:pPr marL="342900" indent="-342900">
              <a:spcBef>
                <a:spcPts val="600"/>
              </a:spcBef>
              <a:spcAft>
                <a:spcPts val="600"/>
              </a:spcAft>
              <a:buFont typeface="+mj-lt"/>
              <a:buAutoNum type="arabicPeriod"/>
            </a:pPr>
            <a:r>
              <a:rPr lang="en-US" b="1">
                <a:solidFill>
                  <a:prstClr val="black"/>
                </a:solidFill>
              </a:rPr>
              <a:t>Documentations</a:t>
            </a:r>
            <a:r>
              <a:rPr lang="en-US">
                <a:solidFill>
                  <a:prstClr val="black"/>
                </a:solidFill>
              </a:rPr>
              <a:t> adalah elemen yang berupa manual, form, dan informasi deskriptif lainnya yang menggambarkan penggunaan dan/atau pengoperasian sistem.</a:t>
            </a:r>
          </a:p>
          <a:p>
            <a:pPr marL="342900" indent="-342900">
              <a:spcBef>
                <a:spcPts val="600"/>
              </a:spcBef>
              <a:spcAft>
                <a:spcPts val="600"/>
              </a:spcAft>
              <a:buFont typeface="+mj-lt"/>
              <a:buAutoNum type="arabicPeriod"/>
            </a:pPr>
            <a:r>
              <a:rPr lang="en-US" b="1">
                <a:solidFill>
                  <a:prstClr val="black"/>
                </a:solidFill>
              </a:rPr>
              <a:t>Procedures </a:t>
            </a:r>
            <a:r>
              <a:rPr lang="en-US">
                <a:solidFill>
                  <a:prstClr val="black"/>
                </a:solidFill>
              </a:rPr>
              <a:t>adalah elemen yang mendefinisikan tahap-tahap khusus penggunaan masing-masing elemen sistem atau kontektual prosedur pada sistem tersebut.</a:t>
            </a:r>
          </a:p>
        </p:txBody>
      </p:sp>
    </p:spTree>
    <p:extLst>
      <p:ext uri="{BB962C8B-B14F-4D97-AF65-F5344CB8AC3E}">
        <p14:creationId xmlns:p14="http://schemas.microsoft.com/office/powerpoint/2010/main" val="85248586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1434353" y="208867"/>
            <a:ext cx="10242782" cy="463571"/>
          </a:xfrm>
          <a:prstGeom prst="rect">
            <a:avLst/>
          </a:prstGeom>
        </p:spPr>
        <p:txBody>
          <a:bodyPr>
            <a:normAutofit lnSpcReduction="10000"/>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pPr algn="r"/>
            <a:r>
              <a:rPr lang="en-US" sz="2800" smtClean="0">
                <a:solidFill>
                  <a:prstClr val="black"/>
                </a:solidFill>
              </a:rPr>
              <a:t>NOMENKLATUR SISTEM DALAM </a:t>
            </a:r>
            <a:r>
              <a:rPr lang="en-US" sz="2800" smtClean="0">
                <a:solidFill>
                  <a:prstClr val="black"/>
                </a:solidFill>
              </a:rPr>
              <a:t>Sistem...</a:t>
            </a:r>
            <a:endParaRPr lang="en-US" sz="2800">
              <a:solidFill>
                <a:prstClr val="black"/>
              </a:solidFill>
            </a:endParaRPr>
          </a:p>
        </p:txBody>
      </p:sp>
      <p:cxnSp>
        <p:nvCxnSpPr>
          <p:cNvPr id="8" name="Straight Connector 7"/>
          <p:cNvCxnSpPr/>
          <p:nvPr/>
        </p:nvCxnSpPr>
        <p:spPr>
          <a:xfrm>
            <a:off x="895350" y="672438"/>
            <a:ext cx="10669121" cy="0"/>
          </a:xfrm>
          <a:prstGeom prst="line">
            <a:avLst/>
          </a:prstGeom>
          <a:ln w="28575"/>
        </p:spPr>
        <p:style>
          <a:lnRef idx="1">
            <a:schemeClr val="accent1"/>
          </a:lnRef>
          <a:fillRef idx="0">
            <a:schemeClr val="accent1"/>
          </a:fillRef>
          <a:effectRef idx="0">
            <a:schemeClr val="accent1"/>
          </a:effectRef>
          <a:fontRef idx="minor">
            <a:schemeClr val="tx1"/>
          </a:fontRef>
        </p:style>
      </p:cxnSp>
      <p:grpSp>
        <p:nvGrpSpPr>
          <p:cNvPr id="5" name="Group 4"/>
          <p:cNvGrpSpPr>
            <a:grpSpLocks/>
          </p:cNvGrpSpPr>
          <p:nvPr/>
        </p:nvGrpSpPr>
        <p:grpSpPr bwMode="auto">
          <a:xfrm>
            <a:off x="803136" y="1116414"/>
            <a:ext cx="7251535" cy="4071068"/>
            <a:chOff x="1757" y="10575"/>
            <a:chExt cx="9060" cy="3330"/>
          </a:xfrm>
        </p:grpSpPr>
        <p:grpSp>
          <p:nvGrpSpPr>
            <p:cNvPr id="7" name="Group 6"/>
            <p:cNvGrpSpPr>
              <a:grpSpLocks/>
            </p:cNvGrpSpPr>
            <p:nvPr/>
          </p:nvGrpSpPr>
          <p:grpSpPr bwMode="auto">
            <a:xfrm>
              <a:off x="2131" y="10766"/>
              <a:ext cx="8061" cy="2906"/>
              <a:chOff x="2055" y="10738"/>
              <a:chExt cx="8061" cy="3440"/>
            </a:xfrm>
          </p:grpSpPr>
          <p:sp>
            <p:nvSpPr>
              <p:cNvPr id="10" name="Text Box 4118"/>
              <p:cNvSpPr txBox="1">
                <a:spLocks noChangeArrowheads="1"/>
              </p:cNvSpPr>
              <p:nvPr/>
            </p:nvSpPr>
            <p:spPr bwMode="auto">
              <a:xfrm>
                <a:off x="2055" y="12238"/>
                <a:ext cx="1309" cy="360"/>
              </a:xfrm>
              <a:prstGeom prst="rect">
                <a:avLst/>
              </a:prstGeom>
              <a:solidFill>
                <a:srgbClr val="FFFF00"/>
              </a:solidFill>
              <a:ln w="9525">
                <a:solidFill>
                  <a:srgbClr val="000000"/>
                </a:solidFill>
                <a:miter lim="800000"/>
                <a:headEnd/>
                <a:tailEnd/>
              </a:ln>
            </p:spPr>
            <p:txBody>
              <a:bodyPr rot="0" vert="horz" wrap="square" lIns="0" tIns="0" rIns="0" bIns="0" anchor="ctr" anchorCtr="0" upright="1">
                <a:noAutofit/>
              </a:bodyPr>
              <a:lstStyle/>
              <a:p>
                <a:pPr algn="ctr" defTabSz="914400">
                  <a:spcAft>
                    <a:spcPts val="1000"/>
                  </a:spcAft>
                  <a:defRPr/>
                </a:pPr>
                <a:r>
                  <a:rPr lang="en-US" kern="0">
                    <a:solidFill>
                      <a:sysClr val="windowText" lastClr="000000"/>
                    </a:solidFill>
                    <a:latin typeface="Arial"/>
                    <a:ea typeface="Times New Roman"/>
                  </a:rPr>
                  <a:t>System</a:t>
                </a:r>
                <a:endParaRPr lang="en-US" sz="2800" kern="0">
                  <a:solidFill>
                    <a:sysClr val="windowText" lastClr="000000"/>
                  </a:solidFill>
                  <a:latin typeface="Times New Roman"/>
                  <a:ea typeface="Times New Roman"/>
                </a:endParaRPr>
              </a:p>
            </p:txBody>
          </p:sp>
          <p:sp>
            <p:nvSpPr>
              <p:cNvPr id="11" name="Text Box 4119"/>
              <p:cNvSpPr txBox="1">
                <a:spLocks noChangeArrowheads="1"/>
              </p:cNvSpPr>
              <p:nvPr/>
            </p:nvSpPr>
            <p:spPr bwMode="auto">
              <a:xfrm>
                <a:off x="3745" y="11798"/>
                <a:ext cx="1309" cy="360"/>
              </a:xfrm>
              <a:prstGeom prst="rect">
                <a:avLst/>
              </a:prstGeom>
              <a:solidFill>
                <a:srgbClr val="FFC000"/>
              </a:solidFill>
              <a:ln w="9525">
                <a:solidFill>
                  <a:srgbClr val="000000"/>
                </a:solidFill>
                <a:miter lim="800000"/>
                <a:headEnd/>
                <a:tailEnd/>
              </a:ln>
            </p:spPr>
            <p:txBody>
              <a:bodyPr rot="0" vert="horz" wrap="square" lIns="0" tIns="0" rIns="0" bIns="0" anchor="ctr" anchorCtr="0" upright="1">
                <a:noAutofit/>
              </a:bodyPr>
              <a:lstStyle/>
              <a:p>
                <a:pPr algn="ctr" defTabSz="914400">
                  <a:spcAft>
                    <a:spcPts val="1000"/>
                  </a:spcAft>
                  <a:defRPr/>
                </a:pPr>
                <a:r>
                  <a:rPr lang="en-US" sz="1400" kern="0">
                    <a:solidFill>
                      <a:sysClr val="windowText" lastClr="000000"/>
                    </a:solidFill>
                    <a:latin typeface="Arial"/>
                    <a:ea typeface="Times New Roman"/>
                  </a:rPr>
                  <a:t>Subsystems</a:t>
                </a:r>
                <a:endParaRPr lang="en-US" sz="1400" kern="0">
                  <a:solidFill>
                    <a:sysClr val="windowText" lastClr="000000"/>
                  </a:solidFill>
                  <a:latin typeface="Times New Roman"/>
                  <a:ea typeface="Times New Roman"/>
                </a:endParaRPr>
              </a:p>
            </p:txBody>
          </p:sp>
          <p:sp>
            <p:nvSpPr>
              <p:cNvPr id="12" name="Text Box 4120"/>
              <p:cNvSpPr txBox="1">
                <a:spLocks noChangeArrowheads="1"/>
              </p:cNvSpPr>
              <p:nvPr/>
            </p:nvSpPr>
            <p:spPr bwMode="auto">
              <a:xfrm>
                <a:off x="3745" y="12698"/>
                <a:ext cx="1309" cy="360"/>
              </a:xfrm>
              <a:prstGeom prst="rect">
                <a:avLst/>
              </a:prstGeom>
              <a:solidFill>
                <a:srgbClr val="FFC000"/>
              </a:solidFill>
              <a:ln w="9525">
                <a:solidFill>
                  <a:srgbClr val="000000"/>
                </a:solidFill>
                <a:miter lim="800000"/>
                <a:headEnd/>
                <a:tailEnd/>
              </a:ln>
            </p:spPr>
            <p:txBody>
              <a:bodyPr rot="0" vert="horz" wrap="square" lIns="0" tIns="0" rIns="0" bIns="0" anchor="ctr" anchorCtr="0" upright="1">
                <a:noAutofit/>
              </a:bodyPr>
              <a:lstStyle/>
              <a:p>
                <a:pPr algn="ctr" defTabSz="914400">
                  <a:spcAft>
                    <a:spcPts val="1000"/>
                  </a:spcAft>
                  <a:defRPr/>
                </a:pPr>
                <a:r>
                  <a:rPr lang="en-US" sz="1400" kern="0">
                    <a:solidFill>
                      <a:sysClr val="windowText" lastClr="000000"/>
                    </a:solidFill>
                    <a:latin typeface="Arial"/>
                    <a:ea typeface="Times New Roman"/>
                  </a:rPr>
                  <a:t>Subsystems</a:t>
                </a:r>
                <a:endParaRPr lang="en-US" sz="1400" kern="0">
                  <a:solidFill>
                    <a:sysClr val="windowText" lastClr="000000"/>
                  </a:solidFill>
                  <a:latin typeface="Times New Roman"/>
                  <a:ea typeface="Times New Roman"/>
                </a:endParaRPr>
              </a:p>
            </p:txBody>
          </p:sp>
          <p:sp>
            <p:nvSpPr>
              <p:cNvPr id="13" name="Text Box 4121"/>
              <p:cNvSpPr txBox="1">
                <a:spLocks noChangeArrowheads="1"/>
              </p:cNvSpPr>
              <p:nvPr/>
            </p:nvSpPr>
            <p:spPr bwMode="auto">
              <a:xfrm>
                <a:off x="5395" y="11438"/>
                <a:ext cx="1309" cy="360"/>
              </a:xfrm>
              <a:prstGeom prst="rect">
                <a:avLst/>
              </a:prstGeom>
              <a:solidFill>
                <a:srgbClr val="92D050"/>
              </a:solidFill>
              <a:ln w="9525">
                <a:solidFill>
                  <a:srgbClr val="000000"/>
                </a:solidFill>
                <a:miter lim="800000"/>
                <a:headEnd/>
                <a:tailEnd/>
              </a:ln>
            </p:spPr>
            <p:txBody>
              <a:bodyPr rot="0" vert="horz" wrap="square" lIns="0" tIns="0" rIns="0" bIns="0" anchor="ctr" anchorCtr="0" upright="1">
                <a:noAutofit/>
              </a:bodyPr>
              <a:lstStyle/>
              <a:p>
                <a:pPr algn="ctr" defTabSz="914400">
                  <a:spcAft>
                    <a:spcPts val="1000"/>
                  </a:spcAft>
                  <a:defRPr/>
                </a:pPr>
                <a:r>
                  <a:rPr lang="en-US" sz="1600" kern="0">
                    <a:solidFill>
                      <a:sysClr val="windowText" lastClr="000000"/>
                    </a:solidFill>
                    <a:latin typeface="Arial"/>
                    <a:ea typeface="Times New Roman"/>
                  </a:rPr>
                  <a:t>Products</a:t>
                </a:r>
                <a:endParaRPr lang="en-US" sz="1600" kern="0">
                  <a:solidFill>
                    <a:sysClr val="windowText" lastClr="000000"/>
                  </a:solidFill>
                  <a:latin typeface="Times New Roman"/>
                  <a:ea typeface="Times New Roman"/>
                </a:endParaRPr>
              </a:p>
            </p:txBody>
          </p:sp>
          <p:sp>
            <p:nvSpPr>
              <p:cNvPr id="14" name="Text Box 4122"/>
              <p:cNvSpPr txBox="1">
                <a:spLocks noChangeArrowheads="1"/>
              </p:cNvSpPr>
              <p:nvPr/>
            </p:nvSpPr>
            <p:spPr bwMode="auto">
              <a:xfrm>
                <a:off x="7078" y="11078"/>
                <a:ext cx="1309" cy="360"/>
              </a:xfrm>
              <a:prstGeom prst="rect">
                <a:avLst/>
              </a:prstGeom>
              <a:solidFill>
                <a:srgbClr val="00B0F0"/>
              </a:solidFill>
              <a:ln w="9525">
                <a:solidFill>
                  <a:srgbClr val="000000"/>
                </a:solidFill>
                <a:miter lim="800000"/>
                <a:headEnd/>
                <a:tailEnd/>
              </a:ln>
            </p:spPr>
            <p:txBody>
              <a:bodyPr rot="0" vert="horz" wrap="square" lIns="0" tIns="0" rIns="0" bIns="0" anchor="ctr" anchorCtr="0" upright="1">
                <a:noAutofit/>
              </a:bodyPr>
              <a:lstStyle/>
              <a:p>
                <a:pPr algn="ctr" defTabSz="914400">
                  <a:spcAft>
                    <a:spcPts val="1000"/>
                  </a:spcAft>
                  <a:defRPr/>
                </a:pPr>
                <a:r>
                  <a:rPr lang="en-US" sz="1400" kern="0">
                    <a:solidFill>
                      <a:sysClr val="windowText" lastClr="000000"/>
                    </a:solidFill>
                    <a:latin typeface="Arial"/>
                    <a:ea typeface="Times New Roman"/>
                  </a:rPr>
                  <a:t>Components</a:t>
                </a:r>
                <a:endParaRPr lang="en-US" sz="1400" kern="0">
                  <a:solidFill>
                    <a:sysClr val="windowText" lastClr="000000"/>
                  </a:solidFill>
                  <a:latin typeface="Times New Roman"/>
                  <a:ea typeface="Times New Roman"/>
                </a:endParaRPr>
              </a:p>
            </p:txBody>
          </p:sp>
          <p:sp>
            <p:nvSpPr>
              <p:cNvPr id="15" name="Text Box 4123"/>
              <p:cNvSpPr txBox="1">
                <a:spLocks noChangeArrowheads="1"/>
              </p:cNvSpPr>
              <p:nvPr/>
            </p:nvSpPr>
            <p:spPr bwMode="auto">
              <a:xfrm>
                <a:off x="8754" y="10738"/>
                <a:ext cx="1309" cy="360"/>
              </a:xfrm>
              <a:prstGeom prst="rect">
                <a:avLst/>
              </a:prstGeom>
              <a:solidFill>
                <a:schemeClr val="accent3">
                  <a:lumMod val="75000"/>
                </a:schemeClr>
              </a:solidFill>
              <a:ln w="9525">
                <a:solidFill>
                  <a:srgbClr val="000000"/>
                </a:solidFill>
                <a:miter lim="800000"/>
                <a:headEnd/>
                <a:tailEnd/>
              </a:ln>
            </p:spPr>
            <p:txBody>
              <a:bodyPr rot="0" vert="horz" wrap="square" lIns="0" tIns="0" rIns="0" bIns="0" anchor="ctr" anchorCtr="0" upright="1">
                <a:noAutofit/>
              </a:bodyPr>
              <a:lstStyle/>
              <a:p>
                <a:pPr algn="ctr" defTabSz="914400">
                  <a:spcAft>
                    <a:spcPts val="1000"/>
                  </a:spcAft>
                  <a:defRPr/>
                </a:pPr>
                <a:r>
                  <a:rPr lang="en-US" sz="1600" kern="0">
                    <a:solidFill>
                      <a:sysClr val="windowText" lastClr="000000"/>
                    </a:solidFill>
                    <a:latin typeface="Arial"/>
                    <a:ea typeface="Times New Roman"/>
                  </a:rPr>
                  <a:t>Modules</a:t>
                </a:r>
                <a:endParaRPr lang="en-US" sz="1600" kern="0">
                  <a:solidFill>
                    <a:sysClr val="windowText" lastClr="000000"/>
                  </a:solidFill>
                  <a:latin typeface="Times New Roman"/>
                  <a:ea typeface="Times New Roman"/>
                </a:endParaRPr>
              </a:p>
            </p:txBody>
          </p:sp>
          <p:grpSp>
            <p:nvGrpSpPr>
              <p:cNvPr id="16" name="Group 15"/>
              <p:cNvGrpSpPr>
                <a:grpSpLocks/>
              </p:cNvGrpSpPr>
              <p:nvPr/>
            </p:nvGrpSpPr>
            <p:grpSpPr bwMode="auto">
              <a:xfrm>
                <a:off x="3344" y="12038"/>
                <a:ext cx="414" cy="720"/>
                <a:chOff x="3344" y="12038"/>
                <a:chExt cx="414" cy="720"/>
              </a:xfrm>
            </p:grpSpPr>
            <p:cxnSp>
              <p:nvCxnSpPr>
                <p:cNvPr id="54" name="Line 4125"/>
                <p:cNvCxnSpPr/>
                <p:nvPr/>
              </p:nvCxnSpPr>
              <p:spPr bwMode="auto">
                <a:xfrm flipV="1">
                  <a:off x="3364" y="12038"/>
                  <a:ext cx="374" cy="1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55" name="Line 4126"/>
                <p:cNvCxnSpPr/>
                <p:nvPr/>
              </p:nvCxnSpPr>
              <p:spPr bwMode="auto">
                <a:xfrm>
                  <a:off x="3384" y="12578"/>
                  <a:ext cx="374" cy="1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56" name="Line 4127"/>
                <p:cNvCxnSpPr/>
                <p:nvPr/>
              </p:nvCxnSpPr>
              <p:spPr bwMode="auto">
                <a:xfrm>
                  <a:off x="3344" y="12338"/>
                  <a:ext cx="374"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57" name="Line 4128"/>
                <p:cNvCxnSpPr/>
                <p:nvPr/>
              </p:nvCxnSpPr>
              <p:spPr bwMode="auto">
                <a:xfrm>
                  <a:off x="3344" y="12498"/>
                  <a:ext cx="374"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grpSp>
          <p:grpSp>
            <p:nvGrpSpPr>
              <p:cNvPr id="17" name="Group 16"/>
              <p:cNvGrpSpPr>
                <a:grpSpLocks/>
              </p:cNvGrpSpPr>
              <p:nvPr/>
            </p:nvGrpSpPr>
            <p:grpSpPr bwMode="auto">
              <a:xfrm>
                <a:off x="5007" y="11598"/>
                <a:ext cx="414" cy="720"/>
                <a:chOff x="3344" y="12038"/>
                <a:chExt cx="414" cy="720"/>
              </a:xfrm>
            </p:grpSpPr>
            <p:cxnSp>
              <p:nvCxnSpPr>
                <p:cNvPr id="50" name="Line 4130"/>
                <p:cNvCxnSpPr/>
                <p:nvPr/>
              </p:nvCxnSpPr>
              <p:spPr bwMode="auto">
                <a:xfrm flipV="1">
                  <a:off x="3364" y="12038"/>
                  <a:ext cx="374" cy="1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51" name="Line 4131"/>
                <p:cNvCxnSpPr/>
                <p:nvPr/>
              </p:nvCxnSpPr>
              <p:spPr bwMode="auto">
                <a:xfrm>
                  <a:off x="3384" y="12578"/>
                  <a:ext cx="374" cy="1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52" name="Line 4132"/>
                <p:cNvCxnSpPr/>
                <p:nvPr/>
              </p:nvCxnSpPr>
              <p:spPr bwMode="auto">
                <a:xfrm>
                  <a:off x="3344" y="12338"/>
                  <a:ext cx="374"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53" name="Line 4133"/>
                <p:cNvCxnSpPr/>
                <p:nvPr/>
              </p:nvCxnSpPr>
              <p:spPr bwMode="auto">
                <a:xfrm>
                  <a:off x="3344" y="12498"/>
                  <a:ext cx="374"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grpSp>
          <p:grpSp>
            <p:nvGrpSpPr>
              <p:cNvPr id="18" name="Group 17"/>
              <p:cNvGrpSpPr>
                <a:grpSpLocks/>
              </p:cNvGrpSpPr>
              <p:nvPr/>
            </p:nvGrpSpPr>
            <p:grpSpPr bwMode="auto">
              <a:xfrm>
                <a:off x="6690" y="11258"/>
                <a:ext cx="414" cy="720"/>
                <a:chOff x="3344" y="12038"/>
                <a:chExt cx="414" cy="720"/>
              </a:xfrm>
            </p:grpSpPr>
            <p:cxnSp>
              <p:nvCxnSpPr>
                <p:cNvPr id="46" name="Line 4135"/>
                <p:cNvCxnSpPr/>
                <p:nvPr/>
              </p:nvCxnSpPr>
              <p:spPr bwMode="auto">
                <a:xfrm flipV="1">
                  <a:off x="3364" y="12038"/>
                  <a:ext cx="374" cy="1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47" name="Line 4136"/>
                <p:cNvCxnSpPr/>
                <p:nvPr/>
              </p:nvCxnSpPr>
              <p:spPr bwMode="auto">
                <a:xfrm>
                  <a:off x="3384" y="12578"/>
                  <a:ext cx="374" cy="1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48" name="Line 4137"/>
                <p:cNvCxnSpPr/>
                <p:nvPr/>
              </p:nvCxnSpPr>
              <p:spPr bwMode="auto">
                <a:xfrm>
                  <a:off x="3344" y="12338"/>
                  <a:ext cx="374"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49" name="Line 4138"/>
                <p:cNvCxnSpPr/>
                <p:nvPr/>
              </p:nvCxnSpPr>
              <p:spPr bwMode="auto">
                <a:xfrm>
                  <a:off x="3344" y="12498"/>
                  <a:ext cx="374"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grpSp>
          <p:grpSp>
            <p:nvGrpSpPr>
              <p:cNvPr id="19" name="Group 18"/>
              <p:cNvGrpSpPr>
                <a:grpSpLocks/>
              </p:cNvGrpSpPr>
              <p:nvPr/>
            </p:nvGrpSpPr>
            <p:grpSpPr bwMode="auto">
              <a:xfrm>
                <a:off x="8366" y="10898"/>
                <a:ext cx="414" cy="720"/>
                <a:chOff x="3344" y="12038"/>
                <a:chExt cx="414" cy="720"/>
              </a:xfrm>
            </p:grpSpPr>
            <p:cxnSp>
              <p:nvCxnSpPr>
                <p:cNvPr id="42" name="Line 4140"/>
                <p:cNvCxnSpPr/>
                <p:nvPr/>
              </p:nvCxnSpPr>
              <p:spPr bwMode="auto">
                <a:xfrm flipV="1">
                  <a:off x="3364" y="12038"/>
                  <a:ext cx="374" cy="1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43" name="Line 4141"/>
                <p:cNvCxnSpPr/>
                <p:nvPr/>
              </p:nvCxnSpPr>
              <p:spPr bwMode="auto">
                <a:xfrm>
                  <a:off x="3384" y="12578"/>
                  <a:ext cx="374" cy="1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44" name="Line 4142"/>
                <p:cNvCxnSpPr/>
                <p:nvPr/>
              </p:nvCxnSpPr>
              <p:spPr bwMode="auto">
                <a:xfrm>
                  <a:off x="3344" y="12338"/>
                  <a:ext cx="374"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45" name="Line 4143"/>
                <p:cNvCxnSpPr/>
                <p:nvPr/>
              </p:nvCxnSpPr>
              <p:spPr bwMode="auto">
                <a:xfrm>
                  <a:off x="3344" y="12498"/>
                  <a:ext cx="374"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grpSp>
          <p:grpSp>
            <p:nvGrpSpPr>
              <p:cNvPr id="20" name="Group 19"/>
              <p:cNvGrpSpPr>
                <a:grpSpLocks/>
              </p:cNvGrpSpPr>
              <p:nvPr/>
            </p:nvGrpSpPr>
            <p:grpSpPr bwMode="auto">
              <a:xfrm>
                <a:off x="5027" y="12498"/>
                <a:ext cx="414" cy="720"/>
                <a:chOff x="3344" y="12038"/>
                <a:chExt cx="414" cy="720"/>
              </a:xfrm>
            </p:grpSpPr>
            <p:cxnSp>
              <p:nvCxnSpPr>
                <p:cNvPr id="38" name="Line 4145"/>
                <p:cNvCxnSpPr/>
                <p:nvPr/>
              </p:nvCxnSpPr>
              <p:spPr bwMode="auto">
                <a:xfrm flipV="1">
                  <a:off x="3364" y="12038"/>
                  <a:ext cx="374" cy="1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39" name="Line 4146"/>
                <p:cNvCxnSpPr/>
                <p:nvPr/>
              </p:nvCxnSpPr>
              <p:spPr bwMode="auto">
                <a:xfrm>
                  <a:off x="3384" y="12578"/>
                  <a:ext cx="374" cy="1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40" name="Line 4147"/>
                <p:cNvCxnSpPr/>
                <p:nvPr/>
              </p:nvCxnSpPr>
              <p:spPr bwMode="auto">
                <a:xfrm>
                  <a:off x="3344" y="12338"/>
                  <a:ext cx="374"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41" name="Line 4148"/>
                <p:cNvCxnSpPr/>
                <p:nvPr/>
              </p:nvCxnSpPr>
              <p:spPr bwMode="auto">
                <a:xfrm>
                  <a:off x="3344" y="12498"/>
                  <a:ext cx="374"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grpSp>
          <p:sp>
            <p:nvSpPr>
              <p:cNvPr id="21" name="Text Box 4149"/>
              <p:cNvSpPr txBox="1">
                <a:spLocks noChangeArrowheads="1"/>
              </p:cNvSpPr>
              <p:nvPr/>
            </p:nvSpPr>
            <p:spPr bwMode="auto">
              <a:xfrm>
                <a:off x="5421" y="13098"/>
                <a:ext cx="1309" cy="360"/>
              </a:xfrm>
              <a:prstGeom prst="rect">
                <a:avLst/>
              </a:prstGeom>
              <a:solidFill>
                <a:srgbClr val="92D050"/>
              </a:solidFill>
              <a:ln w="9525">
                <a:solidFill>
                  <a:srgbClr val="000000"/>
                </a:solidFill>
                <a:miter lim="800000"/>
                <a:headEnd/>
                <a:tailEnd/>
              </a:ln>
            </p:spPr>
            <p:txBody>
              <a:bodyPr rot="0" vert="horz" wrap="square" lIns="0" tIns="0" rIns="0" bIns="0" anchor="ctr" anchorCtr="0" upright="1">
                <a:noAutofit/>
              </a:bodyPr>
              <a:lstStyle/>
              <a:p>
                <a:pPr algn="ctr" defTabSz="914400">
                  <a:spcAft>
                    <a:spcPts val="1000"/>
                  </a:spcAft>
                  <a:defRPr/>
                </a:pPr>
                <a:r>
                  <a:rPr lang="en-US" sz="1600" kern="0">
                    <a:solidFill>
                      <a:sysClr val="windowText" lastClr="000000"/>
                    </a:solidFill>
                    <a:latin typeface="Arial"/>
                    <a:ea typeface="Times New Roman"/>
                  </a:rPr>
                  <a:t>Products</a:t>
                </a:r>
                <a:endParaRPr lang="en-US" sz="1600" kern="0">
                  <a:solidFill>
                    <a:sysClr val="windowText" lastClr="000000"/>
                  </a:solidFill>
                  <a:latin typeface="Times New Roman"/>
                  <a:ea typeface="Times New Roman"/>
                </a:endParaRPr>
              </a:p>
            </p:txBody>
          </p:sp>
          <p:sp>
            <p:nvSpPr>
              <p:cNvPr id="22" name="Text Box 4150"/>
              <p:cNvSpPr txBox="1">
                <a:spLocks noChangeArrowheads="1"/>
              </p:cNvSpPr>
              <p:nvPr/>
            </p:nvSpPr>
            <p:spPr bwMode="auto">
              <a:xfrm>
                <a:off x="7124" y="13458"/>
                <a:ext cx="1309" cy="360"/>
              </a:xfrm>
              <a:prstGeom prst="rect">
                <a:avLst/>
              </a:prstGeom>
              <a:solidFill>
                <a:srgbClr val="00B0F0"/>
              </a:solidFill>
              <a:ln w="9525">
                <a:solidFill>
                  <a:srgbClr val="000000"/>
                </a:solidFill>
                <a:miter lim="800000"/>
                <a:headEnd/>
                <a:tailEnd/>
              </a:ln>
            </p:spPr>
            <p:txBody>
              <a:bodyPr rot="0" vert="horz" wrap="square" lIns="0" tIns="0" rIns="0" bIns="0" anchor="ctr" anchorCtr="0" upright="1">
                <a:noAutofit/>
              </a:bodyPr>
              <a:lstStyle/>
              <a:p>
                <a:pPr algn="ctr" defTabSz="914400">
                  <a:spcAft>
                    <a:spcPts val="1000"/>
                  </a:spcAft>
                  <a:defRPr/>
                </a:pPr>
                <a:r>
                  <a:rPr lang="en-US" sz="1400" kern="0">
                    <a:solidFill>
                      <a:sysClr val="windowText" lastClr="000000"/>
                    </a:solidFill>
                    <a:latin typeface="Arial"/>
                    <a:ea typeface="Times New Roman"/>
                  </a:rPr>
                  <a:t>Components</a:t>
                </a:r>
                <a:endParaRPr lang="en-US" sz="1400" kern="0">
                  <a:solidFill>
                    <a:sysClr val="windowText" lastClr="000000"/>
                  </a:solidFill>
                  <a:latin typeface="Times New Roman"/>
                  <a:ea typeface="Times New Roman"/>
                </a:endParaRPr>
              </a:p>
            </p:txBody>
          </p:sp>
          <p:grpSp>
            <p:nvGrpSpPr>
              <p:cNvPr id="23" name="Group 22"/>
              <p:cNvGrpSpPr>
                <a:grpSpLocks/>
              </p:cNvGrpSpPr>
              <p:nvPr/>
            </p:nvGrpSpPr>
            <p:grpSpPr bwMode="auto">
              <a:xfrm>
                <a:off x="6696" y="12898"/>
                <a:ext cx="414" cy="720"/>
                <a:chOff x="3344" y="12038"/>
                <a:chExt cx="414" cy="720"/>
              </a:xfrm>
            </p:grpSpPr>
            <p:cxnSp>
              <p:nvCxnSpPr>
                <p:cNvPr id="34" name="Line 4152"/>
                <p:cNvCxnSpPr/>
                <p:nvPr/>
              </p:nvCxnSpPr>
              <p:spPr bwMode="auto">
                <a:xfrm flipV="1">
                  <a:off x="3364" y="12038"/>
                  <a:ext cx="374" cy="1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35" name="Line 4153"/>
                <p:cNvCxnSpPr/>
                <p:nvPr/>
              </p:nvCxnSpPr>
              <p:spPr bwMode="auto">
                <a:xfrm>
                  <a:off x="3384" y="12578"/>
                  <a:ext cx="374" cy="1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36" name="Line 4154"/>
                <p:cNvCxnSpPr/>
                <p:nvPr/>
              </p:nvCxnSpPr>
              <p:spPr bwMode="auto">
                <a:xfrm>
                  <a:off x="3344" y="12338"/>
                  <a:ext cx="374"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37" name="Line 4155"/>
                <p:cNvCxnSpPr/>
                <p:nvPr/>
              </p:nvCxnSpPr>
              <p:spPr bwMode="auto">
                <a:xfrm>
                  <a:off x="3344" y="12498"/>
                  <a:ext cx="374"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grpSp>
          <p:sp>
            <p:nvSpPr>
              <p:cNvPr id="24" name="Text Box 4156"/>
              <p:cNvSpPr txBox="1">
                <a:spLocks noChangeArrowheads="1"/>
              </p:cNvSpPr>
              <p:nvPr/>
            </p:nvSpPr>
            <p:spPr bwMode="auto">
              <a:xfrm>
                <a:off x="8807" y="13818"/>
                <a:ext cx="1309" cy="360"/>
              </a:xfrm>
              <a:prstGeom prst="rect">
                <a:avLst/>
              </a:prstGeom>
              <a:solidFill>
                <a:schemeClr val="accent3">
                  <a:lumMod val="75000"/>
                </a:schemeClr>
              </a:solidFill>
              <a:ln w="9525">
                <a:solidFill>
                  <a:srgbClr val="000000"/>
                </a:solidFill>
                <a:miter lim="800000"/>
                <a:headEnd/>
                <a:tailEnd/>
              </a:ln>
            </p:spPr>
            <p:txBody>
              <a:bodyPr rot="0" vert="horz" wrap="square" lIns="0" tIns="0" rIns="0" bIns="0" anchor="ctr" anchorCtr="0" upright="1">
                <a:noAutofit/>
              </a:bodyPr>
              <a:lstStyle/>
              <a:p>
                <a:pPr algn="ctr" defTabSz="914400">
                  <a:spcAft>
                    <a:spcPts val="1000"/>
                  </a:spcAft>
                  <a:defRPr/>
                </a:pPr>
                <a:r>
                  <a:rPr lang="en-US" sz="1600" kern="0">
                    <a:solidFill>
                      <a:sysClr val="windowText" lastClr="000000"/>
                    </a:solidFill>
                    <a:latin typeface="Arial"/>
                    <a:ea typeface="Times New Roman"/>
                  </a:rPr>
                  <a:t>Modules</a:t>
                </a:r>
                <a:endParaRPr lang="en-US" sz="1600" kern="0">
                  <a:solidFill>
                    <a:sysClr val="windowText" lastClr="000000"/>
                  </a:solidFill>
                  <a:latin typeface="Times New Roman"/>
                  <a:ea typeface="Times New Roman"/>
                </a:endParaRPr>
              </a:p>
            </p:txBody>
          </p:sp>
          <p:grpSp>
            <p:nvGrpSpPr>
              <p:cNvPr id="25" name="Group 24"/>
              <p:cNvGrpSpPr>
                <a:grpSpLocks/>
              </p:cNvGrpSpPr>
              <p:nvPr/>
            </p:nvGrpSpPr>
            <p:grpSpPr bwMode="auto">
              <a:xfrm>
                <a:off x="8419" y="13258"/>
                <a:ext cx="414" cy="720"/>
                <a:chOff x="3344" y="12038"/>
                <a:chExt cx="414" cy="720"/>
              </a:xfrm>
            </p:grpSpPr>
            <p:cxnSp>
              <p:nvCxnSpPr>
                <p:cNvPr id="30" name="Line 4158"/>
                <p:cNvCxnSpPr/>
                <p:nvPr/>
              </p:nvCxnSpPr>
              <p:spPr bwMode="auto">
                <a:xfrm flipV="1">
                  <a:off x="3364" y="12038"/>
                  <a:ext cx="374" cy="1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31" name="Line 4159"/>
                <p:cNvCxnSpPr/>
                <p:nvPr/>
              </p:nvCxnSpPr>
              <p:spPr bwMode="auto">
                <a:xfrm>
                  <a:off x="3384" y="12578"/>
                  <a:ext cx="374" cy="1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32" name="Line 4160"/>
                <p:cNvCxnSpPr/>
                <p:nvPr/>
              </p:nvCxnSpPr>
              <p:spPr bwMode="auto">
                <a:xfrm>
                  <a:off x="3344" y="12338"/>
                  <a:ext cx="374"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33" name="Line 4161"/>
                <p:cNvCxnSpPr/>
                <p:nvPr/>
              </p:nvCxnSpPr>
              <p:spPr bwMode="auto">
                <a:xfrm>
                  <a:off x="3344" y="12498"/>
                  <a:ext cx="374"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grpSp>
          <p:cxnSp>
            <p:nvCxnSpPr>
              <p:cNvPr id="26" name="Line 4162"/>
              <p:cNvCxnSpPr/>
              <p:nvPr/>
            </p:nvCxnSpPr>
            <p:spPr bwMode="auto">
              <a:xfrm>
                <a:off x="4379" y="12158"/>
                <a:ext cx="0" cy="540"/>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cxnSp>
          <p:cxnSp>
            <p:nvCxnSpPr>
              <p:cNvPr id="27" name="Line 4163"/>
              <p:cNvCxnSpPr/>
              <p:nvPr/>
            </p:nvCxnSpPr>
            <p:spPr bwMode="auto">
              <a:xfrm>
                <a:off x="6042" y="11778"/>
                <a:ext cx="0" cy="1260"/>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cxnSp>
          <p:cxnSp>
            <p:nvCxnSpPr>
              <p:cNvPr id="28" name="Line 4164"/>
              <p:cNvCxnSpPr/>
              <p:nvPr/>
            </p:nvCxnSpPr>
            <p:spPr bwMode="auto">
              <a:xfrm>
                <a:off x="7765" y="11438"/>
                <a:ext cx="0" cy="1980"/>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cxnSp>
          <p:cxnSp>
            <p:nvCxnSpPr>
              <p:cNvPr id="29" name="Line 4165"/>
              <p:cNvCxnSpPr/>
              <p:nvPr/>
            </p:nvCxnSpPr>
            <p:spPr bwMode="auto">
              <a:xfrm>
                <a:off x="9455" y="11098"/>
                <a:ext cx="0" cy="2700"/>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cxnSp>
        </p:grpSp>
        <p:sp>
          <p:nvSpPr>
            <p:cNvPr id="9" name="Rectangle 8"/>
            <p:cNvSpPr>
              <a:spLocks noChangeArrowheads="1"/>
            </p:cNvSpPr>
            <p:nvPr/>
          </p:nvSpPr>
          <p:spPr bwMode="auto">
            <a:xfrm>
              <a:off x="1757" y="10575"/>
              <a:ext cx="9060" cy="333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pPr defTabSz="914400">
                <a:defRPr/>
              </a:pPr>
              <a:endParaRPr lang="en-US" sz="2400" kern="0">
                <a:solidFill>
                  <a:sysClr val="windowText" lastClr="000000"/>
                </a:solidFill>
                <a:latin typeface="Aharoni" pitchFamily="2" charset="-79"/>
                <a:cs typeface="Aharoni" pitchFamily="2" charset="-79"/>
              </a:endParaRPr>
            </a:p>
          </p:txBody>
        </p:sp>
      </p:grpSp>
      <p:sp>
        <p:nvSpPr>
          <p:cNvPr id="2" name="Rectangle 1"/>
          <p:cNvSpPr/>
          <p:nvPr/>
        </p:nvSpPr>
        <p:spPr>
          <a:xfrm>
            <a:off x="8245467" y="993606"/>
            <a:ext cx="3697392" cy="4493538"/>
          </a:xfrm>
          <a:prstGeom prst="rect">
            <a:avLst/>
          </a:prstGeom>
          <a:solidFill>
            <a:schemeClr val="bg1">
              <a:lumMod val="95000"/>
            </a:schemeClr>
          </a:solidFill>
        </p:spPr>
        <p:txBody>
          <a:bodyPr wrap="square">
            <a:spAutoFit/>
          </a:bodyPr>
          <a:lstStyle/>
          <a:p>
            <a:pPr>
              <a:spcBef>
                <a:spcPts val="300"/>
              </a:spcBef>
              <a:spcAft>
                <a:spcPts val="300"/>
              </a:spcAft>
            </a:pPr>
            <a:r>
              <a:rPr lang="en-US" sz="1400" b="1">
                <a:solidFill>
                  <a:prstClr val="black"/>
                </a:solidFill>
              </a:rPr>
              <a:t>System, </a:t>
            </a:r>
            <a:r>
              <a:rPr lang="en-US" sz="1400">
                <a:solidFill>
                  <a:prstClr val="black"/>
                </a:solidFill>
              </a:rPr>
              <a:t>merupakan paket keseluruhan software yang berhubungan dengan segenap  kebutuhan-kebutuhan  </a:t>
            </a:r>
            <a:r>
              <a:rPr lang="en-US" sz="1400" i="1">
                <a:solidFill>
                  <a:prstClr val="black"/>
                </a:solidFill>
              </a:rPr>
              <a:t>user</a:t>
            </a:r>
            <a:r>
              <a:rPr lang="en-US" sz="1400">
                <a:solidFill>
                  <a:prstClr val="black"/>
                </a:solidFill>
              </a:rPr>
              <a:t>.</a:t>
            </a:r>
          </a:p>
          <a:p>
            <a:pPr>
              <a:spcBef>
                <a:spcPts val="300"/>
              </a:spcBef>
              <a:spcAft>
                <a:spcPts val="300"/>
              </a:spcAft>
            </a:pPr>
            <a:r>
              <a:rPr lang="en-US" sz="1400" b="1">
                <a:solidFill>
                  <a:prstClr val="black"/>
                </a:solidFill>
              </a:rPr>
              <a:t>Subsystem, </a:t>
            </a:r>
            <a:r>
              <a:rPr lang="en-US" sz="1400">
                <a:solidFill>
                  <a:prstClr val="black"/>
                </a:solidFill>
              </a:rPr>
              <a:t>bagian sistem yang memiliki pola seperti sistem. Contohnya : </a:t>
            </a:r>
            <a:r>
              <a:rPr lang="en-US" sz="1400" i="1">
                <a:solidFill>
                  <a:prstClr val="black"/>
                </a:solidFill>
              </a:rPr>
              <a:t>Communications, Display, </a:t>
            </a:r>
            <a:r>
              <a:rPr lang="en-US" sz="1400">
                <a:solidFill>
                  <a:prstClr val="black"/>
                </a:solidFill>
              </a:rPr>
              <a:t>dan </a:t>
            </a:r>
            <a:r>
              <a:rPr lang="en-US" sz="1400" i="1">
                <a:solidFill>
                  <a:prstClr val="black"/>
                </a:solidFill>
              </a:rPr>
              <a:t>Processing</a:t>
            </a:r>
            <a:r>
              <a:rPr lang="en-US" sz="1400">
                <a:solidFill>
                  <a:prstClr val="black"/>
                </a:solidFill>
              </a:rPr>
              <a:t>.</a:t>
            </a:r>
          </a:p>
          <a:p>
            <a:pPr>
              <a:spcBef>
                <a:spcPts val="300"/>
              </a:spcBef>
              <a:spcAft>
                <a:spcPts val="300"/>
              </a:spcAft>
            </a:pPr>
            <a:r>
              <a:rPr lang="en-US" sz="1400" b="1">
                <a:solidFill>
                  <a:prstClr val="black"/>
                </a:solidFill>
              </a:rPr>
              <a:t>Product, </a:t>
            </a:r>
            <a:r>
              <a:rPr lang="en-US" sz="1400">
                <a:solidFill>
                  <a:prstClr val="black"/>
                </a:solidFill>
              </a:rPr>
              <a:t>karakteristik bentuk dari subsistem. Contohnya : sebuah sistem operasi mungkin terdiri dari </a:t>
            </a:r>
            <a:r>
              <a:rPr lang="en-US" sz="1400" i="1">
                <a:solidFill>
                  <a:prstClr val="black"/>
                </a:solidFill>
              </a:rPr>
              <a:t>Control Program, Compiler, Utilities,</a:t>
            </a:r>
            <a:r>
              <a:rPr lang="en-US" sz="1400">
                <a:solidFill>
                  <a:prstClr val="black"/>
                </a:solidFill>
              </a:rPr>
              <a:t> dan seterusnya.</a:t>
            </a:r>
          </a:p>
          <a:p>
            <a:pPr>
              <a:spcBef>
                <a:spcPts val="300"/>
              </a:spcBef>
              <a:spcAft>
                <a:spcPts val="300"/>
              </a:spcAft>
            </a:pPr>
            <a:r>
              <a:rPr lang="en-US" sz="1400" b="1">
                <a:solidFill>
                  <a:prstClr val="black"/>
                </a:solidFill>
              </a:rPr>
              <a:t>Components</a:t>
            </a:r>
            <a:r>
              <a:rPr lang="en-US" sz="1400">
                <a:solidFill>
                  <a:prstClr val="black"/>
                </a:solidFill>
              </a:rPr>
              <a:t>, merupakan level selanjutnya dari produk. Contohnya : </a:t>
            </a:r>
            <a:r>
              <a:rPr lang="en-US" sz="1400" i="1">
                <a:solidFill>
                  <a:prstClr val="black"/>
                </a:solidFill>
              </a:rPr>
              <a:t>Control program</a:t>
            </a:r>
            <a:r>
              <a:rPr lang="en-US" sz="1400">
                <a:solidFill>
                  <a:prstClr val="black"/>
                </a:solidFill>
              </a:rPr>
              <a:t> dapat dibuat dari komponen-komponen seperti </a:t>
            </a:r>
            <a:r>
              <a:rPr lang="en-US" sz="1400" i="1">
                <a:solidFill>
                  <a:prstClr val="black"/>
                </a:solidFill>
              </a:rPr>
              <a:t>supervisor, Scheduler,</a:t>
            </a:r>
            <a:r>
              <a:rPr lang="en-US" sz="1400">
                <a:solidFill>
                  <a:prstClr val="black"/>
                </a:solidFill>
              </a:rPr>
              <a:t> dan </a:t>
            </a:r>
            <a:r>
              <a:rPr lang="en-US" sz="1400" i="1">
                <a:solidFill>
                  <a:prstClr val="black"/>
                </a:solidFill>
              </a:rPr>
              <a:t>IO Control System.</a:t>
            </a:r>
            <a:endParaRPr lang="en-US" sz="1400">
              <a:solidFill>
                <a:prstClr val="black"/>
              </a:solidFill>
            </a:endParaRPr>
          </a:p>
          <a:p>
            <a:pPr>
              <a:spcBef>
                <a:spcPts val="300"/>
              </a:spcBef>
              <a:spcAft>
                <a:spcPts val="300"/>
              </a:spcAft>
            </a:pPr>
            <a:r>
              <a:rPr lang="en-US" sz="1400" b="1">
                <a:solidFill>
                  <a:prstClr val="black"/>
                </a:solidFill>
              </a:rPr>
              <a:t>Module, </a:t>
            </a:r>
            <a:r>
              <a:rPr lang="en-US" sz="1400">
                <a:solidFill>
                  <a:prstClr val="black"/>
                </a:solidFill>
              </a:rPr>
              <a:t>merupakan bagian komponen dengan karakteristik mengimplementasikan fungsi tungal yang relatif kecil. Contohnya : </a:t>
            </a:r>
            <a:r>
              <a:rPr lang="en-US" sz="1400" i="1">
                <a:solidFill>
                  <a:prstClr val="black"/>
                </a:solidFill>
              </a:rPr>
              <a:t>Queue Management, Interrupt Dispatcher, </a:t>
            </a:r>
            <a:r>
              <a:rPr lang="en-US" sz="1400">
                <a:solidFill>
                  <a:prstClr val="black"/>
                </a:solidFill>
              </a:rPr>
              <a:t>dan </a:t>
            </a:r>
            <a:r>
              <a:rPr lang="en-US" sz="1400" i="1">
                <a:solidFill>
                  <a:prstClr val="black"/>
                </a:solidFill>
              </a:rPr>
              <a:t>Command Interpreter. </a:t>
            </a:r>
            <a:r>
              <a:rPr lang="en-US" sz="1400">
                <a:solidFill>
                  <a:prstClr val="black"/>
                </a:solidFill>
              </a:rPr>
              <a:t>Modul sering disebut Unit.</a:t>
            </a:r>
          </a:p>
        </p:txBody>
      </p:sp>
      <p:sp>
        <p:nvSpPr>
          <p:cNvPr id="58" name="Rectangle 57"/>
          <p:cNvSpPr/>
          <p:nvPr/>
        </p:nvSpPr>
        <p:spPr>
          <a:xfrm>
            <a:off x="803136" y="5348644"/>
            <a:ext cx="5335628" cy="276999"/>
          </a:xfrm>
          <a:prstGeom prst="rect">
            <a:avLst/>
          </a:prstGeom>
        </p:spPr>
        <p:txBody>
          <a:bodyPr wrap="none">
            <a:spAutoFit/>
          </a:bodyPr>
          <a:lstStyle/>
          <a:p>
            <a:r>
              <a:rPr lang="en-US" sz="1200" smtClean="0">
                <a:solidFill>
                  <a:prstClr val="black"/>
                </a:solidFill>
                <a:latin typeface="Calibri" pitchFamily="34" charset="0"/>
              </a:rPr>
              <a:t>Sumber : Humphrey, Watt S. Managing the Sofware Process. Addison-wesley. 1989</a:t>
            </a:r>
            <a:endParaRPr lang="en-US" sz="1200">
              <a:solidFill>
                <a:prstClr val="black"/>
              </a:solidFill>
              <a:latin typeface="Calibri" pitchFamily="34" charset="0"/>
            </a:endParaRPr>
          </a:p>
        </p:txBody>
      </p:sp>
    </p:spTree>
    <p:extLst>
      <p:ext uri="{BB962C8B-B14F-4D97-AF65-F5344CB8AC3E}">
        <p14:creationId xmlns:p14="http://schemas.microsoft.com/office/powerpoint/2010/main" val="284317632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1434353" y="208867"/>
            <a:ext cx="10242782" cy="463571"/>
          </a:xfrm>
          <a:prstGeom prst="rect">
            <a:avLst/>
          </a:prstGeom>
        </p:spPr>
        <p:txBody>
          <a:bodyPr>
            <a:normAutofit lnSpcReduction="10000"/>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pPr algn="r"/>
            <a:r>
              <a:rPr lang="en-US" sz="2800" smtClean="0">
                <a:solidFill>
                  <a:prstClr val="black"/>
                </a:solidFill>
              </a:rPr>
              <a:t>TEORI GENERIK &amp; MODEL SISTEM </a:t>
            </a:r>
            <a:endParaRPr lang="en-US" sz="2800">
              <a:solidFill>
                <a:prstClr val="black"/>
              </a:solidFill>
            </a:endParaRPr>
          </a:p>
        </p:txBody>
      </p:sp>
      <p:cxnSp>
        <p:nvCxnSpPr>
          <p:cNvPr id="8" name="Straight Connector 7"/>
          <p:cNvCxnSpPr/>
          <p:nvPr/>
        </p:nvCxnSpPr>
        <p:spPr>
          <a:xfrm>
            <a:off x="895350" y="672438"/>
            <a:ext cx="10669121"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788836" y="890577"/>
            <a:ext cx="6157458" cy="2416046"/>
          </a:xfrm>
          <a:prstGeom prst="rect">
            <a:avLst/>
          </a:prstGeom>
        </p:spPr>
        <p:txBody>
          <a:bodyPr wrap="square">
            <a:spAutoFit/>
          </a:bodyPr>
          <a:lstStyle/>
          <a:p>
            <a:pPr>
              <a:spcAft>
                <a:spcPts val="600"/>
              </a:spcAft>
            </a:pPr>
            <a:r>
              <a:rPr lang="en-US" sz="1400">
                <a:solidFill>
                  <a:prstClr val="black"/>
                </a:solidFill>
                <a:latin typeface="Calibri" pitchFamily="34" charset="0"/>
              </a:rPr>
              <a:t>Berdasar beberapa pengertian tersebut di atas, pengertian sistem dibangun dari </a:t>
            </a:r>
            <a:r>
              <a:rPr lang="en-US" sz="1400" smtClean="0">
                <a:solidFill>
                  <a:prstClr val="black"/>
                </a:solidFill>
                <a:latin typeface="Calibri" pitchFamily="34" charset="0"/>
              </a:rPr>
              <a:t>unsur-unsur </a:t>
            </a:r>
            <a:r>
              <a:rPr lang="en-US" sz="1400">
                <a:solidFill>
                  <a:prstClr val="black"/>
                </a:solidFill>
                <a:latin typeface="Calibri" pitchFamily="34" charset="0"/>
              </a:rPr>
              <a:t>sebagai berikut :</a:t>
            </a:r>
          </a:p>
          <a:p>
            <a:pPr marL="461963" lvl="2" indent="-350838">
              <a:spcAft>
                <a:spcPts val="600"/>
              </a:spcAft>
              <a:buFont typeface="+mj-lt"/>
              <a:buAutoNum type="arabicPeriod"/>
            </a:pPr>
            <a:r>
              <a:rPr lang="en-US" sz="1400">
                <a:solidFill>
                  <a:prstClr val="black"/>
                </a:solidFill>
                <a:latin typeface="Calibri" pitchFamily="34" charset="0"/>
              </a:rPr>
              <a:t>Elemen (part/bagian, unit, objek, komponen, entitas, alat, prosedur)</a:t>
            </a:r>
          </a:p>
          <a:p>
            <a:pPr marL="461963" lvl="2" indent="-350838">
              <a:spcAft>
                <a:spcPts val="600"/>
              </a:spcAft>
              <a:buFont typeface="+mj-lt"/>
              <a:buAutoNum type="arabicPeriod"/>
            </a:pPr>
            <a:r>
              <a:rPr lang="en-US" sz="1400">
                <a:solidFill>
                  <a:prstClr val="black"/>
                </a:solidFill>
                <a:latin typeface="Calibri" pitchFamily="34" charset="0"/>
              </a:rPr>
              <a:t>Keterkaitan antar elemen (relationships, </a:t>
            </a:r>
            <a:r>
              <a:rPr lang="en-US" sz="1400" i="1">
                <a:solidFill>
                  <a:prstClr val="black"/>
                </a:solidFill>
                <a:latin typeface="Calibri" pitchFamily="34" charset="0"/>
              </a:rPr>
              <a:t>interrelation</a:t>
            </a:r>
            <a:r>
              <a:rPr lang="en-US" sz="1400">
                <a:solidFill>
                  <a:prstClr val="black"/>
                </a:solidFill>
                <a:latin typeface="Calibri" pitchFamily="34" charset="0"/>
              </a:rPr>
              <a:t>, </a:t>
            </a:r>
            <a:r>
              <a:rPr lang="en-US" sz="1400" i="1">
                <a:solidFill>
                  <a:prstClr val="black"/>
                </a:solidFill>
                <a:latin typeface="Calibri" pitchFamily="34" charset="0"/>
              </a:rPr>
              <a:t>networking</a:t>
            </a:r>
            <a:r>
              <a:rPr lang="en-US" sz="1400">
                <a:solidFill>
                  <a:prstClr val="black"/>
                </a:solidFill>
                <a:latin typeface="Calibri" pitchFamily="34" charset="0"/>
              </a:rPr>
              <a:t>)</a:t>
            </a:r>
          </a:p>
          <a:p>
            <a:pPr marL="461963" lvl="2" indent="-350838">
              <a:spcAft>
                <a:spcPts val="600"/>
              </a:spcAft>
              <a:buFont typeface="+mj-lt"/>
              <a:buAutoNum type="arabicPeriod"/>
            </a:pPr>
            <a:r>
              <a:rPr lang="en-US" sz="1400">
                <a:solidFill>
                  <a:prstClr val="black"/>
                </a:solidFill>
                <a:latin typeface="Calibri" pitchFamily="34" charset="0"/>
              </a:rPr>
              <a:t>Kesatuan tujuan (</a:t>
            </a:r>
            <a:r>
              <a:rPr lang="en-US" sz="1400" i="1">
                <a:solidFill>
                  <a:prstClr val="black"/>
                </a:solidFill>
                <a:latin typeface="Calibri" pitchFamily="34" charset="0"/>
              </a:rPr>
              <a:t>goal</a:t>
            </a:r>
            <a:r>
              <a:rPr lang="en-US" sz="1400">
                <a:solidFill>
                  <a:prstClr val="black"/>
                </a:solidFill>
                <a:latin typeface="Calibri" pitchFamily="34" charset="0"/>
              </a:rPr>
              <a:t>, </a:t>
            </a:r>
            <a:r>
              <a:rPr lang="en-US" sz="1400" i="1">
                <a:solidFill>
                  <a:prstClr val="black"/>
                </a:solidFill>
                <a:latin typeface="Calibri" pitchFamily="34" charset="0"/>
              </a:rPr>
              <a:t>objective</a:t>
            </a:r>
            <a:r>
              <a:rPr lang="en-US" sz="1400">
                <a:solidFill>
                  <a:prstClr val="black"/>
                </a:solidFill>
                <a:latin typeface="Calibri" pitchFamily="34" charset="0"/>
              </a:rPr>
              <a:t>, fungsi ) </a:t>
            </a:r>
          </a:p>
          <a:p>
            <a:pPr>
              <a:spcAft>
                <a:spcPts val="600"/>
              </a:spcAft>
            </a:pPr>
            <a:endParaRPr lang="en-US" sz="1400" smtClean="0">
              <a:solidFill>
                <a:prstClr val="black"/>
              </a:solidFill>
              <a:latin typeface="Calibri" pitchFamily="34" charset="0"/>
            </a:endParaRPr>
          </a:p>
          <a:p>
            <a:pPr>
              <a:spcAft>
                <a:spcPts val="600"/>
              </a:spcAft>
            </a:pPr>
            <a:r>
              <a:rPr lang="en-US" sz="1400" smtClean="0">
                <a:solidFill>
                  <a:prstClr val="black"/>
                </a:solidFill>
                <a:latin typeface="Calibri" pitchFamily="34" charset="0"/>
              </a:rPr>
              <a:t>Agar </a:t>
            </a:r>
            <a:r>
              <a:rPr lang="en-US" sz="1400">
                <a:solidFill>
                  <a:prstClr val="black"/>
                </a:solidFill>
                <a:latin typeface="Calibri" pitchFamily="34" charset="0"/>
              </a:rPr>
              <a:t>lebih generik sistem </a:t>
            </a:r>
            <a:r>
              <a:rPr lang="en-US" sz="1400" smtClean="0">
                <a:solidFill>
                  <a:prstClr val="black"/>
                </a:solidFill>
                <a:latin typeface="Calibri" pitchFamily="34" charset="0"/>
              </a:rPr>
              <a:t>didefinisikan </a:t>
            </a:r>
            <a:r>
              <a:rPr lang="en-US" sz="1400">
                <a:solidFill>
                  <a:prstClr val="black"/>
                </a:solidFill>
                <a:latin typeface="Calibri" pitchFamily="34" charset="0"/>
              </a:rPr>
              <a:t>sebagai “kumpulan elemen yang saling terkait dan bekerja sama membentuk alur input-proses-output untuk mencapai fungsi tujuan”</a:t>
            </a:r>
          </a:p>
        </p:txBody>
      </p:sp>
      <p:grpSp>
        <p:nvGrpSpPr>
          <p:cNvPr id="7" name="Group 6"/>
          <p:cNvGrpSpPr>
            <a:grpSpLocks/>
          </p:cNvGrpSpPr>
          <p:nvPr/>
        </p:nvGrpSpPr>
        <p:grpSpPr bwMode="auto">
          <a:xfrm>
            <a:off x="808604" y="3509562"/>
            <a:ext cx="5569782" cy="1287780"/>
            <a:chOff x="1438" y="1979"/>
            <a:chExt cx="9013" cy="2028"/>
          </a:xfrm>
        </p:grpSpPr>
        <p:sp>
          <p:nvSpPr>
            <p:cNvPr id="9" name="Rectangle 8"/>
            <p:cNvSpPr>
              <a:spLocks noChangeArrowheads="1"/>
            </p:cNvSpPr>
            <p:nvPr/>
          </p:nvSpPr>
          <p:spPr bwMode="auto">
            <a:xfrm>
              <a:off x="1438" y="1979"/>
              <a:ext cx="9013" cy="2028"/>
            </a:xfrm>
            <a:prstGeom prst="rect">
              <a:avLst/>
            </a:prstGeom>
            <a:solidFill>
              <a:srgbClr val="FFFFFF"/>
            </a:solidFill>
            <a:ln w="9525">
              <a:solidFill>
                <a:srgbClr val="000000"/>
              </a:solidFill>
              <a:miter lim="800000"/>
              <a:headEnd/>
              <a:tailEnd/>
            </a:ln>
          </p:spPr>
          <p:txBody>
            <a:bodyPr rot="0" vert="horz" wrap="square" lIns="91440" tIns="0" rIns="91440" bIns="0" anchor="t" anchorCtr="0" upright="1">
              <a:noAutofit/>
            </a:bodyPr>
            <a:lstStyle/>
            <a:p>
              <a:pPr algn="ctr"/>
              <a:r>
                <a:rPr lang="en-US" sz="700">
                  <a:solidFill>
                    <a:prstClr val="black"/>
                  </a:solidFill>
                  <a:latin typeface="Times New Roman"/>
                  <a:ea typeface="Times New Roman"/>
                </a:rPr>
                <a:t> </a:t>
              </a:r>
              <a:endParaRPr lang="en-US" sz="1200">
                <a:solidFill>
                  <a:prstClr val="black"/>
                </a:solidFill>
                <a:latin typeface="Times New Roman"/>
                <a:ea typeface="Times New Roman"/>
              </a:endParaRPr>
            </a:p>
            <a:p>
              <a:pPr algn="ctr"/>
              <a:r>
                <a:rPr lang="en-US" sz="1200" b="1">
                  <a:solidFill>
                    <a:prstClr val="black"/>
                  </a:solidFill>
                  <a:latin typeface="Times New Roman"/>
                  <a:ea typeface="Times New Roman"/>
                </a:rPr>
                <a:t>SISTEM</a:t>
              </a:r>
              <a:endParaRPr lang="en-US" sz="1200">
                <a:solidFill>
                  <a:prstClr val="black"/>
                </a:solidFill>
                <a:latin typeface="Times New Roman"/>
                <a:ea typeface="Times New Roman"/>
              </a:endParaRPr>
            </a:p>
          </p:txBody>
        </p:sp>
        <p:grpSp>
          <p:nvGrpSpPr>
            <p:cNvPr id="10" name="Group 9"/>
            <p:cNvGrpSpPr>
              <a:grpSpLocks/>
            </p:cNvGrpSpPr>
            <p:nvPr/>
          </p:nvGrpSpPr>
          <p:grpSpPr bwMode="auto">
            <a:xfrm>
              <a:off x="2531" y="2667"/>
              <a:ext cx="7662" cy="871"/>
              <a:chOff x="2009" y="2685"/>
              <a:chExt cx="7662" cy="871"/>
            </a:xfrm>
          </p:grpSpPr>
          <p:sp>
            <p:nvSpPr>
              <p:cNvPr id="11" name="Rectangle 10"/>
              <p:cNvSpPr>
                <a:spLocks noChangeArrowheads="1"/>
              </p:cNvSpPr>
              <p:nvPr/>
            </p:nvSpPr>
            <p:spPr bwMode="auto">
              <a:xfrm>
                <a:off x="2009" y="2703"/>
                <a:ext cx="1528" cy="853"/>
              </a:xfrm>
              <a:prstGeom prst="rect">
                <a:avLst/>
              </a:prstGeom>
              <a:solidFill>
                <a:srgbClr val="FFFF00"/>
              </a:solidFill>
              <a:ln w="9525">
                <a:solidFill>
                  <a:srgbClr val="000000"/>
                </a:solidFill>
                <a:miter lim="800000"/>
                <a:headEnd/>
                <a:tailEnd/>
              </a:ln>
            </p:spPr>
            <p:txBody>
              <a:bodyPr rot="0" vert="horz" wrap="square" lIns="91440" tIns="45720" rIns="91440" bIns="45720" anchor="t" anchorCtr="0" upright="1">
                <a:noAutofit/>
              </a:bodyPr>
              <a:lstStyle/>
              <a:p>
                <a:pPr algn="ctr"/>
                <a:r>
                  <a:rPr lang="en-US" sz="1200">
                    <a:solidFill>
                      <a:prstClr val="black"/>
                    </a:solidFill>
                    <a:latin typeface="Times New Roman"/>
                    <a:ea typeface="Times New Roman"/>
                  </a:rPr>
                  <a:t>Elemen</a:t>
                </a:r>
              </a:p>
              <a:p>
                <a:pPr algn="ctr"/>
                <a:r>
                  <a:rPr lang="en-US" sz="1200" i="1">
                    <a:solidFill>
                      <a:prstClr val="black"/>
                    </a:solidFill>
                    <a:latin typeface="Times New Roman"/>
                    <a:ea typeface="Times New Roman"/>
                  </a:rPr>
                  <a:t>Input</a:t>
                </a:r>
                <a:endParaRPr lang="en-US" sz="1200">
                  <a:solidFill>
                    <a:prstClr val="black"/>
                  </a:solidFill>
                  <a:latin typeface="Times New Roman"/>
                  <a:ea typeface="Times New Roman"/>
                </a:endParaRPr>
              </a:p>
            </p:txBody>
          </p:sp>
          <p:sp>
            <p:nvSpPr>
              <p:cNvPr id="12" name="Rectangle 11"/>
              <p:cNvSpPr>
                <a:spLocks noChangeArrowheads="1"/>
              </p:cNvSpPr>
              <p:nvPr/>
            </p:nvSpPr>
            <p:spPr bwMode="auto">
              <a:xfrm>
                <a:off x="4071" y="2703"/>
                <a:ext cx="1528" cy="853"/>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lgn="ctr"/>
                <a:r>
                  <a:rPr lang="en-US" sz="1200">
                    <a:solidFill>
                      <a:prstClr val="black"/>
                    </a:solidFill>
                    <a:latin typeface="Times New Roman"/>
                    <a:ea typeface="Times New Roman"/>
                  </a:rPr>
                  <a:t>Elemen</a:t>
                </a:r>
              </a:p>
              <a:p>
                <a:pPr algn="ctr"/>
                <a:r>
                  <a:rPr lang="en-US" sz="1200">
                    <a:solidFill>
                      <a:prstClr val="black"/>
                    </a:solidFill>
                    <a:latin typeface="Times New Roman"/>
                    <a:ea typeface="Times New Roman"/>
                  </a:rPr>
                  <a:t>Proses</a:t>
                </a:r>
              </a:p>
            </p:txBody>
          </p:sp>
          <p:sp>
            <p:nvSpPr>
              <p:cNvPr id="13" name="Rectangle 12"/>
              <p:cNvSpPr>
                <a:spLocks noChangeArrowheads="1"/>
              </p:cNvSpPr>
              <p:nvPr/>
            </p:nvSpPr>
            <p:spPr bwMode="auto">
              <a:xfrm>
                <a:off x="6099" y="2685"/>
                <a:ext cx="1528" cy="853"/>
              </a:xfrm>
              <a:prstGeom prst="rect">
                <a:avLst/>
              </a:prstGeom>
              <a:solidFill>
                <a:srgbClr val="FFCCFF"/>
              </a:solidFill>
              <a:ln w="9525">
                <a:solidFill>
                  <a:srgbClr val="000000"/>
                </a:solidFill>
                <a:miter lim="800000"/>
                <a:headEnd/>
                <a:tailEnd/>
              </a:ln>
            </p:spPr>
            <p:txBody>
              <a:bodyPr rot="0" vert="horz" wrap="square" lIns="91440" tIns="45720" rIns="91440" bIns="45720" anchor="t" anchorCtr="0" upright="1">
                <a:noAutofit/>
              </a:bodyPr>
              <a:lstStyle/>
              <a:p>
                <a:pPr algn="ctr"/>
                <a:r>
                  <a:rPr lang="en-US" sz="1200">
                    <a:solidFill>
                      <a:prstClr val="black"/>
                    </a:solidFill>
                    <a:latin typeface="Times New Roman"/>
                    <a:ea typeface="Times New Roman"/>
                  </a:rPr>
                  <a:t>Elemen</a:t>
                </a:r>
              </a:p>
              <a:p>
                <a:pPr algn="ctr"/>
                <a:r>
                  <a:rPr lang="en-US" sz="1200" i="1">
                    <a:solidFill>
                      <a:prstClr val="black"/>
                    </a:solidFill>
                    <a:latin typeface="Times New Roman"/>
                    <a:ea typeface="Times New Roman"/>
                  </a:rPr>
                  <a:t>Output</a:t>
                </a:r>
                <a:endParaRPr lang="en-US" sz="1200">
                  <a:solidFill>
                    <a:prstClr val="black"/>
                  </a:solidFill>
                  <a:latin typeface="Times New Roman"/>
                  <a:ea typeface="Times New Roman"/>
                </a:endParaRPr>
              </a:p>
            </p:txBody>
          </p:sp>
          <p:sp>
            <p:nvSpPr>
              <p:cNvPr id="14" name="Rectangle 13"/>
              <p:cNvSpPr>
                <a:spLocks noChangeArrowheads="1"/>
              </p:cNvSpPr>
              <p:nvPr/>
            </p:nvSpPr>
            <p:spPr bwMode="auto">
              <a:xfrm>
                <a:off x="8143" y="2685"/>
                <a:ext cx="1528" cy="853"/>
              </a:xfrm>
              <a:prstGeom prst="rect">
                <a:avLst/>
              </a:prstGeom>
              <a:solidFill>
                <a:srgbClr val="92D050"/>
              </a:solidFill>
              <a:ln w="9525">
                <a:solidFill>
                  <a:srgbClr val="000000"/>
                </a:solidFill>
                <a:miter lim="800000"/>
                <a:headEnd/>
                <a:tailEnd/>
              </a:ln>
            </p:spPr>
            <p:txBody>
              <a:bodyPr rot="0" vert="horz" wrap="square" lIns="91440" tIns="45720" rIns="91440" bIns="45720" anchor="t" anchorCtr="0" upright="1">
                <a:noAutofit/>
              </a:bodyPr>
              <a:lstStyle/>
              <a:p>
                <a:pPr algn="ctr"/>
                <a:r>
                  <a:rPr lang="en-US" sz="1200">
                    <a:solidFill>
                      <a:prstClr val="black"/>
                    </a:solidFill>
                    <a:latin typeface="Times New Roman"/>
                    <a:ea typeface="Times New Roman"/>
                  </a:rPr>
                  <a:t>Fungsi</a:t>
                </a:r>
              </a:p>
              <a:p>
                <a:pPr algn="ctr"/>
                <a:r>
                  <a:rPr lang="en-US" sz="1200">
                    <a:solidFill>
                      <a:prstClr val="black"/>
                    </a:solidFill>
                    <a:latin typeface="Times New Roman"/>
                    <a:ea typeface="Times New Roman"/>
                  </a:rPr>
                  <a:t>Tujuan</a:t>
                </a:r>
              </a:p>
            </p:txBody>
          </p:sp>
          <p:cxnSp>
            <p:nvCxnSpPr>
              <p:cNvPr id="15" name="AutoShape 4275"/>
              <p:cNvCxnSpPr>
                <a:cxnSpLocks noChangeShapeType="1"/>
              </p:cNvCxnSpPr>
              <p:nvPr/>
            </p:nvCxnSpPr>
            <p:spPr bwMode="auto">
              <a:xfrm>
                <a:off x="3537" y="3129"/>
                <a:ext cx="534" cy="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6" name="AutoShape 4276"/>
              <p:cNvCxnSpPr>
                <a:cxnSpLocks noChangeShapeType="1"/>
              </p:cNvCxnSpPr>
              <p:nvPr/>
            </p:nvCxnSpPr>
            <p:spPr bwMode="auto">
              <a:xfrm>
                <a:off x="5599" y="3129"/>
                <a:ext cx="534" cy="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17" name="Rectangle 16"/>
              <p:cNvSpPr>
                <a:spLocks noChangeArrowheads="1"/>
              </p:cNvSpPr>
              <p:nvPr/>
            </p:nvSpPr>
            <p:spPr bwMode="auto">
              <a:xfrm>
                <a:off x="4071" y="2703"/>
                <a:ext cx="1528" cy="853"/>
              </a:xfrm>
              <a:prstGeom prst="rect">
                <a:avLst/>
              </a:prstGeom>
              <a:solidFill>
                <a:srgbClr val="00B0F0"/>
              </a:solidFill>
              <a:ln w="9525">
                <a:solidFill>
                  <a:srgbClr val="000000"/>
                </a:solidFill>
                <a:miter lim="800000"/>
                <a:headEnd/>
                <a:tailEnd/>
              </a:ln>
            </p:spPr>
            <p:txBody>
              <a:bodyPr rot="0" vert="horz" wrap="square" lIns="91440" tIns="45720" rIns="91440" bIns="45720" anchor="t" anchorCtr="0" upright="1">
                <a:noAutofit/>
              </a:bodyPr>
              <a:lstStyle/>
              <a:p>
                <a:pPr algn="ctr"/>
                <a:r>
                  <a:rPr lang="en-US" sz="1200">
                    <a:solidFill>
                      <a:prstClr val="black"/>
                    </a:solidFill>
                    <a:latin typeface="Times New Roman"/>
                    <a:ea typeface="Times New Roman"/>
                  </a:rPr>
                  <a:t>Elemen</a:t>
                </a:r>
              </a:p>
              <a:p>
                <a:pPr algn="ctr"/>
                <a:r>
                  <a:rPr lang="en-US" sz="1200">
                    <a:solidFill>
                      <a:prstClr val="black"/>
                    </a:solidFill>
                    <a:latin typeface="Times New Roman"/>
                    <a:ea typeface="Times New Roman"/>
                  </a:rPr>
                  <a:t>Proses</a:t>
                </a:r>
              </a:p>
            </p:txBody>
          </p:sp>
          <p:cxnSp>
            <p:nvCxnSpPr>
              <p:cNvPr id="18" name="AutoShape 4278"/>
              <p:cNvCxnSpPr>
                <a:cxnSpLocks noChangeShapeType="1"/>
              </p:cNvCxnSpPr>
              <p:nvPr/>
            </p:nvCxnSpPr>
            <p:spPr bwMode="auto">
              <a:xfrm>
                <a:off x="7648" y="3129"/>
                <a:ext cx="534" cy="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grpSp>
      </p:grpSp>
      <p:sp>
        <p:nvSpPr>
          <p:cNvPr id="4" name="Rectangle 3"/>
          <p:cNvSpPr/>
          <p:nvPr/>
        </p:nvSpPr>
        <p:spPr>
          <a:xfrm>
            <a:off x="6946293" y="903747"/>
            <a:ext cx="4956809" cy="5309146"/>
          </a:xfrm>
          <a:prstGeom prst="rect">
            <a:avLst/>
          </a:prstGeom>
          <a:solidFill>
            <a:srgbClr val="FFFFCC"/>
          </a:solidFill>
        </p:spPr>
        <p:txBody>
          <a:bodyPr wrap="square">
            <a:spAutoFit/>
          </a:bodyPr>
          <a:lstStyle/>
          <a:p>
            <a:pPr>
              <a:spcAft>
                <a:spcPts val="600"/>
              </a:spcAft>
            </a:pPr>
            <a:r>
              <a:rPr lang="en-US" sz="1400">
                <a:solidFill>
                  <a:prstClr val="black"/>
                </a:solidFill>
                <a:latin typeface="Calibri" pitchFamily="34" charset="0"/>
              </a:rPr>
              <a:t>Sebuah sistem digambarkan, dipahami, dipelajari, dan dikembangkan menggunakan alat bantu yang berupa model. </a:t>
            </a:r>
            <a:endParaRPr lang="en-US" sz="1400" smtClean="0">
              <a:solidFill>
                <a:prstClr val="black"/>
              </a:solidFill>
              <a:latin typeface="Calibri" pitchFamily="34" charset="0"/>
            </a:endParaRPr>
          </a:p>
          <a:p>
            <a:pPr>
              <a:spcAft>
                <a:spcPts val="600"/>
              </a:spcAft>
            </a:pPr>
            <a:r>
              <a:rPr lang="en-US" sz="1400" smtClean="0">
                <a:solidFill>
                  <a:prstClr val="black"/>
                </a:solidFill>
                <a:latin typeface="Calibri" pitchFamily="34" charset="0"/>
              </a:rPr>
              <a:t>Jadi </a:t>
            </a:r>
            <a:r>
              <a:rPr lang="en-US" sz="1400">
                <a:solidFill>
                  <a:prstClr val="black"/>
                </a:solidFill>
                <a:latin typeface="Calibri" pitchFamily="34" charset="0"/>
              </a:rPr>
              <a:t>model dapat dikatakan sebagai suatu definisi dan gambaran pengetahuan tentang sebuah sistem yang dipelajari. Model sistem dapat diwujudkan dalam beberapa bentuk, yaitu :</a:t>
            </a:r>
          </a:p>
          <a:p>
            <a:pPr marL="398462" lvl="1" indent="-342900">
              <a:spcAft>
                <a:spcPts val="600"/>
              </a:spcAft>
              <a:buFont typeface="+mj-lt"/>
              <a:buAutoNum type="arabicPeriod"/>
            </a:pPr>
            <a:r>
              <a:rPr lang="en-US" sz="1400" b="1">
                <a:solidFill>
                  <a:prstClr val="black"/>
                </a:solidFill>
                <a:latin typeface="Calibri" pitchFamily="34" charset="0"/>
              </a:rPr>
              <a:t>Model Verbal</a:t>
            </a:r>
            <a:r>
              <a:rPr lang="en-US" sz="1400">
                <a:solidFill>
                  <a:prstClr val="black"/>
                </a:solidFill>
                <a:latin typeface="Calibri" pitchFamily="34" charset="0"/>
              </a:rPr>
              <a:t>, yaitu model dibuat menggunakan uraian yang bersifat naratif atau deskriptif untuk menjelaskan sistem aslinya.</a:t>
            </a:r>
          </a:p>
          <a:p>
            <a:pPr marL="398462" lvl="1" indent="-342900">
              <a:spcAft>
                <a:spcPts val="600"/>
              </a:spcAft>
              <a:buFont typeface="+mj-lt"/>
              <a:buAutoNum type="arabicPeriod"/>
            </a:pPr>
            <a:r>
              <a:rPr lang="en-US" sz="1400" b="1">
                <a:solidFill>
                  <a:prstClr val="black"/>
                </a:solidFill>
                <a:latin typeface="Calibri" pitchFamily="34" charset="0"/>
              </a:rPr>
              <a:t>Model Skematik </a:t>
            </a:r>
            <a:r>
              <a:rPr lang="en-US" sz="1400">
                <a:solidFill>
                  <a:prstClr val="black"/>
                </a:solidFill>
                <a:latin typeface="Calibri" pitchFamily="34" charset="0"/>
              </a:rPr>
              <a:t>yaitu model yang dibuat menggunakan penjelasan diagram dan atau gambar dari sistem aslinya, mencakup  </a:t>
            </a:r>
            <a:r>
              <a:rPr lang="en-US" sz="1400" smtClean="0">
                <a:solidFill>
                  <a:prstClr val="black"/>
                </a:solidFill>
                <a:latin typeface="Calibri" pitchFamily="34" charset="0"/>
              </a:rPr>
              <a:t>:  </a:t>
            </a:r>
          </a:p>
          <a:p>
            <a:pPr marL="855662" lvl="2" indent="-342900">
              <a:spcAft>
                <a:spcPts val="600"/>
              </a:spcAft>
              <a:buFont typeface="Wingdings" pitchFamily="2" charset="2"/>
              <a:buChar char="ü"/>
            </a:pPr>
            <a:r>
              <a:rPr lang="en-US" sz="1400">
                <a:solidFill>
                  <a:prstClr val="black"/>
                </a:solidFill>
                <a:latin typeface="Calibri" pitchFamily="34" charset="0"/>
              </a:rPr>
              <a:t>Model sistem statik</a:t>
            </a:r>
            <a:endParaRPr lang="en-US" sz="1400" smtClean="0">
              <a:solidFill>
                <a:prstClr val="black"/>
              </a:solidFill>
              <a:latin typeface="Calibri" pitchFamily="34" charset="0"/>
            </a:endParaRPr>
          </a:p>
          <a:p>
            <a:pPr marL="855662" lvl="2" indent="-342900">
              <a:spcAft>
                <a:spcPts val="600"/>
              </a:spcAft>
              <a:buFont typeface="Wingdings" pitchFamily="2" charset="2"/>
              <a:buChar char="ü"/>
            </a:pPr>
            <a:r>
              <a:rPr lang="en-US" sz="1400" smtClean="0">
                <a:solidFill>
                  <a:prstClr val="black"/>
                </a:solidFill>
                <a:latin typeface="Calibri" pitchFamily="34" charset="0"/>
              </a:rPr>
              <a:t>Model sistem aliran</a:t>
            </a:r>
          </a:p>
          <a:p>
            <a:pPr marL="855662" lvl="2" indent="-342900">
              <a:spcAft>
                <a:spcPts val="600"/>
              </a:spcAft>
              <a:buFont typeface="Wingdings" pitchFamily="2" charset="2"/>
              <a:buChar char="ü"/>
            </a:pPr>
            <a:r>
              <a:rPr lang="en-US" sz="1400" smtClean="0">
                <a:solidFill>
                  <a:prstClr val="black"/>
                </a:solidFill>
                <a:latin typeface="Calibri" pitchFamily="34" charset="0"/>
              </a:rPr>
              <a:t>Model sistem dinamik</a:t>
            </a:r>
          </a:p>
          <a:p>
            <a:pPr marL="398462" lvl="1" indent="-342900">
              <a:spcAft>
                <a:spcPts val="600"/>
              </a:spcAft>
              <a:buFont typeface="+mj-lt"/>
              <a:buAutoNum type="arabicPeriod"/>
            </a:pPr>
            <a:r>
              <a:rPr lang="en-US" sz="1400" b="1" smtClean="0">
                <a:solidFill>
                  <a:prstClr val="black"/>
                </a:solidFill>
                <a:latin typeface="Calibri" pitchFamily="34" charset="0"/>
              </a:rPr>
              <a:t>Model </a:t>
            </a:r>
            <a:r>
              <a:rPr lang="en-US" sz="1400" b="1">
                <a:solidFill>
                  <a:prstClr val="black"/>
                </a:solidFill>
                <a:latin typeface="Calibri" pitchFamily="34" charset="0"/>
              </a:rPr>
              <a:t>Ikonik </a:t>
            </a:r>
            <a:r>
              <a:rPr lang="en-US" sz="1400">
                <a:solidFill>
                  <a:prstClr val="black"/>
                </a:solidFill>
                <a:latin typeface="Calibri" pitchFamily="34" charset="0"/>
              </a:rPr>
              <a:t>yaitu model yang dibuat menggunakan tiruan bentuk atau prototipe mirip seperti sistem aslinya)</a:t>
            </a:r>
          </a:p>
          <a:p>
            <a:pPr marL="398462" lvl="1" indent="-342900">
              <a:spcAft>
                <a:spcPts val="600"/>
              </a:spcAft>
              <a:buFont typeface="+mj-lt"/>
              <a:buAutoNum type="arabicPeriod"/>
            </a:pPr>
            <a:r>
              <a:rPr lang="en-US" sz="1400" b="1">
                <a:solidFill>
                  <a:prstClr val="black"/>
                </a:solidFill>
                <a:latin typeface="Calibri" pitchFamily="34" charset="0"/>
              </a:rPr>
              <a:t>Model Analog </a:t>
            </a:r>
            <a:r>
              <a:rPr lang="en-US" sz="1400">
                <a:solidFill>
                  <a:prstClr val="black"/>
                </a:solidFill>
                <a:latin typeface="Calibri" pitchFamily="34" charset="0"/>
              </a:rPr>
              <a:t>yaitu model yang menggunakan sistem lain yang memiliki sifat &amp; karakteristik sama untuk menjelaskan sistem aslinya.</a:t>
            </a:r>
          </a:p>
          <a:p>
            <a:pPr marL="398462" lvl="1" indent="-342900">
              <a:spcAft>
                <a:spcPts val="600"/>
              </a:spcAft>
              <a:buFont typeface="+mj-lt"/>
              <a:buAutoNum type="arabicPeriod"/>
            </a:pPr>
            <a:r>
              <a:rPr lang="en-US" sz="1400" b="1">
                <a:solidFill>
                  <a:prstClr val="black"/>
                </a:solidFill>
                <a:latin typeface="Calibri" pitchFamily="34" charset="0"/>
              </a:rPr>
              <a:t>Model Matematik </a:t>
            </a:r>
            <a:r>
              <a:rPr lang="en-US" sz="1400">
                <a:solidFill>
                  <a:prstClr val="black"/>
                </a:solidFill>
                <a:latin typeface="Calibri" pitchFamily="34" charset="0"/>
              </a:rPr>
              <a:t>yaitu model yang menggunakan rumusan matematik untuk menjelaskan sistem aslinya.</a:t>
            </a:r>
          </a:p>
        </p:txBody>
      </p:sp>
    </p:spTree>
    <p:extLst>
      <p:ext uri="{BB962C8B-B14F-4D97-AF65-F5344CB8AC3E}">
        <p14:creationId xmlns:p14="http://schemas.microsoft.com/office/powerpoint/2010/main" val="299258327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1434353" y="208867"/>
            <a:ext cx="10242782" cy="463571"/>
          </a:xfrm>
          <a:prstGeom prst="rect">
            <a:avLst/>
          </a:prstGeom>
        </p:spPr>
        <p:txBody>
          <a:bodyPr>
            <a:normAutofit lnSpcReduction="10000"/>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pPr algn="r"/>
            <a:r>
              <a:rPr lang="en-US" sz="2800" smtClean="0">
                <a:solidFill>
                  <a:prstClr val="black"/>
                </a:solidFill>
              </a:rPr>
              <a:t>DINAMIKA SISTEM</a:t>
            </a:r>
            <a:endParaRPr lang="en-US" sz="2800">
              <a:solidFill>
                <a:prstClr val="black"/>
              </a:solidFill>
            </a:endParaRPr>
          </a:p>
        </p:txBody>
      </p:sp>
      <p:grpSp>
        <p:nvGrpSpPr>
          <p:cNvPr id="39" name="Group 38"/>
          <p:cNvGrpSpPr>
            <a:grpSpLocks/>
          </p:cNvGrpSpPr>
          <p:nvPr/>
        </p:nvGrpSpPr>
        <p:grpSpPr bwMode="auto">
          <a:xfrm>
            <a:off x="639887" y="2052955"/>
            <a:ext cx="5340350" cy="3154680"/>
            <a:chOff x="2016" y="10066"/>
            <a:chExt cx="8410" cy="4968"/>
          </a:xfrm>
        </p:grpSpPr>
        <p:sp>
          <p:nvSpPr>
            <p:cNvPr id="40" name="Rectangle 39"/>
            <p:cNvSpPr>
              <a:spLocks noChangeArrowheads="1"/>
            </p:cNvSpPr>
            <p:nvPr/>
          </p:nvSpPr>
          <p:spPr bwMode="auto">
            <a:xfrm>
              <a:off x="2016" y="10066"/>
              <a:ext cx="8410" cy="4968"/>
            </a:xfrm>
            <a:prstGeom prst="rect">
              <a:avLst/>
            </a:prstGeom>
            <a:solidFill>
              <a:srgbClr val="FFFFFF"/>
            </a:solidFill>
            <a:ln w="9525">
              <a:solidFill>
                <a:srgbClr val="000000"/>
              </a:solidFill>
              <a:miter lim="800000"/>
              <a:headEnd/>
              <a:tailEnd/>
            </a:ln>
          </p:spPr>
          <p:txBody>
            <a:bodyPr rot="0" vert="horz" wrap="square" lIns="91440" tIns="0" rIns="91440" bIns="0" anchor="t" anchorCtr="0" upright="1">
              <a:noAutofit/>
            </a:bodyPr>
            <a:lstStyle/>
            <a:p>
              <a:pPr algn="ctr"/>
              <a:r>
                <a:rPr lang="en-US" sz="700">
                  <a:solidFill>
                    <a:prstClr val="black"/>
                  </a:solidFill>
                  <a:latin typeface="Times New Roman"/>
                  <a:ea typeface="Times New Roman"/>
                </a:rPr>
                <a:t> </a:t>
              </a:r>
              <a:endParaRPr lang="en-US" sz="1200">
                <a:solidFill>
                  <a:prstClr val="black"/>
                </a:solidFill>
                <a:latin typeface="Times New Roman"/>
                <a:ea typeface="Times New Roman"/>
              </a:endParaRPr>
            </a:p>
          </p:txBody>
        </p:sp>
        <p:grpSp>
          <p:nvGrpSpPr>
            <p:cNvPr id="41" name="Group 40"/>
            <p:cNvGrpSpPr>
              <a:grpSpLocks/>
            </p:cNvGrpSpPr>
            <p:nvPr/>
          </p:nvGrpSpPr>
          <p:grpSpPr bwMode="auto">
            <a:xfrm>
              <a:off x="2360" y="10383"/>
              <a:ext cx="7581" cy="2028"/>
              <a:chOff x="2108" y="10467"/>
              <a:chExt cx="7581" cy="2028"/>
            </a:xfrm>
          </p:grpSpPr>
          <p:sp>
            <p:nvSpPr>
              <p:cNvPr id="55" name="Rectangle 54"/>
              <p:cNvSpPr>
                <a:spLocks noChangeArrowheads="1"/>
              </p:cNvSpPr>
              <p:nvPr/>
            </p:nvSpPr>
            <p:spPr bwMode="auto">
              <a:xfrm>
                <a:off x="2108" y="10467"/>
                <a:ext cx="7581" cy="2028"/>
              </a:xfrm>
              <a:prstGeom prst="rect">
                <a:avLst/>
              </a:prstGeom>
              <a:solidFill>
                <a:srgbClr val="FFFFFF"/>
              </a:solidFill>
              <a:ln w="9525">
                <a:solidFill>
                  <a:srgbClr val="000000"/>
                </a:solidFill>
                <a:miter lim="800000"/>
                <a:headEnd/>
                <a:tailEnd/>
              </a:ln>
            </p:spPr>
            <p:txBody>
              <a:bodyPr rot="0" vert="horz" wrap="square" lIns="91440" tIns="0" rIns="91440" bIns="0" anchor="t" anchorCtr="0" upright="1">
                <a:noAutofit/>
              </a:bodyPr>
              <a:lstStyle/>
              <a:p>
                <a:pPr algn="ctr"/>
                <a:r>
                  <a:rPr lang="en-US" sz="700">
                    <a:solidFill>
                      <a:prstClr val="black"/>
                    </a:solidFill>
                    <a:latin typeface="Times New Roman"/>
                    <a:ea typeface="Times New Roman"/>
                  </a:rPr>
                  <a:t> </a:t>
                </a:r>
                <a:endParaRPr lang="en-US" sz="1200">
                  <a:solidFill>
                    <a:prstClr val="black"/>
                  </a:solidFill>
                  <a:latin typeface="Times New Roman"/>
                  <a:ea typeface="Times New Roman"/>
                </a:endParaRPr>
              </a:p>
              <a:p>
                <a:pPr algn="ctr"/>
                <a:r>
                  <a:rPr lang="en-US" sz="1200" b="1">
                    <a:solidFill>
                      <a:prstClr val="black"/>
                    </a:solidFill>
                    <a:latin typeface="Times New Roman"/>
                    <a:ea typeface="Times New Roman"/>
                  </a:rPr>
                  <a:t>SISTEM TERBUKA</a:t>
                </a:r>
                <a:endParaRPr lang="en-US" sz="1200">
                  <a:solidFill>
                    <a:prstClr val="black"/>
                  </a:solidFill>
                  <a:latin typeface="Times New Roman"/>
                  <a:ea typeface="Times New Roman"/>
                </a:endParaRPr>
              </a:p>
            </p:txBody>
          </p:sp>
          <p:sp>
            <p:nvSpPr>
              <p:cNvPr id="56" name="Rectangle 55"/>
              <p:cNvSpPr>
                <a:spLocks noChangeArrowheads="1"/>
              </p:cNvSpPr>
              <p:nvPr/>
            </p:nvSpPr>
            <p:spPr bwMode="auto">
              <a:xfrm>
                <a:off x="3040" y="11144"/>
                <a:ext cx="1528" cy="853"/>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lgn="ctr"/>
                <a:r>
                  <a:rPr lang="en-US" sz="1200">
                    <a:solidFill>
                      <a:prstClr val="black"/>
                    </a:solidFill>
                    <a:latin typeface="Times New Roman"/>
                    <a:ea typeface="Times New Roman"/>
                  </a:rPr>
                  <a:t>Elemen</a:t>
                </a:r>
              </a:p>
              <a:p>
                <a:pPr algn="ctr"/>
                <a:r>
                  <a:rPr lang="en-US" sz="1200" i="1">
                    <a:solidFill>
                      <a:prstClr val="black"/>
                    </a:solidFill>
                    <a:latin typeface="Times New Roman"/>
                    <a:ea typeface="Times New Roman"/>
                  </a:rPr>
                  <a:t>1</a:t>
                </a:r>
                <a:endParaRPr lang="en-US" sz="1200">
                  <a:solidFill>
                    <a:prstClr val="black"/>
                  </a:solidFill>
                  <a:latin typeface="Times New Roman"/>
                  <a:ea typeface="Times New Roman"/>
                </a:endParaRPr>
              </a:p>
            </p:txBody>
          </p:sp>
          <p:sp>
            <p:nvSpPr>
              <p:cNvPr id="57" name="Rectangle 56"/>
              <p:cNvSpPr>
                <a:spLocks noChangeArrowheads="1"/>
              </p:cNvSpPr>
              <p:nvPr/>
            </p:nvSpPr>
            <p:spPr bwMode="auto">
              <a:xfrm>
                <a:off x="5102" y="11144"/>
                <a:ext cx="1528" cy="853"/>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lgn="ctr"/>
                <a:r>
                  <a:rPr lang="en-US" sz="1200">
                    <a:solidFill>
                      <a:prstClr val="black"/>
                    </a:solidFill>
                    <a:latin typeface="Times New Roman"/>
                    <a:ea typeface="Times New Roman"/>
                  </a:rPr>
                  <a:t>Elemen</a:t>
                </a:r>
              </a:p>
              <a:p>
                <a:pPr algn="ctr"/>
                <a:r>
                  <a:rPr lang="en-US" sz="1200">
                    <a:solidFill>
                      <a:prstClr val="black"/>
                    </a:solidFill>
                    <a:latin typeface="Times New Roman"/>
                    <a:ea typeface="Times New Roman"/>
                  </a:rPr>
                  <a:t>Proses</a:t>
                </a:r>
              </a:p>
            </p:txBody>
          </p:sp>
          <p:sp>
            <p:nvSpPr>
              <p:cNvPr id="58" name="Rectangle 57"/>
              <p:cNvSpPr>
                <a:spLocks noChangeArrowheads="1"/>
              </p:cNvSpPr>
              <p:nvPr/>
            </p:nvSpPr>
            <p:spPr bwMode="auto">
              <a:xfrm>
                <a:off x="7130" y="11126"/>
                <a:ext cx="1528" cy="853"/>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lgn="ctr"/>
                <a:r>
                  <a:rPr lang="en-US" sz="1200">
                    <a:solidFill>
                      <a:prstClr val="black"/>
                    </a:solidFill>
                    <a:latin typeface="Times New Roman"/>
                    <a:ea typeface="Times New Roman"/>
                  </a:rPr>
                  <a:t>Elemen</a:t>
                </a:r>
              </a:p>
              <a:p>
                <a:pPr algn="ctr"/>
                <a:r>
                  <a:rPr lang="en-US" sz="1200" i="1">
                    <a:solidFill>
                      <a:prstClr val="black"/>
                    </a:solidFill>
                    <a:latin typeface="Times New Roman"/>
                    <a:ea typeface="Times New Roman"/>
                  </a:rPr>
                  <a:t>3</a:t>
                </a:r>
                <a:endParaRPr lang="en-US" sz="1200">
                  <a:solidFill>
                    <a:prstClr val="black"/>
                  </a:solidFill>
                  <a:latin typeface="Times New Roman"/>
                  <a:ea typeface="Times New Roman"/>
                </a:endParaRPr>
              </a:p>
            </p:txBody>
          </p:sp>
          <p:cxnSp>
            <p:nvCxnSpPr>
              <p:cNvPr id="59" name="AutoShape 4289"/>
              <p:cNvCxnSpPr>
                <a:cxnSpLocks noChangeShapeType="1"/>
              </p:cNvCxnSpPr>
              <p:nvPr/>
            </p:nvCxnSpPr>
            <p:spPr bwMode="auto">
              <a:xfrm>
                <a:off x="4568" y="11570"/>
                <a:ext cx="534" cy="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60" name="AutoShape 4290"/>
              <p:cNvCxnSpPr>
                <a:cxnSpLocks noChangeShapeType="1"/>
              </p:cNvCxnSpPr>
              <p:nvPr/>
            </p:nvCxnSpPr>
            <p:spPr bwMode="auto">
              <a:xfrm>
                <a:off x="6630" y="11570"/>
                <a:ext cx="534" cy="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61" name="Rectangle 60"/>
              <p:cNvSpPr>
                <a:spLocks noChangeArrowheads="1"/>
              </p:cNvSpPr>
              <p:nvPr/>
            </p:nvSpPr>
            <p:spPr bwMode="auto">
              <a:xfrm>
                <a:off x="5102" y="11144"/>
                <a:ext cx="1528" cy="853"/>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lgn="ctr"/>
                <a:r>
                  <a:rPr lang="en-US" sz="1200">
                    <a:solidFill>
                      <a:prstClr val="black"/>
                    </a:solidFill>
                    <a:latin typeface="Times New Roman"/>
                    <a:ea typeface="Times New Roman"/>
                  </a:rPr>
                  <a:t>Elemen</a:t>
                </a:r>
              </a:p>
              <a:p>
                <a:pPr algn="ctr"/>
                <a:r>
                  <a:rPr lang="en-US" sz="1200">
                    <a:solidFill>
                      <a:prstClr val="black"/>
                    </a:solidFill>
                    <a:latin typeface="Times New Roman"/>
                    <a:ea typeface="Times New Roman"/>
                  </a:rPr>
                  <a:t>2</a:t>
                </a:r>
              </a:p>
            </p:txBody>
          </p:sp>
          <p:cxnSp>
            <p:nvCxnSpPr>
              <p:cNvPr id="62" name="AutoShape 4292"/>
              <p:cNvCxnSpPr>
                <a:cxnSpLocks noChangeShapeType="1"/>
              </p:cNvCxnSpPr>
              <p:nvPr/>
            </p:nvCxnSpPr>
            <p:spPr bwMode="auto">
              <a:xfrm>
                <a:off x="8692" y="11570"/>
                <a:ext cx="722" cy="1"/>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63" name="AutoShape 4293"/>
              <p:cNvCxnSpPr>
                <a:cxnSpLocks noChangeShapeType="1"/>
              </p:cNvCxnSpPr>
              <p:nvPr/>
            </p:nvCxnSpPr>
            <p:spPr bwMode="auto">
              <a:xfrm>
                <a:off x="2402" y="11570"/>
                <a:ext cx="638" cy="1"/>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grpSp>
        <p:grpSp>
          <p:nvGrpSpPr>
            <p:cNvPr id="42" name="Group 41"/>
            <p:cNvGrpSpPr>
              <a:grpSpLocks/>
            </p:cNvGrpSpPr>
            <p:nvPr/>
          </p:nvGrpSpPr>
          <p:grpSpPr bwMode="auto">
            <a:xfrm>
              <a:off x="2360" y="12674"/>
              <a:ext cx="7581" cy="2028"/>
              <a:chOff x="2108" y="13635"/>
              <a:chExt cx="7581" cy="2028"/>
            </a:xfrm>
          </p:grpSpPr>
          <p:sp>
            <p:nvSpPr>
              <p:cNvPr id="43" name="Rectangle 42"/>
              <p:cNvSpPr>
                <a:spLocks noChangeArrowheads="1"/>
              </p:cNvSpPr>
              <p:nvPr/>
            </p:nvSpPr>
            <p:spPr bwMode="auto">
              <a:xfrm>
                <a:off x="2108" y="13635"/>
                <a:ext cx="7581" cy="2028"/>
              </a:xfrm>
              <a:prstGeom prst="rect">
                <a:avLst/>
              </a:prstGeom>
              <a:solidFill>
                <a:srgbClr val="FFFFFF"/>
              </a:solidFill>
              <a:ln w="9525">
                <a:solidFill>
                  <a:srgbClr val="000000"/>
                </a:solidFill>
                <a:miter lim="800000"/>
                <a:headEnd/>
                <a:tailEnd/>
              </a:ln>
            </p:spPr>
            <p:txBody>
              <a:bodyPr rot="0" vert="horz" wrap="square" lIns="91440" tIns="0" rIns="91440" bIns="0" anchor="t" anchorCtr="0" upright="1">
                <a:noAutofit/>
              </a:bodyPr>
              <a:lstStyle/>
              <a:p>
                <a:pPr algn="ctr"/>
                <a:r>
                  <a:rPr lang="en-US" sz="700">
                    <a:solidFill>
                      <a:prstClr val="black"/>
                    </a:solidFill>
                    <a:latin typeface="Times New Roman"/>
                    <a:ea typeface="Times New Roman"/>
                  </a:rPr>
                  <a:t> </a:t>
                </a:r>
                <a:endParaRPr lang="en-US" sz="1200">
                  <a:solidFill>
                    <a:prstClr val="black"/>
                  </a:solidFill>
                  <a:latin typeface="Times New Roman"/>
                  <a:ea typeface="Times New Roman"/>
                </a:endParaRPr>
              </a:p>
              <a:p>
                <a:pPr algn="ctr"/>
                <a:r>
                  <a:rPr lang="en-US" sz="1200" b="1">
                    <a:solidFill>
                      <a:prstClr val="black"/>
                    </a:solidFill>
                    <a:latin typeface="Times New Roman"/>
                    <a:ea typeface="Times New Roman"/>
                  </a:rPr>
                  <a:t>SISTEM TERTUTUP</a:t>
                </a:r>
                <a:endParaRPr lang="en-US" sz="1200">
                  <a:solidFill>
                    <a:prstClr val="black"/>
                  </a:solidFill>
                  <a:latin typeface="Times New Roman"/>
                  <a:ea typeface="Times New Roman"/>
                </a:endParaRPr>
              </a:p>
            </p:txBody>
          </p:sp>
          <p:sp>
            <p:nvSpPr>
              <p:cNvPr id="44" name="Rectangle 43"/>
              <p:cNvSpPr>
                <a:spLocks noChangeArrowheads="1"/>
              </p:cNvSpPr>
              <p:nvPr/>
            </p:nvSpPr>
            <p:spPr bwMode="auto">
              <a:xfrm>
                <a:off x="3082" y="14284"/>
                <a:ext cx="1528" cy="853"/>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lgn="ctr"/>
                <a:r>
                  <a:rPr lang="en-US" sz="1200">
                    <a:solidFill>
                      <a:prstClr val="black"/>
                    </a:solidFill>
                    <a:latin typeface="Times New Roman"/>
                    <a:ea typeface="Times New Roman"/>
                  </a:rPr>
                  <a:t>Elemen</a:t>
                </a:r>
              </a:p>
              <a:p>
                <a:pPr algn="ctr"/>
                <a:r>
                  <a:rPr lang="en-US" sz="1200" i="1">
                    <a:solidFill>
                      <a:prstClr val="black"/>
                    </a:solidFill>
                    <a:latin typeface="Times New Roman"/>
                    <a:ea typeface="Times New Roman"/>
                  </a:rPr>
                  <a:t>1</a:t>
                </a:r>
                <a:endParaRPr lang="en-US" sz="1200">
                  <a:solidFill>
                    <a:prstClr val="black"/>
                  </a:solidFill>
                  <a:latin typeface="Times New Roman"/>
                  <a:ea typeface="Times New Roman"/>
                </a:endParaRPr>
              </a:p>
            </p:txBody>
          </p:sp>
          <p:sp>
            <p:nvSpPr>
              <p:cNvPr id="45" name="Rectangle 44"/>
              <p:cNvSpPr>
                <a:spLocks noChangeArrowheads="1"/>
              </p:cNvSpPr>
              <p:nvPr/>
            </p:nvSpPr>
            <p:spPr bwMode="auto">
              <a:xfrm>
                <a:off x="5144" y="14284"/>
                <a:ext cx="1528" cy="853"/>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lgn="ctr"/>
                <a:r>
                  <a:rPr lang="en-US" sz="1200">
                    <a:solidFill>
                      <a:prstClr val="black"/>
                    </a:solidFill>
                    <a:latin typeface="Times New Roman"/>
                    <a:ea typeface="Times New Roman"/>
                  </a:rPr>
                  <a:t>Elemen</a:t>
                </a:r>
              </a:p>
              <a:p>
                <a:pPr algn="ctr"/>
                <a:r>
                  <a:rPr lang="en-US" sz="1200">
                    <a:solidFill>
                      <a:prstClr val="black"/>
                    </a:solidFill>
                    <a:latin typeface="Times New Roman"/>
                    <a:ea typeface="Times New Roman"/>
                  </a:rPr>
                  <a:t>Proses</a:t>
                </a:r>
              </a:p>
            </p:txBody>
          </p:sp>
          <p:sp>
            <p:nvSpPr>
              <p:cNvPr id="46" name="Rectangle 45"/>
              <p:cNvSpPr>
                <a:spLocks noChangeArrowheads="1"/>
              </p:cNvSpPr>
              <p:nvPr/>
            </p:nvSpPr>
            <p:spPr bwMode="auto">
              <a:xfrm>
                <a:off x="7172" y="14266"/>
                <a:ext cx="1528" cy="853"/>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lgn="ctr"/>
                <a:r>
                  <a:rPr lang="en-US" sz="1200">
                    <a:solidFill>
                      <a:prstClr val="black"/>
                    </a:solidFill>
                    <a:latin typeface="Times New Roman"/>
                    <a:ea typeface="Times New Roman"/>
                  </a:rPr>
                  <a:t>Elemen</a:t>
                </a:r>
              </a:p>
              <a:p>
                <a:pPr algn="ctr"/>
                <a:r>
                  <a:rPr lang="en-US" sz="1200" i="1">
                    <a:solidFill>
                      <a:prstClr val="black"/>
                    </a:solidFill>
                    <a:latin typeface="Times New Roman"/>
                    <a:ea typeface="Times New Roman"/>
                  </a:rPr>
                  <a:t>3</a:t>
                </a:r>
                <a:endParaRPr lang="en-US" sz="1200">
                  <a:solidFill>
                    <a:prstClr val="black"/>
                  </a:solidFill>
                  <a:latin typeface="Times New Roman"/>
                  <a:ea typeface="Times New Roman"/>
                </a:endParaRPr>
              </a:p>
            </p:txBody>
          </p:sp>
          <p:cxnSp>
            <p:nvCxnSpPr>
              <p:cNvPr id="47" name="AutoShape 4298"/>
              <p:cNvCxnSpPr>
                <a:cxnSpLocks noChangeShapeType="1"/>
              </p:cNvCxnSpPr>
              <p:nvPr/>
            </p:nvCxnSpPr>
            <p:spPr bwMode="auto">
              <a:xfrm>
                <a:off x="4610" y="14710"/>
                <a:ext cx="534" cy="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48" name="AutoShape 4299"/>
              <p:cNvCxnSpPr>
                <a:cxnSpLocks noChangeShapeType="1"/>
              </p:cNvCxnSpPr>
              <p:nvPr/>
            </p:nvCxnSpPr>
            <p:spPr bwMode="auto">
              <a:xfrm>
                <a:off x="6672" y="14710"/>
                <a:ext cx="534" cy="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49" name="Rectangle 48"/>
              <p:cNvSpPr>
                <a:spLocks noChangeArrowheads="1"/>
              </p:cNvSpPr>
              <p:nvPr/>
            </p:nvSpPr>
            <p:spPr bwMode="auto">
              <a:xfrm>
                <a:off x="5144" y="14284"/>
                <a:ext cx="1528" cy="853"/>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lgn="ctr"/>
                <a:r>
                  <a:rPr lang="en-US" sz="1200">
                    <a:solidFill>
                      <a:prstClr val="black"/>
                    </a:solidFill>
                    <a:latin typeface="Times New Roman"/>
                    <a:ea typeface="Times New Roman"/>
                  </a:rPr>
                  <a:t>Elemen</a:t>
                </a:r>
              </a:p>
              <a:p>
                <a:pPr algn="ctr"/>
                <a:r>
                  <a:rPr lang="en-US" sz="1200">
                    <a:solidFill>
                      <a:prstClr val="black"/>
                    </a:solidFill>
                    <a:latin typeface="Times New Roman"/>
                    <a:ea typeface="Times New Roman"/>
                  </a:rPr>
                  <a:t>2</a:t>
                </a:r>
              </a:p>
            </p:txBody>
          </p:sp>
          <p:cxnSp>
            <p:nvCxnSpPr>
              <p:cNvPr id="50" name="AutoShape 4302"/>
              <p:cNvCxnSpPr>
                <a:cxnSpLocks noChangeShapeType="1"/>
              </p:cNvCxnSpPr>
              <p:nvPr/>
            </p:nvCxnSpPr>
            <p:spPr bwMode="auto">
              <a:xfrm>
                <a:off x="2276" y="14710"/>
                <a:ext cx="806" cy="1"/>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51" name="AutoShape 4303"/>
              <p:cNvCxnSpPr>
                <a:cxnSpLocks noChangeShapeType="1"/>
              </p:cNvCxnSpPr>
              <p:nvPr/>
            </p:nvCxnSpPr>
            <p:spPr bwMode="auto">
              <a:xfrm>
                <a:off x="2639" y="15373"/>
                <a:ext cx="6576" cy="0"/>
              </a:xfrm>
              <a:prstGeom prst="straightConnector1">
                <a:avLst/>
              </a:prstGeom>
              <a:noFill/>
              <a:ln w="9525">
                <a:solidFill>
                  <a:srgbClr val="000000"/>
                </a:solidFill>
                <a:round/>
                <a:headEnd type="none" w="med" len="med"/>
                <a:tailEnd type="none" w="med" len="med"/>
              </a:ln>
              <a:extLst>
                <a:ext uri="{909E8E84-426E-40DD-AFC4-6F175D3DCCD1}">
                  <a14:hiddenFill xmlns:a14="http://schemas.microsoft.com/office/drawing/2010/main">
                    <a:noFill/>
                  </a14:hiddenFill>
                </a:ext>
              </a:extLst>
            </p:spPr>
          </p:cxnSp>
          <p:cxnSp>
            <p:nvCxnSpPr>
              <p:cNvPr id="52" name="AutoShape 4304"/>
              <p:cNvCxnSpPr>
                <a:cxnSpLocks noChangeShapeType="1"/>
              </p:cNvCxnSpPr>
              <p:nvPr/>
            </p:nvCxnSpPr>
            <p:spPr bwMode="auto">
              <a:xfrm flipV="1">
                <a:off x="2657" y="14711"/>
                <a:ext cx="0" cy="680"/>
              </a:xfrm>
              <a:prstGeom prst="straightConnector1">
                <a:avLst/>
              </a:prstGeom>
              <a:noFill/>
              <a:ln w="9525">
                <a:solidFill>
                  <a:srgbClr val="000000"/>
                </a:solidFill>
                <a:round/>
                <a:headEnd type="none" w="med" len="med"/>
                <a:tailEnd type="triangle" w="med" len="med"/>
              </a:ln>
              <a:extLst>
                <a:ext uri="{909E8E84-426E-40DD-AFC4-6F175D3DCCD1}">
                  <a14:hiddenFill xmlns:a14="http://schemas.microsoft.com/office/drawing/2010/main">
                    <a:noFill/>
                  </a14:hiddenFill>
                </a:ext>
              </a:extLst>
            </p:spPr>
          </p:cxnSp>
          <p:cxnSp>
            <p:nvCxnSpPr>
              <p:cNvPr id="53" name="AutoShape 4305"/>
              <p:cNvCxnSpPr>
                <a:cxnSpLocks noChangeShapeType="1"/>
              </p:cNvCxnSpPr>
              <p:nvPr/>
            </p:nvCxnSpPr>
            <p:spPr bwMode="auto">
              <a:xfrm>
                <a:off x="9201" y="14682"/>
                <a:ext cx="0" cy="680"/>
              </a:xfrm>
              <a:prstGeom prst="straightConnector1">
                <a:avLst/>
              </a:prstGeom>
              <a:noFill/>
              <a:ln w="9525">
                <a:solidFill>
                  <a:srgbClr val="000000"/>
                </a:solidFill>
                <a:round/>
                <a:headEnd type="none" w="med" len="med"/>
                <a:tailEnd type="none" w="med" len="med"/>
              </a:ln>
              <a:extLst>
                <a:ext uri="{909E8E84-426E-40DD-AFC4-6F175D3DCCD1}">
                  <a14:hiddenFill xmlns:a14="http://schemas.microsoft.com/office/drawing/2010/main">
                    <a:noFill/>
                  </a14:hiddenFill>
                </a:ext>
              </a:extLst>
            </p:spPr>
          </p:cxnSp>
          <p:cxnSp>
            <p:nvCxnSpPr>
              <p:cNvPr id="54" name="AutoShape 4306"/>
              <p:cNvCxnSpPr>
                <a:cxnSpLocks noChangeShapeType="1"/>
              </p:cNvCxnSpPr>
              <p:nvPr/>
            </p:nvCxnSpPr>
            <p:spPr bwMode="auto">
              <a:xfrm>
                <a:off x="8680" y="14667"/>
                <a:ext cx="838" cy="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grpSp>
      </p:grpSp>
      <p:grpSp>
        <p:nvGrpSpPr>
          <p:cNvPr id="64" name="Group 63"/>
          <p:cNvGrpSpPr>
            <a:grpSpLocks/>
          </p:cNvGrpSpPr>
          <p:nvPr/>
        </p:nvGrpSpPr>
        <p:grpSpPr bwMode="auto">
          <a:xfrm>
            <a:off x="6325322" y="1272675"/>
            <a:ext cx="5328000" cy="1061085"/>
            <a:chOff x="2108" y="10467"/>
            <a:chExt cx="7581" cy="2028"/>
          </a:xfrm>
        </p:grpSpPr>
        <p:sp>
          <p:nvSpPr>
            <p:cNvPr id="107" name="Rectangle 106"/>
            <p:cNvSpPr>
              <a:spLocks noChangeArrowheads="1"/>
            </p:cNvSpPr>
            <p:nvPr/>
          </p:nvSpPr>
          <p:spPr bwMode="auto">
            <a:xfrm>
              <a:off x="2108" y="10467"/>
              <a:ext cx="7581" cy="2028"/>
            </a:xfrm>
            <a:prstGeom prst="rect">
              <a:avLst/>
            </a:prstGeom>
            <a:solidFill>
              <a:srgbClr val="FFFFFF"/>
            </a:solidFill>
            <a:ln w="9525">
              <a:solidFill>
                <a:srgbClr val="000000"/>
              </a:solidFill>
              <a:miter lim="800000"/>
              <a:headEnd/>
              <a:tailEnd/>
            </a:ln>
          </p:spPr>
          <p:txBody>
            <a:bodyPr rot="0" vert="horz" wrap="square" lIns="91440" tIns="0" rIns="91440" bIns="0" anchor="t" anchorCtr="0" upright="1">
              <a:noAutofit/>
            </a:bodyPr>
            <a:lstStyle/>
            <a:p>
              <a:pPr algn="ctr"/>
              <a:r>
                <a:rPr lang="en-US" sz="700">
                  <a:solidFill>
                    <a:prstClr val="black"/>
                  </a:solidFill>
                  <a:latin typeface="Times New Roman"/>
                  <a:ea typeface="Times New Roman"/>
                </a:rPr>
                <a:t> </a:t>
              </a:r>
              <a:endParaRPr lang="en-US" sz="1200">
                <a:solidFill>
                  <a:prstClr val="black"/>
                </a:solidFill>
                <a:latin typeface="Times New Roman"/>
                <a:ea typeface="Times New Roman"/>
              </a:endParaRPr>
            </a:p>
            <a:p>
              <a:pPr algn="ctr"/>
              <a:r>
                <a:rPr lang="en-US" sz="1200" b="1">
                  <a:solidFill>
                    <a:prstClr val="black"/>
                  </a:solidFill>
                  <a:latin typeface="Times New Roman"/>
                  <a:ea typeface="Times New Roman"/>
                </a:rPr>
                <a:t>SISTEM LINEAR TANPA UMPAN BALIK</a:t>
              </a:r>
              <a:endParaRPr lang="en-US" sz="1200">
                <a:solidFill>
                  <a:prstClr val="black"/>
                </a:solidFill>
                <a:latin typeface="Times New Roman"/>
                <a:ea typeface="Times New Roman"/>
              </a:endParaRPr>
            </a:p>
          </p:txBody>
        </p:sp>
        <p:sp>
          <p:nvSpPr>
            <p:cNvPr id="108" name="Rectangle 107"/>
            <p:cNvSpPr>
              <a:spLocks noChangeArrowheads="1"/>
            </p:cNvSpPr>
            <p:nvPr/>
          </p:nvSpPr>
          <p:spPr bwMode="auto">
            <a:xfrm>
              <a:off x="3040" y="11144"/>
              <a:ext cx="1528" cy="853"/>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lgn="ctr"/>
              <a:r>
                <a:rPr lang="en-US" sz="1200">
                  <a:solidFill>
                    <a:prstClr val="black"/>
                  </a:solidFill>
                  <a:latin typeface="Times New Roman"/>
                  <a:ea typeface="Times New Roman"/>
                </a:rPr>
                <a:t>Elemen</a:t>
              </a:r>
            </a:p>
            <a:p>
              <a:pPr algn="ctr"/>
              <a:r>
                <a:rPr lang="en-US" sz="1200" i="1">
                  <a:solidFill>
                    <a:prstClr val="black"/>
                  </a:solidFill>
                  <a:latin typeface="Times New Roman"/>
                  <a:ea typeface="Times New Roman"/>
                </a:rPr>
                <a:t>Input</a:t>
              </a:r>
              <a:endParaRPr lang="en-US" sz="1200">
                <a:solidFill>
                  <a:prstClr val="black"/>
                </a:solidFill>
                <a:latin typeface="Times New Roman"/>
                <a:ea typeface="Times New Roman"/>
              </a:endParaRPr>
            </a:p>
          </p:txBody>
        </p:sp>
        <p:sp>
          <p:nvSpPr>
            <p:cNvPr id="109" name="Rectangle 108"/>
            <p:cNvSpPr>
              <a:spLocks noChangeArrowheads="1"/>
            </p:cNvSpPr>
            <p:nvPr/>
          </p:nvSpPr>
          <p:spPr bwMode="auto">
            <a:xfrm>
              <a:off x="5102" y="11144"/>
              <a:ext cx="1528" cy="853"/>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lgn="ctr"/>
              <a:r>
                <a:rPr lang="en-US" sz="1200">
                  <a:solidFill>
                    <a:prstClr val="black"/>
                  </a:solidFill>
                  <a:latin typeface="Times New Roman"/>
                  <a:ea typeface="Times New Roman"/>
                </a:rPr>
                <a:t>Elemen</a:t>
              </a:r>
            </a:p>
            <a:p>
              <a:pPr algn="ctr"/>
              <a:r>
                <a:rPr lang="en-US" sz="1200">
                  <a:solidFill>
                    <a:prstClr val="black"/>
                  </a:solidFill>
                  <a:latin typeface="Times New Roman"/>
                  <a:ea typeface="Times New Roman"/>
                </a:rPr>
                <a:t>Proses</a:t>
              </a:r>
            </a:p>
          </p:txBody>
        </p:sp>
        <p:sp>
          <p:nvSpPr>
            <p:cNvPr id="110" name="Rectangle 109"/>
            <p:cNvSpPr>
              <a:spLocks noChangeArrowheads="1"/>
            </p:cNvSpPr>
            <p:nvPr/>
          </p:nvSpPr>
          <p:spPr bwMode="auto">
            <a:xfrm>
              <a:off x="7130" y="11126"/>
              <a:ext cx="1528" cy="853"/>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lgn="ctr"/>
              <a:r>
                <a:rPr lang="en-US" sz="1200">
                  <a:solidFill>
                    <a:prstClr val="black"/>
                  </a:solidFill>
                  <a:latin typeface="Times New Roman"/>
                  <a:ea typeface="Times New Roman"/>
                </a:rPr>
                <a:t>Elemen</a:t>
              </a:r>
            </a:p>
            <a:p>
              <a:pPr algn="ctr"/>
              <a:r>
                <a:rPr lang="en-US" sz="1200" i="1">
                  <a:solidFill>
                    <a:prstClr val="black"/>
                  </a:solidFill>
                  <a:latin typeface="Times New Roman"/>
                  <a:ea typeface="Times New Roman"/>
                </a:rPr>
                <a:t>Output</a:t>
              </a:r>
              <a:endParaRPr lang="en-US" sz="1200">
                <a:solidFill>
                  <a:prstClr val="black"/>
                </a:solidFill>
                <a:latin typeface="Times New Roman"/>
                <a:ea typeface="Times New Roman"/>
              </a:endParaRPr>
            </a:p>
          </p:txBody>
        </p:sp>
        <p:cxnSp>
          <p:nvCxnSpPr>
            <p:cNvPr id="111" name="AutoShape 4318"/>
            <p:cNvCxnSpPr>
              <a:cxnSpLocks noChangeShapeType="1"/>
            </p:cNvCxnSpPr>
            <p:nvPr/>
          </p:nvCxnSpPr>
          <p:spPr bwMode="auto">
            <a:xfrm>
              <a:off x="4568" y="11570"/>
              <a:ext cx="534" cy="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12" name="AutoShape 4319"/>
            <p:cNvCxnSpPr>
              <a:cxnSpLocks noChangeShapeType="1"/>
            </p:cNvCxnSpPr>
            <p:nvPr/>
          </p:nvCxnSpPr>
          <p:spPr bwMode="auto">
            <a:xfrm>
              <a:off x="6630" y="11570"/>
              <a:ext cx="534" cy="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113" name="Rectangle 112"/>
            <p:cNvSpPr>
              <a:spLocks noChangeArrowheads="1"/>
            </p:cNvSpPr>
            <p:nvPr/>
          </p:nvSpPr>
          <p:spPr bwMode="auto">
            <a:xfrm>
              <a:off x="5102" y="11144"/>
              <a:ext cx="1528" cy="853"/>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lgn="ctr"/>
              <a:r>
                <a:rPr lang="en-US" sz="1200">
                  <a:solidFill>
                    <a:prstClr val="black"/>
                  </a:solidFill>
                  <a:latin typeface="Times New Roman"/>
                  <a:ea typeface="Times New Roman"/>
                </a:rPr>
                <a:t>Elemen</a:t>
              </a:r>
            </a:p>
            <a:p>
              <a:pPr algn="ctr"/>
              <a:r>
                <a:rPr lang="en-US" sz="1200">
                  <a:solidFill>
                    <a:prstClr val="black"/>
                  </a:solidFill>
                  <a:latin typeface="Times New Roman"/>
                  <a:ea typeface="Times New Roman"/>
                </a:rPr>
                <a:t>Proses</a:t>
              </a:r>
            </a:p>
          </p:txBody>
        </p:sp>
        <p:cxnSp>
          <p:nvCxnSpPr>
            <p:cNvPr id="114" name="AutoShape 4321"/>
            <p:cNvCxnSpPr>
              <a:cxnSpLocks noChangeShapeType="1"/>
            </p:cNvCxnSpPr>
            <p:nvPr/>
          </p:nvCxnSpPr>
          <p:spPr bwMode="auto">
            <a:xfrm>
              <a:off x="8692" y="11570"/>
              <a:ext cx="722" cy="1"/>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15" name="AutoShape 4322"/>
            <p:cNvCxnSpPr>
              <a:cxnSpLocks noChangeShapeType="1"/>
            </p:cNvCxnSpPr>
            <p:nvPr/>
          </p:nvCxnSpPr>
          <p:spPr bwMode="auto">
            <a:xfrm>
              <a:off x="2402" y="11570"/>
              <a:ext cx="638" cy="1"/>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grpSp>
      <p:grpSp>
        <p:nvGrpSpPr>
          <p:cNvPr id="66" name="Group 65"/>
          <p:cNvGrpSpPr>
            <a:grpSpLocks/>
          </p:cNvGrpSpPr>
          <p:nvPr/>
        </p:nvGrpSpPr>
        <p:grpSpPr bwMode="auto">
          <a:xfrm>
            <a:off x="6335407" y="4155796"/>
            <a:ext cx="5328000" cy="2484000"/>
            <a:chOff x="2272" y="9268"/>
            <a:chExt cx="8355" cy="4058"/>
          </a:xfrm>
        </p:grpSpPr>
        <p:sp>
          <p:nvSpPr>
            <p:cNvPr id="67" name="Rectangle 66"/>
            <p:cNvSpPr>
              <a:spLocks noChangeArrowheads="1"/>
            </p:cNvSpPr>
            <p:nvPr/>
          </p:nvSpPr>
          <p:spPr bwMode="auto">
            <a:xfrm>
              <a:off x="2272" y="9268"/>
              <a:ext cx="8355" cy="4058"/>
            </a:xfrm>
            <a:prstGeom prst="rect">
              <a:avLst/>
            </a:prstGeom>
            <a:solidFill>
              <a:srgbClr val="FFFFFF"/>
            </a:solidFill>
            <a:ln w="9525">
              <a:solidFill>
                <a:srgbClr val="000000"/>
              </a:solidFill>
              <a:miter lim="800000"/>
              <a:headEnd/>
              <a:tailEnd/>
            </a:ln>
          </p:spPr>
          <p:txBody>
            <a:bodyPr rot="0" vert="horz" wrap="square" lIns="91440" tIns="0" rIns="91440" bIns="0" anchor="t" anchorCtr="0" upright="1">
              <a:noAutofit/>
            </a:bodyPr>
            <a:lstStyle/>
            <a:p>
              <a:pPr algn="ctr" defTabSz="914400">
                <a:defRPr/>
              </a:pPr>
              <a:r>
                <a:rPr lang="en-US" sz="700" kern="0">
                  <a:solidFill>
                    <a:sysClr val="windowText" lastClr="000000"/>
                  </a:solidFill>
                  <a:latin typeface="Times New Roman"/>
                  <a:ea typeface="Times New Roman"/>
                </a:rPr>
                <a:t> </a:t>
              </a:r>
              <a:endParaRPr lang="en-US" sz="1200" kern="0">
                <a:solidFill>
                  <a:sysClr val="windowText" lastClr="000000"/>
                </a:solidFill>
                <a:latin typeface="Times New Roman"/>
                <a:ea typeface="Times New Roman"/>
              </a:endParaRPr>
            </a:p>
            <a:p>
              <a:pPr algn="ctr" defTabSz="914400">
                <a:defRPr/>
              </a:pPr>
              <a:r>
                <a:rPr lang="en-US" sz="1200" b="1" kern="0">
                  <a:solidFill>
                    <a:sysClr val="windowText" lastClr="000000"/>
                  </a:solidFill>
                  <a:latin typeface="Times New Roman"/>
                  <a:ea typeface="Times New Roman"/>
                </a:rPr>
                <a:t>SISTEM PARALEL </a:t>
              </a:r>
              <a:endParaRPr lang="en-US" sz="1200" kern="0">
                <a:solidFill>
                  <a:sysClr val="windowText" lastClr="000000"/>
                </a:solidFill>
                <a:latin typeface="Times New Roman"/>
                <a:ea typeface="Times New Roman"/>
              </a:endParaRPr>
            </a:p>
          </p:txBody>
        </p:sp>
        <p:sp>
          <p:nvSpPr>
            <p:cNvPr id="68" name="Rectangle 67"/>
            <p:cNvSpPr>
              <a:spLocks noChangeArrowheads="1"/>
            </p:cNvSpPr>
            <p:nvPr/>
          </p:nvSpPr>
          <p:spPr bwMode="auto">
            <a:xfrm>
              <a:off x="3496" y="9959"/>
              <a:ext cx="1206" cy="737"/>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lgn="ctr" defTabSz="914400">
                <a:defRPr/>
              </a:pPr>
              <a:r>
                <a:rPr lang="en-US" sz="1200" kern="0">
                  <a:solidFill>
                    <a:sysClr val="windowText" lastClr="000000"/>
                  </a:solidFill>
                  <a:latin typeface="Times New Roman"/>
                  <a:ea typeface="Times New Roman"/>
                </a:rPr>
                <a:t>Elemen</a:t>
              </a:r>
            </a:p>
            <a:p>
              <a:pPr algn="ctr" defTabSz="914400">
                <a:defRPr/>
              </a:pPr>
              <a:r>
                <a:rPr lang="en-US" sz="1200" i="1" kern="0">
                  <a:solidFill>
                    <a:sysClr val="windowText" lastClr="000000"/>
                  </a:solidFill>
                  <a:latin typeface="Times New Roman"/>
                  <a:ea typeface="Times New Roman"/>
                </a:rPr>
                <a:t>Input</a:t>
              </a:r>
              <a:endParaRPr lang="en-US" sz="1200" kern="0">
                <a:solidFill>
                  <a:sysClr val="windowText" lastClr="000000"/>
                </a:solidFill>
                <a:latin typeface="Times New Roman"/>
                <a:ea typeface="Times New Roman"/>
              </a:endParaRPr>
            </a:p>
          </p:txBody>
        </p:sp>
        <p:sp>
          <p:nvSpPr>
            <p:cNvPr id="69" name="Rectangle 68"/>
            <p:cNvSpPr>
              <a:spLocks noChangeArrowheads="1"/>
            </p:cNvSpPr>
            <p:nvPr/>
          </p:nvSpPr>
          <p:spPr bwMode="auto">
            <a:xfrm>
              <a:off x="7742" y="9900"/>
              <a:ext cx="1385" cy="796"/>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lgn="ctr" defTabSz="914400">
                <a:defRPr/>
              </a:pPr>
              <a:r>
                <a:rPr lang="en-US" sz="1200" kern="0">
                  <a:solidFill>
                    <a:sysClr val="windowText" lastClr="000000"/>
                  </a:solidFill>
                  <a:latin typeface="Times New Roman"/>
                  <a:ea typeface="Times New Roman"/>
                </a:rPr>
                <a:t>Elemen</a:t>
              </a:r>
            </a:p>
            <a:p>
              <a:pPr algn="ctr" defTabSz="914400">
                <a:defRPr/>
              </a:pPr>
              <a:r>
                <a:rPr lang="en-US" sz="1200" i="1" kern="0">
                  <a:solidFill>
                    <a:sysClr val="windowText" lastClr="000000"/>
                  </a:solidFill>
                  <a:latin typeface="Times New Roman"/>
                  <a:ea typeface="Times New Roman"/>
                </a:rPr>
                <a:t>Output</a:t>
              </a:r>
              <a:endParaRPr lang="en-US" sz="1200" kern="0">
                <a:solidFill>
                  <a:sysClr val="windowText" lastClr="000000"/>
                </a:solidFill>
                <a:latin typeface="Times New Roman"/>
                <a:ea typeface="Times New Roman"/>
              </a:endParaRPr>
            </a:p>
          </p:txBody>
        </p:sp>
        <p:cxnSp>
          <p:nvCxnSpPr>
            <p:cNvPr id="70" name="AutoShape 4345"/>
            <p:cNvCxnSpPr>
              <a:cxnSpLocks noChangeShapeType="1"/>
            </p:cNvCxnSpPr>
            <p:nvPr/>
          </p:nvCxnSpPr>
          <p:spPr bwMode="auto">
            <a:xfrm>
              <a:off x="4702" y="10344"/>
              <a:ext cx="704" cy="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71" name="AutoShape 4346"/>
            <p:cNvCxnSpPr>
              <a:cxnSpLocks noChangeShapeType="1"/>
            </p:cNvCxnSpPr>
            <p:nvPr/>
          </p:nvCxnSpPr>
          <p:spPr bwMode="auto">
            <a:xfrm>
              <a:off x="6934" y="10343"/>
              <a:ext cx="808" cy="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72" name="Rectangle 71"/>
            <p:cNvSpPr>
              <a:spLocks noChangeArrowheads="1"/>
            </p:cNvSpPr>
            <p:nvPr/>
          </p:nvSpPr>
          <p:spPr bwMode="auto">
            <a:xfrm>
              <a:off x="5406" y="9918"/>
              <a:ext cx="1528" cy="778"/>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lgn="ctr" defTabSz="914400">
                <a:defRPr/>
              </a:pPr>
              <a:r>
                <a:rPr lang="en-US" sz="1200" kern="0">
                  <a:solidFill>
                    <a:sysClr val="windowText" lastClr="000000"/>
                  </a:solidFill>
                  <a:latin typeface="Times New Roman"/>
                  <a:ea typeface="Times New Roman"/>
                </a:rPr>
                <a:t>Elemen</a:t>
              </a:r>
            </a:p>
            <a:p>
              <a:pPr algn="ctr" defTabSz="914400">
                <a:defRPr/>
              </a:pPr>
              <a:r>
                <a:rPr lang="en-US" sz="1200" kern="0">
                  <a:solidFill>
                    <a:sysClr val="windowText" lastClr="000000"/>
                  </a:solidFill>
                  <a:latin typeface="Times New Roman"/>
                  <a:ea typeface="Times New Roman"/>
                </a:rPr>
                <a:t>Proses</a:t>
              </a:r>
            </a:p>
          </p:txBody>
        </p:sp>
        <p:cxnSp>
          <p:nvCxnSpPr>
            <p:cNvPr id="73" name="AutoShape 4348"/>
            <p:cNvCxnSpPr>
              <a:cxnSpLocks noChangeShapeType="1"/>
            </p:cNvCxnSpPr>
            <p:nvPr/>
          </p:nvCxnSpPr>
          <p:spPr bwMode="auto">
            <a:xfrm>
              <a:off x="2404" y="11334"/>
              <a:ext cx="408" cy="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74" name="AutoShape 4352"/>
            <p:cNvCxnSpPr>
              <a:cxnSpLocks noChangeShapeType="1"/>
            </p:cNvCxnSpPr>
            <p:nvPr/>
          </p:nvCxnSpPr>
          <p:spPr bwMode="auto">
            <a:xfrm>
              <a:off x="9127" y="10343"/>
              <a:ext cx="535" cy="991"/>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75" name="AutoShape 4355"/>
            <p:cNvCxnSpPr>
              <a:cxnSpLocks noChangeShapeType="1"/>
            </p:cNvCxnSpPr>
            <p:nvPr/>
          </p:nvCxnSpPr>
          <p:spPr bwMode="auto">
            <a:xfrm flipV="1">
              <a:off x="2986" y="10446"/>
              <a:ext cx="510" cy="715"/>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76" name="Oval 75"/>
            <p:cNvSpPr>
              <a:spLocks noChangeArrowheads="1"/>
            </p:cNvSpPr>
            <p:nvPr/>
          </p:nvSpPr>
          <p:spPr bwMode="auto">
            <a:xfrm>
              <a:off x="2772" y="11161"/>
              <a:ext cx="294" cy="318"/>
            </a:xfrm>
            <a:prstGeom prst="ellipse">
              <a:avLst/>
            </a:prstGeom>
            <a:solidFill>
              <a:sysClr val="windowText" lastClr="000000">
                <a:lumMod val="100000"/>
                <a:lumOff val="0"/>
              </a:sysClr>
            </a:solidFill>
            <a:ln w="9525">
              <a:solidFill>
                <a:srgbClr val="000000"/>
              </a:solidFill>
              <a:round/>
              <a:headEnd/>
              <a:tailEnd/>
            </a:ln>
          </p:spPr>
          <p:txBody>
            <a:bodyPr rot="0" vert="horz" wrap="square" lIns="91440" tIns="45720" rIns="91440" bIns="45720" anchor="t" anchorCtr="0" upright="1">
              <a:noAutofit/>
            </a:bodyPr>
            <a:lstStyle/>
            <a:p>
              <a:pPr defTabSz="914400">
                <a:defRPr/>
              </a:pPr>
              <a:endParaRPr lang="en-US" kern="0">
                <a:solidFill>
                  <a:sysClr val="windowText" lastClr="000000"/>
                </a:solidFill>
              </a:endParaRPr>
            </a:p>
          </p:txBody>
        </p:sp>
        <p:cxnSp>
          <p:nvCxnSpPr>
            <p:cNvPr id="77" name="AutoShape 4357"/>
            <p:cNvCxnSpPr>
              <a:cxnSpLocks noChangeShapeType="1"/>
            </p:cNvCxnSpPr>
            <p:nvPr/>
          </p:nvCxnSpPr>
          <p:spPr bwMode="auto">
            <a:xfrm>
              <a:off x="2986" y="11362"/>
              <a:ext cx="510" cy="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78" name="Rectangle 77"/>
            <p:cNvSpPr>
              <a:spLocks noChangeArrowheads="1"/>
            </p:cNvSpPr>
            <p:nvPr/>
          </p:nvSpPr>
          <p:spPr bwMode="auto">
            <a:xfrm>
              <a:off x="3496" y="11055"/>
              <a:ext cx="1206" cy="737"/>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lgn="ctr" defTabSz="914400">
                <a:defRPr/>
              </a:pPr>
              <a:r>
                <a:rPr lang="en-US" sz="1200" kern="0">
                  <a:solidFill>
                    <a:sysClr val="windowText" lastClr="000000"/>
                  </a:solidFill>
                  <a:latin typeface="Times New Roman"/>
                  <a:ea typeface="Times New Roman"/>
                </a:rPr>
                <a:t>Elemen</a:t>
              </a:r>
            </a:p>
            <a:p>
              <a:pPr algn="ctr" defTabSz="914400">
                <a:defRPr/>
              </a:pPr>
              <a:r>
                <a:rPr lang="en-US" sz="1200" i="1" kern="0">
                  <a:solidFill>
                    <a:sysClr val="windowText" lastClr="000000"/>
                  </a:solidFill>
                  <a:latin typeface="Times New Roman"/>
                  <a:ea typeface="Times New Roman"/>
                </a:rPr>
                <a:t>Input</a:t>
              </a:r>
              <a:endParaRPr lang="en-US" sz="1200" kern="0">
                <a:solidFill>
                  <a:sysClr val="windowText" lastClr="000000"/>
                </a:solidFill>
                <a:latin typeface="Times New Roman"/>
                <a:ea typeface="Times New Roman"/>
              </a:endParaRPr>
            </a:p>
          </p:txBody>
        </p:sp>
        <p:cxnSp>
          <p:nvCxnSpPr>
            <p:cNvPr id="79" name="AutoShape 4360"/>
            <p:cNvCxnSpPr>
              <a:cxnSpLocks noChangeShapeType="1"/>
            </p:cNvCxnSpPr>
            <p:nvPr/>
          </p:nvCxnSpPr>
          <p:spPr bwMode="auto">
            <a:xfrm>
              <a:off x="2896" y="11432"/>
              <a:ext cx="600" cy="901"/>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80" name="Rectangle 79"/>
            <p:cNvSpPr>
              <a:spLocks noChangeArrowheads="1"/>
            </p:cNvSpPr>
            <p:nvPr/>
          </p:nvSpPr>
          <p:spPr bwMode="auto">
            <a:xfrm>
              <a:off x="3496" y="12100"/>
              <a:ext cx="1206" cy="737"/>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lgn="ctr" defTabSz="914400">
                <a:defRPr/>
              </a:pPr>
              <a:r>
                <a:rPr lang="en-US" sz="1200" kern="0">
                  <a:solidFill>
                    <a:sysClr val="windowText" lastClr="000000"/>
                  </a:solidFill>
                  <a:latin typeface="Times New Roman"/>
                  <a:ea typeface="Times New Roman"/>
                </a:rPr>
                <a:t>…</a:t>
              </a:r>
            </a:p>
          </p:txBody>
        </p:sp>
        <p:sp>
          <p:nvSpPr>
            <p:cNvPr id="81" name="Rectangle 80"/>
            <p:cNvSpPr>
              <a:spLocks noChangeArrowheads="1"/>
            </p:cNvSpPr>
            <p:nvPr/>
          </p:nvSpPr>
          <p:spPr bwMode="auto">
            <a:xfrm>
              <a:off x="7742" y="11055"/>
              <a:ext cx="1385" cy="796"/>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lgn="ctr" defTabSz="914400">
                <a:defRPr/>
              </a:pPr>
              <a:r>
                <a:rPr lang="en-US" sz="1200" kern="0">
                  <a:solidFill>
                    <a:sysClr val="windowText" lastClr="000000"/>
                  </a:solidFill>
                  <a:latin typeface="Times New Roman"/>
                  <a:ea typeface="Times New Roman"/>
                </a:rPr>
                <a:t>Elemen</a:t>
              </a:r>
            </a:p>
            <a:p>
              <a:pPr algn="ctr" defTabSz="914400">
                <a:defRPr/>
              </a:pPr>
              <a:r>
                <a:rPr lang="en-US" sz="1200" i="1" kern="0">
                  <a:solidFill>
                    <a:sysClr val="windowText" lastClr="000000"/>
                  </a:solidFill>
                  <a:latin typeface="Times New Roman"/>
                  <a:ea typeface="Times New Roman"/>
                </a:rPr>
                <a:t>Output</a:t>
              </a:r>
              <a:endParaRPr lang="en-US" sz="1200" kern="0">
                <a:solidFill>
                  <a:sysClr val="windowText" lastClr="000000"/>
                </a:solidFill>
                <a:latin typeface="Times New Roman"/>
                <a:ea typeface="Times New Roman"/>
              </a:endParaRPr>
            </a:p>
          </p:txBody>
        </p:sp>
        <p:cxnSp>
          <p:nvCxnSpPr>
            <p:cNvPr id="82" name="AutoShape 4363"/>
            <p:cNvCxnSpPr>
              <a:cxnSpLocks noChangeShapeType="1"/>
            </p:cNvCxnSpPr>
            <p:nvPr/>
          </p:nvCxnSpPr>
          <p:spPr bwMode="auto">
            <a:xfrm>
              <a:off x="4702" y="11499"/>
              <a:ext cx="704" cy="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83" name="AutoShape 4364"/>
            <p:cNvCxnSpPr>
              <a:cxnSpLocks noChangeShapeType="1"/>
            </p:cNvCxnSpPr>
            <p:nvPr/>
          </p:nvCxnSpPr>
          <p:spPr bwMode="auto">
            <a:xfrm>
              <a:off x="6934" y="11498"/>
              <a:ext cx="808" cy="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84" name="Rectangle 83"/>
            <p:cNvSpPr>
              <a:spLocks noChangeArrowheads="1"/>
            </p:cNvSpPr>
            <p:nvPr/>
          </p:nvSpPr>
          <p:spPr bwMode="auto">
            <a:xfrm>
              <a:off x="5406" y="11073"/>
              <a:ext cx="1528" cy="778"/>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lgn="ctr" defTabSz="914400">
                <a:defRPr/>
              </a:pPr>
              <a:r>
                <a:rPr lang="en-US" sz="1200" kern="0">
                  <a:solidFill>
                    <a:sysClr val="windowText" lastClr="000000"/>
                  </a:solidFill>
                  <a:latin typeface="Times New Roman"/>
                  <a:ea typeface="Times New Roman"/>
                </a:rPr>
                <a:t>Elemen</a:t>
              </a:r>
            </a:p>
            <a:p>
              <a:pPr algn="ctr" defTabSz="914400">
                <a:defRPr/>
              </a:pPr>
              <a:r>
                <a:rPr lang="en-US" sz="1200" kern="0">
                  <a:solidFill>
                    <a:sysClr val="windowText" lastClr="000000"/>
                  </a:solidFill>
                  <a:latin typeface="Times New Roman"/>
                  <a:ea typeface="Times New Roman"/>
                </a:rPr>
                <a:t>Proses</a:t>
              </a:r>
            </a:p>
          </p:txBody>
        </p:sp>
        <p:cxnSp>
          <p:nvCxnSpPr>
            <p:cNvPr id="85" name="AutoShape 4366"/>
            <p:cNvCxnSpPr>
              <a:cxnSpLocks noChangeShapeType="1"/>
            </p:cNvCxnSpPr>
            <p:nvPr/>
          </p:nvCxnSpPr>
          <p:spPr bwMode="auto">
            <a:xfrm>
              <a:off x="9118" y="11455"/>
              <a:ext cx="544" cy="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86" name="AutoShape 4367"/>
            <p:cNvCxnSpPr>
              <a:cxnSpLocks noChangeShapeType="1"/>
            </p:cNvCxnSpPr>
            <p:nvPr/>
          </p:nvCxnSpPr>
          <p:spPr bwMode="auto">
            <a:xfrm>
              <a:off x="4702" y="12448"/>
              <a:ext cx="704" cy="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87" name="Rectangle 86"/>
            <p:cNvSpPr>
              <a:spLocks noChangeArrowheads="1"/>
            </p:cNvSpPr>
            <p:nvPr/>
          </p:nvSpPr>
          <p:spPr bwMode="auto">
            <a:xfrm>
              <a:off x="5406" y="12059"/>
              <a:ext cx="1528" cy="778"/>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lgn="ctr" defTabSz="914400">
                <a:defRPr/>
              </a:pPr>
              <a:r>
                <a:rPr lang="en-US" sz="1200" kern="0">
                  <a:solidFill>
                    <a:sysClr val="windowText" lastClr="000000"/>
                  </a:solidFill>
                  <a:latin typeface="Times New Roman"/>
                  <a:ea typeface="Times New Roman"/>
                </a:rPr>
                <a:t>…</a:t>
              </a:r>
            </a:p>
          </p:txBody>
        </p:sp>
        <p:sp>
          <p:nvSpPr>
            <p:cNvPr id="88" name="Rectangle 87"/>
            <p:cNvSpPr>
              <a:spLocks noChangeArrowheads="1"/>
            </p:cNvSpPr>
            <p:nvPr/>
          </p:nvSpPr>
          <p:spPr bwMode="auto">
            <a:xfrm>
              <a:off x="7742" y="12041"/>
              <a:ext cx="1385" cy="796"/>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lgn="ctr" defTabSz="914400">
                <a:defRPr/>
              </a:pPr>
              <a:r>
                <a:rPr lang="en-US" sz="1200" kern="0">
                  <a:solidFill>
                    <a:sysClr val="windowText" lastClr="000000"/>
                  </a:solidFill>
                  <a:latin typeface="Times New Roman"/>
                  <a:ea typeface="Times New Roman"/>
                </a:rPr>
                <a:t>…</a:t>
              </a:r>
            </a:p>
          </p:txBody>
        </p:sp>
        <p:cxnSp>
          <p:nvCxnSpPr>
            <p:cNvPr id="89" name="AutoShape 4371"/>
            <p:cNvCxnSpPr>
              <a:cxnSpLocks noChangeShapeType="1"/>
            </p:cNvCxnSpPr>
            <p:nvPr/>
          </p:nvCxnSpPr>
          <p:spPr bwMode="auto">
            <a:xfrm>
              <a:off x="6934" y="12484"/>
              <a:ext cx="808" cy="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90" name="AutoShape 4372"/>
            <p:cNvCxnSpPr>
              <a:cxnSpLocks noChangeShapeType="1"/>
            </p:cNvCxnSpPr>
            <p:nvPr/>
          </p:nvCxnSpPr>
          <p:spPr bwMode="auto">
            <a:xfrm flipV="1">
              <a:off x="9118" y="11499"/>
              <a:ext cx="544" cy="942"/>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91" name="Oval 90"/>
            <p:cNvSpPr>
              <a:spLocks noChangeArrowheads="1"/>
            </p:cNvSpPr>
            <p:nvPr/>
          </p:nvSpPr>
          <p:spPr bwMode="auto">
            <a:xfrm>
              <a:off x="9606" y="11306"/>
              <a:ext cx="294" cy="318"/>
            </a:xfrm>
            <a:prstGeom prst="ellipse">
              <a:avLst/>
            </a:prstGeom>
            <a:solidFill>
              <a:sysClr val="windowText" lastClr="000000">
                <a:lumMod val="100000"/>
                <a:lumOff val="0"/>
              </a:sysClr>
            </a:solidFill>
            <a:ln w="9525">
              <a:solidFill>
                <a:srgbClr val="000000"/>
              </a:solidFill>
              <a:round/>
              <a:headEnd/>
              <a:tailEnd/>
            </a:ln>
          </p:spPr>
          <p:txBody>
            <a:bodyPr rot="0" vert="horz" wrap="square" lIns="91440" tIns="45720" rIns="91440" bIns="45720" anchor="t" anchorCtr="0" upright="1">
              <a:noAutofit/>
            </a:bodyPr>
            <a:lstStyle/>
            <a:p>
              <a:pPr defTabSz="914400">
                <a:defRPr/>
              </a:pPr>
              <a:endParaRPr lang="en-US" kern="0">
                <a:solidFill>
                  <a:sysClr val="windowText" lastClr="000000"/>
                </a:solidFill>
              </a:endParaRPr>
            </a:p>
          </p:txBody>
        </p:sp>
        <p:cxnSp>
          <p:nvCxnSpPr>
            <p:cNvPr id="92" name="AutoShape 4374"/>
            <p:cNvCxnSpPr>
              <a:cxnSpLocks noChangeShapeType="1"/>
            </p:cNvCxnSpPr>
            <p:nvPr/>
          </p:nvCxnSpPr>
          <p:spPr bwMode="auto">
            <a:xfrm>
              <a:off x="9853" y="11432"/>
              <a:ext cx="472" cy="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grpSp>
      <p:sp>
        <p:nvSpPr>
          <p:cNvPr id="2" name="Rectangle 1"/>
          <p:cNvSpPr/>
          <p:nvPr/>
        </p:nvSpPr>
        <p:spPr>
          <a:xfrm>
            <a:off x="6259045" y="752249"/>
            <a:ext cx="5418089" cy="523220"/>
          </a:xfrm>
          <a:prstGeom prst="rect">
            <a:avLst/>
          </a:prstGeom>
        </p:spPr>
        <p:txBody>
          <a:bodyPr wrap="square">
            <a:spAutoFit/>
          </a:bodyPr>
          <a:lstStyle/>
          <a:p>
            <a:r>
              <a:rPr lang="en-US" sz="1400">
                <a:solidFill>
                  <a:prstClr val="black"/>
                </a:solidFill>
              </a:rPr>
              <a:t>Berdasarkan karakteristik dan </a:t>
            </a:r>
            <a:r>
              <a:rPr lang="en-US" sz="1400" i="1" smtClean="0">
                <a:solidFill>
                  <a:prstClr val="black"/>
                </a:solidFill>
              </a:rPr>
              <a:t>behavior</a:t>
            </a:r>
            <a:r>
              <a:rPr lang="en-US" sz="1400" smtClean="0">
                <a:solidFill>
                  <a:prstClr val="black"/>
                </a:solidFill>
              </a:rPr>
              <a:t> </a:t>
            </a:r>
            <a:r>
              <a:rPr lang="en-US" sz="1400">
                <a:solidFill>
                  <a:prstClr val="black"/>
                </a:solidFill>
              </a:rPr>
              <a:t>dinamika model aliran data, sistem dapat dibedakan menjadi empat </a:t>
            </a:r>
            <a:r>
              <a:rPr lang="en-US" sz="1400" smtClean="0">
                <a:solidFill>
                  <a:prstClr val="black"/>
                </a:solidFill>
              </a:rPr>
              <a:t>karakter (ke-4 : kombinasinya)</a:t>
            </a:r>
            <a:endParaRPr lang="en-US" sz="1400">
              <a:solidFill>
                <a:prstClr val="black"/>
              </a:solidFill>
            </a:endParaRPr>
          </a:p>
        </p:txBody>
      </p:sp>
      <p:sp>
        <p:nvSpPr>
          <p:cNvPr id="126" name="Rectangle 125"/>
          <p:cNvSpPr/>
          <p:nvPr/>
        </p:nvSpPr>
        <p:spPr>
          <a:xfrm>
            <a:off x="639887" y="1649328"/>
            <a:ext cx="5418089" cy="307777"/>
          </a:xfrm>
          <a:prstGeom prst="rect">
            <a:avLst/>
          </a:prstGeom>
        </p:spPr>
        <p:txBody>
          <a:bodyPr wrap="square">
            <a:spAutoFit/>
          </a:bodyPr>
          <a:lstStyle/>
          <a:p>
            <a:r>
              <a:rPr lang="en-US" sz="1400">
                <a:solidFill>
                  <a:prstClr val="black"/>
                </a:solidFill>
              </a:rPr>
              <a:t>Berdasarkan </a:t>
            </a:r>
            <a:r>
              <a:rPr lang="en-US" sz="1400" smtClean="0">
                <a:solidFill>
                  <a:prstClr val="black"/>
                </a:solidFill>
              </a:rPr>
              <a:t>pola aliran </a:t>
            </a:r>
            <a:r>
              <a:rPr lang="en-US" sz="1400">
                <a:solidFill>
                  <a:prstClr val="black"/>
                </a:solidFill>
              </a:rPr>
              <a:t>data, sistem dapat dibedakan menjadi </a:t>
            </a:r>
            <a:r>
              <a:rPr lang="en-US" sz="1400" smtClean="0">
                <a:solidFill>
                  <a:prstClr val="black"/>
                </a:solidFill>
              </a:rPr>
              <a:t>dua :</a:t>
            </a:r>
            <a:endParaRPr lang="en-US" sz="1400">
              <a:solidFill>
                <a:prstClr val="black"/>
              </a:solidFill>
            </a:endParaRPr>
          </a:p>
        </p:txBody>
      </p:sp>
      <p:grpSp>
        <p:nvGrpSpPr>
          <p:cNvPr id="116" name="Group 115"/>
          <p:cNvGrpSpPr>
            <a:grpSpLocks/>
          </p:cNvGrpSpPr>
          <p:nvPr/>
        </p:nvGrpSpPr>
        <p:grpSpPr bwMode="auto">
          <a:xfrm>
            <a:off x="6328393" y="2394437"/>
            <a:ext cx="5329691" cy="1715283"/>
            <a:chOff x="2258" y="5389"/>
            <a:chExt cx="7581" cy="3360"/>
          </a:xfrm>
        </p:grpSpPr>
        <p:sp>
          <p:nvSpPr>
            <p:cNvPr id="117" name="Rectangle 116"/>
            <p:cNvSpPr>
              <a:spLocks noChangeArrowheads="1"/>
            </p:cNvSpPr>
            <p:nvPr/>
          </p:nvSpPr>
          <p:spPr bwMode="auto">
            <a:xfrm>
              <a:off x="2258" y="5389"/>
              <a:ext cx="7581" cy="3360"/>
            </a:xfrm>
            <a:prstGeom prst="rect">
              <a:avLst/>
            </a:prstGeom>
            <a:solidFill>
              <a:srgbClr val="FFFFFF"/>
            </a:solidFill>
            <a:ln w="9525">
              <a:solidFill>
                <a:srgbClr val="000000"/>
              </a:solidFill>
              <a:miter lim="800000"/>
              <a:headEnd/>
              <a:tailEnd/>
            </a:ln>
          </p:spPr>
          <p:txBody>
            <a:bodyPr rot="0" vert="horz" wrap="square" lIns="91440" tIns="0" rIns="91440" bIns="0" anchor="t" anchorCtr="0" upright="1">
              <a:noAutofit/>
            </a:bodyPr>
            <a:lstStyle/>
            <a:p>
              <a:pPr algn="ctr"/>
              <a:r>
                <a:rPr lang="en-US" sz="700">
                  <a:solidFill>
                    <a:prstClr val="black"/>
                  </a:solidFill>
                  <a:latin typeface="Times New Roman"/>
                  <a:ea typeface="Times New Roman"/>
                </a:rPr>
                <a:t> </a:t>
              </a:r>
              <a:endParaRPr lang="en-US" sz="1200">
                <a:solidFill>
                  <a:prstClr val="black"/>
                </a:solidFill>
                <a:latin typeface="Times New Roman"/>
                <a:ea typeface="Times New Roman"/>
              </a:endParaRPr>
            </a:p>
            <a:p>
              <a:pPr algn="ctr"/>
              <a:r>
                <a:rPr lang="en-US" sz="1200" b="1">
                  <a:solidFill>
                    <a:prstClr val="black"/>
                  </a:solidFill>
                  <a:latin typeface="Times New Roman"/>
                  <a:ea typeface="Times New Roman"/>
                </a:rPr>
                <a:t>SISTEM TERTUTUP DENGAN UMPAN BALIK (Feedback)</a:t>
              </a:r>
              <a:endParaRPr lang="en-US" sz="1200">
                <a:solidFill>
                  <a:prstClr val="black"/>
                </a:solidFill>
                <a:latin typeface="Times New Roman"/>
                <a:ea typeface="Times New Roman"/>
              </a:endParaRPr>
            </a:p>
          </p:txBody>
        </p:sp>
        <p:sp>
          <p:nvSpPr>
            <p:cNvPr id="118" name="Rectangle 117"/>
            <p:cNvSpPr>
              <a:spLocks noChangeArrowheads="1"/>
            </p:cNvSpPr>
            <p:nvPr/>
          </p:nvSpPr>
          <p:spPr bwMode="auto">
            <a:xfrm>
              <a:off x="3062" y="6079"/>
              <a:ext cx="1528" cy="853"/>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lgn="ctr"/>
              <a:r>
                <a:rPr lang="en-US" sz="1200">
                  <a:solidFill>
                    <a:prstClr val="black"/>
                  </a:solidFill>
                  <a:latin typeface="Times New Roman"/>
                  <a:ea typeface="Times New Roman"/>
                </a:rPr>
                <a:t>Elemen</a:t>
              </a:r>
            </a:p>
            <a:p>
              <a:pPr algn="ctr"/>
              <a:r>
                <a:rPr lang="en-US" sz="1200" i="1">
                  <a:solidFill>
                    <a:prstClr val="black"/>
                  </a:solidFill>
                  <a:latin typeface="Times New Roman"/>
                  <a:ea typeface="Times New Roman"/>
                </a:rPr>
                <a:t>Input</a:t>
              </a:r>
              <a:endParaRPr lang="en-US" sz="1200">
                <a:solidFill>
                  <a:prstClr val="black"/>
                </a:solidFill>
                <a:latin typeface="Times New Roman"/>
                <a:ea typeface="Times New Roman"/>
              </a:endParaRPr>
            </a:p>
          </p:txBody>
        </p:sp>
        <p:sp>
          <p:nvSpPr>
            <p:cNvPr id="119" name="Rectangle 118"/>
            <p:cNvSpPr>
              <a:spLocks noChangeArrowheads="1"/>
            </p:cNvSpPr>
            <p:nvPr/>
          </p:nvSpPr>
          <p:spPr bwMode="auto">
            <a:xfrm>
              <a:off x="5294" y="6038"/>
              <a:ext cx="1528" cy="853"/>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lgn="ctr"/>
              <a:r>
                <a:rPr lang="en-US" sz="1200">
                  <a:solidFill>
                    <a:prstClr val="black"/>
                  </a:solidFill>
                  <a:latin typeface="Times New Roman"/>
                  <a:ea typeface="Times New Roman"/>
                </a:rPr>
                <a:t>Elemen</a:t>
              </a:r>
            </a:p>
            <a:p>
              <a:pPr algn="ctr"/>
              <a:r>
                <a:rPr lang="en-US" sz="1200">
                  <a:solidFill>
                    <a:prstClr val="black"/>
                  </a:solidFill>
                  <a:latin typeface="Times New Roman"/>
                  <a:ea typeface="Times New Roman"/>
                </a:rPr>
                <a:t>Proses</a:t>
              </a:r>
            </a:p>
          </p:txBody>
        </p:sp>
        <p:sp>
          <p:nvSpPr>
            <p:cNvPr id="120" name="Rectangle 119"/>
            <p:cNvSpPr>
              <a:spLocks noChangeArrowheads="1"/>
            </p:cNvSpPr>
            <p:nvPr/>
          </p:nvSpPr>
          <p:spPr bwMode="auto">
            <a:xfrm>
              <a:off x="7630" y="6020"/>
              <a:ext cx="1528" cy="853"/>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lgn="ctr"/>
              <a:r>
                <a:rPr lang="en-US" sz="1200">
                  <a:solidFill>
                    <a:prstClr val="black"/>
                  </a:solidFill>
                  <a:latin typeface="Times New Roman"/>
                  <a:ea typeface="Times New Roman"/>
                </a:rPr>
                <a:t>Elemen</a:t>
              </a:r>
            </a:p>
            <a:p>
              <a:pPr algn="ctr"/>
              <a:r>
                <a:rPr lang="en-US" sz="1200" i="1">
                  <a:solidFill>
                    <a:prstClr val="black"/>
                  </a:solidFill>
                  <a:latin typeface="Times New Roman"/>
                  <a:ea typeface="Times New Roman"/>
                </a:rPr>
                <a:t>Output</a:t>
              </a:r>
              <a:endParaRPr lang="en-US" sz="1200">
                <a:solidFill>
                  <a:prstClr val="black"/>
                </a:solidFill>
                <a:latin typeface="Times New Roman"/>
                <a:ea typeface="Times New Roman"/>
              </a:endParaRPr>
            </a:p>
          </p:txBody>
        </p:sp>
        <p:cxnSp>
          <p:nvCxnSpPr>
            <p:cNvPr id="121" name="AutoShape 4328"/>
            <p:cNvCxnSpPr>
              <a:cxnSpLocks noChangeShapeType="1"/>
            </p:cNvCxnSpPr>
            <p:nvPr/>
          </p:nvCxnSpPr>
          <p:spPr bwMode="auto">
            <a:xfrm>
              <a:off x="4590" y="6465"/>
              <a:ext cx="704" cy="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22" name="AutoShape 4329"/>
            <p:cNvCxnSpPr>
              <a:cxnSpLocks noChangeShapeType="1"/>
            </p:cNvCxnSpPr>
            <p:nvPr/>
          </p:nvCxnSpPr>
          <p:spPr bwMode="auto">
            <a:xfrm>
              <a:off x="6822" y="6464"/>
              <a:ext cx="808" cy="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123" name="Rectangle 122"/>
            <p:cNvSpPr>
              <a:spLocks noChangeArrowheads="1"/>
            </p:cNvSpPr>
            <p:nvPr/>
          </p:nvSpPr>
          <p:spPr bwMode="auto">
            <a:xfrm>
              <a:off x="5294" y="6038"/>
              <a:ext cx="1528" cy="853"/>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lgn="ctr"/>
              <a:r>
                <a:rPr lang="en-US" sz="1200">
                  <a:solidFill>
                    <a:prstClr val="black"/>
                  </a:solidFill>
                  <a:latin typeface="Times New Roman"/>
                  <a:ea typeface="Times New Roman"/>
                </a:rPr>
                <a:t>Elemen</a:t>
              </a:r>
            </a:p>
            <a:p>
              <a:pPr algn="ctr"/>
              <a:r>
                <a:rPr lang="en-US" sz="1200">
                  <a:solidFill>
                    <a:prstClr val="black"/>
                  </a:solidFill>
                  <a:latin typeface="Times New Roman"/>
                  <a:ea typeface="Times New Roman"/>
                </a:rPr>
                <a:t>Proses</a:t>
              </a:r>
            </a:p>
          </p:txBody>
        </p:sp>
        <p:cxnSp>
          <p:nvCxnSpPr>
            <p:cNvPr id="124" name="AutoShape 4331"/>
            <p:cNvCxnSpPr>
              <a:cxnSpLocks noChangeShapeType="1"/>
            </p:cNvCxnSpPr>
            <p:nvPr/>
          </p:nvCxnSpPr>
          <p:spPr bwMode="auto">
            <a:xfrm>
              <a:off x="2552" y="6465"/>
              <a:ext cx="512" cy="1"/>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25" name="AutoShape 4332"/>
            <p:cNvCxnSpPr>
              <a:cxnSpLocks noChangeShapeType="1"/>
            </p:cNvCxnSpPr>
            <p:nvPr/>
          </p:nvCxnSpPr>
          <p:spPr bwMode="auto">
            <a:xfrm>
              <a:off x="3848" y="8005"/>
              <a:ext cx="1422" cy="1"/>
            </a:xfrm>
            <a:prstGeom prst="straightConnector1">
              <a:avLst/>
            </a:prstGeom>
            <a:noFill/>
            <a:ln w="9525">
              <a:solidFill>
                <a:srgbClr val="000000"/>
              </a:solidFill>
              <a:round/>
              <a:headEnd type="none" w="med" len="med"/>
              <a:tailEnd type="none" w="med" len="med"/>
            </a:ln>
            <a:extLst>
              <a:ext uri="{909E8E84-426E-40DD-AFC4-6F175D3DCCD1}">
                <a14:hiddenFill xmlns:a14="http://schemas.microsoft.com/office/drawing/2010/main">
                  <a:noFill/>
                </a14:hiddenFill>
              </a:ext>
            </a:extLst>
          </p:spPr>
        </p:cxnSp>
        <p:cxnSp>
          <p:nvCxnSpPr>
            <p:cNvPr id="127" name="AutoShape 4333"/>
            <p:cNvCxnSpPr>
              <a:cxnSpLocks noChangeShapeType="1"/>
            </p:cNvCxnSpPr>
            <p:nvPr/>
          </p:nvCxnSpPr>
          <p:spPr bwMode="auto">
            <a:xfrm flipV="1">
              <a:off x="3857" y="6919"/>
              <a:ext cx="0" cy="1119"/>
            </a:xfrm>
            <a:prstGeom prst="straightConnector1">
              <a:avLst/>
            </a:prstGeom>
            <a:noFill/>
            <a:ln w="9525">
              <a:solidFill>
                <a:srgbClr val="000000"/>
              </a:solidFill>
              <a:round/>
              <a:headEnd type="none" w="med" len="med"/>
              <a:tailEnd type="triangle" w="med" len="med"/>
            </a:ln>
            <a:extLst>
              <a:ext uri="{909E8E84-426E-40DD-AFC4-6F175D3DCCD1}">
                <a14:hiddenFill xmlns:a14="http://schemas.microsoft.com/office/drawing/2010/main">
                  <a:noFill/>
                </a14:hiddenFill>
              </a:ext>
            </a:extLst>
          </p:spPr>
        </p:cxnSp>
        <p:cxnSp>
          <p:nvCxnSpPr>
            <p:cNvPr id="128" name="AutoShape 4334"/>
            <p:cNvCxnSpPr>
              <a:cxnSpLocks noChangeShapeType="1"/>
            </p:cNvCxnSpPr>
            <p:nvPr/>
          </p:nvCxnSpPr>
          <p:spPr bwMode="auto">
            <a:xfrm>
              <a:off x="8395" y="6873"/>
              <a:ext cx="0" cy="1133"/>
            </a:xfrm>
            <a:prstGeom prst="straightConnector1">
              <a:avLst/>
            </a:prstGeom>
            <a:noFill/>
            <a:ln w="9525">
              <a:solidFill>
                <a:srgbClr val="000000"/>
              </a:solidFill>
              <a:round/>
              <a:headEnd type="none" w="med" len="med"/>
              <a:tailEnd type="none" w="med" len="med"/>
            </a:ln>
            <a:extLst>
              <a:ext uri="{909E8E84-426E-40DD-AFC4-6F175D3DCCD1}">
                <a14:hiddenFill xmlns:a14="http://schemas.microsoft.com/office/drawing/2010/main">
                  <a:noFill/>
                </a14:hiddenFill>
              </a:ext>
            </a:extLst>
          </p:spPr>
        </p:cxnSp>
        <p:cxnSp>
          <p:nvCxnSpPr>
            <p:cNvPr id="129" name="AutoShape 4335"/>
            <p:cNvCxnSpPr>
              <a:cxnSpLocks noChangeShapeType="1"/>
            </p:cNvCxnSpPr>
            <p:nvPr/>
          </p:nvCxnSpPr>
          <p:spPr bwMode="auto">
            <a:xfrm>
              <a:off x="9138" y="6421"/>
              <a:ext cx="544" cy="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130" name="Rectangle 129"/>
            <p:cNvSpPr>
              <a:spLocks noChangeArrowheads="1"/>
            </p:cNvSpPr>
            <p:nvPr/>
          </p:nvSpPr>
          <p:spPr bwMode="auto">
            <a:xfrm>
              <a:off x="5294" y="7575"/>
              <a:ext cx="1528" cy="853"/>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lgn="ctr"/>
              <a:r>
                <a:rPr lang="en-US" sz="1200">
                  <a:solidFill>
                    <a:prstClr val="black"/>
                  </a:solidFill>
                  <a:latin typeface="Times New Roman"/>
                  <a:ea typeface="Times New Roman"/>
                </a:rPr>
                <a:t>Elemen</a:t>
              </a:r>
            </a:p>
            <a:p>
              <a:pPr algn="ctr"/>
              <a:r>
                <a:rPr lang="en-US" sz="1200" i="1">
                  <a:solidFill>
                    <a:prstClr val="black"/>
                  </a:solidFill>
                  <a:latin typeface="Times New Roman"/>
                  <a:ea typeface="Times New Roman"/>
                </a:rPr>
                <a:t>Feedback</a:t>
              </a:r>
              <a:endParaRPr lang="en-US" sz="1200">
                <a:solidFill>
                  <a:prstClr val="black"/>
                </a:solidFill>
                <a:latin typeface="Times New Roman"/>
                <a:ea typeface="Times New Roman"/>
              </a:endParaRPr>
            </a:p>
          </p:txBody>
        </p:sp>
        <p:cxnSp>
          <p:nvCxnSpPr>
            <p:cNvPr id="131" name="AutoShape 4338"/>
            <p:cNvCxnSpPr>
              <a:cxnSpLocks noChangeShapeType="1"/>
            </p:cNvCxnSpPr>
            <p:nvPr/>
          </p:nvCxnSpPr>
          <p:spPr bwMode="auto">
            <a:xfrm flipH="1">
              <a:off x="6822" y="7996"/>
              <a:ext cx="1573" cy="9"/>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32" name="AutoShape 4333"/>
            <p:cNvCxnSpPr>
              <a:cxnSpLocks noChangeShapeType="1"/>
            </p:cNvCxnSpPr>
            <p:nvPr/>
          </p:nvCxnSpPr>
          <p:spPr bwMode="auto">
            <a:xfrm flipH="1" flipV="1">
              <a:off x="6052" y="6903"/>
              <a:ext cx="0" cy="656"/>
            </a:xfrm>
            <a:prstGeom prst="straightConnector1">
              <a:avLst/>
            </a:prstGeom>
            <a:noFill/>
            <a:ln w="9525">
              <a:solidFill>
                <a:srgbClr val="000000"/>
              </a:solidFill>
              <a:round/>
              <a:headEnd type="none" w="med" len="med"/>
              <a:tailEnd type="triangle" w="med" len="med"/>
            </a:ln>
            <a:extLst>
              <a:ext uri="{909E8E84-426E-40DD-AFC4-6F175D3DCCD1}">
                <a14:hiddenFill xmlns:a14="http://schemas.microsoft.com/office/drawing/2010/main">
                  <a:noFill/>
                </a14:hiddenFill>
              </a:ext>
            </a:extLst>
          </p:spPr>
        </p:cxnSp>
      </p:grpSp>
    </p:spTree>
    <p:extLst>
      <p:ext uri="{BB962C8B-B14F-4D97-AF65-F5344CB8AC3E}">
        <p14:creationId xmlns:p14="http://schemas.microsoft.com/office/powerpoint/2010/main" val="350864197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descr="D:\Gambar\korea7.jpg"/>
          <p:cNvPicPr>
            <a:picLocks noChangeAspect="1" noChangeArrowheads="1"/>
          </p:cNvPicPr>
          <p:nvPr/>
        </p:nvPicPr>
        <p:blipFill rotWithShape="1">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l="1949" r="79714" b="75031"/>
          <a:stretch/>
        </p:blipFill>
        <p:spPr bwMode="auto">
          <a:xfrm flipH="1">
            <a:off x="9215942" y="4166398"/>
            <a:ext cx="2528425" cy="2805901"/>
          </a:xfrm>
          <a:prstGeom prst="rect">
            <a:avLst/>
          </a:prstGeom>
          <a:noFill/>
          <a:extLst>
            <a:ext uri="{909E8E84-426E-40DD-AFC4-6F175D3DCCD1}">
              <a14:hiddenFill xmlns:a14="http://schemas.microsoft.com/office/drawing/2010/main">
                <a:solidFill>
                  <a:srgbClr val="FFFFFF"/>
                </a:solidFill>
              </a14:hiddenFill>
            </a:ext>
          </a:extLst>
        </p:spPr>
      </p:pic>
      <p:sp>
        <p:nvSpPr>
          <p:cNvPr id="5" name="Oval Callout 4"/>
          <p:cNvSpPr/>
          <p:nvPr/>
        </p:nvSpPr>
        <p:spPr>
          <a:xfrm flipH="1">
            <a:off x="7977011" y="2448558"/>
            <a:ext cx="2744561" cy="1458309"/>
          </a:xfrm>
          <a:prstGeom prst="wedgeEllipseCallout">
            <a:avLst>
              <a:gd name="adj1" fmla="val -41138"/>
              <a:gd name="adj2" fmla="val 92663"/>
            </a:avLst>
          </a:prstGeom>
          <a:solidFill>
            <a:srgbClr val="00B0F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smtClean="0">
                <a:solidFill>
                  <a:prstClr val="white"/>
                </a:solidFill>
              </a:rPr>
              <a:t>Tetap Fokus ya ?</a:t>
            </a:r>
            <a:endParaRPr lang="en-US" sz="3200">
              <a:solidFill>
                <a:prstClr val="white"/>
              </a:solidFill>
            </a:endParaRPr>
          </a:p>
        </p:txBody>
      </p:sp>
      <p:sp>
        <p:nvSpPr>
          <p:cNvPr id="7" name="Oval 6"/>
          <p:cNvSpPr/>
          <p:nvPr/>
        </p:nvSpPr>
        <p:spPr>
          <a:xfrm>
            <a:off x="348225" y="236434"/>
            <a:ext cx="391646" cy="4107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sz="1400" smtClean="0">
                <a:solidFill>
                  <a:prstClr val="white"/>
                </a:solidFill>
              </a:rPr>
              <a:t>1</a:t>
            </a:r>
            <a:endParaRPr lang="en-US" sz="1400">
              <a:solidFill>
                <a:prstClr val="white"/>
              </a:solidFill>
            </a:endParaRPr>
          </a:p>
        </p:txBody>
      </p:sp>
      <p:sp>
        <p:nvSpPr>
          <p:cNvPr id="8" name="Rectangle 7"/>
          <p:cNvSpPr/>
          <p:nvPr/>
        </p:nvSpPr>
        <p:spPr>
          <a:xfrm>
            <a:off x="1242883" y="1269971"/>
            <a:ext cx="7486650" cy="523220"/>
          </a:xfrm>
          <a:prstGeom prst="rect">
            <a:avLst/>
          </a:prstGeom>
          <a:noFill/>
          <a:ln w="3175">
            <a:noFill/>
          </a:ln>
        </p:spPr>
        <p:style>
          <a:lnRef idx="2">
            <a:schemeClr val="dk1"/>
          </a:lnRef>
          <a:fillRef idx="1">
            <a:schemeClr val="lt1"/>
          </a:fillRef>
          <a:effectRef idx="0">
            <a:schemeClr val="dk1"/>
          </a:effectRef>
          <a:fontRef idx="minor">
            <a:schemeClr val="dk1"/>
          </a:fontRef>
        </p:style>
        <p:txBody>
          <a:bodyPr wrap="square">
            <a:spAutoFit/>
          </a:bodyPr>
          <a:lstStyle/>
          <a:p>
            <a:pPr marL="180975" indent="-180975">
              <a:spcAft>
                <a:spcPts val="600"/>
              </a:spcAft>
            </a:pPr>
            <a:r>
              <a:rPr lang="en-US" sz="2800" smtClean="0">
                <a:solidFill>
                  <a:srgbClr val="C00000"/>
                </a:solidFill>
                <a:latin typeface="Calibri" pitchFamily="34" charset="0"/>
                <a:cs typeface="Arial" pitchFamily="34" charset="0"/>
              </a:rPr>
              <a:t>Silakan sruuput kopi dulu ….</a:t>
            </a:r>
          </a:p>
        </p:txBody>
      </p:sp>
      <p:sp>
        <p:nvSpPr>
          <p:cNvPr id="11" name="Text Box 3"/>
          <p:cNvSpPr txBox="1">
            <a:spLocks noChangeArrowheads="1"/>
          </p:cNvSpPr>
          <p:nvPr/>
        </p:nvSpPr>
        <p:spPr bwMode="auto">
          <a:xfrm>
            <a:off x="865414" y="168691"/>
            <a:ext cx="2049236" cy="54621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defTabSz="914400" fontAlgn="base">
              <a:spcBef>
                <a:spcPct val="0"/>
              </a:spcBef>
              <a:spcAft>
                <a:spcPts val="1000"/>
              </a:spcAft>
            </a:pPr>
            <a:r>
              <a:rPr lang="en-US" sz="3200" smtClean="0">
                <a:solidFill>
                  <a:prstClr val="black"/>
                </a:solidFill>
                <a:latin typeface="Britannic Bold" pitchFamily="34" charset="0"/>
                <a:ea typeface="Arial" pitchFamily="34" charset="0"/>
                <a:cs typeface="Arial" pitchFamily="34" charset="0"/>
              </a:rPr>
              <a:t>REHAT</a:t>
            </a:r>
          </a:p>
        </p:txBody>
      </p:sp>
      <p:sp>
        <p:nvSpPr>
          <p:cNvPr id="9" name="Rectangle 8"/>
          <p:cNvSpPr/>
          <p:nvPr/>
        </p:nvSpPr>
        <p:spPr>
          <a:xfrm>
            <a:off x="1242883" y="3145569"/>
            <a:ext cx="6448378" cy="1077218"/>
          </a:xfrm>
          <a:prstGeom prst="rect">
            <a:avLst/>
          </a:prstGeom>
          <a:noFill/>
          <a:ln w="3175">
            <a:noFill/>
          </a:ln>
        </p:spPr>
        <p:style>
          <a:lnRef idx="2">
            <a:schemeClr val="dk1"/>
          </a:lnRef>
          <a:fillRef idx="1">
            <a:schemeClr val="lt1"/>
          </a:fillRef>
          <a:effectRef idx="0">
            <a:schemeClr val="dk1"/>
          </a:effectRef>
          <a:fontRef idx="minor">
            <a:schemeClr val="dk1"/>
          </a:fontRef>
        </p:style>
        <p:txBody>
          <a:bodyPr wrap="square">
            <a:spAutoFit/>
          </a:bodyPr>
          <a:lstStyle/>
          <a:p>
            <a:pPr>
              <a:spcAft>
                <a:spcPts val="600"/>
              </a:spcAft>
            </a:pPr>
            <a:r>
              <a:rPr lang="en-US" sz="3200" smtClean="0">
                <a:solidFill>
                  <a:prstClr val="black"/>
                </a:solidFill>
                <a:latin typeface="Calibri" pitchFamily="34" charset="0"/>
                <a:cs typeface="Arial" pitchFamily="34" charset="0"/>
              </a:rPr>
              <a:t>MEMAHAMI MANAJEMEN INFORMATIKA DAN PROSES BISNIS</a:t>
            </a:r>
          </a:p>
        </p:txBody>
      </p:sp>
    </p:spTree>
    <p:extLst>
      <p:ext uri="{BB962C8B-B14F-4D97-AF65-F5344CB8AC3E}">
        <p14:creationId xmlns:p14="http://schemas.microsoft.com/office/powerpoint/2010/main" val="3560882053"/>
      </p:ext>
    </p:extLst>
  </p:cSld>
  <p:clrMapOvr>
    <a:masterClrMapping/>
  </p:clrMapOvr>
  <p:transition>
    <p:newsflash/>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771525" y="151717"/>
            <a:ext cx="10801350" cy="463571"/>
          </a:xfrm>
          <a:prstGeom prst="rect">
            <a:avLst/>
          </a:prstGeom>
        </p:spPr>
        <p:txBody>
          <a:bodyPr>
            <a:no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pPr algn="r"/>
            <a:r>
              <a:rPr lang="en-US" b="1" smtClean="0">
                <a:solidFill>
                  <a:prstClr val="black"/>
                </a:solidFill>
              </a:rPr>
              <a:t>MODEL SISTEM ALIRAN UANG</a:t>
            </a:r>
            <a:endParaRPr lang="en-US" b="1">
              <a:solidFill>
                <a:prstClr val="black"/>
              </a:solidFill>
            </a:endParaRPr>
          </a:p>
        </p:txBody>
      </p:sp>
      <p:cxnSp>
        <p:nvCxnSpPr>
          <p:cNvPr id="25" name="AutoShape 4328"/>
          <p:cNvCxnSpPr>
            <a:cxnSpLocks noChangeShapeType="1"/>
            <a:stCxn id="35" idx="3"/>
          </p:cNvCxnSpPr>
          <p:nvPr/>
        </p:nvCxnSpPr>
        <p:spPr bwMode="auto">
          <a:xfrm flipV="1">
            <a:off x="3483548" y="3637709"/>
            <a:ext cx="579800" cy="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26" name="AutoShape 4329"/>
          <p:cNvCxnSpPr>
            <a:cxnSpLocks noChangeShapeType="1"/>
          </p:cNvCxnSpPr>
          <p:nvPr/>
        </p:nvCxnSpPr>
        <p:spPr bwMode="auto">
          <a:xfrm flipV="1">
            <a:off x="5368693" y="3649973"/>
            <a:ext cx="433790" cy="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28" name="AutoShape 4331"/>
          <p:cNvCxnSpPr>
            <a:cxnSpLocks noChangeShapeType="1"/>
          </p:cNvCxnSpPr>
          <p:nvPr/>
        </p:nvCxnSpPr>
        <p:spPr bwMode="auto">
          <a:xfrm>
            <a:off x="1787256" y="2901080"/>
            <a:ext cx="360282" cy="558"/>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29" name="AutoShape 4332"/>
          <p:cNvCxnSpPr>
            <a:cxnSpLocks noChangeShapeType="1"/>
          </p:cNvCxnSpPr>
          <p:nvPr/>
        </p:nvCxnSpPr>
        <p:spPr bwMode="auto">
          <a:xfrm>
            <a:off x="1787256" y="5336518"/>
            <a:ext cx="6917535" cy="0"/>
          </a:xfrm>
          <a:prstGeom prst="straightConnector1">
            <a:avLst/>
          </a:prstGeom>
          <a:noFill/>
          <a:ln w="9525">
            <a:solidFill>
              <a:srgbClr val="000000"/>
            </a:solidFill>
            <a:round/>
            <a:headEnd type="none" w="med" len="med"/>
            <a:tailEnd type="none" w="med" len="med"/>
          </a:ln>
          <a:extLst>
            <a:ext uri="{909E8E84-426E-40DD-AFC4-6F175D3DCCD1}">
              <a14:hiddenFill xmlns:a14="http://schemas.microsoft.com/office/drawing/2010/main">
                <a:noFill/>
              </a14:hiddenFill>
            </a:ext>
          </a:extLst>
        </p:spPr>
      </p:cxnSp>
      <p:cxnSp>
        <p:nvCxnSpPr>
          <p:cNvPr id="31" name="AutoShape 4334"/>
          <p:cNvCxnSpPr>
            <a:cxnSpLocks noChangeShapeType="1"/>
          </p:cNvCxnSpPr>
          <p:nvPr/>
        </p:nvCxnSpPr>
        <p:spPr bwMode="auto">
          <a:xfrm>
            <a:off x="1787256" y="1533525"/>
            <a:ext cx="6292" cy="1370066"/>
          </a:xfrm>
          <a:prstGeom prst="straightConnector1">
            <a:avLst/>
          </a:prstGeom>
          <a:noFill/>
          <a:ln w="9525">
            <a:solidFill>
              <a:srgbClr val="000000"/>
            </a:solidFill>
            <a:round/>
            <a:headEnd type="none" w="med" len="med"/>
            <a:tailEnd type="none" w="med" len="med"/>
          </a:ln>
          <a:extLst>
            <a:ext uri="{909E8E84-426E-40DD-AFC4-6F175D3DCCD1}">
              <a14:hiddenFill xmlns:a14="http://schemas.microsoft.com/office/drawing/2010/main">
                <a:noFill/>
              </a14:hiddenFill>
            </a:ext>
          </a:extLst>
        </p:spPr>
      </p:cxnSp>
      <p:cxnSp>
        <p:nvCxnSpPr>
          <p:cNvPr id="34" name="AutoShape 4338"/>
          <p:cNvCxnSpPr>
            <a:cxnSpLocks noChangeShapeType="1"/>
          </p:cNvCxnSpPr>
          <p:nvPr/>
        </p:nvCxnSpPr>
        <p:spPr bwMode="auto">
          <a:xfrm>
            <a:off x="4717279" y="1876425"/>
            <a:ext cx="2406928" cy="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35" name="Rectangle 34"/>
          <p:cNvSpPr>
            <a:spLocks noChangeArrowheads="1"/>
          </p:cNvSpPr>
          <p:nvPr/>
        </p:nvSpPr>
        <p:spPr bwMode="auto">
          <a:xfrm>
            <a:off x="2147537" y="3389581"/>
            <a:ext cx="1336011" cy="511239"/>
          </a:xfrm>
          <a:prstGeom prst="rect">
            <a:avLst/>
          </a:prstGeom>
          <a:solidFill>
            <a:srgbClr val="F2DCBC"/>
          </a:solidFill>
          <a:ln w="9525">
            <a:solidFill>
              <a:srgbClr val="000000"/>
            </a:solidFill>
            <a:miter lim="800000"/>
            <a:headEnd/>
            <a:tailEnd/>
          </a:ln>
        </p:spPr>
        <p:txBody>
          <a:bodyPr rot="0" vert="horz" wrap="square" lIns="36000" tIns="45720" rIns="36000" bIns="45720" anchor="t" anchorCtr="0" upright="1">
            <a:noAutofit/>
          </a:bodyPr>
          <a:lstStyle/>
          <a:p>
            <a:pPr algn="ctr"/>
            <a:r>
              <a:rPr lang="en-US" sz="1400" smtClean="0">
                <a:solidFill>
                  <a:prstClr val="black"/>
                </a:solidFill>
                <a:latin typeface="Times New Roman"/>
                <a:ea typeface="Times New Roman"/>
              </a:rPr>
              <a:t>PEMBELIAN</a:t>
            </a:r>
          </a:p>
          <a:p>
            <a:pPr algn="ctr"/>
            <a:r>
              <a:rPr lang="en-US" sz="1400" smtClean="0">
                <a:solidFill>
                  <a:prstClr val="black"/>
                </a:solidFill>
                <a:latin typeface="Times New Roman"/>
                <a:ea typeface="Times New Roman"/>
              </a:rPr>
              <a:t>KONSUMEN</a:t>
            </a:r>
            <a:endParaRPr lang="en-US" sz="1400">
              <a:solidFill>
                <a:prstClr val="black"/>
              </a:solidFill>
              <a:latin typeface="Times New Roman"/>
              <a:ea typeface="Times New Roman"/>
            </a:endParaRPr>
          </a:p>
        </p:txBody>
      </p:sp>
      <p:sp>
        <p:nvSpPr>
          <p:cNvPr id="37" name="Rectangle 36"/>
          <p:cNvSpPr>
            <a:spLocks noChangeArrowheads="1"/>
          </p:cNvSpPr>
          <p:nvPr/>
        </p:nvSpPr>
        <p:spPr bwMode="auto">
          <a:xfrm>
            <a:off x="2147536" y="2711385"/>
            <a:ext cx="1336011" cy="547126"/>
          </a:xfrm>
          <a:prstGeom prst="rect">
            <a:avLst/>
          </a:prstGeom>
          <a:solidFill>
            <a:srgbClr val="F2DCBC"/>
          </a:solidFill>
          <a:ln w="9525">
            <a:solidFill>
              <a:srgbClr val="000000"/>
            </a:solidFill>
            <a:miter lim="800000"/>
            <a:headEnd/>
            <a:tailEnd/>
          </a:ln>
        </p:spPr>
        <p:txBody>
          <a:bodyPr rot="0" vert="horz" wrap="square" lIns="36000" tIns="45720" rIns="36000" bIns="45720" anchor="t" anchorCtr="0" upright="1">
            <a:noAutofit/>
          </a:bodyPr>
          <a:lstStyle/>
          <a:p>
            <a:pPr algn="ctr"/>
            <a:r>
              <a:rPr lang="en-US" sz="1400" smtClean="0">
                <a:solidFill>
                  <a:prstClr val="black"/>
                </a:solidFill>
                <a:latin typeface="Times New Roman"/>
                <a:ea typeface="Times New Roman"/>
              </a:rPr>
              <a:t>PEMBELIAN</a:t>
            </a:r>
            <a:br>
              <a:rPr lang="en-US" sz="1400" smtClean="0">
                <a:solidFill>
                  <a:prstClr val="black"/>
                </a:solidFill>
                <a:latin typeface="Times New Roman"/>
                <a:ea typeface="Times New Roman"/>
              </a:rPr>
            </a:br>
            <a:r>
              <a:rPr lang="en-US" sz="1400" smtClean="0">
                <a:solidFill>
                  <a:prstClr val="black"/>
                </a:solidFill>
                <a:latin typeface="Times New Roman"/>
                <a:ea typeface="Times New Roman"/>
              </a:rPr>
              <a:t>PEMERINTAH</a:t>
            </a:r>
            <a:endParaRPr lang="en-US" sz="1400">
              <a:solidFill>
                <a:prstClr val="black"/>
              </a:solidFill>
              <a:latin typeface="Times New Roman"/>
              <a:ea typeface="Times New Roman"/>
            </a:endParaRPr>
          </a:p>
        </p:txBody>
      </p:sp>
      <p:sp>
        <p:nvSpPr>
          <p:cNvPr id="39" name="Rectangle 38"/>
          <p:cNvSpPr>
            <a:spLocks noChangeArrowheads="1"/>
          </p:cNvSpPr>
          <p:nvPr/>
        </p:nvSpPr>
        <p:spPr bwMode="auto">
          <a:xfrm>
            <a:off x="2147538" y="4121084"/>
            <a:ext cx="1336011" cy="475915"/>
          </a:xfrm>
          <a:prstGeom prst="rect">
            <a:avLst/>
          </a:prstGeom>
          <a:solidFill>
            <a:srgbClr val="F2DCBC"/>
          </a:solidFill>
          <a:ln w="9525">
            <a:solidFill>
              <a:srgbClr val="000000"/>
            </a:solidFill>
            <a:miter lim="800000"/>
            <a:headEnd/>
            <a:tailEnd/>
          </a:ln>
        </p:spPr>
        <p:txBody>
          <a:bodyPr rot="0" vert="horz" wrap="square" lIns="36000" tIns="45720" rIns="36000" bIns="45720" anchor="t" anchorCtr="0" upright="1">
            <a:noAutofit/>
          </a:bodyPr>
          <a:lstStyle/>
          <a:p>
            <a:pPr algn="ctr"/>
            <a:r>
              <a:rPr lang="en-US" sz="1400" smtClean="0">
                <a:solidFill>
                  <a:prstClr val="black"/>
                </a:solidFill>
                <a:latin typeface="Times New Roman"/>
                <a:ea typeface="Times New Roman"/>
              </a:rPr>
              <a:t>PEMBELIAN</a:t>
            </a:r>
          </a:p>
          <a:p>
            <a:pPr algn="ctr"/>
            <a:r>
              <a:rPr lang="en-US" sz="1400" smtClean="0">
                <a:solidFill>
                  <a:prstClr val="black"/>
                </a:solidFill>
                <a:latin typeface="Times New Roman"/>
                <a:ea typeface="Times New Roman"/>
              </a:rPr>
              <a:t>INVESTASI</a:t>
            </a:r>
            <a:endParaRPr lang="en-US" sz="500" smtClean="0">
              <a:solidFill>
                <a:prstClr val="black"/>
              </a:solidFill>
              <a:latin typeface="Times New Roman"/>
              <a:ea typeface="Times New Roman"/>
            </a:endParaRPr>
          </a:p>
        </p:txBody>
      </p:sp>
      <p:cxnSp>
        <p:nvCxnSpPr>
          <p:cNvPr id="44" name="AutoShape 4332"/>
          <p:cNvCxnSpPr>
            <a:cxnSpLocks noChangeShapeType="1"/>
          </p:cNvCxnSpPr>
          <p:nvPr/>
        </p:nvCxnSpPr>
        <p:spPr bwMode="auto">
          <a:xfrm>
            <a:off x="3481985" y="4359041"/>
            <a:ext cx="239645" cy="0"/>
          </a:xfrm>
          <a:prstGeom prst="straightConnector1">
            <a:avLst/>
          </a:prstGeom>
          <a:noFill/>
          <a:ln w="9525">
            <a:solidFill>
              <a:srgbClr val="000000"/>
            </a:solidFill>
            <a:round/>
            <a:headEnd type="none" w="med" len="med"/>
            <a:tailEnd type="none" w="med" len="med"/>
          </a:ln>
          <a:extLst>
            <a:ext uri="{909E8E84-426E-40DD-AFC4-6F175D3DCCD1}">
              <a14:hiddenFill xmlns:a14="http://schemas.microsoft.com/office/drawing/2010/main">
                <a:noFill/>
              </a14:hiddenFill>
            </a:ext>
          </a:extLst>
        </p:spPr>
      </p:cxnSp>
      <p:cxnSp>
        <p:nvCxnSpPr>
          <p:cNvPr id="48" name="AutoShape 4332"/>
          <p:cNvCxnSpPr>
            <a:cxnSpLocks noChangeShapeType="1"/>
          </p:cNvCxnSpPr>
          <p:nvPr/>
        </p:nvCxnSpPr>
        <p:spPr bwMode="auto">
          <a:xfrm>
            <a:off x="3483550" y="2913116"/>
            <a:ext cx="236427" cy="0"/>
          </a:xfrm>
          <a:prstGeom prst="straightConnector1">
            <a:avLst/>
          </a:prstGeom>
          <a:noFill/>
          <a:ln w="9525">
            <a:solidFill>
              <a:srgbClr val="000000"/>
            </a:solidFill>
            <a:round/>
            <a:headEnd type="none" w="med" len="med"/>
            <a:tailEnd type="none" w="med" len="med"/>
          </a:ln>
          <a:extLst>
            <a:ext uri="{909E8E84-426E-40DD-AFC4-6F175D3DCCD1}">
              <a14:hiddenFill xmlns:a14="http://schemas.microsoft.com/office/drawing/2010/main">
                <a:noFill/>
              </a14:hiddenFill>
            </a:ext>
          </a:extLst>
        </p:spPr>
      </p:cxnSp>
      <p:cxnSp>
        <p:nvCxnSpPr>
          <p:cNvPr id="49" name="AutoShape 4332"/>
          <p:cNvCxnSpPr>
            <a:cxnSpLocks noChangeShapeType="1"/>
          </p:cNvCxnSpPr>
          <p:nvPr/>
        </p:nvCxnSpPr>
        <p:spPr bwMode="auto">
          <a:xfrm flipV="1">
            <a:off x="3719977" y="2913116"/>
            <a:ext cx="0" cy="1440000"/>
          </a:xfrm>
          <a:prstGeom prst="straightConnector1">
            <a:avLst/>
          </a:prstGeom>
          <a:noFill/>
          <a:ln w="9525">
            <a:solidFill>
              <a:srgbClr val="000000"/>
            </a:solidFill>
            <a:round/>
            <a:headEnd type="none" w="med" len="med"/>
            <a:tailEnd type="none" w="med" len="med"/>
          </a:ln>
          <a:extLst>
            <a:ext uri="{909E8E84-426E-40DD-AFC4-6F175D3DCCD1}">
              <a14:hiddenFill xmlns:a14="http://schemas.microsoft.com/office/drawing/2010/main">
                <a:noFill/>
              </a14:hiddenFill>
            </a:ext>
          </a:extLst>
        </p:spPr>
      </p:cxnSp>
      <p:sp>
        <p:nvSpPr>
          <p:cNvPr id="51" name="Rectangle 50"/>
          <p:cNvSpPr>
            <a:spLocks noChangeArrowheads="1"/>
          </p:cNvSpPr>
          <p:nvPr/>
        </p:nvSpPr>
        <p:spPr bwMode="auto">
          <a:xfrm>
            <a:off x="7124207" y="1746703"/>
            <a:ext cx="1336011" cy="475915"/>
          </a:xfrm>
          <a:prstGeom prst="rect">
            <a:avLst/>
          </a:prstGeom>
          <a:solidFill>
            <a:schemeClr val="accent3">
              <a:lumMod val="40000"/>
              <a:lumOff val="60000"/>
            </a:schemeClr>
          </a:solidFill>
          <a:ln w="9525">
            <a:solidFill>
              <a:srgbClr val="000000"/>
            </a:solidFill>
            <a:miter lim="800000"/>
            <a:headEnd/>
            <a:tailEnd/>
          </a:ln>
        </p:spPr>
        <p:txBody>
          <a:bodyPr rot="0" vert="horz" wrap="square" lIns="36000" tIns="45720" rIns="36000" bIns="45720" anchor="t" anchorCtr="0" upright="1">
            <a:noAutofit/>
          </a:bodyPr>
          <a:lstStyle/>
          <a:p>
            <a:pPr algn="ctr"/>
            <a:endParaRPr lang="en-US" sz="500" smtClean="0">
              <a:solidFill>
                <a:prstClr val="black"/>
              </a:solidFill>
              <a:latin typeface="Times New Roman"/>
              <a:ea typeface="Times New Roman"/>
            </a:endParaRPr>
          </a:p>
          <a:p>
            <a:pPr algn="ctr"/>
            <a:r>
              <a:rPr lang="en-US" sz="1400" smtClean="0">
                <a:solidFill>
                  <a:prstClr val="black"/>
                </a:solidFill>
                <a:latin typeface="Times New Roman"/>
                <a:ea typeface="Times New Roman"/>
              </a:rPr>
              <a:t>GOVERNMENT</a:t>
            </a:r>
            <a:endParaRPr lang="en-US" sz="1400">
              <a:solidFill>
                <a:prstClr val="black"/>
              </a:solidFill>
              <a:latin typeface="Times New Roman"/>
              <a:ea typeface="Times New Roman"/>
            </a:endParaRPr>
          </a:p>
        </p:txBody>
      </p:sp>
      <p:cxnSp>
        <p:nvCxnSpPr>
          <p:cNvPr id="57" name="AutoShape 4331"/>
          <p:cNvCxnSpPr>
            <a:cxnSpLocks noChangeShapeType="1"/>
          </p:cNvCxnSpPr>
          <p:nvPr/>
        </p:nvCxnSpPr>
        <p:spPr bwMode="auto">
          <a:xfrm>
            <a:off x="1571625" y="3666285"/>
            <a:ext cx="575914" cy="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58" name="AutoShape 4331"/>
          <p:cNvCxnSpPr>
            <a:cxnSpLocks noChangeShapeType="1"/>
          </p:cNvCxnSpPr>
          <p:nvPr/>
        </p:nvCxnSpPr>
        <p:spPr bwMode="auto">
          <a:xfrm>
            <a:off x="1787257" y="4349102"/>
            <a:ext cx="360282" cy="558"/>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61" name="AutoShape 4332"/>
          <p:cNvCxnSpPr>
            <a:cxnSpLocks noChangeShapeType="1"/>
          </p:cNvCxnSpPr>
          <p:nvPr/>
        </p:nvCxnSpPr>
        <p:spPr bwMode="auto">
          <a:xfrm>
            <a:off x="1796782" y="1533525"/>
            <a:ext cx="6899863" cy="1"/>
          </a:xfrm>
          <a:prstGeom prst="straightConnector1">
            <a:avLst/>
          </a:prstGeom>
          <a:noFill/>
          <a:ln w="9525">
            <a:solidFill>
              <a:srgbClr val="000000"/>
            </a:solidFill>
            <a:round/>
            <a:headEnd type="none" w="med" len="med"/>
            <a:tailEnd type="none" w="med" len="med"/>
          </a:ln>
          <a:extLst>
            <a:ext uri="{909E8E84-426E-40DD-AFC4-6F175D3DCCD1}">
              <a14:hiddenFill xmlns:a14="http://schemas.microsoft.com/office/drawing/2010/main">
                <a:noFill/>
              </a14:hiddenFill>
            </a:ext>
          </a:extLst>
        </p:spPr>
      </p:cxnSp>
      <p:cxnSp>
        <p:nvCxnSpPr>
          <p:cNvPr id="87" name="AutoShape 4334"/>
          <p:cNvCxnSpPr>
            <a:cxnSpLocks noChangeShapeType="1"/>
          </p:cNvCxnSpPr>
          <p:nvPr/>
        </p:nvCxnSpPr>
        <p:spPr bwMode="auto">
          <a:xfrm>
            <a:off x="8696645" y="1533525"/>
            <a:ext cx="0" cy="432487"/>
          </a:xfrm>
          <a:prstGeom prst="straightConnector1">
            <a:avLst/>
          </a:prstGeom>
          <a:noFill/>
          <a:ln w="9525">
            <a:solidFill>
              <a:srgbClr val="000000"/>
            </a:solidFill>
            <a:round/>
            <a:headEnd type="none" w="med" len="med"/>
            <a:tailEnd type="none" w="med" len="med"/>
          </a:ln>
          <a:extLst>
            <a:ext uri="{909E8E84-426E-40DD-AFC4-6F175D3DCCD1}">
              <a14:hiddenFill xmlns:a14="http://schemas.microsoft.com/office/drawing/2010/main">
                <a:noFill/>
              </a14:hiddenFill>
            </a:ext>
          </a:extLst>
        </p:spPr>
      </p:cxnSp>
      <p:cxnSp>
        <p:nvCxnSpPr>
          <p:cNvPr id="93" name="AutoShape 4334"/>
          <p:cNvCxnSpPr>
            <a:cxnSpLocks noChangeShapeType="1"/>
          </p:cNvCxnSpPr>
          <p:nvPr/>
        </p:nvCxnSpPr>
        <p:spPr bwMode="auto">
          <a:xfrm>
            <a:off x="10151928" y="3594148"/>
            <a:ext cx="1" cy="2044652"/>
          </a:xfrm>
          <a:prstGeom prst="straightConnector1">
            <a:avLst/>
          </a:prstGeom>
          <a:noFill/>
          <a:ln w="9525">
            <a:solidFill>
              <a:srgbClr val="000000"/>
            </a:solidFill>
            <a:round/>
            <a:headEnd type="none" w="med" len="med"/>
            <a:tailEnd type="none" w="med" len="med"/>
          </a:ln>
          <a:extLst>
            <a:ext uri="{909E8E84-426E-40DD-AFC4-6F175D3DCCD1}">
              <a14:hiddenFill xmlns:a14="http://schemas.microsoft.com/office/drawing/2010/main">
                <a:noFill/>
              </a14:hiddenFill>
            </a:ext>
          </a:extLst>
        </p:spPr>
      </p:cxnSp>
      <p:sp>
        <p:nvSpPr>
          <p:cNvPr id="53" name="Rectangle 52"/>
          <p:cNvSpPr>
            <a:spLocks noChangeArrowheads="1"/>
          </p:cNvSpPr>
          <p:nvPr/>
        </p:nvSpPr>
        <p:spPr bwMode="auto">
          <a:xfrm>
            <a:off x="4063348" y="3224682"/>
            <a:ext cx="1307862" cy="826055"/>
          </a:xfrm>
          <a:prstGeom prst="rect">
            <a:avLst/>
          </a:prstGeom>
          <a:solidFill>
            <a:srgbClr val="FFFFCC"/>
          </a:solidFill>
          <a:ln w="9525">
            <a:solidFill>
              <a:srgbClr val="000000"/>
            </a:solidFill>
            <a:miter lim="800000"/>
            <a:headEnd/>
            <a:tailEnd/>
          </a:ln>
        </p:spPr>
        <p:txBody>
          <a:bodyPr rot="0" vert="horz" wrap="square" lIns="36000" tIns="45720" rIns="36000" bIns="45720" anchor="t" anchorCtr="0" upright="1">
            <a:noAutofit/>
          </a:bodyPr>
          <a:lstStyle/>
          <a:p>
            <a:pPr algn="ctr"/>
            <a:r>
              <a:rPr lang="en-US" sz="1400" smtClean="0">
                <a:solidFill>
                  <a:prstClr val="black"/>
                </a:solidFill>
                <a:latin typeface="Times New Roman"/>
                <a:ea typeface="Times New Roman"/>
              </a:rPr>
              <a:t>GNP</a:t>
            </a:r>
          </a:p>
          <a:p>
            <a:pPr algn="ctr"/>
            <a:r>
              <a:rPr lang="en-US" sz="1400" smtClean="0">
                <a:solidFill>
                  <a:prstClr val="black"/>
                </a:solidFill>
                <a:latin typeface="Times New Roman"/>
                <a:ea typeface="Times New Roman"/>
              </a:rPr>
              <a:t>(Gross National Product)</a:t>
            </a:r>
          </a:p>
        </p:txBody>
      </p:sp>
      <p:sp>
        <p:nvSpPr>
          <p:cNvPr id="59" name="Rectangle 58"/>
          <p:cNvSpPr>
            <a:spLocks noChangeArrowheads="1"/>
          </p:cNvSpPr>
          <p:nvPr/>
        </p:nvSpPr>
        <p:spPr bwMode="auto">
          <a:xfrm>
            <a:off x="5827367" y="3224682"/>
            <a:ext cx="1083986" cy="826055"/>
          </a:xfrm>
          <a:prstGeom prst="rect">
            <a:avLst/>
          </a:prstGeom>
          <a:solidFill>
            <a:srgbClr val="FFFFCC"/>
          </a:solidFill>
          <a:ln w="9525">
            <a:solidFill>
              <a:srgbClr val="000000"/>
            </a:solidFill>
            <a:miter lim="800000"/>
            <a:headEnd/>
            <a:tailEnd/>
          </a:ln>
        </p:spPr>
        <p:txBody>
          <a:bodyPr rot="0" vert="horz" wrap="square" lIns="36000" tIns="45720" rIns="36000" bIns="45720" anchor="t" anchorCtr="0" upright="1">
            <a:noAutofit/>
          </a:bodyPr>
          <a:lstStyle/>
          <a:p>
            <a:pPr algn="ctr"/>
            <a:r>
              <a:rPr lang="en-US" sz="1400" smtClean="0">
                <a:solidFill>
                  <a:prstClr val="black"/>
                </a:solidFill>
                <a:latin typeface="Times New Roman"/>
                <a:ea typeface="Times New Roman"/>
              </a:rPr>
              <a:t/>
            </a:r>
            <a:br>
              <a:rPr lang="en-US" sz="1400" smtClean="0">
                <a:solidFill>
                  <a:prstClr val="black"/>
                </a:solidFill>
                <a:latin typeface="Times New Roman"/>
                <a:ea typeface="Times New Roman"/>
              </a:rPr>
            </a:br>
            <a:r>
              <a:rPr lang="en-US" sz="1400" smtClean="0">
                <a:solidFill>
                  <a:prstClr val="black"/>
                </a:solidFill>
                <a:latin typeface="Times New Roman"/>
                <a:ea typeface="Times New Roman"/>
              </a:rPr>
              <a:t>National</a:t>
            </a:r>
          </a:p>
          <a:p>
            <a:pPr algn="ctr"/>
            <a:r>
              <a:rPr lang="en-US" sz="1400" smtClean="0">
                <a:solidFill>
                  <a:prstClr val="black"/>
                </a:solidFill>
                <a:latin typeface="Times New Roman"/>
                <a:ea typeface="Times New Roman"/>
              </a:rPr>
              <a:t>Income</a:t>
            </a:r>
          </a:p>
        </p:txBody>
      </p:sp>
      <p:cxnSp>
        <p:nvCxnSpPr>
          <p:cNvPr id="60" name="AutoShape 4329"/>
          <p:cNvCxnSpPr>
            <a:cxnSpLocks noChangeShapeType="1"/>
          </p:cNvCxnSpPr>
          <p:nvPr/>
        </p:nvCxnSpPr>
        <p:spPr bwMode="auto">
          <a:xfrm flipV="1">
            <a:off x="6907312" y="3627549"/>
            <a:ext cx="433790" cy="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62" name="Rectangle 61"/>
          <p:cNvSpPr>
            <a:spLocks noChangeArrowheads="1"/>
          </p:cNvSpPr>
          <p:nvPr/>
        </p:nvSpPr>
        <p:spPr bwMode="auto">
          <a:xfrm>
            <a:off x="7346936" y="3202258"/>
            <a:ext cx="1043737" cy="826055"/>
          </a:xfrm>
          <a:prstGeom prst="rect">
            <a:avLst/>
          </a:prstGeom>
          <a:solidFill>
            <a:srgbClr val="FFFFCC"/>
          </a:solidFill>
          <a:ln w="9525">
            <a:solidFill>
              <a:srgbClr val="000000"/>
            </a:solidFill>
            <a:miter lim="800000"/>
            <a:headEnd/>
            <a:tailEnd/>
          </a:ln>
        </p:spPr>
        <p:txBody>
          <a:bodyPr rot="0" vert="horz" wrap="square" lIns="36000" tIns="45720" rIns="36000" bIns="45720" anchor="t" anchorCtr="0" upright="1">
            <a:noAutofit/>
          </a:bodyPr>
          <a:lstStyle/>
          <a:p>
            <a:pPr algn="ctr"/>
            <a:r>
              <a:rPr lang="en-US" sz="1400" smtClean="0">
                <a:solidFill>
                  <a:prstClr val="black"/>
                </a:solidFill>
                <a:latin typeface="Times New Roman"/>
                <a:ea typeface="Times New Roman"/>
              </a:rPr>
              <a:t>Total</a:t>
            </a:r>
            <a:br>
              <a:rPr lang="en-US" sz="1400" smtClean="0">
                <a:solidFill>
                  <a:prstClr val="black"/>
                </a:solidFill>
                <a:latin typeface="Times New Roman"/>
                <a:ea typeface="Times New Roman"/>
              </a:rPr>
            </a:br>
            <a:r>
              <a:rPr lang="en-US" sz="1400" smtClean="0">
                <a:solidFill>
                  <a:prstClr val="black"/>
                </a:solidFill>
                <a:latin typeface="Times New Roman"/>
                <a:ea typeface="Times New Roman"/>
              </a:rPr>
              <a:t>Personal</a:t>
            </a:r>
          </a:p>
          <a:p>
            <a:pPr algn="ctr"/>
            <a:r>
              <a:rPr lang="en-US" sz="1400" smtClean="0">
                <a:solidFill>
                  <a:prstClr val="black"/>
                </a:solidFill>
                <a:latin typeface="Times New Roman"/>
                <a:ea typeface="Times New Roman"/>
              </a:rPr>
              <a:t>Income</a:t>
            </a:r>
          </a:p>
        </p:txBody>
      </p:sp>
      <p:cxnSp>
        <p:nvCxnSpPr>
          <p:cNvPr id="63" name="AutoShape 4329"/>
          <p:cNvCxnSpPr>
            <a:cxnSpLocks noChangeShapeType="1"/>
          </p:cNvCxnSpPr>
          <p:nvPr/>
        </p:nvCxnSpPr>
        <p:spPr bwMode="auto">
          <a:xfrm flipV="1">
            <a:off x="8389979" y="3605125"/>
            <a:ext cx="433790" cy="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64" name="Rectangle 63"/>
          <p:cNvSpPr>
            <a:spLocks noChangeArrowheads="1"/>
          </p:cNvSpPr>
          <p:nvPr/>
        </p:nvSpPr>
        <p:spPr bwMode="auto">
          <a:xfrm>
            <a:off x="8829603" y="3179834"/>
            <a:ext cx="1085898" cy="826055"/>
          </a:xfrm>
          <a:prstGeom prst="rect">
            <a:avLst/>
          </a:prstGeom>
          <a:solidFill>
            <a:srgbClr val="FFFFCC"/>
          </a:solidFill>
          <a:ln w="9525">
            <a:solidFill>
              <a:srgbClr val="000000"/>
            </a:solidFill>
            <a:miter lim="800000"/>
            <a:headEnd/>
            <a:tailEnd/>
          </a:ln>
        </p:spPr>
        <p:txBody>
          <a:bodyPr rot="0" vert="horz" wrap="square" lIns="36000" tIns="45720" rIns="36000" bIns="45720" anchor="t" anchorCtr="0" upright="1">
            <a:noAutofit/>
          </a:bodyPr>
          <a:lstStyle/>
          <a:p>
            <a:pPr algn="ctr"/>
            <a:r>
              <a:rPr lang="en-US" sz="1400" smtClean="0">
                <a:solidFill>
                  <a:prstClr val="black"/>
                </a:solidFill>
                <a:latin typeface="Times New Roman"/>
                <a:ea typeface="Times New Roman"/>
              </a:rPr>
              <a:t>Disposable</a:t>
            </a:r>
            <a:br>
              <a:rPr lang="en-US" sz="1400" smtClean="0">
                <a:solidFill>
                  <a:prstClr val="black"/>
                </a:solidFill>
                <a:latin typeface="Times New Roman"/>
                <a:ea typeface="Times New Roman"/>
              </a:rPr>
            </a:br>
            <a:r>
              <a:rPr lang="en-US" sz="1400" smtClean="0">
                <a:solidFill>
                  <a:prstClr val="black"/>
                </a:solidFill>
                <a:latin typeface="Times New Roman"/>
                <a:ea typeface="Times New Roman"/>
              </a:rPr>
              <a:t>Personal</a:t>
            </a:r>
          </a:p>
          <a:p>
            <a:pPr algn="ctr"/>
            <a:r>
              <a:rPr lang="en-US" sz="1400" smtClean="0">
                <a:solidFill>
                  <a:prstClr val="black"/>
                </a:solidFill>
                <a:latin typeface="Times New Roman"/>
                <a:ea typeface="Times New Roman"/>
              </a:rPr>
              <a:t>Income</a:t>
            </a:r>
          </a:p>
        </p:txBody>
      </p:sp>
      <p:cxnSp>
        <p:nvCxnSpPr>
          <p:cNvPr id="68" name="AutoShape 4332"/>
          <p:cNvCxnSpPr>
            <a:cxnSpLocks noChangeShapeType="1"/>
          </p:cNvCxnSpPr>
          <p:nvPr/>
        </p:nvCxnSpPr>
        <p:spPr bwMode="auto">
          <a:xfrm>
            <a:off x="9915501" y="3581802"/>
            <a:ext cx="236427" cy="0"/>
          </a:xfrm>
          <a:prstGeom prst="straightConnector1">
            <a:avLst/>
          </a:prstGeom>
          <a:noFill/>
          <a:ln w="9525">
            <a:solidFill>
              <a:srgbClr val="000000"/>
            </a:solidFill>
            <a:round/>
            <a:headEnd type="none" w="med" len="med"/>
            <a:tailEnd type="none" w="med" len="med"/>
          </a:ln>
          <a:extLst>
            <a:ext uri="{909E8E84-426E-40DD-AFC4-6F175D3DCCD1}">
              <a14:hiddenFill xmlns:a14="http://schemas.microsoft.com/office/drawing/2010/main">
                <a:noFill/>
              </a14:hiddenFill>
            </a:ext>
          </a:extLst>
        </p:spPr>
      </p:cxnSp>
      <p:cxnSp>
        <p:nvCxnSpPr>
          <p:cNvPr id="69" name="AutoShape 4332"/>
          <p:cNvCxnSpPr>
            <a:cxnSpLocks noChangeShapeType="1"/>
          </p:cNvCxnSpPr>
          <p:nvPr/>
        </p:nvCxnSpPr>
        <p:spPr bwMode="auto">
          <a:xfrm flipV="1">
            <a:off x="4717279" y="1876425"/>
            <a:ext cx="0" cy="1341510"/>
          </a:xfrm>
          <a:prstGeom prst="straightConnector1">
            <a:avLst/>
          </a:prstGeom>
          <a:noFill/>
          <a:ln w="9525">
            <a:solidFill>
              <a:srgbClr val="000000"/>
            </a:solidFill>
            <a:round/>
            <a:headEnd type="none" w="med" len="med"/>
            <a:tailEnd type="none" w="med" len="med"/>
          </a:ln>
          <a:extLst>
            <a:ext uri="{909E8E84-426E-40DD-AFC4-6F175D3DCCD1}">
              <a14:hiddenFill xmlns:a14="http://schemas.microsoft.com/office/drawing/2010/main">
                <a:noFill/>
              </a14:hiddenFill>
            </a:ext>
          </a:extLst>
        </p:spPr>
      </p:cxnSp>
      <p:cxnSp>
        <p:nvCxnSpPr>
          <p:cNvPr id="70" name="AutoShape 4338"/>
          <p:cNvCxnSpPr>
            <a:cxnSpLocks noChangeShapeType="1"/>
          </p:cNvCxnSpPr>
          <p:nvPr/>
        </p:nvCxnSpPr>
        <p:spPr bwMode="auto">
          <a:xfrm>
            <a:off x="6369360" y="2059947"/>
            <a:ext cx="754847" cy="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73" name="AutoShape 4332"/>
          <p:cNvCxnSpPr>
            <a:cxnSpLocks noChangeShapeType="1"/>
            <a:stCxn id="59" idx="0"/>
          </p:cNvCxnSpPr>
          <p:nvPr/>
        </p:nvCxnSpPr>
        <p:spPr bwMode="auto">
          <a:xfrm flipV="1">
            <a:off x="6369360" y="2059947"/>
            <a:ext cx="0" cy="1164735"/>
          </a:xfrm>
          <a:prstGeom prst="straightConnector1">
            <a:avLst/>
          </a:prstGeom>
          <a:noFill/>
          <a:ln w="9525">
            <a:solidFill>
              <a:srgbClr val="000000"/>
            </a:solidFill>
            <a:round/>
            <a:headEnd type="none" w="med" len="med"/>
            <a:tailEnd type="none" w="med" len="med"/>
          </a:ln>
          <a:extLst>
            <a:ext uri="{909E8E84-426E-40DD-AFC4-6F175D3DCCD1}">
              <a14:hiddenFill xmlns:a14="http://schemas.microsoft.com/office/drawing/2010/main">
                <a:noFill/>
              </a14:hiddenFill>
            </a:ext>
          </a:extLst>
        </p:spPr>
      </p:cxnSp>
      <p:cxnSp>
        <p:nvCxnSpPr>
          <p:cNvPr id="77" name="AutoShape 4335"/>
          <p:cNvCxnSpPr>
            <a:cxnSpLocks noChangeShapeType="1"/>
          </p:cNvCxnSpPr>
          <p:nvPr/>
        </p:nvCxnSpPr>
        <p:spPr bwMode="auto">
          <a:xfrm flipV="1">
            <a:off x="7639988" y="2223169"/>
            <a:ext cx="1" cy="97200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82" name="AutoShape 4335"/>
          <p:cNvCxnSpPr>
            <a:cxnSpLocks noChangeShapeType="1"/>
          </p:cNvCxnSpPr>
          <p:nvPr/>
        </p:nvCxnSpPr>
        <p:spPr bwMode="auto">
          <a:xfrm>
            <a:off x="8040038" y="2222618"/>
            <a:ext cx="1" cy="97200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84" name="AutoShape 4332"/>
          <p:cNvCxnSpPr>
            <a:cxnSpLocks noChangeShapeType="1"/>
          </p:cNvCxnSpPr>
          <p:nvPr/>
        </p:nvCxnSpPr>
        <p:spPr bwMode="auto">
          <a:xfrm>
            <a:off x="8460218" y="1966012"/>
            <a:ext cx="236427" cy="0"/>
          </a:xfrm>
          <a:prstGeom prst="straightConnector1">
            <a:avLst/>
          </a:prstGeom>
          <a:noFill/>
          <a:ln w="9525">
            <a:solidFill>
              <a:srgbClr val="000000"/>
            </a:solidFill>
            <a:round/>
            <a:headEnd type="none" w="med" len="med"/>
            <a:tailEnd type="none" w="med" len="med"/>
          </a:ln>
          <a:extLst>
            <a:ext uri="{909E8E84-426E-40DD-AFC4-6F175D3DCCD1}">
              <a14:hiddenFill xmlns:a14="http://schemas.microsoft.com/office/drawing/2010/main">
                <a:noFill/>
              </a14:hiddenFill>
            </a:ext>
          </a:extLst>
        </p:spPr>
      </p:cxnSp>
      <p:sp>
        <p:nvSpPr>
          <p:cNvPr id="86" name="Rectangle 85"/>
          <p:cNvSpPr>
            <a:spLocks noChangeArrowheads="1"/>
          </p:cNvSpPr>
          <p:nvPr/>
        </p:nvSpPr>
        <p:spPr bwMode="auto">
          <a:xfrm>
            <a:off x="7124208" y="4666241"/>
            <a:ext cx="1336010" cy="475915"/>
          </a:xfrm>
          <a:prstGeom prst="rect">
            <a:avLst/>
          </a:prstGeom>
          <a:solidFill>
            <a:schemeClr val="accent3">
              <a:lumMod val="40000"/>
              <a:lumOff val="60000"/>
            </a:schemeClr>
          </a:solidFill>
          <a:ln w="9525">
            <a:solidFill>
              <a:srgbClr val="000000"/>
            </a:solidFill>
            <a:miter lim="800000"/>
            <a:headEnd/>
            <a:tailEnd/>
          </a:ln>
        </p:spPr>
        <p:txBody>
          <a:bodyPr rot="0" vert="horz" wrap="square" lIns="36000" tIns="45720" rIns="36000" bIns="45720" anchor="t" anchorCtr="0" upright="1">
            <a:noAutofit/>
          </a:bodyPr>
          <a:lstStyle/>
          <a:p>
            <a:pPr algn="ctr"/>
            <a:endParaRPr lang="en-US" sz="500" smtClean="0">
              <a:solidFill>
                <a:prstClr val="black"/>
              </a:solidFill>
              <a:latin typeface="Times New Roman"/>
              <a:ea typeface="Times New Roman"/>
            </a:endParaRPr>
          </a:p>
          <a:p>
            <a:pPr algn="ctr"/>
            <a:r>
              <a:rPr lang="en-US" sz="1400" smtClean="0">
                <a:solidFill>
                  <a:prstClr val="black"/>
                </a:solidFill>
                <a:latin typeface="Times New Roman"/>
                <a:ea typeface="Times New Roman"/>
              </a:rPr>
              <a:t>SAVING</a:t>
            </a:r>
            <a:endParaRPr lang="en-US" sz="1400">
              <a:solidFill>
                <a:prstClr val="black"/>
              </a:solidFill>
              <a:latin typeface="Times New Roman"/>
              <a:ea typeface="Times New Roman"/>
            </a:endParaRPr>
          </a:p>
        </p:txBody>
      </p:sp>
      <p:cxnSp>
        <p:nvCxnSpPr>
          <p:cNvPr id="88" name="AutoShape 4335"/>
          <p:cNvCxnSpPr>
            <a:cxnSpLocks noChangeShapeType="1"/>
            <a:endCxn id="86" idx="0"/>
          </p:cNvCxnSpPr>
          <p:nvPr/>
        </p:nvCxnSpPr>
        <p:spPr bwMode="auto">
          <a:xfrm flipH="1">
            <a:off x="7792213" y="4014837"/>
            <a:ext cx="0" cy="651404"/>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89" name="Rectangle 88"/>
          <p:cNvSpPr/>
          <p:nvPr/>
        </p:nvSpPr>
        <p:spPr>
          <a:xfrm>
            <a:off x="7909020" y="4119521"/>
            <a:ext cx="914749" cy="442035"/>
          </a:xfrm>
          <a:prstGeom prst="rect">
            <a:avLst/>
          </a:prstGeom>
        </p:spPr>
        <p:txBody>
          <a:bodyPr wrap="square" lIns="36000" tIns="36000" rIns="36000" bIns="36000">
            <a:spAutoFit/>
          </a:bodyPr>
          <a:lstStyle/>
          <a:p>
            <a:r>
              <a:rPr lang="en-US" sz="1200" i="1" smtClean="0">
                <a:solidFill>
                  <a:srgbClr val="C00000"/>
                </a:solidFill>
              </a:rPr>
              <a:t>Personal savings</a:t>
            </a:r>
            <a:endParaRPr lang="en-US" sz="1200" i="1">
              <a:solidFill>
                <a:srgbClr val="C00000"/>
              </a:solidFill>
            </a:endParaRPr>
          </a:p>
        </p:txBody>
      </p:sp>
      <p:cxnSp>
        <p:nvCxnSpPr>
          <p:cNvPr id="91" name="AutoShape 4332"/>
          <p:cNvCxnSpPr>
            <a:cxnSpLocks noChangeShapeType="1"/>
          </p:cNvCxnSpPr>
          <p:nvPr/>
        </p:nvCxnSpPr>
        <p:spPr bwMode="auto">
          <a:xfrm flipV="1">
            <a:off x="6369360" y="4043207"/>
            <a:ext cx="0" cy="750415"/>
          </a:xfrm>
          <a:prstGeom prst="straightConnector1">
            <a:avLst/>
          </a:prstGeom>
          <a:noFill/>
          <a:ln w="9525">
            <a:solidFill>
              <a:srgbClr val="000000"/>
            </a:solidFill>
            <a:round/>
            <a:headEnd type="none" w="med" len="med"/>
            <a:tailEnd type="none" w="med" len="med"/>
          </a:ln>
          <a:extLst>
            <a:ext uri="{909E8E84-426E-40DD-AFC4-6F175D3DCCD1}">
              <a14:hiddenFill xmlns:a14="http://schemas.microsoft.com/office/drawing/2010/main">
                <a:noFill/>
              </a14:hiddenFill>
            </a:ext>
          </a:extLst>
        </p:spPr>
      </p:cxnSp>
      <p:cxnSp>
        <p:nvCxnSpPr>
          <p:cNvPr id="92" name="AutoShape 4338"/>
          <p:cNvCxnSpPr>
            <a:cxnSpLocks noChangeShapeType="1"/>
          </p:cNvCxnSpPr>
          <p:nvPr/>
        </p:nvCxnSpPr>
        <p:spPr bwMode="auto">
          <a:xfrm>
            <a:off x="6369359" y="4793622"/>
            <a:ext cx="754847" cy="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95" name="Rectangle 94"/>
          <p:cNvSpPr/>
          <p:nvPr/>
        </p:nvSpPr>
        <p:spPr>
          <a:xfrm>
            <a:off x="6369360" y="4147134"/>
            <a:ext cx="914749" cy="442035"/>
          </a:xfrm>
          <a:prstGeom prst="rect">
            <a:avLst/>
          </a:prstGeom>
        </p:spPr>
        <p:txBody>
          <a:bodyPr wrap="square" lIns="36000" tIns="36000" rIns="36000" bIns="36000">
            <a:spAutoFit/>
          </a:bodyPr>
          <a:lstStyle/>
          <a:p>
            <a:r>
              <a:rPr lang="en-US" sz="1200" i="1" smtClean="0">
                <a:solidFill>
                  <a:srgbClr val="C00000"/>
                </a:solidFill>
              </a:rPr>
              <a:t>Corporate</a:t>
            </a:r>
          </a:p>
          <a:p>
            <a:r>
              <a:rPr lang="en-US" sz="1200" i="1" smtClean="0">
                <a:solidFill>
                  <a:srgbClr val="C00000"/>
                </a:solidFill>
              </a:rPr>
              <a:t>savings</a:t>
            </a:r>
            <a:endParaRPr lang="en-US" sz="1200" i="1">
              <a:solidFill>
                <a:srgbClr val="C00000"/>
              </a:solidFill>
            </a:endParaRPr>
          </a:p>
        </p:txBody>
      </p:sp>
      <p:cxnSp>
        <p:nvCxnSpPr>
          <p:cNvPr id="100" name="AutoShape 4338"/>
          <p:cNvCxnSpPr>
            <a:cxnSpLocks noChangeShapeType="1"/>
          </p:cNvCxnSpPr>
          <p:nvPr/>
        </p:nvCxnSpPr>
        <p:spPr bwMode="auto">
          <a:xfrm>
            <a:off x="4717278" y="5010150"/>
            <a:ext cx="2406928" cy="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01" name="AutoShape 4332"/>
          <p:cNvCxnSpPr>
            <a:cxnSpLocks noChangeShapeType="1"/>
          </p:cNvCxnSpPr>
          <p:nvPr/>
        </p:nvCxnSpPr>
        <p:spPr bwMode="auto">
          <a:xfrm flipH="1" flipV="1">
            <a:off x="4717278" y="4043207"/>
            <a:ext cx="1" cy="966943"/>
          </a:xfrm>
          <a:prstGeom prst="straightConnector1">
            <a:avLst/>
          </a:prstGeom>
          <a:noFill/>
          <a:ln w="9525">
            <a:solidFill>
              <a:srgbClr val="000000"/>
            </a:solidFill>
            <a:round/>
            <a:headEnd type="none" w="med" len="med"/>
            <a:tailEnd type="none" w="med" len="med"/>
          </a:ln>
          <a:extLst>
            <a:ext uri="{909E8E84-426E-40DD-AFC4-6F175D3DCCD1}">
              <a14:hiddenFill xmlns:a14="http://schemas.microsoft.com/office/drawing/2010/main">
                <a:noFill/>
              </a14:hiddenFill>
            </a:ext>
          </a:extLst>
        </p:spPr>
      </p:cxnSp>
      <p:sp>
        <p:nvSpPr>
          <p:cNvPr id="106" name="Rectangle 105"/>
          <p:cNvSpPr/>
          <p:nvPr/>
        </p:nvSpPr>
        <p:spPr>
          <a:xfrm>
            <a:off x="4717279" y="4218440"/>
            <a:ext cx="914749" cy="442035"/>
          </a:xfrm>
          <a:prstGeom prst="rect">
            <a:avLst/>
          </a:prstGeom>
        </p:spPr>
        <p:txBody>
          <a:bodyPr wrap="square" lIns="36000" tIns="36000" rIns="36000" bIns="36000">
            <a:spAutoFit/>
          </a:bodyPr>
          <a:lstStyle/>
          <a:p>
            <a:r>
              <a:rPr lang="en-US" sz="1200" i="1" smtClean="0">
                <a:solidFill>
                  <a:srgbClr val="C00000"/>
                </a:solidFill>
              </a:rPr>
              <a:t>Capital</a:t>
            </a:r>
          </a:p>
          <a:p>
            <a:r>
              <a:rPr lang="en-US" sz="1200" i="1" smtClean="0">
                <a:solidFill>
                  <a:srgbClr val="C00000"/>
                </a:solidFill>
              </a:rPr>
              <a:t>depreciation</a:t>
            </a:r>
            <a:endParaRPr lang="en-US" sz="1200" i="1">
              <a:solidFill>
                <a:srgbClr val="C00000"/>
              </a:solidFill>
            </a:endParaRPr>
          </a:p>
        </p:txBody>
      </p:sp>
      <p:sp>
        <p:nvSpPr>
          <p:cNvPr id="107" name="Rectangle 106"/>
          <p:cNvSpPr/>
          <p:nvPr/>
        </p:nvSpPr>
        <p:spPr>
          <a:xfrm>
            <a:off x="4717279" y="2218558"/>
            <a:ext cx="914749" cy="626701"/>
          </a:xfrm>
          <a:prstGeom prst="rect">
            <a:avLst/>
          </a:prstGeom>
        </p:spPr>
        <p:txBody>
          <a:bodyPr wrap="square" lIns="36000" tIns="36000" rIns="36000" bIns="36000">
            <a:spAutoFit/>
          </a:bodyPr>
          <a:lstStyle/>
          <a:p>
            <a:r>
              <a:rPr lang="en-US" sz="1200" i="1" smtClean="0">
                <a:solidFill>
                  <a:srgbClr val="C00000"/>
                </a:solidFill>
              </a:rPr>
              <a:t>Indirect</a:t>
            </a:r>
          </a:p>
          <a:p>
            <a:r>
              <a:rPr lang="en-US" sz="1200" i="1" smtClean="0">
                <a:solidFill>
                  <a:srgbClr val="C00000"/>
                </a:solidFill>
              </a:rPr>
              <a:t>Business</a:t>
            </a:r>
          </a:p>
          <a:p>
            <a:r>
              <a:rPr lang="en-US" sz="1200" i="1" smtClean="0">
                <a:solidFill>
                  <a:srgbClr val="C00000"/>
                </a:solidFill>
              </a:rPr>
              <a:t>Taxes</a:t>
            </a:r>
            <a:endParaRPr lang="en-US" sz="1200" i="1">
              <a:solidFill>
                <a:srgbClr val="C00000"/>
              </a:solidFill>
            </a:endParaRPr>
          </a:p>
        </p:txBody>
      </p:sp>
      <p:sp>
        <p:nvSpPr>
          <p:cNvPr id="108" name="Rectangle 107"/>
          <p:cNvSpPr/>
          <p:nvPr/>
        </p:nvSpPr>
        <p:spPr>
          <a:xfrm>
            <a:off x="6383672" y="2328963"/>
            <a:ext cx="914749" cy="442035"/>
          </a:xfrm>
          <a:prstGeom prst="rect">
            <a:avLst/>
          </a:prstGeom>
        </p:spPr>
        <p:txBody>
          <a:bodyPr wrap="square" lIns="36000" tIns="36000" rIns="36000" bIns="36000">
            <a:spAutoFit/>
          </a:bodyPr>
          <a:lstStyle/>
          <a:p>
            <a:r>
              <a:rPr lang="en-US" sz="1200" i="1" smtClean="0">
                <a:solidFill>
                  <a:srgbClr val="C00000"/>
                </a:solidFill>
              </a:rPr>
              <a:t>Corporate</a:t>
            </a:r>
          </a:p>
          <a:p>
            <a:r>
              <a:rPr lang="en-US" sz="1200" i="1" smtClean="0">
                <a:solidFill>
                  <a:srgbClr val="C00000"/>
                </a:solidFill>
              </a:rPr>
              <a:t>Taxes</a:t>
            </a:r>
            <a:endParaRPr lang="en-US" sz="1200" i="1">
              <a:solidFill>
                <a:srgbClr val="C00000"/>
              </a:solidFill>
            </a:endParaRPr>
          </a:p>
        </p:txBody>
      </p:sp>
      <p:sp>
        <p:nvSpPr>
          <p:cNvPr id="109" name="Rectangle 108"/>
          <p:cNvSpPr/>
          <p:nvPr/>
        </p:nvSpPr>
        <p:spPr>
          <a:xfrm>
            <a:off x="6704886" y="2708618"/>
            <a:ext cx="914749" cy="442035"/>
          </a:xfrm>
          <a:prstGeom prst="rect">
            <a:avLst/>
          </a:prstGeom>
        </p:spPr>
        <p:txBody>
          <a:bodyPr wrap="square" lIns="36000" tIns="36000" rIns="36000" bIns="36000">
            <a:spAutoFit/>
          </a:bodyPr>
          <a:lstStyle/>
          <a:p>
            <a:pPr algn="r"/>
            <a:r>
              <a:rPr lang="en-US" sz="1200" i="1" smtClean="0">
                <a:solidFill>
                  <a:srgbClr val="C00000"/>
                </a:solidFill>
              </a:rPr>
              <a:t>Personal</a:t>
            </a:r>
          </a:p>
          <a:p>
            <a:pPr algn="r"/>
            <a:r>
              <a:rPr lang="en-US" sz="1200" i="1" smtClean="0">
                <a:solidFill>
                  <a:srgbClr val="C00000"/>
                </a:solidFill>
              </a:rPr>
              <a:t>Taxes</a:t>
            </a:r>
            <a:endParaRPr lang="en-US" sz="1200" i="1">
              <a:solidFill>
                <a:srgbClr val="C00000"/>
              </a:solidFill>
            </a:endParaRPr>
          </a:p>
        </p:txBody>
      </p:sp>
      <p:sp>
        <p:nvSpPr>
          <p:cNvPr id="110" name="Rectangle 109"/>
          <p:cNvSpPr/>
          <p:nvPr/>
        </p:nvSpPr>
        <p:spPr>
          <a:xfrm>
            <a:off x="8040039" y="2689939"/>
            <a:ext cx="914749" cy="442035"/>
          </a:xfrm>
          <a:prstGeom prst="rect">
            <a:avLst/>
          </a:prstGeom>
        </p:spPr>
        <p:txBody>
          <a:bodyPr wrap="square" lIns="36000" tIns="36000" rIns="36000" bIns="36000">
            <a:spAutoFit/>
          </a:bodyPr>
          <a:lstStyle/>
          <a:p>
            <a:r>
              <a:rPr lang="en-US" sz="1200" i="1" smtClean="0">
                <a:solidFill>
                  <a:srgbClr val="C00000"/>
                </a:solidFill>
              </a:rPr>
              <a:t>Transfer</a:t>
            </a:r>
          </a:p>
          <a:p>
            <a:r>
              <a:rPr lang="en-US" sz="1200" i="1" smtClean="0">
                <a:solidFill>
                  <a:srgbClr val="C00000"/>
                </a:solidFill>
              </a:rPr>
              <a:t>paymens</a:t>
            </a:r>
            <a:endParaRPr lang="en-US" sz="1200" i="1">
              <a:solidFill>
                <a:srgbClr val="C00000"/>
              </a:solidFill>
            </a:endParaRPr>
          </a:p>
        </p:txBody>
      </p:sp>
      <p:sp>
        <p:nvSpPr>
          <p:cNvPr id="111" name="Rectangle 110"/>
          <p:cNvSpPr/>
          <p:nvPr/>
        </p:nvSpPr>
        <p:spPr>
          <a:xfrm>
            <a:off x="9213501" y="4154964"/>
            <a:ext cx="914749" cy="442035"/>
          </a:xfrm>
          <a:prstGeom prst="rect">
            <a:avLst/>
          </a:prstGeom>
        </p:spPr>
        <p:txBody>
          <a:bodyPr wrap="square" lIns="36000" tIns="36000" rIns="36000" bIns="36000">
            <a:spAutoFit/>
          </a:bodyPr>
          <a:lstStyle/>
          <a:p>
            <a:pPr algn="r"/>
            <a:r>
              <a:rPr lang="en-US" sz="1200" i="1" smtClean="0">
                <a:solidFill>
                  <a:srgbClr val="C00000"/>
                </a:solidFill>
              </a:rPr>
              <a:t>Customer</a:t>
            </a:r>
          </a:p>
          <a:p>
            <a:pPr algn="r"/>
            <a:r>
              <a:rPr lang="en-US" sz="1200" i="1" smtClean="0">
                <a:solidFill>
                  <a:srgbClr val="C00000"/>
                </a:solidFill>
              </a:rPr>
              <a:t>spending</a:t>
            </a:r>
            <a:endParaRPr lang="en-US" sz="1200" i="1">
              <a:solidFill>
                <a:srgbClr val="C00000"/>
              </a:solidFill>
            </a:endParaRPr>
          </a:p>
        </p:txBody>
      </p:sp>
      <p:cxnSp>
        <p:nvCxnSpPr>
          <p:cNvPr id="112" name="AutoShape 4332"/>
          <p:cNvCxnSpPr>
            <a:cxnSpLocks noChangeShapeType="1"/>
          </p:cNvCxnSpPr>
          <p:nvPr/>
        </p:nvCxnSpPr>
        <p:spPr bwMode="auto">
          <a:xfrm flipV="1">
            <a:off x="1787256" y="4340539"/>
            <a:ext cx="9526" cy="995979"/>
          </a:xfrm>
          <a:prstGeom prst="straightConnector1">
            <a:avLst/>
          </a:prstGeom>
          <a:noFill/>
          <a:ln w="9525">
            <a:solidFill>
              <a:srgbClr val="000000"/>
            </a:solidFill>
            <a:round/>
            <a:headEnd type="none" w="med" len="med"/>
            <a:tailEnd type="none" w="med" len="med"/>
          </a:ln>
          <a:extLst>
            <a:ext uri="{909E8E84-426E-40DD-AFC4-6F175D3DCCD1}">
              <a14:hiddenFill xmlns:a14="http://schemas.microsoft.com/office/drawing/2010/main">
                <a:noFill/>
              </a14:hiddenFill>
            </a:ext>
          </a:extLst>
        </p:spPr>
      </p:cxnSp>
      <p:cxnSp>
        <p:nvCxnSpPr>
          <p:cNvPr id="113" name="AutoShape 4332"/>
          <p:cNvCxnSpPr>
            <a:cxnSpLocks noChangeShapeType="1"/>
          </p:cNvCxnSpPr>
          <p:nvPr/>
        </p:nvCxnSpPr>
        <p:spPr bwMode="auto">
          <a:xfrm>
            <a:off x="8460217" y="4908060"/>
            <a:ext cx="236427" cy="0"/>
          </a:xfrm>
          <a:prstGeom prst="straightConnector1">
            <a:avLst/>
          </a:prstGeom>
          <a:noFill/>
          <a:ln w="9525">
            <a:solidFill>
              <a:srgbClr val="000000"/>
            </a:solidFill>
            <a:round/>
            <a:headEnd type="none" w="med" len="med"/>
            <a:tailEnd type="none" w="med" len="med"/>
          </a:ln>
          <a:extLst>
            <a:ext uri="{909E8E84-426E-40DD-AFC4-6F175D3DCCD1}">
              <a14:hiddenFill xmlns:a14="http://schemas.microsoft.com/office/drawing/2010/main">
                <a:noFill/>
              </a14:hiddenFill>
            </a:ext>
          </a:extLst>
        </p:spPr>
      </p:cxnSp>
      <p:cxnSp>
        <p:nvCxnSpPr>
          <p:cNvPr id="114" name="AutoShape 4334"/>
          <p:cNvCxnSpPr>
            <a:cxnSpLocks noChangeShapeType="1"/>
          </p:cNvCxnSpPr>
          <p:nvPr/>
        </p:nvCxnSpPr>
        <p:spPr bwMode="auto">
          <a:xfrm>
            <a:off x="8706490" y="4904031"/>
            <a:ext cx="0" cy="432487"/>
          </a:xfrm>
          <a:prstGeom prst="straightConnector1">
            <a:avLst/>
          </a:prstGeom>
          <a:noFill/>
          <a:ln w="9525">
            <a:solidFill>
              <a:srgbClr val="000000"/>
            </a:solidFill>
            <a:round/>
            <a:headEnd type="none" w="med" len="med"/>
            <a:tailEnd type="none" w="med" len="med"/>
          </a:ln>
          <a:extLst>
            <a:ext uri="{909E8E84-426E-40DD-AFC4-6F175D3DCCD1}">
              <a14:hiddenFill xmlns:a14="http://schemas.microsoft.com/office/drawing/2010/main">
                <a:noFill/>
              </a14:hiddenFill>
            </a:ext>
          </a:extLst>
        </p:spPr>
      </p:cxnSp>
      <p:cxnSp>
        <p:nvCxnSpPr>
          <p:cNvPr id="115" name="AutoShape 4332"/>
          <p:cNvCxnSpPr>
            <a:cxnSpLocks noChangeShapeType="1"/>
          </p:cNvCxnSpPr>
          <p:nvPr/>
        </p:nvCxnSpPr>
        <p:spPr bwMode="auto">
          <a:xfrm flipV="1">
            <a:off x="1571625" y="3664497"/>
            <a:ext cx="9526" cy="1974303"/>
          </a:xfrm>
          <a:prstGeom prst="straightConnector1">
            <a:avLst/>
          </a:prstGeom>
          <a:noFill/>
          <a:ln w="9525">
            <a:solidFill>
              <a:srgbClr val="000000"/>
            </a:solidFill>
            <a:round/>
            <a:headEnd type="none" w="med" len="med"/>
            <a:tailEnd type="none" w="med" len="med"/>
          </a:ln>
          <a:extLst>
            <a:ext uri="{909E8E84-426E-40DD-AFC4-6F175D3DCCD1}">
              <a14:hiddenFill xmlns:a14="http://schemas.microsoft.com/office/drawing/2010/main">
                <a:noFill/>
              </a14:hiddenFill>
            </a:ext>
          </a:extLst>
        </p:spPr>
      </p:cxnSp>
      <p:cxnSp>
        <p:nvCxnSpPr>
          <p:cNvPr id="116" name="AutoShape 4332"/>
          <p:cNvCxnSpPr>
            <a:cxnSpLocks noChangeShapeType="1"/>
          </p:cNvCxnSpPr>
          <p:nvPr/>
        </p:nvCxnSpPr>
        <p:spPr bwMode="auto">
          <a:xfrm>
            <a:off x="1571625" y="5638800"/>
            <a:ext cx="8580304" cy="0"/>
          </a:xfrm>
          <a:prstGeom prst="straightConnector1">
            <a:avLst/>
          </a:prstGeom>
          <a:noFill/>
          <a:ln w="9525">
            <a:solidFill>
              <a:srgbClr val="000000"/>
            </a:solidFill>
            <a:round/>
            <a:headEnd type="none" w="med" len="med"/>
            <a:tailEnd type="none" w="med" len="med"/>
          </a:ln>
          <a:extLst>
            <a:ext uri="{909E8E84-426E-40DD-AFC4-6F175D3DCCD1}">
              <a14:hiddenFill xmlns:a14="http://schemas.microsoft.com/office/drawing/2010/main">
                <a:noFill/>
              </a14:hiddenFill>
            </a:ext>
          </a:extLst>
        </p:spPr>
      </p:cxnSp>
      <p:sp>
        <p:nvSpPr>
          <p:cNvPr id="117" name="Rectangle 116"/>
          <p:cNvSpPr/>
          <p:nvPr/>
        </p:nvSpPr>
        <p:spPr>
          <a:xfrm>
            <a:off x="8706490" y="1591401"/>
            <a:ext cx="914749" cy="442035"/>
          </a:xfrm>
          <a:prstGeom prst="rect">
            <a:avLst/>
          </a:prstGeom>
        </p:spPr>
        <p:txBody>
          <a:bodyPr wrap="square" lIns="36000" tIns="36000" rIns="36000" bIns="36000">
            <a:spAutoFit/>
          </a:bodyPr>
          <a:lstStyle/>
          <a:p>
            <a:r>
              <a:rPr lang="en-US" sz="1200" i="1" smtClean="0">
                <a:solidFill>
                  <a:srgbClr val="C00000"/>
                </a:solidFill>
              </a:rPr>
              <a:t>Government</a:t>
            </a:r>
          </a:p>
          <a:p>
            <a:r>
              <a:rPr lang="en-US" sz="1200" i="1" smtClean="0">
                <a:solidFill>
                  <a:srgbClr val="C00000"/>
                </a:solidFill>
              </a:rPr>
              <a:t>spending</a:t>
            </a:r>
            <a:endParaRPr lang="en-US" sz="1200" i="1">
              <a:solidFill>
                <a:srgbClr val="C00000"/>
              </a:solidFill>
            </a:endParaRPr>
          </a:p>
        </p:txBody>
      </p:sp>
      <p:sp>
        <p:nvSpPr>
          <p:cNvPr id="118" name="Rectangle 117"/>
          <p:cNvSpPr/>
          <p:nvPr/>
        </p:nvSpPr>
        <p:spPr>
          <a:xfrm>
            <a:off x="2358168" y="2432570"/>
            <a:ext cx="914749" cy="257369"/>
          </a:xfrm>
          <a:prstGeom prst="rect">
            <a:avLst/>
          </a:prstGeom>
        </p:spPr>
        <p:txBody>
          <a:bodyPr wrap="square" lIns="36000" tIns="36000" rIns="36000" bIns="36000">
            <a:spAutoFit/>
          </a:bodyPr>
          <a:lstStyle/>
          <a:p>
            <a:r>
              <a:rPr lang="en-US" sz="1200" i="1" smtClean="0">
                <a:solidFill>
                  <a:srgbClr val="C00000"/>
                </a:solidFill>
              </a:rPr>
              <a:t>Purchases</a:t>
            </a:r>
            <a:endParaRPr lang="en-US" sz="1200" i="1">
              <a:solidFill>
                <a:srgbClr val="C00000"/>
              </a:solidFill>
            </a:endParaRPr>
          </a:p>
        </p:txBody>
      </p:sp>
    </p:spTree>
    <p:extLst>
      <p:ext uri="{BB962C8B-B14F-4D97-AF65-F5344CB8AC3E}">
        <p14:creationId xmlns:p14="http://schemas.microsoft.com/office/powerpoint/2010/main" val="219031364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771525" y="151717"/>
            <a:ext cx="10801350" cy="463571"/>
          </a:xfrm>
          <a:prstGeom prst="rect">
            <a:avLst/>
          </a:prstGeom>
        </p:spPr>
        <p:txBody>
          <a:bodyPr>
            <a:no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pPr algn="r"/>
            <a:r>
              <a:rPr lang="en-US" b="1" smtClean="0">
                <a:solidFill>
                  <a:prstClr val="black"/>
                </a:solidFill>
              </a:rPr>
              <a:t> MODEL SISTEM PASAR</a:t>
            </a:r>
            <a:endParaRPr lang="en-US" b="1">
              <a:solidFill>
                <a:prstClr val="black"/>
              </a:solidFill>
            </a:endParaRPr>
          </a:p>
        </p:txBody>
      </p:sp>
      <p:grpSp>
        <p:nvGrpSpPr>
          <p:cNvPr id="22" name="Group 21"/>
          <p:cNvGrpSpPr/>
          <p:nvPr/>
        </p:nvGrpSpPr>
        <p:grpSpPr>
          <a:xfrm>
            <a:off x="2495761" y="1361651"/>
            <a:ext cx="6623453" cy="3856840"/>
            <a:chOff x="1784023" y="1453680"/>
            <a:chExt cx="6623453" cy="3856840"/>
          </a:xfrm>
        </p:grpSpPr>
        <p:cxnSp>
          <p:nvCxnSpPr>
            <p:cNvPr id="25" name="AutoShape 4328"/>
            <p:cNvCxnSpPr>
              <a:cxnSpLocks noChangeShapeType="1"/>
            </p:cNvCxnSpPr>
            <p:nvPr/>
          </p:nvCxnSpPr>
          <p:spPr bwMode="auto">
            <a:xfrm>
              <a:off x="3732282" y="4138597"/>
              <a:ext cx="623238" cy="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26" name="AutoShape 4329"/>
            <p:cNvCxnSpPr>
              <a:cxnSpLocks noChangeShapeType="1"/>
              <a:stCxn id="43" idx="6"/>
              <a:endCxn id="62" idx="1"/>
            </p:cNvCxnSpPr>
            <p:nvPr/>
          </p:nvCxnSpPr>
          <p:spPr bwMode="auto">
            <a:xfrm flipV="1">
              <a:off x="5807488" y="4111896"/>
              <a:ext cx="924553" cy="219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28" name="AutoShape 4331"/>
            <p:cNvCxnSpPr>
              <a:cxnSpLocks noChangeShapeType="1"/>
            </p:cNvCxnSpPr>
            <p:nvPr/>
          </p:nvCxnSpPr>
          <p:spPr bwMode="auto">
            <a:xfrm>
              <a:off x="1787256" y="2920130"/>
              <a:ext cx="360282" cy="558"/>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31" name="AutoShape 4334"/>
            <p:cNvCxnSpPr>
              <a:cxnSpLocks noChangeShapeType="1"/>
            </p:cNvCxnSpPr>
            <p:nvPr/>
          </p:nvCxnSpPr>
          <p:spPr bwMode="auto">
            <a:xfrm>
              <a:off x="1787257" y="1691637"/>
              <a:ext cx="0" cy="3395888"/>
            </a:xfrm>
            <a:prstGeom prst="straightConnector1">
              <a:avLst/>
            </a:prstGeom>
            <a:noFill/>
            <a:ln w="9525">
              <a:solidFill>
                <a:srgbClr val="000000"/>
              </a:solidFill>
              <a:round/>
              <a:headEnd type="none" w="med" len="med"/>
              <a:tailEnd type="none" w="med" len="med"/>
            </a:ln>
            <a:extLst>
              <a:ext uri="{909E8E84-426E-40DD-AFC4-6F175D3DCCD1}">
                <a14:hiddenFill xmlns:a14="http://schemas.microsoft.com/office/drawing/2010/main">
                  <a:noFill/>
                </a14:hiddenFill>
              </a:ext>
            </a:extLst>
          </p:spPr>
        </p:cxnSp>
        <p:cxnSp>
          <p:nvCxnSpPr>
            <p:cNvPr id="34" name="AutoShape 4338"/>
            <p:cNvCxnSpPr>
              <a:cxnSpLocks noChangeShapeType="1"/>
              <a:endCxn id="43" idx="0"/>
            </p:cNvCxnSpPr>
            <p:nvPr/>
          </p:nvCxnSpPr>
          <p:spPr bwMode="auto">
            <a:xfrm>
              <a:off x="5023527" y="1929595"/>
              <a:ext cx="0" cy="1516837"/>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35" name="Rectangle 34"/>
            <p:cNvSpPr>
              <a:spLocks noChangeArrowheads="1"/>
            </p:cNvSpPr>
            <p:nvPr/>
          </p:nvSpPr>
          <p:spPr bwMode="auto">
            <a:xfrm>
              <a:off x="2147537" y="3389581"/>
              <a:ext cx="1336013" cy="693035"/>
            </a:xfrm>
            <a:prstGeom prst="rect">
              <a:avLst/>
            </a:prstGeom>
            <a:solidFill>
              <a:srgbClr val="F2DCBC"/>
            </a:solidFill>
            <a:ln w="9525">
              <a:solidFill>
                <a:srgbClr val="000000"/>
              </a:solidFill>
              <a:miter lim="800000"/>
              <a:headEnd/>
              <a:tailEnd/>
            </a:ln>
          </p:spPr>
          <p:txBody>
            <a:bodyPr rot="0" vert="horz" wrap="square" lIns="36000" tIns="45720" rIns="36000" bIns="45720" anchor="t" anchorCtr="0" upright="1">
              <a:noAutofit/>
            </a:bodyPr>
            <a:lstStyle/>
            <a:p>
              <a:pPr algn="ctr"/>
              <a:r>
                <a:rPr lang="en-US" sz="1400" i="1" smtClean="0">
                  <a:solidFill>
                    <a:prstClr val="black"/>
                  </a:solidFill>
                  <a:latin typeface="Times New Roman"/>
                  <a:ea typeface="Times New Roman"/>
                </a:rPr>
                <a:t>Cash, Inventory, Plant, &amp; Equipment</a:t>
              </a:r>
              <a:endParaRPr lang="en-US" sz="1400" i="1">
                <a:solidFill>
                  <a:prstClr val="black"/>
                </a:solidFill>
                <a:latin typeface="Times New Roman"/>
                <a:ea typeface="Times New Roman"/>
              </a:endParaRPr>
            </a:p>
          </p:txBody>
        </p:sp>
        <p:sp>
          <p:nvSpPr>
            <p:cNvPr id="37" name="Rectangle 36"/>
            <p:cNvSpPr>
              <a:spLocks noChangeArrowheads="1"/>
            </p:cNvSpPr>
            <p:nvPr/>
          </p:nvSpPr>
          <p:spPr bwMode="auto">
            <a:xfrm>
              <a:off x="2147536" y="2711384"/>
              <a:ext cx="1336011" cy="475915"/>
            </a:xfrm>
            <a:prstGeom prst="rect">
              <a:avLst/>
            </a:prstGeom>
            <a:solidFill>
              <a:srgbClr val="F2DCBC"/>
            </a:solidFill>
            <a:ln w="9525">
              <a:solidFill>
                <a:srgbClr val="000000"/>
              </a:solidFill>
              <a:miter lim="800000"/>
              <a:headEnd/>
              <a:tailEnd/>
            </a:ln>
          </p:spPr>
          <p:txBody>
            <a:bodyPr rot="0" vert="horz" wrap="square" lIns="36000" tIns="45720" rIns="36000" bIns="45720" anchor="t" anchorCtr="0" upright="1">
              <a:noAutofit/>
            </a:bodyPr>
            <a:lstStyle/>
            <a:p>
              <a:pPr algn="ctr"/>
              <a:r>
                <a:rPr lang="en-US" sz="1400" smtClean="0">
                  <a:solidFill>
                    <a:prstClr val="black"/>
                  </a:solidFill>
                  <a:latin typeface="Times New Roman"/>
                  <a:ea typeface="Times New Roman"/>
                </a:rPr>
                <a:t>TENAGA KERJA</a:t>
              </a:r>
              <a:endParaRPr lang="en-US" sz="1400">
                <a:solidFill>
                  <a:prstClr val="black"/>
                </a:solidFill>
                <a:latin typeface="Times New Roman"/>
                <a:ea typeface="Times New Roman"/>
              </a:endParaRPr>
            </a:p>
          </p:txBody>
        </p:sp>
        <p:sp>
          <p:nvSpPr>
            <p:cNvPr id="38" name="Rectangle 37"/>
            <p:cNvSpPr>
              <a:spLocks noChangeArrowheads="1"/>
            </p:cNvSpPr>
            <p:nvPr/>
          </p:nvSpPr>
          <p:spPr bwMode="auto">
            <a:xfrm>
              <a:off x="2147539" y="4834605"/>
              <a:ext cx="1336011" cy="475915"/>
            </a:xfrm>
            <a:prstGeom prst="rect">
              <a:avLst/>
            </a:prstGeom>
            <a:solidFill>
              <a:srgbClr val="F2DCBC"/>
            </a:solidFill>
            <a:ln w="9525">
              <a:solidFill>
                <a:srgbClr val="000000"/>
              </a:solidFill>
              <a:miter lim="800000"/>
              <a:headEnd/>
              <a:tailEnd/>
            </a:ln>
          </p:spPr>
          <p:txBody>
            <a:bodyPr rot="0" vert="horz" wrap="square" lIns="36000" tIns="45720" rIns="36000" bIns="45720" anchor="t" anchorCtr="0" upright="1">
              <a:noAutofit/>
            </a:bodyPr>
            <a:lstStyle/>
            <a:p>
              <a:pPr algn="ctr"/>
              <a:endParaRPr lang="en-US" sz="500" smtClean="0">
                <a:solidFill>
                  <a:prstClr val="black"/>
                </a:solidFill>
                <a:latin typeface="Times New Roman"/>
                <a:ea typeface="Times New Roman"/>
              </a:endParaRPr>
            </a:p>
            <a:p>
              <a:pPr algn="ctr"/>
              <a:r>
                <a:rPr lang="en-US" sz="1400" smtClean="0">
                  <a:solidFill>
                    <a:prstClr val="black"/>
                  </a:solidFill>
                  <a:latin typeface="Times New Roman"/>
                  <a:ea typeface="Times New Roman"/>
                </a:rPr>
                <a:t>TEKNOLOGI</a:t>
              </a:r>
              <a:endParaRPr lang="en-US" sz="1400">
                <a:solidFill>
                  <a:prstClr val="black"/>
                </a:solidFill>
                <a:latin typeface="Times New Roman"/>
                <a:ea typeface="Times New Roman"/>
              </a:endParaRPr>
            </a:p>
          </p:txBody>
        </p:sp>
        <p:sp>
          <p:nvSpPr>
            <p:cNvPr id="39" name="Rectangle 38"/>
            <p:cNvSpPr>
              <a:spLocks noChangeArrowheads="1"/>
            </p:cNvSpPr>
            <p:nvPr/>
          </p:nvSpPr>
          <p:spPr bwMode="auto">
            <a:xfrm>
              <a:off x="2144305" y="4232790"/>
              <a:ext cx="1336011" cy="475915"/>
            </a:xfrm>
            <a:prstGeom prst="rect">
              <a:avLst/>
            </a:prstGeom>
            <a:solidFill>
              <a:srgbClr val="F2DCBC"/>
            </a:solidFill>
            <a:ln w="9525">
              <a:solidFill>
                <a:srgbClr val="000000"/>
              </a:solidFill>
              <a:miter lim="800000"/>
              <a:headEnd/>
              <a:tailEnd/>
            </a:ln>
          </p:spPr>
          <p:txBody>
            <a:bodyPr rot="0" vert="horz" wrap="square" lIns="36000" tIns="45720" rIns="36000" bIns="45720" anchor="t" anchorCtr="0" upright="1">
              <a:noAutofit/>
            </a:bodyPr>
            <a:lstStyle/>
            <a:p>
              <a:pPr algn="ctr"/>
              <a:r>
                <a:rPr lang="en-US" sz="1400" smtClean="0">
                  <a:solidFill>
                    <a:prstClr val="black"/>
                  </a:solidFill>
                  <a:latin typeface="Times New Roman"/>
                  <a:ea typeface="Times New Roman"/>
                </a:rPr>
                <a:t>SUMBER DAYA</a:t>
              </a:r>
              <a:br>
                <a:rPr lang="en-US" sz="1400" smtClean="0">
                  <a:solidFill>
                    <a:prstClr val="black"/>
                  </a:solidFill>
                  <a:latin typeface="Times New Roman"/>
                  <a:ea typeface="Times New Roman"/>
                </a:rPr>
              </a:br>
              <a:r>
                <a:rPr lang="en-US" sz="1400" smtClean="0">
                  <a:solidFill>
                    <a:prstClr val="black"/>
                  </a:solidFill>
                  <a:latin typeface="Times New Roman"/>
                  <a:ea typeface="Times New Roman"/>
                </a:rPr>
                <a:t>ALAM</a:t>
              </a:r>
              <a:endParaRPr lang="en-US" sz="1400">
                <a:solidFill>
                  <a:prstClr val="black"/>
                </a:solidFill>
                <a:latin typeface="Times New Roman"/>
                <a:ea typeface="Times New Roman"/>
              </a:endParaRPr>
            </a:p>
          </p:txBody>
        </p:sp>
        <p:sp>
          <p:nvSpPr>
            <p:cNvPr id="43" name="Oval 42"/>
            <p:cNvSpPr/>
            <p:nvPr/>
          </p:nvSpPr>
          <p:spPr>
            <a:xfrm>
              <a:off x="4365046" y="3446432"/>
              <a:ext cx="1442442" cy="1335308"/>
            </a:xfrm>
            <a:prstGeom prst="ellipse">
              <a:avLst/>
            </a:prstGeom>
            <a:solidFill>
              <a:srgbClr val="CCFFFF"/>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smtClean="0">
                  <a:solidFill>
                    <a:prstClr val="black"/>
                  </a:solidFill>
                </a:rPr>
                <a:t>PASAR</a:t>
              </a:r>
            </a:p>
            <a:p>
              <a:pPr algn="ctr"/>
              <a:r>
                <a:rPr lang="en-US" sz="1400" smtClean="0">
                  <a:solidFill>
                    <a:prstClr val="black"/>
                  </a:solidFill>
                </a:rPr>
                <a:t>(Marketplace)</a:t>
              </a:r>
              <a:endParaRPr lang="en-US" sz="1400">
                <a:solidFill>
                  <a:prstClr val="black"/>
                </a:solidFill>
              </a:endParaRPr>
            </a:p>
          </p:txBody>
        </p:sp>
        <p:cxnSp>
          <p:nvCxnSpPr>
            <p:cNvPr id="44" name="AutoShape 4332"/>
            <p:cNvCxnSpPr>
              <a:cxnSpLocks noChangeShapeType="1"/>
            </p:cNvCxnSpPr>
            <p:nvPr/>
          </p:nvCxnSpPr>
          <p:spPr bwMode="auto">
            <a:xfrm>
              <a:off x="3473587" y="4470189"/>
              <a:ext cx="239645" cy="0"/>
            </a:xfrm>
            <a:prstGeom prst="straightConnector1">
              <a:avLst/>
            </a:prstGeom>
            <a:noFill/>
            <a:ln w="9525">
              <a:solidFill>
                <a:srgbClr val="000000"/>
              </a:solidFill>
              <a:round/>
              <a:headEnd type="none" w="med" len="med"/>
              <a:tailEnd type="none" w="med" len="med"/>
            </a:ln>
            <a:extLst>
              <a:ext uri="{909E8E84-426E-40DD-AFC4-6F175D3DCCD1}">
                <a14:hiddenFill xmlns:a14="http://schemas.microsoft.com/office/drawing/2010/main">
                  <a:noFill/>
                </a14:hiddenFill>
              </a:ext>
            </a:extLst>
          </p:spPr>
        </p:cxnSp>
        <p:cxnSp>
          <p:nvCxnSpPr>
            <p:cNvPr id="48" name="AutoShape 4332"/>
            <p:cNvCxnSpPr>
              <a:cxnSpLocks noChangeShapeType="1"/>
            </p:cNvCxnSpPr>
            <p:nvPr/>
          </p:nvCxnSpPr>
          <p:spPr bwMode="auto">
            <a:xfrm>
              <a:off x="3483550" y="2913116"/>
              <a:ext cx="236427" cy="0"/>
            </a:xfrm>
            <a:prstGeom prst="straightConnector1">
              <a:avLst/>
            </a:prstGeom>
            <a:noFill/>
            <a:ln w="9525">
              <a:solidFill>
                <a:srgbClr val="000000"/>
              </a:solidFill>
              <a:round/>
              <a:headEnd type="none" w="med" len="med"/>
              <a:tailEnd type="none" w="med" len="med"/>
            </a:ln>
            <a:extLst>
              <a:ext uri="{909E8E84-426E-40DD-AFC4-6F175D3DCCD1}">
                <a14:hiddenFill xmlns:a14="http://schemas.microsoft.com/office/drawing/2010/main">
                  <a:noFill/>
                </a14:hiddenFill>
              </a:ext>
            </a:extLst>
          </p:spPr>
        </p:cxnSp>
        <p:cxnSp>
          <p:nvCxnSpPr>
            <p:cNvPr id="49" name="AutoShape 4332"/>
            <p:cNvCxnSpPr>
              <a:cxnSpLocks noChangeShapeType="1"/>
            </p:cNvCxnSpPr>
            <p:nvPr/>
          </p:nvCxnSpPr>
          <p:spPr bwMode="auto">
            <a:xfrm flipH="1" flipV="1">
              <a:off x="3719977" y="2913116"/>
              <a:ext cx="0" cy="2174409"/>
            </a:xfrm>
            <a:prstGeom prst="straightConnector1">
              <a:avLst/>
            </a:prstGeom>
            <a:noFill/>
            <a:ln w="9525">
              <a:solidFill>
                <a:srgbClr val="000000"/>
              </a:solidFill>
              <a:round/>
              <a:headEnd type="none" w="med" len="med"/>
              <a:tailEnd type="none" w="med" len="med"/>
            </a:ln>
            <a:extLst>
              <a:ext uri="{909E8E84-426E-40DD-AFC4-6F175D3DCCD1}">
                <a14:hiddenFill xmlns:a14="http://schemas.microsoft.com/office/drawing/2010/main">
                  <a:noFill/>
                </a14:hiddenFill>
              </a:ext>
            </a:extLst>
          </p:spPr>
        </p:cxnSp>
        <p:sp>
          <p:nvSpPr>
            <p:cNvPr id="51" name="Rectangle 50"/>
            <p:cNvSpPr>
              <a:spLocks noChangeArrowheads="1"/>
            </p:cNvSpPr>
            <p:nvPr/>
          </p:nvSpPr>
          <p:spPr bwMode="auto">
            <a:xfrm>
              <a:off x="4355521" y="1453680"/>
              <a:ext cx="1336011" cy="475915"/>
            </a:xfrm>
            <a:prstGeom prst="rect">
              <a:avLst/>
            </a:prstGeom>
            <a:solidFill>
              <a:schemeClr val="accent3">
                <a:lumMod val="40000"/>
                <a:lumOff val="60000"/>
              </a:schemeClr>
            </a:solidFill>
            <a:ln w="9525">
              <a:solidFill>
                <a:srgbClr val="000000"/>
              </a:solidFill>
              <a:miter lim="800000"/>
              <a:headEnd/>
              <a:tailEnd/>
            </a:ln>
          </p:spPr>
          <p:txBody>
            <a:bodyPr rot="0" vert="horz" wrap="square" lIns="36000" tIns="45720" rIns="36000" bIns="45720" anchor="t" anchorCtr="0" upright="1">
              <a:noAutofit/>
            </a:bodyPr>
            <a:lstStyle/>
            <a:p>
              <a:pPr algn="ctr"/>
              <a:endParaRPr lang="en-US" sz="500" smtClean="0">
                <a:solidFill>
                  <a:prstClr val="black"/>
                </a:solidFill>
                <a:latin typeface="Times New Roman"/>
                <a:ea typeface="Times New Roman"/>
              </a:endParaRPr>
            </a:p>
            <a:p>
              <a:pPr algn="ctr"/>
              <a:r>
                <a:rPr lang="en-US" sz="1400" smtClean="0">
                  <a:solidFill>
                    <a:prstClr val="black"/>
                  </a:solidFill>
                  <a:latin typeface="Times New Roman"/>
                  <a:ea typeface="Times New Roman"/>
                </a:rPr>
                <a:t>PEDAGANG</a:t>
              </a:r>
              <a:endParaRPr lang="en-US" sz="1400">
                <a:solidFill>
                  <a:prstClr val="black"/>
                </a:solidFill>
                <a:latin typeface="Times New Roman"/>
                <a:ea typeface="Times New Roman"/>
              </a:endParaRPr>
            </a:p>
          </p:txBody>
        </p:sp>
        <p:sp>
          <p:nvSpPr>
            <p:cNvPr id="54" name="Rectangle 53"/>
            <p:cNvSpPr>
              <a:spLocks noChangeArrowheads="1"/>
            </p:cNvSpPr>
            <p:nvPr/>
          </p:nvSpPr>
          <p:spPr bwMode="auto">
            <a:xfrm>
              <a:off x="6732041" y="3142640"/>
              <a:ext cx="1273372" cy="485542"/>
            </a:xfrm>
            <a:prstGeom prst="rect">
              <a:avLst/>
            </a:prstGeom>
            <a:solidFill>
              <a:srgbClr val="FFFFCC"/>
            </a:solidFill>
            <a:ln w="9525">
              <a:solidFill>
                <a:srgbClr val="000000"/>
              </a:solidFill>
              <a:miter lim="800000"/>
              <a:headEnd/>
              <a:tailEnd/>
            </a:ln>
          </p:spPr>
          <p:txBody>
            <a:bodyPr rot="0" vert="horz" wrap="square" lIns="36000" tIns="45720" rIns="36000" bIns="45720" anchor="t" anchorCtr="0" upright="1">
              <a:noAutofit/>
            </a:bodyPr>
            <a:lstStyle/>
            <a:p>
              <a:pPr algn="ctr"/>
              <a:endParaRPr lang="en-US" sz="500" smtClean="0">
                <a:solidFill>
                  <a:prstClr val="black"/>
                </a:solidFill>
                <a:latin typeface="Times New Roman"/>
                <a:ea typeface="Times New Roman"/>
              </a:endParaRPr>
            </a:p>
            <a:p>
              <a:pPr algn="ctr"/>
              <a:r>
                <a:rPr lang="en-US" sz="1400" smtClean="0">
                  <a:solidFill>
                    <a:prstClr val="black"/>
                  </a:solidFill>
                  <a:latin typeface="Times New Roman"/>
                  <a:ea typeface="Times New Roman"/>
                </a:rPr>
                <a:t>KONSUMEN</a:t>
              </a:r>
            </a:p>
          </p:txBody>
        </p:sp>
        <p:cxnSp>
          <p:nvCxnSpPr>
            <p:cNvPr id="57" name="AutoShape 4331"/>
            <p:cNvCxnSpPr>
              <a:cxnSpLocks noChangeShapeType="1"/>
            </p:cNvCxnSpPr>
            <p:nvPr/>
          </p:nvCxnSpPr>
          <p:spPr bwMode="auto">
            <a:xfrm>
              <a:off x="1795562" y="3704644"/>
              <a:ext cx="360282" cy="558"/>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58" name="AutoShape 4331"/>
            <p:cNvCxnSpPr>
              <a:cxnSpLocks noChangeShapeType="1"/>
            </p:cNvCxnSpPr>
            <p:nvPr/>
          </p:nvCxnSpPr>
          <p:spPr bwMode="auto">
            <a:xfrm>
              <a:off x="1787257" y="4470189"/>
              <a:ext cx="360282" cy="558"/>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61" name="AutoShape 4332"/>
            <p:cNvCxnSpPr>
              <a:cxnSpLocks noChangeShapeType="1"/>
            </p:cNvCxnSpPr>
            <p:nvPr/>
          </p:nvCxnSpPr>
          <p:spPr bwMode="auto">
            <a:xfrm>
              <a:off x="1784023" y="1685612"/>
              <a:ext cx="2581023" cy="0"/>
            </a:xfrm>
            <a:prstGeom prst="straightConnector1">
              <a:avLst/>
            </a:prstGeom>
            <a:noFill/>
            <a:ln w="9525">
              <a:solidFill>
                <a:srgbClr val="000000"/>
              </a:solidFill>
              <a:round/>
              <a:headEnd type="none" w="med" len="med"/>
              <a:tailEnd type="none" w="med" len="med"/>
            </a:ln>
            <a:extLst>
              <a:ext uri="{909E8E84-426E-40DD-AFC4-6F175D3DCCD1}">
                <a14:hiddenFill xmlns:a14="http://schemas.microsoft.com/office/drawing/2010/main">
                  <a:noFill/>
                </a14:hiddenFill>
              </a:ext>
            </a:extLst>
          </p:spPr>
        </p:cxnSp>
        <p:cxnSp>
          <p:nvCxnSpPr>
            <p:cNvPr id="83" name="AutoShape 4331"/>
            <p:cNvCxnSpPr>
              <a:cxnSpLocks noChangeShapeType="1"/>
            </p:cNvCxnSpPr>
            <p:nvPr/>
          </p:nvCxnSpPr>
          <p:spPr bwMode="auto">
            <a:xfrm>
              <a:off x="1787257" y="5086967"/>
              <a:ext cx="360282" cy="558"/>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85" name="AutoShape 4333"/>
            <p:cNvCxnSpPr>
              <a:cxnSpLocks noChangeShapeType="1"/>
            </p:cNvCxnSpPr>
            <p:nvPr/>
          </p:nvCxnSpPr>
          <p:spPr bwMode="auto">
            <a:xfrm flipH="1" flipV="1">
              <a:off x="5682008" y="1680439"/>
              <a:ext cx="2658449" cy="5173"/>
            </a:xfrm>
            <a:prstGeom prst="straightConnector1">
              <a:avLst/>
            </a:prstGeom>
            <a:noFill/>
            <a:ln w="9525">
              <a:solidFill>
                <a:srgbClr val="000000"/>
              </a:solidFill>
              <a:round/>
              <a:headEnd type="none" w="med" len="med"/>
              <a:tailEnd type="triangle" w="med" len="med"/>
            </a:ln>
            <a:extLst>
              <a:ext uri="{909E8E84-426E-40DD-AFC4-6F175D3DCCD1}">
                <a14:hiddenFill xmlns:a14="http://schemas.microsoft.com/office/drawing/2010/main">
                  <a:noFill/>
                </a14:hiddenFill>
              </a:ext>
            </a:extLst>
          </p:spPr>
        </p:cxnSp>
        <p:cxnSp>
          <p:nvCxnSpPr>
            <p:cNvPr id="87" name="AutoShape 4334"/>
            <p:cNvCxnSpPr>
              <a:cxnSpLocks noChangeShapeType="1"/>
            </p:cNvCxnSpPr>
            <p:nvPr/>
          </p:nvCxnSpPr>
          <p:spPr bwMode="auto">
            <a:xfrm>
              <a:off x="8330932" y="1685612"/>
              <a:ext cx="0" cy="3208919"/>
            </a:xfrm>
            <a:prstGeom prst="straightConnector1">
              <a:avLst/>
            </a:prstGeom>
            <a:noFill/>
            <a:ln w="9525">
              <a:solidFill>
                <a:srgbClr val="000000"/>
              </a:solidFill>
              <a:round/>
              <a:headEnd type="none" w="med" len="med"/>
              <a:tailEnd type="none" w="med" len="med"/>
            </a:ln>
            <a:extLst>
              <a:ext uri="{909E8E84-426E-40DD-AFC4-6F175D3DCCD1}">
                <a14:hiddenFill xmlns:a14="http://schemas.microsoft.com/office/drawing/2010/main">
                  <a:noFill/>
                </a14:hiddenFill>
              </a:ext>
            </a:extLst>
          </p:spPr>
        </p:cxnSp>
        <p:sp>
          <p:nvSpPr>
            <p:cNvPr id="90" name="Rectangle 89"/>
            <p:cNvSpPr/>
            <p:nvPr/>
          </p:nvSpPr>
          <p:spPr>
            <a:xfrm>
              <a:off x="6329978" y="1691637"/>
              <a:ext cx="2077498" cy="1365365"/>
            </a:xfrm>
            <a:prstGeom prst="rect">
              <a:avLst/>
            </a:prstGeom>
          </p:spPr>
          <p:txBody>
            <a:bodyPr wrap="square" lIns="36000" tIns="36000" rIns="36000" bIns="36000">
              <a:spAutoFit/>
            </a:bodyPr>
            <a:lstStyle/>
            <a:p>
              <a:r>
                <a:rPr lang="en-US" sz="1200" i="1" smtClean="0">
                  <a:solidFill>
                    <a:srgbClr val="C00000"/>
                  </a:solidFill>
                </a:rPr>
                <a:t>Perminaan produk</a:t>
              </a:r>
            </a:p>
            <a:p>
              <a:r>
                <a:rPr lang="en-US" sz="1200" i="1" smtClean="0">
                  <a:solidFill>
                    <a:srgbClr val="C00000"/>
                  </a:solidFill>
                </a:rPr>
                <a:t>Pasokan produk</a:t>
              </a:r>
            </a:p>
            <a:p>
              <a:r>
                <a:rPr lang="en-US" sz="1200" i="1" smtClean="0">
                  <a:solidFill>
                    <a:srgbClr val="C00000"/>
                  </a:solidFill>
                </a:rPr>
                <a:t>Harga (price)</a:t>
              </a:r>
            </a:p>
            <a:p>
              <a:r>
                <a:rPr lang="en-US" sz="1200" i="1" smtClean="0">
                  <a:solidFill>
                    <a:srgbClr val="C00000"/>
                  </a:solidFill>
                </a:rPr>
                <a:t>Pengganti produk</a:t>
              </a:r>
            </a:p>
            <a:p>
              <a:r>
                <a:rPr lang="en-US" sz="1200" i="1" smtClean="0">
                  <a:solidFill>
                    <a:srgbClr val="C00000"/>
                  </a:solidFill>
                </a:rPr>
                <a:t>Faktor-faktor kompetisi</a:t>
              </a:r>
            </a:p>
            <a:p>
              <a:r>
                <a:rPr lang="en-US" sz="1200" i="1" smtClean="0">
                  <a:solidFill>
                    <a:srgbClr val="C00000"/>
                  </a:solidFill>
                </a:rPr>
                <a:t>Prospek pasar (market Outlook)</a:t>
              </a:r>
            </a:p>
            <a:p>
              <a:endParaRPr lang="en-US" sz="1200" i="1">
                <a:solidFill>
                  <a:srgbClr val="C00000"/>
                </a:solidFill>
              </a:endParaRPr>
            </a:p>
          </p:txBody>
        </p:sp>
        <p:cxnSp>
          <p:nvCxnSpPr>
            <p:cNvPr id="93" name="AutoShape 4334"/>
            <p:cNvCxnSpPr>
              <a:cxnSpLocks noChangeShapeType="1"/>
            </p:cNvCxnSpPr>
            <p:nvPr/>
          </p:nvCxnSpPr>
          <p:spPr bwMode="auto">
            <a:xfrm>
              <a:off x="6359771" y="3357301"/>
              <a:ext cx="1" cy="1548008"/>
            </a:xfrm>
            <a:prstGeom prst="straightConnector1">
              <a:avLst/>
            </a:prstGeom>
            <a:noFill/>
            <a:ln w="9525">
              <a:solidFill>
                <a:srgbClr val="000000"/>
              </a:solidFill>
              <a:round/>
              <a:headEnd type="none" w="med" len="med"/>
              <a:tailEnd type="none" w="med" len="med"/>
            </a:ln>
            <a:extLst>
              <a:ext uri="{909E8E84-426E-40DD-AFC4-6F175D3DCCD1}">
                <a14:hiddenFill xmlns:a14="http://schemas.microsoft.com/office/drawing/2010/main">
                  <a:noFill/>
                </a14:hiddenFill>
              </a:ext>
            </a:extLst>
          </p:spPr>
        </p:cxnSp>
        <p:cxnSp>
          <p:nvCxnSpPr>
            <p:cNvPr id="55" name="AutoShape 4332"/>
            <p:cNvCxnSpPr>
              <a:cxnSpLocks noChangeShapeType="1"/>
            </p:cNvCxnSpPr>
            <p:nvPr/>
          </p:nvCxnSpPr>
          <p:spPr bwMode="auto">
            <a:xfrm>
              <a:off x="3492637" y="5074033"/>
              <a:ext cx="239645" cy="0"/>
            </a:xfrm>
            <a:prstGeom prst="straightConnector1">
              <a:avLst/>
            </a:prstGeom>
            <a:noFill/>
            <a:ln w="9525">
              <a:solidFill>
                <a:srgbClr val="000000"/>
              </a:solidFill>
              <a:round/>
              <a:headEnd type="none" w="med" len="med"/>
              <a:tailEnd type="none" w="med" len="med"/>
            </a:ln>
            <a:extLst>
              <a:ext uri="{909E8E84-426E-40DD-AFC4-6F175D3DCCD1}">
                <a14:hiddenFill xmlns:a14="http://schemas.microsoft.com/office/drawing/2010/main">
                  <a:noFill/>
                </a14:hiddenFill>
              </a:ext>
            </a:extLst>
          </p:spPr>
        </p:cxnSp>
        <p:cxnSp>
          <p:nvCxnSpPr>
            <p:cNvPr id="59" name="AutoShape 4332"/>
            <p:cNvCxnSpPr>
              <a:cxnSpLocks noChangeShapeType="1"/>
            </p:cNvCxnSpPr>
            <p:nvPr/>
          </p:nvCxnSpPr>
          <p:spPr bwMode="auto">
            <a:xfrm>
              <a:off x="3483547" y="3726526"/>
              <a:ext cx="239645" cy="0"/>
            </a:xfrm>
            <a:prstGeom prst="straightConnector1">
              <a:avLst/>
            </a:prstGeom>
            <a:noFill/>
            <a:ln w="9525">
              <a:solidFill>
                <a:srgbClr val="000000"/>
              </a:solidFill>
              <a:round/>
              <a:headEnd type="none" w="med" len="med"/>
              <a:tailEnd type="none" w="med" len="med"/>
            </a:ln>
            <a:extLst>
              <a:ext uri="{909E8E84-426E-40DD-AFC4-6F175D3DCCD1}">
                <a14:hiddenFill xmlns:a14="http://schemas.microsoft.com/office/drawing/2010/main">
                  <a:noFill/>
                </a14:hiddenFill>
              </a:ext>
            </a:extLst>
          </p:spPr>
        </p:cxnSp>
        <p:sp>
          <p:nvSpPr>
            <p:cNvPr id="62" name="Rectangle 61"/>
            <p:cNvSpPr>
              <a:spLocks noChangeArrowheads="1"/>
            </p:cNvSpPr>
            <p:nvPr/>
          </p:nvSpPr>
          <p:spPr bwMode="auto">
            <a:xfrm>
              <a:off x="6732041" y="3794666"/>
              <a:ext cx="1273372" cy="634460"/>
            </a:xfrm>
            <a:prstGeom prst="rect">
              <a:avLst/>
            </a:prstGeom>
            <a:solidFill>
              <a:srgbClr val="FFFFCC"/>
            </a:solidFill>
            <a:ln w="9525">
              <a:solidFill>
                <a:srgbClr val="000000"/>
              </a:solidFill>
              <a:miter lim="800000"/>
              <a:headEnd/>
              <a:tailEnd/>
            </a:ln>
          </p:spPr>
          <p:txBody>
            <a:bodyPr rot="0" vert="horz" wrap="square" lIns="36000" tIns="45720" rIns="36000" bIns="45720" anchor="t" anchorCtr="0" upright="1">
              <a:noAutofit/>
            </a:bodyPr>
            <a:lstStyle/>
            <a:p>
              <a:pPr algn="ctr"/>
              <a:endParaRPr lang="en-US" sz="500" smtClean="0">
                <a:solidFill>
                  <a:prstClr val="black"/>
                </a:solidFill>
                <a:latin typeface="Times New Roman"/>
                <a:ea typeface="Times New Roman"/>
              </a:endParaRPr>
            </a:p>
            <a:p>
              <a:pPr algn="ctr"/>
              <a:r>
                <a:rPr lang="en-US" sz="1400" smtClean="0">
                  <a:solidFill>
                    <a:prstClr val="black"/>
                  </a:solidFill>
                  <a:latin typeface="Times New Roman"/>
                  <a:ea typeface="Times New Roman"/>
                </a:rPr>
                <a:t>PERUSAHAAN</a:t>
              </a:r>
            </a:p>
            <a:p>
              <a:pPr algn="ctr"/>
              <a:r>
                <a:rPr lang="en-US" sz="1400" smtClean="0">
                  <a:solidFill>
                    <a:prstClr val="black"/>
                  </a:solidFill>
                  <a:latin typeface="Times New Roman"/>
                  <a:ea typeface="Times New Roman"/>
                </a:rPr>
                <a:t>BISNIS</a:t>
              </a:r>
            </a:p>
          </p:txBody>
        </p:sp>
        <p:sp>
          <p:nvSpPr>
            <p:cNvPr id="63" name="Rectangle 62"/>
            <p:cNvSpPr>
              <a:spLocks noChangeArrowheads="1"/>
            </p:cNvSpPr>
            <p:nvPr/>
          </p:nvSpPr>
          <p:spPr bwMode="auto">
            <a:xfrm>
              <a:off x="6749964" y="4651760"/>
              <a:ext cx="1273372" cy="485542"/>
            </a:xfrm>
            <a:prstGeom prst="rect">
              <a:avLst/>
            </a:prstGeom>
            <a:solidFill>
              <a:srgbClr val="FFFFCC"/>
            </a:solidFill>
            <a:ln w="9525">
              <a:solidFill>
                <a:srgbClr val="000000"/>
              </a:solidFill>
              <a:miter lim="800000"/>
              <a:headEnd/>
              <a:tailEnd/>
            </a:ln>
          </p:spPr>
          <p:txBody>
            <a:bodyPr rot="0" vert="horz" wrap="square" lIns="36000" tIns="45720" rIns="36000" bIns="45720" anchor="t" anchorCtr="0" upright="1">
              <a:noAutofit/>
            </a:bodyPr>
            <a:lstStyle/>
            <a:p>
              <a:pPr algn="ctr"/>
              <a:endParaRPr lang="en-US" sz="500" smtClean="0">
                <a:solidFill>
                  <a:prstClr val="black"/>
                </a:solidFill>
                <a:latin typeface="Times New Roman"/>
                <a:ea typeface="Times New Roman"/>
              </a:endParaRPr>
            </a:p>
            <a:p>
              <a:pPr algn="ctr"/>
              <a:r>
                <a:rPr lang="en-US" sz="1400" smtClean="0">
                  <a:solidFill>
                    <a:prstClr val="black"/>
                  </a:solidFill>
                  <a:latin typeface="Times New Roman"/>
                  <a:ea typeface="Times New Roman"/>
                </a:rPr>
                <a:t>PEMERINTAH</a:t>
              </a:r>
            </a:p>
          </p:txBody>
        </p:sp>
        <p:cxnSp>
          <p:nvCxnSpPr>
            <p:cNvPr id="71" name="AutoShape 4331"/>
            <p:cNvCxnSpPr>
              <a:cxnSpLocks noChangeShapeType="1"/>
            </p:cNvCxnSpPr>
            <p:nvPr/>
          </p:nvCxnSpPr>
          <p:spPr bwMode="auto">
            <a:xfrm>
              <a:off x="6363800" y="3356720"/>
              <a:ext cx="360282" cy="558"/>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72" name="AutoShape 4331"/>
            <p:cNvCxnSpPr>
              <a:cxnSpLocks noChangeShapeType="1"/>
            </p:cNvCxnSpPr>
            <p:nvPr/>
          </p:nvCxnSpPr>
          <p:spPr bwMode="auto">
            <a:xfrm>
              <a:off x="6370898" y="4895226"/>
              <a:ext cx="360282" cy="558"/>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75" name="AutoShape 4332"/>
            <p:cNvCxnSpPr>
              <a:cxnSpLocks noChangeShapeType="1"/>
            </p:cNvCxnSpPr>
            <p:nvPr/>
          </p:nvCxnSpPr>
          <p:spPr bwMode="auto">
            <a:xfrm>
              <a:off x="8023336" y="4898748"/>
              <a:ext cx="317121" cy="0"/>
            </a:xfrm>
            <a:prstGeom prst="straightConnector1">
              <a:avLst/>
            </a:prstGeom>
            <a:noFill/>
            <a:ln w="9525">
              <a:solidFill>
                <a:srgbClr val="000000"/>
              </a:solidFill>
              <a:round/>
              <a:headEnd type="none" w="med" len="med"/>
              <a:tailEnd type="none" w="med" len="med"/>
            </a:ln>
            <a:extLst>
              <a:ext uri="{909E8E84-426E-40DD-AFC4-6F175D3DCCD1}">
                <a14:hiddenFill xmlns:a14="http://schemas.microsoft.com/office/drawing/2010/main">
                  <a:noFill/>
                </a14:hiddenFill>
              </a:ext>
            </a:extLst>
          </p:spPr>
        </p:cxnSp>
        <p:cxnSp>
          <p:nvCxnSpPr>
            <p:cNvPr id="77" name="AutoShape 4332"/>
            <p:cNvCxnSpPr>
              <a:cxnSpLocks noChangeShapeType="1"/>
            </p:cNvCxnSpPr>
            <p:nvPr/>
          </p:nvCxnSpPr>
          <p:spPr bwMode="auto">
            <a:xfrm>
              <a:off x="8013811" y="4114086"/>
              <a:ext cx="317121" cy="0"/>
            </a:xfrm>
            <a:prstGeom prst="straightConnector1">
              <a:avLst/>
            </a:prstGeom>
            <a:noFill/>
            <a:ln w="9525">
              <a:solidFill>
                <a:srgbClr val="000000"/>
              </a:solidFill>
              <a:round/>
              <a:headEnd type="none" w="med" len="med"/>
              <a:tailEnd type="none" w="med" len="med"/>
            </a:ln>
            <a:extLst>
              <a:ext uri="{909E8E84-426E-40DD-AFC4-6F175D3DCCD1}">
                <a14:hiddenFill xmlns:a14="http://schemas.microsoft.com/office/drawing/2010/main">
                  <a:noFill/>
                </a14:hiddenFill>
              </a:ext>
            </a:extLst>
          </p:spPr>
        </p:cxnSp>
        <p:cxnSp>
          <p:nvCxnSpPr>
            <p:cNvPr id="78" name="AutoShape 4332"/>
            <p:cNvCxnSpPr>
              <a:cxnSpLocks noChangeShapeType="1"/>
            </p:cNvCxnSpPr>
            <p:nvPr/>
          </p:nvCxnSpPr>
          <p:spPr bwMode="auto">
            <a:xfrm>
              <a:off x="8005413" y="3389581"/>
              <a:ext cx="317121" cy="0"/>
            </a:xfrm>
            <a:prstGeom prst="straightConnector1">
              <a:avLst/>
            </a:prstGeom>
            <a:noFill/>
            <a:ln w="9525">
              <a:solidFill>
                <a:srgbClr val="000000"/>
              </a:solidFill>
              <a:round/>
              <a:headEnd type="none" w="med" len="med"/>
              <a:tailEnd type="none" w="med" len="med"/>
            </a:ln>
            <a:extLst>
              <a:ext uri="{909E8E84-426E-40DD-AFC4-6F175D3DCCD1}">
                <a14:hiddenFill xmlns:a14="http://schemas.microsoft.com/office/drawing/2010/main">
                  <a:noFill/>
                </a14:hiddenFill>
              </a:ext>
            </a:extLst>
          </p:spPr>
        </p:cxnSp>
      </p:grpSp>
    </p:spTree>
    <p:extLst>
      <p:ext uri="{BB962C8B-B14F-4D97-AF65-F5344CB8AC3E}">
        <p14:creationId xmlns:p14="http://schemas.microsoft.com/office/powerpoint/2010/main" val="149986261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771525" y="151717"/>
            <a:ext cx="10801350" cy="463571"/>
          </a:xfrm>
          <a:prstGeom prst="rect">
            <a:avLst/>
          </a:prstGeom>
        </p:spPr>
        <p:txBody>
          <a:bodyPr>
            <a:no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pPr algn="r"/>
            <a:r>
              <a:rPr lang="en-US" b="1" smtClean="0">
                <a:solidFill>
                  <a:prstClr val="black"/>
                </a:solidFill>
              </a:rPr>
              <a:t>MODEL SISTEM Proses bisnis (PRODUKSI)</a:t>
            </a:r>
            <a:endParaRPr lang="en-US" b="1">
              <a:solidFill>
                <a:prstClr val="black"/>
              </a:solidFill>
            </a:endParaRPr>
          </a:p>
        </p:txBody>
      </p:sp>
      <p:sp>
        <p:nvSpPr>
          <p:cNvPr id="112" name="Rectangle 111"/>
          <p:cNvSpPr/>
          <p:nvPr/>
        </p:nvSpPr>
        <p:spPr>
          <a:xfrm>
            <a:off x="4291301" y="4306649"/>
            <a:ext cx="5574341" cy="2011695"/>
          </a:xfrm>
          <a:prstGeom prst="rect">
            <a:avLst/>
          </a:prstGeom>
        </p:spPr>
        <p:txBody>
          <a:bodyPr wrap="square" lIns="36000" tIns="36000" rIns="36000" bIns="36000">
            <a:spAutoFit/>
          </a:bodyPr>
          <a:lstStyle/>
          <a:p>
            <a:r>
              <a:rPr lang="en-US" sz="1400" smtClean="0">
                <a:solidFill>
                  <a:prstClr val="black"/>
                </a:solidFill>
              </a:rPr>
              <a:t>CATATAN : Kekuatan Eksternal yang mempengaruhi perusahaan bisnis </a:t>
            </a:r>
          </a:p>
          <a:p>
            <a:pPr marL="361950" indent="-180975">
              <a:buFontTx/>
              <a:buAutoNum type="arabicPeriod"/>
            </a:pPr>
            <a:r>
              <a:rPr lang="en-US" sz="1400" smtClean="0">
                <a:solidFill>
                  <a:prstClr val="black"/>
                </a:solidFill>
              </a:rPr>
              <a:t>Pemerintah (government)</a:t>
            </a:r>
          </a:p>
          <a:p>
            <a:pPr marL="361950" indent="-180975">
              <a:buFontTx/>
              <a:buAutoNum type="arabicPeriod"/>
            </a:pPr>
            <a:r>
              <a:rPr lang="en-US" sz="1400" smtClean="0">
                <a:solidFill>
                  <a:prstClr val="black"/>
                </a:solidFill>
              </a:rPr>
              <a:t>Komunitas</a:t>
            </a:r>
          </a:p>
          <a:p>
            <a:pPr marL="361950" indent="-180975">
              <a:buFontTx/>
              <a:buAutoNum type="arabicPeriod"/>
            </a:pPr>
            <a:r>
              <a:rPr lang="en-US" sz="1400" smtClean="0">
                <a:solidFill>
                  <a:prstClr val="black"/>
                </a:solidFill>
              </a:rPr>
              <a:t>Pelanggan (customer ~ consumer )</a:t>
            </a:r>
          </a:p>
          <a:p>
            <a:pPr marL="361950" indent="-180975">
              <a:buFontTx/>
              <a:buAutoNum type="arabicPeriod"/>
            </a:pPr>
            <a:r>
              <a:rPr lang="en-US" sz="1400" smtClean="0">
                <a:solidFill>
                  <a:prstClr val="black"/>
                </a:solidFill>
              </a:rPr>
              <a:t>Kompetitor</a:t>
            </a:r>
          </a:p>
          <a:p>
            <a:pPr marL="361950" indent="-180975">
              <a:buFontTx/>
              <a:buAutoNum type="arabicPeriod"/>
            </a:pPr>
            <a:r>
              <a:rPr lang="en-US" sz="1400" smtClean="0">
                <a:solidFill>
                  <a:prstClr val="black"/>
                </a:solidFill>
              </a:rPr>
              <a:t>Pemegang saham (stokeholders ~ stakeholders)</a:t>
            </a:r>
          </a:p>
          <a:p>
            <a:pPr marL="361950" indent="-180975">
              <a:buFontTx/>
              <a:buAutoNum type="arabicPeriod"/>
            </a:pPr>
            <a:r>
              <a:rPr lang="en-US" sz="1400" smtClean="0">
                <a:solidFill>
                  <a:prstClr val="black"/>
                </a:solidFill>
              </a:rPr>
              <a:t>Institusi keuangan (bank)</a:t>
            </a:r>
          </a:p>
          <a:p>
            <a:pPr marL="361950" indent="-180975">
              <a:buFontTx/>
              <a:buAutoNum type="arabicPeriod"/>
            </a:pPr>
            <a:r>
              <a:rPr lang="en-US" sz="1400" smtClean="0">
                <a:solidFill>
                  <a:prstClr val="black"/>
                </a:solidFill>
              </a:rPr>
              <a:t>Pemasok (supplier)</a:t>
            </a:r>
          </a:p>
          <a:p>
            <a:pPr marL="361950" indent="-180975">
              <a:buFontTx/>
              <a:buAutoNum type="arabicPeriod"/>
            </a:pPr>
            <a:r>
              <a:rPr lang="en-US" sz="1400" smtClean="0">
                <a:solidFill>
                  <a:prstClr val="black"/>
                </a:solidFill>
              </a:rPr>
              <a:t>Pegawai (employees ~ labor)</a:t>
            </a:r>
            <a:endParaRPr lang="en-US" sz="1400">
              <a:solidFill>
                <a:prstClr val="black"/>
              </a:solidFill>
            </a:endParaRPr>
          </a:p>
        </p:txBody>
      </p:sp>
      <p:grpSp>
        <p:nvGrpSpPr>
          <p:cNvPr id="100" name="Group 99"/>
          <p:cNvGrpSpPr/>
          <p:nvPr/>
        </p:nvGrpSpPr>
        <p:grpSpPr>
          <a:xfrm>
            <a:off x="393316" y="1043209"/>
            <a:ext cx="9357377" cy="3856840"/>
            <a:chOff x="1078632" y="1548942"/>
            <a:chExt cx="9357377" cy="3856840"/>
          </a:xfrm>
        </p:grpSpPr>
        <p:grpSp>
          <p:nvGrpSpPr>
            <p:cNvPr id="94" name="Group 93"/>
            <p:cNvGrpSpPr/>
            <p:nvPr/>
          </p:nvGrpSpPr>
          <p:grpSpPr>
            <a:xfrm>
              <a:off x="1078632" y="1548942"/>
              <a:ext cx="9357377" cy="3856840"/>
              <a:chOff x="2167625" y="1336764"/>
              <a:chExt cx="9357377" cy="3856840"/>
            </a:xfrm>
          </p:grpSpPr>
          <p:cxnSp>
            <p:nvCxnSpPr>
              <p:cNvPr id="25" name="AutoShape 4328"/>
              <p:cNvCxnSpPr>
                <a:cxnSpLocks noChangeShapeType="1"/>
                <a:stCxn id="35" idx="3"/>
              </p:cNvCxnSpPr>
              <p:nvPr/>
            </p:nvCxnSpPr>
            <p:spPr bwMode="auto">
              <a:xfrm>
                <a:off x="3867150" y="3545947"/>
                <a:ext cx="950935" cy="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26" name="AutoShape 4329"/>
              <p:cNvCxnSpPr>
                <a:cxnSpLocks noChangeShapeType="1"/>
              </p:cNvCxnSpPr>
              <p:nvPr/>
            </p:nvCxnSpPr>
            <p:spPr bwMode="auto">
              <a:xfrm flipV="1">
                <a:off x="6186085" y="3516882"/>
                <a:ext cx="433790" cy="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28" name="AutoShape 4331"/>
              <p:cNvCxnSpPr>
                <a:cxnSpLocks noChangeShapeType="1"/>
              </p:cNvCxnSpPr>
              <p:nvPr/>
            </p:nvCxnSpPr>
            <p:spPr bwMode="auto">
              <a:xfrm>
                <a:off x="2170858" y="2784164"/>
                <a:ext cx="360282" cy="558"/>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29" name="AutoShape 4332"/>
              <p:cNvCxnSpPr>
                <a:cxnSpLocks noChangeShapeType="1"/>
              </p:cNvCxnSpPr>
              <p:nvPr/>
            </p:nvCxnSpPr>
            <p:spPr bwMode="auto">
              <a:xfrm>
                <a:off x="3867152" y="4869921"/>
                <a:ext cx="1591543" cy="558"/>
              </a:xfrm>
              <a:prstGeom prst="straightConnector1">
                <a:avLst/>
              </a:prstGeom>
              <a:noFill/>
              <a:ln w="9525">
                <a:solidFill>
                  <a:srgbClr val="000000"/>
                </a:solidFill>
                <a:round/>
                <a:headEnd type="none" w="med" len="med"/>
                <a:tailEnd type="none" w="med" len="med"/>
              </a:ln>
              <a:extLst>
                <a:ext uri="{909E8E84-426E-40DD-AFC4-6F175D3DCCD1}">
                  <a14:hiddenFill xmlns:a14="http://schemas.microsoft.com/office/drawing/2010/main">
                    <a:noFill/>
                  </a14:hiddenFill>
                </a:ext>
              </a:extLst>
            </p:spPr>
          </p:cxnSp>
          <p:cxnSp>
            <p:nvCxnSpPr>
              <p:cNvPr id="30" name="AutoShape 4333"/>
              <p:cNvCxnSpPr>
                <a:cxnSpLocks noChangeShapeType="1"/>
                <a:endCxn id="43" idx="4"/>
              </p:cNvCxnSpPr>
              <p:nvPr/>
            </p:nvCxnSpPr>
            <p:spPr bwMode="auto">
              <a:xfrm flipV="1">
                <a:off x="5458695" y="4088892"/>
                <a:ext cx="0" cy="781588"/>
              </a:xfrm>
              <a:prstGeom prst="straightConnector1">
                <a:avLst/>
              </a:prstGeom>
              <a:noFill/>
              <a:ln w="9525">
                <a:solidFill>
                  <a:srgbClr val="000000"/>
                </a:solidFill>
                <a:round/>
                <a:headEnd type="none" w="med" len="med"/>
                <a:tailEnd type="triangle" w="med" len="med"/>
              </a:ln>
              <a:extLst>
                <a:ext uri="{909E8E84-426E-40DD-AFC4-6F175D3DCCD1}">
                  <a14:hiddenFill xmlns:a14="http://schemas.microsoft.com/office/drawing/2010/main">
                    <a:noFill/>
                  </a14:hiddenFill>
                </a:ext>
              </a:extLst>
            </p:spPr>
          </p:cxnSp>
          <p:cxnSp>
            <p:nvCxnSpPr>
              <p:cNvPr id="31" name="AutoShape 4334"/>
              <p:cNvCxnSpPr>
                <a:cxnSpLocks noChangeShapeType="1"/>
              </p:cNvCxnSpPr>
              <p:nvPr/>
            </p:nvCxnSpPr>
            <p:spPr bwMode="auto">
              <a:xfrm>
                <a:off x="2170859" y="1574721"/>
                <a:ext cx="0" cy="3395888"/>
              </a:xfrm>
              <a:prstGeom prst="straightConnector1">
                <a:avLst/>
              </a:prstGeom>
              <a:noFill/>
              <a:ln w="9525">
                <a:solidFill>
                  <a:srgbClr val="000000"/>
                </a:solidFill>
                <a:round/>
                <a:headEnd type="none" w="med" len="med"/>
                <a:tailEnd type="none" w="med" len="med"/>
              </a:ln>
              <a:extLst>
                <a:ext uri="{909E8E84-426E-40DD-AFC4-6F175D3DCCD1}">
                  <a14:hiddenFill xmlns:a14="http://schemas.microsoft.com/office/drawing/2010/main">
                    <a:noFill/>
                  </a14:hiddenFill>
                </a:ext>
              </a:extLst>
            </p:spPr>
          </p:cxnSp>
          <p:cxnSp>
            <p:nvCxnSpPr>
              <p:cNvPr id="32" name="AutoShape 4335"/>
              <p:cNvCxnSpPr>
                <a:cxnSpLocks noChangeShapeType="1"/>
                <a:stCxn id="54" idx="3"/>
                <a:endCxn id="80" idx="2"/>
              </p:cNvCxnSpPr>
              <p:nvPr/>
            </p:nvCxnSpPr>
            <p:spPr bwMode="auto">
              <a:xfrm flipV="1">
                <a:off x="7684761" y="3498322"/>
                <a:ext cx="660999" cy="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34" name="AutoShape 4338"/>
              <p:cNvCxnSpPr>
                <a:cxnSpLocks noChangeShapeType="1"/>
              </p:cNvCxnSpPr>
              <p:nvPr/>
            </p:nvCxnSpPr>
            <p:spPr bwMode="auto">
              <a:xfrm>
                <a:off x="5407129" y="1812679"/>
                <a:ext cx="0" cy="1093234"/>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35" name="Rectangle 34"/>
              <p:cNvSpPr>
                <a:spLocks noChangeArrowheads="1"/>
              </p:cNvSpPr>
              <p:nvPr/>
            </p:nvSpPr>
            <p:spPr bwMode="auto">
              <a:xfrm>
                <a:off x="2531139" y="3307989"/>
                <a:ext cx="1336011" cy="475915"/>
              </a:xfrm>
              <a:prstGeom prst="rect">
                <a:avLst/>
              </a:prstGeom>
              <a:solidFill>
                <a:srgbClr val="F2DCBC"/>
              </a:solidFill>
              <a:ln w="9525">
                <a:solidFill>
                  <a:srgbClr val="000000"/>
                </a:solidFill>
                <a:miter lim="800000"/>
                <a:headEnd/>
                <a:tailEnd/>
              </a:ln>
            </p:spPr>
            <p:txBody>
              <a:bodyPr rot="0" vert="horz" wrap="square" lIns="36000" tIns="45720" rIns="36000" bIns="45720" anchor="t" anchorCtr="0" upright="1">
                <a:noAutofit/>
              </a:bodyPr>
              <a:lstStyle/>
              <a:p>
                <a:pPr algn="ctr"/>
                <a:endParaRPr lang="en-US" sz="500" smtClean="0">
                  <a:solidFill>
                    <a:prstClr val="black"/>
                  </a:solidFill>
                  <a:latin typeface="Times New Roman"/>
                  <a:ea typeface="Times New Roman"/>
                </a:endParaRPr>
              </a:p>
              <a:p>
                <a:pPr algn="ctr"/>
                <a:r>
                  <a:rPr lang="en-US" sz="1400" smtClean="0">
                    <a:solidFill>
                      <a:prstClr val="black"/>
                    </a:solidFill>
                    <a:latin typeface="Times New Roman"/>
                    <a:ea typeface="Times New Roman"/>
                  </a:rPr>
                  <a:t>BAHAN BAKU</a:t>
                </a:r>
                <a:endParaRPr lang="en-US" sz="1400">
                  <a:solidFill>
                    <a:prstClr val="black"/>
                  </a:solidFill>
                  <a:latin typeface="Times New Roman"/>
                  <a:ea typeface="Times New Roman"/>
                </a:endParaRPr>
              </a:p>
            </p:txBody>
          </p:sp>
          <p:sp>
            <p:nvSpPr>
              <p:cNvPr id="37" name="Rectangle 36"/>
              <p:cNvSpPr>
                <a:spLocks noChangeArrowheads="1"/>
              </p:cNvSpPr>
              <p:nvPr/>
            </p:nvSpPr>
            <p:spPr bwMode="auto">
              <a:xfrm>
                <a:off x="2531138" y="2594468"/>
                <a:ext cx="1336011" cy="475915"/>
              </a:xfrm>
              <a:prstGeom prst="rect">
                <a:avLst/>
              </a:prstGeom>
              <a:solidFill>
                <a:srgbClr val="F2DCBC"/>
              </a:solidFill>
              <a:ln w="9525">
                <a:solidFill>
                  <a:srgbClr val="000000"/>
                </a:solidFill>
                <a:miter lim="800000"/>
                <a:headEnd/>
                <a:tailEnd/>
              </a:ln>
            </p:spPr>
            <p:txBody>
              <a:bodyPr rot="0" vert="horz" wrap="square" lIns="36000" tIns="45720" rIns="36000" bIns="45720" anchor="t" anchorCtr="0" upright="1">
                <a:noAutofit/>
              </a:bodyPr>
              <a:lstStyle/>
              <a:p>
                <a:pPr algn="ctr"/>
                <a:endParaRPr lang="en-US" sz="500" smtClean="0">
                  <a:solidFill>
                    <a:prstClr val="black"/>
                  </a:solidFill>
                  <a:latin typeface="Times New Roman"/>
                  <a:ea typeface="Times New Roman"/>
                </a:endParaRPr>
              </a:p>
              <a:p>
                <a:pPr algn="ctr"/>
                <a:r>
                  <a:rPr lang="en-US" sz="1400" smtClean="0">
                    <a:solidFill>
                      <a:prstClr val="black"/>
                    </a:solidFill>
                    <a:latin typeface="Times New Roman"/>
                    <a:ea typeface="Times New Roman"/>
                  </a:rPr>
                  <a:t>PERSONIL</a:t>
                </a:r>
                <a:endParaRPr lang="en-US" sz="1400">
                  <a:solidFill>
                    <a:prstClr val="black"/>
                  </a:solidFill>
                  <a:latin typeface="Times New Roman"/>
                  <a:ea typeface="Times New Roman"/>
                </a:endParaRPr>
              </a:p>
            </p:txBody>
          </p:sp>
          <p:sp>
            <p:nvSpPr>
              <p:cNvPr id="38" name="Rectangle 37"/>
              <p:cNvSpPr>
                <a:spLocks noChangeArrowheads="1"/>
              </p:cNvSpPr>
              <p:nvPr/>
            </p:nvSpPr>
            <p:spPr bwMode="auto">
              <a:xfrm>
                <a:off x="2531141" y="4717689"/>
                <a:ext cx="1336011" cy="475915"/>
              </a:xfrm>
              <a:prstGeom prst="rect">
                <a:avLst/>
              </a:prstGeom>
              <a:solidFill>
                <a:srgbClr val="F2DCBC"/>
              </a:solidFill>
              <a:ln w="9525">
                <a:solidFill>
                  <a:srgbClr val="000000"/>
                </a:solidFill>
                <a:miter lim="800000"/>
                <a:headEnd/>
                <a:tailEnd/>
              </a:ln>
            </p:spPr>
            <p:txBody>
              <a:bodyPr rot="0" vert="horz" wrap="square" lIns="36000" tIns="45720" rIns="36000" bIns="45720" anchor="t" anchorCtr="0" upright="1">
                <a:noAutofit/>
              </a:bodyPr>
              <a:lstStyle/>
              <a:p>
                <a:pPr algn="ctr"/>
                <a:endParaRPr lang="en-US" sz="500" smtClean="0">
                  <a:solidFill>
                    <a:prstClr val="black"/>
                  </a:solidFill>
                  <a:latin typeface="Times New Roman"/>
                  <a:ea typeface="Times New Roman"/>
                </a:endParaRPr>
              </a:p>
              <a:p>
                <a:pPr algn="ctr"/>
                <a:r>
                  <a:rPr lang="en-US" sz="1400" smtClean="0">
                    <a:solidFill>
                      <a:prstClr val="black"/>
                    </a:solidFill>
                    <a:latin typeface="Times New Roman"/>
                    <a:ea typeface="Times New Roman"/>
                  </a:rPr>
                  <a:t>MODAL</a:t>
                </a:r>
                <a:endParaRPr lang="en-US" sz="1400">
                  <a:solidFill>
                    <a:prstClr val="black"/>
                  </a:solidFill>
                  <a:latin typeface="Times New Roman"/>
                  <a:ea typeface="Times New Roman"/>
                </a:endParaRPr>
              </a:p>
            </p:txBody>
          </p:sp>
          <p:sp>
            <p:nvSpPr>
              <p:cNvPr id="39" name="Rectangle 38"/>
              <p:cNvSpPr>
                <a:spLocks noChangeArrowheads="1"/>
              </p:cNvSpPr>
              <p:nvPr/>
            </p:nvSpPr>
            <p:spPr bwMode="auto">
              <a:xfrm>
                <a:off x="2531140" y="4004168"/>
                <a:ext cx="1336011" cy="475915"/>
              </a:xfrm>
              <a:prstGeom prst="rect">
                <a:avLst/>
              </a:prstGeom>
              <a:solidFill>
                <a:srgbClr val="F2DCBC"/>
              </a:solidFill>
              <a:ln w="9525">
                <a:solidFill>
                  <a:srgbClr val="000000"/>
                </a:solidFill>
                <a:miter lim="800000"/>
                <a:headEnd/>
                <a:tailEnd/>
              </a:ln>
            </p:spPr>
            <p:txBody>
              <a:bodyPr rot="0" vert="horz" wrap="square" lIns="36000" tIns="45720" rIns="36000" bIns="45720" anchor="t" anchorCtr="0" upright="1">
                <a:noAutofit/>
              </a:bodyPr>
              <a:lstStyle/>
              <a:p>
                <a:pPr algn="ctr"/>
                <a:endParaRPr lang="en-US" sz="500" smtClean="0">
                  <a:solidFill>
                    <a:prstClr val="black"/>
                  </a:solidFill>
                  <a:latin typeface="Times New Roman"/>
                  <a:ea typeface="Times New Roman"/>
                </a:endParaRPr>
              </a:p>
              <a:p>
                <a:pPr algn="ctr"/>
                <a:r>
                  <a:rPr lang="en-US" sz="1400" smtClean="0">
                    <a:solidFill>
                      <a:prstClr val="black"/>
                    </a:solidFill>
                    <a:latin typeface="Times New Roman"/>
                    <a:ea typeface="Times New Roman"/>
                  </a:rPr>
                  <a:t>ENERGI</a:t>
                </a:r>
                <a:endParaRPr lang="en-US" sz="1400">
                  <a:solidFill>
                    <a:prstClr val="black"/>
                  </a:solidFill>
                  <a:latin typeface="Times New Roman"/>
                  <a:ea typeface="Times New Roman"/>
                </a:endParaRPr>
              </a:p>
            </p:txBody>
          </p:sp>
          <p:sp>
            <p:nvSpPr>
              <p:cNvPr id="43" name="Oval 42"/>
              <p:cNvSpPr/>
              <p:nvPr/>
            </p:nvSpPr>
            <p:spPr>
              <a:xfrm>
                <a:off x="4818085" y="2900892"/>
                <a:ext cx="1368000" cy="1188000"/>
              </a:xfrm>
              <a:prstGeom prst="ellipse">
                <a:avLst/>
              </a:prstGeom>
              <a:solidFill>
                <a:srgbClr val="CCFFFF"/>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smtClean="0">
                    <a:solidFill>
                      <a:prstClr val="black"/>
                    </a:solidFill>
                  </a:rPr>
                  <a:t>PROSES</a:t>
                </a:r>
              </a:p>
              <a:p>
                <a:pPr algn="ctr"/>
                <a:r>
                  <a:rPr lang="en-US" sz="1400" smtClean="0">
                    <a:solidFill>
                      <a:prstClr val="black"/>
                    </a:solidFill>
                  </a:rPr>
                  <a:t>PRODUKSI</a:t>
                </a:r>
                <a:endParaRPr lang="en-US" sz="1400">
                  <a:solidFill>
                    <a:prstClr val="black"/>
                  </a:solidFill>
                </a:endParaRPr>
              </a:p>
            </p:txBody>
          </p:sp>
          <p:cxnSp>
            <p:nvCxnSpPr>
              <p:cNvPr id="44" name="AutoShape 4332"/>
              <p:cNvCxnSpPr>
                <a:cxnSpLocks noChangeShapeType="1"/>
              </p:cNvCxnSpPr>
              <p:nvPr/>
            </p:nvCxnSpPr>
            <p:spPr bwMode="auto">
              <a:xfrm>
                <a:off x="3865587" y="4242125"/>
                <a:ext cx="239645" cy="0"/>
              </a:xfrm>
              <a:prstGeom prst="straightConnector1">
                <a:avLst/>
              </a:prstGeom>
              <a:noFill/>
              <a:ln w="9525">
                <a:solidFill>
                  <a:srgbClr val="000000"/>
                </a:solidFill>
                <a:round/>
                <a:headEnd type="none" w="med" len="med"/>
                <a:tailEnd type="none" w="med" len="med"/>
              </a:ln>
              <a:extLst>
                <a:ext uri="{909E8E84-426E-40DD-AFC4-6F175D3DCCD1}">
                  <a14:hiddenFill xmlns:a14="http://schemas.microsoft.com/office/drawing/2010/main">
                    <a:noFill/>
                  </a14:hiddenFill>
                </a:ext>
              </a:extLst>
            </p:spPr>
          </p:cxnSp>
          <p:cxnSp>
            <p:nvCxnSpPr>
              <p:cNvPr id="48" name="AutoShape 4332"/>
              <p:cNvCxnSpPr>
                <a:cxnSpLocks noChangeShapeType="1"/>
              </p:cNvCxnSpPr>
              <p:nvPr/>
            </p:nvCxnSpPr>
            <p:spPr bwMode="auto">
              <a:xfrm>
                <a:off x="3867152" y="2796200"/>
                <a:ext cx="236427" cy="0"/>
              </a:xfrm>
              <a:prstGeom prst="straightConnector1">
                <a:avLst/>
              </a:prstGeom>
              <a:noFill/>
              <a:ln w="9525">
                <a:solidFill>
                  <a:srgbClr val="000000"/>
                </a:solidFill>
                <a:round/>
                <a:headEnd type="none" w="med" len="med"/>
                <a:tailEnd type="none" w="med" len="med"/>
              </a:ln>
              <a:extLst>
                <a:ext uri="{909E8E84-426E-40DD-AFC4-6F175D3DCCD1}">
                  <a14:hiddenFill xmlns:a14="http://schemas.microsoft.com/office/drawing/2010/main">
                    <a:noFill/>
                  </a14:hiddenFill>
                </a:ext>
              </a:extLst>
            </p:spPr>
          </p:cxnSp>
          <p:cxnSp>
            <p:nvCxnSpPr>
              <p:cNvPr id="49" name="AutoShape 4332"/>
              <p:cNvCxnSpPr>
                <a:cxnSpLocks noChangeShapeType="1"/>
              </p:cNvCxnSpPr>
              <p:nvPr/>
            </p:nvCxnSpPr>
            <p:spPr bwMode="auto">
              <a:xfrm flipV="1">
                <a:off x="4103579" y="2796200"/>
                <a:ext cx="0" cy="1440000"/>
              </a:xfrm>
              <a:prstGeom prst="straightConnector1">
                <a:avLst/>
              </a:prstGeom>
              <a:noFill/>
              <a:ln w="9525">
                <a:solidFill>
                  <a:srgbClr val="000000"/>
                </a:solidFill>
                <a:round/>
                <a:headEnd type="none" w="med" len="med"/>
                <a:tailEnd type="none" w="med" len="med"/>
              </a:ln>
              <a:extLst>
                <a:ext uri="{909E8E84-426E-40DD-AFC4-6F175D3DCCD1}">
                  <a14:hiddenFill xmlns:a14="http://schemas.microsoft.com/office/drawing/2010/main">
                    <a:noFill/>
                  </a14:hiddenFill>
                </a:ext>
              </a:extLst>
            </p:spPr>
          </p:cxnSp>
          <p:sp>
            <p:nvSpPr>
              <p:cNvPr id="51" name="Rectangle 50"/>
              <p:cNvSpPr>
                <a:spLocks noChangeArrowheads="1"/>
              </p:cNvSpPr>
              <p:nvPr/>
            </p:nvSpPr>
            <p:spPr bwMode="auto">
              <a:xfrm>
                <a:off x="4739123" y="1336764"/>
                <a:ext cx="1336011" cy="475915"/>
              </a:xfrm>
              <a:prstGeom prst="rect">
                <a:avLst/>
              </a:prstGeom>
              <a:solidFill>
                <a:schemeClr val="accent3">
                  <a:lumMod val="40000"/>
                  <a:lumOff val="60000"/>
                </a:schemeClr>
              </a:solidFill>
              <a:ln w="9525">
                <a:solidFill>
                  <a:srgbClr val="000000"/>
                </a:solidFill>
                <a:miter lim="800000"/>
                <a:headEnd/>
                <a:tailEnd/>
              </a:ln>
            </p:spPr>
            <p:txBody>
              <a:bodyPr rot="0" vert="horz" wrap="square" lIns="36000" tIns="45720" rIns="36000" bIns="45720" anchor="t" anchorCtr="0" upright="1">
                <a:noAutofit/>
              </a:bodyPr>
              <a:lstStyle/>
              <a:p>
                <a:pPr algn="ctr"/>
                <a:endParaRPr lang="en-US" sz="500" smtClean="0">
                  <a:solidFill>
                    <a:prstClr val="black"/>
                  </a:solidFill>
                  <a:latin typeface="Times New Roman"/>
                  <a:ea typeface="Times New Roman"/>
                </a:endParaRPr>
              </a:p>
              <a:p>
                <a:pPr algn="ctr"/>
                <a:r>
                  <a:rPr lang="en-US" sz="1400" smtClean="0">
                    <a:solidFill>
                      <a:prstClr val="black"/>
                    </a:solidFill>
                    <a:latin typeface="Times New Roman"/>
                    <a:ea typeface="Times New Roman"/>
                  </a:rPr>
                  <a:t>MANAJEMEN</a:t>
                </a:r>
                <a:endParaRPr lang="en-US" sz="1400">
                  <a:solidFill>
                    <a:prstClr val="black"/>
                  </a:solidFill>
                  <a:latin typeface="Times New Roman"/>
                  <a:ea typeface="Times New Roman"/>
                </a:endParaRPr>
              </a:p>
            </p:txBody>
          </p:sp>
          <p:sp>
            <p:nvSpPr>
              <p:cNvPr id="54" name="Rectangle 53"/>
              <p:cNvSpPr>
                <a:spLocks noChangeArrowheads="1"/>
              </p:cNvSpPr>
              <p:nvPr/>
            </p:nvSpPr>
            <p:spPr bwMode="auto">
              <a:xfrm>
                <a:off x="6626950" y="3107766"/>
                <a:ext cx="1057811" cy="826055"/>
              </a:xfrm>
              <a:prstGeom prst="rect">
                <a:avLst/>
              </a:prstGeom>
              <a:solidFill>
                <a:srgbClr val="FFFFCC"/>
              </a:solidFill>
              <a:ln w="9525">
                <a:solidFill>
                  <a:srgbClr val="000000"/>
                </a:solidFill>
                <a:miter lim="800000"/>
                <a:headEnd/>
                <a:tailEnd/>
              </a:ln>
            </p:spPr>
            <p:txBody>
              <a:bodyPr rot="0" vert="horz" wrap="square" lIns="36000" tIns="45720" rIns="36000" bIns="45720" anchor="t" anchorCtr="0" upright="1">
                <a:noAutofit/>
              </a:bodyPr>
              <a:lstStyle/>
              <a:p>
                <a:pPr algn="ctr"/>
                <a:endParaRPr lang="en-US" sz="500" smtClean="0">
                  <a:solidFill>
                    <a:prstClr val="black"/>
                  </a:solidFill>
                  <a:latin typeface="Times New Roman"/>
                  <a:ea typeface="Times New Roman"/>
                </a:endParaRPr>
              </a:p>
              <a:p>
                <a:pPr algn="ctr"/>
                <a:r>
                  <a:rPr lang="en-US" sz="1400" smtClean="0">
                    <a:solidFill>
                      <a:prstClr val="black"/>
                    </a:solidFill>
                    <a:latin typeface="Times New Roman"/>
                    <a:ea typeface="Times New Roman"/>
                  </a:rPr>
                  <a:t>PERALAAN</a:t>
                </a:r>
              </a:p>
              <a:p>
                <a:pPr algn="ctr"/>
                <a:r>
                  <a:rPr lang="en-US" sz="1400" smtClean="0">
                    <a:solidFill>
                      <a:prstClr val="black"/>
                    </a:solidFill>
                    <a:latin typeface="Times New Roman"/>
                    <a:ea typeface="Times New Roman"/>
                  </a:rPr>
                  <a:t>&amp;</a:t>
                </a:r>
                <a:endParaRPr lang="en-US" sz="1400">
                  <a:solidFill>
                    <a:prstClr val="black"/>
                  </a:solidFill>
                  <a:latin typeface="Times New Roman"/>
                  <a:ea typeface="Times New Roman"/>
                </a:endParaRPr>
              </a:p>
              <a:p>
                <a:pPr algn="ctr"/>
                <a:r>
                  <a:rPr lang="en-US" sz="1400" smtClean="0">
                    <a:solidFill>
                      <a:prstClr val="black"/>
                    </a:solidFill>
                    <a:latin typeface="Times New Roman"/>
                    <a:ea typeface="Times New Roman"/>
                  </a:rPr>
                  <a:t>SERVIS</a:t>
                </a:r>
              </a:p>
            </p:txBody>
          </p:sp>
          <p:sp>
            <p:nvSpPr>
              <p:cNvPr id="56" name="Rectangle 55"/>
              <p:cNvSpPr/>
              <p:nvPr/>
            </p:nvSpPr>
            <p:spPr>
              <a:xfrm>
                <a:off x="5467001" y="2316536"/>
                <a:ext cx="914749" cy="442035"/>
              </a:xfrm>
              <a:prstGeom prst="rect">
                <a:avLst/>
              </a:prstGeom>
            </p:spPr>
            <p:txBody>
              <a:bodyPr wrap="square" lIns="36000" tIns="36000" rIns="36000" bIns="36000">
                <a:spAutoFit/>
              </a:bodyPr>
              <a:lstStyle/>
              <a:p>
                <a:r>
                  <a:rPr lang="en-US" sz="1200" i="1" smtClean="0">
                    <a:solidFill>
                      <a:srgbClr val="C00000"/>
                    </a:solidFill>
                  </a:rPr>
                  <a:t>Kebijakan</a:t>
                </a:r>
              </a:p>
              <a:p>
                <a:r>
                  <a:rPr lang="en-US" sz="1200" i="1" smtClean="0">
                    <a:solidFill>
                      <a:srgbClr val="C00000"/>
                    </a:solidFill>
                  </a:rPr>
                  <a:t>(policies)</a:t>
                </a:r>
                <a:endParaRPr lang="en-US" sz="1200" i="1">
                  <a:solidFill>
                    <a:srgbClr val="C00000"/>
                  </a:solidFill>
                </a:endParaRPr>
              </a:p>
            </p:txBody>
          </p:sp>
          <p:cxnSp>
            <p:nvCxnSpPr>
              <p:cNvPr id="57" name="AutoShape 4331"/>
              <p:cNvCxnSpPr>
                <a:cxnSpLocks noChangeShapeType="1"/>
              </p:cNvCxnSpPr>
              <p:nvPr/>
            </p:nvCxnSpPr>
            <p:spPr bwMode="auto">
              <a:xfrm>
                <a:off x="2170859" y="3548811"/>
                <a:ext cx="360282" cy="558"/>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58" name="AutoShape 4331"/>
              <p:cNvCxnSpPr>
                <a:cxnSpLocks noChangeShapeType="1"/>
              </p:cNvCxnSpPr>
              <p:nvPr/>
            </p:nvCxnSpPr>
            <p:spPr bwMode="auto">
              <a:xfrm>
                <a:off x="2170859" y="4232186"/>
                <a:ext cx="360282" cy="558"/>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61" name="AutoShape 4332"/>
              <p:cNvCxnSpPr>
                <a:cxnSpLocks noChangeShapeType="1"/>
              </p:cNvCxnSpPr>
              <p:nvPr/>
            </p:nvCxnSpPr>
            <p:spPr bwMode="auto">
              <a:xfrm>
                <a:off x="2167625" y="1568696"/>
                <a:ext cx="2581023" cy="0"/>
              </a:xfrm>
              <a:prstGeom prst="straightConnector1">
                <a:avLst/>
              </a:prstGeom>
              <a:noFill/>
              <a:ln w="9525">
                <a:solidFill>
                  <a:srgbClr val="000000"/>
                </a:solidFill>
                <a:round/>
                <a:headEnd type="none" w="med" len="med"/>
                <a:tailEnd type="none" w="med" len="med"/>
              </a:ln>
              <a:extLst>
                <a:ext uri="{909E8E84-426E-40DD-AFC4-6F175D3DCCD1}">
                  <a14:hiddenFill xmlns:a14="http://schemas.microsoft.com/office/drawing/2010/main">
                    <a:noFill/>
                  </a14:hiddenFill>
                </a:ext>
              </a:extLst>
            </p:spPr>
          </p:cxnSp>
          <p:sp>
            <p:nvSpPr>
              <p:cNvPr id="65" name="Rectangle 64"/>
              <p:cNvSpPr/>
              <p:nvPr/>
            </p:nvSpPr>
            <p:spPr>
              <a:xfrm>
                <a:off x="2189909" y="2020770"/>
                <a:ext cx="866391" cy="442035"/>
              </a:xfrm>
              <a:prstGeom prst="rect">
                <a:avLst/>
              </a:prstGeom>
            </p:spPr>
            <p:txBody>
              <a:bodyPr wrap="square" lIns="36000" tIns="36000" rIns="36000" bIns="36000">
                <a:spAutoFit/>
              </a:bodyPr>
              <a:lstStyle/>
              <a:p>
                <a:r>
                  <a:rPr lang="en-US" sz="1200" i="1" smtClean="0">
                    <a:solidFill>
                      <a:srgbClr val="C00000"/>
                    </a:solidFill>
                  </a:rPr>
                  <a:t>Tindaksan </a:t>
                </a:r>
              </a:p>
              <a:p>
                <a:r>
                  <a:rPr lang="en-US" sz="1200" i="1" smtClean="0">
                    <a:solidFill>
                      <a:srgbClr val="C00000"/>
                    </a:solidFill>
                  </a:rPr>
                  <a:t>(action) </a:t>
                </a:r>
                <a:endParaRPr lang="en-US" sz="1200" i="1">
                  <a:solidFill>
                    <a:srgbClr val="C00000"/>
                  </a:solidFill>
                </a:endParaRPr>
              </a:p>
            </p:txBody>
          </p:sp>
          <p:grpSp>
            <p:nvGrpSpPr>
              <p:cNvPr id="67" name="Group 66"/>
              <p:cNvGrpSpPr/>
              <p:nvPr/>
            </p:nvGrpSpPr>
            <p:grpSpPr>
              <a:xfrm>
                <a:off x="10087497" y="2909819"/>
                <a:ext cx="1437505" cy="1179458"/>
                <a:chOff x="8618390" y="2867669"/>
                <a:chExt cx="1437505" cy="1179458"/>
              </a:xfrm>
            </p:grpSpPr>
            <p:grpSp>
              <p:nvGrpSpPr>
                <p:cNvPr id="66" name="Group 65"/>
                <p:cNvGrpSpPr/>
                <p:nvPr/>
              </p:nvGrpSpPr>
              <p:grpSpPr>
                <a:xfrm>
                  <a:off x="8618390" y="2867669"/>
                  <a:ext cx="1437505" cy="987522"/>
                  <a:chOff x="8603479" y="2851486"/>
                  <a:chExt cx="1437505" cy="987522"/>
                </a:xfrm>
              </p:grpSpPr>
              <p:pic>
                <p:nvPicPr>
                  <p:cNvPr id="1029"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475834" y="3043573"/>
                    <a:ext cx="565150" cy="560388"/>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063854" y="3083261"/>
                    <a:ext cx="498475" cy="495300"/>
                  </a:xfrm>
                  <a:prstGeom prst="rect">
                    <a:avLst/>
                  </a:prstGeom>
                  <a:noFill/>
                  <a:extLst>
                    <a:ext uri="{909E8E84-426E-40DD-AFC4-6F175D3DCCD1}">
                      <a14:hiddenFill xmlns:a14="http://schemas.microsoft.com/office/drawing/2010/main">
                        <a:solidFill>
                          <a:srgbClr val="FFFFFF"/>
                        </a:solidFill>
                      </a14:hiddenFill>
                    </a:ext>
                  </a:extLst>
                </p:spPr>
              </p:pic>
              <p:pic>
                <p:nvPicPr>
                  <p:cNvPr id="1031"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603479" y="3083261"/>
                    <a:ext cx="573088" cy="566737"/>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905104" y="2851486"/>
                    <a:ext cx="449263" cy="444500"/>
                  </a:xfrm>
                  <a:prstGeom prst="rect">
                    <a:avLst/>
                  </a:prstGeom>
                  <a:noFill/>
                  <a:extLst>
                    <a:ext uri="{909E8E84-426E-40DD-AFC4-6F175D3DCCD1}">
                      <a14:hiddenFill xmlns:a14="http://schemas.microsoft.com/office/drawing/2010/main">
                        <a:solidFill>
                          <a:srgbClr val="FFFFFF"/>
                        </a:solidFill>
                      </a14:hiddenFill>
                    </a:ext>
                  </a:extLst>
                </p:spPr>
              </p:pic>
              <p:pic>
                <p:nvPicPr>
                  <p:cNvPr id="1033" name="Picture 9"/>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947411" y="3369108"/>
                    <a:ext cx="379413" cy="469900"/>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269436" y="3162788"/>
                    <a:ext cx="534988" cy="530225"/>
                  </a:xfrm>
                  <a:prstGeom prst="rect">
                    <a:avLst/>
                  </a:prstGeom>
                  <a:noFill/>
                  <a:extLst>
                    <a:ext uri="{909E8E84-426E-40DD-AFC4-6F175D3DCCD1}">
                      <a14:hiddenFill xmlns:a14="http://schemas.microsoft.com/office/drawing/2010/main">
                        <a:solidFill>
                          <a:srgbClr val="FFFFFF"/>
                        </a:solidFill>
                      </a14:hiddenFill>
                    </a:ext>
                  </a:extLst>
                </p:spPr>
              </p:pic>
            </p:grpSp>
            <p:sp>
              <p:nvSpPr>
                <p:cNvPr id="76" name="Rectangle 75"/>
                <p:cNvSpPr/>
                <p:nvPr/>
              </p:nvSpPr>
              <p:spPr>
                <a:xfrm>
                  <a:off x="9111185" y="3789758"/>
                  <a:ext cx="835755" cy="257369"/>
                </a:xfrm>
                <a:prstGeom prst="rect">
                  <a:avLst/>
                </a:prstGeom>
              </p:spPr>
              <p:txBody>
                <a:bodyPr wrap="square" lIns="36000" tIns="36000" rIns="36000" bIns="36000">
                  <a:spAutoFit/>
                </a:bodyPr>
                <a:lstStyle/>
                <a:p>
                  <a:r>
                    <a:rPr lang="en-US" sz="1200" smtClean="0">
                      <a:solidFill>
                        <a:prstClr val="black"/>
                      </a:solidFill>
                    </a:rPr>
                    <a:t>Customer</a:t>
                  </a:r>
                  <a:endParaRPr lang="en-US" sz="1200">
                    <a:solidFill>
                      <a:prstClr val="black"/>
                    </a:solidFill>
                  </a:endParaRPr>
                </a:p>
              </p:txBody>
            </p:sp>
          </p:grpSp>
          <p:sp>
            <p:nvSpPr>
              <p:cNvPr id="80" name="Oval 79"/>
              <p:cNvSpPr/>
              <p:nvPr/>
            </p:nvSpPr>
            <p:spPr>
              <a:xfrm>
                <a:off x="8345760" y="2886322"/>
                <a:ext cx="1404000" cy="1224000"/>
              </a:xfrm>
              <a:prstGeom prst="ellipse">
                <a:avLst/>
              </a:prstGeom>
              <a:solidFill>
                <a:srgbClr val="CCFFFF"/>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smtClean="0">
                    <a:solidFill>
                      <a:prstClr val="black"/>
                    </a:solidFill>
                  </a:rPr>
                  <a:t>PROSES</a:t>
                </a:r>
              </a:p>
              <a:p>
                <a:pPr algn="ctr"/>
                <a:r>
                  <a:rPr lang="en-US" sz="1400" smtClean="0">
                    <a:solidFill>
                      <a:prstClr val="black"/>
                    </a:solidFill>
                  </a:rPr>
                  <a:t>MARKETING</a:t>
                </a:r>
                <a:endParaRPr lang="en-US" sz="1400">
                  <a:solidFill>
                    <a:prstClr val="black"/>
                  </a:solidFill>
                </a:endParaRPr>
              </a:p>
            </p:txBody>
          </p:sp>
          <p:cxnSp>
            <p:nvCxnSpPr>
              <p:cNvPr id="81" name="AutoShape 4335"/>
              <p:cNvCxnSpPr>
                <a:cxnSpLocks noChangeShapeType="1"/>
              </p:cNvCxnSpPr>
              <p:nvPr/>
            </p:nvCxnSpPr>
            <p:spPr bwMode="auto">
              <a:xfrm>
                <a:off x="9749760" y="3485051"/>
                <a:ext cx="382799" cy="0"/>
              </a:xfrm>
              <a:prstGeom prst="straightConnector1">
                <a:avLst/>
              </a:prstGeom>
              <a:noFill/>
              <a:ln w="9525">
                <a:solidFill>
                  <a:srgbClr val="000000"/>
                </a:solidFill>
                <a:round/>
                <a:headEnd type="arrow" w="med" len="med"/>
                <a:tailEnd type="arrow" w="med" len="med"/>
              </a:ln>
              <a:extLst>
                <a:ext uri="{909E8E84-426E-40DD-AFC4-6F175D3DCCD1}">
                  <a14:hiddenFill xmlns:a14="http://schemas.microsoft.com/office/drawing/2010/main">
                    <a:noFill/>
                  </a14:hiddenFill>
                </a:ext>
              </a:extLst>
            </p:spPr>
          </p:cxnSp>
          <p:cxnSp>
            <p:nvCxnSpPr>
              <p:cNvPr id="83" name="AutoShape 4331"/>
              <p:cNvCxnSpPr>
                <a:cxnSpLocks noChangeShapeType="1"/>
              </p:cNvCxnSpPr>
              <p:nvPr/>
            </p:nvCxnSpPr>
            <p:spPr bwMode="auto">
              <a:xfrm>
                <a:off x="2170859" y="4970051"/>
                <a:ext cx="360282" cy="558"/>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85" name="AutoShape 4333"/>
              <p:cNvCxnSpPr>
                <a:cxnSpLocks noChangeShapeType="1"/>
              </p:cNvCxnSpPr>
              <p:nvPr/>
            </p:nvCxnSpPr>
            <p:spPr bwMode="auto">
              <a:xfrm flipH="1">
                <a:off x="6065610" y="1563523"/>
                <a:ext cx="2953724" cy="0"/>
              </a:xfrm>
              <a:prstGeom prst="straightConnector1">
                <a:avLst/>
              </a:prstGeom>
              <a:noFill/>
              <a:ln w="9525">
                <a:solidFill>
                  <a:srgbClr val="000000"/>
                </a:solidFill>
                <a:round/>
                <a:headEnd type="none" w="med" len="med"/>
                <a:tailEnd type="triangle" w="med" len="med"/>
              </a:ln>
              <a:extLst>
                <a:ext uri="{909E8E84-426E-40DD-AFC4-6F175D3DCCD1}">
                  <a14:hiddenFill xmlns:a14="http://schemas.microsoft.com/office/drawing/2010/main">
                    <a:noFill/>
                  </a14:hiddenFill>
                </a:ext>
              </a:extLst>
            </p:spPr>
          </p:cxnSp>
          <p:cxnSp>
            <p:nvCxnSpPr>
              <p:cNvPr id="87" name="AutoShape 4334"/>
              <p:cNvCxnSpPr>
                <a:cxnSpLocks noChangeShapeType="1"/>
              </p:cNvCxnSpPr>
              <p:nvPr/>
            </p:nvCxnSpPr>
            <p:spPr bwMode="auto">
              <a:xfrm>
                <a:off x="9019334" y="1559758"/>
                <a:ext cx="0" cy="1332000"/>
              </a:xfrm>
              <a:prstGeom prst="straightConnector1">
                <a:avLst/>
              </a:prstGeom>
              <a:noFill/>
              <a:ln w="9525">
                <a:solidFill>
                  <a:srgbClr val="000000"/>
                </a:solidFill>
                <a:round/>
                <a:headEnd type="none" w="med" len="med"/>
                <a:tailEnd type="none" w="med" len="med"/>
              </a:ln>
              <a:extLst>
                <a:ext uri="{909E8E84-426E-40DD-AFC4-6F175D3DCCD1}">
                  <a14:hiddenFill xmlns:a14="http://schemas.microsoft.com/office/drawing/2010/main">
                    <a:noFill/>
                  </a14:hiddenFill>
                </a:ext>
              </a:extLst>
            </p:spPr>
          </p:cxnSp>
          <p:sp>
            <p:nvSpPr>
              <p:cNvPr id="90" name="Rectangle 89"/>
              <p:cNvSpPr/>
              <p:nvPr/>
            </p:nvSpPr>
            <p:spPr>
              <a:xfrm>
                <a:off x="6232468" y="1694505"/>
                <a:ext cx="914749" cy="442035"/>
              </a:xfrm>
              <a:prstGeom prst="rect">
                <a:avLst/>
              </a:prstGeom>
            </p:spPr>
            <p:txBody>
              <a:bodyPr wrap="square" lIns="36000" tIns="36000" rIns="36000" bIns="36000">
                <a:spAutoFit/>
              </a:bodyPr>
              <a:lstStyle/>
              <a:p>
                <a:r>
                  <a:rPr lang="en-US" sz="1200" i="1" smtClean="0">
                    <a:solidFill>
                      <a:srgbClr val="C00000"/>
                    </a:solidFill>
                  </a:rPr>
                  <a:t>Informasi</a:t>
                </a:r>
              </a:p>
              <a:p>
                <a:r>
                  <a:rPr lang="en-US" sz="1200" i="1" smtClean="0">
                    <a:solidFill>
                      <a:srgbClr val="C00000"/>
                    </a:solidFill>
                  </a:rPr>
                  <a:t>(information)</a:t>
                </a:r>
                <a:endParaRPr lang="en-US" sz="1200" i="1">
                  <a:solidFill>
                    <a:srgbClr val="C00000"/>
                  </a:solidFill>
                </a:endParaRPr>
              </a:p>
            </p:txBody>
          </p:sp>
          <p:cxnSp>
            <p:nvCxnSpPr>
              <p:cNvPr id="93" name="AutoShape 4334"/>
              <p:cNvCxnSpPr>
                <a:cxnSpLocks noChangeShapeType="1"/>
                <a:endCxn id="54" idx="0"/>
              </p:cNvCxnSpPr>
              <p:nvPr/>
            </p:nvCxnSpPr>
            <p:spPr bwMode="auto">
              <a:xfrm>
                <a:off x="7155855" y="1559758"/>
                <a:ext cx="1" cy="1548008"/>
              </a:xfrm>
              <a:prstGeom prst="straightConnector1">
                <a:avLst/>
              </a:prstGeom>
              <a:noFill/>
              <a:ln w="9525">
                <a:solidFill>
                  <a:srgbClr val="000000"/>
                </a:solidFill>
                <a:round/>
                <a:headEnd type="none" w="med" len="med"/>
                <a:tailEnd type="none" w="med" len="med"/>
              </a:ln>
              <a:extLst>
                <a:ext uri="{909E8E84-426E-40DD-AFC4-6F175D3DCCD1}">
                  <a14:hiddenFill xmlns:a14="http://schemas.microsoft.com/office/drawing/2010/main">
                    <a:noFill/>
                  </a14:hiddenFill>
                </a:ext>
              </a:extLst>
            </p:spPr>
          </p:cxnSp>
          <p:sp>
            <p:nvSpPr>
              <p:cNvPr id="96" name="Rectangle 95"/>
              <p:cNvSpPr/>
              <p:nvPr/>
            </p:nvSpPr>
            <p:spPr>
              <a:xfrm>
                <a:off x="7684761" y="1596055"/>
                <a:ext cx="1230639" cy="442035"/>
              </a:xfrm>
              <a:prstGeom prst="rect">
                <a:avLst/>
              </a:prstGeom>
            </p:spPr>
            <p:txBody>
              <a:bodyPr wrap="square" lIns="36000" tIns="36000" rIns="36000" bIns="36000">
                <a:spAutoFit/>
              </a:bodyPr>
              <a:lstStyle/>
              <a:p>
                <a:r>
                  <a:rPr lang="en-US" sz="1200" i="1" smtClean="0">
                    <a:solidFill>
                      <a:srgbClr val="C00000"/>
                    </a:solidFill>
                  </a:rPr>
                  <a:t>Perkiraan penjualan</a:t>
                </a:r>
              </a:p>
              <a:p>
                <a:r>
                  <a:rPr lang="en-US" sz="1200" i="1" smtClean="0">
                    <a:solidFill>
                      <a:srgbClr val="C00000"/>
                    </a:solidFill>
                  </a:rPr>
                  <a:t>(sales forecasts)</a:t>
                </a:r>
                <a:endParaRPr lang="en-US" sz="1200" i="1">
                  <a:solidFill>
                    <a:srgbClr val="C00000"/>
                  </a:solidFill>
                </a:endParaRPr>
              </a:p>
            </p:txBody>
          </p:sp>
          <p:sp>
            <p:nvSpPr>
              <p:cNvPr id="97" name="Rectangle 96"/>
              <p:cNvSpPr/>
              <p:nvPr/>
            </p:nvSpPr>
            <p:spPr>
              <a:xfrm>
                <a:off x="3580559" y="1599255"/>
                <a:ext cx="866391" cy="442035"/>
              </a:xfrm>
              <a:prstGeom prst="rect">
                <a:avLst/>
              </a:prstGeom>
            </p:spPr>
            <p:txBody>
              <a:bodyPr wrap="square" lIns="36000" tIns="36000" rIns="36000" bIns="36000">
                <a:spAutoFit/>
              </a:bodyPr>
              <a:lstStyle/>
              <a:p>
                <a:r>
                  <a:rPr lang="en-US" sz="1200" i="1" smtClean="0">
                    <a:solidFill>
                      <a:srgbClr val="C00000"/>
                    </a:solidFill>
                  </a:rPr>
                  <a:t>Keputusan</a:t>
                </a:r>
              </a:p>
              <a:p>
                <a:r>
                  <a:rPr lang="en-US" sz="1200" i="1" smtClean="0">
                    <a:solidFill>
                      <a:srgbClr val="C00000"/>
                    </a:solidFill>
                  </a:rPr>
                  <a:t>(decitions) </a:t>
                </a:r>
                <a:endParaRPr lang="en-US" sz="1200" i="1">
                  <a:solidFill>
                    <a:srgbClr val="C00000"/>
                  </a:solidFill>
                </a:endParaRPr>
              </a:p>
            </p:txBody>
          </p:sp>
          <p:sp>
            <p:nvSpPr>
              <p:cNvPr id="98" name="Rectangle 97"/>
              <p:cNvSpPr/>
              <p:nvPr/>
            </p:nvSpPr>
            <p:spPr>
              <a:xfrm>
                <a:off x="7294955" y="2494601"/>
                <a:ext cx="914749" cy="257369"/>
              </a:xfrm>
              <a:prstGeom prst="rect">
                <a:avLst/>
              </a:prstGeom>
            </p:spPr>
            <p:txBody>
              <a:bodyPr wrap="square" lIns="36000" tIns="36000" rIns="36000" bIns="36000">
                <a:spAutoFit/>
              </a:bodyPr>
              <a:lstStyle/>
              <a:p>
                <a:r>
                  <a:rPr lang="en-US" sz="1200" i="1" smtClean="0">
                    <a:solidFill>
                      <a:srgbClr val="C00000"/>
                    </a:solidFill>
                  </a:rPr>
                  <a:t>Data produk</a:t>
                </a:r>
                <a:endParaRPr lang="en-US" sz="1200" i="1">
                  <a:solidFill>
                    <a:srgbClr val="C00000"/>
                  </a:solidFill>
                </a:endParaRPr>
              </a:p>
            </p:txBody>
          </p:sp>
          <p:sp>
            <p:nvSpPr>
              <p:cNvPr id="99" name="Rectangle 98"/>
              <p:cNvSpPr/>
              <p:nvPr/>
            </p:nvSpPr>
            <p:spPr>
              <a:xfrm>
                <a:off x="4092489" y="2922389"/>
                <a:ext cx="914749" cy="626701"/>
              </a:xfrm>
              <a:prstGeom prst="rect">
                <a:avLst/>
              </a:prstGeom>
            </p:spPr>
            <p:txBody>
              <a:bodyPr wrap="square" lIns="36000" tIns="36000" rIns="36000" bIns="36000">
                <a:spAutoFit/>
              </a:bodyPr>
              <a:lstStyle/>
              <a:p>
                <a:pPr marL="171450" indent="-171450">
                  <a:buFont typeface="Wingdings" pitchFamily="2" charset="2"/>
                  <a:buChar char="ü"/>
                </a:pPr>
                <a:r>
                  <a:rPr lang="en-US" sz="1200" i="1" smtClean="0">
                    <a:solidFill>
                      <a:srgbClr val="C00000"/>
                    </a:solidFill>
                  </a:rPr>
                  <a:t>Kebutuhan</a:t>
                </a:r>
              </a:p>
              <a:p>
                <a:pPr marL="171450" indent="-171450">
                  <a:buFont typeface="Wingdings" pitchFamily="2" charset="2"/>
                  <a:buChar char="ü"/>
                </a:pPr>
                <a:r>
                  <a:rPr lang="en-US" sz="1200" i="1" smtClean="0">
                    <a:solidFill>
                      <a:srgbClr val="C00000"/>
                    </a:solidFill>
                  </a:rPr>
                  <a:t>Kuantitas</a:t>
                </a:r>
              </a:p>
              <a:p>
                <a:pPr marL="171450" indent="-171450">
                  <a:buFont typeface="Wingdings" pitchFamily="2" charset="2"/>
                  <a:buChar char="ü"/>
                </a:pPr>
                <a:r>
                  <a:rPr lang="en-US" sz="1200" i="1" smtClean="0">
                    <a:solidFill>
                      <a:srgbClr val="C00000"/>
                    </a:solidFill>
                  </a:rPr>
                  <a:t>Kualias</a:t>
                </a:r>
                <a:endParaRPr lang="en-US" sz="1200" i="1">
                  <a:solidFill>
                    <a:srgbClr val="C00000"/>
                  </a:solidFill>
                </a:endParaRPr>
              </a:p>
            </p:txBody>
          </p:sp>
          <p:sp>
            <p:nvSpPr>
              <p:cNvPr id="102" name="Rectangle 101"/>
              <p:cNvSpPr/>
              <p:nvPr/>
            </p:nvSpPr>
            <p:spPr>
              <a:xfrm>
                <a:off x="4281748" y="4585145"/>
                <a:ext cx="914749" cy="257369"/>
              </a:xfrm>
              <a:prstGeom prst="rect">
                <a:avLst/>
              </a:prstGeom>
            </p:spPr>
            <p:txBody>
              <a:bodyPr wrap="square" lIns="36000" tIns="36000" rIns="36000" bIns="36000">
                <a:spAutoFit/>
              </a:bodyPr>
              <a:lstStyle/>
              <a:p>
                <a:r>
                  <a:rPr lang="en-US" sz="1200" i="1" smtClean="0">
                    <a:solidFill>
                      <a:srgbClr val="C00000"/>
                    </a:solidFill>
                  </a:rPr>
                  <a:t>Pembiayaan</a:t>
                </a:r>
                <a:endParaRPr lang="en-US" sz="1200" i="1">
                  <a:solidFill>
                    <a:srgbClr val="C00000"/>
                  </a:solidFill>
                </a:endParaRPr>
              </a:p>
            </p:txBody>
          </p:sp>
          <p:sp>
            <p:nvSpPr>
              <p:cNvPr id="103" name="Rectangle 102"/>
              <p:cNvSpPr/>
              <p:nvPr/>
            </p:nvSpPr>
            <p:spPr>
              <a:xfrm>
                <a:off x="9699004" y="3708331"/>
                <a:ext cx="914749" cy="257369"/>
              </a:xfrm>
              <a:prstGeom prst="rect">
                <a:avLst/>
              </a:prstGeom>
            </p:spPr>
            <p:txBody>
              <a:bodyPr wrap="square" lIns="36000" tIns="36000" rIns="36000" bIns="36000">
                <a:spAutoFit/>
              </a:bodyPr>
              <a:lstStyle/>
              <a:p>
                <a:r>
                  <a:rPr lang="en-US" sz="1200" i="1" smtClean="0">
                    <a:solidFill>
                      <a:srgbClr val="C00000"/>
                    </a:solidFill>
                  </a:rPr>
                  <a:t>Outcome</a:t>
                </a:r>
                <a:endParaRPr lang="en-US" sz="1200" i="1">
                  <a:solidFill>
                    <a:srgbClr val="C00000"/>
                  </a:solidFill>
                </a:endParaRPr>
              </a:p>
            </p:txBody>
          </p:sp>
          <p:sp>
            <p:nvSpPr>
              <p:cNvPr id="104" name="Rectangle 103"/>
              <p:cNvSpPr/>
              <p:nvPr/>
            </p:nvSpPr>
            <p:spPr>
              <a:xfrm>
                <a:off x="6130068" y="3579646"/>
                <a:ext cx="581025" cy="442035"/>
              </a:xfrm>
              <a:prstGeom prst="rect">
                <a:avLst/>
              </a:prstGeom>
            </p:spPr>
            <p:txBody>
              <a:bodyPr wrap="square" lIns="36000" tIns="36000" rIns="36000" bIns="36000">
                <a:spAutoFit/>
              </a:bodyPr>
              <a:lstStyle/>
              <a:p>
                <a:r>
                  <a:rPr lang="en-US" sz="1200" i="1" smtClean="0">
                    <a:solidFill>
                      <a:srgbClr val="C00000"/>
                    </a:solidFill>
                  </a:rPr>
                  <a:t>Hasil</a:t>
                </a:r>
              </a:p>
              <a:p>
                <a:r>
                  <a:rPr lang="en-US" sz="1200" i="1" smtClean="0">
                    <a:solidFill>
                      <a:srgbClr val="C00000"/>
                    </a:solidFill>
                  </a:rPr>
                  <a:t>(output)</a:t>
                </a:r>
                <a:endParaRPr lang="en-US" sz="1200" i="1">
                  <a:solidFill>
                    <a:srgbClr val="C00000"/>
                  </a:solidFill>
                </a:endParaRPr>
              </a:p>
            </p:txBody>
          </p:sp>
          <p:sp>
            <p:nvSpPr>
              <p:cNvPr id="105" name="Rectangle 104"/>
              <p:cNvSpPr/>
              <p:nvPr/>
            </p:nvSpPr>
            <p:spPr>
              <a:xfrm>
                <a:off x="7666670" y="3579646"/>
                <a:ext cx="754737" cy="442035"/>
              </a:xfrm>
              <a:prstGeom prst="rect">
                <a:avLst/>
              </a:prstGeom>
            </p:spPr>
            <p:txBody>
              <a:bodyPr wrap="square" lIns="36000" tIns="36000" rIns="36000" bIns="36000">
                <a:spAutoFit/>
              </a:bodyPr>
              <a:lstStyle/>
              <a:p>
                <a:r>
                  <a:rPr lang="en-US" sz="1200" i="1" smtClean="0">
                    <a:solidFill>
                      <a:srgbClr val="C00000"/>
                    </a:solidFill>
                  </a:rPr>
                  <a:t>Penjualan/</a:t>
                </a:r>
              </a:p>
              <a:p>
                <a:r>
                  <a:rPr lang="en-US" sz="1200" i="1" smtClean="0">
                    <a:solidFill>
                      <a:srgbClr val="C00000"/>
                    </a:solidFill>
                  </a:rPr>
                  <a:t>Pemakaian</a:t>
                </a:r>
              </a:p>
            </p:txBody>
          </p:sp>
        </p:grpSp>
        <p:sp>
          <p:nvSpPr>
            <p:cNvPr id="95" name="Oval 94"/>
            <p:cNvSpPr/>
            <p:nvPr/>
          </p:nvSpPr>
          <p:spPr>
            <a:xfrm>
              <a:off x="5268136" y="1647524"/>
              <a:ext cx="308112" cy="2667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cxnSp>
        <p:nvCxnSpPr>
          <p:cNvPr id="118" name="AutoShape 4333"/>
          <p:cNvCxnSpPr>
            <a:cxnSpLocks noChangeShapeType="1"/>
            <a:endCxn id="115" idx="3"/>
          </p:cNvCxnSpPr>
          <p:nvPr/>
        </p:nvCxnSpPr>
        <p:spPr bwMode="auto">
          <a:xfrm flipH="1">
            <a:off x="8819123" y="1538941"/>
            <a:ext cx="394893" cy="0"/>
          </a:xfrm>
          <a:prstGeom prst="straightConnector1">
            <a:avLst/>
          </a:prstGeom>
          <a:noFill/>
          <a:ln w="9525">
            <a:solidFill>
              <a:srgbClr val="000000"/>
            </a:solidFill>
            <a:round/>
            <a:headEnd type="none" w="med" len="med"/>
            <a:tailEnd type="triangle" w="med" len="med"/>
          </a:ln>
          <a:extLst>
            <a:ext uri="{909E8E84-426E-40DD-AFC4-6F175D3DCCD1}">
              <a14:hiddenFill xmlns:a14="http://schemas.microsoft.com/office/drawing/2010/main">
                <a:noFill/>
              </a14:hiddenFill>
            </a:ext>
          </a:extLst>
        </p:spPr>
      </p:cxnSp>
      <p:grpSp>
        <p:nvGrpSpPr>
          <p:cNvPr id="107" name="Group 106"/>
          <p:cNvGrpSpPr/>
          <p:nvPr/>
        </p:nvGrpSpPr>
        <p:grpSpPr>
          <a:xfrm>
            <a:off x="7708376" y="1000244"/>
            <a:ext cx="4084634" cy="1077394"/>
            <a:chOff x="7416562" y="836830"/>
            <a:chExt cx="4084634" cy="1077394"/>
          </a:xfrm>
        </p:grpSpPr>
        <p:grpSp>
          <p:nvGrpSpPr>
            <p:cNvPr id="106" name="Group 105"/>
            <p:cNvGrpSpPr/>
            <p:nvPr/>
          </p:nvGrpSpPr>
          <p:grpSpPr>
            <a:xfrm>
              <a:off x="7416562" y="836830"/>
              <a:ext cx="4084634" cy="1077394"/>
              <a:chOff x="6926267" y="707048"/>
              <a:chExt cx="4084634" cy="1077394"/>
            </a:xfrm>
          </p:grpSpPr>
          <p:sp>
            <p:nvSpPr>
              <p:cNvPr id="114" name="Oval 113"/>
              <p:cNvSpPr/>
              <p:nvPr/>
            </p:nvSpPr>
            <p:spPr>
              <a:xfrm>
                <a:off x="8428951" y="707048"/>
                <a:ext cx="1229229" cy="107739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smtClean="0">
                    <a:solidFill>
                      <a:prstClr val="white"/>
                    </a:solidFill>
                  </a:rPr>
                  <a:t>Pemrosesan</a:t>
                </a:r>
              </a:p>
              <a:p>
                <a:pPr algn="ctr"/>
                <a:r>
                  <a:rPr lang="en-US" sz="1400" smtClean="0">
                    <a:solidFill>
                      <a:prstClr val="white"/>
                    </a:solidFill>
                  </a:rPr>
                  <a:t>data</a:t>
                </a:r>
                <a:endParaRPr lang="en-US" sz="1400">
                  <a:solidFill>
                    <a:prstClr val="white"/>
                  </a:solidFill>
                </a:endParaRPr>
              </a:p>
            </p:txBody>
          </p:sp>
          <p:sp>
            <p:nvSpPr>
              <p:cNvPr id="115" name="Rectangle 114"/>
              <p:cNvSpPr>
                <a:spLocks noChangeArrowheads="1"/>
              </p:cNvSpPr>
              <p:nvPr/>
            </p:nvSpPr>
            <p:spPr bwMode="auto">
              <a:xfrm>
                <a:off x="6926267" y="1007787"/>
                <a:ext cx="1110747" cy="475915"/>
              </a:xfrm>
              <a:prstGeom prst="rect">
                <a:avLst/>
              </a:prstGeom>
              <a:solidFill>
                <a:srgbClr val="F2DCBC"/>
              </a:solidFill>
              <a:ln w="9525">
                <a:solidFill>
                  <a:srgbClr val="000000"/>
                </a:solidFill>
                <a:miter lim="800000"/>
                <a:headEnd/>
                <a:tailEnd/>
              </a:ln>
            </p:spPr>
            <p:txBody>
              <a:bodyPr rot="0" vert="horz" wrap="square" lIns="36000" tIns="45720" rIns="36000" bIns="45720" anchor="t" anchorCtr="0" upright="1">
                <a:noAutofit/>
              </a:bodyPr>
              <a:lstStyle/>
              <a:p>
                <a:pPr algn="ctr"/>
                <a:endParaRPr lang="en-US" sz="500" smtClean="0">
                  <a:solidFill>
                    <a:prstClr val="black"/>
                  </a:solidFill>
                  <a:latin typeface="Times New Roman"/>
                  <a:ea typeface="Times New Roman"/>
                </a:endParaRPr>
              </a:p>
              <a:p>
                <a:pPr algn="ctr"/>
                <a:r>
                  <a:rPr lang="en-US" sz="1400" smtClean="0">
                    <a:solidFill>
                      <a:prstClr val="black"/>
                    </a:solidFill>
                    <a:latin typeface="Times New Roman"/>
                    <a:ea typeface="Times New Roman"/>
                  </a:rPr>
                  <a:t>INFORMASI</a:t>
                </a:r>
                <a:endParaRPr lang="en-US" sz="1400">
                  <a:solidFill>
                    <a:prstClr val="black"/>
                  </a:solidFill>
                  <a:latin typeface="Times New Roman"/>
                  <a:ea typeface="Times New Roman"/>
                </a:endParaRPr>
              </a:p>
            </p:txBody>
          </p:sp>
          <p:sp>
            <p:nvSpPr>
              <p:cNvPr id="117" name="Rectangle 116"/>
              <p:cNvSpPr>
                <a:spLocks noChangeArrowheads="1"/>
              </p:cNvSpPr>
              <p:nvPr/>
            </p:nvSpPr>
            <p:spPr bwMode="auto">
              <a:xfrm>
                <a:off x="10032045" y="1007786"/>
                <a:ext cx="978856" cy="475915"/>
              </a:xfrm>
              <a:prstGeom prst="rect">
                <a:avLst/>
              </a:prstGeom>
              <a:solidFill>
                <a:srgbClr val="F2DCBC"/>
              </a:solidFill>
              <a:ln w="9525">
                <a:solidFill>
                  <a:srgbClr val="000000"/>
                </a:solidFill>
                <a:miter lim="800000"/>
                <a:headEnd/>
                <a:tailEnd/>
              </a:ln>
            </p:spPr>
            <p:txBody>
              <a:bodyPr rot="0" vert="horz" wrap="square" lIns="36000" tIns="45720" rIns="36000" bIns="45720" anchor="t" anchorCtr="0" upright="1">
                <a:noAutofit/>
              </a:bodyPr>
              <a:lstStyle/>
              <a:p>
                <a:pPr algn="ctr"/>
                <a:endParaRPr lang="en-US" sz="500" smtClean="0">
                  <a:solidFill>
                    <a:prstClr val="black"/>
                  </a:solidFill>
                  <a:latin typeface="Times New Roman"/>
                  <a:ea typeface="Times New Roman"/>
                </a:endParaRPr>
              </a:p>
              <a:p>
                <a:pPr algn="ctr"/>
                <a:r>
                  <a:rPr lang="en-US" sz="1400" smtClean="0">
                    <a:solidFill>
                      <a:prstClr val="black"/>
                    </a:solidFill>
                    <a:latin typeface="Times New Roman"/>
                    <a:ea typeface="Times New Roman"/>
                  </a:rPr>
                  <a:t>DATA</a:t>
                </a:r>
                <a:endParaRPr lang="en-US" sz="1400">
                  <a:solidFill>
                    <a:prstClr val="black"/>
                  </a:solidFill>
                  <a:latin typeface="Times New Roman"/>
                  <a:ea typeface="Times New Roman"/>
                </a:endParaRPr>
              </a:p>
            </p:txBody>
          </p:sp>
        </p:grpSp>
        <p:cxnSp>
          <p:nvCxnSpPr>
            <p:cNvPr id="120" name="AutoShape 4333"/>
            <p:cNvCxnSpPr>
              <a:cxnSpLocks noChangeShapeType="1"/>
            </p:cNvCxnSpPr>
            <p:nvPr/>
          </p:nvCxnSpPr>
          <p:spPr bwMode="auto">
            <a:xfrm flipH="1">
              <a:off x="10127447" y="1375525"/>
              <a:ext cx="394893" cy="0"/>
            </a:xfrm>
            <a:prstGeom prst="straightConnector1">
              <a:avLst/>
            </a:prstGeom>
            <a:noFill/>
            <a:ln w="9525">
              <a:solidFill>
                <a:srgbClr val="000000"/>
              </a:solidFill>
              <a:round/>
              <a:headEnd type="none" w="med" len="med"/>
              <a:tailEnd type="triangle" w="med" len="med"/>
            </a:ln>
            <a:extLst>
              <a:ext uri="{909E8E84-426E-40DD-AFC4-6F175D3DCCD1}">
                <a14:hiddenFill xmlns:a14="http://schemas.microsoft.com/office/drawing/2010/main">
                  <a:noFill/>
                </a14:hiddenFill>
              </a:ext>
            </a:extLst>
          </p:spPr>
        </p:cxnSp>
      </p:grpSp>
    </p:spTree>
    <p:extLst>
      <p:ext uri="{BB962C8B-B14F-4D97-AF65-F5344CB8AC3E}">
        <p14:creationId xmlns:p14="http://schemas.microsoft.com/office/powerpoint/2010/main" val="104968891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Flowchart: Magnetic Disk 63"/>
          <p:cNvSpPr/>
          <p:nvPr/>
        </p:nvSpPr>
        <p:spPr>
          <a:xfrm>
            <a:off x="6746098" y="5217538"/>
            <a:ext cx="1170975" cy="1085830"/>
          </a:xfrm>
          <a:prstGeom prst="flowChartMagneticDisk">
            <a:avLst/>
          </a:prstGeom>
          <a:solidFill>
            <a:srgbClr val="0070C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Storage</a:t>
            </a:r>
          </a:p>
          <a:p>
            <a:pPr algn="ctr"/>
            <a:r>
              <a:rPr lang="en-US" sz="1600" smtClean="0"/>
              <a:t>(Database)</a:t>
            </a:r>
          </a:p>
        </p:txBody>
      </p:sp>
      <p:sp>
        <p:nvSpPr>
          <p:cNvPr id="71" name="Title 1">
            <a:extLst>
              <a:ext uri="{FF2B5EF4-FFF2-40B4-BE49-F238E27FC236}">
                <a16:creationId xmlns="" xmlns:a16="http://schemas.microsoft.com/office/drawing/2014/main" id="{BD21447A-6C77-4E90-9545-B2B98D1C43C0}"/>
              </a:ext>
            </a:extLst>
          </p:cNvPr>
          <p:cNvSpPr>
            <a:spLocks noGrp="1"/>
          </p:cNvSpPr>
          <p:nvPr>
            <p:ph type="ctrTitle"/>
          </p:nvPr>
        </p:nvSpPr>
        <p:spPr>
          <a:xfrm>
            <a:off x="428624" y="135411"/>
            <a:ext cx="11249025" cy="493240"/>
          </a:xfrm>
          <a:noFill/>
        </p:spPr>
        <p:txBody>
          <a:bodyPr>
            <a:noAutofit/>
          </a:bodyPr>
          <a:lstStyle/>
          <a:p>
            <a:r>
              <a:rPr lang="en-US" sz="3200" smtClean="0">
                <a:latin typeface="AR JULIAN" pitchFamily="2" charset="0"/>
                <a:sym typeface="Wingdings"/>
              </a:rPr>
              <a:t> </a:t>
            </a:r>
            <a:r>
              <a:rPr lang="en-US" sz="3200" smtClean="0">
                <a:latin typeface="AR JULIAN" pitchFamily="2" charset="0"/>
              </a:rPr>
              <a:t>SISTEM PEMROSESAN DATA : Kasus </a:t>
            </a:r>
            <a:endParaRPr lang="id-ID" sz="3200">
              <a:latin typeface="AR JULIAN" pitchFamily="2" charset="0"/>
            </a:endParaRPr>
          </a:p>
        </p:txBody>
      </p:sp>
      <p:sp>
        <p:nvSpPr>
          <p:cNvPr id="27" name="Rectangle 26"/>
          <p:cNvSpPr/>
          <p:nvPr/>
        </p:nvSpPr>
        <p:spPr>
          <a:xfrm>
            <a:off x="9157490" y="2491819"/>
            <a:ext cx="1312631" cy="1835649"/>
          </a:xfrm>
          <a:prstGeom prst="rect">
            <a:avLst/>
          </a:prstGeom>
          <a:solidFill>
            <a:schemeClr val="tx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9427807" y="3175343"/>
            <a:ext cx="778611" cy="369332"/>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wrap="none" rtlCol="0">
            <a:spAutoFit/>
          </a:bodyPr>
          <a:lstStyle/>
          <a:p>
            <a:r>
              <a:rPr lang="en-US" b="1" smtClean="0">
                <a:latin typeface="Calibri" pitchFamily="34" charset="0"/>
              </a:rPr>
              <a:t>FAKTA</a:t>
            </a:r>
            <a:endParaRPr lang="en-US" b="1">
              <a:latin typeface="Calibri" pitchFamily="34" charset="0"/>
            </a:endParaRPr>
          </a:p>
        </p:txBody>
      </p:sp>
      <p:sp>
        <p:nvSpPr>
          <p:cNvPr id="29" name="Oval 28"/>
          <p:cNvSpPr/>
          <p:nvPr/>
        </p:nvSpPr>
        <p:spPr>
          <a:xfrm>
            <a:off x="8364808" y="4514141"/>
            <a:ext cx="1172980" cy="117421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b="1" smtClean="0">
                <a:latin typeface="Calibri" pitchFamily="34" charset="0"/>
              </a:rPr>
              <a:t>Survei</a:t>
            </a:r>
            <a:endParaRPr lang="en-US" b="1">
              <a:latin typeface="Calibri" pitchFamily="34" charset="0"/>
            </a:endParaRPr>
          </a:p>
        </p:txBody>
      </p:sp>
      <p:sp>
        <p:nvSpPr>
          <p:cNvPr id="30" name="Oval 29"/>
          <p:cNvSpPr/>
          <p:nvPr/>
        </p:nvSpPr>
        <p:spPr>
          <a:xfrm>
            <a:off x="4665646" y="4459634"/>
            <a:ext cx="1322122" cy="1309868"/>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600" b="1" i="1" smtClean="0">
                <a:latin typeface="Calibri" pitchFamily="34" charset="0"/>
              </a:rPr>
              <a:t>Data</a:t>
            </a:r>
          </a:p>
          <a:p>
            <a:pPr algn="ctr"/>
            <a:r>
              <a:rPr lang="en-US" sz="1600" b="1" i="1" smtClean="0">
                <a:latin typeface="Calibri" pitchFamily="34" charset="0"/>
              </a:rPr>
              <a:t>Processing</a:t>
            </a:r>
            <a:endParaRPr lang="en-US" sz="1600" b="1">
              <a:latin typeface="Calibri" pitchFamily="34" charset="0"/>
            </a:endParaRPr>
          </a:p>
        </p:txBody>
      </p:sp>
      <p:grpSp>
        <p:nvGrpSpPr>
          <p:cNvPr id="31" name="Group 30"/>
          <p:cNvGrpSpPr/>
          <p:nvPr/>
        </p:nvGrpSpPr>
        <p:grpSpPr>
          <a:xfrm>
            <a:off x="2867860" y="2501406"/>
            <a:ext cx="2398161" cy="1835649"/>
            <a:chOff x="1586753" y="2253364"/>
            <a:chExt cx="2398161" cy="1835649"/>
          </a:xfrm>
        </p:grpSpPr>
        <p:sp>
          <p:nvSpPr>
            <p:cNvPr id="32" name="Rectangle 31"/>
            <p:cNvSpPr/>
            <p:nvPr/>
          </p:nvSpPr>
          <p:spPr>
            <a:xfrm>
              <a:off x="1586753" y="2253364"/>
              <a:ext cx="2398161" cy="183564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p:cNvSpPr txBox="1"/>
            <p:nvPr/>
          </p:nvSpPr>
          <p:spPr>
            <a:xfrm>
              <a:off x="2582925" y="2947243"/>
              <a:ext cx="1298689" cy="369332"/>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wrap="none" rtlCol="0">
              <a:spAutoFit/>
            </a:bodyPr>
            <a:lstStyle/>
            <a:p>
              <a:r>
                <a:rPr lang="en-US" b="1" smtClean="0">
                  <a:latin typeface="Calibri" pitchFamily="34" charset="0"/>
                </a:rPr>
                <a:t>INFORMASI</a:t>
              </a:r>
              <a:endParaRPr lang="en-US" b="1">
                <a:latin typeface="Calibri" pitchFamily="34" charset="0"/>
              </a:endParaRPr>
            </a:p>
          </p:txBody>
        </p:sp>
        <p:sp>
          <p:nvSpPr>
            <p:cNvPr id="34" name="Left Brace 33"/>
            <p:cNvSpPr/>
            <p:nvPr/>
          </p:nvSpPr>
          <p:spPr>
            <a:xfrm flipH="1">
              <a:off x="2373762" y="2478349"/>
              <a:ext cx="209162" cy="1382504"/>
            </a:xfrm>
            <a:prstGeom prst="leftBrace">
              <a:avLst>
                <a:gd name="adj1" fmla="val 87745"/>
                <a:gd name="adj2" fmla="val 50000"/>
              </a:avLst>
            </a:prstGeom>
            <a:noFill/>
            <a:ln w="19050">
              <a:solidFill>
                <a:schemeClr val="accent6">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35" name="Group 34"/>
            <p:cNvGrpSpPr/>
            <p:nvPr/>
          </p:nvGrpSpPr>
          <p:grpSpPr>
            <a:xfrm>
              <a:off x="1694571" y="2370626"/>
              <a:ext cx="663153" cy="1597949"/>
              <a:chOff x="1649746" y="2397521"/>
              <a:chExt cx="663153" cy="1597949"/>
            </a:xfrm>
          </p:grpSpPr>
          <p:sp>
            <p:nvSpPr>
              <p:cNvPr id="36" name="TextBox 35"/>
              <p:cNvSpPr txBox="1"/>
              <p:nvPr/>
            </p:nvSpPr>
            <p:spPr>
              <a:xfrm>
                <a:off x="1649746" y="2397521"/>
                <a:ext cx="663153" cy="215444"/>
              </a:xfrm>
              <a:prstGeom prst="rect">
                <a:avLst/>
              </a:prstGeom>
              <a:solidFill>
                <a:schemeClr val="accent2">
                  <a:lumMod val="20000"/>
                  <a:lumOff val="80000"/>
                </a:schemeClr>
              </a:solidFill>
              <a:ln>
                <a:solidFill>
                  <a:schemeClr val="accent1">
                    <a:lumMod val="40000"/>
                    <a:lumOff val="60000"/>
                  </a:schemeClr>
                </a:solidFill>
              </a:ln>
            </p:spPr>
            <p:style>
              <a:lnRef idx="2">
                <a:schemeClr val="accent6"/>
              </a:lnRef>
              <a:fillRef idx="1">
                <a:schemeClr val="lt1"/>
              </a:fillRef>
              <a:effectRef idx="0">
                <a:schemeClr val="accent6"/>
              </a:effectRef>
              <a:fontRef idx="minor">
                <a:schemeClr val="dk1"/>
              </a:fontRef>
            </p:style>
            <p:txBody>
              <a:bodyPr wrap="square" lIns="18288" tIns="0" rIns="0" bIns="0" rtlCol="0">
                <a:spAutoFit/>
              </a:bodyPr>
              <a:lstStyle/>
              <a:p>
                <a:r>
                  <a:rPr lang="en-US" sz="1400" smtClean="0">
                    <a:latin typeface="Calibri" pitchFamily="34" charset="0"/>
                  </a:rPr>
                  <a:t>Tekstual</a:t>
                </a:r>
                <a:endParaRPr lang="en-US" sz="1400">
                  <a:latin typeface="Calibri" pitchFamily="34" charset="0"/>
                </a:endParaRPr>
              </a:p>
            </p:txBody>
          </p:sp>
          <p:sp>
            <p:nvSpPr>
              <p:cNvPr id="37" name="TextBox 36"/>
              <p:cNvSpPr txBox="1"/>
              <p:nvPr/>
            </p:nvSpPr>
            <p:spPr>
              <a:xfrm>
                <a:off x="1649746" y="2630501"/>
                <a:ext cx="663153" cy="215444"/>
              </a:xfrm>
              <a:prstGeom prst="rect">
                <a:avLst/>
              </a:prstGeom>
              <a:solidFill>
                <a:schemeClr val="accent2">
                  <a:lumMod val="20000"/>
                  <a:lumOff val="80000"/>
                </a:schemeClr>
              </a:solidFill>
              <a:ln>
                <a:solidFill>
                  <a:schemeClr val="accent1">
                    <a:lumMod val="40000"/>
                    <a:lumOff val="60000"/>
                  </a:schemeClr>
                </a:solidFill>
              </a:ln>
            </p:spPr>
            <p:style>
              <a:lnRef idx="2">
                <a:schemeClr val="accent6"/>
              </a:lnRef>
              <a:fillRef idx="1">
                <a:schemeClr val="lt1"/>
              </a:fillRef>
              <a:effectRef idx="0">
                <a:schemeClr val="accent6"/>
              </a:effectRef>
              <a:fontRef idx="minor">
                <a:schemeClr val="dk1"/>
              </a:fontRef>
            </p:style>
            <p:txBody>
              <a:bodyPr wrap="square" lIns="18288" tIns="0" rIns="0" bIns="0" rtlCol="0">
                <a:spAutoFit/>
              </a:bodyPr>
              <a:lstStyle/>
              <a:p>
                <a:r>
                  <a:rPr lang="en-US" sz="1400" smtClean="0">
                    <a:latin typeface="Calibri" pitchFamily="34" charset="0"/>
                  </a:rPr>
                  <a:t>Tabular</a:t>
                </a:r>
                <a:endParaRPr lang="en-US" sz="1400">
                  <a:latin typeface="Calibri" pitchFamily="34" charset="0"/>
                </a:endParaRPr>
              </a:p>
            </p:txBody>
          </p:sp>
          <p:sp>
            <p:nvSpPr>
              <p:cNvPr id="38" name="TextBox 37"/>
              <p:cNvSpPr txBox="1"/>
              <p:nvPr/>
            </p:nvSpPr>
            <p:spPr>
              <a:xfrm>
                <a:off x="1649746" y="2860902"/>
                <a:ext cx="663153" cy="215444"/>
              </a:xfrm>
              <a:prstGeom prst="rect">
                <a:avLst/>
              </a:prstGeom>
              <a:solidFill>
                <a:schemeClr val="accent2">
                  <a:lumMod val="20000"/>
                  <a:lumOff val="80000"/>
                </a:schemeClr>
              </a:solidFill>
              <a:ln>
                <a:solidFill>
                  <a:schemeClr val="accent1">
                    <a:lumMod val="40000"/>
                    <a:lumOff val="60000"/>
                  </a:schemeClr>
                </a:solidFill>
              </a:ln>
            </p:spPr>
            <p:style>
              <a:lnRef idx="2">
                <a:schemeClr val="accent6"/>
              </a:lnRef>
              <a:fillRef idx="1">
                <a:schemeClr val="lt1"/>
              </a:fillRef>
              <a:effectRef idx="0">
                <a:schemeClr val="accent6"/>
              </a:effectRef>
              <a:fontRef idx="minor">
                <a:schemeClr val="dk1"/>
              </a:fontRef>
            </p:style>
            <p:txBody>
              <a:bodyPr wrap="square" lIns="18288" tIns="0" rIns="0" bIns="0" rtlCol="0">
                <a:spAutoFit/>
              </a:bodyPr>
              <a:lstStyle/>
              <a:p>
                <a:r>
                  <a:rPr lang="en-US" sz="1400" smtClean="0">
                    <a:latin typeface="Calibri" pitchFamily="34" charset="0"/>
                  </a:rPr>
                  <a:t>Grafik</a:t>
                </a:r>
                <a:endParaRPr lang="en-US" sz="1400">
                  <a:latin typeface="Calibri" pitchFamily="34" charset="0"/>
                </a:endParaRPr>
              </a:p>
            </p:txBody>
          </p:sp>
          <p:sp>
            <p:nvSpPr>
              <p:cNvPr id="39" name="TextBox 38"/>
              <p:cNvSpPr txBox="1"/>
              <p:nvPr/>
            </p:nvSpPr>
            <p:spPr>
              <a:xfrm>
                <a:off x="1649746" y="3095243"/>
                <a:ext cx="663153" cy="215444"/>
              </a:xfrm>
              <a:prstGeom prst="rect">
                <a:avLst/>
              </a:prstGeom>
              <a:solidFill>
                <a:schemeClr val="accent2">
                  <a:lumMod val="20000"/>
                  <a:lumOff val="80000"/>
                </a:schemeClr>
              </a:solidFill>
              <a:ln>
                <a:solidFill>
                  <a:schemeClr val="accent1">
                    <a:lumMod val="40000"/>
                    <a:lumOff val="60000"/>
                  </a:schemeClr>
                </a:solidFill>
              </a:ln>
            </p:spPr>
            <p:style>
              <a:lnRef idx="2">
                <a:schemeClr val="accent6"/>
              </a:lnRef>
              <a:fillRef idx="1">
                <a:schemeClr val="lt1"/>
              </a:fillRef>
              <a:effectRef idx="0">
                <a:schemeClr val="accent6"/>
              </a:effectRef>
              <a:fontRef idx="minor">
                <a:schemeClr val="dk1"/>
              </a:fontRef>
            </p:style>
            <p:txBody>
              <a:bodyPr wrap="square" lIns="18288" tIns="0" rIns="0" bIns="0" rtlCol="0">
                <a:spAutoFit/>
              </a:bodyPr>
              <a:lstStyle/>
              <a:p>
                <a:r>
                  <a:rPr lang="en-US" sz="1400" smtClean="0">
                    <a:latin typeface="Calibri" pitchFamily="34" charset="0"/>
                  </a:rPr>
                  <a:t>Gambar</a:t>
                </a:r>
                <a:endParaRPr lang="en-US" sz="1400">
                  <a:latin typeface="Calibri" pitchFamily="34" charset="0"/>
                </a:endParaRPr>
              </a:p>
            </p:txBody>
          </p:sp>
          <p:sp>
            <p:nvSpPr>
              <p:cNvPr id="40" name="TextBox 39"/>
              <p:cNvSpPr txBox="1"/>
              <p:nvPr/>
            </p:nvSpPr>
            <p:spPr>
              <a:xfrm>
                <a:off x="1649746" y="3323528"/>
                <a:ext cx="663153" cy="215444"/>
              </a:xfrm>
              <a:prstGeom prst="rect">
                <a:avLst/>
              </a:prstGeom>
              <a:solidFill>
                <a:schemeClr val="accent2">
                  <a:lumMod val="20000"/>
                  <a:lumOff val="80000"/>
                </a:schemeClr>
              </a:solidFill>
              <a:ln>
                <a:solidFill>
                  <a:schemeClr val="accent1">
                    <a:lumMod val="40000"/>
                    <a:lumOff val="60000"/>
                  </a:schemeClr>
                </a:solidFill>
              </a:ln>
            </p:spPr>
            <p:style>
              <a:lnRef idx="2">
                <a:schemeClr val="accent6"/>
              </a:lnRef>
              <a:fillRef idx="1">
                <a:schemeClr val="lt1"/>
              </a:fillRef>
              <a:effectRef idx="0">
                <a:schemeClr val="accent6"/>
              </a:effectRef>
              <a:fontRef idx="minor">
                <a:schemeClr val="dk1"/>
              </a:fontRef>
            </p:style>
            <p:txBody>
              <a:bodyPr wrap="square" lIns="18288" tIns="0" rIns="0" bIns="0" rtlCol="0">
                <a:spAutoFit/>
              </a:bodyPr>
              <a:lstStyle/>
              <a:p>
                <a:r>
                  <a:rPr lang="en-US" sz="1400" smtClean="0">
                    <a:latin typeface="Calibri" pitchFamily="34" charset="0"/>
                  </a:rPr>
                  <a:t>Spasial</a:t>
                </a:r>
                <a:endParaRPr lang="en-US" sz="1400">
                  <a:latin typeface="Calibri" pitchFamily="34" charset="0"/>
                </a:endParaRPr>
              </a:p>
            </p:txBody>
          </p:sp>
          <p:sp>
            <p:nvSpPr>
              <p:cNvPr id="42" name="TextBox 41"/>
              <p:cNvSpPr txBox="1"/>
              <p:nvPr/>
            </p:nvSpPr>
            <p:spPr>
              <a:xfrm>
                <a:off x="1649746" y="3546946"/>
                <a:ext cx="663153" cy="215444"/>
              </a:xfrm>
              <a:prstGeom prst="rect">
                <a:avLst/>
              </a:prstGeom>
              <a:solidFill>
                <a:schemeClr val="accent2">
                  <a:lumMod val="20000"/>
                  <a:lumOff val="80000"/>
                </a:schemeClr>
              </a:solidFill>
              <a:ln>
                <a:solidFill>
                  <a:schemeClr val="accent1">
                    <a:lumMod val="40000"/>
                    <a:lumOff val="60000"/>
                  </a:schemeClr>
                </a:solidFill>
              </a:ln>
            </p:spPr>
            <p:style>
              <a:lnRef idx="2">
                <a:schemeClr val="accent6"/>
              </a:lnRef>
              <a:fillRef idx="1">
                <a:schemeClr val="lt1"/>
              </a:fillRef>
              <a:effectRef idx="0">
                <a:schemeClr val="accent6"/>
              </a:effectRef>
              <a:fontRef idx="minor">
                <a:schemeClr val="dk1"/>
              </a:fontRef>
            </p:style>
            <p:txBody>
              <a:bodyPr wrap="square" lIns="18288" tIns="0" rIns="0" bIns="0" rtlCol="0">
                <a:spAutoFit/>
              </a:bodyPr>
              <a:lstStyle/>
              <a:p>
                <a:r>
                  <a:rPr lang="en-US" sz="1400" smtClean="0">
                    <a:latin typeface="Calibri" pitchFamily="34" charset="0"/>
                  </a:rPr>
                  <a:t>Audio</a:t>
                </a:r>
                <a:endParaRPr lang="en-US" sz="1400">
                  <a:latin typeface="Calibri" pitchFamily="34" charset="0"/>
                </a:endParaRPr>
              </a:p>
            </p:txBody>
          </p:sp>
          <p:sp>
            <p:nvSpPr>
              <p:cNvPr id="43" name="TextBox 42"/>
              <p:cNvSpPr txBox="1"/>
              <p:nvPr/>
            </p:nvSpPr>
            <p:spPr>
              <a:xfrm>
                <a:off x="1649746" y="3780026"/>
                <a:ext cx="663153" cy="215444"/>
              </a:xfrm>
              <a:prstGeom prst="rect">
                <a:avLst/>
              </a:prstGeom>
              <a:solidFill>
                <a:schemeClr val="accent2">
                  <a:lumMod val="20000"/>
                  <a:lumOff val="80000"/>
                </a:schemeClr>
              </a:solidFill>
              <a:ln>
                <a:solidFill>
                  <a:schemeClr val="accent1">
                    <a:lumMod val="40000"/>
                    <a:lumOff val="60000"/>
                  </a:schemeClr>
                </a:solidFill>
              </a:ln>
            </p:spPr>
            <p:style>
              <a:lnRef idx="2">
                <a:schemeClr val="accent6"/>
              </a:lnRef>
              <a:fillRef idx="1">
                <a:schemeClr val="lt1"/>
              </a:fillRef>
              <a:effectRef idx="0">
                <a:schemeClr val="accent6"/>
              </a:effectRef>
              <a:fontRef idx="minor">
                <a:schemeClr val="dk1"/>
              </a:fontRef>
            </p:style>
            <p:txBody>
              <a:bodyPr wrap="square" lIns="18288" tIns="0" rIns="0" bIns="0" rtlCol="0">
                <a:spAutoFit/>
              </a:bodyPr>
              <a:lstStyle/>
              <a:p>
                <a:r>
                  <a:rPr lang="en-US" sz="1400" smtClean="0">
                    <a:latin typeface="Calibri" pitchFamily="34" charset="0"/>
                  </a:rPr>
                  <a:t>Video</a:t>
                </a:r>
                <a:endParaRPr lang="en-US" sz="1400">
                  <a:latin typeface="Calibri" pitchFamily="34" charset="0"/>
                </a:endParaRPr>
              </a:p>
            </p:txBody>
          </p:sp>
        </p:grpSp>
      </p:grpSp>
      <p:grpSp>
        <p:nvGrpSpPr>
          <p:cNvPr id="44" name="Group 43"/>
          <p:cNvGrpSpPr/>
          <p:nvPr/>
        </p:nvGrpSpPr>
        <p:grpSpPr>
          <a:xfrm>
            <a:off x="5539539" y="2501406"/>
            <a:ext cx="3357387" cy="1835649"/>
            <a:chOff x="5585011" y="2253364"/>
            <a:chExt cx="3357387" cy="1835649"/>
          </a:xfrm>
        </p:grpSpPr>
        <p:grpSp>
          <p:nvGrpSpPr>
            <p:cNvPr id="45" name="Group 44"/>
            <p:cNvGrpSpPr/>
            <p:nvPr/>
          </p:nvGrpSpPr>
          <p:grpSpPr>
            <a:xfrm>
              <a:off x="5585011" y="2253364"/>
              <a:ext cx="3357387" cy="1835649"/>
              <a:chOff x="5585011" y="2253364"/>
              <a:chExt cx="3357387" cy="1835649"/>
            </a:xfrm>
          </p:grpSpPr>
          <p:sp>
            <p:nvSpPr>
              <p:cNvPr id="51" name="Rectangle 50"/>
              <p:cNvSpPr/>
              <p:nvPr/>
            </p:nvSpPr>
            <p:spPr>
              <a:xfrm>
                <a:off x="5585011" y="2253364"/>
                <a:ext cx="3357387" cy="183564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extBox 51"/>
              <p:cNvSpPr txBox="1"/>
              <p:nvPr/>
            </p:nvSpPr>
            <p:spPr>
              <a:xfrm>
                <a:off x="6891087" y="2939478"/>
                <a:ext cx="681725" cy="369332"/>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wrap="none" rtlCol="0">
                <a:spAutoFit/>
              </a:bodyPr>
              <a:lstStyle/>
              <a:p>
                <a:r>
                  <a:rPr lang="en-US" b="1" smtClean="0">
                    <a:latin typeface="Calibri" pitchFamily="34" charset="0"/>
                  </a:rPr>
                  <a:t>DATA</a:t>
                </a:r>
                <a:endParaRPr lang="en-US" b="1">
                  <a:latin typeface="Calibri" pitchFamily="34" charset="0"/>
                </a:endParaRPr>
              </a:p>
            </p:txBody>
          </p:sp>
          <p:sp>
            <p:nvSpPr>
              <p:cNvPr id="53" name="TextBox 52"/>
              <p:cNvSpPr txBox="1"/>
              <p:nvPr/>
            </p:nvSpPr>
            <p:spPr>
              <a:xfrm>
                <a:off x="7770036" y="2564741"/>
                <a:ext cx="1079361" cy="246221"/>
              </a:xfrm>
              <a:prstGeom prst="rect">
                <a:avLst/>
              </a:prstGeom>
              <a:solidFill>
                <a:schemeClr val="accent3">
                  <a:lumMod val="40000"/>
                  <a:lumOff val="60000"/>
                </a:schemeClr>
              </a:solidFill>
              <a:ln>
                <a:solidFill>
                  <a:schemeClr val="accent3">
                    <a:lumMod val="60000"/>
                    <a:lumOff val="40000"/>
                  </a:schemeClr>
                </a:solidFill>
              </a:ln>
            </p:spPr>
            <p:style>
              <a:lnRef idx="2">
                <a:schemeClr val="accent6"/>
              </a:lnRef>
              <a:fillRef idx="1">
                <a:schemeClr val="lt1"/>
              </a:fillRef>
              <a:effectRef idx="0">
                <a:schemeClr val="accent6"/>
              </a:effectRef>
              <a:fontRef idx="minor">
                <a:schemeClr val="dk1"/>
              </a:fontRef>
            </p:style>
            <p:txBody>
              <a:bodyPr wrap="square" lIns="91440" tIns="0" rIns="0" bIns="0" rtlCol="0">
                <a:spAutoFit/>
              </a:bodyPr>
              <a:lstStyle/>
              <a:p>
                <a:r>
                  <a:rPr lang="en-US" sz="1600" b="1" smtClean="0">
                    <a:latin typeface="Calibri" pitchFamily="34" charset="0"/>
                  </a:rPr>
                  <a:t>Kuantitatif</a:t>
                </a:r>
                <a:endParaRPr lang="en-US" sz="1600" b="1">
                  <a:latin typeface="Calibri" pitchFamily="34" charset="0"/>
                </a:endParaRPr>
              </a:p>
            </p:txBody>
          </p:sp>
          <p:sp>
            <p:nvSpPr>
              <p:cNvPr id="75" name="Left Brace 74"/>
              <p:cNvSpPr/>
              <p:nvPr/>
            </p:nvSpPr>
            <p:spPr>
              <a:xfrm>
                <a:off x="7590742" y="2704582"/>
                <a:ext cx="152400" cy="826566"/>
              </a:xfrm>
              <a:prstGeom prst="leftBrace">
                <a:avLst>
                  <a:gd name="adj1" fmla="val 87745"/>
                  <a:gd name="adj2" fmla="val 50000"/>
                </a:avLst>
              </a:prstGeom>
              <a:noFill/>
              <a:ln w="19050">
                <a:solidFill>
                  <a:schemeClr val="accent3">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6" name="TextBox 75"/>
              <p:cNvSpPr txBox="1"/>
              <p:nvPr/>
            </p:nvSpPr>
            <p:spPr>
              <a:xfrm>
                <a:off x="7752105" y="3406696"/>
                <a:ext cx="1097291" cy="246221"/>
              </a:xfrm>
              <a:prstGeom prst="rect">
                <a:avLst/>
              </a:prstGeom>
              <a:solidFill>
                <a:schemeClr val="accent3">
                  <a:lumMod val="40000"/>
                  <a:lumOff val="60000"/>
                </a:schemeClr>
              </a:solidFill>
              <a:ln>
                <a:solidFill>
                  <a:schemeClr val="accent3">
                    <a:lumMod val="60000"/>
                    <a:lumOff val="40000"/>
                  </a:schemeClr>
                </a:solidFill>
              </a:ln>
            </p:spPr>
            <p:style>
              <a:lnRef idx="2">
                <a:schemeClr val="accent6"/>
              </a:lnRef>
              <a:fillRef idx="1">
                <a:schemeClr val="lt1"/>
              </a:fillRef>
              <a:effectRef idx="0">
                <a:schemeClr val="accent6"/>
              </a:effectRef>
              <a:fontRef idx="minor">
                <a:schemeClr val="dk1"/>
              </a:fontRef>
            </p:style>
            <p:txBody>
              <a:bodyPr wrap="square" lIns="91440" tIns="0" rIns="0" bIns="0" rtlCol="0">
                <a:spAutoFit/>
              </a:bodyPr>
              <a:lstStyle/>
              <a:p>
                <a:r>
                  <a:rPr lang="en-US" sz="1600" b="1" smtClean="0">
                    <a:latin typeface="Calibri" pitchFamily="34" charset="0"/>
                  </a:rPr>
                  <a:t>Kualitatif</a:t>
                </a:r>
                <a:endParaRPr lang="en-US" sz="1600" b="1">
                  <a:latin typeface="Calibri" pitchFamily="34" charset="0"/>
                </a:endParaRPr>
              </a:p>
            </p:txBody>
          </p:sp>
          <p:sp>
            <p:nvSpPr>
              <p:cNvPr id="77" name="Left Brace 76"/>
              <p:cNvSpPr/>
              <p:nvPr/>
            </p:nvSpPr>
            <p:spPr>
              <a:xfrm flipH="1">
                <a:off x="6721817" y="2753320"/>
                <a:ext cx="169270" cy="777827"/>
              </a:xfrm>
              <a:prstGeom prst="leftBrace">
                <a:avLst>
                  <a:gd name="adj1" fmla="val 87745"/>
                  <a:gd name="adj2" fmla="val 50000"/>
                </a:avLst>
              </a:prstGeom>
              <a:noFill/>
              <a:ln w="19050">
                <a:solidFill>
                  <a:schemeClr val="accent6">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8" name="TextBox 77"/>
              <p:cNvSpPr txBox="1"/>
              <p:nvPr/>
            </p:nvSpPr>
            <p:spPr>
              <a:xfrm>
                <a:off x="5712812" y="2616849"/>
                <a:ext cx="1000037" cy="246221"/>
              </a:xfrm>
              <a:prstGeom prst="rect">
                <a:avLst/>
              </a:prstGeom>
              <a:solidFill>
                <a:schemeClr val="accent6">
                  <a:lumMod val="40000"/>
                  <a:lumOff val="60000"/>
                </a:schemeClr>
              </a:solidFill>
              <a:ln>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wrap="square" lIns="91440" tIns="0" rIns="0" bIns="0" rtlCol="0">
                <a:spAutoFit/>
              </a:bodyPr>
              <a:lstStyle/>
              <a:p>
                <a:r>
                  <a:rPr lang="en-US" sz="1600" smtClean="0">
                    <a:latin typeface="Calibri" pitchFamily="34" charset="0"/>
                  </a:rPr>
                  <a:t>Primer</a:t>
                </a:r>
                <a:endParaRPr lang="en-US" sz="1600">
                  <a:latin typeface="Calibri" pitchFamily="34" charset="0"/>
                </a:endParaRPr>
              </a:p>
            </p:txBody>
          </p:sp>
          <p:sp>
            <p:nvSpPr>
              <p:cNvPr id="79" name="TextBox 78"/>
              <p:cNvSpPr txBox="1"/>
              <p:nvPr/>
            </p:nvSpPr>
            <p:spPr>
              <a:xfrm>
                <a:off x="5712812" y="3422337"/>
                <a:ext cx="1000037" cy="246221"/>
              </a:xfrm>
              <a:prstGeom prst="rect">
                <a:avLst/>
              </a:prstGeom>
              <a:solidFill>
                <a:schemeClr val="accent6">
                  <a:lumMod val="40000"/>
                  <a:lumOff val="60000"/>
                </a:schemeClr>
              </a:solidFill>
              <a:ln>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wrap="square" lIns="91440" tIns="0" rIns="0" bIns="0" rtlCol="0">
                <a:spAutoFit/>
              </a:bodyPr>
              <a:lstStyle/>
              <a:p>
                <a:r>
                  <a:rPr lang="en-US" sz="1600" smtClean="0">
                    <a:latin typeface="Calibri" pitchFamily="34" charset="0"/>
                  </a:rPr>
                  <a:t>Sekunder</a:t>
                </a:r>
                <a:endParaRPr lang="en-US" sz="1600">
                  <a:latin typeface="Calibri" pitchFamily="34" charset="0"/>
                </a:endParaRPr>
              </a:p>
            </p:txBody>
          </p:sp>
        </p:grpSp>
        <p:sp>
          <p:nvSpPr>
            <p:cNvPr id="46" name="Rounded Rectangle 45"/>
            <p:cNvSpPr/>
            <p:nvPr/>
          </p:nvSpPr>
          <p:spPr>
            <a:xfrm>
              <a:off x="6761627" y="2336632"/>
              <a:ext cx="936690" cy="341998"/>
            </a:xfrm>
            <a:prstGeom prst="roundRect">
              <a:avLst>
                <a:gd name="adj" fmla="val 48062"/>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smtClean="0">
                  <a:solidFill>
                    <a:schemeClr val="tx1"/>
                  </a:solidFill>
                </a:rPr>
                <a:t>Atributif</a:t>
              </a:r>
              <a:endParaRPr lang="en-US" sz="1600">
                <a:solidFill>
                  <a:schemeClr val="tx1"/>
                </a:solidFill>
              </a:endParaRPr>
            </a:p>
          </p:txBody>
        </p:sp>
        <p:cxnSp>
          <p:nvCxnSpPr>
            <p:cNvPr id="47" name="Straight Connector 46"/>
            <p:cNvCxnSpPr>
              <a:stCxn id="46" idx="2"/>
              <a:endCxn id="52" idx="0"/>
            </p:cNvCxnSpPr>
            <p:nvPr/>
          </p:nvCxnSpPr>
          <p:spPr>
            <a:xfrm>
              <a:off x="7229972" y="2678630"/>
              <a:ext cx="1978" cy="260848"/>
            </a:xfrm>
            <a:prstGeom prst="line">
              <a:avLst/>
            </a:prstGeom>
            <a:ln w="19050">
              <a:prstDash val="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8" name="Rounded Rectangle 47"/>
            <p:cNvSpPr/>
            <p:nvPr/>
          </p:nvSpPr>
          <p:spPr>
            <a:xfrm>
              <a:off x="6775604" y="3605333"/>
              <a:ext cx="936690" cy="341998"/>
            </a:xfrm>
            <a:prstGeom prst="roundRect">
              <a:avLst>
                <a:gd name="adj" fmla="val 48062"/>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smtClean="0">
                  <a:solidFill>
                    <a:schemeClr val="tx1"/>
                  </a:solidFill>
                </a:rPr>
                <a:t>Spasial</a:t>
              </a:r>
              <a:endParaRPr lang="en-US" sz="1600">
                <a:solidFill>
                  <a:schemeClr val="tx1"/>
                </a:solidFill>
              </a:endParaRPr>
            </a:p>
          </p:txBody>
        </p:sp>
        <p:cxnSp>
          <p:nvCxnSpPr>
            <p:cNvPr id="49" name="Straight Connector 48"/>
            <p:cNvCxnSpPr/>
            <p:nvPr/>
          </p:nvCxnSpPr>
          <p:spPr>
            <a:xfrm flipV="1">
              <a:off x="7234831" y="3319079"/>
              <a:ext cx="1978" cy="299729"/>
            </a:xfrm>
            <a:prstGeom prst="line">
              <a:avLst/>
            </a:prstGeom>
            <a:ln w="19050">
              <a:prstDash val="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sp>
        <p:nvSpPr>
          <p:cNvPr id="80" name="Left Arrow 79"/>
          <p:cNvSpPr/>
          <p:nvPr/>
        </p:nvSpPr>
        <p:spPr>
          <a:xfrm>
            <a:off x="2285249" y="3486613"/>
            <a:ext cx="528821" cy="161032"/>
          </a:xfrm>
          <a:prstGeom prst="leftArrow">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1" name="Group 80"/>
          <p:cNvGrpSpPr/>
          <p:nvPr/>
        </p:nvGrpSpPr>
        <p:grpSpPr>
          <a:xfrm>
            <a:off x="1630826" y="2615653"/>
            <a:ext cx="942645" cy="1615901"/>
            <a:chOff x="742714" y="2427512"/>
            <a:chExt cx="836425" cy="1525021"/>
          </a:xfrm>
        </p:grpSpPr>
        <p:pic>
          <p:nvPicPr>
            <p:cNvPr id="82" name="Picture 3" descr="D:\korea1.jpg"/>
            <p:cNvPicPr>
              <a:picLocks noChangeAspect="1" noChangeArrowheads="1"/>
            </p:cNvPicPr>
            <p:nvPr/>
          </p:nvPicPr>
          <p:blipFill rotWithShape="1">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l="721" t="2343" r="80112" b="44916"/>
            <a:stretch/>
          </p:blipFill>
          <p:spPr bwMode="auto">
            <a:xfrm>
              <a:off x="742714" y="2427512"/>
              <a:ext cx="836425" cy="1294640"/>
            </a:xfrm>
            <a:prstGeom prst="rect">
              <a:avLst/>
            </a:prstGeom>
            <a:noFill/>
            <a:extLst>
              <a:ext uri="{909E8E84-426E-40DD-AFC4-6F175D3DCCD1}">
                <a14:hiddenFill xmlns:a14="http://schemas.microsoft.com/office/drawing/2010/main">
                  <a:solidFill>
                    <a:srgbClr val="FFFFFF"/>
                  </a:solidFill>
                </a14:hiddenFill>
              </a:ext>
            </a:extLst>
          </p:spPr>
        </p:pic>
        <p:sp>
          <p:nvSpPr>
            <p:cNvPr id="83" name="TextBox 82"/>
            <p:cNvSpPr txBox="1"/>
            <p:nvPr/>
          </p:nvSpPr>
          <p:spPr>
            <a:xfrm>
              <a:off x="802460" y="3706312"/>
              <a:ext cx="634204" cy="246221"/>
            </a:xfrm>
            <a:prstGeom prst="rect">
              <a:avLst/>
            </a:prstGeom>
            <a:solidFill>
              <a:schemeClr val="tx1"/>
            </a:solidFill>
            <a:ln>
              <a:noFill/>
            </a:ln>
          </p:spPr>
          <p:style>
            <a:lnRef idx="2">
              <a:schemeClr val="accent6"/>
            </a:lnRef>
            <a:fillRef idx="1">
              <a:schemeClr val="lt1"/>
            </a:fillRef>
            <a:effectRef idx="0">
              <a:schemeClr val="accent6"/>
            </a:effectRef>
            <a:fontRef idx="minor">
              <a:schemeClr val="dk1"/>
            </a:fontRef>
          </p:style>
          <p:txBody>
            <a:bodyPr wrap="square" lIns="91440" tIns="0" rIns="0" bIns="0" rtlCol="0">
              <a:spAutoFit/>
            </a:bodyPr>
            <a:lstStyle/>
            <a:p>
              <a:r>
                <a:rPr lang="en-US" sz="1600" b="1" smtClean="0">
                  <a:solidFill>
                    <a:schemeClr val="bg1"/>
                  </a:solidFill>
                  <a:latin typeface="Calibri" pitchFamily="34" charset="0"/>
                </a:rPr>
                <a:t>User</a:t>
              </a:r>
              <a:endParaRPr lang="en-US" sz="1600" b="1">
                <a:solidFill>
                  <a:schemeClr val="bg1"/>
                </a:solidFill>
                <a:latin typeface="Calibri" pitchFamily="34" charset="0"/>
              </a:endParaRPr>
            </a:p>
          </p:txBody>
        </p:sp>
      </p:grpSp>
      <p:sp>
        <p:nvSpPr>
          <p:cNvPr id="84" name="Left Arrow 83"/>
          <p:cNvSpPr/>
          <p:nvPr/>
        </p:nvSpPr>
        <p:spPr>
          <a:xfrm flipH="1">
            <a:off x="2303179" y="2895870"/>
            <a:ext cx="538892" cy="171222"/>
          </a:xfrm>
          <a:prstGeom prst="leftArrow">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TextBox 84"/>
          <p:cNvSpPr txBox="1"/>
          <p:nvPr/>
        </p:nvSpPr>
        <p:spPr>
          <a:xfrm>
            <a:off x="2180972" y="2663541"/>
            <a:ext cx="634204" cy="246221"/>
          </a:xfrm>
          <a:prstGeom prst="rect">
            <a:avLst/>
          </a:prstGeom>
          <a:noFill/>
          <a:ln>
            <a:noFill/>
          </a:ln>
        </p:spPr>
        <p:style>
          <a:lnRef idx="2">
            <a:schemeClr val="accent6"/>
          </a:lnRef>
          <a:fillRef idx="1">
            <a:schemeClr val="lt1"/>
          </a:fillRef>
          <a:effectRef idx="0">
            <a:schemeClr val="accent6"/>
          </a:effectRef>
          <a:fontRef idx="minor">
            <a:schemeClr val="dk1"/>
          </a:fontRef>
        </p:style>
        <p:txBody>
          <a:bodyPr wrap="square" lIns="91440" tIns="0" rIns="0" bIns="0" rtlCol="0">
            <a:spAutoFit/>
          </a:bodyPr>
          <a:lstStyle/>
          <a:p>
            <a:r>
              <a:rPr lang="en-US" sz="1600" smtClean="0">
                <a:latin typeface="Calibri" pitchFamily="34" charset="0"/>
              </a:rPr>
              <a:t>Query</a:t>
            </a:r>
            <a:endParaRPr lang="en-US" sz="1600">
              <a:latin typeface="Calibri" pitchFamily="34" charset="0"/>
            </a:endParaRPr>
          </a:p>
        </p:txBody>
      </p:sp>
      <p:sp>
        <p:nvSpPr>
          <p:cNvPr id="86" name="TextBox 85"/>
          <p:cNvSpPr txBox="1"/>
          <p:nvPr/>
        </p:nvSpPr>
        <p:spPr>
          <a:xfrm>
            <a:off x="2135041" y="3604940"/>
            <a:ext cx="634204" cy="246221"/>
          </a:xfrm>
          <a:prstGeom prst="rect">
            <a:avLst/>
          </a:prstGeom>
          <a:noFill/>
          <a:ln>
            <a:noFill/>
          </a:ln>
        </p:spPr>
        <p:style>
          <a:lnRef idx="2">
            <a:schemeClr val="accent6"/>
          </a:lnRef>
          <a:fillRef idx="1">
            <a:schemeClr val="lt1"/>
          </a:fillRef>
          <a:effectRef idx="0">
            <a:schemeClr val="accent6"/>
          </a:effectRef>
          <a:fontRef idx="minor">
            <a:schemeClr val="dk1"/>
          </a:fontRef>
        </p:style>
        <p:txBody>
          <a:bodyPr wrap="square" lIns="91440" tIns="0" rIns="0" bIns="0" rtlCol="0">
            <a:spAutoFit/>
          </a:bodyPr>
          <a:lstStyle/>
          <a:p>
            <a:pPr algn="r"/>
            <a:r>
              <a:rPr lang="en-US" sz="1600" smtClean="0">
                <a:latin typeface="Calibri" pitchFamily="34" charset="0"/>
              </a:rPr>
              <a:t>Info</a:t>
            </a:r>
            <a:endParaRPr lang="en-US" sz="1600">
              <a:latin typeface="Calibri" pitchFamily="34" charset="0"/>
            </a:endParaRPr>
          </a:p>
        </p:txBody>
      </p:sp>
      <p:grpSp>
        <p:nvGrpSpPr>
          <p:cNvPr id="87" name="Group 86"/>
          <p:cNvGrpSpPr/>
          <p:nvPr/>
        </p:nvGrpSpPr>
        <p:grpSpPr>
          <a:xfrm>
            <a:off x="4034946" y="4341418"/>
            <a:ext cx="598564" cy="822960"/>
            <a:chOff x="4591413" y="4076245"/>
            <a:chExt cx="598564" cy="822960"/>
          </a:xfrm>
        </p:grpSpPr>
        <p:sp>
          <p:nvSpPr>
            <p:cNvPr id="88" name="Left Arrow 87"/>
            <p:cNvSpPr/>
            <p:nvPr/>
          </p:nvSpPr>
          <p:spPr>
            <a:xfrm rot="5400000">
              <a:off x="4271373" y="4396285"/>
              <a:ext cx="822960" cy="182880"/>
            </a:xfrm>
            <a:prstGeom prst="leftArrow">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88"/>
            <p:cNvSpPr/>
            <p:nvPr/>
          </p:nvSpPr>
          <p:spPr>
            <a:xfrm>
              <a:off x="4641337" y="4782283"/>
              <a:ext cx="548640" cy="11193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0" name="Group 89"/>
          <p:cNvGrpSpPr/>
          <p:nvPr/>
        </p:nvGrpSpPr>
        <p:grpSpPr>
          <a:xfrm>
            <a:off x="5998977" y="4345398"/>
            <a:ext cx="833317" cy="881105"/>
            <a:chOff x="6510619" y="4080225"/>
            <a:chExt cx="833317" cy="881105"/>
          </a:xfrm>
        </p:grpSpPr>
        <p:sp>
          <p:nvSpPr>
            <p:cNvPr id="91" name="Left Arrow 90"/>
            <p:cNvSpPr/>
            <p:nvPr/>
          </p:nvSpPr>
          <p:spPr>
            <a:xfrm>
              <a:off x="6510619" y="4737459"/>
              <a:ext cx="822960" cy="223871"/>
            </a:xfrm>
            <a:prstGeom prst="leftArrow">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Rectangle 91"/>
            <p:cNvSpPr/>
            <p:nvPr/>
          </p:nvSpPr>
          <p:spPr>
            <a:xfrm rot="5400000">
              <a:off x="6876488" y="4435737"/>
              <a:ext cx="822960" cy="11193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3" name="Group 92"/>
          <p:cNvGrpSpPr/>
          <p:nvPr/>
        </p:nvGrpSpPr>
        <p:grpSpPr>
          <a:xfrm>
            <a:off x="9557622" y="4336433"/>
            <a:ext cx="461427" cy="881105"/>
            <a:chOff x="10069264" y="4071260"/>
            <a:chExt cx="461427" cy="881105"/>
          </a:xfrm>
        </p:grpSpPr>
        <p:sp>
          <p:nvSpPr>
            <p:cNvPr id="94" name="Left Arrow 93"/>
            <p:cNvSpPr/>
            <p:nvPr/>
          </p:nvSpPr>
          <p:spPr>
            <a:xfrm>
              <a:off x="10069264" y="4728494"/>
              <a:ext cx="451070" cy="223871"/>
            </a:xfrm>
            <a:prstGeom prst="leftArrow">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Rectangle 94"/>
            <p:cNvSpPr/>
            <p:nvPr/>
          </p:nvSpPr>
          <p:spPr>
            <a:xfrm rot="5400000">
              <a:off x="10063243" y="4426772"/>
              <a:ext cx="822960" cy="11193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6" name="Group 95"/>
          <p:cNvGrpSpPr/>
          <p:nvPr/>
        </p:nvGrpSpPr>
        <p:grpSpPr>
          <a:xfrm>
            <a:off x="7734192" y="4339240"/>
            <a:ext cx="605625" cy="822960"/>
            <a:chOff x="8263764" y="4065102"/>
            <a:chExt cx="605625" cy="822960"/>
          </a:xfrm>
        </p:grpSpPr>
        <p:sp>
          <p:nvSpPr>
            <p:cNvPr id="97" name="Left Arrow 96"/>
            <p:cNvSpPr/>
            <p:nvPr/>
          </p:nvSpPr>
          <p:spPr>
            <a:xfrm rot="5400000">
              <a:off x="7943724" y="4385142"/>
              <a:ext cx="822960" cy="182880"/>
            </a:xfrm>
            <a:prstGeom prst="leftArrow">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Rectangle 97"/>
            <p:cNvSpPr/>
            <p:nvPr/>
          </p:nvSpPr>
          <p:spPr>
            <a:xfrm>
              <a:off x="8320749" y="4771140"/>
              <a:ext cx="548640" cy="11193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9" name="TextBox 98"/>
          <p:cNvSpPr txBox="1"/>
          <p:nvPr/>
        </p:nvSpPr>
        <p:spPr>
          <a:xfrm>
            <a:off x="947063" y="590899"/>
            <a:ext cx="9868599" cy="1892826"/>
          </a:xfrm>
          <a:prstGeom prst="rect">
            <a:avLst/>
          </a:prstGeom>
          <a:noFill/>
        </p:spPr>
        <p:txBody>
          <a:bodyPr wrap="none" rtlCol="0">
            <a:spAutoFit/>
          </a:bodyPr>
          <a:lstStyle/>
          <a:p>
            <a:pPr lvl="1" indent="-457200">
              <a:spcBef>
                <a:spcPts val="300"/>
              </a:spcBef>
              <a:spcAft>
                <a:spcPts val="300"/>
              </a:spcAft>
              <a:buFont typeface="+mj-lt"/>
              <a:buAutoNum type="arabicPeriod"/>
            </a:pPr>
            <a:r>
              <a:rPr lang="en-US" sz="1600" smtClean="0">
                <a:solidFill>
                  <a:srgbClr val="0070C0"/>
                </a:solidFill>
              </a:rPr>
              <a:t>Kasus : 	(A) Membuat data Peserta Kuliah Basis Data, dilengkapi foto postcard “gaya tercantik/ganteng”</a:t>
            </a:r>
            <a:br>
              <a:rPr lang="en-US" sz="1600" smtClean="0">
                <a:solidFill>
                  <a:srgbClr val="0070C0"/>
                </a:solidFill>
              </a:rPr>
            </a:br>
            <a:r>
              <a:rPr lang="en-US" sz="1600" smtClean="0">
                <a:solidFill>
                  <a:srgbClr val="0070C0"/>
                </a:solidFill>
              </a:rPr>
              <a:t>		(B) Membuat data Kabapaten Tasikmalaya untuk tahun 2021, dilengkapi dengan koordinat peta (X,Y)</a:t>
            </a:r>
            <a:br>
              <a:rPr lang="en-US" sz="1600" smtClean="0">
                <a:solidFill>
                  <a:srgbClr val="0070C0"/>
                </a:solidFill>
              </a:rPr>
            </a:br>
            <a:r>
              <a:rPr lang="en-US" sz="1600" smtClean="0">
                <a:solidFill>
                  <a:srgbClr val="0070C0"/>
                </a:solidFill>
              </a:rPr>
              <a:t> 		      letak kantor kecamatan berada.</a:t>
            </a:r>
          </a:p>
          <a:p>
            <a:pPr lvl="1" indent="-457200">
              <a:spcBef>
                <a:spcPts val="300"/>
              </a:spcBef>
              <a:spcAft>
                <a:spcPts val="300"/>
              </a:spcAft>
              <a:buFont typeface="+mj-lt"/>
              <a:buAutoNum type="arabicPeriod"/>
            </a:pPr>
            <a:r>
              <a:rPr lang="en-US" sz="1600" smtClean="0">
                <a:solidFill>
                  <a:srgbClr val="0070C0"/>
                </a:solidFill>
              </a:rPr>
              <a:t>Membuat Informasi dari kasus (A) dan (B) dalam bentuk Tabular dilengkapi Grafik yang rapi</a:t>
            </a:r>
            <a:br>
              <a:rPr lang="en-US" sz="1600" smtClean="0">
                <a:solidFill>
                  <a:srgbClr val="0070C0"/>
                </a:solidFill>
              </a:rPr>
            </a:br>
            <a:r>
              <a:rPr lang="en-US" sz="1600" smtClean="0">
                <a:solidFill>
                  <a:srgbClr val="0070C0"/>
                </a:solidFill>
              </a:rPr>
              <a:t>a) Grafik Scatter,  jarak tempat tinggal dengan kampus untuk kasus (A)</a:t>
            </a:r>
            <a:br>
              <a:rPr lang="en-US" sz="1600" smtClean="0">
                <a:solidFill>
                  <a:srgbClr val="0070C0"/>
                </a:solidFill>
              </a:rPr>
            </a:br>
            <a:r>
              <a:rPr lang="en-US" sz="1600" smtClean="0">
                <a:solidFill>
                  <a:srgbClr val="0070C0"/>
                </a:solidFill>
              </a:rPr>
              <a:t>b) Grafik Pie, komposisi jumlah wanita berbanding jumlah laki-laki kasus (A) dan (B)</a:t>
            </a:r>
            <a:br>
              <a:rPr lang="en-US" sz="1600" smtClean="0">
                <a:solidFill>
                  <a:srgbClr val="0070C0"/>
                </a:solidFill>
              </a:rPr>
            </a:br>
            <a:r>
              <a:rPr lang="en-US" sz="1600" smtClean="0">
                <a:solidFill>
                  <a:srgbClr val="0070C0"/>
                </a:solidFill>
              </a:rPr>
              <a:t>c) Grafik Bar, jumlah penduduk per kecamatan untuk kasus (B)</a:t>
            </a:r>
          </a:p>
        </p:txBody>
      </p:sp>
      <p:sp>
        <p:nvSpPr>
          <p:cNvPr id="59" name="TextBox 58"/>
          <p:cNvSpPr txBox="1"/>
          <p:nvPr/>
        </p:nvSpPr>
        <p:spPr>
          <a:xfrm>
            <a:off x="5681875" y="3394138"/>
            <a:ext cx="728582" cy="184666"/>
          </a:xfrm>
          <a:prstGeom prst="rect">
            <a:avLst/>
          </a:prstGeom>
          <a:noFill/>
          <a:ln>
            <a:noFill/>
          </a:ln>
        </p:spPr>
        <p:style>
          <a:lnRef idx="2">
            <a:schemeClr val="accent6"/>
          </a:lnRef>
          <a:fillRef idx="1">
            <a:schemeClr val="lt1"/>
          </a:fillRef>
          <a:effectRef idx="0">
            <a:schemeClr val="accent6"/>
          </a:effectRef>
          <a:fontRef idx="minor">
            <a:schemeClr val="dk1"/>
          </a:fontRef>
        </p:style>
        <p:txBody>
          <a:bodyPr wrap="square" lIns="91440" tIns="0" rIns="0" bIns="0" rtlCol="0">
            <a:spAutoFit/>
          </a:bodyPr>
          <a:lstStyle/>
          <a:p>
            <a:r>
              <a:rPr lang="en-US" sz="1200" i="1" smtClean="0">
                <a:latin typeface="Calibri" pitchFamily="34" charset="0"/>
              </a:rPr>
              <a:t>“sumber”</a:t>
            </a:r>
            <a:endParaRPr lang="en-US" sz="1200" i="1">
              <a:latin typeface="Calibri" pitchFamily="34" charset="0"/>
            </a:endParaRPr>
          </a:p>
        </p:txBody>
      </p:sp>
      <p:sp>
        <p:nvSpPr>
          <p:cNvPr id="60" name="TextBox 59"/>
          <p:cNvSpPr txBox="1"/>
          <p:nvPr/>
        </p:nvSpPr>
        <p:spPr>
          <a:xfrm>
            <a:off x="7952098" y="3145156"/>
            <a:ext cx="728582" cy="369332"/>
          </a:xfrm>
          <a:prstGeom prst="rect">
            <a:avLst/>
          </a:prstGeom>
          <a:noFill/>
          <a:ln>
            <a:noFill/>
          </a:ln>
        </p:spPr>
        <p:style>
          <a:lnRef idx="2">
            <a:schemeClr val="accent6"/>
          </a:lnRef>
          <a:fillRef idx="1">
            <a:schemeClr val="lt1"/>
          </a:fillRef>
          <a:effectRef idx="0">
            <a:schemeClr val="accent6"/>
          </a:effectRef>
          <a:fontRef idx="minor">
            <a:schemeClr val="dk1"/>
          </a:fontRef>
        </p:style>
        <p:txBody>
          <a:bodyPr wrap="square" lIns="91440" tIns="0" rIns="0" bIns="0" rtlCol="0">
            <a:spAutoFit/>
          </a:bodyPr>
          <a:lstStyle/>
          <a:p>
            <a:r>
              <a:rPr lang="en-US" sz="1200" i="1" smtClean="0">
                <a:latin typeface="Calibri" pitchFamily="34" charset="0"/>
              </a:rPr>
              <a:t>“sifat numerik”</a:t>
            </a:r>
            <a:endParaRPr lang="en-US" sz="1200" i="1">
              <a:latin typeface="Calibri" pitchFamily="34" charset="0"/>
            </a:endParaRPr>
          </a:p>
        </p:txBody>
      </p:sp>
      <p:sp>
        <p:nvSpPr>
          <p:cNvPr id="61" name="TextBox 60"/>
          <p:cNvSpPr txBox="1"/>
          <p:nvPr/>
        </p:nvSpPr>
        <p:spPr>
          <a:xfrm>
            <a:off x="6798758" y="2960490"/>
            <a:ext cx="728582" cy="184666"/>
          </a:xfrm>
          <a:prstGeom prst="rect">
            <a:avLst/>
          </a:prstGeom>
          <a:noFill/>
          <a:ln>
            <a:noFill/>
          </a:ln>
        </p:spPr>
        <p:style>
          <a:lnRef idx="2">
            <a:schemeClr val="accent6"/>
          </a:lnRef>
          <a:fillRef idx="1">
            <a:schemeClr val="lt1"/>
          </a:fillRef>
          <a:effectRef idx="0">
            <a:schemeClr val="accent6"/>
          </a:effectRef>
          <a:fontRef idx="minor">
            <a:schemeClr val="dk1"/>
          </a:fontRef>
        </p:style>
        <p:txBody>
          <a:bodyPr wrap="square" lIns="91440" tIns="0" rIns="0" bIns="0" rtlCol="0">
            <a:spAutoFit/>
          </a:bodyPr>
          <a:lstStyle/>
          <a:p>
            <a:r>
              <a:rPr lang="en-US" sz="1200" i="1" smtClean="0">
                <a:latin typeface="Calibri" pitchFamily="34" charset="0"/>
              </a:rPr>
              <a:t>“bentuk”</a:t>
            </a:r>
            <a:endParaRPr lang="en-US" sz="1200" i="1">
              <a:latin typeface="Calibri" pitchFamily="34" charset="0"/>
            </a:endParaRPr>
          </a:p>
        </p:txBody>
      </p:sp>
      <p:sp>
        <p:nvSpPr>
          <p:cNvPr id="63" name="TextBox 62"/>
          <p:cNvSpPr txBox="1"/>
          <p:nvPr/>
        </p:nvSpPr>
        <p:spPr>
          <a:xfrm>
            <a:off x="9209011" y="5584836"/>
            <a:ext cx="2410481" cy="369332"/>
          </a:xfrm>
          <a:prstGeom prst="rect">
            <a:avLst/>
          </a:prstGeom>
          <a:noFill/>
          <a:ln>
            <a:noFill/>
          </a:ln>
        </p:spPr>
        <p:style>
          <a:lnRef idx="2">
            <a:schemeClr val="accent6"/>
          </a:lnRef>
          <a:fillRef idx="1">
            <a:schemeClr val="lt1"/>
          </a:fillRef>
          <a:effectRef idx="0">
            <a:schemeClr val="accent6"/>
          </a:effectRef>
          <a:fontRef idx="minor">
            <a:schemeClr val="dk1"/>
          </a:fontRef>
        </p:style>
        <p:txBody>
          <a:bodyPr wrap="square" lIns="91440" tIns="0" rIns="0" bIns="0" rtlCol="0">
            <a:spAutoFit/>
          </a:bodyPr>
          <a:lstStyle/>
          <a:p>
            <a:r>
              <a:rPr lang="en-US" sz="1200" i="1" smtClean="0">
                <a:latin typeface="Calibri" pitchFamily="34" charset="0"/>
              </a:rPr>
              <a:t>“Pengumpulan data”/ pengamatan langsung di lapangan/ observasi</a:t>
            </a:r>
            <a:endParaRPr lang="en-US" sz="1200" i="1">
              <a:latin typeface="Calibri" pitchFamily="34" charset="0"/>
            </a:endParaRPr>
          </a:p>
        </p:txBody>
      </p:sp>
      <p:sp>
        <p:nvSpPr>
          <p:cNvPr id="58" name="Left-Right Arrow 57"/>
          <p:cNvSpPr/>
          <p:nvPr/>
        </p:nvSpPr>
        <p:spPr>
          <a:xfrm rot="5400000" flipH="1">
            <a:off x="6781333" y="4750978"/>
            <a:ext cx="1023834" cy="171223"/>
          </a:xfrm>
          <a:prstGeom prst="leftRightArrow">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64"/>
          <p:cNvSpPr/>
          <p:nvPr/>
        </p:nvSpPr>
        <p:spPr>
          <a:xfrm>
            <a:off x="6946793" y="4523507"/>
            <a:ext cx="671662" cy="577739"/>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b="1" smtClean="0">
                <a:latin typeface="Calibri" pitchFamily="34" charset="0"/>
              </a:rPr>
              <a:t>DBMS</a:t>
            </a:r>
            <a:endParaRPr lang="en-US" sz="1400" b="1">
              <a:latin typeface="Calibri" pitchFamily="34" charset="0"/>
            </a:endParaRPr>
          </a:p>
        </p:txBody>
      </p:sp>
      <p:sp>
        <p:nvSpPr>
          <p:cNvPr id="62" name="TextBox 61"/>
          <p:cNvSpPr txBox="1"/>
          <p:nvPr/>
        </p:nvSpPr>
        <p:spPr>
          <a:xfrm>
            <a:off x="248879" y="5872481"/>
            <a:ext cx="6161578" cy="861774"/>
          </a:xfrm>
          <a:prstGeom prst="rect">
            <a:avLst/>
          </a:prstGeom>
          <a:solidFill>
            <a:srgbClr val="CCECFF"/>
          </a:solidFill>
          <a:ln>
            <a:solidFill>
              <a:schemeClr val="accent1"/>
            </a:solidFill>
          </a:ln>
        </p:spPr>
        <p:style>
          <a:lnRef idx="2">
            <a:schemeClr val="accent6"/>
          </a:lnRef>
          <a:fillRef idx="1">
            <a:schemeClr val="lt1"/>
          </a:fillRef>
          <a:effectRef idx="0">
            <a:schemeClr val="accent6"/>
          </a:effectRef>
          <a:fontRef idx="minor">
            <a:schemeClr val="dk1"/>
          </a:fontRef>
        </p:style>
        <p:txBody>
          <a:bodyPr wrap="square" lIns="91440" tIns="0" rIns="0" bIns="0" rtlCol="0">
            <a:spAutoFit/>
          </a:bodyPr>
          <a:lstStyle/>
          <a:p>
            <a:r>
              <a:rPr lang="en-US" sz="1400" i="1" smtClean="0">
                <a:latin typeface="Calibri" pitchFamily="34" charset="0"/>
              </a:rPr>
              <a:t>Bisakan Anda membuat data dari sistem ….</a:t>
            </a:r>
          </a:p>
          <a:p>
            <a:r>
              <a:rPr lang="en-US" sz="1400" i="1" smtClean="0">
                <a:latin typeface="Calibri" pitchFamily="34" charset="0"/>
              </a:rPr>
              <a:t>untuk menghasilkan Database menggunakan DBMS Ms-Access ? </a:t>
            </a:r>
            <a:r>
              <a:rPr lang="en-US" sz="1400" i="1" smtClean="0">
                <a:latin typeface="Calibri" pitchFamily="34" charset="0"/>
                <a:sym typeface="Wingdings" pitchFamily="2" charset="2"/>
              </a:rPr>
              <a:t> </a:t>
            </a:r>
            <a:r>
              <a:rPr lang="en-US" sz="1400" i="1" smtClean="0">
                <a:latin typeface="Calibri" pitchFamily="34" charset="0"/>
              </a:rPr>
              <a:t>Jawab = …</a:t>
            </a:r>
          </a:p>
          <a:p>
            <a:endParaRPr lang="en-US" sz="1400" i="1" smtClean="0">
              <a:latin typeface="Calibri" pitchFamily="34" charset="0"/>
            </a:endParaRPr>
          </a:p>
          <a:p>
            <a:r>
              <a:rPr lang="en-US" sz="1400" i="1" smtClean="0">
                <a:latin typeface="Calibri" pitchFamily="34" charset="0"/>
              </a:rPr>
              <a:t>Sistem … =  </a:t>
            </a:r>
            <a:r>
              <a:rPr lang="en-US" sz="1400" i="1" smtClean="0">
                <a:latin typeface="Calibri" pitchFamily="34" charset="0"/>
              </a:rPr>
              <a:t>Dinas Pendidikan</a:t>
            </a:r>
            <a:endParaRPr lang="en-US" sz="1400" i="1">
              <a:latin typeface="Calibri" pitchFamily="34" charset="0"/>
            </a:endParaRPr>
          </a:p>
        </p:txBody>
      </p:sp>
    </p:spTree>
    <p:extLst>
      <p:ext uri="{BB962C8B-B14F-4D97-AF65-F5344CB8AC3E}">
        <p14:creationId xmlns:p14="http://schemas.microsoft.com/office/powerpoint/2010/main" val="153044243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xmlns="" id="{BD21447A-6C77-4E90-9545-B2B98D1C43C0}"/>
              </a:ext>
            </a:extLst>
          </p:cNvPr>
          <p:cNvSpPr txBox="1">
            <a:spLocks/>
          </p:cNvSpPr>
          <p:nvPr/>
        </p:nvSpPr>
        <p:spPr>
          <a:xfrm>
            <a:off x="676274" y="127181"/>
            <a:ext cx="11249025" cy="493240"/>
          </a:xfrm>
          <a:prstGeom prst="rect">
            <a:avLst/>
          </a:prstGeom>
          <a:noFill/>
        </p:spPr>
        <p:txBody>
          <a:bodyPr vert="horz" lIns="91440" tIns="45720" rIns="91440" bIns="45720" rtlCol="0" anchor="t">
            <a:noAutofit/>
          </a:bodyPr>
          <a:lstStyle>
            <a:lvl1pPr algn="r"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pPr algn="l"/>
            <a:r>
              <a:rPr lang="en-US" smtClean="0">
                <a:latin typeface="AR JULIAN" pitchFamily="2" charset="0"/>
                <a:sym typeface="Wingdings"/>
              </a:rPr>
              <a:t> </a:t>
            </a:r>
            <a:r>
              <a:rPr lang="en-US" smtClean="0">
                <a:latin typeface="AR JULIAN" pitchFamily="2" charset="0"/>
              </a:rPr>
              <a:t>KATA KUNCI</a:t>
            </a:r>
            <a:endParaRPr lang="id-ID">
              <a:latin typeface="AR JULIAN" pitchFamily="2" charset="0"/>
            </a:endParaRPr>
          </a:p>
        </p:txBody>
      </p:sp>
      <p:pic>
        <p:nvPicPr>
          <p:cNvPr id="14" name="Picture 3" descr="D:\korea1.jpg"/>
          <p:cNvPicPr>
            <a:picLocks noChangeAspect="1" noChangeArrowheads="1"/>
          </p:cNvPicPr>
          <p:nvPr/>
        </p:nvPicPr>
        <p:blipFill rotWithShape="1">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l="721" t="2343" r="80112" b="44916"/>
          <a:stretch/>
        </p:blipFill>
        <p:spPr bwMode="auto">
          <a:xfrm flipH="1">
            <a:off x="636222" y="3326205"/>
            <a:ext cx="1676308" cy="2407123"/>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p:cNvSpPr txBox="1"/>
          <p:nvPr/>
        </p:nvSpPr>
        <p:spPr>
          <a:xfrm>
            <a:off x="676274" y="723615"/>
            <a:ext cx="2804160" cy="2200602"/>
          </a:xfrm>
          <a:prstGeom prst="rect">
            <a:avLst/>
          </a:prstGeom>
          <a:noFill/>
        </p:spPr>
        <p:txBody>
          <a:bodyPr wrap="square" rtlCol="0">
            <a:spAutoFit/>
          </a:bodyPr>
          <a:lstStyle/>
          <a:p>
            <a:pPr marL="0" lvl="1">
              <a:spcBef>
                <a:spcPts val="300"/>
              </a:spcBef>
              <a:spcAft>
                <a:spcPts val="300"/>
              </a:spcAft>
            </a:pPr>
            <a:r>
              <a:rPr lang="en-US" sz="1600" b="1" smtClean="0">
                <a:latin typeface="Calibri" pitchFamily="34" charset="0"/>
              </a:rPr>
              <a:t>Fokus-1:</a:t>
            </a:r>
          </a:p>
          <a:p>
            <a:pPr lvl="1" indent="-457200">
              <a:spcBef>
                <a:spcPts val="300"/>
              </a:spcBef>
              <a:spcAft>
                <a:spcPts val="300"/>
              </a:spcAft>
              <a:buFont typeface="+mj-lt"/>
              <a:buAutoNum type="arabicPeriod"/>
            </a:pPr>
            <a:r>
              <a:rPr lang="en-US" sz="1600" smtClean="0">
                <a:latin typeface="Calibri" pitchFamily="34" charset="0"/>
              </a:rPr>
              <a:t>Kompetensi mempelajari Sistem Basis Data ?</a:t>
            </a:r>
          </a:p>
          <a:p>
            <a:pPr lvl="1" indent="-457200">
              <a:spcBef>
                <a:spcPts val="300"/>
              </a:spcBef>
              <a:spcAft>
                <a:spcPts val="300"/>
              </a:spcAft>
              <a:buFont typeface="+mj-lt"/>
              <a:buAutoNum type="arabicPeriod"/>
            </a:pPr>
            <a:r>
              <a:rPr lang="en-US" sz="1600" smtClean="0">
                <a:latin typeface="Calibri" pitchFamily="34" charset="0"/>
              </a:rPr>
              <a:t>Produk DBMS</a:t>
            </a:r>
          </a:p>
          <a:p>
            <a:pPr lvl="1" indent="-457200">
              <a:spcBef>
                <a:spcPts val="300"/>
              </a:spcBef>
              <a:spcAft>
                <a:spcPts val="300"/>
              </a:spcAft>
              <a:buFont typeface="+mj-lt"/>
              <a:buAutoNum type="arabicPeriod"/>
            </a:pPr>
            <a:r>
              <a:rPr lang="en-US" sz="1600" smtClean="0">
                <a:latin typeface="Calibri" pitchFamily="34" charset="0"/>
              </a:rPr>
              <a:t>Produk DATA</a:t>
            </a:r>
          </a:p>
          <a:p>
            <a:pPr lvl="1" indent="-457200">
              <a:spcBef>
                <a:spcPts val="300"/>
              </a:spcBef>
              <a:spcAft>
                <a:spcPts val="300"/>
              </a:spcAft>
              <a:buFont typeface="+mj-lt"/>
              <a:buAutoNum type="arabicPeriod"/>
            </a:pPr>
            <a:r>
              <a:rPr lang="en-US" sz="1600" smtClean="0">
                <a:latin typeface="Calibri" pitchFamily="34" charset="0"/>
              </a:rPr>
              <a:t>Data Collecting</a:t>
            </a:r>
          </a:p>
          <a:p>
            <a:pPr lvl="1" indent="-457200">
              <a:spcBef>
                <a:spcPts val="300"/>
              </a:spcBef>
              <a:spcAft>
                <a:spcPts val="300"/>
              </a:spcAft>
              <a:buFont typeface="+mj-lt"/>
              <a:buAutoNum type="arabicPeriod"/>
            </a:pPr>
            <a:r>
              <a:rPr lang="en-US" sz="1600" smtClean="0">
                <a:latin typeface="Calibri" pitchFamily="34" charset="0"/>
              </a:rPr>
              <a:t>Produk Aplikasi Database</a:t>
            </a:r>
          </a:p>
        </p:txBody>
      </p:sp>
      <p:sp>
        <p:nvSpPr>
          <p:cNvPr id="9" name="TextBox 8"/>
          <p:cNvSpPr txBox="1"/>
          <p:nvPr/>
        </p:nvSpPr>
        <p:spPr>
          <a:xfrm>
            <a:off x="3529965" y="713645"/>
            <a:ext cx="3754755" cy="6063198"/>
          </a:xfrm>
          <a:prstGeom prst="rect">
            <a:avLst/>
          </a:prstGeom>
          <a:noFill/>
        </p:spPr>
        <p:txBody>
          <a:bodyPr wrap="square" rtlCol="0">
            <a:spAutoFit/>
          </a:bodyPr>
          <a:lstStyle/>
          <a:p>
            <a:pPr marL="0" lvl="1">
              <a:spcBef>
                <a:spcPts val="300"/>
              </a:spcBef>
              <a:spcAft>
                <a:spcPts val="300"/>
              </a:spcAft>
            </a:pPr>
            <a:r>
              <a:rPr lang="en-US" sz="1600" b="1" smtClean="0">
                <a:latin typeface="Calibri" pitchFamily="34" charset="0"/>
              </a:rPr>
              <a:t>Fokus-2:</a:t>
            </a:r>
          </a:p>
          <a:p>
            <a:pPr lvl="1" indent="-457200">
              <a:spcBef>
                <a:spcPts val="300"/>
              </a:spcBef>
              <a:spcAft>
                <a:spcPts val="300"/>
              </a:spcAft>
              <a:buFont typeface="+mj-lt"/>
              <a:buAutoNum type="arabicPeriod"/>
            </a:pPr>
            <a:r>
              <a:rPr lang="en-US" sz="1600" smtClean="0">
                <a:latin typeface="Calibri" pitchFamily="34" charset="0"/>
              </a:rPr>
              <a:t>Fakta &amp; Sumber Fakta</a:t>
            </a:r>
          </a:p>
          <a:p>
            <a:pPr lvl="1" indent="-457200">
              <a:spcBef>
                <a:spcPts val="300"/>
              </a:spcBef>
              <a:spcAft>
                <a:spcPts val="300"/>
              </a:spcAft>
              <a:buFont typeface="+mj-lt"/>
              <a:buAutoNum type="arabicPeriod"/>
            </a:pPr>
            <a:r>
              <a:rPr lang="en-US" sz="1600" smtClean="0">
                <a:latin typeface="Calibri" pitchFamily="34" charset="0"/>
              </a:rPr>
              <a:t>Data &amp; Sumber Data :</a:t>
            </a:r>
            <a:br>
              <a:rPr lang="en-US" sz="1600" smtClean="0">
                <a:latin typeface="Calibri" pitchFamily="34" charset="0"/>
              </a:rPr>
            </a:br>
            <a:r>
              <a:rPr lang="en-US" sz="1400" smtClean="0">
                <a:latin typeface="Calibri" pitchFamily="34" charset="0"/>
              </a:rPr>
              <a:t>- Data Kuantitatif/Kualitatif</a:t>
            </a:r>
            <a:br>
              <a:rPr lang="en-US" sz="1400" smtClean="0">
                <a:latin typeface="Calibri" pitchFamily="34" charset="0"/>
              </a:rPr>
            </a:br>
            <a:r>
              <a:rPr lang="en-US" sz="1400" smtClean="0">
                <a:latin typeface="Calibri" pitchFamily="34" charset="0"/>
              </a:rPr>
              <a:t>- Data Primer/Sekunder</a:t>
            </a:r>
            <a:br>
              <a:rPr lang="en-US" sz="1400" smtClean="0">
                <a:latin typeface="Calibri" pitchFamily="34" charset="0"/>
              </a:rPr>
            </a:br>
            <a:r>
              <a:rPr lang="en-US" sz="1400" smtClean="0">
                <a:latin typeface="Calibri" pitchFamily="34" charset="0"/>
              </a:rPr>
              <a:t>- Data Atribut/Spasial</a:t>
            </a:r>
            <a:endParaRPr lang="en-US" sz="1600" smtClean="0">
              <a:latin typeface="Calibri" pitchFamily="34" charset="0"/>
            </a:endParaRPr>
          </a:p>
          <a:p>
            <a:pPr lvl="1" indent="-457200">
              <a:spcBef>
                <a:spcPts val="300"/>
              </a:spcBef>
              <a:spcAft>
                <a:spcPts val="300"/>
              </a:spcAft>
              <a:buFont typeface="+mj-lt"/>
              <a:buAutoNum type="arabicPeriod"/>
            </a:pPr>
            <a:r>
              <a:rPr lang="en-US" sz="1600" smtClean="0">
                <a:latin typeface="Calibri" pitchFamily="34" charset="0"/>
              </a:rPr>
              <a:t>Informasi &amp; Sumber Informasi :</a:t>
            </a:r>
            <a:br>
              <a:rPr lang="en-US" sz="1600" smtClean="0">
                <a:latin typeface="Calibri" pitchFamily="34" charset="0"/>
              </a:rPr>
            </a:br>
            <a:r>
              <a:rPr lang="en-US" sz="1400" smtClean="0">
                <a:latin typeface="Calibri" pitchFamily="34" charset="0"/>
              </a:rPr>
              <a:t>- 7 bentuk : Tekstual, Tabular, Grafik,   </a:t>
            </a:r>
            <a:br>
              <a:rPr lang="en-US" sz="1400" smtClean="0">
                <a:latin typeface="Calibri" pitchFamily="34" charset="0"/>
              </a:rPr>
            </a:br>
            <a:r>
              <a:rPr lang="en-US" sz="1400" smtClean="0">
                <a:latin typeface="Calibri" pitchFamily="34" charset="0"/>
              </a:rPr>
              <a:t>   Image/Gambar, Spasial, Audio, Video</a:t>
            </a:r>
            <a:br>
              <a:rPr lang="en-US" sz="1400" smtClean="0">
                <a:latin typeface="Calibri" pitchFamily="34" charset="0"/>
              </a:rPr>
            </a:br>
            <a:r>
              <a:rPr lang="en-US" sz="1400" smtClean="0">
                <a:latin typeface="Calibri" pitchFamily="34" charset="0"/>
              </a:rPr>
              <a:t>- 11 jenis grafik : Scatter, Line, Bar, Pie</a:t>
            </a:r>
            <a:br>
              <a:rPr lang="en-US" sz="1400" smtClean="0">
                <a:latin typeface="Calibri" pitchFamily="34" charset="0"/>
              </a:rPr>
            </a:br>
            <a:r>
              <a:rPr lang="en-US" sz="1400" smtClean="0">
                <a:latin typeface="Calibri" pitchFamily="34" charset="0"/>
              </a:rPr>
              <a:t>   Doughnut, Bubble, Poligon/Histogram, </a:t>
            </a:r>
            <a:br>
              <a:rPr lang="en-US" sz="1400" smtClean="0">
                <a:latin typeface="Calibri" pitchFamily="34" charset="0"/>
              </a:rPr>
            </a:br>
            <a:r>
              <a:rPr lang="en-US" sz="1400" smtClean="0">
                <a:latin typeface="Calibri" pitchFamily="34" charset="0"/>
              </a:rPr>
              <a:t>   Radar, Stock/Candle, Surface, Pareto, dll</a:t>
            </a:r>
          </a:p>
          <a:p>
            <a:pPr lvl="1" indent="-457200">
              <a:spcBef>
                <a:spcPts val="300"/>
              </a:spcBef>
              <a:spcAft>
                <a:spcPts val="300"/>
              </a:spcAft>
              <a:buFont typeface="+mj-lt"/>
              <a:buAutoNum type="arabicPeriod"/>
            </a:pPr>
            <a:r>
              <a:rPr lang="en-US" sz="1600" smtClean="0">
                <a:latin typeface="Calibri" pitchFamily="34" charset="0"/>
              </a:rPr>
              <a:t>Query</a:t>
            </a:r>
          </a:p>
          <a:p>
            <a:pPr lvl="1" indent="-457200">
              <a:spcBef>
                <a:spcPts val="300"/>
              </a:spcBef>
              <a:spcAft>
                <a:spcPts val="300"/>
              </a:spcAft>
              <a:buFont typeface="+mj-lt"/>
              <a:buAutoNum type="arabicPeriod"/>
            </a:pPr>
            <a:r>
              <a:rPr lang="en-US" sz="1600" smtClean="0">
                <a:latin typeface="Calibri" pitchFamily="34" charset="0"/>
              </a:rPr>
              <a:t>Survey data collection :</a:t>
            </a:r>
            <a:br>
              <a:rPr lang="en-US" sz="1600" smtClean="0">
                <a:latin typeface="Calibri" pitchFamily="34" charset="0"/>
              </a:rPr>
            </a:br>
            <a:r>
              <a:rPr lang="en-US" sz="1400" smtClean="0">
                <a:latin typeface="Calibri" pitchFamily="34" charset="0"/>
              </a:rPr>
              <a:t>- offline berbasis manual</a:t>
            </a:r>
            <a:br>
              <a:rPr lang="en-US" sz="1400" smtClean="0">
                <a:latin typeface="Calibri" pitchFamily="34" charset="0"/>
              </a:rPr>
            </a:br>
            <a:r>
              <a:rPr lang="en-US" sz="1400" smtClean="0">
                <a:latin typeface="Calibri" pitchFamily="34" charset="0"/>
              </a:rPr>
              <a:t>- online berbasis komputer</a:t>
            </a:r>
          </a:p>
          <a:p>
            <a:pPr lvl="1" indent="-457200">
              <a:spcBef>
                <a:spcPts val="300"/>
              </a:spcBef>
              <a:spcAft>
                <a:spcPts val="300"/>
              </a:spcAft>
              <a:buFont typeface="+mj-lt"/>
              <a:buAutoNum type="arabicPeriod"/>
            </a:pPr>
            <a:r>
              <a:rPr lang="en-US" sz="1600" smtClean="0">
                <a:latin typeface="Calibri" pitchFamily="34" charset="0"/>
              </a:rPr>
              <a:t>Transformasi/konversi Fakta menjadi Data </a:t>
            </a:r>
          </a:p>
          <a:p>
            <a:pPr lvl="1" indent="-457200">
              <a:spcBef>
                <a:spcPts val="300"/>
              </a:spcBef>
              <a:spcAft>
                <a:spcPts val="300"/>
              </a:spcAft>
              <a:buFont typeface="+mj-lt"/>
              <a:buAutoNum type="arabicPeriod"/>
            </a:pPr>
            <a:r>
              <a:rPr lang="en-US" sz="1600" smtClean="0">
                <a:latin typeface="Calibri" pitchFamily="34" charset="0"/>
              </a:rPr>
              <a:t>Pengolahan data menjadi informasi untuk pendukung pengambilan keputusan manajemen</a:t>
            </a:r>
          </a:p>
          <a:p>
            <a:pPr lvl="1" indent="-457200">
              <a:spcBef>
                <a:spcPts val="300"/>
              </a:spcBef>
              <a:spcAft>
                <a:spcPts val="300"/>
              </a:spcAft>
              <a:buFont typeface="+mj-lt"/>
              <a:buAutoNum type="arabicPeriod"/>
            </a:pPr>
            <a:r>
              <a:rPr lang="en-US" sz="1600" smtClean="0">
                <a:latin typeface="Calibri" pitchFamily="34" charset="0"/>
              </a:rPr>
              <a:t>Database/DBMS, </a:t>
            </a:r>
            <a:r>
              <a:rPr lang="en-US" sz="1600">
                <a:latin typeface="Calibri" pitchFamily="34" charset="0"/>
              </a:rPr>
              <a:t>Data Warehouse, Data Mining, </a:t>
            </a:r>
            <a:r>
              <a:rPr lang="en-US" sz="1600" smtClean="0">
                <a:latin typeface="Calibri" pitchFamily="34" charset="0"/>
              </a:rPr>
              <a:t>Big Data</a:t>
            </a:r>
          </a:p>
        </p:txBody>
      </p:sp>
      <p:sp>
        <p:nvSpPr>
          <p:cNvPr id="6" name="TextBox 5"/>
          <p:cNvSpPr txBox="1"/>
          <p:nvPr/>
        </p:nvSpPr>
        <p:spPr>
          <a:xfrm>
            <a:off x="7545705" y="731235"/>
            <a:ext cx="3754755" cy="5016758"/>
          </a:xfrm>
          <a:prstGeom prst="rect">
            <a:avLst/>
          </a:prstGeom>
          <a:noFill/>
        </p:spPr>
        <p:txBody>
          <a:bodyPr wrap="square" rtlCol="0">
            <a:spAutoFit/>
          </a:bodyPr>
          <a:lstStyle/>
          <a:p>
            <a:pPr marL="0" lvl="1">
              <a:spcBef>
                <a:spcPts val="300"/>
              </a:spcBef>
              <a:spcAft>
                <a:spcPts val="300"/>
              </a:spcAft>
            </a:pPr>
            <a:r>
              <a:rPr lang="en-US" sz="1600" b="1" smtClean="0">
                <a:latin typeface="Calibri" pitchFamily="34" charset="0"/>
              </a:rPr>
              <a:t>Fokus-3:</a:t>
            </a:r>
          </a:p>
          <a:p>
            <a:pPr lvl="1" indent="-457200">
              <a:spcBef>
                <a:spcPts val="300"/>
              </a:spcBef>
              <a:spcAft>
                <a:spcPts val="300"/>
              </a:spcAft>
              <a:buFont typeface="+mj-lt"/>
              <a:buAutoNum type="arabicPeriod"/>
            </a:pPr>
            <a:r>
              <a:rPr lang="en-US" sz="1600">
                <a:latin typeface="Calibri" pitchFamily="34" charset="0"/>
              </a:rPr>
              <a:t>Teori Sistem dan Model </a:t>
            </a:r>
            <a:br>
              <a:rPr lang="en-US" sz="1600">
                <a:latin typeface="Calibri" pitchFamily="34" charset="0"/>
              </a:rPr>
            </a:br>
            <a:r>
              <a:rPr lang="en-US" sz="1600">
                <a:latin typeface="Calibri" pitchFamily="34" charset="0"/>
              </a:rPr>
              <a:t>- </a:t>
            </a:r>
            <a:r>
              <a:rPr lang="en-US" sz="1600" smtClean="0">
                <a:latin typeface="Calibri" pitchFamily="34" charset="0"/>
              </a:rPr>
              <a:t>Definisi Sistem dan Model</a:t>
            </a:r>
            <a:r>
              <a:rPr lang="en-US" sz="1600">
                <a:latin typeface="Calibri" pitchFamily="34" charset="0"/>
              </a:rPr>
              <a:t/>
            </a:r>
            <a:br>
              <a:rPr lang="en-US" sz="1600">
                <a:latin typeface="Calibri" pitchFamily="34" charset="0"/>
              </a:rPr>
            </a:br>
            <a:r>
              <a:rPr lang="en-US" sz="1600">
                <a:latin typeface="Calibri" pitchFamily="34" charset="0"/>
              </a:rPr>
              <a:t>- </a:t>
            </a:r>
            <a:r>
              <a:rPr lang="en-US" sz="1600" smtClean="0">
                <a:latin typeface="Calibri" pitchFamily="34" charset="0"/>
              </a:rPr>
              <a:t>Hirarki Sistem</a:t>
            </a:r>
            <a:br>
              <a:rPr lang="en-US" sz="1600" smtClean="0">
                <a:latin typeface="Calibri" pitchFamily="34" charset="0"/>
              </a:rPr>
            </a:br>
            <a:r>
              <a:rPr lang="en-US" sz="1600" smtClean="0">
                <a:latin typeface="Calibri" pitchFamily="34" charset="0"/>
              </a:rPr>
              <a:t>- Jenis Sistem</a:t>
            </a:r>
            <a:br>
              <a:rPr lang="en-US" sz="1600" smtClean="0">
                <a:latin typeface="Calibri" pitchFamily="34" charset="0"/>
              </a:rPr>
            </a:br>
            <a:r>
              <a:rPr lang="en-US" sz="1600" smtClean="0">
                <a:latin typeface="Calibri" pitchFamily="34" charset="0"/>
              </a:rPr>
              <a:t>- Dinamika Sistem</a:t>
            </a:r>
            <a:endParaRPr lang="en-US" sz="1600">
              <a:latin typeface="Calibri" pitchFamily="34" charset="0"/>
            </a:endParaRPr>
          </a:p>
          <a:p>
            <a:pPr lvl="1" indent="-457200">
              <a:spcBef>
                <a:spcPts val="300"/>
              </a:spcBef>
              <a:spcAft>
                <a:spcPts val="300"/>
              </a:spcAft>
              <a:buFont typeface="+mj-lt"/>
              <a:buAutoNum type="arabicPeriod"/>
            </a:pPr>
            <a:r>
              <a:rPr lang="en-US" sz="1600" smtClean="0">
                <a:latin typeface="Calibri" pitchFamily="34" charset="0"/>
              </a:rPr>
              <a:t>Manajemen dan Model Proses Bisnis:</a:t>
            </a:r>
            <a:br>
              <a:rPr lang="en-US" sz="1600" smtClean="0">
                <a:latin typeface="Calibri" pitchFamily="34" charset="0"/>
              </a:rPr>
            </a:br>
            <a:r>
              <a:rPr lang="en-US" sz="1400" smtClean="0">
                <a:latin typeface="Calibri" pitchFamily="34" charset="0"/>
              </a:rPr>
              <a:t>- Model Sistem Aliran Uang</a:t>
            </a:r>
            <a:br>
              <a:rPr lang="en-US" sz="1400" smtClean="0">
                <a:latin typeface="Calibri" pitchFamily="34" charset="0"/>
              </a:rPr>
            </a:br>
            <a:r>
              <a:rPr lang="en-US" sz="1400" smtClean="0">
                <a:latin typeface="Calibri" pitchFamily="34" charset="0"/>
              </a:rPr>
              <a:t>- Model Sistem Pasar</a:t>
            </a:r>
            <a:br>
              <a:rPr lang="en-US" sz="1400" smtClean="0">
                <a:latin typeface="Calibri" pitchFamily="34" charset="0"/>
              </a:rPr>
            </a:br>
            <a:r>
              <a:rPr lang="en-US" sz="1400" smtClean="0">
                <a:latin typeface="Calibri" pitchFamily="34" charset="0"/>
              </a:rPr>
              <a:t>- Model Sistem Proses Bisnis Produksi</a:t>
            </a:r>
            <a:br>
              <a:rPr lang="en-US" sz="1400" smtClean="0">
                <a:latin typeface="Calibri" pitchFamily="34" charset="0"/>
              </a:rPr>
            </a:br>
            <a:r>
              <a:rPr lang="en-US" sz="1400" smtClean="0">
                <a:latin typeface="Calibri" pitchFamily="34" charset="0"/>
              </a:rPr>
              <a:t>- Model Sistem Unit Organisasi</a:t>
            </a:r>
            <a:br>
              <a:rPr lang="en-US" sz="1400" smtClean="0">
                <a:latin typeface="Calibri" pitchFamily="34" charset="0"/>
              </a:rPr>
            </a:br>
            <a:r>
              <a:rPr lang="en-US" sz="1400" smtClean="0">
                <a:latin typeface="Calibri" pitchFamily="34" charset="0"/>
              </a:rPr>
              <a:t>- Model Sistem manager</a:t>
            </a:r>
            <a:endParaRPr lang="en-US" sz="1600" smtClean="0">
              <a:latin typeface="Calibri" pitchFamily="34" charset="0"/>
            </a:endParaRPr>
          </a:p>
          <a:p>
            <a:pPr lvl="1" indent="-457200">
              <a:spcBef>
                <a:spcPts val="300"/>
              </a:spcBef>
              <a:spcAft>
                <a:spcPts val="300"/>
              </a:spcAft>
              <a:buFont typeface="+mj-lt"/>
              <a:buAutoNum type="arabicPeriod"/>
            </a:pPr>
            <a:r>
              <a:rPr lang="en-US" sz="1600" smtClean="0">
                <a:latin typeface="Calibri" pitchFamily="34" charset="0"/>
              </a:rPr>
              <a:t>Aplikasi Database Sistem Informasi </a:t>
            </a:r>
            <a:br>
              <a:rPr lang="en-US" sz="1600" smtClean="0">
                <a:latin typeface="Calibri" pitchFamily="34" charset="0"/>
              </a:rPr>
            </a:br>
            <a:r>
              <a:rPr lang="en-US" sz="1400">
                <a:latin typeface="Calibri" pitchFamily="34" charset="0"/>
              </a:rPr>
              <a:t>- Sistem Informasi : </a:t>
            </a:r>
            <a:br>
              <a:rPr lang="en-US" sz="1400">
                <a:latin typeface="Calibri" pitchFamily="34" charset="0"/>
              </a:rPr>
            </a:br>
            <a:r>
              <a:rPr lang="en-US" sz="1400">
                <a:latin typeface="Calibri" pitchFamily="34" charset="0"/>
              </a:rPr>
              <a:t>   SPD, SIM, DSS, EIS, IEIS, ERP</a:t>
            </a:r>
            <a:br>
              <a:rPr lang="en-US" sz="1400">
                <a:latin typeface="Calibri" pitchFamily="34" charset="0"/>
              </a:rPr>
            </a:br>
            <a:r>
              <a:rPr lang="en-US" sz="1400">
                <a:latin typeface="Calibri" pitchFamily="34" charset="0"/>
              </a:rPr>
              <a:t>- Sistem Informasi </a:t>
            </a:r>
            <a:r>
              <a:rPr lang="en-US" sz="1400" smtClean="0">
                <a:latin typeface="Calibri" pitchFamily="34" charset="0"/>
              </a:rPr>
              <a:t>khusus: </a:t>
            </a:r>
            <a:r>
              <a:rPr lang="en-US" sz="1400">
                <a:latin typeface="Calibri" pitchFamily="34" charset="0"/>
              </a:rPr>
              <a:t/>
            </a:r>
            <a:br>
              <a:rPr lang="en-US" sz="1400">
                <a:latin typeface="Calibri" pitchFamily="34" charset="0"/>
              </a:rPr>
            </a:br>
            <a:r>
              <a:rPr lang="en-US" sz="1400">
                <a:latin typeface="Calibri" pitchFamily="34" charset="0"/>
              </a:rPr>
              <a:t>  </a:t>
            </a:r>
            <a:r>
              <a:rPr lang="en-US" sz="1400" smtClean="0">
                <a:latin typeface="Calibri" pitchFamily="34" charset="0"/>
              </a:rPr>
              <a:t>Inventori, Keuangan, kepegawaian, </a:t>
            </a:r>
            <a:br>
              <a:rPr lang="en-US" sz="1400" smtClean="0">
                <a:latin typeface="Calibri" pitchFamily="34" charset="0"/>
              </a:rPr>
            </a:br>
            <a:r>
              <a:rPr lang="en-US" sz="1400" smtClean="0">
                <a:latin typeface="Calibri" pitchFamily="34" charset="0"/>
              </a:rPr>
              <a:t>  Produksi, Marketing </a:t>
            </a:r>
            <a:endParaRPr lang="en-US" sz="1400">
              <a:latin typeface="Calibri" pitchFamily="34" charset="0"/>
            </a:endParaRPr>
          </a:p>
          <a:p>
            <a:pPr lvl="1" indent="-457200">
              <a:spcBef>
                <a:spcPts val="300"/>
              </a:spcBef>
              <a:spcAft>
                <a:spcPts val="300"/>
              </a:spcAft>
              <a:buFont typeface="+mj-lt"/>
              <a:buAutoNum type="arabicPeriod"/>
            </a:pPr>
            <a:r>
              <a:rPr lang="en-US" sz="1600" smtClean="0">
                <a:latin typeface="Calibri" pitchFamily="34" charset="0"/>
              </a:rPr>
              <a:t>Memahami hubungan manajemen  Pejabat dan staf</a:t>
            </a:r>
          </a:p>
        </p:txBody>
      </p:sp>
    </p:spTree>
    <p:extLst>
      <p:ext uri="{BB962C8B-B14F-4D97-AF65-F5344CB8AC3E}">
        <p14:creationId xmlns:p14="http://schemas.microsoft.com/office/powerpoint/2010/main" val="40600956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771525" y="151717"/>
            <a:ext cx="10801350" cy="463571"/>
          </a:xfrm>
          <a:prstGeom prst="rect">
            <a:avLst/>
          </a:prstGeom>
        </p:spPr>
        <p:txBody>
          <a:bodyPr>
            <a:no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pPr algn="r"/>
            <a:r>
              <a:rPr lang="en-US" b="1" smtClean="0">
                <a:solidFill>
                  <a:prstClr val="black"/>
                </a:solidFill>
              </a:rPr>
              <a:t>MODEL SISTEM UNIT ORGANISASI &amp; Manager</a:t>
            </a:r>
            <a:endParaRPr lang="en-US" b="1">
              <a:solidFill>
                <a:prstClr val="black"/>
              </a:solidFill>
            </a:endParaRPr>
          </a:p>
        </p:txBody>
      </p:sp>
      <p:grpSp>
        <p:nvGrpSpPr>
          <p:cNvPr id="116" name="Group 115"/>
          <p:cNvGrpSpPr/>
          <p:nvPr/>
        </p:nvGrpSpPr>
        <p:grpSpPr>
          <a:xfrm>
            <a:off x="436958" y="1079203"/>
            <a:ext cx="5803816" cy="4161206"/>
            <a:chOff x="436958" y="1079203"/>
            <a:chExt cx="5803816" cy="4161206"/>
          </a:xfrm>
        </p:grpSpPr>
        <p:grpSp>
          <p:nvGrpSpPr>
            <p:cNvPr id="22" name="Group 21"/>
            <p:cNvGrpSpPr/>
            <p:nvPr/>
          </p:nvGrpSpPr>
          <p:grpSpPr>
            <a:xfrm>
              <a:off x="436958" y="1702850"/>
              <a:ext cx="5803816" cy="3537559"/>
              <a:chOff x="1787256" y="1450766"/>
              <a:chExt cx="5803816" cy="3537559"/>
            </a:xfrm>
          </p:grpSpPr>
          <p:cxnSp>
            <p:nvCxnSpPr>
              <p:cNvPr id="25" name="AutoShape 4328"/>
              <p:cNvCxnSpPr>
                <a:cxnSpLocks noChangeShapeType="1"/>
              </p:cNvCxnSpPr>
              <p:nvPr/>
            </p:nvCxnSpPr>
            <p:spPr bwMode="auto">
              <a:xfrm flipV="1">
                <a:off x="4757738" y="3227426"/>
                <a:ext cx="0" cy="1096812"/>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28" name="AutoShape 4331"/>
              <p:cNvCxnSpPr>
                <a:cxnSpLocks noChangeShapeType="1"/>
              </p:cNvCxnSpPr>
              <p:nvPr/>
            </p:nvCxnSpPr>
            <p:spPr bwMode="auto">
              <a:xfrm>
                <a:off x="1787256" y="2920130"/>
                <a:ext cx="360282" cy="558"/>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31" name="AutoShape 4334"/>
              <p:cNvCxnSpPr>
                <a:cxnSpLocks noChangeShapeType="1"/>
              </p:cNvCxnSpPr>
              <p:nvPr/>
            </p:nvCxnSpPr>
            <p:spPr bwMode="auto">
              <a:xfrm>
                <a:off x="1787257" y="1771337"/>
                <a:ext cx="0" cy="2912176"/>
              </a:xfrm>
              <a:prstGeom prst="straightConnector1">
                <a:avLst/>
              </a:prstGeom>
              <a:noFill/>
              <a:ln w="9525">
                <a:solidFill>
                  <a:srgbClr val="000000"/>
                </a:solidFill>
                <a:round/>
                <a:headEnd type="none" w="med" len="med"/>
                <a:tailEnd type="none" w="med" len="med"/>
              </a:ln>
              <a:extLst>
                <a:ext uri="{909E8E84-426E-40DD-AFC4-6F175D3DCCD1}">
                  <a14:hiddenFill xmlns:a14="http://schemas.microsoft.com/office/drawing/2010/main">
                    <a:noFill/>
                  </a14:hiddenFill>
                </a:ext>
              </a:extLst>
            </p:spPr>
          </p:cxnSp>
          <p:cxnSp>
            <p:nvCxnSpPr>
              <p:cNvPr id="34" name="AutoShape 4338"/>
              <p:cNvCxnSpPr>
                <a:cxnSpLocks noChangeShapeType="1"/>
              </p:cNvCxnSpPr>
              <p:nvPr/>
            </p:nvCxnSpPr>
            <p:spPr bwMode="auto">
              <a:xfrm flipH="1">
                <a:off x="4757737" y="2028099"/>
                <a:ext cx="1" cy="574801"/>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35" name="Rectangle 34"/>
              <p:cNvSpPr>
                <a:spLocks noChangeArrowheads="1"/>
              </p:cNvSpPr>
              <p:nvPr/>
            </p:nvSpPr>
            <p:spPr bwMode="auto">
              <a:xfrm>
                <a:off x="2137577" y="4377586"/>
                <a:ext cx="1336013" cy="610739"/>
              </a:xfrm>
              <a:prstGeom prst="rect">
                <a:avLst/>
              </a:prstGeom>
              <a:solidFill>
                <a:srgbClr val="F2DCBC"/>
              </a:solidFill>
              <a:ln w="9525">
                <a:solidFill>
                  <a:srgbClr val="000000"/>
                </a:solidFill>
                <a:miter lim="800000"/>
                <a:headEnd/>
                <a:tailEnd/>
              </a:ln>
            </p:spPr>
            <p:txBody>
              <a:bodyPr rot="0" vert="horz" wrap="square" lIns="36000" tIns="45720" rIns="36000" bIns="45720" anchor="t" anchorCtr="0" upright="1">
                <a:noAutofit/>
              </a:bodyPr>
              <a:lstStyle/>
              <a:p>
                <a:pPr algn="ctr"/>
                <a:r>
                  <a:rPr lang="en-US" sz="1400" i="1" smtClean="0">
                    <a:solidFill>
                      <a:prstClr val="black"/>
                    </a:solidFill>
                    <a:latin typeface="Times New Roman"/>
                    <a:ea typeface="Times New Roman"/>
                  </a:rPr>
                  <a:t>Pabrik  &amp; Peralatan</a:t>
                </a:r>
                <a:endParaRPr lang="en-US" sz="1400" i="1">
                  <a:solidFill>
                    <a:prstClr val="black"/>
                  </a:solidFill>
                  <a:latin typeface="Times New Roman"/>
                  <a:ea typeface="Times New Roman"/>
                </a:endParaRPr>
              </a:p>
            </p:txBody>
          </p:sp>
          <p:sp>
            <p:nvSpPr>
              <p:cNvPr id="37" name="Rectangle 36"/>
              <p:cNvSpPr>
                <a:spLocks noChangeArrowheads="1"/>
              </p:cNvSpPr>
              <p:nvPr/>
            </p:nvSpPr>
            <p:spPr bwMode="auto">
              <a:xfrm>
                <a:off x="2137576" y="3699389"/>
                <a:ext cx="1336011" cy="475915"/>
              </a:xfrm>
              <a:prstGeom prst="rect">
                <a:avLst/>
              </a:prstGeom>
              <a:solidFill>
                <a:srgbClr val="F2DCBC"/>
              </a:solidFill>
              <a:ln w="9525">
                <a:solidFill>
                  <a:srgbClr val="000000"/>
                </a:solidFill>
                <a:miter lim="800000"/>
                <a:headEnd/>
                <a:tailEnd/>
              </a:ln>
            </p:spPr>
            <p:txBody>
              <a:bodyPr rot="0" vert="horz" wrap="square" lIns="36000" tIns="45720" rIns="36000" bIns="45720" anchor="t" anchorCtr="0" upright="1">
                <a:noAutofit/>
              </a:bodyPr>
              <a:lstStyle/>
              <a:p>
                <a:pPr algn="ctr"/>
                <a:r>
                  <a:rPr lang="en-US" sz="1400" smtClean="0">
                    <a:solidFill>
                      <a:prstClr val="black"/>
                    </a:solidFill>
                    <a:latin typeface="Times New Roman"/>
                    <a:ea typeface="Times New Roman"/>
                  </a:rPr>
                  <a:t>TENAGA KERJA</a:t>
                </a:r>
                <a:endParaRPr lang="en-US" sz="1400">
                  <a:solidFill>
                    <a:prstClr val="black"/>
                  </a:solidFill>
                  <a:latin typeface="Times New Roman"/>
                  <a:ea typeface="Times New Roman"/>
                </a:endParaRPr>
              </a:p>
            </p:txBody>
          </p:sp>
          <p:cxnSp>
            <p:nvCxnSpPr>
              <p:cNvPr id="44" name="AutoShape 4332"/>
              <p:cNvCxnSpPr>
                <a:cxnSpLocks noChangeShapeType="1"/>
              </p:cNvCxnSpPr>
              <p:nvPr/>
            </p:nvCxnSpPr>
            <p:spPr bwMode="auto">
              <a:xfrm>
                <a:off x="3473587" y="3936789"/>
                <a:ext cx="239645" cy="0"/>
              </a:xfrm>
              <a:prstGeom prst="straightConnector1">
                <a:avLst/>
              </a:prstGeom>
              <a:noFill/>
              <a:ln w="9525">
                <a:solidFill>
                  <a:srgbClr val="000000"/>
                </a:solidFill>
                <a:round/>
                <a:headEnd type="none" w="med" len="med"/>
                <a:tailEnd type="none" w="med" len="med"/>
              </a:ln>
              <a:extLst>
                <a:ext uri="{909E8E84-426E-40DD-AFC4-6F175D3DCCD1}">
                  <a14:hiddenFill xmlns:a14="http://schemas.microsoft.com/office/drawing/2010/main">
                    <a:noFill/>
                  </a14:hiddenFill>
                </a:ext>
              </a:extLst>
            </p:spPr>
          </p:cxnSp>
          <p:cxnSp>
            <p:nvCxnSpPr>
              <p:cNvPr id="48" name="AutoShape 4332"/>
              <p:cNvCxnSpPr>
                <a:cxnSpLocks noChangeShapeType="1"/>
              </p:cNvCxnSpPr>
              <p:nvPr/>
            </p:nvCxnSpPr>
            <p:spPr bwMode="auto">
              <a:xfrm>
                <a:off x="3694182" y="4324238"/>
                <a:ext cx="1063556" cy="0"/>
              </a:xfrm>
              <a:prstGeom prst="straightConnector1">
                <a:avLst/>
              </a:prstGeom>
              <a:noFill/>
              <a:ln w="9525">
                <a:solidFill>
                  <a:srgbClr val="000000"/>
                </a:solidFill>
                <a:round/>
                <a:headEnd type="none" w="med" len="med"/>
                <a:tailEnd type="none" w="med" len="med"/>
              </a:ln>
              <a:extLst>
                <a:ext uri="{909E8E84-426E-40DD-AFC4-6F175D3DCCD1}">
                  <a14:hiddenFill xmlns:a14="http://schemas.microsoft.com/office/drawing/2010/main">
                    <a:noFill/>
                  </a14:hiddenFill>
                </a:ext>
              </a:extLst>
            </p:spPr>
          </p:cxnSp>
          <p:cxnSp>
            <p:nvCxnSpPr>
              <p:cNvPr id="49" name="AutoShape 4332"/>
              <p:cNvCxnSpPr>
                <a:cxnSpLocks noChangeShapeType="1"/>
              </p:cNvCxnSpPr>
              <p:nvPr/>
            </p:nvCxnSpPr>
            <p:spPr bwMode="auto">
              <a:xfrm flipV="1">
                <a:off x="3694182" y="3936790"/>
                <a:ext cx="0" cy="774896"/>
              </a:xfrm>
              <a:prstGeom prst="straightConnector1">
                <a:avLst/>
              </a:prstGeom>
              <a:noFill/>
              <a:ln w="9525">
                <a:solidFill>
                  <a:srgbClr val="000000"/>
                </a:solidFill>
                <a:round/>
                <a:headEnd type="none" w="med" len="med"/>
                <a:tailEnd type="none" w="med" len="med"/>
              </a:ln>
              <a:extLst>
                <a:ext uri="{909E8E84-426E-40DD-AFC4-6F175D3DCCD1}">
                  <a14:hiddenFill xmlns:a14="http://schemas.microsoft.com/office/drawing/2010/main">
                    <a:noFill/>
                  </a14:hiddenFill>
                </a:ext>
              </a:extLst>
            </p:spPr>
          </p:cxnSp>
          <p:sp>
            <p:nvSpPr>
              <p:cNvPr id="51" name="Rectangle 50"/>
              <p:cNvSpPr>
                <a:spLocks noChangeArrowheads="1"/>
              </p:cNvSpPr>
              <p:nvPr/>
            </p:nvSpPr>
            <p:spPr bwMode="auto">
              <a:xfrm>
                <a:off x="4050143" y="1450766"/>
                <a:ext cx="1336011" cy="641141"/>
              </a:xfrm>
              <a:prstGeom prst="rect">
                <a:avLst/>
              </a:prstGeom>
              <a:solidFill>
                <a:schemeClr val="accent3">
                  <a:lumMod val="40000"/>
                  <a:lumOff val="60000"/>
                </a:schemeClr>
              </a:solidFill>
              <a:ln w="9525">
                <a:solidFill>
                  <a:srgbClr val="000000"/>
                </a:solidFill>
                <a:miter lim="800000"/>
                <a:headEnd/>
                <a:tailEnd/>
              </a:ln>
            </p:spPr>
            <p:txBody>
              <a:bodyPr rot="0" vert="horz" wrap="square" lIns="36000" tIns="45720" rIns="36000" bIns="45720" anchor="t" anchorCtr="0" upright="1">
                <a:noAutofit/>
              </a:bodyPr>
              <a:lstStyle/>
              <a:p>
                <a:pPr algn="ctr"/>
                <a:endParaRPr lang="en-US" sz="500" smtClean="0">
                  <a:solidFill>
                    <a:prstClr val="black"/>
                  </a:solidFill>
                  <a:latin typeface="Times New Roman"/>
                  <a:ea typeface="Times New Roman"/>
                </a:endParaRPr>
              </a:p>
              <a:p>
                <a:pPr algn="ctr"/>
                <a:r>
                  <a:rPr lang="en-US" sz="1400" smtClean="0">
                    <a:solidFill>
                      <a:prstClr val="black"/>
                    </a:solidFill>
                    <a:latin typeface="Times New Roman"/>
                    <a:ea typeface="Times New Roman"/>
                  </a:rPr>
                  <a:t>Departement</a:t>
                </a:r>
              </a:p>
              <a:p>
                <a:pPr algn="ctr"/>
                <a:r>
                  <a:rPr lang="en-US" sz="1400" smtClean="0">
                    <a:solidFill>
                      <a:prstClr val="black"/>
                    </a:solidFill>
                    <a:latin typeface="Times New Roman"/>
                    <a:ea typeface="Times New Roman"/>
                  </a:rPr>
                  <a:t>Supervisor</a:t>
                </a:r>
                <a:endParaRPr lang="en-US" sz="1400">
                  <a:solidFill>
                    <a:prstClr val="black"/>
                  </a:solidFill>
                  <a:latin typeface="Times New Roman"/>
                  <a:ea typeface="Times New Roman"/>
                </a:endParaRPr>
              </a:p>
            </p:txBody>
          </p:sp>
          <p:cxnSp>
            <p:nvCxnSpPr>
              <p:cNvPr id="58" name="AutoShape 4331"/>
              <p:cNvCxnSpPr>
                <a:cxnSpLocks noChangeShapeType="1"/>
              </p:cNvCxnSpPr>
              <p:nvPr/>
            </p:nvCxnSpPr>
            <p:spPr bwMode="auto">
              <a:xfrm>
                <a:off x="1787257" y="3936789"/>
                <a:ext cx="360282" cy="558"/>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61" name="AutoShape 4332"/>
              <p:cNvCxnSpPr>
                <a:cxnSpLocks noChangeShapeType="1"/>
                <a:endCxn id="51" idx="1"/>
              </p:cNvCxnSpPr>
              <p:nvPr/>
            </p:nvCxnSpPr>
            <p:spPr bwMode="auto">
              <a:xfrm>
                <a:off x="1787256" y="1771337"/>
                <a:ext cx="2262887" cy="0"/>
              </a:xfrm>
              <a:prstGeom prst="straightConnector1">
                <a:avLst/>
              </a:prstGeom>
              <a:noFill/>
              <a:ln w="9525">
                <a:solidFill>
                  <a:srgbClr val="000000"/>
                </a:solidFill>
                <a:round/>
                <a:headEnd type="none" w="med" len="med"/>
                <a:tailEnd type="none" w="med" len="med"/>
              </a:ln>
              <a:extLst>
                <a:ext uri="{909E8E84-426E-40DD-AFC4-6F175D3DCCD1}">
                  <a14:hiddenFill xmlns:a14="http://schemas.microsoft.com/office/drawing/2010/main">
                    <a:noFill/>
                  </a14:hiddenFill>
                </a:ext>
              </a:extLst>
            </p:spPr>
          </p:cxnSp>
          <p:cxnSp>
            <p:nvCxnSpPr>
              <p:cNvPr id="83" name="AutoShape 4331"/>
              <p:cNvCxnSpPr>
                <a:cxnSpLocks noChangeShapeType="1"/>
              </p:cNvCxnSpPr>
              <p:nvPr/>
            </p:nvCxnSpPr>
            <p:spPr bwMode="auto">
              <a:xfrm>
                <a:off x="1787257" y="4682955"/>
                <a:ext cx="360282" cy="558"/>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85" name="AutoShape 4333"/>
              <p:cNvCxnSpPr>
                <a:cxnSpLocks noChangeShapeType="1"/>
              </p:cNvCxnSpPr>
              <p:nvPr/>
            </p:nvCxnSpPr>
            <p:spPr bwMode="auto">
              <a:xfrm flipH="1">
                <a:off x="5386154" y="1721662"/>
                <a:ext cx="1396818" cy="1"/>
              </a:xfrm>
              <a:prstGeom prst="straightConnector1">
                <a:avLst/>
              </a:prstGeom>
              <a:noFill/>
              <a:ln w="9525">
                <a:solidFill>
                  <a:srgbClr val="000000"/>
                </a:solidFill>
                <a:round/>
                <a:headEnd type="none" w="med" len="med"/>
                <a:tailEnd type="triangle" w="med" len="med"/>
              </a:ln>
              <a:extLst>
                <a:ext uri="{909E8E84-426E-40DD-AFC4-6F175D3DCCD1}">
                  <a14:hiddenFill xmlns:a14="http://schemas.microsoft.com/office/drawing/2010/main">
                    <a:noFill/>
                  </a14:hiddenFill>
                </a:ext>
              </a:extLst>
            </p:spPr>
          </p:cxnSp>
          <p:sp>
            <p:nvSpPr>
              <p:cNvPr id="90" name="Rectangle 89"/>
              <p:cNvSpPr/>
              <p:nvPr/>
            </p:nvSpPr>
            <p:spPr>
              <a:xfrm>
                <a:off x="6782972" y="1507566"/>
                <a:ext cx="808100" cy="811367"/>
              </a:xfrm>
              <a:prstGeom prst="rect">
                <a:avLst/>
              </a:prstGeom>
            </p:spPr>
            <p:txBody>
              <a:bodyPr wrap="square" lIns="36000" tIns="36000" rIns="36000" bIns="36000">
                <a:spAutoFit/>
              </a:bodyPr>
              <a:lstStyle/>
              <a:p>
                <a:r>
                  <a:rPr lang="en-US" sz="1200" i="1" smtClean="0">
                    <a:solidFill>
                      <a:srgbClr val="C00000"/>
                    </a:solidFill>
                  </a:rPr>
                  <a:t>Pesanan </a:t>
                </a:r>
              </a:p>
              <a:p>
                <a:r>
                  <a:rPr lang="en-US" sz="1200" i="1" smtClean="0">
                    <a:solidFill>
                      <a:srgbClr val="C00000"/>
                    </a:solidFill>
                  </a:rPr>
                  <a:t>Produksi</a:t>
                </a:r>
              </a:p>
              <a:p>
                <a:r>
                  <a:rPr lang="en-US" sz="1200" i="1" smtClean="0">
                    <a:solidFill>
                      <a:srgbClr val="C00000"/>
                    </a:solidFill>
                  </a:rPr>
                  <a:t>(Production </a:t>
                </a:r>
              </a:p>
              <a:p>
                <a:r>
                  <a:rPr lang="en-US" sz="1200" i="1" smtClean="0">
                    <a:solidFill>
                      <a:srgbClr val="C00000"/>
                    </a:solidFill>
                  </a:rPr>
                  <a:t>orders)</a:t>
                </a:r>
                <a:endParaRPr lang="en-US" sz="1200" i="1">
                  <a:solidFill>
                    <a:srgbClr val="C00000"/>
                  </a:solidFill>
                </a:endParaRPr>
              </a:p>
            </p:txBody>
          </p:sp>
          <p:cxnSp>
            <p:nvCxnSpPr>
              <p:cNvPr id="55" name="AutoShape 4332"/>
              <p:cNvCxnSpPr>
                <a:cxnSpLocks noChangeShapeType="1"/>
              </p:cNvCxnSpPr>
              <p:nvPr/>
            </p:nvCxnSpPr>
            <p:spPr bwMode="auto">
              <a:xfrm>
                <a:off x="3454537" y="4711686"/>
                <a:ext cx="239645" cy="0"/>
              </a:xfrm>
              <a:prstGeom prst="straightConnector1">
                <a:avLst/>
              </a:prstGeom>
              <a:noFill/>
              <a:ln w="9525">
                <a:solidFill>
                  <a:srgbClr val="000000"/>
                </a:solidFill>
                <a:round/>
                <a:headEnd type="none" w="med" len="med"/>
                <a:tailEnd type="none" w="med" len="med"/>
              </a:ln>
              <a:extLst>
                <a:ext uri="{909E8E84-426E-40DD-AFC4-6F175D3DCCD1}">
                  <a14:hiddenFill xmlns:a14="http://schemas.microsoft.com/office/drawing/2010/main">
                    <a:noFill/>
                  </a14:hiddenFill>
                </a:ext>
              </a:extLst>
            </p:spPr>
          </p:cxnSp>
          <p:sp>
            <p:nvSpPr>
              <p:cNvPr id="40" name="Rectangle 39"/>
              <p:cNvSpPr>
                <a:spLocks noChangeArrowheads="1"/>
              </p:cNvSpPr>
              <p:nvPr/>
            </p:nvSpPr>
            <p:spPr bwMode="auto">
              <a:xfrm>
                <a:off x="2181165" y="2607986"/>
                <a:ext cx="1273372" cy="634460"/>
              </a:xfrm>
              <a:prstGeom prst="rect">
                <a:avLst/>
              </a:prstGeom>
              <a:solidFill>
                <a:srgbClr val="FFFFCC"/>
              </a:solidFill>
              <a:ln w="9525">
                <a:solidFill>
                  <a:srgbClr val="000000"/>
                </a:solidFill>
                <a:miter lim="800000"/>
                <a:headEnd/>
                <a:tailEnd/>
              </a:ln>
            </p:spPr>
            <p:txBody>
              <a:bodyPr rot="0" vert="horz" wrap="square" lIns="36000" tIns="45720" rIns="36000" bIns="45720" anchor="t" anchorCtr="0" upright="1">
                <a:noAutofit/>
              </a:bodyPr>
              <a:lstStyle/>
              <a:p>
                <a:pPr algn="ctr"/>
                <a:endParaRPr lang="en-US" sz="500" smtClean="0">
                  <a:solidFill>
                    <a:prstClr val="black"/>
                  </a:solidFill>
                  <a:latin typeface="Times New Roman"/>
                  <a:ea typeface="Times New Roman"/>
                </a:endParaRPr>
              </a:p>
              <a:p>
                <a:pPr algn="ctr"/>
                <a:r>
                  <a:rPr lang="en-US" sz="1400" smtClean="0">
                    <a:solidFill>
                      <a:prstClr val="black"/>
                    </a:solidFill>
                    <a:latin typeface="Times New Roman"/>
                    <a:ea typeface="Times New Roman"/>
                  </a:rPr>
                  <a:t>INCOMING</a:t>
                </a:r>
              </a:p>
              <a:p>
                <a:pPr algn="ctr"/>
                <a:r>
                  <a:rPr lang="en-US" sz="1400" smtClean="0">
                    <a:solidFill>
                      <a:prstClr val="black"/>
                    </a:solidFill>
                    <a:latin typeface="Times New Roman"/>
                    <a:ea typeface="Times New Roman"/>
                  </a:rPr>
                  <a:t>Work Units</a:t>
                </a:r>
              </a:p>
            </p:txBody>
          </p:sp>
          <p:sp>
            <p:nvSpPr>
              <p:cNvPr id="42" name="Rectangle 41"/>
              <p:cNvSpPr>
                <a:spLocks noChangeArrowheads="1"/>
              </p:cNvSpPr>
              <p:nvPr/>
            </p:nvSpPr>
            <p:spPr bwMode="auto">
              <a:xfrm>
                <a:off x="4118372" y="2603179"/>
                <a:ext cx="1273372" cy="634460"/>
              </a:xfrm>
              <a:prstGeom prst="rect">
                <a:avLst/>
              </a:prstGeom>
              <a:solidFill>
                <a:srgbClr val="FFFFCC"/>
              </a:solidFill>
              <a:ln w="9525">
                <a:solidFill>
                  <a:srgbClr val="000000"/>
                </a:solidFill>
                <a:miter lim="800000"/>
                <a:headEnd/>
                <a:tailEnd/>
              </a:ln>
            </p:spPr>
            <p:txBody>
              <a:bodyPr rot="0" vert="horz" wrap="square" lIns="36000" tIns="45720" rIns="36000" bIns="45720" anchor="t" anchorCtr="0" upright="1">
                <a:noAutofit/>
              </a:bodyPr>
              <a:lstStyle/>
              <a:p>
                <a:pPr algn="ctr"/>
                <a:endParaRPr lang="en-US" sz="500" smtClean="0">
                  <a:solidFill>
                    <a:prstClr val="black"/>
                  </a:solidFill>
                  <a:latin typeface="Times New Roman"/>
                  <a:ea typeface="Times New Roman"/>
                </a:endParaRPr>
              </a:p>
              <a:p>
                <a:pPr algn="ctr"/>
                <a:r>
                  <a:rPr lang="en-US" sz="1400" smtClean="0">
                    <a:solidFill>
                      <a:prstClr val="black"/>
                    </a:solidFill>
                    <a:latin typeface="Times New Roman"/>
                    <a:ea typeface="Times New Roman"/>
                  </a:rPr>
                  <a:t>PRODUCTION</a:t>
                </a:r>
              </a:p>
              <a:p>
                <a:pPr algn="ctr"/>
                <a:r>
                  <a:rPr lang="en-US" sz="1400" smtClean="0">
                    <a:solidFill>
                      <a:prstClr val="black"/>
                    </a:solidFill>
                    <a:latin typeface="Times New Roman"/>
                    <a:ea typeface="Times New Roman"/>
                  </a:rPr>
                  <a:t>Work Area</a:t>
                </a:r>
              </a:p>
            </p:txBody>
          </p:sp>
          <p:cxnSp>
            <p:nvCxnSpPr>
              <p:cNvPr id="45" name="AutoShape 4328"/>
              <p:cNvCxnSpPr>
                <a:cxnSpLocks noChangeShapeType="1"/>
              </p:cNvCxnSpPr>
              <p:nvPr/>
            </p:nvCxnSpPr>
            <p:spPr bwMode="auto">
              <a:xfrm flipV="1">
                <a:off x="3454537" y="2920130"/>
                <a:ext cx="663835" cy="5086"/>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46" name="AutoShape 4328"/>
              <p:cNvCxnSpPr>
                <a:cxnSpLocks noChangeShapeType="1"/>
                <a:stCxn id="42" idx="3"/>
              </p:cNvCxnSpPr>
              <p:nvPr/>
            </p:nvCxnSpPr>
            <p:spPr bwMode="auto">
              <a:xfrm flipV="1">
                <a:off x="5391744" y="2920130"/>
                <a:ext cx="638753" cy="279"/>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47" name="Rectangle 46"/>
              <p:cNvSpPr>
                <a:spLocks noChangeArrowheads="1"/>
              </p:cNvSpPr>
              <p:nvPr/>
            </p:nvSpPr>
            <p:spPr bwMode="auto">
              <a:xfrm>
                <a:off x="6030497" y="2592965"/>
                <a:ext cx="1273372" cy="634460"/>
              </a:xfrm>
              <a:prstGeom prst="rect">
                <a:avLst/>
              </a:prstGeom>
              <a:solidFill>
                <a:srgbClr val="FFFFCC"/>
              </a:solidFill>
              <a:ln w="9525">
                <a:solidFill>
                  <a:srgbClr val="000000"/>
                </a:solidFill>
                <a:miter lim="800000"/>
                <a:headEnd/>
                <a:tailEnd/>
              </a:ln>
            </p:spPr>
            <p:txBody>
              <a:bodyPr rot="0" vert="horz" wrap="square" lIns="36000" tIns="45720" rIns="36000" bIns="45720" anchor="t" anchorCtr="0" upright="1">
                <a:noAutofit/>
              </a:bodyPr>
              <a:lstStyle/>
              <a:p>
                <a:pPr algn="ctr"/>
                <a:endParaRPr lang="en-US" sz="500" smtClean="0">
                  <a:solidFill>
                    <a:prstClr val="black"/>
                  </a:solidFill>
                  <a:latin typeface="Times New Roman"/>
                  <a:ea typeface="Times New Roman"/>
                </a:endParaRPr>
              </a:p>
              <a:p>
                <a:pPr algn="ctr"/>
                <a:r>
                  <a:rPr lang="en-US" sz="1400" smtClean="0">
                    <a:solidFill>
                      <a:prstClr val="black"/>
                    </a:solidFill>
                    <a:latin typeface="Times New Roman"/>
                    <a:ea typeface="Times New Roman"/>
                  </a:rPr>
                  <a:t>OUTGOING</a:t>
                </a:r>
              </a:p>
              <a:p>
                <a:pPr algn="ctr"/>
                <a:r>
                  <a:rPr lang="en-US" sz="1400" smtClean="0">
                    <a:solidFill>
                      <a:prstClr val="black"/>
                    </a:solidFill>
                    <a:latin typeface="Times New Roman"/>
                    <a:ea typeface="Times New Roman"/>
                  </a:rPr>
                  <a:t>Work Units</a:t>
                </a:r>
              </a:p>
            </p:txBody>
          </p:sp>
          <p:cxnSp>
            <p:nvCxnSpPr>
              <p:cNvPr id="50" name="AutoShape 4334"/>
              <p:cNvCxnSpPr>
                <a:cxnSpLocks noChangeShapeType="1"/>
              </p:cNvCxnSpPr>
              <p:nvPr/>
            </p:nvCxnSpPr>
            <p:spPr bwMode="auto">
              <a:xfrm>
                <a:off x="6581458" y="1736684"/>
                <a:ext cx="0" cy="871302"/>
              </a:xfrm>
              <a:prstGeom prst="straightConnector1">
                <a:avLst/>
              </a:prstGeom>
              <a:noFill/>
              <a:ln w="9525">
                <a:solidFill>
                  <a:srgbClr val="000000"/>
                </a:solidFill>
                <a:round/>
                <a:headEnd type="none" w="med" len="med"/>
                <a:tailEnd type="none" w="med" len="med"/>
              </a:ln>
              <a:extLst>
                <a:ext uri="{909E8E84-426E-40DD-AFC4-6F175D3DCCD1}">
                  <a14:hiddenFill xmlns:a14="http://schemas.microsoft.com/office/drawing/2010/main">
                    <a:noFill/>
                  </a14:hiddenFill>
                </a:ext>
              </a:extLst>
            </p:spPr>
          </p:cxnSp>
        </p:grpSp>
        <p:sp>
          <p:nvSpPr>
            <p:cNvPr id="111" name="Rectangle 110"/>
            <p:cNvSpPr/>
            <p:nvPr/>
          </p:nvSpPr>
          <p:spPr>
            <a:xfrm>
              <a:off x="1568401" y="1079203"/>
              <a:ext cx="3748483" cy="318924"/>
            </a:xfrm>
            <a:prstGeom prst="rect">
              <a:avLst/>
            </a:prstGeom>
          </p:spPr>
          <p:txBody>
            <a:bodyPr wrap="square" lIns="36000" tIns="36000" rIns="36000" bIns="36000">
              <a:spAutoFit/>
            </a:bodyPr>
            <a:lstStyle/>
            <a:p>
              <a:pPr algn="ctr"/>
              <a:r>
                <a:rPr lang="en-US" sz="1600" smtClean="0">
                  <a:solidFill>
                    <a:prstClr val="black"/>
                  </a:solidFill>
                </a:rPr>
                <a:t>MODEL SISTEM UNIT ORGANISASI</a:t>
              </a:r>
              <a:endParaRPr lang="en-US" sz="1600">
                <a:solidFill>
                  <a:prstClr val="black"/>
                </a:solidFill>
              </a:endParaRPr>
            </a:p>
          </p:txBody>
        </p:sp>
      </p:grpSp>
      <p:grpSp>
        <p:nvGrpSpPr>
          <p:cNvPr id="115" name="Group 114"/>
          <p:cNvGrpSpPr/>
          <p:nvPr/>
        </p:nvGrpSpPr>
        <p:grpSpPr>
          <a:xfrm>
            <a:off x="6534150" y="919741"/>
            <a:ext cx="5248278" cy="5252459"/>
            <a:chOff x="6534150" y="919741"/>
            <a:chExt cx="5248278" cy="5252459"/>
          </a:xfrm>
        </p:grpSpPr>
        <p:grpSp>
          <p:nvGrpSpPr>
            <p:cNvPr id="65" name="Group 64"/>
            <p:cNvGrpSpPr/>
            <p:nvPr/>
          </p:nvGrpSpPr>
          <p:grpSpPr>
            <a:xfrm>
              <a:off x="6727080" y="2148843"/>
              <a:ext cx="4845795" cy="3808880"/>
              <a:chOff x="6727080" y="2148843"/>
              <a:chExt cx="4845795" cy="3808880"/>
            </a:xfrm>
          </p:grpSpPr>
          <p:cxnSp>
            <p:nvCxnSpPr>
              <p:cNvPr id="73" name="AutoShape 4338"/>
              <p:cNvCxnSpPr>
                <a:cxnSpLocks noChangeShapeType="1"/>
                <a:endCxn id="107" idx="0"/>
              </p:cNvCxnSpPr>
              <p:nvPr/>
            </p:nvCxnSpPr>
            <p:spPr bwMode="auto">
              <a:xfrm>
                <a:off x="9448148" y="3116323"/>
                <a:ext cx="0" cy="675994"/>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79" name="AutoShape 4332"/>
              <p:cNvCxnSpPr>
                <a:cxnSpLocks noChangeShapeType="1"/>
              </p:cNvCxnSpPr>
              <p:nvPr/>
            </p:nvCxnSpPr>
            <p:spPr bwMode="auto">
              <a:xfrm>
                <a:off x="8063092" y="5132877"/>
                <a:ext cx="239645" cy="0"/>
              </a:xfrm>
              <a:prstGeom prst="straightConnector1">
                <a:avLst/>
              </a:prstGeom>
              <a:noFill/>
              <a:ln w="9525">
                <a:solidFill>
                  <a:srgbClr val="000000"/>
                </a:solidFill>
                <a:round/>
                <a:headEnd type="none" w="med" len="med"/>
                <a:tailEnd type="none" w="med" len="med"/>
              </a:ln>
              <a:extLst>
                <a:ext uri="{909E8E84-426E-40DD-AFC4-6F175D3DCCD1}">
                  <a14:hiddenFill xmlns:a14="http://schemas.microsoft.com/office/drawing/2010/main">
                    <a:noFill/>
                  </a14:hiddenFill>
                </a:ext>
              </a:extLst>
            </p:spPr>
          </p:cxnSp>
          <p:cxnSp>
            <p:nvCxnSpPr>
              <p:cNvPr id="81" name="AutoShape 4332"/>
              <p:cNvCxnSpPr>
                <a:cxnSpLocks noChangeShapeType="1"/>
              </p:cNvCxnSpPr>
              <p:nvPr/>
            </p:nvCxnSpPr>
            <p:spPr bwMode="auto">
              <a:xfrm flipH="1" flipV="1">
                <a:off x="8295091" y="3233672"/>
                <a:ext cx="8585" cy="2498472"/>
              </a:xfrm>
              <a:prstGeom prst="straightConnector1">
                <a:avLst/>
              </a:prstGeom>
              <a:noFill/>
              <a:ln w="9525">
                <a:solidFill>
                  <a:srgbClr val="000000"/>
                </a:solidFill>
                <a:round/>
                <a:headEnd type="none" w="med" len="med"/>
                <a:tailEnd type="none" w="med" len="med"/>
              </a:ln>
              <a:extLst>
                <a:ext uri="{909E8E84-426E-40DD-AFC4-6F175D3DCCD1}">
                  <a14:hiddenFill xmlns:a14="http://schemas.microsoft.com/office/drawing/2010/main">
                    <a:noFill/>
                  </a14:hiddenFill>
                </a:ext>
              </a:extLst>
            </p:spPr>
          </p:cxnSp>
          <p:sp>
            <p:nvSpPr>
              <p:cNvPr id="82" name="Rectangle 81"/>
              <p:cNvSpPr>
                <a:spLocks noChangeArrowheads="1"/>
              </p:cNvSpPr>
              <p:nvPr/>
            </p:nvSpPr>
            <p:spPr bwMode="auto">
              <a:xfrm>
                <a:off x="8820151" y="2148843"/>
                <a:ext cx="1276350" cy="1038393"/>
              </a:xfrm>
              <a:prstGeom prst="rect">
                <a:avLst/>
              </a:prstGeom>
              <a:solidFill>
                <a:schemeClr val="accent3">
                  <a:lumMod val="40000"/>
                  <a:lumOff val="60000"/>
                </a:schemeClr>
              </a:solidFill>
              <a:ln w="9525">
                <a:solidFill>
                  <a:srgbClr val="000000"/>
                </a:solidFill>
                <a:miter lim="800000"/>
                <a:headEnd/>
                <a:tailEnd/>
              </a:ln>
            </p:spPr>
            <p:txBody>
              <a:bodyPr rot="0" vert="horz" wrap="square" lIns="36000" tIns="45720" rIns="36000" bIns="45720" anchor="t" anchorCtr="0" upright="1">
                <a:noAutofit/>
              </a:bodyPr>
              <a:lstStyle/>
              <a:p>
                <a:pPr algn="ctr"/>
                <a:endParaRPr lang="en-US" sz="500" smtClean="0">
                  <a:solidFill>
                    <a:prstClr val="black"/>
                  </a:solidFill>
                  <a:latin typeface="Times New Roman"/>
                  <a:ea typeface="Times New Roman"/>
                </a:endParaRPr>
              </a:p>
              <a:p>
                <a:pPr algn="ctr"/>
                <a:r>
                  <a:rPr lang="en-US" sz="1400" smtClean="0">
                    <a:solidFill>
                      <a:prstClr val="black"/>
                    </a:solidFill>
                    <a:latin typeface="Times New Roman"/>
                    <a:ea typeface="Times New Roman"/>
                  </a:rPr>
                  <a:t>Intelligence</a:t>
                </a:r>
              </a:p>
              <a:p>
                <a:pPr algn="ctr"/>
                <a:r>
                  <a:rPr lang="en-US" sz="1400" smtClean="0">
                    <a:solidFill>
                      <a:prstClr val="black"/>
                    </a:solidFill>
                    <a:latin typeface="Times New Roman"/>
                    <a:ea typeface="Times New Roman"/>
                  </a:rPr>
                  <a:t>Experience</a:t>
                </a:r>
              </a:p>
              <a:p>
                <a:pPr algn="ctr"/>
                <a:r>
                  <a:rPr lang="en-US" sz="1400" smtClean="0">
                    <a:solidFill>
                      <a:prstClr val="black"/>
                    </a:solidFill>
                    <a:latin typeface="Times New Roman"/>
                    <a:ea typeface="Times New Roman"/>
                  </a:rPr>
                  <a:t>Education</a:t>
                </a:r>
              </a:p>
              <a:p>
                <a:pPr algn="ctr"/>
                <a:r>
                  <a:rPr lang="en-US" sz="1400" smtClean="0">
                    <a:solidFill>
                      <a:prstClr val="black"/>
                    </a:solidFill>
                    <a:latin typeface="Times New Roman"/>
                    <a:ea typeface="Times New Roman"/>
                  </a:rPr>
                  <a:t>Personality</a:t>
                </a:r>
                <a:endParaRPr lang="en-US" sz="1400">
                  <a:solidFill>
                    <a:prstClr val="black"/>
                  </a:solidFill>
                  <a:latin typeface="Times New Roman"/>
                  <a:ea typeface="Times New Roman"/>
                </a:endParaRPr>
              </a:p>
            </p:txBody>
          </p:sp>
          <p:cxnSp>
            <p:nvCxnSpPr>
              <p:cNvPr id="92" name="AutoShape 4332"/>
              <p:cNvCxnSpPr>
                <a:cxnSpLocks noChangeShapeType="1"/>
              </p:cNvCxnSpPr>
              <p:nvPr/>
            </p:nvCxnSpPr>
            <p:spPr bwMode="auto">
              <a:xfrm>
                <a:off x="8063092" y="5732144"/>
                <a:ext cx="239645" cy="0"/>
              </a:xfrm>
              <a:prstGeom prst="straightConnector1">
                <a:avLst/>
              </a:prstGeom>
              <a:noFill/>
              <a:ln w="9525">
                <a:solidFill>
                  <a:srgbClr val="000000"/>
                </a:solidFill>
                <a:round/>
                <a:headEnd type="none" w="med" len="med"/>
                <a:tailEnd type="none" w="med" len="med"/>
              </a:ln>
              <a:extLst>
                <a:ext uri="{909E8E84-426E-40DD-AFC4-6F175D3DCCD1}">
                  <a14:hiddenFill xmlns:a14="http://schemas.microsoft.com/office/drawing/2010/main">
                    <a:noFill/>
                  </a14:hiddenFill>
                </a:ext>
              </a:extLst>
            </p:spPr>
          </p:cxnSp>
          <p:cxnSp>
            <p:nvCxnSpPr>
              <p:cNvPr id="96" name="AutoShape 4328"/>
              <p:cNvCxnSpPr>
                <a:cxnSpLocks noChangeShapeType="1"/>
              </p:cNvCxnSpPr>
              <p:nvPr/>
            </p:nvCxnSpPr>
            <p:spPr bwMode="auto">
              <a:xfrm flipV="1">
                <a:off x="8063092" y="4459971"/>
                <a:ext cx="663835" cy="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98" name="Rectangle 97"/>
              <p:cNvSpPr>
                <a:spLocks noChangeArrowheads="1"/>
              </p:cNvSpPr>
              <p:nvPr/>
            </p:nvSpPr>
            <p:spPr bwMode="auto">
              <a:xfrm>
                <a:off x="10567968" y="4227100"/>
                <a:ext cx="1004907" cy="503996"/>
              </a:xfrm>
              <a:prstGeom prst="rect">
                <a:avLst/>
              </a:prstGeom>
              <a:solidFill>
                <a:srgbClr val="FFFFCC"/>
              </a:solidFill>
              <a:ln w="9525">
                <a:solidFill>
                  <a:srgbClr val="000000"/>
                </a:solidFill>
                <a:miter lim="800000"/>
                <a:headEnd/>
                <a:tailEnd/>
              </a:ln>
            </p:spPr>
            <p:txBody>
              <a:bodyPr rot="0" vert="horz" wrap="square" lIns="36000" tIns="45720" rIns="36000" bIns="45720" anchor="t" anchorCtr="0" upright="1">
                <a:noAutofit/>
              </a:bodyPr>
              <a:lstStyle/>
              <a:p>
                <a:pPr algn="ctr"/>
                <a:endParaRPr lang="en-US" sz="500" smtClean="0">
                  <a:solidFill>
                    <a:prstClr val="black"/>
                  </a:solidFill>
                  <a:latin typeface="Times New Roman"/>
                  <a:ea typeface="Times New Roman"/>
                </a:endParaRPr>
              </a:p>
              <a:p>
                <a:pPr algn="ctr"/>
                <a:r>
                  <a:rPr lang="en-US" sz="1400" smtClean="0">
                    <a:solidFill>
                      <a:prstClr val="black"/>
                    </a:solidFill>
                    <a:latin typeface="Times New Roman"/>
                    <a:ea typeface="Times New Roman"/>
                  </a:rPr>
                  <a:t>Keputusan</a:t>
                </a:r>
              </a:p>
            </p:txBody>
          </p:sp>
          <p:sp>
            <p:nvSpPr>
              <p:cNvPr id="100" name="Rectangle 99"/>
              <p:cNvSpPr>
                <a:spLocks noChangeArrowheads="1"/>
              </p:cNvSpPr>
              <p:nvPr/>
            </p:nvSpPr>
            <p:spPr bwMode="auto">
              <a:xfrm>
                <a:off x="6727081" y="2995715"/>
                <a:ext cx="1336011" cy="475915"/>
              </a:xfrm>
              <a:prstGeom prst="rect">
                <a:avLst/>
              </a:prstGeom>
              <a:solidFill>
                <a:srgbClr val="F2DCBC"/>
              </a:solidFill>
              <a:ln w="9525">
                <a:solidFill>
                  <a:srgbClr val="000000"/>
                </a:solidFill>
                <a:miter lim="800000"/>
                <a:headEnd/>
                <a:tailEnd/>
              </a:ln>
            </p:spPr>
            <p:txBody>
              <a:bodyPr rot="0" vert="horz" wrap="square" lIns="36000" tIns="45720" rIns="36000" bIns="45720" anchor="t" anchorCtr="0" upright="1">
                <a:noAutofit/>
              </a:bodyPr>
              <a:lstStyle/>
              <a:p>
                <a:pPr algn="ctr"/>
                <a:r>
                  <a:rPr lang="en-US" sz="1400" smtClean="0">
                    <a:solidFill>
                      <a:prstClr val="black"/>
                    </a:solidFill>
                    <a:latin typeface="Times New Roman"/>
                    <a:ea typeface="Times New Roman"/>
                  </a:rPr>
                  <a:t>LAPORAN</a:t>
                </a:r>
              </a:p>
              <a:p>
                <a:pPr algn="ctr"/>
                <a:r>
                  <a:rPr lang="en-US" sz="1400" smtClean="0">
                    <a:solidFill>
                      <a:prstClr val="black"/>
                    </a:solidFill>
                    <a:latin typeface="Times New Roman"/>
                    <a:ea typeface="Times New Roman"/>
                  </a:rPr>
                  <a:t>FORMAL</a:t>
                </a:r>
                <a:endParaRPr lang="en-US" sz="1400">
                  <a:solidFill>
                    <a:prstClr val="black"/>
                  </a:solidFill>
                  <a:latin typeface="Times New Roman"/>
                  <a:ea typeface="Times New Roman"/>
                </a:endParaRPr>
              </a:p>
            </p:txBody>
          </p:sp>
          <p:sp>
            <p:nvSpPr>
              <p:cNvPr id="101" name="Rectangle 100"/>
              <p:cNvSpPr>
                <a:spLocks noChangeArrowheads="1"/>
              </p:cNvSpPr>
              <p:nvPr/>
            </p:nvSpPr>
            <p:spPr bwMode="auto">
              <a:xfrm>
                <a:off x="6727081" y="3588885"/>
                <a:ext cx="1336011" cy="475915"/>
              </a:xfrm>
              <a:prstGeom prst="rect">
                <a:avLst/>
              </a:prstGeom>
              <a:solidFill>
                <a:srgbClr val="F2DCBC"/>
              </a:solidFill>
              <a:ln w="9525">
                <a:solidFill>
                  <a:srgbClr val="000000"/>
                </a:solidFill>
                <a:miter lim="800000"/>
                <a:headEnd/>
                <a:tailEnd/>
              </a:ln>
            </p:spPr>
            <p:txBody>
              <a:bodyPr rot="0" vert="horz" wrap="square" lIns="36000" tIns="45720" rIns="36000" bIns="45720" anchor="t" anchorCtr="0" upright="1">
                <a:noAutofit/>
              </a:bodyPr>
              <a:lstStyle/>
              <a:p>
                <a:pPr algn="ctr"/>
                <a:r>
                  <a:rPr lang="en-US" sz="1400" smtClean="0">
                    <a:solidFill>
                      <a:prstClr val="black"/>
                    </a:solidFill>
                    <a:latin typeface="Times New Roman"/>
                    <a:ea typeface="Times New Roman"/>
                  </a:rPr>
                  <a:t>LAPORAN</a:t>
                </a:r>
              </a:p>
              <a:p>
                <a:pPr algn="ctr"/>
                <a:r>
                  <a:rPr lang="en-US" sz="1400" smtClean="0">
                    <a:solidFill>
                      <a:prstClr val="black"/>
                    </a:solidFill>
                    <a:latin typeface="Times New Roman"/>
                    <a:ea typeface="Times New Roman"/>
                  </a:rPr>
                  <a:t>AD. HOC</a:t>
                </a:r>
                <a:endParaRPr lang="en-US" sz="1400">
                  <a:solidFill>
                    <a:prstClr val="black"/>
                  </a:solidFill>
                  <a:latin typeface="Times New Roman"/>
                  <a:ea typeface="Times New Roman"/>
                </a:endParaRPr>
              </a:p>
            </p:txBody>
          </p:sp>
          <p:sp>
            <p:nvSpPr>
              <p:cNvPr id="102" name="Rectangle 101"/>
              <p:cNvSpPr>
                <a:spLocks noChangeArrowheads="1"/>
              </p:cNvSpPr>
              <p:nvPr/>
            </p:nvSpPr>
            <p:spPr bwMode="auto">
              <a:xfrm>
                <a:off x="6727080" y="4227100"/>
                <a:ext cx="1336012" cy="475915"/>
              </a:xfrm>
              <a:prstGeom prst="rect">
                <a:avLst/>
              </a:prstGeom>
              <a:solidFill>
                <a:srgbClr val="F2DCBC"/>
              </a:solidFill>
              <a:ln w="9525">
                <a:solidFill>
                  <a:srgbClr val="000000"/>
                </a:solidFill>
                <a:miter lim="800000"/>
                <a:headEnd/>
                <a:tailEnd/>
              </a:ln>
            </p:spPr>
            <p:txBody>
              <a:bodyPr rot="0" vert="horz" wrap="square" lIns="36000" tIns="45720" rIns="36000" bIns="45720" anchor="t" anchorCtr="0" upright="1">
                <a:noAutofit/>
              </a:bodyPr>
              <a:lstStyle/>
              <a:p>
                <a:pPr algn="ctr"/>
                <a:r>
                  <a:rPr lang="en-US" sz="1400" smtClean="0">
                    <a:solidFill>
                      <a:prstClr val="black"/>
                    </a:solidFill>
                    <a:latin typeface="Times New Roman"/>
                    <a:ea typeface="Times New Roman"/>
                  </a:rPr>
                  <a:t>INFORNASI</a:t>
                </a:r>
              </a:p>
              <a:p>
                <a:pPr algn="ctr"/>
                <a:r>
                  <a:rPr lang="en-US" sz="1400" smtClean="0">
                    <a:solidFill>
                      <a:prstClr val="black"/>
                    </a:solidFill>
                    <a:latin typeface="Times New Roman"/>
                    <a:ea typeface="Times New Roman"/>
                  </a:rPr>
                  <a:t>VISUAL</a:t>
                </a:r>
                <a:endParaRPr lang="en-US" sz="1400">
                  <a:solidFill>
                    <a:prstClr val="black"/>
                  </a:solidFill>
                  <a:latin typeface="Times New Roman"/>
                  <a:ea typeface="Times New Roman"/>
                </a:endParaRPr>
              </a:p>
            </p:txBody>
          </p:sp>
          <p:sp>
            <p:nvSpPr>
              <p:cNvPr id="103" name="Rectangle 102"/>
              <p:cNvSpPr>
                <a:spLocks noChangeArrowheads="1"/>
              </p:cNvSpPr>
              <p:nvPr/>
            </p:nvSpPr>
            <p:spPr bwMode="auto">
              <a:xfrm>
                <a:off x="6727080" y="4845566"/>
                <a:ext cx="1336012" cy="475915"/>
              </a:xfrm>
              <a:prstGeom prst="rect">
                <a:avLst/>
              </a:prstGeom>
              <a:solidFill>
                <a:srgbClr val="F2DCBC"/>
              </a:solidFill>
              <a:ln w="9525">
                <a:solidFill>
                  <a:srgbClr val="000000"/>
                </a:solidFill>
                <a:miter lim="800000"/>
                <a:headEnd/>
                <a:tailEnd/>
              </a:ln>
            </p:spPr>
            <p:txBody>
              <a:bodyPr rot="0" vert="horz" wrap="square" lIns="36000" tIns="45720" rIns="36000" bIns="45720" anchor="t" anchorCtr="0" upright="1">
                <a:noAutofit/>
              </a:bodyPr>
              <a:lstStyle/>
              <a:p>
                <a:pPr algn="ctr"/>
                <a:r>
                  <a:rPr lang="en-US" sz="1400" smtClean="0">
                    <a:solidFill>
                      <a:prstClr val="black"/>
                    </a:solidFill>
                    <a:latin typeface="Times New Roman"/>
                    <a:ea typeface="Times New Roman"/>
                  </a:rPr>
                  <a:t>KOMUNIKASI</a:t>
                </a:r>
              </a:p>
              <a:p>
                <a:pPr algn="ctr"/>
                <a:r>
                  <a:rPr lang="en-US" sz="1400" smtClean="0">
                    <a:solidFill>
                      <a:prstClr val="black"/>
                    </a:solidFill>
                    <a:latin typeface="Times New Roman"/>
                    <a:ea typeface="Times New Roman"/>
                  </a:rPr>
                  <a:t>VERBAL</a:t>
                </a:r>
              </a:p>
            </p:txBody>
          </p:sp>
          <p:sp>
            <p:nvSpPr>
              <p:cNvPr id="104" name="Rectangle 103"/>
              <p:cNvSpPr>
                <a:spLocks noChangeArrowheads="1"/>
              </p:cNvSpPr>
              <p:nvPr/>
            </p:nvSpPr>
            <p:spPr bwMode="auto">
              <a:xfrm>
                <a:off x="6727080" y="5481808"/>
                <a:ext cx="1336012" cy="475915"/>
              </a:xfrm>
              <a:prstGeom prst="rect">
                <a:avLst/>
              </a:prstGeom>
              <a:solidFill>
                <a:srgbClr val="F2DCBC"/>
              </a:solidFill>
              <a:ln w="9525">
                <a:solidFill>
                  <a:srgbClr val="000000"/>
                </a:solidFill>
                <a:miter lim="800000"/>
                <a:headEnd/>
                <a:tailEnd/>
              </a:ln>
            </p:spPr>
            <p:txBody>
              <a:bodyPr rot="0" vert="horz" wrap="square" lIns="36000" tIns="45720" rIns="36000" bIns="45720" anchor="t" anchorCtr="0" upright="1">
                <a:noAutofit/>
              </a:bodyPr>
              <a:lstStyle/>
              <a:p>
                <a:pPr algn="ctr"/>
                <a:r>
                  <a:rPr lang="en-US" sz="1400" smtClean="0">
                    <a:solidFill>
                      <a:prstClr val="black"/>
                    </a:solidFill>
                    <a:latin typeface="Times New Roman"/>
                    <a:ea typeface="Times New Roman"/>
                  </a:rPr>
                  <a:t>INFORMASI</a:t>
                </a:r>
              </a:p>
              <a:p>
                <a:pPr algn="ctr"/>
                <a:r>
                  <a:rPr lang="en-US" sz="1400" smtClean="0">
                    <a:solidFill>
                      <a:prstClr val="black"/>
                    </a:solidFill>
                    <a:latin typeface="Times New Roman"/>
                    <a:ea typeface="Times New Roman"/>
                  </a:rPr>
                  <a:t>Exogenous</a:t>
                </a:r>
              </a:p>
            </p:txBody>
          </p:sp>
          <p:cxnSp>
            <p:nvCxnSpPr>
              <p:cNvPr id="105" name="AutoShape 4332"/>
              <p:cNvCxnSpPr>
                <a:cxnSpLocks noChangeShapeType="1"/>
              </p:cNvCxnSpPr>
              <p:nvPr/>
            </p:nvCxnSpPr>
            <p:spPr bwMode="auto">
              <a:xfrm>
                <a:off x="8064031" y="3826842"/>
                <a:ext cx="239645" cy="0"/>
              </a:xfrm>
              <a:prstGeom prst="straightConnector1">
                <a:avLst/>
              </a:prstGeom>
              <a:noFill/>
              <a:ln w="9525">
                <a:solidFill>
                  <a:srgbClr val="000000"/>
                </a:solidFill>
                <a:round/>
                <a:headEnd type="none" w="med" len="med"/>
                <a:tailEnd type="none" w="med" len="med"/>
              </a:ln>
              <a:extLst>
                <a:ext uri="{909E8E84-426E-40DD-AFC4-6F175D3DCCD1}">
                  <a14:hiddenFill xmlns:a14="http://schemas.microsoft.com/office/drawing/2010/main">
                    <a:noFill/>
                  </a14:hiddenFill>
                </a:ext>
              </a:extLst>
            </p:spPr>
          </p:cxnSp>
          <p:cxnSp>
            <p:nvCxnSpPr>
              <p:cNvPr id="106" name="AutoShape 4332"/>
              <p:cNvCxnSpPr>
                <a:cxnSpLocks noChangeShapeType="1"/>
              </p:cNvCxnSpPr>
              <p:nvPr/>
            </p:nvCxnSpPr>
            <p:spPr bwMode="auto">
              <a:xfrm>
                <a:off x="8055445" y="3221167"/>
                <a:ext cx="239645" cy="0"/>
              </a:xfrm>
              <a:prstGeom prst="straightConnector1">
                <a:avLst/>
              </a:prstGeom>
              <a:noFill/>
              <a:ln w="9525">
                <a:solidFill>
                  <a:srgbClr val="000000"/>
                </a:solidFill>
                <a:round/>
                <a:headEnd type="none" w="med" len="med"/>
                <a:tailEnd type="none" w="med" len="med"/>
              </a:ln>
              <a:extLst>
                <a:ext uri="{909E8E84-426E-40DD-AFC4-6F175D3DCCD1}">
                  <a14:hiddenFill xmlns:a14="http://schemas.microsoft.com/office/drawing/2010/main">
                    <a:noFill/>
                  </a14:hiddenFill>
                </a:ext>
              </a:extLst>
            </p:spPr>
          </p:cxnSp>
          <p:sp>
            <p:nvSpPr>
              <p:cNvPr id="107" name="Oval 106"/>
              <p:cNvSpPr/>
              <p:nvPr/>
            </p:nvSpPr>
            <p:spPr>
              <a:xfrm>
                <a:off x="8726927" y="3792317"/>
                <a:ext cx="1442442" cy="1335308"/>
              </a:xfrm>
              <a:prstGeom prst="ellipse">
                <a:avLst/>
              </a:prstGeom>
              <a:solidFill>
                <a:srgbClr val="CCFFFF"/>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smtClean="0">
                    <a:solidFill>
                      <a:prstClr val="black"/>
                    </a:solidFill>
                  </a:rPr>
                  <a:t>PROSES</a:t>
                </a:r>
              </a:p>
              <a:p>
                <a:pPr algn="ctr"/>
                <a:r>
                  <a:rPr lang="en-US" sz="1400" smtClean="0">
                    <a:solidFill>
                      <a:prstClr val="black"/>
                    </a:solidFill>
                  </a:rPr>
                  <a:t>Pengambilan Keputusan</a:t>
                </a:r>
                <a:endParaRPr lang="en-US" sz="1400">
                  <a:solidFill>
                    <a:prstClr val="black"/>
                  </a:solidFill>
                </a:endParaRPr>
              </a:p>
            </p:txBody>
          </p:sp>
          <p:cxnSp>
            <p:nvCxnSpPr>
              <p:cNvPr id="108" name="AutoShape 4328"/>
              <p:cNvCxnSpPr>
                <a:cxnSpLocks noChangeShapeType="1"/>
              </p:cNvCxnSpPr>
              <p:nvPr/>
            </p:nvCxnSpPr>
            <p:spPr bwMode="auto">
              <a:xfrm flipV="1">
                <a:off x="10167744" y="4471016"/>
                <a:ext cx="419274" cy="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grpSp>
        <p:sp>
          <p:nvSpPr>
            <p:cNvPr id="66" name="Right Brace 65"/>
            <p:cNvSpPr/>
            <p:nvPr/>
          </p:nvSpPr>
          <p:spPr>
            <a:xfrm rot="16200000">
              <a:off x="9005889" y="-878965"/>
              <a:ext cx="295275" cy="5238752"/>
            </a:xfrm>
            <a:prstGeom prst="rightBrace">
              <a:avLst>
                <a:gd name="adj1" fmla="val 79303"/>
                <a:gd name="adj2" fmla="val 52179"/>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prstClr val="black"/>
                </a:solidFill>
              </a:endParaRPr>
            </a:p>
          </p:txBody>
        </p:sp>
        <p:sp>
          <p:nvSpPr>
            <p:cNvPr id="109" name="Rectangle 108"/>
            <p:cNvSpPr/>
            <p:nvPr/>
          </p:nvSpPr>
          <p:spPr>
            <a:xfrm>
              <a:off x="8820151" y="1248190"/>
              <a:ext cx="1017149" cy="318924"/>
            </a:xfrm>
            <a:prstGeom prst="rect">
              <a:avLst/>
            </a:prstGeom>
          </p:spPr>
          <p:txBody>
            <a:bodyPr wrap="square" lIns="36000" tIns="36000" rIns="36000" bIns="36000">
              <a:spAutoFit/>
            </a:bodyPr>
            <a:lstStyle/>
            <a:p>
              <a:r>
                <a:rPr lang="en-US" sz="1600" smtClean="0">
                  <a:solidFill>
                    <a:prstClr val="black"/>
                  </a:solidFill>
                </a:rPr>
                <a:t>Organisasi</a:t>
              </a:r>
              <a:endParaRPr lang="en-US" sz="1600">
                <a:solidFill>
                  <a:prstClr val="black"/>
                </a:solidFill>
              </a:endParaRPr>
            </a:p>
          </p:txBody>
        </p:sp>
        <p:sp>
          <p:nvSpPr>
            <p:cNvPr id="110" name="Rectangle 109"/>
            <p:cNvSpPr/>
            <p:nvPr/>
          </p:nvSpPr>
          <p:spPr>
            <a:xfrm>
              <a:off x="7543801" y="919741"/>
              <a:ext cx="3024168" cy="318924"/>
            </a:xfrm>
            <a:prstGeom prst="rect">
              <a:avLst/>
            </a:prstGeom>
          </p:spPr>
          <p:txBody>
            <a:bodyPr wrap="square" lIns="36000" tIns="36000" rIns="36000" bIns="36000">
              <a:spAutoFit/>
            </a:bodyPr>
            <a:lstStyle/>
            <a:p>
              <a:pPr algn="ctr"/>
              <a:r>
                <a:rPr lang="en-US" sz="1600" smtClean="0">
                  <a:solidFill>
                    <a:prstClr val="black"/>
                  </a:solidFill>
                </a:rPr>
                <a:t>MODEL SISTEM MANAGER</a:t>
              </a:r>
              <a:endParaRPr lang="en-US" sz="1600">
                <a:solidFill>
                  <a:prstClr val="black"/>
                </a:solidFill>
              </a:endParaRPr>
            </a:p>
          </p:txBody>
        </p:sp>
        <p:cxnSp>
          <p:nvCxnSpPr>
            <p:cNvPr id="112" name="AutoShape 4334"/>
            <p:cNvCxnSpPr>
              <a:cxnSpLocks noChangeShapeType="1"/>
            </p:cNvCxnSpPr>
            <p:nvPr/>
          </p:nvCxnSpPr>
          <p:spPr bwMode="auto">
            <a:xfrm>
              <a:off x="6534150" y="1908340"/>
              <a:ext cx="0" cy="4263860"/>
            </a:xfrm>
            <a:prstGeom prst="straightConnector1">
              <a:avLst/>
            </a:prstGeom>
            <a:noFill/>
            <a:ln w="9525">
              <a:solidFill>
                <a:srgbClr val="000000"/>
              </a:solidFill>
              <a:prstDash val="dash"/>
              <a:round/>
              <a:headEnd type="none" w="med" len="med"/>
              <a:tailEnd type="none" w="med" len="med"/>
            </a:ln>
            <a:extLst>
              <a:ext uri="{909E8E84-426E-40DD-AFC4-6F175D3DCCD1}">
                <a14:hiddenFill xmlns:a14="http://schemas.microsoft.com/office/drawing/2010/main">
                  <a:noFill/>
                </a14:hiddenFill>
              </a:ext>
            </a:extLst>
          </p:spPr>
        </p:cxnSp>
        <p:cxnSp>
          <p:nvCxnSpPr>
            <p:cNvPr id="114" name="AutoShape 4334"/>
            <p:cNvCxnSpPr>
              <a:cxnSpLocks noChangeShapeType="1"/>
            </p:cNvCxnSpPr>
            <p:nvPr/>
          </p:nvCxnSpPr>
          <p:spPr bwMode="auto">
            <a:xfrm>
              <a:off x="11782428" y="1895986"/>
              <a:ext cx="0" cy="4263860"/>
            </a:xfrm>
            <a:prstGeom prst="straightConnector1">
              <a:avLst/>
            </a:prstGeom>
            <a:noFill/>
            <a:ln w="9525">
              <a:solidFill>
                <a:srgbClr val="000000"/>
              </a:solidFill>
              <a:prstDash val="dash"/>
              <a:round/>
              <a:headEnd type="none" w="med" len="med"/>
              <a:tailEnd type="none" w="med" len="med"/>
            </a:ln>
            <a:extLst>
              <a:ext uri="{909E8E84-426E-40DD-AFC4-6F175D3DCCD1}">
                <a14:hiddenFill xmlns:a14="http://schemas.microsoft.com/office/drawing/2010/main">
                  <a:noFill/>
                </a14:hiddenFill>
              </a:ext>
            </a:extLst>
          </p:spPr>
        </p:cxnSp>
      </p:grpSp>
    </p:spTree>
    <p:extLst>
      <p:ext uri="{BB962C8B-B14F-4D97-AF65-F5344CB8AC3E}">
        <p14:creationId xmlns:p14="http://schemas.microsoft.com/office/powerpoint/2010/main" val="81896743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descr="D:\Gambar\korea7.jpg"/>
          <p:cNvPicPr>
            <a:picLocks noChangeAspect="1" noChangeArrowheads="1"/>
          </p:cNvPicPr>
          <p:nvPr/>
        </p:nvPicPr>
        <p:blipFill rotWithShape="1">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l="1949" r="79714" b="75031"/>
          <a:stretch/>
        </p:blipFill>
        <p:spPr bwMode="auto">
          <a:xfrm flipH="1">
            <a:off x="9215942" y="4532177"/>
            <a:ext cx="2198818" cy="2440122"/>
          </a:xfrm>
          <a:prstGeom prst="rect">
            <a:avLst/>
          </a:prstGeom>
          <a:noFill/>
          <a:extLst>
            <a:ext uri="{909E8E84-426E-40DD-AFC4-6F175D3DCCD1}">
              <a14:hiddenFill xmlns:a14="http://schemas.microsoft.com/office/drawing/2010/main">
                <a:solidFill>
                  <a:srgbClr val="FFFFFF"/>
                </a:solidFill>
              </a14:hiddenFill>
            </a:ext>
          </a:extLst>
        </p:spPr>
      </p:pic>
      <p:sp>
        <p:nvSpPr>
          <p:cNvPr id="5" name="Oval Callout 4"/>
          <p:cNvSpPr/>
          <p:nvPr/>
        </p:nvSpPr>
        <p:spPr>
          <a:xfrm flipH="1">
            <a:off x="9295271" y="3144040"/>
            <a:ext cx="2744561" cy="1458309"/>
          </a:xfrm>
          <a:prstGeom prst="wedgeEllipseCallout">
            <a:avLst>
              <a:gd name="adj1" fmla="val 15500"/>
              <a:gd name="adj2" fmla="val 61312"/>
            </a:avLst>
          </a:prstGeom>
          <a:solidFill>
            <a:srgbClr val="00B0F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smtClean="0">
                <a:solidFill>
                  <a:prstClr val="white"/>
                </a:solidFill>
              </a:rPr>
              <a:t>Tetap Fokus ya ?</a:t>
            </a:r>
            <a:endParaRPr lang="en-US" sz="3200">
              <a:solidFill>
                <a:prstClr val="white"/>
              </a:solidFill>
            </a:endParaRPr>
          </a:p>
        </p:txBody>
      </p:sp>
      <p:sp>
        <p:nvSpPr>
          <p:cNvPr id="7" name="Oval 6"/>
          <p:cNvSpPr/>
          <p:nvPr/>
        </p:nvSpPr>
        <p:spPr>
          <a:xfrm>
            <a:off x="348225" y="236434"/>
            <a:ext cx="391646" cy="4107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sz="1400" smtClean="0">
                <a:solidFill>
                  <a:prstClr val="white"/>
                </a:solidFill>
              </a:rPr>
              <a:t>1</a:t>
            </a:r>
            <a:endParaRPr lang="en-US" sz="1400">
              <a:solidFill>
                <a:prstClr val="white"/>
              </a:solidFill>
            </a:endParaRPr>
          </a:p>
        </p:txBody>
      </p:sp>
      <p:sp>
        <p:nvSpPr>
          <p:cNvPr id="8" name="Rectangle 7"/>
          <p:cNvSpPr/>
          <p:nvPr/>
        </p:nvSpPr>
        <p:spPr>
          <a:xfrm>
            <a:off x="865414" y="1269971"/>
            <a:ext cx="9467306" cy="4508927"/>
          </a:xfrm>
          <a:prstGeom prst="rect">
            <a:avLst/>
          </a:prstGeom>
          <a:noFill/>
          <a:ln w="3175">
            <a:noFill/>
          </a:ln>
        </p:spPr>
        <p:style>
          <a:lnRef idx="2">
            <a:schemeClr val="dk1"/>
          </a:lnRef>
          <a:fillRef idx="1">
            <a:schemeClr val="lt1"/>
          </a:fillRef>
          <a:effectRef idx="0">
            <a:schemeClr val="dk1"/>
          </a:effectRef>
          <a:fontRef idx="minor">
            <a:schemeClr val="dk1"/>
          </a:fontRef>
        </p:style>
        <p:txBody>
          <a:bodyPr wrap="square">
            <a:spAutoFit/>
          </a:bodyPr>
          <a:lstStyle/>
          <a:p>
            <a:pPr marL="180975" indent="-180975">
              <a:spcAft>
                <a:spcPts val="600"/>
              </a:spcAft>
            </a:pPr>
            <a:r>
              <a:rPr lang="en-US" sz="2800" smtClean="0">
                <a:solidFill>
                  <a:prstClr val="black"/>
                </a:solidFill>
                <a:latin typeface="Calibri" pitchFamily="34" charset="0"/>
                <a:cs typeface="Arial" pitchFamily="34" charset="0"/>
              </a:rPr>
              <a:t>LANJUTKAN STUDI KASUS PROSES BISNIS SISTEM INFORMASI</a:t>
            </a:r>
          </a:p>
          <a:p>
            <a:pPr marL="715963" indent="-533400">
              <a:spcAft>
                <a:spcPts val="600"/>
              </a:spcAft>
              <a:tabLst>
                <a:tab pos="715963" algn="l"/>
              </a:tabLst>
            </a:pPr>
            <a:r>
              <a:rPr lang="en-US" sz="2800" smtClean="0">
                <a:solidFill>
                  <a:prstClr val="black"/>
                </a:solidFill>
                <a:latin typeface="Calibri" pitchFamily="34" charset="0"/>
                <a:cs typeface="Arial" pitchFamily="34" charset="0"/>
              </a:rPr>
              <a:t>1</a:t>
            </a:r>
            <a:r>
              <a:rPr lang="en-US" sz="2800">
                <a:solidFill>
                  <a:prstClr val="black"/>
                </a:solidFill>
                <a:latin typeface="Calibri" pitchFamily="34" charset="0"/>
                <a:cs typeface="Arial" pitchFamily="34" charset="0"/>
              </a:rPr>
              <a:t>.	</a:t>
            </a:r>
            <a:r>
              <a:rPr lang="en-US" sz="2800" smtClean="0">
                <a:solidFill>
                  <a:prstClr val="black"/>
                </a:solidFill>
                <a:latin typeface="Calibri" pitchFamily="34" charset="0"/>
                <a:cs typeface="Arial" pitchFamily="34" charset="0"/>
              </a:rPr>
              <a:t>Studi Sistem Informasi :</a:t>
            </a:r>
            <a:br>
              <a:rPr lang="en-US" sz="2800" smtClean="0">
                <a:solidFill>
                  <a:prstClr val="black"/>
                </a:solidFill>
                <a:latin typeface="Calibri" pitchFamily="34" charset="0"/>
                <a:cs typeface="Arial" pitchFamily="34" charset="0"/>
              </a:rPr>
            </a:br>
            <a:r>
              <a:rPr lang="en-US" sz="2800" smtClean="0">
                <a:solidFill>
                  <a:prstClr val="black"/>
                </a:solidFill>
                <a:latin typeface="Calibri" pitchFamily="34" charset="0"/>
                <a:cs typeface="Arial" pitchFamily="34" charset="0"/>
              </a:rPr>
              <a:t>Analisis, Desain, Programming</a:t>
            </a:r>
            <a:endParaRPr lang="en-US" sz="2800">
              <a:solidFill>
                <a:prstClr val="black"/>
              </a:solidFill>
              <a:latin typeface="Calibri" pitchFamily="34" charset="0"/>
              <a:cs typeface="Arial" pitchFamily="34" charset="0"/>
            </a:endParaRPr>
          </a:p>
          <a:p>
            <a:pPr marL="715963" indent="-533400">
              <a:spcAft>
                <a:spcPts val="600"/>
              </a:spcAft>
              <a:buFontTx/>
              <a:buAutoNum type="arabicPeriod" startAt="2"/>
              <a:tabLst>
                <a:tab pos="715963" algn="l"/>
              </a:tabLst>
            </a:pPr>
            <a:r>
              <a:rPr lang="en-US" sz="2800" smtClean="0">
                <a:solidFill>
                  <a:srgbClr val="FF0000"/>
                </a:solidFill>
                <a:latin typeface="Calibri" pitchFamily="34" charset="0"/>
                <a:cs typeface="Arial" pitchFamily="34" charset="0"/>
              </a:rPr>
              <a:t>Sistem </a:t>
            </a:r>
            <a:r>
              <a:rPr lang="en-US" sz="2800" smtClean="0">
                <a:solidFill>
                  <a:prstClr val="black"/>
                </a:solidFill>
                <a:latin typeface="Calibri" pitchFamily="34" charset="0"/>
                <a:cs typeface="Arial" pitchFamily="34" charset="0"/>
              </a:rPr>
              <a:t>Informasi </a:t>
            </a:r>
            <a:r>
              <a:rPr lang="en-US" sz="2800" smtClean="0">
                <a:solidFill>
                  <a:prstClr val="black"/>
                </a:solidFill>
                <a:latin typeface="Calibri" pitchFamily="34" charset="0"/>
                <a:cs typeface="Arial" pitchFamily="34" charset="0"/>
              </a:rPr>
              <a:t>Keuangan </a:t>
            </a:r>
            <a:r>
              <a:rPr lang="en-US" sz="2800" smtClean="0">
                <a:solidFill>
                  <a:prstClr val="black"/>
                </a:solidFill>
                <a:latin typeface="Calibri" pitchFamily="34" charset="0"/>
                <a:cs typeface="Arial" pitchFamily="34" charset="0"/>
                <a:sym typeface="Wingdings" pitchFamily="2" charset="2"/>
              </a:rPr>
              <a:t> </a:t>
            </a:r>
            <a:r>
              <a:rPr lang="en-US" sz="2800" smtClean="0">
                <a:solidFill>
                  <a:srgbClr val="FF0000"/>
                </a:solidFill>
                <a:latin typeface="Calibri" pitchFamily="34" charset="0"/>
                <a:cs typeface="Arial" pitchFamily="34" charset="0"/>
                <a:sym typeface="Wingdings" pitchFamily="2" charset="2"/>
              </a:rPr>
              <a:t>model</a:t>
            </a:r>
            <a:r>
              <a:rPr lang="en-US" sz="2800" smtClean="0">
                <a:solidFill>
                  <a:prstClr val="black"/>
                </a:solidFill>
                <a:latin typeface="Calibri" pitchFamily="34" charset="0"/>
                <a:cs typeface="Arial" pitchFamily="34" charset="0"/>
                <a:sym typeface="Wingdings" pitchFamily="2" charset="2"/>
              </a:rPr>
              <a:t> informasi keuangan</a:t>
            </a:r>
            <a:endParaRPr lang="en-US" sz="2800" smtClean="0">
              <a:solidFill>
                <a:prstClr val="black"/>
              </a:solidFill>
              <a:latin typeface="Calibri" pitchFamily="34" charset="0"/>
              <a:cs typeface="Arial" pitchFamily="34" charset="0"/>
            </a:endParaRPr>
          </a:p>
          <a:p>
            <a:pPr marL="715963" indent="-533400">
              <a:spcAft>
                <a:spcPts val="600"/>
              </a:spcAft>
              <a:buFontTx/>
              <a:buAutoNum type="arabicPeriod" startAt="2"/>
              <a:tabLst>
                <a:tab pos="715963" algn="l"/>
              </a:tabLst>
            </a:pPr>
            <a:r>
              <a:rPr lang="en-US" sz="2800" smtClean="0">
                <a:solidFill>
                  <a:prstClr val="black"/>
                </a:solidFill>
                <a:latin typeface="Calibri" pitchFamily="34" charset="0"/>
                <a:cs typeface="Arial" pitchFamily="34" charset="0"/>
              </a:rPr>
              <a:t>Sistem Informasi Pegawai</a:t>
            </a:r>
          </a:p>
          <a:p>
            <a:pPr marL="715963" indent="-533400">
              <a:spcAft>
                <a:spcPts val="600"/>
              </a:spcAft>
              <a:buFontTx/>
              <a:buAutoNum type="arabicPeriod" startAt="2"/>
              <a:tabLst>
                <a:tab pos="715963" algn="l"/>
              </a:tabLst>
            </a:pPr>
            <a:r>
              <a:rPr lang="en-US" sz="2800" smtClean="0">
                <a:solidFill>
                  <a:prstClr val="black"/>
                </a:solidFill>
                <a:latin typeface="Calibri" pitchFamily="34" charset="0"/>
                <a:cs typeface="Arial" pitchFamily="34" charset="0"/>
              </a:rPr>
              <a:t>Sistem Informasi Inventori</a:t>
            </a:r>
          </a:p>
          <a:p>
            <a:pPr marL="715963" indent="-533400">
              <a:spcAft>
                <a:spcPts val="600"/>
              </a:spcAft>
              <a:buFontTx/>
              <a:buAutoNum type="arabicPeriod" startAt="2"/>
              <a:tabLst>
                <a:tab pos="715963" algn="l"/>
              </a:tabLst>
            </a:pPr>
            <a:r>
              <a:rPr lang="en-US" sz="2800" smtClean="0">
                <a:solidFill>
                  <a:prstClr val="black"/>
                </a:solidFill>
                <a:latin typeface="Calibri" pitchFamily="34" charset="0"/>
                <a:cs typeface="Arial" pitchFamily="34" charset="0"/>
              </a:rPr>
              <a:t>Sistem Informasi Produksi/Operasi</a:t>
            </a:r>
          </a:p>
          <a:p>
            <a:pPr marL="715963" indent="-533400">
              <a:spcAft>
                <a:spcPts val="600"/>
              </a:spcAft>
              <a:buFontTx/>
              <a:buAutoNum type="arabicPeriod" startAt="2"/>
              <a:tabLst>
                <a:tab pos="715963" algn="l"/>
              </a:tabLst>
            </a:pPr>
            <a:r>
              <a:rPr lang="en-US" sz="2800" smtClean="0">
                <a:solidFill>
                  <a:prstClr val="black"/>
                </a:solidFill>
                <a:latin typeface="Calibri" pitchFamily="34" charset="0"/>
                <a:cs typeface="Arial" pitchFamily="34" charset="0"/>
              </a:rPr>
              <a:t>Sistem Informasi Marketing</a:t>
            </a:r>
          </a:p>
          <a:p>
            <a:pPr marL="715963" indent="-533400">
              <a:spcAft>
                <a:spcPts val="600"/>
              </a:spcAft>
              <a:buFontTx/>
              <a:buAutoNum type="arabicPeriod" startAt="2"/>
              <a:tabLst>
                <a:tab pos="715963" algn="l"/>
              </a:tabLst>
            </a:pPr>
            <a:r>
              <a:rPr lang="en-US" sz="2800" smtClean="0">
                <a:solidFill>
                  <a:prstClr val="black"/>
                </a:solidFill>
                <a:latin typeface="Calibri" pitchFamily="34" charset="0"/>
                <a:cs typeface="Arial" pitchFamily="34" charset="0"/>
              </a:rPr>
              <a:t>Aplikasi </a:t>
            </a:r>
            <a:r>
              <a:rPr lang="en-US" sz="2800" smtClean="0">
                <a:solidFill>
                  <a:srgbClr val="FF0000"/>
                </a:solidFill>
                <a:latin typeface="Calibri" pitchFamily="34" charset="0"/>
                <a:cs typeface="Arial" pitchFamily="34" charset="0"/>
              </a:rPr>
              <a:t>Sistem Informasi Terintegrasi</a:t>
            </a:r>
          </a:p>
        </p:txBody>
      </p:sp>
      <p:sp>
        <p:nvSpPr>
          <p:cNvPr id="11" name="Text Box 3"/>
          <p:cNvSpPr txBox="1">
            <a:spLocks noChangeArrowheads="1"/>
          </p:cNvSpPr>
          <p:nvPr/>
        </p:nvSpPr>
        <p:spPr bwMode="auto">
          <a:xfrm>
            <a:off x="865414" y="168691"/>
            <a:ext cx="2049236" cy="54621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defTabSz="914400" fontAlgn="base">
              <a:spcBef>
                <a:spcPct val="0"/>
              </a:spcBef>
              <a:spcAft>
                <a:spcPts val="1000"/>
              </a:spcAft>
            </a:pPr>
            <a:r>
              <a:rPr lang="en-US" sz="3200" smtClean="0">
                <a:solidFill>
                  <a:prstClr val="black"/>
                </a:solidFill>
                <a:latin typeface="Britannic Bold" pitchFamily="34" charset="0"/>
                <a:ea typeface="Arial" pitchFamily="34" charset="0"/>
                <a:cs typeface="Arial" pitchFamily="34" charset="0"/>
              </a:rPr>
              <a:t>REHAT</a:t>
            </a:r>
          </a:p>
        </p:txBody>
      </p:sp>
      <p:sp>
        <p:nvSpPr>
          <p:cNvPr id="2" name="Rectangle 1"/>
          <p:cNvSpPr/>
          <p:nvPr/>
        </p:nvSpPr>
        <p:spPr>
          <a:xfrm>
            <a:off x="5866271" y="3176030"/>
            <a:ext cx="2469907" cy="1200329"/>
          </a:xfrm>
          <a:prstGeom prst="rect">
            <a:avLst/>
          </a:prstGeom>
        </p:spPr>
        <p:txBody>
          <a:bodyPr wrap="none">
            <a:spAutoFit/>
          </a:bodyPr>
          <a:lstStyle/>
          <a:p>
            <a:r>
              <a:rPr lang="en-US" smtClean="0"/>
              <a:t>Analisis : Model </a:t>
            </a:r>
          </a:p>
          <a:p>
            <a:r>
              <a:rPr lang="en-US" smtClean="0"/>
              <a:t>Analisis : Proses bisnis</a:t>
            </a:r>
          </a:p>
          <a:p>
            <a:r>
              <a:rPr lang="en-US" smtClean="0"/>
              <a:t>Analisis : Data/ Database</a:t>
            </a:r>
          </a:p>
          <a:p>
            <a:r>
              <a:rPr lang="en-US"/>
              <a:t> </a:t>
            </a:r>
            <a:r>
              <a:rPr lang="en-US" smtClean="0"/>
              <a:t>             </a:t>
            </a:r>
            <a:endParaRPr lang="en-US"/>
          </a:p>
        </p:txBody>
      </p:sp>
    </p:spTree>
    <p:extLst>
      <p:ext uri="{BB962C8B-B14F-4D97-AF65-F5344CB8AC3E}">
        <p14:creationId xmlns:p14="http://schemas.microsoft.com/office/powerpoint/2010/main" val="1971913346"/>
      </p:ext>
    </p:extLst>
  </p:cSld>
  <p:clrMapOvr>
    <a:masterClrMapping/>
  </p:clrMapOvr>
  <p:transition>
    <p:newsflash/>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771525" y="151717"/>
            <a:ext cx="10801350" cy="463571"/>
          </a:xfrm>
          <a:prstGeom prst="rect">
            <a:avLst/>
          </a:prstGeom>
        </p:spPr>
        <p:txBody>
          <a:bodyPr>
            <a:no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pPr algn="r"/>
            <a:r>
              <a:rPr lang="en-US" b="1" smtClean="0">
                <a:solidFill>
                  <a:prstClr val="black"/>
                </a:solidFill>
              </a:rPr>
              <a:t>MODEL SISTEM INFORMASI ORGANISASI </a:t>
            </a:r>
            <a:endParaRPr lang="en-US" b="1">
              <a:solidFill>
                <a:prstClr val="black"/>
              </a:solidFill>
            </a:endParaRPr>
          </a:p>
        </p:txBody>
      </p:sp>
      <p:grpSp>
        <p:nvGrpSpPr>
          <p:cNvPr id="16" name="Group 15"/>
          <p:cNvGrpSpPr/>
          <p:nvPr/>
        </p:nvGrpSpPr>
        <p:grpSpPr>
          <a:xfrm>
            <a:off x="2235214" y="937442"/>
            <a:ext cx="7211388" cy="5132622"/>
            <a:chOff x="2997214" y="1079203"/>
            <a:chExt cx="7211388" cy="5132622"/>
          </a:xfrm>
        </p:grpSpPr>
        <p:cxnSp>
          <p:nvCxnSpPr>
            <p:cNvPr id="28" name="AutoShape 4331"/>
            <p:cNvCxnSpPr>
              <a:cxnSpLocks noChangeShapeType="1"/>
            </p:cNvCxnSpPr>
            <p:nvPr/>
          </p:nvCxnSpPr>
          <p:spPr bwMode="auto">
            <a:xfrm flipV="1">
              <a:off x="4426095" y="5967452"/>
              <a:ext cx="1584557" cy="1"/>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37" name="Rectangle 36"/>
            <p:cNvSpPr>
              <a:spLocks noChangeArrowheads="1"/>
            </p:cNvSpPr>
            <p:nvPr/>
          </p:nvSpPr>
          <p:spPr bwMode="auto">
            <a:xfrm>
              <a:off x="3090344" y="5723080"/>
              <a:ext cx="1336011" cy="488745"/>
            </a:xfrm>
            <a:prstGeom prst="rect">
              <a:avLst/>
            </a:prstGeom>
            <a:solidFill>
              <a:srgbClr val="F2DCBC"/>
            </a:solidFill>
            <a:ln w="9525">
              <a:solidFill>
                <a:srgbClr val="000000"/>
              </a:solidFill>
              <a:miter lim="800000"/>
              <a:headEnd/>
              <a:tailEnd/>
            </a:ln>
          </p:spPr>
          <p:txBody>
            <a:bodyPr rot="0" vert="horz" wrap="square" lIns="36000" tIns="45720" rIns="36000" bIns="45720" anchor="t" anchorCtr="0" upright="1">
              <a:noAutofit/>
            </a:bodyPr>
            <a:lstStyle/>
            <a:p>
              <a:pPr algn="ctr"/>
              <a:endParaRPr lang="en-US" sz="500" smtClean="0">
                <a:solidFill>
                  <a:prstClr val="black"/>
                </a:solidFill>
                <a:latin typeface="Times New Roman"/>
                <a:ea typeface="Times New Roman"/>
              </a:endParaRPr>
            </a:p>
            <a:p>
              <a:pPr algn="ctr"/>
              <a:r>
                <a:rPr lang="en-US" sz="1400" smtClean="0">
                  <a:solidFill>
                    <a:prstClr val="black"/>
                  </a:solidFill>
                  <a:latin typeface="Times New Roman"/>
                  <a:ea typeface="Times New Roman"/>
                </a:rPr>
                <a:t>PEGAWAI</a:t>
              </a:r>
              <a:endParaRPr lang="en-US" sz="1400">
                <a:solidFill>
                  <a:prstClr val="black"/>
                </a:solidFill>
                <a:latin typeface="Times New Roman"/>
                <a:ea typeface="Times New Roman"/>
              </a:endParaRPr>
            </a:p>
          </p:txBody>
        </p:sp>
        <p:sp>
          <p:nvSpPr>
            <p:cNvPr id="51" name="Rectangle 50"/>
            <p:cNvSpPr>
              <a:spLocks noChangeArrowheads="1"/>
            </p:cNvSpPr>
            <p:nvPr/>
          </p:nvSpPr>
          <p:spPr bwMode="auto">
            <a:xfrm>
              <a:off x="6010652" y="1079203"/>
              <a:ext cx="1336011" cy="641141"/>
            </a:xfrm>
            <a:prstGeom prst="rect">
              <a:avLst/>
            </a:prstGeom>
            <a:solidFill>
              <a:srgbClr val="00B0F0"/>
            </a:solidFill>
            <a:ln w="9525">
              <a:solidFill>
                <a:srgbClr val="000000"/>
              </a:solidFill>
              <a:miter lim="800000"/>
              <a:headEnd/>
              <a:tailEnd/>
            </a:ln>
          </p:spPr>
          <p:txBody>
            <a:bodyPr rot="0" vert="horz" wrap="square" lIns="36000" tIns="45720" rIns="36000" bIns="45720" anchor="t" anchorCtr="0" upright="1">
              <a:noAutofit/>
            </a:bodyPr>
            <a:lstStyle/>
            <a:p>
              <a:pPr algn="ctr"/>
              <a:endParaRPr lang="en-US" sz="500" smtClean="0">
                <a:solidFill>
                  <a:prstClr val="black"/>
                </a:solidFill>
                <a:latin typeface="Times New Roman"/>
                <a:ea typeface="Times New Roman"/>
              </a:endParaRPr>
            </a:p>
            <a:p>
              <a:pPr algn="ctr"/>
              <a:r>
                <a:rPr lang="en-US" sz="1400" smtClean="0">
                  <a:solidFill>
                    <a:prstClr val="black"/>
                  </a:solidFill>
                  <a:latin typeface="Times New Roman"/>
                  <a:ea typeface="Times New Roman"/>
                </a:rPr>
                <a:t>TOP</a:t>
              </a:r>
            </a:p>
            <a:p>
              <a:pPr algn="ctr"/>
              <a:r>
                <a:rPr lang="en-US" sz="1400" smtClean="0">
                  <a:solidFill>
                    <a:prstClr val="black"/>
                  </a:solidFill>
                  <a:latin typeface="Times New Roman"/>
                  <a:ea typeface="Times New Roman"/>
                </a:rPr>
                <a:t>MANAEMENT</a:t>
              </a:r>
              <a:endParaRPr lang="en-US" sz="1400">
                <a:solidFill>
                  <a:prstClr val="black"/>
                </a:solidFill>
                <a:latin typeface="Times New Roman"/>
                <a:ea typeface="Times New Roman"/>
              </a:endParaRPr>
            </a:p>
          </p:txBody>
        </p:sp>
        <p:cxnSp>
          <p:nvCxnSpPr>
            <p:cNvPr id="58" name="AutoShape 4331"/>
            <p:cNvCxnSpPr>
              <a:cxnSpLocks noChangeShapeType="1"/>
            </p:cNvCxnSpPr>
            <p:nvPr/>
          </p:nvCxnSpPr>
          <p:spPr bwMode="auto">
            <a:xfrm>
              <a:off x="3747326" y="1400727"/>
              <a:ext cx="0" cy="1542689"/>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61" name="AutoShape 4332"/>
            <p:cNvCxnSpPr>
              <a:cxnSpLocks noChangeShapeType="1"/>
              <a:endCxn id="51" idx="1"/>
            </p:cNvCxnSpPr>
            <p:nvPr/>
          </p:nvCxnSpPr>
          <p:spPr bwMode="auto">
            <a:xfrm>
              <a:off x="3747765" y="1399774"/>
              <a:ext cx="2262887" cy="0"/>
            </a:xfrm>
            <a:prstGeom prst="straightConnector1">
              <a:avLst/>
            </a:prstGeom>
            <a:noFill/>
            <a:ln w="9525">
              <a:solidFill>
                <a:srgbClr val="000000"/>
              </a:solidFill>
              <a:round/>
              <a:headEnd type="none" w="med" len="med"/>
              <a:tailEnd type="none" w="med" len="med"/>
            </a:ln>
            <a:extLst>
              <a:ext uri="{909E8E84-426E-40DD-AFC4-6F175D3DCCD1}">
                <a14:hiddenFill xmlns:a14="http://schemas.microsoft.com/office/drawing/2010/main">
                  <a:noFill/>
                </a14:hiddenFill>
              </a:ext>
            </a:extLst>
          </p:spPr>
        </p:cxnSp>
        <p:cxnSp>
          <p:nvCxnSpPr>
            <p:cNvPr id="85" name="AutoShape 4333"/>
            <p:cNvCxnSpPr>
              <a:cxnSpLocks noChangeShapeType="1"/>
            </p:cNvCxnSpPr>
            <p:nvPr/>
          </p:nvCxnSpPr>
          <p:spPr bwMode="auto">
            <a:xfrm flipH="1" flipV="1">
              <a:off x="7346664" y="1397726"/>
              <a:ext cx="2147367" cy="2048"/>
            </a:xfrm>
            <a:prstGeom prst="straightConnector1">
              <a:avLst/>
            </a:prstGeom>
            <a:noFill/>
            <a:ln w="9525">
              <a:solidFill>
                <a:srgbClr val="000000"/>
              </a:solidFill>
              <a:round/>
              <a:headEnd type="none" w="med" len="med"/>
              <a:tailEnd type="triangle" w="med" len="med"/>
            </a:ln>
            <a:extLst>
              <a:ext uri="{909E8E84-426E-40DD-AFC4-6F175D3DCCD1}">
                <a14:hiddenFill xmlns:a14="http://schemas.microsoft.com/office/drawing/2010/main">
                  <a:noFill/>
                </a14:hiddenFill>
              </a:ext>
            </a:extLst>
          </p:spPr>
        </p:cxnSp>
        <p:sp>
          <p:nvSpPr>
            <p:cNvPr id="90" name="Rectangle 89"/>
            <p:cNvSpPr/>
            <p:nvPr/>
          </p:nvSpPr>
          <p:spPr>
            <a:xfrm>
              <a:off x="4304812" y="2118223"/>
              <a:ext cx="808100" cy="257369"/>
            </a:xfrm>
            <a:prstGeom prst="rect">
              <a:avLst/>
            </a:prstGeom>
          </p:spPr>
          <p:txBody>
            <a:bodyPr wrap="square" lIns="36000" tIns="36000" rIns="36000" bIns="36000">
              <a:spAutoFit/>
            </a:bodyPr>
            <a:lstStyle/>
            <a:p>
              <a:r>
                <a:rPr lang="en-US" sz="1200" i="1" smtClean="0">
                  <a:solidFill>
                    <a:srgbClr val="C00000"/>
                  </a:solidFill>
                </a:rPr>
                <a:t>TOP-DOWN</a:t>
              </a:r>
              <a:endParaRPr lang="en-US" sz="1200" i="1">
                <a:solidFill>
                  <a:srgbClr val="C00000"/>
                </a:solidFill>
              </a:endParaRPr>
            </a:p>
          </p:txBody>
        </p:sp>
        <p:sp>
          <p:nvSpPr>
            <p:cNvPr id="40" name="Rectangle 39"/>
            <p:cNvSpPr>
              <a:spLocks noChangeArrowheads="1"/>
            </p:cNvSpPr>
            <p:nvPr/>
          </p:nvSpPr>
          <p:spPr bwMode="auto">
            <a:xfrm>
              <a:off x="3033194" y="2948543"/>
              <a:ext cx="1429141" cy="691767"/>
            </a:xfrm>
            <a:prstGeom prst="rect">
              <a:avLst/>
            </a:prstGeom>
            <a:solidFill>
              <a:srgbClr val="FFCCFF"/>
            </a:solidFill>
            <a:ln w="9525">
              <a:solidFill>
                <a:srgbClr val="000000"/>
              </a:solidFill>
              <a:miter lim="800000"/>
              <a:headEnd/>
              <a:tailEnd/>
            </a:ln>
          </p:spPr>
          <p:txBody>
            <a:bodyPr rot="0" vert="horz" wrap="square" lIns="36000" tIns="45720" rIns="36000" bIns="45720" anchor="t" anchorCtr="0" upright="1">
              <a:noAutofit/>
            </a:bodyPr>
            <a:lstStyle/>
            <a:p>
              <a:pPr algn="ctr"/>
              <a:endParaRPr lang="en-US" sz="500" smtClean="0">
                <a:solidFill>
                  <a:prstClr val="black"/>
                </a:solidFill>
                <a:latin typeface="Times New Roman"/>
                <a:ea typeface="Times New Roman"/>
              </a:endParaRPr>
            </a:p>
            <a:p>
              <a:pPr algn="ctr"/>
              <a:r>
                <a:rPr lang="en-US" sz="1400" smtClean="0">
                  <a:solidFill>
                    <a:prstClr val="black"/>
                  </a:solidFill>
                  <a:latin typeface="Times New Roman"/>
                  <a:ea typeface="Times New Roman"/>
                </a:rPr>
                <a:t>MIDDLE</a:t>
              </a:r>
            </a:p>
            <a:p>
              <a:pPr algn="ctr"/>
              <a:r>
                <a:rPr lang="en-US" sz="1400" smtClean="0">
                  <a:solidFill>
                    <a:prstClr val="black"/>
                  </a:solidFill>
                  <a:latin typeface="Times New Roman"/>
                  <a:ea typeface="Times New Roman"/>
                </a:rPr>
                <a:t>MANAGEMENT</a:t>
              </a:r>
            </a:p>
          </p:txBody>
        </p:sp>
        <p:grpSp>
          <p:nvGrpSpPr>
            <p:cNvPr id="52" name="Group 51"/>
            <p:cNvGrpSpPr/>
            <p:nvPr/>
          </p:nvGrpSpPr>
          <p:grpSpPr>
            <a:xfrm>
              <a:off x="5168128" y="1786088"/>
              <a:ext cx="2886469" cy="4414533"/>
              <a:chOff x="6049392" y="1034319"/>
              <a:chExt cx="2435572" cy="4195398"/>
            </a:xfrm>
          </p:grpSpPr>
          <p:sp>
            <p:nvSpPr>
              <p:cNvPr id="53" name="Trapezoid 52"/>
              <p:cNvSpPr/>
              <p:nvPr/>
            </p:nvSpPr>
            <p:spPr>
              <a:xfrm>
                <a:off x="6426200" y="2203029"/>
                <a:ext cx="1715512" cy="927384"/>
              </a:xfrm>
              <a:prstGeom prst="trapezoid">
                <a:avLst>
                  <a:gd name="adj" fmla="val 41506"/>
                </a:avLst>
              </a:prstGeom>
              <a:solidFill>
                <a:srgbClr val="FFC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smtClean="0">
                    <a:solidFill>
                      <a:prstClr val="black"/>
                    </a:solidFill>
                  </a:rPr>
                  <a:t>MIDDLE</a:t>
                </a:r>
                <a:endParaRPr lang="en-US" b="1">
                  <a:solidFill>
                    <a:prstClr val="black"/>
                  </a:solidFill>
                </a:endParaRPr>
              </a:p>
            </p:txBody>
          </p:sp>
          <p:sp>
            <p:nvSpPr>
              <p:cNvPr id="54" name="Isosceles Triangle 53"/>
              <p:cNvSpPr/>
              <p:nvPr/>
            </p:nvSpPr>
            <p:spPr>
              <a:xfrm>
                <a:off x="6768343" y="1034319"/>
                <a:ext cx="1016851" cy="1174796"/>
              </a:xfrm>
              <a:prstGeom prst="triangl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00" b="1" smtClean="0">
                    <a:solidFill>
                      <a:prstClr val="black"/>
                    </a:solidFill>
                  </a:rPr>
                  <a:t>TOP</a:t>
                </a:r>
                <a:endParaRPr lang="en-US" sz="1400" b="1">
                  <a:solidFill>
                    <a:prstClr val="black"/>
                  </a:solidFill>
                </a:endParaRPr>
              </a:p>
            </p:txBody>
          </p:sp>
          <p:sp>
            <p:nvSpPr>
              <p:cNvPr id="56" name="Trapezoid 55"/>
              <p:cNvSpPr/>
              <p:nvPr/>
            </p:nvSpPr>
            <p:spPr>
              <a:xfrm>
                <a:off x="6062092" y="3131059"/>
                <a:ext cx="2422872" cy="1111011"/>
              </a:xfrm>
              <a:prstGeom prst="trapezoid">
                <a:avLst>
                  <a:gd name="adj" fmla="val 35842"/>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smtClean="0">
                    <a:solidFill>
                      <a:prstClr val="black"/>
                    </a:solidFill>
                  </a:rPr>
                  <a:t>BOTTOM</a:t>
                </a:r>
                <a:endParaRPr lang="en-US" b="1">
                  <a:solidFill>
                    <a:prstClr val="black"/>
                  </a:solidFill>
                </a:endParaRPr>
              </a:p>
            </p:txBody>
          </p:sp>
          <p:sp>
            <p:nvSpPr>
              <p:cNvPr id="57" name="Text Box 1282"/>
              <p:cNvSpPr txBox="1">
                <a:spLocks noChangeArrowheads="1"/>
              </p:cNvSpPr>
              <p:nvPr/>
            </p:nvSpPr>
            <p:spPr bwMode="auto">
              <a:xfrm>
                <a:off x="6062092" y="4242070"/>
                <a:ext cx="2422872" cy="544461"/>
              </a:xfrm>
              <a:prstGeom prst="rect">
                <a:avLst/>
              </a:prstGeom>
              <a:solidFill>
                <a:srgbClr val="F2DCBC"/>
              </a:solidFill>
              <a:ln w="9525">
                <a:solidFill>
                  <a:srgbClr val="000000"/>
                </a:solidFill>
                <a:miter lim="800000"/>
                <a:headEnd/>
                <a:tailEnd/>
              </a:ln>
            </p:spPr>
            <p:txBody>
              <a:bodyPr rot="0" vert="horz" wrap="square" lIns="0" tIns="0" rIns="0" bIns="0" anchor="t" anchorCtr="0" upright="1">
                <a:noAutofit/>
              </a:bodyPr>
              <a:lstStyle/>
              <a:p>
                <a:pPr algn="ctr" defTabSz="914400">
                  <a:defRPr/>
                </a:pPr>
                <a:endParaRPr lang="en-US" sz="500" b="1" kern="0" smtClean="0">
                  <a:solidFill>
                    <a:sysClr val="windowText" lastClr="000000"/>
                  </a:solidFill>
                  <a:latin typeface="Times New Roman"/>
                  <a:ea typeface="Times New Roman"/>
                </a:endParaRPr>
              </a:p>
              <a:p>
                <a:pPr algn="ctr" defTabSz="914400">
                  <a:defRPr/>
                </a:pPr>
                <a:r>
                  <a:rPr lang="en-US" b="1" kern="0" smtClean="0">
                    <a:solidFill>
                      <a:sysClr val="windowText" lastClr="000000"/>
                    </a:solidFill>
                    <a:latin typeface="Times New Roman"/>
                    <a:ea typeface="Times New Roman"/>
                  </a:rPr>
                  <a:t>Operasional Organisasi</a:t>
                </a:r>
                <a:endParaRPr lang="en-US" b="1" kern="0">
                  <a:solidFill>
                    <a:sysClr val="windowText" lastClr="000000"/>
                  </a:solidFill>
                  <a:latin typeface="Times New Roman"/>
                  <a:ea typeface="Times New Roman"/>
                </a:endParaRPr>
              </a:p>
              <a:p>
                <a:pPr algn="ctr" defTabSz="914400">
                  <a:defRPr/>
                </a:pPr>
                <a:r>
                  <a:rPr lang="en-US" sz="1400" b="1" kern="0">
                    <a:solidFill>
                      <a:sysClr val="windowText" lastClr="000000"/>
                    </a:solidFill>
                    <a:latin typeface="Times New Roman"/>
                    <a:ea typeface="Times New Roman"/>
                  </a:rPr>
                  <a:t> </a:t>
                </a:r>
              </a:p>
              <a:p>
                <a:pPr algn="ctr" defTabSz="914400">
                  <a:defRPr/>
                </a:pPr>
                <a:r>
                  <a:rPr lang="en-US" sz="1400" b="1" kern="0">
                    <a:solidFill>
                      <a:sysClr val="windowText" lastClr="000000"/>
                    </a:solidFill>
                    <a:latin typeface="Times New Roman"/>
                    <a:ea typeface="Times New Roman"/>
                  </a:rPr>
                  <a:t> </a:t>
                </a:r>
              </a:p>
            </p:txBody>
          </p:sp>
          <p:sp>
            <p:nvSpPr>
              <p:cNvPr id="59" name="Text Box 1282"/>
              <p:cNvSpPr txBox="1">
                <a:spLocks noChangeArrowheads="1"/>
              </p:cNvSpPr>
              <p:nvPr/>
            </p:nvSpPr>
            <p:spPr bwMode="auto">
              <a:xfrm>
                <a:off x="6049392" y="4786531"/>
                <a:ext cx="2422872" cy="443186"/>
              </a:xfrm>
              <a:prstGeom prst="rect">
                <a:avLst/>
              </a:prstGeom>
              <a:noFill/>
              <a:ln w="9525">
                <a:noFill/>
                <a:miter lim="800000"/>
                <a:headEnd/>
                <a:tailEnd/>
              </a:ln>
            </p:spPr>
            <p:txBody>
              <a:bodyPr rot="0" vert="horz" wrap="square" lIns="0" tIns="0" rIns="0" bIns="0" anchor="t" anchorCtr="0" upright="1">
                <a:noAutofit/>
              </a:bodyPr>
              <a:lstStyle/>
              <a:p>
                <a:pPr algn="ctr" defTabSz="914400">
                  <a:defRPr/>
                </a:pPr>
                <a:endParaRPr lang="en-US" sz="500" b="1" kern="0" smtClean="0">
                  <a:solidFill>
                    <a:sysClr val="windowText" lastClr="000000"/>
                  </a:solidFill>
                  <a:latin typeface="Times New Roman"/>
                  <a:ea typeface="Times New Roman"/>
                </a:endParaRPr>
              </a:p>
              <a:p>
                <a:pPr algn="ctr" defTabSz="914400">
                  <a:defRPr/>
                </a:pPr>
                <a:r>
                  <a:rPr lang="en-US" i="1" kern="0" smtClean="0">
                    <a:solidFill>
                      <a:sysClr val="windowText" lastClr="000000"/>
                    </a:solidFill>
                    <a:latin typeface="Times New Roman"/>
                    <a:ea typeface="Times New Roman"/>
                  </a:rPr>
                  <a:t>Unjuk Kerja </a:t>
                </a:r>
                <a:endParaRPr lang="en-US" i="1" kern="0">
                  <a:solidFill>
                    <a:sysClr val="windowText" lastClr="000000"/>
                  </a:solidFill>
                  <a:latin typeface="Times New Roman"/>
                  <a:ea typeface="Times New Roman"/>
                </a:endParaRPr>
              </a:p>
              <a:p>
                <a:pPr algn="ctr" defTabSz="914400">
                  <a:defRPr/>
                </a:pPr>
                <a:r>
                  <a:rPr lang="en-US" sz="1400" b="1" kern="0">
                    <a:solidFill>
                      <a:sysClr val="windowText" lastClr="000000"/>
                    </a:solidFill>
                    <a:latin typeface="Times New Roman"/>
                    <a:ea typeface="Times New Roman"/>
                  </a:rPr>
                  <a:t> </a:t>
                </a:r>
              </a:p>
              <a:p>
                <a:pPr algn="ctr" defTabSz="914400">
                  <a:defRPr/>
                </a:pPr>
                <a:r>
                  <a:rPr lang="en-US" sz="1400" b="1" kern="0">
                    <a:solidFill>
                      <a:sysClr val="windowText" lastClr="000000"/>
                    </a:solidFill>
                    <a:latin typeface="Times New Roman"/>
                    <a:ea typeface="Times New Roman"/>
                  </a:rPr>
                  <a:t> </a:t>
                </a:r>
              </a:p>
            </p:txBody>
          </p:sp>
        </p:grpSp>
        <p:sp>
          <p:nvSpPr>
            <p:cNvPr id="60" name="Rectangle 59"/>
            <p:cNvSpPr>
              <a:spLocks noChangeArrowheads="1"/>
            </p:cNvSpPr>
            <p:nvPr/>
          </p:nvSpPr>
          <p:spPr bwMode="auto">
            <a:xfrm>
              <a:off x="2997214" y="4293295"/>
              <a:ext cx="1429141" cy="691767"/>
            </a:xfrm>
            <a:prstGeom prst="rect">
              <a:avLst/>
            </a:prstGeom>
            <a:solidFill>
              <a:srgbClr val="92D050"/>
            </a:solidFill>
            <a:ln w="9525">
              <a:solidFill>
                <a:srgbClr val="000000"/>
              </a:solidFill>
              <a:miter lim="800000"/>
              <a:headEnd/>
              <a:tailEnd/>
            </a:ln>
          </p:spPr>
          <p:txBody>
            <a:bodyPr rot="0" vert="horz" wrap="square" lIns="36000" tIns="45720" rIns="36000" bIns="45720" anchor="t" anchorCtr="0" upright="1">
              <a:noAutofit/>
            </a:bodyPr>
            <a:lstStyle/>
            <a:p>
              <a:pPr algn="ctr"/>
              <a:endParaRPr lang="en-US" sz="500" smtClean="0">
                <a:solidFill>
                  <a:prstClr val="black"/>
                </a:solidFill>
                <a:latin typeface="Times New Roman"/>
                <a:ea typeface="Times New Roman"/>
              </a:endParaRPr>
            </a:p>
            <a:p>
              <a:pPr algn="ctr"/>
              <a:r>
                <a:rPr lang="en-US" sz="1400" smtClean="0">
                  <a:solidFill>
                    <a:prstClr val="black"/>
                  </a:solidFill>
                  <a:latin typeface="Times New Roman"/>
                  <a:ea typeface="Times New Roman"/>
                </a:rPr>
                <a:t>FIRST LINE</a:t>
              </a:r>
            </a:p>
            <a:p>
              <a:pPr algn="ctr"/>
              <a:r>
                <a:rPr lang="en-US" sz="1400" smtClean="0">
                  <a:solidFill>
                    <a:prstClr val="black"/>
                  </a:solidFill>
                  <a:latin typeface="Times New Roman"/>
                  <a:ea typeface="Times New Roman"/>
                </a:rPr>
                <a:t>SUPERVISOR</a:t>
              </a:r>
            </a:p>
          </p:txBody>
        </p:sp>
        <p:cxnSp>
          <p:nvCxnSpPr>
            <p:cNvPr id="67" name="AutoShape 4331"/>
            <p:cNvCxnSpPr>
              <a:cxnSpLocks noChangeShapeType="1"/>
            </p:cNvCxnSpPr>
            <p:nvPr/>
          </p:nvCxnSpPr>
          <p:spPr bwMode="auto">
            <a:xfrm flipV="1">
              <a:off x="7247267" y="5967453"/>
              <a:ext cx="1584557" cy="1"/>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68" name="Rectangle 67"/>
            <p:cNvSpPr>
              <a:spLocks noChangeArrowheads="1"/>
            </p:cNvSpPr>
            <p:nvPr/>
          </p:nvSpPr>
          <p:spPr bwMode="auto">
            <a:xfrm>
              <a:off x="8831824" y="5694351"/>
              <a:ext cx="1336011" cy="488745"/>
            </a:xfrm>
            <a:prstGeom prst="rect">
              <a:avLst/>
            </a:prstGeom>
            <a:solidFill>
              <a:srgbClr val="F2DCBC"/>
            </a:solidFill>
            <a:ln w="9525">
              <a:solidFill>
                <a:srgbClr val="000000"/>
              </a:solidFill>
              <a:miter lim="800000"/>
              <a:headEnd/>
              <a:tailEnd/>
            </a:ln>
          </p:spPr>
          <p:txBody>
            <a:bodyPr rot="0" vert="horz" wrap="square" lIns="36000" tIns="45720" rIns="36000" bIns="45720" anchor="t" anchorCtr="0" upright="1">
              <a:noAutofit/>
            </a:bodyPr>
            <a:lstStyle/>
            <a:p>
              <a:pPr algn="ctr"/>
              <a:endParaRPr lang="en-US" sz="500" smtClean="0">
                <a:solidFill>
                  <a:prstClr val="black"/>
                </a:solidFill>
                <a:latin typeface="Times New Roman"/>
                <a:ea typeface="Times New Roman"/>
              </a:endParaRPr>
            </a:p>
            <a:p>
              <a:pPr algn="ctr"/>
              <a:r>
                <a:rPr lang="en-US" sz="1400" smtClean="0">
                  <a:solidFill>
                    <a:prstClr val="black"/>
                  </a:solidFill>
                  <a:latin typeface="Times New Roman"/>
                  <a:ea typeface="Times New Roman"/>
                </a:rPr>
                <a:t>PEGAWAI</a:t>
              </a:r>
              <a:endParaRPr lang="en-US" sz="1400">
                <a:solidFill>
                  <a:prstClr val="black"/>
                </a:solidFill>
                <a:latin typeface="Times New Roman"/>
                <a:ea typeface="Times New Roman"/>
              </a:endParaRPr>
            </a:p>
          </p:txBody>
        </p:sp>
        <p:cxnSp>
          <p:nvCxnSpPr>
            <p:cNvPr id="69" name="AutoShape 4331"/>
            <p:cNvCxnSpPr>
              <a:cxnSpLocks noChangeShapeType="1"/>
            </p:cNvCxnSpPr>
            <p:nvPr/>
          </p:nvCxnSpPr>
          <p:spPr bwMode="auto">
            <a:xfrm flipH="1">
              <a:off x="3768935" y="3640310"/>
              <a:ext cx="0" cy="652985"/>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70" name="AutoShape 4331"/>
            <p:cNvCxnSpPr>
              <a:cxnSpLocks noChangeShapeType="1"/>
              <a:endCxn id="37" idx="0"/>
            </p:cNvCxnSpPr>
            <p:nvPr/>
          </p:nvCxnSpPr>
          <p:spPr bwMode="auto">
            <a:xfrm flipH="1">
              <a:off x="3758350" y="4985062"/>
              <a:ext cx="0" cy="738018"/>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71" name="Rectangle 70"/>
            <p:cNvSpPr/>
            <p:nvPr/>
          </p:nvSpPr>
          <p:spPr>
            <a:xfrm>
              <a:off x="8270228" y="5225386"/>
              <a:ext cx="946506" cy="257369"/>
            </a:xfrm>
            <a:prstGeom prst="rect">
              <a:avLst/>
            </a:prstGeom>
          </p:spPr>
          <p:txBody>
            <a:bodyPr wrap="square" lIns="36000" tIns="36000" rIns="36000" bIns="36000">
              <a:spAutoFit/>
            </a:bodyPr>
            <a:lstStyle/>
            <a:p>
              <a:r>
                <a:rPr lang="en-US" sz="1200" i="1" smtClean="0">
                  <a:solidFill>
                    <a:srgbClr val="C00000"/>
                  </a:solidFill>
                </a:rPr>
                <a:t>BOTTOM-UP</a:t>
              </a:r>
              <a:endParaRPr lang="en-US" sz="1200" i="1">
                <a:solidFill>
                  <a:srgbClr val="C00000"/>
                </a:solidFill>
              </a:endParaRPr>
            </a:p>
          </p:txBody>
        </p:sp>
        <p:sp>
          <p:nvSpPr>
            <p:cNvPr id="74" name="Rectangle 73"/>
            <p:cNvSpPr>
              <a:spLocks noChangeArrowheads="1"/>
            </p:cNvSpPr>
            <p:nvPr/>
          </p:nvSpPr>
          <p:spPr bwMode="auto">
            <a:xfrm>
              <a:off x="8779461" y="2948543"/>
              <a:ext cx="1429141" cy="691767"/>
            </a:xfrm>
            <a:prstGeom prst="rect">
              <a:avLst/>
            </a:prstGeom>
            <a:solidFill>
              <a:srgbClr val="FFCCFF"/>
            </a:solidFill>
            <a:ln w="9525">
              <a:solidFill>
                <a:srgbClr val="000000"/>
              </a:solidFill>
              <a:miter lim="800000"/>
              <a:headEnd/>
              <a:tailEnd/>
            </a:ln>
          </p:spPr>
          <p:txBody>
            <a:bodyPr rot="0" vert="horz" wrap="square" lIns="36000" tIns="45720" rIns="36000" bIns="45720" anchor="t" anchorCtr="0" upright="1">
              <a:noAutofit/>
            </a:bodyPr>
            <a:lstStyle/>
            <a:p>
              <a:pPr algn="ctr"/>
              <a:endParaRPr lang="en-US" sz="500" smtClean="0">
                <a:solidFill>
                  <a:prstClr val="black"/>
                </a:solidFill>
                <a:latin typeface="Times New Roman"/>
                <a:ea typeface="Times New Roman"/>
              </a:endParaRPr>
            </a:p>
            <a:p>
              <a:pPr algn="ctr"/>
              <a:r>
                <a:rPr lang="en-US" sz="1400" smtClean="0">
                  <a:solidFill>
                    <a:prstClr val="black"/>
                  </a:solidFill>
                  <a:latin typeface="Times New Roman"/>
                  <a:ea typeface="Times New Roman"/>
                </a:rPr>
                <a:t>MIDDLE</a:t>
              </a:r>
            </a:p>
            <a:p>
              <a:pPr algn="ctr"/>
              <a:r>
                <a:rPr lang="en-US" sz="1400" smtClean="0">
                  <a:solidFill>
                    <a:prstClr val="black"/>
                  </a:solidFill>
                  <a:latin typeface="Times New Roman"/>
                  <a:ea typeface="Times New Roman"/>
                </a:rPr>
                <a:t>MANAGEMENT</a:t>
              </a:r>
            </a:p>
          </p:txBody>
        </p:sp>
        <p:sp>
          <p:nvSpPr>
            <p:cNvPr id="75" name="Rectangle 74"/>
            <p:cNvSpPr>
              <a:spLocks noChangeArrowheads="1"/>
            </p:cNvSpPr>
            <p:nvPr/>
          </p:nvSpPr>
          <p:spPr bwMode="auto">
            <a:xfrm>
              <a:off x="8743481" y="4293295"/>
              <a:ext cx="1429141" cy="691767"/>
            </a:xfrm>
            <a:prstGeom prst="rect">
              <a:avLst/>
            </a:prstGeom>
            <a:solidFill>
              <a:srgbClr val="92D050"/>
            </a:solidFill>
            <a:ln w="9525">
              <a:solidFill>
                <a:srgbClr val="000000"/>
              </a:solidFill>
              <a:miter lim="800000"/>
              <a:headEnd/>
              <a:tailEnd/>
            </a:ln>
          </p:spPr>
          <p:txBody>
            <a:bodyPr rot="0" vert="horz" wrap="square" lIns="36000" tIns="45720" rIns="36000" bIns="45720" anchor="t" anchorCtr="0" upright="1">
              <a:noAutofit/>
            </a:bodyPr>
            <a:lstStyle/>
            <a:p>
              <a:pPr algn="ctr"/>
              <a:endParaRPr lang="en-US" sz="500" smtClean="0">
                <a:solidFill>
                  <a:prstClr val="black"/>
                </a:solidFill>
                <a:latin typeface="Times New Roman"/>
                <a:ea typeface="Times New Roman"/>
              </a:endParaRPr>
            </a:p>
            <a:p>
              <a:pPr algn="ctr"/>
              <a:r>
                <a:rPr lang="en-US" sz="1400" smtClean="0">
                  <a:solidFill>
                    <a:prstClr val="black"/>
                  </a:solidFill>
                  <a:latin typeface="Times New Roman"/>
                  <a:ea typeface="Times New Roman"/>
                </a:rPr>
                <a:t>FIRST LINE</a:t>
              </a:r>
            </a:p>
            <a:p>
              <a:pPr algn="ctr"/>
              <a:r>
                <a:rPr lang="en-US" sz="1400" smtClean="0">
                  <a:solidFill>
                    <a:prstClr val="black"/>
                  </a:solidFill>
                  <a:latin typeface="Times New Roman"/>
                  <a:ea typeface="Times New Roman"/>
                </a:rPr>
                <a:t>SUPERVISOR</a:t>
              </a:r>
            </a:p>
          </p:txBody>
        </p:sp>
        <p:cxnSp>
          <p:nvCxnSpPr>
            <p:cNvPr id="76" name="AutoShape 4331"/>
            <p:cNvCxnSpPr>
              <a:cxnSpLocks noChangeShapeType="1"/>
            </p:cNvCxnSpPr>
            <p:nvPr/>
          </p:nvCxnSpPr>
          <p:spPr bwMode="auto">
            <a:xfrm flipH="1" flipV="1">
              <a:off x="9515202" y="3631475"/>
              <a:ext cx="0" cy="652985"/>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77" name="AutoShape 4331"/>
            <p:cNvCxnSpPr>
              <a:cxnSpLocks noChangeShapeType="1"/>
            </p:cNvCxnSpPr>
            <p:nvPr/>
          </p:nvCxnSpPr>
          <p:spPr bwMode="auto">
            <a:xfrm flipH="1" flipV="1">
              <a:off x="9514142" y="4957177"/>
              <a:ext cx="0" cy="738018"/>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78" name="AutoShape 4332"/>
            <p:cNvCxnSpPr>
              <a:cxnSpLocks noChangeShapeType="1"/>
              <a:endCxn id="74" idx="0"/>
            </p:cNvCxnSpPr>
            <p:nvPr/>
          </p:nvCxnSpPr>
          <p:spPr bwMode="auto">
            <a:xfrm>
              <a:off x="9458051" y="1397725"/>
              <a:ext cx="0" cy="1550818"/>
            </a:xfrm>
            <a:prstGeom prst="straightConnector1">
              <a:avLst/>
            </a:prstGeom>
            <a:noFill/>
            <a:ln w="9525">
              <a:solidFill>
                <a:srgbClr val="000000"/>
              </a:solidFill>
              <a:round/>
              <a:headEnd type="none" w="med" len="med"/>
              <a:tailEnd type="none" w="med" len="med"/>
            </a:ln>
            <a:extLst>
              <a:ext uri="{909E8E84-426E-40DD-AFC4-6F175D3DCCD1}">
                <a14:hiddenFill xmlns:a14="http://schemas.microsoft.com/office/drawing/2010/main">
                  <a:noFill/>
                </a14:hiddenFill>
              </a:ext>
            </a:extLst>
          </p:spPr>
        </p:cxnSp>
      </p:grpSp>
    </p:spTree>
    <p:extLst>
      <p:ext uri="{BB962C8B-B14F-4D97-AF65-F5344CB8AC3E}">
        <p14:creationId xmlns:p14="http://schemas.microsoft.com/office/powerpoint/2010/main" val="316598553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Title 1"/>
          <p:cNvSpPr txBox="1">
            <a:spLocks/>
          </p:cNvSpPr>
          <p:nvPr/>
        </p:nvSpPr>
        <p:spPr>
          <a:xfrm>
            <a:off x="752475" y="159439"/>
            <a:ext cx="10848975" cy="463571"/>
          </a:xfrm>
          <a:prstGeom prst="rect">
            <a:avLst/>
          </a:prstGeom>
          <a:solidFill>
            <a:schemeClr val="tx1"/>
          </a:solidFill>
        </p:spPr>
        <p:txBody>
          <a:bodyPr>
            <a:normAutofit lnSpcReduction="10000"/>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r>
              <a:rPr lang="en-US" sz="2800" b="1" smtClean="0">
                <a:solidFill>
                  <a:prstClr val="white"/>
                </a:solidFill>
                <a:cs typeface="Arial" pitchFamily="34" charset="0"/>
              </a:rPr>
              <a:t>SISTEM INFORMASI : produk APLIKASI DATABASE (MIS)</a:t>
            </a:r>
            <a:endParaRPr lang="en-US" sz="2800" b="1">
              <a:solidFill>
                <a:prstClr val="white"/>
              </a:solidFill>
              <a:cs typeface="Arial" pitchFamily="34" charset="0"/>
            </a:endParaRPr>
          </a:p>
        </p:txBody>
      </p:sp>
      <p:grpSp>
        <p:nvGrpSpPr>
          <p:cNvPr id="23" name="Group 22"/>
          <p:cNvGrpSpPr/>
          <p:nvPr/>
        </p:nvGrpSpPr>
        <p:grpSpPr>
          <a:xfrm>
            <a:off x="119651" y="1015185"/>
            <a:ext cx="9334500" cy="5477773"/>
            <a:chOff x="685800" y="811736"/>
            <a:chExt cx="9334500" cy="5477773"/>
          </a:xfrm>
        </p:grpSpPr>
        <p:sp>
          <p:nvSpPr>
            <p:cNvPr id="22" name="Rounded Rectangle 21"/>
            <p:cNvSpPr/>
            <p:nvPr/>
          </p:nvSpPr>
          <p:spPr>
            <a:xfrm>
              <a:off x="6172200" y="811736"/>
              <a:ext cx="3848100" cy="5465074"/>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b="1" smtClean="0">
                  <a:solidFill>
                    <a:prstClr val="black"/>
                  </a:solidFill>
                </a:rPr>
                <a:t>PERUSAHAAN/ ENTERPRISE</a:t>
              </a:r>
              <a:endParaRPr lang="en-US" b="1">
                <a:solidFill>
                  <a:prstClr val="black"/>
                </a:solidFill>
              </a:endParaRPr>
            </a:p>
          </p:txBody>
        </p:sp>
        <p:sp>
          <p:nvSpPr>
            <p:cNvPr id="57" name="Text Box 1280"/>
            <p:cNvSpPr txBox="1">
              <a:spLocks noChangeArrowheads="1"/>
            </p:cNvSpPr>
            <p:nvPr/>
          </p:nvSpPr>
          <p:spPr bwMode="auto">
            <a:xfrm>
              <a:off x="685800" y="3057046"/>
              <a:ext cx="1202598" cy="859218"/>
            </a:xfrm>
            <a:prstGeom prst="rect">
              <a:avLst/>
            </a:prstGeom>
            <a:solidFill>
              <a:srgbClr val="FFFF00"/>
            </a:solidFill>
            <a:ln w="9525">
              <a:solidFill>
                <a:srgbClr val="000000"/>
              </a:solidFill>
              <a:miter lim="800000"/>
              <a:headEnd/>
              <a:tailEnd/>
            </a:ln>
          </p:spPr>
          <p:txBody>
            <a:bodyPr rot="0" vert="horz" wrap="square" lIns="0" tIns="0" rIns="0" bIns="0" anchor="t" anchorCtr="0" upright="1">
              <a:noAutofit/>
            </a:bodyPr>
            <a:lstStyle/>
            <a:p>
              <a:pPr algn="ctr" defTabSz="914400">
                <a:defRPr/>
              </a:pPr>
              <a:r>
                <a:rPr lang="en-US" sz="1600" b="1" u="sng" kern="0" smtClean="0">
                  <a:solidFill>
                    <a:sysClr val="windowText" lastClr="000000"/>
                  </a:solidFill>
                  <a:latin typeface="Times New Roman"/>
                  <a:ea typeface="Times New Roman"/>
                </a:rPr>
                <a:t>Jenis Produk</a:t>
              </a:r>
              <a:endParaRPr lang="en-US" sz="1600" u="sng" kern="0">
                <a:solidFill>
                  <a:sysClr val="windowText" lastClr="000000"/>
                </a:solidFill>
                <a:latin typeface="Times New Roman"/>
                <a:ea typeface="Times New Roman"/>
              </a:endParaRPr>
            </a:p>
            <a:p>
              <a:pPr algn="ctr" defTabSz="914400">
                <a:defRPr/>
              </a:pPr>
              <a:r>
                <a:rPr lang="en-US" sz="1600" b="1" kern="0" smtClean="0">
                  <a:solidFill>
                    <a:sysClr val="windowText" lastClr="000000"/>
                  </a:solidFill>
                  <a:latin typeface="Times New Roman"/>
                  <a:ea typeface="Times New Roman"/>
                </a:rPr>
                <a:t>Sistem Informasi</a:t>
              </a:r>
              <a:endParaRPr lang="en-US" sz="1600" kern="0">
                <a:solidFill>
                  <a:sysClr val="windowText" lastClr="000000"/>
                </a:solidFill>
                <a:latin typeface="Times New Roman"/>
                <a:ea typeface="Times New Roman"/>
              </a:endParaRPr>
            </a:p>
            <a:p>
              <a:pPr algn="ctr" defTabSz="914400">
                <a:defRPr/>
              </a:pPr>
              <a:r>
                <a:rPr lang="en-US" sz="1600" b="1" kern="0">
                  <a:solidFill>
                    <a:sysClr val="windowText" lastClr="000000"/>
                  </a:solidFill>
                  <a:latin typeface="Times New Roman"/>
                  <a:ea typeface="Times New Roman"/>
                </a:rPr>
                <a:t> </a:t>
              </a:r>
              <a:endParaRPr lang="en-US" sz="1600" kern="0">
                <a:solidFill>
                  <a:sysClr val="windowText" lastClr="000000"/>
                </a:solidFill>
                <a:latin typeface="Times New Roman"/>
                <a:ea typeface="Times New Roman"/>
              </a:endParaRPr>
            </a:p>
            <a:p>
              <a:pPr algn="ctr" defTabSz="914400">
                <a:defRPr/>
              </a:pPr>
              <a:r>
                <a:rPr lang="en-US" sz="1600" b="1" kern="0">
                  <a:solidFill>
                    <a:sysClr val="windowText" lastClr="000000"/>
                  </a:solidFill>
                  <a:latin typeface="Times New Roman"/>
                  <a:ea typeface="Times New Roman"/>
                </a:rPr>
                <a:t> </a:t>
              </a:r>
              <a:endParaRPr lang="en-US" sz="1600" kern="0">
                <a:solidFill>
                  <a:sysClr val="windowText" lastClr="000000"/>
                </a:solidFill>
                <a:latin typeface="Times New Roman"/>
                <a:ea typeface="Times New Roman"/>
              </a:endParaRPr>
            </a:p>
          </p:txBody>
        </p:sp>
        <p:sp>
          <p:nvSpPr>
            <p:cNvPr id="60" name="Text Box 1282"/>
            <p:cNvSpPr txBox="1">
              <a:spLocks noChangeArrowheads="1"/>
            </p:cNvSpPr>
            <p:nvPr/>
          </p:nvSpPr>
          <p:spPr bwMode="auto">
            <a:xfrm>
              <a:off x="3100697" y="5128983"/>
              <a:ext cx="1861581" cy="685333"/>
            </a:xfrm>
            <a:prstGeom prst="rect">
              <a:avLst/>
            </a:prstGeom>
            <a:solidFill>
              <a:srgbClr val="F2DCBC"/>
            </a:solidFill>
            <a:ln w="9525">
              <a:solidFill>
                <a:srgbClr val="000000"/>
              </a:solidFill>
              <a:miter lim="800000"/>
              <a:headEnd/>
              <a:tailEnd/>
            </a:ln>
          </p:spPr>
          <p:txBody>
            <a:bodyPr rot="0" vert="horz" wrap="square" lIns="0" tIns="0" rIns="0" bIns="0" anchor="t" anchorCtr="0" upright="1">
              <a:noAutofit/>
            </a:bodyPr>
            <a:lstStyle/>
            <a:p>
              <a:pPr algn="ctr" defTabSz="914400">
                <a:defRPr/>
              </a:pPr>
              <a:r>
                <a:rPr lang="en-US" sz="1400" kern="0">
                  <a:solidFill>
                    <a:sysClr val="windowText" lastClr="000000"/>
                  </a:solidFill>
                  <a:latin typeface="Times New Roman"/>
                  <a:ea typeface="Times New Roman"/>
                </a:rPr>
                <a:t>Sistem Pengolahan Data </a:t>
              </a:r>
              <a:r>
                <a:rPr lang="en-US" sz="1400" kern="0" smtClean="0">
                  <a:solidFill>
                    <a:sysClr val="windowText" lastClr="000000"/>
                  </a:solidFill>
                  <a:latin typeface="Times New Roman"/>
                  <a:ea typeface="Times New Roman"/>
                </a:rPr>
                <a:t>Operasional/Transaksi</a:t>
              </a:r>
              <a:r>
                <a:rPr lang="en-US" sz="1400" b="1" kern="0">
                  <a:solidFill>
                    <a:sysClr val="windowText" lastClr="000000"/>
                  </a:solidFill>
                  <a:latin typeface="Times New Roman"/>
                  <a:ea typeface="Times New Roman"/>
                </a:rPr>
                <a:t> </a:t>
              </a:r>
              <a:endParaRPr lang="en-US" sz="1400" b="1" kern="0" smtClean="0">
                <a:solidFill>
                  <a:sysClr val="windowText" lastClr="000000"/>
                </a:solidFill>
                <a:latin typeface="Times New Roman"/>
                <a:ea typeface="Times New Roman"/>
              </a:endParaRPr>
            </a:p>
            <a:p>
              <a:pPr algn="ctr" defTabSz="914400">
                <a:defRPr/>
              </a:pPr>
              <a:r>
                <a:rPr lang="en-US" sz="1400" b="1" kern="0" smtClean="0">
                  <a:solidFill>
                    <a:sysClr val="windowText" lastClr="000000"/>
                  </a:solidFill>
                  <a:latin typeface="Times New Roman"/>
                  <a:ea typeface="Times New Roman"/>
                </a:rPr>
                <a:t>(SPD)</a:t>
              </a:r>
              <a:endParaRPr lang="en-US" sz="1400" kern="0">
                <a:solidFill>
                  <a:sysClr val="windowText" lastClr="000000"/>
                </a:solidFill>
                <a:latin typeface="Times New Roman"/>
                <a:ea typeface="Times New Roman"/>
              </a:endParaRPr>
            </a:p>
            <a:p>
              <a:pPr algn="ctr" defTabSz="914400">
                <a:defRPr/>
              </a:pPr>
              <a:r>
                <a:rPr lang="en-US" sz="1400" b="1" kern="0">
                  <a:solidFill>
                    <a:sysClr val="windowText" lastClr="000000"/>
                  </a:solidFill>
                  <a:latin typeface="Times New Roman"/>
                  <a:ea typeface="Times New Roman"/>
                </a:rPr>
                <a:t> </a:t>
              </a:r>
              <a:endParaRPr lang="en-US" sz="1400" kern="0">
                <a:solidFill>
                  <a:sysClr val="windowText" lastClr="000000"/>
                </a:solidFill>
                <a:latin typeface="Times New Roman"/>
                <a:ea typeface="Times New Roman"/>
              </a:endParaRPr>
            </a:p>
            <a:p>
              <a:pPr algn="ctr" defTabSz="914400">
                <a:defRPr/>
              </a:pPr>
              <a:r>
                <a:rPr lang="en-US" sz="1400" b="1" kern="0">
                  <a:solidFill>
                    <a:sysClr val="windowText" lastClr="000000"/>
                  </a:solidFill>
                  <a:latin typeface="Times New Roman"/>
                  <a:ea typeface="Times New Roman"/>
                </a:rPr>
                <a:t> </a:t>
              </a:r>
              <a:endParaRPr lang="en-US" sz="1400" kern="0">
                <a:solidFill>
                  <a:sysClr val="windowText" lastClr="000000"/>
                </a:solidFill>
                <a:latin typeface="Times New Roman"/>
                <a:ea typeface="Times New Roman"/>
              </a:endParaRPr>
            </a:p>
          </p:txBody>
        </p:sp>
        <p:cxnSp>
          <p:nvCxnSpPr>
            <p:cNvPr id="75" name="Line 1286"/>
            <p:cNvCxnSpPr/>
            <p:nvPr/>
          </p:nvCxnSpPr>
          <p:spPr bwMode="auto">
            <a:xfrm>
              <a:off x="1888398" y="3473080"/>
              <a:ext cx="555501"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76" name="Text Box 1287"/>
            <p:cNvSpPr txBox="1">
              <a:spLocks noChangeArrowheads="1"/>
            </p:cNvSpPr>
            <p:nvPr/>
          </p:nvSpPr>
          <p:spPr bwMode="auto">
            <a:xfrm>
              <a:off x="3069142" y="3029895"/>
              <a:ext cx="1905836" cy="886369"/>
            </a:xfrm>
            <a:prstGeom prst="rect">
              <a:avLst/>
            </a:prstGeom>
            <a:solidFill>
              <a:srgbClr val="FFCCFF"/>
            </a:solidFill>
            <a:ln w="9525">
              <a:solidFill>
                <a:srgbClr val="000000"/>
              </a:solidFill>
              <a:miter lim="800000"/>
              <a:headEnd/>
              <a:tailEnd/>
            </a:ln>
          </p:spPr>
          <p:txBody>
            <a:bodyPr rot="0" vert="horz" wrap="square" lIns="0" tIns="0" rIns="0" bIns="0" anchor="t" anchorCtr="0" upright="1">
              <a:noAutofit/>
            </a:bodyPr>
            <a:lstStyle/>
            <a:p>
              <a:pPr algn="ctr" defTabSz="914400">
                <a:defRPr/>
              </a:pPr>
              <a:r>
                <a:rPr lang="en-US" sz="1400" kern="0" smtClean="0">
                  <a:solidFill>
                    <a:sysClr val="windowText" lastClr="000000"/>
                  </a:solidFill>
                  <a:latin typeface="Times New Roman"/>
                  <a:ea typeface="Times New Roman"/>
                </a:rPr>
                <a:t>Sistem Pendukung Keputusan</a:t>
              </a:r>
            </a:p>
            <a:p>
              <a:pPr algn="ctr" defTabSz="914400">
                <a:defRPr/>
              </a:pPr>
              <a:r>
                <a:rPr lang="en-US" sz="1400" kern="0" smtClean="0">
                  <a:solidFill>
                    <a:sysClr val="windowText" lastClr="000000"/>
                  </a:solidFill>
                  <a:latin typeface="Times New Roman"/>
                  <a:ea typeface="Times New Roman"/>
                </a:rPr>
                <a:t>(</a:t>
              </a:r>
              <a:r>
                <a:rPr lang="en-US" sz="1400" i="1" kern="0" smtClean="0">
                  <a:solidFill>
                    <a:sysClr val="windowText" lastClr="000000"/>
                  </a:solidFill>
                  <a:latin typeface="Times New Roman"/>
                  <a:ea typeface="Times New Roman"/>
                </a:rPr>
                <a:t>Decision-Support System </a:t>
              </a:r>
              <a:r>
                <a:rPr lang="en-US" sz="1400" b="1" i="1" kern="0" smtClean="0">
                  <a:solidFill>
                    <a:sysClr val="windowText" lastClr="000000"/>
                  </a:solidFill>
                  <a:latin typeface="Times New Roman"/>
                  <a:ea typeface="Times New Roman"/>
                </a:rPr>
                <a:t>/ DSS</a:t>
              </a:r>
              <a:r>
                <a:rPr lang="en-US" sz="1400" i="1" kern="0" smtClean="0">
                  <a:solidFill>
                    <a:sysClr val="windowText" lastClr="000000"/>
                  </a:solidFill>
                  <a:latin typeface="Times New Roman"/>
                  <a:ea typeface="Times New Roman"/>
                </a:rPr>
                <a:t>)</a:t>
              </a:r>
              <a:endParaRPr lang="en-US" sz="1400" kern="0">
                <a:solidFill>
                  <a:sysClr val="windowText" lastClr="000000"/>
                </a:solidFill>
                <a:latin typeface="Times New Roman"/>
                <a:ea typeface="Times New Roman"/>
              </a:endParaRPr>
            </a:p>
            <a:p>
              <a:pPr algn="ctr" defTabSz="914400">
                <a:defRPr/>
              </a:pPr>
              <a:endParaRPr lang="en-US" sz="1400" kern="0">
                <a:solidFill>
                  <a:sysClr val="windowText" lastClr="000000"/>
                </a:solidFill>
                <a:latin typeface="Times New Roman"/>
                <a:ea typeface="Times New Roman"/>
              </a:endParaRPr>
            </a:p>
            <a:p>
              <a:pPr algn="ctr" defTabSz="914400">
                <a:defRPr/>
              </a:pPr>
              <a:r>
                <a:rPr lang="en-US" sz="1400" b="1" kern="0">
                  <a:solidFill>
                    <a:sysClr val="windowText" lastClr="000000"/>
                  </a:solidFill>
                  <a:latin typeface="Times New Roman"/>
                  <a:ea typeface="Times New Roman"/>
                </a:rPr>
                <a:t> </a:t>
              </a:r>
              <a:endParaRPr lang="en-US" sz="1400" kern="0">
                <a:solidFill>
                  <a:sysClr val="windowText" lastClr="000000"/>
                </a:solidFill>
                <a:latin typeface="Times New Roman"/>
                <a:ea typeface="Times New Roman"/>
              </a:endParaRPr>
            </a:p>
            <a:p>
              <a:pPr algn="ctr" defTabSz="914400">
                <a:defRPr/>
              </a:pPr>
              <a:r>
                <a:rPr lang="en-US" sz="1400" b="1" kern="0">
                  <a:solidFill>
                    <a:sysClr val="windowText" lastClr="000000"/>
                  </a:solidFill>
                  <a:latin typeface="Times New Roman"/>
                  <a:ea typeface="Times New Roman"/>
                </a:rPr>
                <a:t> </a:t>
              </a:r>
              <a:endParaRPr lang="en-US" sz="1400" kern="0">
                <a:solidFill>
                  <a:sysClr val="windowText" lastClr="000000"/>
                </a:solidFill>
                <a:latin typeface="Times New Roman"/>
                <a:ea typeface="Times New Roman"/>
              </a:endParaRPr>
            </a:p>
            <a:p>
              <a:pPr algn="ctr" defTabSz="914400">
                <a:defRPr/>
              </a:pPr>
              <a:r>
                <a:rPr lang="en-US" sz="1400" b="1" kern="0">
                  <a:solidFill>
                    <a:sysClr val="windowText" lastClr="000000"/>
                  </a:solidFill>
                  <a:latin typeface="Times New Roman"/>
                  <a:ea typeface="Times New Roman"/>
                </a:rPr>
                <a:t> </a:t>
              </a:r>
              <a:endParaRPr lang="en-US" sz="1400" kern="0">
                <a:solidFill>
                  <a:sysClr val="windowText" lastClr="000000"/>
                </a:solidFill>
                <a:latin typeface="Times New Roman"/>
                <a:ea typeface="Times New Roman"/>
              </a:endParaRPr>
            </a:p>
          </p:txBody>
        </p:sp>
        <p:sp>
          <p:nvSpPr>
            <p:cNvPr id="79" name="Text Box 1288"/>
            <p:cNvSpPr txBox="1">
              <a:spLocks noChangeArrowheads="1"/>
            </p:cNvSpPr>
            <p:nvPr/>
          </p:nvSpPr>
          <p:spPr bwMode="auto">
            <a:xfrm>
              <a:off x="3086470" y="1916635"/>
              <a:ext cx="1918917" cy="904800"/>
            </a:xfrm>
            <a:prstGeom prst="rect">
              <a:avLst/>
            </a:prstGeom>
            <a:solidFill>
              <a:srgbClr val="CCFFFF"/>
            </a:solidFill>
            <a:ln w="9525">
              <a:solidFill>
                <a:srgbClr val="000000"/>
              </a:solidFill>
              <a:miter lim="800000"/>
              <a:headEnd/>
              <a:tailEnd/>
            </a:ln>
          </p:spPr>
          <p:txBody>
            <a:bodyPr rot="0" vert="horz" wrap="square" lIns="0" tIns="0" rIns="0" bIns="0" anchor="t" anchorCtr="0" upright="1">
              <a:noAutofit/>
            </a:bodyPr>
            <a:lstStyle/>
            <a:p>
              <a:pPr algn="ctr" defTabSz="914400">
                <a:defRPr/>
              </a:pPr>
              <a:r>
                <a:rPr lang="en-US" sz="1400" kern="0">
                  <a:solidFill>
                    <a:sysClr val="windowText" lastClr="000000"/>
                  </a:solidFill>
                  <a:latin typeface="Times New Roman"/>
                  <a:ea typeface="Times New Roman"/>
                </a:rPr>
                <a:t>Sistem Pendukung </a:t>
              </a:r>
              <a:r>
                <a:rPr lang="en-US" sz="1400" kern="0" smtClean="0">
                  <a:solidFill>
                    <a:sysClr val="windowText" lastClr="000000"/>
                  </a:solidFill>
                  <a:latin typeface="Times New Roman"/>
                  <a:ea typeface="Times New Roman"/>
                </a:rPr>
                <a:t>Eksekutif</a:t>
              </a:r>
              <a:endParaRPr lang="en-US" sz="1400" kern="0">
                <a:solidFill>
                  <a:sysClr val="windowText" lastClr="000000"/>
                </a:solidFill>
                <a:latin typeface="Times New Roman"/>
                <a:ea typeface="Times New Roman"/>
              </a:endParaRPr>
            </a:p>
            <a:p>
              <a:pPr algn="ctr" defTabSz="914400">
                <a:defRPr/>
              </a:pPr>
              <a:r>
                <a:rPr lang="en-US" sz="1400" kern="0" smtClean="0">
                  <a:solidFill>
                    <a:sysClr val="windowText" lastClr="000000"/>
                  </a:solidFill>
                  <a:latin typeface="Times New Roman"/>
                  <a:ea typeface="Times New Roman"/>
                </a:rPr>
                <a:t>(</a:t>
              </a:r>
              <a:r>
                <a:rPr lang="en-US" sz="1400" i="1" kern="0" smtClean="0">
                  <a:solidFill>
                    <a:sysClr val="windowText" lastClr="000000"/>
                  </a:solidFill>
                  <a:latin typeface="Times New Roman"/>
                  <a:ea typeface="Times New Roman"/>
                </a:rPr>
                <a:t>Excecutive-Information System </a:t>
              </a:r>
              <a:r>
                <a:rPr lang="en-US" sz="1400" b="1" i="1" kern="0">
                  <a:solidFill>
                    <a:sysClr val="windowText" lastClr="000000"/>
                  </a:solidFill>
                  <a:latin typeface="Times New Roman"/>
                  <a:ea typeface="Times New Roman"/>
                </a:rPr>
                <a:t>/ </a:t>
              </a:r>
              <a:r>
                <a:rPr lang="en-US" sz="1400" b="1" i="1" kern="0" smtClean="0">
                  <a:solidFill>
                    <a:sysClr val="windowText" lastClr="000000"/>
                  </a:solidFill>
                  <a:latin typeface="Times New Roman"/>
                  <a:ea typeface="Times New Roman"/>
                </a:rPr>
                <a:t>EIS</a:t>
              </a:r>
              <a:r>
                <a:rPr lang="en-US" sz="1400" i="1" kern="0" smtClean="0">
                  <a:solidFill>
                    <a:sysClr val="windowText" lastClr="000000"/>
                  </a:solidFill>
                  <a:latin typeface="Times New Roman"/>
                  <a:ea typeface="Times New Roman"/>
                </a:rPr>
                <a:t>)</a:t>
              </a:r>
              <a:endParaRPr lang="en-US" sz="1400" kern="0">
                <a:solidFill>
                  <a:sysClr val="windowText" lastClr="000000"/>
                </a:solidFill>
                <a:latin typeface="Times New Roman"/>
                <a:ea typeface="Times New Roman"/>
              </a:endParaRPr>
            </a:p>
            <a:p>
              <a:pPr algn="ctr" defTabSz="914400">
                <a:defRPr/>
              </a:pPr>
              <a:r>
                <a:rPr lang="en-US" sz="1400" b="1" kern="0">
                  <a:solidFill>
                    <a:sysClr val="windowText" lastClr="000000"/>
                  </a:solidFill>
                  <a:latin typeface="Times New Roman"/>
                  <a:ea typeface="Times New Roman"/>
                </a:rPr>
                <a:t> </a:t>
              </a:r>
              <a:endParaRPr lang="en-US" sz="1400" kern="0">
                <a:solidFill>
                  <a:sysClr val="windowText" lastClr="000000"/>
                </a:solidFill>
                <a:latin typeface="Times New Roman"/>
                <a:ea typeface="Times New Roman"/>
              </a:endParaRPr>
            </a:p>
            <a:p>
              <a:pPr algn="ctr" defTabSz="914400">
                <a:defRPr/>
              </a:pPr>
              <a:r>
                <a:rPr lang="en-US" sz="1400" b="1" kern="0">
                  <a:solidFill>
                    <a:sysClr val="windowText" lastClr="000000"/>
                  </a:solidFill>
                  <a:latin typeface="Times New Roman"/>
                  <a:ea typeface="Times New Roman"/>
                </a:rPr>
                <a:t> </a:t>
              </a:r>
              <a:endParaRPr lang="en-US" sz="1400" kern="0">
                <a:solidFill>
                  <a:sysClr val="windowText" lastClr="000000"/>
                </a:solidFill>
                <a:latin typeface="Times New Roman"/>
                <a:ea typeface="Times New Roman"/>
              </a:endParaRPr>
            </a:p>
          </p:txBody>
        </p:sp>
        <p:sp>
          <p:nvSpPr>
            <p:cNvPr id="106" name="Freeform 105"/>
            <p:cNvSpPr>
              <a:spLocks/>
            </p:cNvSpPr>
            <p:nvPr/>
          </p:nvSpPr>
          <p:spPr bwMode="auto">
            <a:xfrm>
              <a:off x="2443899" y="1447800"/>
              <a:ext cx="642571" cy="4134335"/>
            </a:xfrm>
            <a:custGeom>
              <a:avLst/>
              <a:gdLst>
                <a:gd name="T0" fmla="*/ 404 w 404"/>
                <a:gd name="T1" fmla="*/ 0 h 681"/>
                <a:gd name="T2" fmla="*/ 0 w 404"/>
                <a:gd name="T3" fmla="*/ 0 h 681"/>
                <a:gd name="T4" fmla="*/ 0 w 404"/>
                <a:gd name="T5" fmla="*/ 681 h 681"/>
                <a:gd name="T6" fmla="*/ 404 w 404"/>
                <a:gd name="T7" fmla="*/ 681 h 681"/>
              </a:gdLst>
              <a:ahLst/>
              <a:cxnLst>
                <a:cxn ang="0">
                  <a:pos x="T0" y="T1"/>
                </a:cxn>
                <a:cxn ang="0">
                  <a:pos x="T2" y="T3"/>
                </a:cxn>
                <a:cxn ang="0">
                  <a:pos x="T4" y="T5"/>
                </a:cxn>
                <a:cxn ang="0">
                  <a:pos x="T6" y="T7"/>
                </a:cxn>
              </a:cxnLst>
              <a:rect l="0" t="0" r="r" b="b"/>
              <a:pathLst>
                <a:path w="404" h="681">
                  <a:moveTo>
                    <a:pt x="404" y="0"/>
                  </a:moveTo>
                  <a:lnTo>
                    <a:pt x="0" y="0"/>
                  </a:lnTo>
                  <a:lnTo>
                    <a:pt x="0" y="681"/>
                  </a:lnTo>
                  <a:lnTo>
                    <a:pt x="404" y="681"/>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pPr defTabSz="914400">
                <a:defRPr/>
              </a:pPr>
              <a:endParaRPr lang="en-US" sz="1400" kern="0">
                <a:solidFill>
                  <a:sysClr val="windowText" lastClr="000000"/>
                </a:solidFill>
              </a:endParaRPr>
            </a:p>
          </p:txBody>
        </p:sp>
        <p:sp>
          <p:nvSpPr>
            <p:cNvPr id="53" name="Text Box 1282"/>
            <p:cNvSpPr txBox="1">
              <a:spLocks noChangeArrowheads="1"/>
            </p:cNvSpPr>
            <p:nvPr/>
          </p:nvSpPr>
          <p:spPr bwMode="auto">
            <a:xfrm>
              <a:off x="3056442" y="4337806"/>
              <a:ext cx="1905835" cy="564941"/>
            </a:xfrm>
            <a:prstGeom prst="rect">
              <a:avLst/>
            </a:prstGeom>
            <a:solidFill>
              <a:srgbClr val="92D050"/>
            </a:solidFill>
            <a:ln w="9525">
              <a:solidFill>
                <a:srgbClr val="000000"/>
              </a:solidFill>
              <a:miter lim="800000"/>
              <a:headEnd/>
              <a:tailEnd/>
            </a:ln>
          </p:spPr>
          <p:txBody>
            <a:bodyPr rot="0" vert="horz" wrap="square" lIns="0" tIns="0" rIns="0" bIns="0" anchor="t" anchorCtr="0" upright="1">
              <a:noAutofit/>
            </a:bodyPr>
            <a:lstStyle/>
            <a:p>
              <a:pPr algn="ctr" defTabSz="914400">
                <a:defRPr/>
              </a:pPr>
              <a:r>
                <a:rPr lang="en-US" sz="1400" kern="0" smtClean="0">
                  <a:solidFill>
                    <a:sysClr val="windowText" lastClr="000000"/>
                  </a:solidFill>
                  <a:latin typeface="Times New Roman"/>
                  <a:ea typeface="Times New Roman"/>
                </a:rPr>
                <a:t>Sistem Informasi Manajemen </a:t>
              </a:r>
              <a:r>
                <a:rPr lang="en-US" sz="1400" b="1" kern="0" smtClean="0">
                  <a:solidFill>
                    <a:sysClr val="windowText" lastClr="000000"/>
                  </a:solidFill>
                  <a:latin typeface="Times New Roman"/>
                  <a:ea typeface="Times New Roman"/>
                </a:rPr>
                <a:t>(SIM)</a:t>
              </a:r>
              <a:endParaRPr lang="en-US" sz="1400" b="1" kern="0">
                <a:solidFill>
                  <a:sysClr val="windowText" lastClr="000000"/>
                </a:solidFill>
                <a:latin typeface="Times New Roman"/>
                <a:ea typeface="Times New Roman"/>
              </a:endParaRPr>
            </a:p>
            <a:p>
              <a:pPr algn="ctr" defTabSz="914400">
                <a:defRPr/>
              </a:pPr>
              <a:r>
                <a:rPr lang="en-US" sz="1400" b="1" kern="0">
                  <a:solidFill>
                    <a:sysClr val="windowText" lastClr="000000"/>
                  </a:solidFill>
                  <a:latin typeface="Times New Roman"/>
                  <a:ea typeface="Times New Roman"/>
                </a:rPr>
                <a:t> </a:t>
              </a:r>
              <a:endParaRPr lang="en-US" sz="1400" kern="0">
                <a:solidFill>
                  <a:sysClr val="windowText" lastClr="000000"/>
                </a:solidFill>
                <a:latin typeface="Times New Roman"/>
                <a:ea typeface="Times New Roman"/>
              </a:endParaRPr>
            </a:p>
            <a:p>
              <a:pPr algn="ctr" defTabSz="914400">
                <a:defRPr/>
              </a:pPr>
              <a:r>
                <a:rPr lang="en-US" sz="1400" b="1" kern="0">
                  <a:solidFill>
                    <a:sysClr val="windowText" lastClr="000000"/>
                  </a:solidFill>
                  <a:latin typeface="Times New Roman"/>
                  <a:ea typeface="Times New Roman"/>
                </a:rPr>
                <a:t> </a:t>
              </a:r>
              <a:endParaRPr lang="en-US" sz="1400" kern="0">
                <a:solidFill>
                  <a:sysClr val="windowText" lastClr="000000"/>
                </a:solidFill>
                <a:latin typeface="Times New Roman"/>
                <a:ea typeface="Times New Roman"/>
              </a:endParaRPr>
            </a:p>
          </p:txBody>
        </p:sp>
        <p:sp>
          <p:nvSpPr>
            <p:cNvPr id="43" name="Oval 42"/>
            <p:cNvSpPr/>
            <p:nvPr/>
          </p:nvSpPr>
          <p:spPr>
            <a:xfrm>
              <a:off x="2559922" y="5116897"/>
              <a:ext cx="444843" cy="4258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prstClr val="white"/>
                  </a:solidFill>
                </a:rPr>
                <a:t>1</a:t>
              </a:r>
              <a:endParaRPr lang="en-US">
                <a:solidFill>
                  <a:prstClr val="white"/>
                </a:solidFill>
              </a:endParaRPr>
            </a:p>
          </p:txBody>
        </p:sp>
        <p:sp>
          <p:nvSpPr>
            <p:cNvPr id="44" name="Oval 43"/>
            <p:cNvSpPr/>
            <p:nvPr/>
          </p:nvSpPr>
          <p:spPr>
            <a:xfrm>
              <a:off x="2527748" y="4113071"/>
              <a:ext cx="444843" cy="4258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prstClr val="white"/>
                  </a:solidFill>
                </a:rPr>
                <a:t>2</a:t>
              </a:r>
            </a:p>
          </p:txBody>
        </p:sp>
        <p:sp>
          <p:nvSpPr>
            <p:cNvPr id="45" name="Oval 44"/>
            <p:cNvSpPr/>
            <p:nvPr/>
          </p:nvSpPr>
          <p:spPr>
            <a:xfrm>
              <a:off x="2510165" y="2007218"/>
              <a:ext cx="444843" cy="4258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prstClr val="white"/>
                  </a:solidFill>
                </a:rPr>
                <a:t>4</a:t>
              </a:r>
              <a:endParaRPr lang="en-US">
                <a:solidFill>
                  <a:prstClr val="white"/>
                </a:solidFill>
              </a:endParaRPr>
            </a:p>
          </p:txBody>
        </p:sp>
        <p:sp>
          <p:nvSpPr>
            <p:cNvPr id="59" name="Oval 58"/>
            <p:cNvSpPr/>
            <p:nvPr/>
          </p:nvSpPr>
          <p:spPr>
            <a:xfrm>
              <a:off x="2527747" y="2978136"/>
              <a:ext cx="444843" cy="4258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prstClr val="white"/>
                  </a:solidFill>
                </a:rPr>
                <a:t>3</a:t>
              </a:r>
            </a:p>
          </p:txBody>
        </p:sp>
        <p:cxnSp>
          <p:nvCxnSpPr>
            <p:cNvPr id="64" name="Line 1286"/>
            <p:cNvCxnSpPr>
              <a:endCxn id="53" idx="1"/>
            </p:cNvCxnSpPr>
            <p:nvPr/>
          </p:nvCxnSpPr>
          <p:spPr bwMode="auto">
            <a:xfrm>
              <a:off x="2443899" y="4620277"/>
              <a:ext cx="612543"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65" name="Line 1286"/>
            <p:cNvCxnSpPr>
              <a:endCxn id="76" idx="1"/>
            </p:cNvCxnSpPr>
            <p:nvPr/>
          </p:nvCxnSpPr>
          <p:spPr bwMode="auto">
            <a:xfrm>
              <a:off x="2456599" y="3473080"/>
              <a:ext cx="612543"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grpSp>
          <p:nvGrpSpPr>
            <p:cNvPr id="13" name="Group 12"/>
            <p:cNvGrpSpPr/>
            <p:nvPr/>
          </p:nvGrpSpPr>
          <p:grpSpPr>
            <a:xfrm>
              <a:off x="6677072" y="1562592"/>
              <a:ext cx="2886469" cy="4726917"/>
              <a:chOff x="6049392" y="1007163"/>
              <a:chExt cx="2435572" cy="4222554"/>
            </a:xfrm>
          </p:grpSpPr>
          <p:sp>
            <p:nvSpPr>
              <p:cNvPr id="11" name="Trapezoid 10"/>
              <p:cNvSpPr/>
              <p:nvPr/>
            </p:nvSpPr>
            <p:spPr>
              <a:xfrm>
                <a:off x="6426200" y="2203029"/>
                <a:ext cx="1715512" cy="927384"/>
              </a:xfrm>
              <a:prstGeom prst="trapezoid">
                <a:avLst>
                  <a:gd name="adj" fmla="val 40530"/>
                </a:avLst>
              </a:prstGeom>
              <a:solidFill>
                <a:srgbClr val="FFC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smtClean="0">
                    <a:solidFill>
                      <a:prstClr val="black"/>
                    </a:solidFill>
                  </a:rPr>
                  <a:t>MIDDLE</a:t>
                </a:r>
                <a:endParaRPr lang="en-US" b="1">
                  <a:solidFill>
                    <a:prstClr val="black"/>
                  </a:solidFill>
                </a:endParaRPr>
              </a:p>
            </p:txBody>
          </p:sp>
          <p:sp>
            <p:nvSpPr>
              <p:cNvPr id="12" name="Isosceles Triangle 11"/>
              <p:cNvSpPr/>
              <p:nvPr/>
            </p:nvSpPr>
            <p:spPr>
              <a:xfrm>
                <a:off x="6807200" y="1007163"/>
                <a:ext cx="969955" cy="1174796"/>
              </a:xfrm>
              <a:prstGeom prst="triangle">
                <a:avLst/>
              </a:prstGeom>
              <a:solidFill>
                <a:srgbClr val="CCFFFF"/>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00" b="1" smtClean="0">
                    <a:solidFill>
                      <a:prstClr val="black"/>
                    </a:solidFill>
                  </a:rPr>
                  <a:t>TOP</a:t>
                </a:r>
                <a:endParaRPr lang="en-US" sz="1400" b="1">
                  <a:solidFill>
                    <a:prstClr val="black"/>
                  </a:solidFill>
                </a:endParaRPr>
              </a:p>
            </p:txBody>
          </p:sp>
          <p:sp>
            <p:nvSpPr>
              <p:cNvPr id="66" name="Trapezoid 65"/>
              <p:cNvSpPr/>
              <p:nvPr/>
            </p:nvSpPr>
            <p:spPr>
              <a:xfrm>
                <a:off x="6062092" y="3131059"/>
                <a:ext cx="2422872" cy="1111011"/>
              </a:xfrm>
              <a:prstGeom prst="trapezoid">
                <a:avLst>
                  <a:gd name="adj" fmla="val 33398"/>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smtClean="0">
                    <a:solidFill>
                      <a:prstClr val="black"/>
                    </a:solidFill>
                  </a:rPr>
                  <a:t>BOTTOM</a:t>
                </a:r>
                <a:endParaRPr lang="en-US" b="1">
                  <a:solidFill>
                    <a:prstClr val="black"/>
                  </a:solidFill>
                </a:endParaRPr>
              </a:p>
            </p:txBody>
          </p:sp>
          <p:sp>
            <p:nvSpPr>
              <p:cNvPr id="67" name="Text Box 1282"/>
              <p:cNvSpPr txBox="1">
                <a:spLocks noChangeArrowheads="1"/>
              </p:cNvSpPr>
              <p:nvPr/>
            </p:nvSpPr>
            <p:spPr bwMode="auto">
              <a:xfrm>
                <a:off x="6062092" y="4242070"/>
                <a:ext cx="2422872" cy="443186"/>
              </a:xfrm>
              <a:prstGeom prst="rect">
                <a:avLst/>
              </a:prstGeom>
              <a:solidFill>
                <a:srgbClr val="F2DCBC"/>
              </a:solidFill>
              <a:ln w="9525">
                <a:solidFill>
                  <a:srgbClr val="000000"/>
                </a:solidFill>
                <a:miter lim="800000"/>
                <a:headEnd/>
                <a:tailEnd/>
              </a:ln>
            </p:spPr>
            <p:txBody>
              <a:bodyPr rot="0" vert="horz" wrap="square" lIns="0" tIns="0" rIns="0" bIns="0" anchor="t" anchorCtr="0" upright="1">
                <a:noAutofit/>
              </a:bodyPr>
              <a:lstStyle/>
              <a:p>
                <a:pPr algn="ctr" defTabSz="914400">
                  <a:defRPr/>
                </a:pPr>
                <a:endParaRPr lang="en-US" sz="500" b="1" kern="0" smtClean="0">
                  <a:solidFill>
                    <a:sysClr val="windowText" lastClr="000000"/>
                  </a:solidFill>
                  <a:latin typeface="Times New Roman"/>
                  <a:ea typeface="Times New Roman"/>
                </a:endParaRPr>
              </a:p>
              <a:p>
                <a:pPr algn="ctr" defTabSz="914400">
                  <a:defRPr/>
                </a:pPr>
                <a:r>
                  <a:rPr lang="en-US" b="1" kern="0" smtClean="0">
                    <a:solidFill>
                      <a:sysClr val="windowText" lastClr="000000"/>
                    </a:solidFill>
                    <a:latin typeface="Times New Roman"/>
                    <a:ea typeface="Times New Roman"/>
                  </a:rPr>
                  <a:t>Operasional Organisasi</a:t>
                </a:r>
                <a:endParaRPr lang="en-US" b="1" kern="0">
                  <a:solidFill>
                    <a:sysClr val="windowText" lastClr="000000"/>
                  </a:solidFill>
                  <a:latin typeface="Times New Roman"/>
                  <a:ea typeface="Times New Roman"/>
                </a:endParaRPr>
              </a:p>
              <a:p>
                <a:pPr algn="ctr" defTabSz="914400">
                  <a:defRPr/>
                </a:pPr>
                <a:r>
                  <a:rPr lang="en-US" sz="1400" b="1" kern="0">
                    <a:solidFill>
                      <a:sysClr val="windowText" lastClr="000000"/>
                    </a:solidFill>
                    <a:latin typeface="Times New Roman"/>
                    <a:ea typeface="Times New Roman"/>
                  </a:rPr>
                  <a:t> </a:t>
                </a:r>
              </a:p>
              <a:p>
                <a:pPr algn="ctr" defTabSz="914400">
                  <a:defRPr/>
                </a:pPr>
                <a:r>
                  <a:rPr lang="en-US" sz="1400" b="1" kern="0">
                    <a:solidFill>
                      <a:sysClr val="windowText" lastClr="000000"/>
                    </a:solidFill>
                    <a:latin typeface="Times New Roman"/>
                    <a:ea typeface="Times New Roman"/>
                  </a:rPr>
                  <a:t> </a:t>
                </a:r>
              </a:p>
            </p:txBody>
          </p:sp>
          <p:sp>
            <p:nvSpPr>
              <p:cNvPr id="69" name="Text Box 1282"/>
              <p:cNvSpPr txBox="1">
                <a:spLocks noChangeArrowheads="1"/>
              </p:cNvSpPr>
              <p:nvPr/>
            </p:nvSpPr>
            <p:spPr bwMode="auto">
              <a:xfrm>
                <a:off x="6049392" y="4786531"/>
                <a:ext cx="2422872" cy="443186"/>
              </a:xfrm>
              <a:prstGeom prst="rect">
                <a:avLst/>
              </a:prstGeom>
              <a:noFill/>
              <a:ln w="9525">
                <a:noFill/>
                <a:miter lim="800000"/>
                <a:headEnd/>
                <a:tailEnd/>
              </a:ln>
            </p:spPr>
            <p:txBody>
              <a:bodyPr rot="0" vert="horz" wrap="square" lIns="0" tIns="0" rIns="0" bIns="0" anchor="t" anchorCtr="0" upright="1">
                <a:noAutofit/>
              </a:bodyPr>
              <a:lstStyle/>
              <a:p>
                <a:pPr algn="ctr" defTabSz="914400">
                  <a:defRPr/>
                </a:pPr>
                <a:endParaRPr lang="en-US" sz="500" b="1" kern="0" smtClean="0">
                  <a:solidFill>
                    <a:sysClr val="windowText" lastClr="000000"/>
                  </a:solidFill>
                  <a:latin typeface="Times New Roman"/>
                  <a:ea typeface="Times New Roman"/>
                </a:endParaRPr>
              </a:p>
              <a:p>
                <a:pPr algn="ctr" defTabSz="914400">
                  <a:defRPr/>
                </a:pPr>
                <a:r>
                  <a:rPr lang="en-US" i="1" kern="0" smtClean="0">
                    <a:solidFill>
                      <a:sysClr val="windowText" lastClr="000000"/>
                    </a:solidFill>
                    <a:latin typeface="Times New Roman"/>
                    <a:ea typeface="Times New Roman"/>
                  </a:rPr>
                  <a:t>--- Level Manajemen---</a:t>
                </a:r>
                <a:endParaRPr lang="en-US" i="1" kern="0">
                  <a:solidFill>
                    <a:sysClr val="windowText" lastClr="000000"/>
                  </a:solidFill>
                  <a:latin typeface="Times New Roman"/>
                  <a:ea typeface="Times New Roman"/>
                </a:endParaRPr>
              </a:p>
              <a:p>
                <a:pPr algn="ctr" defTabSz="914400">
                  <a:defRPr/>
                </a:pPr>
                <a:r>
                  <a:rPr lang="en-US" sz="1400" b="1" kern="0">
                    <a:solidFill>
                      <a:sysClr val="windowText" lastClr="000000"/>
                    </a:solidFill>
                    <a:latin typeface="Times New Roman"/>
                    <a:ea typeface="Times New Roman"/>
                  </a:rPr>
                  <a:t> </a:t>
                </a:r>
              </a:p>
              <a:p>
                <a:pPr algn="ctr" defTabSz="914400">
                  <a:defRPr/>
                </a:pPr>
                <a:r>
                  <a:rPr lang="en-US" sz="1400" b="1" kern="0">
                    <a:solidFill>
                      <a:sysClr val="windowText" lastClr="000000"/>
                    </a:solidFill>
                    <a:latin typeface="Times New Roman"/>
                    <a:ea typeface="Times New Roman"/>
                  </a:rPr>
                  <a:t> </a:t>
                </a:r>
              </a:p>
            </p:txBody>
          </p:sp>
        </p:grpSp>
        <p:sp>
          <p:nvSpPr>
            <p:cNvPr id="16" name="Right Arrow 15"/>
            <p:cNvSpPr/>
            <p:nvPr/>
          </p:nvSpPr>
          <p:spPr>
            <a:xfrm>
              <a:off x="4962275" y="5329830"/>
              <a:ext cx="1737360" cy="21293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74" name="Right Arrow 73"/>
            <p:cNvSpPr/>
            <p:nvPr/>
          </p:nvSpPr>
          <p:spPr>
            <a:xfrm>
              <a:off x="4985930" y="4513810"/>
              <a:ext cx="1828800" cy="21293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77" name="Right Arrow 76"/>
            <p:cNvSpPr/>
            <p:nvPr/>
          </p:nvSpPr>
          <p:spPr>
            <a:xfrm>
              <a:off x="4962276" y="3366305"/>
              <a:ext cx="2286000" cy="21031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1" name="Right Arrow 80"/>
            <p:cNvSpPr/>
            <p:nvPr/>
          </p:nvSpPr>
          <p:spPr>
            <a:xfrm>
              <a:off x="5010862" y="2272549"/>
              <a:ext cx="2743200" cy="21293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2" name="Text Box 1282"/>
            <p:cNvSpPr txBox="1">
              <a:spLocks noChangeArrowheads="1"/>
            </p:cNvSpPr>
            <p:nvPr/>
          </p:nvSpPr>
          <p:spPr bwMode="auto">
            <a:xfrm>
              <a:off x="4923757" y="824435"/>
              <a:ext cx="1248444" cy="361434"/>
            </a:xfrm>
            <a:prstGeom prst="rect">
              <a:avLst/>
            </a:prstGeom>
            <a:noFill/>
            <a:ln w="9525">
              <a:noFill/>
              <a:miter lim="800000"/>
              <a:headEnd/>
              <a:tailEnd/>
            </a:ln>
          </p:spPr>
          <p:txBody>
            <a:bodyPr rot="0" vert="horz" wrap="square" lIns="0" tIns="0" rIns="0" bIns="0" anchor="t" anchorCtr="0" upright="1">
              <a:noAutofit/>
            </a:bodyPr>
            <a:lstStyle/>
            <a:p>
              <a:pPr algn="ctr" defTabSz="914400">
                <a:defRPr/>
              </a:pPr>
              <a:endParaRPr lang="en-US" sz="400" i="1" kern="0" smtClean="0">
                <a:solidFill>
                  <a:sysClr val="windowText" lastClr="000000"/>
                </a:solidFill>
                <a:latin typeface="Times New Roman"/>
                <a:ea typeface="Times New Roman"/>
              </a:endParaRPr>
            </a:p>
            <a:p>
              <a:pPr algn="ctr" defTabSz="914400">
                <a:defRPr/>
              </a:pPr>
              <a:r>
                <a:rPr lang="en-US" sz="1600" i="1" kern="0" smtClean="0">
                  <a:solidFill>
                    <a:sysClr val="windowText" lastClr="000000"/>
                  </a:solidFill>
                  <a:latin typeface="Times New Roman"/>
                  <a:ea typeface="Times New Roman"/>
                </a:rPr>
                <a:t>Kebutuhan</a:t>
              </a:r>
              <a:endParaRPr lang="en-US" sz="1200" i="1" kern="0">
                <a:solidFill>
                  <a:sysClr val="windowText" lastClr="000000"/>
                </a:solidFill>
                <a:latin typeface="Times New Roman"/>
                <a:ea typeface="Times New Roman"/>
              </a:endParaRPr>
            </a:p>
            <a:p>
              <a:pPr algn="ctr" defTabSz="914400">
                <a:defRPr/>
              </a:pPr>
              <a:r>
                <a:rPr lang="en-US" sz="1200" i="1" kern="0">
                  <a:solidFill>
                    <a:sysClr val="windowText" lastClr="000000"/>
                  </a:solidFill>
                  <a:latin typeface="Times New Roman"/>
                  <a:ea typeface="Times New Roman"/>
                </a:rPr>
                <a:t> </a:t>
              </a:r>
            </a:p>
          </p:txBody>
        </p:sp>
        <p:cxnSp>
          <p:nvCxnSpPr>
            <p:cNvPr id="89" name="Line 1286"/>
            <p:cNvCxnSpPr/>
            <p:nvPr/>
          </p:nvCxnSpPr>
          <p:spPr bwMode="auto">
            <a:xfrm>
              <a:off x="2443896" y="2485483"/>
              <a:ext cx="612543"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90" name="Text Box 1288"/>
            <p:cNvSpPr txBox="1">
              <a:spLocks noChangeArrowheads="1"/>
            </p:cNvSpPr>
            <p:nvPr/>
          </p:nvSpPr>
          <p:spPr bwMode="auto">
            <a:xfrm>
              <a:off x="3043359" y="824435"/>
              <a:ext cx="1967503" cy="904800"/>
            </a:xfrm>
            <a:prstGeom prst="rect">
              <a:avLst/>
            </a:prstGeom>
            <a:solidFill>
              <a:schemeClr val="accent6">
                <a:lumMod val="20000"/>
                <a:lumOff val="80000"/>
              </a:schemeClr>
            </a:solidFill>
            <a:ln w="9525">
              <a:solidFill>
                <a:srgbClr val="000000"/>
              </a:solidFill>
              <a:miter lim="800000"/>
              <a:headEnd/>
              <a:tailEnd/>
            </a:ln>
          </p:spPr>
          <p:txBody>
            <a:bodyPr rot="0" vert="horz" wrap="square" lIns="0" tIns="0" rIns="0" bIns="0" anchor="t" anchorCtr="0" upright="1">
              <a:noAutofit/>
            </a:bodyPr>
            <a:lstStyle/>
            <a:p>
              <a:pPr algn="ctr" defTabSz="914400">
                <a:defRPr/>
              </a:pPr>
              <a:r>
                <a:rPr lang="en-US" sz="1400" kern="0">
                  <a:solidFill>
                    <a:sysClr val="windowText" lastClr="000000"/>
                  </a:solidFill>
                  <a:latin typeface="Times New Roman"/>
                  <a:ea typeface="Times New Roman"/>
                </a:rPr>
                <a:t>Sistem </a:t>
              </a:r>
              <a:r>
                <a:rPr lang="en-US" sz="1400" kern="0" smtClean="0">
                  <a:solidFill>
                    <a:sysClr val="windowText" lastClr="000000"/>
                  </a:solidFill>
                  <a:latin typeface="Times New Roman"/>
                  <a:ea typeface="Times New Roman"/>
                </a:rPr>
                <a:t>Informasi Perusahaan Terintegrasi</a:t>
              </a:r>
              <a:endParaRPr lang="en-US" sz="1400" kern="0">
                <a:solidFill>
                  <a:sysClr val="windowText" lastClr="000000"/>
                </a:solidFill>
                <a:latin typeface="Times New Roman"/>
                <a:ea typeface="Times New Roman"/>
              </a:endParaRPr>
            </a:p>
            <a:p>
              <a:pPr algn="ctr" defTabSz="914400">
                <a:defRPr/>
              </a:pPr>
              <a:r>
                <a:rPr lang="en-US" sz="1400" kern="0" smtClean="0">
                  <a:solidFill>
                    <a:sysClr val="windowText" lastClr="000000"/>
                  </a:solidFill>
                  <a:latin typeface="Times New Roman"/>
                  <a:ea typeface="Times New Roman"/>
                </a:rPr>
                <a:t>(Integratged-</a:t>
              </a:r>
              <a:r>
                <a:rPr lang="en-US" sz="1400" i="1" kern="0" smtClean="0">
                  <a:solidFill>
                    <a:sysClr val="windowText" lastClr="000000"/>
                  </a:solidFill>
                  <a:latin typeface="Times New Roman"/>
                  <a:ea typeface="Times New Roman"/>
                </a:rPr>
                <a:t>Enterprise Information System </a:t>
              </a:r>
              <a:r>
                <a:rPr lang="en-US" sz="1400" b="1" i="1" kern="0">
                  <a:solidFill>
                    <a:sysClr val="windowText" lastClr="000000"/>
                  </a:solidFill>
                  <a:latin typeface="Times New Roman"/>
                  <a:ea typeface="Times New Roman"/>
                </a:rPr>
                <a:t>/ </a:t>
              </a:r>
              <a:r>
                <a:rPr lang="en-US" sz="1400" b="1" i="1" kern="0" smtClean="0">
                  <a:solidFill>
                    <a:sysClr val="windowText" lastClr="000000"/>
                  </a:solidFill>
                  <a:latin typeface="Times New Roman"/>
                  <a:ea typeface="Times New Roman"/>
                </a:rPr>
                <a:t>IEIS</a:t>
              </a:r>
              <a:r>
                <a:rPr lang="en-US" sz="1400" i="1" kern="0" smtClean="0">
                  <a:solidFill>
                    <a:sysClr val="windowText" lastClr="000000"/>
                  </a:solidFill>
                  <a:latin typeface="Times New Roman"/>
                  <a:ea typeface="Times New Roman"/>
                </a:rPr>
                <a:t>)</a:t>
              </a:r>
              <a:endParaRPr lang="en-US" sz="1400" kern="0">
                <a:solidFill>
                  <a:sysClr val="windowText" lastClr="000000"/>
                </a:solidFill>
                <a:latin typeface="Times New Roman"/>
                <a:ea typeface="Times New Roman"/>
              </a:endParaRPr>
            </a:p>
            <a:p>
              <a:pPr algn="ctr" defTabSz="914400">
                <a:defRPr/>
              </a:pPr>
              <a:r>
                <a:rPr lang="en-US" sz="1400" b="1" kern="0">
                  <a:solidFill>
                    <a:sysClr val="windowText" lastClr="000000"/>
                  </a:solidFill>
                  <a:latin typeface="Times New Roman"/>
                  <a:ea typeface="Times New Roman"/>
                </a:rPr>
                <a:t> </a:t>
              </a:r>
              <a:endParaRPr lang="en-US" sz="1400" kern="0">
                <a:solidFill>
                  <a:sysClr val="windowText" lastClr="000000"/>
                </a:solidFill>
                <a:latin typeface="Times New Roman"/>
                <a:ea typeface="Times New Roman"/>
              </a:endParaRPr>
            </a:p>
            <a:p>
              <a:pPr algn="ctr" defTabSz="914400">
                <a:defRPr/>
              </a:pPr>
              <a:r>
                <a:rPr lang="en-US" sz="1400" b="1" kern="0">
                  <a:solidFill>
                    <a:sysClr val="windowText" lastClr="000000"/>
                  </a:solidFill>
                  <a:latin typeface="Times New Roman"/>
                  <a:ea typeface="Times New Roman"/>
                </a:rPr>
                <a:t> </a:t>
              </a:r>
              <a:endParaRPr lang="en-US" sz="1400" kern="0">
                <a:solidFill>
                  <a:sysClr val="windowText" lastClr="000000"/>
                </a:solidFill>
                <a:latin typeface="Times New Roman"/>
                <a:ea typeface="Times New Roman"/>
              </a:endParaRPr>
            </a:p>
          </p:txBody>
        </p:sp>
        <p:sp>
          <p:nvSpPr>
            <p:cNvPr id="91" name="Oval 90"/>
            <p:cNvSpPr/>
            <p:nvPr/>
          </p:nvSpPr>
          <p:spPr>
            <a:xfrm>
              <a:off x="2510164" y="930066"/>
              <a:ext cx="444843" cy="4258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prstClr val="white"/>
                  </a:solidFill>
                </a:rPr>
                <a:t>5</a:t>
              </a:r>
            </a:p>
          </p:txBody>
        </p:sp>
        <p:sp>
          <p:nvSpPr>
            <p:cNvPr id="92" name="Right Arrow 91"/>
            <p:cNvSpPr/>
            <p:nvPr/>
          </p:nvSpPr>
          <p:spPr>
            <a:xfrm>
              <a:off x="4987678" y="1142999"/>
              <a:ext cx="1197222" cy="21293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sp>
        <p:nvSpPr>
          <p:cNvPr id="34" name="Text Box 1282"/>
          <p:cNvSpPr txBox="1">
            <a:spLocks noChangeArrowheads="1"/>
          </p:cNvSpPr>
          <p:nvPr/>
        </p:nvSpPr>
        <p:spPr bwMode="auto">
          <a:xfrm>
            <a:off x="9577773" y="1133515"/>
            <a:ext cx="1669600" cy="361434"/>
          </a:xfrm>
          <a:prstGeom prst="rect">
            <a:avLst/>
          </a:prstGeom>
          <a:noFill/>
          <a:ln w="9525">
            <a:noFill/>
            <a:miter lim="800000"/>
            <a:headEnd/>
            <a:tailEnd/>
          </a:ln>
        </p:spPr>
        <p:txBody>
          <a:bodyPr rot="0" vert="horz" wrap="square" lIns="0" tIns="0" rIns="0" bIns="0" anchor="t" anchorCtr="0" upright="1">
            <a:noAutofit/>
          </a:bodyPr>
          <a:lstStyle/>
          <a:p>
            <a:pPr algn="ctr" defTabSz="914400">
              <a:defRPr/>
            </a:pPr>
            <a:r>
              <a:rPr lang="en-US" sz="1600" b="1" i="1" kern="0" smtClean="0">
                <a:solidFill>
                  <a:sysClr val="windowText" lastClr="000000"/>
                </a:solidFill>
                <a:latin typeface="Times New Roman"/>
                <a:ea typeface="Times New Roman"/>
              </a:rPr>
              <a:t>Aplikasi Enterprise</a:t>
            </a:r>
            <a:endParaRPr lang="en-US" sz="1600" b="1" i="1" kern="0">
              <a:solidFill>
                <a:sysClr val="windowText" lastClr="000000"/>
              </a:solidFill>
              <a:latin typeface="Times New Roman"/>
              <a:ea typeface="Times New Roman"/>
            </a:endParaRPr>
          </a:p>
          <a:p>
            <a:pPr algn="ctr" defTabSz="914400">
              <a:defRPr/>
            </a:pPr>
            <a:r>
              <a:rPr lang="en-US" sz="1600" b="1" i="1" kern="0">
                <a:solidFill>
                  <a:sysClr val="windowText" lastClr="000000"/>
                </a:solidFill>
                <a:latin typeface="Times New Roman"/>
                <a:ea typeface="Times New Roman"/>
              </a:rPr>
              <a:t> </a:t>
            </a:r>
          </a:p>
        </p:txBody>
      </p:sp>
      <p:sp>
        <p:nvSpPr>
          <p:cNvPr id="4" name="Rectangle 3"/>
          <p:cNvSpPr/>
          <p:nvPr/>
        </p:nvSpPr>
        <p:spPr>
          <a:xfrm>
            <a:off x="9454152" y="1651249"/>
            <a:ext cx="2478768" cy="2477601"/>
          </a:xfrm>
          <a:prstGeom prst="rect">
            <a:avLst/>
          </a:prstGeom>
        </p:spPr>
        <p:txBody>
          <a:bodyPr wrap="square">
            <a:spAutoFit/>
          </a:bodyPr>
          <a:lstStyle/>
          <a:p>
            <a:pPr marL="285750" indent="-285750">
              <a:spcAft>
                <a:spcPts val="600"/>
              </a:spcAft>
              <a:buFont typeface="Wingdings" pitchFamily="2" charset="2"/>
              <a:buChar char="ü"/>
            </a:pPr>
            <a:r>
              <a:rPr lang="en-US" sz="1400" i="1">
                <a:solidFill>
                  <a:prstClr val="black"/>
                </a:solidFill>
                <a:latin typeface="Times New Roman" pitchFamily="18" charset="0"/>
                <a:cs typeface="Times New Roman" pitchFamily="18" charset="0"/>
              </a:rPr>
              <a:t>Enterprise resource planning (ERP) </a:t>
            </a:r>
          </a:p>
          <a:p>
            <a:pPr marL="285750" indent="-285750">
              <a:spcAft>
                <a:spcPts val="600"/>
              </a:spcAft>
              <a:buFont typeface="Wingdings" pitchFamily="2" charset="2"/>
              <a:buChar char="ü"/>
            </a:pPr>
            <a:r>
              <a:rPr lang="en-US" sz="1400" i="1">
                <a:solidFill>
                  <a:prstClr val="black"/>
                </a:solidFill>
                <a:latin typeface="Times New Roman" pitchFamily="18" charset="0"/>
                <a:cs typeface="Times New Roman" pitchFamily="18" charset="0"/>
              </a:rPr>
              <a:t>Sistem manajemen rantai pasokan (supply chain management systems) </a:t>
            </a:r>
          </a:p>
          <a:p>
            <a:pPr marL="285750" indent="-285750">
              <a:spcAft>
                <a:spcPts val="600"/>
              </a:spcAft>
              <a:buFont typeface="Wingdings" pitchFamily="2" charset="2"/>
              <a:buChar char="ü"/>
            </a:pPr>
            <a:r>
              <a:rPr lang="en-US" sz="1400" i="1">
                <a:solidFill>
                  <a:prstClr val="black"/>
                </a:solidFill>
                <a:latin typeface="Times New Roman" pitchFamily="18" charset="0"/>
                <a:cs typeface="Times New Roman" pitchFamily="18" charset="0"/>
              </a:rPr>
              <a:t>Customer relationship management system (CRM systems</a:t>
            </a:r>
            <a:r>
              <a:rPr lang="en-US" sz="1400" i="1" smtClean="0">
                <a:solidFill>
                  <a:prstClr val="black"/>
                </a:solidFill>
                <a:latin typeface="Times New Roman" pitchFamily="18" charset="0"/>
                <a:cs typeface="Times New Roman" pitchFamily="18" charset="0"/>
              </a:rPr>
              <a:t>)</a:t>
            </a:r>
            <a:endParaRPr lang="en-US" sz="1400" i="1">
              <a:solidFill>
                <a:prstClr val="black"/>
              </a:solidFill>
              <a:latin typeface="Times New Roman" pitchFamily="18" charset="0"/>
              <a:cs typeface="Times New Roman" pitchFamily="18" charset="0"/>
            </a:endParaRPr>
          </a:p>
          <a:p>
            <a:pPr marL="285750" indent="-285750">
              <a:spcAft>
                <a:spcPts val="600"/>
              </a:spcAft>
              <a:buFont typeface="Wingdings" pitchFamily="2" charset="2"/>
              <a:buChar char="ü"/>
            </a:pPr>
            <a:r>
              <a:rPr lang="en-US" sz="1400" i="1">
                <a:solidFill>
                  <a:prstClr val="black"/>
                </a:solidFill>
                <a:latin typeface="Times New Roman" pitchFamily="18" charset="0"/>
                <a:cs typeface="Times New Roman" pitchFamily="18" charset="0"/>
              </a:rPr>
              <a:t>Knowledge management </a:t>
            </a:r>
            <a:r>
              <a:rPr lang="en-US" sz="1400" i="1" smtClean="0">
                <a:solidFill>
                  <a:prstClr val="black"/>
                </a:solidFill>
                <a:latin typeface="Times New Roman" pitchFamily="18" charset="0"/>
                <a:cs typeface="Times New Roman" pitchFamily="18" charset="0"/>
              </a:rPr>
              <a:t>system</a:t>
            </a:r>
            <a:endParaRPr lang="en-US" sz="1400" i="1">
              <a:solidFill>
                <a:prstClr val="black"/>
              </a:solidFill>
              <a:latin typeface="Times New Roman" pitchFamily="18" charset="0"/>
              <a:cs typeface="Times New Roman" pitchFamily="18" charset="0"/>
            </a:endParaRPr>
          </a:p>
        </p:txBody>
      </p:sp>
    </p:spTree>
    <p:extLst>
      <p:ext uri="{BB962C8B-B14F-4D97-AF65-F5344CB8AC3E}">
        <p14:creationId xmlns:p14="http://schemas.microsoft.com/office/powerpoint/2010/main" val="340184187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txBox="1">
            <a:spLocks/>
          </p:cNvSpPr>
          <p:nvPr/>
        </p:nvSpPr>
        <p:spPr>
          <a:xfrm>
            <a:off x="809624" y="59356"/>
            <a:ext cx="10782301" cy="554865"/>
          </a:xfrm>
          <a:prstGeom prst="rect">
            <a:avLst/>
          </a:prstGeom>
          <a:solidFill>
            <a:schemeClr val="tx1"/>
          </a:solidFill>
        </p:spPr>
        <p:txBody>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r>
              <a:rPr lang="en-US" b="1" smtClean="0">
                <a:solidFill>
                  <a:prstClr val="white"/>
                </a:solidFill>
                <a:latin typeface="Calibri" pitchFamily="34" charset="0"/>
                <a:cs typeface="Arial" pitchFamily="34" charset="0"/>
              </a:rPr>
              <a:t>PENGANTAR TINJAUAN PRODUK APLIKASI ENTERPRISE</a:t>
            </a:r>
            <a:endParaRPr lang="en-US" b="1">
              <a:solidFill>
                <a:prstClr val="white"/>
              </a:solidFill>
              <a:latin typeface="Calibri" pitchFamily="34" charset="0"/>
              <a:cs typeface="Arial" pitchFamily="34" charset="0"/>
            </a:endParaRPr>
          </a:p>
        </p:txBody>
      </p:sp>
      <p:sp>
        <p:nvSpPr>
          <p:cNvPr id="2" name="Rectangle 1"/>
          <p:cNvSpPr/>
          <p:nvPr/>
        </p:nvSpPr>
        <p:spPr>
          <a:xfrm>
            <a:off x="419100" y="916444"/>
            <a:ext cx="11455400" cy="5170646"/>
          </a:xfrm>
          <a:prstGeom prst="rect">
            <a:avLst/>
          </a:prstGeom>
        </p:spPr>
        <p:txBody>
          <a:bodyPr wrap="square">
            <a:spAutoFit/>
          </a:bodyPr>
          <a:lstStyle/>
          <a:p>
            <a:r>
              <a:rPr lang="en-US" sz="2400">
                <a:solidFill>
                  <a:prstClr val="black"/>
                </a:solidFill>
              </a:rPr>
              <a:t>Aplikasi </a:t>
            </a:r>
            <a:r>
              <a:rPr lang="en-US" sz="2400" i="1">
                <a:solidFill>
                  <a:prstClr val="black"/>
                </a:solidFill>
              </a:rPr>
              <a:t>enterprise</a:t>
            </a:r>
            <a:r>
              <a:rPr lang="en-US" sz="2400">
                <a:solidFill>
                  <a:prstClr val="black"/>
                </a:solidFill>
              </a:rPr>
              <a:t> mencakup </a:t>
            </a:r>
            <a:r>
              <a:rPr lang="en-US" sz="2400" i="1">
                <a:solidFill>
                  <a:prstClr val="black"/>
                </a:solidFill>
              </a:rPr>
              <a:t>enterprise resource planning</a:t>
            </a:r>
            <a:r>
              <a:rPr lang="en-US" sz="2400">
                <a:solidFill>
                  <a:prstClr val="black"/>
                </a:solidFill>
              </a:rPr>
              <a:t> (ERP) </a:t>
            </a:r>
            <a:r>
              <a:rPr lang="en-US" sz="2400" i="1">
                <a:solidFill>
                  <a:prstClr val="black"/>
                </a:solidFill>
              </a:rPr>
              <a:t>system</a:t>
            </a:r>
            <a:r>
              <a:rPr lang="en-US" sz="2400">
                <a:solidFill>
                  <a:prstClr val="black"/>
                </a:solidFill>
              </a:rPr>
              <a:t>, sistem manajemen rantai pasokan, </a:t>
            </a:r>
            <a:r>
              <a:rPr lang="en-US" sz="2400" smtClean="0">
                <a:solidFill>
                  <a:prstClr val="black"/>
                </a:solidFill>
              </a:rPr>
              <a:t> </a:t>
            </a:r>
            <a:r>
              <a:rPr lang="en-US" sz="2400" i="1" smtClean="0">
                <a:solidFill>
                  <a:prstClr val="black"/>
                </a:solidFill>
              </a:rPr>
              <a:t>customer </a:t>
            </a:r>
            <a:r>
              <a:rPr lang="en-US" sz="2400" i="1">
                <a:solidFill>
                  <a:prstClr val="black"/>
                </a:solidFill>
              </a:rPr>
              <a:t>relationship management</a:t>
            </a:r>
            <a:r>
              <a:rPr lang="en-US" sz="2400">
                <a:solidFill>
                  <a:prstClr val="black"/>
                </a:solidFill>
              </a:rPr>
              <a:t> (CRM) </a:t>
            </a:r>
            <a:r>
              <a:rPr lang="en-US" sz="2400" i="1">
                <a:solidFill>
                  <a:prstClr val="black"/>
                </a:solidFill>
              </a:rPr>
              <a:t>system</a:t>
            </a:r>
            <a:r>
              <a:rPr lang="en-US" sz="2400">
                <a:solidFill>
                  <a:prstClr val="black"/>
                </a:solidFill>
              </a:rPr>
              <a:t>, dan </a:t>
            </a:r>
            <a:r>
              <a:rPr lang="en-US" sz="2400" i="1">
                <a:solidFill>
                  <a:prstClr val="black"/>
                </a:solidFill>
              </a:rPr>
              <a:t>knowledge management system</a:t>
            </a:r>
            <a:r>
              <a:rPr lang="en-US" sz="2400" smtClean="0">
                <a:solidFill>
                  <a:prstClr val="black"/>
                </a:solidFill>
              </a:rPr>
              <a:t>.</a:t>
            </a:r>
          </a:p>
          <a:p>
            <a:endParaRPr lang="en-US" sz="2000">
              <a:solidFill>
                <a:prstClr val="black"/>
              </a:solidFill>
            </a:endParaRPr>
          </a:p>
          <a:p>
            <a:pPr marL="457200" indent="-457200">
              <a:spcAft>
                <a:spcPts val="1200"/>
              </a:spcAft>
              <a:buFont typeface="+mj-lt"/>
              <a:buAutoNum type="arabicPeriod"/>
            </a:pPr>
            <a:r>
              <a:rPr lang="en-US" sz="2000" b="1" i="1" smtClean="0">
                <a:solidFill>
                  <a:prstClr val="black"/>
                </a:solidFill>
              </a:rPr>
              <a:t>Enterprise </a:t>
            </a:r>
            <a:r>
              <a:rPr lang="en-US" sz="2000" b="1" i="1">
                <a:solidFill>
                  <a:prstClr val="black"/>
                </a:solidFill>
              </a:rPr>
              <a:t>resource planning</a:t>
            </a:r>
            <a:r>
              <a:rPr lang="en-US" sz="2000" b="1">
                <a:solidFill>
                  <a:prstClr val="black"/>
                </a:solidFill>
              </a:rPr>
              <a:t> (ERP</a:t>
            </a:r>
            <a:r>
              <a:rPr lang="en-US" sz="2000" b="1" smtClean="0">
                <a:solidFill>
                  <a:prstClr val="black"/>
                </a:solidFill>
              </a:rPr>
              <a:t>) </a:t>
            </a:r>
            <a:r>
              <a:rPr lang="en-US" sz="2000" smtClean="0">
                <a:solidFill>
                  <a:prstClr val="black"/>
                </a:solidFill>
              </a:rPr>
              <a:t>adalah sistem informasi yang </a:t>
            </a:r>
            <a:r>
              <a:rPr lang="en-US" sz="2000">
                <a:solidFill>
                  <a:prstClr val="black"/>
                </a:solidFill>
              </a:rPr>
              <a:t>mengintegrasikan proses-proses bisnis kunci suatu perusahaan ke dalam satu sistem perangkat lunak tunggal untuk memperbaiki koordinasi dan pengambilan keputusan.</a:t>
            </a:r>
          </a:p>
          <a:p>
            <a:pPr marL="457200" indent="-457200">
              <a:spcAft>
                <a:spcPts val="1200"/>
              </a:spcAft>
              <a:buFont typeface="+mj-lt"/>
              <a:buAutoNum type="arabicPeriod"/>
            </a:pPr>
            <a:r>
              <a:rPr lang="en-US" sz="2000" b="1">
                <a:solidFill>
                  <a:prstClr val="black"/>
                </a:solidFill>
              </a:rPr>
              <a:t>Sistem manajemen rantai pasokan (</a:t>
            </a:r>
            <a:r>
              <a:rPr lang="en-US" sz="2000" b="1" i="1">
                <a:solidFill>
                  <a:prstClr val="black"/>
                </a:solidFill>
              </a:rPr>
              <a:t>supply chain management systems</a:t>
            </a:r>
            <a:r>
              <a:rPr lang="en-US" sz="2000" b="1">
                <a:solidFill>
                  <a:prstClr val="black"/>
                </a:solidFill>
              </a:rPr>
              <a:t>)</a:t>
            </a:r>
            <a:r>
              <a:rPr lang="en-US" sz="2000">
                <a:solidFill>
                  <a:prstClr val="black"/>
                </a:solidFill>
              </a:rPr>
              <a:t> membantu perusahaan mengelola hubungannya dengan pemasok untuk mengoptimalkan perencanaan, pengadaan, produksi, dan penyerahan produk dan jasa.</a:t>
            </a:r>
          </a:p>
          <a:p>
            <a:pPr marL="457200" indent="-457200">
              <a:spcAft>
                <a:spcPts val="1200"/>
              </a:spcAft>
              <a:buFont typeface="+mj-lt"/>
              <a:buAutoNum type="arabicPeriod"/>
            </a:pPr>
            <a:r>
              <a:rPr lang="en-US" sz="2000" b="1" i="1">
                <a:solidFill>
                  <a:prstClr val="black"/>
                </a:solidFill>
              </a:rPr>
              <a:t>Customer relationship management</a:t>
            </a:r>
            <a:r>
              <a:rPr lang="en-US" sz="2000" b="1">
                <a:solidFill>
                  <a:prstClr val="black"/>
                </a:solidFill>
              </a:rPr>
              <a:t> </a:t>
            </a:r>
            <a:r>
              <a:rPr lang="en-US" sz="2000" b="1" i="1">
                <a:solidFill>
                  <a:prstClr val="black"/>
                </a:solidFill>
              </a:rPr>
              <a:t>system</a:t>
            </a:r>
            <a:r>
              <a:rPr lang="en-US" sz="2000" b="1">
                <a:solidFill>
                  <a:prstClr val="black"/>
                </a:solidFill>
              </a:rPr>
              <a:t> (CRM </a:t>
            </a:r>
            <a:r>
              <a:rPr lang="en-US" sz="2000" b="1" i="1">
                <a:solidFill>
                  <a:prstClr val="black"/>
                </a:solidFill>
              </a:rPr>
              <a:t>systems</a:t>
            </a:r>
            <a:r>
              <a:rPr lang="en-US" sz="2000" b="1">
                <a:solidFill>
                  <a:prstClr val="black"/>
                </a:solidFill>
              </a:rPr>
              <a:t>)</a:t>
            </a:r>
            <a:r>
              <a:rPr lang="en-US" sz="2000">
                <a:solidFill>
                  <a:prstClr val="black"/>
                </a:solidFill>
              </a:rPr>
              <a:t> mengkoordinasikan proses-proses bisnis yang terkait dengan kustomer.</a:t>
            </a:r>
          </a:p>
          <a:p>
            <a:pPr marL="457200" indent="-457200">
              <a:spcAft>
                <a:spcPts val="1200"/>
              </a:spcAft>
              <a:buFont typeface="+mj-lt"/>
              <a:buAutoNum type="arabicPeriod"/>
            </a:pPr>
            <a:r>
              <a:rPr lang="en-US" sz="2000" b="1" i="1">
                <a:solidFill>
                  <a:prstClr val="black"/>
                </a:solidFill>
              </a:rPr>
              <a:t>Knowledge management system</a:t>
            </a:r>
            <a:r>
              <a:rPr lang="en-US" sz="2000">
                <a:solidFill>
                  <a:prstClr val="black"/>
                </a:solidFill>
              </a:rPr>
              <a:t> menjadikan perusahaan mampu mengoptimalkan penciptaan, pembagian, dan distribusi pengetahuan.</a:t>
            </a:r>
          </a:p>
        </p:txBody>
      </p:sp>
    </p:spTree>
    <p:extLst>
      <p:ext uri="{BB962C8B-B14F-4D97-AF65-F5344CB8AC3E}">
        <p14:creationId xmlns:p14="http://schemas.microsoft.com/office/powerpoint/2010/main" val="126994001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txBox="1">
            <a:spLocks/>
          </p:cNvSpPr>
          <p:nvPr/>
        </p:nvSpPr>
        <p:spPr>
          <a:xfrm>
            <a:off x="790576" y="59356"/>
            <a:ext cx="10801350" cy="554865"/>
          </a:xfrm>
          <a:prstGeom prst="rect">
            <a:avLst/>
          </a:prstGeom>
          <a:solidFill>
            <a:schemeClr val="tx1"/>
          </a:solidFill>
        </p:spPr>
        <p:txBody>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r>
              <a:rPr lang="en-US" b="1" smtClean="0">
                <a:solidFill>
                  <a:prstClr val="white"/>
                </a:solidFill>
                <a:latin typeface="Calibri" pitchFamily="34" charset="0"/>
                <a:cs typeface="Arial" pitchFamily="34" charset="0"/>
              </a:rPr>
              <a:t>ARSITEKTUR UMUM : APLIKASI ENTERPRISE</a:t>
            </a:r>
            <a:endParaRPr lang="en-US" b="1">
              <a:solidFill>
                <a:prstClr val="white"/>
              </a:solidFill>
              <a:latin typeface="Calibri" pitchFamily="34" charset="0"/>
              <a:cs typeface="Arial" pitchFamily="34" charset="0"/>
            </a:endParaRPr>
          </a:p>
        </p:txBody>
      </p:sp>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4950"/>
          <a:stretch/>
        </p:blipFill>
        <p:spPr bwMode="auto">
          <a:xfrm>
            <a:off x="179386" y="801688"/>
            <a:ext cx="6597533" cy="5268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6921500" y="801688"/>
            <a:ext cx="5029199" cy="3046988"/>
          </a:xfrm>
          <a:prstGeom prst="rect">
            <a:avLst/>
          </a:prstGeom>
        </p:spPr>
        <p:txBody>
          <a:bodyPr wrap="square">
            <a:spAutoFit/>
          </a:bodyPr>
          <a:lstStyle/>
          <a:p>
            <a:pPr>
              <a:spcAft>
                <a:spcPts val="600"/>
              </a:spcAft>
            </a:pPr>
            <a:r>
              <a:rPr lang="en-US" sz="1400">
                <a:solidFill>
                  <a:prstClr val="black"/>
                </a:solidFill>
              </a:rPr>
              <a:t>Istilah </a:t>
            </a:r>
            <a:r>
              <a:rPr lang="en-US" sz="1400" b="1" i="1">
                <a:solidFill>
                  <a:prstClr val="black"/>
                </a:solidFill>
              </a:rPr>
              <a:t>enterprise system</a:t>
            </a:r>
            <a:r>
              <a:rPr lang="en-US" sz="1400">
                <a:solidFill>
                  <a:prstClr val="black"/>
                </a:solidFill>
              </a:rPr>
              <a:t>, atau </a:t>
            </a:r>
            <a:r>
              <a:rPr lang="en-US" sz="1400" b="1" i="1">
                <a:solidFill>
                  <a:prstClr val="black"/>
                </a:solidFill>
              </a:rPr>
              <a:t>enterprise resource planning</a:t>
            </a:r>
            <a:r>
              <a:rPr lang="en-US" sz="1400">
                <a:solidFill>
                  <a:prstClr val="black"/>
                </a:solidFill>
              </a:rPr>
              <a:t> (</a:t>
            </a:r>
            <a:r>
              <a:rPr lang="en-US" sz="1400" b="1">
                <a:solidFill>
                  <a:prstClr val="black"/>
                </a:solidFill>
              </a:rPr>
              <a:t>ERP</a:t>
            </a:r>
            <a:r>
              <a:rPr lang="en-US" sz="1400">
                <a:solidFill>
                  <a:prstClr val="black"/>
                </a:solidFill>
              </a:rPr>
              <a:t>) </a:t>
            </a:r>
            <a:r>
              <a:rPr lang="en-US" sz="1400" b="1" i="1">
                <a:solidFill>
                  <a:prstClr val="black"/>
                </a:solidFill>
              </a:rPr>
              <a:t>system</a:t>
            </a:r>
            <a:r>
              <a:rPr lang="en-US" sz="1400">
                <a:solidFill>
                  <a:prstClr val="black"/>
                </a:solidFill>
              </a:rPr>
              <a:t>, mengacu pada </a:t>
            </a:r>
            <a:r>
              <a:rPr lang="en-US" sz="1400" b="1">
                <a:solidFill>
                  <a:prstClr val="black"/>
                </a:solidFill>
                <a:hlinkClick r:id="rId3" tooltip="definisi sistem informasi"/>
              </a:rPr>
              <a:t>sistem informasi</a:t>
            </a:r>
            <a:r>
              <a:rPr lang="en-US" sz="1400">
                <a:solidFill>
                  <a:prstClr val="black"/>
                </a:solidFill>
              </a:rPr>
              <a:t> yang terdiri dari satu set modul perangkat lunak yang terintegrasi dengan satu database sentral yang digunakan bersama oleh semua modul perangkat lunak itu. </a:t>
            </a:r>
            <a:r>
              <a:rPr lang="en-US" sz="1400" smtClean="0">
                <a:solidFill>
                  <a:prstClr val="black"/>
                </a:solidFill>
              </a:rPr>
              <a:t> </a:t>
            </a:r>
          </a:p>
          <a:p>
            <a:pPr>
              <a:spcAft>
                <a:spcPts val="600"/>
              </a:spcAft>
            </a:pPr>
            <a:r>
              <a:rPr lang="en-US" sz="1400" smtClean="0">
                <a:solidFill>
                  <a:prstClr val="black"/>
                </a:solidFill>
              </a:rPr>
              <a:t>Database </a:t>
            </a:r>
            <a:r>
              <a:rPr lang="en-US" sz="1400">
                <a:solidFill>
                  <a:prstClr val="black"/>
                </a:solidFill>
              </a:rPr>
              <a:t>mengumpulkan data dari berbagai divisi dan departemen di dalam perusahaan, serta dari proses bisnis-proses bisnis utama pada fungsi manufaktur dan produksi, keuangan dan akuntansi, penjualan dan pemasaran, serta sumber daya manusia, menjadikan data itu tersedia bagi aplikasi-aplikasi yang mendukung hampir semua aktivitas bisnis internal organisasi. </a:t>
            </a:r>
            <a:endParaRPr lang="en-US" sz="1400" smtClean="0">
              <a:solidFill>
                <a:prstClr val="black"/>
              </a:solidFill>
            </a:endParaRPr>
          </a:p>
          <a:p>
            <a:pPr>
              <a:spcAft>
                <a:spcPts val="600"/>
              </a:spcAft>
            </a:pPr>
            <a:r>
              <a:rPr lang="en-US" sz="1400" smtClean="0">
                <a:solidFill>
                  <a:prstClr val="black"/>
                </a:solidFill>
              </a:rPr>
              <a:t>Ketika </a:t>
            </a:r>
            <a:r>
              <a:rPr lang="en-US" sz="1400">
                <a:solidFill>
                  <a:prstClr val="black"/>
                </a:solidFill>
              </a:rPr>
              <a:t>informasi baru dimasukkan oleh suatu proses, informasi itu segera tersedia bagi proses bisnis-proses bisnis lainnya</a:t>
            </a:r>
          </a:p>
        </p:txBody>
      </p:sp>
      <p:sp>
        <p:nvSpPr>
          <p:cNvPr id="6" name="Rectangle 5"/>
          <p:cNvSpPr/>
          <p:nvPr/>
        </p:nvSpPr>
        <p:spPr>
          <a:xfrm>
            <a:off x="4914900" y="4272677"/>
            <a:ext cx="7175500" cy="2246769"/>
          </a:xfrm>
          <a:prstGeom prst="rect">
            <a:avLst/>
          </a:prstGeom>
          <a:solidFill>
            <a:srgbClr val="FFFF00"/>
          </a:solidFill>
        </p:spPr>
        <p:txBody>
          <a:bodyPr wrap="square">
            <a:spAutoFit/>
          </a:bodyPr>
          <a:lstStyle/>
          <a:p>
            <a:pPr algn="just"/>
            <a:r>
              <a:rPr lang="en-US" sz="1400" i="1">
                <a:solidFill>
                  <a:prstClr val="black"/>
                </a:solidFill>
              </a:rPr>
              <a:t>Enterprise resource planning</a:t>
            </a:r>
            <a:r>
              <a:rPr lang="en-US" sz="1400">
                <a:solidFill>
                  <a:prstClr val="black"/>
                </a:solidFill>
              </a:rPr>
              <a:t> (ERP) </a:t>
            </a:r>
            <a:r>
              <a:rPr lang="en-US" sz="1400" i="1">
                <a:solidFill>
                  <a:prstClr val="black"/>
                </a:solidFill>
              </a:rPr>
              <a:t>system</a:t>
            </a:r>
            <a:r>
              <a:rPr lang="en-US" sz="1400">
                <a:solidFill>
                  <a:prstClr val="black"/>
                </a:solidFill>
              </a:rPr>
              <a:t> mendukung sentralisasi organisasi karena </a:t>
            </a:r>
            <a:r>
              <a:rPr lang="en-US" sz="1400" i="1">
                <a:solidFill>
                  <a:prstClr val="black"/>
                </a:solidFill>
              </a:rPr>
              <a:t>enterprise resource planning</a:t>
            </a:r>
            <a:r>
              <a:rPr lang="en-US" sz="1400">
                <a:solidFill>
                  <a:prstClr val="black"/>
                </a:solidFill>
              </a:rPr>
              <a:t> (ERP) </a:t>
            </a:r>
            <a:r>
              <a:rPr lang="en-US" sz="1400" i="1">
                <a:solidFill>
                  <a:prstClr val="black"/>
                </a:solidFill>
              </a:rPr>
              <a:t>system </a:t>
            </a:r>
            <a:r>
              <a:rPr lang="en-US" sz="1400">
                <a:solidFill>
                  <a:prstClr val="black"/>
                </a:solidFill>
              </a:rPr>
              <a:t>menuntut standar data dan proses bisnis yang seragam di seluruh perusahaan dengan digunakannya satu platform teknologi. Data yang bersifat menyeluruh dalam perusahaan yang dihasilkan oleh </a:t>
            </a:r>
            <a:r>
              <a:rPr lang="en-US" sz="1400" i="1">
                <a:solidFill>
                  <a:prstClr val="black"/>
                </a:solidFill>
              </a:rPr>
              <a:t>enterprise resource planning</a:t>
            </a:r>
            <a:r>
              <a:rPr lang="en-US" sz="1400">
                <a:solidFill>
                  <a:prstClr val="black"/>
                </a:solidFill>
              </a:rPr>
              <a:t> (ERP) </a:t>
            </a:r>
            <a:r>
              <a:rPr lang="en-US" sz="1400" i="1">
                <a:solidFill>
                  <a:prstClr val="black"/>
                </a:solidFill>
              </a:rPr>
              <a:t>system </a:t>
            </a:r>
            <a:r>
              <a:rPr lang="en-US" sz="1400">
                <a:solidFill>
                  <a:prstClr val="black"/>
                </a:solidFill>
              </a:rPr>
              <a:t>membantu manajer mengevaluasi kinerja organisasi.</a:t>
            </a:r>
          </a:p>
          <a:p>
            <a:pPr algn="just"/>
            <a:endParaRPr lang="en-US" sz="1400" smtClean="0">
              <a:solidFill>
                <a:prstClr val="black"/>
              </a:solidFill>
            </a:endParaRPr>
          </a:p>
          <a:p>
            <a:pPr algn="just"/>
            <a:r>
              <a:rPr lang="en-US" sz="1400" smtClean="0">
                <a:solidFill>
                  <a:prstClr val="black"/>
                </a:solidFill>
              </a:rPr>
              <a:t>Beberapa </a:t>
            </a:r>
            <a:r>
              <a:rPr lang="en-US" sz="1400">
                <a:solidFill>
                  <a:prstClr val="black"/>
                </a:solidFill>
              </a:rPr>
              <a:t>vendor perangkat lunak ERP yang terkenal adalah SAP, Oracle, IBM, Infor Global Solutions, dan Microsoft. Terdapat pula versi paket perangkat lunak ERP yang dirancang untuk usaha kecil dan menengah serta versi sesuai permintaan (</a:t>
            </a:r>
            <a:r>
              <a:rPr lang="en-US" sz="1400" i="1">
                <a:solidFill>
                  <a:prstClr val="black"/>
                </a:solidFill>
              </a:rPr>
              <a:t>on-demand version</a:t>
            </a:r>
            <a:r>
              <a:rPr lang="en-US" sz="1400">
                <a:solidFill>
                  <a:prstClr val="black"/>
                </a:solidFill>
              </a:rPr>
              <a:t>), termasuk di antaranya layanan perangkat lunak yang dijalankan dengan platform cloud.</a:t>
            </a:r>
          </a:p>
        </p:txBody>
      </p:sp>
    </p:spTree>
    <p:extLst>
      <p:ext uri="{BB962C8B-B14F-4D97-AF65-F5344CB8AC3E}">
        <p14:creationId xmlns:p14="http://schemas.microsoft.com/office/powerpoint/2010/main" val="247221993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txBox="1">
            <a:spLocks/>
          </p:cNvSpPr>
          <p:nvPr/>
        </p:nvSpPr>
        <p:spPr>
          <a:xfrm>
            <a:off x="762000" y="59356"/>
            <a:ext cx="10801350" cy="554865"/>
          </a:xfrm>
          <a:prstGeom prst="rect">
            <a:avLst/>
          </a:prstGeom>
          <a:solidFill>
            <a:schemeClr val="tx1"/>
          </a:solidFill>
        </p:spPr>
        <p:txBody>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r>
              <a:rPr lang="en-US" b="1" smtClean="0">
                <a:solidFill>
                  <a:prstClr val="white"/>
                </a:solidFill>
                <a:latin typeface="Calibri" pitchFamily="34" charset="0"/>
                <a:cs typeface="Arial" pitchFamily="34" charset="0"/>
              </a:rPr>
              <a:t>ARSITEKTUR UMUM : APLIKASI ENTERPRISE</a:t>
            </a:r>
            <a:endParaRPr lang="en-US" b="1">
              <a:solidFill>
                <a:prstClr val="white"/>
              </a:solidFill>
              <a:latin typeface="Calibri" pitchFamily="34" charset="0"/>
              <a:cs typeface="Arial" pitchFamily="34" charset="0"/>
            </a:endParaRPr>
          </a:p>
        </p:txBody>
      </p:sp>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4950"/>
          <a:stretch/>
        </p:blipFill>
        <p:spPr bwMode="auto">
          <a:xfrm>
            <a:off x="179386" y="801688"/>
            <a:ext cx="6597533" cy="5268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6870700" y="801688"/>
            <a:ext cx="5080000" cy="3831818"/>
          </a:xfrm>
          <a:prstGeom prst="rect">
            <a:avLst/>
          </a:prstGeom>
        </p:spPr>
        <p:txBody>
          <a:bodyPr wrap="square">
            <a:spAutoFit/>
          </a:bodyPr>
          <a:lstStyle/>
          <a:p>
            <a:pPr>
              <a:spcAft>
                <a:spcPts val="600"/>
              </a:spcAft>
            </a:pPr>
            <a:r>
              <a:rPr lang="en-US" sz="1400" b="1">
                <a:solidFill>
                  <a:prstClr val="black"/>
                </a:solidFill>
              </a:rPr>
              <a:t>Sistem manajemen rantai pasokan (</a:t>
            </a:r>
            <a:r>
              <a:rPr lang="en-US" sz="1400" b="1" i="1">
                <a:solidFill>
                  <a:prstClr val="black"/>
                </a:solidFill>
              </a:rPr>
              <a:t>supply chain management</a:t>
            </a:r>
            <a:r>
              <a:rPr lang="en-US" sz="1400" b="1">
                <a:solidFill>
                  <a:prstClr val="black"/>
                </a:solidFill>
              </a:rPr>
              <a:t>)</a:t>
            </a:r>
            <a:r>
              <a:rPr lang="en-US" sz="1400">
                <a:solidFill>
                  <a:prstClr val="black"/>
                </a:solidFill>
              </a:rPr>
              <a:t> mengotomatisasi aliran informasi di antara anggota-anggota rantai pasokan sehingga mereka bisa menggunakan informasi itu untuk mengambil keputusan yang lebih baik mengenai kapan dan berapa banyak yang harus dibeli, diproduksi, atau dikirimkan. Informasi yang lebih akurat dari sistem manajemen rantai pasokan mengurangi ketidakpastian serta dampak dari </a:t>
            </a:r>
            <a:r>
              <a:rPr lang="en-US" sz="1400" i="1">
                <a:solidFill>
                  <a:prstClr val="black"/>
                </a:solidFill>
              </a:rPr>
              <a:t>bullwhip effect</a:t>
            </a:r>
            <a:r>
              <a:rPr lang="en-US" sz="1400" smtClean="0">
                <a:solidFill>
                  <a:prstClr val="black"/>
                </a:solidFill>
              </a:rPr>
              <a:t>. (efek cambuk banteng)</a:t>
            </a:r>
            <a:endParaRPr lang="en-US" sz="1400">
              <a:solidFill>
                <a:prstClr val="black"/>
              </a:solidFill>
            </a:endParaRPr>
          </a:p>
          <a:p>
            <a:pPr>
              <a:spcAft>
                <a:spcPts val="600"/>
              </a:spcAft>
            </a:pPr>
            <a:r>
              <a:rPr lang="en-US" sz="1400">
                <a:solidFill>
                  <a:prstClr val="black"/>
                </a:solidFill>
              </a:rPr>
              <a:t>Perangkat lunak manajemen rantai pasokan mencakup perangkat lunak untuk perencanaan rantai pasokan dan untuk pelaksanaan rantai pasokan. Teknologi Internet memfasilitasi manajemen rantai pasokan global dengan menyediakan konektivitas bagi organisasi-organisasi di berbagai negara untuk berbagi informasi rantai pasokan. Komunikasi yang semakin baik di antara anggota-anggota rantai pasokan juga memfasilitasi respon kustomer yang efisien serta pergerakan menuju model yang dipicu oleh permintaan (</a:t>
            </a:r>
            <a:r>
              <a:rPr lang="en-US" sz="1400" i="1">
                <a:solidFill>
                  <a:prstClr val="black"/>
                </a:solidFill>
              </a:rPr>
              <a:t>demand-driven model</a:t>
            </a:r>
            <a:r>
              <a:rPr lang="en-US" sz="1400">
                <a:solidFill>
                  <a:prstClr val="black"/>
                </a:solidFill>
              </a:rPr>
              <a:t>).</a:t>
            </a:r>
          </a:p>
        </p:txBody>
      </p:sp>
      <p:sp>
        <p:nvSpPr>
          <p:cNvPr id="6" name="Rectangle 5"/>
          <p:cNvSpPr/>
          <p:nvPr/>
        </p:nvSpPr>
        <p:spPr>
          <a:xfrm>
            <a:off x="4673600" y="4606787"/>
            <a:ext cx="7416800" cy="2185214"/>
          </a:xfrm>
          <a:prstGeom prst="rect">
            <a:avLst/>
          </a:prstGeom>
          <a:solidFill>
            <a:srgbClr val="FFFF00"/>
          </a:solidFill>
        </p:spPr>
        <p:txBody>
          <a:bodyPr wrap="square">
            <a:spAutoFit/>
          </a:bodyPr>
          <a:lstStyle/>
          <a:p>
            <a:pPr>
              <a:spcAft>
                <a:spcPts val="1200"/>
              </a:spcAft>
            </a:pPr>
            <a:r>
              <a:rPr lang="en-US" sz="1400" b="1" i="1">
                <a:solidFill>
                  <a:prstClr val="black"/>
                </a:solidFill>
              </a:rPr>
              <a:t>Customer relationship management</a:t>
            </a:r>
            <a:r>
              <a:rPr lang="en-US" sz="1400" b="1">
                <a:solidFill>
                  <a:prstClr val="black"/>
                </a:solidFill>
              </a:rPr>
              <a:t> (CRM) </a:t>
            </a:r>
            <a:r>
              <a:rPr lang="en-US" sz="1400">
                <a:solidFill>
                  <a:prstClr val="black"/>
                </a:solidFill>
              </a:rPr>
              <a:t>adalah sistem yang mengintegrasikan dan mengotomatisasi proses pertemuan dengan kustomer dalam penjualan, pemasaran, dan layanan kustomer. Dengan demikian, sistem CRM memberikan pandangan mengenai kustomer pada tingkatan enterprise. </a:t>
            </a:r>
            <a:endParaRPr lang="en-US" sz="1400" smtClean="0">
              <a:solidFill>
                <a:prstClr val="black"/>
              </a:solidFill>
            </a:endParaRPr>
          </a:p>
          <a:p>
            <a:pPr>
              <a:spcAft>
                <a:spcPts val="1200"/>
              </a:spcAft>
            </a:pPr>
            <a:r>
              <a:rPr lang="en-US" sz="1400" smtClean="0">
                <a:solidFill>
                  <a:prstClr val="black"/>
                </a:solidFill>
              </a:rPr>
              <a:t>Perusahaan </a:t>
            </a:r>
            <a:r>
              <a:rPr lang="en-US" sz="1400">
                <a:solidFill>
                  <a:prstClr val="black"/>
                </a:solidFill>
              </a:rPr>
              <a:t>bisa menggunakan pengetahuan mengenai kustomer yang dihasilkan oleh sistem CRM ketika berinteraksi dengan kustomer sehingga perusahaan mampu memberikan layanan kustomer yang lebih baik. Perusahaan bisa menggunakan pengetahuan mengenai kustomer untuk menjual produk dan jasa baru. Sistem CRM juga mengidentifikasi kustomer dan peluang yang menguntungkan dan yang tidak menguntungkan sehingga bisa mengurangi </a:t>
            </a:r>
            <a:r>
              <a:rPr lang="en-US" sz="1400" i="1">
                <a:solidFill>
                  <a:prstClr val="black"/>
                </a:solidFill>
              </a:rPr>
              <a:t>churn rate</a:t>
            </a:r>
            <a:r>
              <a:rPr lang="en-US" sz="1400">
                <a:solidFill>
                  <a:prstClr val="black"/>
                </a:solidFill>
              </a:rPr>
              <a:t>.</a:t>
            </a:r>
          </a:p>
        </p:txBody>
      </p:sp>
    </p:spTree>
    <p:extLst>
      <p:ext uri="{BB962C8B-B14F-4D97-AF65-F5344CB8AC3E}">
        <p14:creationId xmlns:p14="http://schemas.microsoft.com/office/powerpoint/2010/main" val="203526951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txBox="1">
            <a:spLocks/>
          </p:cNvSpPr>
          <p:nvPr/>
        </p:nvSpPr>
        <p:spPr>
          <a:xfrm>
            <a:off x="790575" y="59356"/>
            <a:ext cx="10753725" cy="554865"/>
          </a:xfrm>
          <a:prstGeom prst="rect">
            <a:avLst/>
          </a:prstGeom>
          <a:solidFill>
            <a:schemeClr val="tx1"/>
          </a:solidFill>
        </p:spPr>
        <p:txBody>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r>
              <a:rPr lang="en-US" b="1" smtClean="0">
                <a:solidFill>
                  <a:prstClr val="white"/>
                </a:solidFill>
                <a:latin typeface="Calibri" pitchFamily="34" charset="0"/>
                <a:cs typeface="Arial" pitchFamily="34" charset="0"/>
              </a:rPr>
              <a:t>SISTEM INFORMASI SEBAGAI PRODUK KOLABORASI </a:t>
            </a:r>
            <a:endParaRPr lang="en-US" b="1">
              <a:solidFill>
                <a:prstClr val="white"/>
              </a:solidFill>
              <a:latin typeface="Calibri" pitchFamily="34" charset="0"/>
              <a:cs typeface="Arial" pitchFamily="34" charset="0"/>
            </a:endParaRPr>
          </a:p>
        </p:txBody>
      </p:sp>
      <p:sp>
        <p:nvSpPr>
          <p:cNvPr id="3" name="Rectangle 2"/>
          <p:cNvSpPr/>
          <p:nvPr/>
        </p:nvSpPr>
        <p:spPr>
          <a:xfrm>
            <a:off x="708660" y="990065"/>
            <a:ext cx="11010900" cy="3785652"/>
          </a:xfrm>
          <a:prstGeom prst="rect">
            <a:avLst/>
          </a:prstGeom>
        </p:spPr>
        <p:txBody>
          <a:bodyPr wrap="square">
            <a:spAutoFit/>
          </a:bodyPr>
          <a:lstStyle/>
          <a:p>
            <a:pPr>
              <a:spcAft>
                <a:spcPts val="1200"/>
              </a:spcAft>
            </a:pPr>
            <a:r>
              <a:rPr lang="en-US" sz="2000" smtClean="0">
                <a:solidFill>
                  <a:prstClr val="black"/>
                </a:solidFill>
              </a:rPr>
              <a:t>Kolaborasi </a:t>
            </a:r>
            <a:r>
              <a:rPr lang="en-US" sz="2000">
                <a:solidFill>
                  <a:prstClr val="black"/>
                </a:solidFill>
              </a:rPr>
              <a:t>berarti bekerja dengan orang lain untuk mencapai tujuan bersama. </a:t>
            </a:r>
            <a:r>
              <a:rPr lang="en-US" sz="2000" smtClean="0">
                <a:solidFill>
                  <a:prstClr val="black"/>
                </a:solidFill>
              </a:rPr>
              <a:t> </a:t>
            </a:r>
            <a:r>
              <a:rPr lang="en-US" sz="2000" b="1" smtClean="0">
                <a:solidFill>
                  <a:prstClr val="black"/>
                </a:solidFill>
              </a:rPr>
              <a:t>Bisnis </a:t>
            </a:r>
            <a:r>
              <a:rPr lang="en-US" sz="2000" b="1">
                <a:solidFill>
                  <a:prstClr val="black"/>
                </a:solidFill>
              </a:rPr>
              <a:t>sosial (</a:t>
            </a:r>
            <a:r>
              <a:rPr lang="en-US" sz="2000" b="1" i="1">
                <a:solidFill>
                  <a:prstClr val="black"/>
                </a:solidFill>
              </a:rPr>
              <a:t>social business</a:t>
            </a:r>
            <a:r>
              <a:rPr lang="en-US" sz="2000">
                <a:solidFill>
                  <a:prstClr val="black"/>
                </a:solidFill>
              </a:rPr>
              <a:t>) adalah penggunaan platform jejaring sosial, baik internal maupun eksternal, untuk terhubung dengan karyawan, kustomer, dan pemasok. Bisnis sosial juga bisa mendorong kolaborasi.</a:t>
            </a:r>
          </a:p>
          <a:p>
            <a:pPr>
              <a:spcAft>
                <a:spcPts val="1200"/>
              </a:spcAft>
            </a:pPr>
            <a:r>
              <a:rPr lang="en-US" sz="2000">
                <a:solidFill>
                  <a:prstClr val="black"/>
                </a:solidFill>
              </a:rPr>
              <a:t>Kolaborasi dan bisnis sosial menjadi semakin penting dalam bisnis yang diakibatkan oleh globalisasi, desentralisasi pengambilan keputusan, serta bertambahnya pekerjaan yang melibatkan interaksi sebagai aktivitas penambah nilai yang utama. Kolaborasi dan bisnis sosial mendorong peningkatan inovasi, produktivitas, kualitas, dan layanan kustomer.</a:t>
            </a:r>
          </a:p>
          <a:p>
            <a:pPr>
              <a:spcAft>
                <a:spcPts val="1200"/>
              </a:spcAft>
            </a:pPr>
            <a:r>
              <a:rPr lang="en-US" sz="2000">
                <a:solidFill>
                  <a:srgbClr val="C00000"/>
                </a:solidFill>
              </a:rPr>
              <a:t>Alat-alat bantu (</a:t>
            </a:r>
            <a:r>
              <a:rPr lang="en-US" sz="2000" i="1">
                <a:solidFill>
                  <a:srgbClr val="C00000"/>
                </a:solidFill>
              </a:rPr>
              <a:t>tools</a:t>
            </a:r>
            <a:r>
              <a:rPr lang="en-US" sz="2000">
                <a:solidFill>
                  <a:srgbClr val="C00000"/>
                </a:solidFill>
              </a:rPr>
              <a:t>) untuk kolaborasi dan bisnis sosial mencakup </a:t>
            </a:r>
            <a:r>
              <a:rPr lang="en-US" sz="2000" b="1">
                <a:solidFill>
                  <a:srgbClr val="C00000"/>
                </a:solidFill>
              </a:rPr>
              <a:t>e-mail</a:t>
            </a:r>
            <a:r>
              <a:rPr lang="en-US" sz="2000">
                <a:solidFill>
                  <a:srgbClr val="C00000"/>
                </a:solidFill>
              </a:rPr>
              <a:t> dan </a:t>
            </a:r>
            <a:r>
              <a:rPr lang="en-US" sz="2000" b="1" i="1">
                <a:solidFill>
                  <a:srgbClr val="C00000"/>
                </a:solidFill>
              </a:rPr>
              <a:t>instant messaging</a:t>
            </a:r>
            <a:r>
              <a:rPr lang="en-US" sz="2000">
                <a:solidFill>
                  <a:srgbClr val="C00000"/>
                </a:solidFill>
              </a:rPr>
              <a:t>, </a:t>
            </a:r>
            <a:r>
              <a:rPr lang="en-US" sz="2000" b="1">
                <a:solidFill>
                  <a:srgbClr val="C00000"/>
                </a:solidFill>
              </a:rPr>
              <a:t>wiki</a:t>
            </a:r>
            <a:r>
              <a:rPr lang="en-US" sz="2000">
                <a:solidFill>
                  <a:srgbClr val="C00000"/>
                </a:solidFill>
              </a:rPr>
              <a:t>, </a:t>
            </a:r>
            <a:r>
              <a:rPr lang="en-US" sz="2000" b="1" i="1">
                <a:solidFill>
                  <a:srgbClr val="C00000"/>
                </a:solidFill>
              </a:rPr>
              <a:t>virtual meeting system</a:t>
            </a:r>
            <a:r>
              <a:rPr lang="en-US" sz="2000">
                <a:solidFill>
                  <a:srgbClr val="C00000"/>
                </a:solidFill>
              </a:rPr>
              <a:t>, </a:t>
            </a:r>
            <a:r>
              <a:rPr lang="en-US" sz="2000" b="1" i="1">
                <a:solidFill>
                  <a:srgbClr val="C00000"/>
                </a:solidFill>
              </a:rPr>
              <a:t>virtual world</a:t>
            </a:r>
            <a:r>
              <a:rPr lang="en-US" sz="2000">
                <a:solidFill>
                  <a:srgbClr val="C00000"/>
                </a:solidFill>
              </a:rPr>
              <a:t>, </a:t>
            </a:r>
            <a:r>
              <a:rPr lang="en-US" sz="2000" b="1" i="1">
                <a:solidFill>
                  <a:srgbClr val="C00000"/>
                </a:solidFill>
              </a:rPr>
              <a:t>cloud-based cyberlocker</a:t>
            </a:r>
            <a:r>
              <a:rPr lang="en-US" sz="2000">
                <a:solidFill>
                  <a:srgbClr val="C00000"/>
                </a:solidFill>
              </a:rPr>
              <a:t>, </a:t>
            </a:r>
            <a:r>
              <a:rPr lang="en-US" sz="2000" b="1">
                <a:solidFill>
                  <a:srgbClr val="C00000"/>
                </a:solidFill>
              </a:rPr>
              <a:t>layanan-layanan online</a:t>
            </a:r>
            <a:r>
              <a:rPr lang="en-US" sz="2000">
                <a:solidFill>
                  <a:srgbClr val="C00000"/>
                </a:solidFill>
              </a:rPr>
              <a:t> seperti yang diberikan Google dan Microsoft, </a:t>
            </a:r>
            <a:r>
              <a:rPr lang="en-US" sz="2000" i="1">
                <a:solidFill>
                  <a:srgbClr val="C00000"/>
                </a:solidFill>
              </a:rPr>
              <a:t>corporate collaboration system</a:t>
            </a:r>
            <a:r>
              <a:rPr lang="en-US" sz="2000">
                <a:solidFill>
                  <a:srgbClr val="C00000"/>
                </a:solidFill>
              </a:rPr>
              <a:t> seperti Microsoft Sharepoint, serta </a:t>
            </a:r>
            <a:r>
              <a:rPr lang="en-US" sz="2000" b="1" i="1">
                <a:solidFill>
                  <a:srgbClr val="C00000"/>
                </a:solidFill>
              </a:rPr>
              <a:t>enterprise social networking</a:t>
            </a:r>
            <a:r>
              <a:rPr lang="en-US" sz="2000" b="1">
                <a:solidFill>
                  <a:srgbClr val="C00000"/>
                </a:solidFill>
              </a:rPr>
              <a:t> </a:t>
            </a:r>
            <a:r>
              <a:rPr lang="en-US" sz="2000" b="1" i="1">
                <a:solidFill>
                  <a:srgbClr val="C00000"/>
                </a:solidFill>
              </a:rPr>
              <a:t>tool</a:t>
            </a:r>
            <a:r>
              <a:rPr lang="en-US" sz="2000" i="1">
                <a:solidFill>
                  <a:srgbClr val="C00000"/>
                </a:solidFill>
              </a:rPr>
              <a:t> </a:t>
            </a:r>
            <a:r>
              <a:rPr lang="en-US" sz="2000">
                <a:solidFill>
                  <a:srgbClr val="C00000"/>
                </a:solidFill>
              </a:rPr>
              <a:t>seperti Chatter, Yammer, Jive, dan IBM Connections.</a:t>
            </a:r>
          </a:p>
        </p:txBody>
      </p:sp>
    </p:spTree>
    <p:extLst>
      <p:ext uri="{BB962C8B-B14F-4D97-AF65-F5344CB8AC3E}">
        <p14:creationId xmlns:p14="http://schemas.microsoft.com/office/powerpoint/2010/main" val="322070036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descr="D:\Gambar\korea7.jpg"/>
          <p:cNvPicPr>
            <a:picLocks noChangeAspect="1" noChangeArrowheads="1"/>
          </p:cNvPicPr>
          <p:nvPr/>
        </p:nvPicPr>
        <p:blipFill rotWithShape="1">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l="1949" r="79714" b="75031"/>
          <a:stretch/>
        </p:blipFill>
        <p:spPr bwMode="auto">
          <a:xfrm flipH="1">
            <a:off x="9215942" y="4166398"/>
            <a:ext cx="2528425" cy="2805901"/>
          </a:xfrm>
          <a:prstGeom prst="rect">
            <a:avLst/>
          </a:prstGeom>
          <a:noFill/>
          <a:extLst>
            <a:ext uri="{909E8E84-426E-40DD-AFC4-6F175D3DCCD1}">
              <a14:hiddenFill xmlns:a14="http://schemas.microsoft.com/office/drawing/2010/main">
                <a:solidFill>
                  <a:srgbClr val="FFFFFF"/>
                </a:solidFill>
              </a14:hiddenFill>
            </a:ext>
          </a:extLst>
        </p:spPr>
      </p:pic>
      <p:sp>
        <p:nvSpPr>
          <p:cNvPr id="5" name="Oval Callout 4"/>
          <p:cNvSpPr/>
          <p:nvPr/>
        </p:nvSpPr>
        <p:spPr>
          <a:xfrm flipH="1">
            <a:off x="7977011" y="2448558"/>
            <a:ext cx="2744561" cy="1458309"/>
          </a:xfrm>
          <a:prstGeom prst="wedgeEllipseCallout">
            <a:avLst>
              <a:gd name="adj1" fmla="val -41138"/>
              <a:gd name="adj2" fmla="val 92663"/>
            </a:avLst>
          </a:prstGeom>
          <a:solidFill>
            <a:srgbClr val="00B0F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smtClean="0">
                <a:solidFill>
                  <a:prstClr val="white"/>
                </a:solidFill>
              </a:rPr>
              <a:t>Tetap Fokus ya ?</a:t>
            </a:r>
            <a:endParaRPr lang="en-US" sz="3200">
              <a:solidFill>
                <a:prstClr val="white"/>
              </a:solidFill>
            </a:endParaRPr>
          </a:p>
        </p:txBody>
      </p:sp>
      <p:sp>
        <p:nvSpPr>
          <p:cNvPr id="7" name="Oval 6"/>
          <p:cNvSpPr/>
          <p:nvPr/>
        </p:nvSpPr>
        <p:spPr>
          <a:xfrm>
            <a:off x="348225" y="236434"/>
            <a:ext cx="391646" cy="4107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sz="1400" smtClean="0">
                <a:solidFill>
                  <a:prstClr val="white"/>
                </a:solidFill>
              </a:rPr>
              <a:t>1</a:t>
            </a:r>
            <a:endParaRPr lang="en-US" sz="1400">
              <a:solidFill>
                <a:prstClr val="white"/>
              </a:solidFill>
            </a:endParaRPr>
          </a:p>
        </p:txBody>
      </p:sp>
      <p:sp>
        <p:nvSpPr>
          <p:cNvPr id="8" name="Rectangle 7"/>
          <p:cNvSpPr/>
          <p:nvPr/>
        </p:nvSpPr>
        <p:spPr>
          <a:xfrm>
            <a:off x="1242883" y="1269971"/>
            <a:ext cx="7486650" cy="523220"/>
          </a:xfrm>
          <a:prstGeom prst="rect">
            <a:avLst/>
          </a:prstGeom>
          <a:noFill/>
          <a:ln w="3175">
            <a:noFill/>
          </a:ln>
        </p:spPr>
        <p:style>
          <a:lnRef idx="2">
            <a:schemeClr val="dk1"/>
          </a:lnRef>
          <a:fillRef idx="1">
            <a:schemeClr val="lt1"/>
          </a:fillRef>
          <a:effectRef idx="0">
            <a:schemeClr val="dk1"/>
          </a:effectRef>
          <a:fontRef idx="minor">
            <a:schemeClr val="dk1"/>
          </a:fontRef>
        </p:style>
        <p:txBody>
          <a:bodyPr wrap="square">
            <a:spAutoFit/>
          </a:bodyPr>
          <a:lstStyle/>
          <a:p>
            <a:pPr marL="180975" indent="-180975">
              <a:spcAft>
                <a:spcPts val="600"/>
              </a:spcAft>
            </a:pPr>
            <a:r>
              <a:rPr lang="en-US" sz="2800" smtClean="0">
                <a:solidFill>
                  <a:srgbClr val="C00000"/>
                </a:solidFill>
                <a:latin typeface="Calibri" pitchFamily="34" charset="0"/>
                <a:cs typeface="Arial" pitchFamily="34" charset="0"/>
              </a:rPr>
              <a:t>Silakan sruuput kopi dulu ….</a:t>
            </a:r>
          </a:p>
        </p:txBody>
      </p:sp>
      <p:sp>
        <p:nvSpPr>
          <p:cNvPr id="11" name="Text Box 3"/>
          <p:cNvSpPr txBox="1">
            <a:spLocks noChangeArrowheads="1"/>
          </p:cNvSpPr>
          <p:nvPr/>
        </p:nvSpPr>
        <p:spPr bwMode="auto">
          <a:xfrm>
            <a:off x="865414" y="168691"/>
            <a:ext cx="2049236" cy="54621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defTabSz="914400" fontAlgn="base">
              <a:spcBef>
                <a:spcPct val="0"/>
              </a:spcBef>
              <a:spcAft>
                <a:spcPts val="1000"/>
              </a:spcAft>
            </a:pPr>
            <a:r>
              <a:rPr lang="en-US" sz="3200" smtClean="0">
                <a:solidFill>
                  <a:prstClr val="black"/>
                </a:solidFill>
                <a:latin typeface="Britannic Bold" pitchFamily="34" charset="0"/>
                <a:ea typeface="Arial" pitchFamily="34" charset="0"/>
                <a:cs typeface="Arial" pitchFamily="34" charset="0"/>
              </a:rPr>
              <a:t>REHAT</a:t>
            </a:r>
          </a:p>
        </p:txBody>
      </p:sp>
      <p:sp>
        <p:nvSpPr>
          <p:cNvPr id="9" name="Rectangle 8"/>
          <p:cNvSpPr/>
          <p:nvPr/>
        </p:nvSpPr>
        <p:spPr>
          <a:xfrm>
            <a:off x="1242883" y="3145569"/>
            <a:ext cx="6448378" cy="584775"/>
          </a:xfrm>
          <a:prstGeom prst="rect">
            <a:avLst/>
          </a:prstGeom>
          <a:noFill/>
          <a:ln w="3175">
            <a:noFill/>
          </a:ln>
        </p:spPr>
        <p:style>
          <a:lnRef idx="2">
            <a:schemeClr val="dk1"/>
          </a:lnRef>
          <a:fillRef idx="1">
            <a:schemeClr val="lt1"/>
          </a:fillRef>
          <a:effectRef idx="0">
            <a:schemeClr val="dk1"/>
          </a:effectRef>
          <a:fontRef idx="minor">
            <a:schemeClr val="dk1"/>
          </a:fontRef>
        </p:style>
        <p:txBody>
          <a:bodyPr wrap="square">
            <a:spAutoFit/>
          </a:bodyPr>
          <a:lstStyle/>
          <a:p>
            <a:pPr>
              <a:spcAft>
                <a:spcPts val="600"/>
              </a:spcAft>
            </a:pPr>
            <a:r>
              <a:rPr lang="en-US" sz="3200" smtClean="0">
                <a:solidFill>
                  <a:prstClr val="black"/>
                </a:solidFill>
                <a:latin typeface="Calibri" pitchFamily="34" charset="0"/>
                <a:cs typeface="Arial" pitchFamily="34" charset="0"/>
              </a:rPr>
              <a:t>MEMAHAMI MANAJEMEN PRAKTIS</a:t>
            </a:r>
          </a:p>
        </p:txBody>
      </p:sp>
    </p:spTree>
    <p:extLst>
      <p:ext uri="{BB962C8B-B14F-4D97-AF65-F5344CB8AC3E}">
        <p14:creationId xmlns:p14="http://schemas.microsoft.com/office/powerpoint/2010/main" val="3194055029"/>
      </p:ext>
    </p:extLst>
  </p:cSld>
  <p:clrMapOvr>
    <a:masterClrMapping/>
  </p:clrMapOvr>
  <p:transition>
    <p:newsflash/>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9" name="Picture 5"/>
          <p:cNvPicPr>
            <a:picLocks noChangeAspect="1" noChangeArrowheads="1"/>
          </p:cNvPicPr>
          <p:nvPr/>
        </p:nvPicPr>
        <p:blipFill rotWithShape="1">
          <a:blip r:embed="rId2">
            <a:extLst>
              <a:ext uri="{28A0092B-C50C-407E-A947-70E740481C1C}">
                <a14:useLocalDpi xmlns:a14="http://schemas.microsoft.com/office/drawing/2010/main" val="0"/>
              </a:ext>
            </a:extLst>
          </a:blip>
          <a:srcRect l="1049" t="1246" r="2068" b="5452"/>
          <a:stretch/>
        </p:blipFill>
        <p:spPr bwMode="auto">
          <a:xfrm>
            <a:off x="819150" y="819150"/>
            <a:ext cx="10563225" cy="5867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itle 1"/>
          <p:cNvSpPr txBox="1">
            <a:spLocks/>
          </p:cNvSpPr>
          <p:nvPr/>
        </p:nvSpPr>
        <p:spPr>
          <a:xfrm>
            <a:off x="342900" y="151717"/>
            <a:ext cx="11229975" cy="463571"/>
          </a:xfrm>
          <a:prstGeom prst="rect">
            <a:avLst/>
          </a:prstGeom>
        </p:spPr>
        <p:txBody>
          <a:bodyPr>
            <a:no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pPr algn="r"/>
            <a:r>
              <a:rPr lang="en-US" sz="2800" b="1" smtClean="0">
                <a:solidFill>
                  <a:prstClr val="black"/>
                </a:solidFill>
              </a:rPr>
              <a:t>Model matriks proses manajemen</a:t>
            </a:r>
            <a:endParaRPr lang="en-US" sz="2800" b="1">
              <a:solidFill>
                <a:prstClr val="black"/>
              </a:solidFill>
            </a:endParaRPr>
          </a:p>
        </p:txBody>
      </p:sp>
      <p:sp>
        <p:nvSpPr>
          <p:cNvPr id="4" name="Rectangle 3"/>
          <p:cNvSpPr/>
          <p:nvPr/>
        </p:nvSpPr>
        <p:spPr>
          <a:xfrm>
            <a:off x="7915276" y="1394011"/>
            <a:ext cx="3276600" cy="1072977"/>
          </a:xfrm>
          <a:prstGeom prst="rect">
            <a:avLst/>
          </a:prstGeom>
        </p:spPr>
        <p:txBody>
          <a:bodyPr wrap="square" lIns="36000" tIns="36000" rIns="36000" bIns="36000">
            <a:spAutoFit/>
          </a:bodyPr>
          <a:lstStyle/>
          <a:p>
            <a:r>
              <a:rPr lang="en-US" sz="1300" smtClean="0">
                <a:solidFill>
                  <a:srgbClr val="C00000"/>
                </a:solidFill>
                <a:latin typeface="Calibri" pitchFamily="34" charset="0"/>
              </a:rPr>
              <a:t>Kata kunci :</a:t>
            </a:r>
          </a:p>
          <a:p>
            <a:pPr marL="180975" indent="-180975">
              <a:buFontTx/>
              <a:buAutoNum type="arabicPeriod"/>
            </a:pPr>
            <a:r>
              <a:rPr lang="en-US" sz="1300" smtClean="0">
                <a:solidFill>
                  <a:srgbClr val="C00000"/>
                </a:solidFill>
                <a:latin typeface="Calibri" pitchFamily="34" charset="0"/>
              </a:rPr>
              <a:t>Dimensi Job-Proses –Manajemen</a:t>
            </a:r>
          </a:p>
          <a:p>
            <a:pPr marL="180975" indent="-180975">
              <a:buFontTx/>
              <a:buAutoNum type="arabicPeriod"/>
            </a:pPr>
            <a:r>
              <a:rPr lang="en-US" sz="1300" smtClean="0">
                <a:solidFill>
                  <a:srgbClr val="C00000"/>
                </a:solidFill>
                <a:latin typeface="Calibri" pitchFamily="34" charset="0"/>
              </a:rPr>
              <a:t>Konsepsi-Implementasi-Evaluasi</a:t>
            </a:r>
          </a:p>
          <a:p>
            <a:pPr marL="180975" indent="-180975">
              <a:buFontTx/>
              <a:buAutoNum type="arabicPeriod"/>
            </a:pPr>
            <a:r>
              <a:rPr lang="en-US" sz="1300" smtClean="0">
                <a:solidFill>
                  <a:srgbClr val="C00000"/>
                </a:solidFill>
                <a:latin typeface="Calibri" pitchFamily="34" charset="0"/>
              </a:rPr>
              <a:t>Inisialisasi-Perumusan-Produksi-Pelaksanaan</a:t>
            </a:r>
          </a:p>
          <a:p>
            <a:pPr marL="180975" indent="-180975">
              <a:buFontTx/>
              <a:buAutoNum type="arabicPeriod"/>
            </a:pPr>
            <a:r>
              <a:rPr lang="en-US" sz="1300" smtClean="0">
                <a:solidFill>
                  <a:srgbClr val="C00000"/>
                </a:solidFill>
                <a:latin typeface="Calibri" pitchFamily="34" charset="0"/>
              </a:rPr>
              <a:t>Planning-Organizing-Realizaion-Monev</a:t>
            </a:r>
            <a:endParaRPr lang="en-US" sz="1300">
              <a:solidFill>
                <a:srgbClr val="C00000"/>
              </a:solidFill>
              <a:latin typeface="Calibri" pitchFamily="34" charset="0"/>
            </a:endParaRPr>
          </a:p>
        </p:txBody>
      </p:sp>
      <p:sp>
        <p:nvSpPr>
          <p:cNvPr id="5" name="Rectangle 4"/>
          <p:cNvSpPr/>
          <p:nvPr/>
        </p:nvSpPr>
        <p:spPr>
          <a:xfrm>
            <a:off x="885825" y="1426286"/>
            <a:ext cx="3409949" cy="288147"/>
          </a:xfrm>
          <a:prstGeom prst="rect">
            <a:avLst/>
          </a:prstGeom>
        </p:spPr>
        <p:txBody>
          <a:bodyPr wrap="square" lIns="36000" tIns="36000" rIns="36000" bIns="36000">
            <a:spAutoFit/>
          </a:bodyPr>
          <a:lstStyle/>
          <a:p>
            <a:r>
              <a:rPr lang="en-US" sz="1400" smtClean="0">
                <a:solidFill>
                  <a:srgbClr val="C00000"/>
                </a:solidFill>
              </a:rPr>
              <a:t>Represenasi SPM (Sistem Penjaminan Mutu)</a:t>
            </a:r>
            <a:endParaRPr lang="en-US" sz="1400">
              <a:solidFill>
                <a:srgbClr val="C00000"/>
              </a:solidFill>
            </a:endParaRPr>
          </a:p>
        </p:txBody>
      </p:sp>
    </p:spTree>
    <p:extLst>
      <p:ext uri="{BB962C8B-B14F-4D97-AF65-F5344CB8AC3E}">
        <p14:creationId xmlns:p14="http://schemas.microsoft.com/office/powerpoint/2010/main" val="7239108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2" descr="Gambar Backgrounds Simple Untuk Powerpoint - Wallpaper Cave"/>
          <p:cNvPicPr>
            <a:picLocks noChangeAspect="1" noChangeArrowheads="1"/>
          </p:cNvPicPr>
          <p:nvPr/>
        </p:nvPicPr>
        <p:blipFill rotWithShape="1">
          <a:blip r:embed="rId2">
            <a:extLst>
              <a:ext uri="{28A0092B-C50C-407E-A947-70E740481C1C}">
                <a14:useLocalDpi xmlns:a14="http://schemas.microsoft.com/office/drawing/2010/main" val="0"/>
              </a:ext>
            </a:extLst>
          </a:blip>
          <a:srcRect t="56420" r="6702"/>
          <a:stretch/>
        </p:blipFill>
        <p:spPr bwMode="auto">
          <a:xfrm flipH="1">
            <a:off x="-3" y="0"/>
            <a:ext cx="11991978" cy="523875"/>
          </a:xfrm>
          <a:prstGeom prst="rect">
            <a:avLst/>
          </a:prstGeom>
          <a:noFill/>
          <a:extLst>
            <a:ext uri="{909E8E84-426E-40DD-AFC4-6F175D3DCCD1}">
              <a14:hiddenFill xmlns:a14="http://schemas.microsoft.com/office/drawing/2010/main">
                <a:solidFill>
                  <a:srgbClr val="FFFFFF"/>
                </a:solidFill>
              </a14:hiddenFill>
            </a:ext>
          </a:extLst>
        </p:spPr>
      </p:pic>
      <p:sp>
        <p:nvSpPr>
          <p:cNvPr id="71" name="Title 1">
            <a:extLst>
              <a:ext uri="{FF2B5EF4-FFF2-40B4-BE49-F238E27FC236}">
                <a16:creationId xmlns:a16="http://schemas.microsoft.com/office/drawing/2014/main" xmlns="" id="{BD21447A-6C77-4E90-9545-B2B98D1C43C0}"/>
              </a:ext>
            </a:extLst>
          </p:cNvPr>
          <p:cNvSpPr>
            <a:spLocks noGrp="1"/>
          </p:cNvSpPr>
          <p:nvPr>
            <p:ph type="ctrTitle"/>
          </p:nvPr>
        </p:nvSpPr>
        <p:spPr>
          <a:xfrm>
            <a:off x="0" y="0"/>
            <a:ext cx="12191999" cy="493240"/>
          </a:xfrm>
          <a:noFill/>
        </p:spPr>
        <p:txBody>
          <a:bodyPr>
            <a:noAutofit/>
          </a:bodyPr>
          <a:lstStyle/>
          <a:p>
            <a:r>
              <a:rPr lang="en-US" sz="2800" smtClean="0">
                <a:latin typeface="AR JULIAN" pitchFamily="2" charset="0"/>
                <a:sym typeface="Wingdings"/>
              </a:rPr>
              <a:t>  KINERJA MANAGER : </a:t>
            </a:r>
            <a:r>
              <a:rPr lang="en-US" sz="2800" smtClean="0">
                <a:solidFill>
                  <a:srgbClr val="0070C0"/>
                </a:solidFill>
                <a:latin typeface="AR JULIAN" pitchFamily="2" charset="0"/>
                <a:sym typeface="Wingdings"/>
              </a:rPr>
              <a:t>LAPORAN-1 : Grafik Matematis</a:t>
            </a:r>
            <a:endParaRPr lang="id-ID" sz="2800">
              <a:solidFill>
                <a:srgbClr val="0070C0"/>
              </a:solidFill>
              <a:latin typeface="AR JULIAN" pitchFamily="2"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417877517"/>
              </p:ext>
            </p:extLst>
          </p:nvPr>
        </p:nvGraphicFramePr>
        <p:xfrm>
          <a:off x="396241" y="1439601"/>
          <a:ext cx="3023236" cy="5182387"/>
        </p:xfrm>
        <a:graphic>
          <a:graphicData uri="http://schemas.openxmlformats.org/drawingml/2006/table">
            <a:tbl>
              <a:tblPr/>
              <a:tblGrid>
                <a:gridCol w="786992"/>
                <a:gridCol w="603750"/>
                <a:gridCol w="844200"/>
                <a:gridCol w="788294"/>
              </a:tblGrid>
              <a:tr h="174249">
                <a:tc>
                  <a:txBody>
                    <a:bodyPr/>
                    <a:lstStyle/>
                    <a:p>
                      <a:pPr algn="ctr" fontAlgn="b"/>
                      <a:r>
                        <a:rPr lang="en-US" sz="1200" b="1" i="0" u="none" strike="noStrike">
                          <a:solidFill>
                            <a:srgbClr val="000000"/>
                          </a:solidFill>
                          <a:effectLst/>
                          <a:latin typeface="Calibri"/>
                        </a:rPr>
                        <a:t>Sudut</a:t>
                      </a:r>
                    </a:p>
                  </a:txBody>
                  <a:tcPr marL="6388" marR="6388" marT="63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rowSpan="2">
                  <a:txBody>
                    <a:bodyPr/>
                    <a:lstStyle/>
                    <a:p>
                      <a:pPr algn="ctr" fontAlgn="ctr"/>
                      <a:r>
                        <a:rPr lang="en-US" sz="1200" b="1" i="0" u="none" strike="noStrike">
                          <a:solidFill>
                            <a:srgbClr val="000000"/>
                          </a:solidFill>
                          <a:effectLst/>
                          <a:latin typeface="Calibri"/>
                        </a:rPr>
                        <a:t>Sinus</a:t>
                      </a:r>
                    </a:p>
                  </a:txBody>
                  <a:tcPr marL="6388" marR="6388" marT="63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rowSpan="2">
                  <a:txBody>
                    <a:bodyPr/>
                    <a:lstStyle/>
                    <a:p>
                      <a:pPr algn="ctr" fontAlgn="ctr"/>
                      <a:r>
                        <a:rPr lang="en-US" sz="1200" b="1" i="0" u="none" strike="noStrike" smtClean="0">
                          <a:solidFill>
                            <a:srgbClr val="000000"/>
                          </a:solidFill>
                          <a:effectLst/>
                          <a:latin typeface="Calibri"/>
                        </a:rPr>
                        <a:t>Cosinus</a:t>
                      </a:r>
                      <a:endParaRPr lang="en-US" sz="1200" b="1" i="0" u="none" strike="noStrike">
                        <a:solidFill>
                          <a:srgbClr val="000000"/>
                        </a:solidFill>
                        <a:effectLst/>
                        <a:latin typeface="Calibri"/>
                      </a:endParaRPr>
                    </a:p>
                  </a:txBody>
                  <a:tcPr marL="6388" marR="6388" marT="63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rowSpan="2">
                  <a:txBody>
                    <a:bodyPr/>
                    <a:lstStyle/>
                    <a:p>
                      <a:pPr algn="ctr" fontAlgn="ctr"/>
                      <a:r>
                        <a:rPr lang="en-US" sz="1200" b="1" i="0" u="none" strike="noStrike" smtClean="0">
                          <a:solidFill>
                            <a:srgbClr val="000000"/>
                          </a:solidFill>
                          <a:effectLst/>
                          <a:latin typeface="Calibri"/>
                        </a:rPr>
                        <a:t>Tangen</a:t>
                      </a:r>
                      <a:endParaRPr lang="en-US" sz="1200" b="1" i="0" u="none" strike="noStrike">
                        <a:solidFill>
                          <a:srgbClr val="000000"/>
                        </a:solidFill>
                        <a:effectLst/>
                        <a:latin typeface="Calibri"/>
                      </a:endParaRPr>
                    </a:p>
                  </a:txBody>
                  <a:tcPr marL="6388" marR="6388" marT="63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r>
              <a:tr h="174249">
                <a:tc>
                  <a:txBody>
                    <a:bodyPr/>
                    <a:lstStyle/>
                    <a:p>
                      <a:pPr algn="ctr" fontAlgn="b"/>
                      <a:r>
                        <a:rPr lang="en-US" sz="1200" b="0" i="0" u="none" strike="noStrike">
                          <a:solidFill>
                            <a:srgbClr val="000000"/>
                          </a:solidFill>
                          <a:effectLst/>
                          <a:latin typeface="Calibri"/>
                        </a:rPr>
                        <a:t>Derajat</a:t>
                      </a:r>
                    </a:p>
                  </a:txBody>
                  <a:tcPr marL="6388" marR="6388" marT="63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vMerge="1">
                  <a:txBody>
                    <a:bodyPr/>
                    <a:lstStyle/>
                    <a:p>
                      <a:endParaRPr lang="en-US"/>
                    </a:p>
                  </a:txBody>
                  <a:tcPr/>
                </a:tc>
                <a:tc vMerge="1">
                  <a:txBody>
                    <a:bodyPr/>
                    <a:lstStyle/>
                    <a:p>
                      <a:endParaRPr lang="en-US"/>
                    </a:p>
                  </a:txBody>
                  <a:tcPr/>
                </a:tc>
                <a:tc vMerge="1">
                  <a:txBody>
                    <a:bodyPr/>
                    <a:lstStyle/>
                    <a:p>
                      <a:endParaRPr lang="en-US"/>
                    </a:p>
                  </a:txBody>
                  <a:tcPr/>
                </a:tc>
              </a:tr>
              <a:tr h="174249">
                <a:tc>
                  <a:txBody>
                    <a:bodyPr/>
                    <a:lstStyle/>
                    <a:p>
                      <a:pPr algn="ctr" fontAlgn="b"/>
                      <a:r>
                        <a:rPr lang="en-US" sz="1200" b="0" i="0" u="none" strike="noStrike">
                          <a:solidFill>
                            <a:srgbClr val="000000"/>
                          </a:solidFill>
                          <a:effectLst/>
                          <a:latin typeface="Calibri"/>
                        </a:rPr>
                        <a:t>0</a:t>
                      </a:r>
                    </a:p>
                  </a:txBody>
                  <a:tcPr marL="6388" marR="6388" marT="63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smtClean="0">
                          <a:solidFill>
                            <a:srgbClr val="000000"/>
                          </a:solidFill>
                          <a:effectLst/>
                          <a:latin typeface="Calibri"/>
                        </a:rPr>
                        <a:t>?</a:t>
                      </a:r>
                      <a:endParaRPr lang="en-US" sz="1200" b="0" i="0" u="none" strike="noStrike">
                        <a:solidFill>
                          <a:srgbClr val="000000"/>
                        </a:solidFill>
                        <a:effectLst/>
                        <a:latin typeface="Calibri"/>
                      </a:endParaRPr>
                    </a:p>
                  </a:txBody>
                  <a:tcPr marL="6388" marR="6388" marT="63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smtClean="0">
                          <a:solidFill>
                            <a:srgbClr val="000000"/>
                          </a:solidFill>
                          <a:effectLst/>
                          <a:latin typeface="Calibri"/>
                        </a:rPr>
                        <a:t>?</a:t>
                      </a:r>
                      <a:endParaRPr lang="en-US" sz="1200" b="0" i="0" u="none" strike="noStrike">
                        <a:solidFill>
                          <a:srgbClr val="000000"/>
                        </a:solidFill>
                        <a:effectLst/>
                        <a:latin typeface="Calibri"/>
                      </a:endParaRPr>
                    </a:p>
                  </a:txBody>
                  <a:tcPr marL="6388" marR="6388" marT="63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smtClean="0">
                          <a:solidFill>
                            <a:srgbClr val="000000"/>
                          </a:solidFill>
                          <a:effectLst/>
                          <a:latin typeface="Calibri"/>
                        </a:rPr>
                        <a:t>?</a:t>
                      </a:r>
                      <a:endParaRPr lang="en-US" sz="1200" b="0" i="0" u="none" strike="noStrike">
                        <a:solidFill>
                          <a:srgbClr val="000000"/>
                        </a:solidFill>
                        <a:effectLst/>
                        <a:latin typeface="Calibri"/>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4249">
                <a:tc>
                  <a:txBody>
                    <a:bodyPr/>
                    <a:lstStyle/>
                    <a:p>
                      <a:pPr algn="ctr" fontAlgn="b"/>
                      <a:r>
                        <a:rPr lang="en-US" sz="1200" b="0" i="0" u="none" strike="noStrike">
                          <a:solidFill>
                            <a:srgbClr val="000000"/>
                          </a:solidFill>
                          <a:effectLst/>
                          <a:latin typeface="Calibri"/>
                        </a:rPr>
                        <a:t>15</a:t>
                      </a:r>
                    </a:p>
                  </a:txBody>
                  <a:tcPr marL="6388" marR="6388" marT="63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smtClean="0">
                          <a:solidFill>
                            <a:srgbClr val="000000"/>
                          </a:solidFill>
                          <a:effectLst/>
                          <a:latin typeface="Calibri"/>
                        </a:rPr>
                        <a:t>?</a:t>
                      </a:r>
                      <a:endParaRPr lang="en-US" sz="1200" b="0" i="0" u="none" strike="noStrike">
                        <a:solidFill>
                          <a:srgbClr val="000000"/>
                        </a:solidFill>
                        <a:effectLst/>
                        <a:latin typeface="Calibri"/>
                      </a:endParaRPr>
                    </a:p>
                  </a:txBody>
                  <a:tcPr marL="6388" marR="6388" marT="63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smtClean="0">
                          <a:solidFill>
                            <a:srgbClr val="000000"/>
                          </a:solidFill>
                          <a:effectLst/>
                          <a:latin typeface="Calibri"/>
                        </a:rPr>
                        <a:t>?</a:t>
                      </a:r>
                      <a:endParaRPr lang="en-US" sz="1200" b="0" i="0" u="none" strike="noStrike">
                        <a:solidFill>
                          <a:srgbClr val="000000"/>
                        </a:solidFill>
                        <a:effectLst/>
                        <a:latin typeface="Calibri"/>
                      </a:endParaRPr>
                    </a:p>
                  </a:txBody>
                  <a:tcPr marL="6388" marR="6388" marT="63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smtClean="0">
                          <a:solidFill>
                            <a:srgbClr val="000000"/>
                          </a:solidFill>
                          <a:effectLst/>
                          <a:latin typeface="Calibri"/>
                        </a:rPr>
                        <a:t>?</a:t>
                      </a:r>
                      <a:endParaRPr lang="en-US" sz="1200" b="0" i="0" u="none" strike="noStrike">
                        <a:solidFill>
                          <a:srgbClr val="000000"/>
                        </a:solidFill>
                        <a:effectLst/>
                        <a:latin typeface="Calibri"/>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4249">
                <a:tc>
                  <a:txBody>
                    <a:bodyPr/>
                    <a:lstStyle/>
                    <a:p>
                      <a:pPr algn="ctr" fontAlgn="b"/>
                      <a:r>
                        <a:rPr lang="en-US" sz="1200" b="0" i="0" u="none" strike="noStrike">
                          <a:solidFill>
                            <a:srgbClr val="000000"/>
                          </a:solidFill>
                          <a:effectLst/>
                          <a:latin typeface="Calibri"/>
                        </a:rPr>
                        <a:t>30</a:t>
                      </a:r>
                    </a:p>
                  </a:txBody>
                  <a:tcPr marL="6388" marR="6388" marT="63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smtClean="0">
                          <a:solidFill>
                            <a:srgbClr val="000000"/>
                          </a:solidFill>
                          <a:effectLst/>
                          <a:latin typeface="Calibri"/>
                        </a:rPr>
                        <a:t>?</a:t>
                      </a:r>
                      <a:endParaRPr lang="en-US" sz="1200" b="0" i="0" u="none" strike="noStrike">
                        <a:solidFill>
                          <a:srgbClr val="000000"/>
                        </a:solidFill>
                        <a:effectLst/>
                        <a:latin typeface="Calibri"/>
                      </a:endParaRPr>
                    </a:p>
                  </a:txBody>
                  <a:tcPr marL="6388" marR="6388" marT="63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smtClean="0">
                          <a:solidFill>
                            <a:srgbClr val="000000"/>
                          </a:solidFill>
                          <a:effectLst/>
                          <a:latin typeface="Calibri"/>
                        </a:rPr>
                        <a:t>?</a:t>
                      </a:r>
                      <a:endParaRPr lang="en-US" sz="1200" b="0" i="0" u="none" strike="noStrike">
                        <a:solidFill>
                          <a:srgbClr val="000000"/>
                        </a:solidFill>
                        <a:effectLst/>
                        <a:latin typeface="Calibri"/>
                      </a:endParaRPr>
                    </a:p>
                  </a:txBody>
                  <a:tcPr marL="6388" marR="6388" marT="63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smtClean="0">
                          <a:solidFill>
                            <a:srgbClr val="000000"/>
                          </a:solidFill>
                          <a:effectLst/>
                          <a:latin typeface="Calibri"/>
                        </a:rPr>
                        <a:t>?</a:t>
                      </a:r>
                      <a:endParaRPr lang="en-US" sz="1200" b="0" i="0" u="none" strike="noStrike">
                        <a:solidFill>
                          <a:srgbClr val="000000"/>
                        </a:solidFill>
                        <a:effectLst/>
                        <a:latin typeface="Calibri"/>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4249">
                <a:tc>
                  <a:txBody>
                    <a:bodyPr/>
                    <a:lstStyle/>
                    <a:p>
                      <a:pPr algn="ctr" fontAlgn="b"/>
                      <a:r>
                        <a:rPr lang="en-US" sz="1200" b="0" i="0" u="none" strike="noStrike">
                          <a:solidFill>
                            <a:srgbClr val="000000"/>
                          </a:solidFill>
                          <a:effectLst/>
                          <a:latin typeface="Calibri"/>
                        </a:rPr>
                        <a:t>45</a:t>
                      </a:r>
                    </a:p>
                  </a:txBody>
                  <a:tcPr marL="6388" marR="6388" marT="63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smtClean="0">
                          <a:solidFill>
                            <a:srgbClr val="000000"/>
                          </a:solidFill>
                          <a:effectLst/>
                          <a:latin typeface="Calibri"/>
                        </a:rPr>
                        <a:t>?</a:t>
                      </a:r>
                      <a:endParaRPr lang="en-US" sz="1200" b="0" i="0" u="none" strike="noStrike">
                        <a:solidFill>
                          <a:srgbClr val="000000"/>
                        </a:solidFill>
                        <a:effectLst/>
                        <a:latin typeface="Calibri"/>
                      </a:endParaRPr>
                    </a:p>
                  </a:txBody>
                  <a:tcPr marL="6388" marR="6388" marT="63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smtClean="0">
                          <a:solidFill>
                            <a:srgbClr val="000000"/>
                          </a:solidFill>
                          <a:effectLst/>
                          <a:latin typeface="Calibri"/>
                        </a:rPr>
                        <a:t>?</a:t>
                      </a:r>
                      <a:endParaRPr lang="en-US" sz="1200" b="0" i="0" u="none" strike="noStrike">
                        <a:solidFill>
                          <a:srgbClr val="000000"/>
                        </a:solidFill>
                        <a:effectLst/>
                        <a:latin typeface="Calibri"/>
                      </a:endParaRPr>
                    </a:p>
                  </a:txBody>
                  <a:tcPr marL="6388" marR="6388" marT="63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smtClean="0">
                          <a:solidFill>
                            <a:srgbClr val="000000"/>
                          </a:solidFill>
                          <a:effectLst/>
                          <a:latin typeface="Calibri"/>
                        </a:rPr>
                        <a:t>?</a:t>
                      </a:r>
                      <a:endParaRPr lang="en-US" sz="1200" b="0" i="0" u="none" strike="noStrike">
                        <a:solidFill>
                          <a:srgbClr val="000000"/>
                        </a:solidFill>
                        <a:effectLst/>
                        <a:latin typeface="Calibri"/>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4249">
                <a:tc>
                  <a:txBody>
                    <a:bodyPr/>
                    <a:lstStyle/>
                    <a:p>
                      <a:pPr algn="ctr" fontAlgn="b"/>
                      <a:r>
                        <a:rPr lang="en-US" sz="1200" b="0" i="0" u="none" strike="noStrike">
                          <a:solidFill>
                            <a:srgbClr val="000000"/>
                          </a:solidFill>
                          <a:effectLst/>
                          <a:latin typeface="Calibri"/>
                        </a:rPr>
                        <a:t>60</a:t>
                      </a:r>
                    </a:p>
                  </a:txBody>
                  <a:tcPr marL="6388" marR="6388" marT="63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smtClean="0">
                          <a:solidFill>
                            <a:srgbClr val="000000"/>
                          </a:solidFill>
                          <a:effectLst/>
                          <a:latin typeface="Calibri"/>
                        </a:rPr>
                        <a:t>?</a:t>
                      </a:r>
                      <a:endParaRPr lang="en-US" sz="1200" b="0" i="0" u="none" strike="noStrike">
                        <a:solidFill>
                          <a:srgbClr val="000000"/>
                        </a:solidFill>
                        <a:effectLst/>
                        <a:latin typeface="Calibri"/>
                      </a:endParaRPr>
                    </a:p>
                  </a:txBody>
                  <a:tcPr marL="6388" marR="6388" marT="63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smtClean="0">
                          <a:solidFill>
                            <a:srgbClr val="000000"/>
                          </a:solidFill>
                          <a:effectLst/>
                          <a:latin typeface="Calibri"/>
                        </a:rPr>
                        <a:t>?</a:t>
                      </a:r>
                      <a:endParaRPr lang="en-US" sz="1200" b="0" i="0" u="none" strike="noStrike">
                        <a:solidFill>
                          <a:srgbClr val="000000"/>
                        </a:solidFill>
                        <a:effectLst/>
                        <a:latin typeface="Calibri"/>
                      </a:endParaRPr>
                    </a:p>
                  </a:txBody>
                  <a:tcPr marL="6388" marR="6388" marT="63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smtClean="0">
                          <a:solidFill>
                            <a:srgbClr val="000000"/>
                          </a:solidFill>
                          <a:effectLst/>
                          <a:latin typeface="Calibri"/>
                        </a:rPr>
                        <a:t>?</a:t>
                      </a:r>
                      <a:endParaRPr lang="en-US" sz="1200" b="0" i="0" u="none" strike="noStrike">
                        <a:solidFill>
                          <a:srgbClr val="000000"/>
                        </a:solidFill>
                        <a:effectLst/>
                        <a:latin typeface="Calibri"/>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4249">
                <a:tc>
                  <a:txBody>
                    <a:bodyPr/>
                    <a:lstStyle/>
                    <a:p>
                      <a:pPr algn="ctr" fontAlgn="b"/>
                      <a:r>
                        <a:rPr lang="en-US" sz="1200" b="0" i="0" u="none" strike="noStrike">
                          <a:solidFill>
                            <a:srgbClr val="000000"/>
                          </a:solidFill>
                          <a:effectLst/>
                          <a:latin typeface="Calibri"/>
                        </a:rPr>
                        <a:t>75</a:t>
                      </a:r>
                    </a:p>
                  </a:txBody>
                  <a:tcPr marL="6388" marR="6388" marT="63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smtClean="0">
                          <a:solidFill>
                            <a:srgbClr val="000000"/>
                          </a:solidFill>
                          <a:effectLst/>
                          <a:latin typeface="Calibri"/>
                        </a:rPr>
                        <a:t>?</a:t>
                      </a:r>
                      <a:endParaRPr lang="en-US" sz="1200" b="0" i="0" u="none" strike="noStrike">
                        <a:solidFill>
                          <a:srgbClr val="000000"/>
                        </a:solidFill>
                        <a:effectLst/>
                        <a:latin typeface="Calibri"/>
                      </a:endParaRPr>
                    </a:p>
                  </a:txBody>
                  <a:tcPr marL="6388" marR="6388" marT="63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smtClean="0">
                          <a:solidFill>
                            <a:srgbClr val="000000"/>
                          </a:solidFill>
                          <a:effectLst/>
                          <a:latin typeface="Calibri"/>
                        </a:rPr>
                        <a:t>?</a:t>
                      </a:r>
                      <a:endParaRPr lang="en-US" sz="1200" b="0" i="0" u="none" strike="noStrike">
                        <a:solidFill>
                          <a:srgbClr val="000000"/>
                        </a:solidFill>
                        <a:effectLst/>
                        <a:latin typeface="Calibri"/>
                      </a:endParaRPr>
                    </a:p>
                  </a:txBody>
                  <a:tcPr marL="6388" marR="6388" marT="63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smtClean="0">
                          <a:solidFill>
                            <a:srgbClr val="000000"/>
                          </a:solidFill>
                          <a:effectLst/>
                          <a:latin typeface="Calibri"/>
                        </a:rPr>
                        <a:t>?</a:t>
                      </a:r>
                      <a:endParaRPr lang="en-US" sz="1200" b="0" i="0" u="none" strike="noStrike">
                        <a:solidFill>
                          <a:srgbClr val="000000"/>
                        </a:solidFill>
                        <a:effectLst/>
                        <a:latin typeface="Calibri"/>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4249">
                <a:tc>
                  <a:txBody>
                    <a:bodyPr/>
                    <a:lstStyle/>
                    <a:p>
                      <a:pPr algn="ctr" fontAlgn="b"/>
                      <a:r>
                        <a:rPr lang="en-US" sz="1200" b="0" i="0" u="none" strike="noStrike">
                          <a:solidFill>
                            <a:srgbClr val="000000"/>
                          </a:solidFill>
                          <a:effectLst/>
                          <a:latin typeface="Calibri"/>
                        </a:rPr>
                        <a:t>90</a:t>
                      </a:r>
                    </a:p>
                  </a:txBody>
                  <a:tcPr marL="6388" marR="6388" marT="63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smtClean="0">
                          <a:solidFill>
                            <a:srgbClr val="000000"/>
                          </a:solidFill>
                          <a:effectLst/>
                          <a:latin typeface="Calibri"/>
                        </a:rPr>
                        <a:t>?</a:t>
                      </a:r>
                      <a:endParaRPr lang="en-US" sz="1200" b="0" i="0" u="none" strike="noStrike">
                        <a:solidFill>
                          <a:srgbClr val="000000"/>
                        </a:solidFill>
                        <a:effectLst/>
                        <a:latin typeface="Calibri"/>
                      </a:endParaRPr>
                    </a:p>
                  </a:txBody>
                  <a:tcPr marL="6388" marR="6388" marT="63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smtClean="0">
                          <a:solidFill>
                            <a:srgbClr val="000000"/>
                          </a:solidFill>
                          <a:effectLst/>
                          <a:latin typeface="Calibri"/>
                        </a:rPr>
                        <a:t>?</a:t>
                      </a:r>
                      <a:endParaRPr lang="en-US" sz="1200" b="0" i="0" u="none" strike="noStrike">
                        <a:solidFill>
                          <a:srgbClr val="000000"/>
                        </a:solidFill>
                        <a:effectLst/>
                        <a:latin typeface="Calibri"/>
                      </a:endParaRPr>
                    </a:p>
                  </a:txBody>
                  <a:tcPr marL="6388" marR="6388" marT="63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smtClean="0">
                          <a:solidFill>
                            <a:srgbClr val="000000"/>
                          </a:solidFill>
                          <a:effectLst/>
                          <a:latin typeface="Calibri"/>
                        </a:rPr>
                        <a:t>?</a:t>
                      </a:r>
                      <a:endParaRPr lang="en-US" sz="1200" b="0" i="0" u="none" strike="noStrike">
                        <a:solidFill>
                          <a:srgbClr val="000000"/>
                        </a:solidFill>
                        <a:effectLst/>
                        <a:latin typeface="Calibri"/>
                      </a:endParaRPr>
                    </a:p>
                  </a:txBody>
                  <a:tcPr marL="6388" marR="6388" marT="63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4249">
                <a:tc>
                  <a:txBody>
                    <a:bodyPr/>
                    <a:lstStyle/>
                    <a:p>
                      <a:pPr algn="ctr" fontAlgn="b"/>
                      <a:r>
                        <a:rPr lang="en-US" sz="1200" b="0" i="0" u="none" strike="noStrike">
                          <a:solidFill>
                            <a:srgbClr val="000000"/>
                          </a:solidFill>
                          <a:effectLst/>
                          <a:latin typeface="Calibri"/>
                        </a:rPr>
                        <a:t>105</a:t>
                      </a:r>
                    </a:p>
                  </a:txBody>
                  <a:tcPr marL="6388" marR="6388" marT="63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smtClean="0">
                          <a:solidFill>
                            <a:srgbClr val="000000"/>
                          </a:solidFill>
                          <a:effectLst/>
                          <a:latin typeface="Calibri"/>
                        </a:rPr>
                        <a:t>?</a:t>
                      </a:r>
                      <a:endParaRPr lang="en-US" sz="1200" b="0" i="0" u="none" strike="noStrike">
                        <a:solidFill>
                          <a:srgbClr val="000000"/>
                        </a:solidFill>
                        <a:effectLst/>
                        <a:latin typeface="Calibri"/>
                      </a:endParaRPr>
                    </a:p>
                  </a:txBody>
                  <a:tcPr marL="6388" marR="6388" marT="63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smtClean="0">
                          <a:solidFill>
                            <a:srgbClr val="000000"/>
                          </a:solidFill>
                          <a:effectLst/>
                          <a:latin typeface="Calibri"/>
                        </a:rPr>
                        <a:t>?</a:t>
                      </a:r>
                      <a:endParaRPr lang="en-US" sz="1200" b="0" i="0" u="none" strike="noStrike">
                        <a:solidFill>
                          <a:srgbClr val="000000"/>
                        </a:solidFill>
                        <a:effectLst/>
                        <a:latin typeface="Calibri"/>
                      </a:endParaRPr>
                    </a:p>
                  </a:txBody>
                  <a:tcPr marL="6388" marR="6388" marT="63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smtClean="0">
                          <a:solidFill>
                            <a:srgbClr val="000000"/>
                          </a:solidFill>
                          <a:effectLst/>
                          <a:latin typeface="Calibri"/>
                        </a:rPr>
                        <a:t>?</a:t>
                      </a:r>
                      <a:endParaRPr lang="en-US" sz="1200" b="0" i="0" u="none" strike="noStrike">
                        <a:solidFill>
                          <a:srgbClr val="000000"/>
                        </a:solidFill>
                        <a:effectLst/>
                        <a:latin typeface="Calibri"/>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4249">
                <a:tc>
                  <a:txBody>
                    <a:bodyPr/>
                    <a:lstStyle/>
                    <a:p>
                      <a:pPr algn="ctr" fontAlgn="b"/>
                      <a:r>
                        <a:rPr lang="en-US" sz="1200" b="0" i="0" u="none" strike="noStrike">
                          <a:solidFill>
                            <a:srgbClr val="000000"/>
                          </a:solidFill>
                          <a:effectLst/>
                          <a:latin typeface="Calibri"/>
                        </a:rPr>
                        <a:t>120</a:t>
                      </a:r>
                    </a:p>
                  </a:txBody>
                  <a:tcPr marL="6388" marR="6388" marT="63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smtClean="0">
                          <a:solidFill>
                            <a:srgbClr val="000000"/>
                          </a:solidFill>
                          <a:effectLst/>
                          <a:latin typeface="Calibri"/>
                        </a:rPr>
                        <a:t>?</a:t>
                      </a:r>
                      <a:endParaRPr lang="en-US" sz="1200" b="0" i="0" u="none" strike="noStrike">
                        <a:solidFill>
                          <a:srgbClr val="000000"/>
                        </a:solidFill>
                        <a:effectLst/>
                        <a:latin typeface="Calibri"/>
                      </a:endParaRPr>
                    </a:p>
                  </a:txBody>
                  <a:tcPr marL="6388" marR="6388" marT="63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smtClean="0">
                          <a:solidFill>
                            <a:srgbClr val="000000"/>
                          </a:solidFill>
                          <a:effectLst/>
                          <a:latin typeface="Calibri"/>
                        </a:rPr>
                        <a:t>?</a:t>
                      </a:r>
                      <a:endParaRPr lang="en-US" sz="1200" b="0" i="0" u="none" strike="noStrike">
                        <a:solidFill>
                          <a:srgbClr val="000000"/>
                        </a:solidFill>
                        <a:effectLst/>
                        <a:latin typeface="Calibri"/>
                      </a:endParaRPr>
                    </a:p>
                  </a:txBody>
                  <a:tcPr marL="6388" marR="6388" marT="63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smtClean="0">
                          <a:solidFill>
                            <a:srgbClr val="000000"/>
                          </a:solidFill>
                          <a:effectLst/>
                          <a:latin typeface="Calibri"/>
                        </a:rPr>
                        <a:t>?</a:t>
                      </a:r>
                      <a:endParaRPr lang="en-US" sz="1200" b="0" i="0" u="none" strike="noStrike">
                        <a:solidFill>
                          <a:srgbClr val="000000"/>
                        </a:solidFill>
                        <a:effectLst/>
                        <a:latin typeface="Calibri"/>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4249">
                <a:tc>
                  <a:txBody>
                    <a:bodyPr/>
                    <a:lstStyle/>
                    <a:p>
                      <a:pPr algn="ctr" fontAlgn="b"/>
                      <a:r>
                        <a:rPr lang="en-US" sz="1200" b="0" i="0" u="none" strike="noStrike">
                          <a:solidFill>
                            <a:srgbClr val="000000"/>
                          </a:solidFill>
                          <a:effectLst/>
                          <a:latin typeface="Calibri"/>
                        </a:rPr>
                        <a:t>135</a:t>
                      </a:r>
                    </a:p>
                  </a:txBody>
                  <a:tcPr marL="6388" marR="6388" marT="63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smtClean="0">
                          <a:solidFill>
                            <a:srgbClr val="000000"/>
                          </a:solidFill>
                          <a:effectLst/>
                          <a:latin typeface="Calibri"/>
                        </a:rPr>
                        <a:t>?</a:t>
                      </a:r>
                      <a:endParaRPr lang="en-US" sz="1200" b="0" i="0" u="none" strike="noStrike">
                        <a:solidFill>
                          <a:srgbClr val="000000"/>
                        </a:solidFill>
                        <a:effectLst/>
                        <a:latin typeface="Calibri"/>
                      </a:endParaRPr>
                    </a:p>
                  </a:txBody>
                  <a:tcPr marL="6388" marR="6388" marT="63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smtClean="0">
                          <a:solidFill>
                            <a:srgbClr val="000000"/>
                          </a:solidFill>
                          <a:effectLst/>
                          <a:latin typeface="Calibri"/>
                        </a:rPr>
                        <a:t>?</a:t>
                      </a:r>
                      <a:endParaRPr lang="en-US" sz="1200" b="0" i="0" u="none" strike="noStrike">
                        <a:solidFill>
                          <a:srgbClr val="000000"/>
                        </a:solidFill>
                        <a:effectLst/>
                        <a:latin typeface="Calibri"/>
                      </a:endParaRPr>
                    </a:p>
                  </a:txBody>
                  <a:tcPr marL="6388" marR="6388" marT="63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smtClean="0">
                          <a:solidFill>
                            <a:srgbClr val="000000"/>
                          </a:solidFill>
                          <a:effectLst/>
                          <a:latin typeface="Calibri"/>
                        </a:rPr>
                        <a:t>?</a:t>
                      </a:r>
                      <a:endParaRPr lang="en-US" sz="1200" b="0" i="0" u="none" strike="noStrike">
                        <a:solidFill>
                          <a:srgbClr val="000000"/>
                        </a:solidFill>
                        <a:effectLst/>
                        <a:latin typeface="Calibri"/>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4249">
                <a:tc>
                  <a:txBody>
                    <a:bodyPr/>
                    <a:lstStyle/>
                    <a:p>
                      <a:pPr algn="ctr" fontAlgn="b"/>
                      <a:r>
                        <a:rPr lang="en-US" sz="1200" b="0" i="0" u="none" strike="noStrike">
                          <a:solidFill>
                            <a:srgbClr val="000000"/>
                          </a:solidFill>
                          <a:effectLst/>
                          <a:latin typeface="Calibri"/>
                        </a:rPr>
                        <a:t>150</a:t>
                      </a:r>
                    </a:p>
                  </a:txBody>
                  <a:tcPr marL="6388" marR="6388" marT="63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smtClean="0">
                          <a:solidFill>
                            <a:srgbClr val="000000"/>
                          </a:solidFill>
                          <a:effectLst/>
                          <a:latin typeface="Calibri"/>
                        </a:rPr>
                        <a:t>?</a:t>
                      </a:r>
                      <a:endParaRPr lang="en-US" sz="1200" b="0" i="0" u="none" strike="noStrike">
                        <a:solidFill>
                          <a:srgbClr val="000000"/>
                        </a:solidFill>
                        <a:effectLst/>
                        <a:latin typeface="Calibri"/>
                      </a:endParaRPr>
                    </a:p>
                  </a:txBody>
                  <a:tcPr marL="6388" marR="6388" marT="63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smtClean="0">
                          <a:solidFill>
                            <a:srgbClr val="000000"/>
                          </a:solidFill>
                          <a:effectLst/>
                          <a:latin typeface="Calibri"/>
                        </a:rPr>
                        <a:t>?</a:t>
                      </a:r>
                      <a:endParaRPr lang="en-US" sz="1200" b="0" i="0" u="none" strike="noStrike">
                        <a:solidFill>
                          <a:srgbClr val="000000"/>
                        </a:solidFill>
                        <a:effectLst/>
                        <a:latin typeface="Calibri"/>
                      </a:endParaRPr>
                    </a:p>
                  </a:txBody>
                  <a:tcPr marL="6388" marR="6388" marT="63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smtClean="0">
                          <a:solidFill>
                            <a:srgbClr val="000000"/>
                          </a:solidFill>
                          <a:effectLst/>
                          <a:latin typeface="Calibri"/>
                        </a:rPr>
                        <a:t>?</a:t>
                      </a:r>
                      <a:endParaRPr lang="en-US" sz="1200" b="0" i="0" u="none" strike="noStrike">
                        <a:solidFill>
                          <a:srgbClr val="000000"/>
                        </a:solidFill>
                        <a:effectLst/>
                        <a:latin typeface="Calibri"/>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4249">
                <a:tc>
                  <a:txBody>
                    <a:bodyPr/>
                    <a:lstStyle/>
                    <a:p>
                      <a:pPr algn="ctr" fontAlgn="b"/>
                      <a:r>
                        <a:rPr lang="en-US" sz="1200" b="0" i="0" u="none" strike="noStrike">
                          <a:solidFill>
                            <a:srgbClr val="000000"/>
                          </a:solidFill>
                          <a:effectLst/>
                          <a:latin typeface="Calibri"/>
                        </a:rPr>
                        <a:t>165</a:t>
                      </a:r>
                    </a:p>
                  </a:txBody>
                  <a:tcPr marL="6388" marR="6388" marT="63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smtClean="0">
                          <a:solidFill>
                            <a:srgbClr val="000000"/>
                          </a:solidFill>
                          <a:effectLst/>
                          <a:latin typeface="Calibri"/>
                        </a:rPr>
                        <a:t>?</a:t>
                      </a:r>
                      <a:endParaRPr lang="en-US" sz="1200" b="0" i="0" u="none" strike="noStrike">
                        <a:solidFill>
                          <a:srgbClr val="000000"/>
                        </a:solidFill>
                        <a:effectLst/>
                        <a:latin typeface="Calibri"/>
                      </a:endParaRPr>
                    </a:p>
                  </a:txBody>
                  <a:tcPr marL="6388" marR="6388" marT="63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smtClean="0">
                          <a:solidFill>
                            <a:srgbClr val="000000"/>
                          </a:solidFill>
                          <a:effectLst/>
                          <a:latin typeface="Calibri"/>
                        </a:rPr>
                        <a:t>?</a:t>
                      </a:r>
                      <a:endParaRPr lang="en-US" sz="1200" b="0" i="0" u="none" strike="noStrike">
                        <a:solidFill>
                          <a:srgbClr val="000000"/>
                        </a:solidFill>
                        <a:effectLst/>
                        <a:latin typeface="Calibri"/>
                      </a:endParaRPr>
                    </a:p>
                  </a:txBody>
                  <a:tcPr marL="6388" marR="6388" marT="63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smtClean="0">
                          <a:solidFill>
                            <a:srgbClr val="000000"/>
                          </a:solidFill>
                          <a:effectLst/>
                          <a:latin typeface="Calibri"/>
                        </a:rPr>
                        <a:t>?</a:t>
                      </a:r>
                      <a:endParaRPr lang="en-US" sz="1200" b="0" i="0" u="none" strike="noStrike">
                        <a:solidFill>
                          <a:srgbClr val="000000"/>
                        </a:solidFill>
                        <a:effectLst/>
                        <a:latin typeface="Calibri"/>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4249">
                <a:tc>
                  <a:txBody>
                    <a:bodyPr/>
                    <a:lstStyle/>
                    <a:p>
                      <a:pPr algn="ctr" fontAlgn="b"/>
                      <a:r>
                        <a:rPr lang="en-US" sz="1200" b="0" i="0" u="none" strike="noStrike">
                          <a:solidFill>
                            <a:srgbClr val="000000"/>
                          </a:solidFill>
                          <a:effectLst/>
                          <a:latin typeface="Calibri"/>
                        </a:rPr>
                        <a:t>180</a:t>
                      </a:r>
                    </a:p>
                  </a:txBody>
                  <a:tcPr marL="6388" marR="6388" marT="63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smtClean="0">
                          <a:solidFill>
                            <a:srgbClr val="000000"/>
                          </a:solidFill>
                          <a:effectLst/>
                          <a:latin typeface="Calibri"/>
                        </a:rPr>
                        <a:t>?</a:t>
                      </a:r>
                      <a:endParaRPr lang="en-US" sz="1200" b="0" i="0" u="none" strike="noStrike">
                        <a:solidFill>
                          <a:srgbClr val="000000"/>
                        </a:solidFill>
                        <a:effectLst/>
                        <a:latin typeface="Calibri"/>
                      </a:endParaRPr>
                    </a:p>
                  </a:txBody>
                  <a:tcPr marL="6388" marR="6388" marT="63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smtClean="0">
                          <a:solidFill>
                            <a:srgbClr val="000000"/>
                          </a:solidFill>
                          <a:effectLst/>
                          <a:latin typeface="Calibri"/>
                        </a:rPr>
                        <a:t>?</a:t>
                      </a:r>
                      <a:endParaRPr lang="en-US" sz="1200" b="0" i="0" u="none" strike="noStrike">
                        <a:solidFill>
                          <a:srgbClr val="000000"/>
                        </a:solidFill>
                        <a:effectLst/>
                        <a:latin typeface="Calibri"/>
                      </a:endParaRPr>
                    </a:p>
                  </a:txBody>
                  <a:tcPr marL="6388" marR="6388" marT="63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smtClean="0">
                          <a:solidFill>
                            <a:srgbClr val="000000"/>
                          </a:solidFill>
                          <a:effectLst/>
                          <a:latin typeface="Calibri"/>
                        </a:rPr>
                        <a:t>?</a:t>
                      </a:r>
                      <a:endParaRPr lang="en-US" sz="1200" b="0" i="0" u="none" strike="noStrike">
                        <a:solidFill>
                          <a:srgbClr val="000000"/>
                        </a:solidFill>
                        <a:effectLst/>
                        <a:latin typeface="Calibri"/>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4249">
                <a:tc>
                  <a:txBody>
                    <a:bodyPr/>
                    <a:lstStyle/>
                    <a:p>
                      <a:pPr algn="ctr" fontAlgn="b"/>
                      <a:r>
                        <a:rPr lang="en-US" sz="1200" b="0" i="0" u="none" strike="noStrike">
                          <a:solidFill>
                            <a:srgbClr val="000000"/>
                          </a:solidFill>
                          <a:effectLst/>
                          <a:latin typeface="Calibri"/>
                        </a:rPr>
                        <a:t>195</a:t>
                      </a:r>
                    </a:p>
                  </a:txBody>
                  <a:tcPr marL="6388" marR="6388" marT="63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smtClean="0">
                          <a:solidFill>
                            <a:srgbClr val="000000"/>
                          </a:solidFill>
                          <a:effectLst/>
                          <a:latin typeface="Calibri"/>
                        </a:rPr>
                        <a:t>?</a:t>
                      </a:r>
                      <a:endParaRPr lang="en-US" sz="1200" b="0" i="0" u="none" strike="noStrike">
                        <a:solidFill>
                          <a:srgbClr val="000000"/>
                        </a:solidFill>
                        <a:effectLst/>
                        <a:latin typeface="Calibri"/>
                      </a:endParaRPr>
                    </a:p>
                  </a:txBody>
                  <a:tcPr marL="6388" marR="6388" marT="63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smtClean="0">
                          <a:solidFill>
                            <a:srgbClr val="000000"/>
                          </a:solidFill>
                          <a:effectLst/>
                          <a:latin typeface="Calibri"/>
                        </a:rPr>
                        <a:t>?</a:t>
                      </a:r>
                      <a:endParaRPr lang="en-US" sz="1200" b="0" i="0" u="none" strike="noStrike">
                        <a:solidFill>
                          <a:srgbClr val="000000"/>
                        </a:solidFill>
                        <a:effectLst/>
                        <a:latin typeface="Calibri"/>
                      </a:endParaRPr>
                    </a:p>
                  </a:txBody>
                  <a:tcPr marL="6388" marR="6388" marT="63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smtClean="0">
                          <a:solidFill>
                            <a:srgbClr val="000000"/>
                          </a:solidFill>
                          <a:effectLst/>
                          <a:latin typeface="Calibri"/>
                        </a:rPr>
                        <a:t>?</a:t>
                      </a:r>
                      <a:endParaRPr lang="en-US" sz="1200" b="0" i="0" u="none" strike="noStrike">
                        <a:solidFill>
                          <a:srgbClr val="000000"/>
                        </a:solidFill>
                        <a:effectLst/>
                        <a:latin typeface="Calibri"/>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4249">
                <a:tc>
                  <a:txBody>
                    <a:bodyPr/>
                    <a:lstStyle/>
                    <a:p>
                      <a:pPr algn="ctr" fontAlgn="b"/>
                      <a:r>
                        <a:rPr lang="en-US" sz="1200" b="0" i="0" u="none" strike="noStrike">
                          <a:solidFill>
                            <a:srgbClr val="000000"/>
                          </a:solidFill>
                          <a:effectLst/>
                          <a:latin typeface="Calibri"/>
                        </a:rPr>
                        <a:t>210</a:t>
                      </a:r>
                    </a:p>
                  </a:txBody>
                  <a:tcPr marL="6388" marR="6388" marT="63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smtClean="0">
                          <a:solidFill>
                            <a:srgbClr val="000000"/>
                          </a:solidFill>
                          <a:effectLst/>
                          <a:latin typeface="Calibri"/>
                        </a:rPr>
                        <a:t>?</a:t>
                      </a:r>
                      <a:endParaRPr lang="en-US" sz="1200" b="0" i="0" u="none" strike="noStrike">
                        <a:solidFill>
                          <a:srgbClr val="000000"/>
                        </a:solidFill>
                        <a:effectLst/>
                        <a:latin typeface="Calibri"/>
                      </a:endParaRPr>
                    </a:p>
                  </a:txBody>
                  <a:tcPr marL="6388" marR="6388" marT="63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smtClean="0">
                          <a:solidFill>
                            <a:srgbClr val="000000"/>
                          </a:solidFill>
                          <a:effectLst/>
                          <a:latin typeface="Calibri"/>
                        </a:rPr>
                        <a:t>?</a:t>
                      </a:r>
                      <a:endParaRPr lang="en-US" sz="1200" b="0" i="0" u="none" strike="noStrike">
                        <a:solidFill>
                          <a:srgbClr val="000000"/>
                        </a:solidFill>
                        <a:effectLst/>
                        <a:latin typeface="Calibri"/>
                      </a:endParaRPr>
                    </a:p>
                  </a:txBody>
                  <a:tcPr marL="6388" marR="6388" marT="63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smtClean="0">
                          <a:solidFill>
                            <a:srgbClr val="000000"/>
                          </a:solidFill>
                          <a:effectLst/>
                          <a:latin typeface="Calibri"/>
                        </a:rPr>
                        <a:t>?</a:t>
                      </a:r>
                      <a:endParaRPr lang="en-US" sz="1200" b="0" i="0" u="none" strike="noStrike">
                        <a:solidFill>
                          <a:srgbClr val="000000"/>
                        </a:solidFill>
                        <a:effectLst/>
                        <a:latin typeface="Calibri"/>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4249">
                <a:tc>
                  <a:txBody>
                    <a:bodyPr/>
                    <a:lstStyle/>
                    <a:p>
                      <a:pPr algn="ctr" fontAlgn="b"/>
                      <a:r>
                        <a:rPr lang="en-US" sz="1200" b="0" i="0" u="none" strike="noStrike">
                          <a:solidFill>
                            <a:srgbClr val="000000"/>
                          </a:solidFill>
                          <a:effectLst/>
                          <a:latin typeface="Calibri"/>
                        </a:rPr>
                        <a:t>225</a:t>
                      </a:r>
                    </a:p>
                  </a:txBody>
                  <a:tcPr marL="6388" marR="6388" marT="63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smtClean="0">
                          <a:solidFill>
                            <a:srgbClr val="000000"/>
                          </a:solidFill>
                          <a:effectLst/>
                          <a:latin typeface="Calibri"/>
                        </a:rPr>
                        <a:t>?</a:t>
                      </a:r>
                      <a:endParaRPr lang="en-US" sz="1200" b="0" i="0" u="none" strike="noStrike">
                        <a:solidFill>
                          <a:srgbClr val="000000"/>
                        </a:solidFill>
                        <a:effectLst/>
                        <a:latin typeface="Calibri"/>
                      </a:endParaRPr>
                    </a:p>
                  </a:txBody>
                  <a:tcPr marL="6388" marR="6388" marT="63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smtClean="0">
                          <a:solidFill>
                            <a:srgbClr val="000000"/>
                          </a:solidFill>
                          <a:effectLst/>
                          <a:latin typeface="Calibri"/>
                        </a:rPr>
                        <a:t>?</a:t>
                      </a:r>
                      <a:endParaRPr lang="en-US" sz="1200" b="0" i="0" u="none" strike="noStrike">
                        <a:solidFill>
                          <a:srgbClr val="000000"/>
                        </a:solidFill>
                        <a:effectLst/>
                        <a:latin typeface="Calibri"/>
                      </a:endParaRPr>
                    </a:p>
                  </a:txBody>
                  <a:tcPr marL="6388" marR="6388" marT="63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smtClean="0">
                          <a:solidFill>
                            <a:srgbClr val="000000"/>
                          </a:solidFill>
                          <a:effectLst/>
                          <a:latin typeface="Calibri"/>
                        </a:rPr>
                        <a:t>?</a:t>
                      </a:r>
                      <a:endParaRPr lang="en-US" sz="1200" b="0" i="0" u="none" strike="noStrike">
                        <a:solidFill>
                          <a:srgbClr val="000000"/>
                        </a:solidFill>
                        <a:effectLst/>
                        <a:latin typeface="Calibri"/>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4249">
                <a:tc>
                  <a:txBody>
                    <a:bodyPr/>
                    <a:lstStyle/>
                    <a:p>
                      <a:pPr algn="ctr" fontAlgn="b"/>
                      <a:r>
                        <a:rPr lang="en-US" sz="1200" b="0" i="0" u="none" strike="noStrike">
                          <a:solidFill>
                            <a:srgbClr val="000000"/>
                          </a:solidFill>
                          <a:effectLst/>
                          <a:latin typeface="Calibri"/>
                        </a:rPr>
                        <a:t>240</a:t>
                      </a:r>
                    </a:p>
                  </a:txBody>
                  <a:tcPr marL="6388" marR="6388" marT="63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smtClean="0">
                          <a:solidFill>
                            <a:srgbClr val="000000"/>
                          </a:solidFill>
                          <a:effectLst/>
                          <a:latin typeface="Calibri"/>
                        </a:rPr>
                        <a:t>?</a:t>
                      </a:r>
                      <a:endParaRPr lang="en-US" sz="1200" b="0" i="0" u="none" strike="noStrike">
                        <a:solidFill>
                          <a:srgbClr val="000000"/>
                        </a:solidFill>
                        <a:effectLst/>
                        <a:latin typeface="Calibri"/>
                      </a:endParaRPr>
                    </a:p>
                  </a:txBody>
                  <a:tcPr marL="6388" marR="6388" marT="63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smtClean="0">
                          <a:solidFill>
                            <a:srgbClr val="000000"/>
                          </a:solidFill>
                          <a:effectLst/>
                          <a:latin typeface="Calibri"/>
                        </a:rPr>
                        <a:t>?</a:t>
                      </a:r>
                      <a:endParaRPr lang="en-US" sz="1200" b="0" i="0" u="none" strike="noStrike">
                        <a:solidFill>
                          <a:srgbClr val="000000"/>
                        </a:solidFill>
                        <a:effectLst/>
                        <a:latin typeface="Calibri"/>
                      </a:endParaRPr>
                    </a:p>
                  </a:txBody>
                  <a:tcPr marL="6388" marR="6388" marT="63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smtClean="0">
                          <a:solidFill>
                            <a:srgbClr val="000000"/>
                          </a:solidFill>
                          <a:effectLst/>
                          <a:latin typeface="Calibri"/>
                        </a:rPr>
                        <a:t>?</a:t>
                      </a:r>
                      <a:endParaRPr lang="en-US" sz="1200" b="0" i="0" u="none" strike="noStrike">
                        <a:solidFill>
                          <a:srgbClr val="000000"/>
                        </a:solidFill>
                        <a:effectLst/>
                        <a:latin typeface="Calibri"/>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4249">
                <a:tc>
                  <a:txBody>
                    <a:bodyPr/>
                    <a:lstStyle/>
                    <a:p>
                      <a:pPr algn="ctr" fontAlgn="b"/>
                      <a:r>
                        <a:rPr lang="en-US" sz="1200" b="0" i="0" u="none" strike="noStrike">
                          <a:solidFill>
                            <a:srgbClr val="000000"/>
                          </a:solidFill>
                          <a:effectLst/>
                          <a:latin typeface="Calibri"/>
                        </a:rPr>
                        <a:t>255</a:t>
                      </a:r>
                    </a:p>
                  </a:txBody>
                  <a:tcPr marL="6388" marR="6388" marT="63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smtClean="0">
                          <a:solidFill>
                            <a:srgbClr val="000000"/>
                          </a:solidFill>
                          <a:effectLst/>
                          <a:latin typeface="Calibri"/>
                        </a:rPr>
                        <a:t>?</a:t>
                      </a:r>
                      <a:endParaRPr lang="en-US" sz="1200" b="0" i="0" u="none" strike="noStrike">
                        <a:solidFill>
                          <a:srgbClr val="000000"/>
                        </a:solidFill>
                        <a:effectLst/>
                        <a:latin typeface="Calibri"/>
                      </a:endParaRPr>
                    </a:p>
                  </a:txBody>
                  <a:tcPr marL="6388" marR="6388" marT="63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smtClean="0">
                          <a:solidFill>
                            <a:srgbClr val="000000"/>
                          </a:solidFill>
                          <a:effectLst/>
                          <a:latin typeface="Calibri"/>
                        </a:rPr>
                        <a:t>?</a:t>
                      </a:r>
                      <a:endParaRPr lang="en-US" sz="1200" b="0" i="0" u="none" strike="noStrike">
                        <a:solidFill>
                          <a:srgbClr val="000000"/>
                        </a:solidFill>
                        <a:effectLst/>
                        <a:latin typeface="Calibri"/>
                      </a:endParaRPr>
                    </a:p>
                  </a:txBody>
                  <a:tcPr marL="6388" marR="6388" marT="63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smtClean="0">
                          <a:solidFill>
                            <a:srgbClr val="000000"/>
                          </a:solidFill>
                          <a:effectLst/>
                          <a:latin typeface="Calibri"/>
                        </a:rPr>
                        <a:t>?</a:t>
                      </a:r>
                      <a:endParaRPr lang="en-US" sz="1200" b="0" i="0" u="none" strike="noStrike">
                        <a:solidFill>
                          <a:srgbClr val="000000"/>
                        </a:solidFill>
                        <a:effectLst/>
                        <a:latin typeface="Calibri"/>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4249">
                <a:tc>
                  <a:txBody>
                    <a:bodyPr/>
                    <a:lstStyle/>
                    <a:p>
                      <a:pPr algn="ctr" fontAlgn="b"/>
                      <a:r>
                        <a:rPr lang="en-US" sz="1200" b="0" i="0" u="none" strike="noStrike">
                          <a:solidFill>
                            <a:srgbClr val="000000"/>
                          </a:solidFill>
                          <a:effectLst/>
                          <a:latin typeface="Calibri"/>
                        </a:rPr>
                        <a:t>270</a:t>
                      </a:r>
                    </a:p>
                  </a:txBody>
                  <a:tcPr marL="6388" marR="6388" marT="63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smtClean="0">
                          <a:solidFill>
                            <a:srgbClr val="000000"/>
                          </a:solidFill>
                          <a:effectLst/>
                          <a:latin typeface="Calibri"/>
                        </a:rPr>
                        <a:t>?</a:t>
                      </a:r>
                      <a:endParaRPr lang="en-US" sz="1200" b="0" i="0" u="none" strike="noStrike">
                        <a:solidFill>
                          <a:srgbClr val="000000"/>
                        </a:solidFill>
                        <a:effectLst/>
                        <a:latin typeface="Calibri"/>
                      </a:endParaRPr>
                    </a:p>
                  </a:txBody>
                  <a:tcPr marL="6388" marR="6388" marT="63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smtClean="0">
                          <a:solidFill>
                            <a:srgbClr val="000000"/>
                          </a:solidFill>
                          <a:effectLst/>
                          <a:latin typeface="Calibri"/>
                        </a:rPr>
                        <a:t>?</a:t>
                      </a:r>
                      <a:endParaRPr lang="en-US" sz="1200" b="0" i="0" u="none" strike="noStrike">
                        <a:solidFill>
                          <a:srgbClr val="000000"/>
                        </a:solidFill>
                        <a:effectLst/>
                        <a:latin typeface="Calibri"/>
                      </a:endParaRPr>
                    </a:p>
                  </a:txBody>
                  <a:tcPr marL="6388" marR="6388" marT="63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smtClean="0">
                          <a:solidFill>
                            <a:srgbClr val="000000"/>
                          </a:solidFill>
                          <a:effectLst/>
                          <a:latin typeface="Calibri"/>
                        </a:rPr>
                        <a:t>?</a:t>
                      </a:r>
                      <a:endParaRPr lang="en-US" sz="1200" b="0" i="0" u="none" strike="noStrike">
                        <a:solidFill>
                          <a:srgbClr val="000000"/>
                        </a:solidFill>
                        <a:effectLst/>
                        <a:latin typeface="Calibri"/>
                      </a:endParaRPr>
                    </a:p>
                  </a:txBody>
                  <a:tcPr marL="6388" marR="6388" marT="63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4249">
                <a:tc>
                  <a:txBody>
                    <a:bodyPr/>
                    <a:lstStyle/>
                    <a:p>
                      <a:pPr algn="ctr" fontAlgn="b"/>
                      <a:r>
                        <a:rPr lang="en-US" sz="1200" b="0" i="0" u="none" strike="noStrike">
                          <a:solidFill>
                            <a:srgbClr val="000000"/>
                          </a:solidFill>
                          <a:effectLst/>
                          <a:latin typeface="Calibri"/>
                        </a:rPr>
                        <a:t>285</a:t>
                      </a:r>
                    </a:p>
                  </a:txBody>
                  <a:tcPr marL="6388" marR="6388" marT="63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smtClean="0">
                          <a:solidFill>
                            <a:srgbClr val="000000"/>
                          </a:solidFill>
                          <a:effectLst/>
                          <a:latin typeface="Calibri"/>
                        </a:rPr>
                        <a:t>?</a:t>
                      </a:r>
                      <a:endParaRPr lang="en-US" sz="1200" b="0" i="0" u="none" strike="noStrike">
                        <a:solidFill>
                          <a:srgbClr val="000000"/>
                        </a:solidFill>
                        <a:effectLst/>
                        <a:latin typeface="Calibri"/>
                      </a:endParaRPr>
                    </a:p>
                  </a:txBody>
                  <a:tcPr marL="6388" marR="6388" marT="63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smtClean="0">
                          <a:solidFill>
                            <a:srgbClr val="000000"/>
                          </a:solidFill>
                          <a:effectLst/>
                          <a:latin typeface="Calibri"/>
                        </a:rPr>
                        <a:t>?</a:t>
                      </a:r>
                      <a:endParaRPr lang="en-US" sz="1200" b="0" i="0" u="none" strike="noStrike">
                        <a:solidFill>
                          <a:srgbClr val="000000"/>
                        </a:solidFill>
                        <a:effectLst/>
                        <a:latin typeface="Calibri"/>
                      </a:endParaRPr>
                    </a:p>
                  </a:txBody>
                  <a:tcPr marL="6388" marR="6388" marT="63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smtClean="0">
                          <a:solidFill>
                            <a:srgbClr val="000000"/>
                          </a:solidFill>
                          <a:effectLst/>
                          <a:latin typeface="Calibri"/>
                        </a:rPr>
                        <a:t>?</a:t>
                      </a:r>
                      <a:endParaRPr lang="en-US" sz="1200" b="0" i="0" u="none" strike="noStrike">
                        <a:solidFill>
                          <a:srgbClr val="000000"/>
                        </a:solidFill>
                        <a:effectLst/>
                        <a:latin typeface="Calibri"/>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4249">
                <a:tc>
                  <a:txBody>
                    <a:bodyPr/>
                    <a:lstStyle/>
                    <a:p>
                      <a:pPr algn="ctr" fontAlgn="b"/>
                      <a:r>
                        <a:rPr lang="en-US" sz="1200" b="0" i="0" u="none" strike="noStrike">
                          <a:solidFill>
                            <a:srgbClr val="000000"/>
                          </a:solidFill>
                          <a:effectLst/>
                          <a:latin typeface="Calibri"/>
                        </a:rPr>
                        <a:t>300</a:t>
                      </a:r>
                    </a:p>
                  </a:txBody>
                  <a:tcPr marL="6388" marR="6388" marT="63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smtClean="0">
                          <a:solidFill>
                            <a:srgbClr val="000000"/>
                          </a:solidFill>
                          <a:effectLst/>
                          <a:latin typeface="Calibri"/>
                        </a:rPr>
                        <a:t>?</a:t>
                      </a:r>
                      <a:endParaRPr lang="en-US" sz="1200" b="0" i="0" u="none" strike="noStrike">
                        <a:solidFill>
                          <a:srgbClr val="000000"/>
                        </a:solidFill>
                        <a:effectLst/>
                        <a:latin typeface="Calibri"/>
                      </a:endParaRPr>
                    </a:p>
                  </a:txBody>
                  <a:tcPr marL="6388" marR="6388" marT="63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smtClean="0">
                          <a:solidFill>
                            <a:srgbClr val="000000"/>
                          </a:solidFill>
                          <a:effectLst/>
                          <a:latin typeface="Calibri"/>
                        </a:rPr>
                        <a:t>?</a:t>
                      </a:r>
                      <a:endParaRPr lang="en-US" sz="1200" b="0" i="0" u="none" strike="noStrike">
                        <a:solidFill>
                          <a:srgbClr val="000000"/>
                        </a:solidFill>
                        <a:effectLst/>
                        <a:latin typeface="Calibri"/>
                      </a:endParaRPr>
                    </a:p>
                  </a:txBody>
                  <a:tcPr marL="6388" marR="6388" marT="63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smtClean="0">
                          <a:solidFill>
                            <a:srgbClr val="000000"/>
                          </a:solidFill>
                          <a:effectLst/>
                          <a:latin typeface="Calibri"/>
                        </a:rPr>
                        <a:t>?</a:t>
                      </a:r>
                      <a:endParaRPr lang="en-US" sz="1200" b="0" i="0" u="none" strike="noStrike">
                        <a:solidFill>
                          <a:srgbClr val="000000"/>
                        </a:solidFill>
                        <a:effectLst/>
                        <a:latin typeface="Calibri"/>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4249">
                <a:tc>
                  <a:txBody>
                    <a:bodyPr/>
                    <a:lstStyle/>
                    <a:p>
                      <a:pPr algn="ctr" fontAlgn="b"/>
                      <a:r>
                        <a:rPr lang="en-US" sz="1200" b="0" i="0" u="none" strike="noStrike">
                          <a:solidFill>
                            <a:srgbClr val="000000"/>
                          </a:solidFill>
                          <a:effectLst/>
                          <a:latin typeface="Calibri"/>
                        </a:rPr>
                        <a:t>315</a:t>
                      </a:r>
                    </a:p>
                  </a:txBody>
                  <a:tcPr marL="6388" marR="6388" marT="63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smtClean="0">
                          <a:solidFill>
                            <a:srgbClr val="000000"/>
                          </a:solidFill>
                          <a:effectLst/>
                          <a:latin typeface="Calibri"/>
                        </a:rPr>
                        <a:t>?</a:t>
                      </a:r>
                      <a:endParaRPr lang="en-US" sz="1200" b="0" i="0" u="none" strike="noStrike">
                        <a:solidFill>
                          <a:srgbClr val="000000"/>
                        </a:solidFill>
                        <a:effectLst/>
                        <a:latin typeface="Calibri"/>
                      </a:endParaRPr>
                    </a:p>
                  </a:txBody>
                  <a:tcPr marL="6388" marR="6388" marT="63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smtClean="0">
                          <a:solidFill>
                            <a:srgbClr val="000000"/>
                          </a:solidFill>
                          <a:effectLst/>
                          <a:latin typeface="Calibri"/>
                        </a:rPr>
                        <a:t>?</a:t>
                      </a:r>
                      <a:endParaRPr lang="en-US" sz="1200" b="0" i="0" u="none" strike="noStrike">
                        <a:solidFill>
                          <a:srgbClr val="000000"/>
                        </a:solidFill>
                        <a:effectLst/>
                        <a:latin typeface="Calibri"/>
                      </a:endParaRPr>
                    </a:p>
                  </a:txBody>
                  <a:tcPr marL="6388" marR="6388" marT="63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smtClean="0">
                          <a:solidFill>
                            <a:srgbClr val="000000"/>
                          </a:solidFill>
                          <a:effectLst/>
                          <a:latin typeface="Calibri"/>
                        </a:rPr>
                        <a:t>?</a:t>
                      </a:r>
                      <a:endParaRPr lang="en-US" sz="1200" b="0" i="0" u="none" strike="noStrike">
                        <a:solidFill>
                          <a:srgbClr val="000000"/>
                        </a:solidFill>
                        <a:effectLst/>
                        <a:latin typeface="Calibri"/>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4249">
                <a:tc>
                  <a:txBody>
                    <a:bodyPr/>
                    <a:lstStyle/>
                    <a:p>
                      <a:pPr algn="ctr" fontAlgn="b"/>
                      <a:r>
                        <a:rPr lang="en-US" sz="1200" b="0" i="0" u="none" strike="noStrike">
                          <a:solidFill>
                            <a:srgbClr val="000000"/>
                          </a:solidFill>
                          <a:effectLst/>
                          <a:latin typeface="Calibri"/>
                        </a:rPr>
                        <a:t>330</a:t>
                      </a:r>
                    </a:p>
                  </a:txBody>
                  <a:tcPr marL="6388" marR="6388" marT="63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smtClean="0">
                          <a:solidFill>
                            <a:srgbClr val="000000"/>
                          </a:solidFill>
                          <a:effectLst/>
                          <a:latin typeface="Calibri"/>
                        </a:rPr>
                        <a:t>?</a:t>
                      </a:r>
                      <a:endParaRPr lang="en-US" sz="1200" b="0" i="0" u="none" strike="noStrike">
                        <a:solidFill>
                          <a:srgbClr val="000000"/>
                        </a:solidFill>
                        <a:effectLst/>
                        <a:latin typeface="Calibri"/>
                      </a:endParaRPr>
                    </a:p>
                  </a:txBody>
                  <a:tcPr marL="6388" marR="6388" marT="63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smtClean="0">
                          <a:solidFill>
                            <a:srgbClr val="000000"/>
                          </a:solidFill>
                          <a:effectLst/>
                          <a:latin typeface="Calibri"/>
                        </a:rPr>
                        <a:t>?</a:t>
                      </a:r>
                      <a:endParaRPr lang="en-US" sz="1200" b="0" i="0" u="none" strike="noStrike">
                        <a:solidFill>
                          <a:srgbClr val="000000"/>
                        </a:solidFill>
                        <a:effectLst/>
                        <a:latin typeface="Calibri"/>
                      </a:endParaRPr>
                    </a:p>
                  </a:txBody>
                  <a:tcPr marL="6388" marR="6388" marT="63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smtClean="0">
                          <a:solidFill>
                            <a:srgbClr val="000000"/>
                          </a:solidFill>
                          <a:effectLst/>
                          <a:latin typeface="Calibri"/>
                        </a:rPr>
                        <a:t>?</a:t>
                      </a:r>
                      <a:endParaRPr lang="en-US" sz="1200" b="0" i="0" u="none" strike="noStrike">
                        <a:solidFill>
                          <a:srgbClr val="000000"/>
                        </a:solidFill>
                        <a:effectLst/>
                        <a:latin typeface="Calibri"/>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4249">
                <a:tc>
                  <a:txBody>
                    <a:bodyPr/>
                    <a:lstStyle/>
                    <a:p>
                      <a:pPr algn="ctr" fontAlgn="b"/>
                      <a:r>
                        <a:rPr lang="en-US" sz="1200" b="0" i="0" u="none" strike="noStrike">
                          <a:solidFill>
                            <a:srgbClr val="000000"/>
                          </a:solidFill>
                          <a:effectLst/>
                          <a:latin typeface="Calibri"/>
                        </a:rPr>
                        <a:t>345</a:t>
                      </a:r>
                    </a:p>
                  </a:txBody>
                  <a:tcPr marL="6388" marR="6388" marT="63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smtClean="0">
                          <a:solidFill>
                            <a:srgbClr val="000000"/>
                          </a:solidFill>
                          <a:effectLst/>
                          <a:latin typeface="Calibri"/>
                        </a:rPr>
                        <a:t>?</a:t>
                      </a:r>
                      <a:endParaRPr lang="en-US" sz="1200" b="0" i="0" u="none" strike="noStrike">
                        <a:solidFill>
                          <a:srgbClr val="000000"/>
                        </a:solidFill>
                        <a:effectLst/>
                        <a:latin typeface="Calibri"/>
                      </a:endParaRPr>
                    </a:p>
                  </a:txBody>
                  <a:tcPr marL="6388" marR="6388" marT="63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smtClean="0">
                          <a:solidFill>
                            <a:srgbClr val="000000"/>
                          </a:solidFill>
                          <a:effectLst/>
                          <a:latin typeface="Calibri"/>
                        </a:rPr>
                        <a:t>?</a:t>
                      </a:r>
                      <a:endParaRPr lang="en-US" sz="1200" b="0" i="0" u="none" strike="noStrike">
                        <a:solidFill>
                          <a:srgbClr val="000000"/>
                        </a:solidFill>
                        <a:effectLst/>
                        <a:latin typeface="Calibri"/>
                      </a:endParaRPr>
                    </a:p>
                  </a:txBody>
                  <a:tcPr marL="6388" marR="6388" marT="63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smtClean="0">
                          <a:solidFill>
                            <a:srgbClr val="000000"/>
                          </a:solidFill>
                          <a:effectLst/>
                          <a:latin typeface="Calibri"/>
                        </a:rPr>
                        <a:t>?</a:t>
                      </a:r>
                      <a:endParaRPr lang="en-US" sz="1200" b="0" i="0" u="none" strike="noStrike">
                        <a:solidFill>
                          <a:srgbClr val="000000"/>
                        </a:solidFill>
                        <a:effectLst/>
                        <a:latin typeface="Calibri"/>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4249">
                <a:tc>
                  <a:txBody>
                    <a:bodyPr/>
                    <a:lstStyle/>
                    <a:p>
                      <a:pPr algn="ctr" fontAlgn="b"/>
                      <a:r>
                        <a:rPr lang="en-US" sz="1200" b="0" i="0" u="none" strike="noStrike">
                          <a:solidFill>
                            <a:srgbClr val="000000"/>
                          </a:solidFill>
                          <a:effectLst/>
                          <a:latin typeface="Calibri"/>
                        </a:rPr>
                        <a:t>360</a:t>
                      </a:r>
                    </a:p>
                  </a:txBody>
                  <a:tcPr marL="6388" marR="6388" marT="63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smtClean="0">
                          <a:solidFill>
                            <a:srgbClr val="000000"/>
                          </a:solidFill>
                          <a:effectLst/>
                          <a:latin typeface="Calibri"/>
                        </a:rPr>
                        <a:t>?</a:t>
                      </a:r>
                      <a:endParaRPr lang="en-US" sz="1200" b="0" i="0" u="none" strike="noStrike">
                        <a:solidFill>
                          <a:srgbClr val="000000"/>
                        </a:solidFill>
                        <a:effectLst/>
                        <a:latin typeface="Calibri"/>
                      </a:endParaRPr>
                    </a:p>
                  </a:txBody>
                  <a:tcPr marL="6388" marR="6388" marT="63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smtClean="0">
                          <a:solidFill>
                            <a:srgbClr val="000000"/>
                          </a:solidFill>
                          <a:effectLst/>
                          <a:latin typeface="Calibri"/>
                        </a:rPr>
                        <a:t>?</a:t>
                      </a:r>
                      <a:endParaRPr lang="en-US" sz="1200" b="0" i="0" u="none" strike="noStrike">
                        <a:solidFill>
                          <a:srgbClr val="000000"/>
                        </a:solidFill>
                        <a:effectLst/>
                        <a:latin typeface="Calibri"/>
                      </a:endParaRPr>
                    </a:p>
                  </a:txBody>
                  <a:tcPr marL="6388" marR="6388" marT="63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smtClean="0">
                          <a:solidFill>
                            <a:srgbClr val="000000"/>
                          </a:solidFill>
                          <a:effectLst/>
                          <a:latin typeface="Calibri"/>
                        </a:rPr>
                        <a:t>?</a:t>
                      </a:r>
                      <a:endParaRPr lang="en-US" sz="1200" b="0" i="0" u="none" strike="noStrike">
                        <a:solidFill>
                          <a:srgbClr val="000000"/>
                        </a:solidFill>
                        <a:effectLst/>
                        <a:latin typeface="Calibri"/>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pic>
        <p:nvPicPr>
          <p:cNvPr id="1025" name="Picture 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732529" y="3812014"/>
            <a:ext cx="3792221" cy="27067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86368" y="721944"/>
            <a:ext cx="3792221" cy="27889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786368" y="3743537"/>
            <a:ext cx="3792221" cy="27655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Rectangle 10"/>
          <p:cNvSpPr/>
          <p:nvPr/>
        </p:nvSpPr>
        <p:spPr>
          <a:xfrm>
            <a:off x="3726938" y="721944"/>
            <a:ext cx="3797811" cy="1600438"/>
          </a:xfrm>
          <a:prstGeom prst="rect">
            <a:avLst/>
          </a:prstGeom>
          <a:solidFill>
            <a:srgbClr val="FFFFCC"/>
          </a:solidFill>
          <a:ln>
            <a:solidFill>
              <a:schemeClr val="tx1"/>
            </a:solidFill>
          </a:ln>
        </p:spPr>
        <p:txBody>
          <a:bodyPr wrap="square">
            <a:spAutoFit/>
          </a:bodyPr>
          <a:lstStyle/>
          <a:p>
            <a:r>
              <a:rPr lang="en-US" sz="1400" smtClean="0">
                <a:solidFill>
                  <a:srgbClr val="000000"/>
                </a:solidFill>
                <a:latin typeface="Calibri"/>
              </a:rPr>
              <a:t>Kinerja-1 	: Latihan pembuatan informasi</a:t>
            </a:r>
          </a:p>
          <a:p>
            <a:r>
              <a:rPr lang="en-US" sz="1400" smtClean="0">
                <a:solidFill>
                  <a:srgbClr val="000000"/>
                </a:solidFill>
                <a:latin typeface="Calibri"/>
              </a:rPr>
              <a:t>Survei 	: Analisis Bidang Matematika</a:t>
            </a:r>
          </a:p>
          <a:p>
            <a:r>
              <a:rPr lang="en-US" sz="1400" smtClean="0">
                <a:solidFill>
                  <a:srgbClr val="000000"/>
                </a:solidFill>
                <a:latin typeface="Calibri"/>
              </a:rPr>
              <a:t>Data 		: Sudut Istimewa Trigonometri</a:t>
            </a:r>
          </a:p>
          <a:p>
            <a:r>
              <a:rPr lang="en-US" sz="1400" smtClean="0">
                <a:solidFill>
                  <a:srgbClr val="000000"/>
                </a:solidFill>
                <a:latin typeface="Calibri"/>
              </a:rPr>
              <a:t>Informasi 	: </a:t>
            </a:r>
          </a:p>
          <a:p>
            <a:pPr marL="342900" indent="-228600">
              <a:buFontTx/>
              <a:buAutoNum type="arabicParenR"/>
            </a:pPr>
            <a:r>
              <a:rPr lang="en-US" sz="1400" smtClean="0">
                <a:solidFill>
                  <a:srgbClr val="000000"/>
                </a:solidFill>
                <a:latin typeface="Calibri"/>
              </a:rPr>
              <a:t>Grafik Sinus</a:t>
            </a:r>
          </a:p>
          <a:p>
            <a:pPr marL="342900" indent="-228600">
              <a:buFontTx/>
              <a:buAutoNum type="arabicParenR"/>
            </a:pPr>
            <a:r>
              <a:rPr lang="en-US" sz="1400" smtClean="0">
                <a:solidFill>
                  <a:srgbClr val="000000"/>
                </a:solidFill>
                <a:latin typeface="Calibri"/>
              </a:rPr>
              <a:t>Grafik Cosinus</a:t>
            </a:r>
          </a:p>
          <a:p>
            <a:pPr marL="342900" indent="-228600">
              <a:buFontTx/>
              <a:buAutoNum type="arabicParenR"/>
            </a:pPr>
            <a:r>
              <a:rPr lang="en-US" sz="1400" smtClean="0">
                <a:solidFill>
                  <a:srgbClr val="000000"/>
                </a:solidFill>
                <a:latin typeface="Calibri"/>
              </a:rPr>
              <a:t>Grafik Tangen</a:t>
            </a:r>
          </a:p>
        </p:txBody>
      </p:sp>
      <p:sp>
        <p:nvSpPr>
          <p:cNvPr id="8" name="Rectangle 7"/>
          <p:cNvSpPr/>
          <p:nvPr/>
        </p:nvSpPr>
        <p:spPr>
          <a:xfrm>
            <a:off x="396240" y="721944"/>
            <a:ext cx="3023235" cy="646331"/>
          </a:xfrm>
          <a:prstGeom prst="rect">
            <a:avLst/>
          </a:prstGeom>
          <a:ln>
            <a:solidFill>
              <a:schemeClr val="tx1"/>
            </a:solidFill>
          </a:ln>
        </p:spPr>
        <p:txBody>
          <a:bodyPr wrap="square">
            <a:spAutoFit/>
          </a:bodyPr>
          <a:lstStyle/>
          <a:p>
            <a:pPr marL="714375" indent="-714375"/>
            <a:r>
              <a:rPr lang="en-US" sz="1200" smtClean="0">
                <a:solidFill>
                  <a:srgbClr val="000000"/>
                </a:solidFill>
                <a:latin typeface="Arial" pitchFamily="34" charset="0"/>
                <a:cs typeface="Arial" pitchFamily="34" charset="0"/>
              </a:rPr>
              <a:t>Manager 	: SANYATA PURWIDAYANTA</a:t>
            </a:r>
          </a:p>
          <a:p>
            <a:pPr marL="714375" indent="-714375"/>
            <a:r>
              <a:rPr lang="en-US" sz="1200" smtClean="0">
                <a:solidFill>
                  <a:srgbClr val="000000"/>
                </a:solidFill>
                <a:latin typeface="Arial" pitchFamily="34" charset="0"/>
                <a:cs typeface="Arial" pitchFamily="34" charset="0"/>
              </a:rPr>
              <a:t>NIM	: </a:t>
            </a:r>
            <a:r>
              <a:rPr lang="en-US" sz="1200" smtClean="0">
                <a:solidFill>
                  <a:prstClr val="black"/>
                </a:solidFill>
                <a:latin typeface="Arial" pitchFamily="34" charset="0"/>
                <a:cs typeface="Arial" pitchFamily="34" charset="0"/>
              </a:rPr>
              <a:t>0410106709</a:t>
            </a:r>
          </a:p>
          <a:p>
            <a:pPr marL="714375" indent="-714375"/>
            <a:r>
              <a:rPr lang="en-US" sz="1200" smtClean="0">
                <a:solidFill>
                  <a:srgbClr val="000000"/>
                </a:solidFill>
                <a:latin typeface="Arial" pitchFamily="34" charset="0"/>
                <a:cs typeface="Arial" pitchFamily="34" charset="0"/>
              </a:rPr>
              <a:t>NSD 	: 1</a:t>
            </a:r>
            <a:r>
              <a:rPr lang="en-US" sz="1200" smtClean="0">
                <a:solidFill>
                  <a:prstClr val="black"/>
                </a:solidFill>
                <a:latin typeface="Arial" pitchFamily="34" charset="0"/>
                <a:cs typeface="Arial" pitchFamily="34" charset="0"/>
              </a:rPr>
              <a:t>81.043118.05601</a:t>
            </a:r>
            <a:endParaRPr lang="en-US" sz="1200" smtClean="0">
              <a:solidFill>
                <a:srgbClr val="000000"/>
              </a:solidFill>
              <a:latin typeface="Arial" pitchFamily="34" charset="0"/>
              <a:cs typeface="Arial" pitchFamily="34" charset="0"/>
            </a:endParaRPr>
          </a:p>
        </p:txBody>
      </p:sp>
      <p:sp>
        <p:nvSpPr>
          <p:cNvPr id="10" name="Rectangle 9"/>
          <p:cNvSpPr/>
          <p:nvPr/>
        </p:nvSpPr>
        <p:spPr>
          <a:xfrm>
            <a:off x="3732529" y="2556757"/>
            <a:ext cx="3735071" cy="954107"/>
          </a:xfrm>
          <a:prstGeom prst="rect">
            <a:avLst/>
          </a:prstGeom>
          <a:solidFill>
            <a:srgbClr val="FFFF00"/>
          </a:solidFill>
          <a:ln>
            <a:solidFill>
              <a:schemeClr val="accent1"/>
            </a:solidFill>
          </a:ln>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2800" b="1" spc="50" smtClean="0">
                <a:ln w="11430"/>
                <a:solidFill>
                  <a:srgbClr val="00B0F0"/>
                </a:solidFill>
                <a:effectLst>
                  <a:outerShdw blurRad="76200" dist="50800" dir="5400000" algn="tl" rotWithShape="0">
                    <a:srgbClr val="000000">
                      <a:alpha val="65000"/>
                    </a:srgbClr>
                  </a:outerShdw>
                </a:effectLst>
              </a:rPr>
              <a:t>Mengembangkan diri Manager</a:t>
            </a:r>
            <a:endParaRPr lang="en-US" sz="2800" b="1" spc="50">
              <a:ln w="11430"/>
              <a:solidFill>
                <a:srgbClr val="00B0F0"/>
              </a:solidFill>
              <a:effectLst>
                <a:outerShdw blurRad="76200" dist="50800" dir="5400000" algn="tl" rotWithShape="0">
                  <a:srgbClr val="000000">
                    <a:alpha val="65000"/>
                  </a:srgbClr>
                </a:outerShdw>
              </a:effectLst>
            </a:endParaRPr>
          </a:p>
        </p:txBody>
      </p:sp>
      <p:sp>
        <p:nvSpPr>
          <p:cNvPr id="12" name="Rounded Rectangle 11"/>
          <p:cNvSpPr/>
          <p:nvPr/>
        </p:nvSpPr>
        <p:spPr>
          <a:xfrm>
            <a:off x="10447650" y="121114"/>
            <a:ext cx="1173220" cy="485466"/>
          </a:xfrm>
          <a:prstGeom prst="roundRect">
            <a:avLst/>
          </a:prstGeom>
          <a:solidFill>
            <a:srgbClr val="FFFF00"/>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i="1" smtClean="0">
                <a:solidFill>
                  <a:schemeClr val="tx1"/>
                </a:solidFill>
              </a:rPr>
              <a:t>REVIEW</a:t>
            </a:r>
            <a:endParaRPr lang="en-US" sz="1600" i="1">
              <a:solidFill>
                <a:schemeClr val="tx1"/>
              </a:solidFill>
            </a:endParaRPr>
          </a:p>
        </p:txBody>
      </p:sp>
    </p:spTree>
    <p:extLst>
      <p:ext uri="{BB962C8B-B14F-4D97-AF65-F5344CB8AC3E}">
        <p14:creationId xmlns:p14="http://schemas.microsoft.com/office/powerpoint/2010/main" val="170229564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0650" y="804864"/>
            <a:ext cx="10255250" cy="54816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itle 1"/>
          <p:cNvSpPr txBox="1">
            <a:spLocks/>
          </p:cNvSpPr>
          <p:nvPr/>
        </p:nvSpPr>
        <p:spPr>
          <a:xfrm>
            <a:off x="342900" y="151717"/>
            <a:ext cx="11229975" cy="463571"/>
          </a:xfrm>
          <a:prstGeom prst="rect">
            <a:avLst/>
          </a:prstGeom>
        </p:spPr>
        <p:txBody>
          <a:bodyPr>
            <a:no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pPr algn="r"/>
            <a:r>
              <a:rPr lang="en-US" sz="2800" b="1" smtClean="0">
                <a:solidFill>
                  <a:prstClr val="black"/>
                </a:solidFill>
              </a:rPr>
              <a:t>INSTRUKSI, KOORDINASI, &amp; PELAPORAN MANAJEMEN</a:t>
            </a:r>
            <a:endParaRPr lang="en-US" sz="2800" b="1">
              <a:solidFill>
                <a:prstClr val="black"/>
              </a:solidFill>
            </a:endParaRPr>
          </a:p>
        </p:txBody>
      </p:sp>
      <p:sp>
        <p:nvSpPr>
          <p:cNvPr id="4" name="Oval Callout 3"/>
          <p:cNvSpPr/>
          <p:nvPr/>
        </p:nvSpPr>
        <p:spPr>
          <a:xfrm>
            <a:off x="342898" y="3555207"/>
            <a:ext cx="1447801" cy="950118"/>
          </a:xfrm>
          <a:prstGeom prst="wedgeEllipseCallout">
            <a:avLst>
              <a:gd name="adj1" fmla="val 68149"/>
              <a:gd name="adj2" fmla="val 27754"/>
            </a:avLst>
          </a:prstGeom>
          <a:ln/>
        </p:spPr>
        <p:style>
          <a:lnRef idx="2">
            <a:schemeClr val="dk1"/>
          </a:lnRef>
          <a:fillRef idx="1">
            <a:schemeClr val="lt1"/>
          </a:fillRef>
          <a:effectRef idx="0">
            <a:schemeClr val="dk1"/>
          </a:effectRef>
          <a:fontRef idx="minor">
            <a:schemeClr val="dk1"/>
          </a:fontRef>
        </p:style>
        <p:txBody>
          <a:bodyPr lIns="0" rIns="0" rtlCol="0" anchor="ctr"/>
          <a:lstStyle/>
          <a:p>
            <a:pPr algn="ctr"/>
            <a:r>
              <a:rPr lang="en-US" sz="1200" smtClean="0">
                <a:solidFill>
                  <a:prstClr val="black"/>
                </a:solidFill>
                <a:latin typeface="Calibri" pitchFamily="34" charset="0"/>
              </a:rPr>
              <a:t>A : </a:t>
            </a:r>
          </a:p>
          <a:p>
            <a:pPr algn="ctr"/>
            <a:r>
              <a:rPr lang="en-US" sz="1200" smtClean="0">
                <a:solidFill>
                  <a:prstClr val="black"/>
                </a:solidFill>
                <a:latin typeface="Calibri" pitchFamily="34" charset="0"/>
              </a:rPr>
              <a:t>Atasan punya</a:t>
            </a:r>
          </a:p>
          <a:p>
            <a:pPr algn="ctr"/>
            <a:r>
              <a:rPr lang="en-US" sz="1200" smtClean="0">
                <a:solidFill>
                  <a:prstClr val="black"/>
                </a:solidFill>
                <a:latin typeface="Calibri" pitchFamily="34" charset="0"/>
              </a:rPr>
              <a:t>“Visi-Misi-Tujuan-Sasaran”</a:t>
            </a:r>
            <a:endParaRPr lang="en-US" sz="1200">
              <a:solidFill>
                <a:prstClr val="black"/>
              </a:solidFill>
              <a:latin typeface="Calibri" pitchFamily="34" charset="0"/>
            </a:endParaRPr>
          </a:p>
        </p:txBody>
      </p:sp>
    </p:spTree>
    <p:extLst>
      <p:ext uri="{BB962C8B-B14F-4D97-AF65-F5344CB8AC3E}">
        <p14:creationId xmlns:p14="http://schemas.microsoft.com/office/powerpoint/2010/main" val="348541715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0900" y="771525"/>
            <a:ext cx="10490200" cy="562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itle 1"/>
          <p:cNvSpPr txBox="1">
            <a:spLocks/>
          </p:cNvSpPr>
          <p:nvPr/>
        </p:nvSpPr>
        <p:spPr>
          <a:xfrm>
            <a:off x="342900" y="151717"/>
            <a:ext cx="11229975" cy="463571"/>
          </a:xfrm>
          <a:prstGeom prst="rect">
            <a:avLst/>
          </a:prstGeom>
        </p:spPr>
        <p:txBody>
          <a:bodyPr>
            <a:no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pPr algn="r"/>
            <a:r>
              <a:rPr lang="en-US" sz="2800" b="1" smtClean="0">
                <a:solidFill>
                  <a:prstClr val="black"/>
                </a:solidFill>
              </a:rPr>
              <a:t>INSTRUKSI, KOORDINASI, &amp; PELAPORAN MANAJEMEN</a:t>
            </a:r>
            <a:endParaRPr lang="en-US" sz="2800" b="1">
              <a:solidFill>
                <a:prstClr val="black"/>
              </a:solidFill>
            </a:endParaRPr>
          </a:p>
        </p:txBody>
      </p:sp>
      <p:sp>
        <p:nvSpPr>
          <p:cNvPr id="4" name="Oval Callout 3"/>
          <p:cNvSpPr/>
          <p:nvPr/>
        </p:nvSpPr>
        <p:spPr>
          <a:xfrm>
            <a:off x="57149" y="4926807"/>
            <a:ext cx="1447801" cy="950118"/>
          </a:xfrm>
          <a:prstGeom prst="wedgeEllipseCallout">
            <a:avLst>
              <a:gd name="adj1" fmla="val 40517"/>
              <a:gd name="adj2" fmla="val -58462"/>
            </a:avLst>
          </a:prstGeom>
          <a:ln/>
        </p:spPr>
        <p:style>
          <a:lnRef idx="2">
            <a:schemeClr val="dk1"/>
          </a:lnRef>
          <a:fillRef idx="1">
            <a:schemeClr val="lt1"/>
          </a:fillRef>
          <a:effectRef idx="0">
            <a:schemeClr val="dk1"/>
          </a:effectRef>
          <a:fontRef idx="minor">
            <a:schemeClr val="dk1"/>
          </a:fontRef>
        </p:style>
        <p:txBody>
          <a:bodyPr lIns="0" rIns="0" rtlCol="0" anchor="ctr"/>
          <a:lstStyle/>
          <a:p>
            <a:pPr algn="ctr"/>
            <a:r>
              <a:rPr lang="en-US" sz="1200" smtClean="0">
                <a:solidFill>
                  <a:prstClr val="black"/>
                </a:solidFill>
                <a:latin typeface="Calibri" pitchFamily="34" charset="0"/>
              </a:rPr>
              <a:t>X/Y : </a:t>
            </a:r>
          </a:p>
          <a:p>
            <a:pPr algn="ctr"/>
            <a:r>
              <a:rPr lang="en-US" sz="1200" smtClean="0">
                <a:solidFill>
                  <a:prstClr val="black"/>
                </a:solidFill>
                <a:latin typeface="Calibri" pitchFamily="34" charset="0"/>
              </a:rPr>
              <a:t>Pejabat punya</a:t>
            </a:r>
          </a:p>
          <a:p>
            <a:pPr algn="ctr"/>
            <a:r>
              <a:rPr lang="en-US" sz="1200" smtClean="0">
                <a:solidFill>
                  <a:prstClr val="black"/>
                </a:solidFill>
                <a:latin typeface="Calibri" pitchFamily="34" charset="0"/>
              </a:rPr>
              <a:t>“sinergi”</a:t>
            </a:r>
            <a:endParaRPr lang="en-US" sz="1200">
              <a:solidFill>
                <a:prstClr val="black"/>
              </a:solidFill>
              <a:latin typeface="Calibri" pitchFamily="34" charset="0"/>
            </a:endParaRPr>
          </a:p>
        </p:txBody>
      </p:sp>
    </p:spTree>
    <p:extLst>
      <p:ext uri="{BB962C8B-B14F-4D97-AF65-F5344CB8AC3E}">
        <p14:creationId xmlns:p14="http://schemas.microsoft.com/office/powerpoint/2010/main" val="306400846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 name="Picture 2" descr="Gambar Backgrounds Simple Untuk Powerpoint - Wallpaper Cave"/>
          <p:cNvPicPr>
            <a:picLocks noChangeAspect="1" noChangeArrowheads="1"/>
          </p:cNvPicPr>
          <p:nvPr/>
        </p:nvPicPr>
        <p:blipFill rotWithShape="1">
          <a:blip r:embed="rId2">
            <a:extLst>
              <a:ext uri="{28A0092B-C50C-407E-A947-70E740481C1C}">
                <a14:useLocalDpi xmlns:a14="http://schemas.microsoft.com/office/drawing/2010/main" val="0"/>
              </a:ext>
            </a:extLst>
          </a:blip>
          <a:srcRect r="3957"/>
          <a:stretch/>
        </p:blipFill>
        <p:spPr bwMode="auto">
          <a:xfrm>
            <a:off x="0" y="0"/>
            <a:ext cx="12331700" cy="7061200"/>
          </a:xfrm>
          <a:prstGeom prst="rect">
            <a:avLst/>
          </a:prstGeom>
          <a:noFill/>
          <a:extLst>
            <a:ext uri="{909E8E84-426E-40DD-AFC4-6F175D3DCCD1}">
              <a14:hiddenFill xmlns:a14="http://schemas.microsoft.com/office/drawing/2010/main">
                <a:solidFill>
                  <a:srgbClr val="FFFFFF"/>
                </a:solidFill>
              </a14:hiddenFill>
            </a:ext>
          </a:extLst>
        </p:spPr>
      </p:pic>
      <p:sp>
        <p:nvSpPr>
          <p:cNvPr id="15" name="Title 1">
            <a:extLst>
              <a:ext uri="{FF2B5EF4-FFF2-40B4-BE49-F238E27FC236}">
                <a16:creationId xmlns:a16="http://schemas.microsoft.com/office/drawing/2014/main" xmlns="" id="{BD21447A-6C77-4E90-9545-B2B98D1C43C0}"/>
              </a:ext>
            </a:extLst>
          </p:cNvPr>
          <p:cNvSpPr txBox="1">
            <a:spLocks/>
          </p:cNvSpPr>
          <p:nvPr/>
        </p:nvSpPr>
        <p:spPr>
          <a:xfrm>
            <a:off x="428624" y="135411"/>
            <a:ext cx="11249025" cy="493240"/>
          </a:xfrm>
          <a:prstGeom prst="rect">
            <a:avLst/>
          </a:prstGeom>
          <a:noFill/>
        </p:spPr>
        <p:txBody>
          <a:bodyPr vert="horz" lIns="91440" tIns="45720" rIns="91440" bIns="0" rtlCol="0" anchor="b">
            <a:noAutofit/>
          </a:bodyPr>
          <a:lstStyle>
            <a:lvl1pPr algn="l" defTabSz="914400" rtl="0" eaLnBrk="1" latinLnBrk="0" hangingPunct="1">
              <a:lnSpc>
                <a:spcPct val="90000"/>
              </a:lnSpc>
              <a:spcBef>
                <a:spcPct val="0"/>
              </a:spcBef>
              <a:buNone/>
              <a:defRPr sz="6600" b="0" i="0" kern="1200" cap="all">
                <a:solidFill>
                  <a:schemeClr val="tx1"/>
                </a:solidFill>
                <a:effectLst/>
                <a:latin typeface="+mj-lt"/>
                <a:ea typeface="+mj-ea"/>
                <a:cs typeface="+mj-cs"/>
              </a:defRPr>
            </a:lvl1pPr>
          </a:lstStyle>
          <a:p>
            <a:r>
              <a:rPr lang="en-US" sz="3200" smtClean="0">
                <a:latin typeface="AR JULIAN" pitchFamily="2" charset="0"/>
                <a:sym typeface="Wingdings"/>
              </a:rPr>
              <a:t> </a:t>
            </a:r>
            <a:r>
              <a:rPr lang="en-US" sz="3200" smtClean="0">
                <a:latin typeface="AR JULIAN" pitchFamily="2" charset="0"/>
              </a:rPr>
              <a:t>PENUTUP</a:t>
            </a:r>
            <a:endParaRPr lang="id-ID" sz="3200">
              <a:latin typeface="AR JULIAN" pitchFamily="2" charset="0"/>
            </a:endParaRPr>
          </a:p>
        </p:txBody>
      </p:sp>
      <p:sp>
        <p:nvSpPr>
          <p:cNvPr id="16" name="Title 1">
            <a:extLst>
              <a:ext uri="{FF2B5EF4-FFF2-40B4-BE49-F238E27FC236}">
                <a16:creationId xmlns:a16="http://schemas.microsoft.com/office/drawing/2014/main" xmlns="" id="{BD21447A-6C77-4E90-9545-B2B98D1C43C0}"/>
              </a:ext>
            </a:extLst>
          </p:cNvPr>
          <p:cNvSpPr txBox="1">
            <a:spLocks/>
          </p:cNvSpPr>
          <p:nvPr/>
        </p:nvSpPr>
        <p:spPr>
          <a:xfrm>
            <a:off x="4976386" y="1328125"/>
            <a:ext cx="5599407" cy="1236322"/>
          </a:xfrm>
          <a:prstGeom prst="rect">
            <a:avLst/>
          </a:prstGeom>
        </p:spPr>
        <p:txBody>
          <a:bodyPr vert="horz" lIns="91440" tIns="45720" rIns="91440" bIns="45720" rtlCol="0" anchor="t">
            <a:noAutofit/>
          </a:bodyPr>
          <a:lstStyle>
            <a:lvl1pPr algn="r"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r>
              <a:rPr lang="en-US" sz="5400" smtClean="0"/>
              <a:t>Sekian …</a:t>
            </a:r>
          </a:p>
          <a:p>
            <a:r>
              <a:rPr lang="en-US" sz="5400" smtClean="0"/>
              <a:t>TERIMA </a:t>
            </a:r>
            <a:r>
              <a:rPr lang="en-US" sz="5400"/>
              <a:t>KASIH</a:t>
            </a:r>
            <a:endParaRPr lang="id-ID" sz="5400"/>
          </a:p>
        </p:txBody>
      </p:sp>
      <p:sp>
        <p:nvSpPr>
          <p:cNvPr id="17" name="Title 1">
            <a:extLst>
              <a:ext uri="{FF2B5EF4-FFF2-40B4-BE49-F238E27FC236}">
                <a16:creationId xmlns:a16="http://schemas.microsoft.com/office/drawing/2014/main" xmlns="" id="{BD21447A-6C77-4E90-9545-B2B98D1C43C0}"/>
              </a:ext>
            </a:extLst>
          </p:cNvPr>
          <p:cNvSpPr txBox="1">
            <a:spLocks/>
          </p:cNvSpPr>
          <p:nvPr/>
        </p:nvSpPr>
        <p:spPr>
          <a:xfrm>
            <a:off x="5087382" y="3530600"/>
            <a:ext cx="5488411" cy="1650411"/>
          </a:xfrm>
          <a:prstGeom prst="rect">
            <a:avLst/>
          </a:prstGeom>
        </p:spPr>
        <p:txBody>
          <a:bodyPr vert="horz" lIns="91440" tIns="45720" rIns="91440" bIns="45720" rtlCol="0" anchor="t">
            <a:noAutofit/>
          </a:bodyPr>
          <a:lstStyle>
            <a:lvl1pPr algn="r"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r>
              <a:rPr lang="en-US" sz="2000" smtClean="0">
                <a:solidFill>
                  <a:srgbClr val="C00000"/>
                </a:solidFill>
              </a:rPr>
              <a:t>Mohon diaktifkan  Videonya </a:t>
            </a:r>
          </a:p>
          <a:p>
            <a:r>
              <a:rPr lang="en-US" sz="2000" smtClean="0">
                <a:solidFill>
                  <a:srgbClr val="C00000"/>
                </a:solidFill>
              </a:rPr>
              <a:t>Akan Dicapture UNTUK DOKUMEN FOTO</a:t>
            </a:r>
          </a:p>
          <a:p>
            <a:endParaRPr lang="en-US" sz="2000">
              <a:solidFill>
                <a:srgbClr val="C00000"/>
              </a:solidFill>
            </a:endParaRPr>
          </a:p>
          <a:p>
            <a:r>
              <a:rPr lang="en-US" sz="2000" smtClean="0"/>
              <a:t>2 x : Gaya Resmi + Gaya BEBAS</a:t>
            </a:r>
            <a:endParaRPr lang="id-ID" sz="2000"/>
          </a:p>
        </p:txBody>
      </p:sp>
      <p:sp>
        <p:nvSpPr>
          <p:cNvPr id="18" name="Rectangle 17"/>
          <p:cNvSpPr/>
          <p:nvPr/>
        </p:nvSpPr>
        <p:spPr>
          <a:xfrm>
            <a:off x="794650" y="1237938"/>
            <a:ext cx="4241801" cy="5232937"/>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C00000"/>
              </a:solidFill>
            </a:endParaRPr>
          </a:p>
        </p:txBody>
      </p:sp>
      <p:pic>
        <p:nvPicPr>
          <p:cNvPr id="19" name="Picture 2" descr="D:\00_FOTO-VIDEO-KELUARGA\HP - VIVO V15\WhatsApp Images\IMG-20190915-WA0026.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13967" y="1536555"/>
            <a:ext cx="2195285" cy="4512735"/>
          </a:xfrm>
          <a:prstGeom prst="rect">
            <a:avLst/>
          </a:prstGeom>
          <a:noFill/>
          <a:extLst>
            <a:ext uri="{909E8E84-426E-40DD-AFC4-6F175D3DCCD1}">
              <a14:hiddenFill xmlns:a14="http://schemas.microsoft.com/office/drawing/2010/main">
                <a:solidFill>
                  <a:srgbClr val="FFFFFF"/>
                </a:solidFill>
              </a14:hiddenFill>
            </a:ext>
          </a:extLst>
        </p:spPr>
      </p:pic>
      <p:sp>
        <p:nvSpPr>
          <p:cNvPr id="20" name="Rectangle 19"/>
          <p:cNvSpPr/>
          <p:nvPr/>
        </p:nvSpPr>
        <p:spPr>
          <a:xfrm rot="19561967">
            <a:off x="1521985" y="2674329"/>
            <a:ext cx="4251402" cy="584775"/>
          </a:xfrm>
          <a:prstGeom prst="rect">
            <a:avLst/>
          </a:prstGeom>
          <a:noFill/>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3200" b="1" cap="none" spc="50" smtClean="0">
                <a:ln w="11430"/>
                <a:solidFill>
                  <a:srgbClr val="00B0F0"/>
                </a:solidFill>
                <a:effectLst>
                  <a:outerShdw blurRad="76200" dist="50800" dir="5400000" algn="tl" rotWithShape="0">
                    <a:srgbClr val="000000">
                      <a:alpha val="65000"/>
                    </a:srgbClr>
                  </a:outerShdw>
                </a:effectLst>
              </a:rPr>
              <a:t>Ngopi dulu ach …</a:t>
            </a:r>
            <a:endParaRPr lang="en-US" sz="3200" b="1" cap="none" spc="50">
              <a:ln w="11430"/>
              <a:solidFill>
                <a:srgbClr val="00B0F0"/>
              </a:solidFill>
              <a:effectLst>
                <a:outerShdw blurRad="76200" dist="50800" dir="5400000" algn="tl" rotWithShape="0">
                  <a:srgbClr val="000000">
                    <a:alpha val="65000"/>
                  </a:srgbClr>
                </a:outerShdw>
              </a:effectLst>
            </a:endParaRPr>
          </a:p>
        </p:txBody>
      </p:sp>
    </p:spTree>
    <p:extLst>
      <p:ext uri="{BB962C8B-B14F-4D97-AF65-F5344CB8AC3E}">
        <p14:creationId xmlns:p14="http://schemas.microsoft.com/office/powerpoint/2010/main" val="249776064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2" descr="Gambar Backgrounds Simple Untuk Powerpoint - Wallpaper Cave"/>
          <p:cNvPicPr>
            <a:picLocks noChangeAspect="1" noChangeArrowheads="1"/>
          </p:cNvPicPr>
          <p:nvPr/>
        </p:nvPicPr>
        <p:blipFill rotWithShape="1">
          <a:blip r:embed="rId2">
            <a:extLst>
              <a:ext uri="{28A0092B-C50C-407E-A947-70E740481C1C}">
                <a14:useLocalDpi xmlns:a14="http://schemas.microsoft.com/office/drawing/2010/main" val="0"/>
              </a:ext>
            </a:extLst>
          </a:blip>
          <a:srcRect t="56420" r="6702"/>
          <a:stretch/>
        </p:blipFill>
        <p:spPr bwMode="auto">
          <a:xfrm flipH="1">
            <a:off x="-3" y="0"/>
            <a:ext cx="12192001" cy="523875"/>
          </a:xfrm>
          <a:prstGeom prst="rect">
            <a:avLst/>
          </a:prstGeom>
          <a:noFill/>
          <a:extLst>
            <a:ext uri="{909E8E84-426E-40DD-AFC4-6F175D3DCCD1}">
              <a14:hiddenFill xmlns:a14="http://schemas.microsoft.com/office/drawing/2010/main">
                <a:solidFill>
                  <a:srgbClr val="FFFFFF"/>
                </a:solidFill>
              </a14:hiddenFill>
            </a:ext>
          </a:extLst>
        </p:spPr>
      </p:pic>
      <p:sp>
        <p:nvSpPr>
          <p:cNvPr id="71" name="Title 1">
            <a:extLst>
              <a:ext uri="{FF2B5EF4-FFF2-40B4-BE49-F238E27FC236}">
                <a16:creationId xmlns:a16="http://schemas.microsoft.com/office/drawing/2014/main" xmlns="" id="{BD21447A-6C77-4E90-9545-B2B98D1C43C0}"/>
              </a:ext>
            </a:extLst>
          </p:cNvPr>
          <p:cNvSpPr>
            <a:spLocks noGrp="1"/>
          </p:cNvSpPr>
          <p:nvPr>
            <p:ph type="ctrTitle"/>
          </p:nvPr>
        </p:nvSpPr>
        <p:spPr>
          <a:xfrm>
            <a:off x="0" y="0"/>
            <a:ext cx="12191999" cy="493240"/>
          </a:xfrm>
          <a:noFill/>
        </p:spPr>
        <p:txBody>
          <a:bodyPr>
            <a:noAutofit/>
          </a:bodyPr>
          <a:lstStyle/>
          <a:p>
            <a:r>
              <a:rPr lang="en-US" sz="2800" smtClean="0">
                <a:latin typeface="AR JULIAN" pitchFamily="2" charset="0"/>
                <a:sym typeface="Wingdings"/>
              </a:rPr>
              <a:t>  KINERJA MANAGER : </a:t>
            </a:r>
            <a:r>
              <a:rPr lang="en-US" sz="2800" smtClean="0">
                <a:solidFill>
                  <a:srgbClr val="0070C0"/>
                </a:solidFill>
                <a:latin typeface="AR JULIAN" pitchFamily="2" charset="0"/>
                <a:sym typeface="Wingdings"/>
              </a:rPr>
              <a:t>LAPORAN-2 : Grafik KEpendudukan</a:t>
            </a:r>
            <a:endParaRPr lang="id-ID" sz="2800">
              <a:solidFill>
                <a:srgbClr val="0070C0"/>
              </a:solidFill>
              <a:latin typeface="AR JULIAN" pitchFamily="2" charset="0"/>
            </a:endParaRPr>
          </a:p>
        </p:txBody>
      </p:sp>
      <p:sp>
        <p:nvSpPr>
          <p:cNvPr id="8" name="Rectangle 7"/>
          <p:cNvSpPr/>
          <p:nvPr/>
        </p:nvSpPr>
        <p:spPr>
          <a:xfrm>
            <a:off x="4511039" y="523875"/>
            <a:ext cx="3747135" cy="646331"/>
          </a:xfrm>
          <a:prstGeom prst="rect">
            <a:avLst/>
          </a:prstGeom>
          <a:ln>
            <a:solidFill>
              <a:schemeClr val="tx1"/>
            </a:solidFill>
          </a:ln>
        </p:spPr>
        <p:txBody>
          <a:bodyPr wrap="square">
            <a:spAutoFit/>
          </a:bodyPr>
          <a:lstStyle/>
          <a:p>
            <a:pPr marL="714375" indent="-714375"/>
            <a:r>
              <a:rPr lang="en-US" sz="1200" smtClean="0">
                <a:solidFill>
                  <a:srgbClr val="000000"/>
                </a:solidFill>
                <a:latin typeface="Arial" pitchFamily="34" charset="0"/>
                <a:cs typeface="Arial" pitchFamily="34" charset="0"/>
              </a:rPr>
              <a:t>Manager 	: SANYATA PURWIDAYANTA</a:t>
            </a:r>
          </a:p>
          <a:p>
            <a:pPr marL="714375" indent="-714375"/>
            <a:r>
              <a:rPr lang="en-US" sz="1200" smtClean="0">
                <a:solidFill>
                  <a:srgbClr val="000000"/>
                </a:solidFill>
                <a:latin typeface="Arial" pitchFamily="34" charset="0"/>
                <a:cs typeface="Arial" pitchFamily="34" charset="0"/>
              </a:rPr>
              <a:t>NIM	: </a:t>
            </a:r>
            <a:r>
              <a:rPr lang="en-US" sz="1200" smtClean="0">
                <a:solidFill>
                  <a:prstClr val="black"/>
                </a:solidFill>
                <a:latin typeface="Arial" pitchFamily="34" charset="0"/>
                <a:cs typeface="Arial" pitchFamily="34" charset="0"/>
              </a:rPr>
              <a:t>0410106709</a:t>
            </a:r>
          </a:p>
          <a:p>
            <a:pPr marL="714375" indent="-714375"/>
            <a:r>
              <a:rPr lang="en-US" sz="1200" smtClean="0">
                <a:solidFill>
                  <a:srgbClr val="000000"/>
                </a:solidFill>
                <a:latin typeface="Arial" pitchFamily="34" charset="0"/>
                <a:cs typeface="Arial" pitchFamily="34" charset="0"/>
              </a:rPr>
              <a:t>NSD 	: 1</a:t>
            </a:r>
            <a:r>
              <a:rPr lang="en-US" sz="1200" smtClean="0">
                <a:solidFill>
                  <a:prstClr val="black"/>
                </a:solidFill>
                <a:latin typeface="Arial" pitchFamily="34" charset="0"/>
                <a:cs typeface="Arial" pitchFamily="34" charset="0"/>
              </a:rPr>
              <a:t>81.043118.05601</a:t>
            </a:r>
            <a:endParaRPr lang="en-US" sz="1200" smtClean="0">
              <a:solidFill>
                <a:srgbClr val="000000"/>
              </a:solidFill>
              <a:latin typeface="Arial" pitchFamily="34" charset="0"/>
              <a:cs typeface="Arial"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1611066840"/>
              </p:ext>
            </p:extLst>
          </p:nvPr>
        </p:nvGraphicFramePr>
        <p:xfrm>
          <a:off x="336232" y="523875"/>
          <a:ext cx="4031029" cy="6182820"/>
        </p:xfrm>
        <a:graphic>
          <a:graphicData uri="http://schemas.openxmlformats.org/drawingml/2006/table">
            <a:tbl>
              <a:tblPr/>
              <a:tblGrid>
                <a:gridCol w="219982"/>
                <a:gridCol w="846728"/>
                <a:gridCol w="485775"/>
                <a:gridCol w="448583"/>
                <a:gridCol w="518433"/>
                <a:gridCol w="1062945"/>
                <a:gridCol w="448583"/>
              </a:tblGrid>
              <a:tr h="434340">
                <a:tc>
                  <a:txBody>
                    <a:bodyPr/>
                    <a:lstStyle/>
                    <a:p>
                      <a:pPr algn="ctr" fontAlgn="ctr"/>
                      <a:r>
                        <a:rPr lang="en-US" sz="1050" b="0" i="0" u="none" strike="noStrike">
                          <a:solidFill>
                            <a:srgbClr val="000000"/>
                          </a:solidFill>
                          <a:effectLst/>
                          <a:latin typeface="Calibri"/>
                        </a:rPr>
                        <a:t>No</a:t>
                      </a:r>
                    </a:p>
                  </a:txBody>
                  <a:tcPr marL="2835" marR="2835" marT="283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1050" b="0" i="0" u="none" strike="noStrike">
                          <a:solidFill>
                            <a:srgbClr val="000000"/>
                          </a:solidFill>
                          <a:effectLst/>
                          <a:latin typeface="Calibri"/>
                        </a:rPr>
                        <a:t>Provinsi</a:t>
                      </a:r>
                    </a:p>
                  </a:txBody>
                  <a:tcPr marL="2835" marR="2835" marT="283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1050" b="0" i="0" u="none" strike="noStrike">
                          <a:solidFill>
                            <a:srgbClr val="000000"/>
                          </a:solidFill>
                          <a:effectLst/>
                          <a:latin typeface="Calibri"/>
                        </a:rPr>
                        <a:t>Jumlah Kab</a:t>
                      </a:r>
                      <a:r>
                        <a:rPr lang="en-US" sz="1050" b="0" i="0" u="none" strike="noStrike" smtClean="0">
                          <a:solidFill>
                            <a:srgbClr val="000000"/>
                          </a:solidFill>
                          <a:effectLst/>
                          <a:latin typeface="Calibri"/>
                        </a:rPr>
                        <a:t>/ Kota</a:t>
                      </a:r>
                      <a:endParaRPr lang="en-US" sz="1050" b="0" i="0" u="none" strike="noStrike">
                        <a:solidFill>
                          <a:srgbClr val="000000"/>
                        </a:solidFill>
                        <a:effectLst/>
                        <a:latin typeface="Calibri"/>
                      </a:endParaRPr>
                    </a:p>
                  </a:txBody>
                  <a:tcPr marL="2835" marR="2835" marT="283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1050" b="0" i="0" u="none" strike="noStrike">
                          <a:solidFill>
                            <a:srgbClr val="000000"/>
                          </a:solidFill>
                          <a:effectLst/>
                          <a:latin typeface="Calibri"/>
                        </a:rPr>
                        <a:t>Jumlah </a:t>
                      </a:r>
                      <a:r>
                        <a:rPr lang="en-US" sz="1050" b="0" i="0" u="none" strike="noStrike" smtClean="0">
                          <a:solidFill>
                            <a:srgbClr val="000000"/>
                          </a:solidFill>
                          <a:effectLst/>
                          <a:latin typeface="Calibri"/>
                        </a:rPr>
                        <a:t/>
                      </a:r>
                      <a:br>
                        <a:rPr lang="en-US" sz="1050" b="0" i="0" u="none" strike="noStrike" smtClean="0">
                          <a:solidFill>
                            <a:srgbClr val="000000"/>
                          </a:solidFill>
                          <a:effectLst/>
                          <a:latin typeface="Calibri"/>
                        </a:rPr>
                      </a:br>
                      <a:r>
                        <a:rPr lang="en-US" sz="1050" b="0" i="0" u="none" strike="noStrike" smtClean="0">
                          <a:solidFill>
                            <a:srgbClr val="000000"/>
                          </a:solidFill>
                          <a:effectLst/>
                          <a:latin typeface="Calibri"/>
                        </a:rPr>
                        <a:t>Kec.</a:t>
                      </a:r>
                      <a:endParaRPr lang="en-US" sz="1050" b="0" i="0" u="none" strike="noStrike">
                        <a:solidFill>
                          <a:srgbClr val="000000"/>
                        </a:solidFill>
                        <a:effectLst/>
                        <a:latin typeface="Calibri"/>
                      </a:endParaRPr>
                    </a:p>
                  </a:txBody>
                  <a:tcPr marL="2835" marR="2835" marT="283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1050" b="0" i="0" u="none" strike="noStrike">
                          <a:solidFill>
                            <a:srgbClr val="000000"/>
                          </a:solidFill>
                          <a:effectLst/>
                          <a:latin typeface="Calibri"/>
                        </a:rPr>
                        <a:t>Jumlah </a:t>
                      </a:r>
                      <a:r>
                        <a:rPr lang="en-US" sz="1050" b="0" i="0" u="none" strike="noStrike" smtClean="0">
                          <a:solidFill>
                            <a:srgbClr val="000000"/>
                          </a:solidFill>
                          <a:effectLst/>
                          <a:latin typeface="Calibri"/>
                        </a:rPr>
                        <a:t/>
                      </a:r>
                      <a:br>
                        <a:rPr lang="en-US" sz="1050" b="0" i="0" u="none" strike="noStrike" smtClean="0">
                          <a:solidFill>
                            <a:srgbClr val="000000"/>
                          </a:solidFill>
                          <a:effectLst/>
                          <a:latin typeface="Calibri"/>
                        </a:rPr>
                      </a:br>
                      <a:r>
                        <a:rPr lang="en-US" sz="1050" b="0" i="0" u="none" strike="noStrike" smtClean="0">
                          <a:solidFill>
                            <a:srgbClr val="000000"/>
                          </a:solidFill>
                          <a:effectLst/>
                          <a:latin typeface="Calibri"/>
                        </a:rPr>
                        <a:t>Kel/Desa</a:t>
                      </a:r>
                      <a:endParaRPr lang="en-US" sz="1050" b="0" i="0" u="none" strike="noStrike">
                        <a:solidFill>
                          <a:srgbClr val="000000"/>
                        </a:solidFill>
                        <a:effectLst/>
                        <a:latin typeface="Calibri"/>
                      </a:endParaRPr>
                    </a:p>
                  </a:txBody>
                  <a:tcPr marL="2835" marR="2835" marT="283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1050" b="0" i="0" u="none" strike="noStrike">
                          <a:solidFill>
                            <a:srgbClr val="000000"/>
                          </a:solidFill>
                          <a:effectLst/>
                          <a:latin typeface="Calibri"/>
                        </a:rPr>
                        <a:t>Proyeksi </a:t>
                      </a:r>
                      <a:r>
                        <a:rPr lang="en-US" sz="1050" b="0" i="0" u="none" strike="noStrike" smtClean="0">
                          <a:solidFill>
                            <a:srgbClr val="000000"/>
                          </a:solidFill>
                          <a:effectLst/>
                          <a:latin typeface="Calibri"/>
                        </a:rPr>
                        <a:t>pen-</a:t>
                      </a:r>
                      <a:br>
                        <a:rPr lang="en-US" sz="1050" b="0" i="0" u="none" strike="noStrike" smtClean="0">
                          <a:solidFill>
                            <a:srgbClr val="000000"/>
                          </a:solidFill>
                          <a:effectLst/>
                          <a:latin typeface="Calibri"/>
                        </a:rPr>
                      </a:br>
                      <a:r>
                        <a:rPr lang="en-US" sz="1050" b="0" i="0" u="none" strike="noStrike" smtClean="0">
                          <a:solidFill>
                            <a:srgbClr val="000000"/>
                          </a:solidFill>
                          <a:effectLst/>
                          <a:latin typeface="Calibri"/>
                        </a:rPr>
                        <a:t>duduk 2020</a:t>
                      </a:r>
                      <a:endParaRPr lang="en-US" sz="1050" b="0" i="0" u="none" strike="noStrike">
                        <a:solidFill>
                          <a:srgbClr val="000000"/>
                        </a:solidFill>
                        <a:effectLst/>
                        <a:latin typeface="Calibri"/>
                      </a:endParaRPr>
                    </a:p>
                  </a:txBody>
                  <a:tcPr marL="2835" marR="2835" marT="283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1050" b="0" i="0" u="none" strike="noStrike">
                          <a:solidFill>
                            <a:srgbClr val="000000"/>
                          </a:solidFill>
                          <a:effectLst/>
                          <a:latin typeface="Calibri"/>
                        </a:rPr>
                        <a:t>Jumlah </a:t>
                      </a:r>
                      <a:r>
                        <a:rPr lang="en-US" sz="1050" b="0" i="0" u="none" strike="noStrike" smtClean="0">
                          <a:solidFill>
                            <a:srgbClr val="000000"/>
                          </a:solidFill>
                          <a:effectLst/>
                          <a:latin typeface="Calibri"/>
                        </a:rPr>
                        <a:t/>
                      </a:r>
                      <a:br>
                        <a:rPr lang="en-US" sz="1050" b="0" i="0" u="none" strike="noStrike" smtClean="0">
                          <a:solidFill>
                            <a:srgbClr val="000000"/>
                          </a:solidFill>
                          <a:effectLst/>
                          <a:latin typeface="Calibri"/>
                        </a:rPr>
                      </a:br>
                      <a:r>
                        <a:rPr lang="en-US" sz="1050" b="0" i="0" u="none" strike="noStrike" smtClean="0">
                          <a:solidFill>
                            <a:srgbClr val="000000"/>
                          </a:solidFill>
                          <a:effectLst/>
                          <a:latin typeface="Calibri"/>
                        </a:rPr>
                        <a:t>Pulau</a:t>
                      </a:r>
                      <a:endParaRPr lang="en-US" sz="1050" b="0" i="0" u="none" strike="noStrike">
                        <a:solidFill>
                          <a:srgbClr val="000000"/>
                        </a:solidFill>
                        <a:effectLst/>
                        <a:latin typeface="Calibri"/>
                      </a:endParaRPr>
                    </a:p>
                  </a:txBody>
                  <a:tcPr marL="2835" marR="2835" marT="283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r>
              <a:tr h="102644">
                <a:tc>
                  <a:txBody>
                    <a:bodyPr/>
                    <a:lstStyle/>
                    <a:p>
                      <a:pPr algn="ctr" fontAlgn="b"/>
                      <a:r>
                        <a:rPr lang="en-US" sz="1050" b="0" i="0" u="none" strike="noStrike">
                          <a:solidFill>
                            <a:srgbClr val="000000"/>
                          </a:solidFill>
                          <a:effectLst/>
                          <a:latin typeface="Calibri"/>
                        </a:rPr>
                        <a:t>1</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36000" algn="l" fontAlgn="b"/>
                      <a:r>
                        <a:rPr lang="en-US" sz="1050" b="0" i="0" u="none" strike="noStrike">
                          <a:solidFill>
                            <a:srgbClr val="000000"/>
                          </a:solidFill>
                          <a:effectLst/>
                          <a:latin typeface="Calibri"/>
                        </a:rPr>
                        <a:t>ACEH</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a:rPr>
                        <a:t>23</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a:rPr>
                        <a:t>289</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a:rPr>
                        <a:t>6474</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a:rPr>
                        <a:t>               5,459,891 </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a:rPr>
                        <a:t>663</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56709">
                <a:tc>
                  <a:txBody>
                    <a:bodyPr/>
                    <a:lstStyle/>
                    <a:p>
                      <a:pPr algn="ctr" fontAlgn="b"/>
                      <a:r>
                        <a:rPr lang="en-US" sz="1050" b="0" i="0" u="none" strike="noStrike">
                          <a:solidFill>
                            <a:srgbClr val="000000"/>
                          </a:solidFill>
                          <a:effectLst/>
                          <a:latin typeface="Calibri"/>
                        </a:rPr>
                        <a:t>2</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36000" algn="l" fontAlgn="b"/>
                      <a:r>
                        <a:rPr lang="en-US" sz="1050" b="0" i="0" u="none" strike="noStrike">
                          <a:solidFill>
                            <a:srgbClr val="000000"/>
                          </a:solidFill>
                          <a:effectLst/>
                          <a:latin typeface="Calibri"/>
                        </a:rPr>
                        <a:t>SUMUT</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a:rPr>
                        <a:t>33</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a:rPr>
                        <a:t>436</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a:rPr>
                        <a:t>6080</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a:rPr>
                        <a:t>            14,703,532 </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a:rPr>
                        <a:t>419</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02644">
                <a:tc>
                  <a:txBody>
                    <a:bodyPr/>
                    <a:lstStyle/>
                    <a:p>
                      <a:pPr algn="ctr" fontAlgn="b"/>
                      <a:r>
                        <a:rPr lang="en-US" sz="1050" b="0" i="0" u="none" strike="noStrike">
                          <a:solidFill>
                            <a:srgbClr val="000000"/>
                          </a:solidFill>
                          <a:effectLst/>
                          <a:latin typeface="Calibri"/>
                        </a:rPr>
                        <a:t>3</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36000" algn="l" fontAlgn="b"/>
                      <a:r>
                        <a:rPr lang="en-US" sz="1050" b="0" i="0" u="none" strike="noStrike">
                          <a:solidFill>
                            <a:srgbClr val="000000"/>
                          </a:solidFill>
                          <a:effectLst/>
                          <a:latin typeface="Calibri"/>
                        </a:rPr>
                        <a:t>SUMBAR</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a:rPr>
                        <a:t>19</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a:rPr>
                        <a:t>179</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a:rPr>
                        <a:t>1139</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a:rPr>
                        <a:t>               5,498,751 </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a:rPr>
                        <a:t>391</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02644">
                <a:tc>
                  <a:txBody>
                    <a:bodyPr/>
                    <a:lstStyle/>
                    <a:p>
                      <a:pPr algn="ctr" fontAlgn="b"/>
                      <a:r>
                        <a:rPr lang="en-US" sz="1050" b="0" i="0" u="none" strike="noStrike">
                          <a:solidFill>
                            <a:srgbClr val="000000"/>
                          </a:solidFill>
                          <a:effectLst/>
                          <a:latin typeface="Calibri"/>
                        </a:rPr>
                        <a:t>4</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36000" algn="l" fontAlgn="b"/>
                      <a:r>
                        <a:rPr lang="en-US" sz="1050" b="0" i="0" u="none" strike="noStrike">
                          <a:solidFill>
                            <a:srgbClr val="000000"/>
                          </a:solidFill>
                          <a:effectLst/>
                          <a:latin typeface="Calibri"/>
                        </a:rPr>
                        <a:t>RIAU</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a:rPr>
                        <a:t>12</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a:rPr>
                        <a:t>163</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a:rPr>
                        <a:t>1835</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a:rPr>
                        <a:t>               7,128,305 </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a:rPr>
                        <a:t>139</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02644">
                <a:tc>
                  <a:txBody>
                    <a:bodyPr/>
                    <a:lstStyle/>
                    <a:p>
                      <a:pPr algn="ctr" fontAlgn="b"/>
                      <a:r>
                        <a:rPr lang="en-US" sz="1050" b="0" i="0" u="none" strike="noStrike">
                          <a:solidFill>
                            <a:srgbClr val="000000"/>
                          </a:solidFill>
                          <a:effectLst/>
                          <a:latin typeface="Calibri"/>
                        </a:rPr>
                        <a:t>5</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36000" algn="l" fontAlgn="b"/>
                      <a:r>
                        <a:rPr lang="en-US" sz="1050" b="0" i="0" u="none" strike="noStrike">
                          <a:solidFill>
                            <a:srgbClr val="000000"/>
                          </a:solidFill>
                          <a:effectLst/>
                          <a:latin typeface="Calibri"/>
                        </a:rPr>
                        <a:t>KEPRI</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a:rPr>
                        <a:t>7</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a:rPr>
                        <a:t>66</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a:rPr>
                        <a:t>416</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a:rPr>
                        <a:t>               2,242,198 </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a:rPr>
                        <a:t>2408</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02644">
                <a:tc>
                  <a:txBody>
                    <a:bodyPr/>
                    <a:lstStyle/>
                    <a:p>
                      <a:pPr algn="ctr" fontAlgn="b"/>
                      <a:r>
                        <a:rPr lang="en-US" sz="1050" b="0" i="0" u="none" strike="noStrike">
                          <a:solidFill>
                            <a:srgbClr val="000000"/>
                          </a:solidFill>
                          <a:effectLst/>
                          <a:latin typeface="Calibri"/>
                        </a:rPr>
                        <a:t>6</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36000" algn="l" fontAlgn="b"/>
                      <a:r>
                        <a:rPr lang="en-US" sz="1050" b="0" i="0" u="none" strike="noStrike">
                          <a:solidFill>
                            <a:srgbClr val="000000"/>
                          </a:solidFill>
                          <a:effectLst/>
                          <a:latin typeface="Calibri"/>
                        </a:rPr>
                        <a:t>JAMBI</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a:rPr>
                        <a:t>11</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a:rPr>
                        <a:t>138</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a:rPr>
                        <a:t>1561</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a:rPr>
                        <a:t>               3,677,894 </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a:rPr>
                        <a:t>20</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02644">
                <a:tc>
                  <a:txBody>
                    <a:bodyPr/>
                    <a:lstStyle/>
                    <a:p>
                      <a:pPr algn="ctr" fontAlgn="b"/>
                      <a:r>
                        <a:rPr lang="en-US" sz="1050" b="0" i="0" u="none" strike="noStrike">
                          <a:solidFill>
                            <a:srgbClr val="000000"/>
                          </a:solidFill>
                          <a:effectLst/>
                          <a:latin typeface="Calibri"/>
                        </a:rPr>
                        <a:t>7</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36000" algn="l" fontAlgn="b"/>
                      <a:r>
                        <a:rPr lang="en-US" sz="1050" b="0" i="0" u="none" strike="noStrike">
                          <a:solidFill>
                            <a:srgbClr val="000000"/>
                          </a:solidFill>
                          <a:effectLst/>
                          <a:latin typeface="Calibri"/>
                        </a:rPr>
                        <a:t>SUMSEL</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a:rPr>
                        <a:t>17</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a:rPr>
                        <a:t>231</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a:rPr>
                        <a:t>3194</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a:rPr>
                        <a:t>               8,567,923 </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a:rPr>
                        <a:t>53</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02644">
                <a:tc>
                  <a:txBody>
                    <a:bodyPr/>
                    <a:lstStyle/>
                    <a:p>
                      <a:pPr algn="ctr" fontAlgn="b"/>
                      <a:r>
                        <a:rPr lang="en-US" sz="1050" b="0" i="0" u="none" strike="noStrike">
                          <a:solidFill>
                            <a:srgbClr val="000000"/>
                          </a:solidFill>
                          <a:effectLst/>
                          <a:latin typeface="Calibri"/>
                        </a:rPr>
                        <a:t>8</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36000" algn="l" fontAlgn="b"/>
                      <a:r>
                        <a:rPr lang="en-US" sz="1050" b="0" i="0" u="none" strike="noStrike">
                          <a:solidFill>
                            <a:srgbClr val="000000"/>
                          </a:solidFill>
                          <a:effectLst/>
                          <a:latin typeface="Calibri"/>
                        </a:rPr>
                        <a:t>BABEL</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a:rPr>
                        <a:t>7</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a:rPr>
                        <a:t>47</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a:rPr>
                        <a:t>387</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a:rPr>
                        <a:t>               1,517,590 </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a:rPr>
                        <a:t>950</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02644">
                <a:tc>
                  <a:txBody>
                    <a:bodyPr/>
                    <a:lstStyle/>
                    <a:p>
                      <a:pPr algn="ctr" fontAlgn="b"/>
                      <a:r>
                        <a:rPr lang="en-US" sz="1050" b="0" i="0" u="none" strike="noStrike">
                          <a:solidFill>
                            <a:srgbClr val="000000"/>
                          </a:solidFill>
                          <a:effectLst/>
                          <a:latin typeface="Calibri"/>
                        </a:rPr>
                        <a:t>9</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36000" algn="l" fontAlgn="b"/>
                      <a:r>
                        <a:rPr lang="en-US" sz="1050" b="0" i="0" u="none" strike="noStrike">
                          <a:solidFill>
                            <a:srgbClr val="000000"/>
                          </a:solidFill>
                          <a:effectLst/>
                          <a:latin typeface="Calibri"/>
                        </a:rPr>
                        <a:t>BENGKULU</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a:rPr>
                        <a:t>10</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a:rPr>
                        <a:t>126</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a:rPr>
                        <a:t>1513</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a:rPr>
                        <a:t>               2,019,848 </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a:rPr>
                        <a:t>47</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02644">
                <a:tc>
                  <a:txBody>
                    <a:bodyPr/>
                    <a:lstStyle/>
                    <a:p>
                      <a:pPr algn="ctr" fontAlgn="b"/>
                      <a:r>
                        <a:rPr lang="en-US" sz="1050" b="0" i="0" u="none" strike="noStrike">
                          <a:solidFill>
                            <a:srgbClr val="000000"/>
                          </a:solidFill>
                          <a:effectLst/>
                          <a:latin typeface="Calibri"/>
                        </a:rPr>
                        <a:t>10</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36000" algn="l" fontAlgn="b"/>
                      <a:r>
                        <a:rPr lang="en-US" sz="1050" b="0" i="0" u="none" strike="noStrike">
                          <a:solidFill>
                            <a:srgbClr val="000000"/>
                          </a:solidFill>
                          <a:effectLst/>
                          <a:latin typeface="Calibri"/>
                        </a:rPr>
                        <a:t>LAMPUNG</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a:rPr>
                        <a:t>15</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a:rPr>
                        <a:t>225</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a:rPr>
                        <a:t>2640</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a:rPr>
                        <a:t>               8,521,201 </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a:rPr>
                        <a:t>188</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56709">
                <a:tc>
                  <a:txBody>
                    <a:bodyPr/>
                    <a:lstStyle/>
                    <a:p>
                      <a:pPr algn="ctr" fontAlgn="b"/>
                      <a:r>
                        <a:rPr lang="en-US" sz="1050" b="0" i="0" u="none" strike="noStrike">
                          <a:solidFill>
                            <a:srgbClr val="000000"/>
                          </a:solidFill>
                          <a:effectLst/>
                          <a:latin typeface="Calibri"/>
                        </a:rPr>
                        <a:t>11</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36000" algn="l" fontAlgn="b"/>
                      <a:r>
                        <a:rPr lang="en-US" sz="1050" b="0" i="0" u="none" strike="noStrike">
                          <a:solidFill>
                            <a:srgbClr val="000000"/>
                          </a:solidFill>
                          <a:effectLst/>
                          <a:latin typeface="Calibri"/>
                        </a:rPr>
                        <a:t>BANTEN</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a:rPr>
                        <a:t>8</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a:rPr>
                        <a:t>155</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a:rPr>
                        <a:t>1551</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a:rPr>
                        <a:t>            13,160,496 </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a:rPr>
                        <a:t>131</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56709">
                <a:tc>
                  <a:txBody>
                    <a:bodyPr/>
                    <a:lstStyle/>
                    <a:p>
                      <a:pPr algn="ctr" fontAlgn="b"/>
                      <a:r>
                        <a:rPr lang="en-US" sz="1050" b="0" i="0" u="none" strike="noStrike">
                          <a:solidFill>
                            <a:srgbClr val="000000"/>
                          </a:solidFill>
                          <a:effectLst/>
                          <a:latin typeface="Calibri"/>
                        </a:rPr>
                        <a:t>12</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36000" algn="l" fontAlgn="b"/>
                      <a:r>
                        <a:rPr lang="en-US" sz="1050" b="0" i="0" u="none" strike="noStrike">
                          <a:solidFill>
                            <a:srgbClr val="000000"/>
                          </a:solidFill>
                          <a:effectLst/>
                          <a:latin typeface="Calibri"/>
                        </a:rPr>
                        <a:t>DKI JAKARTA</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a:rPr>
                        <a:t>6</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a:rPr>
                        <a:t>44</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a:rPr>
                        <a:t>267</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a:rPr>
                        <a:t>            10,644,986 </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a:rPr>
                        <a:t>218</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56709">
                <a:tc>
                  <a:txBody>
                    <a:bodyPr/>
                    <a:lstStyle/>
                    <a:p>
                      <a:pPr algn="ctr" fontAlgn="b"/>
                      <a:r>
                        <a:rPr lang="en-US" sz="1050" b="0" i="0" u="none" strike="noStrike">
                          <a:solidFill>
                            <a:srgbClr val="000000"/>
                          </a:solidFill>
                          <a:effectLst/>
                          <a:latin typeface="Calibri"/>
                        </a:rPr>
                        <a:t>13</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36000" algn="l" fontAlgn="b"/>
                      <a:r>
                        <a:rPr lang="en-US" sz="1050" b="0" i="0" u="none" strike="noStrike">
                          <a:solidFill>
                            <a:srgbClr val="000000"/>
                          </a:solidFill>
                          <a:effectLst/>
                          <a:latin typeface="Calibri"/>
                        </a:rPr>
                        <a:t>JABAR</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a:rPr>
                        <a:t>27</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a:rPr>
                        <a:t>626</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a:rPr>
                        <a:t>5960</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a:rPr>
                        <a:t>            49,935,858 </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a:rPr>
                        <a:t>131</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56709">
                <a:tc>
                  <a:txBody>
                    <a:bodyPr/>
                    <a:lstStyle/>
                    <a:p>
                      <a:pPr algn="ctr" fontAlgn="b"/>
                      <a:r>
                        <a:rPr lang="en-US" sz="1050" b="0" i="0" u="none" strike="noStrike">
                          <a:solidFill>
                            <a:srgbClr val="000000"/>
                          </a:solidFill>
                          <a:effectLst/>
                          <a:latin typeface="Calibri"/>
                        </a:rPr>
                        <a:t>14</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36000" algn="l" fontAlgn="b"/>
                      <a:r>
                        <a:rPr lang="en-US" sz="1050" b="0" i="0" u="none" strike="noStrike">
                          <a:solidFill>
                            <a:srgbClr val="000000"/>
                          </a:solidFill>
                          <a:effectLst/>
                          <a:latin typeface="Calibri"/>
                        </a:rPr>
                        <a:t>JATENG</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a:rPr>
                        <a:t>35</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a:rPr>
                        <a:t>573</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a:rPr>
                        <a:t>8559</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a:rPr>
                        <a:t>            34,940,078 </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a:rPr>
                        <a:t>296</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02644">
                <a:tc>
                  <a:txBody>
                    <a:bodyPr/>
                    <a:lstStyle/>
                    <a:p>
                      <a:pPr algn="ctr" fontAlgn="b"/>
                      <a:r>
                        <a:rPr lang="en-US" sz="1050" b="0" i="0" u="none" strike="noStrike">
                          <a:solidFill>
                            <a:srgbClr val="000000"/>
                          </a:solidFill>
                          <a:effectLst/>
                          <a:latin typeface="Calibri"/>
                        </a:rPr>
                        <a:t>15</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36000" algn="l" fontAlgn="b"/>
                      <a:r>
                        <a:rPr lang="en-US" sz="1050" b="0" i="0" u="none" strike="noStrike">
                          <a:solidFill>
                            <a:srgbClr val="000000"/>
                          </a:solidFill>
                          <a:effectLst/>
                          <a:latin typeface="Calibri"/>
                        </a:rPr>
                        <a:t>DIY</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a:rPr>
                        <a:t>5</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a:rPr>
                        <a:t>44</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a:rPr>
                        <a:t>267</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a:rPr>
                        <a:t>               3,882,288 </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a:rPr>
                        <a:t>218</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56709">
                <a:tc>
                  <a:txBody>
                    <a:bodyPr/>
                    <a:lstStyle/>
                    <a:p>
                      <a:pPr algn="ctr" fontAlgn="b"/>
                      <a:r>
                        <a:rPr lang="en-US" sz="1050" b="0" i="0" u="none" strike="noStrike">
                          <a:solidFill>
                            <a:srgbClr val="000000"/>
                          </a:solidFill>
                          <a:effectLst/>
                          <a:latin typeface="Calibri"/>
                        </a:rPr>
                        <a:t>16</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36000" algn="l" fontAlgn="b"/>
                      <a:r>
                        <a:rPr lang="en-US" sz="1050" b="0" i="0" u="none" strike="noStrike">
                          <a:solidFill>
                            <a:srgbClr val="000000"/>
                          </a:solidFill>
                          <a:effectLst/>
                          <a:latin typeface="Calibri"/>
                        </a:rPr>
                        <a:t>JATIM</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a:rPr>
                        <a:t>38</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a:rPr>
                        <a:t>664</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a:rPr>
                        <a:t>8499</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a:rPr>
                        <a:t>            39,886,288 </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a:rPr>
                        <a:t>421</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02644">
                <a:tc>
                  <a:txBody>
                    <a:bodyPr/>
                    <a:lstStyle/>
                    <a:p>
                      <a:pPr algn="ctr" fontAlgn="b"/>
                      <a:r>
                        <a:rPr lang="en-US" sz="1050" b="0" i="0" u="none" strike="noStrike">
                          <a:solidFill>
                            <a:srgbClr val="000000"/>
                          </a:solidFill>
                          <a:effectLst/>
                          <a:latin typeface="Calibri"/>
                        </a:rPr>
                        <a:t>17</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36000" algn="l" fontAlgn="b"/>
                      <a:r>
                        <a:rPr lang="en-US" sz="1050" b="0" i="0" u="none" strike="noStrike">
                          <a:solidFill>
                            <a:srgbClr val="000000"/>
                          </a:solidFill>
                          <a:effectLst/>
                          <a:latin typeface="Calibri"/>
                        </a:rPr>
                        <a:t>KALBAR</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a:rPr>
                        <a:t>14</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a:rPr>
                        <a:t>174</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a:rPr>
                        <a:t>1997</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a:rPr>
                        <a:t>               5,134,760 </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a:rPr>
                        <a:t>339</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02644">
                <a:tc>
                  <a:txBody>
                    <a:bodyPr/>
                    <a:lstStyle/>
                    <a:p>
                      <a:pPr algn="ctr" fontAlgn="b"/>
                      <a:r>
                        <a:rPr lang="en-US" sz="1050" b="0" i="0" u="none" strike="noStrike">
                          <a:solidFill>
                            <a:srgbClr val="000000"/>
                          </a:solidFill>
                          <a:effectLst/>
                          <a:latin typeface="Calibri"/>
                        </a:rPr>
                        <a:t>18</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36000" algn="l" fontAlgn="b"/>
                      <a:r>
                        <a:rPr lang="en-US" sz="1050" b="0" i="0" u="none" strike="noStrike">
                          <a:solidFill>
                            <a:srgbClr val="000000"/>
                          </a:solidFill>
                          <a:effectLst/>
                          <a:latin typeface="Calibri"/>
                        </a:rPr>
                        <a:t>KALTENG</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a:rPr>
                        <a:t>14</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a:rPr>
                        <a:t>136</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a:rPr>
                        <a:t>1572</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a:rPr>
                        <a:t>               2,769,156 </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a:rPr>
                        <a:t>65</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02644">
                <a:tc>
                  <a:txBody>
                    <a:bodyPr/>
                    <a:lstStyle/>
                    <a:p>
                      <a:pPr algn="ctr" fontAlgn="b"/>
                      <a:r>
                        <a:rPr lang="en-US" sz="1050" b="0" i="0" u="none" strike="noStrike">
                          <a:solidFill>
                            <a:srgbClr val="000000"/>
                          </a:solidFill>
                          <a:effectLst/>
                          <a:latin typeface="Calibri"/>
                        </a:rPr>
                        <a:t>19</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36000" algn="l" fontAlgn="b"/>
                      <a:r>
                        <a:rPr lang="en-US" sz="1050" b="0" i="0" u="none" strike="noStrike">
                          <a:solidFill>
                            <a:srgbClr val="000000"/>
                          </a:solidFill>
                          <a:effectLst/>
                          <a:latin typeface="Calibri"/>
                        </a:rPr>
                        <a:t>KALSEL</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a:rPr>
                        <a:t>13</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a:rPr>
                        <a:t>152</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a:rPr>
                        <a:t>2007</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a:rPr>
                        <a:t>               4,303,979 </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a:rPr>
                        <a:t>320</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02644">
                <a:tc>
                  <a:txBody>
                    <a:bodyPr/>
                    <a:lstStyle/>
                    <a:p>
                      <a:pPr algn="ctr" fontAlgn="b"/>
                      <a:r>
                        <a:rPr lang="en-US" sz="1050" b="0" i="0" u="none" strike="noStrike">
                          <a:solidFill>
                            <a:srgbClr val="000000"/>
                          </a:solidFill>
                          <a:effectLst/>
                          <a:latin typeface="Calibri"/>
                        </a:rPr>
                        <a:t>20</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36000" algn="l" fontAlgn="b"/>
                      <a:r>
                        <a:rPr lang="en-US" sz="1050" b="0" i="0" u="none" strike="noStrike">
                          <a:solidFill>
                            <a:srgbClr val="000000"/>
                          </a:solidFill>
                          <a:effectLst/>
                          <a:latin typeface="Calibri"/>
                        </a:rPr>
                        <a:t>KALTIM</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a:rPr>
                        <a:t>10</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a:rPr>
                        <a:t>103</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a:rPr>
                        <a:t>1029</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a:rPr>
                        <a:t>               3,793,152 </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a:rPr>
                        <a:t>209</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02644">
                <a:tc>
                  <a:txBody>
                    <a:bodyPr/>
                    <a:lstStyle/>
                    <a:p>
                      <a:pPr algn="ctr" fontAlgn="b"/>
                      <a:r>
                        <a:rPr lang="en-US" sz="1050" b="0" i="0" u="none" strike="noStrike">
                          <a:solidFill>
                            <a:srgbClr val="000000"/>
                          </a:solidFill>
                          <a:effectLst/>
                          <a:latin typeface="Calibri"/>
                        </a:rPr>
                        <a:t>21</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36000" algn="l" fontAlgn="b"/>
                      <a:r>
                        <a:rPr lang="en-US" sz="1050" b="0" i="0" u="none" strike="noStrike">
                          <a:solidFill>
                            <a:srgbClr val="000000"/>
                          </a:solidFill>
                          <a:effectLst/>
                          <a:latin typeface="Calibri"/>
                        </a:rPr>
                        <a:t>KALTARA</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a:rPr>
                        <a:t>5</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a:rPr>
                        <a:t>50</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a:rPr>
                        <a:t>482</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a:rPr>
                        <a:t>                  768,505 </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a:rPr>
                        <a:t>161</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02644">
                <a:tc>
                  <a:txBody>
                    <a:bodyPr/>
                    <a:lstStyle/>
                    <a:p>
                      <a:pPr algn="ctr" fontAlgn="b"/>
                      <a:r>
                        <a:rPr lang="en-US" sz="1050" b="0" i="0" u="none" strike="noStrike">
                          <a:solidFill>
                            <a:srgbClr val="000000"/>
                          </a:solidFill>
                          <a:effectLst/>
                          <a:latin typeface="Calibri"/>
                        </a:rPr>
                        <a:t>22</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36000" algn="l" fontAlgn="b"/>
                      <a:r>
                        <a:rPr lang="en-US" sz="1050" b="0" i="0" u="none" strike="noStrike">
                          <a:solidFill>
                            <a:srgbClr val="000000"/>
                          </a:solidFill>
                          <a:effectLst/>
                          <a:latin typeface="Calibri"/>
                        </a:rPr>
                        <a:t>SULUT</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a:rPr>
                        <a:t>15</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a:rPr>
                        <a:t>167</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a:rPr>
                        <a:t>1822</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a:rPr>
                        <a:t>               2,528,794 </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a:rPr>
                        <a:t>668</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02644">
                <a:tc>
                  <a:txBody>
                    <a:bodyPr/>
                    <a:lstStyle/>
                    <a:p>
                      <a:pPr algn="ctr" fontAlgn="b"/>
                      <a:r>
                        <a:rPr lang="en-US" sz="1050" b="0" i="0" u="none" strike="noStrike">
                          <a:solidFill>
                            <a:srgbClr val="000000"/>
                          </a:solidFill>
                          <a:effectLst/>
                          <a:latin typeface="Calibri"/>
                        </a:rPr>
                        <a:t>23</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36000" algn="l" fontAlgn="b"/>
                      <a:r>
                        <a:rPr lang="en-US" sz="1050" b="0" i="0" u="none" strike="noStrike">
                          <a:solidFill>
                            <a:srgbClr val="000000"/>
                          </a:solidFill>
                          <a:effectLst/>
                          <a:latin typeface="Calibri"/>
                        </a:rPr>
                        <a:t>GORONTALO</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a:rPr>
                        <a:t>6</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a:rPr>
                        <a:t>77</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a:rPr>
                        <a:t>729</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a:rPr>
                        <a:t>               1,219,576 </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a:rPr>
                        <a:t>136</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02644">
                <a:tc>
                  <a:txBody>
                    <a:bodyPr/>
                    <a:lstStyle/>
                    <a:p>
                      <a:pPr algn="ctr" fontAlgn="b"/>
                      <a:r>
                        <a:rPr lang="en-US" sz="1050" b="0" i="0" u="none" strike="noStrike">
                          <a:solidFill>
                            <a:srgbClr val="000000"/>
                          </a:solidFill>
                          <a:effectLst/>
                          <a:latin typeface="Calibri"/>
                        </a:rPr>
                        <a:t>24</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36000" algn="l" fontAlgn="b"/>
                      <a:r>
                        <a:rPr lang="en-US" sz="1050" b="0" i="0" u="none" strike="noStrike">
                          <a:solidFill>
                            <a:srgbClr val="000000"/>
                          </a:solidFill>
                          <a:effectLst/>
                          <a:latin typeface="Calibri"/>
                        </a:rPr>
                        <a:t>SULTENG</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a:rPr>
                        <a:t>13</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a:rPr>
                        <a:t>174</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a:rPr>
                        <a:t>2007</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a:rPr>
                        <a:t>               3,096,976 </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a:rPr>
                        <a:t>978</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02644">
                <a:tc>
                  <a:txBody>
                    <a:bodyPr/>
                    <a:lstStyle/>
                    <a:p>
                      <a:pPr algn="ctr" fontAlgn="b"/>
                      <a:r>
                        <a:rPr lang="en-US" sz="1050" b="0" i="0" u="none" strike="noStrike">
                          <a:solidFill>
                            <a:srgbClr val="000000"/>
                          </a:solidFill>
                          <a:effectLst/>
                          <a:latin typeface="Calibri"/>
                        </a:rPr>
                        <a:t>25</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36000" algn="l" fontAlgn="b"/>
                      <a:r>
                        <a:rPr lang="en-US" sz="1050" b="0" i="0" u="none" strike="noStrike">
                          <a:solidFill>
                            <a:srgbClr val="000000"/>
                          </a:solidFill>
                          <a:effectLst/>
                          <a:latin typeface="Calibri"/>
                        </a:rPr>
                        <a:t>SULSEL</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a:rPr>
                        <a:t>24</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a:rPr>
                        <a:t>306</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a:rPr>
                        <a:t>3038</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a:rPr>
                        <a:t>               8,928,004 </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a:rPr>
                        <a:t>300</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02644">
                <a:tc>
                  <a:txBody>
                    <a:bodyPr/>
                    <a:lstStyle/>
                    <a:p>
                      <a:pPr algn="ctr" fontAlgn="b"/>
                      <a:r>
                        <a:rPr lang="en-US" sz="1050" b="0" i="0" u="none" strike="noStrike">
                          <a:solidFill>
                            <a:srgbClr val="000000"/>
                          </a:solidFill>
                          <a:effectLst/>
                          <a:latin typeface="Calibri"/>
                        </a:rPr>
                        <a:t>26</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36000" algn="l" fontAlgn="b"/>
                      <a:r>
                        <a:rPr lang="en-US" sz="1050" b="0" i="0" u="none" strike="noStrike">
                          <a:solidFill>
                            <a:srgbClr val="000000"/>
                          </a:solidFill>
                          <a:effectLst/>
                          <a:latin typeface="Calibri"/>
                        </a:rPr>
                        <a:t>SULBAR</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a:rPr>
                        <a:t>6</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a:rPr>
                        <a:t>69</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a:rPr>
                        <a:t>647</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a:rPr>
                        <a:t>               1,405,012 </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a:rPr>
                        <a:t>41</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02644">
                <a:tc>
                  <a:txBody>
                    <a:bodyPr/>
                    <a:lstStyle/>
                    <a:p>
                      <a:pPr algn="ctr" fontAlgn="b"/>
                      <a:r>
                        <a:rPr lang="en-US" sz="1050" b="0" i="0" u="none" strike="noStrike">
                          <a:solidFill>
                            <a:srgbClr val="000000"/>
                          </a:solidFill>
                          <a:effectLst/>
                          <a:latin typeface="Calibri"/>
                        </a:rPr>
                        <a:t>27</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36000" algn="l" fontAlgn="b"/>
                      <a:r>
                        <a:rPr lang="en-US" sz="1050" b="0" i="0" u="none" strike="noStrike">
                          <a:solidFill>
                            <a:srgbClr val="000000"/>
                          </a:solidFill>
                          <a:effectLst/>
                          <a:latin typeface="Calibri"/>
                        </a:rPr>
                        <a:t>SULTRA</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a:rPr>
                        <a:t>17</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a:rPr>
                        <a:t>209</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a:rPr>
                        <a:t>2197</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a:rPr>
                        <a:t>               2,755,589 </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a:rPr>
                        <a:t>651</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02644">
                <a:tc>
                  <a:txBody>
                    <a:bodyPr/>
                    <a:lstStyle/>
                    <a:p>
                      <a:pPr algn="ctr" fontAlgn="b"/>
                      <a:r>
                        <a:rPr lang="en-US" sz="1050" b="0" i="0" u="none" strike="noStrike">
                          <a:solidFill>
                            <a:srgbClr val="000000"/>
                          </a:solidFill>
                          <a:effectLst/>
                          <a:latin typeface="Calibri"/>
                        </a:rPr>
                        <a:t>28</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36000" algn="l" fontAlgn="b"/>
                      <a:r>
                        <a:rPr lang="en-US" sz="1050" b="0" i="0" u="none" strike="noStrike">
                          <a:solidFill>
                            <a:srgbClr val="000000"/>
                          </a:solidFill>
                          <a:effectLst/>
                          <a:latin typeface="Calibri"/>
                        </a:rPr>
                        <a:t>BALI</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a:rPr>
                        <a:t>9</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a:rPr>
                        <a:t>57</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a:rPr>
                        <a:t>716</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a:rPr>
                        <a:t>               4,380,824 </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a:rPr>
                        <a:t>86</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02644">
                <a:tc>
                  <a:txBody>
                    <a:bodyPr/>
                    <a:lstStyle/>
                    <a:p>
                      <a:pPr algn="ctr" fontAlgn="b"/>
                      <a:r>
                        <a:rPr lang="en-US" sz="1050" b="0" i="0" u="none" strike="noStrike">
                          <a:solidFill>
                            <a:srgbClr val="000000"/>
                          </a:solidFill>
                          <a:effectLst/>
                          <a:latin typeface="Calibri"/>
                        </a:rPr>
                        <a:t>29</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36000" algn="l" fontAlgn="b"/>
                      <a:r>
                        <a:rPr lang="en-US" sz="1050" b="0" i="0" u="none" strike="noStrike">
                          <a:solidFill>
                            <a:srgbClr val="000000"/>
                          </a:solidFill>
                          <a:effectLst/>
                          <a:latin typeface="Calibri"/>
                        </a:rPr>
                        <a:t>NTB</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a:rPr>
                        <a:t>10</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a:rPr>
                        <a:t>116</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a:rPr>
                        <a:t>1137</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a:rPr>
                        <a:t>               5,125,622 </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a:rPr>
                        <a:t>864</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02644">
                <a:tc>
                  <a:txBody>
                    <a:bodyPr/>
                    <a:lstStyle/>
                    <a:p>
                      <a:pPr algn="ctr" fontAlgn="b"/>
                      <a:r>
                        <a:rPr lang="en-US" sz="1050" b="0" i="0" u="none" strike="noStrike">
                          <a:solidFill>
                            <a:srgbClr val="000000"/>
                          </a:solidFill>
                          <a:effectLst/>
                          <a:latin typeface="Calibri"/>
                        </a:rPr>
                        <a:t>30</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36000" algn="l" fontAlgn="b"/>
                      <a:r>
                        <a:rPr lang="en-US" sz="1050" b="0" i="0" u="none" strike="noStrike">
                          <a:solidFill>
                            <a:srgbClr val="000000"/>
                          </a:solidFill>
                          <a:effectLst/>
                          <a:latin typeface="Calibri"/>
                        </a:rPr>
                        <a:t>NTT</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a:rPr>
                        <a:t>22</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a:rPr>
                        <a:t>306</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a:rPr>
                        <a:t>3268</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a:rPr>
                        <a:t>               5,541,394 </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a:rPr>
                        <a:t>1192</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02644">
                <a:tc>
                  <a:txBody>
                    <a:bodyPr/>
                    <a:lstStyle/>
                    <a:p>
                      <a:pPr algn="ctr" fontAlgn="b"/>
                      <a:r>
                        <a:rPr lang="en-US" sz="1050" b="0" i="0" u="none" strike="noStrike">
                          <a:solidFill>
                            <a:srgbClr val="000000"/>
                          </a:solidFill>
                          <a:effectLst/>
                          <a:latin typeface="Calibri"/>
                        </a:rPr>
                        <a:t>31</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36000" algn="l" fontAlgn="b"/>
                      <a:r>
                        <a:rPr lang="en-US" sz="1050" b="0" i="0" u="none" strike="noStrike">
                          <a:solidFill>
                            <a:srgbClr val="000000"/>
                          </a:solidFill>
                          <a:effectLst/>
                          <a:latin typeface="Calibri"/>
                        </a:rPr>
                        <a:t>MALUKU</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a:rPr>
                        <a:t>11</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a:rPr>
                        <a:t>118</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a:rPr>
                        <a:t>1224</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a:rPr>
                        <a:t>               1,831,880 </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a:rPr>
                        <a:t>1422</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02644">
                <a:tc>
                  <a:txBody>
                    <a:bodyPr/>
                    <a:lstStyle/>
                    <a:p>
                      <a:pPr algn="ctr" fontAlgn="b"/>
                      <a:r>
                        <a:rPr lang="en-US" sz="1050" b="0" i="0" u="none" strike="noStrike">
                          <a:solidFill>
                            <a:srgbClr val="000000"/>
                          </a:solidFill>
                          <a:effectLst/>
                          <a:latin typeface="Calibri"/>
                        </a:rPr>
                        <a:t>32</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36000" algn="l" fontAlgn="b"/>
                      <a:r>
                        <a:rPr lang="en-US" sz="1050" b="0" i="0" u="none" strike="noStrike">
                          <a:solidFill>
                            <a:srgbClr val="000000"/>
                          </a:solidFill>
                          <a:effectLst/>
                          <a:latin typeface="Calibri"/>
                        </a:rPr>
                        <a:t>MALUT</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a:rPr>
                        <a:t>10</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a:rPr>
                        <a:t>113</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a:rPr>
                        <a:t>1180</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a:rPr>
                        <a:t>               1,278,764 </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a:rPr>
                        <a:t>1474</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02644">
                <a:tc>
                  <a:txBody>
                    <a:bodyPr/>
                    <a:lstStyle/>
                    <a:p>
                      <a:pPr algn="ctr" fontAlgn="b"/>
                      <a:r>
                        <a:rPr lang="en-US" sz="1050" b="0" i="0" u="none" strike="noStrike">
                          <a:solidFill>
                            <a:srgbClr val="000000"/>
                          </a:solidFill>
                          <a:effectLst/>
                          <a:latin typeface="Calibri"/>
                        </a:rPr>
                        <a:t>33</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36000" algn="l" fontAlgn="b"/>
                      <a:r>
                        <a:rPr lang="en-US" sz="1050" b="0" i="0" u="none" strike="noStrike">
                          <a:solidFill>
                            <a:srgbClr val="000000"/>
                          </a:solidFill>
                          <a:effectLst/>
                          <a:latin typeface="Calibri"/>
                        </a:rPr>
                        <a:t>PAPUA</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a:rPr>
                        <a:t>29</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a:rPr>
                        <a:t>524</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a:rPr>
                        <a:t>5225</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a:rPr>
                        <a:t>               3,435,430 </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a:rPr>
                        <a:t>598</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02644">
                <a:tc>
                  <a:txBody>
                    <a:bodyPr/>
                    <a:lstStyle/>
                    <a:p>
                      <a:pPr algn="ctr" fontAlgn="b"/>
                      <a:r>
                        <a:rPr lang="en-US" sz="1050" b="0" i="0" u="none" strike="noStrike">
                          <a:solidFill>
                            <a:srgbClr val="000000"/>
                          </a:solidFill>
                          <a:effectLst/>
                          <a:latin typeface="Calibri"/>
                        </a:rPr>
                        <a:t>34</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36000" algn="l" fontAlgn="b"/>
                      <a:r>
                        <a:rPr lang="en-US" sz="1050" b="0" i="0" u="none" strike="noStrike">
                          <a:solidFill>
                            <a:srgbClr val="000000"/>
                          </a:solidFill>
                          <a:effectLst/>
                          <a:latin typeface="Calibri"/>
                        </a:rPr>
                        <a:t>PAPUA BARAT</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a:rPr>
                        <a:t>13</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a:rPr>
                        <a:t>203</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a:rPr>
                        <a:t>1715</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a:rPr>
                        <a:t>                  981,822 </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a:rPr>
                        <a:t>2486</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56709">
                <a:tc>
                  <a:txBody>
                    <a:bodyPr/>
                    <a:lstStyle/>
                    <a:p>
                      <a:pPr algn="ctr" fontAlgn="b"/>
                      <a:r>
                        <a:rPr lang="en-US" sz="1050" b="0" i="0" u="none" strike="noStrike">
                          <a:solidFill>
                            <a:srgbClr val="000000"/>
                          </a:solidFill>
                          <a:effectLst/>
                          <a:latin typeface="Calibri"/>
                        </a:rPr>
                        <a:t> </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36000" algn="l" fontAlgn="b"/>
                      <a:r>
                        <a:rPr lang="en-US" sz="1050" b="0" i="0" u="none" strike="noStrike">
                          <a:solidFill>
                            <a:srgbClr val="000000"/>
                          </a:solidFill>
                          <a:effectLst/>
                          <a:latin typeface="Calibri"/>
                        </a:rPr>
                        <a:t>INDONESIA</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a:rPr>
                        <a:t>514</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a:rPr>
                        <a:t>7060</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a:rPr>
                        <a:t>82334</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a:rPr>
                        <a:t>      </a:t>
                      </a:r>
                      <a:r>
                        <a:rPr lang="en-US" sz="1050" b="0" i="0" u="none" strike="noStrike" smtClean="0">
                          <a:solidFill>
                            <a:srgbClr val="000000"/>
                          </a:solidFill>
                          <a:effectLst/>
                          <a:latin typeface="Calibri"/>
                        </a:rPr>
                        <a:t>   271,066,366 </a:t>
                      </a:r>
                      <a:endParaRPr lang="en-US" sz="1050" b="0" i="0" u="none" strike="noStrike">
                        <a:solidFill>
                          <a:srgbClr val="000000"/>
                        </a:solidFill>
                        <a:effectLst/>
                        <a:latin typeface="Calibri"/>
                      </a:endParaRP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a:rPr>
                        <a:t>18683</a:t>
                      </a:r>
                    </a:p>
                  </a:txBody>
                  <a:tcPr marL="2835" marR="2835" marT="28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
        <p:nvSpPr>
          <p:cNvPr id="12" name="Rectangle 11"/>
          <p:cNvSpPr/>
          <p:nvPr/>
        </p:nvSpPr>
        <p:spPr>
          <a:xfrm>
            <a:off x="4530088" y="1499425"/>
            <a:ext cx="3747135" cy="1600438"/>
          </a:xfrm>
          <a:prstGeom prst="rect">
            <a:avLst/>
          </a:prstGeom>
          <a:solidFill>
            <a:srgbClr val="FFFFCC"/>
          </a:solidFill>
          <a:ln>
            <a:solidFill>
              <a:schemeClr val="tx1"/>
            </a:solidFill>
          </a:ln>
        </p:spPr>
        <p:txBody>
          <a:bodyPr wrap="square">
            <a:spAutoFit/>
          </a:bodyPr>
          <a:lstStyle/>
          <a:p>
            <a:r>
              <a:rPr lang="en-US" sz="1400" smtClean="0">
                <a:solidFill>
                  <a:srgbClr val="000000"/>
                </a:solidFill>
                <a:latin typeface="Calibri"/>
              </a:rPr>
              <a:t>Kinerja-2 	: Latihan pembuatan informasi</a:t>
            </a:r>
          </a:p>
          <a:p>
            <a:r>
              <a:rPr lang="en-US" sz="1400" smtClean="0">
                <a:solidFill>
                  <a:srgbClr val="000000"/>
                </a:solidFill>
                <a:latin typeface="Calibri"/>
              </a:rPr>
              <a:t>Survei 	: Data Sekunder Kependudukan</a:t>
            </a:r>
          </a:p>
          <a:p>
            <a:r>
              <a:rPr lang="en-US" sz="1400" smtClean="0">
                <a:solidFill>
                  <a:srgbClr val="000000"/>
                </a:solidFill>
                <a:latin typeface="Calibri"/>
              </a:rPr>
              <a:t>Data 		: Data penduduk provinsi Indonesia</a:t>
            </a:r>
          </a:p>
          <a:p>
            <a:r>
              <a:rPr lang="en-US" sz="1400" smtClean="0">
                <a:solidFill>
                  <a:srgbClr val="000000"/>
                </a:solidFill>
                <a:latin typeface="Calibri"/>
              </a:rPr>
              <a:t>Informasi 	: </a:t>
            </a:r>
          </a:p>
          <a:p>
            <a:pPr marL="342900" indent="-228600">
              <a:buFontTx/>
              <a:buAutoNum type="arabicParenR"/>
            </a:pPr>
            <a:r>
              <a:rPr lang="en-US" sz="1400" smtClean="0">
                <a:solidFill>
                  <a:srgbClr val="000000"/>
                </a:solidFill>
                <a:latin typeface="Calibri"/>
              </a:rPr>
              <a:t>Grafik Pie Kompoisisi Penduduk Pulau Besar</a:t>
            </a:r>
          </a:p>
          <a:p>
            <a:pPr marL="342900" indent="-228600">
              <a:buFontTx/>
              <a:buAutoNum type="arabicParenR"/>
            </a:pPr>
            <a:r>
              <a:rPr lang="en-US" sz="1400" smtClean="0">
                <a:solidFill>
                  <a:srgbClr val="000000"/>
                </a:solidFill>
                <a:latin typeface="Calibri"/>
              </a:rPr>
              <a:t>Grafik Bar Jumlah Penduduk</a:t>
            </a:r>
          </a:p>
          <a:p>
            <a:pPr marL="342900" indent="-228600">
              <a:buFontTx/>
              <a:buAutoNum type="arabicParenR"/>
            </a:pPr>
            <a:r>
              <a:rPr lang="en-US" sz="1400" smtClean="0">
                <a:solidFill>
                  <a:srgbClr val="000000"/>
                </a:solidFill>
                <a:latin typeface="Calibri"/>
              </a:rPr>
              <a:t>Kembangkan Informasi Grafik lainnya</a:t>
            </a:r>
          </a:p>
        </p:txBody>
      </p:sp>
      <p:pic>
        <p:nvPicPr>
          <p:cNvPr id="13"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435340" y="523875"/>
            <a:ext cx="3366135" cy="26653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8564" y="3333750"/>
            <a:ext cx="6002911" cy="3371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Rectangle 10"/>
          <p:cNvSpPr/>
          <p:nvPr/>
        </p:nvSpPr>
        <p:spPr>
          <a:xfrm>
            <a:off x="1999325" y="3655641"/>
            <a:ext cx="3735071" cy="954107"/>
          </a:xfrm>
          <a:prstGeom prst="rect">
            <a:avLst/>
          </a:prstGeom>
          <a:solidFill>
            <a:srgbClr val="FFFF00"/>
          </a:solidFill>
          <a:ln>
            <a:solidFill>
              <a:schemeClr val="accent1"/>
            </a:solidFill>
          </a:ln>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2800" b="1" spc="50" smtClean="0">
                <a:ln w="11430"/>
                <a:solidFill>
                  <a:srgbClr val="00B0F0"/>
                </a:solidFill>
                <a:effectLst>
                  <a:outerShdw blurRad="76200" dist="50800" dir="5400000" algn="tl" rotWithShape="0">
                    <a:srgbClr val="000000">
                      <a:alpha val="65000"/>
                    </a:srgbClr>
                  </a:outerShdw>
                </a:effectLst>
              </a:rPr>
              <a:t>Mengembangkan diri Manager</a:t>
            </a:r>
            <a:endParaRPr lang="en-US" sz="2800" b="1" spc="50">
              <a:ln w="11430"/>
              <a:solidFill>
                <a:srgbClr val="00B0F0"/>
              </a:solidFill>
              <a:effectLst>
                <a:outerShdw blurRad="76200" dist="50800" dir="5400000" algn="tl" rotWithShape="0">
                  <a:srgbClr val="000000">
                    <a:alpha val="65000"/>
                  </a:srgbClr>
                </a:outerShdw>
              </a:effectLst>
            </a:endParaRPr>
          </a:p>
        </p:txBody>
      </p:sp>
      <p:sp>
        <p:nvSpPr>
          <p:cNvPr id="15" name="Rounded Rectangle 14"/>
          <p:cNvSpPr/>
          <p:nvPr/>
        </p:nvSpPr>
        <p:spPr>
          <a:xfrm>
            <a:off x="10935330" y="50629"/>
            <a:ext cx="1173220" cy="473246"/>
          </a:xfrm>
          <a:prstGeom prst="roundRect">
            <a:avLst/>
          </a:prstGeom>
          <a:solidFill>
            <a:srgbClr val="FFFF00"/>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i="1" smtClean="0">
                <a:solidFill>
                  <a:schemeClr val="tx1"/>
                </a:solidFill>
              </a:rPr>
              <a:t>REVIEW</a:t>
            </a:r>
            <a:endParaRPr lang="en-US" sz="1600" i="1">
              <a:solidFill>
                <a:schemeClr val="tx1"/>
              </a:solidFill>
            </a:endParaRPr>
          </a:p>
        </p:txBody>
      </p:sp>
    </p:spTree>
    <p:extLst>
      <p:ext uri="{BB962C8B-B14F-4D97-AF65-F5344CB8AC3E}">
        <p14:creationId xmlns:p14="http://schemas.microsoft.com/office/powerpoint/2010/main" val="152309407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771525" y="151717"/>
            <a:ext cx="10801350" cy="463571"/>
          </a:xfrm>
          <a:prstGeom prst="rect">
            <a:avLst/>
          </a:prstGeom>
        </p:spPr>
        <p:txBody>
          <a:bodyPr>
            <a:no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pPr algn="r"/>
            <a:r>
              <a:rPr lang="en-US" sz="2800" b="1" smtClean="0"/>
              <a:t>TEORI SISTEM &amp; MODEL </a:t>
            </a:r>
            <a:endParaRPr lang="en-US" sz="2800" b="1"/>
          </a:p>
        </p:txBody>
      </p:sp>
      <p:sp>
        <p:nvSpPr>
          <p:cNvPr id="40" name="Oval 39"/>
          <p:cNvSpPr/>
          <p:nvPr/>
        </p:nvSpPr>
        <p:spPr>
          <a:xfrm>
            <a:off x="4739536" y="2857500"/>
            <a:ext cx="1281220" cy="1117680"/>
          </a:xfrm>
          <a:prstGeom prst="ellipse">
            <a:avLst/>
          </a:prstGeom>
          <a:solidFill>
            <a:srgbClr val="CCFFFF"/>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smtClean="0">
                <a:solidFill>
                  <a:schemeClr val="tx1"/>
                </a:solidFill>
              </a:rPr>
              <a:t>Cara PendekatanMempelajari Sistem</a:t>
            </a:r>
            <a:endParaRPr lang="en-US" sz="1400">
              <a:solidFill>
                <a:schemeClr val="tx1"/>
              </a:solidFill>
            </a:endParaRPr>
          </a:p>
        </p:txBody>
      </p:sp>
      <p:grpSp>
        <p:nvGrpSpPr>
          <p:cNvPr id="5" name="Group 4"/>
          <p:cNvGrpSpPr/>
          <p:nvPr/>
        </p:nvGrpSpPr>
        <p:grpSpPr>
          <a:xfrm>
            <a:off x="3943350" y="883703"/>
            <a:ext cx="2771488" cy="1761221"/>
            <a:chOff x="1814229" y="2606963"/>
            <a:chExt cx="3933825" cy="2174176"/>
          </a:xfrm>
        </p:grpSpPr>
        <p:sp>
          <p:nvSpPr>
            <p:cNvPr id="3" name="Cloud Callout 2"/>
            <p:cNvSpPr/>
            <p:nvPr/>
          </p:nvSpPr>
          <p:spPr>
            <a:xfrm>
              <a:off x="1814229" y="2606963"/>
              <a:ext cx="3933825" cy="2174176"/>
            </a:xfrm>
            <a:prstGeom prst="cloudCallout">
              <a:avLst>
                <a:gd name="adj1" fmla="val -35846"/>
                <a:gd name="adj2" fmla="val 15623"/>
              </a:avLst>
            </a:prstGeom>
            <a:blipFill dpi="0" rotWithShape="1">
              <a:blip r:embed="rId3"/>
              <a:srcRect/>
              <a:stretch>
                <a:fillRect/>
              </a:stretch>
            </a:blipFill>
            <a:ln>
              <a:solidFill>
                <a:srgbClr val="0066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p:cNvSpPr txBox="1"/>
            <p:nvPr/>
          </p:nvSpPr>
          <p:spPr>
            <a:xfrm>
              <a:off x="2574173" y="3401663"/>
              <a:ext cx="2504785" cy="635938"/>
            </a:xfrm>
            <a:prstGeom prst="rect">
              <a:avLst/>
            </a:prstGeom>
            <a:noFill/>
            <a:ln>
              <a:noFill/>
            </a:ln>
          </p:spPr>
          <p:txBody>
            <a:bodyPr wrap="square" rtlCol="0">
              <a:spAutoFit/>
            </a:bodyPr>
            <a:lstStyle/>
            <a:p>
              <a:pPr algn="ctr"/>
              <a:r>
                <a:rPr lang="en-US" sz="2800" smtClean="0">
                  <a:ln w="18415" cmpd="sng">
                    <a:solidFill>
                      <a:schemeClr val="tx1"/>
                    </a:solidFill>
                    <a:prstDash val="solid"/>
                  </a:ln>
                  <a:effectLst>
                    <a:outerShdw blurRad="63500" dir="3600000" algn="tl" rotWithShape="0">
                      <a:srgbClr val="000000">
                        <a:alpha val="70000"/>
                      </a:srgbClr>
                    </a:outerShdw>
                  </a:effectLst>
                </a:rPr>
                <a:t>S I S T E M</a:t>
              </a:r>
              <a:endParaRPr lang="en-US" sz="2800">
                <a:ln w="18415" cmpd="sng">
                  <a:solidFill>
                    <a:schemeClr val="tx1"/>
                  </a:solidFill>
                  <a:prstDash val="solid"/>
                </a:ln>
                <a:effectLst>
                  <a:outerShdw blurRad="63500" dir="3600000" algn="tl" rotWithShape="0">
                    <a:srgbClr val="000000">
                      <a:alpha val="70000"/>
                    </a:srgbClr>
                  </a:outerShdw>
                </a:effectLst>
              </a:endParaRPr>
            </a:p>
          </p:txBody>
        </p:sp>
      </p:grpSp>
      <p:grpSp>
        <p:nvGrpSpPr>
          <p:cNvPr id="9" name="Group 8"/>
          <p:cNvGrpSpPr/>
          <p:nvPr/>
        </p:nvGrpSpPr>
        <p:grpSpPr>
          <a:xfrm>
            <a:off x="4057650" y="4336303"/>
            <a:ext cx="2657189" cy="1085850"/>
            <a:chOff x="4333876" y="4416346"/>
            <a:chExt cx="2383818" cy="1085850"/>
          </a:xfrm>
        </p:grpSpPr>
        <p:sp>
          <p:nvSpPr>
            <p:cNvPr id="7" name="Rectangle 6"/>
            <p:cNvSpPr/>
            <p:nvPr/>
          </p:nvSpPr>
          <p:spPr>
            <a:xfrm>
              <a:off x="4333876" y="4416346"/>
              <a:ext cx="2383818" cy="1085850"/>
            </a:xfrm>
            <a:prstGeom prst="rect">
              <a:avLst/>
            </a:prstGeom>
            <a:solidFill>
              <a:srgbClr val="00206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p:cNvSpPr txBox="1"/>
            <p:nvPr/>
          </p:nvSpPr>
          <p:spPr>
            <a:xfrm>
              <a:off x="4609814" y="4674840"/>
              <a:ext cx="1889091" cy="523220"/>
            </a:xfrm>
            <a:prstGeom prst="rect">
              <a:avLst/>
            </a:prstGeom>
            <a:noFill/>
            <a:ln>
              <a:noFill/>
            </a:ln>
          </p:spPr>
          <p:txBody>
            <a:bodyPr wrap="square" rtlCol="0">
              <a:spAutoFit/>
            </a:bodyPr>
            <a:lstStyle/>
            <a:p>
              <a:pPr algn="ctr"/>
              <a:r>
                <a:rPr lang="en-US" sz="2800" smtClean="0">
                  <a:ln w="18415" cmpd="sng">
                    <a:solidFill>
                      <a:srgbClr val="FFFFFF"/>
                    </a:solidFill>
                    <a:prstDash val="solid"/>
                  </a:ln>
                  <a:solidFill>
                    <a:srgbClr val="FFFFFF"/>
                  </a:solidFill>
                  <a:effectLst>
                    <a:outerShdw blurRad="63500" dir="3600000" algn="tl" rotWithShape="0">
                      <a:srgbClr val="000000">
                        <a:alpha val="70000"/>
                      </a:srgbClr>
                    </a:outerShdw>
                  </a:effectLst>
                </a:rPr>
                <a:t>M O D E L</a:t>
              </a:r>
              <a:endParaRPr lang="en-US" sz="280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grpSp>
      <p:sp>
        <p:nvSpPr>
          <p:cNvPr id="2" name="Rectangle 1"/>
          <p:cNvSpPr/>
          <p:nvPr/>
        </p:nvSpPr>
        <p:spPr>
          <a:xfrm>
            <a:off x="1095375" y="848672"/>
            <a:ext cx="2924174" cy="1796252"/>
          </a:xfrm>
          <a:prstGeom prst="rect">
            <a:avLst/>
          </a:prstGeom>
        </p:spPr>
        <p:txBody>
          <a:bodyPr wrap="square" lIns="36000" tIns="36000" rIns="36000" bIns="36000">
            <a:spAutoFit/>
          </a:bodyPr>
          <a:lstStyle/>
          <a:p>
            <a:r>
              <a:rPr lang="en-US" sz="1600" b="1" smtClean="0"/>
              <a:t>SISTEM :</a:t>
            </a:r>
          </a:p>
          <a:p>
            <a:r>
              <a:rPr lang="en-US" sz="1600" smtClean="0"/>
              <a:t>Segala fenomena yang terdapat di alam semesta yang memiliki sifat keteraturan dan ketidakberaturan</a:t>
            </a:r>
          </a:p>
          <a:p>
            <a:endParaRPr lang="en-US" sz="1600"/>
          </a:p>
          <a:p>
            <a:r>
              <a:rPr lang="en-US" sz="1600" smtClean="0"/>
              <a:t>Dalam konsep spiritual disebut “Sunatullah” / hukum alam</a:t>
            </a:r>
            <a:endParaRPr lang="en-US" sz="1600"/>
          </a:p>
        </p:txBody>
      </p:sp>
      <p:sp>
        <p:nvSpPr>
          <p:cNvPr id="12" name="Rectangle 11"/>
          <p:cNvSpPr/>
          <p:nvPr/>
        </p:nvSpPr>
        <p:spPr>
          <a:xfrm>
            <a:off x="1076325" y="3969590"/>
            <a:ext cx="2924175" cy="2042473"/>
          </a:xfrm>
          <a:prstGeom prst="rect">
            <a:avLst/>
          </a:prstGeom>
        </p:spPr>
        <p:txBody>
          <a:bodyPr wrap="square" lIns="36000" tIns="36000" rIns="36000" bIns="36000">
            <a:spAutoFit/>
          </a:bodyPr>
          <a:lstStyle/>
          <a:p>
            <a:r>
              <a:rPr lang="en-US" sz="1600" b="1" smtClean="0"/>
              <a:t>MODEL :</a:t>
            </a:r>
          </a:p>
          <a:p>
            <a:r>
              <a:rPr lang="en-US" sz="1600" smtClean="0"/>
              <a:t>Formulasi pengetahuan untuk mempelajari dan menjelaskan fenomena alam yang diamati (sistem).</a:t>
            </a:r>
          </a:p>
          <a:p>
            <a:endParaRPr lang="en-US" sz="1600"/>
          </a:p>
          <a:p>
            <a:r>
              <a:rPr lang="en-US" sz="1600" smtClean="0"/>
              <a:t>Dalam konsep pemikiran disebut  “ilmu pengetahuan”</a:t>
            </a:r>
            <a:endParaRPr lang="en-US" sz="1600"/>
          </a:p>
        </p:txBody>
      </p:sp>
      <p:cxnSp>
        <p:nvCxnSpPr>
          <p:cNvPr id="8" name="Straight Arrow Connector 7"/>
          <p:cNvCxnSpPr>
            <a:endCxn id="40" idx="0"/>
          </p:cNvCxnSpPr>
          <p:nvPr/>
        </p:nvCxnSpPr>
        <p:spPr>
          <a:xfrm>
            <a:off x="5380146" y="2486025"/>
            <a:ext cx="0" cy="371475"/>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5386244" y="3969590"/>
            <a:ext cx="0" cy="371475"/>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7127267" y="2795809"/>
            <a:ext cx="4702783" cy="3924151"/>
          </a:xfrm>
          <a:prstGeom prst="rect">
            <a:avLst/>
          </a:prstGeom>
          <a:noFill/>
        </p:spPr>
        <p:txBody>
          <a:bodyPr wrap="square">
            <a:spAutoFit/>
          </a:bodyPr>
          <a:lstStyle/>
          <a:p>
            <a:pPr marL="266700" lvl="1" indent="-266700">
              <a:spcAft>
                <a:spcPts val="600"/>
              </a:spcAft>
              <a:buFont typeface="+mj-lt"/>
              <a:buAutoNum type="arabicPeriod"/>
            </a:pPr>
            <a:r>
              <a:rPr lang="en-US" sz="1400" b="1" smtClean="0">
                <a:latin typeface="Calibri" pitchFamily="34" charset="0"/>
              </a:rPr>
              <a:t>Model </a:t>
            </a:r>
            <a:r>
              <a:rPr lang="en-US" sz="1400" b="1">
                <a:latin typeface="Calibri" pitchFamily="34" charset="0"/>
              </a:rPr>
              <a:t>Verbal</a:t>
            </a:r>
            <a:r>
              <a:rPr lang="en-US" sz="1400">
                <a:latin typeface="Calibri" pitchFamily="34" charset="0"/>
              </a:rPr>
              <a:t>, yaitu </a:t>
            </a:r>
            <a:r>
              <a:rPr lang="en-US" sz="1400" smtClean="0">
                <a:latin typeface="Calibri" pitchFamily="34" charset="0"/>
              </a:rPr>
              <a:t>formulasi sistem menggunakan </a:t>
            </a:r>
            <a:r>
              <a:rPr lang="en-US" sz="1400">
                <a:latin typeface="Calibri" pitchFamily="34" charset="0"/>
              </a:rPr>
              <a:t>uraian yang bersifat naratif atau deskriptif untuk menjelaskan sistem aslinya.</a:t>
            </a:r>
          </a:p>
          <a:p>
            <a:pPr marL="266700" lvl="1" indent="-266700">
              <a:spcAft>
                <a:spcPts val="600"/>
              </a:spcAft>
              <a:buFont typeface="+mj-lt"/>
              <a:buAutoNum type="arabicPeriod"/>
            </a:pPr>
            <a:r>
              <a:rPr lang="en-US" sz="1400" b="1">
                <a:latin typeface="Calibri" pitchFamily="34" charset="0"/>
              </a:rPr>
              <a:t>Model Skematik </a:t>
            </a:r>
            <a:r>
              <a:rPr lang="en-US" sz="1400">
                <a:latin typeface="Calibri" pitchFamily="34" charset="0"/>
              </a:rPr>
              <a:t>yaitu </a:t>
            </a:r>
            <a:r>
              <a:rPr lang="en-US" sz="1400" smtClean="0">
                <a:latin typeface="Calibri" pitchFamily="34" charset="0"/>
              </a:rPr>
              <a:t>formulasi sistem menggunakan diagram dan/atau </a:t>
            </a:r>
            <a:r>
              <a:rPr lang="en-US" sz="1400">
                <a:latin typeface="Calibri" pitchFamily="34" charset="0"/>
              </a:rPr>
              <a:t>gambar </a:t>
            </a:r>
            <a:r>
              <a:rPr lang="en-US" sz="1400" smtClean="0">
                <a:latin typeface="Calibri" pitchFamily="34" charset="0"/>
              </a:rPr>
              <a:t>untuk menjelaskan sistem </a:t>
            </a:r>
            <a:r>
              <a:rPr lang="en-US" sz="1400">
                <a:latin typeface="Calibri" pitchFamily="34" charset="0"/>
              </a:rPr>
              <a:t>aslinya, mencakup  </a:t>
            </a:r>
            <a:r>
              <a:rPr lang="en-US" sz="1400" smtClean="0">
                <a:latin typeface="Calibri" pitchFamily="34" charset="0"/>
              </a:rPr>
              <a:t>:  </a:t>
            </a:r>
          </a:p>
          <a:p>
            <a:pPr marL="542925" lvl="2" indent="-260350">
              <a:buFont typeface="Wingdings" pitchFamily="2" charset="2"/>
              <a:buChar char="ü"/>
            </a:pPr>
            <a:r>
              <a:rPr lang="en-US" sz="1400">
                <a:latin typeface="Calibri" pitchFamily="34" charset="0"/>
              </a:rPr>
              <a:t>Model sistem statik</a:t>
            </a:r>
            <a:endParaRPr lang="en-US" sz="1400" smtClean="0">
              <a:latin typeface="Calibri" pitchFamily="34" charset="0"/>
            </a:endParaRPr>
          </a:p>
          <a:p>
            <a:pPr marL="542925" lvl="2" indent="-260350">
              <a:buFont typeface="Wingdings" pitchFamily="2" charset="2"/>
              <a:buChar char="ü"/>
            </a:pPr>
            <a:r>
              <a:rPr lang="en-US" sz="1400" smtClean="0">
                <a:latin typeface="Calibri" pitchFamily="34" charset="0"/>
              </a:rPr>
              <a:t>Model sistem aliran</a:t>
            </a:r>
          </a:p>
          <a:p>
            <a:pPr marL="542925" lvl="2" indent="-260350">
              <a:spcAft>
                <a:spcPts val="600"/>
              </a:spcAft>
              <a:buFont typeface="Wingdings" pitchFamily="2" charset="2"/>
              <a:buChar char="ü"/>
            </a:pPr>
            <a:r>
              <a:rPr lang="en-US" sz="1400" smtClean="0">
                <a:latin typeface="Calibri" pitchFamily="34" charset="0"/>
              </a:rPr>
              <a:t>Model sistem dinamik</a:t>
            </a:r>
          </a:p>
          <a:p>
            <a:pPr marL="266700" lvl="1" indent="-266700">
              <a:spcAft>
                <a:spcPts val="600"/>
              </a:spcAft>
              <a:buFont typeface="+mj-lt"/>
              <a:buAutoNum type="arabicPeriod"/>
            </a:pPr>
            <a:r>
              <a:rPr lang="en-US" sz="1400" b="1" smtClean="0">
                <a:latin typeface="Calibri" pitchFamily="34" charset="0"/>
              </a:rPr>
              <a:t>Model </a:t>
            </a:r>
            <a:r>
              <a:rPr lang="en-US" sz="1400" b="1">
                <a:latin typeface="Calibri" pitchFamily="34" charset="0"/>
              </a:rPr>
              <a:t>Ikonik </a:t>
            </a:r>
            <a:r>
              <a:rPr lang="en-US" sz="1400">
                <a:latin typeface="Calibri" pitchFamily="34" charset="0"/>
              </a:rPr>
              <a:t>yaitu </a:t>
            </a:r>
            <a:r>
              <a:rPr lang="en-US" sz="1400" smtClean="0">
                <a:latin typeface="Calibri" pitchFamily="34" charset="0"/>
              </a:rPr>
              <a:t>formulasi sistem menggunakan </a:t>
            </a:r>
            <a:r>
              <a:rPr lang="en-US" sz="1400">
                <a:latin typeface="Calibri" pitchFamily="34" charset="0"/>
              </a:rPr>
              <a:t>tiruan bentuk atau prototipe mirip seperti sistem aslinya)</a:t>
            </a:r>
          </a:p>
          <a:p>
            <a:pPr marL="266700" lvl="1" indent="-266700">
              <a:spcAft>
                <a:spcPts val="600"/>
              </a:spcAft>
              <a:buFont typeface="+mj-lt"/>
              <a:buAutoNum type="arabicPeriod"/>
            </a:pPr>
            <a:r>
              <a:rPr lang="en-US" sz="1400" b="1">
                <a:latin typeface="Calibri" pitchFamily="34" charset="0"/>
              </a:rPr>
              <a:t>Model Analog </a:t>
            </a:r>
            <a:r>
              <a:rPr lang="en-US" sz="1400">
                <a:latin typeface="Calibri" pitchFamily="34" charset="0"/>
              </a:rPr>
              <a:t>yaitu </a:t>
            </a:r>
            <a:r>
              <a:rPr lang="en-US" sz="1400" smtClean="0">
                <a:latin typeface="Calibri" pitchFamily="34" charset="0"/>
              </a:rPr>
              <a:t>formulasi sistem menggunakan </a:t>
            </a:r>
            <a:r>
              <a:rPr lang="en-US" sz="1400">
                <a:latin typeface="Calibri" pitchFamily="34" charset="0"/>
              </a:rPr>
              <a:t>sistem lain yang memiliki sifat &amp; karakteristik sama untuk menjelaskan sistem aslinya.</a:t>
            </a:r>
          </a:p>
          <a:p>
            <a:pPr marL="266700" lvl="1" indent="-266700">
              <a:spcAft>
                <a:spcPts val="600"/>
              </a:spcAft>
              <a:buFont typeface="+mj-lt"/>
              <a:buAutoNum type="arabicPeriod"/>
            </a:pPr>
            <a:r>
              <a:rPr lang="en-US" sz="1400" b="1">
                <a:latin typeface="Calibri" pitchFamily="34" charset="0"/>
              </a:rPr>
              <a:t>Model Matematik </a:t>
            </a:r>
            <a:r>
              <a:rPr lang="en-US" sz="1400">
                <a:latin typeface="Calibri" pitchFamily="34" charset="0"/>
              </a:rPr>
              <a:t>yaitu </a:t>
            </a:r>
            <a:r>
              <a:rPr lang="en-US" sz="1400" smtClean="0">
                <a:latin typeface="Calibri" pitchFamily="34" charset="0"/>
              </a:rPr>
              <a:t>formulasi sistem menggunakan </a:t>
            </a:r>
            <a:r>
              <a:rPr lang="en-US" sz="1400">
                <a:latin typeface="Calibri" pitchFamily="34" charset="0"/>
              </a:rPr>
              <a:t>rumusan matematik untuk menjelaskan sistem aslinya.</a:t>
            </a:r>
          </a:p>
        </p:txBody>
      </p:sp>
      <p:sp>
        <p:nvSpPr>
          <p:cNvPr id="10" name="Left Brace 9"/>
          <p:cNvSpPr/>
          <p:nvPr/>
        </p:nvSpPr>
        <p:spPr>
          <a:xfrm>
            <a:off x="6757558" y="2988515"/>
            <a:ext cx="333661" cy="3564685"/>
          </a:xfrm>
          <a:prstGeom prst="leftBrace">
            <a:avLst>
              <a:gd name="adj1" fmla="val 94333"/>
              <a:gd name="adj2" fmla="val 51167"/>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Rectangle 17"/>
          <p:cNvSpPr/>
          <p:nvPr/>
        </p:nvSpPr>
        <p:spPr>
          <a:xfrm>
            <a:off x="6924388" y="1248435"/>
            <a:ext cx="3457862" cy="565146"/>
          </a:xfrm>
          <a:prstGeom prst="rect">
            <a:avLst/>
          </a:prstGeom>
        </p:spPr>
        <p:txBody>
          <a:bodyPr wrap="square" lIns="36000" tIns="36000" rIns="36000" bIns="36000">
            <a:spAutoFit/>
          </a:bodyPr>
          <a:lstStyle/>
          <a:p>
            <a:r>
              <a:rPr lang="en-US" sz="1600" smtClean="0">
                <a:solidFill>
                  <a:srgbClr val="C00000"/>
                </a:solidFill>
              </a:rPr>
              <a:t>Kebenaran sistem secara mutlak dan aktual merupakan pengetahuan Tuhan</a:t>
            </a:r>
            <a:endParaRPr lang="en-US" sz="1600">
              <a:solidFill>
                <a:srgbClr val="C00000"/>
              </a:solidFill>
            </a:endParaRPr>
          </a:p>
        </p:txBody>
      </p:sp>
      <p:sp>
        <p:nvSpPr>
          <p:cNvPr id="19" name="Rectangle 18"/>
          <p:cNvSpPr/>
          <p:nvPr/>
        </p:nvSpPr>
        <p:spPr>
          <a:xfrm>
            <a:off x="1095375" y="6023305"/>
            <a:ext cx="4591049" cy="565146"/>
          </a:xfrm>
          <a:prstGeom prst="rect">
            <a:avLst/>
          </a:prstGeom>
        </p:spPr>
        <p:txBody>
          <a:bodyPr wrap="square" lIns="36000" tIns="36000" rIns="36000" bIns="36000">
            <a:spAutoFit/>
          </a:bodyPr>
          <a:lstStyle/>
          <a:p>
            <a:r>
              <a:rPr lang="en-US" sz="1600" smtClean="0">
                <a:solidFill>
                  <a:srgbClr val="C00000"/>
                </a:solidFill>
              </a:rPr>
              <a:t>Kebenaran sistem yang bersifat relatif dan pendekatan merupakan kemampuan pengetahuan model Manusia</a:t>
            </a:r>
            <a:endParaRPr lang="en-US" sz="1600">
              <a:solidFill>
                <a:srgbClr val="C00000"/>
              </a:solidFill>
            </a:endParaRPr>
          </a:p>
        </p:txBody>
      </p:sp>
      <p:sp>
        <p:nvSpPr>
          <p:cNvPr id="13" name="Rectangle 12"/>
          <p:cNvSpPr/>
          <p:nvPr/>
        </p:nvSpPr>
        <p:spPr>
          <a:xfrm>
            <a:off x="647700" y="2857500"/>
            <a:ext cx="4091836" cy="830997"/>
          </a:xfrm>
          <a:prstGeom prst="rect">
            <a:avLst/>
          </a:prstGeom>
        </p:spPr>
        <p:txBody>
          <a:bodyPr wrap="square">
            <a:spAutoFit/>
          </a:bodyPr>
          <a:lstStyle/>
          <a:p>
            <a:pPr algn="r"/>
            <a:r>
              <a:rPr lang="en-US" sz="1200" i="1">
                <a:latin typeface="Arial Narrow" pitchFamily="34" charset="0"/>
                <a:cs typeface="Arial" pitchFamily="34" charset="0"/>
              </a:rPr>
              <a:t>Sebuah sistem digambarkan, dipahami, dipelajari, dan dikembangkan menggunakan alat bantu yang berupa </a:t>
            </a:r>
            <a:r>
              <a:rPr lang="en-US" sz="1200" b="1" i="1">
                <a:latin typeface="Arial Narrow" pitchFamily="34" charset="0"/>
                <a:cs typeface="Arial" pitchFamily="34" charset="0"/>
              </a:rPr>
              <a:t>model</a:t>
            </a:r>
            <a:r>
              <a:rPr lang="en-US" sz="1200" i="1">
                <a:latin typeface="Arial Narrow" pitchFamily="34" charset="0"/>
                <a:cs typeface="Arial" pitchFamily="34" charset="0"/>
              </a:rPr>
              <a:t>. </a:t>
            </a:r>
          </a:p>
          <a:p>
            <a:pPr algn="r"/>
            <a:r>
              <a:rPr lang="en-US" sz="1200" i="1">
                <a:latin typeface="Arial Narrow" pitchFamily="34" charset="0"/>
                <a:cs typeface="Arial" pitchFamily="34" charset="0"/>
              </a:rPr>
              <a:t>Jadi model dapat dikatakan sebagai suatu definisi dan gambaran pengetahuan tentang sebuah sistem yang </a:t>
            </a:r>
            <a:r>
              <a:rPr lang="en-US" sz="1200" i="1" smtClean="0">
                <a:latin typeface="Arial Narrow" pitchFamily="34" charset="0"/>
                <a:cs typeface="Arial" pitchFamily="34" charset="0"/>
              </a:rPr>
              <a:t>dipelajari.</a:t>
            </a:r>
            <a:endParaRPr lang="en-US" sz="1200" i="1">
              <a:latin typeface="Arial Narrow" pitchFamily="34" charset="0"/>
              <a:cs typeface="Arial" pitchFamily="34" charset="0"/>
            </a:endParaRPr>
          </a:p>
        </p:txBody>
      </p:sp>
    </p:spTree>
    <p:extLst>
      <p:ext uri="{BB962C8B-B14F-4D97-AF65-F5344CB8AC3E}">
        <p14:creationId xmlns:p14="http://schemas.microsoft.com/office/powerpoint/2010/main" val="33098983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771525" y="151717"/>
            <a:ext cx="10801350" cy="463571"/>
          </a:xfrm>
          <a:prstGeom prst="rect">
            <a:avLst/>
          </a:prstGeom>
        </p:spPr>
        <p:txBody>
          <a:bodyPr>
            <a:no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pPr algn="r"/>
            <a:r>
              <a:rPr lang="en-US" b="1" smtClean="0">
                <a:solidFill>
                  <a:prstClr val="black"/>
                </a:solidFill>
              </a:rPr>
              <a:t>ELEMEN PENGAMBILAN KEPUTUSAN SISTEM</a:t>
            </a:r>
            <a:endParaRPr lang="en-US" b="1">
              <a:solidFill>
                <a:prstClr val="black"/>
              </a:solidFill>
            </a:endParaRPr>
          </a:p>
        </p:txBody>
      </p:sp>
      <p:sp>
        <p:nvSpPr>
          <p:cNvPr id="40" name="Oval 39"/>
          <p:cNvSpPr/>
          <p:nvPr/>
        </p:nvSpPr>
        <p:spPr>
          <a:xfrm>
            <a:off x="4052648" y="3068486"/>
            <a:ext cx="1281220" cy="1117680"/>
          </a:xfrm>
          <a:prstGeom prst="ellipse">
            <a:avLst/>
          </a:prstGeom>
          <a:solidFill>
            <a:srgbClr val="CCFFFF"/>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smtClean="0">
                <a:solidFill>
                  <a:prstClr val="black"/>
                </a:solidFill>
              </a:rPr>
              <a:t>Cara PendekatanMempelajari Sistem</a:t>
            </a:r>
            <a:endParaRPr lang="en-US" sz="1400">
              <a:solidFill>
                <a:prstClr val="black"/>
              </a:solidFill>
            </a:endParaRPr>
          </a:p>
        </p:txBody>
      </p:sp>
      <p:grpSp>
        <p:nvGrpSpPr>
          <p:cNvPr id="5" name="Group 4"/>
          <p:cNvGrpSpPr/>
          <p:nvPr/>
        </p:nvGrpSpPr>
        <p:grpSpPr>
          <a:xfrm>
            <a:off x="3256462" y="1094689"/>
            <a:ext cx="2771488" cy="1761221"/>
            <a:chOff x="1814229" y="2606963"/>
            <a:chExt cx="3933825" cy="2174176"/>
          </a:xfrm>
        </p:grpSpPr>
        <p:sp>
          <p:nvSpPr>
            <p:cNvPr id="3" name="Cloud Callout 2"/>
            <p:cNvSpPr/>
            <p:nvPr/>
          </p:nvSpPr>
          <p:spPr>
            <a:xfrm>
              <a:off x="1814229" y="2606963"/>
              <a:ext cx="3933825" cy="2174176"/>
            </a:xfrm>
            <a:prstGeom prst="cloudCallout">
              <a:avLst>
                <a:gd name="adj1" fmla="val -35846"/>
                <a:gd name="adj2" fmla="val 15623"/>
              </a:avLst>
            </a:prstGeom>
            <a:blipFill dpi="0" rotWithShape="1">
              <a:blip r:embed="rId3"/>
              <a:srcRect/>
              <a:stretch>
                <a:fillRect/>
              </a:stretch>
            </a:blipFill>
            <a:ln>
              <a:solidFill>
                <a:srgbClr val="0066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1" name="TextBox 40"/>
            <p:cNvSpPr txBox="1"/>
            <p:nvPr/>
          </p:nvSpPr>
          <p:spPr>
            <a:xfrm>
              <a:off x="2574173" y="3401663"/>
              <a:ext cx="2504785" cy="635938"/>
            </a:xfrm>
            <a:prstGeom prst="rect">
              <a:avLst/>
            </a:prstGeom>
            <a:noFill/>
            <a:ln>
              <a:noFill/>
            </a:ln>
          </p:spPr>
          <p:txBody>
            <a:bodyPr wrap="square" rtlCol="0">
              <a:spAutoFit/>
            </a:bodyPr>
            <a:lstStyle/>
            <a:p>
              <a:pPr algn="ctr"/>
              <a:r>
                <a:rPr lang="en-US" sz="2800" smtClean="0">
                  <a:ln w="18415" cmpd="sng">
                    <a:solidFill>
                      <a:prstClr val="black"/>
                    </a:solidFill>
                    <a:prstDash val="solid"/>
                  </a:ln>
                  <a:solidFill>
                    <a:prstClr val="black"/>
                  </a:solidFill>
                  <a:effectLst>
                    <a:outerShdw blurRad="63500" dir="3600000" algn="tl" rotWithShape="0">
                      <a:srgbClr val="000000">
                        <a:alpha val="70000"/>
                      </a:srgbClr>
                    </a:outerShdw>
                  </a:effectLst>
                </a:rPr>
                <a:t>S I S T E M</a:t>
              </a:r>
              <a:endParaRPr lang="en-US" sz="2800">
                <a:ln w="18415" cmpd="sng">
                  <a:solidFill>
                    <a:prstClr val="black"/>
                  </a:solidFill>
                  <a:prstDash val="solid"/>
                </a:ln>
                <a:solidFill>
                  <a:prstClr val="black"/>
                </a:solidFill>
                <a:effectLst>
                  <a:outerShdw blurRad="63500" dir="3600000" algn="tl" rotWithShape="0">
                    <a:srgbClr val="000000">
                      <a:alpha val="70000"/>
                    </a:srgbClr>
                  </a:outerShdw>
                </a:effectLst>
              </a:endParaRPr>
            </a:p>
          </p:txBody>
        </p:sp>
      </p:grpSp>
      <p:grpSp>
        <p:nvGrpSpPr>
          <p:cNvPr id="9" name="Group 8"/>
          <p:cNvGrpSpPr/>
          <p:nvPr/>
        </p:nvGrpSpPr>
        <p:grpSpPr>
          <a:xfrm>
            <a:off x="3370762" y="4556814"/>
            <a:ext cx="2657189" cy="1085850"/>
            <a:chOff x="4333876" y="4416346"/>
            <a:chExt cx="2383818" cy="1085850"/>
          </a:xfrm>
        </p:grpSpPr>
        <p:sp>
          <p:nvSpPr>
            <p:cNvPr id="7" name="Rectangle 6"/>
            <p:cNvSpPr/>
            <p:nvPr/>
          </p:nvSpPr>
          <p:spPr>
            <a:xfrm>
              <a:off x="4333876" y="4416346"/>
              <a:ext cx="2383818" cy="1085850"/>
            </a:xfrm>
            <a:prstGeom prst="rect">
              <a:avLst/>
            </a:prstGeom>
            <a:solidFill>
              <a:srgbClr val="00206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2" name="TextBox 41"/>
            <p:cNvSpPr txBox="1"/>
            <p:nvPr/>
          </p:nvSpPr>
          <p:spPr>
            <a:xfrm>
              <a:off x="4609814" y="4674840"/>
              <a:ext cx="1889091" cy="523220"/>
            </a:xfrm>
            <a:prstGeom prst="rect">
              <a:avLst/>
            </a:prstGeom>
            <a:noFill/>
            <a:ln>
              <a:noFill/>
            </a:ln>
          </p:spPr>
          <p:txBody>
            <a:bodyPr wrap="square" rtlCol="0">
              <a:spAutoFit/>
            </a:bodyPr>
            <a:lstStyle/>
            <a:p>
              <a:pPr algn="ctr"/>
              <a:r>
                <a:rPr lang="en-US" sz="2800" smtClean="0">
                  <a:ln w="18415" cmpd="sng">
                    <a:solidFill>
                      <a:srgbClr val="FFFFFF"/>
                    </a:solidFill>
                    <a:prstDash val="solid"/>
                  </a:ln>
                  <a:solidFill>
                    <a:srgbClr val="FFFFFF"/>
                  </a:solidFill>
                  <a:effectLst>
                    <a:outerShdw blurRad="63500" dir="3600000" algn="tl" rotWithShape="0">
                      <a:srgbClr val="000000">
                        <a:alpha val="70000"/>
                      </a:srgbClr>
                    </a:outerShdw>
                  </a:effectLst>
                </a:rPr>
                <a:t>M O D E L</a:t>
              </a:r>
              <a:endParaRPr lang="en-US" sz="280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grpSp>
      <p:cxnSp>
        <p:nvCxnSpPr>
          <p:cNvPr id="8" name="Straight Arrow Connector 7"/>
          <p:cNvCxnSpPr>
            <a:endCxn id="40" idx="0"/>
          </p:cNvCxnSpPr>
          <p:nvPr/>
        </p:nvCxnSpPr>
        <p:spPr>
          <a:xfrm>
            <a:off x="4693258" y="2697011"/>
            <a:ext cx="0" cy="371475"/>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endCxn id="28" idx="0"/>
          </p:cNvCxnSpPr>
          <p:nvPr/>
        </p:nvCxnSpPr>
        <p:spPr>
          <a:xfrm>
            <a:off x="7395854" y="3886626"/>
            <a:ext cx="0" cy="721437"/>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6027951" y="5153118"/>
            <a:ext cx="756000"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1" name="Left Brace 20"/>
          <p:cNvSpPr/>
          <p:nvPr/>
        </p:nvSpPr>
        <p:spPr>
          <a:xfrm flipH="1">
            <a:off x="3102947" y="4095358"/>
            <a:ext cx="267278" cy="2080777"/>
          </a:xfrm>
          <a:prstGeom prst="leftBrace">
            <a:avLst>
              <a:gd name="adj1" fmla="val 94333"/>
              <a:gd name="adj2" fmla="val 51167"/>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prstClr val="black"/>
              </a:solidFill>
            </a:endParaRPr>
          </a:p>
        </p:txBody>
      </p:sp>
      <p:sp>
        <p:nvSpPr>
          <p:cNvPr id="22" name="Rectangle 21"/>
          <p:cNvSpPr/>
          <p:nvPr/>
        </p:nvSpPr>
        <p:spPr>
          <a:xfrm>
            <a:off x="771525" y="3895462"/>
            <a:ext cx="2484937" cy="2477601"/>
          </a:xfrm>
          <a:prstGeom prst="rect">
            <a:avLst/>
          </a:prstGeom>
          <a:noFill/>
        </p:spPr>
        <p:txBody>
          <a:bodyPr wrap="square">
            <a:spAutoFit/>
          </a:bodyPr>
          <a:lstStyle/>
          <a:p>
            <a:pPr marL="0" lvl="1">
              <a:spcAft>
                <a:spcPts val="600"/>
              </a:spcAft>
            </a:pPr>
            <a:r>
              <a:rPr lang="en-US" sz="1400" b="1" smtClean="0">
                <a:solidFill>
                  <a:prstClr val="black"/>
                </a:solidFill>
                <a:latin typeface="Calibri" pitchFamily="34" charset="0"/>
              </a:rPr>
              <a:t>Elemen keputusan :</a:t>
            </a:r>
          </a:p>
          <a:p>
            <a:pPr marL="266700" lvl="1" indent="-266700">
              <a:spcAft>
                <a:spcPts val="600"/>
              </a:spcAft>
              <a:buFont typeface="+mj-lt"/>
              <a:buAutoNum type="arabicPeriod"/>
            </a:pPr>
            <a:r>
              <a:rPr lang="en-US" sz="1400" b="1" smtClean="0">
                <a:solidFill>
                  <a:prstClr val="black"/>
                </a:solidFill>
                <a:latin typeface="Calibri" pitchFamily="34" charset="0"/>
              </a:rPr>
              <a:t>Kriteria,</a:t>
            </a:r>
            <a:r>
              <a:rPr lang="en-US" sz="1400" smtClean="0">
                <a:solidFill>
                  <a:prstClr val="black"/>
                </a:solidFill>
                <a:latin typeface="Calibri" pitchFamily="34" charset="0"/>
              </a:rPr>
              <a:t> tujuan yang ingin dicapai dari pengambilan keputusan.</a:t>
            </a:r>
            <a:endParaRPr lang="en-US" sz="1400">
              <a:solidFill>
                <a:prstClr val="black"/>
              </a:solidFill>
              <a:latin typeface="Calibri" pitchFamily="34" charset="0"/>
            </a:endParaRPr>
          </a:p>
          <a:p>
            <a:pPr marL="266700" lvl="1" indent="-266700">
              <a:spcAft>
                <a:spcPts val="600"/>
              </a:spcAft>
              <a:buFont typeface="+mj-lt"/>
              <a:buAutoNum type="arabicPeriod"/>
            </a:pPr>
            <a:r>
              <a:rPr lang="en-US" sz="1400" b="1" smtClean="0">
                <a:solidFill>
                  <a:prstClr val="black"/>
                </a:solidFill>
                <a:latin typeface="Calibri" pitchFamily="34" charset="0"/>
              </a:rPr>
              <a:t>Pembatas</a:t>
            </a:r>
            <a:r>
              <a:rPr lang="en-US" sz="1400" smtClean="0">
                <a:solidFill>
                  <a:prstClr val="black"/>
                </a:solidFill>
                <a:latin typeface="Calibri" pitchFamily="34" charset="0"/>
              </a:rPr>
              <a:t>, faktor tambahan yangharus diperhatikan dalam memecahkan masalah.</a:t>
            </a:r>
          </a:p>
          <a:p>
            <a:pPr marL="266700" lvl="1" indent="-266700">
              <a:spcAft>
                <a:spcPts val="600"/>
              </a:spcAft>
              <a:buFont typeface="+mj-lt"/>
              <a:buAutoNum type="arabicPeriod"/>
            </a:pPr>
            <a:r>
              <a:rPr lang="en-US" sz="1400" b="1" smtClean="0">
                <a:solidFill>
                  <a:prstClr val="black"/>
                </a:solidFill>
                <a:latin typeface="Calibri" pitchFamily="34" charset="0"/>
              </a:rPr>
              <a:t>Optimasi,</a:t>
            </a:r>
            <a:r>
              <a:rPr lang="en-US" sz="1400" smtClean="0">
                <a:solidFill>
                  <a:prstClr val="black"/>
                </a:solidFill>
                <a:latin typeface="Calibri" pitchFamily="34" charset="0"/>
              </a:rPr>
              <a:t> jalan pemecahan yang terbaik (optimum)</a:t>
            </a:r>
            <a:endParaRPr lang="en-US" sz="1400">
              <a:solidFill>
                <a:prstClr val="black"/>
              </a:solidFill>
              <a:latin typeface="Calibri" pitchFamily="34" charset="0"/>
            </a:endParaRPr>
          </a:p>
        </p:txBody>
      </p:sp>
      <p:grpSp>
        <p:nvGrpSpPr>
          <p:cNvPr id="25" name="Group 24"/>
          <p:cNvGrpSpPr/>
          <p:nvPr/>
        </p:nvGrpSpPr>
        <p:grpSpPr>
          <a:xfrm>
            <a:off x="9196844" y="4623978"/>
            <a:ext cx="2175448" cy="1085850"/>
            <a:chOff x="4479142" y="4434524"/>
            <a:chExt cx="1951639" cy="1085850"/>
          </a:xfrm>
        </p:grpSpPr>
        <p:sp>
          <p:nvSpPr>
            <p:cNvPr id="26" name="Rectangle 25"/>
            <p:cNvSpPr/>
            <p:nvPr/>
          </p:nvSpPr>
          <p:spPr>
            <a:xfrm>
              <a:off x="4479144" y="4434524"/>
              <a:ext cx="1951637" cy="1085850"/>
            </a:xfrm>
            <a:prstGeom prst="rect">
              <a:avLst/>
            </a:prstGeom>
            <a:solidFill>
              <a:schemeClr val="accent3">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7" name="TextBox 26"/>
            <p:cNvSpPr txBox="1"/>
            <p:nvPr/>
          </p:nvSpPr>
          <p:spPr>
            <a:xfrm>
              <a:off x="4479142" y="4674840"/>
              <a:ext cx="1951638" cy="523220"/>
            </a:xfrm>
            <a:prstGeom prst="rect">
              <a:avLst/>
            </a:prstGeom>
            <a:noFill/>
            <a:ln>
              <a:noFill/>
            </a:ln>
          </p:spPr>
          <p:txBody>
            <a:bodyPr wrap="square" rtlCol="0">
              <a:spAutoFit/>
            </a:bodyPr>
            <a:lstStyle/>
            <a:p>
              <a:pPr algn="ctr"/>
              <a:r>
                <a:rPr lang="en-US" sz="2800" smtClean="0">
                  <a:ln w="18415" cmpd="sng">
                    <a:solidFill>
                      <a:srgbClr val="FFFFFF"/>
                    </a:solidFill>
                    <a:prstDash val="solid"/>
                  </a:ln>
                  <a:solidFill>
                    <a:srgbClr val="FFFFFF"/>
                  </a:solidFill>
                  <a:effectLst>
                    <a:outerShdw blurRad="63500" dir="3600000" algn="tl" rotWithShape="0">
                      <a:srgbClr val="000000">
                        <a:alpha val="70000"/>
                      </a:srgbClr>
                    </a:outerShdw>
                  </a:effectLst>
                </a:rPr>
                <a:t>KEPUTUSAN</a:t>
              </a:r>
              <a:endParaRPr lang="en-US" sz="280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grpSp>
      <p:sp>
        <p:nvSpPr>
          <p:cNvPr id="28" name="Oval 27"/>
          <p:cNvSpPr/>
          <p:nvPr/>
        </p:nvSpPr>
        <p:spPr>
          <a:xfrm>
            <a:off x="6783951" y="4608063"/>
            <a:ext cx="1281220" cy="1117680"/>
          </a:xfrm>
          <a:prstGeom prst="ellipse">
            <a:avLst/>
          </a:prstGeom>
          <a:solidFill>
            <a:srgbClr val="CCFFFF"/>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smtClean="0">
                <a:solidFill>
                  <a:prstClr val="black"/>
                </a:solidFill>
              </a:rPr>
              <a:t>Komputasi </a:t>
            </a:r>
          </a:p>
          <a:p>
            <a:pPr algn="ctr"/>
            <a:r>
              <a:rPr lang="en-US" sz="1400" smtClean="0">
                <a:solidFill>
                  <a:prstClr val="black"/>
                </a:solidFill>
              </a:rPr>
              <a:t>&amp;</a:t>
            </a:r>
          </a:p>
          <a:p>
            <a:pPr algn="ctr"/>
            <a:r>
              <a:rPr lang="en-US" sz="1400" smtClean="0">
                <a:solidFill>
                  <a:prstClr val="black"/>
                </a:solidFill>
              </a:rPr>
              <a:t>Kalkulasi</a:t>
            </a:r>
            <a:endParaRPr lang="en-US" sz="1400">
              <a:solidFill>
                <a:prstClr val="black"/>
              </a:solidFill>
            </a:endParaRPr>
          </a:p>
        </p:txBody>
      </p:sp>
      <p:cxnSp>
        <p:nvCxnSpPr>
          <p:cNvPr id="32" name="Straight Arrow Connector 31"/>
          <p:cNvCxnSpPr>
            <a:stCxn id="28" idx="6"/>
          </p:cNvCxnSpPr>
          <p:nvPr/>
        </p:nvCxnSpPr>
        <p:spPr>
          <a:xfrm flipV="1">
            <a:off x="8065171" y="5157378"/>
            <a:ext cx="1107578"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3" name="Rectangle 32"/>
          <p:cNvSpPr/>
          <p:nvPr/>
        </p:nvSpPr>
        <p:spPr>
          <a:xfrm>
            <a:off x="8122216" y="4632500"/>
            <a:ext cx="1107578" cy="934478"/>
          </a:xfrm>
          <a:prstGeom prst="rect">
            <a:avLst/>
          </a:prstGeom>
        </p:spPr>
        <p:txBody>
          <a:bodyPr wrap="square" lIns="36000" tIns="36000" rIns="36000" bIns="36000">
            <a:spAutoFit/>
          </a:bodyPr>
          <a:lstStyle/>
          <a:p>
            <a:r>
              <a:rPr lang="en-US" sz="1400" smtClean="0">
                <a:solidFill>
                  <a:prstClr val="black"/>
                </a:solidFill>
              </a:rPr>
              <a:t>1. Maksimasi/</a:t>
            </a:r>
            <a:br>
              <a:rPr lang="en-US" sz="1400" smtClean="0">
                <a:solidFill>
                  <a:prstClr val="black"/>
                </a:solidFill>
              </a:rPr>
            </a:br>
            <a:r>
              <a:rPr lang="en-US" sz="1400" smtClean="0">
                <a:solidFill>
                  <a:prstClr val="black"/>
                </a:solidFill>
              </a:rPr>
              <a:t>   Minimasi</a:t>
            </a:r>
          </a:p>
          <a:p>
            <a:endParaRPr lang="en-US" sz="1400" smtClean="0">
              <a:solidFill>
                <a:prstClr val="black"/>
              </a:solidFill>
            </a:endParaRPr>
          </a:p>
          <a:p>
            <a:r>
              <a:rPr lang="en-US" sz="1400">
                <a:solidFill>
                  <a:prstClr val="black"/>
                </a:solidFill>
              </a:rPr>
              <a:t>2</a:t>
            </a:r>
            <a:r>
              <a:rPr lang="en-US" sz="1400" smtClean="0">
                <a:solidFill>
                  <a:prstClr val="black"/>
                </a:solidFill>
              </a:rPr>
              <a:t>. Kebijakan</a:t>
            </a:r>
            <a:endParaRPr lang="en-US" sz="1400">
              <a:solidFill>
                <a:prstClr val="black"/>
              </a:solidFill>
            </a:endParaRPr>
          </a:p>
        </p:txBody>
      </p:sp>
      <p:cxnSp>
        <p:nvCxnSpPr>
          <p:cNvPr id="43" name="Straight Arrow Connector 42"/>
          <p:cNvCxnSpPr/>
          <p:nvPr/>
        </p:nvCxnSpPr>
        <p:spPr>
          <a:xfrm flipH="1">
            <a:off x="6027953" y="1938729"/>
            <a:ext cx="4256614"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a:off x="10284034" y="1938729"/>
            <a:ext cx="0" cy="2669334"/>
          </a:xfrm>
          <a:prstGeom prst="straightConnector1">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0" name="Rectangle 49"/>
          <p:cNvSpPr/>
          <p:nvPr/>
        </p:nvSpPr>
        <p:spPr>
          <a:xfrm>
            <a:off x="6076950" y="4793267"/>
            <a:ext cx="678426" cy="288147"/>
          </a:xfrm>
          <a:prstGeom prst="rect">
            <a:avLst/>
          </a:prstGeom>
        </p:spPr>
        <p:txBody>
          <a:bodyPr wrap="square" lIns="36000" tIns="36000" rIns="36000" bIns="36000">
            <a:spAutoFit/>
          </a:bodyPr>
          <a:lstStyle/>
          <a:p>
            <a:r>
              <a:rPr lang="en-US" sz="1400" smtClean="0">
                <a:solidFill>
                  <a:prstClr val="black"/>
                </a:solidFill>
              </a:rPr>
              <a:t>Tujuan</a:t>
            </a:r>
            <a:endParaRPr lang="en-US" sz="1400">
              <a:solidFill>
                <a:prstClr val="black"/>
              </a:solidFill>
            </a:endParaRPr>
          </a:p>
        </p:txBody>
      </p:sp>
      <p:sp>
        <p:nvSpPr>
          <p:cNvPr id="24" name="Rectangle 23"/>
          <p:cNvSpPr/>
          <p:nvPr/>
        </p:nvSpPr>
        <p:spPr>
          <a:xfrm>
            <a:off x="6755376" y="2170360"/>
            <a:ext cx="3741174" cy="2011695"/>
          </a:xfrm>
          <a:prstGeom prst="rect">
            <a:avLst/>
          </a:prstGeom>
        </p:spPr>
        <p:txBody>
          <a:bodyPr wrap="square" lIns="36000" tIns="36000" rIns="36000" bIns="36000">
            <a:spAutoFit/>
          </a:bodyPr>
          <a:lstStyle/>
          <a:p>
            <a:pPr marL="180975" indent="-180975">
              <a:buFont typeface="+mj-lt"/>
              <a:buAutoNum type="arabicPeriod"/>
            </a:pPr>
            <a:r>
              <a:rPr lang="en-US" sz="1400" smtClean="0">
                <a:solidFill>
                  <a:prstClr val="black"/>
                </a:solidFill>
              </a:rPr>
              <a:t>BEP</a:t>
            </a:r>
            <a:br>
              <a:rPr lang="en-US" sz="1400" smtClean="0">
                <a:solidFill>
                  <a:prstClr val="black"/>
                </a:solidFill>
              </a:rPr>
            </a:br>
            <a:r>
              <a:rPr lang="en-US" sz="1400" smtClean="0">
                <a:solidFill>
                  <a:prstClr val="black"/>
                </a:solidFill>
              </a:rPr>
              <a:t>Break Even Point</a:t>
            </a:r>
          </a:p>
          <a:p>
            <a:pPr marL="180975" indent="-180975">
              <a:buFont typeface="+mj-lt"/>
              <a:buAutoNum type="arabicPeriod"/>
            </a:pPr>
            <a:r>
              <a:rPr lang="en-US" sz="1400" smtClean="0">
                <a:solidFill>
                  <a:prstClr val="black"/>
                </a:solidFill>
              </a:rPr>
              <a:t>PERT/PM</a:t>
            </a:r>
            <a:br>
              <a:rPr lang="en-US" sz="1400" smtClean="0">
                <a:solidFill>
                  <a:prstClr val="black"/>
                </a:solidFill>
              </a:rPr>
            </a:br>
            <a:r>
              <a:rPr lang="en-US" sz="1400" smtClean="0">
                <a:solidFill>
                  <a:prstClr val="black"/>
                </a:solidFill>
              </a:rPr>
              <a:t>Program Evaluation and Review Tehnique/</a:t>
            </a:r>
            <a:br>
              <a:rPr lang="en-US" sz="1400" smtClean="0">
                <a:solidFill>
                  <a:prstClr val="black"/>
                </a:solidFill>
              </a:rPr>
            </a:br>
            <a:r>
              <a:rPr lang="en-US" sz="1400" smtClean="0">
                <a:solidFill>
                  <a:prstClr val="black"/>
                </a:solidFill>
              </a:rPr>
              <a:t>ritial Path Method</a:t>
            </a:r>
          </a:p>
          <a:p>
            <a:pPr marL="180975" indent="-180975">
              <a:buFont typeface="+mj-lt"/>
              <a:buAutoNum type="arabicPeriod"/>
            </a:pPr>
            <a:r>
              <a:rPr lang="en-US" sz="1400" smtClean="0">
                <a:solidFill>
                  <a:prstClr val="black"/>
                </a:solidFill>
              </a:rPr>
              <a:t>De</a:t>
            </a:r>
            <a:r>
              <a:rPr lang="en-US" sz="1400">
                <a:solidFill>
                  <a:prstClr val="black"/>
                </a:solidFill>
                <a:latin typeface="Calibri" pitchFamily="34" charset="0"/>
              </a:rPr>
              <a:t>c</a:t>
            </a:r>
            <a:r>
              <a:rPr lang="en-US" sz="1400" smtClean="0">
                <a:solidFill>
                  <a:prstClr val="black"/>
                </a:solidFill>
              </a:rPr>
              <a:t>ision Tree</a:t>
            </a:r>
          </a:p>
          <a:p>
            <a:pPr marL="180975" indent="-180975">
              <a:buFont typeface="+mj-lt"/>
              <a:buAutoNum type="arabicPeriod"/>
            </a:pPr>
            <a:r>
              <a:rPr lang="en-US" sz="1400" smtClean="0">
                <a:solidFill>
                  <a:prstClr val="black"/>
                </a:solidFill>
              </a:rPr>
              <a:t>Matrix System</a:t>
            </a:r>
          </a:p>
          <a:p>
            <a:pPr marL="180975" indent="-180975">
              <a:buFont typeface="+mj-lt"/>
              <a:buAutoNum type="arabicPeriod"/>
            </a:pPr>
            <a:r>
              <a:rPr lang="en-US" sz="1400" smtClean="0">
                <a:solidFill>
                  <a:prstClr val="black"/>
                </a:solidFill>
              </a:rPr>
              <a:t>dll</a:t>
            </a:r>
          </a:p>
          <a:p>
            <a:endParaRPr lang="en-US" sz="1400" smtClean="0">
              <a:solidFill>
                <a:prstClr val="black"/>
              </a:solidFill>
            </a:endParaRPr>
          </a:p>
        </p:txBody>
      </p:sp>
      <p:cxnSp>
        <p:nvCxnSpPr>
          <p:cNvPr id="29" name="Straight Arrow Connector 28"/>
          <p:cNvCxnSpPr/>
          <p:nvPr/>
        </p:nvCxnSpPr>
        <p:spPr>
          <a:xfrm>
            <a:off x="4674208" y="4185339"/>
            <a:ext cx="0" cy="371475"/>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2983800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lc="http://schemas.openxmlformats.org/drawingml/2006/lockedCanvas" xmlns:o="urn:schemas-microsoft-com:office:office" xmlns:v="urn:schemas-microsoft-com:vml" xmlns:w10="urn:schemas-microsoft-com:office:word" xmlns:w="http://schemas.openxmlformats.org/wordprocessingml/2006/main" xmlns="" xmlns:a16="http://schemas.microsoft.com/office/drawing/2014/main" xmlns:wps="http://schemas.microsoft.com/office/word/2010/wordprocessingShape" xmlns:wne="http://schemas.microsoft.com/office/word/2006/wordml" xmlns:wpi="http://schemas.microsoft.com/office/word/2010/wordprocessingInk" xmlns:wpg="http://schemas.microsoft.com/office/word/2010/wordprocessingGroup" xmlns:w14="http://schemas.microsoft.com/office/word/2010/wordml" xmlns:wp="http://schemas.openxmlformats.org/drawingml/2006/wordprocessingDrawing" xmlns:wp14="http://schemas.microsoft.com/office/word/2010/wordprocessingDrawing" xmlns:m="http://schemas.openxmlformats.org/officeDocument/2006/math" xmlns:mc="http://schemas.openxmlformats.org/markup-compatibility/2006" xmlns:wpc="http://schemas.microsoft.com/office/word/2010/wordprocessingCanvas" id="{3002F8DD-D441-462A-80DB-7346A519869D}"/>
              </a:ext>
            </a:extLst>
          </p:cNvPr>
          <p:cNvPicPr/>
          <p:nvPr/>
        </p:nvPicPr>
        <p:blipFill rotWithShape="1">
          <a:blip r:embed="rId2">
            <a:extLst>
              <a:ext uri="{28A0092B-C50C-407E-A947-70E740481C1C}">
                <a14:useLocalDpi xmlns:a14="http://schemas.microsoft.com/office/drawing/2010/main" val="0"/>
              </a:ext>
            </a:extLst>
          </a:blip>
          <a:srcRect l="14367"/>
          <a:stretch/>
        </p:blipFill>
        <p:spPr>
          <a:xfrm>
            <a:off x="0" y="1"/>
            <a:ext cx="12192000" cy="6858000"/>
          </a:xfrm>
          <a:prstGeom prst="rect">
            <a:avLst/>
          </a:prstGeom>
        </p:spPr>
      </p:pic>
      <p:sp>
        <p:nvSpPr>
          <p:cNvPr id="6" name="Title 1"/>
          <p:cNvSpPr txBox="1">
            <a:spLocks/>
          </p:cNvSpPr>
          <p:nvPr/>
        </p:nvSpPr>
        <p:spPr>
          <a:xfrm>
            <a:off x="895350" y="152399"/>
            <a:ext cx="10669121" cy="520039"/>
          </a:xfrm>
          <a:prstGeom prst="rect">
            <a:avLst/>
          </a:prstGeom>
        </p:spPr>
        <p:txBody>
          <a:bodyPr>
            <a:normAutofit lnSpcReduction="10000"/>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pPr algn="r"/>
            <a:r>
              <a:rPr lang="en-US" b="1" smtClean="0">
                <a:solidFill>
                  <a:prstClr val="black"/>
                </a:solidFill>
              </a:rPr>
              <a:t>DEFINISI-DEFINISI SISTEM </a:t>
            </a:r>
            <a:endParaRPr lang="en-US" b="1">
              <a:solidFill>
                <a:prstClr val="black"/>
              </a:solidFill>
            </a:endParaRPr>
          </a:p>
        </p:txBody>
      </p:sp>
      <p:cxnSp>
        <p:nvCxnSpPr>
          <p:cNvPr id="8" name="Straight Connector 7"/>
          <p:cNvCxnSpPr/>
          <p:nvPr/>
        </p:nvCxnSpPr>
        <p:spPr>
          <a:xfrm>
            <a:off x="771526" y="653388"/>
            <a:ext cx="10792945"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771526" y="632662"/>
            <a:ext cx="11149572" cy="6247864"/>
          </a:xfrm>
          <a:prstGeom prst="rect">
            <a:avLst/>
          </a:prstGeom>
        </p:spPr>
        <p:txBody>
          <a:bodyPr wrap="square">
            <a:spAutoFit/>
          </a:bodyPr>
          <a:lstStyle/>
          <a:p>
            <a:pPr marL="342900" indent="-342900">
              <a:spcAft>
                <a:spcPts val="600"/>
              </a:spcAft>
              <a:buFont typeface="+mj-lt"/>
              <a:buAutoNum type="arabicPeriod"/>
            </a:pPr>
            <a:r>
              <a:rPr lang="en-US" sz="1500" smtClean="0">
                <a:solidFill>
                  <a:prstClr val="black"/>
                </a:solidFill>
                <a:latin typeface="Calibri" pitchFamily="34" charset="0"/>
              </a:rPr>
              <a:t>“</a:t>
            </a:r>
            <a:r>
              <a:rPr lang="en-US" sz="1500">
                <a:solidFill>
                  <a:prstClr val="black"/>
                </a:solidFill>
                <a:latin typeface="Calibri" pitchFamily="34" charset="0"/>
              </a:rPr>
              <a:t>An assemblage or combination of things or parts forming a complex or unitary whole…” (</a:t>
            </a:r>
            <a:r>
              <a:rPr lang="en-US" sz="1500" i="1">
                <a:solidFill>
                  <a:prstClr val="black"/>
                </a:solidFill>
                <a:latin typeface="Calibri" pitchFamily="34" charset="0"/>
              </a:rPr>
              <a:t>The american college Dictionary</a:t>
            </a:r>
            <a:r>
              <a:rPr lang="en-US" sz="1500">
                <a:solidFill>
                  <a:prstClr val="black"/>
                </a:solidFill>
                <a:latin typeface="Calibri" pitchFamily="34" charset="0"/>
              </a:rPr>
              <a:t>)</a:t>
            </a:r>
          </a:p>
          <a:p>
            <a:pPr marL="342900" indent="-342900">
              <a:spcAft>
                <a:spcPts val="600"/>
              </a:spcAft>
              <a:buFont typeface="+mj-lt"/>
              <a:buAutoNum type="arabicPeriod"/>
            </a:pPr>
            <a:r>
              <a:rPr lang="en-US" sz="1500">
                <a:solidFill>
                  <a:prstClr val="black"/>
                </a:solidFill>
                <a:latin typeface="Calibri" pitchFamily="34" charset="0"/>
              </a:rPr>
              <a:t>“A set of objects with a given set of relationships beetween the objects and their attributes” (Stanford L. Opter, </a:t>
            </a:r>
            <a:r>
              <a:rPr lang="en-US" sz="1500" i="1">
                <a:solidFill>
                  <a:prstClr val="black"/>
                </a:solidFill>
                <a:latin typeface="Calibri" pitchFamily="34" charset="0"/>
              </a:rPr>
              <a:t>System Analysis for Business and Industrial Problem</a:t>
            </a:r>
            <a:r>
              <a:rPr lang="en-US" sz="1500">
                <a:solidFill>
                  <a:prstClr val="black"/>
                </a:solidFill>
                <a:latin typeface="Calibri" pitchFamily="34" charset="0"/>
              </a:rPr>
              <a:t>)</a:t>
            </a:r>
          </a:p>
          <a:p>
            <a:pPr marL="342900" indent="-342900">
              <a:spcAft>
                <a:spcPts val="600"/>
              </a:spcAft>
              <a:buFont typeface="+mj-lt"/>
              <a:buAutoNum type="arabicPeriod"/>
            </a:pPr>
            <a:r>
              <a:rPr lang="en-US" sz="1500">
                <a:solidFill>
                  <a:prstClr val="black"/>
                </a:solidFill>
                <a:latin typeface="Calibri" pitchFamily="34" charset="0"/>
              </a:rPr>
              <a:t>“A set of objects together with the relationships between the objects and between their attributes” (Yearbook for the advancement of general System Theory, </a:t>
            </a:r>
            <a:r>
              <a:rPr lang="en-US" sz="1500" i="1">
                <a:solidFill>
                  <a:prstClr val="black"/>
                </a:solidFill>
                <a:latin typeface="Calibri" pitchFamily="34" charset="0"/>
              </a:rPr>
              <a:t>The Definition of a System)</a:t>
            </a:r>
            <a:endParaRPr lang="en-US" sz="1500">
              <a:solidFill>
                <a:prstClr val="black"/>
              </a:solidFill>
              <a:latin typeface="Calibri" pitchFamily="34" charset="0"/>
            </a:endParaRPr>
          </a:p>
          <a:p>
            <a:pPr marL="342900" indent="-342900">
              <a:spcAft>
                <a:spcPts val="600"/>
              </a:spcAft>
              <a:buFont typeface="+mj-lt"/>
              <a:buAutoNum type="arabicPeriod"/>
            </a:pPr>
            <a:r>
              <a:rPr lang="en-US" sz="1500">
                <a:solidFill>
                  <a:prstClr val="black"/>
                </a:solidFill>
                <a:latin typeface="Calibri" pitchFamily="34" charset="0"/>
              </a:rPr>
              <a:t>“The basic notion of a system is simply that it is a set of interrelated parts” (Seymour Tilles, </a:t>
            </a:r>
            <a:r>
              <a:rPr lang="en-US" sz="1500" i="1">
                <a:solidFill>
                  <a:prstClr val="black"/>
                </a:solidFill>
                <a:latin typeface="Calibri" pitchFamily="34" charset="0"/>
              </a:rPr>
              <a:t>The manager’s Job—A System Approach</a:t>
            </a:r>
            <a:r>
              <a:rPr lang="en-US" sz="1500">
                <a:solidFill>
                  <a:prstClr val="black"/>
                </a:solidFill>
                <a:latin typeface="Calibri" pitchFamily="34" charset="0"/>
              </a:rPr>
              <a:t>)</a:t>
            </a:r>
          </a:p>
          <a:p>
            <a:pPr marL="342900" indent="-342900">
              <a:spcAft>
                <a:spcPts val="600"/>
              </a:spcAft>
              <a:buFont typeface="+mj-lt"/>
              <a:buAutoNum type="arabicPeriod"/>
            </a:pPr>
            <a:r>
              <a:rPr lang="en-US" sz="1500">
                <a:solidFill>
                  <a:prstClr val="black"/>
                </a:solidFill>
                <a:latin typeface="Calibri" pitchFamily="34" charset="0"/>
              </a:rPr>
              <a:t>“A System is a set of objects with relationships between the objects and bettween their attributes” (Arthur D. Hall, </a:t>
            </a:r>
            <a:r>
              <a:rPr lang="en-US" sz="1500" i="1">
                <a:solidFill>
                  <a:prstClr val="black"/>
                </a:solidFill>
                <a:latin typeface="Calibri" pitchFamily="34" charset="0"/>
              </a:rPr>
              <a:t>A Meodology for Systems Engineering)</a:t>
            </a:r>
            <a:endParaRPr lang="en-US" sz="1500">
              <a:solidFill>
                <a:prstClr val="black"/>
              </a:solidFill>
              <a:latin typeface="Calibri" pitchFamily="34" charset="0"/>
            </a:endParaRPr>
          </a:p>
          <a:p>
            <a:pPr marL="342900" indent="-342900">
              <a:spcAft>
                <a:spcPts val="600"/>
              </a:spcAft>
              <a:buFont typeface="+mj-lt"/>
              <a:buAutoNum type="arabicPeriod"/>
            </a:pPr>
            <a:r>
              <a:rPr lang="en-US" sz="1500">
                <a:solidFill>
                  <a:prstClr val="black"/>
                </a:solidFill>
                <a:latin typeface="Calibri" pitchFamily="34" charset="0"/>
              </a:rPr>
              <a:t>“An array of components designed to accomplish a particular object according to plan” (Rechard A. Johnson, et. </a:t>
            </a:r>
            <a:r>
              <a:rPr lang="en-US" sz="1500" i="1">
                <a:solidFill>
                  <a:prstClr val="black"/>
                </a:solidFill>
                <a:latin typeface="Calibri" pitchFamily="34" charset="0"/>
              </a:rPr>
              <a:t>The theory and Management of System”)</a:t>
            </a:r>
            <a:endParaRPr lang="en-US" sz="1500">
              <a:solidFill>
                <a:prstClr val="black"/>
              </a:solidFill>
              <a:latin typeface="Calibri" pitchFamily="34" charset="0"/>
            </a:endParaRPr>
          </a:p>
          <a:p>
            <a:pPr marL="342900" indent="-342900">
              <a:spcAft>
                <a:spcPts val="600"/>
              </a:spcAft>
              <a:buFont typeface="+mj-lt"/>
              <a:buAutoNum type="arabicPeriod"/>
            </a:pPr>
            <a:r>
              <a:rPr lang="en-US" sz="1500">
                <a:solidFill>
                  <a:prstClr val="black"/>
                </a:solidFill>
                <a:latin typeface="Calibri" pitchFamily="34" charset="0"/>
              </a:rPr>
              <a:t>“A System is device, procedure, or scheme which behave according to some description, its function being to operate o information anf/or energy and/or matter in a time reference to yield information and/or energy and/or matter” (David O Ellies, et al. </a:t>
            </a:r>
            <a:r>
              <a:rPr lang="en-US" sz="1500" i="1">
                <a:solidFill>
                  <a:prstClr val="black"/>
                </a:solidFill>
                <a:latin typeface="Calibri" pitchFamily="34" charset="0"/>
              </a:rPr>
              <a:t>Systems Philosophiy</a:t>
            </a:r>
            <a:r>
              <a:rPr lang="en-US" sz="1500">
                <a:solidFill>
                  <a:prstClr val="black"/>
                </a:solidFill>
                <a:latin typeface="Calibri" pitchFamily="34" charset="0"/>
              </a:rPr>
              <a:t>)</a:t>
            </a:r>
          </a:p>
          <a:p>
            <a:pPr marL="342900" indent="-342900">
              <a:spcAft>
                <a:spcPts val="600"/>
              </a:spcAft>
              <a:buFont typeface="+mj-lt"/>
              <a:buAutoNum type="arabicPeriod"/>
            </a:pPr>
            <a:r>
              <a:rPr lang="en-US" sz="1500">
                <a:solidFill>
                  <a:prstClr val="black"/>
                </a:solidFill>
                <a:latin typeface="Calibri" pitchFamily="34" charset="0"/>
              </a:rPr>
              <a:t>“A System is a network of related procedures developed according to an integrated scheme for performing a major activity of the businnes</a:t>
            </a:r>
            <a:r>
              <a:rPr lang="en-US" sz="1500" smtClean="0">
                <a:solidFill>
                  <a:prstClr val="black"/>
                </a:solidFill>
                <a:latin typeface="Calibri" pitchFamily="34" charset="0"/>
              </a:rPr>
              <a:t>…” ( </a:t>
            </a:r>
            <a:r>
              <a:rPr lang="en-US" sz="1500">
                <a:solidFill>
                  <a:prstClr val="black"/>
                </a:solidFill>
                <a:latin typeface="Calibri" pitchFamily="34" charset="0"/>
              </a:rPr>
              <a:t>Richard F. Neuschel. </a:t>
            </a:r>
            <a:r>
              <a:rPr lang="en-US" sz="1500" i="1">
                <a:solidFill>
                  <a:prstClr val="black"/>
                </a:solidFill>
                <a:latin typeface="Calibri" pitchFamily="34" charset="0"/>
              </a:rPr>
              <a:t>Management by System)</a:t>
            </a:r>
            <a:endParaRPr lang="en-US" sz="1500">
              <a:solidFill>
                <a:prstClr val="black"/>
              </a:solidFill>
              <a:latin typeface="Calibri" pitchFamily="34" charset="0"/>
            </a:endParaRPr>
          </a:p>
          <a:p>
            <a:pPr marL="342900" indent="-342900">
              <a:spcAft>
                <a:spcPts val="600"/>
              </a:spcAft>
              <a:buFont typeface="+mj-lt"/>
              <a:buAutoNum type="arabicPeriod"/>
            </a:pPr>
            <a:r>
              <a:rPr lang="en-US" sz="1500">
                <a:solidFill>
                  <a:prstClr val="black"/>
                </a:solidFill>
                <a:latin typeface="Calibri" pitchFamily="34" charset="0"/>
              </a:rPr>
              <a:t>“A System is complex of interrelated entities” (R.L. Ackoff. </a:t>
            </a:r>
            <a:r>
              <a:rPr lang="en-US" sz="1500" i="1">
                <a:solidFill>
                  <a:prstClr val="black"/>
                </a:solidFill>
                <a:latin typeface="Calibri" pitchFamily="34" charset="0"/>
              </a:rPr>
              <a:t>Scientific Method: Optimizaing Applied Researce Decisions)</a:t>
            </a:r>
            <a:endParaRPr lang="en-US" sz="1500">
              <a:solidFill>
                <a:prstClr val="black"/>
              </a:solidFill>
              <a:latin typeface="Calibri" pitchFamily="34" charset="0"/>
            </a:endParaRPr>
          </a:p>
          <a:p>
            <a:pPr marL="342900" indent="-342900">
              <a:spcAft>
                <a:spcPts val="600"/>
              </a:spcAft>
              <a:buFont typeface="+mj-lt"/>
              <a:buAutoNum type="arabicPeriod"/>
            </a:pPr>
            <a:r>
              <a:rPr lang="en-US" sz="1500">
                <a:solidFill>
                  <a:prstClr val="black"/>
                </a:solidFill>
                <a:latin typeface="Calibri" pitchFamily="34" charset="0"/>
              </a:rPr>
              <a:t>“A System is group of elements, either physical or non-physical in nature, that exhibit a set of interrelations among themselves and interact together toward one or more goals, objectives, or ends” (Alexander, M.J, </a:t>
            </a:r>
            <a:r>
              <a:rPr lang="en-US" sz="1500" i="1">
                <a:solidFill>
                  <a:prstClr val="black"/>
                </a:solidFill>
                <a:latin typeface="Calibri" pitchFamily="34" charset="0"/>
              </a:rPr>
              <a:t>Information System Analysis, Theory and Application</a:t>
            </a:r>
            <a:r>
              <a:rPr lang="en-US" sz="1500">
                <a:solidFill>
                  <a:prstClr val="black"/>
                </a:solidFill>
                <a:latin typeface="Calibri" pitchFamily="34" charset="0"/>
              </a:rPr>
              <a:t>. Science Research Assosiated, 1974</a:t>
            </a:r>
            <a:r>
              <a:rPr lang="en-US" sz="1500" smtClean="0">
                <a:solidFill>
                  <a:prstClr val="black"/>
                </a:solidFill>
                <a:latin typeface="Calibri" pitchFamily="34" charset="0"/>
              </a:rPr>
              <a:t>)</a:t>
            </a:r>
          </a:p>
          <a:p>
            <a:pPr marL="342900" indent="-342900">
              <a:spcAft>
                <a:spcPts val="600"/>
              </a:spcAft>
              <a:buFont typeface="+mj-lt"/>
              <a:buAutoNum type="arabicPeriod"/>
            </a:pPr>
            <a:r>
              <a:rPr lang="en-US" sz="1500">
                <a:solidFill>
                  <a:prstClr val="black"/>
                </a:solidFill>
                <a:latin typeface="Calibri" pitchFamily="34" charset="0"/>
              </a:rPr>
              <a:t>Computer Based System (CBS) yaitu sistem berbasis komputer adalah kumpulan elemen (6 elemen) yang terdiri dari hardware(H/W), software(S/W), people, database, documents, dan procedure yang saling terkait dan bekerja sama dalam mengolah sumber input untuk mencapai tujuan output. (Pressman,Roger. Sofware Engineering. MacGraw-Hill. 1997)</a:t>
            </a:r>
          </a:p>
          <a:p>
            <a:pPr marL="342900" indent="-342900">
              <a:spcAft>
                <a:spcPts val="600"/>
              </a:spcAft>
              <a:buFont typeface="+mj-lt"/>
              <a:buAutoNum type="arabicPeriod"/>
            </a:pPr>
            <a:r>
              <a:rPr lang="en-US" sz="1500" smtClean="0">
                <a:solidFill>
                  <a:prstClr val="black"/>
                </a:solidFill>
                <a:latin typeface="Calibri" pitchFamily="34" charset="0"/>
              </a:rPr>
              <a:t>Sistem </a:t>
            </a:r>
            <a:r>
              <a:rPr lang="en-US" sz="1500">
                <a:solidFill>
                  <a:prstClr val="black"/>
                </a:solidFill>
                <a:latin typeface="Calibri" pitchFamily="34" charset="0"/>
              </a:rPr>
              <a:t>adalah suatu kesatuan hubungan yang meliputi  unsur </a:t>
            </a:r>
            <a:r>
              <a:rPr lang="en-US" sz="1500" i="1">
                <a:solidFill>
                  <a:prstClr val="black"/>
                </a:solidFill>
                <a:latin typeface="Calibri" pitchFamily="34" charset="0"/>
              </a:rPr>
              <a:t>input</a:t>
            </a:r>
            <a:r>
              <a:rPr lang="en-US" sz="1500">
                <a:solidFill>
                  <a:prstClr val="black"/>
                </a:solidFill>
                <a:latin typeface="Calibri" pitchFamily="34" charset="0"/>
              </a:rPr>
              <a:t>, unsur proses, dan unsur </a:t>
            </a:r>
            <a:r>
              <a:rPr lang="en-US" sz="1500" i="1" smtClean="0">
                <a:solidFill>
                  <a:prstClr val="black"/>
                </a:solidFill>
                <a:latin typeface="Calibri" pitchFamily="34" charset="0"/>
              </a:rPr>
              <a:t>output (Konsep Teknologi, ITB)</a:t>
            </a:r>
            <a:endParaRPr lang="en-US" sz="1500">
              <a:solidFill>
                <a:prstClr val="black"/>
              </a:solidFill>
              <a:latin typeface="Calibri" pitchFamily="34" charset="0"/>
            </a:endParaRPr>
          </a:p>
        </p:txBody>
      </p:sp>
    </p:spTree>
    <p:extLst>
      <p:ext uri="{BB962C8B-B14F-4D97-AF65-F5344CB8AC3E}">
        <p14:creationId xmlns:p14="http://schemas.microsoft.com/office/powerpoint/2010/main" val="85240452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771525" y="104092"/>
            <a:ext cx="10801350" cy="463571"/>
          </a:xfrm>
          <a:prstGeom prst="rect">
            <a:avLst/>
          </a:prstGeom>
        </p:spPr>
        <p:txBody>
          <a:bodyPr>
            <a:no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pPr algn="r"/>
            <a:r>
              <a:rPr lang="en-US" b="1" smtClean="0">
                <a:solidFill>
                  <a:prstClr val="black"/>
                </a:solidFill>
              </a:rPr>
              <a:t>Level &amp; Hirarki sisem</a:t>
            </a:r>
            <a:endParaRPr lang="en-US" b="1">
              <a:solidFill>
                <a:prstClr val="black"/>
              </a:solidFill>
            </a:endParaRPr>
          </a:p>
        </p:txBody>
      </p:sp>
      <p:sp>
        <p:nvSpPr>
          <p:cNvPr id="3" name="Rectangle 2"/>
          <p:cNvSpPr/>
          <p:nvPr/>
        </p:nvSpPr>
        <p:spPr>
          <a:xfrm>
            <a:off x="352425" y="750268"/>
            <a:ext cx="5819775" cy="5770811"/>
          </a:xfrm>
          <a:prstGeom prst="rect">
            <a:avLst/>
          </a:prstGeom>
          <a:ln w="3175"/>
        </p:spPr>
        <p:style>
          <a:lnRef idx="2">
            <a:schemeClr val="dk1"/>
          </a:lnRef>
          <a:fillRef idx="1">
            <a:schemeClr val="lt1"/>
          </a:fillRef>
          <a:effectRef idx="0">
            <a:schemeClr val="dk1"/>
          </a:effectRef>
          <a:fontRef idx="minor">
            <a:schemeClr val="dk1"/>
          </a:fontRef>
        </p:style>
        <p:txBody>
          <a:bodyPr wrap="square">
            <a:spAutoFit/>
          </a:bodyPr>
          <a:lstStyle/>
          <a:p>
            <a:pPr>
              <a:spcAft>
                <a:spcPts val="600"/>
              </a:spcAft>
            </a:pPr>
            <a:r>
              <a:rPr lang="en-US" sz="1600" b="1" smtClean="0">
                <a:solidFill>
                  <a:prstClr val="black"/>
                </a:solidFill>
                <a:cs typeface="Arial" pitchFamily="34" charset="0"/>
              </a:rPr>
              <a:t>Ada </a:t>
            </a:r>
            <a:r>
              <a:rPr lang="en-US" sz="1600" b="1">
                <a:solidFill>
                  <a:prstClr val="black"/>
                </a:solidFill>
                <a:cs typeface="Arial" pitchFamily="34" charset="0"/>
              </a:rPr>
              <a:t>9 level sistem mengikuti </a:t>
            </a:r>
            <a:r>
              <a:rPr lang="en-US" sz="1600" b="1" smtClean="0">
                <a:solidFill>
                  <a:prstClr val="black"/>
                </a:solidFill>
                <a:cs typeface="Arial" pitchFamily="34" charset="0"/>
              </a:rPr>
              <a:t> “sifat </a:t>
            </a:r>
            <a:r>
              <a:rPr lang="en-US" sz="1600" b="1">
                <a:solidFill>
                  <a:prstClr val="black"/>
                </a:solidFill>
                <a:cs typeface="Arial" pitchFamily="34" charset="0"/>
              </a:rPr>
              <a:t>intrinsik </a:t>
            </a:r>
            <a:r>
              <a:rPr lang="en-US" sz="1600" b="1" smtClean="0">
                <a:solidFill>
                  <a:prstClr val="black"/>
                </a:solidFill>
                <a:cs typeface="Arial" pitchFamily="34" charset="0"/>
              </a:rPr>
              <a:t>alam”:</a:t>
            </a:r>
            <a:endParaRPr lang="en-US" sz="1600" b="1">
              <a:solidFill>
                <a:prstClr val="black"/>
              </a:solidFill>
              <a:cs typeface="Arial" pitchFamily="34" charset="0"/>
            </a:endParaRPr>
          </a:p>
          <a:p>
            <a:pPr marL="180975" indent="-180975">
              <a:spcAft>
                <a:spcPts val="600"/>
              </a:spcAft>
            </a:pPr>
            <a:r>
              <a:rPr lang="en-US" sz="1400">
                <a:solidFill>
                  <a:prstClr val="black"/>
                </a:solidFill>
                <a:cs typeface="Arial" pitchFamily="34" charset="0"/>
              </a:rPr>
              <a:t>1.</a:t>
            </a:r>
            <a:r>
              <a:rPr lang="en-US" sz="1400">
                <a:solidFill>
                  <a:prstClr val="black"/>
                </a:solidFill>
                <a:latin typeface="Times New Roman" pitchFamily="18" charset="0"/>
                <a:cs typeface="Times New Roman" pitchFamily="18" charset="0"/>
              </a:rPr>
              <a:t>	Level Framework,  merupakan sistem level-1 yang menyatakan struktur statis, mencakup geografi dan anatomi dari alam universal. </a:t>
            </a:r>
          </a:p>
          <a:p>
            <a:pPr marL="180975" indent="-180975">
              <a:spcAft>
                <a:spcPts val="600"/>
              </a:spcAft>
            </a:pPr>
            <a:r>
              <a:rPr lang="en-US" sz="1400">
                <a:solidFill>
                  <a:prstClr val="black"/>
                </a:solidFill>
                <a:latin typeface="Times New Roman" pitchFamily="18" charset="0"/>
                <a:cs typeface="Times New Roman" pitchFamily="18" charset="0"/>
              </a:rPr>
              <a:t>2.	Level Clockwork, merupakan sistem level-2 yang menyatakan analisis sistematis berupa sistem dinamis sederhana sebagai dasar untuk kebutuhan gerak, yaitu sistem tata surya. </a:t>
            </a:r>
          </a:p>
          <a:p>
            <a:pPr marL="180975" indent="-180975">
              <a:spcAft>
                <a:spcPts val="600"/>
              </a:spcAft>
            </a:pPr>
            <a:r>
              <a:rPr lang="en-US" sz="1400">
                <a:solidFill>
                  <a:prstClr val="black"/>
                </a:solidFill>
                <a:latin typeface="Times New Roman" pitchFamily="18" charset="0"/>
                <a:cs typeface="Times New Roman" pitchFamily="18" charset="0"/>
              </a:rPr>
              <a:t>3.	Level Thermostat, merupakan sistem level-3 yang menyatakan sistem sibernatika atau mekanisme kontrol. Inti level ini adalah transmisi dan interpretasi informasi. Representasi level ini seperti psikologi yang lahir dari pengalaman biologi dan ilmu sosial.</a:t>
            </a:r>
          </a:p>
          <a:p>
            <a:pPr marL="180975" indent="-180975">
              <a:spcAft>
                <a:spcPts val="600"/>
              </a:spcAft>
            </a:pPr>
            <a:r>
              <a:rPr lang="en-US" sz="1400">
                <a:solidFill>
                  <a:prstClr val="black"/>
                </a:solidFill>
                <a:latin typeface="Times New Roman" pitchFamily="18" charset="0"/>
                <a:cs typeface="Times New Roman" pitchFamily="18" charset="0"/>
              </a:rPr>
              <a:t>4.	Level Open System, merupakan sistem level-4 yang menyatakan struktur pemeliharaan diri (self-maintenance). Level ini dapat disebut sebagai level Cell.</a:t>
            </a:r>
          </a:p>
          <a:p>
            <a:pPr marL="180975" indent="-180975">
              <a:spcAft>
                <a:spcPts val="600"/>
              </a:spcAft>
            </a:pPr>
            <a:r>
              <a:rPr lang="en-US" sz="1400">
                <a:solidFill>
                  <a:prstClr val="black"/>
                </a:solidFill>
                <a:latin typeface="Times New Roman" pitchFamily="18" charset="0"/>
                <a:cs typeface="Times New Roman" pitchFamily="18" charset="0"/>
              </a:rPr>
              <a:t>5.	Level Genetic Societal, merupakan sistem level-5 yang menyatakan tipe “Tumbuhan” dengan dominasi ilmu botani.</a:t>
            </a:r>
          </a:p>
          <a:p>
            <a:pPr marL="180975" indent="-180975">
              <a:spcAft>
                <a:spcPts val="600"/>
              </a:spcAft>
            </a:pPr>
            <a:r>
              <a:rPr lang="en-US" sz="1400">
                <a:solidFill>
                  <a:prstClr val="black"/>
                </a:solidFill>
                <a:latin typeface="Times New Roman" pitchFamily="18" charset="0"/>
                <a:cs typeface="Times New Roman" pitchFamily="18" charset="0"/>
              </a:rPr>
              <a:t>6.	Level Animal, merupakan sistem level-6 yang menyatakan karakteristik tentang mobilitas, behavior teologi, kesadaran diri.</a:t>
            </a:r>
          </a:p>
          <a:p>
            <a:pPr marL="180975" indent="-180975">
              <a:spcAft>
                <a:spcPts val="600"/>
              </a:spcAft>
            </a:pPr>
            <a:r>
              <a:rPr lang="en-US" sz="1400">
                <a:solidFill>
                  <a:prstClr val="black"/>
                </a:solidFill>
                <a:latin typeface="Times New Roman" pitchFamily="18" charset="0"/>
                <a:cs typeface="Times New Roman" pitchFamily="18" charset="0"/>
              </a:rPr>
              <a:t>7.	Level Humman, merupakan sistem level-7 yang menyatakan individu manusia sebagai sistem, yaitu kemampuan kualitas refleksi diri. </a:t>
            </a:r>
          </a:p>
          <a:p>
            <a:pPr marL="180975" indent="-180975">
              <a:spcAft>
                <a:spcPts val="600"/>
              </a:spcAft>
            </a:pPr>
            <a:r>
              <a:rPr lang="en-US" sz="1400">
                <a:solidFill>
                  <a:prstClr val="black"/>
                </a:solidFill>
                <a:latin typeface="Times New Roman" pitchFamily="18" charset="0"/>
                <a:cs typeface="Times New Roman" pitchFamily="18" charset="0"/>
              </a:rPr>
              <a:t>8.	Level Individual, merupakan sistem level-8 yang menyatakan individu manusia dalam konteks sosial bagian dari organisasi.</a:t>
            </a:r>
          </a:p>
          <a:p>
            <a:pPr marL="180975" indent="-180975">
              <a:spcAft>
                <a:spcPts val="600"/>
              </a:spcAft>
            </a:pPr>
            <a:r>
              <a:rPr lang="en-US" sz="1400">
                <a:solidFill>
                  <a:prstClr val="black"/>
                </a:solidFill>
                <a:latin typeface="Times New Roman" pitchFamily="18" charset="0"/>
                <a:cs typeface="Times New Roman" pitchFamily="18" charset="0"/>
              </a:rPr>
              <a:t>9.	Level Trancendental, merupakan sistem level-9 yang melengkapi tingkat kerumitan sistem dalam hal kepastian, pengecualian, dan ketidaktahuan.</a:t>
            </a:r>
          </a:p>
        </p:txBody>
      </p:sp>
      <p:grpSp>
        <p:nvGrpSpPr>
          <p:cNvPr id="7" name="Group 6"/>
          <p:cNvGrpSpPr/>
          <p:nvPr/>
        </p:nvGrpSpPr>
        <p:grpSpPr>
          <a:xfrm>
            <a:off x="6303979" y="750268"/>
            <a:ext cx="5888021" cy="5770811"/>
            <a:chOff x="6303979" y="958112"/>
            <a:chExt cx="5888021" cy="5741892"/>
          </a:xfrm>
        </p:grpSpPr>
        <p:grpSp>
          <p:nvGrpSpPr>
            <p:cNvPr id="42" name="Group 41"/>
            <p:cNvGrpSpPr>
              <a:grpSpLocks/>
            </p:cNvGrpSpPr>
            <p:nvPr/>
          </p:nvGrpSpPr>
          <p:grpSpPr bwMode="auto">
            <a:xfrm>
              <a:off x="6303979" y="960261"/>
              <a:ext cx="5888021" cy="5739743"/>
              <a:chOff x="1956" y="1493"/>
              <a:chExt cx="9100" cy="8427"/>
            </a:xfrm>
          </p:grpSpPr>
          <p:sp>
            <p:nvSpPr>
              <p:cNvPr id="45" name="Rectangle 44"/>
              <p:cNvSpPr>
                <a:spLocks noChangeArrowheads="1"/>
              </p:cNvSpPr>
              <p:nvPr/>
            </p:nvSpPr>
            <p:spPr bwMode="auto">
              <a:xfrm>
                <a:off x="1956" y="1493"/>
                <a:ext cx="8746" cy="8427"/>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defTabSz="914400">
                  <a:defRPr/>
                </a:pPr>
                <a:endParaRPr lang="en-US" kern="0">
                  <a:solidFill>
                    <a:sysClr val="windowText" lastClr="000000"/>
                  </a:solidFill>
                </a:endParaRPr>
              </a:p>
            </p:txBody>
          </p:sp>
          <p:grpSp>
            <p:nvGrpSpPr>
              <p:cNvPr id="47" name="Group 46"/>
              <p:cNvGrpSpPr>
                <a:grpSpLocks/>
              </p:cNvGrpSpPr>
              <p:nvPr/>
            </p:nvGrpSpPr>
            <p:grpSpPr bwMode="auto">
              <a:xfrm>
                <a:off x="2310" y="1884"/>
                <a:ext cx="8746" cy="7525"/>
                <a:chOff x="2257" y="1369"/>
                <a:chExt cx="8746" cy="7525"/>
              </a:xfrm>
            </p:grpSpPr>
            <p:sp>
              <p:nvSpPr>
                <p:cNvPr id="49" name="AutoShape 4241"/>
                <p:cNvSpPr>
                  <a:spLocks noChangeArrowheads="1"/>
                </p:cNvSpPr>
                <p:nvPr/>
              </p:nvSpPr>
              <p:spPr bwMode="auto">
                <a:xfrm>
                  <a:off x="2257" y="1369"/>
                  <a:ext cx="8090" cy="7525"/>
                </a:xfrm>
                <a:prstGeom prst="triangle">
                  <a:avLst>
                    <a:gd name="adj" fmla="val 50000"/>
                  </a:avLst>
                </a:prstGeom>
                <a:solidFill>
                  <a:srgbClr val="FFFFFF"/>
                </a:solidFill>
                <a:ln w="9525">
                  <a:solidFill>
                    <a:srgbClr val="000000"/>
                  </a:solidFill>
                  <a:prstDash val="dash"/>
                  <a:miter lim="800000"/>
                  <a:headEnd/>
                  <a:tailEnd/>
                </a:ln>
              </p:spPr>
              <p:txBody>
                <a:bodyPr rot="0" vert="horz" wrap="square" lIns="91440" tIns="45720" rIns="91440" bIns="45720" anchor="t" anchorCtr="0" upright="1">
                  <a:noAutofit/>
                </a:bodyPr>
                <a:lstStyle/>
                <a:p>
                  <a:pPr defTabSz="914400">
                    <a:defRPr/>
                  </a:pPr>
                  <a:endParaRPr lang="en-US" kern="0">
                    <a:solidFill>
                      <a:sysClr val="windowText" lastClr="000000"/>
                    </a:solidFill>
                  </a:endParaRPr>
                </a:p>
              </p:txBody>
            </p:sp>
            <p:sp>
              <p:nvSpPr>
                <p:cNvPr id="50" name="AutoShape 4242"/>
                <p:cNvSpPr>
                  <a:spLocks noChangeArrowheads="1"/>
                </p:cNvSpPr>
                <p:nvPr/>
              </p:nvSpPr>
              <p:spPr bwMode="auto">
                <a:xfrm>
                  <a:off x="5597" y="1386"/>
                  <a:ext cx="1407" cy="1280"/>
                </a:xfrm>
                <a:prstGeom prst="triangle">
                  <a:avLst>
                    <a:gd name="adj" fmla="val 50000"/>
                  </a:avLst>
                </a:prstGeom>
                <a:solidFill>
                  <a:srgbClr val="92D050"/>
                </a:solidFill>
                <a:ln w="9525">
                  <a:solidFill>
                    <a:srgbClr val="000000"/>
                  </a:solidFill>
                  <a:miter lim="800000"/>
                  <a:headEnd/>
                  <a:tailEnd/>
                </a:ln>
                <a:extLst/>
              </p:spPr>
              <p:txBody>
                <a:bodyPr rot="0" vert="horz" wrap="square" lIns="91440" tIns="45720" rIns="91440" bIns="45720" anchor="t" anchorCtr="0" upright="1">
                  <a:noAutofit/>
                </a:bodyPr>
                <a:lstStyle/>
                <a:p>
                  <a:pPr defTabSz="914400">
                    <a:defRPr/>
                  </a:pPr>
                  <a:endParaRPr lang="en-US" kern="0">
                    <a:solidFill>
                      <a:sysClr val="windowText" lastClr="000000"/>
                    </a:solidFill>
                  </a:endParaRPr>
                </a:p>
              </p:txBody>
            </p:sp>
            <p:sp>
              <p:nvSpPr>
                <p:cNvPr id="51" name="AutoShape 4247"/>
                <p:cNvSpPr>
                  <a:spLocks noChangeArrowheads="1"/>
                </p:cNvSpPr>
                <p:nvPr/>
              </p:nvSpPr>
              <p:spPr bwMode="auto">
                <a:xfrm>
                  <a:off x="5597" y="2257"/>
                  <a:ext cx="1407" cy="1280"/>
                </a:xfrm>
                <a:prstGeom prst="triangle">
                  <a:avLst>
                    <a:gd name="adj" fmla="val 50000"/>
                  </a:avLst>
                </a:prstGeom>
                <a:solidFill>
                  <a:srgbClr val="FFFF00">
                    <a:alpha val="61000"/>
                  </a:srgbClr>
                </a:solidFill>
                <a:ln w="9525">
                  <a:solidFill>
                    <a:srgbClr val="000000"/>
                  </a:solidFill>
                  <a:miter lim="800000"/>
                  <a:headEnd/>
                  <a:tailEnd/>
                </a:ln>
                <a:extLst/>
              </p:spPr>
              <p:txBody>
                <a:bodyPr rot="0" vert="horz" wrap="square" lIns="91440" tIns="45720" rIns="91440" bIns="45720" anchor="t" anchorCtr="0" upright="1">
                  <a:noAutofit/>
                </a:bodyPr>
                <a:lstStyle/>
                <a:p>
                  <a:pPr defTabSz="914400">
                    <a:defRPr/>
                  </a:pPr>
                  <a:endParaRPr lang="en-US" kern="0">
                    <a:solidFill>
                      <a:sysClr val="windowText" lastClr="000000"/>
                    </a:solidFill>
                  </a:endParaRPr>
                </a:p>
              </p:txBody>
            </p:sp>
            <p:sp>
              <p:nvSpPr>
                <p:cNvPr id="52" name="AutoShape 4248"/>
                <p:cNvSpPr>
                  <a:spLocks noChangeArrowheads="1"/>
                </p:cNvSpPr>
                <p:nvPr/>
              </p:nvSpPr>
              <p:spPr bwMode="auto">
                <a:xfrm>
                  <a:off x="5597" y="3164"/>
                  <a:ext cx="1407" cy="1280"/>
                </a:xfrm>
                <a:prstGeom prst="triangle">
                  <a:avLst>
                    <a:gd name="adj" fmla="val 50000"/>
                  </a:avLst>
                </a:prstGeom>
                <a:solidFill>
                  <a:srgbClr val="FFC000">
                    <a:alpha val="51000"/>
                  </a:srgbClr>
                </a:solidFill>
                <a:ln w="9525">
                  <a:solidFill>
                    <a:srgbClr val="000000"/>
                  </a:solidFill>
                  <a:miter lim="800000"/>
                  <a:headEnd/>
                  <a:tailEnd/>
                </a:ln>
                <a:extLst/>
              </p:spPr>
              <p:txBody>
                <a:bodyPr rot="0" vert="horz" wrap="square" lIns="91440" tIns="45720" rIns="91440" bIns="45720" anchor="t" anchorCtr="0" upright="1">
                  <a:noAutofit/>
                </a:bodyPr>
                <a:lstStyle/>
                <a:p>
                  <a:pPr defTabSz="914400">
                    <a:defRPr/>
                  </a:pPr>
                  <a:endParaRPr lang="en-US" kern="0">
                    <a:solidFill>
                      <a:sysClr val="windowText" lastClr="000000"/>
                    </a:solidFill>
                  </a:endParaRPr>
                </a:p>
              </p:txBody>
            </p:sp>
            <p:sp>
              <p:nvSpPr>
                <p:cNvPr id="53" name="AutoShape 4249"/>
                <p:cNvSpPr>
                  <a:spLocks noChangeArrowheads="1"/>
                </p:cNvSpPr>
                <p:nvPr/>
              </p:nvSpPr>
              <p:spPr bwMode="auto">
                <a:xfrm>
                  <a:off x="5597" y="3999"/>
                  <a:ext cx="1407" cy="1280"/>
                </a:xfrm>
                <a:prstGeom prst="triangle">
                  <a:avLst>
                    <a:gd name="adj" fmla="val 50000"/>
                  </a:avLst>
                </a:prstGeom>
                <a:solidFill>
                  <a:schemeClr val="accent1">
                    <a:lumMod val="20000"/>
                    <a:lumOff val="80000"/>
                    <a:alpha val="62000"/>
                  </a:schemeClr>
                </a:solidFill>
                <a:ln w="9525">
                  <a:solidFill>
                    <a:srgbClr val="000000"/>
                  </a:solidFill>
                  <a:miter lim="800000"/>
                  <a:headEnd/>
                  <a:tailEnd/>
                </a:ln>
                <a:extLst/>
              </p:spPr>
              <p:txBody>
                <a:bodyPr rot="0" vert="horz" wrap="square" lIns="91440" tIns="45720" rIns="91440" bIns="45720" anchor="t" anchorCtr="0" upright="1">
                  <a:noAutofit/>
                </a:bodyPr>
                <a:lstStyle/>
                <a:p>
                  <a:pPr defTabSz="914400">
                    <a:defRPr/>
                  </a:pPr>
                  <a:endParaRPr lang="en-US" kern="0">
                    <a:solidFill>
                      <a:sysClr val="windowText" lastClr="000000"/>
                    </a:solidFill>
                  </a:endParaRPr>
                </a:p>
              </p:txBody>
            </p:sp>
            <p:sp>
              <p:nvSpPr>
                <p:cNvPr id="54" name="AutoShape 4250"/>
                <p:cNvSpPr>
                  <a:spLocks noChangeArrowheads="1"/>
                </p:cNvSpPr>
                <p:nvPr/>
              </p:nvSpPr>
              <p:spPr bwMode="auto">
                <a:xfrm>
                  <a:off x="5597" y="4906"/>
                  <a:ext cx="1407" cy="1280"/>
                </a:xfrm>
                <a:prstGeom prst="triangle">
                  <a:avLst>
                    <a:gd name="adj" fmla="val 50000"/>
                  </a:avLst>
                </a:prstGeom>
                <a:solidFill>
                  <a:schemeClr val="accent4">
                    <a:lumMod val="20000"/>
                    <a:lumOff val="80000"/>
                    <a:alpha val="59000"/>
                  </a:schemeClr>
                </a:solidFill>
                <a:ln w="9525">
                  <a:solidFill>
                    <a:srgbClr val="000000"/>
                  </a:solidFill>
                  <a:miter lim="800000"/>
                  <a:headEnd/>
                  <a:tailEnd/>
                </a:ln>
                <a:extLst/>
              </p:spPr>
              <p:txBody>
                <a:bodyPr rot="0" vert="horz" wrap="square" lIns="91440" tIns="45720" rIns="91440" bIns="45720" anchor="t" anchorCtr="0" upright="1">
                  <a:noAutofit/>
                </a:bodyPr>
                <a:lstStyle/>
                <a:p>
                  <a:pPr defTabSz="914400">
                    <a:defRPr/>
                  </a:pPr>
                  <a:endParaRPr lang="en-US" kern="0">
                    <a:solidFill>
                      <a:sysClr val="windowText" lastClr="000000"/>
                    </a:solidFill>
                  </a:endParaRPr>
                </a:p>
              </p:txBody>
            </p:sp>
            <p:sp>
              <p:nvSpPr>
                <p:cNvPr id="55" name="AutoShape 4252"/>
                <p:cNvSpPr>
                  <a:spLocks noChangeArrowheads="1"/>
                </p:cNvSpPr>
                <p:nvPr/>
              </p:nvSpPr>
              <p:spPr bwMode="auto">
                <a:xfrm>
                  <a:off x="5597" y="5836"/>
                  <a:ext cx="1407" cy="1280"/>
                </a:xfrm>
                <a:prstGeom prst="triangle">
                  <a:avLst>
                    <a:gd name="adj" fmla="val 50000"/>
                  </a:avLst>
                </a:prstGeom>
                <a:solidFill>
                  <a:srgbClr val="00B0F0">
                    <a:alpha val="53000"/>
                  </a:srgbClr>
                </a:solidFill>
                <a:ln w="9525">
                  <a:solidFill>
                    <a:srgbClr val="000000"/>
                  </a:solidFill>
                  <a:miter lim="800000"/>
                  <a:headEnd/>
                  <a:tailEnd/>
                </a:ln>
                <a:extLst/>
              </p:spPr>
              <p:txBody>
                <a:bodyPr rot="0" vert="horz" wrap="square" lIns="91440" tIns="45720" rIns="91440" bIns="45720" anchor="t" anchorCtr="0" upright="1">
                  <a:noAutofit/>
                </a:bodyPr>
                <a:lstStyle/>
                <a:p>
                  <a:pPr defTabSz="914400">
                    <a:defRPr/>
                  </a:pPr>
                  <a:endParaRPr lang="en-US" kern="0">
                    <a:solidFill>
                      <a:sysClr val="windowText" lastClr="000000"/>
                    </a:solidFill>
                  </a:endParaRPr>
                </a:p>
              </p:txBody>
            </p:sp>
            <p:sp>
              <p:nvSpPr>
                <p:cNvPr id="57" name="AutoShape 4253"/>
                <p:cNvSpPr>
                  <a:spLocks noChangeArrowheads="1"/>
                </p:cNvSpPr>
                <p:nvPr/>
              </p:nvSpPr>
              <p:spPr bwMode="auto">
                <a:xfrm>
                  <a:off x="5597" y="6671"/>
                  <a:ext cx="1407" cy="1280"/>
                </a:xfrm>
                <a:prstGeom prst="triangle">
                  <a:avLst>
                    <a:gd name="adj" fmla="val 50000"/>
                  </a:avLst>
                </a:prstGeom>
                <a:solidFill>
                  <a:srgbClr val="66FF66">
                    <a:alpha val="55000"/>
                  </a:srgbClr>
                </a:solidFill>
                <a:ln w="9525">
                  <a:solidFill>
                    <a:srgbClr val="000000"/>
                  </a:solidFill>
                  <a:miter lim="800000"/>
                  <a:headEnd/>
                  <a:tailEnd/>
                </a:ln>
                <a:extLst/>
              </p:spPr>
              <p:txBody>
                <a:bodyPr rot="0" vert="horz" wrap="square" lIns="91440" tIns="45720" rIns="91440" bIns="45720" anchor="t" anchorCtr="0" upright="1">
                  <a:noAutofit/>
                </a:bodyPr>
                <a:lstStyle/>
                <a:p>
                  <a:pPr defTabSz="914400">
                    <a:defRPr/>
                  </a:pPr>
                  <a:endParaRPr lang="en-US" kern="0">
                    <a:solidFill>
                      <a:sysClr val="windowText" lastClr="000000"/>
                    </a:solidFill>
                  </a:endParaRPr>
                </a:p>
              </p:txBody>
            </p:sp>
            <p:sp>
              <p:nvSpPr>
                <p:cNvPr id="61" name="AutoShape 4254"/>
                <p:cNvSpPr>
                  <a:spLocks noChangeArrowheads="1"/>
                </p:cNvSpPr>
                <p:nvPr/>
              </p:nvSpPr>
              <p:spPr bwMode="auto">
                <a:xfrm>
                  <a:off x="5597" y="7578"/>
                  <a:ext cx="1407" cy="1280"/>
                </a:xfrm>
                <a:prstGeom prst="triangle">
                  <a:avLst>
                    <a:gd name="adj" fmla="val 50000"/>
                  </a:avLst>
                </a:prstGeom>
                <a:solidFill>
                  <a:schemeClr val="accent6">
                    <a:lumMod val="40000"/>
                    <a:lumOff val="60000"/>
                    <a:alpha val="58000"/>
                  </a:schemeClr>
                </a:solidFill>
                <a:ln w="9525">
                  <a:solidFill>
                    <a:srgbClr val="000000"/>
                  </a:solidFill>
                  <a:miter lim="800000"/>
                  <a:headEnd/>
                  <a:tailEnd/>
                </a:ln>
                <a:extLst/>
              </p:spPr>
              <p:txBody>
                <a:bodyPr rot="0" vert="horz" wrap="square" lIns="91440" tIns="45720" rIns="91440" bIns="45720" anchor="t" anchorCtr="0" upright="1">
                  <a:noAutofit/>
                </a:bodyPr>
                <a:lstStyle/>
                <a:p>
                  <a:pPr defTabSz="914400">
                    <a:defRPr/>
                  </a:pPr>
                  <a:endParaRPr lang="en-US" kern="0">
                    <a:solidFill>
                      <a:sysClr val="windowText" lastClr="000000"/>
                    </a:solidFill>
                  </a:endParaRPr>
                </a:p>
              </p:txBody>
            </p:sp>
            <p:sp>
              <p:nvSpPr>
                <p:cNvPr id="63" name="Text Box 4255"/>
                <p:cNvSpPr txBox="1">
                  <a:spLocks noChangeArrowheads="1"/>
                </p:cNvSpPr>
                <p:nvPr/>
              </p:nvSpPr>
              <p:spPr bwMode="auto">
                <a:xfrm>
                  <a:off x="6992" y="8106"/>
                  <a:ext cx="3144" cy="4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defTabSz="914400">
                    <a:defRPr/>
                  </a:pPr>
                  <a:r>
                    <a:rPr lang="en-US" sz="1400" kern="0" smtClean="0">
                      <a:solidFill>
                        <a:sysClr val="windowText" lastClr="000000"/>
                      </a:solidFill>
                      <a:latin typeface="Times New Roman"/>
                      <a:ea typeface="Times New Roman"/>
                    </a:rPr>
                    <a:t>4d) Man </a:t>
                  </a:r>
                  <a:r>
                    <a:rPr lang="en-US" sz="1400" kern="0">
                      <a:solidFill>
                        <a:sysClr val="windowText" lastClr="000000"/>
                      </a:solidFill>
                      <a:latin typeface="Times New Roman"/>
                      <a:ea typeface="Times New Roman"/>
                    </a:rPr>
                    <a:t>(employee)</a:t>
                  </a:r>
                </a:p>
              </p:txBody>
            </p:sp>
            <p:sp>
              <p:nvSpPr>
                <p:cNvPr id="65" name="Text Box 4256"/>
                <p:cNvSpPr txBox="1">
                  <a:spLocks noChangeArrowheads="1"/>
                </p:cNvSpPr>
                <p:nvPr/>
              </p:nvSpPr>
              <p:spPr bwMode="auto">
                <a:xfrm>
                  <a:off x="6950" y="7192"/>
                  <a:ext cx="3433" cy="4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defTabSz="914400">
                    <a:defRPr/>
                  </a:pPr>
                  <a:r>
                    <a:rPr lang="en-US" sz="1400" kern="0" smtClean="0">
                      <a:solidFill>
                        <a:sysClr val="windowText" lastClr="000000"/>
                      </a:solidFill>
                      <a:latin typeface="Times New Roman"/>
                      <a:ea typeface="Times New Roman"/>
                    </a:rPr>
                    <a:t>4c) The </a:t>
                  </a:r>
                  <a:r>
                    <a:rPr lang="en-US" sz="1400" kern="0">
                      <a:solidFill>
                        <a:sysClr val="windowText" lastClr="000000"/>
                      </a:solidFill>
                      <a:latin typeface="Times New Roman"/>
                      <a:ea typeface="Times New Roman"/>
                    </a:rPr>
                    <a:t>organizational unit</a:t>
                  </a:r>
                </a:p>
              </p:txBody>
            </p:sp>
            <p:sp>
              <p:nvSpPr>
                <p:cNvPr id="66" name="Text Box 4257"/>
                <p:cNvSpPr txBox="1">
                  <a:spLocks noChangeArrowheads="1"/>
                </p:cNvSpPr>
                <p:nvPr/>
              </p:nvSpPr>
              <p:spPr bwMode="auto">
                <a:xfrm>
                  <a:off x="6907" y="6337"/>
                  <a:ext cx="3433" cy="4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defTabSz="914400">
                    <a:defRPr/>
                  </a:pPr>
                  <a:r>
                    <a:rPr lang="en-US" sz="1400" kern="0" smtClean="0">
                      <a:solidFill>
                        <a:sysClr val="windowText" lastClr="000000"/>
                      </a:solidFill>
                      <a:latin typeface="Times New Roman"/>
                      <a:ea typeface="Times New Roman"/>
                    </a:rPr>
                    <a:t>4b) The </a:t>
                  </a:r>
                  <a:r>
                    <a:rPr lang="en-US" sz="1400" kern="0">
                      <a:solidFill>
                        <a:sysClr val="windowText" lastClr="000000"/>
                      </a:solidFill>
                      <a:latin typeface="Times New Roman"/>
                      <a:ea typeface="Times New Roman"/>
                    </a:rPr>
                    <a:t>business firm</a:t>
                  </a:r>
                </a:p>
              </p:txBody>
            </p:sp>
            <p:sp>
              <p:nvSpPr>
                <p:cNvPr id="67" name="Text Box 4258"/>
                <p:cNvSpPr txBox="1">
                  <a:spLocks noChangeArrowheads="1"/>
                </p:cNvSpPr>
                <p:nvPr/>
              </p:nvSpPr>
              <p:spPr bwMode="auto">
                <a:xfrm>
                  <a:off x="6807" y="5398"/>
                  <a:ext cx="3148" cy="7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defTabSz="914400">
                    <a:defRPr/>
                  </a:pPr>
                  <a:r>
                    <a:rPr lang="en-US" sz="1400" kern="0" smtClean="0">
                      <a:solidFill>
                        <a:sysClr val="windowText" lastClr="000000"/>
                      </a:solidFill>
                      <a:latin typeface="Times New Roman"/>
                      <a:ea typeface="Times New Roman"/>
                    </a:rPr>
                    <a:t>4a) The </a:t>
                  </a:r>
                  <a:r>
                    <a:rPr lang="en-US" sz="1400" kern="0">
                      <a:solidFill>
                        <a:sysClr val="windowText" lastClr="000000"/>
                      </a:solidFill>
                      <a:latin typeface="Times New Roman"/>
                      <a:ea typeface="Times New Roman"/>
                    </a:rPr>
                    <a:t>free enterprise</a:t>
                  </a:r>
                </a:p>
                <a:p>
                  <a:pPr defTabSz="914400">
                    <a:defRPr/>
                  </a:pPr>
                  <a:r>
                    <a:rPr lang="en-US" sz="1400" kern="0" smtClean="0">
                      <a:solidFill>
                        <a:sysClr val="windowText" lastClr="000000"/>
                      </a:solidFill>
                      <a:latin typeface="Times New Roman"/>
                      <a:ea typeface="Times New Roman"/>
                    </a:rPr>
                    <a:t>      Economic </a:t>
                  </a:r>
                  <a:r>
                    <a:rPr lang="en-US" sz="1400" kern="0">
                      <a:solidFill>
                        <a:sysClr val="windowText" lastClr="000000"/>
                      </a:solidFill>
                      <a:latin typeface="Times New Roman"/>
                      <a:ea typeface="Times New Roman"/>
                    </a:rPr>
                    <a:t>system</a:t>
                  </a:r>
                </a:p>
              </p:txBody>
            </p:sp>
            <p:sp>
              <p:nvSpPr>
                <p:cNvPr id="68" name="Text Box 4259"/>
                <p:cNvSpPr txBox="1">
                  <a:spLocks noChangeArrowheads="1"/>
                </p:cNvSpPr>
                <p:nvPr/>
              </p:nvSpPr>
              <p:spPr bwMode="auto">
                <a:xfrm>
                  <a:off x="8010" y="4302"/>
                  <a:ext cx="2781" cy="7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defTabSz="914400">
                    <a:defRPr/>
                  </a:pPr>
                  <a:r>
                    <a:rPr lang="en-US" sz="1400" kern="0" smtClean="0">
                      <a:solidFill>
                        <a:sysClr val="windowText" lastClr="000000"/>
                      </a:solidFill>
                      <a:latin typeface="Times New Roman"/>
                      <a:ea typeface="Times New Roman"/>
                    </a:rPr>
                    <a:t>4. The </a:t>
                  </a:r>
                  <a:r>
                    <a:rPr lang="en-US" sz="1400" kern="0">
                      <a:solidFill>
                        <a:sysClr val="windowText" lastClr="000000"/>
                      </a:solidFill>
                      <a:latin typeface="Times New Roman"/>
                      <a:ea typeface="Times New Roman"/>
                    </a:rPr>
                    <a:t>homocentric </a:t>
                  </a:r>
                </a:p>
                <a:p>
                  <a:pPr defTabSz="914400">
                    <a:defRPr/>
                  </a:pPr>
                  <a:r>
                    <a:rPr lang="en-US" sz="1400" kern="0" smtClean="0">
                      <a:solidFill>
                        <a:sysClr val="windowText" lastClr="000000"/>
                      </a:solidFill>
                      <a:latin typeface="Times New Roman"/>
                      <a:ea typeface="Times New Roman"/>
                    </a:rPr>
                    <a:t>    system.</a:t>
                  </a:r>
                  <a:endParaRPr lang="en-US" sz="1400" kern="0">
                    <a:solidFill>
                      <a:sysClr val="windowText" lastClr="000000"/>
                    </a:solidFill>
                    <a:latin typeface="Times New Roman"/>
                    <a:ea typeface="Times New Roman"/>
                  </a:endParaRPr>
                </a:p>
              </p:txBody>
            </p:sp>
            <p:sp>
              <p:nvSpPr>
                <p:cNvPr id="69" name="Text Box 4260"/>
                <p:cNvSpPr txBox="1">
                  <a:spLocks noChangeArrowheads="1"/>
                </p:cNvSpPr>
                <p:nvPr/>
              </p:nvSpPr>
              <p:spPr bwMode="auto">
                <a:xfrm>
                  <a:off x="7694" y="3537"/>
                  <a:ext cx="3309" cy="7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defTabSz="914400">
                    <a:defRPr/>
                  </a:pPr>
                  <a:r>
                    <a:rPr lang="en-US" sz="1400" kern="0" smtClean="0">
                      <a:solidFill>
                        <a:sysClr val="windowText" lastClr="000000"/>
                      </a:solidFill>
                      <a:latin typeface="Times New Roman"/>
                      <a:ea typeface="Times New Roman"/>
                    </a:rPr>
                    <a:t>3. The </a:t>
                  </a:r>
                  <a:r>
                    <a:rPr lang="en-US" sz="1400" kern="0">
                      <a:solidFill>
                        <a:sysClr val="windowText" lastClr="000000"/>
                      </a:solidFill>
                      <a:latin typeface="Times New Roman"/>
                      <a:ea typeface="Times New Roman"/>
                    </a:rPr>
                    <a:t>earth </a:t>
                  </a:r>
                  <a:r>
                    <a:rPr lang="en-US" sz="1400" kern="0" smtClean="0">
                      <a:solidFill>
                        <a:sysClr val="windowText" lastClr="000000"/>
                      </a:solidFill>
                      <a:latin typeface="Times New Roman"/>
                      <a:ea typeface="Times New Roman"/>
                    </a:rPr>
                    <a:t>system</a:t>
                  </a:r>
                  <a:endParaRPr lang="en-US" sz="1400" kern="0">
                    <a:solidFill>
                      <a:sysClr val="windowText" lastClr="000000"/>
                    </a:solidFill>
                    <a:latin typeface="Times New Roman"/>
                    <a:ea typeface="Times New Roman"/>
                  </a:endParaRPr>
                </a:p>
              </p:txBody>
            </p:sp>
            <p:sp>
              <p:nvSpPr>
                <p:cNvPr id="70" name="Text Box 4261"/>
                <p:cNvSpPr txBox="1">
                  <a:spLocks noChangeArrowheads="1"/>
                </p:cNvSpPr>
                <p:nvPr/>
              </p:nvSpPr>
              <p:spPr bwMode="auto">
                <a:xfrm>
                  <a:off x="7248" y="2666"/>
                  <a:ext cx="3582" cy="7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defTabSz="914400">
                    <a:defRPr/>
                  </a:pPr>
                  <a:r>
                    <a:rPr lang="en-US" sz="1400" kern="0" smtClean="0">
                      <a:solidFill>
                        <a:sysClr val="windowText" lastClr="000000"/>
                      </a:solidFill>
                      <a:latin typeface="Times New Roman"/>
                      <a:ea typeface="Times New Roman"/>
                    </a:rPr>
                    <a:t>2. The </a:t>
                  </a:r>
                  <a:r>
                    <a:rPr lang="en-US" sz="1400" kern="0">
                      <a:solidFill>
                        <a:sysClr val="windowText" lastClr="000000"/>
                      </a:solidFill>
                      <a:latin typeface="Times New Roman"/>
                      <a:ea typeface="Times New Roman"/>
                    </a:rPr>
                    <a:t>solar </a:t>
                  </a:r>
                  <a:r>
                    <a:rPr lang="en-US" sz="1400" kern="0" smtClean="0">
                      <a:solidFill>
                        <a:sysClr val="windowText" lastClr="000000"/>
                      </a:solidFill>
                      <a:latin typeface="Times New Roman"/>
                      <a:ea typeface="Times New Roman"/>
                    </a:rPr>
                    <a:t>system</a:t>
                  </a:r>
                  <a:endParaRPr lang="en-US" sz="1400" kern="0">
                    <a:solidFill>
                      <a:sysClr val="windowText" lastClr="000000"/>
                    </a:solidFill>
                    <a:latin typeface="Times New Roman"/>
                    <a:ea typeface="Times New Roman"/>
                  </a:endParaRPr>
                </a:p>
              </p:txBody>
            </p:sp>
            <p:sp>
              <p:nvSpPr>
                <p:cNvPr id="71" name="Text Box 4262"/>
                <p:cNvSpPr txBox="1">
                  <a:spLocks noChangeArrowheads="1"/>
                </p:cNvSpPr>
                <p:nvPr/>
              </p:nvSpPr>
              <p:spPr bwMode="auto">
                <a:xfrm>
                  <a:off x="6737" y="1689"/>
                  <a:ext cx="3610" cy="7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defTabSz="914400">
                    <a:defRPr/>
                  </a:pPr>
                  <a:r>
                    <a:rPr lang="en-US" sz="1400" kern="0" smtClean="0">
                      <a:solidFill>
                        <a:sysClr val="windowText" lastClr="000000"/>
                      </a:solidFill>
                      <a:latin typeface="Times New Roman"/>
                      <a:ea typeface="Times New Roman"/>
                    </a:rPr>
                    <a:t>1. The universe system</a:t>
                  </a:r>
                  <a:endParaRPr lang="en-US" sz="1400" kern="0">
                    <a:solidFill>
                      <a:sysClr val="windowText" lastClr="000000"/>
                    </a:solidFill>
                    <a:latin typeface="Times New Roman"/>
                    <a:ea typeface="Times New Roman"/>
                  </a:endParaRPr>
                </a:p>
              </p:txBody>
            </p:sp>
          </p:grpSp>
        </p:grpSp>
        <p:sp>
          <p:nvSpPr>
            <p:cNvPr id="5" name="Rectangle 4"/>
            <p:cNvSpPr/>
            <p:nvPr/>
          </p:nvSpPr>
          <p:spPr>
            <a:xfrm>
              <a:off x="6665600" y="958112"/>
              <a:ext cx="4969374" cy="338554"/>
            </a:xfrm>
            <a:prstGeom prst="rect">
              <a:avLst/>
            </a:prstGeom>
          </p:spPr>
          <p:txBody>
            <a:bodyPr wrap="none">
              <a:spAutoFit/>
            </a:bodyPr>
            <a:lstStyle/>
            <a:p>
              <a:r>
                <a:rPr lang="sv-SE" sz="1600" b="1">
                  <a:solidFill>
                    <a:prstClr val="black"/>
                  </a:solidFill>
                </a:rPr>
                <a:t>Ada </a:t>
              </a:r>
              <a:r>
                <a:rPr lang="sv-SE" sz="1600" b="1" smtClean="0">
                  <a:solidFill>
                    <a:prstClr val="black"/>
                  </a:solidFill>
                </a:rPr>
                <a:t>8 hirarki </a:t>
              </a:r>
              <a:r>
                <a:rPr lang="sv-SE" sz="1600" b="1">
                  <a:solidFill>
                    <a:prstClr val="black"/>
                  </a:solidFill>
                </a:rPr>
                <a:t>sistem </a:t>
              </a:r>
              <a:r>
                <a:rPr lang="sv-SE" sz="1600" b="1" smtClean="0">
                  <a:solidFill>
                    <a:prstClr val="black"/>
                  </a:solidFill>
                </a:rPr>
                <a:t>berdasar ”fenomena bisnis” :</a:t>
              </a:r>
              <a:endParaRPr lang="sv-SE" sz="1600" b="1">
                <a:solidFill>
                  <a:prstClr val="black"/>
                </a:solidFill>
              </a:endParaRPr>
            </a:p>
          </p:txBody>
        </p:sp>
      </p:grpSp>
      <p:sp>
        <p:nvSpPr>
          <p:cNvPr id="72" name="Rectangle 71"/>
          <p:cNvSpPr/>
          <p:nvPr/>
        </p:nvSpPr>
        <p:spPr>
          <a:xfrm>
            <a:off x="6363507" y="6290246"/>
            <a:ext cx="5716556" cy="461665"/>
          </a:xfrm>
          <a:prstGeom prst="rect">
            <a:avLst/>
          </a:prstGeom>
        </p:spPr>
        <p:txBody>
          <a:bodyPr wrap="square">
            <a:spAutoFit/>
          </a:bodyPr>
          <a:lstStyle/>
          <a:p>
            <a:r>
              <a:rPr lang="en-US" sz="1200" smtClean="0">
                <a:solidFill>
                  <a:prstClr val="black"/>
                </a:solidFill>
                <a:latin typeface="Calibri" pitchFamily="34" charset="0"/>
              </a:rPr>
              <a:t>Sumber : Alexander</a:t>
            </a:r>
            <a:r>
              <a:rPr lang="en-US" sz="1200">
                <a:solidFill>
                  <a:prstClr val="black"/>
                </a:solidFill>
                <a:latin typeface="Calibri" pitchFamily="34" charset="0"/>
              </a:rPr>
              <a:t>, M.J, </a:t>
            </a:r>
            <a:r>
              <a:rPr lang="en-US" sz="1200" i="1">
                <a:solidFill>
                  <a:prstClr val="black"/>
                </a:solidFill>
                <a:latin typeface="Calibri" pitchFamily="34" charset="0"/>
              </a:rPr>
              <a:t>Information System Analysis, Theory and Application</a:t>
            </a:r>
            <a:r>
              <a:rPr lang="en-US" sz="1200">
                <a:solidFill>
                  <a:prstClr val="black"/>
                </a:solidFill>
                <a:latin typeface="Calibri" pitchFamily="34" charset="0"/>
              </a:rPr>
              <a:t>. Science Research Assosiated, 1974</a:t>
            </a:r>
            <a:endParaRPr lang="en-US" sz="1200">
              <a:solidFill>
                <a:prstClr val="black"/>
              </a:solidFill>
            </a:endParaRPr>
          </a:p>
        </p:txBody>
      </p:sp>
      <p:sp>
        <p:nvSpPr>
          <p:cNvPr id="9" name="Rectangle 8"/>
          <p:cNvSpPr/>
          <p:nvPr/>
        </p:nvSpPr>
        <p:spPr>
          <a:xfrm>
            <a:off x="9579946" y="3504239"/>
            <a:ext cx="1018227" cy="307777"/>
          </a:xfrm>
          <a:prstGeom prst="rect">
            <a:avLst/>
          </a:prstGeom>
        </p:spPr>
        <p:txBody>
          <a:bodyPr wrap="none">
            <a:spAutoFit/>
          </a:bodyPr>
          <a:lstStyle/>
          <a:p>
            <a:r>
              <a:rPr lang="en-US" sz="1400">
                <a:solidFill>
                  <a:prstClr val="black"/>
                </a:solidFill>
                <a:latin typeface="Times New Roman" pitchFamily="18" charset="0"/>
                <a:cs typeface="Times New Roman" pitchFamily="18" charset="0"/>
              </a:rPr>
              <a:t>m</a:t>
            </a:r>
            <a:r>
              <a:rPr lang="en-US" sz="1400" smtClean="0">
                <a:solidFill>
                  <a:prstClr val="black"/>
                </a:solidFill>
                <a:latin typeface="Times New Roman" pitchFamily="18" charset="0"/>
                <a:cs typeface="Times New Roman" pitchFamily="18" charset="0"/>
              </a:rPr>
              <a:t>encakup :</a:t>
            </a:r>
            <a:endParaRPr lang="en-US" sz="1400">
              <a:solidFill>
                <a:prstClr val="black"/>
              </a:solidFill>
              <a:latin typeface="Times New Roman" pitchFamily="18" charset="0"/>
              <a:cs typeface="Times New Roman" pitchFamily="18" charset="0"/>
            </a:endParaRPr>
          </a:p>
        </p:txBody>
      </p:sp>
    </p:spTree>
    <p:extLst>
      <p:ext uri="{BB962C8B-B14F-4D97-AF65-F5344CB8AC3E}">
        <p14:creationId xmlns:p14="http://schemas.microsoft.com/office/powerpoint/2010/main" val="69712145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771525" y="104092"/>
            <a:ext cx="10801350" cy="463571"/>
          </a:xfrm>
          <a:prstGeom prst="rect">
            <a:avLst/>
          </a:prstGeom>
        </p:spPr>
        <p:txBody>
          <a:bodyPr>
            <a:no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pPr algn="r"/>
            <a:r>
              <a:rPr lang="en-US" b="1" smtClean="0">
                <a:solidFill>
                  <a:prstClr val="black"/>
                </a:solidFill>
              </a:rPr>
              <a:t>8 HIRARKI SISTEM BERDASAR FENOMENA BISNIS</a:t>
            </a:r>
            <a:endParaRPr lang="en-US" b="1">
              <a:solidFill>
                <a:prstClr val="black"/>
              </a:solidFill>
            </a:endParaRPr>
          </a:p>
        </p:txBody>
      </p:sp>
      <p:grpSp>
        <p:nvGrpSpPr>
          <p:cNvPr id="19" name="Group 18"/>
          <p:cNvGrpSpPr>
            <a:grpSpLocks/>
          </p:cNvGrpSpPr>
          <p:nvPr/>
        </p:nvGrpSpPr>
        <p:grpSpPr bwMode="auto">
          <a:xfrm>
            <a:off x="1107376" y="759790"/>
            <a:ext cx="5888021" cy="5465465"/>
            <a:chOff x="1956" y="1493"/>
            <a:chExt cx="9100" cy="8427"/>
          </a:xfrm>
        </p:grpSpPr>
        <p:sp>
          <p:nvSpPr>
            <p:cNvPr id="20" name="Rectangle 19"/>
            <p:cNvSpPr>
              <a:spLocks noChangeArrowheads="1"/>
            </p:cNvSpPr>
            <p:nvPr/>
          </p:nvSpPr>
          <p:spPr bwMode="auto">
            <a:xfrm>
              <a:off x="1956" y="1493"/>
              <a:ext cx="8746" cy="8427"/>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defTabSz="914400">
                <a:defRPr/>
              </a:pPr>
              <a:endParaRPr lang="en-US" kern="0">
                <a:solidFill>
                  <a:sysClr val="windowText" lastClr="000000"/>
                </a:solidFill>
              </a:endParaRPr>
            </a:p>
          </p:txBody>
        </p:sp>
        <p:grpSp>
          <p:nvGrpSpPr>
            <p:cNvPr id="21" name="Group 20"/>
            <p:cNvGrpSpPr>
              <a:grpSpLocks/>
            </p:cNvGrpSpPr>
            <p:nvPr/>
          </p:nvGrpSpPr>
          <p:grpSpPr bwMode="auto">
            <a:xfrm>
              <a:off x="2310" y="1884"/>
              <a:ext cx="8746" cy="7525"/>
              <a:chOff x="2257" y="1369"/>
              <a:chExt cx="8746" cy="7525"/>
            </a:xfrm>
          </p:grpSpPr>
          <p:sp>
            <p:nvSpPr>
              <p:cNvPr id="22" name="AutoShape 4241"/>
              <p:cNvSpPr>
                <a:spLocks noChangeArrowheads="1"/>
              </p:cNvSpPr>
              <p:nvPr/>
            </p:nvSpPr>
            <p:spPr bwMode="auto">
              <a:xfrm>
                <a:off x="2257" y="1369"/>
                <a:ext cx="8090" cy="7525"/>
              </a:xfrm>
              <a:prstGeom prst="triangle">
                <a:avLst>
                  <a:gd name="adj" fmla="val 50000"/>
                </a:avLst>
              </a:prstGeom>
              <a:solidFill>
                <a:srgbClr val="FFFFFF"/>
              </a:solidFill>
              <a:ln w="9525">
                <a:solidFill>
                  <a:srgbClr val="000000"/>
                </a:solidFill>
                <a:prstDash val="dash"/>
                <a:miter lim="800000"/>
                <a:headEnd/>
                <a:tailEnd/>
              </a:ln>
            </p:spPr>
            <p:txBody>
              <a:bodyPr rot="0" vert="horz" wrap="square" lIns="91440" tIns="45720" rIns="91440" bIns="45720" anchor="t" anchorCtr="0" upright="1">
                <a:noAutofit/>
              </a:bodyPr>
              <a:lstStyle/>
              <a:p>
                <a:pPr defTabSz="914400">
                  <a:defRPr/>
                </a:pPr>
                <a:endParaRPr lang="en-US" kern="0">
                  <a:solidFill>
                    <a:sysClr val="windowText" lastClr="000000"/>
                  </a:solidFill>
                </a:endParaRPr>
              </a:p>
            </p:txBody>
          </p:sp>
          <p:sp>
            <p:nvSpPr>
              <p:cNvPr id="23" name="AutoShape 4242"/>
              <p:cNvSpPr>
                <a:spLocks noChangeArrowheads="1"/>
              </p:cNvSpPr>
              <p:nvPr/>
            </p:nvSpPr>
            <p:spPr bwMode="auto">
              <a:xfrm>
                <a:off x="5597" y="1386"/>
                <a:ext cx="1407" cy="1280"/>
              </a:xfrm>
              <a:prstGeom prst="triangle">
                <a:avLst>
                  <a:gd name="adj" fmla="val 50000"/>
                </a:avLst>
              </a:prstGeom>
              <a:solidFill>
                <a:srgbClr val="92D050"/>
              </a:solidFill>
              <a:ln w="9525">
                <a:solidFill>
                  <a:srgbClr val="000000"/>
                </a:solidFill>
                <a:miter lim="800000"/>
                <a:headEnd/>
                <a:tailEnd/>
              </a:ln>
              <a:extLst/>
            </p:spPr>
            <p:txBody>
              <a:bodyPr rot="0" vert="horz" wrap="square" lIns="91440" tIns="45720" rIns="91440" bIns="45720" anchor="t" anchorCtr="0" upright="1">
                <a:noAutofit/>
              </a:bodyPr>
              <a:lstStyle/>
              <a:p>
                <a:pPr defTabSz="914400">
                  <a:defRPr/>
                </a:pPr>
                <a:endParaRPr lang="en-US" kern="0">
                  <a:solidFill>
                    <a:sysClr val="windowText" lastClr="000000"/>
                  </a:solidFill>
                </a:endParaRPr>
              </a:p>
            </p:txBody>
          </p:sp>
          <p:sp>
            <p:nvSpPr>
              <p:cNvPr id="24" name="AutoShape 4247"/>
              <p:cNvSpPr>
                <a:spLocks noChangeArrowheads="1"/>
              </p:cNvSpPr>
              <p:nvPr/>
            </p:nvSpPr>
            <p:spPr bwMode="auto">
              <a:xfrm>
                <a:off x="5597" y="2257"/>
                <a:ext cx="1407" cy="1280"/>
              </a:xfrm>
              <a:prstGeom prst="triangle">
                <a:avLst>
                  <a:gd name="adj" fmla="val 50000"/>
                </a:avLst>
              </a:prstGeom>
              <a:solidFill>
                <a:srgbClr val="FFFF00">
                  <a:alpha val="61000"/>
                </a:srgbClr>
              </a:solidFill>
              <a:ln w="9525">
                <a:solidFill>
                  <a:srgbClr val="000000"/>
                </a:solidFill>
                <a:miter lim="800000"/>
                <a:headEnd/>
                <a:tailEnd/>
              </a:ln>
              <a:extLst/>
            </p:spPr>
            <p:txBody>
              <a:bodyPr rot="0" vert="horz" wrap="square" lIns="91440" tIns="45720" rIns="91440" bIns="45720" anchor="t" anchorCtr="0" upright="1">
                <a:noAutofit/>
              </a:bodyPr>
              <a:lstStyle/>
              <a:p>
                <a:pPr defTabSz="914400">
                  <a:defRPr/>
                </a:pPr>
                <a:endParaRPr lang="en-US" kern="0">
                  <a:solidFill>
                    <a:sysClr val="windowText" lastClr="000000"/>
                  </a:solidFill>
                </a:endParaRPr>
              </a:p>
            </p:txBody>
          </p:sp>
          <p:sp>
            <p:nvSpPr>
              <p:cNvPr id="25" name="AutoShape 4248"/>
              <p:cNvSpPr>
                <a:spLocks noChangeArrowheads="1"/>
              </p:cNvSpPr>
              <p:nvPr/>
            </p:nvSpPr>
            <p:spPr bwMode="auto">
              <a:xfrm>
                <a:off x="5597" y="3164"/>
                <a:ext cx="1407" cy="1280"/>
              </a:xfrm>
              <a:prstGeom prst="triangle">
                <a:avLst>
                  <a:gd name="adj" fmla="val 50000"/>
                </a:avLst>
              </a:prstGeom>
              <a:solidFill>
                <a:srgbClr val="FFC000">
                  <a:alpha val="51000"/>
                </a:srgbClr>
              </a:solidFill>
              <a:ln w="9525">
                <a:solidFill>
                  <a:srgbClr val="000000"/>
                </a:solidFill>
                <a:miter lim="800000"/>
                <a:headEnd/>
                <a:tailEnd/>
              </a:ln>
              <a:extLst/>
            </p:spPr>
            <p:txBody>
              <a:bodyPr rot="0" vert="horz" wrap="square" lIns="91440" tIns="45720" rIns="91440" bIns="45720" anchor="t" anchorCtr="0" upright="1">
                <a:noAutofit/>
              </a:bodyPr>
              <a:lstStyle/>
              <a:p>
                <a:pPr defTabSz="914400">
                  <a:defRPr/>
                </a:pPr>
                <a:endParaRPr lang="en-US" kern="0">
                  <a:solidFill>
                    <a:sysClr val="windowText" lastClr="000000"/>
                  </a:solidFill>
                </a:endParaRPr>
              </a:p>
            </p:txBody>
          </p:sp>
          <p:sp>
            <p:nvSpPr>
              <p:cNvPr id="26" name="AutoShape 4249"/>
              <p:cNvSpPr>
                <a:spLocks noChangeArrowheads="1"/>
              </p:cNvSpPr>
              <p:nvPr/>
            </p:nvSpPr>
            <p:spPr bwMode="auto">
              <a:xfrm>
                <a:off x="5597" y="3999"/>
                <a:ext cx="1407" cy="1280"/>
              </a:xfrm>
              <a:prstGeom prst="triangle">
                <a:avLst>
                  <a:gd name="adj" fmla="val 50000"/>
                </a:avLst>
              </a:prstGeom>
              <a:solidFill>
                <a:schemeClr val="accent1">
                  <a:lumMod val="20000"/>
                  <a:lumOff val="80000"/>
                  <a:alpha val="62000"/>
                </a:schemeClr>
              </a:solidFill>
              <a:ln w="9525">
                <a:solidFill>
                  <a:srgbClr val="000000"/>
                </a:solidFill>
                <a:miter lim="800000"/>
                <a:headEnd/>
                <a:tailEnd/>
              </a:ln>
              <a:extLst/>
            </p:spPr>
            <p:txBody>
              <a:bodyPr rot="0" vert="horz" wrap="square" lIns="91440" tIns="45720" rIns="91440" bIns="45720" anchor="t" anchorCtr="0" upright="1">
                <a:noAutofit/>
              </a:bodyPr>
              <a:lstStyle/>
              <a:p>
                <a:pPr defTabSz="914400">
                  <a:defRPr/>
                </a:pPr>
                <a:endParaRPr lang="en-US" kern="0">
                  <a:solidFill>
                    <a:sysClr val="windowText" lastClr="000000"/>
                  </a:solidFill>
                </a:endParaRPr>
              </a:p>
            </p:txBody>
          </p:sp>
          <p:sp>
            <p:nvSpPr>
              <p:cNvPr id="27" name="AutoShape 4250"/>
              <p:cNvSpPr>
                <a:spLocks noChangeArrowheads="1"/>
              </p:cNvSpPr>
              <p:nvPr/>
            </p:nvSpPr>
            <p:spPr bwMode="auto">
              <a:xfrm>
                <a:off x="5597" y="4906"/>
                <a:ext cx="1407" cy="1280"/>
              </a:xfrm>
              <a:prstGeom prst="triangle">
                <a:avLst>
                  <a:gd name="adj" fmla="val 50000"/>
                </a:avLst>
              </a:prstGeom>
              <a:solidFill>
                <a:schemeClr val="accent4">
                  <a:lumMod val="20000"/>
                  <a:lumOff val="80000"/>
                  <a:alpha val="59000"/>
                </a:schemeClr>
              </a:solidFill>
              <a:ln w="9525">
                <a:solidFill>
                  <a:srgbClr val="000000"/>
                </a:solidFill>
                <a:miter lim="800000"/>
                <a:headEnd/>
                <a:tailEnd/>
              </a:ln>
              <a:extLst/>
            </p:spPr>
            <p:txBody>
              <a:bodyPr rot="0" vert="horz" wrap="square" lIns="91440" tIns="45720" rIns="91440" bIns="45720" anchor="t" anchorCtr="0" upright="1">
                <a:noAutofit/>
              </a:bodyPr>
              <a:lstStyle/>
              <a:p>
                <a:pPr defTabSz="914400">
                  <a:defRPr/>
                </a:pPr>
                <a:endParaRPr lang="en-US" kern="0">
                  <a:solidFill>
                    <a:sysClr val="windowText" lastClr="000000"/>
                  </a:solidFill>
                </a:endParaRPr>
              </a:p>
            </p:txBody>
          </p:sp>
          <p:sp>
            <p:nvSpPr>
              <p:cNvPr id="28" name="AutoShape 4252"/>
              <p:cNvSpPr>
                <a:spLocks noChangeArrowheads="1"/>
              </p:cNvSpPr>
              <p:nvPr/>
            </p:nvSpPr>
            <p:spPr bwMode="auto">
              <a:xfrm>
                <a:off x="5597" y="5836"/>
                <a:ext cx="1407" cy="1280"/>
              </a:xfrm>
              <a:prstGeom prst="triangle">
                <a:avLst>
                  <a:gd name="adj" fmla="val 50000"/>
                </a:avLst>
              </a:prstGeom>
              <a:solidFill>
                <a:srgbClr val="00B0F0">
                  <a:alpha val="53000"/>
                </a:srgbClr>
              </a:solidFill>
              <a:ln w="9525">
                <a:solidFill>
                  <a:srgbClr val="000000"/>
                </a:solidFill>
                <a:miter lim="800000"/>
                <a:headEnd/>
                <a:tailEnd/>
              </a:ln>
              <a:extLst/>
            </p:spPr>
            <p:txBody>
              <a:bodyPr rot="0" vert="horz" wrap="square" lIns="91440" tIns="45720" rIns="91440" bIns="45720" anchor="t" anchorCtr="0" upright="1">
                <a:noAutofit/>
              </a:bodyPr>
              <a:lstStyle/>
              <a:p>
                <a:pPr defTabSz="914400">
                  <a:defRPr/>
                </a:pPr>
                <a:endParaRPr lang="en-US" kern="0">
                  <a:solidFill>
                    <a:sysClr val="windowText" lastClr="000000"/>
                  </a:solidFill>
                </a:endParaRPr>
              </a:p>
            </p:txBody>
          </p:sp>
          <p:sp>
            <p:nvSpPr>
              <p:cNvPr id="29" name="AutoShape 4253"/>
              <p:cNvSpPr>
                <a:spLocks noChangeArrowheads="1"/>
              </p:cNvSpPr>
              <p:nvPr/>
            </p:nvSpPr>
            <p:spPr bwMode="auto">
              <a:xfrm>
                <a:off x="5597" y="6671"/>
                <a:ext cx="1407" cy="1280"/>
              </a:xfrm>
              <a:prstGeom prst="triangle">
                <a:avLst>
                  <a:gd name="adj" fmla="val 50000"/>
                </a:avLst>
              </a:prstGeom>
              <a:solidFill>
                <a:srgbClr val="66FF66">
                  <a:alpha val="55000"/>
                </a:srgbClr>
              </a:solidFill>
              <a:ln w="9525">
                <a:solidFill>
                  <a:srgbClr val="000000"/>
                </a:solidFill>
                <a:miter lim="800000"/>
                <a:headEnd/>
                <a:tailEnd/>
              </a:ln>
              <a:extLst/>
            </p:spPr>
            <p:txBody>
              <a:bodyPr rot="0" vert="horz" wrap="square" lIns="91440" tIns="45720" rIns="91440" bIns="45720" anchor="t" anchorCtr="0" upright="1">
                <a:noAutofit/>
              </a:bodyPr>
              <a:lstStyle/>
              <a:p>
                <a:pPr defTabSz="914400">
                  <a:defRPr/>
                </a:pPr>
                <a:endParaRPr lang="en-US" kern="0">
                  <a:solidFill>
                    <a:sysClr val="windowText" lastClr="000000"/>
                  </a:solidFill>
                </a:endParaRPr>
              </a:p>
            </p:txBody>
          </p:sp>
          <p:sp>
            <p:nvSpPr>
              <p:cNvPr id="30" name="AutoShape 4254"/>
              <p:cNvSpPr>
                <a:spLocks noChangeArrowheads="1"/>
              </p:cNvSpPr>
              <p:nvPr/>
            </p:nvSpPr>
            <p:spPr bwMode="auto">
              <a:xfrm>
                <a:off x="5597" y="7578"/>
                <a:ext cx="1407" cy="1280"/>
              </a:xfrm>
              <a:prstGeom prst="triangle">
                <a:avLst>
                  <a:gd name="adj" fmla="val 50000"/>
                </a:avLst>
              </a:prstGeom>
              <a:solidFill>
                <a:schemeClr val="accent6">
                  <a:lumMod val="40000"/>
                  <a:lumOff val="60000"/>
                  <a:alpha val="58000"/>
                </a:schemeClr>
              </a:solidFill>
              <a:ln w="9525">
                <a:solidFill>
                  <a:srgbClr val="000000"/>
                </a:solidFill>
                <a:miter lim="800000"/>
                <a:headEnd/>
                <a:tailEnd/>
              </a:ln>
              <a:extLst/>
            </p:spPr>
            <p:txBody>
              <a:bodyPr rot="0" vert="horz" wrap="square" lIns="91440" tIns="45720" rIns="91440" bIns="45720" anchor="t" anchorCtr="0" upright="1">
                <a:noAutofit/>
              </a:bodyPr>
              <a:lstStyle/>
              <a:p>
                <a:pPr defTabSz="914400">
                  <a:defRPr/>
                </a:pPr>
                <a:endParaRPr lang="en-US" kern="0">
                  <a:solidFill>
                    <a:sysClr val="windowText" lastClr="000000"/>
                  </a:solidFill>
                </a:endParaRPr>
              </a:p>
            </p:txBody>
          </p:sp>
          <p:sp>
            <p:nvSpPr>
              <p:cNvPr id="31" name="Text Box 4255"/>
              <p:cNvSpPr txBox="1">
                <a:spLocks noChangeArrowheads="1"/>
              </p:cNvSpPr>
              <p:nvPr/>
            </p:nvSpPr>
            <p:spPr bwMode="auto">
              <a:xfrm>
                <a:off x="6737" y="8106"/>
                <a:ext cx="3144" cy="4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defTabSz="914400">
                  <a:defRPr/>
                </a:pPr>
                <a:r>
                  <a:rPr lang="en-US" sz="1400" kern="0" smtClean="0">
                    <a:solidFill>
                      <a:sysClr val="windowText" lastClr="000000"/>
                    </a:solidFill>
                    <a:latin typeface="Times New Roman"/>
                    <a:ea typeface="Times New Roman"/>
                  </a:rPr>
                  <a:t>4d) Man </a:t>
                </a:r>
                <a:r>
                  <a:rPr lang="en-US" sz="1400" kern="0">
                    <a:solidFill>
                      <a:sysClr val="windowText" lastClr="000000"/>
                    </a:solidFill>
                    <a:latin typeface="Times New Roman"/>
                    <a:ea typeface="Times New Roman"/>
                  </a:rPr>
                  <a:t>(employee)</a:t>
                </a:r>
              </a:p>
            </p:txBody>
          </p:sp>
          <p:sp>
            <p:nvSpPr>
              <p:cNvPr id="32" name="Text Box 4256"/>
              <p:cNvSpPr txBox="1">
                <a:spLocks noChangeArrowheads="1"/>
              </p:cNvSpPr>
              <p:nvPr/>
            </p:nvSpPr>
            <p:spPr bwMode="auto">
              <a:xfrm>
                <a:off x="6665" y="7206"/>
                <a:ext cx="3433" cy="4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defTabSz="914400">
                  <a:defRPr/>
                </a:pPr>
                <a:r>
                  <a:rPr lang="en-US" sz="1400" kern="0" smtClean="0">
                    <a:solidFill>
                      <a:sysClr val="windowText" lastClr="000000"/>
                    </a:solidFill>
                    <a:latin typeface="Times New Roman"/>
                    <a:ea typeface="Times New Roman"/>
                  </a:rPr>
                  <a:t>4c) The </a:t>
                </a:r>
                <a:r>
                  <a:rPr lang="en-US" sz="1400" kern="0">
                    <a:solidFill>
                      <a:sysClr val="windowText" lastClr="000000"/>
                    </a:solidFill>
                    <a:latin typeface="Times New Roman"/>
                    <a:ea typeface="Times New Roman"/>
                  </a:rPr>
                  <a:t>organizational unit</a:t>
                </a:r>
              </a:p>
            </p:txBody>
          </p:sp>
          <p:sp>
            <p:nvSpPr>
              <p:cNvPr id="33" name="Text Box 4257"/>
              <p:cNvSpPr txBox="1">
                <a:spLocks noChangeArrowheads="1"/>
              </p:cNvSpPr>
              <p:nvPr/>
            </p:nvSpPr>
            <p:spPr bwMode="auto">
              <a:xfrm>
                <a:off x="6663" y="6346"/>
                <a:ext cx="3433" cy="4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defTabSz="914400">
                  <a:defRPr/>
                </a:pPr>
                <a:r>
                  <a:rPr lang="en-US" sz="1400" kern="0" smtClean="0">
                    <a:solidFill>
                      <a:sysClr val="windowText" lastClr="000000"/>
                    </a:solidFill>
                    <a:latin typeface="Times New Roman"/>
                    <a:ea typeface="Times New Roman"/>
                  </a:rPr>
                  <a:t>4b) The </a:t>
                </a:r>
                <a:r>
                  <a:rPr lang="en-US" sz="1400" kern="0">
                    <a:solidFill>
                      <a:sysClr val="windowText" lastClr="000000"/>
                    </a:solidFill>
                    <a:latin typeface="Times New Roman"/>
                    <a:ea typeface="Times New Roman"/>
                  </a:rPr>
                  <a:t>business firm</a:t>
                </a:r>
              </a:p>
            </p:txBody>
          </p:sp>
          <p:sp>
            <p:nvSpPr>
              <p:cNvPr id="34" name="Text Box 4258"/>
              <p:cNvSpPr txBox="1">
                <a:spLocks noChangeArrowheads="1"/>
              </p:cNvSpPr>
              <p:nvPr/>
            </p:nvSpPr>
            <p:spPr bwMode="auto">
              <a:xfrm>
                <a:off x="6699" y="5314"/>
                <a:ext cx="3148" cy="7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defTabSz="914400">
                  <a:defRPr/>
                </a:pPr>
                <a:r>
                  <a:rPr lang="en-US" sz="1400" kern="0" smtClean="0">
                    <a:solidFill>
                      <a:sysClr val="windowText" lastClr="000000"/>
                    </a:solidFill>
                    <a:latin typeface="Times New Roman"/>
                    <a:ea typeface="Times New Roman"/>
                  </a:rPr>
                  <a:t>4a) The </a:t>
                </a:r>
                <a:r>
                  <a:rPr lang="en-US" sz="1400" kern="0">
                    <a:solidFill>
                      <a:sysClr val="windowText" lastClr="000000"/>
                    </a:solidFill>
                    <a:latin typeface="Times New Roman"/>
                    <a:ea typeface="Times New Roman"/>
                  </a:rPr>
                  <a:t>free enterprise</a:t>
                </a:r>
              </a:p>
              <a:p>
                <a:pPr defTabSz="914400">
                  <a:defRPr/>
                </a:pPr>
                <a:r>
                  <a:rPr lang="en-US" sz="1400" kern="0" smtClean="0">
                    <a:solidFill>
                      <a:sysClr val="windowText" lastClr="000000"/>
                    </a:solidFill>
                    <a:latin typeface="Times New Roman"/>
                    <a:ea typeface="Times New Roman"/>
                  </a:rPr>
                  <a:t>    Economic </a:t>
                </a:r>
                <a:r>
                  <a:rPr lang="en-US" sz="1400" kern="0">
                    <a:solidFill>
                      <a:sysClr val="windowText" lastClr="000000"/>
                    </a:solidFill>
                    <a:latin typeface="Times New Roman"/>
                    <a:ea typeface="Times New Roman"/>
                  </a:rPr>
                  <a:t>system</a:t>
                </a:r>
              </a:p>
            </p:txBody>
          </p:sp>
          <p:sp>
            <p:nvSpPr>
              <p:cNvPr id="35" name="Text Box 4259"/>
              <p:cNvSpPr txBox="1">
                <a:spLocks noChangeArrowheads="1"/>
              </p:cNvSpPr>
              <p:nvPr/>
            </p:nvSpPr>
            <p:spPr bwMode="auto">
              <a:xfrm>
                <a:off x="8085" y="4302"/>
                <a:ext cx="2781" cy="7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defTabSz="914400">
                  <a:defRPr/>
                </a:pPr>
                <a:r>
                  <a:rPr lang="en-US" sz="1400" kern="0" smtClean="0">
                    <a:solidFill>
                      <a:sysClr val="windowText" lastClr="000000"/>
                    </a:solidFill>
                    <a:latin typeface="Times New Roman"/>
                    <a:ea typeface="Times New Roman"/>
                  </a:rPr>
                  <a:t>4. The </a:t>
                </a:r>
                <a:r>
                  <a:rPr lang="en-US" sz="1400" kern="0">
                    <a:solidFill>
                      <a:sysClr val="windowText" lastClr="000000"/>
                    </a:solidFill>
                    <a:latin typeface="Times New Roman"/>
                    <a:ea typeface="Times New Roman"/>
                  </a:rPr>
                  <a:t>homocentric </a:t>
                </a:r>
              </a:p>
              <a:p>
                <a:pPr defTabSz="914400">
                  <a:defRPr/>
                </a:pPr>
                <a:r>
                  <a:rPr lang="en-US" sz="1400" kern="0" smtClean="0">
                    <a:solidFill>
                      <a:sysClr val="windowText" lastClr="000000"/>
                    </a:solidFill>
                    <a:latin typeface="Times New Roman"/>
                    <a:ea typeface="Times New Roman"/>
                  </a:rPr>
                  <a:t>    system:</a:t>
                </a:r>
                <a:endParaRPr lang="en-US" sz="1400" kern="0">
                  <a:solidFill>
                    <a:sysClr val="windowText" lastClr="000000"/>
                  </a:solidFill>
                  <a:latin typeface="Times New Roman"/>
                  <a:ea typeface="Times New Roman"/>
                </a:endParaRPr>
              </a:p>
            </p:txBody>
          </p:sp>
          <p:sp>
            <p:nvSpPr>
              <p:cNvPr id="36" name="Text Box 4260"/>
              <p:cNvSpPr txBox="1">
                <a:spLocks noChangeArrowheads="1"/>
              </p:cNvSpPr>
              <p:nvPr/>
            </p:nvSpPr>
            <p:spPr bwMode="auto">
              <a:xfrm>
                <a:off x="7694" y="3537"/>
                <a:ext cx="3309" cy="7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defTabSz="914400">
                  <a:defRPr/>
                </a:pPr>
                <a:r>
                  <a:rPr lang="en-US" sz="1400" kern="0" smtClean="0">
                    <a:solidFill>
                      <a:sysClr val="windowText" lastClr="000000"/>
                    </a:solidFill>
                    <a:latin typeface="Times New Roman"/>
                    <a:ea typeface="Times New Roman"/>
                  </a:rPr>
                  <a:t>3. The </a:t>
                </a:r>
                <a:r>
                  <a:rPr lang="en-US" sz="1400" kern="0">
                    <a:solidFill>
                      <a:sysClr val="windowText" lastClr="000000"/>
                    </a:solidFill>
                    <a:latin typeface="Times New Roman"/>
                    <a:ea typeface="Times New Roman"/>
                  </a:rPr>
                  <a:t>earth </a:t>
                </a:r>
                <a:r>
                  <a:rPr lang="en-US" sz="1400" kern="0" smtClean="0">
                    <a:solidFill>
                      <a:sysClr val="windowText" lastClr="000000"/>
                    </a:solidFill>
                    <a:latin typeface="Times New Roman"/>
                    <a:ea typeface="Times New Roman"/>
                  </a:rPr>
                  <a:t>system</a:t>
                </a:r>
                <a:endParaRPr lang="en-US" sz="1400" kern="0">
                  <a:solidFill>
                    <a:sysClr val="windowText" lastClr="000000"/>
                  </a:solidFill>
                  <a:latin typeface="Times New Roman"/>
                  <a:ea typeface="Times New Roman"/>
                </a:endParaRPr>
              </a:p>
            </p:txBody>
          </p:sp>
          <p:sp>
            <p:nvSpPr>
              <p:cNvPr id="37" name="Text Box 4261"/>
              <p:cNvSpPr txBox="1">
                <a:spLocks noChangeArrowheads="1"/>
              </p:cNvSpPr>
              <p:nvPr/>
            </p:nvSpPr>
            <p:spPr bwMode="auto">
              <a:xfrm>
                <a:off x="7248" y="2666"/>
                <a:ext cx="3582" cy="7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defTabSz="914400">
                  <a:defRPr/>
                </a:pPr>
                <a:r>
                  <a:rPr lang="en-US" sz="1400" kern="0" smtClean="0">
                    <a:solidFill>
                      <a:sysClr val="windowText" lastClr="000000"/>
                    </a:solidFill>
                    <a:latin typeface="Times New Roman"/>
                    <a:ea typeface="Times New Roman"/>
                  </a:rPr>
                  <a:t>2. The </a:t>
                </a:r>
                <a:r>
                  <a:rPr lang="en-US" sz="1400" kern="0">
                    <a:solidFill>
                      <a:sysClr val="windowText" lastClr="000000"/>
                    </a:solidFill>
                    <a:latin typeface="Times New Roman"/>
                    <a:ea typeface="Times New Roman"/>
                  </a:rPr>
                  <a:t>solar </a:t>
                </a:r>
                <a:r>
                  <a:rPr lang="en-US" sz="1400" kern="0" smtClean="0">
                    <a:solidFill>
                      <a:sysClr val="windowText" lastClr="000000"/>
                    </a:solidFill>
                    <a:latin typeface="Times New Roman"/>
                    <a:ea typeface="Times New Roman"/>
                  </a:rPr>
                  <a:t>system</a:t>
                </a:r>
                <a:endParaRPr lang="en-US" sz="1400" kern="0">
                  <a:solidFill>
                    <a:sysClr val="windowText" lastClr="000000"/>
                  </a:solidFill>
                  <a:latin typeface="Times New Roman"/>
                  <a:ea typeface="Times New Roman"/>
                </a:endParaRPr>
              </a:p>
            </p:txBody>
          </p:sp>
          <p:sp>
            <p:nvSpPr>
              <p:cNvPr id="38" name="Text Box 4262"/>
              <p:cNvSpPr txBox="1">
                <a:spLocks noChangeArrowheads="1"/>
              </p:cNvSpPr>
              <p:nvPr/>
            </p:nvSpPr>
            <p:spPr bwMode="auto">
              <a:xfrm>
                <a:off x="6737" y="1689"/>
                <a:ext cx="3610" cy="7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defTabSz="914400">
                  <a:defRPr/>
                </a:pPr>
                <a:r>
                  <a:rPr lang="en-US" sz="1400" kern="0" smtClean="0">
                    <a:solidFill>
                      <a:sysClr val="windowText" lastClr="000000"/>
                    </a:solidFill>
                    <a:latin typeface="Times New Roman"/>
                    <a:ea typeface="Times New Roman"/>
                  </a:rPr>
                  <a:t>1. The universe system</a:t>
                </a:r>
                <a:endParaRPr lang="en-US" sz="1400" kern="0">
                  <a:solidFill>
                    <a:sysClr val="windowText" lastClr="000000"/>
                  </a:solidFill>
                  <a:latin typeface="Times New Roman"/>
                  <a:ea typeface="Times New Roman"/>
                </a:endParaRPr>
              </a:p>
            </p:txBody>
          </p:sp>
        </p:grpSp>
      </p:grpSp>
      <p:sp>
        <p:nvSpPr>
          <p:cNvPr id="2" name="Rectangle 1"/>
          <p:cNvSpPr/>
          <p:nvPr/>
        </p:nvSpPr>
        <p:spPr>
          <a:xfrm>
            <a:off x="1107377" y="6225256"/>
            <a:ext cx="5716556" cy="461665"/>
          </a:xfrm>
          <a:prstGeom prst="rect">
            <a:avLst/>
          </a:prstGeom>
        </p:spPr>
        <p:txBody>
          <a:bodyPr wrap="square">
            <a:spAutoFit/>
          </a:bodyPr>
          <a:lstStyle/>
          <a:p>
            <a:r>
              <a:rPr lang="en-US" sz="1200" smtClean="0">
                <a:solidFill>
                  <a:prstClr val="black"/>
                </a:solidFill>
                <a:latin typeface="Calibri" pitchFamily="34" charset="0"/>
              </a:rPr>
              <a:t>Sumber : Alexander</a:t>
            </a:r>
            <a:r>
              <a:rPr lang="en-US" sz="1200">
                <a:solidFill>
                  <a:prstClr val="black"/>
                </a:solidFill>
                <a:latin typeface="Calibri" pitchFamily="34" charset="0"/>
              </a:rPr>
              <a:t>, M.J, </a:t>
            </a:r>
            <a:r>
              <a:rPr lang="en-US" sz="1200" i="1">
                <a:solidFill>
                  <a:prstClr val="black"/>
                </a:solidFill>
                <a:latin typeface="Calibri" pitchFamily="34" charset="0"/>
              </a:rPr>
              <a:t>Information System Analysis, Theory and Application</a:t>
            </a:r>
            <a:r>
              <a:rPr lang="en-US" sz="1200">
                <a:solidFill>
                  <a:prstClr val="black"/>
                </a:solidFill>
                <a:latin typeface="Calibri" pitchFamily="34" charset="0"/>
              </a:rPr>
              <a:t>. Science Research Assosiated, 1974</a:t>
            </a:r>
            <a:endParaRPr lang="en-US" sz="1200">
              <a:solidFill>
                <a:prstClr val="black"/>
              </a:solidFill>
            </a:endParaRPr>
          </a:p>
        </p:txBody>
      </p:sp>
      <p:cxnSp>
        <p:nvCxnSpPr>
          <p:cNvPr id="4" name="Straight Arrow Connector 3"/>
          <p:cNvCxnSpPr/>
          <p:nvPr/>
        </p:nvCxnSpPr>
        <p:spPr>
          <a:xfrm>
            <a:off x="6638926" y="3097311"/>
            <a:ext cx="1670151"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9" name="Rectangle 38"/>
          <p:cNvSpPr/>
          <p:nvPr/>
        </p:nvSpPr>
        <p:spPr>
          <a:xfrm>
            <a:off x="8344855" y="2284057"/>
            <a:ext cx="3703435" cy="1169551"/>
          </a:xfrm>
          <a:prstGeom prst="rect">
            <a:avLst/>
          </a:prstGeom>
        </p:spPr>
        <p:txBody>
          <a:bodyPr wrap="square">
            <a:spAutoFit/>
          </a:bodyPr>
          <a:lstStyle/>
          <a:p>
            <a:r>
              <a:rPr lang="en-US" sz="1400" smtClean="0">
                <a:solidFill>
                  <a:prstClr val="black"/>
                </a:solidFill>
                <a:latin typeface="Calibri" pitchFamily="34" charset="0"/>
              </a:rPr>
              <a:t>Problematika Hidup Manusia :  Survival </a:t>
            </a:r>
          </a:p>
          <a:p>
            <a:pPr marL="171450" indent="-171450">
              <a:buFontTx/>
              <a:buChar char="-"/>
            </a:pPr>
            <a:r>
              <a:rPr lang="en-US" sz="1400" smtClean="0">
                <a:solidFill>
                  <a:prstClr val="black"/>
                </a:solidFill>
                <a:latin typeface="Calibri" pitchFamily="34" charset="0"/>
              </a:rPr>
              <a:t>Bertahan dalam sistem Jiwa (Psikologi)</a:t>
            </a:r>
          </a:p>
          <a:p>
            <a:pPr marL="171450" indent="-171450">
              <a:buFontTx/>
              <a:buChar char="-"/>
            </a:pPr>
            <a:r>
              <a:rPr lang="en-US" sz="1400" smtClean="0">
                <a:solidFill>
                  <a:prstClr val="black"/>
                </a:solidFill>
                <a:latin typeface="Calibri" pitchFamily="34" charset="0"/>
              </a:rPr>
              <a:t>Betahan dalam sistem Raga (Medis)</a:t>
            </a:r>
          </a:p>
          <a:p>
            <a:pPr marL="171450" indent="-171450">
              <a:buFontTx/>
              <a:buChar char="-"/>
            </a:pPr>
            <a:r>
              <a:rPr lang="en-US" sz="1400" smtClean="0">
                <a:solidFill>
                  <a:prstClr val="black"/>
                </a:solidFill>
                <a:latin typeface="Calibri" pitchFamily="34" charset="0"/>
              </a:rPr>
              <a:t>Bertahan dalam sistem Spiritual (Religion)</a:t>
            </a:r>
          </a:p>
          <a:p>
            <a:pPr marL="171450" indent="-171450">
              <a:buFontTx/>
              <a:buChar char="-"/>
            </a:pPr>
            <a:r>
              <a:rPr lang="en-US" sz="1400" smtClean="0">
                <a:solidFill>
                  <a:prstClr val="black"/>
                </a:solidFill>
                <a:latin typeface="Calibri" pitchFamily="34" charset="0"/>
              </a:rPr>
              <a:t>Bertahan dalam sistem Sosial (Society)</a:t>
            </a:r>
            <a:endParaRPr lang="en-US" sz="1400">
              <a:solidFill>
                <a:prstClr val="black"/>
              </a:solidFill>
            </a:endParaRPr>
          </a:p>
        </p:txBody>
      </p:sp>
      <p:cxnSp>
        <p:nvCxnSpPr>
          <p:cNvPr id="40" name="Straight Arrow Connector 39"/>
          <p:cNvCxnSpPr/>
          <p:nvPr/>
        </p:nvCxnSpPr>
        <p:spPr>
          <a:xfrm>
            <a:off x="5941811" y="3812999"/>
            <a:ext cx="2367266" cy="8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1" name="Rectangle 40"/>
          <p:cNvSpPr/>
          <p:nvPr/>
        </p:nvSpPr>
        <p:spPr>
          <a:xfrm>
            <a:off x="8404327" y="3453608"/>
            <a:ext cx="3425723" cy="523220"/>
          </a:xfrm>
          <a:prstGeom prst="rect">
            <a:avLst/>
          </a:prstGeom>
        </p:spPr>
        <p:txBody>
          <a:bodyPr wrap="square">
            <a:spAutoFit/>
          </a:bodyPr>
          <a:lstStyle/>
          <a:p>
            <a:r>
              <a:rPr lang="en-US" sz="1400" smtClean="0">
                <a:solidFill>
                  <a:prstClr val="black"/>
                </a:solidFill>
                <a:latin typeface="Calibri" pitchFamily="34" charset="0"/>
              </a:rPr>
              <a:t>Persaingan Hidup :  Penguasaan SD ekonomi</a:t>
            </a:r>
          </a:p>
          <a:p>
            <a:pPr marL="171450" indent="-171450">
              <a:buFontTx/>
              <a:buChar char="-"/>
            </a:pPr>
            <a:r>
              <a:rPr lang="en-US" sz="1400" smtClean="0">
                <a:solidFill>
                  <a:prstClr val="black"/>
                </a:solidFill>
                <a:latin typeface="Calibri" pitchFamily="34" charset="0"/>
              </a:rPr>
              <a:t>Perebutan Uang/ Material ekonomi</a:t>
            </a:r>
          </a:p>
        </p:txBody>
      </p:sp>
      <p:cxnSp>
        <p:nvCxnSpPr>
          <p:cNvPr id="43" name="Straight Arrow Connector 42"/>
          <p:cNvCxnSpPr/>
          <p:nvPr/>
        </p:nvCxnSpPr>
        <p:spPr>
          <a:xfrm>
            <a:off x="5924877" y="4427566"/>
            <a:ext cx="241997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4" name="Rectangle 43"/>
          <p:cNvSpPr/>
          <p:nvPr/>
        </p:nvSpPr>
        <p:spPr>
          <a:xfrm>
            <a:off x="8421587" y="4040409"/>
            <a:ext cx="3686176" cy="523220"/>
          </a:xfrm>
          <a:prstGeom prst="rect">
            <a:avLst/>
          </a:prstGeom>
        </p:spPr>
        <p:txBody>
          <a:bodyPr wrap="square">
            <a:spAutoFit/>
          </a:bodyPr>
          <a:lstStyle/>
          <a:p>
            <a:r>
              <a:rPr lang="en-US" sz="1400" smtClean="0">
                <a:solidFill>
                  <a:prstClr val="black"/>
                </a:solidFill>
                <a:latin typeface="Calibri" pitchFamily="34" charset="0"/>
              </a:rPr>
              <a:t>Persaingan Hidup : Keahlian</a:t>
            </a:r>
          </a:p>
          <a:p>
            <a:pPr marL="171450" indent="-171450">
              <a:buFontTx/>
              <a:buChar char="-"/>
            </a:pPr>
            <a:r>
              <a:rPr lang="en-US" sz="1400" smtClean="0">
                <a:solidFill>
                  <a:prstClr val="black"/>
                </a:solidFill>
                <a:latin typeface="Calibri" pitchFamily="34" charset="0"/>
              </a:rPr>
              <a:t>Kekuatan Iptek</a:t>
            </a:r>
          </a:p>
        </p:txBody>
      </p:sp>
      <p:sp>
        <p:nvSpPr>
          <p:cNvPr id="46" name="Rectangle 45"/>
          <p:cNvSpPr/>
          <p:nvPr/>
        </p:nvSpPr>
        <p:spPr>
          <a:xfrm>
            <a:off x="8505824" y="4698617"/>
            <a:ext cx="3686176" cy="523220"/>
          </a:xfrm>
          <a:prstGeom prst="rect">
            <a:avLst/>
          </a:prstGeom>
        </p:spPr>
        <p:txBody>
          <a:bodyPr wrap="square">
            <a:spAutoFit/>
          </a:bodyPr>
          <a:lstStyle/>
          <a:p>
            <a:r>
              <a:rPr lang="en-US" sz="1400" smtClean="0">
                <a:solidFill>
                  <a:prstClr val="black"/>
                </a:solidFill>
                <a:latin typeface="Calibri" pitchFamily="34" charset="0"/>
              </a:rPr>
              <a:t>Persaingan Hidup : Mobilitas</a:t>
            </a:r>
          </a:p>
          <a:p>
            <a:pPr marL="171450" indent="-171450">
              <a:buFontTx/>
              <a:buChar char="-"/>
            </a:pPr>
            <a:r>
              <a:rPr lang="en-US" sz="1400" smtClean="0">
                <a:solidFill>
                  <a:prstClr val="black"/>
                </a:solidFill>
                <a:latin typeface="Calibri" pitchFamily="34" charset="0"/>
              </a:rPr>
              <a:t>Kekuatan Kelompok</a:t>
            </a:r>
          </a:p>
        </p:txBody>
      </p:sp>
      <p:cxnSp>
        <p:nvCxnSpPr>
          <p:cNvPr id="48" name="Straight Arrow Connector 47"/>
          <p:cNvCxnSpPr/>
          <p:nvPr/>
        </p:nvCxnSpPr>
        <p:spPr>
          <a:xfrm>
            <a:off x="6269423" y="4960227"/>
            <a:ext cx="2069957"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p:nvPr/>
        </p:nvCxnSpPr>
        <p:spPr>
          <a:xfrm>
            <a:off x="5785460" y="5543936"/>
            <a:ext cx="255939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8" name="Rectangle 57"/>
          <p:cNvSpPr/>
          <p:nvPr/>
        </p:nvSpPr>
        <p:spPr>
          <a:xfrm>
            <a:off x="8505824" y="5326235"/>
            <a:ext cx="3686176" cy="523220"/>
          </a:xfrm>
          <a:prstGeom prst="rect">
            <a:avLst/>
          </a:prstGeom>
        </p:spPr>
        <p:txBody>
          <a:bodyPr wrap="square">
            <a:spAutoFit/>
          </a:bodyPr>
          <a:lstStyle/>
          <a:p>
            <a:r>
              <a:rPr lang="en-US" sz="1400" smtClean="0">
                <a:solidFill>
                  <a:prstClr val="black"/>
                </a:solidFill>
                <a:latin typeface="Calibri" pitchFamily="34" charset="0"/>
              </a:rPr>
              <a:t>Persaingan Hidup : Kompetensi</a:t>
            </a:r>
          </a:p>
          <a:p>
            <a:pPr marL="171450" indent="-171450">
              <a:buFontTx/>
              <a:buChar char="-"/>
            </a:pPr>
            <a:r>
              <a:rPr lang="en-US" sz="1400" smtClean="0">
                <a:solidFill>
                  <a:prstClr val="black"/>
                </a:solidFill>
                <a:latin typeface="Calibri" pitchFamily="34" charset="0"/>
              </a:rPr>
              <a:t>Kekuatan individu</a:t>
            </a:r>
          </a:p>
        </p:txBody>
      </p:sp>
      <p:sp>
        <p:nvSpPr>
          <p:cNvPr id="59" name="Rectangle 58"/>
          <p:cNvSpPr/>
          <p:nvPr/>
        </p:nvSpPr>
        <p:spPr>
          <a:xfrm>
            <a:off x="8302829" y="1299121"/>
            <a:ext cx="3889171" cy="523220"/>
          </a:xfrm>
          <a:prstGeom prst="rect">
            <a:avLst/>
          </a:prstGeom>
        </p:spPr>
        <p:txBody>
          <a:bodyPr wrap="square">
            <a:spAutoFit/>
          </a:bodyPr>
          <a:lstStyle/>
          <a:p>
            <a:r>
              <a:rPr lang="en-US" sz="1400" smtClean="0">
                <a:solidFill>
                  <a:prstClr val="black"/>
                </a:solidFill>
                <a:latin typeface="Calibri" pitchFamily="34" charset="0"/>
              </a:rPr>
              <a:t>Sistem Ketergantungan manusia</a:t>
            </a:r>
          </a:p>
          <a:p>
            <a:pPr marL="171450" indent="-171450">
              <a:buFontTx/>
              <a:buChar char="-"/>
            </a:pPr>
            <a:r>
              <a:rPr lang="en-US" sz="1400" smtClean="0">
                <a:solidFill>
                  <a:prstClr val="black"/>
                </a:solidFill>
                <a:latin typeface="Calibri" pitchFamily="34" charset="0"/>
              </a:rPr>
              <a:t>Kekuatan alam</a:t>
            </a:r>
          </a:p>
        </p:txBody>
      </p:sp>
      <p:cxnSp>
        <p:nvCxnSpPr>
          <p:cNvPr id="60" name="Straight Arrow Connector 59"/>
          <p:cNvCxnSpPr/>
          <p:nvPr/>
        </p:nvCxnSpPr>
        <p:spPr>
          <a:xfrm flipV="1">
            <a:off x="6409830" y="1704750"/>
            <a:ext cx="1910259" cy="88788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p:nvPr/>
        </p:nvCxnSpPr>
        <p:spPr>
          <a:xfrm>
            <a:off x="6036517" y="1366156"/>
            <a:ext cx="2272560" cy="7333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p:nvPr/>
        </p:nvCxnSpPr>
        <p:spPr>
          <a:xfrm flipV="1">
            <a:off x="6135284" y="1589306"/>
            <a:ext cx="2173793" cy="41508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flipV="1">
            <a:off x="2538890" y="4427566"/>
            <a:ext cx="111538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7" name="Rectangle 46"/>
          <p:cNvSpPr/>
          <p:nvPr/>
        </p:nvSpPr>
        <p:spPr>
          <a:xfrm>
            <a:off x="393779" y="4069960"/>
            <a:ext cx="2301796" cy="954107"/>
          </a:xfrm>
          <a:prstGeom prst="rect">
            <a:avLst/>
          </a:prstGeom>
          <a:solidFill>
            <a:schemeClr val="accent3">
              <a:lumMod val="20000"/>
              <a:lumOff val="80000"/>
            </a:schemeClr>
          </a:solidFill>
          <a:ln>
            <a:solidFill>
              <a:schemeClr val="tx1"/>
            </a:solidFill>
          </a:ln>
        </p:spPr>
        <p:txBody>
          <a:bodyPr wrap="square">
            <a:spAutoFit/>
          </a:bodyPr>
          <a:lstStyle/>
          <a:p>
            <a:r>
              <a:rPr lang="en-US" sz="1400" smtClean="0">
                <a:solidFill>
                  <a:prstClr val="black"/>
                </a:solidFill>
                <a:latin typeface="Calibri" pitchFamily="34" charset="0"/>
              </a:rPr>
              <a:t>3 Kelompok Organisasi :</a:t>
            </a:r>
          </a:p>
          <a:p>
            <a:pPr marL="171450" indent="-171450">
              <a:buFontTx/>
              <a:buChar char="-"/>
            </a:pPr>
            <a:r>
              <a:rPr lang="en-US" sz="1400" smtClean="0">
                <a:solidFill>
                  <a:prstClr val="black"/>
                </a:solidFill>
                <a:latin typeface="Calibri" pitchFamily="34" charset="0"/>
              </a:rPr>
              <a:t>Organisasi Pemerintahan</a:t>
            </a:r>
          </a:p>
          <a:p>
            <a:pPr marL="171450" indent="-171450">
              <a:buFontTx/>
              <a:buChar char="-"/>
            </a:pPr>
            <a:r>
              <a:rPr lang="en-US" sz="1400" smtClean="0">
                <a:solidFill>
                  <a:prstClr val="black"/>
                </a:solidFill>
                <a:latin typeface="Calibri" pitchFamily="34" charset="0"/>
              </a:rPr>
              <a:t>Organisasi Bisnis </a:t>
            </a:r>
          </a:p>
          <a:p>
            <a:pPr marL="171450" indent="-171450">
              <a:buFontTx/>
              <a:buChar char="-"/>
            </a:pPr>
            <a:r>
              <a:rPr lang="en-US" sz="1400" smtClean="0">
                <a:solidFill>
                  <a:prstClr val="black"/>
                </a:solidFill>
                <a:latin typeface="Calibri" pitchFamily="34" charset="0"/>
              </a:rPr>
              <a:t>Organisasi Sosial</a:t>
            </a:r>
          </a:p>
        </p:txBody>
      </p:sp>
    </p:spTree>
    <p:extLst>
      <p:ext uri="{BB962C8B-B14F-4D97-AF65-F5344CB8AC3E}">
        <p14:creationId xmlns:p14="http://schemas.microsoft.com/office/powerpoint/2010/main" val="3689513501"/>
      </p:ext>
    </p:extLst>
  </p:cSld>
  <p:clrMapOvr>
    <a:masterClrMapping/>
  </p:clrMapOvr>
  <p:timing>
    <p:tnLst>
      <p:par>
        <p:cTn id="1" dur="indefinite" restart="never" nodeType="tmRoot"/>
      </p:par>
    </p:tnLst>
  </p:timing>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Gallery" id="{BBFCD31E-59A1-489D-B089-A3EAD7CAE12E}" vid="{F5E91637-A7B6-4E27-B710-77DA7014EE1E}"/>
    </a:ext>
  </a:extLst>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5_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Gallery" id="{BBFCD31E-59A1-489D-B089-A3EAD7CAE12E}" vid="{F5E91637-A7B6-4E27-B710-77DA7014EE1E}"/>
    </a:ext>
  </a:extLst>
</a:theme>
</file>

<file path=ppt/theme/theme3.xml><?xml version="1.0" encoding="utf-8"?>
<a:theme xmlns:a="http://schemas.openxmlformats.org/drawingml/2006/main" name="1_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Gallery" id="{BBFCD31E-59A1-489D-B089-A3EAD7CAE12E}" vid="{F5E91637-A7B6-4E27-B710-77DA7014EE1E}"/>
    </a:ext>
  </a:extLst>
</a:theme>
</file>

<file path=ppt/theme/theme4.xml><?xml version="1.0" encoding="utf-8"?>
<a:theme xmlns:a="http://schemas.openxmlformats.org/drawingml/2006/main" name="2_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Gallery" id="{BBFCD31E-59A1-489D-B089-A3EAD7CAE12E}" vid="{F5E91637-A7B6-4E27-B710-77DA7014EE1E}"/>
    </a:ext>
  </a:extLst>
</a:theme>
</file>

<file path=ppt/theme/theme5.xml><?xml version="1.0" encoding="utf-8"?>
<a:theme xmlns:a="http://schemas.openxmlformats.org/drawingml/2006/main" name="4_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Gallery" id="{BBFCD31E-59A1-489D-B089-A3EAD7CAE12E}" vid="{F5E91637-A7B6-4E27-B710-77DA7014EE1E}"/>
    </a:ext>
  </a:extLst>
</a:theme>
</file>

<file path=ppt/theme/theme6.xml><?xml version="1.0" encoding="utf-8"?>
<a:theme xmlns:a="http://schemas.openxmlformats.org/drawingml/2006/main" name="6_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Gallery" id="{BBFCD31E-59A1-489D-B089-A3EAD7CAE12E}" vid="{F5E91637-A7B6-4E27-B710-77DA7014EE1E}"/>
    </a:ext>
  </a:extLst>
</a:theme>
</file>

<file path=ppt/theme/theme7.xml><?xml version="1.0" encoding="utf-8"?>
<a:theme xmlns:a="http://schemas.openxmlformats.org/drawingml/2006/main" name="3_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Gallery" id="{BBFCD31E-59A1-489D-B089-A3EAD7CAE12E}" vid="{F5E91637-A7B6-4E27-B710-77DA7014EE1E}"/>
    </a:ext>
  </a:extLst>
</a:theme>
</file>

<file path=ppt/theme/theme8.xml><?xml version="1.0" encoding="utf-8"?>
<a:theme xmlns:a="http://schemas.openxmlformats.org/drawingml/2006/main" name="7_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Gallery" id="{BBFCD31E-59A1-489D-B089-A3EAD7CAE12E}" vid="{F5E91637-A7B6-4E27-B710-77DA7014EE1E}"/>
    </a:ext>
  </a:ext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TM10001114[[fn=Gallery]]</Template>
  <TotalTime>6001</TotalTime>
  <Words>2852</Words>
  <Application>Microsoft Office PowerPoint</Application>
  <PresentationFormat>Custom</PresentationFormat>
  <Paragraphs>1032</Paragraphs>
  <Slides>32</Slides>
  <Notes>13</Notes>
  <HiddenSlides>0</HiddenSlides>
  <MMClips>0</MMClips>
  <ScaleCrop>false</ScaleCrop>
  <HeadingPairs>
    <vt:vector size="4" baseType="variant">
      <vt:variant>
        <vt:lpstr>Theme</vt:lpstr>
      </vt:variant>
      <vt:variant>
        <vt:i4>8</vt:i4>
      </vt:variant>
      <vt:variant>
        <vt:lpstr>Slide Titles</vt:lpstr>
      </vt:variant>
      <vt:variant>
        <vt:i4>32</vt:i4>
      </vt:variant>
    </vt:vector>
  </HeadingPairs>
  <TitlesOfParts>
    <vt:vector size="40" baseType="lpstr">
      <vt:lpstr>Gallery</vt:lpstr>
      <vt:lpstr>5_Gallery</vt:lpstr>
      <vt:lpstr>1_Gallery</vt:lpstr>
      <vt:lpstr>2_Gallery</vt:lpstr>
      <vt:lpstr>4_Gallery</vt:lpstr>
      <vt:lpstr>6_Gallery</vt:lpstr>
      <vt:lpstr>3_Gallery</vt:lpstr>
      <vt:lpstr>7_Gallery</vt:lpstr>
      <vt:lpstr>  SISTEM BASIS DATA</vt:lpstr>
      <vt:lpstr>PowerPoint Presentation</vt:lpstr>
      <vt:lpstr>  KINERJA MANAGER : LAPORAN-1 : Grafik Matematis</vt:lpstr>
      <vt:lpstr>  KINERJA MANAGER : LAPORAN-2 : Grafik KEpendudukan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SISTEM PEMROSESAN DATA : Kasus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Roel Djkstra</dc:creator>
  <cp:lastModifiedBy>User</cp:lastModifiedBy>
  <cp:revision>580</cp:revision>
  <dcterms:created xsi:type="dcterms:W3CDTF">2020-08-18T06:10:40Z</dcterms:created>
  <dcterms:modified xsi:type="dcterms:W3CDTF">2022-10-06T08:12:17Z</dcterms:modified>
</cp:coreProperties>
</file>