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 id="2147483737" r:id="rId2"/>
    <p:sldMasterId id="2147483750" r:id="rId3"/>
  </p:sldMasterIdLst>
  <p:notesMasterIdLst>
    <p:notesMasterId r:id="rId31"/>
  </p:notesMasterIdLst>
  <p:handoutMasterIdLst>
    <p:handoutMasterId r:id="rId32"/>
  </p:handoutMasterIdLst>
  <p:sldIdLst>
    <p:sldId id="335" r:id="rId4"/>
    <p:sldId id="353" r:id="rId5"/>
    <p:sldId id="357" r:id="rId6"/>
    <p:sldId id="387" r:id="rId7"/>
    <p:sldId id="385" r:id="rId8"/>
    <p:sldId id="403" r:id="rId9"/>
    <p:sldId id="388" r:id="rId10"/>
    <p:sldId id="390" r:id="rId11"/>
    <p:sldId id="391" r:id="rId12"/>
    <p:sldId id="367" r:id="rId13"/>
    <p:sldId id="404" r:id="rId14"/>
    <p:sldId id="405" r:id="rId15"/>
    <p:sldId id="386" r:id="rId16"/>
    <p:sldId id="389" r:id="rId17"/>
    <p:sldId id="354" r:id="rId18"/>
    <p:sldId id="376" r:id="rId19"/>
    <p:sldId id="393" r:id="rId20"/>
    <p:sldId id="392" r:id="rId21"/>
    <p:sldId id="397" r:id="rId22"/>
    <p:sldId id="398" r:id="rId23"/>
    <p:sldId id="399" r:id="rId24"/>
    <p:sldId id="394" r:id="rId25"/>
    <p:sldId id="395" r:id="rId26"/>
    <p:sldId id="401" r:id="rId27"/>
    <p:sldId id="402" r:id="rId28"/>
    <p:sldId id="373" r:id="rId29"/>
    <p:sldId id="336"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CCECFF"/>
    <a:srgbClr val="0033CC"/>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018" autoAdjust="0"/>
    <p:restoredTop sz="94660"/>
  </p:normalViewPr>
  <p:slideViewPr>
    <p:cSldViewPr snapToGrid="0" showGuides="1">
      <p:cViewPr varScale="1">
        <p:scale>
          <a:sx n="82" d="100"/>
          <a:sy n="82" d="100"/>
        </p:scale>
        <p:origin x="546" y="72"/>
      </p:cViewPr>
      <p:guideLst>
        <p:guide orient="horz" pos="2160"/>
        <p:guide pos="3840"/>
      </p:guideLst>
    </p:cSldViewPr>
  </p:slideViewPr>
  <p:notesTextViewPr>
    <p:cViewPr>
      <p:scale>
        <a:sx n="1" d="1"/>
        <a:sy n="1" d="1"/>
      </p:scale>
      <p:origin x="0" y="0"/>
    </p:cViewPr>
  </p:notesTextViewPr>
  <p:notesViewPr>
    <p:cSldViewPr snapToGrid="0">
      <p:cViewPr varScale="1">
        <p:scale>
          <a:sx n="85" d="100"/>
          <a:sy n="85" d="100"/>
        </p:scale>
        <p:origin x="-377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2" Type="http://schemas.openxmlformats.org/officeDocument/2006/relationships/oleObject" Target="../embeddings/oleObject1.bin"/><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1" Type="http://schemas.openxmlformats.org/officeDocument/2006/relationships/oleObject" Target="file:///D:\03_PBM_Dosen\GIS_DB\Data-Provinsi.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1050">
                <a:latin typeface="Times New Roman" pitchFamily="18" charset="0"/>
                <a:cs typeface="Times New Roman" pitchFamily="18" charset="0"/>
              </a:defRPr>
            </a:pPr>
            <a:r>
              <a:rPr lang="en-US" sz="1100">
                <a:latin typeface="Times New Roman" pitchFamily="18" charset="0"/>
                <a:cs typeface="Times New Roman" pitchFamily="18" charset="0"/>
              </a:rPr>
              <a:t>GRAFIK SINUS SUATU</a:t>
            </a:r>
            <a:r>
              <a:rPr lang="en-US" sz="1100" baseline="0">
                <a:latin typeface="Times New Roman" pitchFamily="18" charset="0"/>
                <a:cs typeface="Times New Roman" pitchFamily="18" charset="0"/>
              </a:rPr>
              <a:t> SUDUT</a:t>
            </a:r>
          </a:p>
          <a:p>
            <a:pPr>
              <a:defRPr sz="1050">
                <a:latin typeface="Times New Roman" pitchFamily="18" charset="0"/>
                <a:cs typeface="Times New Roman" pitchFamily="18" charset="0"/>
              </a:defRPr>
            </a:pPr>
            <a:r>
              <a:rPr lang="en-US" sz="1050" b="0" baseline="0">
                <a:latin typeface="Times New Roman" pitchFamily="18" charset="0"/>
                <a:cs typeface="Times New Roman" pitchFamily="18" charset="0"/>
              </a:rPr>
              <a:t>(dalam derajat </a:t>
            </a:r>
            <a:r>
              <a:rPr lang="en-US" sz="1050" b="0" baseline="30000">
                <a:latin typeface="Times New Roman" pitchFamily="18" charset="0"/>
                <a:cs typeface="Times New Roman" pitchFamily="18" charset="0"/>
              </a:rPr>
              <a:t>O</a:t>
            </a:r>
            <a:r>
              <a:rPr lang="en-US" sz="1050" b="0" baseline="0">
                <a:latin typeface="Times New Roman" pitchFamily="18" charset="0"/>
                <a:cs typeface="Times New Roman" pitchFamily="18" charset="0"/>
              </a:rPr>
              <a:t>)</a:t>
            </a:r>
          </a:p>
        </c:rich>
      </c:tx>
      <c:layout/>
      <c:overlay val="0"/>
    </c:title>
    <c:autoTitleDeleted val="0"/>
    <c:plotArea>
      <c:layout>
        <c:manualLayout>
          <c:layoutTarget val="inner"/>
          <c:xMode val="edge"/>
          <c:yMode val="edge"/>
          <c:x val="0.14611696425270784"/>
          <c:y val="0.14497005703744412"/>
          <c:w val="0.79703892094039419"/>
          <c:h val="0.72340190034385299"/>
        </c:manualLayout>
      </c:layout>
      <c:scatterChart>
        <c:scatterStyle val="smoothMarker"/>
        <c:varyColors val="0"/>
        <c:ser>
          <c:idx val="0"/>
          <c:order val="0"/>
          <c:spPr>
            <a:ln>
              <a:solidFill>
                <a:schemeClr val="accent6">
                  <a:lumMod val="50000"/>
                </a:schemeClr>
              </a:solidFill>
            </a:ln>
          </c:spPr>
          <c:marker>
            <c:symbol val="circle"/>
            <c:size val="5"/>
            <c:spPr>
              <a:solidFill>
                <a:schemeClr val="tx1"/>
              </a:solidFill>
            </c:spPr>
          </c:marker>
          <c:dLbls>
            <c:delete val="1"/>
          </c:dLbls>
          <c:xVal>
            <c:numRef>
              <c:f>Sheet2!$B$3:$B$27</c:f>
              <c:numCache>
                <c:formatCode>General</c:formatCode>
                <c:ptCount val="25"/>
                <c:pt idx="0">
                  <c:v>0</c:v>
                </c:pt>
                <c:pt idx="1">
                  <c:v>15</c:v>
                </c:pt>
                <c:pt idx="2">
                  <c:v>30</c:v>
                </c:pt>
                <c:pt idx="3">
                  <c:v>45</c:v>
                </c:pt>
                <c:pt idx="4">
                  <c:v>60</c:v>
                </c:pt>
                <c:pt idx="5">
                  <c:v>75</c:v>
                </c:pt>
                <c:pt idx="6">
                  <c:v>90</c:v>
                </c:pt>
                <c:pt idx="7">
                  <c:v>105</c:v>
                </c:pt>
                <c:pt idx="8">
                  <c:v>120</c:v>
                </c:pt>
                <c:pt idx="9">
                  <c:v>135</c:v>
                </c:pt>
                <c:pt idx="10">
                  <c:v>150</c:v>
                </c:pt>
                <c:pt idx="11">
                  <c:v>165</c:v>
                </c:pt>
                <c:pt idx="12">
                  <c:v>180</c:v>
                </c:pt>
                <c:pt idx="13">
                  <c:v>195</c:v>
                </c:pt>
                <c:pt idx="14">
                  <c:v>210</c:v>
                </c:pt>
                <c:pt idx="15">
                  <c:v>225</c:v>
                </c:pt>
                <c:pt idx="16">
                  <c:v>240</c:v>
                </c:pt>
                <c:pt idx="17">
                  <c:v>255</c:v>
                </c:pt>
                <c:pt idx="18">
                  <c:v>270</c:v>
                </c:pt>
                <c:pt idx="19">
                  <c:v>285</c:v>
                </c:pt>
                <c:pt idx="20">
                  <c:v>300</c:v>
                </c:pt>
                <c:pt idx="21">
                  <c:v>315</c:v>
                </c:pt>
                <c:pt idx="22">
                  <c:v>330</c:v>
                </c:pt>
                <c:pt idx="23">
                  <c:v>345</c:v>
                </c:pt>
                <c:pt idx="24">
                  <c:v>360</c:v>
                </c:pt>
              </c:numCache>
            </c:numRef>
          </c:xVal>
          <c:yVal>
            <c:numRef>
              <c:f>Sheet2!$C$3:$C$27</c:f>
              <c:numCache>
                <c:formatCode>0.00</c:formatCode>
                <c:ptCount val="25"/>
                <c:pt idx="0">
                  <c:v>0</c:v>
                </c:pt>
                <c:pt idx="1">
                  <c:v>0.25869084405380199</c:v>
                </c:pt>
                <c:pt idx="2">
                  <c:v>0.4997701026431024</c:v>
                </c:pt>
                <c:pt idx="3">
                  <c:v>0.70682518110536596</c:v>
                </c:pt>
                <c:pt idx="4">
                  <c:v>0.86575983949234492</c:v>
                </c:pt>
                <c:pt idx="5">
                  <c:v>0.965753859834238</c:v>
                </c:pt>
                <c:pt idx="6">
                  <c:v>0.99999968293183461</c:v>
                </c:pt>
                <c:pt idx="7">
                  <c:v>0.96616586469212262</c:v>
                </c:pt>
                <c:pt idx="8">
                  <c:v>0.86655580005626576</c:v>
                </c:pt>
                <c:pt idx="9">
                  <c:v>0.70795090864843246</c:v>
                </c:pt>
                <c:pt idx="10">
                  <c:v>0.50114895801363823</c:v>
                </c:pt>
                <c:pt idx="11">
                  <c:v>0.26022895524296186</c:v>
                </c:pt>
                <c:pt idx="12">
                  <c:v>1.5926529164868302E-3</c:v>
                </c:pt>
                <c:pt idx="13">
                  <c:v>-0.25715207668369555</c:v>
                </c:pt>
                <c:pt idx="14">
                  <c:v>-0.49838997958325165</c:v>
                </c:pt>
                <c:pt idx="15">
                  <c:v>-0.7056976606684775</c:v>
                </c:pt>
                <c:pt idx="16">
                  <c:v>-0.86496168288969977</c:v>
                </c:pt>
                <c:pt idx="17">
                  <c:v>-0.96533940529830575</c:v>
                </c:pt>
                <c:pt idx="18">
                  <c:v>-0.99999714638771797</c:v>
                </c:pt>
                <c:pt idx="19">
                  <c:v>-0.96657541882689024</c:v>
                </c:pt>
                <c:pt idx="20">
                  <c:v>-0.86734956256247409</c:v>
                </c:pt>
                <c:pt idx="21">
                  <c:v>-0.7090748404422168</c:v>
                </c:pt>
                <c:pt idx="22">
                  <c:v>-0.5025265421973294</c:v>
                </c:pt>
                <c:pt idx="23">
                  <c:v>-0.26176640634968656</c:v>
                </c:pt>
                <c:pt idx="24">
                  <c:v>-3.1853017931379943E-3</c:v>
                </c:pt>
              </c:numCache>
            </c:numRef>
          </c:yVal>
          <c:smooth val="1"/>
        </c:ser>
        <c:dLbls>
          <c:showLegendKey val="0"/>
          <c:showVal val="1"/>
          <c:showCatName val="0"/>
          <c:showSerName val="0"/>
          <c:showPercent val="0"/>
          <c:showBubbleSize val="0"/>
        </c:dLbls>
        <c:axId val="258311160"/>
        <c:axId val="258315376"/>
      </c:scatterChart>
      <c:valAx>
        <c:axId val="258311160"/>
        <c:scaling>
          <c:orientation val="minMax"/>
          <c:max val="360"/>
        </c:scaling>
        <c:delete val="0"/>
        <c:axPos val="b"/>
        <c:minorGridlines/>
        <c:title>
          <c:tx>
            <c:rich>
              <a:bodyPr/>
              <a:lstStyle/>
              <a:p>
                <a:pPr>
                  <a:defRPr sz="900"/>
                </a:pPr>
                <a:r>
                  <a:rPr lang="en-US" sz="900"/>
                  <a:t>Derajat Sudut </a:t>
                </a:r>
                <a:r>
                  <a:rPr lang="en-US" sz="900" baseline="30000"/>
                  <a:t>O</a:t>
                </a:r>
              </a:p>
            </c:rich>
          </c:tx>
          <c:layout/>
          <c:overlay val="0"/>
        </c:title>
        <c:numFmt formatCode="General" sourceLinked="1"/>
        <c:majorTickMark val="out"/>
        <c:minorTickMark val="in"/>
        <c:tickLblPos val="nextTo"/>
        <c:spPr>
          <a:ln w="19050">
            <a:solidFill>
              <a:schemeClr val="tx1"/>
            </a:solidFill>
          </a:ln>
        </c:spPr>
        <c:txPr>
          <a:bodyPr/>
          <a:lstStyle/>
          <a:p>
            <a:pPr>
              <a:defRPr sz="800"/>
            </a:pPr>
            <a:endParaRPr lang="en-US"/>
          </a:p>
        </c:txPr>
        <c:crossAx val="258315376"/>
        <c:crosses val="autoZero"/>
        <c:crossBetween val="midCat"/>
        <c:majorUnit val="30"/>
        <c:minorUnit val="15"/>
      </c:valAx>
      <c:valAx>
        <c:axId val="258315376"/>
        <c:scaling>
          <c:orientation val="minMax"/>
          <c:max val="1.1000000000000001"/>
          <c:min val="-1.1000000000000001"/>
        </c:scaling>
        <c:delete val="0"/>
        <c:axPos val="l"/>
        <c:minorGridlines/>
        <c:title>
          <c:tx>
            <c:rich>
              <a:bodyPr rot="-5400000" vert="horz"/>
              <a:lstStyle/>
              <a:p>
                <a:pPr>
                  <a:defRPr sz="900"/>
                </a:pPr>
                <a:r>
                  <a:rPr lang="en-US" sz="900"/>
                  <a:t>NILAI  SINUS</a:t>
                </a:r>
              </a:p>
            </c:rich>
          </c:tx>
          <c:layout/>
          <c:overlay val="0"/>
        </c:title>
        <c:numFmt formatCode="0.00" sourceLinked="1"/>
        <c:majorTickMark val="out"/>
        <c:minorTickMark val="in"/>
        <c:tickLblPos val="nextTo"/>
        <c:spPr>
          <a:ln w="19050">
            <a:solidFill>
              <a:schemeClr val="tx1"/>
            </a:solidFill>
          </a:ln>
        </c:spPr>
        <c:txPr>
          <a:bodyPr/>
          <a:lstStyle/>
          <a:p>
            <a:pPr>
              <a:defRPr sz="700"/>
            </a:pPr>
            <a:endParaRPr lang="en-US"/>
          </a:p>
        </c:txPr>
        <c:crossAx val="258311160"/>
        <c:crosses val="autoZero"/>
        <c:crossBetween val="midCat"/>
        <c:majorUnit val="0.1"/>
        <c:minorUnit val="0.1"/>
      </c:valAx>
      <c:spPr>
        <a:solidFill>
          <a:srgbClr val="CCFFFF"/>
        </a:solidFill>
        <a:ln w="6350">
          <a:solidFill>
            <a:schemeClr val="accent6">
              <a:lumMod val="75000"/>
            </a:schemeClr>
          </a:solidFill>
        </a:ln>
        <a:effectLst>
          <a:outerShdw blurRad="50800" dist="50800" dir="5400000" algn="ctr" rotWithShape="0">
            <a:schemeClr val="accent6">
              <a:lumMod val="20000"/>
              <a:lumOff val="80000"/>
            </a:schemeClr>
          </a:outerShdw>
        </a:effectLst>
      </c:spPr>
    </c:plotArea>
    <c:plotVisOnly val="1"/>
    <c:dispBlanksAs val="gap"/>
    <c:showDLblsOverMax val="0"/>
  </c:chart>
  <c:spPr>
    <a:solidFill>
      <a:schemeClr val="bg1"/>
    </a:solidFill>
    <a:ln cmpd="sng">
      <a:solidFill>
        <a:srgbClr val="F79646">
          <a:lumMod val="75000"/>
        </a:srgbClr>
      </a:solidFill>
    </a:ln>
  </c:sp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050" cap="all" baseline="0"/>
            </a:pPr>
            <a:r>
              <a:rPr lang="en-US" sz="1100" cap="all" baseline="0"/>
              <a:t>GRAFIK Proyeksi Penduduk Tahun 2020</a:t>
            </a:r>
            <a:endParaRPr lang="en-US" sz="1050" cap="all" baseline="0"/>
          </a:p>
          <a:p>
            <a:pPr>
              <a:defRPr sz="1050" cap="all" baseline="0"/>
            </a:pPr>
            <a:r>
              <a:rPr lang="en-US" sz="1000" b="0" cap="all" baseline="0"/>
              <a:t>MENURUT WILAYAH PROVINSI DI INDONESIA</a:t>
            </a:r>
          </a:p>
          <a:p>
            <a:pPr>
              <a:defRPr sz="1050" cap="all" baseline="0"/>
            </a:pPr>
            <a:endParaRPr lang="en-US" sz="1050" cap="all" baseline="0"/>
          </a:p>
        </c:rich>
      </c:tx>
      <c:layout/>
      <c:overlay val="0"/>
    </c:title>
    <c:autoTitleDeleted val="0"/>
    <c:plotArea>
      <c:layout>
        <c:manualLayout>
          <c:layoutTarget val="inner"/>
          <c:xMode val="edge"/>
          <c:yMode val="edge"/>
          <c:x val="0.10072097067271066"/>
          <c:y val="0.16029546306711687"/>
          <c:w val="0.86054587411900074"/>
          <c:h val="0.59164424446944175"/>
        </c:manualLayout>
      </c:layout>
      <c:barChart>
        <c:barDir val="col"/>
        <c:grouping val="clustered"/>
        <c:varyColors val="0"/>
        <c:ser>
          <c:idx val="3"/>
          <c:order val="0"/>
          <c:tx>
            <c:strRef>
              <c:f>Provinsi!$G$2:$G$3</c:f>
              <c:strCache>
                <c:ptCount val="1"/>
                <c:pt idx="0">
                  <c:v>Proyeksi Penduduk Tahun2020</c:v>
                </c:pt>
              </c:strCache>
            </c:strRef>
          </c:tx>
          <c:spPr>
            <a:solidFill>
              <a:schemeClr val="accent3">
                <a:lumMod val="75000"/>
              </a:schemeClr>
            </a:solidFill>
          </c:spPr>
          <c:invertIfNegative val="0"/>
          <c:dLbls>
            <c:dLbl>
              <c:idx val="12"/>
              <c:layout>
                <c:manualLayout>
                  <c:x val="-2.1792966815255076E-2"/>
                  <c:y val="6.4400715563506281E-2"/>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a:lstStyle/>
              <a:p>
                <a:pPr>
                  <a:defRPr sz="70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Provinsi!$C$4:$C$38</c:f>
              <c:strCache>
                <c:ptCount val="35"/>
                <c:pt idx="0">
                  <c:v> ACEH </c:v>
                </c:pt>
                <c:pt idx="1">
                  <c:v> SUMUT </c:v>
                </c:pt>
                <c:pt idx="2">
                  <c:v> SUMBAR </c:v>
                </c:pt>
                <c:pt idx="3">
                  <c:v> RIAU </c:v>
                </c:pt>
                <c:pt idx="4">
                  <c:v> KEPRI </c:v>
                </c:pt>
                <c:pt idx="5">
                  <c:v> JAMBI </c:v>
                </c:pt>
                <c:pt idx="6">
                  <c:v> SUMSEL </c:v>
                </c:pt>
                <c:pt idx="7">
                  <c:v> BABEL </c:v>
                </c:pt>
                <c:pt idx="8">
                  <c:v> BENGKULU </c:v>
                </c:pt>
                <c:pt idx="9">
                  <c:v> LAMPUNG </c:v>
                </c:pt>
                <c:pt idx="10">
                  <c:v> BANTEN </c:v>
                </c:pt>
                <c:pt idx="11">
                  <c:v> DKI JAKARTA </c:v>
                </c:pt>
                <c:pt idx="12">
                  <c:v> JABAR </c:v>
                </c:pt>
                <c:pt idx="13">
                  <c:v> JATENG </c:v>
                </c:pt>
                <c:pt idx="14">
                  <c:v> DIY </c:v>
                </c:pt>
                <c:pt idx="15">
                  <c:v> JATIM </c:v>
                </c:pt>
                <c:pt idx="16">
                  <c:v> KALBAR </c:v>
                </c:pt>
                <c:pt idx="17">
                  <c:v> KALTENG </c:v>
                </c:pt>
                <c:pt idx="18">
                  <c:v> KALSEL </c:v>
                </c:pt>
                <c:pt idx="19">
                  <c:v> KALTIM </c:v>
                </c:pt>
                <c:pt idx="20">
                  <c:v> KALTARA </c:v>
                </c:pt>
                <c:pt idx="21">
                  <c:v> SULUT </c:v>
                </c:pt>
                <c:pt idx="22">
                  <c:v> GORONTALO </c:v>
                </c:pt>
                <c:pt idx="23">
                  <c:v> SULTENG </c:v>
                </c:pt>
                <c:pt idx="24">
                  <c:v> SULSEL </c:v>
                </c:pt>
                <c:pt idx="25">
                  <c:v> SULBAR </c:v>
                </c:pt>
                <c:pt idx="26">
                  <c:v> SULTRA </c:v>
                </c:pt>
                <c:pt idx="27">
                  <c:v> BALI </c:v>
                </c:pt>
                <c:pt idx="28">
                  <c:v> NTB </c:v>
                </c:pt>
                <c:pt idx="29">
                  <c:v> NTT </c:v>
                </c:pt>
                <c:pt idx="30">
                  <c:v> MALUKU </c:v>
                </c:pt>
                <c:pt idx="31">
                  <c:v> MALUT </c:v>
                </c:pt>
                <c:pt idx="32">
                  <c:v> PAPUA </c:v>
                </c:pt>
                <c:pt idx="33">
                  <c:v> PAPUA BARAT </c:v>
                </c:pt>
                <c:pt idx="34">
                  <c:v> INDONESIA </c:v>
                </c:pt>
              </c:strCache>
            </c:strRef>
          </c:cat>
          <c:val>
            <c:numRef>
              <c:f>Provinsi!$G$4:$G$37</c:f>
              <c:numCache>
                <c:formatCode>#,##0</c:formatCode>
                <c:ptCount val="34"/>
                <c:pt idx="0">
                  <c:v>5459891</c:v>
                </c:pt>
                <c:pt idx="1">
                  <c:v>14703532</c:v>
                </c:pt>
                <c:pt idx="2">
                  <c:v>5498751</c:v>
                </c:pt>
                <c:pt idx="3">
                  <c:v>7128305</c:v>
                </c:pt>
                <c:pt idx="4">
                  <c:v>2242198</c:v>
                </c:pt>
                <c:pt idx="5">
                  <c:v>3677894</c:v>
                </c:pt>
                <c:pt idx="6">
                  <c:v>8567923</c:v>
                </c:pt>
                <c:pt idx="7">
                  <c:v>1517590</c:v>
                </c:pt>
                <c:pt idx="8">
                  <c:v>2019848</c:v>
                </c:pt>
                <c:pt idx="9">
                  <c:v>8521201</c:v>
                </c:pt>
                <c:pt idx="10">
                  <c:v>13160496</c:v>
                </c:pt>
                <c:pt idx="11">
                  <c:v>10644986</c:v>
                </c:pt>
                <c:pt idx="12">
                  <c:v>49935858</c:v>
                </c:pt>
                <c:pt idx="13">
                  <c:v>34940078</c:v>
                </c:pt>
                <c:pt idx="14">
                  <c:v>3882288</c:v>
                </c:pt>
                <c:pt idx="15">
                  <c:v>39886288</c:v>
                </c:pt>
                <c:pt idx="16">
                  <c:v>5134760</c:v>
                </c:pt>
                <c:pt idx="17">
                  <c:v>2769156</c:v>
                </c:pt>
                <c:pt idx="18">
                  <c:v>4303979</c:v>
                </c:pt>
                <c:pt idx="19">
                  <c:v>3793152</c:v>
                </c:pt>
                <c:pt idx="20">
                  <c:v>768505</c:v>
                </c:pt>
                <c:pt idx="21">
                  <c:v>2528794</c:v>
                </c:pt>
                <c:pt idx="22">
                  <c:v>1219576</c:v>
                </c:pt>
                <c:pt idx="23">
                  <c:v>3096976</c:v>
                </c:pt>
                <c:pt idx="24">
                  <c:v>8928004</c:v>
                </c:pt>
                <c:pt idx="25">
                  <c:v>1405012</c:v>
                </c:pt>
                <c:pt idx="26">
                  <c:v>2755589</c:v>
                </c:pt>
                <c:pt idx="27">
                  <c:v>4380824</c:v>
                </c:pt>
                <c:pt idx="28">
                  <c:v>5125622</c:v>
                </c:pt>
                <c:pt idx="29">
                  <c:v>5541394</c:v>
                </c:pt>
                <c:pt idx="30">
                  <c:v>1831880</c:v>
                </c:pt>
                <c:pt idx="31">
                  <c:v>1278764</c:v>
                </c:pt>
                <c:pt idx="32">
                  <c:v>3435430</c:v>
                </c:pt>
                <c:pt idx="33">
                  <c:v>981822</c:v>
                </c:pt>
              </c:numCache>
            </c:numRef>
          </c:val>
        </c:ser>
        <c:dLbls>
          <c:showLegendKey val="0"/>
          <c:showVal val="1"/>
          <c:showCatName val="0"/>
          <c:showSerName val="0"/>
          <c:showPercent val="0"/>
          <c:showBubbleSize val="0"/>
        </c:dLbls>
        <c:gapWidth val="150"/>
        <c:axId val="258153488"/>
        <c:axId val="258162072"/>
      </c:barChart>
      <c:catAx>
        <c:axId val="258153488"/>
        <c:scaling>
          <c:orientation val="minMax"/>
        </c:scaling>
        <c:delete val="0"/>
        <c:axPos val="b"/>
        <c:majorGridlines/>
        <c:numFmt formatCode="General" sourceLinked="0"/>
        <c:majorTickMark val="out"/>
        <c:minorTickMark val="none"/>
        <c:tickLblPos val="nextTo"/>
        <c:txPr>
          <a:bodyPr/>
          <a:lstStyle/>
          <a:p>
            <a:pPr>
              <a:defRPr sz="700"/>
            </a:pPr>
            <a:endParaRPr lang="en-US"/>
          </a:p>
        </c:txPr>
        <c:crossAx val="258162072"/>
        <c:crosses val="autoZero"/>
        <c:auto val="1"/>
        <c:lblAlgn val="ctr"/>
        <c:lblOffset val="100"/>
        <c:noMultiLvlLbl val="0"/>
      </c:catAx>
      <c:valAx>
        <c:axId val="258162072"/>
        <c:scaling>
          <c:orientation val="minMax"/>
          <c:max val="50000000"/>
          <c:min val="0"/>
        </c:scaling>
        <c:delete val="0"/>
        <c:axPos val="l"/>
        <c:majorGridlines/>
        <c:title>
          <c:tx>
            <c:rich>
              <a:bodyPr rot="-5400000" vert="horz"/>
              <a:lstStyle/>
              <a:p>
                <a:pPr>
                  <a:defRPr sz="900"/>
                </a:pPr>
                <a:r>
                  <a:rPr lang="en-US" sz="900"/>
                  <a:t>Jumlah Penduduk  (Juta)</a:t>
                </a:r>
              </a:p>
            </c:rich>
          </c:tx>
          <c:layout/>
          <c:overlay val="0"/>
        </c:title>
        <c:numFmt formatCode="#,##0" sourceLinked="1"/>
        <c:majorTickMark val="in"/>
        <c:minorTickMark val="none"/>
        <c:tickLblPos val="nextTo"/>
        <c:txPr>
          <a:bodyPr/>
          <a:lstStyle/>
          <a:p>
            <a:pPr>
              <a:defRPr sz="700"/>
            </a:pPr>
            <a:endParaRPr lang="en-US"/>
          </a:p>
        </c:txPr>
        <c:crossAx val="258153488"/>
        <c:crosses val="autoZero"/>
        <c:crossBetween val="between"/>
        <c:majorUnit val="5000000"/>
        <c:minorUnit val="2000000"/>
        <c:dispUnits>
          <c:builtInUnit val="millions"/>
        </c:dispUnits>
      </c:valAx>
      <c:spPr>
        <a:solidFill>
          <a:srgbClr val="FFFFCC"/>
        </a:solidFill>
        <a:ln w="19050" cap="rnd">
          <a:solidFill>
            <a:srgbClr val="0070C0"/>
          </a:solidFill>
        </a:ln>
      </c:spPr>
    </c:plotArea>
    <c:plotVisOnly val="1"/>
    <c:dispBlanksAs val="gap"/>
    <c:showDLblsOverMax val="0"/>
  </c:chart>
  <c:spPr>
    <a:ln w="19050" cmpd="sng">
      <a:solidFill>
        <a:schemeClr val="accent6">
          <a:lumMod val="50000"/>
        </a:schemeClr>
      </a:solidFill>
    </a:ln>
  </c:sp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9565F5A-66B8-4359-8B6E-63D21B59BB90}" type="datetimeFigureOut">
              <a:rPr lang="en-US" smtClean="0"/>
              <a:t>10/13/2022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6066A8E-0815-43A3-BD69-3BCAFA934013}" type="slidenum">
              <a:rPr lang="en-US" smtClean="0"/>
              <a:t>‹#›</a:t>
            </a:fld>
            <a:endParaRPr lang="en-US"/>
          </a:p>
        </p:txBody>
      </p:sp>
    </p:spTree>
    <p:extLst>
      <p:ext uri="{BB962C8B-B14F-4D97-AF65-F5344CB8AC3E}">
        <p14:creationId xmlns:p14="http://schemas.microsoft.com/office/powerpoint/2010/main" val="27443474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F3949C3-AEAE-4D9D-A793-209B2CFAC977}" type="datetimeFigureOut">
              <a:rPr lang="en-US" smtClean="0"/>
              <a:t>10/13/2022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A5FFF5F-F4C4-4FBE-9782-AC09120654A1}" type="slidenum">
              <a:rPr lang="en-US" smtClean="0"/>
              <a:t>‹#›</a:t>
            </a:fld>
            <a:endParaRPr lang="en-US"/>
          </a:p>
        </p:txBody>
      </p:sp>
    </p:spTree>
    <p:extLst>
      <p:ext uri="{BB962C8B-B14F-4D97-AF65-F5344CB8AC3E}">
        <p14:creationId xmlns:p14="http://schemas.microsoft.com/office/powerpoint/2010/main" val="510600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3482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C8DA8ED-31DF-4078-A87C-FE278759C152}" type="slidenum">
              <a:rPr lang="id-ID" smtClean="0">
                <a:solidFill>
                  <a:prstClr val="black"/>
                </a:solidFill>
              </a:rPr>
              <a:pPr/>
              <a:t>25</a:t>
            </a:fld>
            <a:endParaRPr lang="id-ID" smtClean="0">
              <a:solidFill>
                <a:prstClr val="black"/>
              </a:solidFill>
            </a:endParaRPr>
          </a:p>
        </p:txBody>
      </p:sp>
    </p:spTree>
    <p:extLst>
      <p:ext uri="{BB962C8B-B14F-4D97-AF65-F5344CB8AC3E}">
        <p14:creationId xmlns:p14="http://schemas.microsoft.com/office/powerpoint/2010/main" val="35244276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80" y="2097699"/>
            <a:ext cx="8910621" cy="797902"/>
          </a:xfrm>
        </p:spPr>
        <p:txBody>
          <a:bodyPr bIns="0" anchor="b">
            <a:no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E12394-E183-4374-B671-43A7AE489794}" type="datetimeFigureOut">
              <a:rPr lang="id-ID" smtClean="0"/>
              <a:t>13/10/2022</a:t>
            </a:fld>
            <a:endParaRPr lang="id-ID"/>
          </a:p>
        </p:txBody>
      </p:sp>
      <p:sp>
        <p:nvSpPr>
          <p:cNvPr id="5" name="Footer Placeholder 4"/>
          <p:cNvSpPr>
            <a:spLocks noGrp="1"/>
          </p:cNvSpPr>
          <p:nvPr>
            <p:ph type="ftr" sz="quarter" idx="11"/>
          </p:nvPr>
        </p:nvSpPr>
        <p:spPr>
          <a:xfrm>
            <a:off x="2416500" y="329307"/>
            <a:ext cx="4973915" cy="309201"/>
          </a:xfrm>
        </p:spPr>
        <p:txBody>
          <a:bodyPr/>
          <a:lstStyle/>
          <a:p>
            <a:endParaRPr lang="id-ID"/>
          </a:p>
        </p:txBody>
      </p:sp>
      <p:sp>
        <p:nvSpPr>
          <p:cNvPr id="6" name="Slide Number Placeholder 5"/>
          <p:cNvSpPr>
            <a:spLocks noGrp="1"/>
          </p:cNvSpPr>
          <p:nvPr>
            <p:ph type="sldNum" sz="quarter" idx="12"/>
          </p:nvPr>
        </p:nvSpPr>
        <p:spPr>
          <a:xfrm>
            <a:off x="1437664" y="798973"/>
            <a:ext cx="811019" cy="503578"/>
          </a:xfrm>
        </p:spPr>
        <p:txBody>
          <a:bodyPr/>
          <a:lstStyle/>
          <a:p>
            <a:fld id="{62091213-459E-4082-85E0-74485516930F}" type="slidenum">
              <a:rPr lang="id-ID" smtClean="0"/>
              <a:t>‹#›</a:t>
            </a:fld>
            <a:endParaRPr lang="id-ID"/>
          </a:p>
        </p:txBody>
      </p:sp>
    </p:spTree>
    <p:extLst>
      <p:ext uri="{BB962C8B-B14F-4D97-AF65-F5344CB8AC3E}">
        <p14:creationId xmlns:p14="http://schemas.microsoft.com/office/powerpoint/2010/main" val="3996056513"/>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E12394-E183-4374-B671-43A7AE489794}" type="datetimeFigureOut">
              <a:rPr lang="id-ID" smtClean="0"/>
              <a:t>13/10/2022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2091213-459E-4082-85E0-74485516930F}" type="slidenum">
              <a:rPr lang="id-ID" smtClean="0"/>
              <a:t>‹#›</a:t>
            </a:fld>
            <a:endParaRPr lang="id-ID"/>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13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E12394-E183-4374-B671-43A7AE489794}" type="datetimeFigureOut">
              <a:rPr lang="id-ID" smtClean="0"/>
              <a:t>13/10/2022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2091213-459E-4082-85E0-74485516930F}" type="slidenum">
              <a:rPr lang="id-ID" smtClean="0"/>
              <a:t>‹#›</a:t>
            </a:fld>
            <a:endParaRPr lang="id-ID"/>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186479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80" y="2097699"/>
            <a:ext cx="8910621" cy="797902"/>
          </a:xfrm>
        </p:spPr>
        <p:txBody>
          <a:bodyPr bIns="0" anchor="b">
            <a:no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E12394-E183-4374-B671-43A7AE489794}" type="datetimeFigureOut">
              <a:rPr lang="id-ID" smtClean="0">
                <a:solidFill>
                  <a:prstClr val="black">
                    <a:tint val="75000"/>
                  </a:prstClr>
                </a:solidFill>
              </a:rPr>
              <a:pPr/>
              <a:t>13/10/2022</a:t>
            </a:fld>
            <a:endParaRPr lang="id-ID">
              <a:solidFill>
                <a:prstClr val="black">
                  <a:tint val="75000"/>
                </a:prstClr>
              </a:solidFill>
            </a:endParaRPr>
          </a:p>
        </p:txBody>
      </p:sp>
      <p:sp>
        <p:nvSpPr>
          <p:cNvPr id="5" name="Footer Placeholder 4"/>
          <p:cNvSpPr>
            <a:spLocks noGrp="1"/>
          </p:cNvSpPr>
          <p:nvPr>
            <p:ph type="ftr" sz="quarter" idx="11"/>
          </p:nvPr>
        </p:nvSpPr>
        <p:spPr>
          <a:xfrm>
            <a:off x="2416500" y="329307"/>
            <a:ext cx="4973915" cy="309201"/>
          </a:xfrm>
        </p:spPr>
        <p:txBody>
          <a:bodyPr/>
          <a:lstStyle/>
          <a:p>
            <a:endParaRPr lang="id-ID">
              <a:solidFill>
                <a:prstClr val="black">
                  <a:tint val="75000"/>
                </a:prstClr>
              </a:solidFill>
            </a:endParaRPr>
          </a:p>
        </p:txBody>
      </p:sp>
      <p:sp>
        <p:nvSpPr>
          <p:cNvPr id="6" name="Slide Number Placeholder 5"/>
          <p:cNvSpPr>
            <a:spLocks noGrp="1"/>
          </p:cNvSpPr>
          <p:nvPr>
            <p:ph type="sldNum" sz="quarter" idx="12"/>
          </p:nvPr>
        </p:nvSpPr>
        <p:spPr>
          <a:xfrm>
            <a:off x="1437664" y="798973"/>
            <a:ext cx="811019" cy="503578"/>
          </a:xfrm>
        </p:spPr>
        <p:txBody>
          <a:bodyPr/>
          <a:lstStyle/>
          <a:p>
            <a:fld id="{62091213-459E-4082-85E0-74485516930F}" type="slidenum">
              <a:rPr lang="id-ID" smtClean="0">
                <a:solidFill>
                  <a:srgbClr val="B71E42"/>
                </a:solidFill>
              </a:rPr>
              <a:pPr/>
              <a:t>‹#›</a:t>
            </a:fld>
            <a:endParaRPr lang="id-ID">
              <a:solidFill>
                <a:srgbClr val="B71E42"/>
              </a:solidFill>
            </a:endParaRPr>
          </a:p>
        </p:txBody>
      </p:sp>
    </p:spTree>
    <p:extLst>
      <p:ext uri="{BB962C8B-B14F-4D97-AF65-F5344CB8AC3E}">
        <p14:creationId xmlns:p14="http://schemas.microsoft.com/office/powerpoint/2010/main" val="3695188077"/>
      </p:ext>
    </p:extLst>
  </p:cSld>
  <p:clrMapOvr>
    <a:masterClrMapping/>
  </p:clrMapOvr>
  <p:extLst mod="1">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53896" y="106229"/>
            <a:ext cx="10115804" cy="630581"/>
          </a:xfrm>
        </p:spPr>
        <p:txBody>
          <a:bodyPr/>
          <a:lstStyle>
            <a:lvl1pPr algn="r">
              <a:defRPr/>
            </a:lvl1pPr>
          </a:lstStyle>
          <a:p>
            <a:r>
              <a:rPr lang="en-US"/>
              <a:t>Click to edit Master title style</a:t>
            </a:r>
            <a:endParaRPr lang="en-US" dirty="0"/>
          </a:p>
        </p:txBody>
      </p:sp>
      <p:sp>
        <p:nvSpPr>
          <p:cNvPr id="3" name="Content Placeholder 2"/>
          <p:cNvSpPr>
            <a:spLocks noGrp="1"/>
          </p:cNvSpPr>
          <p:nvPr>
            <p:ph idx="1"/>
          </p:nvPr>
        </p:nvSpPr>
        <p:spPr>
          <a:xfrm>
            <a:off x="1451579" y="1498600"/>
            <a:ext cx="9603275" cy="3967745"/>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249378" y="171990"/>
            <a:ext cx="811019" cy="503578"/>
          </a:xfrm>
        </p:spPr>
        <p:txBody>
          <a:bodyPr/>
          <a:lstStyle/>
          <a:p>
            <a:fld id="{62091213-459E-4082-85E0-74485516930F}" type="slidenum">
              <a:rPr lang="id-ID" smtClean="0">
                <a:solidFill>
                  <a:srgbClr val="B71E42"/>
                </a:solidFill>
              </a:rPr>
              <a:pPr/>
              <a:t>‹#›</a:t>
            </a:fld>
            <a:endParaRPr lang="id-ID">
              <a:solidFill>
                <a:srgbClr val="B71E42"/>
              </a:solidFill>
            </a:endParaRPr>
          </a:p>
        </p:txBody>
      </p:sp>
      <p:cxnSp>
        <p:nvCxnSpPr>
          <p:cNvPr id="33" name="Straight Connector 32"/>
          <p:cNvCxnSpPr>
            <a:stCxn id="6" idx="2"/>
          </p:cNvCxnSpPr>
          <p:nvPr/>
        </p:nvCxnSpPr>
        <p:spPr>
          <a:xfrm>
            <a:off x="654888" y="675568"/>
            <a:ext cx="1091481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918499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E12394-E183-4374-B671-43A7AE489794}" type="datetimeFigureOut">
              <a:rPr lang="id-ID" smtClean="0">
                <a:solidFill>
                  <a:prstClr val="black">
                    <a:tint val="75000"/>
                  </a:prstClr>
                </a:solidFill>
              </a:rPr>
              <a:pPr/>
              <a:t>13/10/2022</a:t>
            </a:fld>
            <a:endParaRPr lang="id-ID">
              <a:solidFill>
                <a:prstClr val="black">
                  <a:tint val="75000"/>
                </a:prstClr>
              </a:solidFill>
            </a:endParaRPr>
          </a:p>
        </p:txBody>
      </p:sp>
      <p:sp>
        <p:nvSpPr>
          <p:cNvPr id="5" name="Footer Placeholder 4"/>
          <p:cNvSpPr>
            <a:spLocks noGrp="1"/>
          </p:cNvSpPr>
          <p:nvPr>
            <p:ph type="ftr" sz="quarter" idx="11"/>
          </p:nvPr>
        </p:nvSpPr>
        <p:spPr/>
        <p:txBody>
          <a:bodyPr/>
          <a:lstStyle/>
          <a:p>
            <a:endParaRPr lang="id-ID">
              <a:solidFill>
                <a:prstClr val="black">
                  <a:tint val="75000"/>
                </a:prstClr>
              </a:solidFill>
            </a:endParaRPr>
          </a:p>
        </p:txBody>
      </p:sp>
      <p:sp>
        <p:nvSpPr>
          <p:cNvPr id="6" name="Slide Number Placeholder 5"/>
          <p:cNvSpPr>
            <a:spLocks noGrp="1"/>
          </p:cNvSpPr>
          <p:nvPr>
            <p:ph type="sldNum" sz="quarter" idx="12"/>
          </p:nvPr>
        </p:nvSpPr>
        <p:spPr/>
        <p:txBody>
          <a:bodyPr/>
          <a:lstStyle/>
          <a:p>
            <a:fld id="{62091213-459E-4082-85E0-74485516930F}" type="slidenum">
              <a:rPr lang="id-ID" smtClean="0">
                <a:solidFill>
                  <a:srgbClr val="B71E42"/>
                </a:solidFill>
              </a:rPr>
              <a:pPr/>
              <a:t>‹#›</a:t>
            </a:fld>
            <a:endParaRPr lang="id-ID">
              <a:solidFill>
                <a:srgbClr val="B71E42"/>
              </a:solidFill>
            </a:endParaRPr>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287724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E12394-E183-4374-B671-43A7AE489794}" type="datetimeFigureOut">
              <a:rPr lang="id-ID" smtClean="0">
                <a:solidFill>
                  <a:prstClr val="black">
                    <a:tint val="75000"/>
                  </a:prstClr>
                </a:solidFill>
              </a:rPr>
              <a:pPr/>
              <a:t>13/10/2022</a:t>
            </a:fld>
            <a:endParaRPr lang="id-ID">
              <a:solidFill>
                <a:prstClr val="black">
                  <a:tint val="75000"/>
                </a:prstClr>
              </a:solidFill>
            </a:endParaRPr>
          </a:p>
        </p:txBody>
      </p:sp>
      <p:sp>
        <p:nvSpPr>
          <p:cNvPr id="6" name="Footer Placeholder 5"/>
          <p:cNvSpPr>
            <a:spLocks noGrp="1"/>
          </p:cNvSpPr>
          <p:nvPr>
            <p:ph type="ftr" sz="quarter" idx="11"/>
          </p:nvPr>
        </p:nvSpPr>
        <p:spPr/>
        <p:txBody>
          <a:bodyPr/>
          <a:lstStyle/>
          <a:p>
            <a:endParaRPr lang="id-ID">
              <a:solidFill>
                <a:prstClr val="black">
                  <a:tint val="75000"/>
                </a:prstClr>
              </a:solidFill>
            </a:endParaRPr>
          </a:p>
        </p:txBody>
      </p:sp>
      <p:sp>
        <p:nvSpPr>
          <p:cNvPr id="7" name="Slide Number Placeholder 6"/>
          <p:cNvSpPr>
            <a:spLocks noGrp="1"/>
          </p:cNvSpPr>
          <p:nvPr>
            <p:ph type="sldNum" sz="quarter" idx="12"/>
          </p:nvPr>
        </p:nvSpPr>
        <p:spPr/>
        <p:txBody>
          <a:bodyPr/>
          <a:lstStyle/>
          <a:p>
            <a:fld id="{62091213-459E-4082-85E0-74485516930F}" type="slidenum">
              <a:rPr lang="id-ID" smtClean="0">
                <a:solidFill>
                  <a:srgbClr val="B71E42"/>
                </a:solidFill>
              </a:rPr>
              <a:pPr/>
              <a:t>‹#›</a:t>
            </a:fld>
            <a:endParaRPr lang="id-ID">
              <a:solidFill>
                <a:srgbClr val="B71E42"/>
              </a:solidFill>
            </a:endParaRPr>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220913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E12394-E183-4374-B671-43A7AE489794}" type="datetimeFigureOut">
              <a:rPr lang="id-ID" smtClean="0">
                <a:solidFill>
                  <a:prstClr val="black">
                    <a:tint val="75000"/>
                  </a:prstClr>
                </a:solidFill>
              </a:rPr>
              <a:pPr/>
              <a:t>13/10/2022</a:t>
            </a:fld>
            <a:endParaRPr lang="id-ID">
              <a:solidFill>
                <a:prstClr val="black">
                  <a:tint val="75000"/>
                </a:prstClr>
              </a:solidFill>
            </a:endParaRPr>
          </a:p>
        </p:txBody>
      </p:sp>
      <p:sp>
        <p:nvSpPr>
          <p:cNvPr id="8" name="Footer Placeholder 7"/>
          <p:cNvSpPr>
            <a:spLocks noGrp="1"/>
          </p:cNvSpPr>
          <p:nvPr>
            <p:ph type="ftr" sz="quarter" idx="11"/>
          </p:nvPr>
        </p:nvSpPr>
        <p:spPr/>
        <p:txBody>
          <a:bodyPr/>
          <a:lstStyle/>
          <a:p>
            <a:endParaRPr lang="id-ID">
              <a:solidFill>
                <a:prstClr val="black">
                  <a:tint val="75000"/>
                </a:prstClr>
              </a:solidFill>
            </a:endParaRPr>
          </a:p>
        </p:txBody>
      </p:sp>
      <p:sp>
        <p:nvSpPr>
          <p:cNvPr id="9" name="Slide Number Placeholder 8"/>
          <p:cNvSpPr>
            <a:spLocks noGrp="1"/>
          </p:cNvSpPr>
          <p:nvPr>
            <p:ph type="sldNum" sz="quarter" idx="12"/>
          </p:nvPr>
        </p:nvSpPr>
        <p:spPr/>
        <p:txBody>
          <a:bodyPr/>
          <a:lstStyle/>
          <a:p>
            <a:fld id="{62091213-459E-4082-85E0-74485516930F}" type="slidenum">
              <a:rPr lang="id-ID" smtClean="0">
                <a:solidFill>
                  <a:srgbClr val="B71E42"/>
                </a:solidFill>
              </a:rPr>
              <a:pPr/>
              <a:t>‹#›</a:t>
            </a:fld>
            <a:endParaRPr lang="id-ID">
              <a:solidFill>
                <a:srgbClr val="B71E42"/>
              </a:solidFill>
            </a:endParaRPr>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246808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58143" y="233019"/>
            <a:ext cx="9603275" cy="757581"/>
          </a:xfrm>
        </p:spPr>
        <p:txBody>
          <a:bodyPr/>
          <a:lstStyle/>
          <a:p>
            <a:r>
              <a:rPr lang="en-US"/>
              <a:t>Click to edit Master title style</a:t>
            </a:r>
            <a:endParaRPr lang="en-US" dirty="0"/>
          </a:p>
        </p:txBody>
      </p:sp>
      <p:sp>
        <p:nvSpPr>
          <p:cNvPr id="5" name="Slide Number Placeholder 4"/>
          <p:cNvSpPr>
            <a:spLocks noGrp="1"/>
          </p:cNvSpPr>
          <p:nvPr>
            <p:ph type="sldNum" sz="quarter" idx="12"/>
          </p:nvPr>
        </p:nvSpPr>
        <p:spPr>
          <a:xfrm>
            <a:off x="340360" y="163973"/>
            <a:ext cx="811019" cy="503578"/>
          </a:xfrm>
        </p:spPr>
        <p:txBody>
          <a:bodyPr/>
          <a:lstStyle/>
          <a:p>
            <a:fld id="{62091213-459E-4082-85E0-74485516930F}" type="slidenum">
              <a:rPr lang="id-ID" smtClean="0">
                <a:solidFill>
                  <a:srgbClr val="B71E42"/>
                </a:solidFill>
              </a:rPr>
              <a:pPr/>
              <a:t>‹#›</a:t>
            </a:fld>
            <a:endParaRPr lang="id-ID">
              <a:solidFill>
                <a:srgbClr val="B71E42"/>
              </a:solidFill>
            </a:endParaRPr>
          </a:p>
        </p:txBody>
      </p:sp>
      <p:cxnSp>
        <p:nvCxnSpPr>
          <p:cNvPr id="25" name="Straight Connector 24"/>
          <p:cNvCxnSpPr/>
          <p:nvPr/>
        </p:nvCxnSpPr>
        <p:spPr>
          <a:xfrm>
            <a:off x="1453896" y="10469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864709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bg>
      <p:bgPr>
        <a:gradFill flip="none" rotWithShape="1">
          <a:gsLst>
            <a:gs pos="0">
              <a:schemeClr val="tx1"/>
            </a:gs>
            <a:gs pos="50000">
              <a:srgbClr val="002060"/>
            </a:gs>
            <a:gs pos="100000">
              <a:schemeClr val="tx1"/>
            </a:gs>
          </a:gsLst>
          <a:lin ang="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9197443"/>
      </p:ext>
    </p:extLst>
  </p:cSld>
  <p:clrMapOvr>
    <a:masterClrMapping/>
  </p:clrMapOvr>
  <p:extLst mod="1">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E12394-E183-4374-B671-43A7AE489794}" type="datetimeFigureOut">
              <a:rPr lang="id-ID" smtClean="0">
                <a:solidFill>
                  <a:prstClr val="black">
                    <a:tint val="75000"/>
                  </a:prstClr>
                </a:solidFill>
              </a:rPr>
              <a:pPr/>
              <a:t>13/10/2022</a:t>
            </a:fld>
            <a:endParaRPr lang="id-ID">
              <a:solidFill>
                <a:prstClr val="black">
                  <a:tint val="75000"/>
                </a:prstClr>
              </a:solidFill>
            </a:endParaRPr>
          </a:p>
        </p:txBody>
      </p:sp>
      <p:sp>
        <p:nvSpPr>
          <p:cNvPr id="6" name="Footer Placeholder 5"/>
          <p:cNvSpPr>
            <a:spLocks noGrp="1"/>
          </p:cNvSpPr>
          <p:nvPr>
            <p:ph type="ftr" sz="quarter" idx="11"/>
          </p:nvPr>
        </p:nvSpPr>
        <p:spPr/>
        <p:txBody>
          <a:bodyPr/>
          <a:lstStyle/>
          <a:p>
            <a:endParaRPr lang="id-ID">
              <a:solidFill>
                <a:prstClr val="black">
                  <a:tint val="75000"/>
                </a:prstClr>
              </a:solidFill>
            </a:endParaRPr>
          </a:p>
        </p:txBody>
      </p:sp>
      <p:sp>
        <p:nvSpPr>
          <p:cNvPr id="7" name="Slide Number Placeholder 6"/>
          <p:cNvSpPr>
            <a:spLocks noGrp="1"/>
          </p:cNvSpPr>
          <p:nvPr>
            <p:ph type="sldNum" sz="quarter" idx="12"/>
          </p:nvPr>
        </p:nvSpPr>
        <p:spPr/>
        <p:txBody>
          <a:bodyPr/>
          <a:lstStyle/>
          <a:p>
            <a:fld id="{62091213-459E-4082-85E0-74485516930F}" type="slidenum">
              <a:rPr lang="id-ID" smtClean="0">
                <a:solidFill>
                  <a:srgbClr val="B71E42"/>
                </a:solidFill>
              </a:rPr>
              <a:pPr/>
              <a:t>‹#›</a:t>
            </a:fld>
            <a:endParaRPr lang="id-ID">
              <a:solidFill>
                <a:srgbClr val="B71E42"/>
              </a:solidFill>
            </a:endParaRPr>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12643439"/>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53896" y="106229"/>
            <a:ext cx="10115804" cy="630581"/>
          </a:xfrm>
        </p:spPr>
        <p:txBody>
          <a:bodyPr/>
          <a:lstStyle>
            <a:lvl1pPr algn="r">
              <a:defRPr/>
            </a:lvl1pPr>
          </a:lstStyle>
          <a:p>
            <a:r>
              <a:rPr lang="en-US"/>
              <a:t>Click to edit Master title style</a:t>
            </a:r>
            <a:endParaRPr lang="en-US" dirty="0"/>
          </a:p>
        </p:txBody>
      </p:sp>
      <p:sp>
        <p:nvSpPr>
          <p:cNvPr id="3" name="Content Placeholder 2"/>
          <p:cNvSpPr>
            <a:spLocks noGrp="1"/>
          </p:cNvSpPr>
          <p:nvPr>
            <p:ph idx="1"/>
          </p:nvPr>
        </p:nvSpPr>
        <p:spPr>
          <a:xfrm>
            <a:off x="1451579" y="1498600"/>
            <a:ext cx="9603275" cy="3967745"/>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249378" y="171990"/>
            <a:ext cx="811019" cy="503578"/>
          </a:xfrm>
        </p:spPr>
        <p:txBody>
          <a:bodyPr/>
          <a:lstStyle/>
          <a:p>
            <a:fld id="{62091213-459E-4082-85E0-74485516930F}" type="slidenum">
              <a:rPr lang="id-ID" smtClean="0"/>
              <a:t>‹#›</a:t>
            </a:fld>
            <a:endParaRPr lang="id-ID"/>
          </a:p>
        </p:txBody>
      </p:sp>
      <p:cxnSp>
        <p:nvCxnSpPr>
          <p:cNvPr id="33" name="Straight Connector 32"/>
          <p:cNvCxnSpPr>
            <a:stCxn id="6" idx="2"/>
          </p:cNvCxnSpPr>
          <p:nvPr/>
        </p:nvCxnSpPr>
        <p:spPr>
          <a:xfrm>
            <a:off x="654888" y="675568"/>
            <a:ext cx="1091481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364599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FE12394-E183-4374-B671-43A7AE489794}" type="datetimeFigureOut">
              <a:rPr lang="id-ID" smtClean="0">
                <a:solidFill>
                  <a:prstClr val="black">
                    <a:tint val="75000"/>
                  </a:prstClr>
                </a:solidFill>
              </a:rPr>
              <a:pPr/>
              <a:t>13/10/2022</a:t>
            </a:fld>
            <a:endParaRPr lang="id-ID">
              <a:solidFill>
                <a:prstClr val="black">
                  <a:tint val="75000"/>
                </a:prstClr>
              </a:solidFill>
            </a:endParaRPr>
          </a:p>
        </p:txBody>
      </p:sp>
      <p:sp>
        <p:nvSpPr>
          <p:cNvPr id="6" name="Footer Placeholder 5"/>
          <p:cNvSpPr>
            <a:spLocks noGrp="1"/>
          </p:cNvSpPr>
          <p:nvPr>
            <p:ph type="ftr" sz="quarter" idx="11"/>
          </p:nvPr>
        </p:nvSpPr>
        <p:spPr>
          <a:xfrm>
            <a:off x="1447382" y="318640"/>
            <a:ext cx="5541004" cy="320931"/>
          </a:xfrm>
        </p:spPr>
        <p:txBody>
          <a:bodyPr/>
          <a:lstStyle/>
          <a:p>
            <a:endParaRPr lang="id-ID">
              <a:solidFill>
                <a:prstClr val="black">
                  <a:tint val="75000"/>
                </a:prstClr>
              </a:solidFill>
            </a:endParaRPr>
          </a:p>
        </p:txBody>
      </p:sp>
      <p:sp>
        <p:nvSpPr>
          <p:cNvPr id="7" name="Slide Number Placeholder 6"/>
          <p:cNvSpPr>
            <a:spLocks noGrp="1"/>
          </p:cNvSpPr>
          <p:nvPr>
            <p:ph type="sldNum" sz="quarter" idx="12"/>
          </p:nvPr>
        </p:nvSpPr>
        <p:spPr/>
        <p:txBody>
          <a:bodyPr/>
          <a:lstStyle/>
          <a:p>
            <a:fld id="{62091213-459E-4082-85E0-74485516930F}" type="slidenum">
              <a:rPr lang="id-ID" smtClean="0">
                <a:solidFill>
                  <a:srgbClr val="B71E42"/>
                </a:solidFill>
              </a:rPr>
              <a:pPr/>
              <a:t>‹#›</a:t>
            </a:fld>
            <a:endParaRPr lang="id-ID">
              <a:solidFill>
                <a:srgbClr val="B71E42"/>
              </a:solidFill>
            </a:endParaRP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426479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E12394-E183-4374-B671-43A7AE489794}" type="datetimeFigureOut">
              <a:rPr lang="id-ID" smtClean="0">
                <a:solidFill>
                  <a:prstClr val="black">
                    <a:tint val="75000"/>
                  </a:prstClr>
                </a:solidFill>
              </a:rPr>
              <a:pPr/>
              <a:t>13/10/2022</a:t>
            </a:fld>
            <a:endParaRPr lang="id-ID">
              <a:solidFill>
                <a:prstClr val="black">
                  <a:tint val="75000"/>
                </a:prstClr>
              </a:solidFill>
            </a:endParaRPr>
          </a:p>
        </p:txBody>
      </p:sp>
      <p:sp>
        <p:nvSpPr>
          <p:cNvPr id="5" name="Footer Placeholder 4"/>
          <p:cNvSpPr>
            <a:spLocks noGrp="1"/>
          </p:cNvSpPr>
          <p:nvPr>
            <p:ph type="ftr" sz="quarter" idx="11"/>
          </p:nvPr>
        </p:nvSpPr>
        <p:spPr/>
        <p:txBody>
          <a:bodyPr/>
          <a:lstStyle/>
          <a:p>
            <a:endParaRPr lang="id-ID">
              <a:solidFill>
                <a:prstClr val="black">
                  <a:tint val="75000"/>
                </a:prstClr>
              </a:solidFill>
            </a:endParaRPr>
          </a:p>
        </p:txBody>
      </p:sp>
      <p:sp>
        <p:nvSpPr>
          <p:cNvPr id="6" name="Slide Number Placeholder 5"/>
          <p:cNvSpPr>
            <a:spLocks noGrp="1"/>
          </p:cNvSpPr>
          <p:nvPr>
            <p:ph type="sldNum" sz="quarter" idx="12"/>
          </p:nvPr>
        </p:nvSpPr>
        <p:spPr/>
        <p:txBody>
          <a:bodyPr/>
          <a:lstStyle/>
          <a:p>
            <a:fld id="{62091213-459E-4082-85E0-74485516930F}" type="slidenum">
              <a:rPr lang="id-ID" smtClean="0">
                <a:solidFill>
                  <a:srgbClr val="B71E42"/>
                </a:solidFill>
              </a:rPr>
              <a:pPr/>
              <a:t>‹#›</a:t>
            </a:fld>
            <a:endParaRPr lang="id-ID">
              <a:solidFill>
                <a:srgbClr val="B71E42"/>
              </a:solidFill>
            </a:endParaRPr>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917444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E12394-E183-4374-B671-43A7AE489794}" type="datetimeFigureOut">
              <a:rPr lang="id-ID" smtClean="0">
                <a:solidFill>
                  <a:prstClr val="black">
                    <a:tint val="75000"/>
                  </a:prstClr>
                </a:solidFill>
              </a:rPr>
              <a:pPr/>
              <a:t>13/10/2022</a:t>
            </a:fld>
            <a:endParaRPr lang="id-ID">
              <a:solidFill>
                <a:prstClr val="black">
                  <a:tint val="75000"/>
                </a:prstClr>
              </a:solidFill>
            </a:endParaRPr>
          </a:p>
        </p:txBody>
      </p:sp>
      <p:sp>
        <p:nvSpPr>
          <p:cNvPr id="5" name="Footer Placeholder 4"/>
          <p:cNvSpPr>
            <a:spLocks noGrp="1"/>
          </p:cNvSpPr>
          <p:nvPr>
            <p:ph type="ftr" sz="quarter" idx="11"/>
          </p:nvPr>
        </p:nvSpPr>
        <p:spPr/>
        <p:txBody>
          <a:bodyPr/>
          <a:lstStyle/>
          <a:p>
            <a:endParaRPr lang="id-ID">
              <a:solidFill>
                <a:prstClr val="black">
                  <a:tint val="75000"/>
                </a:prstClr>
              </a:solidFill>
            </a:endParaRPr>
          </a:p>
        </p:txBody>
      </p:sp>
      <p:sp>
        <p:nvSpPr>
          <p:cNvPr id="6" name="Slide Number Placeholder 5"/>
          <p:cNvSpPr>
            <a:spLocks noGrp="1"/>
          </p:cNvSpPr>
          <p:nvPr>
            <p:ph type="sldNum" sz="quarter" idx="12"/>
          </p:nvPr>
        </p:nvSpPr>
        <p:spPr/>
        <p:txBody>
          <a:bodyPr/>
          <a:lstStyle/>
          <a:p>
            <a:fld id="{62091213-459E-4082-85E0-74485516930F}" type="slidenum">
              <a:rPr lang="id-ID" smtClean="0">
                <a:solidFill>
                  <a:srgbClr val="B71E42"/>
                </a:solidFill>
              </a:rPr>
              <a:pPr/>
              <a:t>‹#›</a:t>
            </a:fld>
            <a:endParaRPr lang="id-ID">
              <a:solidFill>
                <a:srgbClr val="B71E42"/>
              </a:solidFill>
            </a:endParaRPr>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051799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45488" y="178964"/>
            <a:ext cx="529069" cy="450623"/>
          </a:xfrm>
        </p:spPr>
        <p:txBody>
          <a:bodyPr/>
          <a:lstStyle>
            <a:lvl1pPr>
              <a:defRPr sz="1800"/>
            </a:lvl1pPr>
          </a:lstStyle>
          <a:p>
            <a:fld id="{62091213-459E-4082-85E0-74485516930F}" type="slidenum">
              <a:rPr lang="id-ID" smtClean="0">
                <a:solidFill>
                  <a:srgbClr val="B71E42"/>
                </a:solidFill>
              </a:rPr>
              <a:pPr/>
              <a:t>‹#›</a:t>
            </a:fld>
            <a:endParaRPr lang="id-ID">
              <a:solidFill>
                <a:srgbClr val="B71E42"/>
              </a:solidFill>
            </a:endParaRPr>
          </a:p>
        </p:txBody>
      </p:sp>
      <p:pic>
        <p:nvPicPr>
          <p:cNvPr id="6" name="Picture 2" descr="Gambar Backgrounds Simple Untuk Powerpoint - Wallpaper Cave"/>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r="3957"/>
          <a:stretch/>
        </p:blipFill>
        <p:spPr bwMode="auto">
          <a:xfrm flipH="1">
            <a:off x="0" y="0"/>
            <a:ext cx="12331700" cy="706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91330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a:extLst>
              <a:ext uri="{FF2B5EF4-FFF2-40B4-BE49-F238E27FC236}">
                <a16:creationId xmlns:lc="http://schemas.openxmlformats.org/drawingml/2006/lockedCanvas" xmlns:o="urn:schemas-microsoft-com:office:office" xmlns:v="urn:schemas-microsoft-com:vml" xmlns:w10="urn:schemas-microsoft-com:office:word" xmlns:w="http://schemas.openxmlformats.org/wordprocessingml/2006/main" xmlns="" xmlns:a16="http://schemas.microsoft.com/office/drawing/2014/main" xmlns:wps="http://schemas.microsoft.com/office/word/2010/wordprocessingShape" xmlns:wne="http://schemas.microsoft.com/office/word/2006/wordml" xmlns:wpi="http://schemas.microsoft.com/office/word/2010/wordprocessingInk" xmlns:wpg="http://schemas.microsoft.com/office/word/2010/wordprocessingGroup" xmlns:w14="http://schemas.microsoft.com/office/word/2010/wordml" xmlns:wp="http://schemas.openxmlformats.org/drawingml/2006/wordprocessingDrawing" xmlns:wp14="http://schemas.microsoft.com/office/word/2010/wordprocessingDrawing" xmlns:m="http://schemas.openxmlformats.org/officeDocument/2006/math" xmlns:mc="http://schemas.openxmlformats.org/markup-compatibility/2006" xmlns:wpc="http://schemas.microsoft.com/office/word/2010/wordprocessingCanvas" id="{3002F8DD-D441-462A-80DB-7346A519869D}"/>
              </a:ext>
            </a:extLst>
          </p:cNvPr>
          <p:cNvPicPr/>
          <p:nvPr userDrawn="1"/>
        </p:nvPicPr>
        <p:blipFill>
          <a:blip r:embed="rId2">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sp>
        <p:nvSpPr>
          <p:cNvPr id="6" name="Slide Number Placeholder 5"/>
          <p:cNvSpPr>
            <a:spLocks noGrp="1"/>
          </p:cNvSpPr>
          <p:nvPr>
            <p:ph type="sldNum" sz="quarter" idx="12"/>
          </p:nvPr>
        </p:nvSpPr>
        <p:spPr>
          <a:xfrm>
            <a:off x="1" y="1"/>
            <a:ext cx="546099" cy="457199"/>
          </a:xfrm>
        </p:spPr>
        <p:txBody>
          <a:bodyPr/>
          <a:lstStyle>
            <a:lvl1pPr>
              <a:defRPr sz="1800">
                <a:solidFill>
                  <a:schemeClr val="bg1"/>
                </a:solidFill>
              </a:defRPr>
            </a:lvl1pPr>
          </a:lstStyle>
          <a:p>
            <a:fld id="{62091213-459E-4082-85E0-74485516930F}" type="slidenum">
              <a:rPr lang="id-ID" smtClean="0">
                <a:solidFill>
                  <a:prstClr val="white"/>
                </a:solidFill>
              </a:rPr>
              <a:pPr/>
              <a:t>‹#›</a:t>
            </a:fld>
            <a:endParaRPr lang="id-ID">
              <a:solidFill>
                <a:prstClr val="white"/>
              </a:solidFill>
            </a:endParaRPr>
          </a:p>
        </p:txBody>
      </p:sp>
    </p:spTree>
    <p:extLst>
      <p:ext uri="{BB962C8B-B14F-4D97-AF65-F5344CB8AC3E}">
        <p14:creationId xmlns:p14="http://schemas.microsoft.com/office/powerpoint/2010/main" val="603116734"/>
      </p:ext>
    </p:extLst>
  </p:cSld>
  <p:clrMapOvr>
    <a:masterClrMapping/>
  </p:clrMapOvr>
  <p:extLst mod="1">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53896" y="271119"/>
            <a:ext cx="10115804" cy="630581"/>
          </a:xfrm>
        </p:spPr>
        <p:txBody>
          <a:bodyPr/>
          <a:lstStyle>
            <a:lvl1pPr algn="r">
              <a:defRPr/>
            </a:lvl1pPr>
          </a:lstStyle>
          <a:p>
            <a:r>
              <a:rPr lang="en-US"/>
              <a:t>Click to edit Master title style</a:t>
            </a:r>
            <a:endParaRPr lang="en-US" dirty="0"/>
          </a:p>
        </p:txBody>
      </p:sp>
      <p:sp>
        <p:nvSpPr>
          <p:cNvPr id="3" name="Content Placeholder 2"/>
          <p:cNvSpPr>
            <a:spLocks noGrp="1"/>
          </p:cNvSpPr>
          <p:nvPr>
            <p:ph idx="1"/>
          </p:nvPr>
        </p:nvSpPr>
        <p:spPr>
          <a:xfrm>
            <a:off x="1451579" y="1498600"/>
            <a:ext cx="9603275" cy="3967745"/>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429260" y="265573"/>
            <a:ext cx="811019" cy="503578"/>
          </a:xfrm>
        </p:spPr>
        <p:txBody>
          <a:bodyPr/>
          <a:lstStyle/>
          <a:p>
            <a:fld id="{62091213-459E-4082-85E0-74485516930F}" type="slidenum">
              <a:rPr lang="id-ID" smtClean="0">
                <a:solidFill>
                  <a:srgbClr val="B71E42"/>
                </a:solidFill>
              </a:rPr>
              <a:pPr/>
              <a:t>‹#›</a:t>
            </a:fld>
            <a:endParaRPr lang="id-ID">
              <a:solidFill>
                <a:srgbClr val="B71E42"/>
              </a:solidFill>
            </a:endParaRPr>
          </a:p>
        </p:txBody>
      </p:sp>
    </p:spTree>
    <p:extLst>
      <p:ext uri="{BB962C8B-B14F-4D97-AF65-F5344CB8AC3E}">
        <p14:creationId xmlns:p14="http://schemas.microsoft.com/office/powerpoint/2010/main" val="276887858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554138" y="330370"/>
            <a:ext cx="3500715" cy="309201"/>
          </a:xfrm>
          <a:prstGeom prst="rect">
            <a:avLst/>
          </a:prstGeom>
        </p:spPr>
        <p:txBody>
          <a:bodyPr/>
          <a:lstStyle/>
          <a:p>
            <a:fld id="{DFE12394-E183-4374-B671-43A7AE489794}" type="datetimeFigureOut">
              <a:rPr lang="id-ID" smtClean="0">
                <a:solidFill>
                  <a:prstClr val="black"/>
                </a:solidFill>
              </a:rPr>
              <a:pPr/>
              <a:t>13/10/2022</a:t>
            </a:fld>
            <a:endParaRPr lang="id-ID">
              <a:solidFill>
                <a:prstClr val="black"/>
              </a:solidFill>
            </a:endParaRPr>
          </a:p>
        </p:txBody>
      </p:sp>
      <p:sp>
        <p:nvSpPr>
          <p:cNvPr id="5" name="Footer Placeholder 4"/>
          <p:cNvSpPr>
            <a:spLocks noGrp="1"/>
          </p:cNvSpPr>
          <p:nvPr>
            <p:ph type="ftr" sz="quarter" idx="11"/>
          </p:nvPr>
        </p:nvSpPr>
        <p:spPr>
          <a:xfrm>
            <a:off x="1451579" y="329307"/>
            <a:ext cx="5938836" cy="309201"/>
          </a:xfrm>
          <a:prstGeom prst="rect">
            <a:avLst/>
          </a:prstGeom>
        </p:spPr>
        <p:txBody>
          <a:bodyPr/>
          <a:lstStyle/>
          <a:p>
            <a:endParaRPr lang="id-ID">
              <a:solidFill>
                <a:prstClr val="black"/>
              </a:solidFill>
            </a:endParaRPr>
          </a:p>
        </p:txBody>
      </p:sp>
      <p:sp>
        <p:nvSpPr>
          <p:cNvPr id="6" name="Slide Number Placeholder 5"/>
          <p:cNvSpPr>
            <a:spLocks noGrp="1"/>
          </p:cNvSpPr>
          <p:nvPr>
            <p:ph type="sldNum" sz="quarter" idx="12"/>
          </p:nvPr>
        </p:nvSpPr>
        <p:spPr/>
        <p:txBody>
          <a:bodyPr/>
          <a:lstStyle/>
          <a:p>
            <a:fld id="{62091213-459E-4082-85E0-74485516930F}" type="slidenum">
              <a:rPr lang="id-ID" smtClean="0">
                <a:solidFill>
                  <a:srgbClr val="B71E42"/>
                </a:solidFill>
              </a:rPr>
              <a:pPr/>
              <a:t>‹#›</a:t>
            </a:fld>
            <a:endParaRPr lang="id-ID">
              <a:solidFill>
                <a:srgbClr val="B71E42"/>
              </a:solidFill>
            </a:endParaRPr>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050" name="Picture 2" descr="Gambar Backgrounds Simple Untuk Powerpoint - Wallpaper Cave"/>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r="3957"/>
          <a:stretch/>
        </p:blipFill>
        <p:spPr bwMode="auto">
          <a:xfrm>
            <a:off x="0" y="0"/>
            <a:ext cx="12331700" cy="706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98125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73245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365215733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554138" y="330370"/>
            <a:ext cx="3500715" cy="309201"/>
          </a:xfrm>
          <a:prstGeom prst="rect">
            <a:avLst/>
          </a:prstGeom>
        </p:spPr>
        <p:txBody>
          <a:bodyPr/>
          <a:lstStyle/>
          <a:p>
            <a:fld id="{DFE12394-E183-4374-B671-43A7AE489794}" type="datetimeFigureOut">
              <a:rPr lang="id-ID" smtClean="0">
                <a:solidFill>
                  <a:prstClr val="black"/>
                </a:solidFill>
              </a:rPr>
              <a:pPr/>
              <a:t>13/10/2022</a:t>
            </a:fld>
            <a:endParaRPr lang="id-ID">
              <a:solidFill>
                <a:prstClr val="black"/>
              </a:solidFill>
            </a:endParaRPr>
          </a:p>
        </p:txBody>
      </p:sp>
      <p:sp>
        <p:nvSpPr>
          <p:cNvPr id="6" name="Footer Placeholder 5"/>
          <p:cNvSpPr>
            <a:spLocks noGrp="1"/>
          </p:cNvSpPr>
          <p:nvPr>
            <p:ph type="ftr" sz="quarter" idx="11"/>
          </p:nvPr>
        </p:nvSpPr>
        <p:spPr>
          <a:xfrm>
            <a:off x="1451579" y="329307"/>
            <a:ext cx="5938836" cy="309201"/>
          </a:xfrm>
          <a:prstGeom prst="rect">
            <a:avLst/>
          </a:prstGeom>
        </p:spPr>
        <p:txBody>
          <a:bodyPr/>
          <a:lstStyle/>
          <a:p>
            <a:endParaRPr lang="id-ID">
              <a:solidFill>
                <a:prstClr val="black"/>
              </a:solidFill>
            </a:endParaRPr>
          </a:p>
        </p:txBody>
      </p:sp>
      <p:sp>
        <p:nvSpPr>
          <p:cNvPr id="7" name="Slide Number Placeholder 6"/>
          <p:cNvSpPr>
            <a:spLocks noGrp="1"/>
          </p:cNvSpPr>
          <p:nvPr>
            <p:ph type="sldNum" sz="quarter" idx="12"/>
          </p:nvPr>
        </p:nvSpPr>
        <p:spPr/>
        <p:txBody>
          <a:bodyPr/>
          <a:lstStyle/>
          <a:p>
            <a:fld id="{62091213-459E-4082-85E0-74485516930F}" type="slidenum">
              <a:rPr lang="id-ID" smtClean="0">
                <a:solidFill>
                  <a:srgbClr val="B71E42"/>
                </a:solidFill>
              </a:rPr>
              <a:pPr/>
              <a:t>‹#›</a:t>
            </a:fld>
            <a:endParaRPr lang="id-ID">
              <a:solidFill>
                <a:srgbClr val="B71E42"/>
              </a:solidFill>
            </a:endParaRPr>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96292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E12394-E183-4374-B671-43A7AE489794}" type="datetimeFigureOut">
              <a:rPr lang="id-ID" smtClean="0"/>
              <a:t>13/10/2022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2091213-459E-4082-85E0-74485516930F}" type="slidenum">
              <a:rPr lang="id-ID" smtClean="0"/>
              <a:t>‹#›</a:t>
            </a:fld>
            <a:endParaRPr lang="id-ID"/>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139823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554138" y="330370"/>
            <a:ext cx="3500715" cy="309201"/>
          </a:xfrm>
          <a:prstGeom prst="rect">
            <a:avLst/>
          </a:prstGeom>
        </p:spPr>
        <p:txBody>
          <a:bodyPr/>
          <a:lstStyle/>
          <a:p>
            <a:fld id="{DFE12394-E183-4374-B671-43A7AE489794}" type="datetimeFigureOut">
              <a:rPr lang="id-ID" smtClean="0">
                <a:solidFill>
                  <a:prstClr val="black"/>
                </a:solidFill>
              </a:rPr>
              <a:pPr/>
              <a:t>13/10/2022</a:t>
            </a:fld>
            <a:endParaRPr lang="id-ID">
              <a:solidFill>
                <a:prstClr val="black"/>
              </a:solidFill>
            </a:endParaRPr>
          </a:p>
        </p:txBody>
      </p:sp>
      <p:sp>
        <p:nvSpPr>
          <p:cNvPr id="8" name="Footer Placeholder 7"/>
          <p:cNvSpPr>
            <a:spLocks noGrp="1"/>
          </p:cNvSpPr>
          <p:nvPr>
            <p:ph type="ftr" sz="quarter" idx="11"/>
          </p:nvPr>
        </p:nvSpPr>
        <p:spPr>
          <a:xfrm>
            <a:off x="1451579" y="329307"/>
            <a:ext cx="5938836" cy="309201"/>
          </a:xfrm>
          <a:prstGeom prst="rect">
            <a:avLst/>
          </a:prstGeom>
        </p:spPr>
        <p:txBody>
          <a:bodyPr/>
          <a:lstStyle/>
          <a:p>
            <a:endParaRPr lang="id-ID">
              <a:solidFill>
                <a:prstClr val="black"/>
              </a:solidFill>
            </a:endParaRPr>
          </a:p>
        </p:txBody>
      </p:sp>
      <p:sp>
        <p:nvSpPr>
          <p:cNvPr id="9" name="Slide Number Placeholder 8"/>
          <p:cNvSpPr>
            <a:spLocks noGrp="1"/>
          </p:cNvSpPr>
          <p:nvPr>
            <p:ph type="sldNum" sz="quarter" idx="12"/>
          </p:nvPr>
        </p:nvSpPr>
        <p:spPr/>
        <p:txBody>
          <a:bodyPr/>
          <a:lstStyle/>
          <a:p>
            <a:fld id="{62091213-459E-4082-85E0-74485516930F}" type="slidenum">
              <a:rPr lang="id-ID" smtClean="0">
                <a:solidFill>
                  <a:srgbClr val="B71E42"/>
                </a:solidFill>
              </a:rPr>
              <a:pPr/>
              <a:t>‹#›</a:t>
            </a:fld>
            <a:endParaRPr lang="id-ID">
              <a:solidFill>
                <a:srgbClr val="B71E42"/>
              </a:solidFill>
            </a:endParaRPr>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3304369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58143" y="233019"/>
            <a:ext cx="9603275" cy="757581"/>
          </a:xfrm>
        </p:spPr>
        <p:txBody>
          <a:bodyPr/>
          <a:lstStyle/>
          <a:p>
            <a:r>
              <a:rPr lang="en-US"/>
              <a:t>Click to edit Master title style</a:t>
            </a:r>
            <a:endParaRPr lang="en-US" dirty="0"/>
          </a:p>
        </p:txBody>
      </p:sp>
      <p:sp>
        <p:nvSpPr>
          <p:cNvPr id="5" name="Slide Number Placeholder 4"/>
          <p:cNvSpPr>
            <a:spLocks noGrp="1"/>
          </p:cNvSpPr>
          <p:nvPr>
            <p:ph type="sldNum" sz="quarter" idx="12"/>
          </p:nvPr>
        </p:nvSpPr>
        <p:spPr>
          <a:xfrm>
            <a:off x="340360" y="163973"/>
            <a:ext cx="811019" cy="503578"/>
          </a:xfrm>
        </p:spPr>
        <p:txBody>
          <a:bodyPr/>
          <a:lstStyle/>
          <a:p>
            <a:fld id="{62091213-459E-4082-85E0-74485516930F}" type="slidenum">
              <a:rPr lang="id-ID" smtClean="0">
                <a:solidFill>
                  <a:srgbClr val="B71E42"/>
                </a:solidFill>
              </a:rPr>
              <a:pPr/>
              <a:t>‹#›</a:t>
            </a:fld>
            <a:endParaRPr lang="id-ID">
              <a:solidFill>
                <a:srgbClr val="B71E42"/>
              </a:solidFill>
            </a:endParaRPr>
          </a:p>
        </p:txBody>
      </p:sp>
      <p:cxnSp>
        <p:nvCxnSpPr>
          <p:cNvPr id="25" name="Straight Connector 24"/>
          <p:cNvCxnSpPr/>
          <p:nvPr/>
        </p:nvCxnSpPr>
        <p:spPr>
          <a:xfrm>
            <a:off x="1453896" y="10469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8968124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554138" y="330370"/>
            <a:ext cx="3500715" cy="309201"/>
          </a:xfrm>
          <a:prstGeom prst="rect">
            <a:avLst/>
          </a:prstGeom>
        </p:spPr>
        <p:txBody>
          <a:bodyPr/>
          <a:lstStyle/>
          <a:p>
            <a:fld id="{DFE12394-E183-4374-B671-43A7AE489794}" type="datetimeFigureOut">
              <a:rPr lang="id-ID" smtClean="0">
                <a:solidFill>
                  <a:prstClr val="black"/>
                </a:solidFill>
              </a:rPr>
              <a:pPr/>
              <a:t>13/10/2022</a:t>
            </a:fld>
            <a:endParaRPr lang="id-ID">
              <a:solidFill>
                <a:prstClr val="black"/>
              </a:solidFill>
            </a:endParaRPr>
          </a:p>
        </p:txBody>
      </p:sp>
      <p:sp>
        <p:nvSpPr>
          <p:cNvPr id="3" name="Footer Placeholder 2"/>
          <p:cNvSpPr>
            <a:spLocks noGrp="1"/>
          </p:cNvSpPr>
          <p:nvPr>
            <p:ph type="ftr" sz="quarter" idx="11"/>
          </p:nvPr>
        </p:nvSpPr>
        <p:spPr>
          <a:xfrm>
            <a:off x="1451579" y="329307"/>
            <a:ext cx="5938836" cy="309201"/>
          </a:xfrm>
          <a:prstGeom prst="rect">
            <a:avLst/>
          </a:prstGeom>
        </p:spPr>
        <p:txBody>
          <a:bodyPr/>
          <a:lstStyle/>
          <a:p>
            <a:endParaRPr lang="id-ID">
              <a:solidFill>
                <a:prstClr val="black"/>
              </a:solidFill>
            </a:endParaRPr>
          </a:p>
        </p:txBody>
      </p:sp>
      <p:sp>
        <p:nvSpPr>
          <p:cNvPr id="4" name="Slide Number Placeholder 3"/>
          <p:cNvSpPr>
            <a:spLocks noGrp="1"/>
          </p:cNvSpPr>
          <p:nvPr>
            <p:ph type="sldNum" sz="quarter" idx="12"/>
          </p:nvPr>
        </p:nvSpPr>
        <p:spPr/>
        <p:txBody>
          <a:bodyPr/>
          <a:lstStyle/>
          <a:p>
            <a:fld id="{62091213-459E-4082-85E0-74485516930F}" type="slidenum">
              <a:rPr lang="id-ID" smtClean="0">
                <a:solidFill>
                  <a:srgbClr val="B71E42"/>
                </a:solidFill>
              </a:rPr>
              <a:pPr/>
              <a:t>‹#›</a:t>
            </a:fld>
            <a:endParaRPr lang="id-ID">
              <a:solidFill>
                <a:srgbClr val="B71E42"/>
              </a:solidFill>
            </a:endParaRPr>
          </a:p>
        </p:txBody>
      </p:sp>
    </p:spTree>
    <p:extLst>
      <p:ext uri="{BB962C8B-B14F-4D97-AF65-F5344CB8AC3E}">
        <p14:creationId xmlns:p14="http://schemas.microsoft.com/office/powerpoint/2010/main" val="659152637"/>
      </p:ext>
    </p:extLst>
  </p:cSld>
  <p:clrMapOvr>
    <a:masterClrMapping/>
  </p:clrMapOvr>
  <p:extLst mod="1">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554138" y="330370"/>
            <a:ext cx="3500715" cy="309201"/>
          </a:xfrm>
          <a:prstGeom prst="rect">
            <a:avLst/>
          </a:prstGeom>
        </p:spPr>
        <p:txBody>
          <a:bodyPr/>
          <a:lstStyle/>
          <a:p>
            <a:fld id="{DFE12394-E183-4374-B671-43A7AE489794}" type="datetimeFigureOut">
              <a:rPr lang="id-ID" smtClean="0">
                <a:solidFill>
                  <a:prstClr val="black"/>
                </a:solidFill>
              </a:rPr>
              <a:pPr/>
              <a:t>13/10/2022</a:t>
            </a:fld>
            <a:endParaRPr lang="id-ID">
              <a:solidFill>
                <a:prstClr val="black"/>
              </a:solidFill>
            </a:endParaRPr>
          </a:p>
        </p:txBody>
      </p:sp>
      <p:sp>
        <p:nvSpPr>
          <p:cNvPr id="6" name="Footer Placeholder 5"/>
          <p:cNvSpPr>
            <a:spLocks noGrp="1"/>
          </p:cNvSpPr>
          <p:nvPr>
            <p:ph type="ftr" sz="quarter" idx="11"/>
          </p:nvPr>
        </p:nvSpPr>
        <p:spPr>
          <a:xfrm>
            <a:off x="1451579" y="329307"/>
            <a:ext cx="5938836" cy="309201"/>
          </a:xfrm>
          <a:prstGeom prst="rect">
            <a:avLst/>
          </a:prstGeom>
        </p:spPr>
        <p:txBody>
          <a:bodyPr/>
          <a:lstStyle/>
          <a:p>
            <a:endParaRPr lang="id-ID">
              <a:solidFill>
                <a:prstClr val="black"/>
              </a:solidFill>
            </a:endParaRPr>
          </a:p>
        </p:txBody>
      </p:sp>
      <p:sp>
        <p:nvSpPr>
          <p:cNvPr id="7" name="Slide Number Placeholder 6"/>
          <p:cNvSpPr>
            <a:spLocks noGrp="1"/>
          </p:cNvSpPr>
          <p:nvPr>
            <p:ph type="sldNum" sz="quarter" idx="12"/>
          </p:nvPr>
        </p:nvSpPr>
        <p:spPr/>
        <p:txBody>
          <a:bodyPr/>
          <a:lstStyle/>
          <a:p>
            <a:fld id="{62091213-459E-4082-85E0-74485516930F}" type="slidenum">
              <a:rPr lang="id-ID" smtClean="0">
                <a:solidFill>
                  <a:srgbClr val="B71E42"/>
                </a:solidFill>
              </a:rPr>
              <a:pPr/>
              <a:t>‹#›</a:t>
            </a:fld>
            <a:endParaRPr lang="id-ID">
              <a:solidFill>
                <a:srgbClr val="B71E42"/>
              </a:solidFill>
            </a:endParaRPr>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07605363"/>
      </p:ext>
    </p:extLst>
  </p:cSld>
  <p:clrMapOvr>
    <a:masterClrMapping/>
  </p:clrMapOvr>
  <p:extLst mod="1">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a:prstGeom prst="rect">
            <a:avLst/>
          </a:prstGeom>
        </p:spPr>
        <p:txBody>
          <a:bodyPr/>
          <a:lstStyle>
            <a:lvl1pPr algn="l">
              <a:defRPr/>
            </a:lvl1pPr>
          </a:lstStyle>
          <a:p>
            <a:fld id="{DFE12394-E183-4374-B671-43A7AE489794}" type="datetimeFigureOut">
              <a:rPr lang="id-ID" smtClean="0">
                <a:solidFill>
                  <a:prstClr val="black"/>
                </a:solidFill>
              </a:rPr>
              <a:pPr/>
              <a:t>13/10/2022</a:t>
            </a:fld>
            <a:endParaRPr lang="id-ID">
              <a:solidFill>
                <a:prstClr val="black"/>
              </a:solidFill>
            </a:endParaRPr>
          </a:p>
        </p:txBody>
      </p:sp>
      <p:sp>
        <p:nvSpPr>
          <p:cNvPr id="6" name="Footer Placeholder 5"/>
          <p:cNvSpPr>
            <a:spLocks noGrp="1"/>
          </p:cNvSpPr>
          <p:nvPr>
            <p:ph type="ftr" sz="quarter" idx="11"/>
          </p:nvPr>
        </p:nvSpPr>
        <p:spPr>
          <a:xfrm>
            <a:off x="1447382" y="318640"/>
            <a:ext cx="5541004" cy="320931"/>
          </a:xfrm>
          <a:prstGeom prst="rect">
            <a:avLst/>
          </a:prstGeom>
        </p:spPr>
        <p:txBody>
          <a:bodyPr/>
          <a:lstStyle/>
          <a:p>
            <a:endParaRPr lang="id-ID">
              <a:solidFill>
                <a:prstClr val="black"/>
              </a:solidFill>
            </a:endParaRPr>
          </a:p>
        </p:txBody>
      </p:sp>
      <p:sp>
        <p:nvSpPr>
          <p:cNvPr id="7" name="Slide Number Placeholder 6"/>
          <p:cNvSpPr>
            <a:spLocks noGrp="1"/>
          </p:cNvSpPr>
          <p:nvPr>
            <p:ph type="sldNum" sz="quarter" idx="12"/>
          </p:nvPr>
        </p:nvSpPr>
        <p:spPr/>
        <p:txBody>
          <a:bodyPr/>
          <a:lstStyle/>
          <a:p>
            <a:fld id="{62091213-459E-4082-85E0-74485516930F}" type="slidenum">
              <a:rPr lang="id-ID" smtClean="0">
                <a:solidFill>
                  <a:srgbClr val="B71E42"/>
                </a:solidFill>
              </a:rPr>
              <a:pPr/>
              <a:t>‹#›</a:t>
            </a:fld>
            <a:endParaRPr lang="id-ID">
              <a:solidFill>
                <a:srgbClr val="B71E42"/>
              </a:solidFill>
            </a:endParaRP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9863692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554138" y="330370"/>
            <a:ext cx="3500715" cy="309201"/>
          </a:xfrm>
          <a:prstGeom prst="rect">
            <a:avLst/>
          </a:prstGeom>
        </p:spPr>
        <p:txBody>
          <a:bodyPr/>
          <a:lstStyle/>
          <a:p>
            <a:fld id="{DFE12394-E183-4374-B671-43A7AE489794}" type="datetimeFigureOut">
              <a:rPr lang="id-ID" smtClean="0">
                <a:solidFill>
                  <a:prstClr val="black"/>
                </a:solidFill>
              </a:rPr>
              <a:pPr/>
              <a:t>13/10/2022</a:t>
            </a:fld>
            <a:endParaRPr lang="id-ID">
              <a:solidFill>
                <a:prstClr val="black"/>
              </a:solidFill>
            </a:endParaRPr>
          </a:p>
        </p:txBody>
      </p:sp>
      <p:sp>
        <p:nvSpPr>
          <p:cNvPr id="5" name="Footer Placeholder 4"/>
          <p:cNvSpPr>
            <a:spLocks noGrp="1"/>
          </p:cNvSpPr>
          <p:nvPr>
            <p:ph type="ftr" sz="quarter" idx="11"/>
          </p:nvPr>
        </p:nvSpPr>
        <p:spPr>
          <a:xfrm>
            <a:off x="1451579" y="329307"/>
            <a:ext cx="5938836" cy="309201"/>
          </a:xfrm>
          <a:prstGeom prst="rect">
            <a:avLst/>
          </a:prstGeom>
        </p:spPr>
        <p:txBody>
          <a:bodyPr/>
          <a:lstStyle/>
          <a:p>
            <a:endParaRPr lang="id-ID">
              <a:solidFill>
                <a:prstClr val="black"/>
              </a:solidFill>
            </a:endParaRPr>
          </a:p>
        </p:txBody>
      </p:sp>
      <p:sp>
        <p:nvSpPr>
          <p:cNvPr id="6" name="Slide Number Placeholder 5"/>
          <p:cNvSpPr>
            <a:spLocks noGrp="1"/>
          </p:cNvSpPr>
          <p:nvPr>
            <p:ph type="sldNum" sz="quarter" idx="12"/>
          </p:nvPr>
        </p:nvSpPr>
        <p:spPr/>
        <p:txBody>
          <a:bodyPr/>
          <a:lstStyle/>
          <a:p>
            <a:fld id="{62091213-459E-4082-85E0-74485516930F}" type="slidenum">
              <a:rPr lang="id-ID" smtClean="0">
                <a:solidFill>
                  <a:srgbClr val="B71E42"/>
                </a:solidFill>
              </a:rPr>
              <a:pPr/>
              <a:t>‹#›</a:t>
            </a:fld>
            <a:endParaRPr lang="id-ID">
              <a:solidFill>
                <a:srgbClr val="B71E42"/>
              </a:solidFill>
            </a:endParaRPr>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7015448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554138" y="330370"/>
            <a:ext cx="3500715" cy="309201"/>
          </a:xfrm>
          <a:prstGeom prst="rect">
            <a:avLst/>
          </a:prstGeom>
        </p:spPr>
        <p:txBody>
          <a:bodyPr/>
          <a:lstStyle/>
          <a:p>
            <a:fld id="{DFE12394-E183-4374-B671-43A7AE489794}" type="datetimeFigureOut">
              <a:rPr lang="id-ID" smtClean="0">
                <a:solidFill>
                  <a:prstClr val="black"/>
                </a:solidFill>
              </a:rPr>
              <a:pPr/>
              <a:t>13/10/2022</a:t>
            </a:fld>
            <a:endParaRPr lang="id-ID">
              <a:solidFill>
                <a:prstClr val="black"/>
              </a:solidFill>
            </a:endParaRPr>
          </a:p>
        </p:txBody>
      </p:sp>
      <p:sp>
        <p:nvSpPr>
          <p:cNvPr id="5" name="Footer Placeholder 4"/>
          <p:cNvSpPr>
            <a:spLocks noGrp="1"/>
          </p:cNvSpPr>
          <p:nvPr>
            <p:ph type="ftr" sz="quarter" idx="11"/>
          </p:nvPr>
        </p:nvSpPr>
        <p:spPr>
          <a:xfrm>
            <a:off x="1451579" y="329307"/>
            <a:ext cx="5938836" cy="309201"/>
          </a:xfrm>
          <a:prstGeom prst="rect">
            <a:avLst/>
          </a:prstGeom>
        </p:spPr>
        <p:txBody>
          <a:bodyPr/>
          <a:lstStyle/>
          <a:p>
            <a:endParaRPr lang="id-ID">
              <a:solidFill>
                <a:prstClr val="black"/>
              </a:solidFill>
            </a:endParaRPr>
          </a:p>
        </p:txBody>
      </p:sp>
      <p:sp>
        <p:nvSpPr>
          <p:cNvPr id="6" name="Slide Number Placeholder 5"/>
          <p:cNvSpPr>
            <a:spLocks noGrp="1"/>
          </p:cNvSpPr>
          <p:nvPr>
            <p:ph type="sldNum" sz="quarter" idx="12"/>
          </p:nvPr>
        </p:nvSpPr>
        <p:spPr/>
        <p:txBody>
          <a:bodyPr/>
          <a:lstStyle/>
          <a:p>
            <a:fld id="{62091213-459E-4082-85E0-74485516930F}" type="slidenum">
              <a:rPr lang="id-ID" smtClean="0">
                <a:solidFill>
                  <a:srgbClr val="B71E42"/>
                </a:solidFill>
              </a:rPr>
              <a:pPr/>
              <a:t>‹#›</a:t>
            </a:fld>
            <a:endParaRPr lang="id-ID">
              <a:solidFill>
                <a:srgbClr val="B71E42"/>
              </a:solidFill>
            </a:endParaRPr>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43708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E12394-E183-4374-B671-43A7AE489794}" type="datetimeFigureOut">
              <a:rPr lang="id-ID" smtClean="0"/>
              <a:t>13/10/2022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2091213-459E-4082-85E0-74485516930F}" type="slidenum">
              <a:rPr lang="id-ID" smtClean="0"/>
              <a:t>‹#›</a:t>
            </a:fld>
            <a:endParaRPr lang="id-ID"/>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84110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E12394-E183-4374-B671-43A7AE489794}" type="datetimeFigureOut">
              <a:rPr lang="id-ID" smtClean="0"/>
              <a:t>13/10/2022</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62091213-459E-4082-85E0-74485516930F}" type="slidenum">
              <a:rPr lang="id-ID" smtClean="0"/>
              <a:t>‹#›</a:t>
            </a:fld>
            <a:endParaRPr lang="id-ID"/>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79227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58143" y="233019"/>
            <a:ext cx="9603275" cy="757581"/>
          </a:xfrm>
        </p:spPr>
        <p:txBody>
          <a:bodyPr/>
          <a:lstStyle/>
          <a:p>
            <a:r>
              <a:rPr lang="en-US"/>
              <a:t>Click to edit Master title style</a:t>
            </a:r>
            <a:endParaRPr lang="en-US" dirty="0"/>
          </a:p>
        </p:txBody>
      </p:sp>
      <p:sp>
        <p:nvSpPr>
          <p:cNvPr id="5" name="Slide Number Placeholder 4"/>
          <p:cNvSpPr>
            <a:spLocks noGrp="1"/>
          </p:cNvSpPr>
          <p:nvPr>
            <p:ph type="sldNum" sz="quarter" idx="12"/>
          </p:nvPr>
        </p:nvSpPr>
        <p:spPr>
          <a:xfrm>
            <a:off x="340360" y="163973"/>
            <a:ext cx="811019" cy="503578"/>
          </a:xfrm>
        </p:spPr>
        <p:txBody>
          <a:bodyPr/>
          <a:lstStyle/>
          <a:p>
            <a:fld id="{62091213-459E-4082-85E0-74485516930F}" type="slidenum">
              <a:rPr lang="id-ID" smtClean="0"/>
              <a:t>‹#›</a:t>
            </a:fld>
            <a:endParaRPr lang="id-ID"/>
          </a:p>
        </p:txBody>
      </p:sp>
      <p:cxnSp>
        <p:nvCxnSpPr>
          <p:cNvPr id="25" name="Straight Connector 24"/>
          <p:cNvCxnSpPr/>
          <p:nvPr/>
        </p:nvCxnSpPr>
        <p:spPr>
          <a:xfrm>
            <a:off x="1453896" y="10469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5883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bg>
      <p:bgPr>
        <a:gradFill flip="none" rotWithShape="1">
          <a:gsLst>
            <a:gs pos="0">
              <a:schemeClr val="tx1"/>
            </a:gs>
            <a:gs pos="50000">
              <a:srgbClr val="002060"/>
            </a:gs>
            <a:gs pos="100000">
              <a:schemeClr val="tx1"/>
            </a:gs>
          </a:gsLst>
          <a:lin ang="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5759025"/>
      </p:ext>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E12394-E183-4374-B671-43A7AE489794}" type="datetimeFigureOut">
              <a:rPr lang="id-ID" smtClean="0"/>
              <a:t>13/10/2022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2091213-459E-4082-85E0-74485516930F}" type="slidenum">
              <a:rPr lang="id-ID" smtClean="0"/>
              <a:t>‹#›</a:t>
            </a:fld>
            <a:endParaRPr lang="id-ID"/>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3751603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FE12394-E183-4374-B671-43A7AE489794}" type="datetimeFigureOut">
              <a:rPr lang="id-ID" smtClean="0"/>
              <a:t>13/10/2022</a:t>
            </a:fld>
            <a:endParaRPr lang="id-ID"/>
          </a:p>
        </p:txBody>
      </p:sp>
      <p:sp>
        <p:nvSpPr>
          <p:cNvPr id="6" name="Footer Placeholder 5"/>
          <p:cNvSpPr>
            <a:spLocks noGrp="1"/>
          </p:cNvSpPr>
          <p:nvPr>
            <p:ph type="ftr" sz="quarter" idx="11"/>
          </p:nvPr>
        </p:nvSpPr>
        <p:spPr>
          <a:xfrm>
            <a:off x="1447382" y="318640"/>
            <a:ext cx="5541004" cy="320931"/>
          </a:xfrm>
        </p:spPr>
        <p:txBody>
          <a:bodyPr/>
          <a:lstStyle/>
          <a:p>
            <a:endParaRPr lang="id-ID"/>
          </a:p>
        </p:txBody>
      </p:sp>
      <p:sp>
        <p:nvSpPr>
          <p:cNvPr id="7" name="Slide Number Placeholder 6"/>
          <p:cNvSpPr>
            <a:spLocks noGrp="1"/>
          </p:cNvSpPr>
          <p:nvPr>
            <p:ph type="sldNum" sz="quarter" idx="12"/>
          </p:nvPr>
        </p:nvSpPr>
        <p:spPr/>
        <p:txBody>
          <a:bodyPr/>
          <a:lstStyle/>
          <a:p>
            <a:fld id="{62091213-459E-4082-85E0-74485516930F}" type="slidenum">
              <a:rPr lang="id-ID" smtClean="0"/>
              <a:t>‹#›</a:t>
            </a:fld>
            <a:endParaRPr lang="id-ID"/>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07505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image" Target="../media/image2.jpeg"/><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FE12394-E183-4374-B671-43A7AE489794}" type="datetimeFigureOut">
              <a:rPr lang="id-ID" smtClean="0"/>
              <a:t>13/10/2022</a:t>
            </a:fld>
            <a:endParaRPr lang="id-ID"/>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2091213-459E-4082-85E0-74485516930F}" type="slidenum">
              <a:rPr lang="id-ID" smtClean="0"/>
              <a:t>‹#›</a:t>
            </a:fld>
            <a:endParaRPr lang="id-ID"/>
          </a:p>
        </p:txBody>
      </p:sp>
    </p:spTree>
    <p:extLst>
      <p:ext uri="{BB962C8B-B14F-4D97-AF65-F5344CB8AC3E}">
        <p14:creationId xmlns:p14="http://schemas.microsoft.com/office/powerpoint/2010/main" val="607456813"/>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FE12394-E183-4374-B671-43A7AE489794}" type="datetimeFigureOut">
              <a:rPr lang="id-ID" smtClean="0">
                <a:solidFill>
                  <a:prstClr val="black">
                    <a:tint val="75000"/>
                  </a:prstClr>
                </a:solidFill>
              </a:rPr>
              <a:pPr/>
              <a:t>13/10/2022</a:t>
            </a:fld>
            <a:endParaRPr lang="id-ID">
              <a:solidFill>
                <a:prstClr val="black">
                  <a:tint val="75000"/>
                </a:prstClr>
              </a:solidFill>
            </a:endParaRPr>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id-ID">
              <a:solidFill>
                <a:prstClr val="black">
                  <a:tint val="75000"/>
                </a:prstClr>
              </a:solidFill>
            </a:endParaRP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2091213-459E-4082-85E0-74485516930F}" type="slidenum">
              <a:rPr lang="id-ID" smtClean="0">
                <a:solidFill>
                  <a:srgbClr val="B71E42"/>
                </a:solidFill>
              </a:rPr>
              <a:pPr/>
              <a:t>‹#›</a:t>
            </a:fld>
            <a:endParaRPr lang="id-ID">
              <a:solidFill>
                <a:srgbClr val="B71E42"/>
              </a:solidFill>
            </a:endParaRPr>
          </a:p>
        </p:txBody>
      </p:sp>
    </p:spTree>
    <p:extLst>
      <p:ext uri="{BB962C8B-B14F-4D97-AF65-F5344CB8AC3E}">
        <p14:creationId xmlns:p14="http://schemas.microsoft.com/office/powerpoint/2010/main" val="236387000"/>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88662" y="2203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2091213-459E-4082-85E0-74485516930F}" type="slidenum">
              <a:rPr lang="id-ID" smtClean="0">
                <a:solidFill>
                  <a:srgbClr val="B71E42"/>
                </a:solidFill>
              </a:rPr>
              <a:pPr/>
              <a:t>‹#›</a:t>
            </a:fld>
            <a:endParaRPr lang="id-ID">
              <a:solidFill>
                <a:srgbClr val="B71E42"/>
              </a:solidFill>
            </a:endParaRPr>
          </a:p>
        </p:txBody>
      </p:sp>
      <p:pic>
        <p:nvPicPr>
          <p:cNvPr id="1026" name="Picture 2" descr="Desain Background Brosur Keren - Background Buku Warna Biru - 1600x1000 -  Download HD Wallpaper - WallpaperTip"/>
          <p:cNvPicPr>
            <a:picLocks noChangeAspect="1" noChangeArrowheads="1"/>
          </p:cNvPicPr>
          <p:nvPr/>
        </p:nvPicPr>
        <p:blipFill rotWithShape="1">
          <a:blip r:embed="rId15">
            <a:extLst>
              <a:ext uri="{28A0092B-C50C-407E-A947-70E740481C1C}">
                <a14:useLocalDpi xmlns:a14="http://schemas.microsoft.com/office/drawing/2010/main" val="0"/>
              </a:ext>
            </a:extLst>
          </a:blip>
          <a:srcRect r="7785" b="15360"/>
          <a:stretch/>
        </p:blipFill>
        <p:spPr bwMode="auto">
          <a:xfrm>
            <a:off x="10236200" y="0"/>
            <a:ext cx="19558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8545033"/>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12.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2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Background free vector download (53,206 Free vector) for commercial use.  format: ai, eps, cdr, svg vector illustration graphic art desig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958015" cy="6858000"/>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 name="Rectangle 2"/>
          <p:cNvSpPr/>
          <p:nvPr/>
        </p:nvSpPr>
        <p:spPr>
          <a:xfrm>
            <a:off x="9957642" y="0"/>
            <a:ext cx="223435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BD21447A-6C77-4E90-9545-B2B98D1C43C0}"/>
              </a:ext>
            </a:extLst>
          </p:cNvPr>
          <p:cNvSpPr>
            <a:spLocks noGrp="1"/>
          </p:cNvSpPr>
          <p:nvPr>
            <p:ph type="ctrTitle"/>
          </p:nvPr>
        </p:nvSpPr>
        <p:spPr>
          <a:xfrm>
            <a:off x="914399" y="683895"/>
            <a:ext cx="7482418" cy="2174873"/>
          </a:xfrm>
          <a:noFill/>
        </p:spPr>
        <p:txBody>
          <a:bodyPr>
            <a:noAutofit/>
          </a:bodyPr>
          <a:lstStyle/>
          <a:p>
            <a:r>
              <a:rPr lang="en-US" smtClean="0">
                <a:latin typeface="AR JULIAN" pitchFamily="2" charset="0"/>
              </a:rPr>
              <a:t/>
            </a:r>
            <a:br>
              <a:rPr lang="en-US" smtClean="0">
                <a:latin typeface="AR JULIAN" pitchFamily="2" charset="0"/>
              </a:rPr>
            </a:br>
            <a:r>
              <a:rPr lang="en-US">
                <a:latin typeface="AR JULIAN" pitchFamily="2" charset="0"/>
              </a:rPr>
              <a:t/>
            </a:r>
            <a:br>
              <a:rPr lang="en-US">
                <a:latin typeface="AR JULIAN" pitchFamily="2" charset="0"/>
              </a:rPr>
            </a:br>
            <a:r>
              <a:rPr lang="en-US" smtClean="0">
                <a:latin typeface="AR JULIAN" pitchFamily="2" charset="0"/>
              </a:rPr>
              <a:t>SISTEM</a:t>
            </a:r>
            <a:br>
              <a:rPr lang="en-US" smtClean="0">
                <a:latin typeface="AR JULIAN" pitchFamily="2" charset="0"/>
              </a:rPr>
            </a:br>
            <a:r>
              <a:rPr lang="en-US" smtClean="0">
                <a:latin typeface="AR JULIAN" pitchFamily="2" charset="0"/>
              </a:rPr>
              <a:t>BASIS DATA</a:t>
            </a:r>
            <a:endParaRPr lang="id-ID">
              <a:latin typeface="AR JULIAN" pitchFamily="2" charset="0"/>
            </a:endParaRPr>
          </a:p>
        </p:txBody>
      </p:sp>
      <p:sp>
        <p:nvSpPr>
          <p:cNvPr id="4" name="Rounded Rectangle 3"/>
          <p:cNvSpPr/>
          <p:nvPr/>
        </p:nvSpPr>
        <p:spPr>
          <a:xfrm>
            <a:off x="8362950" y="5153525"/>
            <a:ext cx="3190129" cy="694826"/>
          </a:xfrm>
          <a:prstGeom prst="roundRect">
            <a:avLst>
              <a:gd name="adj" fmla="val 43841"/>
            </a:avLst>
          </a:prstGeom>
          <a:gradFill flip="none" rotWithShape="1">
            <a:gsLst>
              <a:gs pos="0">
                <a:srgbClr val="CCFFFF">
                  <a:lumMod val="0"/>
                  <a:lumOff val="100000"/>
                  <a:alpha val="0"/>
                </a:srgbClr>
              </a:gs>
              <a:gs pos="50000">
                <a:schemeClr val="bg1"/>
              </a:gs>
              <a:gs pos="100000">
                <a:schemeClr val="bg1"/>
              </a:gs>
            </a:gsLst>
            <a:lin ang="0" scaled="1"/>
            <a:tileRect/>
          </a:gra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spcAft>
                <a:spcPts val="600"/>
              </a:spcAft>
            </a:pPr>
            <a:r>
              <a:rPr lang="en-US" sz="1400">
                <a:solidFill>
                  <a:schemeClr val="tx1"/>
                </a:solidFill>
                <a:latin typeface="Arial" pitchFamily="34" charset="0"/>
                <a:cs typeface="Arial" pitchFamily="34" charset="0"/>
              </a:rPr>
              <a:t>oleh :</a:t>
            </a:r>
          </a:p>
          <a:p>
            <a:pPr algn="ctr">
              <a:spcAft>
                <a:spcPts val="600"/>
              </a:spcAft>
            </a:pPr>
            <a:r>
              <a:rPr lang="en-US" sz="1600" b="1">
                <a:solidFill>
                  <a:schemeClr val="tx1"/>
                </a:solidFill>
                <a:latin typeface="Arial" pitchFamily="34" charset="0"/>
                <a:cs typeface="Arial" pitchFamily="34" charset="0"/>
              </a:rPr>
              <a:t>SANYATA </a:t>
            </a:r>
            <a:r>
              <a:rPr lang="en-US" sz="1600" b="1" smtClean="0">
                <a:solidFill>
                  <a:schemeClr val="tx1"/>
                </a:solidFill>
                <a:latin typeface="Arial" pitchFamily="34" charset="0"/>
                <a:cs typeface="Arial" pitchFamily="34" charset="0"/>
              </a:rPr>
              <a:t>PURWIDAYANTA</a:t>
            </a:r>
            <a:endParaRPr lang="en-US" sz="1600" b="1">
              <a:solidFill>
                <a:schemeClr val="tx1"/>
              </a:solidFill>
              <a:latin typeface="Arial" pitchFamily="34" charset="0"/>
              <a:cs typeface="Arial" pitchFamily="34" charset="0"/>
            </a:endParaRPr>
          </a:p>
        </p:txBody>
      </p:sp>
      <p:sp>
        <p:nvSpPr>
          <p:cNvPr id="9" name="Snip and Round Single Corner Rectangle 8"/>
          <p:cNvSpPr/>
          <p:nvPr/>
        </p:nvSpPr>
        <p:spPr>
          <a:xfrm rot="16200000" flipH="1">
            <a:off x="10959519" y="342654"/>
            <a:ext cx="967264" cy="932259"/>
          </a:xfrm>
          <a:prstGeom prst="snipRoundRect">
            <a:avLst>
              <a:gd name="adj1" fmla="val 0"/>
              <a:gd name="adj2" fmla="val 50000"/>
            </a:avLst>
          </a:prstGeom>
        </p:spPr>
        <p:style>
          <a:lnRef idx="2">
            <a:schemeClr val="accent6"/>
          </a:lnRef>
          <a:fillRef idx="1">
            <a:schemeClr val="lt1"/>
          </a:fillRef>
          <a:effectRef idx="0">
            <a:schemeClr val="accent6"/>
          </a:effectRef>
          <a:fontRef idx="minor">
            <a:schemeClr val="dk1"/>
          </a:fontRef>
        </p:style>
        <p:txBody>
          <a:bodyPr vert="vert" wrap="square" lIns="0" tIns="45720" rIns="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8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pitchFamily="34" charset="0"/>
                <a:cs typeface="Arial" pitchFamily="34" charset="0"/>
              </a:rPr>
              <a:t>4</a:t>
            </a:r>
            <a:endParaRPr lang="en-US" sz="4800" b="1" cap="none"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pitchFamily="34" charset="0"/>
              <a:cs typeface="Arial" pitchFamily="34" charset="0"/>
            </a:endParaRPr>
          </a:p>
        </p:txBody>
      </p:sp>
      <p:pic>
        <p:nvPicPr>
          <p:cNvPr id="10" name="Picture 2" descr="D:\FOTO-VIDEO-KELUARGA\00_Foto-Keluarga baru\Foto_Kegiatan_LuarKota\IMG_20151027_165823.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72136" y="862123"/>
            <a:ext cx="2763396" cy="3862277"/>
          </a:xfrm>
          <a:prstGeom prst="snip2DiagRect">
            <a:avLst/>
          </a:prstGeom>
          <a:solidFill>
            <a:srgbClr val="FFFFFF">
              <a:shade val="85000"/>
            </a:srgbClr>
          </a:solidFill>
          <a:ln w="28575"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p:spPr>
      </p:pic>
      <p:pic>
        <p:nvPicPr>
          <p:cNvPr id="13" name="Picture 12" descr="Penjelasan tentang Basis Data dan DBMS - Beril.i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5377" y="3961398"/>
            <a:ext cx="2447820" cy="211793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8" descr="BASIS DATA : Pengertian, Komponen dan Sistem Basis Data (Database) |  Salamadia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26821" y="3961397"/>
            <a:ext cx="2527309" cy="2117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77606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 xmlns:a16="http://schemas.microsoft.com/office/drawing/2014/main" id="{BD21447A-6C77-4E90-9545-B2B98D1C43C0}"/>
              </a:ext>
            </a:extLst>
          </p:cNvPr>
          <p:cNvSpPr>
            <a:spLocks noGrp="1"/>
          </p:cNvSpPr>
          <p:nvPr>
            <p:ph type="ctrTitle"/>
          </p:nvPr>
        </p:nvSpPr>
        <p:spPr>
          <a:xfrm>
            <a:off x="428624" y="135411"/>
            <a:ext cx="11249025" cy="493240"/>
          </a:xfrm>
          <a:noFill/>
        </p:spPr>
        <p:txBody>
          <a:bodyPr>
            <a:noAutofit/>
          </a:bodyPr>
          <a:lstStyle/>
          <a:p>
            <a:r>
              <a:rPr lang="en-US" sz="3200" smtClean="0">
                <a:latin typeface="AR JULIAN" pitchFamily="2" charset="0"/>
                <a:sym typeface="Wingdings"/>
              </a:rPr>
              <a:t> CONTOH MEMBUAT INFORMASI GRAFIK</a:t>
            </a:r>
            <a:endParaRPr lang="id-ID" sz="3200">
              <a:latin typeface="AR JULIAN" pitchFamily="2" charset="0"/>
            </a:endParaRPr>
          </a:p>
        </p:txBody>
      </p:sp>
      <p:graphicFrame>
        <p:nvGraphicFramePr>
          <p:cNvPr id="5" name="Chart 4"/>
          <p:cNvGraphicFramePr/>
          <p:nvPr>
            <p:extLst>
              <p:ext uri="{D42A27DB-BD31-4B8C-83A1-F6EECF244321}">
                <p14:modId xmlns:p14="http://schemas.microsoft.com/office/powerpoint/2010/main" val="4289414510"/>
              </p:ext>
            </p:extLst>
          </p:nvPr>
        </p:nvGraphicFramePr>
        <p:xfrm>
          <a:off x="7467600" y="716280"/>
          <a:ext cx="4358640" cy="302514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p:cNvGraphicFramePr/>
          <p:nvPr>
            <p:extLst>
              <p:ext uri="{D42A27DB-BD31-4B8C-83A1-F6EECF244321}">
                <p14:modId xmlns:p14="http://schemas.microsoft.com/office/powerpoint/2010/main" val="3415298336"/>
              </p:ext>
            </p:extLst>
          </p:nvPr>
        </p:nvGraphicFramePr>
        <p:xfrm>
          <a:off x="7520940" y="3817620"/>
          <a:ext cx="4281024" cy="2719262"/>
        </p:xfrm>
        <a:graphic>
          <a:graphicData uri="http://schemas.openxmlformats.org/drawingml/2006/chart">
            <c:chart xmlns:c="http://schemas.openxmlformats.org/drawingml/2006/chart" xmlns:r="http://schemas.openxmlformats.org/officeDocument/2006/relationships" r:id="rId3"/>
          </a:graphicData>
        </a:graphic>
      </p:graphicFrame>
      <p:sp>
        <p:nvSpPr>
          <p:cNvPr id="7" name="Title 1"/>
          <p:cNvSpPr txBox="1">
            <a:spLocks/>
          </p:cNvSpPr>
          <p:nvPr/>
        </p:nvSpPr>
        <p:spPr>
          <a:xfrm>
            <a:off x="530000" y="780030"/>
            <a:ext cx="6792819" cy="1041149"/>
          </a:xfrm>
          <a:prstGeom prst="rect">
            <a:avLst/>
          </a:prstGeom>
        </p:spPr>
        <p:txBody>
          <a:bodyPr vert="horz" lIns="91440" tIns="45720" rIns="91440" bIns="45720" rtlCol="0" anchor="t">
            <a:noAutofit/>
          </a:bodyPr>
          <a:lstStyle>
            <a:lvl1pPr algn="r"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marL="228600" indent="-228600" algn="l">
              <a:lnSpc>
                <a:spcPct val="120000"/>
              </a:lnSpc>
              <a:spcAft>
                <a:spcPts val="600"/>
              </a:spcAft>
              <a:buFont typeface="Wingdings" pitchFamily="2" charset="2"/>
              <a:buChar char="ü"/>
            </a:pPr>
            <a:r>
              <a:rPr lang="en-US" sz="1200" cap="none">
                <a:latin typeface="Arial" pitchFamily="34" charset="0"/>
                <a:cs typeface="Arial" pitchFamily="34" charset="0"/>
              </a:rPr>
              <a:t>G</a:t>
            </a:r>
            <a:r>
              <a:rPr lang="en-US" sz="1200" cap="none" smtClean="0">
                <a:latin typeface="Arial" pitchFamily="34" charset="0"/>
                <a:cs typeface="Arial" pitchFamily="34" charset="0"/>
              </a:rPr>
              <a:t>unakan excel untuk membuat informasi grafik minimal 2 buah persis seperti contoh di bawah lengkap dengan warna-warnanya!</a:t>
            </a:r>
            <a:br>
              <a:rPr lang="en-US" sz="1200" cap="none" smtClean="0">
                <a:latin typeface="Arial" pitchFamily="34" charset="0"/>
                <a:cs typeface="Arial" pitchFamily="34" charset="0"/>
              </a:rPr>
            </a:br>
            <a:r>
              <a:rPr lang="en-US" sz="1200" cap="none" smtClean="0">
                <a:latin typeface="Arial" pitchFamily="34" charset="0"/>
                <a:cs typeface="Arial" pitchFamily="34" charset="0"/>
              </a:rPr>
              <a:t>Buatkan contoh untuk model INFORMASI GRAFIK lainnya, tetap rapi dan indah.</a:t>
            </a:r>
          </a:p>
          <a:p>
            <a:pPr marL="228600" indent="-228600" algn="l">
              <a:lnSpc>
                <a:spcPct val="120000"/>
              </a:lnSpc>
              <a:spcAft>
                <a:spcPts val="600"/>
              </a:spcAft>
              <a:buFont typeface="Wingdings" pitchFamily="2" charset="2"/>
              <a:buChar char="ü"/>
            </a:pPr>
            <a:r>
              <a:rPr lang="en-US" sz="1200" cap="none" smtClean="0">
                <a:latin typeface="Arial" pitchFamily="34" charset="0"/>
                <a:cs typeface="Arial" pitchFamily="34" charset="0"/>
              </a:rPr>
              <a:t>Laporan progres keberhasilan saudara sebagai manager dalam membuat grafik tersebut</a:t>
            </a:r>
          </a:p>
        </p:txBody>
      </p:sp>
      <p:sp>
        <p:nvSpPr>
          <p:cNvPr id="8" name="Rounded Rectangle 7"/>
          <p:cNvSpPr/>
          <p:nvPr/>
        </p:nvSpPr>
        <p:spPr>
          <a:xfrm>
            <a:off x="10255377" y="97985"/>
            <a:ext cx="1298448" cy="522436"/>
          </a:xfrm>
          <a:prstGeom prst="roundRect">
            <a:avLst/>
          </a:prstGeom>
          <a:solidFill>
            <a:srgbClr val="FFFF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smtClean="0">
                <a:solidFill>
                  <a:schemeClr val="tx1"/>
                </a:solidFill>
              </a:rPr>
              <a:t>REVIEW</a:t>
            </a:r>
            <a:endParaRPr lang="en-US" sz="1600" i="1">
              <a:solidFill>
                <a:schemeClr val="tx1"/>
              </a:solidFill>
            </a:endParaRPr>
          </a:p>
        </p:txBody>
      </p:sp>
    </p:spTree>
    <p:extLst>
      <p:ext uri="{BB962C8B-B14F-4D97-AF65-F5344CB8AC3E}">
        <p14:creationId xmlns:p14="http://schemas.microsoft.com/office/powerpoint/2010/main" val="35008486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Gambar Backgrounds Simple Untuk Powerpoint - Wallpaper Cave"/>
          <p:cNvPicPr>
            <a:picLocks noChangeAspect="1" noChangeArrowheads="1"/>
          </p:cNvPicPr>
          <p:nvPr/>
        </p:nvPicPr>
        <p:blipFill rotWithShape="1">
          <a:blip r:embed="rId2">
            <a:extLst>
              <a:ext uri="{28A0092B-C50C-407E-A947-70E740481C1C}">
                <a14:useLocalDpi xmlns:a14="http://schemas.microsoft.com/office/drawing/2010/main" val="0"/>
              </a:ext>
            </a:extLst>
          </a:blip>
          <a:srcRect t="56420" r="6702"/>
          <a:stretch/>
        </p:blipFill>
        <p:spPr bwMode="auto">
          <a:xfrm flipH="1">
            <a:off x="-3" y="0"/>
            <a:ext cx="11991978" cy="523875"/>
          </a:xfrm>
          <a:prstGeom prst="rect">
            <a:avLst/>
          </a:prstGeom>
          <a:noFill/>
          <a:extLst>
            <a:ext uri="{909E8E84-426E-40DD-AFC4-6F175D3DCCD1}">
              <a14:hiddenFill xmlns:a14="http://schemas.microsoft.com/office/drawing/2010/main">
                <a:solidFill>
                  <a:srgbClr val="FFFFFF"/>
                </a:solidFill>
              </a14:hiddenFill>
            </a:ext>
          </a:extLst>
        </p:spPr>
      </p:pic>
      <p:sp>
        <p:nvSpPr>
          <p:cNvPr id="71" name="Title 1">
            <a:extLst>
              <a:ext uri="{FF2B5EF4-FFF2-40B4-BE49-F238E27FC236}">
                <a16:creationId xmlns="" xmlns:a16="http://schemas.microsoft.com/office/drawing/2014/main" id="{BD21447A-6C77-4E90-9545-B2B98D1C43C0}"/>
              </a:ext>
            </a:extLst>
          </p:cNvPr>
          <p:cNvSpPr>
            <a:spLocks noGrp="1"/>
          </p:cNvSpPr>
          <p:nvPr>
            <p:ph type="ctrTitle"/>
          </p:nvPr>
        </p:nvSpPr>
        <p:spPr>
          <a:xfrm>
            <a:off x="0" y="0"/>
            <a:ext cx="12191999" cy="493240"/>
          </a:xfrm>
          <a:noFill/>
        </p:spPr>
        <p:txBody>
          <a:bodyPr>
            <a:noAutofit/>
          </a:bodyPr>
          <a:lstStyle/>
          <a:p>
            <a:r>
              <a:rPr lang="en-US" sz="2800" smtClean="0">
                <a:latin typeface="AR JULIAN" pitchFamily="2" charset="0"/>
                <a:sym typeface="Wingdings"/>
              </a:rPr>
              <a:t>  KINERJA MANAGER : </a:t>
            </a:r>
            <a:r>
              <a:rPr lang="en-US" sz="2800" smtClean="0">
                <a:solidFill>
                  <a:srgbClr val="0070C0"/>
                </a:solidFill>
                <a:latin typeface="AR JULIAN" pitchFamily="2" charset="0"/>
                <a:sym typeface="Wingdings"/>
              </a:rPr>
              <a:t>LAPORAN-1 : Grafik Matematis</a:t>
            </a:r>
            <a:endParaRPr lang="id-ID" sz="2800">
              <a:solidFill>
                <a:srgbClr val="0070C0"/>
              </a:solidFill>
              <a:latin typeface="AR JULIAN" pitchFamily="2" charset="0"/>
            </a:endParaRPr>
          </a:p>
        </p:txBody>
      </p:sp>
      <p:graphicFrame>
        <p:nvGraphicFramePr>
          <p:cNvPr id="2" name="Table 1"/>
          <p:cNvGraphicFramePr>
            <a:graphicFrameLocks noGrp="1"/>
          </p:cNvGraphicFramePr>
          <p:nvPr>
            <p:extLst/>
          </p:nvPr>
        </p:nvGraphicFramePr>
        <p:xfrm>
          <a:off x="396241" y="1439601"/>
          <a:ext cx="3023236" cy="5182387"/>
        </p:xfrm>
        <a:graphic>
          <a:graphicData uri="http://schemas.openxmlformats.org/drawingml/2006/table">
            <a:tbl>
              <a:tblPr/>
              <a:tblGrid>
                <a:gridCol w="786992"/>
                <a:gridCol w="603750"/>
                <a:gridCol w="844200"/>
                <a:gridCol w="788294"/>
              </a:tblGrid>
              <a:tr h="174249">
                <a:tc>
                  <a:txBody>
                    <a:bodyPr/>
                    <a:lstStyle/>
                    <a:p>
                      <a:pPr algn="ctr" fontAlgn="b"/>
                      <a:r>
                        <a:rPr lang="en-US" sz="1200" b="1" i="0" u="none" strike="noStrike">
                          <a:solidFill>
                            <a:srgbClr val="000000"/>
                          </a:solidFill>
                          <a:effectLst/>
                          <a:latin typeface="Calibri"/>
                        </a:rPr>
                        <a:t>Sudut</a:t>
                      </a:r>
                    </a:p>
                  </a:txBody>
                  <a:tcPr marL="6388" marR="6388" marT="63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rowSpan="2">
                  <a:txBody>
                    <a:bodyPr/>
                    <a:lstStyle/>
                    <a:p>
                      <a:pPr algn="ctr" fontAlgn="ctr"/>
                      <a:r>
                        <a:rPr lang="en-US" sz="1200" b="1" i="0" u="none" strike="noStrike">
                          <a:solidFill>
                            <a:srgbClr val="000000"/>
                          </a:solidFill>
                          <a:effectLst/>
                          <a:latin typeface="Calibri"/>
                        </a:rPr>
                        <a:t>Sinus</a:t>
                      </a: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rowSpan="2">
                  <a:txBody>
                    <a:bodyPr/>
                    <a:lstStyle/>
                    <a:p>
                      <a:pPr algn="ctr" fontAlgn="ctr"/>
                      <a:r>
                        <a:rPr lang="en-US" sz="1200" b="1" i="0" u="none" strike="noStrike" smtClean="0">
                          <a:solidFill>
                            <a:srgbClr val="000000"/>
                          </a:solidFill>
                          <a:effectLst/>
                          <a:latin typeface="Calibri"/>
                        </a:rPr>
                        <a:t>Cosinus</a:t>
                      </a:r>
                      <a:endParaRPr lang="en-US" sz="1200" b="1" i="0" u="none" strike="noStrike">
                        <a:solidFill>
                          <a:srgbClr val="000000"/>
                        </a:solidFill>
                        <a:effectLst/>
                        <a:latin typeface="Calibri"/>
                      </a:endParaRP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rowSpan="2">
                  <a:txBody>
                    <a:bodyPr/>
                    <a:lstStyle/>
                    <a:p>
                      <a:pPr algn="ctr" fontAlgn="ctr"/>
                      <a:r>
                        <a:rPr lang="en-US" sz="1200" b="1" i="0" u="none" strike="noStrike" smtClean="0">
                          <a:solidFill>
                            <a:srgbClr val="000000"/>
                          </a:solidFill>
                          <a:effectLst/>
                          <a:latin typeface="Calibri"/>
                        </a:rPr>
                        <a:t>Tangen</a:t>
                      </a:r>
                      <a:endParaRPr lang="en-US" sz="1200" b="1" i="0" u="none" strike="noStrike">
                        <a:solidFill>
                          <a:srgbClr val="000000"/>
                        </a:solidFill>
                        <a:effectLst/>
                        <a:latin typeface="Calibri"/>
                      </a:endParaRP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174249">
                <a:tc>
                  <a:txBody>
                    <a:bodyPr/>
                    <a:lstStyle/>
                    <a:p>
                      <a:pPr algn="ctr" fontAlgn="b"/>
                      <a:r>
                        <a:rPr lang="en-US" sz="1200" b="0" i="0" u="none" strike="noStrike">
                          <a:solidFill>
                            <a:srgbClr val="000000"/>
                          </a:solidFill>
                          <a:effectLst/>
                          <a:latin typeface="Calibri"/>
                        </a:rPr>
                        <a:t>Derajat</a:t>
                      </a:r>
                    </a:p>
                  </a:txBody>
                  <a:tcPr marL="6388" marR="6388" marT="63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vMerge="1">
                  <a:txBody>
                    <a:bodyPr/>
                    <a:lstStyle/>
                    <a:p>
                      <a:endParaRPr lang="en-US"/>
                    </a:p>
                  </a:txBody>
                  <a:tcPr/>
                </a:tc>
                <a:tc vMerge="1">
                  <a:txBody>
                    <a:bodyPr/>
                    <a:lstStyle/>
                    <a:p>
                      <a:endParaRPr lang="en-US"/>
                    </a:p>
                  </a:txBody>
                  <a:tcPr/>
                </a:tc>
                <a:tc vMerge="1">
                  <a:txBody>
                    <a:bodyPr/>
                    <a:lstStyle/>
                    <a:p>
                      <a:endParaRPr lang="en-US"/>
                    </a:p>
                  </a:txBody>
                  <a:tcPr/>
                </a:tc>
              </a:tr>
              <a:tr h="174249">
                <a:tc>
                  <a:txBody>
                    <a:bodyPr/>
                    <a:lstStyle/>
                    <a:p>
                      <a:pPr algn="ctr" fontAlgn="b"/>
                      <a:r>
                        <a:rPr lang="en-US" sz="1200" b="0" i="0" u="none" strike="noStrike">
                          <a:solidFill>
                            <a:srgbClr val="000000"/>
                          </a:solidFill>
                          <a:effectLst/>
                          <a:latin typeface="Calibri"/>
                        </a:rPr>
                        <a:t>0</a:t>
                      </a:r>
                    </a:p>
                  </a:txBody>
                  <a:tcPr marL="6388" marR="6388" marT="63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4249">
                <a:tc>
                  <a:txBody>
                    <a:bodyPr/>
                    <a:lstStyle/>
                    <a:p>
                      <a:pPr algn="ctr" fontAlgn="b"/>
                      <a:r>
                        <a:rPr lang="en-US" sz="1200" b="0" i="0" u="none" strike="noStrike">
                          <a:solidFill>
                            <a:srgbClr val="000000"/>
                          </a:solidFill>
                          <a:effectLst/>
                          <a:latin typeface="Calibri"/>
                        </a:rPr>
                        <a:t>15</a:t>
                      </a:r>
                    </a:p>
                  </a:txBody>
                  <a:tcPr marL="6388" marR="6388" marT="63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4249">
                <a:tc>
                  <a:txBody>
                    <a:bodyPr/>
                    <a:lstStyle/>
                    <a:p>
                      <a:pPr algn="ctr" fontAlgn="b"/>
                      <a:r>
                        <a:rPr lang="en-US" sz="1200" b="0" i="0" u="none" strike="noStrike">
                          <a:solidFill>
                            <a:srgbClr val="000000"/>
                          </a:solidFill>
                          <a:effectLst/>
                          <a:latin typeface="Calibri"/>
                        </a:rPr>
                        <a:t>30</a:t>
                      </a:r>
                    </a:p>
                  </a:txBody>
                  <a:tcPr marL="6388" marR="6388" marT="63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4249">
                <a:tc>
                  <a:txBody>
                    <a:bodyPr/>
                    <a:lstStyle/>
                    <a:p>
                      <a:pPr algn="ctr" fontAlgn="b"/>
                      <a:r>
                        <a:rPr lang="en-US" sz="1200" b="0" i="0" u="none" strike="noStrike">
                          <a:solidFill>
                            <a:srgbClr val="000000"/>
                          </a:solidFill>
                          <a:effectLst/>
                          <a:latin typeface="Calibri"/>
                        </a:rPr>
                        <a:t>45</a:t>
                      </a:r>
                    </a:p>
                  </a:txBody>
                  <a:tcPr marL="6388" marR="6388" marT="63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4249">
                <a:tc>
                  <a:txBody>
                    <a:bodyPr/>
                    <a:lstStyle/>
                    <a:p>
                      <a:pPr algn="ctr" fontAlgn="b"/>
                      <a:r>
                        <a:rPr lang="en-US" sz="1200" b="0" i="0" u="none" strike="noStrike">
                          <a:solidFill>
                            <a:srgbClr val="000000"/>
                          </a:solidFill>
                          <a:effectLst/>
                          <a:latin typeface="Calibri"/>
                        </a:rPr>
                        <a:t>60</a:t>
                      </a:r>
                    </a:p>
                  </a:txBody>
                  <a:tcPr marL="6388" marR="6388" marT="63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4249">
                <a:tc>
                  <a:txBody>
                    <a:bodyPr/>
                    <a:lstStyle/>
                    <a:p>
                      <a:pPr algn="ctr" fontAlgn="b"/>
                      <a:r>
                        <a:rPr lang="en-US" sz="1200" b="0" i="0" u="none" strike="noStrike">
                          <a:solidFill>
                            <a:srgbClr val="000000"/>
                          </a:solidFill>
                          <a:effectLst/>
                          <a:latin typeface="Calibri"/>
                        </a:rPr>
                        <a:t>75</a:t>
                      </a:r>
                    </a:p>
                  </a:txBody>
                  <a:tcPr marL="6388" marR="6388" marT="63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4249">
                <a:tc>
                  <a:txBody>
                    <a:bodyPr/>
                    <a:lstStyle/>
                    <a:p>
                      <a:pPr algn="ctr" fontAlgn="b"/>
                      <a:r>
                        <a:rPr lang="en-US" sz="1200" b="0" i="0" u="none" strike="noStrike">
                          <a:solidFill>
                            <a:srgbClr val="000000"/>
                          </a:solidFill>
                          <a:effectLst/>
                          <a:latin typeface="Calibri"/>
                        </a:rPr>
                        <a:t>90</a:t>
                      </a:r>
                    </a:p>
                  </a:txBody>
                  <a:tcPr marL="6388" marR="6388" marT="63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4249">
                <a:tc>
                  <a:txBody>
                    <a:bodyPr/>
                    <a:lstStyle/>
                    <a:p>
                      <a:pPr algn="ctr" fontAlgn="b"/>
                      <a:r>
                        <a:rPr lang="en-US" sz="1200" b="0" i="0" u="none" strike="noStrike">
                          <a:solidFill>
                            <a:srgbClr val="000000"/>
                          </a:solidFill>
                          <a:effectLst/>
                          <a:latin typeface="Calibri"/>
                        </a:rPr>
                        <a:t>105</a:t>
                      </a:r>
                    </a:p>
                  </a:txBody>
                  <a:tcPr marL="6388" marR="6388" marT="63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4249">
                <a:tc>
                  <a:txBody>
                    <a:bodyPr/>
                    <a:lstStyle/>
                    <a:p>
                      <a:pPr algn="ctr" fontAlgn="b"/>
                      <a:r>
                        <a:rPr lang="en-US" sz="1200" b="0" i="0" u="none" strike="noStrike">
                          <a:solidFill>
                            <a:srgbClr val="000000"/>
                          </a:solidFill>
                          <a:effectLst/>
                          <a:latin typeface="Calibri"/>
                        </a:rPr>
                        <a:t>120</a:t>
                      </a:r>
                    </a:p>
                  </a:txBody>
                  <a:tcPr marL="6388" marR="6388" marT="63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4249">
                <a:tc>
                  <a:txBody>
                    <a:bodyPr/>
                    <a:lstStyle/>
                    <a:p>
                      <a:pPr algn="ctr" fontAlgn="b"/>
                      <a:r>
                        <a:rPr lang="en-US" sz="1200" b="0" i="0" u="none" strike="noStrike">
                          <a:solidFill>
                            <a:srgbClr val="000000"/>
                          </a:solidFill>
                          <a:effectLst/>
                          <a:latin typeface="Calibri"/>
                        </a:rPr>
                        <a:t>135</a:t>
                      </a:r>
                    </a:p>
                  </a:txBody>
                  <a:tcPr marL="6388" marR="6388" marT="63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4249">
                <a:tc>
                  <a:txBody>
                    <a:bodyPr/>
                    <a:lstStyle/>
                    <a:p>
                      <a:pPr algn="ctr" fontAlgn="b"/>
                      <a:r>
                        <a:rPr lang="en-US" sz="1200" b="0" i="0" u="none" strike="noStrike">
                          <a:solidFill>
                            <a:srgbClr val="000000"/>
                          </a:solidFill>
                          <a:effectLst/>
                          <a:latin typeface="Calibri"/>
                        </a:rPr>
                        <a:t>150</a:t>
                      </a:r>
                    </a:p>
                  </a:txBody>
                  <a:tcPr marL="6388" marR="6388" marT="63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4249">
                <a:tc>
                  <a:txBody>
                    <a:bodyPr/>
                    <a:lstStyle/>
                    <a:p>
                      <a:pPr algn="ctr" fontAlgn="b"/>
                      <a:r>
                        <a:rPr lang="en-US" sz="1200" b="0" i="0" u="none" strike="noStrike">
                          <a:solidFill>
                            <a:srgbClr val="000000"/>
                          </a:solidFill>
                          <a:effectLst/>
                          <a:latin typeface="Calibri"/>
                        </a:rPr>
                        <a:t>165</a:t>
                      </a:r>
                    </a:p>
                  </a:txBody>
                  <a:tcPr marL="6388" marR="6388" marT="63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4249">
                <a:tc>
                  <a:txBody>
                    <a:bodyPr/>
                    <a:lstStyle/>
                    <a:p>
                      <a:pPr algn="ctr" fontAlgn="b"/>
                      <a:r>
                        <a:rPr lang="en-US" sz="1200" b="0" i="0" u="none" strike="noStrike">
                          <a:solidFill>
                            <a:srgbClr val="000000"/>
                          </a:solidFill>
                          <a:effectLst/>
                          <a:latin typeface="Calibri"/>
                        </a:rPr>
                        <a:t>180</a:t>
                      </a:r>
                    </a:p>
                  </a:txBody>
                  <a:tcPr marL="6388" marR="6388" marT="63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4249">
                <a:tc>
                  <a:txBody>
                    <a:bodyPr/>
                    <a:lstStyle/>
                    <a:p>
                      <a:pPr algn="ctr" fontAlgn="b"/>
                      <a:r>
                        <a:rPr lang="en-US" sz="1200" b="0" i="0" u="none" strike="noStrike">
                          <a:solidFill>
                            <a:srgbClr val="000000"/>
                          </a:solidFill>
                          <a:effectLst/>
                          <a:latin typeface="Calibri"/>
                        </a:rPr>
                        <a:t>195</a:t>
                      </a:r>
                    </a:p>
                  </a:txBody>
                  <a:tcPr marL="6388" marR="6388" marT="63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4249">
                <a:tc>
                  <a:txBody>
                    <a:bodyPr/>
                    <a:lstStyle/>
                    <a:p>
                      <a:pPr algn="ctr" fontAlgn="b"/>
                      <a:r>
                        <a:rPr lang="en-US" sz="1200" b="0" i="0" u="none" strike="noStrike">
                          <a:solidFill>
                            <a:srgbClr val="000000"/>
                          </a:solidFill>
                          <a:effectLst/>
                          <a:latin typeface="Calibri"/>
                        </a:rPr>
                        <a:t>210</a:t>
                      </a:r>
                    </a:p>
                  </a:txBody>
                  <a:tcPr marL="6388" marR="6388" marT="63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4249">
                <a:tc>
                  <a:txBody>
                    <a:bodyPr/>
                    <a:lstStyle/>
                    <a:p>
                      <a:pPr algn="ctr" fontAlgn="b"/>
                      <a:r>
                        <a:rPr lang="en-US" sz="1200" b="0" i="0" u="none" strike="noStrike">
                          <a:solidFill>
                            <a:srgbClr val="000000"/>
                          </a:solidFill>
                          <a:effectLst/>
                          <a:latin typeface="Calibri"/>
                        </a:rPr>
                        <a:t>225</a:t>
                      </a:r>
                    </a:p>
                  </a:txBody>
                  <a:tcPr marL="6388" marR="6388" marT="63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4249">
                <a:tc>
                  <a:txBody>
                    <a:bodyPr/>
                    <a:lstStyle/>
                    <a:p>
                      <a:pPr algn="ctr" fontAlgn="b"/>
                      <a:r>
                        <a:rPr lang="en-US" sz="1200" b="0" i="0" u="none" strike="noStrike">
                          <a:solidFill>
                            <a:srgbClr val="000000"/>
                          </a:solidFill>
                          <a:effectLst/>
                          <a:latin typeface="Calibri"/>
                        </a:rPr>
                        <a:t>240</a:t>
                      </a:r>
                    </a:p>
                  </a:txBody>
                  <a:tcPr marL="6388" marR="6388" marT="63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4249">
                <a:tc>
                  <a:txBody>
                    <a:bodyPr/>
                    <a:lstStyle/>
                    <a:p>
                      <a:pPr algn="ctr" fontAlgn="b"/>
                      <a:r>
                        <a:rPr lang="en-US" sz="1200" b="0" i="0" u="none" strike="noStrike">
                          <a:solidFill>
                            <a:srgbClr val="000000"/>
                          </a:solidFill>
                          <a:effectLst/>
                          <a:latin typeface="Calibri"/>
                        </a:rPr>
                        <a:t>255</a:t>
                      </a:r>
                    </a:p>
                  </a:txBody>
                  <a:tcPr marL="6388" marR="6388" marT="63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4249">
                <a:tc>
                  <a:txBody>
                    <a:bodyPr/>
                    <a:lstStyle/>
                    <a:p>
                      <a:pPr algn="ctr" fontAlgn="b"/>
                      <a:r>
                        <a:rPr lang="en-US" sz="1200" b="0" i="0" u="none" strike="noStrike">
                          <a:solidFill>
                            <a:srgbClr val="000000"/>
                          </a:solidFill>
                          <a:effectLst/>
                          <a:latin typeface="Calibri"/>
                        </a:rPr>
                        <a:t>270</a:t>
                      </a:r>
                    </a:p>
                  </a:txBody>
                  <a:tcPr marL="6388" marR="6388" marT="63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4249">
                <a:tc>
                  <a:txBody>
                    <a:bodyPr/>
                    <a:lstStyle/>
                    <a:p>
                      <a:pPr algn="ctr" fontAlgn="b"/>
                      <a:r>
                        <a:rPr lang="en-US" sz="1200" b="0" i="0" u="none" strike="noStrike">
                          <a:solidFill>
                            <a:srgbClr val="000000"/>
                          </a:solidFill>
                          <a:effectLst/>
                          <a:latin typeface="Calibri"/>
                        </a:rPr>
                        <a:t>285</a:t>
                      </a:r>
                    </a:p>
                  </a:txBody>
                  <a:tcPr marL="6388" marR="6388" marT="63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4249">
                <a:tc>
                  <a:txBody>
                    <a:bodyPr/>
                    <a:lstStyle/>
                    <a:p>
                      <a:pPr algn="ctr" fontAlgn="b"/>
                      <a:r>
                        <a:rPr lang="en-US" sz="1200" b="0" i="0" u="none" strike="noStrike">
                          <a:solidFill>
                            <a:srgbClr val="000000"/>
                          </a:solidFill>
                          <a:effectLst/>
                          <a:latin typeface="Calibri"/>
                        </a:rPr>
                        <a:t>300</a:t>
                      </a:r>
                    </a:p>
                  </a:txBody>
                  <a:tcPr marL="6388" marR="6388" marT="63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4249">
                <a:tc>
                  <a:txBody>
                    <a:bodyPr/>
                    <a:lstStyle/>
                    <a:p>
                      <a:pPr algn="ctr" fontAlgn="b"/>
                      <a:r>
                        <a:rPr lang="en-US" sz="1200" b="0" i="0" u="none" strike="noStrike">
                          <a:solidFill>
                            <a:srgbClr val="000000"/>
                          </a:solidFill>
                          <a:effectLst/>
                          <a:latin typeface="Calibri"/>
                        </a:rPr>
                        <a:t>315</a:t>
                      </a:r>
                    </a:p>
                  </a:txBody>
                  <a:tcPr marL="6388" marR="6388" marT="63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4249">
                <a:tc>
                  <a:txBody>
                    <a:bodyPr/>
                    <a:lstStyle/>
                    <a:p>
                      <a:pPr algn="ctr" fontAlgn="b"/>
                      <a:r>
                        <a:rPr lang="en-US" sz="1200" b="0" i="0" u="none" strike="noStrike">
                          <a:solidFill>
                            <a:srgbClr val="000000"/>
                          </a:solidFill>
                          <a:effectLst/>
                          <a:latin typeface="Calibri"/>
                        </a:rPr>
                        <a:t>330</a:t>
                      </a:r>
                    </a:p>
                  </a:txBody>
                  <a:tcPr marL="6388" marR="6388" marT="63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4249">
                <a:tc>
                  <a:txBody>
                    <a:bodyPr/>
                    <a:lstStyle/>
                    <a:p>
                      <a:pPr algn="ctr" fontAlgn="b"/>
                      <a:r>
                        <a:rPr lang="en-US" sz="1200" b="0" i="0" u="none" strike="noStrike">
                          <a:solidFill>
                            <a:srgbClr val="000000"/>
                          </a:solidFill>
                          <a:effectLst/>
                          <a:latin typeface="Calibri"/>
                        </a:rPr>
                        <a:t>345</a:t>
                      </a:r>
                    </a:p>
                  </a:txBody>
                  <a:tcPr marL="6388" marR="6388" marT="63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4249">
                <a:tc>
                  <a:txBody>
                    <a:bodyPr/>
                    <a:lstStyle/>
                    <a:p>
                      <a:pPr algn="ctr" fontAlgn="b"/>
                      <a:r>
                        <a:rPr lang="en-US" sz="1200" b="0" i="0" u="none" strike="noStrike">
                          <a:solidFill>
                            <a:srgbClr val="000000"/>
                          </a:solidFill>
                          <a:effectLst/>
                          <a:latin typeface="Calibri"/>
                        </a:rPr>
                        <a:t>360</a:t>
                      </a:r>
                    </a:p>
                  </a:txBody>
                  <a:tcPr marL="6388" marR="6388" marT="63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pic>
        <p:nvPicPr>
          <p:cNvPr id="1025" name="Picture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32529" y="3812014"/>
            <a:ext cx="3792221" cy="2706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86368" y="721944"/>
            <a:ext cx="3792221" cy="2788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86368" y="3743537"/>
            <a:ext cx="3792221" cy="2765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p:cNvSpPr/>
          <p:nvPr/>
        </p:nvSpPr>
        <p:spPr>
          <a:xfrm>
            <a:off x="3726938" y="721944"/>
            <a:ext cx="3797811" cy="1600438"/>
          </a:xfrm>
          <a:prstGeom prst="rect">
            <a:avLst/>
          </a:prstGeom>
          <a:solidFill>
            <a:srgbClr val="FFFFCC"/>
          </a:solidFill>
          <a:ln>
            <a:solidFill>
              <a:schemeClr val="tx1"/>
            </a:solidFill>
          </a:ln>
        </p:spPr>
        <p:txBody>
          <a:bodyPr wrap="square">
            <a:spAutoFit/>
          </a:bodyPr>
          <a:lstStyle/>
          <a:p>
            <a:r>
              <a:rPr lang="en-US" sz="1400" smtClean="0">
                <a:solidFill>
                  <a:srgbClr val="000000"/>
                </a:solidFill>
                <a:latin typeface="Calibri"/>
              </a:rPr>
              <a:t>Kinerja-1 	: Latihan pembuatan informasi</a:t>
            </a:r>
          </a:p>
          <a:p>
            <a:r>
              <a:rPr lang="en-US" sz="1400" smtClean="0">
                <a:solidFill>
                  <a:srgbClr val="000000"/>
                </a:solidFill>
                <a:latin typeface="Calibri"/>
              </a:rPr>
              <a:t>Survei 	: Analisis Bidang Matematika</a:t>
            </a:r>
          </a:p>
          <a:p>
            <a:r>
              <a:rPr lang="en-US" sz="1400" smtClean="0">
                <a:solidFill>
                  <a:srgbClr val="000000"/>
                </a:solidFill>
                <a:latin typeface="Calibri"/>
              </a:rPr>
              <a:t>Data 		: Sudut Istimewa Trigonometri</a:t>
            </a:r>
          </a:p>
          <a:p>
            <a:r>
              <a:rPr lang="en-US" sz="1400" smtClean="0">
                <a:solidFill>
                  <a:srgbClr val="000000"/>
                </a:solidFill>
                <a:latin typeface="Calibri"/>
              </a:rPr>
              <a:t>Informasi 	: </a:t>
            </a:r>
          </a:p>
          <a:p>
            <a:pPr marL="342900" indent="-228600">
              <a:buFontTx/>
              <a:buAutoNum type="arabicParenR"/>
            </a:pPr>
            <a:r>
              <a:rPr lang="en-US" sz="1400" smtClean="0">
                <a:solidFill>
                  <a:srgbClr val="000000"/>
                </a:solidFill>
                <a:latin typeface="Calibri"/>
              </a:rPr>
              <a:t>Grafik Sinus</a:t>
            </a:r>
          </a:p>
          <a:p>
            <a:pPr marL="342900" indent="-228600">
              <a:buFontTx/>
              <a:buAutoNum type="arabicParenR"/>
            </a:pPr>
            <a:r>
              <a:rPr lang="en-US" sz="1400" smtClean="0">
                <a:solidFill>
                  <a:srgbClr val="000000"/>
                </a:solidFill>
                <a:latin typeface="Calibri"/>
              </a:rPr>
              <a:t>Grafik Cosinus</a:t>
            </a:r>
          </a:p>
          <a:p>
            <a:pPr marL="342900" indent="-228600">
              <a:buFontTx/>
              <a:buAutoNum type="arabicParenR"/>
            </a:pPr>
            <a:r>
              <a:rPr lang="en-US" sz="1400" smtClean="0">
                <a:solidFill>
                  <a:srgbClr val="000000"/>
                </a:solidFill>
                <a:latin typeface="Calibri"/>
              </a:rPr>
              <a:t>Grafik Tangen</a:t>
            </a:r>
          </a:p>
        </p:txBody>
      </p:sp>
      <p:sp>
        <p:nvSpPr>
          <p:cNvPr id="8" name="Rectangle 7"/>
          <p:cNvSpPr/>
          <p:nvPr/>
        </p:nvSpPr>
        <p:spPr>
          <a:xfrm>
            <a:off x="396240" y="721944"/>
            <a:ext cx="3023235" cy="646331"/>
          </a:xfrm>
          <a:prstGeom prst="rect">
            <a:avLst/>
          </a:prstGeom>
          <a:ln>
            <a:solidFill>
              <a:schemeClr val="tx1"/>
            </a:solidFill>
          </a:ln>
        </p:spPr>
        <p:txBody>
          <a:bodyPr wrap="square">
            <a:spAutoFit/>
          </a:bodyPr>
          <a:lstStyle/>
          <a:p>
            <a:pPr marL="714375" indent="-714375"/>
            <a:r>
              <a:rPr lang="en-US" sz="1200" smtClean="0">
                <a:solidFill>
                  <a:srgbClr val="000000"/>
                </a:solidFill>
                <a:latin typeface="Arial" pitchFamily="34" charset="0"/>
                <a:cs typeface="Arial" pitchFamily="34" charset="0"/>
              </a:rPr>
              <a:t>Manager 	: SANYATA PURWIDAYANTA</a:t>
            </a:r>
          </a:p>
          <a:p>
            <a:pPr marL="714375" indent="-714375"/>
            <a:r>
              <a:rPr lang="en-US" sz="1200" smtClean="0">
                <a:solidFill>
                  <a:srgbClr val="000000"/>
                </a:solidFill>
                <a:latin typeface="Arial" pitchFamily="34" charset="0"/>
                <a:cs typeface="Arial" pitchFamily="34" charset="0"/>
              </a:rPr>
              <a:t>NIM	: </a:t>
            </a:r>
            <a:r>
              <a:rPr lang="en-US" sz="1200" smtClean="0">
                <a:solidFill>
                  <a:prstClr val="black"/>
                </a:solidFill>
                <a:latin typeface="Arial" pitchFamily="34" charset="0"/>
                <a:cs typeface="Arial" pitchFamily="34" charset="0"/>
              </a:rPr>
              <a:t>0410106709</a:t>
            </a:r>
          </a:p>
          <a:p>
            <a:pPr marL="714375" indent="-714375"/>
            <a:r>
              <a:rPr lang="en-US" sz="1200" smtClean="0">
                <a:solidFill>
                  <a:srgbClr val="000000"/>
                </a:solidFill>
                <a:latin typeface="Arial" pitchFamily="34" charset="0"/>
                <a:cs typeface="Arial" pitchFamily="34" charset="0"/>
              </a:rPr>
              <a:t>NSD 	: 1</a:t>
            </a:r>
            <a:r>
              <a:rPr lang="en-US" sz="1200" smtClean="0">
                <a:solidFill>
                  <a:prstClr val="black"/>
                </a:solidFill>
                <a:latin typeface="Arial" pitchFamily="34" charset="0"/>
                <a:cs typeface="Arial" pitchFamily="34" charset="0"/>
              </a:rPr>
              <a:t>81.043118.05601</a:t>
            </a:r>
            <a:endParaRPr lang="en-US" sz="1200" smtClean="0">
              <a:solidFill>
                <a:srgbClr val="000000"/>
              </a:solidFill>
              <a:latin typeface="Arial" pitchFamily="34" charset="0"/>
              <a:cs typeface="Arial" pitchFamily="34" charset="0"/>
            </a:endParaRPr>
          </a:p>
        </p:txBody>
      </p:sp>
      <p:sp>
        <p:nvSpPr>
          <p:cNvPr id="10" name="Rectangle 9"/>
          <p:cNvSpPr/>
          <p:nvPr/>
        </p:nvSpPr>
        <p:spPr>
          <a:xfrm>
            <a:off x="3732529" y="2556757"/>
            <a:ext cx="3735071" cy="954107"/>
          </a:xfrm>
          <a:prstGeom prst="rect">
            <a:avLst/>
          </a:prstGeom>
          <a:solidFill>
            <a:srgbClr val="FFFF00"/>
          </a:solidFill>
          <a:ln>
            <a:solidFill>
              <a:schemeClr val="accent1"/>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spc="50" smtClean="0">
                <a:ln w="11430"/>
                <a:solidFill>
                  <a:srgbClr val="00B0F0"/>
                </a:solidFill>
                <a:effectLst>
                  <a:outerShdw blurRad="76200" dist="50800" dir="5400000" algn="tl" rotWithShape="0">
                    <a:srgbClr val="000000">
                      <a:alpha val="65000"/>
                    </a:srgbClr>
                  </a:outerShdw>
                </a:effectLst>
              </a:rPr>
              <a:t>Mengembangkan diri Manager</a:t>
            </a:r>
            <a:endParaRPr lang="en-US" sz="2800" b="1" spc="50">
              <a:ln w="11430"/>
              <a:solidFill>
                <a:srgbClr val="00B0F0"/>
              </a:solidFill>
              <a:effectLst>
                <a:outerShdw blurRad="76200" dist="50800" dir="5400000" algn="tl" rotWithShape="0">
                  <a:srgbClr val="000000">
                    <a:alpha val="65000"/>
                  </a:srgbClr>
                </a:outerShdw>
              </a:effectLst>
            </a:endParaRPr>
          </a:p>
        </p:txBody>
      </p:sp>
      <p:sp>
        <p:nvSpPr>
          <p:cNvPr id="12" name="Rounded Rectangle 11"/>
          <p:cNvSpPr/>
          <p:nvPr/>
        </p:nvSpPr>
        <p:spPr>
          <a:xfrm>
            <a:off x="10447650" y="121114"/>
            <a:ext cx="1173220" cy="485466"/>
          </a:xfrm>
          <a:prstGeom prst="roundRect">
            <a:avLst/>
          </a:prstGeom>
          <a:solidFill>
            <a:srgbClr val="FFFF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smtClean="0">
                <a:solidFill>
                  <a:prstClr val="black"/>
                </a:solidFill>
              </a:rPr>
              <a:t>REVIEW</a:t>
            </a:r>
            <a:endParaRPr lang="en-US" sz="1600" i="1">
              <a:solidFill>
                <a:prstClr val="black"/>
              </a:solidFill>
            </a:endParaRPr>
          </a:p>
        </p:txBody>
      </p:sp>
    </p:spTree>
    <p:extLst>
      <p:ext uri="{BB962C8B-B14F-4D97-AF65-F5344CB8AC3E}">
        <p14:creationId xmlns:p14="http://schemas.microsoft.com/office/powerpoint/2010/main" val="25293863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Gambar Backgrounds Simple Untuk Powerpoint - Wallpaper Cave"/>
          <p:cNvPicPr>
            <a:picLocks noChangeAspect="1" noChangeArrowheads="1"/>
          </p:cNvPicPr>
          <p:nvPr/>
        </p:nvPicPr>
        <p:blipFill rotWithShape="1">
          <a:blip r:embed="rId2">
            <a:extLst>
              <a:ext uri="{28A0092B-C50C-407E-A947-70E740481C1C}">
                <a14:useLocalDpi xmlns:a14="http://schemas.microsoft.com/office/drawing/2010/main" val="0"/>
              </a:ext>
            </a:extLst>
          </a:blip>
          <a:srcRect t="56420" r="6702"/>
          <a:stretch/>
        </p:blipFill>
        <p:spPr bwMode="auto">
          <a:xfrm flipH="1">
            <a:off x="-3" y="0"/>
            <a:ext cx="12192001" cy="523875"/>
          </a:xfrm>
          <a:prstGeom prst="rect">
            <a:avLst/>
          </a:prstGeom>
          <a:noFill/>
          <a:extLst>
            <a:ext uri="{909E8E84-426E-40DD-AFC4-6F175D3DCCD1}">
              <a14:hiddenFill xmlns:a14="http://schemas.microsoft.com/office/drawing/2010/main">
                <a:solidFill>
                  <a:srgbClr val="FFFFFF"/>
                </a:solidFill>
              </a14:hiddenFill>
            </a:ext>
          </a:extLst>
        </p:spPr>
      </p:pic>
      <p:sp>
        <p:nvSpPr>
          <p:cNvPr id="71" name="Title 1">
            <a:extLst>
              <a:ext uri="{FF2B5EF4-FFF2-40B4-BE49-F238E27FC236}">
                <a16:creationId xmlns="" xmlns:a16="http://schemas.microsoft.com/office/drawing/2014/main" id="{BD21447A-6C77-4E90-9545-B2B98D1C43C0}"/>
              </a:ext>
            </a:extLst>
          </p:cNvPr>
          <p:cNvSpPr>
            <a:spLocks noGrp="1"/>
          </p:cNvSpPr>
          <p:nvPr>
            <p:ph type="ctrTitle"/>
          </p:nvPr>
        </p:nvSpPr>
        <p:spPr>
          <a:xfrm>
            <a:off x="0" y="0"/>
            <a:ext cx="12191999" cy="493240"/>
          </a:xfrm>
          <a:noFill/>
        </p:spPr>
        <p:txBody>
          <a:bodyPr>
            <a:noAutofit/>
          </a:bodyPr>
          <a:lstStyle/>
          <a:p>
            <a:r>
              <a:rPr lang="en-US" sz="2800" smtClean="0">
                <a:latin typeface="AR JULIAN" pitchFamily="2" charset="0"/>
                <a:sym typeface="Wingdings"/>
              </a:rPr>
              <a:t>  KINERJA MANAGER : </a:t>
            </a:r>
            <a:r>
              <a:rPr lang="en-US" sz="2800" smtClean="0">
                <a:solidFill>
                  <a:srgbClr val="0070C0"/>
                </a:solidFill>
                <a:latin typeface="AR JULIAN" pitchFamily="2" charset="0"/>
                <a:sym typeface="Wingdings"/>
              </a:rPr>
              <a:t>LAPORAN-2 : Grafik KEpendudukan</a:t>
            </a:r>
            <a:endParaRPr lang="id-ID" sz="2800">
              <a:solidFill>
                <a:srgbClr val="0070C0"/>
              </a:solidFill>
              <a:latin typeface="AR JULIAN" pitchFamily="2" charset="0"/>
            </a:endParaRPr>
          </a:p>
        </p:txBody>
      </p:sp>
      <p:sp>
        <p:nvSpPr>
          <p:cNvPr id="8" name="Rectangle 7"/>
          <p:cNvSpPr/>
          <p:nvPr/>
        </p:nvSpPr>
        <p:spPr>
          <a:xfrm>
            <a:off x="4511039" y="523875"/>
            <a:ext cx="3747135" cy="646331"/>
          </a:xfrm>
          <a:prstGeom prst="rect">
            <a:avLst/>
          </a:prstGeom>
          <a:ln>
            <a:solidFill>
              <a:schemeClr val="tx1"/>
            </a:solidFill>
          </a:ln>
        </p:spPr>
        <p:txBody>
          <a:bodyPr wrap="square">
            <a:spAutoFit/>
          </a:bodyPr>
          <a:lstStyle/>
          <a:p>
            <a:pPr marL="714375" indent="-714375"/>
            <a:r>
              <a:rPr lang="en-US" sz="1200" smtClean="0">
                <a:solidFill>
                  <a:srgbClr val="000000"/>
                </a:solidFill>
                <a:latin typeface="Arial" pitchFamily="34" charset="0"/>
                <a:cs typeface="Arial" pitchFamily="34" charset="0"/>
              </a:rPr>
              <a:t>Manager 	: SANYATA PURWIDAYANTA</a:t>
            </a:r>
          </a:p>
          <a:p>
            <a:pPr marL="714375" indent="-714375"/>
            <a:r>
              <a:rPr lang="en-US" sz="1200" smtClean="0">
                <a:solidFill>
                  <a:srgbClr val="000000"/>
                </a:solidFill>
                <a:latin typeface="Arial" pitchFamily="34" charset="0"/>
                <a:cs typeface="Arial" pitchFamily="34" charset="0"/>
              </a:rPr>
              <a:t>NIM	: </a:t>
            </a:r>
            <a:r>
              <a:rPr lang="en-US" sz="1200" smtClean="0">
                <a:solidFill>
                  <a:prstClr val="black"/>
                </a:solidFill>
                <a:latin typeface="Arial" pitchFamily="34" charset="0"/>
                <a:cs typeface="Arial" pitchFamily="34" charset="0"/>
              </a:rPr>
              <a:t>0410106709</a:t>
            </a:r>
          </a:p>
          <a:p>
            <a:pPr marL="714375" indent="-714375"/>
            <a:r>
              <a:rPr lang="en-US" sz="1200" smtClean="0">
                <a:solidFill>
                  <a:srgbClr val="000000"/>
                </a:solidFill>
                <a:latin typeface="Arial" pitchFamily="34" charset="0"/>
                <a:cs typeface="Arial" pitchFamily="34" charset="0"/>
              </a:rPr>
              <a:t>NSD 	: 1</a:t>
            </a:r>
            <a:r>
              <a:rPr lang="en-US" sz="1200" smtClean="0">
                <a:solidFill>
                  <a:prstClr val="black"/>
                </a:solidFill>
                <a:latin typeface="Arial" pitchFamily="34" charset="0"/>
                <a:cs typeface="Arial" pitchFamily="34" charset="0"/>
              </a:rPr>
              <a:t>81.043118.05601</a:t>
            </a:r>
            <a:endParaRPr lang="en-US" sz="1200" smtClean="0">
              <a:solidFill>
                <a:srgbClr val="000000"/>
              </a:solidFill>
              <a:latin typeface="Arial" pitchFamily="34" charset="0"/>
              <a:cs typeface="Arial" pitchFamily="34" charset="0"/>
            </a:endParaRPr>
          </a:p>
        </p:txBody>
      </p:sp>
      <p:graphicFrame>
        <p:nvGraphicFramePr>
          <p:cNvPr id="10" name="Table 9"/>
          <p:cNvGraphicFramePr>
            <a:graphicFrameLocks noGrp="1"/>
          </p:cNvGraphicFramePr>
          <p:nvPr>
            <p:extLst/>
          </p:nvPr>
        </p:nvGraphicFramePr>
        <p:xfrm>
          <a:off x="336232" y="523875"/>
          <a:ext cx="4031029" cy="6182820"/>
        </p:xfrm>
        <a:graphic>
          <a:graphicData uri="http://schemas.openxmlformats.org/drawingml/2006/table">
            <a:tbl>
              <a:tblPr/>
              <a:tblGrid>
                <a:gridCol w="219982"/>
                <a:gridCol w="846728"/>
                <a:gridCol w="485775"/>
                <a:gridCol w="448583"/>
                <a:gridCol w="518433"/>
                <a:gridCol w="1062945"/>
                <a:gridCol w="448583"/>
              </a:tblGrid>
              <a:tr h="434340">
                <a:tc>
                  <a:txBody>
                    <a:bodyPr/>
                    <a:lstStyle/>
                    <a:p>
                      <a:pPr algn="ctr" fontAlgn="ctr"/>
                      <a:r>
                        <a:rPr lang="en-US" sz="1050" b="0" i="0" u="none" strike="noStrike">
                          <a:solidFill>
                            <a:srgbClr val="000000"/>
                          </a:solidFill>
                          <a:effectLst/>
                          <a:latin typeface="Calibri"/>
                        </a:rPr>
                        <a:t>No</a:t>
                      </a:r>
                    </a:p>
                  </a:txBody>
                  <a:tcPr marL="2835" marR="2835" marT="28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050" b="0" i="0" u="none" strike="noStrike">
                          <a:solidFill>
                            <a:srgbClr val="000000"/>
                          </a:solidFill>
                          <a:effectLst/>
                          <a:latin typeface="Calibri"/>
                        </a:rPr>
                        <a:t>Provinsi</a:t>
                      </a:r>
                    </a:p>
                  </a:txBody>
                  <a:tcPr marL="2835" marR="2835" marT="28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050" b="0" i="0" u="none" strike="noStrike">
                          <a:solidFill>
                            <a:srgbClr val="000000"/>
                          </a:solidFill>
                          <a:effectLst/>
                          <a:latin typeface="Calibri"/>
                        </a:rPr>
                        <a:t>Jumlah Kab</a:t>
                      </a:r>
                      <a:r>
                        <a:rPr lang="en-US" sz="1050" b="0" i="0" u="none" strike="noStrike" smtClean="0">
                          <a:solidFill>
                            <a:srgbClr val="000000"/>
                          </a:solidFill>
                          <a:effectLst/>
                          <a:latin typeface="Calibri"/>
                        </a:rPr>
                        <a:t>/ Kota</a:t>
                      </a:r>
                      <a:endParaRPr lang="en-US" sz="1050" b="0" i="0" u="none" strike="noStrike">
                        <a:solidFill>
                          <a:srgbClr val="000000"/>
                        </a:solidFill>
                        <a:effectLst/>
                        <a:latin typeface="Calibri"/>
                      </a:endParaRPr>
                    </a:p>
                  </a:txBody>
                  <a:tcPr marL="2835" marR="2835" marT="28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050" b="0" i="0" u="none" strike="noStrike">
                          <a:solidFill>
                            <a:srgbClr val="000000"/>
                          </a:solidFill>
                          <a:effectLst/>
                          <a:latin typeface="Calibri"/>
                        </a:rPr>
                        <a:t>Jumlah </a:t>
                      </a:r>
                      <a:r>
                        <a:rPr lang="en-US" sz="1050" b="0" i="0" u="none" strike="noStrike" smtClean="0">
                          <a:solidFill>
                            <a:srgbClr val="000000"/>
                          </a:solidFill>
                          <a:effectLst/>
                          <a:latin typeface="Calibri"/>
                        </a:rPr>
                        <a:t/>
                      </a:r>
                      <a:br>
                        <a:rPr lang="en-US" sz="1050" b="0" i="0" u="none" strike="noStrike" smtClean="0">
                          <a:solidFill>
                            <a:srgbClr val="000000"/>
                          </a:solidFill>
                          <a:effectLst/>
                          <a:latin typeface="Calibri"/>
                        </a:rPr>
                      </a:br>
                      <a:r>
                        <a:rPr lang="en-US" sz="1050" b="0" i="0" u="none" strike="noStrike" smtClean="0">
                          <a:solidFill>
                            <a:srgbClr val="000000"/>
                          </a:solidFill>
                          <a:effectLst/>
                          <a:latin typeface="Calibri"/>
                        </a:rPr>
                        <a:t>Kec.</a:t>
                      </a:r>
                      <a:endParaRPr lang="en-US" sz="1050" b="0" i="0" u="none" strike="noStrike">
                        <a:solidFill>
                          <a:srgbClr val="000000"/>
                        </a:solidFill>
                        <a:effectLst/>
                        <a:latin typeface="Calibri"/>
                      </a:endParaRPr>
                    </a:p>
                  </a:txBody>
                  <a:tcPr marL="2835" marR="2835" marT="28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050" b="0" i="0" u="none" strike="noStrike">
                          <a:solidFill>
                            <a:srgbClr val="000000"/>
                          </a:solidFill>
                          <a:effectLst/>
                          <a:latin typeface="Calibri"/>
                        </a:rPr>
                        <a:t>Jumlah </a:t>
                      </a:r>
                      <a:r>
                        <a:rPr lang="en-US" sz="1050" b="0" i="0" u="none" strike="noStrike" smtClean="0">
                          <a:solidFill>
                            <a:srgbClr val="000000"/>
                          </a:solidFill>
                          <a:effectLst/>
                          <a:latin typeface="Calibri"/>
                        </a:rPr>
                        <a:t/>
                      </a:r>
                      <a:br>
                        <a:rPr lang="en-US" sz="1050" b="0" i="0" u="none" strike="noStrike" smtClean="0">
                          <a:solidFill>
                            <a:srgbClr val="000000"/>
                          </a:solidFill>
                          <a:effectLst/>
                          <a:latin typeface="Calibri"/>
                        </a:rPr>
                      </a:br>
                      <a:r>
                        <a:rPr lang="en-US" sz="1050" b="0" i="0" u="none" strike="noStrike" smtClean="0">
                          <a:solidFill>
                            <a:srgbClr val="000000"/>
                          </a:solidFill>
                          <a:effectLst/>
                          <a:latin typeface="Calibri"/>
                        </a:rPr>
                        <a:t>Kel/Desa</a:t>
                      </a:r>
                      <a:endParaRPr lang="en-US" sz="1050" b="0" i="0" u="none" strike="noStrike">
                        <a:solidFill>
                          <a:srgbClr val="000000"/>
                        </a:solidFill>
                        <a:effectLst/>
                        <a:latin typeface="Calibri"/>
                      </a:endParaRPr>
                    </a:p>
                  </a:txBody>
                  <a:tcPr marL="2835" marR="2835" marT="28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050" b="0" i="0" u="none" strike="noStrike">
                          <a:solidFill>
                            <a:srgbClr val="000000"/>
                          </a:solidFill>
                          <a:effectLst/>
                          <a:latin typeface="Calibri"/>
                        </a:rPr>
                        <a:t>Proyeksi </a:t>
                      </a:r>
                      <a:r>
                        <a:rPr lang="en-US" sz="1050" b="0" i="0" u="none" strike="noStrike" smtClean="0">
                          <a:solidFill>
                            <a:srgbClr val="000000"/>
                          </a:solidFill>
                          <a:effectLst/>
                          <a:latin typeface="Calibri"/>
                        </a:rPr>
                        <a:t>pen-</a:t>
                      </a:r>
                      <a:br>
                        <a:rPr lang="en-US" sz="1050" b="0" i="0" u="none" strike="noStrike" smtClean="0">
                          <a:solidFill>
                            <a:srgbClr val="000000"/>
                          </a:solidFill>
                          <a:effectLst/>
                          <a:latin typeface="Calibri"/>
                        </a:rPr>
                      </a:br>
                      <a:r>
                        <a:rPr lang="en-US" sz="1050" b="0" i="0" u="none" strike="noStrike" smtClean="0">
                          <a:solidFill>
                            <a:srgbClr val="000000"/>
                          </a:solidFill>
                          <a:effectLst/>
                          <a:latin typeface="Calibri"/>
                        </a:rPr>
                        <a:t>duduk 2020</a:t>
                      </a:r>
                      <a:endParaRPr lang="en-US" sz="1050" b="0" i="0" u="none" strike="noStrike">
                        <a:solidFill>
                          <a:srgbClr val="000000"/>
                        </a:solidFill>
                        <a:effectLst/>
                        <a:latin typeface="Calibri"/>
                      </a:endParaRPr>
                    </a:p>
                  </a:txBody>
                  <a:tcPr marL="2835" marR="2835" marT="28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050" b="0" i="0" u="none" strike="noStrike">
                          <a:solidFill>
                            <a:srgbClr val="000000"/>
                          </a:solidFill>
                          <a:effectLst/>
                          <a:latin typeface="Calibri"/>
                        </a:rPr>
                        <a:t>Jumlah </a:t>
                      </a:r>
                      <a:r>
                        <a:rPr lang="en-US" sz="1050" b="0" i="0" u="none" strike="noStrike" smtClean="0">
                          <a:solidFill>
                            <a:srgbClr val="000000"/>
                          </a:solidFill>
                          <a:effectLst/>
                          <a:latin typeface="Calibri"/>
                        </a:rPr>
                        <a:t/>
                      </a:r>
                      <a:br>
                        <a:rPr lang="en-US" sz="1050" b="0" i="0" u="none" strike="noStrike" smtClean="0">
                          <a:solidFill>
                            <a:srgbClr val="000000"/>
                          </a:solidFill>
                          <a:effectLst/>
                          <a:latin typeface="Calibri"/>
                        </a:rPr>
                      </a:br>
                      <a:r>
                        <a:rPr lang="en-US" sz="1050" b="0" i="0" u="none" strike="noStrike" smtClean="0">
                          <a:solidFill>
                            <a:srgbClr val="000000"/>
                          </a:solidFill>
                          <a:effectLst/>
                          <a:latin typeface="Calibri"/>
                        </a:rPr>
                        <a:t>Pulau</a:t>
                      </a:r>
                      <a:endParaRPr lang="en-US" sz="1050" b="0" i="0" u="none" strike="noStrike">
                        <a:solidFill>
                          <a:srgbClr val="000000"/>
                        </a:solidFill>
                        <a:effectLst/>
                        <a:latin typeface="Calibri"/>
                      </a:endParaRPr>
                    </a:p>
                  </a:txBody>
                  <a:tcPr marL="2835" marR="2835" marT="28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102644">
                <a:tc>
                  <a:txBody>
                    <a:bodyPr/>
                    <a:lstStyle/>
                    <a:p>
                      <a:pPr algn="ctr" fontAlgn="b"/>
                      <a:r>
                        <a:rPr lang="en-US" sz="1050" b="0" i="0" u="none" strike="noStrike">
                          <a:solidFill>
                            <a:srgbClr val="000000"/>
                          </a:solidFill>
                          <a:effectLst/>
                          <a:latin typeface="Calibri"/>
                        </a:rPr>
                        <a:t>1</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fontAlgn="b"/>
                      <a:r>
                        <a:rPr lang="en-US" sz="1050" b="0" i="0" u="none" strike="noStrike">
                          <a:solidFill>
                            <a:srgbClr val="000000"/>
                          </a:solidFill>
                          <a:effectLst/>
                          <a:latin typeface="Calibri"/>
                        </a:rPr>
                        <a:t>ACEH</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23</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289</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6474</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5,459,891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663</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6709">
                <a:tc>
                  <a:txBody>
                    <a:bodyPr/>
                    <a:lstStyle/>
                    <a:p>
                      <a:pPr algn="ctr" fontAlgn="b"/>
                      <a:r>
                        <a:rPr lang="en-US" sz="1050" b="0" i="0" u="none" strike="noStrike">
                          <a:solidFill>
                            <a:srgbClr val="000000"/>
                          </a:solidFill>
                          <a:effectLst/>
                          <a:latin typeface="Calibri"/>
                        </a:rPr>
                        <a:t>2</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fontAlgn="b"/>
                      <a:r>
                        <a:rPr lang="en-US" sz="1050" b="0" i="0" u="none" strike="noStrike">
                          <a:solidFill>
                            <a:srgbClr val="000000"/>
                          </a:solidFill>
                          <a:effectLst/>
                          <a:latin typeface="Calibri"/>
                        </a:rPr>
                        <a:t>SUMUT</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33</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436</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6080</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14,703,532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419</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644">
                <a:tc>
                  <a:txBody>
                    <a:bodyPr/>
                    <a:lstStyle/>
                    <a:p>
                      <a:pPr algn="ctr" fontAlgn="b"/>
                      <a:r>
                        <a:rPr lang="en-US" sz="1050" b="0" i="0" u="none" strike="noStrike">
                          <a:solidFill>
                            <a:srgbClr val="000000"/>
                          </a:solidFill>
                          <a:effectLst/>
                          <a:latin typeface="Calibri"/>
                        </a:rPr>
                        <a:t>3</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fontAlgn="b"/>
                      <a:r>
                        <a:rPr lang="en-US" sz="1050" b="0" i="0" u="none" strike="noStrike">
                          <a:solidFill>
                            <a:srgbClr val="000000"/>
                          </a:solidFill>
                          <a:effectLst/>
                          <a:latin typeface="Calibri"/>
                        </a:rPr>
                        <a:t>SUMBAR</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19</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179</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1139</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5,498,751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391</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644">
                <a:tc>
                  <a:txBody>
                    <a:bodyPr/>
                    <a:lstStyle/>
                    <a:p>
                      <a:pPr algn="ctr" fontAlgn="b"/>
                      <a:r>
                        <a:rPr lang="en-US" sz="1050" b="0" i="0" u="none" strike="noStrike">
                          <a:solidFill>
                            <a:srgbClr val="000000"/>
                          </a:solidFill>
                          <a:effectLst/>
                          <a:latin typeface="Calibri"/>
                        </a:rPr>
                        <a:t>4</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fontAlgn="b"/>
                      <a:r>
                        <a:rPr lang="en-US" sz="1050" b="0" i="0" u="none" strike="noStrike">
                          <a:solidFill>
                            <a:srgbClr val="000000"/>
                          </a:solidFill>
                          <a:effectLst/>
                          <a:latin typeface="Calibri"/>
                        </a:rPr>
                        <a:t>RIAU</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12</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163</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1835</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7,128,305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139</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644">
                <a:tc>
                  <a:txBody>
                    <a:bodyPr/>
                    <a:lstStyle/>
                    <a:p>
                      <a:pPr algn="ctr" fontAlgn="b"/>
                      <a:r>
                        <a:rPr lang="en-US" sz="1050" b="0" i="0" u="none" strike="noStrike">
                          <a:solidFill>
                            <a:srgbClr val="000000"/>
                          </a:solidFill>
                          <a:effectLst/>
                          <a:latin typeface="Calibri"/>
                        </a:rPr>
                        <a:t>5</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fontAlgn="b"/>
                      <a:r>
                        <a:rPr lang="en-US" sz="1050" b="0" i="0" u="none" strike="noStrike">
                          <a:solidFill>
                            <a:srgbClr val="000000"/>
                          </a:solidFill>
                          <a:effectLst/>
                          <a:latin typeface="Calibri"/>
                        </a:rPr>
                        <a:t>KEPRI</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7</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66</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416</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2,242,198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2408</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644">
                <a:tc>
                  <a:txBody>
                    <a:bodyPr/>
                    <a:lstStyle/>
                    <a:p>
                      <a:pPr algn="ctr" fontAlgn="b"/>
                      <a:r>
                        <a:rPr lang="en-US" sz="1050" b="0" i="0" u="none" strike="noStrike">
                          <a:solidFill>
                            <a:srgbClr val="000000"/>
                          </a:solidFill>
                          <a:effectLst/>
                          <a:latin typeface="Calibri"/>
                        </a:rPr>
                        <a:t>6</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fontAlgn="b"/>
                      <a:r>
                        <a:rPr lang="en-US" sz="1050" b="0" i="0" u="none" strike="noStrike">
                          <a:solidFill>
                            <a:srgbClr val="000000"/>
                          </a:solidFill>
                          <a:effectLst/>
                          <a:latin typeface="Calibri"/>
                        </a:rPr>
                        <a:t>JAMBI</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11</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138</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1561</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3,677,894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20</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644">
                <a:tc>
                  <a:txBody>
                    <a:bodyPr/>
                    <a:lstStyle/>
                    <a:p>
                      <a:pPr algn="ctr" fontAlgn="b"/>
                      <a:r>
                        <a:rPr lang="en-US" sz="1050" b="0" i="0" u="none" strike="noStrike">
                          <a:solidFill>
                            <a:srgbClr val="000000"/>
                          </a:solidFill>
                          <a:effectLst/>
                          <a:latin typeface="Calibri"/>
                        </a:rPr>
                        <a:t>7</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fontAlgn="b"/>
                      <a:r>
                        <a:rPr lang="en-US" sz="1050" b="0" i="0" u="none" strike="noStrike">
                          <a:solidFill>
                            <a:srgbClr val="000000"/>
                          </a:solidFill>
                          <a:effectLst/>
                          <a:latin typeface="Calibri"/>
                        </a:rPr>
                        <a:t>SUMSEL</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17</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231</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3194</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8,567,923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53</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644">
                <a:tc>
                  <a:txBody>
                    <a:bodyPr/>
                    <a:lstStyle/>
                    <a:p>
                      <a:pPr algn="ctr" fontAlgn="b"/>
                      <a:r>
                        <a:rPr lang="en-US" sz="1050" b="0" i="0" u="none" strike="noStrike">
                          <a:solidFill>
                            <a:srgbClr val="000000"/>
                          </a:solidFill>
                          <a:effectLst/>
                          <a:latin typeface="Calibri"/>
                        </a:rPr>
                        <a:t>8</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fontAlgn="b"/>
                      <a:r>
                        <a:rPr lang="en-US" sz="1050" b="0" i="0" u="none" strike="noStrike">
                          <a:solidFill>
                            <a:srgbClr val="000000"/>
                          </a:solidFill>
                          <a:effectLst/>
                          <a:latin typeface="Calibri"/>
                        </a:rPr>
                        <a:t>BABEL</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7</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47</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387</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1,517,590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950</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644">
                <a:tc>
                  <a:txBody>
                    <a:bodyPr/>
                    <a:lstStyle/>
                    <a:p>
                      <a:pPr algn="ctr" fontAlgn="b"/>
                      <a:r>
                        <a:rPr lang="en-US" sz="1050" b="0" i="0" u="none" strike="noStrike">
                          <a:solidFill>
                            <a:srgbClr val="000000"/>
                          </a:solidFill>
                          <a:effectLst/>
                          <a:latin typeface="Calibri"/>
                        </a:rPr>
                        <a:t>9</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fontAlgn="b"/>
                      <a:r>
                        <a:rPr lang="en-US" sz="1050" b="0" i="0" u="none" strike="noStrike">
                          <a:solidFill>
                            <a:srgbClr val="000000"/>
                          </a:solidFill>
                          <a:effectLst/>
                          <a:latin typeface="Calibri"/>
                        </a:rPr>
                        <a:t>BENGKULU</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10</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126</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1513</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2,019,848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47</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644">
                <a:tc>
                  <a:txBody>
                    <a:bodyPr/>
                    <a:lstStyle/>
                    <a:p>
                      <a:pPr algn="ctr" fontAlgn="b"/>
                      <a:r>
                        <a:rPr lang="en-US" sz="1050" b="0" i="0" u="none" strike="noStrike">
                          <a:solidFill>
                            <a:srgbClr val="000000"/>
                          </a:solidFill>
                          <a:effectLst/>
                          <a:latin typeface="Calibri"/>
                        </a:rPr>
                        <a:t>10</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fontAlgn="b"/>
                      <a:r>
                        <a:rPr lang="en-US" sz="1050" b="0" i="0" u="none" strike="noStrike">
                          <a:solidFill>
                            <a:srgbClr val="000000"/>
                          </a:solidFill>
                          <a:effectLst/>
                          <a:latin typeface="Calibri"/>
                        </a:rPr>
                        <a:t>LAMPUNG</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15</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225</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2640</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8,521,201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188</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6709">
                <a:tc>
                  <a:txBody>
                    <a:bodyPr/>
                    <a:lstStyle/>
                    <a:p>
                      <a:pPr algn="ctr" fontAlgn="b"/>
                      <a:r>
                        <a:rPr lang="en-US" sz="1050" b="0" i="0" u="none" strike="noStrike">
                          <a:solidFill>
                            <a:srgbClr val="000000"/>
                          </a:solidFill>
                          <a:effectLst/>
                          <a:latin typeface="Calibri"/>
                        </a:rPr>
                        <a:t>11</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fontAlgn="b"/>
                      <a:r>
                        <a:rPr lang="en-US" sz="1050" b="0" i="0" u="none" strike="noStrike">
                          <a:solidFill>
                            <a:srgbClr val="000000"/>
                          </a:solidFill>
                          <a:effectLst/>
                          <a:latin typeface="Calibri"/>
                        </a:rPr>
                        <a:t>BANTEN</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8</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155</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1551</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13,160,496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131</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6709">
                <a:tc>
                  <a:txBody>
                    <a:bodyPr/>
                    <a:lstStyle/>
                    <a:p>
                      <a:pPr algn="ctr" fontAlgn="b"/>
                      <a:r>
                        <a:rPr lang="en-US" sz="1050" b="0" i="0" u="none" strike="noStrike">
                          <a:solidFill>
                            <a:srgbClr val="000000"/>
                          </a:solidFill>
                          <a:effectLst/>
                          <a:latin typeface="Calibri"/>
                        </a:rPr>
                        <a:t>12</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fontAlgn="b"/>
                      <a:r>
                        <a:rPr lang="en-US" sz="1050" b="0" i="0" u="none" strike="noStrike">
                          <a:solidFill>
                            <a:srgbClr val="000000"/>
                          </a:solidFill>
                          <a:effectLst/>
                          <a:latin typeface="Calibri"/>
                        </a:rPr>
                        <a:t>DKI JAKARTA</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6</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44</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267</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10,644,986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218</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6709">
                <a:tc>
                  <a:txBody>
                    <a:bodyPr/>
                    <a:lstStyle/>
                    <a:p>
                      <a:pPr algn="ctr" fontAlgn="b"/>
                      <a:r>
                        <a:rPr lang="en-US" sz="1050" b="0" i="0" u="none" strike="noStrike">
                          <a:solidFill>
                            <a:srgbClr val="000000"/>
                          </a:solidFill>
                          <a:effectLst/>
                          <a:latin typeface="Calibri"/>
                        </a:rPr>
                        <a:t>13</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fontAlgn="b"/>
                      <a:r>
                        <a:rPr lang="en-US" sz="1050" b="0" i="0" u="none" strike="noStrike">
                          <a:solidFill>
                            <a:srgbClr val="000000"/>
                          </a:solidFill>
                          <a:effectLst/>
                          <a:latin typeface="Calibri"/>
                        </a:rPr>
                        <a:t>JABAR</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27</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626</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5960</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49,935,858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131</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6709">
                <a:tc>
                  <a:txBody>
                    <a:bodyPr/>
                    <a:lstStyle/>
                    <a:p>
                      <a:pPr algn="ctr" fontAlgn="b"/>
                      <a:r>
                        <a:rPr lang="en-US" sz="1050" b="0" i="0" u="none" strike="noStrike">
                          <a:solidFill>
                            <a:srgbClr val="000000"/>
                          </a:solidFill>
                          <a:effectLst/>
                          <a:latin typeface="Calibri"/>
                        </a:rPr>
                        <a:t>14</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fontAlgn="b"/>
                      <a:r>
                        <a:rPr lang="en-US" sz="1050" b="0" i="0" u="none" strike="noStrike">
                          <a:solidFill>
                            <a:srgbClr val="000000"/>
                          </a:solidFill>
                          <a:effectLst/>
                          <a:latin typeface="Calibri"/>
                        </a:rPr>
                        <a:t>JATENG</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35</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573</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8559</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34,940,078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296</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644">
                <a:tc>
                  <a:txBody>
                    <a:bodyPr/>
                    <a:lstStyle/>
                    <a:p>
                      <a:pPr algn="ctr" fontAlgn="b"/>
                      <a:r>
                        <a:rPr lang="en-US" sz="1050" b="0" i="0" u="none" strike="noStrike">
                          <a:solidFill>
                            <a:srgbClr val="000000"/>
                          </a:solidFill>
                          <a:effectLst/>
                          <a:latin typeface="Calibri"/>
                        </a:rPr>
                        <a:t>15</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fontAlgn="b"/>
                      <a:r>
                        <a:rPr lang="en-US" sz="1050" b="0" i="0" u="none" strike="noStrike">
                          <a:solidFill>
                            <a:srgbClr val="000000"/>
                          </a:solidFill>
                          <a:effectLst/>
                          <a:latin typeface="Calibri"/>
                        </a:rPr>
                        <a:t>DIY</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5</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44</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267</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3,882,288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218</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6709">
                <a:tc>
                  <a:txBody>
                    <a:bodyPr/>
                    <a:lstStyle/>
                    <a:p>
                      <a:pPr algn="ctr" fontAlgn="b"/>
                      <a:r>
                        <a:rPr lang="en-US" sz="1050" b="0" i="0" u="none" strike="noStrike">
                          <a:solidFill>
                            <a:srgbClr val="000000"/>
                          </a:solidFill>
                          <a:effectLst/>
                          <a:latin typeface="Calibri"/>
                        </a:rPr>
                        <a:t>16</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fontAlgn="b"/>
                      <a:r>
                        <a:rPr lang="en-US" sz="1050" b="0" i="0" u="none" strike="noStrike">
                          <a:solidFill>
                            <a:srgbClr val="000000"/>
                          </a:solidFill>
                          <a:effectLst/>
                          <a:latin typeface="Calibri"/>
                        </a:rPr>
                        <a:t>JATIM</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38</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664</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8499</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39,886,288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421</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644">
                <a:tc>
                  <a:txBody>
                    <a:bodyPr/>
                    <a:lstStyle/>
                    <a:p>
                      <a:pPr algn="ctr" fontAlgn="b"/>
                      <a:r>
                        <a:rPr lang="en-US" sz="1050" b="0" i="0" u="none" strike="noStrike">
                          <a:solidFill>
                            <a:srgbClr val="000000"/>
                          </a:solidFill>
                          <a:effectLst/>
                          <a:latin typeface="Calibri"/>
                        </a:rPr>
                        <a:t>17</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fontAlgn="b"/>
                      <a:r>
                        <a:rPr lang="en-US" sz="1050" b="0" i="0" u="none" strike="noStrike">
                          <a:solidFill>
                            <a:srgbClr val="000000"/>
                          </a:solidFill>
                          <a:effectLst/>
                          <a:latin typeface="Calibri"/>
                        </a:rPr>
                        <a:t>KALBAR</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14</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174</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1997</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5,134,760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339</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644">
                <a:tc>
                  <a:txBody>
                    <a:bodyPr/>
                    <a:lstStyle/>
                    <a:p>
                      <a:pPr algn="ctr" fontAlgn="b"/>
                      <a:r>
                        <a:rPr lang="en-US" sz="1050" b="0" i="0" u="none" strike="noStrike">
                          <a:solidFill>
                            <a:srgbClr val="000000"/>
                          </a:solidFill>
                          <a:effectLst/>
                          <a:latin typeface="Calibri"/>
                        </a:rPr>
                        <a:t>18</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fontAlgn="b"/>
                      <a:r>
                        <a:rPr lang="en-US" sz="1050" b="0" i="0" u="none" strike="noStrike">
                          <a:solidFill>
                            <a:srgbClr val="000000"/>
                          </a:solidFill>
                          <a:effectLst/>
                          <a:latin typeface="Calibri"/>
                        </a:rPr>
                        <a:t>KALTENG</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14</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136</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1572</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2,769,156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65</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644">
                <a:tc>
                  <a:txBody>
                    <a:bodyPr/>
                    <a:lstStyle/>
                    <a:p>
                      <a:pPr algn="ctr" fontAlgn="b"/>
                      <a:r>
                        <a:rPr lang="en-US" sz="1050" b="0" i="0" u="none" strike="noStrike">
                          <a:solidFill>
                            <a:srgbClr val="000000"/>
                          </a:solidFill>
                          <a:effectLst/>
                          <a:latin typeface="Calibri"/>
                        </a:rPr>
                        <a:t>19</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fontAlgn="b"/>
                      <a:r>
                        <a:rPr lang="en-US" sz="1050" b="0" i="0" u="none" strike="noStrike">
                          <a:solidFill>
                            <a:srgbClr val="000000"/>
                          </a:solidFill>
                          <a:effectLst/>
                          <a:latin typeface="Calibri"/>
                        </a:rPr>
                        <a:t>KALSEL</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13</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152</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2007</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4,303,979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320</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644">
                <a:tc>
                  <a:txBody>
                    <a:bodyPr/>
                    <a:lstStyle/>
                    <a:p>
                      <a:pPr algn="ctr" fontAlgn="b"/>
                      <a:r>
                        <a:rPr lang="en-US" sz="1050" b="0" i="0" u="none" strike="noStrike">
                          <a:solidFill>
                            <a:srgbClr val="000000"/>
                          </a:solidFill>
                          <a:effectLst/>
                          <a:latin typeface="Calibri"/>
                        </a:rPr>
                        <a:t>20</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fontAlgn="b"/>
                      <a:r>
                        <a:rPr lang="en-US" sz="1050" b="0" i="0" u="none" strike="noStrike">
                          <a:solidFill>
                            <a:srgbClr val="000000"/>
                          </a:solidFill>
                          <a:effectLst/>
                          <a:latin typeface="Calibri"/>
                        </a:rPr>
                        <a:t>KALTIM</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10</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103</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1029</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3,793,152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209</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644">
                <a:tc>
                  <a:txBody>
                    <a:bodyPr/>
                    <a:lstStyle/>
                    <a:p>
                      <a:pPr algn="ctr" fontAlgn="b"/>
                      <a:r>
                        <a:rPr lang="en-US" sz="1050" b="0" i="0" u="none" strike="noStrike">
                          <a:solidFill>
                            <a:srgbClr val="000000"/>
                          </a:solidFill>
                          <a:effectLst/>
                          <a:latin typeface="Calibri"/>
                        </a:rPr>
                        <a:t>21</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fontAlgn="b"/>
                      <a:r>
                        <a:rPr lang="en-US" sz="1050" b="0" i="0" u="none" strike="noStrike">
                          <a:solidFill>
                            <a:srgbClr val="000000"/>
                          </a:solidFill>
                          <a:effectLst/>
                          <a:latin typeface="Calibri"/>
                        </a:rPr>
                        <a:t>KALTARA</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5</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50</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482</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768,505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161</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644">
                <a:tc>
                  <a:txBody>
                    <a:bodyPr/>
                    <a:lstStyle/>
                    <a:p>
                      <a:pPr algn="ctr" fontAlgn="b"/>
                      <a:r>
                        <a:rPr lang="en-US" sz="1050" b="0" i="0" u="none" strike="noStrike">
                          <a:solidFill>
                            <a:srgbClr val="000000"/>
                          </a:solidFill>
                          <a:effectLst/>
                          <a:latin typeface="Calibri"/>
                        </a:rPr>
                        <a:t>22</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fontAlgn="b"/>
                      <a:r>
                        <a:rPr lang="en-US" sz="1050" b="0" i="0" u="none" strike="noStrike">
                          <a:solidFill>
                            <a:srgbClr val="000000"/>
                          </a:solidFill>
                          <a:effectLst/>
                          <a:latin typeface="Calibri"/>
                        </a:rPr>
                        <a:t>SULUT</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15</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167</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1822</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2,528,794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668</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644">
                <a:tc>
                  <a:txBody>
                    <a:bodyPr/>
                    <a:lstStyle/>
                    <a:p>
                      <a:pPr algn="ctr" fontAlgn="b"/>
                      <a:r>
                        <a:rPr lang="en-US" sz="1050" b="0" i="0" u="none" strike="noStrike">
                          <a:solidFill>
                            <a:srgbClr val="000000"/>
                          </a:solidFill>
                          <a:effectLst/>
                          <a:latin typeface="Calibri"/>
                        </a:rPr>
                        <a:t>23</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fontAlgn="b"/>
                      <a:r>
                        <a:rPr lang="en-US" sz="1050" b="0" i="0" u="none" strike="noStrike">
                          <a:solidFill>
                            <a:srgbClr val="000000"/>
                          </a:solidFill>
                          <a:effectLst/>
                          <a:latin typeface="Calibri"/>
                        </a:rPr>
                        <a:t>GORONTALO</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6</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77</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729</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1,219,576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136</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644">
                <a:tc>
                  <a:txBody>
                    <a:bodyPr/>
                    <a:lstStyle/>
                    <a:p>
                      <a:pPr algn="ctr" fontAlgn="b"/>
                      <a:r>
                        <a:rPr lang="en-US" sz="1050" b="0" i="0" u="none" strike="noStrike">
                          <a:solidFill>
                            <a:srgbClr val="000000"/>
                          </a:solidFill>
                          <a:effectLst/>
                          <a:latin typeface="Calibri"/>
                        </a:rPr>
                        <a:t>24</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fontAlgn="b"/>
                      <a:r>
                        <a:rPr lang="en-US" sz="1050" b="0" i="0" u="none" strike="noStrike">
                          <a:solidFill>
                            <a:srgbClr val="000000"/>
                          </a:solidFill>
                          <a:effectLst/>
                          <a:latin typeface="Calibri"/>
                        </a:rPr>
                        <a:t>SULTENG</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13</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174</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2007</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3,096,976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978</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644">
                <a:tc>
                  <a:txBody>
                    <a:bodyPr/>
                    <a:lstStyle/>
                    <a:p>
                      <a:pPr algn="ctr" fontAlgn="b"/>
                      <a:r>
                        <a:rPr lang="en-US" sz="1050" b="0" i="0" u="none" strike="noStrike">
                          <a:solidFill>
                            <a:srgbClr val="000000"/>
                          </a:solidFill>
                          <a:effectLst/>
                          <a:latin typeface="Calibri"/>
                        </a:rPr>
                        <a:t>25</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fontAlgn="b"/>
                      <a:r>
                        <a:rPr lang="en-US" sz="1050" b="0" i="0" u="none" strike="noStrike">
                          <a:solidFill>
                            <a:srgbClr val="000000"/>
                          </a:solidFill>
                          <a:effectLst/>
                          <a:latin typeface="Calibri"/>
                        </a:rPr>
                        <a:t>SULSEL</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24</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306</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3038</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8,928,004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300</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644">
                <a:tc>
                  <a:txBody>
                    <a:bodyPr/>
                    <a:lstStyle/>
                    <a:p>
                      <a:pPr algn="ctr" fontAlgn="b"/>
                      <a:r>
                        <a:rPr lang="en-US" sz="1050" b="0" i="0" u="none" strike="noStrike">
                          <a:solidFill>
                            <a:srgbClr val="000000"/>
                          </a:solidFill>
                          <a:effectLst/>
                          <a:latin typeface="Calibri"/>
                        </a:rPr>
                        <a:t>26</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fontAlgn="b"/>
                      <a:r>
                        <a:rPr lang="en-US" sz="1050" b="0" i="0" u="none" strike="noStrike">
                          <a:solidFill>
                            <a:srgbClr val="000000"/>
                          </a:solidFill>
                          <a:effectLst/>
                          <a:latin typeface="Calibri"/>
                        </a:rPr>
                        <a:t>SULBAR</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6</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69</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647</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1,405,012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41</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644">
                <a:tc>
                  <a:txBody>
                    <a:bodyPr/>
                    <a:lstStyle/>
                    <a:p>
                      <a:pPr algn="ctr" fontAlgn="b"/>
                      <a:r>
                        <a:rPr lang="en-US" sz="1050" b="0" i="0" u="none" strike="noStrike">
                          <a:solidFill>
                            <a:srgbClr val="000000"/>
                          </a:solidFill>
                          <a:effectLst/>
                          <a:latin typeface="Calibri"/>
                        </a:rPr>
                        <a:t>27</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fontAlgn="b"/>
                      <a:r>
                        <a:rPr lang="en-US" sz="1050" b="0" i="0" u="none" strike="noStrike">
                          <a:solidFill>
                            <a:srgbClr val="000000"/>
                          </a:solidFill>
                          <a:effectLst/>
                          <a:latin typeface="Calibri"/>
                        </a:rPr>
                        <a:t>SULTRA</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17</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209</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2197</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2,755,589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651</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644">
                <a:tc>
                  <a:txBody>
                    <a:bodyPr/>
                    <a:lstStyle/>
                    <a:p>
                      <a:pPr algn="ctr" fontAlgn="b"/>
                      <a:r>
                        <a:rPr lang="en-US" sz="1050" b="0" i="0" u="none" strike="noStrike">
                          <a:solidFill>
                            <a:srgbClr val="000000"/>
                          </a:solidFill>
                          <a:effectLst/>
                          <a:latin typeface="Calibri"/>
                        </a:rPr>
                        <a:t>28</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fontAlgn="b"/>
                      <a:r>
                        <a:rPr lang="en-US" sz="1050" b="0" i="0" u="none" strike="noStrike">
                          <a:solidFill>
                            <a:srgbClr val="000000"/>
                          </a:solidFill>
                          <a:effectLst/>
                          <a:latin typeface="Calibri"/>
                        </a:rPr>
                        <a:t>BALI</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9</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57</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716</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4,380,824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86</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644">
                <a:tc>
                  <a:txBody>
                    <a:bodyPr/>
                    <a:lstStyle/>
                    <a:p>
                      <a:pPr algn="ctr" fontAlgn="b"/>
                      <a:r>
                        <a:rPr lang="en-US" sz="1050" b="0" i="0" u="none" strike="noStrike">
                          <a:solidFill>
                            <a:srgbClr val="000000"/>
                          </a:solidFill>
                          <a:effectLst/>
                          <a:latin typeface="Calibri"/>
                        </a:rPr>
                        <a:t>29</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fontAlgn="b"/>
                      <a:r>
                        <a:rPr lang="en-US" sz="1050" b="0" i="0" u="none" strike="noStrike">
                          <a:solidFill>
                            <a:srgbClr val="000000"/>
                          </a:solidFill>
                          <a:effectLst/>
                          <a:latin typeface="Calibri"/>
                        </a:rPr>
                        <a:t>NTB</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10</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116</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1137</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5,125,622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864</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644">
                <a:tc>
                  <a:txBody>
                    <a:bodyPr/>
                    <a:lstStyle/>
                    <a:p>
                      <a:pPr algn="ctr" fontAlgn="b"/>
                      <a:r>
                        <a:rPr lang="en-US" sz="1050" b="0" i="0" u="none" strike="noStrike">
                          <a:solidFill>
                            <a:srgbClr val="000000"/>
                          </a:solidFill>
                          <a:effectLst/>
                          <a:latin typeface="Calibri"/>
                        </a:rPr>
                        <a:t>30</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fontAlgn="b"/>
                      <a:r>
                        <a:rPr lang="en-US" sz="1050" b="0" i="0" u="none" strike="noStrike">
                          <a:solidFill>
                            <a:srgbClr val="000000"/>
                          </a:solidFill>
                          <a:effectLst/>
                          <a:latin typeface="Calibri"/>
                        </a:rPr>
                        <a:t>NTT</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22</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306</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3268</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5,541,394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1192</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644">
                <a:tc>
                  <a:txBody>
                    <a:bodyPr/>
                    <a:lstStyle/>
                    <a:p>
                      <a:pPr algn="ctr" fontAlgn="b"/>
                      <a:r>
                        <a:rPr lang="en-US" sz="1050" b="0" i="0" u="none" strike="noStrike">
                          <a:solidFill>
                            <a:srgbClr val="000000"/>
                          </a:solidFill>
                          <a:effectLst/>
                          <a:latin typeface="Calibri"/>
                        </a:rPr>
                        <a:t>31</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fontAlgn="b"/>
                      <a:r>
                        <a:rPr lang="en-US" sz="1050" b="0" i="0" u="none" strike="noStrike">
                          <a:solidFill>
                            <a:srgbClr val="000000"/>
                          </a:solidFill>
                          <a:effectLst/>
                          <a:latin typeface="Calibri"/>
                        </a:rPr>
                        <a:t>MALUKU</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11</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118</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1224</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1,831,880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1422</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644">
                <a:tc>
                  <a:txBody>
                    <a:bodyPr/>
                    <a:lstStyle/>
                    <a:p>
                      <a:pPr algn="ctr" fontAlgn="b"/>
                      <a:r>
                        <a:rPr lang="en-US" sz="1050" b="0" i="0" u="none" strike="noStrike">
                          <a:solidFill>
                            <a:srgbClr val="000000"/>
                          </a:solidFill>
                          <a:effectLst/>
                          <a:latin typeface="Calibri"/>
                        </a:rPr>
                        <a:t>32</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fontAlgn="b"/>
                      <a:r>
                        <a:rPr lang="en-US" sz="1050" b="0" i="0" u="none" strike="noStrike">
                          <a:solidFill>
                            <a:srgbClr val="000000"/>
                          </a:solidFill>
                          <a:effectLst/>
                          <a:latin typeface="Calibri"/>
                        </a:rPr>
                        <a:t>MALUT</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10</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113</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1180</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1,278,764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1474</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644">
                <a:tc>
                  <a:txBody>
                    <a:bodyPr/>
                    <a:lstStyle/>
                    <a:p>
                      <a:pPr algn="ctr" fontAlgn="b"/>
                      <a:r>
                        <a:rPr lang="en-US" sz="1050" b="0" i="0" u="none" strike="noStrike">
                          <a:solidFill>
                            <a:srgbClr val="000000"/>
                          </a:solidFill>
                          <a:effectLst/>
                          <a:latin typeface="Calibri"/>
                        </a:rPr>
                        <a:t>33</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fontAlgn="b"/>
                      <a:r>
                        <a:rPr lang="en-US" sz="1050" b="0" i="0" u="none" strike="noStrike">
                          <a:solidFill>
                            <a:srgbClr val="000000"/>
                          </a:solidFill>
                          <a:effectLst/>
                          <a:latin typeface="Calibri"/>
                        </a:rPr>
                        <a:t>PAPUA</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29</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524</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5225</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3,435,430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598</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644">
                <a:tc>
                  <a:txBody>
                    <a:bodyPr/>
                    <a:lstStyle/>
                    <a:p>
                      <a:pPr algn="ctr" fontAlgn="b"/>
                      <a:r>
                        <a:rPr lang="en-US" sz="1050" b="0" i="0" u="none" strike="noStrike">
                          <a:solidFill>
                            <a:srgbClr val="000000"/>
                          </a:solidFill>
                          <a:effectLst/>
                          <a:latin typeface="Calibri"/>
                        </a:rPr>
                        <a:t>34</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fontAlgn="b"/>
                      <a:r>
                        <a:rPr lang="en-US" sz="1050" b="0" i="0" u="none" strike="noStrike">
                          <a:solidFill>
                            <a:srgbClr val="000000"/>
                          </a:solidFill>
                          <a:effectLst/>
                          <a:latin typeface="Calibri"/>
                        </a:rPr>
                        <a:t>PAPUA BARAT</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13</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203</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1715</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981,822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2486</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6709">
                <a:tc>
                  <a:txBody>
                    <a:bodyPr/>
                    <a:lstStyle/>
                    <a:p>
                      <a:pPr algn="ctr" fontAlgn="b"/>
                      <a:r>
                        <a:rPr lang="en-US" sz="1050" b="0" i="0" u="none" strike="noStrike">
                          <a:solidFill>
                            <a:srgbClr val="000000"/>
                          </a:solidFill>
                          <a:effectLst/>
                          <a:latin typeface="Calibri"/>
                        </a:rPr>
                        <a:t>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fontAlgn="b"/>
                      <a:r>
                        <a:rPr lang="en-US" sz="1050" b="0" i="0" u="none" strike="noStrike">
                          <a:solidFill>
                            <a:srgbClr val="000000"/>
                          </a:solidFill>
                          <a:effectLst/>
                          <a:latin typeface="Calibri"/>
                        </a:rPr>
                        <a:t>INDONESIA</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514</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7060</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82334</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a:t>
                      </a:r>
                      <a:r>
                        <a:rPr lang="en-US" sz="1050" b="0" i="0" u="none" strike="noStrike" smtClean="0">
                          <a:solidFill>
                            <a:srgbClr val="000000"/>
                          </a:solidFill>
                          <a:effectLst/>
                          <a:latin typeface="Calibri"/>
                        </a:rPr>
                        <a:t>   271,066,366 </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18683</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12" name="Rectangle 11"/>
          <p:cNvSpPr/>
          <p:nvPr/>
        </p:nvSpPr>
        <p:spPr>
          <a:xfrm>
            <a:off x="4530088" y="1499425"/>
            <a:ext cx="3747135" cy="1600438"/>
          </a:xfrm>
          <a:prstGeom prst="rect">
            <a:avLst/>
          </a:prstGeom>
          <a:solidFill>
            <a:srgbClr val="FFFFCC"/>
          </a:solidFill>
          <a:ln>
            <a:solidFill>
              <a:schemeClr val="tx1"/>
            </a:solidFill>
          </a:ln>
        </p:spPr>
        <p:txBody>
          <a:bodyPr wrap="square">
            <a:spAutoFit/>
          </a:bodyPr>
          <a:lstStyle/>
          <a:p>
            <a:r>
              <a:rPr lang="en-US" sz="1400" smtClean="0">
                <a:solidFill>
                  <a:srgbClr val="000000"/>
                </a:solidFill>
                <a:latin typeface="Calibri"/>
              </a:rPr>
              <a:t>Kinerja-2 	: Latihan pembuatan informasi</a:t>
            </a:r>
          </a:p>
          <a:p>
            <a:r>
              <a:rPr lang="en-US" sz="1400" smtClean="0">
                <a:solidFill>
                  <a:srgbClr val="000000"/>
                </a:solidFill>
                <a:latin typeface="Calibri"/>
              </a:rPr>
              <a:t>Survei 	: Data Sekunder Kependudukan</a:t>
            </a:r>
          </a:p>
          <a:p>
            <a:r>
              <a:rPr lang="en-US" sz="1400" smtClean="0">
                <a:solidFill>
                  <a:srgbClr val="000000"/>
                </a:solidFill>
                <a:latin typeface="Calibri"/>
              </a:rPr>
              <a:t>Data 		: Data penduduk provinsi Indonesia</a:t>
            </a:r>
          </a:p>
          <a:p>
            <a:r>
              <a:rPr lang="en-US" sz="1400" smtClean="0">
                <a:solidFill>
                  <a:srgbClr val="000000"/>
                </a:solidFill>
                <a:latin typeface="Calibri"/>
              </a:rPr>
              <a:t>Informasi 	: </a:t>
            </a:r>
          </a:p>
          <a:p>
            <a:pPr marL="342900" indent="-228600">
              <a:buFontTx/>
              <a:buAutoNum type="arabicParenR"/>
            </a:pPr>
            <a:r>
              <a:rPr lang="en-US" sz="1400" smtClean="0">
                <a:solidFill>
                  <a:srgbClr val="000000"/>
                </a:solidFill>
                <a:latin typeface="Calibri"/>
              </a:rPr>
              <a:t>Grafik Pie Kompoisisi Penduduk Pulau Besar</a:t>
            </a:r>
          </a:p>
          <a:p>
            <a:pPr marL="342900" indent="-228600">
              <a:buFontTx/>
              <a:buAutoNum type="arabicParenR"/>
            </a:pPr>
            <a:r>
              <a:rPr lang="en-US" sz="1400" smtClean="0">
                <a:solidFill>
                  <a:srgbClr val="000000"/>
                </a:solidFill>
                <a:latin typeface="Calibri"/>
              </a:rPr>
              <a:t>Grafik Bar Jumlah Penduduk</a:t>
            </a:r>
          </a:p>
          <a:p>
            <a:pPr marL="342900" indent="-228600">
              <a:buFontTx/>
              <a:buAutoNum type="arabicParenR"/>
            </a:pPr>
            <a:r>
              <a:rPr lang="en-US" sz="1400" smtClean="0">
                <a:solidFill>
                  <a:srgbClr val="000000"/>
                </a:solidFill>
                <a:latin typeface="Calibri"/>
              </a:rPr>
              <a:t>Kembangkan Informasi Grafik lainnya</a:t>
            </a:r>
          </a:p>
        </p:txBody>
      </p:sp>
      <p:pic>
        <p:nvPicPr>
          <p:cNvPr id="13"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35340" y="523875"/>
            <a:ext cx="3366135" cy="2665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8564" y="3333750"/>
            <a:ext cx="6002911" cy="337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p:cNvSpPr/>
          <p:nvPr/>
        </p:nvSpPr>
        <p:spPr>
          <a:xfrm>
            <a:off x="1999325" y="3655641"/>
            <a:ext cx="3735071" cy="954107"/>
          </a:xfrm>
          <a:prstGeom prst="rect">
            <a:avLst/>
          </a:prstGeom>
          <a:solidFill>
            <a:srgbClr val="FFFF00"/>
          </a:solidFill>
          <a:ln>
            <a:solidFill>
              <a:schemeClr val="accent1"/>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spc="50" smtClean="0">
                <a:ln w="11430"/>
                <a:solidFill>
                  <a:srgbClr val="00B0F0"/>
                </a:solidFill>
                <a:effectLst>
                  <a:outerShdw blurRad="76200" dist="50800" dir="5400000" algn="tl" rotWithShape="0">
                    <a:srgbClr val="000000">
                      <a:alpha val="65000"/>
                    </a:srgbClr>
                  </a:outerShdw>
                </a:effectLst>
              </a:rPr>
              <a:t>Mengembangkan diri Manager</a:t>
            </a:r>
            <a:endParaRPr lang="en-US" sz="2800" b="1" spc="50">
              <a:ln w="11430"/>
              <a:solidFill>
                <a:srgbClr val="00B0F0"/>
              </a:solidFill>
              <a:effectLst>
                <a:outerShdw blurRad="76200" dist="50800" dir="5400000" algn="tl" rotWithShape="0">
                  <a:srgbClr val="000000">
                    <a:alpha val="65000"/>
                  </a:srgbClr>
                </a:outerShdw>
              </a:effectLst>
            </a:endParaRPr>
          </a:p>
        </p:txBody>
      </p:sp>
      <p:sp>
        <p:nvSpPr>
          <p:cNvPr id="15" name="Rounded Rectangle 14"/>
          <p:cNvSpPr/>
          <p:nvPr/>
        </p:nvSpPr>
        <p:spPr>
          <a:xfrm>
            <a:off x="10935330" y="50629"/>
            <a:ext cx="1173220" cy="473246"/>
          </a:xfrm>
          <a:prstGeom prst="roundRect">
            <a:avLst/>
          </a:prstGeom>
          <a:solidFill>
            <a:srgbClr val="FFFF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smtClean="0">
                <a:solidFill>
                  <a:prstClr val="black"/>
                </a:solidFill>
              </a:rPr>
              <a:t>REVIEW</a:t>
            </a:r>
            <a:endParaRPr lang="en-US" sz="1600" i="1">
              <a:solidFill>
                <a:prstClr val="black"/>
              </a:solidFill>
            </a:endParaRPr>
          </a:p>
        </p:txBody>
      </p:sp>
    </p:spTree>
    <p:extLst>
      <p:ext uri="{BB962C8B-B14F-4D97-AF65-F5344CB8AC3E}">
        <p14:creationId xmlns:p14="http://schemas.microsoft.com/office/powerpoint/2010/main" val="20695161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54097" y="961955"/>
            <a:ext cx="8168504" cy="92333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smtClean="0">
                <a:ln w="11430"/>
                <a:solidFill>
                  <a:srgbClr val="FF0000"/>
                </a:solidFill>
                <a:effectLst>
                  <a:outerShdw blurRad="76200" dist="50800" dir="5400000" algn="tl" rotWithShape="0">
                    <a:srgbClr val="000000">
                      <a:alpha val="65000"/>
                    </a:srgbClr>
                  </a:outerShdw>
                </a:effectLst>
              </a:rPr>
              <a:t>Silakan sruput kopi…</a:t>
            </a:r>
            <a:endParaRPr lang="en-US" sz="5400" b="1" spc="50">
              <a:ln w="11430"/>
              <a:solidFill>
                <a:srgbClr val="FF0000"/>
              </a:solidFill>
              <a:effectLst>
                <a:outerShdw blurRad="76200" dist="50800" dir="5400000" algn="tl" rotWithShape="0">
                  <a:srgbClr val="000000">
                    <a:alpha val="65000"/>
                  </a:srgbClr>
                </a:outerShdw>
              </a:effectLst>
            </a:endParaRPr>
          </a:p>
        </p:txBody>
      </p:sp>
      <p:sp>
        <p:nvSpPr>
          <p:cNvPr id="9" name="Title 1">
            <a:extLst>
              <a:ext uri="{FF2B5EF4-FFF2-40B4-BE49-F238E27FC236}">
                <a16:creationId xmlns="" xmlns:a16="http://schemas.microsoft.com/office/drawing/2014/main" id="{BD21447A-6C77-4E90-9545-B2B98D1C43C0}"/>
              </a:ext>
            </a:extLst>
          </p:cNvPr>
          <p:cNvSpPr txBox="1">
            <a:spLocks/>
          </p:cNvSpPr>
          <p:nvPr/>
        </p:nvSpPr>
        <p:spPr>
          <a:xfrm>
            <a:off x="676274" y="144937"/>
            <a:ext cx="11249025" cy="493240"/>
          </a:xfrm>
          <a:prstGeom prst="rect">
            <a:avLst/>
          </a:prstGeom>
          <a:noFill/>
        </p:spPr>
        <p:txBody>
          <a:bodyPr vert="horz" lIns="91440" tIns="45720" rIns="91440" bIns="45720" rtlCol="0" anchor="t">
            <a:noAutofit/>
          </a:bodyPr>
          <a:lstStyle>
            <a:lvl1pPr algn="r"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l"/>
            <a:r>
              <a:rPr lang="en-US" smtClean="0">
                <a:solidFill>
                  <a:prstClr val="black"/>
                </a:solidFill>
                <a:latin typeface="AR JULIAN" pitchFamily="2" charset="0"/>
                <a:sym typeface="Wingdings"/>
              </a:rPr>
              <a:t> </a:t>
            </a:r>
            <a:r>
              <a:rPr lang="en-US" smtClean="0">
                <a:solidFill>
                  <a:prstClr val="black"/>
                </a:solidFill>
                <a:latin typeface="AR JULIAN" pitchFamily="2" charset="0"/>
              </a:rPr>
              <a:t>REHAT &amp; DISKUSI</a:t>
            </a:r>
            <a:endParaRPr lang="id-ID">
              <a:solidFill>
                <a:prstClr val="black"/>
              </a:solidFill>
              <a:latin typeface="AR JULIAN" pitchFamily="2" charset="0"/>
            </a:endParaRPr>
          </a:p>
        </p:txBody>
      </p:sp>
      <p:pic>
        <p:nvPicPr>
          <p:cNvPr id="10242" name="Picture 2" descr="12 Lagu Kpop Tentang Kopi Terpopuler dan Paling Enak Didengar - Rosediana  Dia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9431" y="3070588"/>
            <a:ext cx="3185251" cy="2194928"/>
          </a:xfrm>
          <a:prstGeom prst="rect">
            <a:avLst/>
          </a:prstGeom>
          <a:noFill/>
          <a:extLst>
            <a:ext uri="{909E8E84-426E-40DD-AFC4-6F175D3DCCD1}">
              <a14:hiddenFill xmlns:a14="http://schemas.microsoft.com/office/drawing/2010/main">
                <a:solidFill>
                  <a:srgbClr val="FFFFFF"/>
                </a:solidFill>
              </a14:hiddenFill>
            </a:ext>
          </a:extLst>
        </p:spPr>
      </p:pic>
      <p:sp>
        <p:nvSpPr>
          <p:cNvPr id="11" name="AutoShape 4" descr="Reaksi Polos Dian Sastrowardoyo Saat Tak Tahu Dalgona Coffe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pic>
        <p:nvPicPr>
          <p:cNvPr id="1024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01339" y="638177"/>
            <a:ext cx="3107524" cy="2067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89243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Picture 2" descr="Gambar Backgrounds Simple Untuk Powerpoint - Wallpaper Cave"/>
          <p:cNvPicPr>
            <a:picLocks noChangeAspect="1" noChangeArrowheads="1"/>
          </p:cNvPicPr>
          <p:nvPr/>
        </p:nvPicPr>
        <p:blipFill rotWithShape="1">
          <a:blip r:embed="rId2">
            <a:extLst>
              <a:ext uri="{28A0092B-C50C-407E-A947-70E740481C1C}">
                <a14:useLocalDpi xmlns:a14="http://schemas.microsoft.com/office/drawing/2010/main" val="0"/>
              </a:ext>
            </a:extLst>
          </a:blip>
          <a:srcRect r="3957"/>
          <a:stretch/>
        </p:blipFill>
        <p:spPr bwMode="auto">
          <a:xfrm>
            <a:off x="0" y="0"/>
            <a:ext cx="12331700" cy="7061200"/>
          </a:xfrm>
          <a:prstGeom prst="rect">
            <a:avLst/>
          </a:prstGeom>
          <a:noFill/>
          <a:extLst>
            <a:ext uri="{909E8E84-426E-40DD-AFC4-6F175D3DCCD1}">
              <a14:hiddenFill xmlns:a14="http://schemas.microsoft.com/office/drawing/2010/main">
                <a:solidFill>
                  <a:srgbClr val="FFFFFF"/>
                </a:solidFill>
              </a14:hiddenFill>
            </a:ext>
          </a:extLst>
        </p:spPr>
      </p:pic>
      <p:sp>
        <p:nvSpPr>
          <p:cNvPr id="15" name="Title 1">
            <a:extLst>
              <a:ext uri="{FF2B5EF4-FFF2-40B4-BE49-F238E27FC236}">
                <a16:creationId xmlns:a16="http://schemas.microsoft.com/office/drawing/2014/main" xmlns="" id="{BD21447A-6C77-4E90-9545-B2B98D1C43C0}"/>
              </a:ext>
            </a:extLst>
          </p:cNvPr>
          <p:cNvSpPr txBox="1">
            <a:spLocks/>
          </p:cNvSpPr>
          <p:nvPr/>
        </p:nvSpPr>
        <p:spPr>
          <a:xfrm>
            <a:off x="428624" y="135411"/>
            <a:ext cx="11538475" cy="493240"/>
          </a:xfrm>
          <a:prstGeom prst="rect">
            <a:avLst/>
          </a:prstGeom>
          <a:noFill/>
        </p:spPr>
        <p:txBody>
          <a:bodyPr vert="horz" lIns="91440" tIns="45720" rIns="91440" bIns="0" rtlCol="0" anchor="b">
            <a:noAutofit/>
          </a:bodyPr>
          <a:lstStyle>
            <a:lvl1pPr algn="l" defTabSz="914400" rtl="0" eaLnBrk="1" latinLnBrk="0" hangingPunct="1">
              <a:lnSpc>
                <a:spcPct val="90000"/>
              </a:lnSpc>
              <a:spcBef>
                <a:spcPct val="0"/>
              </a:spcBef>
              <a:buNone/>
              <a:defRPr sz="6600" b="0" i="0" kern="1200" cap="all">
                <a:solidFill>
                  <a:schemeClr val="tx1"/>
                </a:solidFill>
                <a:effectLst/>
                <a:latin typeface="+mj-lt"/>
                <a:ea typeface="+mj-ea"/>
                <a:cs typeface="+mj-cs"/>
              </a:defRPr>
            </a:lvl1pPr>
          </a:lstStyle>
          <a:p>
            <a:r>
              <a:rPr lang="en-US" sz="3200" smtClean="0">
                <a:latin typeface="AR JULIAN" pitchFamily="2" charset="0"/>
                <a:sym typeface="Wingdings"/>
              </a:rPr>
              <a:t> </a:t>
            </a:r>
            <a:r>
              <a:rPr lang="en-US" sz="3200" smtClean="0">
                <a:latin typeface="AR JULIAN" pitchFamily="2" charset="0"/>
              </a:rPr>
              <a:t>TOPIK</a:t>
            </a:r>
            <a:endParaRPr lang="id-ID" sz="3200">
              <a:latin typeface="AR JULIAN" pitchFamily="2" charset="0"/>
            </a:endParaRPr>
          </a:p>
        </p:txBody>
      </p:sp>
      <p:sp>
        <p:nvSpPr>
          <p:cNvPr id="9" name="TextBox 8"/>
          <p:cNvSpPr txBox="1"/>
          <p:nvPr/>
        </p:nvSpPr>
        <p:spPr>
          <a:xfrm>
            <a:off x="4193413" y="1934622"/>
            <a:ext cx="7773686" cy="2246769"/>
          </a:xfrm>
          <a:prstGeom prst="rect">
            <a:avLst/>
          </a:prstGeom>
          <a:noFill/>
        </p:spPr>
        <p:txBody>
          <a:bodyPr wrap="square" rtlCol="0">
            <a:spAutoFit/>
          </a:bodyPr>
          <a:lstStyle/>
          <a:p>
            <a:pPr>
              <a:spcAft>
                <a:spcPts val="600"/>
              </a:spcAft>
            </a:pPr>
            <a:r>
              <a:rPr lang="en-US" sz="2400" b="1" smtClean="0"/>
              <a:t>PENGETAHUAN &amp; KETRAMPILAN :</a:t>
            </a:r>
          </a:p>
          <a:p>
            <a:pPr marL="285750" indent="-285750">
              <a:spcAft>
                <a:spcPts val="600"/>
              </a:spcAft>
              <a:buFont typeface="Wingdings" pitchFamily="2" charset="2"/>
              <a:buChar char="ü"/>
            </a:pPr>
            <a:r>
              <a:rPr lang="en-US" sz="2400" smtClean="0"/>
              <a:t>Pengantar Model Data</a:t>
            </a:r>
          </a:p>
          <a:p>
            <a:pPr marL="285750" indent="-285750">
              <a:spcAft>
                <a:spcPts val="600"/>
              </a:spcAft>
              <a:buFont typeface="Wingdings" pitchFamily="2" charset="2"/>
              <a:buChar char="ü"/>
            </a:pPr>
            <a:r>
              <a:rPr lang="en-US" sz="2400" smtClean="0"/>
              <a:t>Database fisik dan lojik</a:t>
            </a:r>
            <a:endParaRPr lang="en-US" sz="2400"/>
          </a:p>
          <a:p>
            <a:pPr marL="285750" indent="-285750">
              <a:spcAft>
                <a:spcPts val="600"/>
              </a:spcAft>
              <a:buFont typeface="Wingdings" pitchFamily="2" charset="2"/>
              <a:buChar char="ü"/>
            </a:pPr>
            <a:r>
              <a:rPr lang="en-US" sz="2400" smtClean="0"/>
              <a:t>Pendalaman Studi Kasus</a:t>
            </a:r>
          </a:p>
          <a:p>
            <a:pPr marL="285750" indent="-285750">
              <a:spcAft>
                <a:spcPts val="600"/>
              </a:spcAft>
              <a:buFont typeface="Wingdings" pitchFamily="2" charset="2"/>
              <a:buChar char="ü"/>
            </a:pPr>
            <a:endParaRPr lang="en-US" sz="2400"/>
          </a:p>
        </p:txBody>
      </p:sp>
      <p:cxnSp>
        <p:nvCxnSpPr>
          <p:cNvPr id="3" name="Straight Connector 2"/>
          <p:cNvCxnSpPr/>
          <p:nvPr/>
        </p:nvCxnSpPr>
        <p:spPr>
          <a:xfrm>
            <a:off x="559293" y="628651"/>
            <a:ext cx="11239130"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12" name="Picture 2" descr="D:\Gambar\korea3.jpg"/>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1503" r="86596" b="72112"/>
          <a:stretch/>
        </p:blipFill>
        <p:spPr bwMode="auto">
          <a:xfrm flipH="1">
            <a:off x="500106" y="1845846"/>
            <a:ext cx="3175248" cy="433020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10" name="Rectangle 9"/>
          <p:cNvSpPr/>
          <p:nvPr/>
        </p:nvSpPr>
        <p:spPr>
          <a:xfrm>
            <a:off x="500106" y="673324"/>
            <a:ext cx="5909572" cy="92333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smtClean="0">
                <a:ln w="11430"/>
                <a:solidFill>
                  <a:srgbClr val="FF0000"/>
                </a:solidFill>
                <a:effectLst>
                  <a:outerShdw blurRad="76200" dist="50800" dir="5400000" algn="tl" rotWithShape="0">
                    <a:srgbClr val="000000">
                      <a:alpha val="65000"/>
                    </a:srgbClr>
                  </a:outerShdw>
                </a:effectLst>
              </a:rPr>
              <a:t>Siap fokus ya …</a:t>
            </a:r>
            <a:endParaRPr lang="en-US" sz="5400" b="1" spc="50">
              <a:ln w="11430"/>
              <a:solidFill>
                <a:srgbClr val="FF0000"/>
              </a:soli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36217377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p:cNvSpPr txBox="1"/>
          <p:nvPr/>
        </p:nvSpPr>
        <p:spPr>
          <a:xfrm>
            <a:off x="5751694" y="3397634"/>
            <a:ext cx="1050874" cy="18466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pPr algn="r"/>
            <a:r>
              <a:rPr lang="en-US" sz="1200" i="1" smtClean="0">
                <a:latin typeface="Calibri" pitchFamily="34" charset="0"/>
              </a:rPr>
              <a:t>Data Primer  :</a:t>
            </a:r>
            <a:endParaRPr lang="en-US" sz="1200" i="1">
              <a:latin typeface="Calibri" pitchFamily="34" charset="0"/>
            </a:endParaRPr>
          </a:p>
        </p:txBody>
      </p:sp>
      <p:sp>
        <p:nvSpPr>
          <p:cNvPr id="64" name="Flowchart: Magnetic Disk 63"/>
          <p:cNvSpPr/>
          <p:nvPr/>
        </p:nvSpPr>
        <p:spPr>
          <a:xfrm>
            <a:off x="6328999" y="5211738"/>
            <a:ext cx="1170975" cy="1440522"/>
          </a:xfrm>
          <a:prstGeom prst="flowChartMagneticDisk">
            <a:avLst/>
          </a:prstGeom>
          <a:solidFill>
            <a:srgbClr val="0070C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p>
          <a:p>
            <a:pPr algn="ctr"/>
            <a:r>
              <a:rPr lang="en-US" smtClean="0"/>
              <a:t>Storage</a:t>
            </a:r>
          </a:p>
          <a:p>
            <a:pPr algn="ctr"/>
            <a:r>
              <a:rPr lang="en-US" smtClean="0"/>
              <a:t>Database</a:t>
            </a:r>
          </a:p>
          <a:p>
            <a:pPr algn="ctr"/>
            <a:r>
              <a:rPr lang="en-US" smtClean="0"/>
              <a:t>(DB)</a:t>
            </a:r>
            <a:endParaRPr lang="en-US"/>
          </a:p>
        </p:txBody>
      </p:sp>
      <p:sp>
        <p:nvSpPr>
          <p:cNvPr id="71" name="Title 1">
            <a:extLst>
              <a:ext uri="{FF2B5EF4-FFF2-40B4-BE49-F238E27FC236}">
                <a16:creationId xmlns:a16="http://schemas.microsoft.com/office/drawing/2014/main" xmlns="" id="{BD21447A-6C77-4E90-9545-B2B98D1C43C0}"/>
              </a:ext>
            </a:extLst>
          </p:cNvPr>
          <p:cNvSpPr>
            <a:spLocks noGrp="1"/>
          </p:cNvSpPr>
          <p:nvPr>
            <p:ph type="ctrTitle"/>
          </p:nvPr>
        </p:nvSpPr>
        <p:spPr>
          <a:xfrm>
            <a:off x="428624" y="135411"/>
            <a:ext cx="11389996" cy="493240"/>
          </a:xfrm>
          <a:solidFill>
            <a:schemeClr val="tx1"/>
          </a:solidFill>
        </p:spPr>
        <p:txBody>
          <a:bodyPr>
            <a:noAutofit/>
          </a:bodyPr>
          <a:lstStyle/>
          <a:p>
            <a:r>
              <a:rPr lang="en-US" sz="3200" smtClean="0">
                <a:solidFill>
                  <a:schemeClr val="bg1"/>
                </a:solidFill>
                <a:latin typeface="AR JULIAN" pitchFamily="2" charset="0"/>
                <a:sym typeface="Wingdings"/>
              </a:rPr>
              <a:t> </a:t>
            </a:r>
            <a:r>
              <a:rPr lang="en-US" sz="3200" smtClean="0">
                <a:solidFill>
                  <a:schemeClr val="bg1"/>
                </a:solidFill>
                <a:latin typeface="AR JULIAN" pitchFamily="2" charset="0"/>
              </a:rPr>
              <a:t>PENDALAMAN PENGOLAHAN DATA : KASUS</a:t>
            </a:r>
            <a:endParaRPr lang="id-ID" sz="3200">
              <a:solidFill>
                <a:schemeClr val="bg1"/>
              </a:solidFill>
              <a:latin typeface="AR JULIAN" pitchFamily="2" charset="0"/>
            </a:endParaRPr>
          </a:p>
        </p:txBody>
      </p:sp>
      <p:sp>
        <p:nvSpPr>
          <p:cNvPr id="27" name="Rectangle 26"/>
          <p:cNvSpPr/>
          <p:nvPr/>
        </p:nvSpPr>
        <p:spPr>
          <a:xfrm>
            <a:off x="9626203" y="1257305"/>
            <a:ext cx="1312631" cy="1835649"/>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9852485" y="1955855"/>
            <a:ext cx="778611" cy="36933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none" rtlCol="0">
            <a:spAutoFit/>
          </a:bodyPr>
          <a:lstStyle/>
          <a:p>
            <a:r>
              <a:rPr lang="en-US" b="1" smtClean="0">
                <a:latin typeface="Calibri" pitchFamily="34" charset="0"/>
              </a:rPr>
              <a:t>FAKTA</a:t>
            </a:r>
            <a:endParaRPr lang="en-US" b="1">
              <a:latin typeface="Calibri" pitchFamily="34" charset="0"/>
            </a:endParaRPr>
          </a:p>
        </p:txBody>
      </p:sp>
      <p:sp>
        <p:nvSpPr>
          <p:cNvPr id="29" name="Oval 28"/>
          <p:cNvSpPr/>
          <p:nvPr/>
        </p:nvSpPr>
        <p:spPr>
          <a:xfrm>
            <a:off x="8489954" y="3247590"/>
            <a:ext cx="1379659" cy="117421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b="1" smtClean="0">
                <a:latin typeface="Calibri" pitchFamily="34" charset="0"/>
              </a:rPr>
              <a:t>Survei </a:t>
            </a:r>
          </a:p>
          <a:p>
            <a:pPr algn="ctr"/>
            <a:r>
              <a:rPr lang="en-US" sz="1600" b="1" smtClean="0">
                <a:latin typeface="Calibri" pitchFamily="34" charset="0"/>
              </a:rPr>
              <a:t>&amp; Pemodelan Data</a:t>
            </a:r>
            <a:endParaRPr lang="en-US" sz="1600" b="1">
              <a:latin typeface="Calibri" pitchFamily="34" charset="0"/>
            </a:endParaRPr>
          </a:p>
        </p:txBody>
      </p:sp>
      <p:sp>
        <p:nvSpPr>
          <p:cNvPr id="30" name="Oval 29"/>
          <p:cNvSpPr/>
          <p:nvPr/>
        </p:nvSpPr>
        <p:spPr>
          <a:xfrm>
            <a:off x="4236720" y="3933844"/>
            <a:ext cx="1305299" cy="1277895"/>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i="1" smtClean="0">
                <a:latin typeface="Calibri" pitchFamily="34" charset="0"/>
              </a:rPr>
              <a:t>Data</a:t>
            </a:r>
          </a:p>
          <a:p>
            <a:pPr algn="ctr"/>
            <a:r>
              <a:rPr lang="en-US" sz="1400" b="1" i="1" smtClean="0">
                <a:latin typeface="Calibri" pitchFamily="34" charset="0"/>
              </a:rPr>
              <a:t>Processing</a:t>
            </a:r>
          </a:p>
          <a:p>
            <a:pPr algn="ctr"/>
            <a:r>
              <a:rPr lang="en-US" sz="1400" b="1" i="1" smtClean="0">
                <a:latin typeface="Calibri" pitchFamily="34" charset="0"/>
              </a:rPr>
              <a:t>&amp;</a:t>
            </a:r>
            <a:endParaRPr lang="en-US" sz="1400" b="1" i="1">
              <a:latin typeface="Calibri" pitchFamily="34" charset="0"/>
            </a:endParaRPr>
          </a:p>
          <a:p>
            <a:pPr algn="ctr"/>
            <a:r>
              <a:rPr lang="en-US" sz="1400" b="1" i="1" smtClean="0">
                <a:latin typeface="Calibri" pitchFamily="34" charset="0"/>
              </a:rPr>
              <a:t>Aplikasi DB</a:t>
            </a:r>
            <a:endParaRPr lang="en-US" sz="1400" b="1">
              <a:latin typeface="Calibri" pitchFamily="34" charset="0"/>
            </a:endParaRPr>
          </a:p>
        </p:txBody>
      </p:sp>
      <p:grpSp>
        <p:nvGrpSpPr>
          <p:cNvPr id="31" name="Group 30"/>
          <p:cNvGrpSpPr/>
          <p:nvPr/>
        </p:nvGrpSpPr>
        <p:grpSpPr>
          <a:xfrm>
            <a:off x="2025158" y="1277369"/>
            <a:ext cx="2398161" cy="1835649"/>
            <a:chOff x="1586753" y="2253364"/>
            <a:chExt cx="2398161" cy="1835649"/>
          </a:xfrm>
        </p:grpSpPr>
        <p:sp>
          <p:nvSpPr>
            <p:cNvPr id="32" name="Rectangle 31"/>
            <p:cNvSpPr/>
            <p:nvPr/>
          </p:nvSpPr>
          <p:spPr>
            <a:xfrm>
              <a:off x="1586753" y="2253364"/>
              <a:ext cx="2398161" cy="183564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2582925" y="2947243"/>
              <a:ext cx="1298689" cy="36933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none" rtlCol="0">
              <a:spAutoFit/>
            </a:bodyPr>
            <a:lstStyle/>
            <a:p>
              <a:r>
                <a:rPr lang="en-US" b="1" smtClean="0">
                  <a:latin typeface="Calibri" pitchFamily="34" charset="0"/>
                </a:rPr>
                <a:t>INFORMASI</a:t>
              </a:r>
              <a:endParaRPr lang="en-US" b="1">
                <a:latin typeface="Calibri" pitchFamily="34" charset="0"/>
              </a:endParaRPr>
            </a:p>
          </p:txBody>
        </p:sp>
        <p:sp>
          <p:nvSpPr>
            <p:cNvPr id="34" name="Left Brace 33"/>
            <p:cNvSpPr/>
            <p:nvPr/>
          </p:nvSpPr>
          <p:spPr>
            <a:xfrm flipH="1">
              <a:off x="2373762" y="2478349"/>
              <a:ext cx="209162" cy="1382504"/>
            </a:xfrm>
            <a:prstGeom prst="leftBrace">
              <a:avLst>
                <a:gd name="adj1" fmla="val 87745"/>
                <a:gd name="adj2" fmla="val 50000"/>
              </a:avLst>
            </a:prstGeom>
            <a:noFill/>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35" name="Group 34"/>
            <p:cNvGrpSpPr/>
            <p:nvPr/>
          </p:nvGrpSpPr>
          <p:grpSpPr>
            <a:xfrm>
              <a:off x="1694571" y="2370626"/>
              <a:ext cx="663153" cy="1597949"/>
              <a:chOff x="1649746" y="2397521"/>
              <a:chExt cx="663153" cy="1597949"/>
            </a:xfrm>
          </p:grpSpPr>
          <p:sp>
            <p:nvSpPr>
              <p:cNvPr id="36" name="TextBox 35"/>
              <p:cNvSpPr txBox="1"/>
              <p:nvPr/>
            </p:nvSpPr>
            <p:spPr>
              <a:xfrm>
                <a:off x="1649746" y="2397521"/>
                <a:ext cx="663153" cy="215444"/>
              </a:xfrm>
              <a:prstGeom prst="rect">
                <a:avLst/>
              </a:prstGeom>
              <a:solidFill>
                <a:schemeClr val="accent2">
                  <a:lumMod val="20000"/>
                  <a:lumOff val="80000"/>
                </a:schemeClr>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wrap="square" lIns="18288" tIns="0" rIns="0" bIns="0" rtlCol="0">
                <a:spAutoFit/>
              </a:bodyPr>
              <a:lstStyle/>
              <a:p>
                <a:r>
                  <a:rPr lang="en-US" sz="1400" smtClean="0">
                    <a:latin typeface="Calibri" pitchFamily="34" charset="0"/>
                  </a:rPr>
                  <a:t>Tekstual</a:t>
                </a:r>
                <a:endParaRPr lang="en-US" sz="1400">
                  <a:latin typeface="Calibri" pitchFamily="34" charset="0"/>
                </a:endParaRPr>
              </a:p>
            </p:txBody>
          </p:sp>
          <p:sp>
            <p:nvSpPr>
              <p:cNvPr id="37" name="TextBox 36"/>
              <p:cNvSpPr txBox="1"/>
              <p:nvPr/>
            </p:nvSpPr>
            <p:spPr>
              <a:xfrm>
                <a:off x="1649746" y="2630501"/>
                <a:ext cx="663153" cy="215444"/>
              </a:xfrm>
              <a:prstGeom prst="rect">
                <a:avLst/>
              </a:prstGeom>
              <a:solidFill>
                <a:schemeClr val="accent2">
                  <a:lumMod val="20000"/>
                  <a:lumOff val="80000"/>
                </a:schemeClr>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wrap="square" lIns="18288" tIns="0" rIns="0" bIns="0" rtlCol="0">
                <a:spAutoFit/>
              </a:bodyPr>
              <a:lstStyle/>
              <a:p>
                <a:r>
                  <a:rPr lang="en-US" sz="1400" smtClean="0">
                    <a:latin typeface="Calibri" pitchFamily="34" charset="0"/>
                  </a:rPr>
                  <a:t>Tabular</a:t>
                </a:r>
                <a:endParaRPr lang="en-US" sz="1400">
                  <a:latin typeface="Calibri" pitchFamily="34" charset="0"/>
                </a:endParaRPr>
              </a:p>
            </p:txBody>
          </p:sp>
          <p:sp>
            <p:nvSpPr>
              <p:cNvPr id="38" name="TextBox 37"/>
              <p:cNvSpPr txBox="1"/>
              <p:nvPr/>
            </p:nvSpPr>
            <p:spPr>
              <a:xfrm>
                <a:off x="1649746" y="2860902"/>
                <a:ext cx="663153" cy="215444"/>
              </a:xfrm>
              <a:prstGeom prst="rect">
                <a:avLst/>
              </a:prstGeom>
              <a:solidFill>
                <a:schemeClr val="accent2">
                  <a:lumMod val="20000"/>
                  <a:lumOff val="80000"/>
                </a:schemeClr>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wrap="square" lIns="18288" tIns="0" rIns="0" bIns="0" rtlCol="0">
                <a:spAutoFit/>
              </a:bodyPr>
              <a:lstStyle/>
              <a:p>
                <a:r>
                  <a:rPr lang="en-US" sz="1400" smtClean="0">
                    <a:latin typeface="Calibri" pitchFamily="34" charset="0"/>
                  </a:rPr>
                  <a:t>Grafik</a:t>
                </a:r>
                <a:endParaRPr lang="en-US" sz="1400">
                  <a:latin typeface="Calibri" pitchFamily="34" charset="0"/>
                </a:endParaRPr>
              </a:p>
            </p:txBody>
          </p:sp>
          <p:sp>
            <p:nvSpPr>
              <p:cNvPr id="39" name="TextBox 38"/>
              <p:cNvSpPr txBox="1"/>
              <p:nvPr/>
            </p:nvSpPr>
            <p:spPr>
              <a:xfrm>
                <a:off x="1649746" y="3095243"/>
                <a:ext cx="663153" cy="215444"/>
              </a:xfrm>
              <a:prstGeom prst="rect">
                <a:avLst/>
              </a:prstGeom>
              <a:solidFill>
                <a:schemeClr val="accent2">
                  <a:lumMod val="20000"/>
                  <a:lumOff val="80000"/>
                </a:schemeClr>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wrap="square" lIns="18288" tIns="0" rIns="0" bIns="0" rtlCol="0">
                <a:spAutoFit/>
              </a:bodyPr>
              <a:lstStyle/>
              <a:p>
                <a:r>
                  <a:rPr lang="en-US" sz="1400" smtClean="0">
                    <a:latin typeface="Calibri" pitchFamily="34" charset="0"/>
                  </a:rPr>
                  <a:t>Gambar</a:t>
                </a:r>
                <a:endParaRPr lang="en-US" sz="1400">
                  <a:latin typeface="Calibri" pitchFamily="34" charset="0"/>
                </a:endParaRPr>
              </a:p>
            </p:txBody>
          </p:sp>
          <p:sp>
            <p:nvSpPr>
              <p:cNvPr id="40" name="TextBox 39"/>
              <p:cNvSpPr txBox="1"/>
              <p:nvPr/>
            </p:nvSpPr>
            <p:spPr>
              <a:xfrm>
                <a:off x="1649746" y="3323528"/>
                <a:ext cx="663153" cy="215444"/>
              </a:xfrm>
              <a:prstGeom prst="rect">
                <a:avLst/>
              </a:prstGeom>
              <a:solidFill>
                <a:schemeClr val="accent2">
                  <a:lumMod val="20000"/>
                  <a:lumOff val="80000"/>
                </a:schemeClr>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wrap="square" lIns="18288" tIns="0" rIns="0" bIns="0" rtlCol="0">
                <a:spAutoFit/>
              </a:bodyPr>
              <a:lstStyle/>
              <a:p>
                <a:r>
                  <a:rPr lang="en-US" sz="1400" smtClean="0">
                    <a:latin typeface="Calibri" pitchFamily="34" charset="0"/>
                  </a:rPr>
                  <a:t>Spasial</a:t>
                </a:r>
                <a:endParaRPr lang="en-US" sz="1400">
                  <a:latin typeface="Calibri" pitchFamily="34" charset="0"/>
                </a:endParaRPr>
              </a:p>
            </p:txBody>
          </p:sp>
          <p:sp>
            <p:nvSpPr>
              <p:cNvPr id="42" name="TextBox 41"/>
              <p:cNvSpPr txBox="1"/>
              <p:nvPr/>
            </p:nvSpPr>
            <p:spPr>
              <a:xfrm>
                <a:off x="1649746" y="3546946"/>
                <a:ext cx="663153" cy="215444"/>
              </a:xfrm>
              <a:prstGeom prst="rect">
                <a:avLst/>
              </a:prstGeom>
              <a:solidFill>
                <a:schemeClr val="accent2">
                  <a:lumMod val="20000"/>
                  <a:lumOff val="80000"/>
                </a:schemeClr>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wrap="square" lIns="18288" tIns="0" rIns="0" bIns="0" rtlCol="0">
                <a:spAutoFit/>
              </a:bodyPr>
              <a:lstStyle/>
              <a:p>
                <a:r>
                  <a:rPr lang="en-US" sz="1400" smtClean="0">
                    <a:latin typeface="Calibri" pitchFamily="34" charset="0"/>
                  </a:rPr>
                  <a:t>Audio</a:t>
                </a:r>
                <a:endParaRPr lang="en-US" sz="1400">
                  <a:latin typeface="Calibri" pitchFamily="34" charset="0"/>
                </a:endParaRPr>
              </a:p>
            </p:txBody>
          </p:sp>
          <p:sp>
            <p:nvSpPr>
              <p:cNvPr id="43" name="TextBox 42"/>
              <p:cNvSpPr txBox="1"/>
              <p:nvPr/>
            </p:nvSpPr>
            <p:spPr>
              <a:xfrm>
                <a:off x="1649746" y="3780026"/>
                <a:ext cx="663153" cy="215444"/>
              </a:xfrm>
              <a:prstGeom prst="rect">
                <a:avLst/>
              </a:prstGeom>
              <a:solidFill>
                <a:schemeClr val="accent2">
                  <a:lumMod val="20000"/>
                  <a:lumOff val="80000"/>
                </a:schemeClr>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wrap="square" lIns="18288" tIns="0" rIns="0" bIns="0" rtlCol="0">
                <a:spAutoFit/>
              </a:bodyPr>
              <a:lstStyle/>
              <a:p>
                <a:r>
                  <a:rPr lang="en-US" sz="1400" smtClean="0">
                    <a:latin typeface="Calibri" pitchFamily="34" charset="0"/>
                  </a:rPr>
                  <a:t>Video</a:t>
                </a:r>
                <a:endParaRPr lang="en-US" sz="1400">
                  <a:latin typeface="Calibri" pitchFamily="34" charset="0"/>
                </a:endParaRPr>
              </a:p>
            </p:txBody>
          </p:sp>
        </p:grpSp>
      </p:grpSp>
      <p:grpSp>
        <p:nvGrpSpPr>
          <p:cNvPr id="44" name="Group 43"/>
          <p:cNvGrpSpPr/>
          <p:nvPr/>
        </p:nvGrpSpPr>
        <p:grpSpPr>
          <a:xfrm>
            <a:off x="5124947" y="1266892"/>
            <a:ext cx="3357387" cy="1835649"/>
            <a:chOff x="5585011" y="2253364"/>
            <a:chExt cx="3357387" cy="1835649"/>
          </a:xfrm>
        </p:grpSpPr>
        <p:grpSp>
          <p:nvGrpSpPr>
            <p:cNvPr id="45" name="Group 44"/>
            <p:cNvGrpSpPr/>
            <p:nvPr/>
          </p:nvGrpSpPr>
          <p:grpSpPr>
            <a:xfrm>
              <a:off x="5585011" y="2253364"/>
              <a:ext cx="3357387" cy="1835649"/>
              <a:chOff x="5585011" y="2253364"/>
              <a:chExt cx="3357387" cy="1835649"/>
            </a:xfrm>
          </p:grpSpPr>
          <p:sp>
            <p:nvSpPr>
              <p:cNvPr id="51" name="Rectangle 50"/>
              <p:cNvSpPr/>
              <p:nvPr/>
            </p:nvSpPr>
            <p:spPr>
              <a:xfrm>
                <a:off x="5585011" y="2253364"/>
                <a:ext cx="3357387" cy="183564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6891087" y="2939478"/>
                <a:ext cx="681725" cy="36933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none" rtlCol="0">
                <a:spAutoFit/>
              </a:bodyPr>
              <a:lstStyle/>
              <a:p>
                <a:r>
                  <a:rPr lang="en-US" b="1" smtClean="0">
                    <a:latin typeface="Calibri" pitchFamily="34" charset="0"/>
                  </a:rPr>
                  <a:t>DATA</a:t>
                </a:r>
                <a:endParaRPr lang="en-US" b="1">
                  <a:latin typeface="Calibri" pitchFamily="34" charset="0"/>
                </a:endParaRPr>
              </a:p>
            </p:txBody>
          </p:sp>
          <p:sp>
            <p:nvSpPr>
              <p:cNvPr id="53" name="TextBox 52"/>
              <p:cNvSpPr txBox="1"/>
              <p:nvPr/>
            </p:nvSpPr>
            <p:spPr>
              <a:xfrm>
                <a:off x="7770036" y="2564741"/>
                <a:ext cx="1079361" cy="246221"/>
              </a:xfrm>
              <a:prstGeom prst="rect">
                <a:avLst/>
              </a:prstGeom>
              <a:solidFill>
                <a:schemeClr val="accent3">
                  <a:lumMod val="40000"/>
                  <a:lumOff val="60000"/>
                </a:schemeClr>
              </a:solidFill>
              <a:ln>
                <a:solidFill>
                  <a:schemeClr val="accent3">
                    <a:lumMod val="60000"/>
                    <a:lumOff val="40000"/>
                  </a:schemeClr>
                </a:solid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600" b="1" smtClean="0">
                    <a:latin typeface="Calibri" pitchFamily="34" charset="0"/>
                  </a:rPr>
                  <a:t>Kuantitatif</a:t>
                </a:r>
                <a:endParaRPr lang="en-US" sz="1600" b="1">
                  <a:latin typeface="Calibri" pitchFamily="34" charset="0"/>
                </a:endParaRPr>
              </a:p>
            </p:txBody>
          </p:sp>
          <p:sp>
            <p:nvSpPr>
              <p:cNvPr id="75" name="Left Brace 74"/>
              <p:cNvSpPr/>
              <p:nvPr/>
            </p:nvSpPr>
            <p:spPr>
              <a:xfrm>
                <a:off x="7590742" y="2704582"/>
                <a:ext cx="152400" cy="826566"/>
              </a:xfrm>
              <a:prstGeom prst="leftBrace">
                <a:avLst>
                  <a:gd name="adj1" fmla="val 87745"/>
                  <a:gd name="adj2" fmla="val 50000"/>
                </a:avLst>
              </a:prstGeom>
              <a:noFill/>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6" name="TextBox 75"/>
              <p:cNvSpPr txBox="1"/>
              <p:nvPr/>
            </p:nvSpPr>
            <p:spPr>
              <a:xfrm>
                <a:off x="7752105" y="3406696"/>
                <a:ext cx="1097291" cy="246221"/>
              </a:xfrm>
              <a:prstGeom prst="rect">
                <a:avLst/>
              </a:prstGeom>
              <a:solidFill>
                <a:schemeClr val="accent3">
                  <a:lumMod val="40000"/>
                  <a:lumOff val="60000"/>
                </a:schemeClr>
              </a:solidFill>
              <a:ln>
                <a:solidFill>
                  <a:schemeClr val="accent3">
                    <a:lumMod val="60000"/>
                    <a:lumOff val="40000"/>
                  </a:schemeClr>
                </a:solid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600" b="1" smtClean="0">
                    <a:latin typeface="Calibri" pitchFamily="34" charset="0"/>
                  </a:rPr>
                  <a:t>Kualitatif</a:t>
                </a:r>
                <a:endParaRPr lang="en-US" sz="1600" b="1">
                  <a:latin typeface="Calibri" pitchFamily="34" charset="0"/>
                </a:endParaRPr>
              </a:p>
            </p:txBody>
          </p:sp>
          <p:sp>
            <p:nvSpPr>
              <p:cNvPr id="77" name="Left Brace 76"/>
              <p:cNvSpPr/>
              <p:nvPr/>
            </p:nvSpPr>
            <p:spPr>
              <a:xfrm flipH="1">
                <a:off x="6721817" y="2753320"/>
                <a:ext cx="169270" cy="777827"/>
              </a:xfrm>
              <a:prstGeom prst="leftBrace">
                <a:avLst>
                  <a:gd name="adj1" fmla="val 87745"/>
                  <a:gd name="adj2" fmla="val 50000"/>
                </a:avLst>
              </a:prstGeom>
              <a:noFill/>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8" name="TextBox 77"/>
              <p:cNvSpPr txBox="1"/>
              <p:nvPr/>
            </p:nvSpPr>
            <p:spPr>
              <a:xfrm>
                <a:off x="5712812" y="2616849"/>
                <a:ext cx="1000037" cy="246221"/>
              </a:xfrm>
              <a:prstGeom prst="rect">
                <a:avLst/>
              </a:prstGeom>
              <a:solidFill>
                <a:schemeClr val="accent6">
                  <a:lumMod val="40000"/>
                  <a:lumOff val="60000"/>
                </a:schemeClr>
              </a:solidFill>
              <a:ln>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600" smtClean="0">
                    <a:latin typeface="Calibri" pitchFamily="34" charset="0"/>
                  </a:rPr>
                  <a:t>Primer</a:t>
                </a:r>
                <a:endParaRPr lang="en-US" sz="1600">
                  <a:latin typeface="Calibri" pitchFamily="34" charset="0"/>
                </a:endParaRPr>
              </a:p>
            </p:txBody>
          </p:sp>
          <p:sp>
            <p:nvSpPr>
              <p:cNvPr id="79" name="TextBox 78"/>
              <p:cNvSpPr txBox="1"/>
              <p:nvPr/>
            </p:nvSpPr>
            <p:spPr>
              <a:xfrm>
                <a:off x="5712812" y="3422337"/>
                <a:ext cx="1000037" cy="246221"/>
              </a:xfrm>
              <a:prstGeom prst="rect">
                <a:avLst/>
              </a:prstGeom>
              <a:solidFill>
                <a:schemeClr val="accent6">
                  <a:lumMod val="40000"/>
                  <a:lumOff val="60000"/>
                </a:schemeClr>
              </a:solidFill>
              <a:ln>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600" smtClean="0">
                    <a:latin typeface="Calibri" pitchFamily="34" charset="0"/>
                  </a:rPr>
                  <a:t>Sekunder</a:t>
                </a:r>
                <a:endParaRPr lang="en-US" sz="1600">
                  <a:latin typeface="Calibri" pitchFamily="34" charset="0"/>
                </a:endParaRPr>
              </a:p>
            </p:txBody>
          </p:sp>
        </p:grpSp>
        <p:sp>
          <p:nvSpPr>
            <p:cNvPr id="46" name="Rounded Rectangle 45"/>
            <p:cNvSpPr/>
            <p:nvPr/>
          </p:nvSpPr>
          <p:spPr>
            <a:xfrm>
              <a:off x="6761627" y="2336632"/>
              <a:ext cx="936690" cy="341998"/>
            </a:xfrm>
            <a:prstGeom prst="roundRect">
              <a:avLst>
                <a:gd name="adj" fmla="val 48062"/>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rPr>
                <a:t>Atributif</a:t>
              </a:r>
              <a:endParaRPr lang="en-US" sz="1600">
                <a:solidFill>
                  <a:schemeClr val="tx1"/>
                </a:solidFill>
              </a:endParaRPr>
            </a:p>
          </p:txBody>
        </p:sp>
        <p:cxnSp>
          <p:nvCxnSpPr>
            <p:cNvPr id="47" name="Straight Connector 46"/>
            <p:cNvCxnSpPr>
              <a:stCxn id="46" idx="2"/>
              <a:endCxn id="52" idx="0"/>
            </p:cNvCxnSpPr>
            <p:nvPr/>
          </p:nvCxnSpPr>
          <p:spPr>
            <a:xfrm>
              <a:off x="7229972" y="2678630"/>
              <a:ext cx="1978" cy="260848"/>
            </a:xfrm>
            <a:prstGeom prst="line">
              <a:avLst/>
            </a:prstGeom>
            <a:ln w="19050">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8" name="Rounded Rectangle 47"/>
            <p:cNvSpPr/>
            <p:nvPr/>
          </p:nvSpPr>
          <p:spPr>
            <a:xfrm>
              <a:off x="6775604" y="3605333"/>
              <a:ext cx="936690" cy="341998"/>
            </a:xfrm>
            <a:prstGeom prst="roundRect">
              <a:avLst>
                <a:gd name="adj" fmla="val 48062"/>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rPr>
                <a:t>Spasial</a:t>
              </a:r>
              <a:endParaRPr lang="en-US" sz="1600">
                <a:solidFill>
                  <a:schemeClr val="tx1"/>
                </a:solidFill>
              </a:endParaRPr>
            </a:p>
          </p:txBody>
        </p:sp>
        <p:cxnSp>
          <p:nvCxnSpPr>
            <p:cNvPr id="49" name="Straight Connector 48"/>
            <p:cNvCxnSpPr/>
            <p:nvPr/>
          </p:nvCxnSpPr>
          <p:spPr>
            <a:xfrm flipV="1">
              <a:off x="7234831" y="3319079"/>
              <a:ext cx="1978" cy="299729"/>
            </a:xfrm>
            <a:prstGeom prst="line">
              <a:avLst/>
            </a:prstGeom>
            <a:ln w="19050">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80" name="Left Arrow 79"/>
          <p:cNvSpPr/>
          <p:nvPr/>
        </p:nvSpPr>
        <p:spPr>
          <a:xfrm>
            <a:off x="1442547" y="2262576"/>
            <a:ext cx="528821" cy="161032"/>
          </a:xfrm>
          <a:prstGeom prst="lef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p:cNvGrpSpPr/>
          <p:nvPr/>
        </p:nvGrpSpPr>
        <p:grpSpPr>
          <a:xfrm>
            <a:off x="678177" y="1368269"/>
            <a:ext cx="1075449" cy="1674169"/>
            <a:chOff x="760492" y="2447663"/>
            <a:chExt cx="836425" cy="1475678"/>
          </a:xfrm>
        </p:grpSpPr>
        <p:pic>
          <p:nvPicPr>
            <p:cNvPr id="82" name="Picture 3" descr="D:\korea1.jpg"/>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721" t="2343" r="80112" b="44916"/>
            <a:stretch/>
          </p:blipFill>
          <p:spPr bwMode="auto">
            <a:xfrm>
              <a:off x="760492" y="2447663"/>
              <a:ext cx="836425" cy="1294640"/>
            </a:xfrm>
            <a:prstGeom prst="rect">
              <a:avLst/>
            </a:prstGeom>
            <a:noFill/>
            <a:extLst>
              <a:ext uri="{909E8E84-426E-40DD-AFC4-6F175D3DCCD1}">
                <a14:hiddenFill xmlns:a14="http://schemas.microsoft.com/office/drawing/2010/main">
                  <a:solidFill>
                    <a:srgbClr val="FFFFFF"/>
                  </a:solidFill>
                </a14:hiddenFill>
              </a:ext>
            </a:extLst>
          </p:spPr>
        </p:pic>
        <p:sp>
          <p:nvSpPr>
            <p:cNvPr id="83" name="TextBox 82"/>
            <p:cNvSpPr txBox="1"/>
            <p:nvPr/>
          </p:nvSpPr>
          <p:spPr>
            <a:xfrm>
              <a:off x="802460" y="3706312"/>
              <a:ext cx="634204" cy="217029"/>
            </a:xfrm>
            <a:prstGeom prst="rect">
              <a:avLst/>
            </a:prstGeom>
            <a:solidFill>
              <a:schemeClr val="tx1"/>
            </a:solid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pPr algn="ctr"/>
              <a:r>
                <a:rPr lang="en-US" sz="1600" b="1" smtClean="0">
                  <a:solidFill>
                    <a:schemeClr val="bg1"/>
                  </a:solidFill>
                  <a:latin typeface="Calibri" pitchFamily="34" charset="0"/>
                </a:rPr>
                <a:t>User</a:t>
              </a:r>
              <a:endParaRPr lang="en-US" sz="1600" b="1">
                <a:solidFill>
                  <a:schemeClr val="bg1"/>
                </a:solidFill>
                <a:latin typeface="Calibri" pitchFamily="34" charset="0"/>
              </a:endParaRPr>
            </a:p>
          </p:txBody>
        </p:sp>
      </p:grpSp>
      <p:sp>
        <p:nvSpPr>
          <p:cNvPr id="84" name="Left Arrow 83"/>
          <p:cNvSpPr/>
          <p:nvPr/>
        </p:nvSpPr>
        <p:spPr>
          <a:xfrm flipH="1">
            <a:off x="1460477" y="1671833"/>
            <a:ext cx="538892" cy="171222"/>
          </a:xfrm>
          <a:prstGeom prst="lef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p:cNvSpPr txBox="1"/>
          <p:nvPr/>
        </p:nvSpPr>
        <p:spPr>
          <a:xfrm>
            <a:off x="1338270" y="1439504"/>
            <a:ext cx="634204" cy="24622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600" smtClean="0">
                <a:latin typeface="Calibri" pitchFamily="34" charset="0"/>
              </a:rPr>
              <a:t>Query</a:t>
            </a:r>
            <a:endParaRPr lang="en-US" sz="1600">
              <a:latin typeface="Calibri" pitchFamily="34" charset="0"/>
            </a:endParaRPr>
          </a:p>
        </p:txBody>
      </p:sp>
      <p:sp>
        <p:nvSpPr>
          <p:cNvPr id="86" name="TextBox 85"/>
          <p:cNvSpPr txBox="1"/>
          <p:nvPr/>
        </p:nvSpPr>
        <p:spPr>
          <a:xfrm>
            <a:off x="1292339" y="2380903"/>
            <a:ext cx="634204" cy="24622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pPr algn="r"/>
            <a:r>
              <a:rPr lang="en-US" sz="1600" smtClean="0">
                <a:latin typeface="Calibri" pitchFamily="34" charset="0"/>
              </a:rPr>
              <a:t>Info</a:t>
            </a:r>
            <a:endParaRPr lang="en-US" sz="1600">
              <a:latin typeface="Calibri" pitchFamily="34" charset="0"/>
            </a:endParaRPr>
          </a:p>
        </p:txBody>
      </p:sp>
      <p:grpSp>
        <p:nvGrpSpPr>
          <p:cNvPr id="87" name="Group 86"/>
          <p:cNvGrpSpPr/>
          <p:nvPr/>
        </p:nvGrpSpPr>
        <p:grpSpPr>
          <a:xfrm>
            <a:off x="3021330" y="3113018"/>
            <a:ext cx="1215377" cy="1535938"/>
            <a:chOff x="4612718" y="4056397"/>
            <a:chExt cx="577259" cy="836146"/>
          </a:xfrm>
        </p:grpSpPr>
        <p:sp>
          <p:nvSpPr>
            <p:cNvPr id="88" name="Left Arrow 87"/>
            <p:cNvSpPr/>
            <p:nvPr/>
          </p:nvSpPr>
          <p:spPr>
            <a:xfrm rot="5400000">
              <a:off x="4248315" y="4420800"/>
              <a:ext cx="833610" cy="104804"/>
            </a:xfrm>
            <a:prstGeom prst="lef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p:cNvSpPr/>
            <p:nvPr/>
          </p:nvSpPr>
          <p:spPr>
            <a:xfrm>
              <a:off x="4641337" y="4832999"/>
              <a:ext cx="548640" cy="59544"/>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3" name="Group 92"/>
          <p:cNvGrpSpPr/>
          <p:nvPr/>
        </p:nvGrpSpPr>
        <p:grpSpPr>
          <a:xfrm>
            <a:off x="9877061" y="3101919"/>
            <a:ext cx="461427" cy="831925"/>
            <a:chOff x="10069264" y="4071260"/>
            <a:chExt cx="461427" cy="881105"/>
          </a:xfrm>
        </p:grpSpPr>
        <p:sp>
          <p:nvSpPr>
            <p:cNvPr id="94" name="Left Arrow 93"/>
            <p:cNvSpPr/>
            <p:nvPr/>
          </p:nvSpPr>
          <p:spPr>
            <a:xfrm>
              <a:off x="10069264" y="4728494"/>
              <a:ext cx="451070" cy="223871"/>
            </a:xfrm>
            <a:prstGeom prst="lef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rot="5400000">
              <a:off x="10063243" y="4426772"/>
              <a:ext cx="822960" cy="11193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6" name="Group 95"/>
          <p:cNvGrpSpPr/>
          <p:nvPr/>
        </p:nvGrpSpPr>
        <p:grpSpPr>
          <a:xfrm>
            <a:off x="7917605" y="3082538"/>
            <a:ext cx="572349" cy="843686"/>
            <a:chOff x="8263764" y="4065102"/>
            <a:chExt cx="605625" cy="825594"/>
          </a:xfrm>
        </p:grpSpPr>
        <p:sp>
          <p:nvSpPr>
            <p:cNvPr id="97" name="Left Arrow 96"/>
            <p:cNvSpPr/>
            <p:nvPr/>
          </p:nvSpPr>
          <p:spPr>
            <a:xfrm rot="5400000">
              <a:off x="7943724" y="4385142"/>
              <a:ext cx="822960" cy="182880"/>
            </a:xfrm>
            <a:prstGeom prst="lef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p:cNvSpPr/>
            <p:nvPr/>
          </p:nvSpPr>
          <p:spPr>
            <a:xfrm>
              <a:off x="8320749" y="4778760"/>
              <a:ext cx="548640" cy="11193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0" name="TextBox 59"/>
          <p:cNvSpPr txBox="1"/>
          <p:nvPr/>
        </p:nvSpPr>
        <p:spPr>
          <a:xfrm>
            <a:off x="7576174" y="2025815"/>
            <a:ext cx="728582" cy="369332"/>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200" i="1" smtClean="0">
                <a:latin typeface="Calibri" pitchFamily="34" charset="0"/>
              </a:rPr>
              <a:t>“sifat numerik”</a:t>
            </a:r>
            <a:endParaRPr lang="en-US" sz="1200" i="1">
              <a:latin typeface="Calibri" pitchFamily="34" charset="0"/>
            </a:endParaRPr>
          </a:p>
        </p:txBody>
      </p:sp>
      <p:sp>
        <p:nvSpPr>
          <p:cNvPr id="61" name="TextBox 60"/>
          <p:cNvSpPr txBox="1"/>
          <p:nvPr/>
        </p:nvSpPr>
        <p:spPr>
          <a:xfrm>
            <a:off x="6384166" y="1725976"/>
            <a:ext cx="728582" cy="18466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200" i="1" smtClean="0">
                <a:latin typeface="Calibri" pitchFamily="34" charset="0"/>
              </a:rPr>
              <a:t>“bentuk”</a:t>
            </a:r>
            <a:endParaRPr lang="en-US" sz="1200" i="1">
              <a:latin typeface="Calibri" pitchFamily="34" charset="0"/>
            </a:endParaRPr>
          </a:p>
        </p:txBody>
      </p:sp>
      <p:sp>
        <p:nvSpPr>
          <p:cNvPr id="63" name="TextBox 62"/>
          <p:cNvSpPr txBox="1"/>
          <p:nvPr/>
        </p:nvSpPr>
        <p:spPr>
          <a:xfrm>
            <a:off x="9952409" y="3983024"/>
            <a:ext cx="1561411" cy="553998"/>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200" i="1" smtClean="0">
                <a:latin typeface="Calibri" pitchFamily="34" charset="0"/>
              </a:rPr>
              <a:t>“Pengumpulan data”/ pengamatan langsung di lapangan/ observasi</a:t>
            </a:r>
            <a:endParaRPr lang="en-US" sz="1200" i="1">
              <a:latin typeface="Calibri" pitchFamily="34" charset="0"/>
            </a:endParaRPr>
          </a:p>
        </p:txBody>
      </p:sp>
      <p:sp>
        <p:nvSpPr>
          <p:cNvPr id="58" name="Up Arrow 57"/>
          <p:cNvSpPr/>
          <p:nvPr/>
        </p:nvSpPr>
        <p:spPr>
          <a:xfrm rot="10800000" flipH="1">
            <a:off x="6783884" y="3102541"/>
            <a:ext cx="191511" cy="889448"/>
          </a:xfrm>
          <a:prstGeom prst="up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6351310" y="3998607"/>
            <a:ext cx="1073080" cy="1017171"/>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smtClean="0">
                <a:latin typeface="Calibri" pitchFamily="34" charset="0"/>
              </a:rPr>
              <a:t>DBMS</a:t>
            </a:r>
            <a:endParaRPr lang="en-US" b="1">
              <a:latin typeface="Calibri" pitchFamily="34" charset="0"/>
            </a:endParaRPr>
          </a:p>
        </p:txBody>
      </p:sp>
      <p:sp>
        <p:nvSpPr>
          <p:cNvPr id="62" name="Left-Right Arrow 61"/>
          <p:cNvSpPr/>
          <p:nvPr/>
        </p:nvSpPr>
        <p:spPr>
          <a:xfrm>
            <a:off x="5542019" y="4425086"/>
            <a:ext cx="822960" cy="223871"/>
          </a:xfrm>
          <a:prstGeom prst="leftRigh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p:cNvSpPr txBox="1"/>
          <p:nvPr/>
        </p:nvSpPr>
        <p:spPr>
          <a:xfrm>
            <a:off x="5581514" y="3637277"/>
            <a:ext cx="1217612" cy="18466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pPr algn="r"/>
            <a:r>
              <a:rPr lang="en-US" sz="1200" i="1" smtClean="0">
                <a:latin typeface="Calibri" pitchFamily="34" charset="0"/>
              </a:rPr>
              <a:t>Data Sekunder  :</a:t>
            </a:r>
            <a:endParaRPr lang="en-US" sz="1200" i="1">
              <a:latin typeface="Calibri" pitchFamily="34" charset="0"/>
            </a:endParaRPr>
          </a:p>
        </p:txBody>
      </p:sp>
      <p:sp>
        <p:nvSpPr>
          <p:cNvPr id="67" name="TextBox 66"/>
          <p:cNvSpPr txBox="1"/>
          <p:nvPr/>
        </p:nvSpPr>
        <p:spPr>
          <a:xfrm>
            <a:off x="6906815" y="3415312"/>
            <a:ext cx="1050874" cy="18466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200" i="1" smtClean="0">
                <a:latin typeface="Calibri" pitchFamily="34" charset="0"/>
              </a:rPr>
              <a:t>? </a:t>
            </a:r>
            <a:r>
              <a:rPr lang="en-US" sz="1200" smtClean="0">
                <a:solidFill>
                  <a:srgbClr val="C00000"/>
                </a:solidFill>
                <a:latin typeface="Times New Roman"/>
                <a:ea typeface="Times New Roman"/>
              </a:rPr>
              <a:t>…</a:t>
            </a:r>
            <a:endParaRPr lang="en-US" sz="1200" i="1">
              <a:latin typeface="Calibri" pitchFamily="34" charset="0"/>
            </a:endParaRPr>
          </a:p>
        </p:txBody>
      </p:sp>
      <p:sp>
        <p:nvSpPr>
          <p:cNvPr id="68" name="TextBox 67"/>
          <p:cNvSpPr txBox="1"/>
          <p:nvPr/>
        </p:nvSpPr>
        <p:spPr>
          <a:xfrm>
            <a:off x="6906815" y="3641987"/>
            <a:ext cx="1050874" cy="18466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200" i="1" smtClean="0">
                <a:latin typeface="Calibri" pitchFamily="34" charset="0"/>
              </a:rPr>
              <a:t>? </a:t>
            </a:r>
            <a:r>
              <a:rPr lang="en-US" sz="1200">
                <a:solidFill>
                  <a:srgbClr val="C00000"/>
                </a:solidFill>
                <a:latin typeface="Times New Roman"/>
                <a:ea typeface="Times New Roman"/>
              </a:rPr>
              <a:t>…</a:t>
            </a:r>
            <a:endParaRPr lang="en-US" sz="1200" i="1">
              <a:latin typeface="Calibri" pitchFamily="34" charset="0"/>
            </a:endParaRPr>
          </a:p>
        </p:txBody>
      </p:sp>
      <p:sp>
        <p:nvSpPr>
          <p:cNvPr id="69" name="TextBox 68"/>
          <p:cNvSpPr txBox="1"/>
          <p:nvPr/>
        </p:nvSpPr>
        <p:spPr>
          <a:xfrm>
            <a:off x="6906815" y="3206706"/>
            <a:ext cx="865291" cy="18466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200" b="1" i="1" smtClean="0">
                <a:latin typeface="Calibri" pitchFamily="34" charset="0"/>
              </a:rPr>
              <a:t>Proses :</a:t>
            </a:r>
            <a:endParaRPr lang="en-US" sz="1200" b="1" i="1">
              <a:latin typeface="Calibri" pitchFamily="34" charset="0"/>
            </a:endParaRPr>
          </a:p>
        </p:txBody>
      </p:sp>
      <p:sp>
        <p:nvSpPr>
          <p:cNvPr id="70" name="Up-Down Arrow 69"/>
          <p:cNvSpPr/>
          <p:nvPr/>
        </p:nvSpPr>
        <p:spPr>
          <a:xfrm rot="10800000" flipH="1">
            <a:off x="6810039" y="5015777"/>
            <a:ext cx="191511" cy="554442"/>
          </a:xfrm>
          <a:prstGeom prst="up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p:cNvSpPr txBox="1"/>
          <p:nvPr/>
        </p:nvSpPr>
        <p:spPr>
          <a:xfrm>
            <a:off x="367604" y="704533"/>
            <a:ext cx="3299868" cy="27699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b="1" smtClean="0">
                <a:latin typeface="Calibri" pitchFamily="34" charset="0"/>
              </a:rPr>
              <a:t>PERLUASAN PROSES </a:t>
            </a:r>
            <a:endParaRPr lang="en-US" b="1">
              <a:latin typeface="Calibri" pitchFamily="34" charset="0"/>
            </a:endParaRPr>
          </a:p>
        </p:txBody>
      </p:sp>
      <p:sp>
        <p:nvSpPr>
          <p:cNvPr id="74" name="Left Brace 73"/>
          <p:cNvSpPr/>
          <p:nvPr/>
        </p:nvSpPr>
        <p:spPr>
          <a:xfrm>
            <a:off x="7432253" y="4149721"/>
            <a:ext cx="143922" cy="777220"/>
          </a:xfrm>
          <a:prstGeom prst="leftBrace">
            <a:avLst>
              <a:gd name="adj1" fmla="val 27777"/>
              <a:gd name="adj2" fmla="val 50000"/>
            </a:avLst>
          </a:prstGeom>
          <a:ln w="1270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0" name="Rectangle 99"/>
          <p:cNvSpPr/>
          <p:nvPr/>
        </p:nvSpPr>
        <p:spPr>
          <a:xfrm>
            <a:off x="7442910" y="4106282"/>
            <a:ext cx="1282723" cy="830997"/>
          </a:xfrm>
          <a:prstGeom prst="rect">
            <a:avLst/>
          </a:prstGeom>
        </p:spPr>
        <p:txBody>
          <a:bodyPr wrap="none">
            <a:spAutoFit/>
          </a:bodyPr>
          <a:lstStyle/>
          <a:p>
            <a:pPr algn="just">
              <a:spcAft>
                <a:spcPts val="0"/>
              </a:spcAft>
            </a:pPr>
            <a:r>
              <a:rPr lang="en-US" sz="1200" smtClean="0">
                <a:solidFill>
                  <a:srgbClr val="C00000"/>
                </a:solidFill>
                <a:latin typeface="Times New Roman"/>
                <a:ea typeface="Times New Roman"/>
              </a:rPr>
              <a:t>Studi 3 RDBMS:</a:t>
            </a:r>
          </a:p>
          <a:p>
            <a:pPr marL="174625" indent="-174625" algn="just">
              <a:spcAft>
                <a:spcPts val="0"/>
              </a:spcAft>
              <a:buAutoNum type="arabicParenR"/>
            </a:pPr>
            <a:r>
              <a:rPr lang="en-US" sz="1200" smtClean="0">
                <a:solidFill>
                  <a:srgbClr val="C00000"/>
                </a:solidFill>
                <a:latin typeface="Times New Roman"/>
                <a:ea typeface="Times New Roman"/>
              </a:rPr>
              <a:t>MySQL</a:t>
            </a:r>
          </a:p>
          <a:p>
            <a:pPr marL="174625" indent="-174625" algn="just">
              <a:spcAft>
                <a:spcPts val="0"/>
              </a:spcAft>
              <a:buAutoNum type="arabicParenR"/>
            </a:pPr>
            <a:r>
              <a:rPr lang="en-US" sz="1200" smtClean="0">
                <a:solidFill>
                  <a:srgbClr val="C00000"/>
                </a:solidFill>
                <a:latin typeface="Times New Roman"/>
                <a:ea typeface="Times New Roman"/>
              </a:rPr>
              <a:t>Ms Access</a:t>
            </a:r>
          </a:p>
          <a:p>
            <a:pPr marL="174625" indent="-174625" algn="just">
              <a:spcAft>
                <a:spcPts val="0"/>
              </a:spcAft>
              <a:buAutoNum type="arabicParenR"/>
            </a:pPr>
            <a:r>
              <a:rPr lang="en-US" sz="1200" smtClean="0">
                <a:solidFill>
                  <a:srgbClr val="C00000"/>
                </a:solidFill>
                <a:latin typeface="Times New Roman"/>
                <a:ea typeface="Times New Roman"/>
              </a:rPr>
              <a:t>Paradox</a:t>
            </a:r>
          </a:p>
        </p:txBody>
      </p:sp>
      <p:sp>
        <p:nvSpPr>
          <p:cNvPr id="101" name="Left Brace 100"/>
          <p:cNvSpPr/>
          <p:nvPr/>
        </p:nvSpPr>
        <p:spPr>
          <a:xfrm>
            <a:off x="9182234" y="4886966"/>
            <a:ext cx="97245" cy="1107996"/>
          </a:xfrm>
          <a:prstGeom prst="leftBrace">
            <a:avLst>
              <a:gd name="adj1" fmla="val 27777"/>
              <a:gd name="adj2" fmla="val 50000"/>
            </a:avLst>
          </a:prstGeom>
          <a:ln w="1270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 name="Straight Connector 2"/>
          <p:cNvCxnSpPr/>
          <p:nvPr/>
        </p:nvCxnSpPr>
        <p:spPr>
          <a:xfrm>
            <a:off x="9172752" y="4421664"/>
            <a:ext cx="0" cy="106502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02" name="Rectangle 101"/>
          <p:cNvSpPr/>
          <p:nvPr/>
        </p:nvSpPr>
        <p:spPr>
          <a:xfrm>
            <a:off x="9308145" y="4879346"/>
            <a:ext cx="2426655" cy="1107996"/>
          </a:xfrm>
          <a:prstGeom prst="rect">
            <a:avLst/>
          </a:prstGeom>
        </p:spPr>
        <p:txBody>
          <a:bodyPr wrap="square" lIns="0" tIns="0" rIns="0" bIns="0">
            <a:spAutoFit/>
          </a:bodyPr>
          <a:lstStyle/>
          <a:p>
            <a:pPr>
              <a:spcAft>
                <a:spcPts val="0"/>
              </a:spcAft>
            </a:pPr>
            <a:r>
              <a:rPr lang="en-US" sz="1200" smtClean="0">
                <a:solidFill>
                  <a:srgbClr val="C00000"/>
                </a:solidFill>
                <a:latin typeface="Times New Roman"/>
                <a:ea typeface="Times New Roman"/>
              </a:rPr>
              <a:t>Studi Model Data:</a:t>
            </a:r>
          </a:p>
          <a:p>
            <a:pPr marL="174625" indent="-174625">
              <a:spcAft>
                <a:spcPts val="0"/>
              </a:spcAft>
              <a:buAutoNum type="arabicParenR"/>
            </a:pPr>
            <a:r>
              <a:rPr lang="en-US" sz="1200" smtClean="0">
                <a:solidFill>
                  <a:srgbClr val="C00000"/>
                </a:solidFill>
                <a:latin typeface="Times New Roman"/>
                <a:ea typeface="Times New Roman"/>
              </a:rPr>
              <a:t>Entity Relationship (ER)</a:t>
            </a:r>
          </a:p>
          <a:p>
            <a:pPr marL="174625" indent="-174625">
              <a:spcAft>
                <a:spcPts val="0"/>
              </a:spcAft>
              <a:buAutoNum type="arabicParenR"/>
            </a:pPr>
            <a:r>
              <a:rPr lang="en-US" sz="1200" smtClean="0">
                <a:solidFill>
                  <a:srgbClr val="C00000"/>
                </a:solidFill>
                <a:latin typeface="Times New Roman"/>
                <a:ea typeface="Times New Roman"/>
              </a:rPr>
              <a:t>Relational/ Tabel</a:t>
            </a:r>
            <a:br>
              <a:rPr lang="en-US" sz="1200" smtClean="0">
                <a:solidFill>
                  <a:srgbClr val="C00000"/>
                </a:solidFill>
                <a:latin typeface="Times New Roman"/>
                <a:ea typeface="Times New Roman"/>
              </a:rPr>
            </a:br>
            <a:r>
              <a:rPr lang="en-US" sz="1200" smtClean="0">
                <a:solidFill>
                  <a:srgbClr val="C00000"/>
                </a:solidFill>
                <a:latin typeface="Times New Roman"/>
                <a:ea typeface="Times New Roman"/>
              </a:rPr>
              <a:t>------------------------------</a:t>
            </a:r>
          </a:p>
          <a:p>
            <a:pPr marL="174625" indent="-174625">
              <a:spcAft>
                <a:spcPts val="0"/>
              </a:spcAft>
              <a:buAutoNum type="arabicParenR"/>
            </a:pPr>
            <a:r>
              <a:rPr lang="en-US" sz="1200" smtClean="0">
                <a:solidFill>
                  <a:srgbClr val="C00000"/>
                </a:solidFill>
                <a:latin typeface="Times New Roman"/>
                <a:ea typeface="Times New Roman"/>
              </a:rPr>
              <a:t>Object Oriented </a:t>
            </a:r>
          </a:p>
          <a:p>
            <a:pPr marL="174625" indent="-174625">
              <a:spcAft>
                <a:spcPts val="0"/>
              </a:spcAft>
              <a:buAutoNum type="arabicParenR"/>
            </a:pPr>
            <a:r>
              <a:rPr lang="en-US" sz="1200" smtClean="0">
                <a:solidFill>
                  <a:srgbClr val="C00000"/>
                </a:solidFill>
                <a:latin typeface="Times New Roman"/>
                <a:ea typeface="Times New Roman"/>
              </a:rPr>
              <a:t>UML (Unified Modeling Language)</a:t>
            </a:r>
          </a:p>
        </p:txBody>
      </p:sp>
      <p:cxnSp>
        <p:nvCxnSpPr>
          <p:cNvPr id="103" name="Straight Connector 102"/>
          <p:cNvCxnSpPr/>
          <p:nvPr/>
        </p:nvCxnSpPr>
        <p:spPr>
          <a:xfrm>
            <a:off x="4896989" y="5206808"/>
            <a:ext cx="0" cy="725191"/>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04" name="Left Brace 103"/>
          <p:cNvSpPr/>
          <p:nvPr/>
        </p:nvSpPr>
        <p:spPr>
          <a:xfrm flipH="1">
            <a:off x="4730207" y="5382078"/>
            <a:ext cx="159162" cy="1049201"/>
          </a:xfrm>
          <a:prstGeom prst="leftBrace">
            <a:avLst>
              <a:gd name="adj1" fmla="val 27777"/>
              <a:gd name="adj2" fmla="val 50000"/>
            </a:avLst>
          </a:prstGeom>
          <a:ln w="1270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5" name="Rectangle 104"/>
          <p:cNvSpPr/>
          <p:nvPr/>
        </p:nvSpPr>
        <p:spPr>
          <a:xfrm>
            <a:off x="3148794" y="5312956"/>
            <a:ext cx="1695849" cy="1200329"/>
          </a:xfrm>
          <a:prstGeom prst="rect">
            <a:avLst/>
          </a:prstGeom>
        </p:spPr>
        <p:txBody>
          <a:bodyPr wrap="none">
            <a:spAutoFit/>
          </a:bodyPr>
          <a:lstStyle/>
          <a:p>
            <a:pPr algn="just">
              <a:spcAft>
                <a:spcPts val="0"/>
              </a:spcAft>
            </a:pPr>
            <a:r>
              <a:rPr lang="en-US" sz="1200" smtClean="0">
                <a:solidFill>
                  <a:srgbClr val="C00000"/>
                </a:solidFill>
                <a:latin typeface="Times New Roman"/>
                <a:ea typeface="Times New Roman"/>
              </a:rPr>
              <a:t>Studi Data Processing:</a:t>
            </a:r>
          </a:p>
          <a:p>
            <a:pPr marL="174625" indent="-174625" algn="just">
              <a:spcAft>
                <a:spcPts val="0"/>
              </a:spcAft>
              <a:buAutoNum type="arabicParenR"/>
            </a:pPr>
            <a:r>
              <a:rPr lang="en-US" sz="1200" smtClean="0">
                <a:solidFill>
                  <a:srgbClr val="C00000"/>
                </a:solidFill>
                <a:latin typeface="Times New Roman"/>
                <a:ea typeface="Times New Roman"/>
              </a:rPr>
              <a:t>SQL : DDL/DML</a:t>
            </a:r>
          </a:p>
          <a:p>
            <a:pPr marL="174625" indent="-174625" algn="just">
              <a:spcAft>
                <a:spcPts val="0"/>
              </a:spcAft>
              <a:buAutoNum type="arabicParenR"/>
            </a:pPr>
            <a:r>
              <a:rPr lang="en-US" sz="1200" smtClean="0">
                <a:solidFill>
                  <a:srgbClr val="C00000"/>
                </a:solidFill>
                <a:latin typeface="Times New Roman"/>
                <a:ea typeface="Times New Roman"/>
              </a:rPr>
              <a:t>Excel</a:t>
            </a:r>
          </a:p>
          <a:p>
            <a:pPr marL="174625" indent="-174625" algn="just">
              <a:spcAft>
                <a:spcPts val="0"/>
              </a:spcAft>
              <a:buAutoNum type="arabicParenR"/>
            </a:pPr>
            <a:r>
              <a:rPr lang="en-US" sz="1200" smtClean="0">
                <a:solidFill>
                  <a:srgbClr val="C00000"/>
                </a:solidFill>
                <a:latin typeface="Times New Roman"/>
                <a:ea typeface="Times New Roman"/>
              </a:rPr>
              <a:t>Program Aplikasi DB</a:t>
            </a:r>
            <a:br>
              <a:rPr lang="en-US" sz="1200" smtClean="0">
                <a:solidFill>
                  <a:srgbClr val="C00000"/>
                </a:solidFill>
                <a:latin typeface="Times New Roman"/>
                <a:ea typeface="Times New Roman"/>
              </a:rPr>
            </a:br>
            <a:r>
              <a:rPr lang="en-US" sz="1200" smtClean="0">
                <a:solidFill>
                  <a:srgbClr val="C00000"/>
                </a:solidFill>
                <a:latin typeface="Times New Roman"/>
                <a:ea typeface="Times New Roman"/>
              </a:rPr>
              <a:t>- Web Based</a:t>
            </a:r>
            <a:br>
              <a:rPr lang="en-US" sz="1200" smtClean="0">
                <a:solidFill>
                  <a:srgbClr val="C00000"/>
                </a:solidFill>
                <a:latin typeface="Times New Roman"/>
                <a:ea typeface="Times New Roman"/>
              </a:rPr>
            </a:br>
            <a:r>
              <a:rPr lang="en-US" sz="1200" smtClean="0">
                <a:solidFill>
                  <a:srgbClr val="C00000"/>
                </a:solidFill>
                <a:latin typeface="Times New Roman"/>
                <a:ea typeface="Times New Roman"/>
              </a:rPr>
              <a:t>- Mobile Based</a:t>
            </a:r>
          </a:p>
        </p:txBody>
      </p:sp>
      <p:sp>
        <p:nvSpPr>
          <p:cNvPr id="106" name="TextBox 105"/>
          <p:cNvSpPr txBox="1"/>
          <p:nvPr/>
        </p:nvSpPr>
        <p:spPr>
          <a:xfrm>
            <a:off x="5387403" y="2077511"/>
            <a:ext cx="728582" cy="18466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200" i="1" smtClean="0">
                <a:latin typeface="Calibri" pitchFamily="34" charset="0"/>
              </a:rPr>
              <a:t>“sumber”</a:t>
            </a:r>
            <a:endParaRPr lang="en-US" sz="1200" i="1">
              <a:latin typeface="Calibri" pitchFamily="34" charset="0"/>
            </a:endParaRPr>
          </a:p>
        </p:txBody>
      </p:sp>
    </p:spTree>
    <p:extLst>
      <p:ext uri="{BB962C8B-B14F-4D97-AF65-F5344CB8AC3E}">
        <p14:creationId xmlns:p14="http://schemas.microsoft.com/office/powerpoint/2010/main" val="15304424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BD21447A-6C77-4E90-9545-B2B98D1C43C0}"/>
              </a:ext>
            </a:extLst>
          </p:cNvPr>
          <p:cNvSpPr txBox="1">
            <a:spLocks/>
          </p:cNvSpPr>
          <p:nvPr/>
        </p:nvSpPr>
        <p:spPr>
          <a:xfrm>
            <a:off x="428624" y="135411"/>
            <a:ext cx="11389996" cy="493240"/>
          </a:xfrm>
          <a:prstGeom prst="rect">
            <a:avLst/>
          </a:prstGeom>
          <a:solidFill>
            <a:schemeClr val="tx1"/>
          </a:solidFill>
        </p:spPr>
        <p:txBody>
          <a:bodyPr vert="horz" lIns="91440" tIns="45720" rIns="91440" bIns="0" rtlCol="0" anchor="b">
            <a:noAutofit/>
          </a:bodyPr>
          <a:lstStyle>
            <a:lvl1pPr algn="l" defTabSz="914400" rtl="0" eaLnBrk="1" latinLnBrk="0" hangingPunct="1">
              <a:lnSpc>
                <a:spcPct val="90000"/>
              </a:lnSpc>
              <a:spcBef>
                <a:spcPct val="0"/>
              </a:spcBef>
              <a:buNone/>
              <a:defRPr sz="6600" b="0" i="0" kern="1200" cap="all">
                <a:solidFill>
                  <a:schemeClr val="tx1"/>
                </a:solidFill>
                <a:effectLst/>
                <a:latin typeface="+mj-lt"/>
                <a:ea typeface="+mj-ea"/>
                <a:cs typeface="+mj-cs"/>
              </a:defRPr>
            </a:lvl1pPr>
          </a:lstStyle>
          <a:p>
            <a:r>
              <a:rPr lang="en-US" sz="3200" smtClean="0">
                <a:solidFill>
                  <a:schemeClr val="bg1"/>
                </a:solidFill>
                <a:latin typeface="AR JULIAN" pitchFamily="2" charset="0"/>
                <a:sym typeface="Wingdings"/>
              </a:rPr>
              <a:t> </a:t>
            </a:r>
            <a:r>
              <a:rPr lang="en-US" sz="3200" smtClean="0">
                <a:solidFill>
                  <a:schemeClr val="bg1"/>
                </a:solidFill>
                <a:latin typeface="AR JULIAN" pitchFamily="2" charset="0"/>
              </a:rPr>
              <a:t>PENDALAMAN PENGOLAHAN DATA : ABSTRAKSI DATA</a:t>
            </a:r>
            <a:endParaRPr lang="id-ID" sz="3200">
              <a:solidFill>
                <a:schemeClr val="bg1"/>
              </a:solidFill>
              <a:latin typeface="AR JULIAN" pitchFamily="2" charset="0"/>
            </a:endParaRPr>
          </a:p>
        </p:txBody>
      </p:sp>
      <p:grpSp>
        <p:nvGrpSpPr>
          <p:cNvPr id="7" name="Group 6"/>
          <p:cNvGrpSpPr>
            <a:grpSpLocks/>
          </p:cNvGrpSpPr>
          <p:nvPr/>
        </p:nvGrpSpPr>
        <p:grpSpPr bwMode="auto">
          <a:xfrm>
            <a:off x="598405" y="1638852"/>
            <a:ext cx="5282251" cy="2343150"/>
            <a:chOff x="1924" y="3949"/>
            <a:chExt cx="8415" cy="3690"/>
          </a:xfrm>
          <a:solidFill>
            <a:srgbClr val="FFFFCC"/>
          </a:solidFill>
        </p:grpSpPr>
        <p:sp>
          <p:nvSpPr>
            <p:cNvPr id="8" name="Rectangle 7"/>
            <p:cNvSpPr>
              <a:spLocks noChangeArrowheads="1"/>
            </p:cNvSpPr>
            <p:nvPr/>
          </p:nvSpPr>
          <p:spPr bwMode="auto">
            <a:xfrm>
              <a:off x="1924" y="3949"/>
              <a:ext cx="8415" cy="3690"/>
            </a:xfrm>
            <a:prstGeom prst="rect">
              <a:avLst/>
            </a:prstGeom>
            <a:grpFill/>
            <a:ln w="9525">
              <a:solidFill>
                <a:srgbClr val="000000"/>
              </a:solidFill>
              <a:miter lim="800000"/>
              <a:headEnd/>
              <a:tailEnd/>
            </a:ln>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 name="Text Box 2588"/>
            <p:cNvSpPr txBox="1">
              <a:spLocks noChangeArrowheads="1"/>
            </p:cNvSpPr>
            <p:nvPr/>
          </p:nvSpPr>
          <p:spPr bwMode="auto">
            <a:xfrm>
              <a:off x="4528" y="4257"/>
              <a:ext cx="1122" cy="540"/>
            </a:xfrm>
            <a:prstGeom prst="rect">
              <a:avLst/>
            </a:prstGeom>
            <a:grpFill/>
            <a:ln w="9525">
              <a:solidFill>
                <a:srgbClr val="000000"/>
              </a:solidFill>
              <a:miter lim="800000"/>
              <a:headEnd/>
              <a:tailEnd/>
            </a:ln>
          </p:spPr>
          <p:txBody>
            <a:bodyPr rot="0" vert="horz" wrap="square" lIns="36000" tIns="45720" rIns="36000" bIns="45720" anchor="t" anchorCtr="0" upright="1">
              <a:noAutofit/>
            </a:bodyPr>
            <a:lstStyle/>
            <a:p>
              <a:pPr marL="0" marR="0" lvl="0" indent="0" algn="ctr" defTabSz="914400" eaLnBrk="1" fontAlgn="auto" latinLnBrk="0" hangingPunct="1">
                <a:lnSpc>
                  <a:spcPct val="100000"/>
                </a:lnSpc>
                <a:spcBef>
                  <a:spcPts val="0"/>
                </a:spcBef>
                <a:spcAft>
                  <a:spcPts val="1000"/>
                </a:spcAft>
                <a:buClrTx/>
                <a:buSzTx/>
                <a:buFontTx/>
                <a:buNone/>
                <a:tabLst/>
                <a:defRPr/>
              </a:pPr>
              <a:r>
                <a:rPr kumimoji="0" lang="en-US" sz="1200" b="0" i="0" u="none" strike="noStrike" kern="0" cap="none" spc="0" normalizeH="0" baseline="0" noProof="0">
                  <a:ln>
                    <a:noFill/>
                  </a:ln>
                  <a:solidFill>
                    <a:sysClr val="windowText" lastClr="000000"/>
                  </a:solidFill>
                  <a:effectLst/>
                  <a:uLnTx/>
                  <a:uFillTx/>
                  <a:latin typeface="Times New Roman"/>
                  <a:ea typeface="Times New Roman"/>
                </a:rPr>
                <a:t>View-1</a:t>
              </a:r>
            </a:p>
          </p:txBody>
        </p:sp>
        <p:sp>
          <p:nvSpPr>
            <p:cNvPr id="10" name="Text Box 2589"/>
            <p:cNvSpPr txBox="1">
              <a:spLocks noChangeArrowheads="1"/>
            </p:cNvSpPr>
            <p:nvPr/>
          </p:nvSpPr>
          <p:spPr bwMode="auto">
            <a:xfrm>
              <a:off x="6592" y="5157"/>
              <a:ext cx="1309" cy="720"/>
            </a:xfrm>
            <a:prstGeom prst="rect">
              <a:avLst/>
            </a:prstGeom>
            <a:grpFill/>
            <a:ln w="9525">
              <a:solidFill>
                <a:srgbClr val="000000"/>
              </a:solidFill>
              <a:miter lim="800000"/>
              <a:headEnd/>
              <a:tailEnd/>
            </a:ln>
          </p:spPr>
          <p:txBody>
            <a:bodyPr rot="0" vert="horz" wrap="square" lIns="36000" tIns="45720" rIns="36000" bIns="45720" anchor="t" anchorCtr="0" upright="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ysClr val="windowText" lastClr="000000"/>
                  </a:solidFill>
                  <a:effectLst/>
                  <a:uLnTx/>
                  <a:uFillTx/>
                  <a:latin typeface="Times New Roman"/>
                  <a:ea typeface="Times New Roman"/>
                </a:rPr>
                <a:t>Conceptual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ysClr val="windowText" lastClr="000000"/>
                  </a:solidFill>
                  <a:effectLst/>
                  <a:uLnTx/>
                  <a:uFillTx/>
                  <a:latin typeface="Times New Roman"/>
                  <a:ea typeface="Times New Roman"/>
                </a:rPr>
                <a:t>Database</a:t>
              </a:r>
            </a:p>
          </p:txBody>
        </p:sp>
        <p:sp>
          <p:nvSpPr>
            <p:cNvPr id="11" name="Text Box 2590"/>
            <p:cNvSpPr txBox="1">
              <a:spLocks noChangeArrowheads="1"/>
            </p:cNvSpPr>
            <p:nvPr/>
          </p:nvSpPr>
          <p:spPr bwMode="auto">
            <a:xfrm>
              <a:off x="8716" y="5157"/>
              <a:ext cx="1309" cy="720"/>
            </a:xfrm>
            <a:prstGeom prst="rect">
              <a:avLst/>
            </a:prstGeom>
            <a:grpFill/>
            <a:ln w="9525">
              <a:solidFill>
                <a:srgbClr val="000000"/>
              </a:solidFill>
              <a:miter lim="800000"/>
              <a:headEnd/>
              <a:tailEnd/>
            </a:ln>
          </p:spPr>
          <p:txBody>
            <a:bodyPr rot="0" vert="horz" wrap="square" lIns="36000" tIns="45720" rIns="36000" bIns="45720" anchor="t" anchorCtr="0" upright="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ysClr val="windowText" lastClr="000000"/>
                  </a:solidFill>
                  <a:effectLst/>
                  <a:uLnTx/>
                  <a:uFillTx/>
                  <a:latin typeface="Times New Roman"/>
                  <a:ea typeface="Times New Roman"/>
                </a:rPr>
                <a:t>Physical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ysClr val="windowText" lastClr="000000"/>
                  </a:solidFill>
                  <a:effectLst/>
                  <a:uLnTx/>
                  <a:uFillTx/>
                  <a:latin typeface="Times New Roman"/>
                  <a:ea typeface="Times New Roman"/>
                </a:rPr>
                <a:t>Database</a:t>
              </a:r>
            </a:p>
          </p:txBody>
        </p:sp>
        <p:sp>
          <p:nvSpPr>
            <p:cNvPr id="12" name="Text Box 2591"/>
            <p:cNvSpPr txBox="1">
              <a:spLocks noChangeArrowheads="1"/>
            </p:cNvSpPr>
            <p:nvPr/>
          </p:nvSpPr>
          <p:spPr bwMode="auto">
            <a:xfrm>
              <a:off x="4528" y="5157"/>
              <a:ext cx="1122" cy="540"/>
            </a:xfrm>
            <a:prstGeom prst="rect">
              <a:avLst/>
            </a:prstGeom>
            <a:grpFill/>
            <a:ln w="9525">
              <a:solidFill>
                <a:srgbClr val="000000"/>
              </a:solidFill>
              <a:miter lim="800000"/>
              <a:headEnd/>
              <a:tailEnd/>
            </a:ln>
          </p:spPr>
          <p:txBody>
            <a:bodyPr rot="0" vert="horz" wrap="square" lIns="36000" tIns="45720" rIns="36000" bIns="45720" anchor="t" anchorCtr="0" upright="1">
              <a:noAutofit/>
            </a:bodyPr>
            <a:lstStyle/>
            <a:p>
              <a:pPr marL="0" marR="0" lvl="0" indent="0" algn="ctr" defTabSz="914400" eaLnBrk="1" fontAlgn="auto" latinLnBrk="0" hangingPunct="1">
                <a:lnSpc>
                  <a:spcPct val="100000"/>
                </a:lnSpc>
                <a:spcBef>
                  <a:spcPts val="0"/>
                </a:spcBef>
                <a:spcAft>
                  <a:spcPts val="1000"/>
                </a:spcAft>
                <a:buClrTx/>
                <a:buSzTx/>
                <a:buFontTx/>
                <a:buNone/>
                <a:tabLst/>
                <a:defRPr/>
              </a:pPr>
              <a:r>
                <a:rPr kumimoji="0" lang="en-US" sz="1200" b="0" i="0" u="none" strike="noStrike" kern="0" cap="none" spc="0" normalizeH="0" baseline="0" noProof="0">
                  <a:ln>
                    <a:noFill/>
                  </a:ln>
                  <a:solidFill>
                    <a:sysClr val="windowText" lastClr="000000"/>
                  </a:solidFill>
                  <a:effectLst/>
                  <a:uLnTx/>
                  <a:uFillTx/>
                  <a:latin typeface="Times New Roman"/>
                  <a:ea typeface="Times New Roman"/>
                </a:rPr>
                <a:t>View-2</a:t>
              </a:r>
            </a:p>
          </p:txBody>
        </p:sp>
        <p:sp>
          <p:nvSpPr>
            <p:cNvPr id="13" name="Text Box 2592"/>
            <p:cNvSpPr txBox="1">
              <a:spLocks noChangeArrowheads="1"/>
            </p:cNvSpPr>
            <p:nvPr/>
          </p:nvSpPr>
          <p:spPr bwMode="auto">
            <a:xfrm>
              <a:off x="4528" y="6596"/>
              <a:ext cx="1122" cy="540"/>
            </a:xfrm>
            <a:prstGeom prst="rect">
              <a:avLst/>
            </a:prstGeom>
            <a:grpFill/>
            <a:ln w="9525">
              <a:solidFill>
                <a:srgbClr val="000000"/>
              </a:solidFill>
              <a:miter lim="800000"/>
              <a:headEnd/>
              <a:tailEnd/>
            </a:ln>
          </p:spPr>
          <p:txBody>
            <a:bodyPr rot="0" vert="horz" wrap="square" lIns="36000" tIns="45720" rIns="36000" bIns="45720" anchor="t" anchorCtr="0" upright="1">
              <a:noAutofit/>
            </a:bodyPr>
            <a:lstStyle/>
            <a:p>
              <a:pPr marL="0" marR="0" lvl="0" indent="0" algn="ctr" defTabSz="914400" eaLnBrk="1" fontAlgn="auto" latinLnBrk="0" hangingPunct="1">
                <a:lnSpc>
                  <a:spcPct val="100000"/>
                </a:lnSpc>
                <a:spcBef>
                  <a:spcPts val="0"/>
                </a:spcBef>
                <a:spcAft>
                  <a:spcPts val="1000"/>
                </a:spcAft>
                <a:buClrTx/>
                <a:buSzTx/>
                <a:buFontTx/>
                <a:buNone/>
                <a:tabLst/>
                <a:defRPr/>
              </a:pPr>
              <a:r>
                <a:rPr kumimoji="0" lang="en-US" sz="1200" b="0" i="0" u="none" strike="noStrike" kern="0" cap="none" spc="0" normalizeH="0" baseline="0" noProof="0">
                  <a:ln>
                    <a:noFill/>
                  </a:ln>
                  <a:solidFill>
                    <a:sysClr val="windowText" lastClr="000000"/>
                  </a:solidFill>
                  <a:effectLst/>
                  <a:uLnTx/>
                  <a:uFillTx/>
                  <a:latin typeface="Times New Roman"/>
                  <a:ea typeface="Times New Roman"/>
                </a:rPr>
                <a:t>View-N</a:t>
              </a:r>
            </a:p>
          </p:txBody>
        </p:sp>
        <p:sp>
          <p:nvSpPr>
            <p:cNvPr id="14" name="Text Box 2593"/>
            <p:cNvSpPr txBox="1">
              <a:spLocks noChangeArrowheads="1"/>
            </p:cNvSpPr>
            <p:nvPr/>
          </p:nvSpPr>
          <p:spPr bwMode="auto">
            <a:xfrm>
              <a:off x="2111" y="4257"/>
              <a:ext cx="1683" cy="54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36000" tIns="45720" rIns="36000" bIns="45720" anchor="t" anchorCtr="0" upright="1">
              <a:noAutofit/>
            </a:bodyPr>
            <a:lstStyle/>
            <a:p>
              <a:pPr marL="0" marR="0" lvl="0" indent="0" algn="ctr" defTabSz="914400" eaLnBrk="1" fontAlgn="auto" latinLnBrk="0" hangingPunct="1">
                <a:lnSpc>
                  <a:spcPct val="100000"/>
                </a:lnSpc>
                <a:spcBef>
                  <a:spcPts val="0"/>
                </a:spcBef>
                <a:spcAft>
                  <a:spcPts val="1000"/>
                </a:spcAft>
                <a:buClrTx/>
                <a:buSzTx/>
                <a:buFontTx/>
                <a:buNone/>
                <a:tabLst/>
                <a:defRPr/>
              </a:pPr>
              <a:r>
                <a:rPr kumimoji="0" lang="en-US" sz="1200" b="0" i="0" u="none" strike="noStrike" kern="0" cap="none" spc="0" normalizeH="0" baseline="0" noProof="0">
                  <a:ln>
                    <a:noFill/>
                  </a:ln>
                  <a:solidFill>
                    <a:sysClr val="windowText" lastClr="000000"/>
                  </a:solidFill>
                  <a:effectLst/>
                  <a:uLnTx/>
                  <a:uFillTx/>
                  <a:latin typeface="Times New Roman"/>
                  <a:ea typeface="Times New Roman"/>
                </a:rPr>
                <a:t>User Group-1</a:t>
              </a:r>
            </a:p>
          </p:txBody>
        </p:sp>
        <p:sp>
          <p:nvSpPr>
            <p:cNvPr id="15" name="Text Box 2594"/>
            <p:cNvSpPr txBox="1">
              <a:spLocks noChangeArrowheads="1"/>
            </p:cNvSpPr>
            <p:nvPr/>
          </p:nvSpPr>
          <p:spPr bwMode="auto">
            <a:xfrm>
              <a:off x="2111" y="5157"/>
              <a:ext cx="1683" cy="54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36000" tIns="45720" rIns="36000" bIns="45720" anchor="t" anchorCtr="0" upright="1">
              <a:noAutofit/>
            </a:bodyPr>
            <a:lstStyle/>
            <a:p>
              <a:pPr marL="0" marR="0" lvl="0" indent="0" algn="ctr" defTabSz="914400" eaLnBrk="1" fontAlgn="auto" latinLnBrk="0" hangingPunct="1">
                <a:lnSpc>
                  <a:spcPct val="100000"/>
                </a:lnSpc>
                <a:spcBef>
                  <a:spcPts val="0"/>
                </a:spcBef>
                <a:spcAft>
                  <a:spcPts val="1000"/>
                </a:spcAft>
                <a:buClrTx/>
                <a:buSzTx/>
                <a:buFontTx/>
                <a:buNone/>
                <a:tabLst/>
                <a:defRPr/>
              </a:pPr>
              <a:r>
                <a:rPr kumimoji="0" lang="en-US" sz="1200" b="0" i="0" u="none" strike="noStrike" kern="0" cap="none" spc="0" normalizeH="0" baseline="0" noProof="0">
                  <a:ln>
                    <a:noFill/>
                  </a:ln>
                  <a:solidFill>
                    <a:sysClr val="windowText" lastClr="000000"/>
                  </a:solidFill>
                  <a:effectLst/>
                  <a:uLnTx/>
                  <a:uFillTx/>
                  <a:latin typeface="Times New Roman"/>
                  <a:ea typeface="Times New Roman"/>
                </a:rPr>
                <a:t>User Group-2</a:t>
              </a:r>
            </a:p>
          </p:txBody>
        </p:sp>
        <p:sp>
          <p:nvSpPr>
            <p:cNvPr id="16" name="Text Box 2595"/>
            <p:cNvSpPr txBox="1">
              <a:spLocks noChangeArrowheads="1"/>
            </p:cNvSpPr>
            <p:nvPr/>
          </p:nvSpPr>
          <p:spPr bwMode="auto">
            <a:xfrm>
              <a:off x="2111" y="6596"/>
              <a:ext cx="1683" cy="54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36000" tIns="45720" rIns="36000" bIns="45720" anchor="t" anchorCtr="0" upright="1">
              <a:noAutofit/>
            </a:bodyPr>
            <a:lstStyle/>
            <a:p>
              <a:pPr marL="0" marR="0" lvl="0" indent="0" algn="ctr" defTabSz="914400" eaLnBrk="1" fontAlgn="auto" latinLnBrk="0" hangingPunct="1">
                <a:lnSpc>
                  <a:spcPct val="100000"/>
                </a:lnSpc>
                <a:spcBef>
                  <a:spcPts val="0"/>
                </a:spcBef>
                <a:spcAft>
                  <a:spcPts val="1000"/>
                </a:spcAft>
                <a:buClrTx/>
                <a:buSzTx/>
                <a:buFontTx/>
                <a:buNone/>
                <a:tabLst/>
                <a:defRPr/>
              </a:pPr>
              <a:r>
                <a:rPr kumimoji="0" lang="en-US" sz="1200" b="0" i="0" u="none" strike="noStrike" kern="0" cap="none" spc="0" normalizeH="0" baseline="0" noProof="0">
                  <a:ln>
                    <a:noFill/>
                  </a:ln>
                  <a:solidFill>
                    <a:sysClr val="windowText" lastClr="000000"/>
                  </a:solidFill>
                  <a:effectLst/>
                  <a:uLnTx/>
                  <a:uFillTx/>
                  <a:latin typeface="Times New Roman"/>
                  <a:ea typeface="Times New Roman"/>
                </a:rPr>
                <a:t>User Group-N</a:t>
              </a:r>
            </a:p>
          </p:txBody>
        </p:sp>
        <p:cxnSp>
          <p:nvCxnSpPr>
            <p:cNvPr id="17" name="Line 2596"/>
            <p:cNvCxnSpPr/>
            <p:nvPr/>
          </p:nvCxnSpPr>
          <p:spPr bwMode="auto">
            <a:xfrm>
              <a:off x="2986" y="5607"/>
              <a:ext cx="0" cy="900"/>
            </a:xfrm>
            <a:prstGeom prst="line">
              <a:avLst/>
            </a:prstGeom>
            <a:grpFill/>
            <a:ln w="9525">
              <a:solidFill>
                <a:srgbClr val="000000"/>
              </a:solidFill>
              <a:prstDash val="dash"/>
              <a:round/>
              <a:headEnd/>
              <a:tailEnd type="triangle" w="med" len="med"/>
            </a:ln>
            <a:extLst/>
          </p:spPr>
        </p:cxnSp>
        <p:cxnSp>
          <p:nvCxnSpPr>
            <p:cNvPr id="18" name="Line 2597"/>
            <p:cNvCxnSpPr/>
            <p:nvPr/>
          </p:nvCxnSpPr>
          <p:spPr bwMode="auto">
            <a:xfrm>
              <a:off x="3779" y="4512"/>
              <a:ext cx="748" cy="0"/>
            </a:xfrm>
            <a:prstGeom prst="line">
              <a:avLst/>
            </a:prstGeom>
            <a:grpFill/>
            <a:ln w="9525">
              <a:solidFill>
                <a:srgbClr val="000000"/>
              </a:solidFill>
              <a:round/>
              <a:headEnd type="triangle" w="med" len="med"/>
              <a:tailEnd type="triangle" w="med" len="med"/>
            </a:ln>
            <a:extLst/>
          </p:spPr>
        </p:cxnSp>
        <p:cxnSp>
          <p:nvCxnSpPr>
            <p:cNvPr id="19" name="Line 2598"/>
            <p:cNvCxnSpPr/>
            <p:nvPr/>
          </p:nvCxnSpPr>
          <p:spPr bwMode="auto">
            <a:xfrm>
              <a:off x="3779" y="5382"/>
              <a:ext cx="748" cy="0"/>
            </a:xfrm>
            <a:prstGeom prst="line">
              <a:avLst/>
            </a:prstGeom>
            <a:grpFill/>
            <a:ln w="9525">
              <a:solidFill>
                <a:srgbClr val="000000"/>
              </a:solidFill>
              <a:round/>
              <a:headEnd type="triangle" w="med" len="med"/>
              <a:tailEnd type="triangle" w="med" len="med"/>
            </a:ln>
            <a:extLst/>
          </p:spPr>
        </p:cxnSp>
        <p:cxnSp>
          <p:nvCxnSpPr>
            <p:cNvPr id="20" name="Line 2599"/>
            <p:cNvCxnSpPr/>
            <p:nvPr/>
          </p:nvCxnSpPr>
          <p:spPr bwMode="auto">
            <a:xfrm>
              <a:off x="3794" y="6866"/>
              <a:ext cx="748" cy="0"/>
            </a:xfrm>
            <a:prstGeom prst="line">
              <a:avLst/>
            </a:prstGeom>
            <a:grpFill/>
            <a:ln w="9525">
              <a:solidFill>
                <a:srgbClr val="000000"/>
              </a:solidFill>
              <a:round/>
              <a:headEnd type="triangle" w="med" len="med"/>
              <a:tailEnd type="triangle" w="med" len="med"/>
            </a:ln>
            <a:extLst/>
          </p:spPr>
        </p:cxnSp>
        <p:cxnSp>
          <p:nvCxnSpPr>
            <p:cNvPr id="21" name="Line 2600"/>
            <p:cNvCxnSpPr/>
            <p:nvPr/>
          </p:nvCxnSpPr>
          <p:spPr bwMode="auto">
            <a:xfrm>
              <a:off x="7908" y="5517"/>
              <a:ext cx="748" cy="0"/>
            </a:xfrm>
            <a:prstGeom prst="line">
              <a:avLst/>
            </a:prstGeom>
            <a:grpFill/>
            <a:ln w="9525">
              <a:solidFill>
                <a:srgbClr val="000000"/>
              </a:solidFill>
              <a:round/>
              <a:headEnd type="triangle" w="med" len="med"/>
              <a:tailEnd type="triangle" w="med" len="med"/>
            </a:ln>
            <a:extLst/>
          </p:spPr>
        </p:cxnSp>
        <p:cxnSp>
          <p:nvCxnSpPr>
            <p:cNvPr id="22" name="Line 2601"/>
            <p:cNvCxnSpPr/>
            <p:nvPr/>
          </p:nvCxnSpPr>
          <p:spPr bwMode="auto">
            <a:xfrm>
              <a:off x="5664" y="4616"/>
              <a:ext cx="935" cy="540"/>
            </a:xfrm>
            <a:prstGeom prst="line">
              <a:avLst/>
            </a:prstGeom>
            <a:grpFill/>
            <a:ln w="9525">
              <a:solidFill>
                <a:srgbClr val="000000"/>
              </a:solidFill>
              <a:round/>
              <a:headEnd type="triangle" w="med" len="med"/>
              <a:tailEnd type="triangle" w="med" len="med"/>
            </a:ln>
            <a:extLst/>
          </p:spPr>
        </p:cxnSp>
        <p:cxnSp>
          <p:nvCxnSpPr>
            <p:cNvPr id="23" name="Line 2602"/>
            <p:cNvCxnSpPr/>
            <p:nvPr/>
          </p:nvCxnSpPr>
          <p:spPr bwMode="auto">
            <a:xfrm>
              <a:off x="5664" y="5337"/>
              <a:ext cx="935" cy="0"/>
            </a:xfrm>
            <a:prstGeom prst="line">
              <a:avLst/>
            </a:prstGeom>
            <a:grpFill/>
            <a:ln w="9525">
              <a:solidFill>
                <a:srgbClr val="000000"/>
              </a:solidFill>
              <a:round/>
              <a:headEnd type="triangle" w="med" len="med"/>
              <a:tailEnd type="triangle" w="med" len="med"/>
            </a:ln>
            <a:extLst/>
          </p:spPr>
        </p:cxnSp>
        <p:cxnSp>
          <p:nvCxnSpPr>
            <p:cNvPr id="24" name="Line 2603"/>
            <p:cNvCxnSpPr/>
            <p:nvPr/>
          </p:nvCxnSpPr>
          <p:spPr bwMode="auto">
            <a:xfrm flipV="1">
              <a:off x="5664" y="5877"/>
              <a:ext cx="935" cy="900"/>
            </a:xfrm>
            <a:prstGeom prst="line">
              <a:avLst/>
            </a:prstGeom>
            <a:grpFill/>
            <a:ln w="9525">
              <a:solidFill>
                <a:srgbClr val="000000"/>
              </a:solidFill>
              <a:round/>
              <a:headEnd type="triangle" w="med" len="med"/>
              <a:tailEnd type="triangle" w="med" len="med"/>
            </a:ln>
            <a:extLst/>
          </p:spPr>
        </p:cxnSp>
        <p:sp>
          <p:nvSpPr>
            <p:cNvPr id="27" name="Text Box 2595"/>
            <p:cNvSpPr txBox="1">
              <a:spLocks noChangeArrowheads="1"/>
            </p:cNvSpPr>
            <p:nvPr/>
          </p:nvSpPr>
          <p:spPr bwMode="auto">
            <a:xfrm>
              <a:off x="3835" y="7235"/>
              <a:ext cx="4821" cy="4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36000" tIns="45720" rIns="36000" bIns="45720" anchor="t" anchorCtr="0" upright="1">
              <a:noAutofit/>
            </a:bodyPr>
            <a:lstStyle/>
            <a:p>
              <a:pPr marL="0" marR="0" lvl="0" indent="0" algn="ctr" defTabSz="914400" eaLnBrk="1" fontAlgn="auto" latinLnBrk="0" hangingPunct="1">
                <a:lnSpc>
                  <a:spcPct val="100000"/>
                </a:lnSpc>
                <a:spcBef>
                  <a:spcPts val="0"/>
                </a:spcBef>
                <a:spcAft>
                  <a:spcPts val="1000"/>
                </a:spcAft>
                <a:buClrTx/>
                <a:buSzTx/>
                <a:buFontTx/>
                <a:buNone/>
                <a:tabLst/>
                <a:defRPr/>
              </a:pPr>
              <a:r>
                <a:rPr kumimoji="0" lang="en-US" sz="1200" b="1" i="0" u="none" strike="noStrike" kern="0" cap="none" spc="0" normalizeH="0" baseline="0" noProof="0" smtClean="0">
                  <a:ln>
                    <a:noFill/>
                  </a:ln>
                  <a:solidFill>
                    <a:sysClr val="windowText" lastClr="000000"/>
                  </a:solidFill>
                  <a:effectLst/>
                  <a:uLnTx/>
                  <a:uFillTx/>
                  <a:latin typeface="Times New Roman"/>
                  <a:ea typeface="Times New Roman"/>
                </a:rPr>
                <a:t>--- Tingkatan Abstraksi Data ---</a:t>
              </a:r>
              <a:endParaRPr kumimoji="0" lang="en-US" sz="1200" b="1" i="0" u="none" strike="noStrike" kern="0" cap="none" spc="0" normalizeH="0" baseline="0" noProof="0">
                <a:ln>
                  <a:noFill/>
                </a:ln>
                <a:solidFill>
                  <a:sysClr val="windowText" lastClr="000000"/>
                </a:solidFill>
                <a:effectLst/>
                <a:uLnTx/>
                <a:uFillTx/>
                <a:latin typeface="Times New Roman"/>
                <a:ea typeface="Times New Roman"/>
              </a:endParaRPr>
            </a:p>
          </p:txBody>
        </p:sp>
      </p:grpSp>
      <p:sp>
        <p:nvSpPr>
          <p:cNvPr id="5" name="Rectangle 4"/>
          <p:cNvSpPr/>
          <p:nvPr/>
        </p:nvSpPr>
        <p:spPr>
          <a:xfrm>
            <a:off x="428624" y="757535"/>
            <a:ext cx="11527156" cy="954107"/>
          </a:xfrm>
          <a:prstGeom prst="rect">
            <a:avLst/>
          </a:prstGeom>
        </p:spPr>
        <p:txBody>
          <a:bodyPr wrap="square">
            <a:spAutoFit/>
          </a:bodyPr>
          <a:lstStyle/>
          <a:p>
            <a:pPr marL="285750" indent="-285750">
              <a:buFont typeface="Wingdings" pitchFamily="2" charset="2"/>
              <a:buChar char="ü"/>
            </a:pPr>
            <a:r>
              <a:rPr lang="nn-NO" sz="1400" b="1">
                <a:latin typeface="Calibri" pitchFamily="34" charset="0"/>
                <a:cs typeface="Arial" pitchFamily="34" charset="0"/>
              </a:rPr>
              <a:t>Basis data (database) </a:t>
            </a:r>
            <a:r>
              <a:rPr lang="nn-NO" sz="1400" b="1" smtClean="0">
                <a:latin typeface="Calibri" pitchFamily="34" charset="0"/>
                <a:cs typeface="Arial" pitchFamily="34" charset="0"/>
              </a:rPr>
              <a:t>:</a:t>
            </a:r>
            <a:r>
              <a:rPr lang="nn-NO" sz="1400" smtClean="0">
                <a:latin typeface="Calibri" pitchFamily="34" charset="0"/>
                <a:cs typeface="Arial" pitchFamily="34" charset="0"/>
              </a:rPr>
              <a:t> Koleksi </a:t>
            </a:r>
            <a:r>
              <a:rPr lang="nn-NO" sz="1400">
                <a:latin typeface="Calibri" pitchFamily="34" charset="0"/>
                <a:cs typeface="Arial" pitchFamily="34" charset="0"/>
              </a:rPr>
              <a:t>data yang saing terkait dan terorganisasi secara logis dalam media penyimpanan (storage). </a:t>
            </a:r>
            <a:endParaRPr lang="nn-NO" sz="1400" smtClean="0">
              <a:latin typeface="Calibri" pitchFamily="34" charset="0"/>
              <a:cs typeface="Arial" pitchFamily="34" charset="0"/>
            </a:endParaRPr>
          </a:p>
          <a:p>
            <a:pPr marL="285750" indent="-285750">
              <a:buFont typeface="Wingdings" pitchFamily="2" charset="2"/>
              <a:buChar char="ü"/>
            </a:pPr>
            <a:r>
              <a:rPr lang="en-US" sz="1400" b="1" i="1">
                <a:latin typeface="Calibri" pitchFamily="34" charset="0"/>
                <a:cs typeface="Arial" pitchFamily="34" charset="0"/>
              </a:rPr>
              <a:t>Database Management System </a:t>
            </a:r>
            <a:r>
              <a:rPr lang="en-US" sz="1400" b="1">
                <a:latin typeface="Calibri" pitchFamily="34" charset="0"/>
                <a:cs typeface="Arial" pitchFamily="34" charset="0"/>
              </a:rPr>
              <a:t>(DBMS)</a:t>
            </a:r>
            <a:r>
              <a:rPr lang="en-US" sz="1400">
                <a:latin typeface="Calibri" pitchFamily="34" charset="0"/>
                <a:cs typeface="Arial" pitchFamily="34" charset="0"/>
              </a:rPr>
              <a:t> </a:t>
            </a:r>
            <a:r>
              <a:rPr lang="en-US" sz="1400" smtClean="0">
                <a:latin typeface="Calibri" pitchFamily="34" charset="0"/>
                <a:cs typeface="Arial" pitchFamily="34" charset="0"/>
              </a:rPr>
              <a:t>: Satu </a:t>
            </a:r>
            <a:r>
              <a:rPr lang="en-US" sz="1400">
                <a:latin typeface="Calibri" pitchFamily="34" charset="0"/>
                <a:cs typeface="Arial" pitchFamily="34" charset="0"/>
              </a:rPr>
              <a:t>kesatuan terintegrasi yang terdiri dari koleksi </a:t>
            </a:r>
            <a:r>
              <a:rPr lang="en-US" sz="1400" smtClean="0">
                <a:latin typeface="Calibri" pitchFamily="34" charset="0"/>
                <a:cs typeface="Arial" pitchFamily="34" charset="0"/>
              </a:rPr>
              <a:t>basis data </a:t>
            </a:r>
            <a:r>
              <a:rPr lang="en-US" sz="1400">
                <a:latin typeface="Calibri" pitchFamily="34" charset="0"/>
                <a:cs typeface="Arial" pitchFamily="34" charset="0"/>
              </a:rPr>
              <a:t>dan koleksi program untuk mengakses data</a:t>
            </a:r>
            <a:r>
              <a:rPr lang="nn-NO" sz="1400" smtClean="0">
                <a:latin typeface="Calibri" pitchFamily="34" charset="0"/>
                <a:cs typeface="Arial" pitchFamily="34" charset="0"/>
              </a:rPr>
              <a:t> </a:t>
            </a:r>
          </a:p>
          <a:p>
            <a:pPr marL="285750" indent="-285750">
              <a:buFont typeface="Wingdings" pitchFamily="2" charset="2"/>
              <a:buChar char="ü"/>
            </a:pPr>
            <a:r>
              <a:rPr lang="nn-NO" sz="1400" b="1" smtClean="0">
                <a:latin typeface="Calibri" pitchFamily="34" charset="0"/>
                <a:cs typeface="Arial" pitchFamily="34" charset="0"/>
              </a:rPr>
              <a:t>Abstraksi Data </a:t>
            </a:r>
            <a:r>
              <a:rPr lang="nn-NO" sz="1400" smtClean="0">
                <a:latin typeface="Calibri" pitchFamily="34" charset="0"/>
                <a:cs typeface="Arial" pitchFamily="34" charset="0"/>
              </a:rPr>
              <a:t>: Perspektif (sudut pandang) pemahaman database </a:t>
            </a:r>
            <a:r>
              <a:rPr lang="en-US" sz="1400" smtClean="0"/>
              <a:t>oleh </a:t>
            </a:r>
            <a:r>
              <a:rPr lang="en-US" sz="1400"/>
              <a:t>pengguna (</a:t>
            </a:r>
            <a:r>
              <a:rPr lang="en-US" sz="1400" i="1"/>
              <a:t>user</a:t>
            </a:r>
            <a:r>
              <a:rPr lang="en-US" sz="1400"/>
              <a:t>) </a:t>
            </a:r>
            <a:r>
              <a:rPr lang="en-US" sz="1400" smtClean="0"/>
              <a:t>dalam berbagai tingkatan fisik maupun lojik (konseptual dan view).</a:t>
            </a:r>
            <a:endParaRPr lang="en-US" sz="1400">
              <a:latin typeface="Calibri" pitchFamily="34" charset="0"/>
              <a:cs typeface="Arial" pitchFamily="34" charset="0"/>
            </a:endParaRPr>
          </a:p>
        </p:txBody>
      </p:sp>
      <p:sp>
        <p:nvSpPr>
          <p:cNvPr id="25" name="Rectangle 24"/>
          <p:cNvSpPr/>
          <p:nvPr/>
        </p:nvSpPr>
        <p:spPr>
          <a:xfrm>
            <a:off x="6027420" y="1646927"/>
            <a:ext cx="5928360" cy="4693593"/>
          </a:xfrm>
          <a:prstGeom prst="rect">
            <a:avLst/>
          </a:prstGeom>
          <a:ln>
            <a:solidFill>
              <a:schemeClr val="tx1"/>
            </a:solidFill>
          </a:ln>
        </p:spPr>
        <p:txBody>
          <a:bodyPr wrap="square">
            <a:spAutoFit/>
          </a:bodyPr>
          <a:lstStyle/>
          <a:p>
            <a:pPr lvl="0" algn="just">
              <a:spcAft>
                <a:spcPts val="600"/>
              </a:spcAft>
              <a:tabLst>
                <a:tab pos="457200" algn="l"/>
              </a:tabLst>
            </a:pPr>
            <a:r>
              <a:rPr lang="en-US" sz="1400" smtClean="0">
                <a:latin typeface="Times New Roman"/>
                <a:ea typeface="Times New Roman"/>
              </a:rPr>
              <a:t>(2) Abstraksi </a:t>
            </a:r>
            <a:r>
              <a:rPr lang="en-US" sz="1400">
                <a:latin typeface="Times New Roman"/>
                <a:ea typeface="Times New Roman"/>
              </a:rPr>
              <a:t>Tingkatan Lojik terdiri dari :</a:t>
            </a:r>
          </a:p>
          <a:p>
            <a:pPr marL="285750" lvl="1" indent="-171450">
              <a:spcAft>
                <a:spcPts val="600"/>
              </a:spcAft>
              <a:buFont typeface="+mj-lt"/>
              <a:buAutoNum type="alphaLcPeriod"/>
              <a:tabLst>
                <a:tab pos="914400" algn="l"/>
              </a:tabLst>
            </a:pPr>
            <a:r>
              <a:rPr lang="en-US" sz="1400">
                <a:latin typeface="Times New Roman"/>
                <a:ea typeface="Times New Roman"/>
              </a:rPr>
              <a:t>Abtraksi Konseptual (conceptual database) merupakan skema lojik yang memiliki fungsi mendeskripsikan tentang </a:t>
            </a:r>
            <a:r>
              <a:rPr lang="en-US" sz="1400" smtClean="0">
                <a:latin typeface="Times New Roman"/>
                <a:ea typeface="Times New Roman"/>
              </a:rPr>
              <a:t>“data </a:t>
            </a:r>
            <a:r>
              <a:rPr lang="en-US" sz="1400">
                <a:latin typeface="Times New Roman"/>
                <a:ea typeface="Times New Roman"/>
              </a:rPr>
              <a:t>apa saja yang disimpan dalam basis data untuk keperluan administrator basis </a:t>
            </a:r>
            <a:r>
              <a:rPr lang="en-US" sz="1400" smtClean="0">
                <a:latin typeface="Times New Roman"/>
                <a:ea typeface="Times New Roman"/>
              </a:rPr>
              <a:t>data”. </a:t>
            </a:r>
            <a:br>
              <a:rPr lang="en-US" sz="1400" smtClean="0">
                <a:latin typeface="Times New Roman"/>
                <a:ea typeface="Times New Roman"/>
              </a:rPr>
            </a:br>
            <a:r>
              <a:rPr lang="en-US" sz="1400" smtClean="0">
                <a:latin typeface="Times New Roman"/>
                <a:ea typeface="Times New Roman"/>
              </a:rPr>
              <a:t/>
            </a:r>
            <a:br>
              <a:rPr lang="en-US" sz="1400" smtClean="0">
                <a:latin typeface="Times New Roman"/>
                <a:ea typeface="Times New Roman"/>
              </a:rPr>
            </a:br>
            <a:r>
              <a:rPr lang="en-US" sz="1200" smtClean="0">
                <a:latin typeface="Times New Roman"/>
                <a:ea typeface="Times New Roman"/>
              </a:rPr>
              <a:t>Struktur </a:t>
            </a:r>
            <a:r>
              <a:rPr lang="en-US" sz="1200">
                <a:latin typeface="Times New Roman"/>
                <a:ea typeface="Times New Roman"/>
              </a:rPr>
              <a:t>database berupa model data yang merupakan koleksi konseptual </a:t>
            </a:r>
            <a:r>
              <a:rPr lang="en-US" sz="1200" i="1">
                <a:latin typeface="Times New Roman"/>
                <a:ea typeface="Times New Roman"/>
              </a:rPr>
              <a:t>tools</a:t>
            </a:r>
            <a:r>
              <a:rPr lang="en-US" sz="1200">
                <a:latin typeface="Times New Roman"/>
                <a:ea typeface="Times New Roman"/>
              </a:rPr>
              <a:t> yang mendeskripsikan tentang </a:t>
            </a:r>
            <a:r>
              <a:rPr lang="en-US" sz="1200" i="1">
                <a:latin typeface="Times New Roman"/>
                <a:ea typeface="Times New Roman"/>
              </a:rPr>
              <a:t>Data, Relationship data, Semantics data</a:t>
            </a:r>
            <a:r>
              <a:rPr lang="en-US" sz="1200">
                <a:latin typeface="Times New Roman"/>
                <a:ea typeface="Times New Roman"/>
              </a:rPr>
              <a:t>, dan </a:t>
            </a:r>
            <a:r>
              <a:rPr lang="en-US" sz="1200" i="1">
                <a:latin typeface="Times New Roman"/>
                <a:ea typeface="Times New Roman"/>
              </a:rPr>
              <a:t>Contrains </a:t>
            </a:r>
            <a:r>
              <a:rPr lang="en-US" sz="1200" i="1" smtClean="0">
                <a:latin typeface="Times New Roman"/>
                <a:ea typeface="Times New Roman"/>
              </a:rPr>
              <a:t>data</a:t>
            </a:r>
            <a:r>
              <a:rPr lang="en-US" sz="1200" smtClean="0">
                <a:latin typeface="Times New Roman"/>
                <a:ea typeface="Times New Roman"/>
              </a:rPr>
              <a:t>.</a:t>
            </a:r>
            <a:br>
              <a:rPr lang="en-US" sz="1200" smtClean="0">
                <a:latin typeface="Times New Roman"/>
                <a:ea typeface="Times New Roman"/>
              </a:rPr>
            </a:br>
            <a:r>
              <a:rPr lang="en-US" sz="1200" smtClean="0">
                <a:latin typeface="Times New Roman"/>
                <a:ea typeface="Times New Roman"/>
              </a:rPr>
              <a:t/>
            </a:r>
            <a:br>
              <a:rPr lang="en-US" sz="1200" smtClean="0">
                <a:latin typeface="Times New Roman"/>
                <a:ea typeface="Times New Roman"/>
              </a:rPr>
            </a:br>
            <a:r>
              <a:rPr lang="en-US" sz="1200" smtClean="0">
                <a:latin typeface="Times New Roman"/>
                <a:ea typeface="Times New Roman"/>
              </a:rPr>
              <a:t>Skema </a:t>
            </a:r>
            <a:r>
              <a:rPr lang="en-US" sz="1200">
                <a:latin typeface="Times New Roman"/>
                <a:ea typeface="Times New Roman"/>
              </a:rPr>
              <a:t>database merupakan desain database keseluruhan yang dispesifikasikan dengan sekumpulan definisi yang diekspresikan oleh </a:t>
            </a:r>
            <a:r>
              <a:rPr lang="en-US" sz="1200" i="1">
                <a:latin typeface="Times New Roman"/>
                <a:ea typeface="Times New Roman"/>
              </a:rPr>
              <a:t>Data Definition Language (DDL)</a:t>
            </a:r>
            <a:r>
              <a:rPr lang="en-US" sz="1200">
                <a:latin typeface="Times New Roman"/>
                <a:ea typeface="Times New Roman"/>
              </a:rPr>
              <a:t> yang menghasilkan sekumpulan tabel yang disimpan dalam spesial file yang disebut </a:t>
            </a:r>
            <a:r>
              <a:rPr lang="en-US" sz="1200" i="1">
                <a:latin typeface="Times New Roman"/>
                <a:ea typeface="Times New Roman"/>
              </a:rPr>
              <a:t>data dictionary </a:t>
            </a:r>
            <a:r>
              <a:rPr lang="en-US" sz="1200">
                <a:latin typeface="Times New Roman"/>
                <a:ea typeface="Times New Roman"/>
              </a:rPr>
              <a:t>yang berisi meta data yaitu ”data about data”. Konsepsi yang terkait dengan abstraksi tingkat ini meliputi pembuatan, penghapusan, dan pengubahan (</a:t>
            </a:r>
            <a:r>
              <a:rPr lang="en-US" sz="1200" i="1">
                <a:latin typeface="Times New Roman"/>
                <a:ea typeface="Times New Roman"/>
              </a:rPr>
              <a:t>create, drop, modify</a:t>
            </a:r>
            <a:r>
              <a:rPr lang="en-US" sz="1200">
                <a:latin typeface="Times New Roman"/>
                <a:ea typeface="Times New Roman"/>
              </a:rPr>
              <a:t>) skema database</a:t>
            </a:r>
            <a:r>
              <a:rPr lang="en-US" sz="1200" smtClean="0">
                <a:latin typeface="Times New Roman"/>
                <a:ea typeface="Times New Roman"/>
              </a:rPr>
              <a:t>.</a:t>
            </a:r>
            <a:br>
              <a:rPr lang="en-US" sz="1200" smtClean="0">
                <a:latin typeface="Times New Roman"/>
                <a:ea typeface="Times New Roman"/>
              </a:rPr>
            </a:br>
            <a:endParaRPr lang="en-US" sz="1200">
              <a:latin typeface="Times New Roman"/>
              <a:ea typeface="Times New Roman"/>
            </a:endParaRPr>
          </a:p>
          <a:p>
            <a:pPr marL="288925" lvl="1" indent="-174625" algn="just">
              <a:spcAft>
                <a:spcPts val="600"/>
              </a:spcAft>
              <a:buFont typeface="+mj-lt"/>
              <a:buAutoNum type="alphaLcPeriod"/>
              <a:tabLst>
                <a:tab pos="914400" algn="l"/>
              </a:tabLst>
            </a:pPr>
            <a:r>
              <a:rPr lang="en-US" sz="1400">
                <a:latin typeface="Times New Roman"/>
                <a:ea typeface="Times New Roman"/>
              </a:rPr>
              <a:t>Abstraksi </a:t>
            </a:r>
            <a:r>
              <a:rPr lang="en-US" sz="1400" i="1">
                <a:latin typeface="Times New Roman"/>
                <a:ea typeface="Times New Roman"/>
              </a:rPr>
              <a:t>View</a:t>
            </a:r>
            <a:r>
              <a:rPr lang="en-US" sz="1400">
                <a:latin typeface="Times New Roman"/>
                <a:ea typeface="Times New Roman"/>
              </a:rPr>
              <a:t> merupakan skema lojik yang memiliki fungsi mendeskripsikan </a:t>
            </a:r>
            <a:r>
              <a:rPr lang="en-US" sz="1400" smtClean="0">
                <a:latin typeface="Times New Roman"/>
                <a:ea typeface="Times New Roman"/>
              </a:rPr>
              <a:t>“bagian </a:t>
            </a:r>
            <a:r>
              <a:rPr lang="en-US" sz="1400">
                <a:latin typeface="Times New Roman"/>
                <a:ea typeface="Times New Roman"/>
              </a:rPr>
              <a:t>basis data untuk keperluan pengguna </a:t>
            </a:r>
            <a:r>
              <a:rPr lang="en-US" sz="1400" smtClean="0">
                <a:latin typeface="Times New Roman"/>
                <a:ea typeface="Times New Roman"/>
              </a:rPr>
              <a:t>data”. </a:t>
            </a:r>
            <a:r>
              <a:rPr lang="en-US" sz="1400">
                <a:latin typeface="Times New Roman"/>
                <a:ea typeface="Times New Roman"/>
              </a:rPr>
              <a:t>Pengguna umumnya dikelompokan dalam grup (</a:t>
            </a:r>
            <a:r>
              <a:rPr lang="en-US" sz="1400" i="1">
                <a:latin typeface="Times New Roman"/>
                <a:ea typeface="Times New Roman"/>
              </a:rPr>
              <a:t>user group</a:t>
            </a:r>
            <a:r>
              <a:rPr lang="en-US" sz="1400">
                <a:latin typeface="Times New Roman"/>
                <a:ea typeface="Times New Roman"/>
              </a:rPr>
              <a:t>) yang masing-masing memiliki otoritas terhadap kebutuhan data tertentu. </a:t>
            </a:r>
          </a:p>
          <a:p>
            <a:pPr marL="288925" indent="-174625" algn="just">
              <a:spcAft>
                <a:spcPts val="600"/>
              </a:spcAft>
            </a:pPr>
            <a:r>
              <a:rPr lang="en-US" sz="1400" smtClean="0">
                <a:latin typeface="Times New Roman"/>
                <a:ea typeface="Times New Roman"/>
              </a:rPr>
              <a:t>	</a:t>
            </a:r>
            <a:r>
              <a:rPr lang="en-US" sz="1200" smtClean="0">
                <a:latin typeface="Times New Roman"/>
                <a:ea typeface="Times New Roman"/>
              </a:rPr>
              <a:t>Pendefinisian </a:t>
            </a:r>
            <a:r>
              <a:rPr lang="en-US" sz="1200">
                <a:latin typeface="Times New Roman"/>
                <a:ea typeface="Times New Roman"/>
              </a:rPr>
              <a:t>dan pemetaan basis data pada tingkatan ini ditulis dalam </a:t>
            </a:r>
            <a:r>
              <a:rPr lang="en-US" sz="1200" i="1">
                <a:latin typeface="Times New Roman"/>
                <a:ea typeface="Times New Roman"/>
              </a:rPr>
              <a:t>Subscheme</a:t>
            </a:r>
            <a:r>
              <a:rPr lang="en-US" sz="1200">
                <a:latin typeface="Times New Roman"/>
                <a:ea typeface="Times New Roman"/>
              </a:rPr>
              <a:t> </a:t>
            </a:r>
            <a:r>
              <a:rPr lang="en-US" sz="1200" i="1">
                <a:latin typeface="Times New Roman"/>
                <a:ea typeface="Times New Roman"/>
              </a:rPr>
              <a:t>Data Definition Language (DDL)</a:t>
            </a:r>
            <a:r>
              <a:rPr lang="en-US" sz="1200">
                <a:latin typeface="Times New Roman"/>
                <a:ea typeface="Times New Roman"/>
              </a:rPr>
              <a:t>. Konsepsi yang terkait dengan abstraksi tingkat ini meliputi pembuatan, penghapusan, dan pengubahan (</a:t>
            </a:r>
            <a:r>
              <a:rPr lang="en-US" sz="1200" i="1">
                <a:latin typeface="Times New Roman"/>
                <a:ea typeface="Times New Roman"/>
              </a:rPr>
              <a:t>create, drop, modify</a:t>
            </a:r>
            <a:r>
              <a:rPr lang="en-US" sz="1200">
                <a:latin typeface="Times New Roman"/>
                <a:ea typeface="Times New Roman"/>
              </a:rPr>
              <a:t>) skema </a:t>
            </a:r>
            <a:r>
              <a:rPr lang="en-US" sz="1200" i="1">
                <a:latin typeface="Times New Roman"/>
                <a:ea typeface="Times New Roman"/>
              </a:rPr>
              <a:t>view</a:t>
            </a:r>
            <a:r>
              <a:rPr lang="en-US" sz="1200">
                <a:latin typeface="Times New Roman"/>
                <a:ea typeface="Times New Roman"/>
              </a:rPr>
              <a:t> user</a:t>
            </a:r>
            <a:r>
              <a:rPr lang="en-US" sz="1200" smtClean="0">
                <a:latin typeface="Times New Roman"/>
                <a:ea typeface="Times New Roman"/>
              </a:rPr>
              <a:t>.</a:t>
            </a:r>
          </a:p>
        </p:txBody>
      </p:sp>
      <p:sp>
        <p:nvSpPr>
          <p:cNvPr id="28" name="Rectangle 27"/>
          <p:cNvSpPr/>
          <p:nvPr/>
        </p:nvSpPr>
        <p:spPr>
          <a:xfrm>
            <a:off x="598405" y="4105909"/>
            <a:ext cx="5282251" cy="2231380"/>
          </a:xfrm>
          <a:prstGeom prst="rect">
            <a:avLst/>
          </a:prstGeom>
          <a:ln>
            <a:solidFill>
              <a:schemeClr val="tx1"/>
            </a:solidFill>
          </a:ln>
        </p:spPr>
        <p:txBody>
          <a:bodyPr wrap="square">
            <a:spAutoFit/>
          </a:bodyPr>
          <a:lstStyle/>
          <a:p>
            <a:pPr algn="just">
              <a:spcAft>
                <a:spcPts val="600"/>
              </a:spcAft>
            </a:pPr>
            <a:r>
              <a:rPr lang="en-US" sz="1400" smtClean="0">
                <a:latin typeface="Times New Roman"/>
                <a:ea typeface="Times New Roman"/>
              </a:rPr>
              <a:t>Tingkatan </a:t>
            </a:r>
            <a:r>
              <a:rPr lang="en-US" sz="1400">
                <a:latin typeface="Times New Roman"/>
                <a:ea typeface="Times New Roman"/>
              </a:rPr>
              <a:t>abstraksi </a:t>
            </a:r>
            <a:r>
              <a:rPr lang="en-US" sz="1400" smtClean="0">
                <a:latin typeface="Times New Roman"/>
                <a:ea typeface="Times New Roman"/>
              </a:rPr>
              <a:t>data :</a:t>
            </a:r>
            <a:endParaRPr lang="en-US" sz="1400">
              <a:latin typeface="Times New Roman"/>
              <a:ea typeface="Times New Roman"/>
            </a:endParaRPr>
          </a:p>
          <a:p>
            <a:pPr marL="342900" lvl="0" indent="-342900">
              <a:spcAft>
                <a:spcPts val="600"/>
              </a:spcAft>
              <a:buFont typeface="+mj-lt"/>
              <a:buAutoNum type="arabicParenBoth"/>
              <a:tabLst>
                <a:tab pos="457200" algn="l"/>
              </a:tabLst>
            </a:pPr>
            <a:r>
              <a:rPr lang="en-US" sz="1400">
                <a:latin typeface="Times New Roman"/>
                <a:ea typeface="Times New Roman"/>
              </a:rPr>
              <a:t>Abstraksi Tingkatan Fisik (physical database) memiliki fungsi mendeskripsikan </a:t>
            </a:r>
            <a:r>
              <a:rPr lang="en-US" sz="1400" smtClean="0">
                <a:latin typeface="Times New Roman"/>
                <a:ea typeface="Times New Roman"/>
              </a:rPr>
              <a:t>“bagaimana </a:t>
            </a:r>
            <a:r>
              <a:rPr lang="en-US" sz="1400">
                <a:latin typeface="Times New Roman"/>
                <a:ea typeface="Times New Roman"/>
              </a:rPr>
              <a:t>data secara aktual disimpan dalam </a:t>
            </a:r>
            <a:r>
              <a:rPr lang="en-US" sz="1400" i="1" smtClean="0">
                <a:latin typeface="Times New Roman"/>
                <a:ea typeface="Times New Roman"/>
              </a:rPr>
              <a:t>storage </a:t>
            </a:r>
            <a:r>
              <a:rPr lang="en-US" sz="1400" smtClean="0">
                <a:latin typeface="Times New Roman"/>
                <a:ea typeface="Times New Roman"/>
              </a:rPr>
              <a:t>”</a:t>
            </a:r>
            <a:r>
              <a:rPr lang="en-US" sz="1400" i="1" smtClean="0">
                <a:latin typeface="Times New Roman"/>
                <a:ea typeface="Times New Roman"/>
              </a:rPr>
              <a:t>. </a:t>
            </a:r>
            <a:r>
              <a:rPr lang="en-US" sz="1400">
                <a:latin typeface="Times New Roman"/>
                <a:ea typeface="Times New Roman"/>
              </a:rPr>
              <a:t>Pada abstraksi ini struktur data tingkat rendah (low-level) yang kompleks dideskripsikan secara detil, yaitu struktur blok lokasi penyimpanan secara konsekutif</a:t>
            </a:r>
            <a:r>
              <a:rPr lang="en-US" sz="1400" smtClean="0">
                <a:latin typeface="Times New Roman"/>
                <a:ea typeface="Times New Roman"/>
              </a:rPr>
              <a:t>.</a:t>
            </a:r>
            <a:br>
              <a:rPr lang="en-US" sz="1400" smtClean="0">
                <a:latin typeface="Times New Roman"/>
                <a:ea typeface="Times New Roman"/>
              </a:rPr>
            </a:br>
            <a:r>
              <a:rPr lang="en-US" sz="1400" smtClean="0">
                <a:latin typeface="Times New Roman"/>
                <a:ea typeface="Times New Roman"/>
              </a:rPr>
              <a:t/>
            </a:r>
            <a:br>
              <a:rPr lang="en-US" sz="1400" smtClean="0">
                <a:latin typeface="Times New Roman"/>
                <a:ea typeface="Times New Roman"/>
              </a:rPr>
            </a:br>
            <a:r>
              <a:rPr lang="en-US" sz="1200">
                <a:latin typeface="Times New Roman"/>
                <a:ea typeface="Times New Roman"/>
              </a:rPr>
              <a:t>Bentuk konsepsi ini berupa </a:t>
            </a:r>
            <a:r>
              <a:rPr lang="en-US" sz="1200" i="1">
                <a:latin typeface="Times New Roman"/>
                <a:ea typeface="Times New Roman"/>
              </a:rPr>
              <a:t>file</a:t>
            </a:r>
            <a:r>
              <a:rPr lang="en-US" sz="1200">
                <a:latin typeface="Times New Roman"/>
                <a:ea typeface="Times New Roman"/>
              </a:rPr>
              <a:t> dengan sistem organisasi file tertentu (</a:t>
            </a:r>
            <a:r>
              <a:rPr lang="en-US" sz="1200" i="1">
                <a:latin typeface="Times New Roman"/>
                <a:ea typeface="Times New Roman"/>
              </a:rPr>
              <a:t>file organization</a:t>
            </a:r>
            <a:r>
              <a:rPr lang="en-US" sz="1200">
                <a:latin typeface="Times New Roman"/>
                <a:ea typeface="Times New Roman"/>
              </a:rPr>
              <a:t>) yang erat terkait dengan sistem file (</a:t>
            </a:r>
            <a:r>
              <a:rPr lang="en-US" sz="1200" i="1">
                <a:latin typeface="Times New Roman"/>
                <a:ea typeface="Times New Roman"/>
              </a:rPr>
              <a:t>file system</a:t>
            </a:r>
            <a:r>
              <a:rPr lang="en-US" sz="1200">
                <a:latin typeface="Times New Roman"/>
                <a:ea typeface="Times New Roman"/>
              </a:rPr>
              <a:t>) pada sistem operasi komputer (</a:t>
            </a:r>
            <a:r>
              <a:rPr lang="en-US" sz="1200" i="1">
                <a:latin typeface="Times New Roman"/>
                <a:ea typeface="Times New Roman"/>
              </a:rPr>
              <a:t>operating system</a:t>
            </a:r>
            <a:r>
              <a:rPr lang="en-US" sz="1200" smtClean="0">
                <a:latin typeface="Times New Roman"/>
                <a:ea typeface="Times New Roman"/>
              </a:rPr>
              <a:t>).</a:t>
            </a:r>
            <a:endParaRPr lang="en-US" sz="1200">
              <a:latin typeface="Times New Roman"/>
              <a:ea typeface="Times New Roman"/>
            </a:endParaRPr>
          </a:p>
        </p:txBody>
      </p:sp>
    </p:spTree>
    <p:extLst>
      <p:ext uri="{BB962C8B-B14F-4D97-AF65-F5344CB8AC3E}">
        <p14:creationId xmlns:p14="http://schemas.microsoft.com/office/powerpoint/2010/main" val="29260663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BD21447A-6C77-4E90-9545-B2B98D1C43C0}"/>
              </a:ext>
            </a:extLst>
          </p:cNvPr>
          <p:cNvSpPr txBox="1">
            <a:spLocks/>
          </p:cNvSpPr>
          <p:nvPr/>
        </p:nvSpPr>
        <p:spPr>
          <a:xfrm>
            <a:off x="428624" y="135411"/>
            <a:ext cx="11389996" cy="493240"/>
          </a:xfrm>
          <a:prstGeom prst="rect">
            <a:avLst/>
          </a:prstGeom>
          <a:solidFill>
            <a:schemeClr val="tx1"/>
          </a:solidFill>
        </p:spPr>
        <p:txBody>
          <a:bodyPr vert="horz" lIns="91440" tIns="45720" rIns="91440" bIns="0" rtlCol="0" anchor="b">
            <a:noAutofit/>
          </a:bodyPr>
          <a:lstStyle>
            <a:lvl1pPr algn="l" defTabSz="914400" rtl="0" eaLnBrk="1" latinLnBrk="0" hangingPunct="1">
              <a:lnSpc>
                <a:spcPct val="90000"/>
              </a:lnSpc>
              <a:spcBef>
                <a:spcPct val="0"/>
              </a:spcBef>
              <a:buNone/>
              <a:defRPr sz="6600" b="0" i="0" kern="1200" cap="all">
                <a:solidFill>
                  <a:schemeClr val="tx1"/>
                </a:solidFill>
                <a:effectLst/>
                <a:latin typeface="+mj-lt"/>
                <a:ea typeface="+mj-ea"/>
                <a:cs typeface="+mj-cs"/>
              </a:defRPr>
            </a:lvl1pPr>
          </a:lstStyle>
          <a:p>
            <a:r>
              <a:rPr lang="en-US" sz="3200" smtClean="0">
                <a:solidFill>
                  <a:schemeClr val="bg1"/>
                </a:solidFill>
                <a:latin typeface="AR JULIAN" pitchFamily="2" charset="0"/>
                <a:sym typeface="Wingdings"/>
              </a:rPr>
              <a:t> </a:t>
            </a:r>
            <a:r>
              <a:rPr lang="en-US" sz="3200" smtClean="0">
                <a:solidFill>
                  <a:schemeClr val="bg1"/>
                </a:solidFill>
                <a:latin typeface="AR JULIAN" pitchFamily="2" charset="0"/>
              </a:rPr>
              <a:t>PENDALAMAN PENGOLAHAN DATA : ABSTRAKSI DATA</a:t>
            </a:r>
            <a:endParaRPr lang="id-ID" sz="3200">
              <a:solidFill>
                <a:schemeClr val="bg1"/>
              </a:solidFill>
              <a:latin typeface="AR JULIAN" pitchFamily="2" charset="0"/>
            </a:endParaRPr>
          </a:p>
        </p:txBody>
      </p:sp>
      <p:sp>
        <p:nvSpPr>
          <p:cNvPr id="26" name="Rectangle 25"/>
          <p:cNvSpPr/>
          <p:nvPr/>
        </p:nvSpPr>
        <p:spPr>
          <a:xfrm>
            <a:off x="405764" y="672748"/>
            <a:ext cx="7290436" cy="646331"/>
          </a:xfrm>
          <a:prstGeom prst="rect">
            <a:avLst/>
          </a:prstGeom>
        </p:spPr>
        <p:txBody>
          <a:bodyPr wrap="square">
            <a:spAutoFit/>
          </a:bodyPr>
          <a:lstStyle/>
          <a:p>
            <a:r>
              <a:rPr lang="en-US" smtClean="0"/>
              <a:t>Perspektif hirarki data pada </a:t>
            </a:r>
            <a:br>
              <a:rPr lang="en-US" smtClean="0"/>
            </a:br>
            <a:r>
              <a:rPr lang="en-US" smtClean="0"/>
              <a:t>model </a:t>
            </a:r>
            <a:r>
              <a:rPr lang="en-US"/>
              <a:t>data relasional dan media penyimpanan (storage</a:t>
            </a:r>
            <a:r>
              <a:rPr lang="en-US" smtClean="0"/>
              <a:t>).</a:t>
            </a:r>
            <a:endParaRPr lang="en-US"/>
          </a:p>
        </p:txBody>
      </p:sp>
      <p:grpSp>
        <p:nvGrpSpPr>
          <p:cNvPr id="29" name="Group 28"/>
          <p:cNvGrpSpPr/>
          <p:nvPr/>
        </p:nvGrpSpPr>
        <p:grpSpPr>
          <a:xfrm>
            <a:off x="485140" y="1387038"/>
            <a:ext cx="7256780" cy="5128061"/>
            <a:chOff x="485140" y="1249878"/>
            <a:chExt cx="7256780" cy="5128061"/>
          </a:xfrm>
        </p:grpSpPr>
        <p:sp>
          <p:nvSpPr>
            <p:cNvPr id="30" name="Rectangle 29"/>
            <p:cNvSpPr>
              <a:spLocks noChangeArrowheads="1"/>
            </p:cNvSpPr>
            <p:nvPr/>
          </p:nvSpPr>
          <p:spPr bwMode="auto">
            <a:xfrm>
              <a:off x="485140" y="1249878"/>
              <a:ext cx="7256780" cy="512806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CCFFFF"/>
                  </a:solidFill>
                </a14:hiddenFill>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ysClr val="windowText" lastClr="000000"/>
                </a:solidFill>
                <a:effectLst/>
                <a:uLnTx/>
                <a:uFillTx/>
              </a:endParaRPr>
            </a:p>
          </p:txBody>
        </p:sp>
        <p:sp>
          <p:nvSpPr>
            <p:cNvPr id="31" name="Text Box 2570"/>
            <p:cNvSpPr txBox="1">
              <a:spLocks noChangeArrowheads="1"/>
            </p:cNvSpPr>
            <p:nvPr/>
          </p:nvSpPr>
          <p:spPr bwMode="auto">
            <a:xfrm>
              <a:off x="3619500" y="1738793"/>
              <a:ext cx="4038600" cy="44638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36000" tIns="45720" rIns="36000" bIns="45720" anchor="t" anchorCtr="0" upright="1">
              <a:noAutofit/>
            </a:bodyPr>
            <a:lstStyle/>
            <a:p>
              <a:pPr marL="0" marR="0" lvl="0" indent="0" defTabSz="914400" eaLnBrk="1" fontAlgn="auto" latinLnBrk="0" hangingPunct="1">
                <a:spcBef>
                  <a:spcPts val="0"/>
                </a:spcBef>
                <a:buClrTx/>
                <a:buSzTx/>
                <a:buFontTx/>
                <a:buNone/>
                <a:tabLst/>
                <a:defRPr/>
              </a:pPr>
              <a:r>
                <a:rPr kumimoji="0" lang="en-US" sz="1400" b="0" i="0" u="none" strike="noStrike" kern="0" cap="none" spc="0" normalizeH="0" baseline="0" noProof="0" smtClean="0">
                  <a:ln>
                    <a:noFill/>
                  </a:ln>
                  <a:solidFill>
                    <a:sysClr val="windowText" lastClr="000000"/>
                  </a:solidFill>
                  <a:effectLst/>
                  <a:uLnTx/>
                  <a:uFillTx/>
                  <a:latin typeface="Calibri"/>
                  <a:ea typeface="Calibri"/>
                  <a:cs typeface="Times New Roman"/>
                </a:rPr>
                <a:t>Sistem </a:t>
              </a:r>
              <a:r>
                <a:rPr kumimoji="0" lang="en-US" sz="1400" b="0" i="0" u="none" strike="noStrike" kern="0" cap="none" spc="0" normalizeH="0" baseline="0" noProof="0">
                  <a:ln>
                    <a:noFill/>
                  </a:ln>
                  <a:solidFill>
                    <a:sysClr val="windowText" lastClr="000000"/>
                  </a:solidFill>
                  <a:effectLst/>
                  <a:uLnTx/>
                  <a:uFillTx/>
                  <a:latin typeface="Calibri"/>
                  <a:ea typeface="Calibri"/>
                  <a:cs typeface="Times New Roman"/>
                </a:rPr>
                <a:t>Database = kumpulan database yang saling berkaitan secara lojik  dalam suatu sistem </a:t>
              </a:r>
              <a:r>
                <a:rPr kumimoji="0" lang="en-US" sz="1400" b="0" i="0" u="none" strike="noStrike" kern="0" cap="none" spc="0" normalizeH="0" baseline="0" noProof="0" smtClean="0">
                  <a:ln>
                    <a:noFill/>
                  </a:ln>
                  <a:solidFill>
                    <a:sysClr val="windowText" lastClr="000000"/>
                  </a:solidFill>
                  <a:effectLst/>
                  <a:uLnTx/>
                  <a:uFillTx/>
                  <a:latin typeface="Calibri"/>
                  <a:ea typeface="Calibri"/>
                  <a:cs typeface="Times New Roman"/>
                </a:rPr>
                <a:t>tertentu.</a:t>
              </a:r>
            </a:p>
            <a:p>
              <a:pPr marL="0" marR="0" lvl="0" indent="0" defTabSz="914400" eaLnBrk="1" fontAlgn="auto" latinLnBrk="0" hangingPunct="1">
                <a:spcBef>
                  <a:spcPts val="0"/>
                </a:spcBef>
                <a:buClrTx/>
                <a:buSzTx/>
                <a:buFontTx/>
                <a:buNone/>
                <a:tabLst/>
                <a:defRPr/>
              </a:pPr>
              <a:endParaRPr kumimoji="0" lang="en-US" sz="1050" b="0" i="0" u="none" strike="noStrike" kern="0" cap="none" spc="0" normalizeH="0" baseline="0" noProof="0" smtClean="0">
                <a:ln>
                  <a:noFill/>
                </a:ln>
                <a:solidFill>
                  <a:sysClr val="windowText" lastClr="000000"/>
                </a:solidFill>
                <a:effectLst/>
                <a:uLnTx/>
                <a:uFillTx/>
                <a:latin typeface="Calibri"/>
                <a:ea typeface="Calibri"/>
                <a:cs typeface="Times New Roman"/>
              </a:endParaRPr>
            </a:p>
            <a:p>
              <a:pPr marL="0" marR="0" lvl="0" indent="0" defTabSz="914400" eaLnBrk="1" fontAlgn="auto" latinLnBrk="0" hangingPunct="1">
                <a:spcBef>
                  <a:spcPts val="0"/>
                </a:spcBef>
                <a:buClrTx/>
                <a:buSzTx/>
                <a:buFontTx/>
                <a:buNone/>
                <a:tabLst/>
                <a:defRPr/>
              </a:pPr>
              <a:r>
                <a:rPr kumimoji="0" lang="en-US" sz="1400" b="0" i="0" u="none" strike="noStrike" kern="0" cap="none" spc="0" normalizeH="0" baseline="0" noProof="0" smtClean="0">
                  <a:ln>
                    <a:noFill/>
                  </a:ln>
                  <a:solidFill>
                    <a:sysClr val="windowText" lastClr="000000"/>
                  </a:solidFill>
                  <a:effectLst/>
                  <a:uLnTx/>
                  <a:uFillTx/>
                  <a:latin typeface="Calibri"/>
                  <a:ea typeface="Calibri"/>
                  <a:cs typeface="Times New Roman"/>
                </a:rPr>
                <a:t>Sebuah </a:t>
              </a:r>
              <a:r>
                <a:rPr kumimoji="0" lang="en-US" sz="1400" b="0" i="0" u="none" strike="noStrike" kern="0" cap="none" spc="0" normalizeH="0" baseline="0" noProof="0">
                  <a:ln>
                    <a:noFill/>
                  </a:ln>
                  <a:solidFill>
                    <a:sysClr val="windowText" lastClr="000000"/>
                  </a:solidFill>
                  <a:effectLst/>
                  <a:uLnTx/>
                  <a:uFillTx/>
                  <a:latin typeface="Calibri"/>
                  <a:ea typeface="Calibri"/>
                  <a:cs typeface="Times New Roman"/>
                </a:rPr>
                <a:t>database = kumpulan relasi/tabel yang terorganiasi dan saling terkait secara </a:t>
              </a:r>
              <a:r>
                <a:rPr kumimoji="0" lang="en-US" sz="1400" b="0" i="0" u="none" strike="noStrike" kern="0" cap="none" spc="0" normalizeH="0" baseline="0" noProof="0" smtClean="0">
                  <a:ln>
                    <a:noFill/>
                  </a:ln>
                  <a:solidFill>
                    <a:sysClr val="windowText" lastClr="000000"/>
                  </a:solidFill>
                  <a:effectLst/>
                  <a:uLnTx/>
                  <a:uFillTx/>
                  <a:latin typeface="Calibri"/>
                  <a:ea typeface="Calibri"/>
                  <a:cs typeface="Times New Roman"/>
                </a:rPr>
                <a:t>logik.</a:t>
              </a:r>
            </a:p>
            <a:p>
              <a:pPr marL="0" marR="0" lvl="0" indent="0" defTabSz="914400" eaLnBrk="1" fontAlgn="auto" latinLnBrk="0" hangingPunct="1">
                <a:spcBef>
                  <a:spcPts val="0"/>
                </a:spcBef>
                <a:buClrTx/>
                <a:buSzTx/>
                <a:buFontTx/>
                <a:buNone/>
                <a:tabLst/>
                <a:defRPr/>
              </a:pPr>
              <a:endParaRPr kumimoji="0" lang="en-US" sz="1100" b="0" i="0" u="none" strike="noStrike" kern="0" cap="none" spc="0" normalizeH="0" baseline="0" noProof="0" smtClean="0">
                <a:ln>
                  <a:noFill/>
                </a:ln>
                <a:solidFill>
                  <a:sysClr val="windowText" lastClr="000000"/>
                </a:solidFill>
                <a:effectLst/>
                <a:uLnTx/>
                <a:uFillTx/>
                <a:latin typeface="Calibri"/>
                <a:ea typeface="Calibri"/>
                <a:cs typeface="Times New Roman"/>
              </a:endParaRPr>
            </a:p>
            <a:p>
              <a:pPr marL="0" marR="0" lvl="0" indent="0" defTabSz="914400" eaLnBrk="1" fontAlgn="auto" latinLnBrk="0" hangingPunct="1">
                <a:spcBef>
                  <a:spcPts val="0"/>
                </a:spcBef>
                <a:buClrTx/>
                <a:buSzTx/>
                <a:buFontTx/>
                <a:buNone/>
                <a:tabLst/>
                <a:defRPr/>
              </a:pPr>
              <a:r>
                <a:rPr kumimoji="0" lang="en-US" sz="1400" b="0" i="0" u="none" strike="noStrike" kern="0" cap="none" spc="0" normalizeH="0" baseline="0" noProof="0" smtClean="0">
                  <a:ln>
                    <a:noFill/>
                  </a:ln>
                  <a:solidFill>
                    <a:sysClr val="windowText" lastClr="000000"/>
                  </a:solidFill>
                  <a:effectLst/>
                  <a:uLnTx/>
                  <a:uFillTx/>
                  <a:latin typeface="Calibri"/>
                  <a:ea typeface="Calibri"/>
                  <a:cs typeface="Times New Roman"/>
                </a:rPr>
                <a:t>Sebuah </a:t>
              </a:r>
              <a:r>
                <a:rPr kumimoji="0" lang="en-US" sz="1400" b="0" i="0" u="none" strike="noStrike" kern="0" cap="none" spc="0" normalizeH="0" baseline="0" noProof="0">
                  <a:ln>
                    <a:noFill/>
                  </a:ln>
                  <a:solidFill>
                    <a:sysClr val="windowText" lastClr="000000"/>
                  </a:solidFill>
                  <a:effectLst/>
                  <a:uLnTx/>
                  <a:uFillTx/>
                  <a:latin typeface="Calibri"/>
                  <a:ea typeface="Calibri"/>
                  <a:cs typeface="Times New Roman"/>
                </a:rPr>
                <a:t>Relasi/Tabel = kumpulan tuple/record yang </a:t>
              </a:r>
              <a:r>
                <a:rPr kumimoji="0" lang="en-US" sz="1400" b="0" i="0" u="none" strike="noStrike" kern="0" cap="none" spc="0" normalizeH="0" baseline="0" noProof="0" smtClean="0">
                  <a:ln>
                    <a:noFill/>
                  </a:ln>
                  <a:solidFill>
                    <a:sysClr val="windowText" lastClr="000000"/>
                  </a:solidFill>
                  <a:effectLst/>
                  <a:uLnTx/>
                  <a:uFillTx/>
                  <a:latin typeface="Calibri"/>
                  <a:ea typeface="Calibri"/>
                  <a:cs typeface="Times New Roman"/>
                </a:rPr>
                <a:t>sejenis.</a:t>
              </a:r>
            </a:p>
            <a:p>
              <a:pPr marL="0" marR="0" lvl="0" indent="0" defTabSz="914400" eaLnBrk="1" fontAlgn="auto" latinLnBrk="0" hangingPunct="1">
                <a:spcBef>
                  <a:spcPts val="0"/>
                </a:spcBef>
                <a:buClrTx/>
                <a:buSzTx/>
                <a:buFontTx/>
                <a:buNone/>
                <a:tabLst/>
                <a:defRPr/>
              </a:pPr>
              <a:endParaRPr kumimoji="0" lang="en-US" sz="900" b="0" i="0" u="none" strike="noStrike" kern="0" cap="none" spc="0" normalizeH="0" baseline="0" noProof="0" smtClean="0">
                <a:ln>
                  <a:noFill/>
                </a:ln>
                <a:solidFill>
                  <a:sysClr val="windowText" lastClr="000000"/>
                </a:solidFill>
                <a:effectLst/>
                <a:uLnTx/>
                <a:uFillTx/>
                <a:latin typeface="Calibri"/>
                <a:ea typeface="Calibri"/>
                <a:cs typeface="Times New Roman"/>
              </a:endParaRPr>
            </a:p>
            <a:p>
              <a:pPr marL="0" marR="0" lvl="0" indent="0" defTabSz="914400" eaLnBrk="1" fontAlgn="auto" latinLnBrk="0" hangingPunct="1">
                <a:spcBef>
                  <a:spcPts val="0"/>
                </a:spcBef>
                <a:buClrTx/>
                <a:buSzTx/>
                <a:buFontTx/>
                <a:buNone/>
                <a:tabLst/>
                <a:defRPr/>
              </a:pPr>
              <a:r>
                <a:rPr kumimoji="0" lang="en-US" sz="1200" b="0" i="0" u="none" strike="noStrike" kern="0" cap="none" spc="0" normalizeH="0" baseline="0" noProof="0" smtClean="0">
                  <a:ln>
                    <a:noFill/>
                  </a:ln>
                  <a:solidFill>
                    <a:sysClr val="windowText" lastClr="000000"/>
                  </a:solidFill>
                  <a:effectLst/>
                  <a:uLnTx/>
                  <a:uFillTx/>
                  <a:latin typeface="Calibri"/>
                  <a:ea typeface="Calibri"/>
                  <a:cs typeface="Times New Roman"/>
                </a:rPr>
                <a:t>Sebuah </a:t>
              </a:r>
              <a:r>
                <a:rPr kumimoji="0" lang="en-US" sz="1200" b="0" i="0" u="none" strike="noStrike" kern="0" cap="none" spc="0" normalizeH="0" baseline="0" noProof="0">
                  <a:ln>
                    <a:noFill/>
                  </a:ln>
                  <a:solidFill>
                    <a:sysClr val="windowText" lastClr="000000"/>
                  </a:solidFill>
                  <a:effectLst/>
                  <a:uLnTx/>
                  <a:uFillTx/>
                  <a:latin typeface="Calibri"/>
                  <a:ea typeface="Calibri"/>
                  <a:cs typeface="Times New Roman"/>
                </a:rPr>
                <a:t>tuple/row atau record = kumpulan atribut atau field yang memiliki makna lojik utuh yang membentuk sebuah </a:t>
              </a:r>
              <a:r>
                <a:rPr kumimoji="0" lang="en-US" sz="1200" b="0" i="0" u="none" strike="noStrike" kern="0" cap="none" spc="0" normalizeH="0" baseline="0" noProof="0" smtClean="0">
                  <a:ln>
                    <a:noFill/>
                  </a:ln>
                  <a:solidFill>
                    <a:sysClr val="windowText" lastClr="000000"/>
                  </a:solidFill>
                  <a:effectLst/>
                  <a:uLnTx/>
                  <a:uFillTx/>
                  <a:latin typeface="Calibri"/>
                  <a:ea typeface="Calibri"/>
                  <a:cs typeface="Times New Roman"/>
                </a:rPr>
                <a:t>tuple.</a:t>
              </a:r>
            </a:p>
            <a:p>
              <a:pPr marL="0" marR="0" lvl="0" indent="0" defTabSz="914400" eaLnBrk="1" fontAlgn="auto" latinLnBrk="0" hangingPunct="1">
                <a:spcBef>
                  <a:spcPts val="0"/>
                </a:spcBef>
                <a:buClrTx/>
                <a:buSzTx/>
                <a:buFontTx/>
                <a:buNone/>
                <a:tabLst/>
                <a:defRPr/>
              </a:pPr>
              <a:endParaRPr kumimoji="0" lang="en-US" sz="700" b="0" i="0" u="none" strike="noStrike" kern="0" cap="none" spc="0" normalizeH="0" baseline="0" noProof="0" smtClean="0">
                <a:ln>
                  <a:noFill/>
                </a:ln>
                <a:solidFill>
                  <a:sysClr val="windowText" lastClr="000000"/>
                </a:solidFill>
                <a:effectLst/>
                <a:uLnTx/>
                <a:uFillTx/>
                <a:latin typeface="Calibri"/>
                <a:ea typeface="Calibri"/>
                <a:cs typeface="Times New Roman"/>
              </a:endParaRPr>
            </a:p>
            <a:p>
              <a:pPr marL="0" marR="0" lvl="0" indent="0" defTabSz="914400" eaLnBrk="1" fontAlgn="auto" latinLnBrk="0" hangingPunct="1">
                <a:spcBef>
                  <a:spcPts val="0"/>
                </a:spcBef>
                <a:buClrTx/>
                <a:buSzTx/>
                <a:buFontTx/>
                <a:buNone/>
                <a:tabLst/>
                <a:defRPr/>
              </a:pPr>
              <a:endParaRPr kumimoji="0" lang="en-US" sz="700" b="0" i="0" u="none" strike="noStrike" kern="0" cap="none" spc="0" normalizeH="0" baseline="0" noProof="0" smtClean="0">
                <a:ln>
                  <a:noFill/>
                </a:ln>
                <a:solidFill>
                  <a:sysClr val="windowText" lastClr="000000"/>
                </a:solidFill>
                <a:effectLst/>
                <a:uLnTx/>
                <a:uFillTx/>
                <a:latin typeface="Calibri"/>
                <a:ea typeface="Calibri"/>
                <a:cs typeface="Times New Roman"/>
              </a:endParaRPr>
            </a:p>
            <a:p>
              <a:pPr marL="0" marR="0" lvl="0" indent="0" defTabSz="914400" eaLnBrk="1" fontAlgn="auto" latinLnBrk="0" hangingPunct="1">
                <a:spcBef>
                  <a:spcPts val="0"/>
                </a:spcBef>
                <a:buClrTx/>
                <a:buSzTx/>
                <a:buFontTx/>
                <a:buNone/>
                <a:tabLst/>
                <a:defRPr/>
              </a:pPr>
              <a:r>
                <a:rPr kumimoji="0" lang="en-US" sz="1200" b="0" i="0" u="none" strike="noStrike" kern="0" cap="none" spc="0" normalizeH="0" baseline="0" noProof="0" smtClean="0">
                  <a:ln>
                    <a:noFill/>
                  </a:ln>
                  <a:solidFill>
                    <a:sysClr val="windowText" lastClr="000000"/>
                  </a:solidFill>
                  <a:effectLst/>
                  <a:uLnTx/>
                  <a:uFillTx/>
                  <a:latin typeface="Calibri"/>
                  <a:ea typeface="Calibri"/>
                  <a:cs typeface="Times New Roman"/>
                </a:rPr>
                <a:t>Sebuah </a:t>
              </a:r>
              <a:r>
                <a:rPr kumimoji="0" lang="en-US" sz="1200" b="0" i="0" u="none" strike="noStrike" kern="0" cap="none" spc="0" normalizeH="0" baseline="0" noProof="0">
                  <a:ln>
                    <a:noFill/>
                  </a:ln>
                  <a:solidFill>
                    <a:sysClr val="windowText" lastClr="000000"/>
                  </a:solidFill>
                  <a:effectLst/>
                  <a:uLnTx/>
                  <a:uFillTx/>
                  <a:latin typeface="Calibri"/>
                  <a:ea typeface="Calibri"/>
                  <a:cs typeface="Times New Roman"/>
                </a:rPr>
                <a:t>atribut = kumpulan karakter yang mengandung makna lojik utuh yang membentuk sebuah </a:t>
              </a:r>
              <a:r>
                <a:rPr kumimoji="0" lang="en-US" sz="1200" b="0" i="0" u="none" strike="noStrike" kern="0" cap="none" spc="0" normalizeH="0" baseline="0" noProof="0" smtClean="0">
                  <a:ln>
                    <a:noFill/>
                  </a:ln>
                  <a:solidFill>
                    <a:sysClr val="windowText" lastClr="000000"/>
                  </a:solidFill>
                  <a:effectLst/>
                  <a:uLnTx/>
                  <a:uFillTx/>
                  <a:latin typeface="Calibri"/>
                  <a:ea typeface="Calibri"/>
                  <a:cs typeface="Times New Roman"/>
                </a:rPr>
                <a:t>atribut.</a:t>
              </a:r>
            </a:p>
            <a:p>
              <a:pPr marL="0" marR="0" lvl="0" indent="0" defTabSz="914400" eaLnBrk="1" fontAlgn="auto" latinLnBrk="0" hangingPunct="1">
                <a:spcBef>
                  <a:spcPts val="0"/>
                </a:spcBef>
                <a:buClrTx/>
                <a:buSzTx/>
                <a:buFontTx/>
                <a:buNone/>
                <a:tabLst/>
                <a:defRPr/>
              </a:pPr>
              <a:endParaRPr kumimoji="0" lang="en-US" sz="1400" b="0" i="0" u="none" strike="noStrike" kern="0" cap="none" spc="0" normalizeH="0" baseline="0" noProof="0" smtClean="0">
                <a:ln>
                  <a:noFill/>
                </a:ln>
                <a:solidFill>
                  <a:sysClr val="windowText" lastClr="000000"/>
                </a:solidFill>
                <a:effectLst/>
                <a:uLnTx/>
                <a:uFillTx/>
                <a:latin typeface="Calibri"/>
                <a:ea typeface="Calibri"/>
                <a:cs typeface="Times New Roman"/>
              </a:endParaRPr>
            </a:p>
            <a:p>
              <a:pPr marL="0" marR="0" lvl="0" indent="0" defTabSz="914400" eaLnBrk="1" fontAlgn="auto" latinLnBrk="0" hangingPunct="1">
                <a:spcBef>
                  <a:spcPts val="0"/>
                </a:spcBef>
                <a:buClrTx/>
                <a:buSzTx/>
                <a:buFontTx/>
                <a:buNone/>
                <a:tabLst/>
                <a:defRPr/>
              </a:pPr>
              <a:r>
                <a:rPr kumimoji="0" lang="en-US" sz="1400" b="0" i="0" u="none" strike="noStrike" kern="0" cap="none" spc="0" normalizeH="0" baseline="0" noProof="0" smtClean="0">
                  <a:ln>
                    <a:noFill/>
                  </a:ln>
                  <a:solidFill>
                    <a:sysClr val="windowText" lastClr="000000"/>
                  </a:solidFill>
                  <a:effectLst/>
                  <a:uLnTx/>
                  <a:uFillTx/>
                  <a:latin typeface="Calibri"/>
                  <a:ea typeface="Calibri"/>
                  <a:cs typeface="Times New Roman"/>
                </a:rPr>
                <a:t>Sebuah </a:t>
              </a:r>
              <a:r>
                <a:rPr kumimoji="0" lang="en-US" sz="1400" b="0" i="0" u="none" strike="noStrike" kern="0" cap="none" spc="0" normalizeH="0" baseline="0" noProof="0">
                  <a:ln>
                    <a:noFill/>
                  </a:ln>
                  <a:solidFill>
                    <a:sysClr val="windowText" lastClr="000000"/>
                  </a:solidFill>
                  <a:effectLst/>
                  <a:uLnTx/>
                  <a:uFillTx/>
                  <a:latin typeface="Calibri"/>
                  <a:ea typeface="Calibri"/>
                  <a:cs typeface="Times New Roman"/>
                </a:rPr>
                <a:t>karakter atau byte  = kumpulan bit ( 8 bit) yang membentuk kode sebuah </a:t>
              </a:r>
              <a:r>
                <a:rPr kumimoji="0" lang="en-US" sz="1400" b="0" i="0" u="none" strike="noStrike" kern="0" cap="none" spc="0" normalizeH="0" baseline="0" noProof="0" smtClean="0">
                  <a:ln>
                    <a:noFill/>
                  </a:ln>
                  <a:solidFill>
                    <a:sysClr val="windowText" lastClr="000000"/>
                  </a:solidFill>
                  <a:effectLst/>
                  <a:uLnTx/>
                  <a:uFillTx/>
                  <a:latin typeface="Calibri"/>
                  <a:ea typeface="Calibri"/>
                  <a:cs typeface="Times New Roman"/>
                </a:rPr>
                <a:t>karakter.</a:t>
              </a:r>
            </a:p>
            <a:p>
              <a:pPr marL="0" marR="0" lvl="0" indent="0" defTabSz="914400" eaLnBrk="1" fontAlgn="auto" latinLnBrk="0" hangingPunct="1">
                <a:spcBef>
                  <a:spcPts val="0"/>
                </a:spcBef>
                <a:buClrTx/>
                <a:buSzTx/>
                <a:buFontTx/>
                <a:buNone/>
                <a:tabLst/>
                <a:defRPr/>
              </a:pPr>
              <a:endParaRPr kumimoji="0" lang="en-US" sz="1100" b="0" i="0" u="none" strike="noStrike" kern="0" cap="none" spc="0" normalizeH="0" baseline="0" noProof="0" smtClean="0">
                <a:ln>
                  <a:noFill/>
                </a:ln>
                <a:solidFill>
                  <a:sysClr val="windowText" lastClr="000000"/>
                </a:solidFill>
                <a:effectLst/>
                <a:uLnTx/>
                <a:uFillTx/>
                <a:latin typeface="Times New Roman"/>
                <a:ea typeface="Times New Roman"/>
              </a:endParaRPr>
            </a:p>
            <a:p>
              <a:pPr marL="0" marR="0" lvl="0" indent="0" defTabSz="914400" eaLnBrk="1" fontAlgn="auto" latinLnBrk="0" hangingPunct="1">
                <a:spcBef>
                  <a:spcPts val="0"/>
                </a:spcBef>
                <a:buClrTx/>
                <a:buSzTx/>
                <a:buFontTx/>
                <a:buNone/>
                <a:tabLst/>
                <a:defRPr/>
              </a:pPr>
              <a:r>
                <a:rPr kumimoji="0" lang="en-US" sz="1400" b="0" i="0" u="none" strike="noStrike" kern="0" cap="none" spc="0" normalizeH="0" baseline="0" noProof="0" smtClean="0">
                  <a:ln>
                    <a:noFill/>
                  </a:ln>
                  <a:solidFill>
                    <a:sysClr val="windowText" lastClr="000000"/>
                  </a:solidFill>
                  <a:effectLst/>
                  <a:uLnTx/>
                  <a:uFillTx/>
                  <a:latin typeface="Times New Roman"/>
                  <a:ea typeface="Times New Roman"/>
                </a:rPr>
                <a:t>Bit </a:t>
              </a:r>
              <a:r>
                <a:rPr kumimoji="0" lang="en-US" sz="1400" b="0" i="0" u="none" strike="noStrike" kern="0" cap="none" spc="0" normalizeH="0" baseline="0" noProof="0">
                  <a:ln>
                    <a:noFill/>
                  </a:ln>
                  <a:solidFill>
                    <a:sysClr val="windowText" lastClr="000000"/>
                  </a:solidFill>
                  <a:effectLst/>
                  <a:uLnTx/>
                  <a:uFillTx/>
                  <a:latin typeface="Times New Roman"/>
                  <a:ea typeface="Times New Roman"/>
                </a:rPr>
                <a:t>= reprentasi data elementer yang disimpan dalam media penyimpanan </a:t>
              </a:r>
              <a:endParaRPr kumimoji="0" lang="en-US" sz="1400" b="0" i="0" u="none" strike="noStrike" kern="0" cap="none" spc="0" normalizeH="0" baseline="0" noProof="0" smtClean="0">
                <a:ln>
                  <a:noFill/>
                </a:ln>
                <a:solidFill>
                  <a:sysClr val="windowText" lastClr="000000"/>
                </a:solidFill>
                <a:effectLst/>
                <a:uLnTx/>
                <a:uFillTx/>
                <a:latin typeface="Times New Roman"/>
                <a:ea typeface="Times New Roman"/>
              </a:endParaRPr>
            </a:p>
            <a:p>
              <a:pPr marL="0" marR="0" lvl="0" indent="0" defTabSz="914400" eaLnBrk="1" fontAlgn="auto" latinLnBrk="0" hangingPunct="1">
                <a:spcBef>
                  <a:spcPts val="0"/>
                </a:spcBef>
                <a:buClrTx/>
                <a:buSzTx/>
                <a:buFontTx/>
                <a:buNone/>
                <a:tabLst/>
                <a:defRPr/>
              </a:pPr>
              <a:endParaRPr lang="en-US" sz="1400" kern="0">
                <a:solidFill>
                  <a:sysClr val="windowText" lastClr="000000"/>
                </a:solidFill>
                <a:latin typeface="Times New Roman"/>
                <a:ea typeface="Times New Roman"/>
              </a:endParaRPr>
            </a:p>
            <a:p>
              <a:pPr marL="0" marR="0" lvl="0" indent="0" defTabSz="914400" eaLnBrk="1" fontAlgn="auto" latinLnBrk="0" hangingPunct="1">
                <a:spcBef>
                  <a:spcPts val="0"/>
                </a:spcBef>
                <a:buClrTx/>
                <a:buSzTx/>
                <a:buFontTx/>
                <a:buNone/>
                <a:tabLst/>
                <a:defRPr/>
              </a:pPr>
              <a:endParaRPr kumimoji="0" lang="en-US" sz="1400" b="0" i="0" u="none" strike="noStrike" kern="0" cap="none" spc="0" normalizeH="0" baseline="0" noProof="0" smtClean="0">
                <a:ln>
                  <a:noFill/>
                </a:ln>
                <a:solidFill>
                  <a:sysClr val="windowText" lastClr="000000"/>
                </a:solidFill>
                <a:effectLst/>
                <a:uLnTx/>
                <a:uFillTx/>
                <a:latin typeface="Times New Roman"/>
                <a:ea typeface="Times New Roman"/>
              </a:endParaRPr>
            </a:p>
            <a:p>
              <a:pPr marL="0" marR="0" lvl="0" indent="0" defTabSz="914400" eaLnBrk="1" fontAlgn="auto" latinLnBrk="0" hangingPunct="1">
                <a:spcBef>
                  <a:spcPts val="0"/>
                </a:spcBef>
                <a:buClrTx/>
                <a:buSzTx/>
                <a:buFontTx/>
                <a:buNone/>
                <a:tabLst/>
                <a:defRPr/>
              </a:pPr>
              <a:endParaRPr kumimoji="0" lang="en-US" sz="1400" b="0" i="0" u="none" strike="noStrike" kern="0" cap="none" spc="0" normalizeH="0" baseline="0" noProof="0">
                <a:ln>
                  <a:noFill/>
                </a:ln>
                <a:solidFill>
                  <a:sysClr val="windowText" lastClr="000000"/>
                </a:solidFill>
                <a:effectLst/>
                <a:uLnTx/>
                <a:uFillTx/>
                <a:latin typeface="Times New Roman"/>
                <a:ea typeface="Times New Roman"/>
              </a:endParaRPr>
            </a:p>
          </p:txBody>
        </p:sp>
        <p:grpSp>
          <p:nvGrpSpPr>
            <p:cNvPr id="32" name="Group 31"/>
            <p:cNvGrpSpPr/>
            <p:nvPr/>
          </p:nvGrpSpPr>
          <p:grpSpPr>
            <a:xfrm>
              <a:off x="650240" y="1820308"/>
              <a:ext cx="2847340" cy="4382321"/>
              <a:chOff x="650240" y="1454548"/>
              <a:chExt cx="2847340" cy="4382321"/>
            </a:xfrm>
          </p:grpSpPr>
          <p:sp>
            <p:nvSpPr>
              <p:cNvPr id="34" name="Text Box 2571"/>
              <p:cNvSpPr txBox="1">
                <a:spLocks noChangeArrowheads="1"/>
              </p:cNvSpPr>
              <p:nvPr/>
            </p:nvSpPr>
            <p:spPr bwMode="auto">
              <a:xfrm>
                <a:off x="650240" y="1454548"/>
                <a:ext cx="2847340" cy="349141"/>
              </a:xfrm>
              <a:prstGeom prst="rect">
                <a:avLst/>
              </a:prstGeom>
              <a:solidFill>
                <a:srgbClr val="FFFFFF"/>
              </a:solidFill>
              <a:ln w="9525">
                <a:solidFill>
                  <a:srgbClr val="000000"/>
                </a:solidFill>
                <a:miter lim="800000"/>
                <a:headEnd/>
                <a:tailEnd/>
              </a:ln>
            </p:spPr>
            <p:txBody>
              <a:bodyPr rot="0" vert="horz" wrap="square" lIns="36000" tIns="45720" rIns="36000" bIns="45720" anchor="t" anchorCtr="0" upright="1">
                <a:noAutofit/>
              </a:bodyPr>
              <a:lstStyle/>
              <a:p>
                <a:pPr marL="0" marR="0" lvl="0" indent="0" algn="ctr" defTabSz="914400" eaLnBrk="1" fontAlgn="auto" latinLnBrk="0" hangingPunct="1">
                  <a:lnSpc>
                    <a:spcPct val="100000"/>
                  </a:lnSpc>
                  <a:spcBef>
                    <a:spcPts val="0"/>
                  </a:spcBef>
                  <a:spcAft>
                    <a:spcPts val="1000"/>
                  </a:spcAft>
                  <a:buClrTx/>
                  <a:buSzTx/>
                  <a:buFontTx/>
                  <a:buNone/>
                  <a:tabLst/>
                  <a:defRPr/>
                </a:pPr>
                <a:r>
                  <a:rPr kumimoji="0" lang="en-US" sz="1200" b="0" i="0" u="none" strike="noStrike" kern="0" cap="none" spc="0" normalizeH="0" baseline="0" noProof="0">
                    <a:ln>
                      <a:noFill/>
                    </a:ln>
                    <a:solidFill>
                      <a:sysClr val="windowText" lastClr="000000"/>
                    </a:solidFill>
                    <a:effectLst/>
                    <a:uLnTx/>
                    <a:uFillTx/>
                    <a:latin typeface="Times New Roman"/>
                    <a:ea typeface="Times New Roman"/>
                  </a:rPr>
                  <a:t>Sistem Database ~ </a:t>
                </a:r>
                <a:r>
                  <a:rPr kumimoji="0" lang="en-US" sz="1200" b="0" i="0" u="none" strike="noStrike" kern="0" cap="none" spc="0" normalizeH="0" baseline="0" noProof="0" smtClean="0">
                    <a:ln>
                      <a:noFill/>
                    </a:ln>
                    <a:solidFill>
                      <a:sysClr val="windowText" lastClr="000000"/>
                    </a:solidFill>
                    <a:effectLst/>
                    <a:uLnTx/>
                    <a:uFillTx/>
                    <a:latin typeface="Times New Roman"/>
                    <a:ea typeface="Times New Roman"/>
                  </a:rPr>
                  <a:t>Drive ~Direktori </a:t>
                </a:r>
                <a:r>
                  <a:rPr kumimoji="0" lang="en-US" sz="1200" b="0" i="0" u="none" strike="noStrike" kern="0" cap="none" spc="0" normalizeH="0" baseline="0" noProof="0">
                    <a:ln>
                      <a:noFill/>
                    </a:ln>
                    <a:solidFill>
                      <a:sysClr val="windowText" lastClr="000000"/>
                    </a:solidFill>
                    <a:effectLst/>
                    <a:uLnTx/>
                    <a:uFillTx/>
                    <a:latin typeface="Times New Roman"/>
                    <a:ea typeface="Times New Roman"/>
                  </a:rPr>
                  <a:t>ROOT</a:t>
                </a:r>
              </a:p>
            </p:txBody>
          </p:sp>
          <p:sp>
            <p:nvSpPr>
              <p:cNvPr id="35" name="Text Box 2572"/>
              <p:cNvSpPr txBox="1">
                <a:spLocks noChangeArrowheads="1"/>
              </p:cNvSpPr>
              <p:nvPr/>
            </p:nvSpPr>
            <p:spPr bwMode="auto">
              <a:xfrm>
                <a:off x="650240" y="2692192"/>
                <a:ext cx="2847340" cy="327470"/>
              </a:xfrm>
              <a:prstGeom prst="rect">
                <a:avLst/>
              </a:prstGeom>
              <a:solidFill>
                <a:srgbClr val="FFFFFF"/>
              </a:solidFill>
              <a:ln w="9525">
                <a:solidFill>
                  <a:srgbClr val="000000"/>
                </a:solidFill>
                <a:miter lim="800000"/>
                <a:headEnd/>
                <a:tailEnd/>
              </a:ln>
            </p:spPr>
            <p:txBody>
              <a:bodyPr rot="0" vert="horz" wrap="square" lIns="36000" tIns="45720" rIns="36000" bIns="45720" anchor="t" anchorCtr="0" upright="1">
                <a:noAutofit/>
              </a:bodyPr>
              <a:lstStyle/>
              <a:p>
                <a:pPr marL="0" marR="0" lvl="0" indent="0" algn="ctr" defTabSz="914400" eaLnBrk="1" fontAlgn="auto" latinLnBrk="0" hangingPunct="1">
                  <a:lnSpc>
                    <a:spcPct val="100000"/>
                  </a:lnSpc>
                  <a:spcBef>
                    <a:spcPts val="0"/>
                  </a:spcBef>
                  <a:spcAft>
                    <a:spcPts val="1000"/>
                  </a:spcAft>
                  <a:buClrTx/>
                  <a:buSzTx/>
                  <a:buFontTx/>
                  <a:buNone/>
                  <a:tabLst/>
                  <a:defRPr/>
                </a:pPr>
                <a:r>
                  <a:rPr kumimoji="0" lang="en-US" sz="1400" b="0" i="0" u="none" strike="noStrike" kern="0" cap="none" spc="0" normalizeH="0" baseline="0" noProof="0">
                    <a:ln>
                      <a:noFill/>
                    </a:ln>
                    <a:solidFill>
                      <a:sysClr val="windowText" lastClr="000000"/>
                    </a:solidFill>
                    <a:effectLst/>
                    <a:uLnTx/>
                    <a:uFillTx/>
                    <a:latin typeface="Times New Roman"/>
                    <a:ea typeface="Times New Roman"/>
                  </a:rPr>
                  <a:t>Relasi (Tabel) ~ File</a:t>
                </a:r>
              </a:p>
            </p:txBody>
          </p:sp>
          <p:sp>
            <p:nvSpPr>
              <p:cNvPr id="36" name="Text Box 2573"/>
              <p:cNvSpPr txBox="1">
                <a:spLocks noChangeArrowheads="1"/>
              </p:cNvSpPr>
              <p:nvPr/>
            </p:nvSpPr>
            <p:spPr bwMode="auto">
              <a:xfrm>
                <a:off x="650240" y="2079992"/>
                <a:ext cx="2847340" cy="325664"/>
              </a:xfrm>
              <a:prstGeom prst="rect">
                <a:avLst/>
              </a:prstGeom>
              <a:solidFill>
                <a:srgbClr val="FFFFFF"/>
              </a:solidFill>
              <a:ln w="9525">
                <a:solidFill>
                  <a:srgbClr val="000000"/>
                </a:solidFill>
                <a:miter lim="800000"/>
                <a:headEnd/>
                <a:tailEnd/>
              </a:ln>
            </p:spPr>
            <p:txBody>
              <a:bodyPr rot="0" vert="horz" wrap="square" lIns="36000" tIns="45720" rIns="36000" bIns="45720" anchor="t" anchorCtr="0" upright="1">
                <a:noAutofit/>
              </a:bodyPr>
              <a:lstStyle/>
              <a:p>
                <a:pPr marL="0" marR="0" lvl="0" indent="0" algn="ctr" defTabSz="914400" eaLnBrk="1" fontAlgn="auto" latinLnBrk="0" hangingPunct="1">
                  <a:lnSpc>
                    <a:spcPct val="100000"/>
                  </a:lnSpc>
                  <a:spcBef>
                    <a:spcPts val="0"/>
                  </a:spcBef>
                  <a:spcAft>
                    <a:spcPts val="1000"/>
                  </a:spcAft>
                  <a:buClrTx/>
                  <a:buSzTx/>
                  <a:buFontTx/>
                  <a:buNone/>
                  <a:tabLst/>
                  <a:defRPr/>
                </a:pPr>
                <a:r>
                  <a:rPr kumimoji="0" lang="en-US" sz="1400" b="0" i="0" u="none" strike="noStrike" kern="0" cap="none" spc="0" normalizeH="0" baseline="0" noProof="0">
                    <a:ln>
                      <a:noFill/>
                    </a:ln>
                    <a:solidFill>
                      <a:sysClr val="windowText" lastClr="000000"/>
                    </a:solidFill>
                    <a:effectLst/>
                    <a:uLnTx/>
                    <a:uFillTx/>
                    <a:latin typeface="Times New Roman"/>
                    <a:ea typeface="Times New Roman"/>
                  </a:rPr>
                  <a:t>Database ~ Direktori (Folder)</a:t>
                </a:r>
              </a:p>
            </p:txBody>
          </p:sp>
          <p:sp>
            <p:nvSpPr>
              <p:cNvPr id="37" name="Text Box 2574"/>
              <p:cNvSpPr txBox="1">
                <a:spLocks noChangeArrowheads="1"/>
              </p:cNvSpPr>
              <p:nvPr/>
            </p:nvSpPr>
            <p:spPr bwMode="auto">
              <a:xfrm>
                <a:off x="650240" y="3823891"/>
                <a:ext cx="2847340" cy="291352"/>
              </a:xfrm>
              <a:prstGeom prst="rect">
                <a:avLst/>
              </a:prstGeom>
              <a:solidFill>
                <a:srgbClr val="FFFFFF"/>
              </a:solidFill>
              <a:ln w="9525">
                <a:solidFill>
                  <a:srgbClr val="000000"/>
                </a:solidFill>
                <a:miter lim="800000"/>
                <a:headEnd/>
                <a:tailEnd/>
              </a:ln>
            </p:spPr>
            <p:txBody>
              <a:bodyPr rot="0" vert="horz" wrap="square" lIns="36000" tIns="45720" rIns="36000" bIns="45720" anchor="t" anchorCtr="0" upright="1">
                <a:noAutofit/>
              </a:bodyPr>
              <a:lstStyle/>
              <a:p>
                <a:pPr marL="0" marR="0" lvl="0" indent="0" algn="ctr" defTabSz="914400" eaLnBrk="1" fontAlgn="auto" latinLnBrk="0" hangingPunct="1">
                  <a:lnSpc>
                    <a:spcPct val="100000"/>
                  </a:lnSpc>
                  <a:spcBef>
                    <a:spcPts val="0"/>
                  </a:spcBef>
                  <a:spcAft>
                    <a:spcPts val="1000"/>
                  </a:spcAft>
                  <a:buClrTx/>
                  <a:buSzTx/>
                  <a:buFontTx/>
                  <a:buNone/>
                  <a:tabLst/>
                  <a:defRPr/>
                </a:pPr>
                <a:r>
                  <a:rPr kumimoji="0" lang="en-US" sz="1400" b="0" i="0" u="none" strike="noStrike" kern="0" cap="none" spc="0" normalizeH="0" baseline="0" noProof="0">
                    <a:ln>
                      <a:noFill/>
                    </a:ln>
                    <a:solidFill>
                      <a:sysClr val="windowText" lastClr="000000"/>
                    </a:solidFill>
                    <a:effectLst/>
                    <a:uLnTx/>
                    <a:uFillTx/>
                    <a:latin typeface="Times New Roman"/>
                    <a:ea typeface="Times New Roman"/>
                  </a:rPr>
                  <a:t>Atribut ~ Field</a:t>
                </a:r>
              </a:p>
            </p:txBody>
          </p:sp>
          <p:sp>
            <p:nvSpPr>
              <p:cNvPr id="38" name="Text Box 2575"/>
              <p:cNvSpPr txBox="1">
                <a:spLocks noChangeArrowheads="1"/>
              </p:cNvSpPr>
              <p:nvPr/>
            </p:nvSpPr>
            <p:spPr bwMode="auto">
              <a:xfrm>
                <a:off x="650240" y="3270081"/>
                <a:ext cx="2847340" cy="303391"/>
              </a:xfrm>
              <a:prstGeom prst="rect">
                <a:avLst/>
              </a:prstGeom>
              <a:solidFill>
                <a:srgbClr val="FFFFFF"/>
              </a:solidFill>
              <a:ln w="9525">
                <a:solidFill>
                  <a:srgbClr val="000000"/>
                </a:solidFill>
                <a:miter lim="800000"/>
                <a:headEnd/>
                <a:tailEnd/>
              </a:ln>
            </p:spPr>
            <p:txBody>
              <a:bodyPr rot="0" vert="horz" wrap="square" lIns="36000" tIns="45720" rIns="36000" bIns="45720" anchor="t" anchorCtr="0" upright="1">
                <a:noAutofit/>
              </a:bodyPr>
              <a:lstStyle/>
              <a:p>
                <a:pPr marL="0" marR="0" lvl="0" indent="0" algn="ctr" defTabSz="914400" eaLnBrk="1" fontAlgn="auto" latinLnBrk="0" hangingPunct="1">
                  <a:lnSpc>
                    <a:spcPct val="100000"/>
                  </a:lnSpc>
                  <a:spcBef>
                    <a:spcPts val="0"/>
                  </a:spcBef>
                  <a:spcAft>
                    <a:spcPts val="1000"/>
                  </a:spcAft>
                  <a:buClrTx/>
                  <a:buSzTx/>
                  <a:buFontTx/>
                  <a:buNone/>
                  <a:tabLst/>
                  <a:defRPr/>
                </a:pPr>
                <a:r>
                  <a:rPr kumimoji="0" lang="en-US" sz="1400" b="0" i="0" u="none" strike="noStrike" kern="0" cap="none" spc="0" normalizeH="0" baseline="0" noProof="0">
                    <a:ln>
                      <a:noFill/>
                    </a:ln>
                    <a:solidFill>
                      <a:sysClr val="windowText" lastClr="000000"/>
                    </a:solidFill>
                    <a:effectLst/>
                    <a:uLnTx/>
                    <a:uFillTx/>
                    <a:latin typeface="Times New Roman"/>
                    <a:ea typeface="Times New Roman"/>
                  </a:rPr>
                  <a:t>Tuple (Row) ~ Record </a:t>
                </a:r>
              </a:p>
            </p:txBody>
          </p:sp>
          <p:sp>
            <p:nvSpPr>
              <p:cNvPr id="39" name="Text Box 2576"/>
              <p:cNvSpPr txBox="1">
                <a:spLocks noChangeArrowheads="1"/>
              </p:cNvSpPr>
              <p:nvPr/>
            </p:nvSpPr>
            <p:spPr bwMode="auto">
              <a:xfrm>
                <a:off x="650240" y="4365661"/>
                <a:ext cx="2847340" cy="317237"/>
              </a:xfrm>
              <a:prstGeom prst="rect">
                <a:avLst/>
              </a:prstGeom>
              <a:solidFill>
                <a:srgbClr val="FFFFFF"/>
              </a:solidFill>
              <a:ln w="9525">
                <a:solidFill>
                  <a:srgbClr val="000000"/>
                </a:solidFill>
                <a:miter lim="800000"/>
                <a:headEnd/>
                <a:tailEnd/>
              </a:ln>
            </p:spPr>
            <p:txBody>
              <a:bodyPr rot="0" vert="horz" wrap="square" lIns="36000" tIns="45720" rIns="36000" bIns="45720" anchor="t" anchorCtr="0" upright="1">
                <a:noAutofit/>
              </a:bodyPr>
              <a:lstStyle/>
              <a:p>
                <a:pPr marL="0" marR="0" lvl="0" indent="0" algn="ctr" defTabSz="914400" eaLnBrk="1" fontAlgn="auto" latinLnBrk="0" hangingPunct="1">
                  <a:lnSpc>
                    <a:spcPct val="100000"/>
                  </a:lnSpc>
                  <a:spcBef>
                    <a:spcPts val="0"/>
                  </a:spcBef>
                  <a:spcAft>
                    <a:spcPts val="1000"/>
                  </a:spcAft>
                  <a:buClrTx/>
                  <a:buSzTx/>
                  <a:buFontTx/>
                  <a:buNone/>
                  <a:tabLst/>
                  <a:defRPr/>
                </a:pPr>
                <a:r>
                  <a:rPr kumimoji="0" lang="en-US" sz="1400" b="0" i="0" u="none" strike="noStrike" kern="0" cap="none" spc="0" normalizeH="0" baseline="0" noProof="0">
                    <a:ln>
                      <a:noFill/>
                    </a:ln>
                    <a:solidFill>
                      <a:sysClr val="windowText" lastClr="000000"/>
                    </a:solidFill>
                    <a:effectLst/>
                    <a:uLnTx/>
                    <a:uFillTx/>
                    <a:latin typeface="Times New Roman"/>
                    <a:ea typeface="Times New Roman"/>
                  </a:rPr>
                  <a:t>Karakter ~ byte ( 8 bit)</a:t>
                </a:r>
              </a:p>
            </p:txBody>
          </p:sp>
          <p:sp>
            <p:nvSpPr>
              <p:cNvPr id="40" name="Text Box 2577"/>
              <p:cNvSpPr txBox="1">
                <a:spLocks noChangeArrowheads="1"/>
              </p:cNvSpPr>
              <p:nvPr/>
            </p:nvSpPr>
            <p:spPr bwMode="auto">
              <a:xfrm>
                <a:off x="650240" y="4943550"/>
                <a:ext cx="2847340" cy="291352"/>
              </a:xfrm>
              <a:prstGeom prst="rect">
                <a:avLst/>
              </a:prstGeom>
              <a:solidFill>
                <a:srgbClr val="FFFFFF"/>
              </a:solidFill>
              <a:ln w="9525">
                <a:solidFill>
                  <a:srgbClr val="000000"/>
                </a:solidFill>
                <a:miter lim="800000"/>
                <a:headEnd/>
                <a:tailEnd/>
              </a:ln>
            </p:spPr>
            <p:txBody>
              <a:bodyPr rot="0" vert="horz" wrap="square" lIns="36000" tIns="45720" rIns="36000" bIns="45720" anchor="t" anchorCtr="0" upright="1">
                <a:noAutofit/>
              </a:bodyPr>
              <a:lstStyle/>
              <a:p>
                <a:pPr marL="0" marR="0" lvl="0" indent="0" algn="ctr" defTabSz="914400" eaLnBrk="1" fontAlgn="auto" latinLnBrk="0" hangingPunct="1">
                  <a:lnSpc>
                    <a:spcPct val="100000"/>
                  </a:lnSpc>
                  <a:spcBef>
                    <a:spcPts val="0"/>
                  </a:spcBef>
                  <a:spcAft>
                    <a:spcPts val="1000"/>
                  </a:spcAft>
                  <a:buClrTx/>
                  <a:buSzTx/>
                  <a:buFontTx/>
                  <a:buNone/>
                  <a:tabLst/>
                  <a:defRPr/>
                </a:pPr>
                <a:r>
                  <a:rPr kumimoji="0" lang="en-US" sz="1400" b="0" i="0" u="none" strike="noStrike" kern="0" cap="none" spc="0" normalizeH="0" baseline="0" noProof="0">
                    <a:ln>
                      <a:noFill/>
                    </a:ln>
                    <a:solidFill>
                      <a:sysClr val="windowText" lastClr="000000"/>
                    </a:solidFill>
                    <a:effectLst/>
                    <a:uLnTx/>
                    <a:uFillTx/>
                    <a:latin typeface="Times New Roman"/>
                    <a:ea typeface="Times New Roman"/>
                  </a:rPr>
                  <a:t>Bit </a:t>
                </a:r>
              </a:p>
            </p:txBody>
          </p:sp>
          <p:cxnSp>
            <p:nvCxnSpPr>
              <p:cNvPr id="41" name="AutoShape 2578"/>
              <p:cNvCxnSpPr>
                <a:cxnSpLocks noChangeShapeType="1"/>
              </p:cNvCxnSpPr>
              <p:nvPr/>
            </p:nvCxnSpPr>
            <p:spPr bwMode="auto">
              <a:xfrm>
                <a:off x="2108200" y="1827767"/>
                <a:ext cx="0" cy="252224"/>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42" name="AutoShape 2579"/>
              <p:cNvCxnSpPr>
                <a:cxnSpLocks noChangeShapeType="1"/>
              </p:cNvCxnSpPr>
              <p:nvPr/>
            </p:nvCxnSpPr>
            <p:spPr bwMode="auto">
              <a:xfrm>
                <a:off x="2108200" y="2417093"/>
                <a:ext cx="0" cy="252224"/>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43" name="AutoShape 2580"/>
              <p:cNvCxnSpPr>
                <a:cxnSpLocks noChangeShapeType="1"/>
              </p:cNvCxnSpPr>
              <p:nvPr/>
            </p:nvCxnSpPr>
            <p:spPr bwMode="auto">
              <a:xfrm>
                <a:off x="2108200" y="3017255"/>
                <a:ext cx="0" cy="252224"/>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44" name="AutoShape 2581"/>
              <p:cNvCxnSpPr>
                <a:cxnSpLocks noChangeShapeType="1"/>
              </p:cNvCxnSpPr>
              <p:nvPr/>
            </p:nvCxnSpPr>
            <p:spPr bwMode="auto">
              <a:xfrm>
                <a:off x="2108200" y="3555413"/>
                <a:ext cx="0" cy="252224"/>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45" name="AutoShape 2582"/>
              <p:cNvCxnSpPr>
                <a:cxnSpLocks noChangeShapeType="1"/>
              </p:cNvCxnSpPr>
              <p:nvPr/>
            </p:nvCxnSpPr>
            <p:spPr bwMode="auto">
              <a:xfrm>
                <a:off x="2108200" y="4097184"/>
                <a:ext cx="635" cy="252224"/>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46" name="AutoShape 2583"/>
              <p:cNvCxnSpPr>
                <a:cxnSpLocks noChangeShapeType="1"/>
              </p:cNvCxnSpPr>
              <p:nvPr/>
            </p:nvCxnSpPr>
            <p:spPr bwMode="auto">
              <a:xfrm>
                <a:off x="2108200" y="4666645"/>
                <a:ext cx="0" cy="252224"/>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sp>
            <p:nvSpPr>
              <p:cNvPr id="47" name="Text Box 2584"/>
              <p:cNvSpPr txBox="1">
                <a:spLocks noChangeArrowheads="1"/>
              </p:cNvSpPr>
              <p:nvPr/>
            </p:nvSpPr>
            <p:spPr bwMode="auto">
              <a:xfrm>
                <a:off x="662940" y="5545517"/>
                <a:ext cx="2834640" cy="291352"/>
              </a:xfrm>
              <a:prstGeom prst="rect">
                <a:avLst/>
              </a:prstGeom>
              <a:solidFill>
                <a:srgbClr val="FFFFFF"/>
              </a:solidFill>
              <a:ln w="9525">
                <a:solidFill>
                  <a:srgbClr val="000000"/>
                </a:solidFill>
                <a:miter lim="800000"/>
                <a:headEnd/>
                <a:tailEnd/>
              </a:ln>
            </p:spPr>
            <p:txBody>
              <a:bodyPr rot="0" vert="horz" wrap="square" lIns="36000" tIns="45720" rIns="36000" bIns="45720" anchor="t" anchorCtr="0" upright="1">
                <a:noAutofit/>
              </a:bodyPr>
              <a:lstStyle/>
              <a:p>
                <a:pPr marL="0" marR="0" lvl="0" indent="0" algn="ctr" defTabSz="914400" eaLnBrk="1" fontAlgn="auto" latinLnBrk="0" hangingPunct="1">
                  <a:lnSpc>
                    <a:spcPct val="100000"/>
                  </a:lnSpc>
                  <a:spcBef>
                    <a:spcPts val="0"/>
                  </a:spcBef>
                  <a:spcAft>
                    <a:spcPts val="1000"/>
                  </a:spcAft>
                  <a:buClrTx/>
                  <a:buSzTx/>
                  <a:buFontTx/>
                  <a:buNone/>
                  <a:tabLst/>
                  <a:defRPr/>
                </a:pPr>
                <a:r>
                  <a:rPr kumimoji="0" lang="en-US" sz="1400" b="0" i="0" u="none" strike="noStrike" kern="0" cap="none" spc="0" normalizeH="0" baseline="0" noProof="0">
                    <a:ln>
                      <a:noFill/>
                    </a:ln>
                    <a:solidFill>
                      <a:sysClr val="windowText" lastClr="000000"/>
                    </a:solidFill>
                    <a:effectLst/>
                    <a:uLnTx/>
                    <a:uFillTx/>
                    <a:latin typeface="Times New Roman"/>
                    <a:ea typeface="Times New Roman"/>
                  </a:rPr>
                  <a:t>Media Penyimpanan (Storage)</a:t>
                </a:r>
              </a:p>
            </p:txBody>
          </p:sp>
          <p:cxnSp>
            <p:nvCxnSpPr>
              <p:cNvPr id="48" name="AutoShape 2585"/>
              <p:cNvCxnSpPr>
                <a:cxnSpLocks noChangeShapeType="1"/>
              </p:cNvCxnSpPr>
              <p:nvPr/>
            </p:nvCxnSpPr>
            <p:spPr bwMode="auto">
              <a:xfrm>
                <a:off x="2108200" y="5188551"/>
                <a:ext cx="0" cy="349141"/>
              </a:xfrm>
              <a:prstGeom prst="straightConnector1">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cxnSp>
        </p:grpSp>
        <p:sp>
          <p:nvSpPr>
            <p:cNvPr id="33" name="Rectangle 32"/>
            <p:cNvSpPr/>
            <p:nvPr/>
          </p:nvSpPr>
          <p:spPr>
            <a:xfrm>
              <a:off x="523240" y="1299344"/>
              <a:ext cx="7172960" cy="338554"/>
            </a:xfrm>
            <a:prstGeom prst="rect">
              <a:avLst/>
            </a:prstGeom>
            <a:solidFill>
              <a:srgbClr val="CCECFF"/>
            </a:solidFill>
          </p:spPr>
          <p:txBody>
            <a:bodyPr wrap="square">
              <a:spAutoFit/>
            </a:bodyPr>
            <a:lstStyle/>
            <a:p>
              <a:pPr lvl="0" defTabSz="914400">
                <a:spcAft>
                  <a:spcPts val="1000"/>
                </a:spcAft>
                <a:defRPr/>
              </a:pPr>
              <a:r>
                <a:rPr lang="en-US" sz="1600" kern="0">
                  <a:solidFill>
                    <a:sysClr val="windowText" lastClr="000000"/>
                  </a:solidFill>
                  <a:latin typeface="Times New Roman"/>
                  <a:ea typeface="Times New Roman"/>
                </a:rPr>
                <a:t>Formulasi hirarki </a:t>
              </a:r>
            </a:p>
          </p:txBody>
        </p:sp>
      </p:grpSp>
      <p:sp>
        <p:nvSpPr>
          <p:cNvPr id="2" name="Rectangle 1"/>
          <p:cNvSpPr/>
          <p:nvPr/>
        </p:nvSpPr>
        <p:spPr>
          <a:xfrm>
            <a:off x="7833360" y="1326699"/>
            <a:ext cx="3893820" cy="5432256"/>
          </a:xfrm>
          <a:prstGeom prst="rect">
            <a:avLst/>
          </a:prstGeom>
        </p:spPr>
        <p:txBody>
          <a:bodyPr wrap="square">
            <a:spAutoFit/>
          </a:bodyPr>
          <a:lstStyle/>
          <a:p>
            <a:pPr>
              <a:spcAft>
                <a:spcPts val="600"/>
              </a:spcAft>
            </a:pPr>
            <a:r>
              <a:rPr lang="en-US" sz="1200">
                <a:latin typeface="Calibri" pitchFamily="34" charset="0"/>
                <a:ea typeface="Times New Roman"/>
              </a:rPr>
              <a:t>Istilah-istilah yang berkaitan dengan </a:t>
            </a:r>
            <a:r>
              <a:rPr lang="en-US" sz="1200" smtClean="0">
                <a:latin typeface="Calibri" pitchFamily="34" charset="0"/>
                <a:ea typeface="Times New Roman"/>
              </a:rPr>
              <a:t>kopnsep model dan desain </a:t>
            </a:r>
            <a:r>
              <a:rPr lang="en-US" sz="1200">
                <a:latin typeface="Calibri" pitchFamily="34" charset="0"/>
                <a:ea typeface="Times New Roman"/>
              </a:rPr>
              <a:t>database yaitu :</a:t>
            </a:r>
          </a:p>
          <a:p>
            <a:pPr marL="174625" lvl="0" indent="-174625">
              <a:spcAft>
                <a:spcPts val="600"/>
              </a:spcAft>
              <a:buFont typeface="Wingdings" pitchFamily="2" charset="2"/>
              <a:buChar char="ü"/>
              <a:tabLst>
                <a:tab pos="457200" algn="l"/>
              </a:tabLst>
            </a:pPr>
            <a:r>
              <a:rPr lang="en-US" sz="1200" b="1">
                <a:latin typeface="Calibri" pitchFamily="34" charset="0"/>
              </a:rPr>
              <a:t>A</a:t>
            </a:r>
            <a:r>
              <a:rPr lang="en-US" sz="1200" b="1" smtClean="0">
                <a:latin typeface="Calibri" pitchFamily="34" charset="0"/>
              </a:rPr>
              <a:t>tribut</a:t>
            </a:r>
            <a:r>
              <a:rPr lang="en-US" sz="1200" smtClean="0">
                <a:latin typeface="Calibri" pitchFamily="34" charset="0"/>
              </a:rPr>
              <a:t> </a:t>
            </a:r>
            <a:r>
              <a:rPr lang="en-US" sz="1200" b="1">
                <a:latin typeface="Calibri" pitchFamily="34" charset="0"/>
              </a:rPr>
              <a:t>data</a:t>
            </a:r>
            <a:r>
              <a:rPr lang="en-US" sz="1200">
                <a:latin typeface="Calibri" pitchFamily="34" charset="0"/>
              </a:rPr>
              <a:t> (disebut </a:t>
            </a:r>
            <a:r>
              <a:rPr lang="en-US" sz="1200" b="1">
                <a:latin typeface="Calibri" pitchFamily="34" charset="0"/>
              </a:rPr>
              <a:t>atribut</a:t>
            </a:r>
            <a:r>
              <a:rPr lang="en-US" sz="1200">
                <a:latin typeface="Calibri" pitchFamily="34" charset="0"/>
              </a:rPr>
              <a:t> saja) adalah sebuah konsep yang dapat menjelaskan pengertian dan domain suatu item-data</a:t>
            </a:r>
            <a:endParaRPr lang="en-US" sz="1200" b="1" smtClean="0">
              <a:latin typeface="Calibri" pitchFamily="34" charset="0"/>
              <a:ea typeface="Times New Roman"/>
            </a:endParaRPr>
          </a:p>
          <a:p>
            <a:pPr marL="174625" lvl="0" indent="-174625">
              <a:spcAft>
                <a:spcPts val="600"/>
              </a:spcAft>
              <a:buFont typeface="Wingdings" pitchFamily="2" charset="2"/>
              <a:buChar char="ü"/>
              <a:tabLst>
                <a:tab pos="457200" algn="l"/>
              </a:tabLst>
            </a:pPr>
            <a:r>
              <a:rPr lang="en-US" sz="1200" b="1" smtClean="0">
                <a:latin typeface="Calibri" pitchFamily="34" charset="0"/>
                <a:ea typeface="Times New Roman"/>
              </a:rPr>
              <a:t>Skema </a:t>
            </a:r>
            <a:r>
              <a:rPr lang="en-US" sz="1200" b="1">
                <a:latin typeface="Calibri" pitchFamily="34" charset="0"/>
                <a:ea typeface="Times New Roman"/>
              </a:rPr>
              <a:t>database</a:t>
            </a:r>
            <a:r>
              <a:rPr lang="en-US" sz="1200">
                <a:latin typeface="Calibri" pitchFamily="34" charset="0"/>
                <a:ea typeface="Times New Roman"/>
              </a:rPr>
              <a:t>, merupakan desain keseluruhan dari database yang ditinjau meliputi skema lojik dan skema fisik</a:t>
            </a:r>
            <a:r>
              <a:rPr lang="en-US" sz="1200" smtClean="0">
                <a:latin typeface="Calibri" pitchFamily="34" charset="0"/>
                <a:ea typeface="Times New Roman"/>
              </a:rPr>
              <a:t>.</a:t>
            </a:r>
          </a:p>
          <a:p>
            <a:pPr marL="174625" lvl="0" indent="-174625">
              <a:spcAft>
                <a:spcPts val="600"/>
              </a:spcAft>
              <a:buFont typeface="Wingdings" pitchFamily="2" charset="2"/>
              <a:buChar char="ü"/>
              <a:tabLst>
                <a:tab pos="457200" algn="l"/>
              </a:tabLst>
            </a:pPr>
            <a:r>
              <a:rPr lang="en-US" sz="1200" b="1">
                <a:latin typeface="Calibri" pitchFamily="34" charset="0"/>
              </a:rPr>
              <a:t>Skema </a:t>
            </a:r>
            <a:r>
              <a:rPr lang="en-US" sz="1200" b="1" smtClean="0">
                <a:latin typeface="Calibri" pitchFamily="34" charset="0"/>
              </a:rPr>
              <a:t>Relasi/Tabel </a:t>
            </a:r>
            <a:r>
              <a:rPr lang="en-US" sz="1200" smtClean="0">
                <a:latin typeface="Calibri" pitchFamily="34" charset="0"/>
              </a:rPr>
              <a:t>(</a:t>
            </a:r>
            <a:r>
              <a:rPr lang="en-US" sz="1200" b="1" smtClean="0">
                <a:latin typeface="Calibri" pitchFamily="34" charset="0"/>
              </a:rPr>
              <a:t>Skema</a:t>
            </a:r>
            <a:r>
              <a:rPr lang="en-US" sz="1200" smtClean="0">
                <a:latin typeface="Calibri" pitchFamily="34" charset="0"/>
              </a:rPr>
              <a:t>), merupakan desain skema lojik yang menyatakan struktur data terhadap </a:t>
            </a:r>
            <a:r>
              <a:rPr lang="en-US" sz="1200" i="1" smtClean="0">
                <a:latin typeface="Calibri" pitchFamily="34" charset="0"/>
              </a:rPr>
              <a:t>intance.</a:t>
            </a:r>
            <a:endParaRPr lang="en-US" sz="1200">
              <a:latin typeface="Calibri" pitchFamily="34" charset="0"/>
              <a:ea typeface="Times New Roman"/>
            </a:endParaRPr>
          </a:p>
          <a:p>
            <a:pPr marL="174625" lvl="0" indent="-174625">
              <a:spcAft>
                <a:spcPts val="600"/>
              </a:spcAft>
              <a:buFont typeface="Wingdings" pitchFamily="2" charset="2"/>
              <a:buChar char="ü"/>
              <a:tabLst>
                <a:tab pos="457200" algn="l"/>
              </a:tabLst>
            </a:pPr>
            <a:r>
              <a:rPr lang="en-US" sz="1200" b="1" smtClean="0">
                <a:latin typeface="Calibri" pitchFamily="34" charset="0"/>
                <a:ea typeface="Times New Roman"/>
              </a:rPr>
              <a:t>Instance (instan), </a:t>
            </a:r>
            <a:r>
              <a:rPr lang="en-US" sz="1200">
                <a:latin typeface="Calibri" pitchFamily="34" charset="0"/>
                <a:ea typeface="Times New Roman"/>
              </a:rPr>
              <a:t>merupakan informasi yang tersimpan pada database pada suatu saat. Sebagai analogi tentang </a:t>
            </a:r>
            <a:r>
              <a:rPr lang="en-US" sz="1200" b="1">
                <a:latin typeface="Calibri" pitchFamily="34" charset="0"/>
                <a:ea typeface="Times New Roman"/>
              </a:rPr>
              <a:t>skema </a:t>
            </a:r>
            <a:r>
              <a:rPr lang="en-US" sz="1200">
                <a:latin typeface="Calibri" pitchFamily="34" charset="0"/>
                <a:ea typeface="Times New Roman"/>
              </a:rPr>
              <a:t>vs </a:t>
            </a:r>
            <a:r>
              <a:rPr lang="en-US" sz="1200" b="1">
                <a:latin typeface="Calibri" pitchFamily="34" charset="0"/>
                <a:ea typeface="Times New Roman"/>
              </a:rPr>
              <a:t>instance </a:t>
            </a:r>
            <a:r>
              <a:rPr lang="en-US" sz="1200">
                <a:latin typeface="Calibri" pitchFamily="34" charset="0"/>
                <a:ea typeface="Times New Roman"/>
              </a:rPr>
              <a:t>identik dengan </a:t>
            </a:r>
            <a:r>
              <a:rPr lang="en-US" sz="1200" b="1">
                <a:latin typeface="Calibri" pitchFamily="34" charset="0"/>
                <a:ea typeface="Times New Roman"/>
              </a:rPr>
              <a:t>type</a:t>
            </a:r>
            <a:r>
              <a:rPr lang="en-US" sz="1200">
                <a:latin typeface="Calibri" pitchFamily="34" charset="0"/>
                <a:ea typeface="Times New Roman"/>
              </a:rPr>
              <a:t> vs </a:t>
            </a:r>
            <a:r>
              <a:rPr lang="en-US" sz="1200" b="1">
                <a:latin typeface="Calibri" pitchFamily="34" charset="0"/>
                <a:ea typeface="Times New Roman"/>
              </a:rPr>
              <a:t>variable</a:t>
            </a:r>
            <a:r>
              <a:rPr lang="en-US" sz="1200">
                <a:latin typeface="Calibri" pitchFamily="34" charset="0"/>
                <a:ea typeface="Times New Roman"/>
              </a:rPr>
              <a:t> dalam bahasa pemrograman.</a:t>
            </a:r>
          </a:p>
          <a:p>
            <a:pPr marL="174625" lvl="0" indent="-174625">
              <a:spcAft>
                <a:spcPts val="600"/>
              </a:spcAft>
              <a:buFont typeface="Wingdings" pitchFamily="2" charset="2"/>
              <a:buChar char="ü"/>
              <a:tabLst>
                <a:tab pos="457200" algn="l"/>
              </a:tabLst>
            </a:pPr>
            <a:r>
              <a:rPr lang="en-US" sz="1200" b="1">
                <a:latin typeface="Calibri" pitchFamily="34" charset="0"/>
                <a:ea typeface="Times New Roman"/>
              </a:rPr>
              <a:t>Data independent, </a:t>
            </a:r>
            <a:r>
              <a:rPr lang="en-US" sz="1200">
                <a:latin typeface="Calibri" pitchFamily="34" charset="0"/>
                <a:ea typeface="Times New Roman"/>
              </a:rPr>
              <a:t>adalah sebuah tujuan mekanisme operasi database yang memiliki kemampuan modifikasi definisi database pada sebuah tingkatan abstraksi tanpa mempengaruhi skema tingkatan yang lebih tinggi. Data independent mencakup dua tingkatan, yaitu :</a:t>
            </a:r>
          </a:p>
          <a:p>
            <a:pPr marL="571500" lvl="1" indent="-228600">
              <a:spcAft>
                <a:spcPts val="600"/>
              </a:spcAft>
              <a:buFont typeface="+mj-lt"/>
              <a:buAutoNum type="arabicParenBoth"/>
              <a:tabLst>
                <a:tab pos="685800" algn="l"/>
              </a:tabLst>
            </a:pPr>
            <a:r>
              <a:rPr lang="en-US" sz="1200">
                <a:latin typeface="Calibri" pitchFamily="34" charset="0"/>
                <a:ea typeface="Times New Roman"/>
              </a:rPr>
              <a:t>Tingkatan fisik, adalah kemampuan modifikasi skema fisik database tanpa mengubah atau menulis ulang program aplikasi.</a:t>
            </a:r>
          </a:p>
          <a:p>
            <a:pPr marL="571500" lvl="1" indent="-228600">
              <a:spcAft>
                <a:spcPts val="600"/>
              </a:spcAft>
              <a:buFont typeface="+mj-lt"/>
              <a:buAutoNum type="arabicParenBoth"/>
              <a:tabLst>
                <a:tab pos="685800" algn="l"/>
              </a:tabLst>
            </a:pPr>
            <a:r>
              <a:rPr lang="en-US" sz="1200">
                <a:latin typeface="Calibri" pitchFamily="34" charset="0"/>
                <a:ea typeface="Times New Roman"/>
              </a:rPr>
              <a:t>Tingkatan lojik, adalah kemampuan modifikasi skema konseptual tanpa menulis ulang program aplikasi</a:t>
            </a:r>
            <a:r>
              <a:rPr lang="en-US" sz="1200" smtClean="0">
                <a:latin typeface="Calibri" pitchFamily="34" charset="0"/>
                <a:ea typeface="Times New Roman"/>
              </a:rPr>
              <a:t>.</a:t>
            </a:r>
            <a:endParaRPr lang="en-US" sz="1200">
              <a:latin typeface="Calibri" pitchFamily="34" charset="0"/>
              <a:ea typeface="Times New Roman"/>
            </a:endParaRPr>
          </a:p>
        </p:txBody>
      </p:sp>
      <p:sp>
        <p:nvSpPr>
          <p:cNvPr id="3" name="Rectangle 2"/>
          <p:cNvSpPr/>
          <p:nvPr/>
        </p:nvSpPr>
        <p:spPr>
          <a:xfrm>
            <a:off x="4490313" y="691515"/>
            <a:ext cx="2450607" cy="307777"/>
          </a:xfrm>
          <a:prstGeom prst="rect">
            <a:avLst/>
          </a:prstGeom>
        </p:spPr>
        <p:txBody>
          <a:bodyPr wrap="none">
            <a:spAutoFit/>
          </a:bodyPr>
          <a:lstStyle/>
          <a:p>
            <a:r>
              <a:rPr lang="en-US" sz="1400" smtClean="0">
                <a:solidFill>
                  <a:srgbClr val="FF0000"/>
                </a:solidFill>
              </a:rPr>
              <a:t>SQL : Create db ‘KEUANGAN’</a:t>
            </a:r>
            <a:endParaRPr lang="en-US" sz="1400">
              <a:solidFill>
                <a:srgbClr val="FF0000"/>
              </a:solidFill>
            </a:endParaRPr>
          </a:p>
        </p:txBody>
      </p:sp>
      <p:sp>
        <p:nvSpPr>
          <p:cNvPr id="27" name="Rectangle 26"/>
          <p:cNvSpPr/>
          <p:nvPr/>
        </p:nvSpPr>
        <p:spPr>
          <a:xfrm>
            <a:off x="6940920" y="672748"/>
            <a:ext cx="4530407" cy="307777"/>
          </a:xfrm>
          <a:prstGeom prst="rect">
            <a:avLst/>
          </a:prstGeom>
        </p:spPr>
        <p:txBody>
          <a:bodyPr wrap="none">
            <a:spAutoFit/>
          </a:bodyPr>
          <a:lstStyle/>
          <a:p>
            <a:r>
              <a:rPr lang="en-US" sz="1400" smtClean="0">
                <a:solidFill>
                  <a:srgbClr val="FF0000"/>
                </a:solidFill>
              </a:rPr>
              <a:t>1. Di pikiran terbentuk database dengan nama KEUANGAN</a:t>
            </a:r>
            <a:endParaRPr lang="en-US" sz="1400">
              <a:solidFill>
                <a:srgbClr val="FF0000"/>
              </a:solidFill>
            </a:endParaRPr>
          </a:p>
        </p:txBody>
      </p:sp>
      <p:sp>
        <p:nvSpPr>
          <p:cNvPr id="28" name="Rectangle 27"/>
          <p:cNvSpPr/>
          <p:nvPr/>
        </p:nvSpPr>
        <p:spPr>
          <a:xfrm>
            <a:off x="6940919" y="981344"/>
            <a:ext cx="3325269" cy="307777"/>
          </a:xfrm>
          <a:prstGeom prst="rect">
            <a:avLst/>
          </a:prstGeom>
        </p:spPr>
        <p:txBody>
          <a:bodyPr wrap="none">
            <a:spAutoFit/>
          </a:bodyPr>
          <a:lstStyle/>
          <a:p>
            <a:r>
              <a:rPr lang="en-US" sz="1400">
                <a:solidFill>
                  <a:srgbClr val="FF0000"/>
                </a:solidFill>
              </a:rPr>
              <a:t>2</a:t>
            </a:r>
            <a:r>
              <a:rPr lang="en-US" sz="1400" smtClean="0">
                <a:solidFill>
                  <a:srgbClr val="FF0000"/>
                </a:solidFill>
              </a:rPr>
              <a:t>. Komputer membuat folder KEUANGAN</a:t>
            </a:r>
            <a:endParaRPr lang="en-US" sz="1400">
              <a:solidFill>
                <a:srgbClr val="FF0000"/>
              </a:solidFill>
            </a:endParaRPr>
          </a:p>
        </p:txBody>
      </p:sp>
    </p:spTree>
    <p:extLst>
      <p:ext uri="{BB962C8B-B14F-4D97-AF65-F5344CB8AC3E}">
        <p14:creationId xmlns:p14="http://schemas.microsoft.com/office/powerpoint/2010/main" val="35564794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p:cNvGrpSpPr/>
          <p:nvPr/>
        </p:nvGrpSpPr>
        <p:grpSpPr>
          <a:xfrm>
            <a:off x="558164" y="792480"/>
            <a:ext cx="5073016" cy="5722620"/>
            <a:chOff x="558164" y="899160"/>
            <a:chExt cx="5019676" cy="5478780"/>
          </a:xfrm>
        </p:grpSpPr>
        <p:pic>
          <p:nvPicPr>
            <p:cNvPr id="2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1249" t="17283" r="26680" b="7163"/>
            <a:stretch/>
          </p:blipFill>
          <p:spPr bwMode="auto">
            <a:xfrm>
              <a:off x="558164" y="899160"/>
              <a:ext cx="5019676" cy="5478780"/>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chemeClr val="accent1"/>
                  </a:solidFill>
                </a14:hiddenFill>
              </a:ext>
            </a:extLst>
          </p:spPr>
        </p:pic>
        <p:sp>
          <p:nvSpPr>
            <p:cNvPr id="29" name="Rectangle 28"/>
            <p:cNvSpPr/>
            <p:nvPr/>
          </p:nvSpPr>
          <p:spPr>
            <a:xfrm>
              <a:off x="670560" y="3954780"/>
              <a:ext cx="4777740" cy="65532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smtClean="0">
                  <a:solidFill>
                    <a:schemeClr val="tx1"/>
                  </a:solidFill>
                </a:rPr>
                <a:t>Bagian proses</a:t>
              </a:r>
              <a:br>
                <a:rPr lang="en-US" sz="1200" smtClean="0">
                  <a:solidFill>
                    <a:schemeClr val="tx1"/>
                  </a:solidFill>
                </a:rPr>
              </a:br>
              <a:r>
                <a:rPr lang="en-US" sz="1200" smtClean="0">
                  <a:solidFill>
                    <a:schemeClr val="tx1"/>
                  </a:solidFill>
                </a:rPr>
                <a:t>Sistem Operasi</a:t>
              </a:r>
              <a:endParaRPr lang="en-US" sz="1200">
                <a:solidFill>
                  <a:schemeClr val="tx1"/>
                </a:solidFill>
              </a:endParaRPr>
            </a:p>
          </p:txBody>
        </p:sp>
      </p:grpSp>
      <p:sp>
        <p:nvSpPr>
          <p:cNvPr id="6" name="Title 1">
            <a:extLst>
              <a:ext uri="{FF2B5EF4-FFF2-40B4-BE49-F238E27FC236}">
                <a16:creationId xmlns:a16="http://schemas.microsoft.com/office/drawing/2014/main" xmlns="" id="{BD21447A-6C77-4E90-9545-B2B98D1C43C0}"/>
              </a:ext>
            </a:extLst>
          </p:cNvPr>
          <p:cNvSpPr txBox="1">
            <a:spLocks/>
          </p:cNvSpPr>
          <p:nvPr/>
        </p:nvSpPr>
        <p:spPr>
          <a:xfrm>
            <a:off x="428624" y="135411"/>
            <a:ext cx="11389996" cy="493240"/>
          </a:xfrm>
          <a:prstGeom prst="rect">
            <a:avLst/>
          </a:prstGeom>
          <a:solidFill>
            <a:schemeClr val="tx1"/>
          </a:solidFill>
        </p:spPr>
        <p:txBody>
          <a:bodyPr vert="horz" lIns="91440" tIns="45720" rIns="91440" bIns="0" rtlCol="0" anchor="b">
            <a:noAutofit/>
          </a:bodyPr>
          <a:lstStyle>
            <a:lvl1pPr algn="l" defTabSz="914400" rtl="0" eaLnBrk="1" latinLnBrk="0" hangingPunct="1">
              <a:lnSpc>
                <a:spcPct val="90000"/>
              </a:lnSpc>
              <a:spcBef>
                <a:spcPct val="0"/>
              </a:spcBef>
              <a:buNone/>
              <a:defRPr sz="6600" b="0" i="0" kern="1200" cap="all">
                <a:solidFill>
                  <a:schemeClr val="tx1"/>
                </a:solidFill>
                <a:effectLst/>
                <a:latin typeface="+mj-lt"/>
                <a:ea typeface="+mj-ea"/>
                <a:cs typeface="+mj-cs"/>
              </a:defRPr>
            </a:lvl1pPr>
          </a:lstStyle>
          <a:p>
            <a:r>
              <a:rPr lang="en-US" sz="3200" smtClean="0">
                <a:solidFill>
                  <a:schemeClr val="bg1"/>
                </a:solidFill>
                <a:latin typeface="AR JULIAN" pitchFamily="2" charset="0"/>
                <a:sym typeface="Wingdings"/>
              </a:rPr>
              <a:t> </a:t>
            </a:r>
            <a:r>
              <a:rPr lang="en-US" sz="3200" smtClean="0">
                <a:solidFill>
                  <a:schemeClr val="bg1"/>
                </a:solidFill>
                <a:latin typeface="AR JULIAN" pitchFamily="2" charset="0"/>
              </a:rPr>
              <a:t>PENDALAMAN KONSEP DBMS</a:t>
            </a:r>
            <a:endParaRPr lang="id-ID" sz="3200">
              <a:solidFill>
                <a:schemeClr val="bg1"/>
              </a:solidFill>
              <a:latin typeface="AR JULIAN" pitchFamily="2" charset="0"/>
            </a:endParaRPr>
          </a:p>
        </p:txBody>
      </p:sp>
      <p:sp>
        <p:nvSpPr>
          <p:cNvPr id="28" name="Rectangle 27"/>
          <p:cNvSpPr/>
          <p:nvPr/>
        </p:nvSpPr>
        <p:spPr>
          <a:xfrm>
            <a:off x="5836920" y="2997637"/>
            <a:ext cx="5981700" cy="3631763"/>
          </a:xfrm>
          <a:prstGeom prst="rect">
            <a:avLst/>
          </a:prstGeom>
        </p:spPr>
        <p:txBody>
          <a:bodyPr wrap="square">
            <a:spAutoFit/>
          </a:bodyPr>
          <a:lstStyle/>
          <a:p>
            <a:pPr algn="just">
              <a:spcAft>
                <a:spcPts val="600"/>
              </a:spcAft>
            </a:pPr>
            <a:r>
              <a:rPr lang="en-US" sz="1400">
                <a:latin typeface="Times New Roman"/>
                <a:ea typeface="Times New Roman"/>
              </a:rPr>
              <a:t>Komponen fungsional </a:t>
            </a:r>
            <a:r>
              <a:rPr lang="en-US" sz="1400" smtClean="0">
                <a:latin typeface="Times New Roman"/>
                <a:ea typeface="Times New Roman"/>
              </a:rPr>
              <a:t>Arsitektur DBMS </a:t>
            </a:r>
            <a:r>
              <a:rPr lang="en-US" sz="1400">
                <a:latin typeface="Times New Roman"/>
                <a:ea typeface="Times New Roman"/>
              </a:rPr>
              <a:t>terdiri dari </a:t>
            </a:r>
            <a:r>
              <a:rPr lang="en-US" sz="1400" i="1">
                <a:latin typeface="Times New Roman"/>
                <a:ea typeface="Times New Roman"/>
              </a:rPr>
              <a:t>Database Manager</a:t>
            </a:r>
            <a:r>
              <a:rPr lang="en-US" sz="1400">
                <a:latin typeface="Times New Roman"/>
                <a:ea typeface="Times New Roman"/>
              </a:rPr>
              <a:t>,</a:t>
            </a:r>
            <a:r>
              <a:rPr lang="en-US" sz="1400" i="1">
                <a:latin typeface="Times New Roman"/>
                <a:ea typeface="Times New Roman"/>
              </a:rPr>
              <a:t> Query Processor</a:t>
            </a:r>
            <a:r>
              <a:rPr lang="en-US" sz="1400">
                <a:latin typeface="Times New Roman"/>
                <a:ea typeface="Times New Roman"/>
              </a:rPr>
              <a:t>, </a:t>
            </a:r>
            <a:r>
              <a:rPr lang="en-US" sz="1400" i="1">
                <a:latin typeface="Times New Roman"/>
                <a:ea typeface="Times New Roman"/>
              </a:rPr>
              <a:t>DDL Compiler</a:t>
            </a:r>
            <a:r>
              <a:rPr lang="en-US" sz="1400">
                <a:latin typeface="Times New Roman"/>
                <a:ea typeface="Times New Roman"/>
              </a:rPr>
              <a:t>, </a:t>
            </a:r>
            <a:r>
              <a:rPr lang="en-US" sz="1400" i="1">
                <a:latin typeface="Times New Roman"/>
                <a:ea typeface="Times New Roman"/>
              </a:rPr>
              <a:t>DML Precompiler</a:t>
            </a:r>
            <a:r>
              <a:rPr lang="en-US" sz="1400">
                <a:latin typeface="Times New Roman"/>
                <a:ea typeface="Times New Roman"/>
              </a:rPr>
              <a:t>, </a:t>
            </a:r>
            <a:r>
              <a:rPr lang="en-US" sz="1400" i="1">
                <a:latin typeface="Times New Roman"/>
                <a:ea typeface="Times New Roman"/>
              </a:rPr>
              <a:t>Program Object </a:t>
            </a:r>
            <a:r>
              <a:rPr lang="en-US" sz="1400" i="1" smtClean="0">
                <a:latin typeface="Times New Roman"/>
                <a:ea typeface="Times New Roman"/>
              </a:rPr>
              <a:t>Code</a:t>
            </a:r>
            <a:r>
              <a:rPr lang="en-US" sz="1400" smtClean="0">
                <a:latin typeface="Times New Roman"/>
                <a:ea typeface="Times New Roman"/>
              </a:rPr>
              <a:t> (gambar).</a:t>
            </a:r>
            <a:endParaRPr lang="en-US" sz="1400">
              <a:latin typeface="Times New Roman"/>
              <a:ea typeface="Times New Roman"/>
            </a:endParaRPr>
          </a:p>
          <a:p>
            <a:pPr marL="228600" indent="-228600" algn="just">
              <a:spcAft>
                <a:spcPts val="600"/>
              </a:spcAft>
              <a:buAutoNum type="arabicPeriod"/>
            </a:pPr>
            <a:r>
              <a:rPr lang="en-US" sz="1400" smtClean="0">
                <a:latin typeface="Times New Roman"/>
                <a:ea typeface="Times New Roman"/>
              </a:rPr>
              <a:t>Bagian </a:t>
            </a:r>
            <a:r>
              <a:rPr lang="en-US" sz="1400">
                <a:latin typeface="Times New Roman"/>
                <a:ea typeface="Times New Roman"/>
              </a:rPr>
              <a:t>sistem operasi yang sangat terkait dengan DBMS adalah </a:t>
            </a:r>
            <a:r>
              <a:rPr lang="en-US" sz="1400" i="1">
                <a:latin typeface="Times New Roman"/>
                <a:ea typeface="Times New Roman"/>
              </a:rPr>
              <a:t>file manager</a:t>
            </a:r>
            <a:r>
              <a:rPr lang="en-US" sz="1400">
                <a:latin typeface="Times New Roman"/>
                <a:ea typeface="Times New Roman"/>
              </a:rPr>
              <a:t> sebagai </a:t>
            </a:r>
            <a:r>
              <a:rPr lang="en-US" sz="1400" i="1">
                <a:latin typeface="Times New Roman"/>
                <a:ea typeface="Times New Roman"/>
              </a:rPr>
              <a:t>file management system</a:t>
            </a:r>
            <a:r>
              <a:rPr lang="en-US" sz="1400">
                <a:latin typeface="Times New Roman"/>
                <a:ea typeface="Times New Roman"/>
              </a:rPr>
              <a:t> (FMS) yang erat dengan mekanisme alokasi penyimpanan data di dalam </a:t>
            </a:r>
            <a:r>
              <a:rPr lang="en-US" sz="1400" i="1" smtClean="0">
                <a:latin typeface="Times New Roman"/>
                <a:ea typeface="Times New Roman"/>
              </a:rPr>
              <a:t>storage</a:t>
            </a:r>
            <a:r>
              <a:rPr lang="en-US" sz="1400" smtClean="0">
                <a:latin typeface="Times New Roman"/>
                <a:ea typeface="Times New Roman"/>
              </a:rPr>
              <a:t>, mencakup :</a:t>
            </a:r>
          </a:p>
          <a:p>
            <a:pPr marL="571500" lvl="1" indent="-228600" algn="just">
              <a:spcAft>
                <a:spcPts val="600"/>
              </a:spcAft>
              <a:buFont typeface="Wingdings" pitchFamily="2" charset="2"/>
              <a:buChar char="ü"/>
            </a:pPr>
            <a:r>
              <a:rPr lang="en-US" sz="1400" b="1">
                <a:latin typeface="Times New Roman"/>
                <a:ea typeface="Times New Roman"/>
              </a:rPr>
              <a:t>File Manager</a:t>
            </a:r>
            <a:r>
              <a:rPr lang="en-US" sz="1400">
                <a:latin typeface="Times New Roman"/>
                <a:ea typeface="Times New Roman"/>
              </a:rPr>
              <a:t>, bagian yang mengatur alokasi ruang (space) pada disk storage dan struktur data yang digunakan merepresentasikan informasi yang disimpan dalam disk. Sering disebut sebagai File Management System (FMS</a:t>
            </a:r>
            <a:r>
              <a:rPr lang="en-US" sz="1400" smtClean="0">
                <a:latin typeface="Times New Roman"/>
                <a:ea typeface="Times New Roman"/>
              </a:rPr>
              <a:t>).</a:t>
            </a:r>
          </a:p>
          <a:p>
            <a:pPr marL="571500" lvl="1" indent="-228600" algn="just">
              <a:spcAft>
                <a:spcPts val="600"/>
              </a:spcAft>
              <a:buFont typeface="Wingdings" pitchFamily="2" charset="2"/>
              <a:buChar char="ü"/>
            </a:pPr>
            <a:r>
              <a:rPr lang="en-US" sz="1400" b="1">
                <a:latin typeface="Times New Roman"/>
                <a:ea typeface="Times New Roman"/>
              </a:rPr>
              <a:t>Data file,</a:t>
            </a:r>
            <a:r>
              <a:rPr lang="en-US" sz="1400">
                <a:latin typeface="Times New Roman"/>
                <a:ea typeface="Times New Roman"/>
              </a:rPr>
              <a:t> bagian yang menyimpan database itu sendiri</a:t>
            </a:r>
            <a:r>
              <a:rPr lang="en-US" sz="1400" smtClean="0">
                <a:latin typeface="Times New Roman"/>
                <a:ea typeface="Times New Roman"/>
              </a:rPr>
              <a:t>.</a:t>
            </a:r>
          </a:p>
          <a:p>
            <a:pPr marL="571500" lvl="1" indent="-228600" algn="just">
              <a:spcAft>
                <a:spcPts val="600"/>
              </a:spcAft>
              <a:buFont typeface="Wingdings" pitchFamily="2" charset="2"/>
              <a:buChar char="ü"/>
            </a:pPr>
            <a:r>
              <a:rPr lang="en-US" sz="1400" b="1">
                <a:latin typeface="Times New Roman"/>
                <a:ea typeface="Times New Roman"/>
              </a:rPr>
              <a:t>Data Dictionary,</a:t>
            </a:r>
            <a:r>
              <a:rPr lang="en-US" sz="1400">
                <a:latin typeface="Times New Roman"/>
                <a:ea typeface="Times New Roman"/>
              </a:rPr>
              <a:t> bagian yang digunakan secara potensialdigunakan untuk penekanan desain yang baik dan implementasi yang efisien. Agar implementasi mendapatkan akses yang cepat maka didefinikan konsep data </a:t>
            </a:r>
            <a:r>
              <a:rPr lang="en-US" sz="1400" b="1">
                <a:latin typeface="Times New Roman"/>
                <a:ea typeface="Times New Roman"/>
              </a:rPr>
              <a:t>Index.</a:t>
            </a:r>
            <a:r>
              <a:rPr lang="en-US" sz="1400">
                <a:latin typeface="Times New Roman"/>
                <a:ea typeface="Times New Roman"/>
              </a:rPr>
              <a:t> Agar kebutuhan informasi tentang data dalam database dapat digunakan sebagai selektor strategi diperlukan konsep </a:t>
            </a:r>
            <a:r>
              <a:rPr lang="en-US" sz="1400" b="1">
                <a:latin typeface="Times New Roman"/>
                <a:ea typeface="Times New Roman"/>
              </a:rPr>
              <a:t>statitical </a:t>
            </a:r>
            <a:r>
              <a:rPr lang="en-US" sz="1400" b="1" smtClean="0">
                <a:latin typeface="Times New Roman"/>
                <a:ea typeface="Times New Roman"/>
              </a:rPr>
              <a:t>data.</a:t>
            </a:r>
            <a:endParaRPr lang="en-US" sz="1400" smtClean="0">
              <a:latin typeface="Times New Roman"/>
              <a:ea typeface="Times New Roman"/>
            </a:endParaRPr>
          </a:p>
        </p:txBody>
      </p:sp>
      <p:pic>
        <p:nvPicPr>
          <p:cNvPr id="32"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0437" t="20378" r="22677" b="25448"/>
          <a:stretch/>
        </p:blipFill>
        <p:spPr bwMode="auto">
          <a:xfrm>
            <a:off x="5920740" y="701040"/>
            <a:ext cx="4454868" cy="221742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42806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p:cNvGrpSpPr/>
          <p:nvPr/>
        </p:nvGrpSpPr>
        <p:grpSpPr>
          <a:xfrm>
            <a:off x="558164" y="899160"/>
            <a:ext cx="5019676" cy="5692140"/>
            <a:chOff x="558164" y="899160"/>
            <a:chExt cx="5019676" cy="5478780"/>
          </a:xfrm>
        </p:grpSpPr>
        <p:pic>
          <p:nvPicPr>
            <p:cNvPr id="2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1249" t="17283" r="26680" b="7163"/>
            <a:stretch/>
          </p:blipFill>
          <p:spPr bwMode="auto">
            <a:xfrm>
              <a:off x="558164" y="899160"/>
              <a:ext cx="5019676" cy="5478780"/>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chemeClr val="accent1"/>
                  </a:solidFill>
                </a14:hiddenFill>
              </a:ext>
            </a:extLst>
          </p:spPr>
        </p:pic>
        <p:sp>
          <p:nvSpPr>
            <p:cNvPr id="29" name="Rectangle 28"/>
            <p:cNvSpPr/>
            <p:nvPr/>
          </p:nvSpPr>
          <p:spPr>
            <a:xfrm>
              <a:off x="670560" y="3954780"/>
              <a:ext cx="4777740" cy="65532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smtClean="0">
                  <a:solidFill>
                    <a:schemeClr val="tx1"/>
                  </a:solidFill>
                </a:rPr>
                <a:t>Bagian proses</a:t>
              </a:r>
              <a:br>
                <a:rPr lang="en-US" sz="1200" smtClean="0">
                  <a:solidFill>
                    <a:schemeClr val="tx1"/>
                  </a:solidFill>
                </a:rPr>
              </a:br>
              <a:r>
                <a:rPr lang="en-US" sz="1200" smtClean="0">
                  <a:solidFill>
                    <a:schemeClr val="tx1"/>
                  </a:solidFill>
                </a:rPr>
                <a:t>Sistem Operasi</a:t>
              </a:r>
              <a:endParaRPr lang="en-US" sz="1200">
                <a:solidFill>
                  <a:schemeClr val="tx1"/>
                </a:solidFill>
              </a:endParaRPr>
            </a:p>
          </p:txBody>
        </p:sp>
      </p:grpSp>
      <p:sp>
        <p:nvSpPr>
          <p:cNvPr id="6" name="Title 1">
            <a:extLst>
              <a:ext uri="{FF2B5EF4-FFF2-40B4-BE49-F238E27FC236}">
                <a16:creationId xmlns:a16="http://schemas.microsoft.com/office/drawing/2014/main" xmlns="" id="{BD21447A-6C77-4E90-9545-B2B98D1C43C0}"/>
              </a:ext>
            </a:extLst>
          </p:cNvPr>
          <p:cNvSpPr txBox="1">
            <a:spLocks/>
          </p:cNvSpPr>
          <p:nvPr/>
        </p:nvSpPr>
        <p:spPr>
          <a:xfrm>
            <a:off x="428624" y="135411"/>
            <a:ext cx="11389996" cy="493240"/>
          </a:xfrm>
          <a:prstGeom prst="rect">
            <a:avLst/>
          </a:prstGeom>
          <a:solidFill>
            <a:schemeClr val="tx1"/>
          </a:solidFill>
        </p:spPr>
        <p:txBody>
          <a:bodyPr vert="horz" lIns="91440" tIns="45720" rIns="91440" bIns="0" rtlCol="0" anchor="b">
            <a:noAutofit/>
          </a:bodyPr>
          <a:lstStyle>
            <a:lvl1pPr algn="l" defTabSz="914400" rtl="0" eaLnBrk="1" latinLnBrk="0" hangingPunct="1">
              <a:lnSpc>
                <a:spcPct val="90000"/>
              </a:lnSpc>
              <a:spcBef>
                <a:spcPct val="0"/>
              </a:spcBef>
              <a:buNone/>
              <a:defRPr sz="6600" b="0" i="0" kern="1200" cap="all">
                <a:solidFill>
                  <a:schemeClr val="tx1"/>
                </a:solidFill>
                <a:effectLst/>
                <a:latin typeface="+mj-lt"/>
                <a:ea typeface="+mj-ea"/>
                <a:cs typeface="+mj-cs"/>
              </a:defRPr>
            </a:lvl1pPr>
          </a:lstStyle>
          <a:p>
            <a:r>
              <a:rPr lang="en-US" sz="3200" smtClean="0">
                <a:solidFill>
                  <a:schemeClr val="bg1"/>
                </a:solidFill>
                <a:latin typeface="AR JULIAN" pitchFamily="2" charset="0"/>
                <a:sym typeface="Wingdings"/>
              </a:rPr>
              <a:t> </a:t>
            </a:r>
            <a:r>
              <a:rPr lang="en-US" sz="3200" smtClean="0">
                <a:solidFill>
                  <a:schemeClr val="bg1"/>
                </a:solidFill>
                <a:latin typeface="AR JULIAN" pitchFamily="2" charset="0"/>
              </a:rPr>
              <a:t>PENDALAMAN KONSEP DBMS</a:t>
            </a:r>
            <a:endParaRPr lang="id-ID" sz="3200">
              <a:solidFill>
                <a:schemeClr val="bg1"/>
              </a:solidFill>
              <a:latin typeface="AR JULIAN" pitchFamily="2" charset="0"/>
            </a:endParaRPr>
          </a:p>
        </p:txBody>
      </p:sp>
      <p:sp>
        <p:nvSpPr>
          <p:cNvPr id="28" name="Rectangle 27"/>
          <p:cNvSpPr/>
          <p:nvPr/>
        </p:nvSpPr>
        <p:spPr>
          <a:xfrm>
            <a:off x="5836920" y="830208"/>
            <a:ext cx="5981700" cy="5047536"/>
          </a:xfrm>
          <a:prstGeom prst="rect">
            <a:avLst/>
          </a:prstGeom>
        </p:spPr>
        <p:txBody>
          <a:bodyPr wrap="square">
            <a:spAutoFit/>
          </a:bodyPr>
          <a:lstStyle/>
          <a:p>
            <a:pPr algn="just">
              <a:spcAft>
                <a:spcPts val="600"/>
              </a:spcAft>
            </a:pPr>
            <a:r>
              <a:rPr lang="en-US" sz="1400" smtClean="0">
                <a:latin typeface="Times New Roman"/>
                <a:ea typeface="Times New Roman"/>
              </a:rPr>
              <a:t>2.  Bagian DBMS, mencakup :</a:t>
            </a:r>
          </a:p>
          <a:p>
            <a:pPr marL="571500" lvl="1" indent="-228600" algn="just">
              <a:spcAft>
                <a:spcPts val="600"/>
              </a:spcAft>
              <a:buFont typeface="Wingdings" pitchFamily="2" charset="2"/>
              <a:buChar char="ü"/>
              <a:tabLst>
                <a:tab pos="457200" algn="l"/>
              </a:tabLst>
            </a:pPr>
            <a:r>
              <a:rPr lang="en-US" sz="1400" b="1" smtClean="0">
                <a:latin typeface="Times New Roman"/>
                <a:ea typeface="Times New Roman"/>
              </a:rPr>
              <a:t>Database </a:t>
            </a:r>
            <a:r>
              <a:rPr lang="en-US" sz="1400" b="1">
                <a:latin typeface="Times New Roman"/>
                <a:ea typeface="Times New Roman"/>
              </a:rPr>
              <a:t>Manager, </a:t>
            </a:r>
            <a:r>
              <a:rPr lang="en-US" sz="1400">
                <a:latin typeface="Times New Roman"/>
                <a:ea typeface="Times New Roman"/>
              </a:rPr>
              <a:t>bagian yang menyediakan antarmuka (interface) antara data </a:t>
            </a:r>
            <a:r>
              <a:rPr lang="en-US" sz="1400" i="1">
                <a:latin typeface="Times New Roman"/>
                <a:ea typeface="Times New Roman"/>
              </a:rPr>
              <a:t>low- level</a:t>
            </a:r>
            <a:r>
              <a:rPr lang="en-US" sz="1400">
                <a:latin typeface="Times New Roman"/>
                <a:ea typeface="Times New Roman"/>
              </a:rPr>
              <a:t> yang disimpan dalam database dan program aplikasi atau query yang dikirim ke sistem. Bagian ini memiliki </a:t>
            </a:r>
            <a:r>
              <a:rPr lang="en-US" sz="1400" smtClean="0">
                <a:latin typeface="Times New Roman"/>
                <a:ea typeface="Times New Roman"/>
              </a:rPr>
              <a:t>tugas:</a:t>
            </a:r>
            <a:endParaRPr lang="en-US" sz="1400">
              <a:latin typeface="Times New Roman"/>
              <a:ea typeface="Times New Roman"/>
            </a:endParaRPr>
          </a:p>
          <a:p>
            <a:pPr marL="974725" lvl="2" indent="-234950" algn="just">
              <a:buFont typeface="Courier New"/>
              <a:buChar char="o"/>
              <a:tabLst>
                <a:tab pos="914400" algn="l"/>
              </a:tabLst>
            </a:pPr>
            <a:r>
              <a:rPr lang="en-US" sz="1400">
                <a:latin typeface="Times New Roman"/>
                <a:ea typeface="Times New Roman"/>
                <a:cs typeface="Times New Roman"/>
              </a:rPr>
              <a:t>Berinteraksi dengan file manager</a:t>
            </a:r>
          </a:p>
          <a:p>
            <a:pPr marL="974725" lvl="2" indent="-234950" algn="just">
              <a:buFont typeface="Courier New"/>
              <a:buChar char="o"/>
              <a:tabLst>
                <a:tab pos="914400" algn="l"/>
              </a:tabLst>
            </a:pPr>
            <a:r>
              <a:rPr lang="en-US" sz="1400">
                <a:latin typeface="Times New Roman"/>
                <a:ea typeface="Times New Roman"/>
                <a:cs typeface="Times New Roman"/>
              </a:rPr>
              <a:t>Menjamin pelaksanaan integritas data</a:t>
            </a:r>
          </a:p>
          <a:p>
            <a:pPr marL="974725" lvl="2" indent="-234950" algn="just">
              <a:buFont typeface="Courier New"/>
              <a:buChar char="o"/>
              <a:tabLst>
                <a:tab pos="914400" algn="l"/>
              </a:tabLst>
            </a:pPr>
            <a:r>
              <a:rPr lang="en-US" sz="1400">
                <a:latin typeface="Times New Roman"/>
                <a:ea typeface="Times New Roman"/>
                <a:cs typeface="Times New Roman"/>
              </a:rPr>
              <a:t>Menjamin pelaksanaan keamanan data</a:t>
            </a:r>
          </a:p>
          <a:p>
            <a:pPr marL="974725" lvl="2" indent="-234950" algn="just">
              <a:buFont typeface="Courier New"/>
              <a:buChar char="o"/>
              <a:tabLst>
                <a:tab pos="914400" algn="l"/>
              </a:tabLst>
            </a:pPr>
            <a:r>
              <a:rPr lang="en-US" sz="1400">
                <a:latin typeface="Times New Roman"/>
                <a:ea typeface="Times New Roman"/>
                <a:cs typeface="Times New Roman"/>
              </a:rPr>
              <a:t>Menjamin pelaksanaan backup dan recaovery data</a:t>
            </a:r>
          </a:p>
          <a:p>
            <a:pPr marL="974725" lvl="2" indent="-234950" algn="just">
              <a:spcAft>
                <a:spcPts val="600"/>
              </a:spcAft>
              <a:buFont typeface="Courier New"/>
              <a:buChar char="o"/>
              <a:tabLst>
                <a:tab pos="914400" algn="l"/>
              </a:tabLst>
            </a:pPr>
            <a:r>
              <a:rPr lang="en-US" sz="1400">
                <a:latin typeface="Times New Roman"/>
                <a:ea typeface="Times New Roman"/>
                <a:cs typeface="Times New Roman"/>
              </a:rPr>
              <a:t>Mengontrol konkurensi proses atau akses</a:t>
            </a:r>
            <a:r>
              <a:rPr lang="en-US" sz="1400" smtClean="0">
                <a:latin typeface="Times New Roman"/>
                <a:ea typeface="Times New Roman"/>
                <a:cs typeface="Times New Roman"/>
              </a:rPr>
              <a:t>.</a:t>
            </a:r>
          </a:p>
          <a:p>
            <a:pPr marL="517525" lvl="1" indent="-234950" algn="just">
              <a:spcAft>
                <a:spcPts val="600"/>
              </a:spcAft>
              <a:buFont typeface="Wingdings" pitchFamily="2" charset="2"/>
              <a:buChar char="ü"/>
              <a:tabLst>
                <a:tab pos="914400" algn="l"/>
              </a:tabLst>
            </a:pPr>
            <a:r>
              <a:rPr lang="en-US" sz="1400" b="1" smtClean="0">
                <a:latin typeface="Times New Roman"/>
                <a:ea typeface="Times New Roman"/>
              </a:rPr>
              <a:t>Query </a:t>
            </a:r>
            <a:r>
              <a:rPr lang="en-US" sz="1400" b="1">
                <a:latin typeface="Times New Roman"/>
                <a:ea typeface="Times New Roman"/>
              </a:rPr>
              <a:t>processor,</a:t>
            </a:r>
            <a:r>
              <a:rPr lang="en-US" sz="1400">
                <a:latin typeface="Times New Roman"/>
                <a:ea typeface="Times New Roman"/>
              </a:rPr>
              <a:t> bagian yang menerjemahkan bahasa query ke dalam instruksi </a:t>
            </a:r>
            <a:r>
              <a:rPr lang="en-US" sz="1400" i="1">
                <a:latin typeface="Times New Roman"/>
                <a:ea typeface="Times New Roman"/>
              </a:rPr>
              <a:t>low-level</a:t>
            </a:r>
            <a:r>
              <a:rPr lang="en-US" sz="1400">
                <a:latin typeface="Times New Roman"/>
                <a:ea typeface="Times New Roman"/>
              </a:rPr>
              <a:t> sehingga database manager mengerti. Selain dari pada itu bagian ini juga melakukan optimasi terjemahan sehingga sistem menemukan strategi terbaik untuk mengeksekusi </a:t>
            </a:r>
            <a:r>
              <a:rPr lang="en-US" sz="1400" smtClean="0">
                <a:latin typeface="Times New Roman"/>
                <a:ea typeface="Times New Roman"/>
              </a:rPr>
              <a:t>query.</a:t>
            </a:r>
          </a:p>
          <a:p>
            <a:pPr marL="517525" lvl="1" indent="-234950" algn="just">
              <a:spcAft>
                <a:spcPts val="600"/>
              </a:spcAft>
              <a:buFont typeface="Wingdings" pitchFamily="2" charset="2"/>
              <a:buChar char="ü"/>
              <a:tabLst>
                <a:tab pos="914400" algn="l"/>
              </a:tabLst>
            </a:pPr>
            <a:r>
              <a:rPr lang="en-US" sz="1400" b="1" smtClean="0">
                <a:latin typeface="Times New Roman"/>
                <a:ea typeface="Times New Roman"/>
              </a:rPr>
              <a:t>DML </a:t>
            </a:r>
            <a:r>
              <a:rPr lang="en-US" sz="1400" b="1">
                <a:latin typeface="Times New Roman"/>
                <a:ea typeface="Times New Roman"/>
              </a:rPr>
              <a:t>Precompiler, </a:t>
            </a:r>
            <a:r>
              <a:rPr lang="en-US" sz="1400">
                <a:latin typeface="Times New Roman"/>
                <a:ea typeface="Times New Roman"/>
              </a:rPr>
              <a:t>bagian yang mengkonversi pernyataan DML yang ada dalam program apliksasi ke pemanggilan prosedur normal sistem. Precompiler harus berinteraksi dengan query processor agar membangkitkan </a:t>
            </a:r>
            <a:r>
              <a:rPr lang="en-US" sz="1400" b="1" smtClean="0">
                <a:latin typeface="Times New Roman"/>
                <a:ea typeface="Times New Roman"/>
              </a:rPr>
              <a:t>program </a:t>
            </a:r>
            <a:r>
              <a:rPr lang="en-US" sz="1400" b="1">
                <a:latin typeface="Times New Roman"/>
                <a:ea typeface="Times New Roman"/>
              </a:rPr>
              <a:t>object</a:t>
            </a:r>
            <a:r>
              <a:rPr lang="en-US" sz="1400">
                <a:latin typeface="Times New Roman"/>
                <a:ea typeface="Times New Roman"/>
              </a:rPr>
              <a:t> </a:t>
            </a:r>
            <a:r>
              <a:rPr lang="en-US" sz="1400" b="1">
                <a:latin typeface="Times New Roman"/>
                <a:ea typeface="Times New Roman"/>
              </a:rPr>
              <a:t>code </a:t>
            </a:r>
            <a:r>
              <a:rPr lang="en-US" sz="1400">
                <a:latin typeface="Times New Roman"/>
                <a:ea typeface="Times New Roman"/>
              </a:rPr>
              <a:t>yang tepat</a:t>
            </a:r>
            <a:r>
              <a:rPr lang="en-US" sz="1400" smtClean="0">
                <a:latin typeface="Times New Roman"/>
                <a:ea typeface="Times New Roman"/>
              </a:rPr>
              <a:t>.</a:t>
            </a:r>
          </a:p>
          <a:p>
            <a:pPr marL="517525" lvl="1" indent="-234950" algn="just">
              <a:spcAft>
                <a:spcPts val="600"/>
              </a:spcAft>
              <a:buFont typeface="Wingdings" pitchFamily="2" charset="2"/>
              <a:buChar char="ü"/>
              <a:tabLst>
                <a:tab pos="914400" algn="l"/>
              </a:tabLst>
            </a:pPr>
            <a:r>
              <a:rPr lang="en-US" sz="1400" b="1" smtClean="0">
                <a:latin typeface="Times New Roman"/>
                <a:ea typeface="Times New Roman"/>
              </a:rPr>
              <a:t>DDL </a:t>
            </a:r>
            <a:r>
              <a:rPr lang="en-US" sz="1400" b="1">
                <a:latin typeface="Times New Roman"/>
                <a:ea typeface="Times New Roman"/>
              </a:rPr>
              <a:t>compiler, </a:t>
            </a:r>
            <a:r>
              <a:rPr lang="en-US" sz="1400">
                <a:latin typeface="Times New Roman"/>
                <a:ea typeface="Times New Roman"/>
              </a:rPr>
              <a:t>bagain yang mengkonversi pernyataan DDL ke dalam sebuah himpunan tabel yang merisi </a:t>
            </a:r>
            <a:r>
              <a:rPr lang="en-US" sz="1400" i="1">
                <a:latin typeface="Times New Roman"/>
                <a:ea typeface="Times New Roman"/>
              </a:rPr>
              <a:t>metadata</a:t>
            </a:r>
            <a:r>
              <a:rPr lang="en-US" sz="1400">
                <a:latin typeface="Times New Roman"/>
                <a:ea typeface="Times New Roman"/>
              </a:rPr>
              <a:t>  atau “data tentang data” (data about data).</a:t>
            </a:r>
            <a:endParaRPr lang="en-US" sz="1400" b="1" smtClean="0">
              <a:latin typeface="Times New Roman"/>
              <a:ea typeface="Times New Roman"/>
            </a:endParaRPr>
          </a:p>
          <a:p>
            <a:pPr marL="517525" lvl="1" indent="-234950" algn="just">
              <a:spcAft>
                <a:spcPts val="600"/>
              </a:spcAft>
              <a:buFont typeface="Wingdings" pitchFamily="2" charset="2"/>
              <a:buChar char="ü"/>
              <a:tabLst>
                <a:tab pos="914400" algn="l"/>
              </a:tabLst>
            </a:pPr>
            <a:endParaRPr lang="en-US" sz="1200" smtClean="0">
              <a:latin typeface="Times New Roman"/>
              <a:ea typeface="Times New Roman"/>
              <a:cs typeface="Times New Roman"/>
            </a:endParaRPr>
          </a:p>
        </p:txBody>
      </p:sp>
    </p:spTree>
    <p:extLst>
      <p:ext uri="{BB962C8B-B14F-4D97-AF65-F5344CB8AC3E}">
        <p14:creationId xmlns:p14="http://schemas.microsoft.com/office/powerpoint/2010/main" val="13156003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Picture 2" descr="Gambar Backgrounds Simple Untuk Powerpoint - Wallpaper Cave"/>
          <p:cNvPicPr>
            <a:picLocks noChangeAspect="1" noChangeArrowheads="1"/>
          </p:cNvPicPr>
          <p:nvPr/>
        </p:nvPicPr>
        <p:blipFill rotWithShape="1">
          <a:blip r:embed="rId2">
            <a:extLst>
              <a:ext uri="{28A0092B-C50C-407E-A947-70E740481C1C}">
                <a14:useLocalDpi xmlns:a14="http://schemas.microsoft.com/office/drawing/2010/main" val="0"/>
              </a:ext>
            </a:extLst>
          </a:blip>
          <a:srcRect r="3957"/>
          <a:stretch/>
        </p:blipFill>
        <p:spPr bwMode="auto">
          <a:xfrm>
            <a:off x="0" y="0"/>
            <a:ext cx="12331700" cy="7061200"/>
          </a:xfrm>
          <a:prstGeom prst="rect">
            <a:avLst/>
          </a:prstGeom>
          <a:noFill/>
          <a:extLst>
            <a:ext uri="{909E8E84-426E-40DD-AFC4-6F175D3DCCD1}">
              <a14:hiddenFill xmlns:a14="http://schemas.microsoft.com/office/drawing/2010/main">
                <a:solidFill>
                  <a:srgbClr val="FFFFFF"/>
                </a:solidFill>
              </a14:hiddenFill>
            </a:ext>
          </a:extLst>
        </p:spPr>
      </p:pic>
      <p:sp>
        <p:nvSpPr>
          <p:cNvPr id="15" name="Title 1">
            <a:extLst>
              <a:ext uri="{FF2B5EF4-FFF2-40B4-BE49-F238E27FC236}">
                <a16:creationId xmlns:a16="http://schemas.microsoft.com/office/drawing/2014/main" xmlns="" id="{BD21447A-6C77-4E90-9545-B2B98D1C43C0}"/>
              </a:ext>
            </a:extLst>
          </p:cNvPr>
          <p:cNvSpPr txBox="1">
            <a:spLocks/>
          </p:cNvSpPr>
          <p:nvPr/>
        </p:nvSpPr>
        <p:spPr>
          <a:xfrm>
            <a:off x="428624" y="135411"/>
            <a:ext cx="11538475" cy="493240"/>
          </a:xfrm>
          <a:prstGeom prst="rect">
            <a:avLst/>
          </a:prstGeom>
          <a:noFill/>
        </p:spPr>
        <p:txBody>
          <a:bodyPr vert="horz" lIns="91440" tIns="45720" rIns="91440" bIns="0" rtlCol="0" anchor="b">
            <a:noAutofit/>
          </a:bodyPr>
          <a:lstStyle>
            <a:lvl1pPr algn="l" defTabSz="914400" rtl="0" eaLnBrk="1" latinLnBrk="0" hangingPunct="1">
              <a:lnSpc>
                <a:spcPct val="90000"/>
              </a:lnSpc>
              <a:spcBef>
                <a:spcPct val="0"/>
              </a:spcBef>
              <a:buNone/>
              <a:defRPr sz="6600" b="0" i="0" kern="1200" cap="all">
                <a:solidFill>
                  <a:schemeClr val="tx1"/>
                </a:solidFill>
                <a:effectLst/>
                <a:latin typeface="+mj-lt"/>
                <a:ea typeface="+mj-ea"/>
                <a:cs typeface="+mj-cs"/>
              </a:defRPr>
            </a:lvl1pPr>
          </a:lstStyle>
          <a:p>
            <a:r>
              <a:rPr lang="en-US" sz="3200" smtClean="0">
                <a:latin typeface="AR JULIAN" pitchFamily="2" charset="0"/>
                <a:sym typeface="Wingdings"/>
              </a:rPr>
              <a:t> </a:t>
            </a:r>
            <a:r>
              <a:rPr lang="en-US" sz="3200" smtClean="0">
                <a:latin typeface="AR JULIAN" pitchFamily="2" charset="0"/>
              </a:rPr>
              <a:t>TOPIK</a:t>
            </a:r>
            <a:endParaRPr lang="id-ID" sz="3200">
              <a:latin typeface="AR JULIAN" pitchFamily="2" charset="0"/>
            </a:endParaRPr>
          </a:p>
        </p:txBody>
      </p:sp>
      <p:sp>
        <p:nvSpPr>
          <p:cNvPr id="9" name="TextBox 8"/>
          <p:cNvSpPr txBox="1"/>
          <p:nvPr/>
        </p:nvSpPr>
        <p:spPr>
          <a:xfrm>
            <a:off x="4193413" y="1934622"/>
            <a:ext cx="7773686" cy="4031873"/>
          </a:xfrm>
          <a:prstGeom prst="rect">
            <a:avLst/>
          </a:prstGeom>
          <a:noFill/>
        </p:spPr>
        <p:txBody>
          <a:bodyPr wrap="square" rtlCol="0">
            <a:spAutoFit/>
          </a:bodyPr>
          <a:lstStyle/>
          <a:p>
            <a:pPr>
              <a:spcAft>
                <a:spcPts val="600"/>
              </a:spcAft>
            </a:pPr>
            <a:r>
              <a:rPr lang="en-US" sz="2400" b="1" smtClean="0"/>
              <a:t>REVIEW : </a:t>
            </a:r>
            <a:endParaRPr lang="en-US" sz="2400" smtClean="0"/>
          </a:p>
          <a:p>
            <a:pPr marL="285750" indent="-285750">
              <a:spcAft>
                <a:spcPts val="600"/>
              </a:spcAft>
              <a:buFont typeface="Wingdings" pitchFamily="2" charset="2"/>
              <a:buChar char="ü"/>
            </a:pPr>
            <a:r>
              <a:rPr lang="en-US" sz="2400" smtClean="0"/>
              <a:t>Diskusi-1</a:t>
            </a:r>
            <a:endParaRPr lang="en-US" sz="2400"/>
          </a:p>
          <a:p>
            <a:pPr marL="285750" indent="-285750">
              <a:spcAft>
                <a:spcPts val="600"/>
              </a:spcAft>
              <a:buFont typeface="Wingdings" pitchFamily="2" charset="2"/>
              <a:buChar char="ü"/>
            </a:pPr>
            <a:r>
              <a:rPr lang="en-US" sz="2400" smtClean="0"/>
              <a:t>Diskusi-2</a:t>
            </a:r>
          </a:p>
          <a:p>
            <a:pPr marL="285750" indent="-285750">
              <a:spcAft>
                <a:spcPts val="600"/>
              </a:spcAft>
              <a:buFont typeface="Wingdings" pitchFamily="2" charset="2"/>
              <a:buChar char="ü"/>
            </a:pPr>
            <a:r>
              <a:rPr lang="en-US" sz="2400" smtClean="0"/>
              <a:t>Diskusi-3</a:t>
            </a:r>
            <a:endParaRPr lang="en-US" sz="2400"/>
          </a:p>
          <a:p>
            <a:pPr>
              <a:spcAft>
                <a:spcPts val="600"/>
              </a:spcAft>
            </a:pPr>
            <a:endParaRPr lang="en-US" sz="2400" b="1" smtClean="0"/>
          </a:p>
          <a:p>
            <a:pPr>
              <a:spcAft>
                <a:spcPts val="600"/>
              </a:spcAft>
            </a:pPr>
            <a:r>
              <a:rPr lang="en-US" sz="2400" b="1" smtClean="0"/>
              <a:t>PENGETAHUAN &amp; KETRAMPILAN :</a:t>
            </a:r>
          </a:p>
          <a:p>
            <a:pPr marL="285750" indent="-285750">
              <a:spcAft>
                <a:spcPts val="600"/>
              </a:spcAft>
              <a:buFont typeface="Wingdings" pitchFamily="2" charset="2"/>
              <a:buChar char="ü"/>
            </a:pPr>
            <a:r>
              <a:rPr lang="en-US" sz="2400" smtClean="0"/>
              <a:t>Abstraksi View Database</a:t>
            </a:r>
          </a:p>
          <a:p>
            <a:pPr marL="285750" indent="-285750">
              <a:spcAft>
                <a:spcPts val="600"/>
              </a:spcAft>
              <a:buFont typeface="Wingdings" pitchFamily="2" charset="2"/>
              <a:buChar char="ü"/>
            </a:pPr>
            <a:r>
              <a:rPr lang="en-US" sz="2400" smtClean="0"/>
              <a:t>Pengantar Model Data</a:t>
            </a:r>
            <a:endParaRPr lang="en-US" sz="2400"/>
          </a:p>
          <a:p>
            <a:pPr marL="285750" indent="-285750">
              <a:spcAft>
                <a:spcPts val="600"/>
              </a:spcAft>
              <a:buFont typeface="Wingdings" pitchFamily="2" charset="2"/>
              <a:buChar char="ü"/>
            </a:pPr>
            <a:r>
              <a:rPr lang="en-US" sz="2400" smtClean="0"/>
              <a:t>Studi Kasus : Basis data untuk sistem</a:t>
            </a:r>
            <a:endParaRPr lang="en-US" sz="2400"/>
          </a:p>
        </p:txBody>
      </p:sp>
      <p:cxnSp>
        <p:nvCxnSpPr>
          <p:cNvPr id="3" name="Straight Connector 2"/>
          <p:cNvCxnSpPr/>
          <p:nvPr/>
        </p:nvCxnSpPr>
        <p:spPr>
          <a:xfrm>
            <a:off x="559293" y="628651"/>
            <a:ext cx="11239130"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12" name="Picture 2" descr="D:\Gambar\korea3.jpg"/>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1503" r="86596" b="72112"/>
          <a:stretch/>
        </p:blipFill>
        <p:spPr bwMode="auto">
          <a:xfrm flipH="1">
            <a:off x="500106" y="1845846"/>
            <a:ext cx="3175248" cy="433020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10" name="Rectangle 9"/>
          <p:cNvSpPr/>
          <p:nvPr/>
        </p:nvSpPr>
        <p:spPr>
          <a:xfrm>
            <a:off x="500106" y="673324"/>
            <a:ext cx="5909572" cy="92333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smtClean="0">
                <a:ln w="11430"/>
                <a:solidFill>
                  <a:srgbClr val="FF0000"/>
                </a:solidFill>
                <a:effectLst>
                  <a:outerShdw blurRad="76200" dist="50800" dir="5400000" algn="tl" rotWithShape="0">
                    <a:srgbClr val="000000">
                      <a:alpha val="65000"/>
                    </a:srgbClr>
                  </a:outerShdw>
                </a:effectLst>
              </a:rPr>
              <a:t>Siap fokus ya …</a:t>
            </a:r>
            <a:endParaRPr lang="en-US" sz="5400" b="1" spc="50">
              <a:ln w="11430"/>
              <a:solidFill>
                <a:srgbClr val="FF0000"/>
              </a:soli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36130111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p:cNvGrpSpPr/>
          <p:nvPr/>
        </p:nvGrpSpPr>
        <p:grpSpPr>
          <a:xfrm>
            <a:off x="558164" y="822960"/>
            <a:ext cx="5019676" cy="5692140"/>
            <a:chOff x="558164" y="899160"/>
            <a:chExt cx="5019676" cy="5478780"/>
          </a:xfrm>
        </p:grpSpPr>
        <p:pic>
          <p:nvPicPr>
            <p:cNvPr id="2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1249" t="17283" r="26680" b="7163"/>
            <a:stretch/>
          </p:blipFill>
          <p:spPr bwMode="auto">
            <a:xfrm>
              <a:off x="558164" y="899160"/>
              <a:ext cx="5019676" cy="5478780"/>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chemeClr val="accent1"/>
                  </a:solidFill>
                </a14:hiddenFill>
              </a:ext>
            </a:extLst>
          </p:spPr>
        </p:pic>
        <p:sp>
          <p:nvSpPr>
            <p:cNvPr id="29" name="Rectangle 28"/>
            <p:cNvSpPr/>
            <p:nvPr/>
          </p:nvSpPr>
          <p:spPr>
            <a:xfrm>
              <a:off x="670560" y="3954780"/>
              <a:ext cx="4777740" cy="65532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smtClean="0">
                  <a:solidFill>
                    <a:schemeClr val="tx1"/>
                  </a:solidFill>
                </a:rPr>
                <a:t>Bagian proses</a:t>
              </a:r>
              <a:br>
                <a:rPr lang="en-US" sz="1200" smtClean="0">
                  <a:solidFill>
                    <a:schemeClr val="tx1"/>
                  </a:solidFill>
                </a:rPr>
              </a:br>
              <a:r>
                <a:rPr lang="en-US" sz="1200" smtClean="0">
                  <a:solidFill>
                    <a:schemeClr val="tx1"/>
                  </a:solidFill>
                </a:rPr>
                <a:t>Sistem Operasi</a:t>
              </a:r>
              <a:endParaRPr lang="en-US" sz="1200">
                <a:solidFill>
                  <a:schemeClr val="tx1"/>
                </a:solidFill>
              </a:endParaRPr>
            </a:p>
          </p:txBody>
        </p:sp>
      </p:grpSp>
      <p:sp>
        <p:nvSpPr>
          <p:cNvPr id="6" name="Title 1">
            <a:extLst>
              <a:ext uri="{FF2B5EF4-FFF2-40B4-BE49-F238E27FC236}">
                <a16:creationId xmlns:a16="http://schemas.microsoft.com/office/drawing/2014/main" xmlns="" id="{BD21447A-6C77-4E90-9545-B2B98D1C43C0}"/>
              </a:ext>
            </a:extLst>
          </p:cNvPr>
          <p:cNvSpPr txBox="1">
            <a:spLocks/>
          </p:cNvSpPr>
          <p:nvPr/>
        </p:nvSpPr>
        <p:spPr>
          <a:xfrm>
            <a:off x="428624" y="135411"/>
            <a:ext cx="11389996" cy="493240"/>
          </a:xfrm>
          <a:prstGeom prst="rect">
            <a:avLst/>
          </a:prstGeom>
          <a:solidFill>
            <a:schemeClr val="tx1"/>
          </a:solidFill>
        </p:spPr>
        <p:txBody>
          <a:bodyPr vert="horz" lIns="91440" tIns="45720" rIns="91440" bIns="0" rtlCol="0" anchor="b">
            <a:noAutofit/>
          </a:bodyPr>
          <a:lstStyle>
            <a:lvl1pPr algn="l" defTabSz="914400" rtl="0" eaLnBrk="1" latinLnBrk="0" hangingPunct="1">
              <a:lnSpc>
                <a:spcPct val="90000"/>
              </a:lnSpc>
              <a:spcBef>
                <a:spcPct val="0"/>
              </a:spcBef>
              <a:buNone/>
              <a:defRPr sz="6600" b="0" i="0" kern="1200" cap="all">
                <a:solidFill>
                  <a:schemeClr val="tx1"/>
                </a:solidFill>
                <a:effectLst/>
                <a:latin typeface="+mj-lt"/>
                <a:ea typeface="+mj-ea"/>
                <a:cs typeface="+mj-cs"/>
              </a:defRPr>
            </a:lvl1pPr>
          </a:lstStyle>
          <a:p>
            <a:r>
              <a:rPr lang="en-US" sz="3200" smtClean="0">
                <a:solidFill>
                  <a:schemeClr val="bg1"/>
                </a:solidFill>
                <a:latin typeface="AR JULIAN" pitchFamily="2" charset="0"/>
                <a:sym typeface="Wingdings"/>
              </a:rPr>
              <a:t> </a:t>
            </a:r>
            <a:r>
              <a:rPr lang="en-US" sz="3200" smtClean="0">
                <a:solidFill>
                  <a:schemeClr val="bg1"/>
                </a:solidFill>
                <a:latin typeface="AR JULIAN" pitchFamily="2" charset="0"/>
              </a:rPr>
              <a:t>PENDALAMAN KONSEP DBMS</a:t>
            </a:r>
            <a:endParaRPr lang="id-ID" sz="3200">
              <a:solidFill>
                <a:schemeClr val="bg1"/>
              </a:solidFill>
              <a:latin typeface="AR JULIAN" pitchFamily="2" charset="0"/>
            </a:endParaRPr>
          </a:p>
        </p:txBody>
      </p:sp>
      <p:sp>
        <p:nvSpPr>
          <p:cNvPr id="28" name="Rectangle 27"/>
          <p:cNvSpPr/>
          <p:nvPr/>
        </p:nvSpPr>
        <p:spPr>
          <a:xfrm>
            <a:off x="5715000" y="650207"/>
            <a:ext cx="6164580" cy="6217087"/>
          </a:xfrm>
          <a:prstGeom prst="rect">
            <a:avLst/>
          </a:prstGeom>
        </p:spPr>
        <p:txBody>
          <a:bodyPr wrap="square">
            <a:spAutoFit/>
          </a:bodyPr>
          <a:lstStyle/>
          <a:p>
            <a:pPr algn="just">
              <a:spcAft>
                <a:spcPts val="600"/>
              </a:spcAft>
            </a:pPr>
            <a:r>
              <a:rPr lang="en-US" sz="1400">
                <a:latin typeface="Times New Roman"/>
                <a:ea typeface="Times New Roman"/>
              </a:rPr>
              <a:t>3</a:t>
            </a:r>
            <a:r>
              <a:rPr lang="en-US" sz="1400" smtClean="0">
                <a:latin typeface="Times New Roman"/>
                <a:ea typeface="Times New Roman"/>
              </a:rPr>
              <a:t>.  Bagian USER dan INTERFACE, mencakup :</a:t>
            </a:r>
          </a:p>
          <a:p>
            <a:pPr marL="174625" lvl="0" indent="-174625" algn="just">
              <a:spcAft>
                <a:spcPts val="600"/>
              </a:spcAft>
              <a:buFont typeface="Wingdings" pitchFamily="2" charset="2"/>
              <a:buChar char="ü"/>
            </a:pPr>
            <a:r>
              <a:rPr lang="en-US" sz="1200" b="1" smtClean="0">
                <a:latin typeface="Times New Roman"/>
                <a:ea typeface="Times New Roman"/>
              </a:rPr>
              <a:t>Database </a:t>
            </a:r>
            <a:r>
              <a:rPr lang="en-US" sz="1200" b="1">
                <a:latin typeface="Times New Roman"/>
                <a:ea typeface="Times New Roman"/>
              </a:rPr>
              <a:t>Administrator, </a:t>
            </a:r>
            <a:r>
              <a:rPr lang="en-US" sz="1200">
                <a:latin typeface="Times New Roman"/>
                <a:ea typeface="Times New Roman"/>
              </a:rPr>
              <a:t>orang (user) yang berfungsi sebagai pusat kontrol terhadap data dan program yang mengakses data, meliputi :</a:t>
            </a:r>
          </a:p>
          <a:p>
            <a:pPr marL="742950" lvl="1" indent="-285750" algn="just">
              <a:buFont typeface="Courier New"/>
              <a:buChar char="o"/>
              <a:tabLst>
                <a:tab pos="685800" algn="l"/>
              </a:tabLst>
            </a:pPr>
            <a:r>
              <a:rPr lang="en-US" sz="1200">
                <a:latin typeface="Times New Roman"/>
                <a:ea typeface="Times New Roman"/>
                <a:cs typeface="Times New Roman"/>
              </a:rPr>
              <a:t>Mendefinisikan skema database</a:t>
            </a:r>
          </a:p>
          <a:p>
            <a:pPr marL="742950" lvl="1" indent="-285750">
              <a:buFont typeface="Courier New"/>
              <a:buChar char="o"/>
              <a:tabLst>
                <a:tab pos="685800" algn="l"/>
              </a:tabLst>
            </a:pPr>
            <a:r>
              <a:rPr lang="en-US" sz="1200">
                <a:latin typeface="Times New Roman"/>
                <a:ea typeface="Times New Roman"/>
                <a:cs typeface="Times New Roman"/>
              </a:rPr>
              <a:t>Mendefinisikan metode akses dan struktur storage</a:t>
            </a:r>
          </a:p>
          <a:p>
            <a:pPr marL="742950" lvl="1" indent="-285750" algn="just">
              <a:buFont typeface="Courier New"/>
              <a:buChar char="o"/>
              <a:tabLst>
                <a:tab pos="685800" algn="l"/>
              </a:tabLst>
            </a:pPr>
            <a:r>
              <a:rPr lang="en-US" sz="1200">
                <a:latin typeface="Times New Roman"/>
                <a:ea typeface="Times New Roman"/>
                <a:cs typeface="Times New Roman"/>
              </a:rPr>
              <a:t>Memodifikasi organisasi secara fisik dan skema lojik.</a:t>
            </a:r>
          </a:p>
          <a:p>
            <a:pPr marL="742950" lvl="1" indent="-285750" algn="just">
              <a:buFont typeface="Courier New"/>
              <a:buChar char="o"/>
              <a:tabLst>
                <a:tab pos="685800" algn="l"/>
              </a:tabLst>
            </a:pPr>
            <a:r>
              <a:rPr lang="en-US" sz="1200">
                <a:latin typeface="Times New Roman"/>
                <a:ea typeface="Times New Roman"/>
                <a:cs typeface="Times New Roman"/>
              </a:rPr>
              <a:t>Menjamin otoritas untuk mengakses data</a:t>
            </a:r>
          </a:p>
          <a:p>
            <a:pPr marL="742950" lvl="1" indent="-285750" algn="just">
              <a:buFont typeface="Courier New"/>
              <a:buChar char="o"/>
              <a:tabLst>
                <a:tab pos="685800" algn="l"/>
              </a:tabLst>
            </a:pPr>
            <a:r>
              <a:rPr lang="en-US" sz="1200" smtClean="0">
                <a:latin typeface="Times New Roman"/>
                <a:ea typeface="Times New Roman"/>
                <a:cs typeface="Times New Roman"/>
              </a:rPr>
              <a:t>Menspesifikasikan </a:t>
            </a:r>
            <a:r>
              <a:rPr lang="en-US" sz="1200">
                <a:latin typeface="Times New Roman"/>
                <a:ea typeface="Times New Roman"/>
                <a:cs typeface="Times New Roman"/>
              </a:rPr>
              <a:t>batasan integritas (integrity constrains).</a:t>
            </a:r>
          </a:p>
          <a:p>
            <a:pPr marL="174625" lvl="0" indent="-174625" algn="just">
              <a:spcAft>
                <a:spcPts val="600"/>
              </a:spcAft>
              <a:buFont typeface="Wingdings" pitchFamily="2" charset="2"/>
              <a:buChar char="ü"/>
              <a:tabLst>
                <a:tab pos="228600" algn="l"/>
              </a:tabLst>
            </a:pPr>
            <a:r>
              <a:rPr lang="en-US" sz="1200" b="1" smtClean="0">
                <a:latin typeface="Times New Roman"/>
                <a:ea typeface="Times New Roman"/>
              </a:rPr>
              <a:t>DDL</a:t>
            </a:r>
            <a:r>
              <a:rPr lang="en-US" sz="1200" b="1">
                <a:latin typeface="Times New Roman"/>
                <a:ea typeface="Times New Roman"/>
              </a:rPr>
              <a:t>, </a:t>
            </a:r>
            <a:r>
              <a:rPr lang="en-US" sz="1200">
                <a:latin typeface="Times New Roman"/>
                <a:ea typeface="Times New Roman"/>
              </a:rPr>
              <a:t>Data Definision Language merupakan bahasa spesifik </a:t>
            </a:r>
            <a:r>
              <a:rPr lang="en-US" sz="1200" smtClean="0">
                <a:latin typeface="Times New Roman"/>
                <a:ea typeface="Times New Roman"/>
              </a:rPr>
              <a:t>digunakan </a:t>
            </a:r>
            <a:r>
              <a:rPr lang="en-US" sz="1200">
                <a:latin typeface="Times New Roman"/>
                <a:ea typeface="Times New Roman"/>
              </a:rPr>
              <a:t>untuk mengekspresikan sekumpulan definisi </a:t>
            </a:r>
            <a:r>
              <a:rPr lang="en-US" sz="1200" smtClean="0">
                <a:latin typeface="Times New Roman"/>
                <a:ea typeface="Times New Roman"/>
              </a:rPr>
              <a:t>skema </a:t>
            </a:r>
            <a:r>
              <a:rPr lang="en-US" sz="1200">
                <a:latin typeface="Times New Roman"/>
                <a:ea typeface="Times New Roman"/>
              </a:rPr>
              <a:t>database. Hasil kompilasi DDL adalah sekumpulan tabel yang disimpan dalam data dictionary yaitu file yang berisi meta data atau struktur database (“data </a:t>
            </a:r>
            <a:r>
              <a:rPr lang="en-US" sz="1200" smtClean="0">
                <a:latin typeface="Times New Roman"/>
                <a:ea typeface="Times New Roman"/>
              </a:rPr>
              <a:t>about </a:t>
            </a:r>
            <a:r>
              <a:rPr lang="en-US" sz="1200">
                <a:latin typeface="Times New Roman"/>
                <a:ea typeface="Times New Roman"/>
              </a:rPr>
              <a:t>data</a:t>
            </a:r>
            <a:r>
              <a:rPr lang="en-US" sz="1200" smtClean="0">
                <a:latin typeface="Times New Roman"/>
                <a:ea typeface="Times New Roman"/>
              </a:rPr>
              <a:t>”), meliputi instruksi</a:t>
            </a:r>
            <a:r>
              <a:rPr lang="en-US" sz="1400" smtClean="0">
                <a:latin typeface="Times New Roman"/>
                <a:ea typeface="Times New Roman"/>
              </a:rPr>
              <a:t>:</a:t>
            </a:r>
          </a:p>
          <a:p>
            <a:pPr marL="742950" lvl="1" indent="-285750" algn="just">
              <a:buFont typeface="Courier New"/>
              <a:buChar char="o"/>
              <a:tabLst>
                <a:tab pos="685800" algn="l"/>
              </a:tabLst>
            </a:pPr>
            <a:r>
              <a:rPr lang="en-US" sz="1200" b="1" smtClean="0">
                <a:latin typeface="Times New Roman"/>
                <a:ea typeface="Times New Roman"/>
                <a:cs typeface="Times New Roman"/>
              </a:rPr>
              <a:t>Create </a:t>
            </a:r>
            <a:r>
              <a:rPr lang="en-US" sz="1200" b="1">
                <a:latin typeface="Times New Roman"/>
                <a:ea typeface="Times New Roman"/>
                <a:cs typeface="Times New Roman"/>
              </a:rPr>
              <a:t>Database </a:t>
            </a:r>
            <a:r>
              <a:rPr lang="en-US" sz="1200">
                <a:latin typeface="Times New Roman"/>
                <a:ea typeface="Times New Roman"/>
                <a:cs typeface="Times New Roman"/>
              </a:rPr>
              <a:t>atau </a:t>
            </a:r>
            <a:r>
              <a:rPr lang="en-US" sz="1200" b="1">
                <a:latin typeface="Times New Roman"/>
                <a:ea typeface="Times New Roman"/>
                <a:cs typeface="Times New Roman"/>
              </a:rPr>
              <a:t>Skema (Relasi) </a:t>
            </a:r>
            <a:endParaRPr lang="en-US" sz="1200">
              <a:latin typeface="Times New Roman"/>
              <a:ea typeface="Times New Roman"/>
              <a:cs typeface="Times New Roman"/>
            </a:endParaRPr>
          </a:p>
          <a:p>
            <a:pPr marL="742950" lvl="1" indent="-285750" algn="just">
              <a:buFont typeface="Courier New"/>
              <a:buChar char="o"/>
              <a:tabLst>
                <a:tab pos="685800" algn="l"/>
              </a:tabLst>
            </a:pPr>
            <a:r>
              <a:rPr lang="en-US" sz="1200" b="1">
                <a:latin typeface="Times New Roman"/>
                <a:ea typeface="Times New Roman"/>
                <a:cs typeface="Times New Roman"/>
              </a:rPr>
              <a:t>Create Index</a:t>
            </a:r>
            <a:endParaRPr lang="en-US" sz="1200">
              <a:latin typeface="Times New Roman"/>
              <a:ea typeface="Times New Roman"/>
              <a:cs typeface="Times New Roman"/>
            </a:endParaRPr>
          </a:p>
          <a:p>
            <a:pPr marL="742950" lvl="1" indent="-285750" algn="just">
              <a:buFont typeface="Courier New"/>
              <a:buChar char="o"/>
              <a:tabLst>
                <a:tab pos="685800" algn="l"/>
              </a:tabLst>
            </a:pPr>
            <a:r>
              <a:rPr lang="en-US" sz="1200" b="1">
                <a:latin typeface="Times New Roman"/>
                <a:ea typeface="Times New Roman"/>
                <a:cs typeface="Times New Roman"/>
              </a:rPr>
              <a:t>Modify Skema</a:t>
            </a:r>
            <a:endParaRPr lang="en-US" sz="1200">
              <a:latin typeface="Times New Roman"/>
              <a:ea typeface="Times New Roman"/>
              <a:cs typeface="Times New Roman"/>
            </a:endParaRPr>
          </a:p>
          <a:p>
            <a:pPr marL="742950" lvl="1" indent="-285750" algn="just">
              <a:buFont typeface="Courier New"/>
              <a:buChar char="o"/>
              <a:tabLst>
                <a:tab pos="685800" algn="l"/>
              </a:tabLst>
            </a:pPr>
            <a:r>
              <a:rPr lang="en-US" sz="1200" b="1">
                <a:latin typeface="Times New Roman"/>
                <a:ea typeface="Times New Roman"/>
                <a:cs typeface="Times New Roman"/>
              </a:rPr>
              <a:t>Delete/ Drop Database </a:t>
            </a:r>
            <a:r>
              <a:rPr lang="en-US" sz="1200">
                <a:latin typeface="Times New Roman"/>
                <a:ea typeface="Times New Roman"/>
                <a:cs typeface="Times New Roman"/>
              </a:rPr>
              <a:t>atau </a:t>
            </a:r>
            <a:r>
              <a:rPr lang="en-US" sz="1200" b="1">
                <a:latin typeface="Times New Roman"/>
                <a:ea typeface="Times New Roman"/>
                <a:cs typeface="Times New Roman"/>
              </a:rPr>
              <a:t>Skema (Relasi)</a:t>
            </a:r>
            <a:endParaRPr lang="en-US" sz="1200">
              <a:latin typeface="Times New Roman"/>
              <a:ea typeface="Times New Roman"/>
              <a:cs typeface="Times New Roman"/>
            </a:endParaRPr>
          </a:p>
          <a:p>
            <a:pPr marL="174625" lvl="0" indent="-174625" algn="just">
              <a:spcAft>
                <a:spcPts val="600"/>
              </a:spcAft>
              <a:buFont typeface="Wingdings" pitchFamily="2" charset="2"/>
              <a:buChar char="ü"/>
              <a:tabLst>
                <a:tab pos="174625" algn="l"/>
              </a:tabLst>
            </a:pPr>
            <a:r>
              <a:rPr lang="en-US" sz="1200" b="1">
                <a:latin typeface="Times New Roman"/>
                <a:ea typeface="Times New Roman"/>
              </a:rPr>
              <a:t>DML, </a:t>
            </a:r>
            <a:r>
              <a:rPr lang="en-US" sz="1200">
                <a:latin typeface="Times New Roman"/>
                <a:ea typeface="Times New Roman"/>
              </a:rPr>
              <a:t>Data manipulation Language merupakan bahasa yang mengijinkan user </a:t>
            </a:r>
            <a:r>
              <a:rPr lang="en-US" sz="1200" smtClean="0">
                <a:latin typeface="Times New Roman"/>
                <a:ea typeface="Times New Roman"/>
              </a:rPr>
              <a:t>memanipulasi </a:t>
            </a:r>
            <a:r>
              <a:rPr lang="en-US" sz="1200">
                <a:latin typeface="Times New Roman"/>
                <a:ea typeface="Times New Roman"/>
              </a:rPr>
              <a:t>data yang telah diorganisasikan oleh model data tertentu. DML memilki dua tipe yaitu DML prosedural (harus menspesifikasikan data apa yang dibutuhkan dan bagaimana mendapatkannya) dan DML Non-prosedural (hanya menspesifikasikan tentang data apa yang dibutuhkan).  Instruksi operasional DML meliputi :</a:t>
            </a:r>
          </a:p>
          <a:p>
            <a:pPr marL="742950" lvl="1" indent="-285750" algn="just">
              <a:buFont typeface="Courier New"/>
              <a:buChar char="o"/>
              <a:tabLst>
                <a:tab pos="685800" algn="l"/>
              </a:tabLst>
            </a:pPr>
            <a:r>
              <a:rPr lang="en-US" sz="1200" b="1">
                <a:latin typeface="Times New Roman"/>
                <a:ea typeface="Times New Roman"/>
                <a:cs typeface="Times New Roman"/>
              </a:rPr>
              <a:t>Retrieval </a:t>
            </a:r>
            <a:r>
              <a:rPr lang="en-US" sz="1200">
                <a:latin typeface="Times New Roman"/>
                <a:ea typeface="Times New Roman"/>
                <a:cs typeface="Times New Roman"/>
              </a:rPr>
              <a:t>(informasi) dari database</a:t>
            </a:r>
          </a:p>
          <a:p>
            <a:pPr marL="742950" lvl="1" indent="-285750" algn="just">
              <a:buFont typeface="Courier New"/>
              <a:buChar char="o"/>
              <a:tabLst>
                <a:tab pos="685800" algn="l"/>
              </a:tabLst>
            </a:pPr>
            <a:r>
              <a:rPr lang="en-US" sz="1200" b="1">
                <a:latin typeface="Times New Roman"/>
                <a:ea typeface="Times New Roman"/>
                <a:cs typeface="Times New Roman"/>
              </a:rPr>
              <a:t>Insert/ append </a:t>
            </a:r>
            <a:r>
              <a:rPr lang="en-US" sz="1200">
                <a:latin typeface="Times New Roman"/>
                <a:ea typeface="Times New Roman"/>
                <a:cs typeface="Times New Roman"/>
              </a:rPr>
              <a:t>tuple(record)</a:t>
            </a:r>
          </a:p>
          <a:p>
            <a:pPr marL="742950" lvl="1" indent="-285750" algn="just">
              <a:buFont typeface="Courier New"/>
              <a:buChar char="o"/>
              <a:tabLst>
                <a:tab pos="685800" algn="l"/>
              </a:tabLst>
            </a:pPr>
            <a:r>
              <a:rPr lang="en-US" sz="1200" b="1">
                <a:latin typeface="Times New Roman"/>
                <a:ea typeface="Times New Roman"/>
                <a:cs typeface="Times New Roman"/>
              </a:rPr>
              <a:t>Delete/Drop </a:t>
            </a:r>
            <a:r>
              <a:rPr lang="en-US" sz="1200">
                <a:latin typeface="Times New Roman"/>
                <a:ea typeface="Times New Roman"/>
                <a:cs typeface="Times New Roman"/>
              </a:rPr>
              <a:t>tuple(record)</a:t>
            </a:r>
          </a:p>
          <a:p>
            <a:pPr marL="742950" lvl="1" indent="-285750" algn="just">
              <a:buFont typeface="Courier New"/>
              <a:buChar char="o"/>
              <a:tabLst>
                <a:tab pos="685800" algn="l"/>
              </a:tabLst>
            </a:pPr>
            <a:r>
              <a:rPr lang="en-US" sz="1200" b="1">
                <a:latin typeface="Times New Roman"/>
                <a:ea typeface="Times New Roman"/>
                <a:cs typeface="Times New Roman"/>
              </a:rPr>
              <a:t>Modify/Update/Edit/Replace </a:t>
            </a:r>
            <a:r>
              <a:rPr lang="en-US" sz="1200">
                <a:latin typeface="Times New Roman"/>
                <a:ea typeface="Times New Roman"/>
                <a:cs typeface="Times New Roman"/>
              </a:rPr>
              <a:t>tuple(record)</a:t>
            </a:r>
          </a:p>
          <a:p>
            <a:pPr marL="742950" lvl="1" indent="-285750" algn="just">
              <a:buFont typeface="Courier New"/>
              <a:buChar char="o"/>
              <a:tabLst>
                <a:tab pos="685800" algn="l"/>
              </a:tabLst>
            </a:pPr>
            <a:r>
              <a:rPr lang="en-US" sz="1200" b="1">
                <a:latin typeface="Times New Roman"/>
                <a:ea typeface="Times New Roman"/>
                <a:cs typeface="Times New Roman"/>
              </a:rPr>
              <a:t>Find/Seek/Locate </a:t>
            </a:r>
            <a:r>
              <a:rPr lang="en-US" sz="1200">
                <a:latin typeface="Times New Roman"/>
                <a:ea typeface="Times New Roman"/>
                <a:cs typeface="Times New Roman"/>
              </a:rPr>
              <a:t>tuple(record)</a:t>
            </a:r>
          </a:p>
          <a:p>
            <a:pPr marL="742950" lvl="1" indent="-285750" algn="just">
              <a:buFont typeface="Courier New"/>
              <a:buChar char="o"/>
              <a:tabLst>
                <a:tab pos="685800" algn="l"/>
              </a:tabLst>
            </a:pPr>
            <a:r>
              <a:rPr lang="en-US" sz="1200" b="1">
                <a:latin typeface="Times New Roman"/>
                <a:ea typeface="Times New Roman"/>
                <a:cs typeface="Times New Roman"/>
              </a:rPr>
              <a:t>Move (First/last/next/prior) </a:t>
            </a:r>
            <a:r>
              <a:rPr lang="en-US" sz="1200">
                <a:latin typeface="Times New Roman"/>
                <a:ea typeface="Times New Roman"/>
                <a:cs typeface="Times New Roman"/>
              </a:rPr>
              <a:t>Pointer tuple</a:t>
            </a:r>
          </a:p>
          <a:p>
            <a:pPr marL="174625" lvl="0" indent="-174625">
              <a:spcAft>
                <a:spcPts val="600"/>
              </a:spcAft>
              <a:buFont typeface="Wingdings" pitchFamily="2" charset="2"/>
              <a:buChar char="ü"/>
              <a:tabLst>
                <a:tab pos="228600" algn="l"/>
              </a:tabLst>
            </a:pPr>
            <a:r>
              <a:rPr lang="en-US" sz="1200" b="1">
                <a:latin typeface="Times New Roman"/>
                <a:ea typeface="Times New Roman"/>
              </a:rPr>
              <a:t>Query, </a:t>
            </a:r>
            <a:r>
              <a:rPr lang="en-US" sz="1200">
                <a:latin typeface="Times New Roman"/>
                <a:ea typeface="Times New Roman"/>
              </a:rPr>
              <a:t>adalah pernyataan (statement) untuk memperoleh informasi dari database. Query Language (QL) adalah bahasa yang menyediakan cara untuk mendapatkan informasi yang diinginkan. Structure Query Language (SQL) merupakan kaidah terstruktur yang digunakan oleh Query Language</a:t>
            </a:r>
            <a:r>
              <a:rPr lang="en-US" sz="1400" smtClean="0">
                <a:latin typeface="Times New Roman"/>
                <a:ea typeface="Times New Roman"/>
              </a:rPr>
              <a:t>.</a:t>
            </a:r>
            <a:endParaRPr lang="en-US" sz="1400" smtClean="0">
              <a:latin typeface="Times New Roman"/>
              <a:ea typeface="Times New Roman"/>
              <a:cs typeface="Times New Roman"/>
            </a:endParaRPr>
          </a:p>
        </p:txBody>
      </p:sp>
    </p:spTree>
    <p:extLst>
      <p:ext uri="{BB962C8B-B14F-4D97-AF65-F5344CB8AC3E}">
        <p14:creationId xmlns:p14="http://schemas.microsoft.com/office/powerpoint/2010/main" val="36744703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Background free vector download (53,206 Free vector) for commercial use.  format: ai, eps, cdr, svg vector illustration graphic art desig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314" y="809625"/>
            <a:ext cx="10877551" cy="5734050"/>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11" name="Rectangle 10"/>
          <p:cNvSpPr/>
          <p:nvPr/>
        </p:nvSpPr>
        <p:spPr>
          <a:xfrm>
            <a:off x="3672691" y="3411122"/>
            <a:ext cx="4698952" cy="1569660"/>
          </a:xfrm>
          <a:prstGeom prst="rect">
            <a:avLst/>
          </a:prstGeom>
          <a:noFill/>
        </p:spPr>
        <p:txBody>
          <a:bodyPr wrap="square" lIns="91440" tIns="45720" rIns="91440" bIns="45720">
            <a:spAutoFit/>
          </a:bodyPr>
          <a:lstStyle/>
          <a:p>
            <a:pPr algn="ctr"/>
            <a:r>
              <a:rPr lang="en-US" sz="4800" b="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Silakan Diskusi </a:t>
            </a:r>
            <a:br>
              <a:rPr lang="en-US" sz="4800" b="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br>
            <a:r>
              <a:rPr lang="en-US" sz="4800" b="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tanya-jawab</a:t>
            </a:r>
            <a:endParaRPr lang="en-US" sz="4800" b="1">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10" name="Title 1">
            <a:extLst>
              <a:ext uri="{FF2B5EF4-FFF2-40B4-BE49-F238E27FC236}">
                <a16:creationId xmlns:a16="http://schemas.microsoft.com/office/drawing/2014/main" xmlns="" id="{BD21447A-6C77-4E90-9545-B2B98D1C43C0}"/>
              </a:ext>
            </a:extLst>
          </p:cNvPr>
          <p:cNvSpPr txBox="1">
            <a:spLocks/>
          </p:cNvSpPr>
          <p:nvPr/>
        </p:nvSpPr>
        <p:spPr>
          <a:xfrm>
            <a:off x="676274" y="144937"/>
            <a:ext cx="11249025" cy="493240"/>
          </a:xfrm>
          <a:prstGeom prst="rect">
            <a:avLst/>
          </a:prstGeom>
          <a:noFill/>
        </p:spPr>
        <p:txBody>
          <a:bodyPr vert="horz" lIns="91440" tIns="45720" rIns="91440" bIns="45720" rtlCol="0" anchor="t">
            <a:noAutofit/>
          </a:bodyPr>
          <a:lstStyle>
            <a:lvl1pPr algn="r"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l"/>
            <a:r>
              <a:rPr lang="en-US" smtClean="0">
                <a:latin typeface="AR JULIAN" pitchFamily="2" charset="0"/>
                <a:sym typeface="Wingdings"/>
              </a:rPr>
              <a:t> </a:t>
            </a:r>
            <a:r>
              <a:rPr lang="en-US" smtClean="0">
                <a:latin typeface="AR JULIAN" pitchFamily="2" charset="0"/>
              </a:rPr>
              <a:t>REHAT &amp; DISKUSI</a:t>
            </a:r>
            <a:endParaRPr lang="id-ID">
              <a:latin typeface="AR JULIAN" pitchFamily="2" charset="0"/>
            </a:endParaRPr>
          </a:p>
        </p:txBody>
      </p:sp>
      <p:pic>
        <p:nvPicPr>
          <p:cNvPr id="1026" name="Picture 2" descr="6 Seleb Korea dengan Nama &amp;#39;Min Ho&amp;#39;. Yang Mana Idolamu?"/>
          <p:cNvPicPr>
            <a:picLocks noChangeAspect="1" noChangeArrowheads="1"/>
          </p:cNvPicPr>
          <p:nvPr/>
        </p:nvPicPr>
        <p:blipFill rotWithShape="1">
          <a:blip r:embed="rId3">
            <a:clrChange>
              <a:clrFrom>
                <a:srgbClr val="F1F5F8"/>
              </a:clrFrom>
              <a:clrTo>
                <a:srgbClr val="F1F5F8">
                  <a:alpha val="0"/>
                </a:srgbClr>
              </a:clrTo>
            </a:clrChange>
            <a:extLst>
              <a:ext uri="{28A0092B-C50C-407E-A947-70E740481C1C}">
                <a14:useLocalDpi xmlns:a14="http://schemas.microsoft.com/office/drawing/2010/main" val="0"/>
              </a:ext>
            </a:extLst>
          </a:blip>
          <a:srcRect l="6091" r="26762"/>
          <a:stretch/>
        </p:blipFill>
        <p:spPr bwMode="auto">
          <a:xfrm>
            <a:off x="8371643" y="2635293"/>
            <a:ext cx="3182182" cy="38100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4" name="Picture 2" descr="D:\Gambar\korea3.jpg"/>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1503" r="86596" b="72112"/>
          <a:stretch/>
        </p:blipFill>
        <p:spPr bwMode="auto">
          <a:xfrm flipH="1">
            <a:off x="676274" y="2809142"/>
            <a:ext cx="2857039" cy="389625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7" name="Rectangle 6"/>
          <p:cNvSpPr/>
          <p:nvPr/>
        </p:nvSpPr>
        <p:spPr>
          <a:xfrm>
            <a:off x="878888" y="886392"/>
            <a:ext cx="8333692" cy="1077218"/>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200" b="1" spc="50" smtClean="0">
                <a:ln w="11430"/>
                <a:solidFill>
                  <a:srgbClr val="FF0000"/>
                </a:solidFill>
                <a:effectLst>
                  <a:outerShdw blurRad="76200" dist="50800" dir="5400000" algn="tl" rotWithShape="0">
                    <a:srgbClr val="000000">
                      <a:alpha val="65000"/>
                    </a:srgbClr>
                  </a:outerShdw>
                </a:effectLst>
              </a:rPr>
              <a:t>Silakan … rehat 3 menit</a:t>
            </a:r>
          </a:p>
          <a:p>
            <a:r>
              <a:rPr lang="en-US" sz="3200" b="1" spc="50" smtClean="0">
                <a:ln w="11430"/>
                <a:solidFill>
                  <a:srgbClr val="FF0000"/>
                </a:solidFill>
                <a:effectLst>
                  <a:outerShdw blurRad="76200" dist="50800" dir="5400000" algn="tl" rotWithShape="0">
                    <a:srgbClr val="000000">
                      <a:alpha val="65000"/>
                    </a:srgbClr>
                  </a:outerShdw>
                </a:effectLst>
              </a:rPr>
              <a:t>Regangkan tubuh &amp; sruput dulu kopinya.</a:t>
            </a:r>
            <a:endParaRPr lang="en-US" sz="3200" b="1" spc="50">
              <a:ln w="11430"/>
              <a:solidFill>
                <a:srgbClr val="FF0000"/>
              </a:soli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3438845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BD21447A-6C77-4E90-9545-B2B98D1C43C0}"/>
              </a:ext>
            </a:extLst>
          </p:cNvPr>
          <p:cNvSpPr txBox="1">
            <a:spLocks/>
          </p:cNvSpPr>
          <p:nvPr/>
        </p:nvSpPr>
        <p:spPr>
          <a:xfrm>
            <a:off x="428624" y="135411"/>
            <a:ext cx="11389996" cy="493240"/>
          </a:xfrm>
          <a:prstGeom prst="rect">
            <a:avLst/>
          </a:prstGeom>
          <a:solidFill>
            <a:schemeClr val="tx1"/>
          </a:solidFill>
        </p:spPr>
        <p:txBody>
          <a:bodyPr vert="horz" lIns="91440" tIns="45720" rIns="91440" bIns="0" rtlCol="0" anchor="b">
            <a:noAutofit/>
          </a:bodyPr>
          <a:lstStyle>
            <a:lvl1pPr algn="l" defTabSz="914400" rtl="0" eaLnBrk="1" latinLnBrk="0" hangingPunct="1">
              <a:lnSpc>
                <a:spcPct val="90000"/>
              </a:lnSpc>
              <a:spcBef>
                <a:spcPct val="0"/>
              </a:spcBef>
              <a:buNone/>
              <a:defRPr sz="6600" b="0" i="0" kern="1200" cap="all">
                <a:solidFill>
                  <a:schemeClr val="tx1"/>
                </a:solidFill>
                <a:effectLst/>
                <a:latin typeface="+mj-lt"/>
                <a:ea typeface="+mj-ea"/>
                <a:cs typeface="+mj-cs"/>
              </a:defRPr>
            </a:lvl1pPr>
          </a:lstStyle>
          <a:p>
            <a:r>
              <a:rPr lang="en-US" sz="3200" smtClean="0">
                <a:solidFill>
                  <a:schemeClr val="bg1"/>
                </a:solidFill>
                <a:latin typeface="AR JULIAN" pitchFamily="2" charset="0"/>
                <a:sym typeface="Wingdings"/>
              </a:rPr>
              <a:t> PENGANTAR </a:t>
            </a:r>
            <a:r>
              <a:rPr lang="en-US" sz="3200" smtClean="0">
                <a:solidFill>
                  <a:schemeClr val="bg1"/>
                </a:solidFill>
                <a:latin typeface="AR JULIAN" pitchFamily="2" charset="0"/>
              </a:rPr>
              <a:t>KONSEP MODEL DATA</a:t>
            </a:r>
            <a:endParaRPr lang="id-ID" sz="3200">
              <a:solidFill>
                <a:schemeClr val="bg1"/>
              </a:solidFill>
              <a:latin typeface="AR JULIAN" pitchFamily="2" charset="0"/>
            </a:endParaRPr>
          </a:p>
        </p:txBody>
      </p:sp>
      <p:sp>
        <p:nvSpPr>
          <p:cNvPr id="2" name="Rectangle 1"/>
          <p:cNvSpPr/>
          <p:nvPr/>
        </p:nvSpPr>
        <p:spPr>
          <a:xfrm>
            <a:off x="490938" y="809118"/>
            <a:ext cx="11228621" cy="1646605"/>
          </a:xfrm>
          <a:prstGeom prst="rect">
            <a:avLst/>
          </a:prstGeom>
        </p:spPr>
        <p:txBody>
          <a:bodyPr wrap="square">
            <a:spAutoFit/>
          </a:bodyPr>
          <a:lstStyle/>
          <a:p>
            <a:pPr marL="285750" indent="-285750">
              <a:spcAft>
                <a:spcPts val="600"/>
              </a:spcAft>
              <a:buFont typeface="Wingdings" pitchFamily="2" charset="2"/>
              <a:buChar char="ü"/>
            </a:pPr>
            <a:r>
              <a:rPr lang="en-US" sz="1600" b="1">
                <a:latin typeface="Times New Roman"/>
                <a:ea typeface="Times New Roman"/>
              </a:rPr>
              <a:t>Model data </a:t>
            </a:r>
            <a:r>
              <a:rPr lang="en-US" sz="1600">
                <a:latin typeface="Times New Roman"/>
                <a:ea typeface="Times New Roman"/>
              </a:rPr>
              <a:t>adalah  koleksi seperangkat (</a:t>
            </a:r>
            <a:r>
              <a:rPr lang="en-US" sz="1600" i="1">
                <a:latin typeface="Times New Roman"/>
                <a:ea typeface="Times New Roman"/>
              </a:rPr>
              <a:t>tools</a:t>
            </a:r>
            <a:r>
              <a:rPr lang="en-US" sz="1600">
                <a:latin typeface="Times New Roman"/>
                <a:ea typeface="Times New Roman"/>
              </a:rPr>
              <a:t>) konseptual yang merepresentasikan dan mendeskripsikan tentang data (objek,  keterkaitan, makna, dan batasan-batasan data) dari fakta dunia nyata ke dalam bentuk yang bisa dianalisis dan mudah diproses oleh komputer. </a:t>
            </a:r>
            <a:endParaRPr lang="en-US" sz="1600" smtClean="0">
              <a:latin typeface="Times New Roman"/>
              <a:ea typeface="Times New Roman"/>
            </a:endParaRPr>
          </a:p>
          <a:p>
            <a:pPr marL="285750" indent="-285750">
              <a:spcAft>
                <a:spcPts val="600"/>
              </a:spcAft>
              <a:buFont typeface="Wingdings" pitchFamily="2" charset="2"/>
              <a:buChar char="ü"/>
            </a:pPr>
            <a:r>
              <a:rPr lang="en-US" sz="1600" smtClean="0">
                <a:latin typeface="Times New Roman"/>
                <a:ea typeface="Times New Roman"/>
              </a:rPr>
              <a:t>Secara </a:t>
            </a:r>
            <a:r>
              <a:rPr lang="en-US" sz="1600">
                <a:latin typeface="Times New Roman"/>
                <a:ea typeface="Times New Roman"/>
              </a:rPr>
              <a:t>umum, model data dibedakan menjadi dua yaitu model data logis (konseptual) dan model data fisik (penempatan fisik dalam </a:t>
            </a:r>
            <a:r>
              <a:rPr lang="en-US" sz="1600" i="1">
                <a:latin typeface="Times New Roman"/>
                <a:ea typeface="Times New Roman"/>
              </a:rPr>
              <a:t>storage</a:t>
            </a:r>
            <a:r>
              <a:rPr lang="en-US" sz="1600">
                <a:latin typeface="Times New Roman"/>
                <a:ea typeface="Times New Roman"/>
              </a:rPr>
              <a:t>). Model data logis dibedakan menjadi dua cara pandang data yaitu data berbasis objek dan data berbasis record. Macam-macam pemodelan data dapat dijelaskan dengan gambar skema di bawah</a:t>
            </a:r>
            <a:endParaRPr lang="en-US" sz="1600"/>
          </a:p>
        </p:txBody>
      </p:sp>
      <p:grpSp>
        <p:nvGrpSpPr>
          <p:cNvPr id="7" name="Group 6"/>
          <p:cNvGrpSpPr>
            <a:grpSpLocks/>
          </p:cNvGrpSpPr>
          <p:nvPr/>
        </p:nvGrpSpPr>
        <p:grpSpPr bwMode="auto">
          <a:xfrm>
            <a:off x="522032" y="2716437"/>
            <a:ext cx="4876812" cy="2953719"/>
            <a:chOff x="2015" y="6676"/>
            <a:chExt cx="7849" cy="3895"/>
          </a:xfrm>
        </p:grpSpPr>
        <p:sp>
          <p:nvSpPr>
            <p:cNvPr id="8" name="Rectangle 7"/>
            <p:cNvSpPr>
              <a:spLocks noChangeArrowheads="1"/>
            </p:cNvSpPr>
            <p:nvPr/>
          </p:nvSpPr>
          <p:spPr bwMode="auto">
            <a:xfrm>
              <a:off x="2015" y="6676"/>
              <a:ext cx="7616" cy="389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Text" lastClr="000000"/>
                </a:solidFill>
                <a:effectLst/>
                <a:uLnTx/>
                <a:uFillTx/>
              </a:endParaRPr>
            </a:p>
          </p:txBody>
        </p:sp>
        <p:sp>
          <p:nvSpPr>
            <p:cNvPr id="9" name="AutoShape 3049"/>
            <p:cNvSpPr>
              <a:spLocks/>
            </p:cNvSpPr>
            <p:nvPr/>
          </p:nvSpPr>
          <p:spPr bwMode="auto">
            <a:xfrm>
              <a:off x="3189" y="8356"/>
              <a:ext cx="342" cy="1826"/>
            </a:xfrm>
            <a:prstGeom prst="leftBrace">
              <a:avLst>
                <a:gd name="adj1" fmla="val 44493"/>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Text" lastClr="000000"/>
                </a:solidFill>
                <a:effectLst/>
                <a:uLnTx/>
                <a:uFillTx/>
              </a:endParaRPr>
            </a:p>
          </p:txBody>
        </p:sp>
        <p:sp>
          <p:nvSpPr>
            <p:cNvPr id="10" name="Text Box 3050"/>
            <p:cNvSpPr txBox="1">
              <a:spLocks noChangeArrowheads="1"/>
            </p:cNvSpPr>
            <p:nvPr/>
          </p:nvSpPr>
          <p:spPr bwMode="auto">
            <a:xfrm>
              <a:off x="2428" y="8942"/>
              <a:ext cx="761" cy="689"/>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marL="0" marR="0" lvl="0" indent="0" algn="ctr" defTabSz="914400" eaLnBrk="1" fontAlgn="auto" latinLnBrk="0" hangingPunct="1">
                <a:lnSpc>
                  <a:spcPct val="100000"/>
                </a:lnSpc>
                <a:spcBef>
                  <a:spcPts val="0"/>
                </a:spcBef>
                <a:spcAft>
                  <a:spcPts val="1000"/>
                </a:spcAft>
                <a:buClrTx/>
                <a:buSzTx/>
                <a:buFontTx/>
                <a:buNone/>
                <a:tabLst/>
                <a:defRPr/>
              </a:pPr>
              <a:r>
                <a:rPr kumimoji="0" lang="en-US" sz="1200" b="0" i="0" u="none" strike="noStrike" kern="0" cap="none" spc="0" normalizeH="0" baseline="0" noProof="0">
                  <a:ln>
                    <a:noFill/>
                  </a:ln>
                  <a:solidFill>
                    <a:sysClr val="windowText" lastClr="000000"/>
                  </a:solidFill>
                  <a:effectLst/>
                  <a:uLnTx/>
                  <a:uFillTx/>
                  <a:latin typeface="Times New Roman"/>
                  <a:ea typeface="Times New Roman"/>
                </a:rPr>
                <a:t>Model Data</a:t>
              </a:r>
            </a:p>
          </p:txBody>
        </p:sp>
        <p:sp>
          <p:nvSpPr>
            <p:cNvPr id="11" name="Text Box 3051"/>
            <p:cNvSpPr txBox="1">
              <a:spLocks noChangeArrowheads="1"/>
            </p:cNvSpPr>
            <p:nvPr/>
          </p:nvSpPr>
          <p:spPr bwMode="auto">
            <a:xfrm>
              <a:off x="3570" y="8008"/>
              <a:ext cx="951" cy="589"/>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marL="0" marR="0" lvl="0" indent="0" algn="ctr" defTabSz="914400" eaLnBrk="1" fontAlgn="auto" latinLnBrk="0" hangingPunct="1">
                <a:lnSpc>
                  <a:spcPct val="100000"/>
                </a:lnSpc>
                <a:spcBef>
                  <a:spcPts val="0"/>
                </a:spcBef>
                <a:spcAft>
                  <a:spcPts val="1000"/>
                </a:spcAft>
                <a:buClrTx/>
                <a:buSzTx/>
                <a:buFontTx/>
                <a:buNone/>
                <a:tabLst/>
                <a:defRPr/>
              </a:pPr>
              <a:r>
                <a:rPr kumimoji="0" lang="en-US" sz="1200" b="0" i="0" u="none" strike="noStrike" kern="0" cap="none" spc="0" normalizeH="0" baseline="0" noProof="0">
                  <a:ln>
                    <a:noFill/>
                  </a:ln>
                  <a:solidFill>
                    <a:sysClr val="windowText" lastClr="000000"/>
                  </a:solidFill>
                  <a:effectLst/>
                  <a:uLnTx/>
                  <a:uFillTx/>
                  <a:latin typeface="Times New Roman"/>
                  <a:ea typeface="Times New Roman"/>
                </a:rPr>
                <a:t>Model Logis</a:t>
              </a:r>
            </a:p>
          </p:txBody>
        </p:sp>
        <p:sp>
          <p:nvSpPr>
            <p:cNvPr id="12" name="Text Box 3052"/>
            <p:cNvSpPr txBox="1">
              <a:spLocks noChangeArrowheads="1"/>
            </p:cNvSpPr>
            <p:nvPr/>
          </p:nvSpPr>
          <p:spPr bwMode="auto">
            <a:xfrm>
              <a:off x="3525" y="9903"/>
              <a:ext cx="951" cy="545"/>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ysClr val="windowText" lastClr="000000"/>
                  </a:solidFill>
                  <a:effectLst/>
                  <a:uLnTx/>
                  <a:uFillTx/>
                  <a:latin typeface="Times New Roman"/>
                  <a:ea typeface="Times New Roman"/>
                </a:rPr>
                <a:t>Model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ysClr val="windowText" lastClr="000000"/>
                  </a:solidFill>
                  <a:effectLst/>
                  <a:uLnTx/>
                  <a:uFillTx/>
                  <a:latin typeface="Times New Roman"/>
                  <a:ea typeface="Times New Roman"/>
                </a:rPr>
                <a:t>Fisik</a:t>
              </a:r>
            </a:p>
          </p:txBody>
        </p:sp>
        <p:sp>
          <p:nvSpPr>
            <p:cNvPr id="13" name="AutoShape 3053"/>
            <p:cNvSpPr>
              <a:spLocks/>
            </p:cNvSpPr>
            <p:nvPr/>
          </p:nvSpPr>
          <p:spPr bwMode="auto">
            <a:xfrm>
              <a:off x="5853" y="6851"/>
              <a:ext cx="190" cy="1397"/>
            </a:xfrm>
            <a:prstGeom prst="leftBrace">
              <a:avLst>
                <a:gd name="adj1" fmla="val 61272"/>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Text" lastClr="000000"/>
                </a:solidFill>
                <a:effectLst/>
                <a:uLnTx/>
                <a:uFillTx/>
              </a:endParaRPr>
            </a:p>
          </p:txBody>
        </p:sp>
        <p:sp>
          <p:nvSpPr>
            <p:cNvPr id="14" name="Text Box 3054"/>
            <p:cNvSpPr txBox="1">
              <a:spLocks noChangeArrowheads="1"/>
            </p:cNvSpPr>
            <p:nvPr/>
          </p:nvSpPr>
          <p:spPr bwMode="auto">
            <a:xfrm>
              <a:off x="6043" y="6851"/>
              <a:ext cx="3805" cy="1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72000" tIns="0" rIns="0" bIns="0" anchor="t" anchorCtr="0" upright="1">
              <a:noAutofit/>
            </a:bodyPr>
            <a:lstStyle/>
            <a:p>
              <a:pPr marL="213360" marR="0" lvl="0" indent="-213360" algn="l" defTabSz="914400" eaLnBrk="1" fontAlgn="auto" latinLnBrk="0" hangingPunct="1">
                <a:lnSpc>
                  <a:spcPct val="100000"/>
                </a:lnSpc>
                <a:spcBef>
                  <a:spcPts val="0"/>
                </a:spcBef>
                <a:spcAft>
                  <a:spcPts val="0"/>
                </a:spcAft>
                <a:buClrTx/>
                <a:buSzTx/>
                <a:buFontTx/>
                <a:buNone/>
                <a:tabLst>
                  <a:tab pos="204470" algn="l"/>
                </a:tabLst>
                <a:defRPr/>
              </a:pPr>
              <a:r>
                <a:rPr kumimoji="0" lang="en-US" sz="1200" b="0" i="0" u="none" strike="noStrike" kern="0" cap="none" spc="0" normalizeH="0" baseline="0" noProof="0">
                  <a:ln>
                    <a:noFill/>
                  </a:ln>
                  <a:solidFill>
                    <a:sysClr val="windowText" lastClr="000000"/>
                  </a:solidFill>
                  <a:effectLst/>
                  <a:uLnTx/>
                  <a:uFillTx/>
                  <a:latin typeface="Times New Roman"/>
                  <a:ea typeface="Times New Roman"/>
                </a:rPr>
                <a:t>Model Entity Relationship (ER)</a:t>
              </a:r>
            </a:p>
            <a:p>
              <a:pPr marL="213360" marR="0" lvl="0" indent="-213360" algn="l" defTabSz="914400" eaLnBrk="1" fontAlgn="auto" latinLnBrk="0" hangingPunct="1">
                <a:lnSpc>
                  <a:spcPct val="100000"/>
                </a:lnSpc>
                <a:spcBef>
                  <a:spcPts val="0"/>
                </a:spcBef>
                <a:spcAft>
                  <a:spcPts val="0"/>
                </a:spcAft>
                <a:buClrTx/>
                <a:buSzTx/>
                <a:buFontTx/>
                <a:buNone/>
                <a:tabLst>
                  <a:tab pos="204470" algn="l"/>
                </a:tabLst>
                <a:defRPr/>
              </a:pPr>
              <a:r>
                <a:rPr kumimoji="0" lang="en-US" sz="1200" b="0" i="0" u="none" strike="noStrike" kern="0" cap="none" spc="0" normalizeH="0" baseline="0" noProof="0">
                  <a:ln>
                    <a:noFill/>
                  </a:ln>
                  <a:solidFill>
                    <a:sysClr val="windowText" lastClr="000000"/>
                  </a:solidFill>
                  <a:effectLst/>
                  <a:uLnTx/>
                  <a:uFillTx/>
                  <a:latin typeface="Times New Roman"/>
                  <a:ea typeface="Times New Roman"/>
                </a:rPr>
                <a:t>Model Object-Oriented (OO)</a:t>
              </a:r>
            </a:p>
            <a:p>
              <a:pPr marL="213360" marR="0" lvl="0" indent="-213360" algn="l" defTabSz="914400" eaLnBrk="1" fontAlgn="auto" latinLnBrk="0" hangingPunct="1">
                <a:lnSpc>
                  <a:spcPct val="100000"/>
                </a:lnSpc>
                <a:spcBef>
                  <a:spcPts val="0"/>
                </a:spcBef>
                <a:spcAft>
                  <a:spcPts val="0"/>
                </a:spcAft>
                <a:buClrTx/>
                <a:buSzTx/>
                <a:buFontTx/>
                <a:buNone/>
                <a:tabLst>
                  <a:tab pos="204470" algn="l"/>
                </a:tabLst>
                <a:defRPr/>
              </a:pPr>
              <a:r>
                <a:rPr kumimoji="0" lang="en-US" sz="1200" b="0" i="0" u="none" strike="noStrike" kern="0" cap="none" spc="0" normalizeH="0" baseline="0" noProof="0">
                  <a:ln>
                    <a:noFill/>
                  </a:ln>
                  <a:solidFill>
                    <a:sysClr val="windowText" lastClr="000000"/>
                  </a:solidFill>
                  <a:effectLst/>
                  <a:uLnTx/>
                  <a:uFillTx/>
                  <a:latin typeface="Times New Roman"/>
                  <a:ea typeface="Times New Roman"/>
                </a:rPr>
                <a:t>Model Binary</a:t>
              </a:r>
            </a:p>
            <a:p>
              <a:pPr marL="213360" marR="0" lvl="0" indent="-213360" algn="l" defTabSz="914400" eaLnBrk="1" fontAlgn="auto" latinLnBrk="0" hangingPunct="1">
                <a:lnSpc>
                  <a:spcPct val="100000"/>
                </a:lnSpc>
                <a:spcBef>
                  <a:spcPts val="0"/>
                </a:spcBef>
                <a:spcAft>
                  <a:spcPts val="0"/>
                </a:spcAft>
                <a:buClrTx/>
                <a:buSzTx/>
                <a:buFontTx/>
                <a:buNone/>
                <a:tabLst>
                  <a:tab pos="204470" algn="l"/>
                </a:tabLst>
                <a:defRPr/>
              </a:pPr>
              <a:r>
                <a:rPr kumimoji="0" lang="en-US" sz="1200" b="0" i="0" u="none" strike="noStrike" kern="0" cap="none" spc="0" normalizeH="0" baseline="0" noProof="0">
                  <a:ln>
                    <a:noFill/>
                  </a:ln>
                  <a:solidFill>
                    <a:sysClr val="windowText" lastClr="000000"/>
                  </a:solidFill>
                  <a:effectLst/>
                  <a:uLnTx/>
                  <a:uFillTx/>
                  <a:latin typeface="Times New Roman"/>
                  <a:ea typeface="Times New Roman"/>
                </a:rPr>
                <a:t>Model Semantic-Data</a:t>
              </a:r>
            </a:p>
            <a:p>
              <a:pPr marL="213360" marR="0" lvl="0" indent="-213360" algn="l" defTabSz="914400" eaLnBrk="1" fontAlgn="auto" latinLnBrk="0" hangingPunct="1">
                <a:lnSpc>
                  <a:spcPct val="100000"/>
                </a:lnSpc>
                <a:spcBef>
                  <a:spcPts val="0"/>
                </a:spcBef>
                <a:spcAft>
                  <a:spcPts val="0"/>
                </a:spcAft>
                <a:buClrTx/>
                <a:buSzTx/>
                <a:buFontTx/>
                <a:buNone/>
                <a:tabLst>
                  <a:tab pos="204470" algn="l"/>
                </a:tabLst>
                <a:defRPr/>
              </a:pPr>
              <a:r>
                <a:rPr kumimoji="0" lang="en-US" sz="1200" b="0" i="0" u="none" strike="noStrike" kern="0" cap="none" spc="0" normalizeH="0" baseline="0" noProof="0">
                  <a:ln>
                    <a:noFill/>
                  </a:ln>
                  <a:solidFill>
                    <a:sysClr val="windowText" lastClr="000000"/>
                  </a:solidFill>
                  <a:effectLst/>
                  <a:uLnTx/>
                  <a:uFillTx/>
                  <a:latin typeface="Times New Roman"/>
                  <a:ea typeface="Times New Roman"/>
                </a:rPr>
                <a:t>Model Infological</a:t>
              </a:r>
            </a:p>
            <a:p>
              <a:pPr marL="213360" marR="0" lvl="0" indent="-213360" algn="l" defTabSz="914400" eaLnBrk="1" fontAlgn="auto" latinLnBrk="0" hangingPunct="1">
                <a:lnSpc>
                  <a:spcPct val="100000"/>
                </a:lnSpc>
                <a:spcBef>
                  <a:spcPts val="0"/>
                </a:spcBef>
                <a:spcAft>
                  <a:spcPts val="0"/>
                </a:spcAft>
                <a:buClrTx/>
                <a:buSzTx/>
                <a:buFontTx/>
                <a:buNone/>
                <a:tabLst>
                  <a:tab pos="204470" algn="l"/>
                </a:tabLst>
                <a:defRPr/>
              </a:pPr>
              <a:r>
                <a:rPr kumimoji="0" lang="en-US" sz="1200" b="0" i="0" u="none" strike="noStrike" kern="0" cap="none" spc="0" normalizeH="0" baseline="0" noProof="0">
                  <a:ln>
                    <a:noFill/>
                  </a:ln>
                  <a:solidFill>
                    <a:sysClr val="windowText" lastClr="000000"/>
                  </a:solidFill>
                  <a:effectLst/>
                  <a:uLnTx/>
                  <a:uFillTx/>
                  <a:latin typeface="Times New Roman"/>
                  <a:ea typeface="Times New Roman"/>
                </a:rPr>
                <a:t>Model Functional</a:t>
              </a:r>
            </a:p>
          </p:txBody>
        </p:sp>
        <p:sp>
          <p:nvSpPr>
            <p:cNvPr id="15" name="AutoShape 3055"/>
            <p:cNvSpPr>
              <a:spLocks/>
            </p:cNvSpPr>
            <p:nvPr/>
          </p:nvSpPr>
          <p:spPr bwMode="auto">
            <a:xfrm>
              <a:off x="4558" y="7581"/>
              <a:ext cx="343" cy="1447"/>
            </a:xfrm>
            <a:prstGeom prst="leftBrace">
              <a:avLst>
                <a:gd name="adj1" fmla="val 35155"/>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Text" lastClr="000000"/>
                </a:solidFill>
                <a:effectLst/>
                <a:uLnTx/>
                <a:uFillTx/>
              </a:endParaRPr>
            </a:p>
          </p:txBody>
        </p:sp>
        <p:sp>
          <p:nvSpPr>
            <p:cNvPr id="16" name="Text Box 3056"/>
            <p:cNvSpPr txBox="1">
              <a:spLocks noChangeArrowheads="1"/>
            </p:cNvSpPr>
            <p:nvPr/>
          </p:nvSpPr>
          <p:spPr bwMode="auto">
            <a:xfrm>
              <a:off x="4871" y="7276"/>
              <a:ext cx="952" cy="567"/>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marL="0" marR="0" lvl="0" indent="0" algn="ctr" defTabSz="914400" eaLnBrk="1" fontAlgn="auto" latinLnBrk="0" hangingPunct="1">
                <a:lnSpc>
                  <a:spcPct val="100000"/>
                </a:lnSpc>
                <a:spcBef>
                  <a:spcPts val="0"/>
                </a:spcBef>
                <a:spcAft>
                  <a:spcPts val="1000"/>
                </a:spcAft>
                <a:buClrTx/>
                <a:buSzTx/>
                <a:buFontTx/>
                <a:buNone/>
                <a:tabLst/>
                <a:defRPr/>
              </a:pPr>
              <a:r>
                <a:rPr kumimoji="0" lang="en-US" sz="1200" b="0" i="0" u="none" strike="noStrike" kern="0" cap="none" spc="0" normalizeH="0" baseline="0" noProof="0">
                  <a:ln>
                    <a:noFill/>
                  </a:ln>
                  <a:solidFill>
                    <a:sysClr val="windowText" lastClr="000000"/>
                  </a:solidFill>
                  <a:effectLst/>
                  <a:uLnTx/>
                  <a:uFillTx/>
                  <a:latin typeface="Times New Roman"/>
                  <a:ea typeface="Times New Roman"/>
                </a:rPr>
                <a:t>Berbasis Objek</a:t>
              </a:r>
            </a:p>
          </p:txBody>
        </p:sp>
        <p:sp>
          <p:nvSpPr>
            <p:cNvPr id="17" name="Text Box 3057"/>
            <p:cNvSpPr txBox="1">
              <a:spLocks noChangeArrowheads="1"/>
            </p:cNvSpPr>
            <p:nvPr/>
          </p:nvSpPr>
          <p:spPr bwMode="auto">
            <a:xfrm>
              <a:off x="4901" y="8735"/>
              <a:ext cx="952" cy="548"/>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marL="0" marR="0" lvl="0" indent="0" algn="ctr" defTabSz="914400" eaLnBrk="1" fontAlgn="auto" latinLnBrk="0" hangingPunct="1">
                <a:lnSpc>
                  <a:spcPct val="100000"/>
                </a:lnSpc>
                <a:spcBef>
                  <a:spcPts val="0"/>
                </a:spcBef>
                <a:spcAft>
                  <a:spcPts val="1000"/>
                </a:spcAft>
                <a:buClrTx/>
                <a:buSzTx/>
                <a:buFontTx/>
                <a:buNone/>
                <a:tabLst/>
                <a:defRPr/>
              </a:pPr>
              <a:r>
                <a:rPr kumimoji="0" lang="en-US" sz="1200" b="0" i="0" u="none" strike="noStrike" kern="0" cap="none" spc="0" normalizeH="0" baseline="0" noProof="0">
                  <a:ln>
                    <a:noFill/>
                  </a:ln>
                  <a:solidFill>
                    <a:sysClr val="windowText" lastClr="000000"/>
                  </a:solidFill>
                  <a:effectLst/>
                  <a:uLnTx/>
                  <a:uFillTx/>
                  <a:latin typeface="Times New Roman"/>
                  <a:ea typeface="Times New Roman"/>
                </a:rPr>
                <a:t>Berbasis Record</a:t>
              </a:r>
            </a:p>
          </p:txBody>
        </p:sp>
        <p:sp>
          <p:nvSpPr>
            <p:cNvPr id="18" name="AutoShape 3058"/>
            <p:cNvSpPr>
              <a:spLocks/>
            </p:cNvSpPr>
            <p:nvPr/>
          </p:nvSpPr>
          <p:spPr bwMode="auto">
            <a:xfrm>
              <a:off x="5868" y="8735"/>
              <a:ext cx="226" cy="548"/>
            </a:xfrm>
            <a:prstGeom prst="leftBrace">
              <a:avLst>
                <a:gd name="adj1" fmla="val 20206"/>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Text" lastClr="000000"/>
                </a:solidFill>
                <a:effectLst/>
                <a:uLnTx/>
                <a:uFillTx/>
              </a:endParaRPr>
            </a:p>
          </p:txBody>
        </p:sp>
        <p:sp>
          <p:nvSpPr>
            <p:cNvPr id="19" name="Text Box 3059"/>
            <p:cNvSpPr txBox="1">
              <a:spLocks noChangeArrowheads="1"/>
            </p:cNvSpPr>
            <p:nvPr/>
          </p:nvSpPr>
          <p:spPr bwMode="auto">
            <a:xfrm>
              <a:off x="6059" y="8687"/>
              <a:ext cx="3805" cy="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72000" tIns="0" rIns="0" bIns="0" anchor="t" anchorCtr="0" upright="1">
              <a:noAutofit/>
            </a:bodyPr>
            <a:lstStyle/>
            <a:p>
              <a:pPr marL="237490" marR="0" lvl="0" indent="-228600" algn="l" defTabSz="914400" eaLnBrk="1" fontAlgn="auto" latinLnBrk="0" hangingPunct="1">
                <a:lnSpc>
                  <a:spcPct val="100000"/>
                </a:lnSpc>
                <a:spcBef>
                  <a:spcPts val="0"/>
                </a:spcBef>
                <a:spcAft>
                  <a:spcPts val="0"/>
                </a:spcAft>
                <a:buClrTx/>
                <a:buSzTx/>
                <a:buFontTx/>
                <a:buNone/>
                <a:tabLst>
                  <a:tab pos="237490" algn="l"/>
                </a:tabLst>
                <a:defRPr/>
              </a:pPr>
              <a:r>
                <a:rPr kumimoji="0" lang="en-US" sz="1200" b="0" i="0" u="none" strike="noStrike" kern="0" cap="none" spc="0" normalizeH="0" baseline="0" noProof="0">
                  <a:ln>
                    <a:noFill/>
                  </a:ln>
                  <a:solidFill>
                    <a:sysClr val="windowText" lastClr="000000"/>
                  </a:solidFill>
                  <a:effectLst/>
                  <a:uLnTx/>
                  <a:uFillTx/>
                  <a:latin typeface="Times New Roman"/>
                  <a:ea typeface="Times New Roman"/>
                </a:rPr>
                <a:t>Model Relational</a:t>
              </a:r>
            </a:p>
            <a:p>
              <a:pPr marL="237490" marR="0" lvl="0" indent="-228600" algn="l" defTabSz="914400" eaLnBrk="1" fontAlgn="auto" latinLnBrk="0" hangingPunct="1">
                <a:lnSpc>
                  <a:spcPct val="100000"/>
                </a:lnSpc>
                <a:spcBef>
                  <a:spcPts val="0"/>
                </a:spcBef>
                <a:spcAft>
                  <a:spcPts val="0"/>
                </a:spcAft>
                <a:buClrTx/>
                <a:buSzTx/>
                <a:buFontTx/>
                <a:buNone/>
                <a:tabLst>
                  <a:tab pos="237490" algn="l"/>
                </a:tabLst>
                <a:defRPr/>
              </a:pPr>
              <a:r>
                <a:rPr kumimoji="0" lang="en-US" sz="1200" b="0" i="0" u="none" strike="noStrike" kern="0" cap="none" spc="0" normalizeH="0" baseline="0" noProof="0">
                  <a:ln>
                    <a:noFill/>
                  </a:ln>
                  <a:solidFill>
                    <a:sysClr val="windowText" lastClr="000000"/>
                  </a:solidFill>
                  <a:effectLst/>
                  <a:uLnTx/>
                  <a:uFillTx/>
                  <a:latin typeface="Times New Roman"/>
                  <a:ea typeface="Times New Roman"/>
                </a:rPr>
                <a:t>Model </a:t>
              </a:r>
              <a:r>
                <a:rPr kumimoji="0" lang="en-US" sz="1200" b="0" i="0" u="none" strike="noStrike" kern="0" cap="none" spc="0" normalizeH="0" baseline="0" noProof="0" smtClean="0">
                  <a:ln>
                    <a:noFill/>
                  </a:ln>
                  <a:solidFill>
                    <a:sysClr val="windowText" lastClr="000000"/>
                  </a:solidFill>
                  <a:effectLst/>
                  <a:uLnTx/>
                  <a:uFillTx/>
                  <a:latin typeface="Times New Roman"/>
                  <a:ea typeface="Times New Roman"/>
                </a:rPr>
                <a:t>Network </a:t>
              </a:r>
              <a:r>
                <a:rPr kumimoji="0" lang="en-US" sz="1200" b="0" i="0" u="none" strike="noStrike" kern="0" cap="none" spc="0" normalizeH="0" baseline="0" noProof="0">
                  <a:ln>
                    <a:noFill/>
                  </a:ln>
                  <a:solidFill>
                    <a:sysClr val="windowText" lastClr="000000"/>
                  </a:solidFill>
                  <a:effectLst/>
                  <a:uLnTx/>
                  <a:uFillTx/>
                  <a:latin typeface="Times New Roman"/>
                  <a:ea typeface="Times New Roman"/>
                </a:rPr>
                <a:t>(Jaringan)</a:t>
              </a:r>
            </a:p>
            <a:p>
              <a:pPr marL="237490" marR="0" lvl="0" indent="-228600" algn="l" defTabSz="914400" eaLnBrk="1" fontAlgn="auto" latinLnBrk="0" hangingPunct="1">
                <a:lnSpc>
                  <a:spcPct val="100000"/>
                </a:lnSpc>
                <a:spcBef>
                  <a:spcPts val="0"/>
                </a:spcBef>
                <a:spcAft>
                  <a:spcPts val="0"/>
                </a:spcAft>
                <a:buClrTx/>
                <a:buSzTx/>
                <a:buFontTx/>
                <a:buNone/>
                <a:tabLst>
                  <a:tab pos="237490" algn="l"/>
                </a:tabLst>
                <a:defRPr/>
              </a:pPr>
              <a:r>
                <a:rPr kumimoji="0" lang="en-US" sz="1200" b="0" i="0" u="none" strike="noStrike" kern="0" cap="none" spc="0" normalizeH="0" baseline="0" noProof="0">
                  <a:ln>
                    <a:noFill/>
                  </a:ln>
                  <a:solidFill>
                    <a:sysClr val="windowText" lastClr="000000"/>
                  </a:solidFill>
                  <a:effectLst/>
                  <a:uLnTx/>
                  <a:uFillTx/>
                  <a:latin typeface="Times New Roman"/>
                  <a:ea typeface="Times New Roman"/>
                </a:rPr>
                <a:t>Model Hierarchical (Hirarki)</a:t>
              </a:r>
            </a:p>
          </p:txBody>
        </p:sp>
        <p:sp>
          <p:nvSpPr>
            <p:cNvPr id="20" name="AutoShape 3060"/>
            <p:cNvSpPr>
              <a:spLocks/>
            </p:cNvSpPr>
            <p:nvPr/>
          </p:nvSpPr>
          <p:spPr bwMode="auto">
            <a:xfrm>
              <a:off x="4521" y="9930"/>
              <a:ext cx="189" cy="550"/>
            </a:xfrm>
            <a:prstGeom prst="leftBrace">
              <a:avLst>
                <a:gd name="adj1" fmla="val 24250"/>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Text" lastClr="000000"/>
                </a:solidFill>
                <a:effectLst/>
                <a:uLnTx/>
                <a:uFillTx/>
              </a:endParaRPr>
            </a:p>
          </p:txBody>
        </p:sp>
        <p:sp>
          <p:nvSpPr>
            <p:cNvPr id="21" name="Text Box 3061"/>
            <p:cNvSpPr txBox="1">
              <a:spLocks noChangeArrowheads="1"/>
            </p:cNvSpPr>
            <p:nvPr/>
          </p:nvSpPr>
          <p:spPr bwMode="auto">
            <a:xfrm>
              <a:off x="4607" y="9955"/>
              <a:ext cx="3805" cy="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72000" tIns="0" rIns="0" bIns="0" anchor="t" anchorCtr="0" upright="1">
              <a:noAutofit/>
            </a:bodyPr>
            <a:lstStyle/>
            <a:p>
              <a:pPr marL="237490" marR="0" lvl="0" indent="-228600" algn="l" defTabSz="914400" eaLnBrk="1" fontAlgn="auto" latinLnBrk="0" hangingPunct="1">
                <a:lnSpc>
                  <a:spcPct val="100000"/>
                </a:lnSpc>
                <a:spcBef>
                  <a:spcPts val="0"/>
                </a:spcBef>
                <a:spcAft>
                  <a:spcPts val="0"/>
                </a:spcAft>
                <a:buClrTx/>
                <a:buSzTx/>
                <a:buFontTx/>
                <a:buNone/>
                <a:tabLst>
                  <a:tab pos="237490" algn="l"/>
                </a:tabLst>
                <a:defRPr/>
              </a:pPr>
              <a:r>
                <a:rPr kumimoji="0" lang="en-US" sz="1200" b="0" i="0" u="none" strike="noStrike" kern="0" cap="none" spc="0" normalizeH="0" baseline="0" noProof="0">
                  <a:ln>
                    <a:noFill/>
                  </a:ln>
                  <a:solidFill>
                    <a:sysClr val="windowText" lastClr="000000"/>
                  </a:solidFill>
                  <a:effectLst/>
                  <a:uLnTx/>
                  <a:uFillTx/>
                  <a:latin typeface="Times New Roman"/>
                  <a:ea typeface="Times New Roman"/>
                </a:rPr>
                <a:t>Model Unifying (Unifikasi)</a:t>
              </a:r>
            </a:p>
            <a:p>
              <a:pPr marL="237490" marR="0" lvl="0" indent="-228600" algn="l" defTabSz="914400" eaLnBrk="1" fontAlgn="auto" latinLnBrk="0" hangingPunct="1">
                <a:lnSpc>
                  <a:spcPct val="100000"/>
                </a:lnSpc>
                <a:spcBef>
                  <a:spcPts val="0"/>
                </a:spcBef>
                <a:spcAft>
                  <a:spcPts val="0"/>
                </a:spcAft>
                <a:buClrTx/>
                <a:buSzTx/>
                <a:buFontTx/>
                <a:buNone/>
                <a:tabLst>
                  <a:tab pos="237490" algn="l"/>
                </a:tabLst>
                <a:defRPr/>
              </a:pPr>
              <a:r>
                <a:rPr kumimoji="0" lang="en-US" sz="1200" b="0" i="0" u="none" strike="noStrike" kern="0" cap="none" spc="0" normalizeH="0" baseline="0" noProof="0">
                  <a:ln>
                    <a:noFill/>
                  </a:ln>
                  <a:solidFill>
                    <a:sysClr val="windowText" lastClr="000000"/>
                  </a:solidFill>
                  <a:effectLst/>
                  <a:uLnTx/>
                  <a:uFillTx/>
                  <a:latin typeface="Times New Roman"/>
                  <a:ea typeface="Times New Roman"/>
                </a:rPr>
                <a:t>Model Frame Memory</a:t>
              </a:r>
            </a:p>
          </p:txBody>
        </p:sp>
      </p:grpSp>
      <p:grpSp>
        <p:nvGrpSpPr>
          <p:cNvPr id="22" name="Group 21"/>
          <p:cNvGrpSpPr>
            <a:grpSpLocks/>
          </p:cNvGrpSpPr>
          <p:nvPr/>
        </p:nvGrpSpPr>
        <p:grpSpPr bwMode="auto">
          <a:xfrm>
            <a:off x="5800946" y="2741666"/>
            <a:ext cx="5629729" cy="2911932"/>
            <a:chOff x="1943" y="1686"/>
            <a:chExt cx="8789" cy="3881"/>
          </a:xfrm>
        </p:grpSpPr>
        <p:sp>
          <p:nvSpPr>
            <p:cNvPr id="23" name="Text Box 3063"/>
            <p:cNvSpPr txBox="1">
              <a:spLocks noChangeArrowheads="1"/>
            </p:cNvSpPr>
            <p:nvPr/>
          </p:nvSpPr>
          <p:spPr bwMode="auto">
            <a:xfrm>
              <a:off x="5135" y="2654"/>
              <a:ext cx="1122" cy="720"/>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sng" strike="noStrike" kern="0" cap="none" spc="0" normalizeH="0" baseline="0" noProof="0">
                  <a:ln>
                    <a:noFill/>
                  </a:ln>
                  <a:solidFill>
                    <a:sysClr val="windowText" lastClr="000000"/>
                  </a:solidFill>
                  <a:effectLst/>
                  <a:uLnTx/>
                  <a:uFillTx/>
                  <a:latin typeface="Times New Roman"/>
                  <a:ea typeface="Times New Roman"/>
                </a:rPr>
                <a:t>Analisis</a:t>
              </a:r>
              <a:endParaRPr kumimoji="0" lang="en-US" sz="1200" b="0" i="0" u="none" strike="noStrike" kern="0" cap="none" spc="0" normalizeH="0" baseline="0" noProof="0">
                <a:ln>
                  <a:noFill/>
                </a:ln>
                <a:solidFill>
                  <a:sysClr val="windowText" lastClr="000000"/>
                </a:solidFill>
                <a:effectLst/>
                <a:uLnTx/>
                <a:uFillTx/>
                <a:latin typeface="Times New Roman"/>
                <a:ea typeface="Times New Roman"/>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ysClr val="windowText" lastClr="000000"/>
                  </a:solidFill>
                  <a:effectLst/>
                  <a:uLnTx/>
                  <a:uFillTx/>
                  <a:latin typeface="Times New Roman"/>
                  <a:ea typeface="Times New Roman"/>
                </a:rPr>
                <a:t>Pemodelan data</a:t>
              </a:r>
              <a:endParaRPr kumimoji="0" lang="en-US" sz="1200" b="0" i="0" u="none" strike="noStrike" kern="0" cap="none" spc="0" normalizeH="0" baseline="0" noProof="0">
                <a:ln>
                  <a:noFill/>
                </a:ln>
                <a:solidFill>
                  <a:sysClr val="windowText" lastClr="000000"/>
                </a:solidFill>
                <a:effectLst/>
                <a:uLnTx/>
                <a:uFillTx/>
                <a:latin typeface="Times New Roman"/>
                <a:ea typeface="Times New Roman"/>
              </a:endParaRPr>
            </a:p>
          </p:txBody>
        </p:sp>
        <p:sp>
          <p:nvSpPr>
            <p:cNvPr id="24" name="Text Box 3067"/>
            <p:cNvSpPr txBox="1">
              <a:spLocks noChangeArrowheads="1"/>
            </p:cNvSpPr>
            <p:nvPr/>
          </p:nvSpPr>
          <p:spPr bwMode="auto">
            <a:xfrm>
              <a:off x="6152" y="2474"/>
              <a:ext cx="1047" cy="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a:ln>
                    <a:noFill/>
                  </a:ln>
                  <a:solidFill>
                    <a:sysClr val="windowText" lastClr="000000"/>
                  </a:solidFill>
                  <a:effectLst/>
                  <a:uLnTx/>
                  <a:uFillTx/>
                  <a:latin typeface="Cambria"/>
                  <a:ea typeface="Times New Roman"/>
                </a:rPr>
                <a:t>Model</a:t>
              </a:r>
              <a:endParaRPr kumimoji="0" lang="en-US" sz="1200" b="0" i="0" u="none" strike="noStrike" kern="0" cap="none" spc="0" normalizeH="0" baseline="0" noProof="0">
                <a:ln>
                  <a:noFill/>
                </a:ln>
                <a:solidFill>
                  <a:sysClr val="windowText" lastClr="000000"/>
                </a:solidFill>
                <a:effectLst/>
                <a:uLnTx/>
                <a:uFillTx/>
                <a:latin typeface="Times New Roman"/>
                <a:ea typeface="Times New Roman"/>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a:ln>
                    <a:noFill/>
                  </a:ln>
                  <a:solidFill>
                    <a:sysClr val="windowText" lastClr="000000"/>
                  </a:solidFill>
                  <a:effectLst/>
                  <a:uLnTx/>
                  <a:uFillTx/>
                  <a:latin typeface="Cambria"/>
                  <a:ea typeface="Times New Roman"/>
                </a:rPr>
                <a:t> data</a:t>
              </a:r>
              <a:endParaRPr kumimoji="0" lang="en-US" sz="1200" b="0" i="0" u="none" strike="noStrike" kern="0" cap="none" spc="0" normalizeH="0" baseline="0" noProof="0">
                <a:ln>
                  <a:noFill/>
                </a:ln>
                <a:solidFill>
                  <a:sysClr val="windowText" lastClr="000000"/>
                </a:solidFill>
                <a:effectLst/>
                <a:uLnTx/>
                <a:uFillTx/>
                <a:latin typeface="Times New Roman"/>
                <a:ea typeface="Times New Roman"/>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a:ln>
                    <a:noFill/>
                  </a:ln>
                  <a:solidFill>
                    <a:sysClr val="windowText" lastClr="000000"/>
                  </a:solidFill>
                  <a:effectLst/>
                  <a:uLnTx/>
                  <a:uFillTx/>
                  <a:latin typeface="Cambria"/>
                  <a:ea typeface="Times New Roman"/>
                </a:rPr>
                <a:t> </a:t>
              </a:r>
              <a:endParaRPr kumimoji="0" lang="en-US" sz="1200" b="0" i="0" u="none" strike="noStrike" kern="0" cap="none" spc="0" normalizeH="0" baseline="0" noProof="0">
                <a:ln>
                  <a:noFill/>
                </a:ln>
                <a:solidFill>
                  <a:sysClr val="windowText" lastClr="000000"/>
                </a:solidFill>
                <a:effectLst/>
                <a:uLnTx/>
                <a:uFillTx/>
                <a:latin typeface="Times New Roman"/>
                <a:ea typeface="Times New Roman"/>
              </a:endParaRPr>
            </a:p>
          </p:txBody>
        </p:sp>
        <p:sp>
          <p:nvSpPr>
            <p:cNvPr id="25" name="Text Box 3068"/>
            <p:cNvSpPr txBox="1">
              <a:spLocks noChangeArrowheads="1"/>
            </p:cNvSpPr>
            <p:nvPr/>
          </p:nvSpPr>
          <p:spPr bwMode="auto">
            <a:xfrm>
              <a:off x="9234" y="2534"/>
              <a:ext cx="1309" cy="720"/>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sng" strike="noStrike" kern="0" cap="none" spc="0" normalizeH="0" baseline="0" noProof="0">
                  <a:ln>
                    <a:noFill/>
                  </a:ln>
                  <a:solidFill>
                    <a:sysClr val="windowText" lastClr="000000"/>
                  </a:solidFill>
                  <a:effectLst/>
                  <a:uLnTx/>
                  <a:uFillTx/>
                  <a:latin typeface="Times New Roman"/>
                  <a:ea typeface="Times New Roman"/>
                </a:rPr>
                <a:t>Implementasi</a:t>
              </a:r>
              <a:endParaRPr kumimoji="0" lang="en-US" sz="1200" b="0" i="0" u="none" strike="noStrike" kern="0" cap="none" spc="0" normalizeH="0" baseline="0" noProof="0">
                <a:ln>
                  <a:noFill/>
                </a:ln>
                <a:solidFill>
                  <a:sysClr val="windowText" lastClr="000000"/>
                </a:solidFill>
                <a:effectLst/>
                <a:uLnTx/>
                <a:uFillTx/>
                <a:latin typeface="Times New Roman"/>
                <a:ea typeface="Times New Roman"/>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ysClr val="windowText" lastClr="000000"/>
                  </a:solidFill>
                  <a:effectLst/>
                  <a:uLnTx/>
                  <a:uFillTx/>
                  <a:latin typeface="Times New Roman"/>
                  <a:ea typeface="Times New Roman"/>
                </a:rPr>
                <a:t>Data dengan</a:t>
              </a:r>
              <a:endParaRPr kumimoji="0" lang="en-US" sz="1200" b="0" i="0" u="none" strike="noStrike" kern="0" cap="none" spc="0" normalizeH="0" baseline="0" noProof="0">
                <a:ln>
                  <a:noFill/>
                </a:ln>
                <a:solidFill>
                  <a:sysClr val="windowText" lastClr="000000"/>
                </a:solidFill>
                <a:effectLst/>
                <a:uLnTx/>
                <a:uFillTx/>
                <a:latin typeface="Times New Roman"/>
                <a:ea typeface="Times New Roman"/>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ysClr val="windowText" lastClr="000000"/>
                  </a:solidFill>
                  <a:effectLst/>
                  <a:uLnTx/>
                  <a:uFillTx/>
                  <a:latin typeface="Times New Roman"/>
                  <a:ea typeface="Times New Roman"/>
                </a:rPr>
                <a:t>DBMS</a:t>
              </a:r>
              <a:endParaRPr kumimoji="0" lang="en-US" sz="1200" b="0" i="0" u="none" strike="noStrike" kern="0" cap="none" spc="0" normalizeH="0" baseline="0" noProof="0">
                <a:ln>
                  <a:noFill/>
                </a:ln>
                <a:solidFill>
                  <a:sysClr val="windowText" lastClr="000000"/>
                </a:solidFill>
                <a:effectLst/>
                <a:uLnTx/>
                <a:uFillTx/>
                <a:latin typeface="Times New Roman"/>
                <a:ea typeface="Times New Roman"/>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ysClr val="windowText" lastClr="000000"/>
                  </a:solidFill>
                  <a:effectLst/>
                  <a:uLnTx/>
                  <a:uFillTx/>
                  <a:latin typeface="Times New Roman"/>
                  <a:ea typeface="Times New Roman"/>
                </a:rPr>
                <a:t> </a:t>
              </a:r>
              <a:endParaRPr kumimoji="0" lang="en-US" sz="1200" b="0" i="0" u="none" strike="noStrike" kern="0" cap="none" spc="0" normalizeH="0" baseline="0" noProof="0">
                <a:ln>
                  <a:noFill/>
                </a:ln>
                <a:solidFill>
                  <a:sysClr val="windowText" lastClr="000000"/>
                </a:solidFill>
                <a:effectLst/>
                <a:uLnTx/>
                <a:uFillTx/>
                <a:latin typeface="Times New Roman"/>
                <a:ea typeface="Times New Roman"/>
              </a:endParaRPr>
            </a:p>
          </p:txBody>
        </p:sp>
        <p:sp>
          <p:nvSpPr>
            <p:cNvPr id="26" name="Text Box 3069"/>
            <p:cNvSpPr txBox="1">
              <a:spLocks noChangeArrowheads="1"/>
            </p:cNvSpPr>
            <p:nvPr/>
          </p:nvSpPr>
          <p:spPr bwMode="auto">
            <a:xfrm>
              <a:off x="5151" y="3929"/>
              <a:ext cx="1181" cy="513"/>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ysClr val="windowText" lastClr="000000"/>
                  </a:solidFill>
                  <a:effectLst/>
                  <a:uLnTx/>
                  <a:uFillTx/>
                  <a:latin typeface="Times New Roman"/>
                  <a:ea typeface="Times New Roman"/>
                </a:rPr>
                <a:t>Penghalusan</a:t>
              </a:r>
              <a:endParaRPr kumimoji="0" lang="en-US" sz="1200" b="0" i="0" u="none" strike="noStrike" kern="0" cap="none" spc="0" normalizeH="0" baseline="0" noProof="0">
                <a:ln>
                  <a:noFill/>
                </a:ln>
                <a:solidFill>
                  <a:sysClr val="windowText" lastClr="000000"/>
                </a:solidFill>
                <a:effectLst/>
                <a:uLnTx/>
                <a:uFillTx/>
                <a:latin typeface="Times New Roman"/>
                <a:ea typeface="Times New Roman"/>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ysClr val="windowText" lastClr="000000"/>
                  </a:solidFill>
                  <a:effectLst/>
                  <a:uLnTx/>
                  <a:uFillTx/>
                  <a:latin typeface="Times New Roman"/>
                  <a:ea typeface="Times New Roman"/>
                </a:rPr>
                <a:t>Model</a:t>
              </a:r>
              <a:endParaRPr kumimoji="0" lang="en-US" sz="1200" b="0" i="0" u="none" strike="noStrike" kern="0" cap="none" spc="0" normalizeH="0" baseline="0" noProof="0">
                <a:ln>
                  <a:noFill/>
                </a:ln>
                <a:solidFill>
                  <a:sysClr val="windowText" lastClr="000000"/>
                </a:solidFill>
                <a:effectLst/>
                <a:uLnTx/>
                <a:uFillTx/>
                <a:latin typeface="Times New Roman"/>
                <a:ea typeface="Times New Roman"/>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ysClr val="windowText" lastClr="000000"/>
                  </a:solidFill>
                  <a:effectLst/>
                  <a:uLnTx/>
                  <a:uFillTx/>
                  <a:latin typeface="Times New Roman"/>
                  <a:ea typeface="Times New Roman"/>
                </a:rPr>
                <a:t> </a:t>
              </a:r>
              <a:endParaRPr kumimoji="0" lang="en-US" sz="1200" b="0" i="0" u="none" strike="noStrike" kern="0" cap="none" spc="0" normalizeH="0" baseline="0" noProof="0">
                <a:ln>
                  <a:noFill/>
                </a:ln>
                <a:solidFill>
                  <a:sysClr val="windowText" lastClr="000000"/>
                </a:solidFill>
                <a:effectLst/>
                <a:uLnTx/>
                <a:uFillTx/>
                <a:latin typeface="Times New Roman"/>
                <a:ea typeface="Times New Roman"/>
              </a:endParaRPr>
            </a:p>
          </p:txBody>
        </p:sp>
        <p:cxnSp>
          <p:nvCxnSpPr>
            <p:cNvPr id="27" name="Line 3070"/>
            <p:cNvCxnSpPr/>
            <p:nvPr/>
          </p:nvCxnSpPr>
          <p:spPr bwMode="auto">
            <a:xfrm>
              <a:off x="3908" y="2999"/>
              <a:ext cx="124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8" name="Line 3071"/>
            <p:cNvCxnSpPr/>
            <p:nvPr/>
          </p:nvCxnSpPr>
          <p:spPr bwMode="auto">
            <a:xfrm>
              <a:off x="6257" y="2939"/>
              <a:ext cx="93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9" name="Arc 3072"/>
            <p:cNvSpPr>
              <a:spLocks/>
            </p:cNvSpPr>
            <p:nvPr/>
          </p:nvSpPr>
          <p:spPr bwMode="auto">
            <a:xfrm>
              <a:off x="5973" y="3151"/>
              <a:ext cx="748" cy="1078"/>
            </a:xfrm>
            <a:custGeom>
              <a:avLst/>
              <a:gdLst>
                <a:gd name="G0" fmla="+- 0 0 0"/>
                <a:gd name="G1" fmla="+- 19854 0 0"/>
                <a:gd name="G2" fmla="+- 21600 0 0"/>
                <a:gd name="T0" fmla="*/ 8507 w 21600"/>
                <a:gd name="T1" fmla="*/ 0 h 38826"/>
                <a:gd name="T2" fmla="*/ 10326 w 21600"/>
                <a:gd name="T3" fmla="*/ 38826 h 38826"/>
                <a:gd name="T4" fmla="*/ 0 w 21600"/>
                <a:gd name="T5" fmla="*/ 19854 h 38826"/>
              </a:gdLst>
              <a:ahLst/>
              <a:cxnLst>
                <a:cxn ang="0">
                  <a:pos x="T0" y="T1"/>
                </a:cxn>
                <a:cxn ang="0">
                  <a:pos x="T2" y="T3"/>
                </a:cxn>
                <a:cxn ang="0">
                  <a:pos x="T4" y="T5"/>
                </a:cxn>
              </a:cxnLst>
              <a:rect l="0" t="0" r="r" b="b"/>
              <a:pathLst>
                <a:path w="21600" h="38826" fill="none" extrusionOk="0">
                  <a:moveTo>
                    <a:pt x="8507" y="-1"/>
                  </a:moveTo>
                  <a:cubicBezTo>
                    <a:pt x="16449" y="3403"/>
                    <a:pt x="21600" y="11212"/>
                    <a:pt x="21600" y="19854"/>
                  </a:cubicBezTo>
                  <a:cubicBezTo>
                    <a:pt x="21600" y="27765"/>
                    <a:pt x="17274" y="35043"/>
                    <a:pt x="10325" y="38825"/>
                  </a:cubicBezTo>
                </a:path>
                <a:path w="21600" h="38826" stroke="0" extrusionOk="0">
                  <a:moveTo>
                    <a:pt x="8507" y="-1"/>
                  </a:moveTo>
                  <a:cubicBezTo>
                    <a:pt x="16449" y="3403"/>
                    <a:pt x="21600" y="11212"/>
                    <a:pt x="21600" y="19854"/>
                  </a:cubicBezTo>
                  <a:cubicBezTo>
                    <a:pt x="21600" y="27765"/>
                    <a:pt x="17274" y="35043"/>
                    <a:pt x="10325" y="38825"/>
                  </a:cubicBezTo>
                  <a:lnTo>
                    <a:pt x="0" y="19854"/>
                  </a:lnTo>
                  <a:close/>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0" name="Arc 3073"/>
            <p:cNvSpPr>
              <a:spLocks/>
            </p:cNvSpPr>
            <p:nvPr/>
          </p:nvSpPr>
          <p:spPr bwMode="auto">
            <a:xfrm flipH="1">
              <a:off x="4671" y="3194"/>
              <a:ext cx="748" cy="1080"/>
            </a:xfrm>
            <a:custGeom>
              <a:avLst/>
              <a:gdLst>
                <a:gd name="G0" fmla="+- 0 0 0"/>
                <a:gd name="G1" fmla="+- 19854 0 0"/>
                <a:gd name="G2" fmla="+- 21600 0 0"/>
                <a:gd name="T0" fmla="*/ 8507 w 21600"/>
                <a:gd name="T1" fmla="*/ 0 h 39788"/>
                <a:gd name="T2" fmla="*/ 8318 w 21600"/>
                <a:gd name="T3" fmla="*/ 39788 h 39788"/>
                <a:gd name="T4" fmla="*/ 0 w 21600"/>
                <a:gd name="T5" fmla="*/ 19854 h 39788"/>
              </a:gdLst>
              <a:ahLst/>
              <a:cxnLst>
                <a:cxn ang="0">
                  <a:pos x="T0" y="T1"/>
                </a:cxn>
                <a:cxn ang="0">
                  <a:pos x="T2" y="T3"/>
                </a:cxn>
                <a:cxn ang="0">
                  <a:pos x="T4" y="T5"/>
                </a:cxn>
              </a:cxnLst>
              <a:rect l="0" t="0" r="r" b="b"/>
              <a:pathLst>
                <a:path w="21600" h="39788" fill="none" extrusionOk="0">
                  <a:moveTo>
                    <a:pt x="8507" y="-1"/>
                  </a:moveTo>
                  <a:cubicBezTo>
                    <a:pt x="16449" y="3403"/>
                    <a:pt x="21600" y="11212"/>
                    <a:pt x="21600" y="19854"/>
                  </a:cubicBezTo>
                  <a:cubicBezTo>
                    <a:pt x="21600" y="28569"/>
                    <a:pt x="16361" y="36431"/>
                    <a:pt x="8318" y="39788"/>
                  </a:cubicBezTo>
                </a:path>
                <a:path w="21600" h="39788" stroke="0" extrusionOk="0">
                  <a:moveTo>
                    <a:pt x="8507" y="-1"/>
                  </a:moveTo>
                  <a:cubicBezTo>
                    <a:pt x="16449" y="3403"/>
                    <a:pt x="21600" y="11212"/>
                    <a:pt x="21600" y="19854"/>
                  </a:cubicBezTo>
                  <a:cubicBezTo>
                    <a:pt x="21600" y="28569"/>
                    <a:pt x="16361" y="36431"/>
                    <a:pt x="8318" y="39788"/>
                  </a:cubicBezTo>
                  <a:lnTo>
                    <a:pt x="0" y="19854"/>
                  </a:lnTo>
                  <a:close/>
                </a:path>
              </a:pathLst>
            </a:custGeom>
            <a:noFill/>
            <a:ln w="9525">
              <a:solidFill>
                <a:srgbClr val="000000"/>
              </a:solidFill>
              <a:round/>
              <a:headEnd type="triangle" w="med" len="me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1" name="Text Box 3074"/>
            <p:cNvSpPr txBox="1">
              <a:spLocks noChangeArrowheads="1"/>
            </p:cNvSpPr>
            <p:nvPr/>
          </p:nvSpPr>
          <p:spPr bwMode="auto">
            <a:xfrm>
              <a:off x="7244" y="3944"/>
              <a:ext cx="1122" cy="498"/>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ysClr val="windowText" lastClr="000000"/>
                  </a:solidFill>
                  <a:effectLst/>
                  <a:uLnTx/>
                  <a:uFillTx/>
                  <a:latin typeface="Times New Roman"/>
                  <a:ea typeface="Times New Roman"/>
                </a:rPr>
                <a:t>Penghalusan</a:t>
              </a:r>
              <a:endParaRPr kumimoji="0" lang="en-US" sz="1200" b="0" i="0" u="none" strike="noStrike" kern="0" cap="none" spc="0" normalizeH="0" baseline="0" noProof="0">
                <a:ln>
                  <a:noFill/>
                </a:ln>
                <a:solidFill>
                  <a:sysClr val="windowText" lastClr="000000"/>
                </a:solidFill>
                <a:effectLst/>
                <a:uLnTx/>
                <a:uFillTx/>
                <a:latin typeface="Times New Roman"/>
                <a:ea typeface="Times New Roman"/>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ysClr val="windowText" lastClr="000000"/>
                  </a:solidFill>
                  <a:effectLst/>
                  <a:uLnTx/>
                  <a:uFillTx/>
                  <a:latin typeface="Times New Roman"/>
                  <a:ea typeface="Times New Roman"/>
                </a:rPr>
                <a:t>Desain</a:t>
              </a:r>
              <a:endParaRPr kumimoji="0" lang="en-US" sz="1200" b="0" i="0" u="none" strike="noStrike" kern="0" cap="none" spc="0" normalizeH="0" baseline="0" noProof="0">
                <a:ln>
                  <a:noFill/>
                </a:ln>
                <a:solidFill>
                  <a:sysClr val="windowText" lastClr="000000"/>
                </a:solidFill>
                <a:effectLst/>
                <a:uLnTx/>
                <a:uFillTx/>
                <a:latin typeface="Times New Roman"/>
                <a:ea typeface="Times New Roman"/>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ysClr val="windowText" lastClr="000000"/>
                  </a:solidFill>
                  <a:effectLst/>
                  <a:uLnTx/>
                  <a:uFillTx/>
                  <a:latin typeface="Times New Roman"/>
                  <a:ea typeface="Times New Roman"/>
                </a:rPr>
                <a:t> </a:t>
              </a:r>
              <a:endParaRPr kumimoji="0" lang="en-US" sz="1200" b="0" i="0" u="none" strike="noStrike" kern="0" cap="none" spc="0" normalizeH="0" baseline="0" noProof="0">
                <a:ln>
                  <a:noFill/>
                </a:ln>
                <a:solidFill>
                  <a:sysClr val="windowText" lastClr="000000"/>
                </a:solidFill>
                <a:effectLst/>
                <a:uLnTx/>
                <a:uFillTx/>
                <a:latin typeface="Times New Roman"/>
                <a:ea typeface="Times New Roman"/>
              </a:endParaRPr>
            </a:p>
          </p:txBody>
        </p:sp>
        <p:sp>
          <p:nvSpPr>
            <p:cNvPr id="32" name="Arc 3075"/>
            <p:cNvSpPr>
              <a:spLocks/>
            </p:cNvSpPr>
            <p:nvPr/>
          </p:nvSpPr>
          <p:spPr bwMode="auto">
            <a:xfrm>
              <a:off x="8030" y="3134"/>
              <a:ext cx="748" cy="1078"/>
            </a:xfrm>
            <a:custGeom>
              <a:avLst/>
              <a:gdLst>
                <a:gd name="G0" fmla="+- 0 0 0"/>
                <a:gd name="G1" fmla="+- 19854 0 0"/>
                <a:gd name="G2" fmla="+- 21600 0 0"/>
                <a:gd name="T0" fmla="*/ 8507 w 21600"/>
                <a:gd name="T1" fmla="*/ 0 h 38826"/>
                <a:gd name="T2" fmla="*/ 10326 w 21600"/>
                <a:gd name="T3" fmla="*/ 38826 h 38826"/>
                <a:gd name="T4" fmla="*/ 0 w 21600"/>
                <a:gd name="T5" fmla="*/ 19854 h 38826"/>
              </a:gdLst>
              <a:ahLst/>
              <a:cxnLst>
                <a:cxn ang="0">
                  <a:pos x="T0" y="T1"/>
                </a:cxn>
                <a:cxn ang="0">
                  <a:pos x="T2" y="T3"/>
                </a:cxn>
                <a:cxn ang="0">
                  <a:pos x="T4" y="T5"/>
                </a:cxn>
              </a:cxnLst>
              <a:rect l="0" t="0" r="r" b="b"/>
              <a:pathLst>
                <a:path w="21600" h="38826" fill="none" extrusionOk="0">
                  <a:moveTo>
                    <a:pt x="8507" y="-1"/>
                  </a:moveTo>
                  <a:cubicBezTo>
                    <a:pt x="16449" y="3403"/>
                    <a:pt x="21600" y="11212"/>
                    <a:pt x="21600" y="19854"/>
                  </a:cubicBezTo>
                  <a:cubicBezTo>
                    <a:pt x="21600" y="27765"/>
                    <a:pt x="17274" y="35043"/>
                    <a:pt x="10325" y="38825"/>
                  </a:cubicBezTo>
                </a:path>
                <a:path w="21600" h="38826" stroke="0" extrusionOk="0">
                  <a:moveTo>
                    <a:pt x="8507" y="-1"/>
                  </a:moveTo>
                  <a:cubicBezTo>
                    <a:pt x="16449" y="3403"/>
                    <a:pt x="21600" y="11212"/>
                    <a:pt x="21600" y="19854"/>
                  </a:cubicBezTo>
                  <a:cubicBezTo>
                    <a:pt x="21600" y="27765"/>
                    <a:pt x="17274" y="35043"/>
                    <a:pt x="10325" y="38825"/>
                  </a:cubicBezTo>
                  <a:lnTo>
                    <a:pt x="0" y="19854"/>
                  </a:lnTo>
                  <a:close/>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3" name="Arc 3076"/>
            <p:cNvSpPr>
              <a:spLocks/>
            </p:cNvSpPr>
            <p:nvPr/>
          </p:nvSpPr>
          <p:spPr bwMode="auto">
            <a:xfrm flipH="1">
              <a:off x="6818" y="3149"/>
              <a:ext cx="628" cy="1080"/>
            </a:xfrm>
            <a:custGeom>
              <a:avLst/>
              <a:gdLst>
                <a:gd name="G0" fmla="+- 0 0 0"/>
                <a:gd name="G1" fmla="+- 19854 0 0"/>
                <a:gd name="G2" fmla="+- 21600 0 0"/>
                <a:gd name="T0" fmla="*/ 8507 w 21600"/>
                <a:gd name="T1" fmla="*/ 0 h 39788"/>
                <a:gd name="T2" fmla="*/ 8318 w 21600"/>
                <a:gd name="T3" fmla="*/ 39788 h 39788"/>
                <a:gd name="T4" fmla="*/ 0 w 21600"/>
                <a:gd name="T5" fmla="*/ 19854 h 39788"/>
              </a:gdLst>
              <a:ahLst/>
              <a:cxnLst>
                <a:cxn ang="0">
                  <a:pos x="T0" y="T1"/>
                </a:cxn>
                <a:cxn ang="0">
                  <a:pos x="T2" y="T3"/>
                </a:cxn>
                <a:cxn ang="0">
                  <a:pos x="T4" y="T5"/>
                </a:cxn>
              </a:cxnLst>
              <a:rect l="0" t="0" r="r" b="b"/>
              <a:pathLst>
                <a:path w="21600" h="39788" fill="none" extrusionOk="0">
                  <a:moveTo>
                    <a:pt x="8507" y="-1"/>
                  </a:moveTo>
                  <a:cubicBezTo>
                    <a:pt x="16449" y="3403"/>
                    <a:pt x="21600" y="11212"/>
                    <a:pt x="21600" y="19854"/>
                  </a:cubicBezTo>
                  <a:cubicBezTo>
                    <a:pt x="21600" y="28569"/>
                    <a:pt x="16361" y="36431"/>
                    <a:pt x="8318" y="39788"/>
                  </a:cubicBezTo>
                </a:path>
                <a:path w="21600" h="39788" stroke="0" extrusionOk="0">
                  <a:moveTo>
                    <a:pt x="8507" y="-1"/>
                  </a:moveTo>
                  <a:cubicBezTo>
                    <a:pt x="16449" y="3403"/>
                    <a:pt x="21600" y="11212"/>
                    <a:pt x="21600" y="19854"/>
                  </a:cubicBezTo>
                  <a:cubicBezTo>
                    <a:pt x="21600" y="28569"/>
                    <a:pt x="16361" y="36431"/>
                    <a:pt x="8318" y="39788"/>
                  </a:cubicBezTo>
                  <a:lnTo>
                    <a:pt x="0" y="19854"/>
                  </a:lnTo>
                  <a:close/>
                </a:path>
              </a:pathLst>
            </a:custGeom>
            <a:noFill/>
            <a:ln w="9525">
              <a:solidFill>
                <a:srgbClr val="000000"/>
              </a:solidFill>
              <a:round/>
              <a:headEnd type="triangle" w="med" len="me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34" name="Line 3077"/>
            <p:cNvCxnSpPr/>
            <p:nvPr/>
          </p:nvCxnSpPr>
          <p:spPr bwMode="auto">
            <a:xfrm>
              <a:off x="8329" y="2924"/>
              <a:ext cx="93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5" name="Line 3078"/>
            <p:cNvCxnSpPr/>
            <p:nvPr/>
          </p:nvCxnSpPr>
          <p:spPr bwMode="auto">
            <a:xfrm>
              <a:off x="9900" y="3299"/>
              <a:ext cx="0" cy="30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36" name="AutoShape 3079"/>
            <p:cNvSpPr>
              <a:spLocks noChangeArrowheads="1"/>
            </p:cNvSpPr>
            <p:nvPr/>
          </p:nvSpPr>
          <p:spPr bwMode="auto">
            <a:xfrm>
              <a:off x="9376" y="3602"/>
              <a:ext cx="1122" cy="774"/>
            </a:xfrm>
            <a:prstGeom prst="can">
              <a:avLst>
                <a:gd name="adj" fmla="val 25000"/>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marL="0" marR="0" lvl="0" indent="0" algn="ctr" defTabSz="914400" eaLnBrk="1" fontAlgn="auto" latinLnBrk="0" hangingPunct="1">
                <a:lnSpc>
                  <a:spcPct val="100000"/>
                </a:lnSpc>
                <a:spcBef>
                  <a:spcPts val="0"/>
                </a:spcBef>
                <a:spcAft>
                  <a:spcPts val="1000"/>
                </a:spcAft>
                <a:buClrTx/>
                <a:buSzTx/>
                <a:buFontTx/>
                <a:buNone/>
                <a:tabLst/>
                <a:defRPr/>
              </a:pPr>
              <a:r>
                <a:rPr kumimoji="0" lang="en-US" sz="1000" b="0" i="0" u="none" strike="noStrike" kern="0" cap="none" spc="0" normalizeH="0" baseline="0" noProof="0">
                  <a:ln>
                    <a:noFill/>
                  </a:ln>
                  <a:solidFill>
                    <a:sysClr val="windowText" lastClr="000000"/>
                  </a:solidFill>
                  <a:effectLst/>
                  <a:uLnTx/>
                  <a:uFillTx/>
                  <a:latin typeface="Times New Roman"/>
                  <a:ea typeface="Times New Roman"/>
                </a:rPr>
                <a:t>database</a:t>
              </a:r>
              <a:endParaRPr kumimoji="0" lang="en-US" sz="1200" b="0" i="0" u="none" strike="noStrike" kern="0" cap="none" spc="0" normalizeH="0" baseline="0" noProof="0">
                <a:ln>
                  <a:noFill/>
                </a:ln>
                <a:solidFill>
                  <a:sysClr val="windowText" lastClr="000000"/>
                </a:solidFill>
                <a:effectLst/>
                <a:uLnTx/>
                <a:uFillTx/>
                <a:latin typeface="Times New Roman"/>
                <a:ea typeface="Times New Roman"/>
              </a:endParaRPr>
            </a:p>
          </p:txBody>
        </p:sp>
        <p:sp>
          <p:nvSpPr>
            <p:cNvPr id="37" name="Text Box 3080"/>
            <p:cNvSpPr txBox="1">
              <a:spLocks noChangeArrowheads="1"/>
            </p:cNvSpPr>
            <p:nvPr/>
          </p:nvSpPr>
          <p:spPr bwMode="auto">
            <a:xfrm>
              <a:off x="7244" y="2579"/>
              <a:ext cx="1122" cy="720"/>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sng" strike="noStrike" kern="0" cap="none" spc="0" normalizeH="0" baseline="0" noProof="0">
                  <a:ln>
                    <a:noFill/>
                  </a:ln>
                  <a:solidFill>
                    <a:sysClr val="windowText" lastClr="000000"/>
                  </a:solidFill>
                  <a:effectLst/>
                  <a:uLnTx/>
                  <a:uFillTx/>
                  <a:latin typeface="Times New Roman"/>
                  <a:ea typeface="Times New Roman"/>
                </a:rPr>
                <a:t>Desain </a:t>
              </a:r>
              <a:endParaRPr kumimoji="0" lang="en-US" sz="1200" b="0" i="0" u="none" strike="noStrike" kern="0" cap="none" spc="0" normalizeH="0" baseline="0" noProof="0">
                <a:ln>
                  <a:noFill/>
                </a:ln>
                <a:solidFill>
                  <a:sysClr val="windowText" lastClr="000000"/>
                </a:solidFill>
                <a:effectLst/>
                <a:uLnTx/>
                <a:uFillTx/>
                <a:latin typeface="Times New Roman"/>
                <a:ea typeface="Times New Roman"/>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ysClr val="windowText" lastClr="000000"/>
                  </a:solidFill>
                  <a:effectLst/>
                  <a:uLnTx/>
                  <a:uFillTx/>
                  <a:latin typeface="Times New Roman"/>
                  <a:ea typeface="Times New Roman"/>
                </a:rPr>
                <a:t>Struktur </a:t>
              </a:r>
              <a:endParaRPr kumimoji="0" lang="en-US" sz="1200" b="0" i="0" u="none" strike="noStrike" kern="0" cap="none" spc="0" normalizeH="0" baseline="0" noProof="0">
                <a:ln>
                  <a:noFill/>
                </a:ln>
                <a:solidFill>
                  <a:sysClr val="windowText" lastClr="000000"/>
                </a:solidFill>
                <a:effectLst/>
                <a:uLnTx/>
                <a:uFillTx/>
                <a:latin typeface="Times New Roman"/>
                <a:ea typeface="Times New Roman"/>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ysClr val="windowText" lastClr="000000"/>
                  </a:solidFill>
                  <a:effectLst/>
                  <a:uLnTx/>
                  <a:uFillTx/>
                  <a:latin typeface="Times New Roman"/>
                  <a:ea typeface="Times New Roman"/>
                </a:rPr>
                <a:t>data</a:t>
              </a:r>
              <a:endParaRPr kumimoji="0" lang="en-US" sz="1200" b="0" i="0" u="none" strike="noStrike" kern="0" cap="none" spc="0" normalizeH="0" baseline="0" noProof="0">
                <a:ln>
                  <a:noFill/>
                </a:ln>
                <a:solidFill>
                  <a:sysClr val="windowText" lastClr="000000"/>
                </a:solidFill>
                <a:effectLst/>
                <a:uLnTx/>
                <a:uFillTx/>
                <a:latin typeface="Times New Roman"/>
                <a:ea typeface="Times New Roman"/>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ysClr val="windowText" lastClr="000000"/>
                  </a:solidFill>
                  <a:effectLst/>
                  <a:uLnTx/>
                  <a:uFillTx/>
                  <a:latin typeface="Times New Roman"/>
                  <a:ea typeface="Times New Roman"/>
                </a:rPr>
                <a:t> </a:t>
              </a:r>
              <a:endParaRPr kumimoji="0" lang="en-US" sz="1200" b="0" i="0" u="none" strike="noStrike" kern="0" cap="none" spc="0" normalizeH="0" baseline="0" noProof="0">
                <a:ln>
                  <a:noFill/>
                </a:ln>
                <a:solidFill>
                  <a:sysClr val="windowText" lastClr="000000"/>
                </a:solidFill>
                <a:effectLst/>
                <a:uLnTx/>
                <a:uFillTx/>
                <a:latin typeface="Times New Roman"/>
                <a:ea typeface="Times New Roman"/>
              </a:endParaRPr>
            </a:p>
          </p:txBody>
        </p:sp>
        <p:sp>
          <p:nvSpPr>
            <p:cNvPr id="38" name="Text Box 3081"/>
            <p:cNvSpPr txBox="1">
              <a:spLocks noChangeArrowheads="1"/>
            </p:cNvSpPr>
            <p:nvPr/>
          </p:nvSpPr>
          <p:spPr bwMode="auto">
            <a:xfrm>
              <a:off x="3592" y="2718"/>
              <a:ext cx="1047"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a:ln>
                    <a:noFill/>
                  </a:ln>
                  <a:solidFill>
                    <a:sysClr val="windowText" lastClr="000000"/>
                  </a:solidFill>
                  <a:effectLst/>
                  <a:uLnTx/>
                  <a:uFillTx/>
                  <a:latin typeface="Cambria"/>
                  <a:ea typeface="Times New Roman"/>
                </a:rPr>
                <a:t>fakta</a:t>
              </a:r>
              <a:endParaRPr kumimoji="0" lang="en-US" sz="1200" b="0" i="0" u="none" strike="noStrike" kern="0" cap="none" spc="0" normalizeH="0" baseline="0" noProof="0">
                <a:ln>
                  <a:noFill/>
                </a:ln>
                <a:solidFill>
                  <a:sysClr val="windowText" lastClr="000000"/>
                </a:solidFill>
                <a:effectLst/>
                <a:uLnTx/>
                <a:uFillTx/>
                <a:latin typeface="Times New Roman"/>
                <a:ea typeface="Times New Roman"/>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a:ln>
                    <a:noFill/>
                  </a:ln>
                  <a:solidFill>
                    <a:sysClr val="windowText" lastClr="000000"/>
                  </a:solidFill>
                  <a:effectLst/>
                  <a:uLnTx/>
                  <a:uFillTx/>
                  <a:latin typeface="Cambria"/>
                  <a:ea typeface="Times New Roman"/>
                </a:rPr>
                <a:t> </a:t>
              </a:r>
              <a:endParaRPr kumimoji="0" lang="en-US" sz="1200" b="0" i="0" u="none" strike="noStrike" kern="0" cap="none" spc="0" normalizeH="0" baseline="0" noProof="0">
                <a:ln>
                  <a:noFill/>
                </a:ln>
                <a:solidFill>
                  <a:sysClr val="windowText" lastClr="000000"/>
                </a:solidFill>
                <a:effectLst/>
                <a:uLnTx/>
                <a:uFillTx/>
                <a:latin typeface="Times New Roman"/>
                <a:ea typeface="Times New Roman"/>
              </a:endParaRPr>
            </a:p>
          </p:txBody>
        </p:sp>
        <p:sp>
          <p:nvSpPr>
            <p:cNvPr id="39" name="Text Box 3082"/>
            <p:cNvSpPr txBox="1">
              <a:spLocks noChangeArrowheads="1"/>
            </p:cNvSpPr>
            <p:nvPr/>
          </p:nvSpPr>
          <p:spPr bwMode="auto">
            <a:xfrm>
              <a:off x="8254" y="2250"/>
              <a:ext cx="1047" cy="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a:ln>
                    <a:noFill/>
                  </a:ln>
                  <a:solidFill>
                    <a:sysClr val="windowText" lastClr="000000"/>
                  </a:solidFill>
                  <a:effectLst/>
                  <a:uLnTx/>
                  <a:uFillTx/>
                  <a:latin typeface="Cambria"/>
                  <a:ea typeface="Times New Roman"/>
                </a:rPr>
                <a:t>Skema/</a:t>
              </a:r>
              <a:endParaRPr kumimoji="0" lang="en-US" sz="1200" b="0" i="0" u="none" strike="noStrike" kern="0" cap="none" spc="0" normalizeH="0" baseline="0" noProof="0">
                <a:ln>
                  <a:noFill/>
                </a:ln>
                <a:solidFill>
                  <a:sysClr val="windowText" lastClr="000000"/>
                </a:solidFill>
                <a:effectLst/>
                <a:uLnTx/>
                <a:uFillTx/>
                <a:latin typeface="Times New Roman"/>
                <a:ea typeface="Times New Roman"/>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a:ln>
                    <a:noFill/>
                  </a:ln>
                  <a:solidFill>
                    <a:sysClr val="windowText" lastClr="000000"/>
                  </a:solidFill>
                  <a:effectLst/>
                  <a:uLnTx/>
                  <a:uFillTx/>
                  <a:latin typeface="Cambria"/>
                  <a:ea typeface="Times New Roman"/>
                </a:rPr>
                <a:t>Struktur</a:t>
              </a:r>
              <a:endParaRPr kumimoji="0" lang="en-US" sz="1200" b="0" i="0" u="none" strike="noStrike" kern="0" cap="none" spc="0" normalizeH="0" baseline="0" noProof="0">
                <a:ln>
                  <a:noFill/>
                </a:ln>
                <a:solidFill>
                  <a:sysClr val="windowText" lastClr="000000"/>
                </a:solidFill>
                <a:effectLst/>
                <a:uLnTx/>
                <a:uFillTx/>
                <a:latin typeface="Times New Roman"/>
                <a:ea typeface="Times New Roman"/>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a:ln>
                    <a:noFill/>
                  </a:ln>
                  <a:solidFill>
                    <a:sysClr val="windowText" lastClr="000000"/>
                  </a:solidFill>
                  <a:effectLst/>
                  <a:uLnTx/>
                  <a:uFillTx/>
                  <a:latin typeface="Cambria"/>
                  <a:ea typeface="Times New Roman"/>
                </a:rPr>
                <a:t> data</a:t>
              </a:r>
              <a:endParaRPr kumimoji="0" lang="en-US" sz="1200" b="0" i="0" u="none" strike="noStrike" kern="0" cap="none" spc="0" normalizeH="0" baseline="0" noProof="0">
                <a:ln>
                  <a:noFill/>
                </a:ln>
                <a:solidFill>
                  <a:sysClr val="windowText" lastClr="000000"/>
                </a:solidFill>
                <a:effectLst/>
                <a:uLnTx/>
                <a:uFillTx/>
                <a:latin typeface="Times New Roman"/>
                <a:ea typeface="Times New Roman"/>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a:ln>
                    <a:noFill/>
                  </a:ln>
                  <a:solidFill>
                    <a:sysClr val="windowText" lastClr="000000"/>
                  </a:solidFill>
                  <a:effectLst/>
                  <a:uLnTx/>
                  <a:uFillTx/>
                  <a:latin typeface="Cambria"/>
                  <a:ea typeface="Times New Roman"/>
                </a:rPr>
                <a:t> </a:t>
              </a:r>
              <a:endParaRPr kumimoji="0" lang="en-US" sz="1200" b="0" i="0" u="none" strike="noStrike" kern="0" cap="none" spc="0" normalizeH="0" baseline="0" noProof="0">
                <a:ln>
                  <a:noFill/>
                </a:ln>
                <a:solidFill>
                  <a:sysClr val="windowText" lastClr="000000"/>
                </a:solidFill>
                <a:effectLst/>
                <a:uLnTx/>
                <a:uFillTx/>
                <a:latin typeface="Times New Roman"/>
                <a:ea typeface="Times New Roman"/>
              </a:endParaRPr>
            </a:p>
          </p:txBody>
        </p:sp>
        <p:sp>
          <p:nvSpPr>
            <p:cNvPr id="40" name="Rectangle 39"/>
            <p:cNvSpPr>
              <a:spLocks noChangeArrowheads="1"/>
            </p:cNvSpPr>
            <p:nvPr/>
          </p:nvSpPr>
          <p:spPr bwMode="auto">
            <a:xfrm>
              <a:off x="1943" y="1686"/>
              <a:ext cx="8789" cy="388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41" name="Line 4964"/>
            <p:cNvCxnSpPr/>
            <p:nvPr/>
          </p:nvCxnSpPr>
          <p:spPr bwMode="auto">
            <a:xfrm>
              <a:off x="9896" y="2019"/>
              <a:ext cx="0" cy="51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2" name="Line 4965"/>
            <p:cNvCxnSpPr/>
            <p:nvPr/>
          </p:nvCxnSpPr>
          <p:spPr bwMode="auto">
            <a:xfrm>
              <a:off x="4345" y="2024"/>
              <a:ext cx="555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43" name="Line 4966"/>
            <p:cNvCxnSpPr/>
            <p:nvPr/>
          </p:nvCxnSpPr>
          <p:spPr bwMode="auto">
            <a:xfrm flipV="1">
              <a:off x="4341" y="2010"/>
              <a:ext cx="0" cy="9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44" name="Text Box 4967"/>
            <p:cNvSpPr txBox="1">
              <a:spLocks noChangeArrowheads="1"/>
            </p:cNvSpPr>
            <p:nvPr/>
          </p:nvSpPr>
          <p:spPr bwMode="auto">
            <a:xfrm>
              <a:off x="4472" y="1788"/>
              <a:ext cx="215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a:ln>
                    <a:noFill/>
                  </a:ln>
                  <a:solidFill>
                    <a:sysClr val="windowText" lastClr="000000"/>
                  </a:solidFill>
                  <a:effectLst/>
                  <a:uLnTx/>
                  <a:uFillTx/>
                  <a:latin typeface="Cambria"/>
                  <a:ea typeface="Times New Roman"/>
                </a:rPr>
                <a:t>Instan-data (data collecting)</a:t>
              </a:r>
              <a:endParaRPr kumimoji="0" lang="en-US" sz="1200" b="0" i="0" u="none" strike="noStrike" kern="0" cap="none" spc="0" normalizeH="0" baseline="0" noProof="0">
                <a:ln>
                  <a:noFill/>
                </a:ln>
                <a:solidFill>
                  <a:sysClr val="windowText" lastClr="000000"/>
                </a:solidFill>
                <a:effectLst/>
                <a:uLnTx/>
                <a:uFillTx/>
                <a:latin typeface="Times New Roman"/>
                <a:ea typeface="Times New Roman"/>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a:ln>
                    <a:noFill/>
                  </a:ln>
                  <a:solidFill>
                    <a:sysClr val="windowText" lastClr="000000"/>
                  </a:solidFill>
                  <a:effectLst/>
                  <a:uLnTx/>
                  <a:uFillTx/>
                  <a:latin typeface="Cambria"/>
                  <a:ea typeface="Times New Roman"/>
                </a:rPr>
                <a:t> </a:t>
              </a:r>
              <a:endParaRPr kumimoji="0" lang="en-US" sz="1200" b="0" i="0" u="none" strike="noStrike" kern="0" cap="none" spc="0" normalizeH="0" baseline="0" noProof="0">
                <a:ln>
                  <a:noFill/>
                </a:ln>
                <a:solidFill>
                  <a:sysClr val="windowText" lastClr="000000"/>
                </a:solidFill>
                <a:effectLst/>
                <a:uLnTx/>
                <a:uFillTx/>
                <a:latin typeface="Times New Roman"/>
                <a:ea typeface="Times New Roman"/>
              </a:endParaRPr>
            </a:p>
          </p:txBody>
        </p:sp>
        <p:sp>
          <p:nvSpPr>
            <p:cNvPr id="45" name="Text Box 4968"/>
            <p:cNvSpPr txBox="1">
              <a:spLocks noChangeArrowheads="1"/>
            </p:cNvSpPr>
            <p:nvPr/>
          </p:nvSpPr>
          <p:spPr bwMode="auto">
            <a:xfrm>
              <a:off x="4222" y="2595"/>
              <a:ext cx="1047"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a:ln>
                    <a:noFill/>
                  </a:ln>
                  <a:solidFill>
                    <a:sysClr val="windowText" lastClr="000000"/>
                  </a:solidFill>
                  <a:effectLst/>
                  <a:uLnTx/>
                  <a:uFillTx/>
                  <a:latin typeface="Cambria"/>
                  <a:ea typeface="Times New Roman"/>
                </a:rPr>
                <a:t>Skema-</a:t>
              </a:r>
              <a:endParaRPr kumimoji="0" lang="en-US" sz="1200" b="0" i="0" u="none" strike="noStrike" kern="0" cap="none" spc="0" normalizeH="0" baseline="0" noProof="0">
                <a:ln>
                  <a:noFill/>
                </a:ln>
                <a:solidFill>
                  <a:sysClr val="windowText" lastClr="000000"/>
                </a:solidFill>
                <a:effectLst/>
                <a:uLnTx/>
                <a:uFillTx/>
                <a:latin typeface="Times New Roman"/>
                <a:ea typeface="Times New Roman"/>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a:ln>
                    <a:noFill/>
                  </a:ln>
                  <a:solidFill>
                    <a:sysClr val="windowText" lastClr="000000"/>
                  </a:solidFill>
                  <a:effectLst/>
                  <a:uLnTx/>
                  <a:uFillTx/>
                  <a:latin typeface="Cambria"/>
                  <a:ea typeface="Times New Roman"/>
                </a:rPr>
                <a:t>data</a:t>
              </a:r>
              <a:endParaRPr kumimoji="0" lang="en-US" sz="1200" b="0" i="0" u="none" strike="noStrike" kern="0" cap="none" spc="0" normalizeH="0" baseline="0" noProof="0">
                <a:ln>
                  <a:noFill/>
                </a:ln>
                <a:solidFill>
                  <a:sysClr val="windowText" lastClr="000000"/>
                </a:solidFill>
                <a:effectLst/>
                <a:uLnTx/>
                <a:uFillTx/>
                <a:latin typeface="Times New Roman"/>
                <a:ea typeface="Times New Roman"/>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a:ln>
                    <a:noFill/>
                  </a:ln>
                  <a:solidFill>
                    <a:sysClr val="windowText" lastClr="000000"/>
                  </a:solidFill>
                  <a:effectLst/>
                  <a:uLnTx/>
                  <a:uFillTx/>
                  <a:latin typeface="Cambria"/>
                  <a:ea typeface="Times New Roman"/>
                </a:rPr>
                <a:t> </a:t>
              </a:r>
              <a:endParaRPr kumimoji="0" lang="en-US" sz="1200" b="0" i="0" u="none" strike="noStrike" kern="0" cap="none" spc="0" normalizeH="0" baseline="0" noProof="0">
                <a:ln>
                  <a:noFill/>
                </a:ln>
                <a:solidFill>
                  <a:sysClr val="windowText" lastClr="000000"/>
                </a:solidFill>
                <a:effectLst/>
                <a:uLnTx/>
                <a:uFillTx/>
                <a:latin typeface="Times New Roman"/>
                <a:ea typeface="Times New Roman"/>
              </a:endParaRPr>
            </a:p>
          </p:txBody>
        </p:sp>
        <p:sp>
          <p:nvSpPr>
            <p:cNvPr id="46" name="Text Box 4975"/>
            <p:cNvSpPr txBox="1">
              <a:spLocks noChangeArrowheads="1"/>
            </p:cNvSpPr>
            <p:nvPr/>
          </p:nvSpPr>
          <p:spPr bwMode="auto">
            <a:xfrm>
              <a:off x="9409" y="4813"/>
              <a:ext cx="1122" cy="642"/>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sng" strike="noStrike" kern="0" cap="none" spc="0" normalizeH="0" baseline="0" noProof="0">
                  <a:ln>
                    <a:noFill/>
                  </a:ln>
                  <a:solidFill>
                    <a:sysClr val="windowText" lastClr="000000"/>
                  </a:solidFill>
                  <a:effectLst/>
                  <a:uLnTx/>
                  <a:uFillTx/>
                  <a:latin typeface="Times New Roman"/>
                  <a:ea typeface="Times New Roman"/>
                </a:rPr>
                <a:t>Aplikasi </a:t>
              </a:r>
              <a:endParaRPr kumimoji="0" lang="en-US" sz="1200" b="0" i="0" u="none" strike="noStrike" kern="0" cap="none" spc="0" normalizeH="0" baseline="0" noProof="0">
                <a:ln>
                  <a:noFill/>
                </a:ln>
                <a:solidFill>
                  <a:sysClr val="windowText" lastClr="000000"/>
                </a:solidFill>
                <a:effectLst/>
                <a:uLnTx/>
                <a:uFillTx/>
                <a:latin typeface="Times New Roman"/>
                <a:ea typeface="Times New Roman"/>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ysClr val="windowText" lastClr="000000"/>
                  </a:solidFill>
                  <a:effectLst/>
                  <a:uLnTx/>
                  <a:uFillTx/>
                  <a:latin typeface="Times New Roman"/>
                  <a:ea typeface="Times New Roman"/>
                </a:rPr>
                <a:t>database</a:t>
              </a:r>
              <a:endParaRPr kumimoji="0" lang="en-US" sz="1200" b="0" i="0" u="none" strike="noStrike" kern="0" cap="none" spc="0" normalizeH="0" baseline="0" noProof="0">
                <a:ln>
                  <a:noFill/>
                </a:ln>
                <a:solidFill>
                  <a:sysClr val="windowText" lastClr="000000"/>
                </a:solidFill>
                <a:effectLst/>
                <a:uLnTx/>
                <a:uFillTx/>
                <a:latin typeface="Times New Roman"/>
                <a:ea typeface="Times New Roman"/>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ysClr val="windowText" lastClr="000000"/>
                  </a:solidFill>
                  <a:effectLst/>
                  <a:uLnTx/>
                  <a:uFillTx/>
                  <a:latin typeface="Times New Roman"/>
                  <a:ea typeface="Times New Roman"/>
                </a:rPr>
                <a:t> </a:t>
              </a:r>
              <a:endParaRPr kumimoji="0" lang="en-US" sz="1200" b="0" i="0" u="none" strike="noStrike" kern="0" cap="none" spc="0" normalizeH="0" baseline="0" noProof="0">
                <a:ln>
                  <a:noFill/>
                </a:ln>
                <a:solidFill>
                  <a:sysClr val="windowText" lastClr="000000"/>
                </a:solidFill>
                <a:effectLst/>
                <a:uLnTx/>
                <a:uFillTx/>
                <a:latin typeface="Times New Roman"/>
                <a:ea typeface="Times New Roman"/>
              </a:endParaRPr>
            </a:p>
          </p:txBody>
        </p:sp>
        <p:cxnSp>
          <p:nvCxnSpPr>
            <p:cNvPr id="47" name="Line 4976"/>
            <p:cNvCxnSpPr/>
            <p:nvPr/>
          </p:nvCxnSpPr>
          <p:spPr bwMode="auto">
            <a:xfrm flipH="1">
              <a:off x="9900" y="4376"/>
              <a:ext cx="1" cy="43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8" name="Line 4977"/>
            <p:cNvCxnSpPr/>
            <p:nvPr/>
          </p:nvCxnSpPr>
          <p:spPr bwMode="auto">
            <a:xfrm flipV="1">
              <a:off x="3123" y="4057"/>
              <a:ext cx="0" cy="110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9" name="Line 4979"/>
            <p:cNvCxnSpPr/>
            <p:nvPr/>
          </p:nvCxnSpPr>
          <p:spPr bwMode="auto">
            <a:xfrm>
              <a:off x="3123" y="5165"/>
              <a:ext cx="628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0" name="Text Box 4980"/>
            <p:cNvSpPr txBox="1">
              <a:spLocks noChangeArrowheads="1"/>
            </p:cNvSpPr>
            <p:nvPr/>
          </p:nvSpPr>
          <p:spPr bwMode="auto">
            <a:xfrm>
              <a:off x="10031" y="3341"/>
              <a:ext cx="5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a:ln>
                    <a:noFill/>
                  </a:ln>
                  <a:solidFill>
                    <a:sysClr val="windowText" lastClr="000000"/>
                  </a:solidFill>
                  <a:effectLst/>
                  <a:uLnTx/>
                  <a:uFillTx/>
                  <a:latin typeface="Cambria"/>
                  <a:ea typeface="Times New Roman"/>
                </a:rPr>
                <a:t>data</a:t>
              </a:r>
              <a:endParaRPr kumimoji="0" lang="en-US" sz="1200" b="0" i="0" u="none" strike="noStrike" kern="0" cap="none" spc="0" normalizeH="0" baseline="0" noProof="0">
                <a:ln>
                  <a:noFill/>
                </a:ln>
                <a:solidFill>
                  <a:sysClr val="windowText" lastClr="000000"/>
                </a:solidFill>
                <a:effectLst/>
                <a:uLnTx/>
                <a:uFillTx/>
                <a:latin typeface="Times New Roman"/>
                <a:ea typeface="Times New Roman"/>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a:ln>
                    <a:noFill/>
                  </a:ln>
                  <a:solidFill>
                    <a:sysClr val="windowText" lastClr="000000"/>
                  </a:solidFill>
                  <a:effectLst/>
                  <a:uLnTx/>
                  <a:uFillTx/>
                  <a:latin typeface="Cambria"/>
                  <a:ea typeface="Times New Roman"/>
                </a:rPr>
                <a:t> </a:t>
              </a:r>
              <a:endParaRPr kumimoji="0" lang="en-US" sz="1200" b="0" i="0" u="none" strike="noStrike" kern="0" cap="none" spc="0" normalizeH="0" baseline="0" noProof="0">
                <a:ln>
                  <a:noFill/>
                </a:ln>
                <a:solidFill>
                  <a:sysClr val="windowText" lastClr="000000"/>
                </a:solidFill>
                <a:effectLst/>
                <a:uLnTx/>
                <a:uFillTx/>
                <a:latin typeface="Times New Roman"/>
                <a:ea typeface="Times New Roman"/>
              </a:endParaRPr>
            </a:p>
          </p:txBody>
        </p:sp>
        <p:sp>
          <p:nvSpPr>
            <p:cNvPr id="51" name="Text Box 4981"/>
            <p:cNvSpPr txBox="1">
              <a:spLocks noChangeArrowheads="1"/>
            </p:cNvSpPr>
            <p:nvPr/>
          </p:nvSpPr>
          <p:spPr bwMode="auto">
            <a:xfrm>
              <a:off x="8198" y="4892"/>
              <a:ext cx="10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a:ln>
                    <a:noFill/>
                  </a:ln>
                  <a:solidFill>
                    <a:sysClr val="windowText" lastClr="000000"/>
                  </a:solidFill>
                  <a:effectLst/>
                  <a:uLnTx/>
                  <a:uFillTx/>
                  <a:latin typeface="Cambria"/>
                  <a:ea typeface="Times New Roman"/>
                </a:rPr>
                <a:t>informasi</a:t>
              </a:r>
              <a:endParaRPr kumimoji="0" lang="en-US" sz="1200" b="0" i="0" u="none" strike="noStrike" kern="0" cap="none" spc="0" normalizeH="0" baseline="0" noProof="0">
                <a:ln>
                  <a:noFill/>
                </a:ln>
                <a:solidFill>
                  <a:sysClr val="windowText" lastClr="000000"/>
                </a:solidFill>
                <a:effectLst/>
                <a:uLnTx/>
                <a:uFillTx/>
                <a:latin typeface="Times New Roman"/>
                <a:ea typeface="Times New Roman"/>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a:ln>
                    <a:noFill/>
                  </a:ln>
                  <a:solidFill>
                    <a:sysClr val="windowText" lastClr="000000"/>
                  </a:solidFill>
                  <a:effectLst/>
                  <a:uLnTx/>
                  <a:uFillTx/>
                  <a:latin typeface="Cambria"/>
                  <a:ea typeface="Times New Roman"/>
                </a:rPr>
                <a:t> </a:t>
              </a:r>
              <a:endParaRPr kumimoji="0" lang="en-US" sz="1200" b="0" i="0" u="none" strike="noStrike" kern="0" cap="none" spc="0" normalizeH="0" baseline="0" noProof="0">
                <a:ln>
                  <a:noFill/>
                </a:ln>
                <a:solidFill>
                  <a:sysClr val="windowText" lastClr="000000"/>
                </a:solidFill>
                <a:effectLst/>
                <a:uLnTx/>
                <a:uFillTx/>
                <a:latin typeface="Times New Roman"/>
                <a:ea typeface="Times New Roman"/>
              </a:endParaRPr>
            </a:p>
          </p:txBody>
        </p:sp>
        <p:sp>
          <p:nvSpPr>
            <p:cNvPr id="52" name="AutoShape 3065"/>
            <p:cNvSpPr>
              <a:spLocks noChangeArrowheads="1"/>
            </p:cNvSpPr>
            <p:nvPr/>
          </p:nvSpPr>
          <p:spPr bwMode="auto">
            <a:xfrm>
              <a:off x="2027" y="2217"/>
              <a:ext cx="1870" cy="1530"/>
            </a:xfrm>
            <a:prstGeom prst="cloudCallout">
              <a:avLst>
                <a:gd name="adj1" fmla="val -12727"/>
                <a:gd name="adj2" fmla="val 46079"/>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marL="0" marR="0" lvl="0" indent="0" algn="just" defTabSz="914400" eaLnBrk="1" fontAlgn="auto" latinLnBrk="0" hangingPunct="1">
                <a:lnSpc>
                  <a:spcPct val="100000"/>
                </a:lnSpc>
                <a:spcBef>
                  <a:spcPts val="0"/>
                </a:spcBef>
                <a:spcAft>
                  <a:spcPts val="1000"/>
                </a:spcAft>
                <a:buClrTx/>
                <a:buSzTx/>
                <a:buFontTx/>
                <a:buNone/>
                <a:tabLst/>
                <a:defRPr/>
              </a:pPr>
              <a:r>
                <a:rPr kumimoji="0" lang="en-US" sz="1200" b="0" i="0" u="none" strike="noStrike" kern="0" cap="none" spc="0" normalizeH="0" baseline="0" noProof="0">
                  <a:ln>
                    <a:noFill/>
                  </a:ln>
                  <a:solidFill>
                    <a:sysClr val="windowText" lastClr="000000"/>
                  </a:solidFill>
                  <a:effectLst/>
                  <a:uLnTx/>
                  <a:uFillTx/>
                  <a:latin typeface="Times New Roman"/>
                  <a:ea typeface="Times New Roman"/>
                </a:rPr>
                <a:t> </a:t>
              </a:r>
            </a:p>
          </p:txBody>
        </p:sp>
        <p:sp>
          <p:nvSpPr>
            <p:cNvPr id="53" name="Text Box 3066"/>
            <p:cNvSpPr txBox="1">
              <a:spLocks noChangeArrowheads="1"/>
            </p:cNvSpPr>
            <p:nvPr/>
          </p:nvSpPr>
          <p:spPr bwMode="auto">
            <a:xfrm>
              <a:off x="2214" y="2458"/>
              <a:ext cx="1496" cy="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lvl="0" indent="0" algn="ctr" defTabSz="914400" eaLnBrk="1" fontAlgn="auto" latinLnBrk="0" hangingPunct="1">
                <a:lnSpc>
                  <a:spcPct val="100000"/>
                </a:lnSpc>
                <a:spcBef>
                  <a:spcPts val="0"/>
                </a:spcBef>
                <a:spcAft>
                  <a:spcPts val="1000"/>
                </a:spcAft>
                <a:buClrTx/>
                <a:buSzTx/>
                <a:buFontTx/>
                <a:buNone/>
                <a:tabLst/>
                <a:defRPr/>
              </a:pPr>
              <a:r>
                <a:rPr kumimoji="0" lang="en-US" sz="1000" b="0" i="0" u="none" strike="noStrike" kern="0" cap="none" spc="0" normalizeH="0" baseline="0" noProof="0">
                  <a:ln>
                    <a:noFill/>
                  </a:ln>
                  <a:solidFill>
                    <a:sysClr val="windowText" lastClr="000000"/>
                  </a:solidFill>
                  <a:effectLst/>
                  <a:uLnTx/>
                  <a:uFillTx/>
                  <a:latin typeface="Times New Roman"/>
                  <a:ea typeface="Times New Roman"/>
                </a:rPr>
                <a:t>Fakta problem (user) dalam dunia nyata yang diamati</a:t>
              </a:r>
              <a:endParaRPr kumimoji="0" lang="en-US" sz="1200" b="0" i="0" u="none" strike="noStrike" kern="0" cap="none" spc="0" normalizeH="0" baseline="0" noProof="0">
                <a:ln>
                  <a:noFill/>
                </a:ln>
                <a:solidFill>
                  <a:sysClr val="windowText" lastClr="000000"/>
                </a:solidFill>
                <a:effectLst/>
                <a:uLnTx/>
                <a:uFillTx/>
                <a:latin typeface="Times New Roman"/>
                <a:ea typeface="Times New Roman"/>
              </a:endParaRPr>
            </a:p>
          </p:txBody>
        </p:sp>
        <p:grpSp>
          <p:nvGrpSpPr>
            <p:cNvPr id="54" name="Group 53"/>
            <p:cNvGrpSpPr>
              <a:grpSpLocks/>
            </p:cNvGrpSpPr>
            <p:nvPr/>
          </p:nvGrpSpPr>
          <p:grpSpPr bwMode="auto">
            <a:xfrm>
              <a:off x="2745" y="3416"/>
              <a:ext cx="375" cy="783"/>
              <a:chOff x="1049" y="3586"/>
              <a:chExt cx="546" cy="1322"/>
            </a:xfrm>
          </p:grpSpPr>
          <p:sp>
            <p:nvSpPr>
              <p:cNvPr id="56" name="Oval 55"/>
              <p:cNvSpPr>
                <a:spLocks noChangeArrowheads="1"/>
              </p:cNvSpPr>
              <p:nvPr/>
            </p:nvSpPr>
            <p:spPr bwMode="auto">
              <a:xfrm>
                <a:off x="1163" y="3586"/>
                <a:ext cx="304" cy="277"/>
              </a:xfrm>
              <a:prstGeom prst="ellipse">
                <a:avLst/>
              </a:prstGeom>
              <a:solidFill>
                <a:srgbClr val="FFFFFF"/>
              </a:solidFill>
              <a:ln w="19050">
                <a:solidFill>
                  <a:srgbClr val="000000"/>
                </a:solidFill>
                <a:round/>
                <a:headEnd/>
                <a:tailEnd/>
              </a:ln>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57" name="AutoShape 4985"/>
              <p:cNvCxnSpPr>
                <a:cxnSpLocks noChangeShapeType="1"/>
              </p:cNvCxnSpPr>
              <p:nvPr/>
            </p:nvCxnSpPr>
            <p:spPr bwMode="auto">
              <a:xfrm flipH="1">
                <a:off x="1315" y="3849"/>
                <a:ext cx="0" cy="527"/>
              </a:xfrm>
              <a:prstGeom prst="straightConnector1">
                <a:avLst/>
              </a:prstGeom>
              <a:noFill/>
              <a:ln w="19050">
                <a:solidFill>
                  <a:srgbClr val="000000"/>
                </a:solidFill>
                <a:round/>
                <a:headEnd/>
                <a:tailEnd/>
              </a:ln>
              <a:extLst>
                <a:ext uri="{909E8E84-426E-40DD-AFC4-6F175D3DCCD1}">
                  <a14:hiddenFill xmlns:a14="http://schemas.microsoft.com/office/drawing/2010/main">
                    <a:noFill/>
                  </a14:hiddenFill>
                </a:ext>
              </a:extLst>
            </p:spPr>
          </p:cxnSp>
          <p:cxnSp>
            <p:nvCxnSpPr>
              <p:cNvPr id="58" name="AutoShape 4986"/>
              <p:cNvCxnSpPr>
                <a:cxnSpLocks noChangeShapeType="1"/>
              </p:cNvCxnSpPr>
              <p:nvPr/>
            </p:nvCxnSpPr>
            <p:spPr bwMode="auto">
              <a:xfrm flipH="1">
                <a:off x="1163" y="4376"/>
                <a:ext cx="152" cy="516"/>
              </a:xfrm>
              <a:prstGeom prst="straightConnector1">
                <a:avLst/>
              </a:prstGeom>
              <a:noFill/>
              <a:ln w="19050">
                <a:solidFill>
                  <a:srgbClr val="000000"/>
                </a:solidFill>
                <a:round/>
                <a:headEnd/>
                <a:tailEnd/>
              </a:ln>
              <a:extLst>
                <a:ext uri="{909E8E84-426E-40DD-AFC4-6F175D3DCCD1}">
                  <a14:hiddenFill xmlns:a14="http://schemas.microsoft.com/office/drawing/2010/main">
                    <a:noFill/>
                  </a14:hiddenFill>
                </a:ext>
              </a:extLst>
            </p:spPr>
          </p:cxnSp>
          <p:cxnSp>
            <p:nvCxnSpPr>
              <p:cNvPr id="59" name="AutoShape 4987"/>
              <p:cNvCxnSpPr>
                <a:cxnSpLocks noChangeShapeType="1"/>
              </p:cNvCxnSpPr>
              <p:nvPr/>
            </p:nvCxnSpPr>
            <p:spPr bwMode="auto">
              <a:xfrm>
                <a:off x="1319" y="4392"/>
                <a:ext cx="152" cy="516"/>
              </a:xfrm>
              <a:prstGeom prst="straightConnector1">
                <a:avLst/>
              </a:prstGeom>
              <a:noFill/>
              <a:ln w="19050">
                <a:solidFill>
                  <a:srgbClr val="000000"/>
                </a:solidFill>
                <a:round/>
                <a:headEnd/>
                <a:tailEnd/>
              </a:ln>
              <a:extLst>
                <a:ext uri="{909E8E84-426E-40DD-AFC4-6F175D3DCCD1}">
                  <a14:hiddenFill xmlns:a14="http://schemas.microsoft.com/office/drawing/2010/main">
                    <a:noFill/>
                  </a14:hiddenFill>
                </a:ext>
              </a:extLst>
            </p:spPr>
          </p:cxnSp>
          <p:cxnSp>
            <p:nvCxnSpPr>
              <p:cNvPr id="60" name="AutoShape 4988"/>
              <p:cNvCxnSpPr>
                <a:cxnSpLocks noChangeShapeType="1"/>
              </p:cNvCxnSpPr>
              <p:nvPr/>
            </p:nvCxnSpPr>
            <p:spPr bwMode="auto">
              <a:xfrm>
                <a:off x="1425" y="3963"/>
                <a:ext cx="170" cy="227"/>
              </a:xfrm>
              <a:prstGeom prst="straightConnector1">
                <a:avLst/>
              </a:prstGeom>
              <a:noFill/>
              <a:ln w="19050">
                <a:solidFill>
                  <a:srgbClr val="000000"/>
                </a:solidFill>
                <a:round/>
                <a:headEnd/>
                <a:tailEnd/>
              </a:ln>
              <a:extLst>
                <a:ext uri="{909E8E84-426E-40DD-AFC4-6F175D3DCCD1}">
                  <a14:hiddenFill xmlns:a14="http://schemas.microsoft.com/office/drawing/2010/main">
                    <a:noFill/>
                  </a14:hiddenFill>
                </a:ext>
              </a:extLst>
            </p:spPr>
          </p:cxnSp>
          <p:cxnSp>
            <p:nvCxnSpPr>
              <p:cNvPr id="61" name="AutoShape 4991"/>
              <p:cNvCxnSpPr>
                <a:cxnSpLocks noChangeShapeType="1"/>
              </p:cNvCxnSpPr>
              <p:nvPr/>
            </p:nvCxnSpPr>
            <p:spPr bwMode="auto">
              <a:xfrm flipV="1">
                <a:off x="1049" y="3965"/>
                <a:ext cx="170" cy="227"/>
              </a:xfrm>
              <a:prstGeom prst="straightConnector1">
                <a:avLst/>
              </a:prstGeom>
              <a:noFill/>
              <a:ln w="19050">
                <a:solidFill>
                  <a:srgbClr val="000000"/>
                </a:solidFill>
                <a:round/>
                <a:headEnd/>
                <a:tailEnd/>
              </a:ln>
              <a:extLst>
                <a:ext uri="{909E8E84-426E-40DD-AFC4-6F175D3DCCD1}">
                  <a14:hiddenFill xmlns:a14="http://schemas.microsoft.com/office/drawing/2010/main">
                    <a:noFill/>
                  </a14:hiddenFill>
                </a:ext>
              </a:extLst>
            </p:spPr>
          </p:cxnSp>
          <p:cxnSp>
            <p:nvCxnSpPr>
              <p:cNvPr id="62" name="AutoShape 4992"/>
              <p:cNvCxnSpPr>
                <a:cxnSpLocks noChangeShapeType="1"/>
              </p:cNvCxnSpPr>
              <p:nvPr/>
            </p:nvCxnSpPr>
            <p:spPr bwMode="auto">
              <a:xfrm>
                <a:off x="1205" y="3967"/>
                <a:ext cx="238" cy="0"/>
              </a:xfrm>
              <a:prstGeom prst="straightConnector1">
                <a:avLst/>
              </a:prstGeom>
              <a:noFill/>
              <a:ln w="19050">
                <a:solidFill>
                  <a:srgbClr val="000000"/>
                </a:solidFill>
                <a:round/>
                <a:headEnd/>
                <a:tailEnd/>
              </a:ln>
              <a:extLst>
                <a:ext uri="{909E8E84-426E-40DD-AFC4-6F175D3DCCD1}">
                  <a14:hiddenFill xmlns:a14="http://schemas.microsoft.com/office/drawing/2010/main">
                    <a:noFill/>
                  </a14:hiddenFill>
                </a:ext>
              </a:extLst>
            </p:spPr>
          </p:cxnSp>
        </p:grpSp>
        <p:sp>
          <p:nvSpPr>
            <p:cNvPr id="55" name="Text Box 4994"/>
            <p:cNvSpPr txBox="1">
              <a:spLocks noChangeArrowheads="1"/>
            </p:cNvSpPr>
            <p:nvPr/>
          </p:nvSpPr>
          <p:spPr bwMode="auto">
            <a:xfrm>
              <a:off x="3035" y="3887"/>
              <a:ext cx="10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a:ln>
                    <a:noFill/>
                  </a:ln>
                  <a:solidFill>
                    <a:sysClr val="windowText" lastClr="000000"/>
                  </a:solidFill>
                  <a:effectLst/>
                  <a:uLnTx/>
                  <a:uFillTx/>
                  <a:latin typeface="Cambria"/>
                  <a:ea typeface="Times New Roman"/>
                </a:rPr>
                <a:t>User</a:t>
              </a:r>
              <a:endParaRPr kumimoji="0" lang="en-US" sz="1200" b="0" i="0" u="none" strike="noStrike" kern="0" cap="none" spc="0" normalizeH="0" baseline="0" noProof="0">
                <a:ln>
                  <a:noFill/>
                </a:ln>
                <a:solidFill>
                  <a:sysClr val="windowText" lastClr="000000"/>
                </a:solidFill>
                <a:effectLst/>
                <a:uLnTx/>
                <a:uFillTx/>
                <a:latin typeface="Times New Roman"/>
                <a:ea typeface="Times New Roman"/>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a:ln>
                    <a:noFill/>
                  </a:ln>
                  <a:solidFill>
                    <a:sysClr val="windowText" lastClr="000000"/>
                  </a:solidFill>
                  <a:effectLst/>
                  <a:uLnTx/>
                  <a:uFillTx/>
                  <a:latin typeface="Cambria"/>
                  <a:ea typeface="Times New Roman"/>
                </a:rPr>
                <a:t> </a:t>
              </a:r>
              <a:endParaRPr kumimoji="0" lang="en-US" sz="1200" b="0" i="0" u="none" strike="noStrike" kern="0" cap="none" spc="0" normalizeH="0" baseline="0" noProof="0">
                <a:ln>
                  <a:noFill/>
                </a:ln>
                <a:solidFill>
                  <a:sysClr val="windowText" lastClr="000000"/>
                </a:solidFill>
                <a:effectLst/>
                <a:uLnTx/>
                <a:uFillTx/>
                <a:latin typeface="Times New Roman"/>
                <a:ea typeface="Times New Roman"/>
              </a:endParaRPr>
            </a:p>
          </p:txBody>
        </p:sp>
      </p:grpSp>
      <p:sp>
        <p:nvSpPr>
          <p:cNvPr id="5" name="Rectangle 4"/>
          <p:cNvSpPr/>
          <p:nvPr/>
        </p:nvSpPr>
        <p:spPr>
          <a:xfrm>
            <a:off x="7391741" y="5714090"/>
            <a:ext cx="3219792" cy="369332"/>
          </a:xfrm>
          <a:prstGeom prst="rect">
            <a:avLst/>
          </a:prstGeom>
        </p:spPr>
        <p:txBody>
          <a:bodyPr wrap="none">
            <a:spAutoFit/>
          </a:bodyPr>
          <a:lstStyle/>
          <a:p>
            <a:r>
              <a:rPr lang="en-US" b="1" smtClean="0">
                <a:latin typeface="Times New Roman"/>
                <a:ea typeface="Times New Roman"/>
              </a:rPr>
              <a:t>Proses Pembentukan Database</a:t>
            </a:r>
            <a:endParaRPr lang="en-US"/>
          </a:p>
        </p:txBody>
      </p:sp>
      <p:sp>
        <p:nvSpPr>
          <p:cNvPr id="63" name="Rectangle 62"/>
          <p:cNvSpPr/>
          <p:nvPr/>
        </p:nvSpPr>
        <p:spPr>
          <a:xfrm>
            <a:off x="1291507" y="5790290"/>
            <a:ext cx="3230372" cy="369332"/>
          </a:xfrm>
          <a:prstGeom prst="rect">
            <a:avLst/>
          </a:prstGeom>
        </p:spPr>
        <p:txBody>
          <a:bodyPr wrap="none">
            <a:spAutoFit/>
          </a:bodyPr>
          <a:lstStyle/>
          <a:p>
            <a:r>
              <a:rPr lang="en-US" b="1" smtClean="0">
                <a:latin typeface="Times New Roman"/>
                <a:ea typeface="Times New Roman"/>
              </a:rPr>
              <a:t>Skema Pembagian Model Data</a:t>
            </a:r>
            <a:endParaRPr lang="en-US"/>
          </a:p>
        </p:txBody>
      </p:sp>
    </p:spTree>
    <p:extLst>
      <p:ext uri="{BB962C8B-B14F-4D97-AF65-F5344CB8AC3E}">
        <p14:creationId xmlns:p14="http://schemas.microsoft.com/office/powerpoint/2010/main" val="3163860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BD21447A-6C77-4E90-9545-B2B98D1C43C0}"/>
              </a:ext>
            </a:extLst>
          </p:cNvPr>
          <p:cNvSpPr txBox="1">
            <a:spLocks/>
          </p:cNvSpPr>
          <p:nvPr/>
        </p:nvSpPr>
        <p:spPr>
          <a:xfrm>
            <a:off x="428624" y="135411"/>
            <a:ext cx="11389996" cy="493240"/>
          </a:xfrm>
          <a:prstGeom prst="rect">
            <a:avLst/>
          </a:prstGeom>
          <a:solidFill>
            <a:schemeClr val="tx1"/>
          </a:solidFill>
        </p:spPr>
        <p:txBody>
          <a:bodyPr vert="horz" lIns="91440" tIns="45720" rIns="91440" bIns="0" rtlCol="0" anchor="b">
            <a:noAutofit/>
          </a:bodyPr>
          <a:lstStyle>
            <a:lvl1pPr algn="l" defTabSz="914400" rtl="0" eaLnBrk="1" latinLnBrk="0" hangingPunct="1">
              <a:lnSpc>
                <a:spcPct val="90000"/>
              </a:lnSpc>
              <a:spcBef>
                <a:spcPct val="0"/>
              </a:spcBef>
              <a:buNone/>
              <a:defRPr sz="6600" b="0" i="0" kern="1200" cap="all">
                <a:solidFill>
                  <a:schemeClr val="tx1"/>
                </a:solidFill>
                <a:effectLst/>
                <a:latin typeface="+mj-lt"/>
                <a:ea typeface="+mj-ea"/>
                <a:cs typeface="+mj-cs"/>
              </a:defRPr>
            </a:lvl1pPr>
          </a:lstStyle>
          <a:p>
            <a:r>
              <a:rPr lang="en-US" sz="3200" smtClean="0">
                <a:solidFill>
                  <a:schemeClr val="bg1"/>
                </a:solidFill>
                <a:latin typeface="AR JULIAN" pitchFamily="2" charset="0"/>
                <a:sym typeface="Wingdings"/>
              </a:rPr>
              <a:t> </a:t>
            </a:r>
            <a:r>
              <a:rPr lang="en-US" sz="3200" smtClean="0">
                <a:solidFill>
                  <a:schemeClr val="bg1"/>
                </a:solidFill>
                <a:latin typeface="AR JULIAN" pitchFamily="2" charset="0"/>
              </a:rPr>
              <a:t>PENDALAMAN KONSEP DBMS</a:t>
            </a:r>
            <a:endParaRPr lang="id-ID" sz="3200">
              <a:solidFill>
                <a:schemeClr val="bg1"/>
              </a:solidFill>
              <a:latin typeface="AR JULIAN" pitchFamily="2" charset="0"/>
            </a:endParaRPr>
          </a:p>
        </p:txBody>
      </p:sp>
      <p:sp>
        <p:nvSpPr>
          <p:cNvPr id="2" name="Rectangle 1"/>
          <p:cNvSpPr/>
          <p:nvPr/>
        </p:nvSpPr>
        <p:spPr>
          <a:xfrm>
            <a:off x="6123622" y="740261"/>
            <a:ext cx="5694998" cy="5632311"/>
          </a:xfrm>
          <a:prstGeom prst="rect">
            <a:avLst/>
          </a:prstGeom>
        </p:spPr>
        <p:txBody>
          <a:bodyPr wrap="square">
            <a:spAutoFit/>
          </a:bodyPr>
          <a:lstStyle/>
          <a:p>
            <a:pPr marL="342900" lvl="0" indent="-342900" algn="just">
              <a:spcAft>
                <a:spcPts val="600"/>
              </a:spcAft>
              <a:buFont typeface="+mj-lt"/>
              <a:buAutoNum type="arabicParenR" startAt="2"/>
            </a:pPr>
            <a:r>
              <a:rPr lang="en-US" sz="1500" smtClean="0">
                <a:latin typeface="Times New Roman"/>
                <a:ea typeface="Calibri"/>
                <a:cs typeface="Times New Roman"/>
              </a:rPr>
              <a:t>Tahapan </a:t>
            </a:r>
            <a:r>
              <a:rPr lang="en-US" sz="1500">
                <a:latin typeface="Times New Roman"/>
                <a:ea typeface="Calibri"/>
                <a:cs typeface="Times New Roman"/>
              </a:rPr>
              <a:t>pemodelan data adalah proses transformasi bentuk dari fakta problem dunia nyata ke dalam bentuk model data yang dapat dianalisis sehingga menghasilkan model logis yang sesuai dengan problemnya. Pemodelan data dilakukan dengan melakukan analisis skema data untuk membentuk model data yang baik. Proses analisis biasanya dilakukan secara berulang dengan cara penghalusan (pengkayaan) untuk mendapatkan model data yang membentuk arsitektur data yang terbaik dan optimal;</a:t>
            </a:r>
            <a:endParaRPr lang="en-US" sz="1500">
              <a:latin typeface="Calibri"/>
              <a:ea typeface="Calibri"/>
              <a:cs typeface="Times New Roman"/>
            </a:endParaRPr>
          </a:p>
          <a:p>
            <a:pPr marL="342900" lvl="0" indent="-342900" algn="just">
              <a:spcAft>
                <a:spcPts val="600"/>
              </a:spcAft>
              <a:buFont typeface="+mj-lt"/>
              <a:buAutoNum type="arabicParenR" startAt="2"/>
            </a:pPr>
            <a:r>
              <a:rPr lang="en-US" sz="1500">
                <a:latin typeface="Times New Roman"/>
                <a:ea typeface="Calibri"/>
                <a:cs typeface="Times New Roman"/>
              </a:rPr>
              <a:t>Tahapan desain data adalah proses pembentukan struktur dan kelengkapan data dalam bentuk yang lebih siap diimplementasikan dalam DBMS. Proses desain dilakukan dengan mengolah model data yang terbaik dan optimal tersebut dalam bentuk arsitektur struktur data yang dilengkapi dengan kriteria tipe, batasan, dan informasi lainnya secara detil sehingga mudah ditransformasikan ke dalam model DBMS yang digunakan;</a:t>
            </a:r>
            <a:endParaRPr lang="en-US" sz="1500">
              <a:latin typeface="Calibri"/>
              <a:ea typeface="Calibri"/>
              <a:cs typeface="Times New Roman"/>
            </a:endParaRPr>
          </a:p>
          <a:p>
            <a:pPr marL="342900" lvl="0" indent="-342900" algn="just">
              <a:spcAft>
                <a:spcPts val="600"/>
              </a:spcAft>
              <a:buFont typeface="+mj-lt"/>
              <a:buAutoNum type="arabicParenR" startAt="2"/>
            </a:pPr>
            <a:r>
              <a:rPr lang="en-US" sz="1500">
                <a:latin typeface="Times New Roman"/>
                <a:ea typeface="Calibri"/>
                <a:cs typeface="Times New Roman"/>
              </a:rPr>
              <a:t>Tahapan implementasi merupakan proses realisasi pembentukan skema dan instan data menggunakan DBMS sehingga terbentuk </a:t>
            </a:r>
            <a:r>
              <a:rPr lang="en-US" sz="1500" i="1">
                <a:latin typeface="Times New Roman"/>
                <a:ea typeface="Calibri"/>
                <a:cs typeface="Times New Roman"/>
              </a:rPr>
              <a:t>database</a:t>
            </a:r>
            <a:r>
              <a:rPr lang="en-US" sz="1500">
                <a:latin typeface="Times New Roman"/>
                <a:ea typeface="Calibri"/>
                <a:cs typeface="Times New Roman"/>
              </a:rPr>
              <a:t> dalam </a:t>
            </a:r>
            <a:r>
              <a:rPr lang="en-US" sz="1500" i="1">
                <a:latin typeface="Times New Roman"/>
                <a:ea typeface="Calibri"/>
                <a:cs typeface="Times New Roman"/>
              </a:rPr>
              <a:t>storage</a:t>
            </a:r>
            <a:r>
              <a:rPr lang="en-US" sz="1500">
                <a:latin typeface="Times New Roman"/>
                <a:ea typeface="Calibri"/>
                <a:cs typeface="Times New Roman"/>
              </a:rPr>
              <a:t> sesuai dengan problem dan fakta sistem yang diamati.</a:t>
            </a:r>
            <a:endParaRPr lang="en-US" sz="1500">
              <a:latin typeface="Calibri"/>
              <a:ea typeface="Calibri"/>
              <a:cs typeface="Times New Roman"/>
            </a:endParaRPr>
          </a:p>
          <a:p>
            <a:pPr marL="342900" lvl="0" indent="-342900" algn="just">
              <a:spcAft>
                <a:spcPts val="600"/>
              </a:spcAft>
              <a:buFont typeface="+mj-lt"/>
              <a:buAutoNum type="arabicParenR" startAt="2"/>
            </a:pPr>
            <a:r>
              <a:rPr lang="en-US" sz="1500">
                <a:latin typeface="Times New Roman"/>
                <a:ea typeface="Calibri"/>
                <a:cs typeface="Times New Roman"/>
              </a:rPr>
              <a:t>Tahapan Aplikasi merupakan proses pembuatan aplikasi bantu yang lebih mudah bagi </a:t>
            </a:r>
            <a:r>
              <a:rPr lang="en-US" sz="1500" i="1">
                <a:latin typeface="Times New Roman"/>
                <a:ea typeface="Calibri"/>
                <a:cs typeface="Times New Roman"/>
              </a:rPr>
              <a:t>user</a:t>
            </a:r>
            <a:r>
              <a:rPr lang="en-US" sz="1500">
                <a:latin typeface="Times New Roman"/>
                <a:ea typeface="Calibri"/>
                <a:cs typeface="Times New Roman"/>
              </a:rPr>
              <a:t> dalam memanfaatkan sajian data dalam bentuk informasi yang diperoleh dari database untuk menyelesaikan problemnya. </a:t>
            </a:r>
            <a:endParaRPr lang="en-US" sz="1500">
              <a:effectLst/>
              <a:latin typeface="Calibri"/>
              <a:ea typeface="Calibri"/>
              <a:cs typeface="Times New Roman"/>
            </a:endParaRPr>
          </a:p>
        </p:txBody>
      </p:sp>
      <p:grpSp>
        <p:nvGrpSpPr>
          <p:cNvPr id="5" name="Group 4"/>
          <p:cNvGrpSpPr>
            <a:grpSpLocks/>
          </p:cNvGrpSpPr>
          <p:nvPr/>
        </p:nvGrpSpPr>
        <p:grpSpPr bwMode="auto">
          <a:xfrm>
            <a:off x="428624" y="1089290"/>
            <a:ext cx="5527675" cy="2464435"/>
            <a:chOff x="1943" y="1686"/>
            <a:chExt cx="8789" cy="3881"/>
          </a:xfrm>
        </p:grpSpPr>
        <p:sp>
          <p:nvSpPr>
            <p:cNvPr id="7" name="Text Box 3063"/>
            <p:cNvSpPr txBox="1">
              <a:spLocks noChangeArrowheads="1"/>
            </p:cNvSpPr>
            <p:nvPr/>
          </p:nvSpPr>
          <p:spPr bwMode="auto">
            <a:xfrm>
              <a:off x="5135" y="2654"/>
              <a:ext cx="1122" cy="720"/>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sng" strike="noStrike" kern="0" cap="none" spc="0" normalizeH="0" baseline="0" noProof="0">
                  <a:ln>
                    <a:noFill/>
                  </a:ln>
                  <a:solidFill>
                    <a:sysClr val="windowText" lastClr="000000"/>
                  </a:solidFill>
                  <a:effectLst/>
                  <a:uLnTx/>
                  <a:uFillTx/>
                  <a:latin typeface="Times New Roman"/>
                  <a:ea typeface="Times New Roman"/>
                </a:rPr>
                <a:t>Analisis</a:t>
              </a:r>
              <a:endParaRPr kumimoji="0" lang="en-US" sz="1200" b="0" i="0" u="none" strike="noStrike" kern="0" cap="none" spc="0" normalizeH="0" baseline="0" noProof="0">
                <a:ln>
                  <a:noFill/>
                </a:ln>
                <a:solidFill>
                  <a:sysClr val="windowText" lastClr="000000"/>
                </a:solidFill>
                <a:effectLst/>
                <a:uLnTx/>
                <a:uFillTx/>
                <a:latin typeface="Times New Roman"/>
                <a:ea typeface="Times New Roman"/>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ysClr val="windowText" lastClr="000000"/>
                  </a:solidFill>
                  <a:effectLst/>
                  <a:uLnTx/>
                  <a:uFillTx/>
                  <a:latin typeface="Times New Roman"/>
                  <a:ea typeface="Times New Roman"/>
                </a:rPr>
                <a:t>Pemodelan data</a:t>
              </a:r>
              <a:endParaRPr kumimoji="0" lang="en-US" sz="1200" b="0" i="0" u="none" strike="noStrike" kern="0" cap="none" spc="0" normalizeH="0" baseline="0" noProof="0">
                <a:ln>
                  <a:noFill/>
                </a:ln>
                <a:solidFill>
                  <a:sysClr val="windowText" lastClr="000000"/>
                </a:solidFill>
                <a:effectLst/>
                <a:uLnTx/>
                <a:uFillTx/>
                <a:latin typeface="Times New Roman"/>
                <a:ea typeface="Times New Roman"/>
              </a:endParaRPr>
            </a:p>
          </p:txBody>
        </p:sp>
        <p:sp>
          <p:nvSpPr>
            <p:cNvPr id="8" name="Text Box 3067"/>
            <p:cNvSpPr txBox="1">
              <a:spLocks noChangeArrowheads="1"/>
            </p:cNvSpPr>
            <p:nvPr/>
          </p:nvSpPr>
          <p:spPr bwMode="auto">
            <a:xfrm>
              <a:off x="6152" y="2474"/>
              <a:ext cx="1047" cy="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a:ln>
                    <a:noFill/>
                  </a:ln>
                  <a:solidFill>
                    <a:sysClr val="windowText" lastClr="000000"/>
                  </a:solidFill>
                  <a:effectLst/>
                  <a:uLnTx/>
                  <a:uFillTx/>
                  <a:latin typeface="Cambria"/>
                  <a:ea typeface="Times New Roman"/>
                </a:rPr>
                <a:t>Model</a:t>
              </a:r>
              <a:endParaRPr kumimoji="0" lang="en-US" sz="1200" b="0" i="0" u="none" strike="noStrike" kern="0" cap="none" spc="0" normalizeH="0" baseline="0" noProof="0">
                <a:ln>
                  <a:noFill/>
                </a:ln>
                <a:solidFill>
                  <a:sysClr val="windowText" lastClr="000000"/>
                </a:solidFill>
                <a:effectLst/>
                <a:uLnTx/>
                <a:uFillTx/>
                <a:latin typeface="Times New Roman"/>
                <a:ea typeface="Times New Roman"/>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a:ln>
                    <a:noFill/>
                  </a:ln>
                  <a:solidFill>
                    <a:sysClr val="windowText" lastClr="000000"/>
                  </a:solidFill>
                  <a:effectLst/>
                  <a:uLnTx/>
                  <a:uFillTx/>
                  <a:latin typeface="Cambria"/>
                  <a:ea typeface="Times New Roman"/>
                </a:rPr>
                <a:t> data</a:t>
              </a:r>
              <a:endParaRPr kumimoji="0" lang="en-US" sz="1200" b="0" i="0" u="none" strike="noStrike" kern="0" cap="none" spc="0" normalizeH="0" baseline="0" noProof="0">
                <a:ln>
                  <a:noFill/>
                </a:ln>
                <a:solidFill>
                  <a:sysClr val="windowText" lastClr="000000"/>
                </a:solidFill>
                <a:effectLst/>
                <a:uLnTx/>
                <a:uFillTx/>
                <a:latin typeface="Times New Roman"/>
                <a:ea typeface="Times New Roman"/>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a:ln>
                    <a:noFill/>
                  </a:ln>
                  <a:solidFill>
                    <a:sysClr val="windowText" lastClr="000000"/>
                  </a:solidFill>
                  <a:effectLst/>
                  <a:uLnTx/>
                  <a:uFillTx/>
                  <a:latin typeface="Cambria"/>
                  <a:ea typeface="Times New Roman"/>
                </a:rPr>
                <a:t> </a:t>
              </a:r>
              <a:endParaRPr kumimoji="0" lang="en-US" sz="1200" b="0" i="0" u="none" strike="noStrike" kern="0" cap="none" spc="0" normalizeH="0" baseline="0" noProof="0">
                <a:ln>
                  <a:noFill/>
                </a:ln>
                <a:solidFill>
                  <a:sysClr val="windowText" lastClr="000000"/>
                </a:solidFill>
                <a:effectLst/>
                <a:uLnTx/>
                <a:uFillTx/>
                <a:latin typeface="Times New Roman"/>
                <a:ea typeface="Times New Roman"/>
              </a:endParaRPr>
            </a:p>
          </p:txBody>
        </p:sp>
        <p:sp>
          <p:nvSpPr>
            <p:cNvPr id="9" name="Text Box 3068"/>
            <p:cNvSpPr txBox="1">
              <a:spLocks noChangeArrowheads="1"/>
            </p:cNvSpPr>
            <p:nvPr/>
          </p:nvSpPr>
          <p:spPr bwMode="auto">
            <a:xfrm>
              <a:off x="9234" y="2534"/>
              <a:ext cx="1309" cy="720"/>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sng" strike="noStrike" kern="0" cap="none" spc="0" normalizeH="0" baseline="0" noProof="0">
                  <a:ln>
                    <a:noFill/>
                  </a:ln>
                  <a:solidFill>
                    <a:sysClr val="windowText" lastClr="000000"/>
                  </a:solidFill>
                  <a:effectLst/>
                  <a:uLnTx/>
                  <a:uFillTx/>
                  <a:latin typeface="Times New Roman"/>
                  <a:ea typeface="Times New Roman"/>
                </a:rPr>
                <a:t>Implementasi</a:t>
              </a:r>
              <a:endParaRPr kumimoji="0" lang="en-US" sz="1200" b="0" i="0" u="none" strike="noStrike" kern="0" cap="none" spc="0" normalizeH="0" baseline="0" noProof="0">
                <a:ln>
                  <a:noFill/>
                </a:ln>
                <a:solidFill>
                  <a:sysClr val="windowText" lastClr="000000"/>
                </a:solidFill>
                <a:effectLst/>
                <a:uLnTx/>
                <a:uFillTx/>
                <a:latin typeface="Times New Roman"/>
                <a:ea typeface="Times New Roman"/>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ysClr val="windowText" lastClr="000000"/>
                  </a:solidFill>
                  <a:effectLst/>
                  <a:uLnTx/>
                  <a:uFillTx/>
                  <a:latin typeface="Times New Roman"/>
                  <a:ea typeface="Times New Roman"/>
                </a:rPr>
                <a:t>Data dengan</a:t>
              </a:r>
              <a:endParaRPr kumimoji="0" lang="en-US" sz="1200" b="0" i="0" u="none" strike="noStrike" kern="0" cap="none" spc="0" normalizeH="0" baseline="0" noProof="0">
                <a:ln>
                  <a:noFill/>
                </a:ln>
                <a:solidFill>
                  <a:sysClr val="windowText" lastClr="000000"/>
                </a:solidFill>
                <a:effectLst/>
                <a:uLnTx/>
                <a:uFillTx/>
                <a:latin typeface="Times New Roman"/>
                <a:ea typeface="Times New Roman"/>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ysClr val="windowText" lastClr="000000"/>
                  </a:solidFill>
                  <a:effectLst/>
                  <a:uLnTx/>
                  <a:uFillTx/>
                  <a:latin typeface="Times New Roman"/>
                  <a:ea typeface="Times New Roman"/>
                </a:rPr>
                <a:t>DBMS</a:t>
              </a:r>
              <a:endParaRPr kumimoji="0" lang="en-US" sz="1200" b="0" i="0" u="none" strike="noStrike" kern="0" cap="none" spc="0" normalizeH="0" baseline="0" noProof="0">
                <a:ln>
                  <a:noFill/>
                </a:ln>
                <a:solidFill>
                  <a:sysClr val="windowText" lastClr="000000"/>
                </a:solidFill>
                <a:effectLst/>
                <a:uLnTx/>
                <a:uFillTx/>
                <a:latin typeface="Times New Roman"/>
                <a:ea typeface="Times New Roman"/>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ysClr val="windowText" lastClr="000000"/>
                  </a:solidFill>
                  <a:effectLst/>
                  <a:uLnTx/>
                  <a:uFillTx/>
                  <a:latin typeface="Times New Roman"/>
                  <a:ea typeface="Times New Roman"/>
                </a:rPr>
                <a:t> </a:t>
              </a:r>
              <a:endParaRPr kumimoji="0" lang="en-US" sz="1200" b="0" i="0" u="none" strike="noStrike" kern="0" cap="none" spc="0" normalizeH="0" baseline="0" noProof="0">
                <a:ln>
                  <a:noFill/>
                </a:ln>
                <a:solidFill>
                  <a:sysClr val="windowText" lastClr="000000"/>
                </a:solidFill>
                <a:effectLst/>
                <a:uLnTx/>
                <a:uFillTx/>
                <a:latin typeface="Times New Roman"/>
                <a:ea typeface="Times New Roman"/>
              </a:endParaRPr>
            </a:p>
          </p:txBody>
        </p:sp>
        <p:sp>
          <p:nvSpPr>
            <p:cNvPr id="10" name="Text Box 3069"/>
            <p:cNvSpPr txBox="1">
              <a:spLocks noChangeArrowheads="1"/>
            </p:cNvSpPr>
            <p:nvPr/>
          </p:nvSpPr>
          <p:spPr bwMode="auto">
            <a:xfrm>
              <a:off x="5151" y="3929"/>
              <a:ext cx="1181" cy="513"/>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ysClr val="windowText" lastClr="000000"/>
                  </a:solidFill>
                  <a:effectLst/>
                  <a:uLnTx/>
                  <a:uFillTx/>
                  <a:latin typeface="Times New Roman"/>
                  <a:ea typeface="Times New Roman"/>
                </a:rPr>
                <a:t>Penghalusan</a:t>
              </a:r>
              <a:endParaRPr kumimoji="0" lang="en-US" sz="1200" b="0" i="0" u="none" strike="noStrike" kern="0" cap="none" spc="0" normalizeH="0" baseline="0" noProof="0">
                <a:ln>
                  <a:noFill/>
                </a:ln>
                <a:solidFill>
                  <a:sysClr val="windowText" lastClr="000000"/>
                </a:solidFill>
                <a:effectLst/>
                <a:uLnTx/>
                <a:uFillTx/>
                <a:latin typeface="Times New Roman"/>
                <a:ea typeface="Times New Roman"/>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ysClr val="windowText" lastClr="000000"/>
                  </a:solidFill>
                  <a:effectLst/>
                  <a:uLnTx/>
                  <a:uFillTx/>
                  <a:latin typeface="Times New Roman"/>
                  <a:ea typeface="Times New Roman"/>
                </a:rPr>
                <a:t>Model</a:t>
              </a:r>
              <a:endParaRPr kumimoji="0" lang="en-US" sz="1200" b="0" i="0" u="none" strike="noStrike" kern="0" cap="none" spc="0" normalizeH="0" baseline="0" noProof="0">
                <a:ln>
                  <a:noFill/>
                </a:ln>
                <a:solidFill>
                  <a:sysClr val="windowText" lastClr="000000"/>
                </a:solidFill>
                <a:effectLst/>
                <a:uLnTx/>
                <a:uFillTx/>
                <a:latin typeface="Times New Roman"/>
                <a:ea typeface="Times New Roman"/>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ysClr val="windowText" lastClr="000000"/>
                  </a:solidFill>
                  <a:effectLst/>
                  <a:uLnTx/>
                  <a:uFillTx/>
                  <a:latin typeface="Times New Roman"/>
                  <a:ea typeface="Times New Roman"/>
                </a:rPr>
                <a:t> </a:t>
              </a:r>
              <a:endParaRPr kumimoji="0" lang="en-US" sz="1200" b="0" i="0" u="none" strike="noStrike" kern="0" cap="none" spc="0" normalizeH="0" baseline="0" noProof="0">
                <a:ln>
                  <a:noFill/>
                </a:ln>
                <a:solidFill>
                  <a:sysClr val="windowText" lastClr="000000"/>
                </a:solidFill>
                <a:effectLst/>
                <a:uLnTx/>
                <a:uFillTx/>
                <a:latin typeface="Times New Roman"/>
                <a:ea typeface="Times New Roman"/>
              </a:endParaRPr>
            </a:p>
          </p:txBody>
        </p:sp>
        <p:cxnSp>
          <p:nvCxnSpPr>
            <p:cNvPr id="11" name="Line 3070"/>
            <p:cNvCxnSpPr/>
            <p:nvPr/>
          </p:nvCxnSpPr>
          <p:spPr bwMode="auto">
            <a:xfrm>
              <a:off x="3908" y="2999"/>
              <a:ext cx="124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 name="Line 3071"/>
            <p:cNvCxnSpPr/>
            <p:nvPr/>
          </p:nvCxnSpPr>
          <p:spPr bwMode="auto">
            <a:xfrm>
              <a:off x="6257" y="2939"/>
              <a:ext cx="93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3" name="Arc 3072"/>
            <p:cNvSpPr>
              <a:spLocks/>
            </p:cNvSpPr>
            <p:nvPr/>
          </p:nvSpPr>
          <p:spPr bwMode="auto">
            <a:xfrm>
              <a:off x="5973" y="3151"/>
              <a:ext cx="748" cy="1078"/>
            </a:xfrm>
            <a:custGeom>
              <a:avLst/>
              <a:gdLst>
                <a:gd name="G0" fmla="+- 0 0 0"/>
                <a:gd name="G1" fmla="+- 19854 0 0"/>
                <a:gd name="G2" fmla="+- 21600 0 0"/>
                <a:gd name="T0" fmla="*/ 8507 w 21600"/>
                <a:gd name="T1" fmla="*/ 0 h 38826"/>
                <a:gd name="T2" fmla="*/ 10326 w 21600"/>
                <a:gd name="T3" fmla="*/ 38826 h 38826"/>
                <a:gd name="T4" fmla="*/ 0 w 21600"/>
                <a:gd name="T5" fmla="*/ 19854 h 38826"/>
              </a:gdLst>
              <a:ahLst/>
              <a:cxnLst>
                <a:cxn ang="0">
                  <a:pos x="T0" y="T1"/>
                </a:cxn>
                <a:cxn ang="0">
                  <a:pos x="T2" y="T3"/>
                </a:cxn>
                <a:cxn ang="0">
                  <a:pos x="T4" y="T5"/>
                </a:cxn>
              </a:cxnLst>
              <a:rect l="0" t="0" r="r" b="b"/>
              <a:pathLst>
                <a:path w="21600" h="38826" fill="none" extrusionOk="0">
                  <a:moveTo>
                    <a:pt x="8507" y="-1"/>
                  </a:moveTo>
                  <a:cubicBezTo>
                    <a:pt x="16449" y="3403"/>
                    <a:pt x="21600" y="11212"/>
                    <a:pt x="21600" y="19854"/>
                  </a:cubicBezTo>
                  <a:cubicBezTo>
                    <a:pt x="21600" y="27765"/>
                    <a:pt x="17274" y="35043"/>
                    <a:pt x="10325" y="38825"/>
                  </a:cubicBezTo>
                </a:path>
                <a:path w="21600" h="38826" stroke="0" extrusionOk="0">
                  <a:moveTo>
                    <a:pt x="8507" y="-1"/>
                  </a:moveTo>
                  <a:cubicBezTo>
                    <a:pt x="16449" y="3403"/>
                    <a:pt x="21600" y="11212"/>
                    <a:pt x="21600" y="19854"/>
                  </a:cubicBezTo>
                  <a:cubicBezTo>
                    <a:pt x="21600" y="27765"/>
                    <a:pt x="17274" y="35043"/>
                    <a:pt x="10325" y="38825"/>
                  </a:cubicBezTo>
                  <a:lnTo>
                    <a:pt x="0" y="19854"/>
                  </a:lnTo>
                  <a:close/>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4" name="Arc 3073"/>
            <p:cNvSpPr>
              <a:spLocks/>
            </p:cNvSpPr>
            <p:nvPr/>
          </p:nvSpPr>
          <p:spPr bwMode="auto">
            <a:xfrm flipH="1">
              <a:off x="4671" y="3194"/>
              <a:ext cx="748" cy="1080"/>
            </a:xfrm>
            <a:custGeom>
              <a:avLst/>
              <a:gdLst>
                <a:gd name="G0" fmla="+- 0 0 0"/>
                <a:gd name="G1" fmla="+- 19854 0 0"/>
                <a:gd name="G2" fmla="+- 21600 0 0"/>
                <a:gd name="T0" fmla="*/ 8507 w 21600"/>
                <a:gd name="T1" fmla="*/ 0 h 39788"/>
                <a:gd name="T2" fmla="*/ 8318 w 21600"/>
                <a:gd name="T3" fmla="*/ 39788 h 39788"/>
                <a:gd name="T4" fmla="*/ 0 w 21600"/>
                <a:gd name="T5" fmla="*/ 19854 h 39788"/>
              </a:gdLst>
              <a:ahLst/>
              <a:cxnLst>
                <a:cxn ang="0">
                  <a:pos x="T0" y="T1"/>
                </a:cxn>
                <a:cxn ang="0">
                  <a:pos x="T2" y="T3"/>
                </a:cxn>
                <a:cxn ang="0">
                  <a:pos x="T4" y="T5"/>
                </a:cxn>
              </a:cxnLst>
              <a:rect l="0" t="0" r="r" b="b"/>
              <a:pathLst>
                <a:path w="21600" h="39788" fill="none" extrusionOk="0">
                  <a:moveTo>
                    <a:pt x="8507" y="-1"/>
                  </a:moveTo>
                  <a:cubicBezTo>
                    <a:pt x="16449" y="3403"/>
                    <a:pt x="21600" y="11212"/>
                    <a:pt x="21600" y="19854"/>
                  </a:cubicBezTo>
                  <a:cubicBezTo>
                    <a:pt x="21600" y="28569"/>
                    <a:pt x="16361" y="36431"/>
                    <a:pt x="8318" y="39788"/>
                  </a:cubicBezTo>
                </a:path>
                <a:path w="21600" h="39788" stroke="0" extrusionOk="0">
                  <a:moveTo>
                    <a:pt x="8507" y="-1"/>
                  </a:moveTo>
                  <a:cubicBezTo>
                    <a:pt x="16449" y="3403"/>
                    <a:pt x="21600" y="11212"/>
                    <a:pt x="21600" y="19854"/>
                  </a:cubicBezTo>
                  <a:cubicBezTo>
                    <a:pt x="21600" y="28569"/>
                    <a:pt x="16361" y="36431"/>
                    <a:pt x="8318" y="39788"/>
                  </a:cubicBezTo>
                  <a:lnTo>
                    <a:pt x="0" y="19854"/>
                  </a:lnTo>
                  <a:close/>
                </a:path>
              </a:pathLst>
            </a:custGeom>
            <a:noFill/>
            <a:ln w="9525">
              <a:solidFill>
                <a:srgbClr val="000000"/>
              </a:solidFill>
              <a:round/>
              <a:headEnd type="triangle" w="med" len="me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5" name="Text Box 3074"/>
            <p:cNvSpPr txBox="1">
              <a:spLocks noChangeArrowheads="1"/>
            </p:cNvSpPr>
            <p:nvPr/>
          </p:nvSpPr>
          <p:spPr bwMode="auto">
            <a:xfrm>
              <a:off x="7244" y="3944"/>
              <a:ext cx="1122" cy="498"/>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ysClr val="windowText" lastClr="000000"/>
                  </a:solidFill>
                  <a:effectLst/>
                  <a:uLnTx/>
                  <a:uFillTx/>
                  <a:latin typeface="Times New Roman"/>
                  <a:ea typeface="Times New Roman"/>
                </a:rPr>
                <a:t>Penghalusan</a:t>
              </a:r>
              <a:endParaRPr kumimoji="0" lang="en-US" sz="1200" b="0" i="0" u="none" strike="noStrike" kern="0" cap="none" spc="0" normalizeH="0" baseline="0" noProof="0">
                <a:ln>
                  <a:noFill/>
                </a:ln>
                <a:solidFill>
                  <a:sysClr val="windowText" lastClr="000000"/>
                </a:solidFill>
                <a:effectLst/>
                <a:uLnTx/>
                <a:uFillTx/>
                <a:latin typeface="Times New Roman"/>
                <a:ea typeface="Times New Roman"/>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ysClr val="windowText" lastClr="000000"/>
                  </a:solidFill>
                  <a:effectLst/>
                  <a:uLnTx/>
                  <a:uFillTx/>
                  <a:latin typeface="Times New Roman"/>
                  <a:ea typeface="Times New Roman"/>
                </a:rPr>
                <a:t>Desain</a:t>
              </a:r>
              <a:endParaRPr kumimoji="0" lang="en-US" sz="1200" b="0" i="0" u="none" strike="noStrike" kern="0" cap="none" spc="0" normalizeH="0" baseline="0" noProof="0">
                <a:ln>
                  <a:noFill/>
                </a:ln>
                <a:solidFill>
                  <a:sysClr val="windowText" lastClr="000000"/>
                </a:solidFill>
                <a:effectLst/>
                <a:uLnTx/>
                <a:uFillTx/>
                <a:latin typeface="Times New Roman"/>
                <a:ea typeface="Times New Roman"/>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ysClr val="windowText" lastClr="000000"/>
                  </a:solidFill>
                  <a:effectLst/>
                  <a:uLnTx/>
                  <a:uFillTx/>
                  <a:latin typeface="Times New Roman"/>
                  <a:ea typeface="Times New Roman"/>
                </a:rPr>
                <a:t> </a:t>
              </a:r>
              <a:endParaRPr kumimoji="0" lang="en-US" sz="1200" b="0" i="0" u="none" strike="noStrike" kern="0" cap="none" spc="0" normalizeH="0" baseline="0" noProof="0">
                <a:ln>
                  <a:noFill/>
                </a:ln>
                <a:solidFill>
                  <a:sysClr val="windowText" lastClr="000000"/>
                </a:solidFill>
                <a:effectLst/>
                <a:uLnTx/>
                <a:uFillTx/>
                <a:latin typeface="Times New Roman"/>
                <a:ea typeface="Times New Roman"/>
              </a:endParaRPr>
            </a:p>
          </p:txBody>
        </p:sp>
        <p:sp>
          <p:nvSpPr>
            <p:cNvPr id="16" name="Arc 3075"/>
            <p:cNvSpPr>
              <a:spLocks/>
            </p:cNvSpPr>
            <p:nvPr/>
          </p:nvSpPr>
          <p:spPr bwMode="auto">
            <a:xfrm>
              <a:off x="8030" y="3134"/>
              <a:ext cx="748" cy="1078"/>
            </a:xfrm>
            <a:custGeom>
              <a:avLst/>
              <a:gdLst>
                <a:gd name="G0" fmla="+- 0 0 0"/>
                <a:gd name="G1" fmla="+- 19854 0 0"/>
                <a:gd name="G2" fmla="+- 21600 0 0"/>
                <a:gd name="T0" fmla="*/ 8507 w 21600"/>
                <a:gd name="T1" fmla="*/ 0 h 38826"/>
                <a:gd name="T2" fmla="*/ 10326 w 21600"/>
                <a:gd name="T3" fmla="*/ 38826 h 38826"/>
                <a:gd name="T4" fmla="*/ 0 w 21600"/>
                <a:gd name="T5" fmla="*/ 19854 h 38826"/>
              </a:gdLst>
              <a:ahLst/>
              <a:cxnLst>
                <a:cxn ang="0">
                  <a:pos x="T0" y="T1"/>
                </a:cxn>
                <a:cxn ang="0">
                  <a:pos x="T2" y="T3"/>
                </a:cxn>
                <a:cxn ang="0">
                  <a:pos x="T4" y="T5"/>
                </a:cxn>
              </a:cxnLst>
              <a:rect l="0" t="0" r="r" b="b"/>
              <a:pathLst>
                <a:path w="21600" h="38826" fill="none" extrusionOk="0">
                  <a:moveTo>
                    <a:pt x="8507" y="-1"/>
                  </a:moveTo>
                  <a:cubicBezTo>
                    <a:pt x="16449" y="3403"/>
                    <a:pt x="21600" y="11212"/>
                    <a:pt x="21600" y="19854"/>
                  </a:cubicBezTo>
                  <a:cubicBezTo>
                    <a:pt x="21600" y="27765"/>
                    <a:pt x="17274" y="35043"/>
                    <a:pt x="10325" y="38825"/>
                  </a:cubicBezTo>
                </a:path>
                <a:path w="21600" h="38826" stroke="0" extrusionOk="0">
                  <a:moveTo>
                    <a:pt x="8507" y="-1"/>
                  </a:moveTo>
                  <a:cubicBezTo>
                    <a:pt x="16449" y="3403"/>
                    <a:pt x="21600" y="11212"/>
                    <a:pt x="21600" y="19854"/>
                  </a:cubicBezTo>
                  <a:cubicBezTo>
                    <a:pt x="21600" y="27765"/>
                    <a:pt x="17274" y="35043"/>
                    <a:pt x="10325" y="38825"/>
                  </a:cubicBezTo>
                  <a:lnTo>
                    <a:pt x="0" y="19854"/>
                  </a:lnTo>
                  <a:close/>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7" name="Arc 3076"/>
            <p:cNvSpPr>
              <a:spLocks/>
            </p:cNvSpPr>
            <p:nvPr/>
          </p:nvSpPr>
          <p:spPr bwMode="auto">
            <a:xfrm flipH="1">
              <a:off x="6818" y="3149"/>
              <a:ext cx="628" cy="1080"/>
            </a:xfrm>
            <a:custGeom>
              <a:avLst/>
              <a:gdLst>
                <a:gd name="G0" fmla="+- 0 0 0"/>
                <a:gd name="G1" fmla="+- 19854 0 0"/>
                <a:gd name="G2" fmla="+- 21600 0 0"/>
                <a:gd name="T0" fmla="*/ 8507 w 21600"/>
                <a:gd name="T1" fmla="*/ 0 h 39788"/>
                <a:gd name="T2" fmla="*/ 8318 w 21600"/>
                <a:gd name="T3" fmla="*/ 39788 h 39788"/>
                <a:gd name="T4" fmla="*/ 0 w 21600"/>
                <a:gd name="T5" fmla="*/ 19854 h 39788"/>
              </a:gdLst>
              <a:ahLst/>
              <a:cxnLst>
                <a:cxn ang="0">
                  <a:pos x="T0" y="T1"/>
                </a:cxn>
                <a:cxn ang="0">
                  <a:pos x="T2" y="T3"/>
                </a:cxn>
                <a:cxn ang="0">
                  <a:pos x="T4" y="T5"/>
                </a:cxn>
              </a:cxnLst>
              <a:rect l="0" t="0" r="r" b="b"/>
              <a:pathLst>
                <a:path w="21600" h="39788" fill="none" extrusionOk="0">
                  <a:moveTo>
                    <a:pt x="8507" y="-1"/>
                  </a:moveTo>
                  <a:cubicBezTo>
                    <a:pt x="16449" y="3403"/>
                    <a:pt x="21600" y="11212"/>
                    <a:pt x="21600" y="19854"/>
                  </a:cubicBezTo>
                  <a:cubicBezTo>
                    <a:pt x="21600" y="28569"/>
                    <a:pt x="16361" y="36431"/>
                    <a:pt x="8318" y="39788"/>
                  </a:cubicBezTo>
                </a:path>
                <a:path w="21600" h="39788" stroke="0" extrusionOk="0">
                  <a:moveTo>
                    <a:pt x="8507" y="-1"/>
                  </a:moveTo>
                  <a:cubicBezTo>
                    <a:pt x="16449" y="3403"/>
                    <a:pt x="21600" y="11212"/>
                    <a:pt x="21600" y="19854"/>
                  </a:cubicBezTo>
                  <a:cubicBezTo>
                    <a:pt x="21600" y="28569"/>
                    <a:pt x="16361" y="36431"/>
                    <a:pt x="8318" y="39788"/>
                  </a:cubicBezTo>
                  <a:lnTo>
                    <a:pt x="0" y="19854"/>
                  </a:lnTo>
                  <a:close/>
                </a:path>
              </a:pathLst>
            </a:custGeom>
            <a:noFill/>
            <a:ln w="9525">
              <a:solidFill>
                <a:srgbClr val="000000"/>
              </a:solidFill>
              <a:round/>
              <a:headEnd type="triangle" w="med" len="me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18" name="Line 3077"/>
            <p:cNvCxnSpPr/>
            <p:nvPr/>
          </p:nvCxnSpPr>
          <p:spPr bwMode="auto">
            <a:xfrm>
              <a:off x="8329" y="2924"/>
              <a:ext cx="93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9" name="Line 3078"/>
            <p:cNvCxnSpPr/>
            <p:nvPr/>
          </p:nvCxnSpPr>
          <p:spPr bwMode="auto">
            <a:xfrm>
              <a:off x="9900" y="3299"/>
              <a:ext cx="0" cy="30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0" name="AutoShape 3079"/>
            <p:cNvSpPr>
              <a:spLocks noChangeArrowheads="1"/>
            </p:cNvSpPr>
            <p:nvPr/>
          </p:nvSpPr>
          <p:spPr bwMode="auto">
            <a:xfrm>
              <a:off x="9376" y="3602"/>
              <a:ext cx="1122" cy="774"/>
            </a:xfrm>
            <a:prstGeom prst="can">
              <a:avLst>
                <a:gd name="adj" fmla="val 25000"/>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marL="0" marR="0" lvl="0" indent="0" algn="ctr" defTabSz="914400" eaLnBrk="1" fontAlgn="auto" latinLnBrk="0" hangingPunct="1">
                <a:lnSpc>
                  <a:spcPct val="100000"/>
                </a:lnSpc>
                <a:spcBef>
                  <a:spcPts val="0"/>
                </a:spcBef>
                <a:spcAft>
                  <a:spcPts val="1000"/>
                </a:spcAft>
                <a:buClrTx/>
                <a:buSzTx/>
                <a:buFontTx/>
                <a:buNone/>
                <a:tabLst/>
                <a:defRPr/>
              </a:pPr>
              <a:r>
                <a:rPr kumimoji="0" lang="en-US" sz="1000" b="0" i="0" u="none" strike="noStrike" kern="0" cap="none" spc="0" normalizeH="0" baseline="0" noProof="0">
                  <a:ln>
                    <a:noFill/>
                  </a:ln>
                  <a:solidFill>
                    <a:sysClr val="windowText" lastClr="000000"/>
                  </a:solidFill>
                  <a:effectLst/>
                  <a:uLnTx/>
                  <a:uFillTx/>
                  <a:latin typeface="Times New Roman"/>
                  <a:ea typeface="Times New Roman"/>
                </a:rPr>
                <a:t>database</a:t>
              </a:r>
              <a:endParaRPr kumimoji="0" lang="en-US" sz="1200" b="0" i="0" u="none" strike="noStrike" kern="0" cap="none" spc="0" normalizeH="0" baseline="0" noProof="0">
                <a:ln>
                  <a:noFill/>
                </a:ln>
                <a:solidFill>
                  <a:sysClr val="windowText" lastClr="000000"/>
                </a:solidFill>
                <a:effectLst/>
                <a:uLnTx/>
                <a:uFillTx/>
                <a:latin typeface="Times New Roman"/>
                <a:ea typeface="Times New Roman"/>
              </a:endParaRPr>
            </a:p>
          </p:txBody>
        </p:sp>
        <p:sp>
          <p:nvSpPr>
            <p:cNvPr id="21" name="Text Box 3080"/>
            <p:cNvSpPr txBox="1">
              <a:spLocks noChangeArrowheads="1"/>
            </p:cNvSpPr>
            <p:nvPr/>
          </p:nvSpPr>
          <p:spPr bwMode="auto">
            <a:xfrm>
              <a:off x="7244" y="2579"/>
              <a:ext cx="1122" cy="720"/>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sng" strike="noStrike" kern="0" cap="none" spc="0" normalizeH="0" baseline="0" noProof="0">
                  <a:ln>
                    <a:noFill/>
                  </a:ln>
                  <a:solidFill>
                    <a:sysClr val="windowText" lastClr="000000"/>
                  </a:solidFill>
                  <a:effectLst/>
                  <a:uLnTx/>
                  <a:uFillTx/>
                  <a:latin typeface="Times New Roman"/>
                  <a:ea typeface="Times New Roman"/>
                </a:rPr>
                <a:t>Desain </a:t>
              </a:r>
              <a:endParaRPr kumimoji="0" lang="en-US" sz="1200" b="0" i="0" u="none" strike="noStrike" kern="0" cap="none" spc="0" normalizeH="0" baseline="0" noProof="0">
                <a:ln>
                  <a:noFill/>
                </a:ln>
                <a:solidFill>
                  <a:sysClr val="windowText" lastClr="000000"/>
                </a:solidFill>
                <a:effectLst/>
                <a:uLnTx/>
                <a:uFillTx/>
                <a:latin typeface="Times New Roman"/>
                <a:ea typeface="Times New Roman"/>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ysClr val="windowText" lastClr="000000"/>
                  </a:solidFill>
                  <a:effectLst/>
                  <a:uLnTx/>
                  <a:uFillTx/>
                  <a:latin typeface="Times New Roman"/>
                  <a:ea typeface="Times New Roman"/>
                </a:rPr>
                <a:t>Struktur </a:t>
              </a:r>
              <a:endParaRPr kumimoji="0" lang="en-US" sz="1200" b="0" i="0" u="none" strike="noStrike" kern="0" cap="none" spc="0" normalizeH="0" baseline="0" noProof="0">
                <a:ln>
                  <a:noFill/>
                </a:ln>
                <a:solidFill>
                  <a:sysClr val="windowText" lastClr="000000"/>
                </a:solidFill>
                <a:effectLst/>
                <a:uLnTx/>
                <a:uFillTx/>
                <a:latin typeface="Times New Roman"/>
                <a:ea typeface="Times New Roman"/>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ysClr val="windowText" lastClr="000000"/>
                  </a:solidFill>
                  <a:effectLst/>
                  <a:uLnTx/>
                  <a:uFillTx/>
                  <a:latin typeface="Times New Roman"/>
                  <a:ea typeface="Times New Roman"/>
                </a:rPr>
                <a:t>data</a:t>
              </a:r>
              <a:endParaRPr kumimoji="0" lang="en-US" sz="1200" b="0" i="0" u="none" strike="noStrike" kern="0" cap="none" spc="0" normalizeH="0" baseline="0" noProof="0">
                <a:ln>
                  <a:noFill/>
                </a:ln>
                <a:solidFill>
                  <a:sysClr val="windowText" lastClr="000000"/>
                </a:solidFill>
                <a:effectLst/>
                <a:uLnTx/>
                <a:uFillTx/>
                <a:latin typeface="Times New Roman"/>
                <a:ea typeface="Times New Roman"/>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ysClr val="windowText" lastClr="000000"/>
                  </a:solidFill>
                  <a:effectLst/>
                  <a:uLnTx/>
                  <a:uFillTx/>
                  <a:latin typeface="Times New Roman"/>
                  <a:ea typeface="Times New Roman"/>
                </a:rPr>
                <a:t> </a:t>
              </a:r>
              <a:endParaRPr kumimoji="0" lang="en-US" sz="1200" b="0" i="0" u="none" strike="noStrike" kern="0" cap="none" spc="0" normalizeH="0" baseline="0" noProof="0">
                <a:ln>
                  <a:noFill/>
                </a:ln>
                <a:solidFill>
                  <a:sysClr val="windowText" lastClr="000000"/>
                </a:solidFill>
                <a:effectLst/>
                <a:uLnTx/>
                <a:uFillTx/>
                <a:latin typeface="Times New Roman"/>
                <a:ea typeface="Times New Roman"/>
              </a:endParaRPr>
            </a:p>
          </p:txBody>
        </p:sp>
        <p:sp>
          <p:nvSpPr>
            <p:cNvPr id="22" name="Text Box 3081"/>
            <p:cNvSpPr txBox="1">
              <a:spLocks noChangeArrowheads="1"/>
            </p:cNvSpPr>
            <p:nvPr/>
          </p:nvSpPr>
          <p:spPr bwMode="auto">
            <a:xfrm>
              <a:off x="3592" y="2718"/>
              <a:ext cx="1047"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a:ln>
                    <a:noFill/>
                  </a:ln>
                  <a:solidFill>
                    <a:sysClr val="windowText" lastClr="000000"/>
                  </a:solidFill>
                  <a:effectLst/>
                  <a:uLnTx/>
                  <a:uFillTx/>
                  <a:latin typeface="Cambria"/>
                  <a:ea typeface="Times New Roman"/>
                </a:rPr>
                <a:t>fakta</a:t>
              </a:r>
              <a:endParaRPr kumimoji="0" lang="en-US" sz="1200" b="0" i="0" u="none" strike="noStrike" kern="0" cap="none" spc="0" normalizeH="0" baseline="0" noProof="0">
                <a:ln>
                  <a:noFill/>
                </a:ln>
                <a:solidFill>
                  <a:sysClr val="windowText" lastClr="000000"/>
                </a:solidFill>
                <a:effectLst/>
                <a:uLnTx/>
                <a:uFillTx/>
                <a:latin typeface="Times New Roman"/>
                <a:ea typeface="Times New Roman"/>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a:ln>
                    <a:noFill/>
                  </a:ln>
                  <a:solidFill>
                    <a:sysClr val="windowText" lastClr="000000"/>
                  </a:solidFill>
                  <a:effectLst/>
                  <a:uLnTx/>
                  <a:uFillTx/>
                  <a:latin typeface="Cambria"/>
                  <a:ea typeface="Times New Roman"/>
                </a:rPr>
                <a:t> </a:t>
              </a:r>
              <a:endParaRPr kumimoji="0" lang="en-US" sz="1200" b="0" i="0" u="none" strike="noStrike" kern="0" cap="none" spc="0" normalizeH="0" baseline="0" noProof="0">
                <a:ln>
                  <a:noFill/>
                </a:ln>
                <a:solidFill>
                  <a:sysClr val="windowText" lastClr="000000"/>
                </a:solidFill>
                <a:effectLst/>
                <a:uLnTx/>
                <a:uFillTx/>
                <a:latin typeface="Times New Roman"/>
                <a:ea typeface="Times New Roman"/>
              </a:endParaRPr>
            </a:p>
          </p:txBody>
        </p:sp>
        <p:sp>
          <p:nvSpPr>
            <p:cNvPr id="23" name="Text Box 3082"/>
            <p:cNvSpPr txBox="1">
              <a:spLocks noChangeArrowheads="1"/>
            </p:cNvSpPr>
            <p:nvPr/>
          </p:nvSpPr>
          <p:spPr bwMode="auto">
            <a:xfrm>
              <a:off x="8254" y="2250"/>
              <a:ext cx="1047" cy="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a:ln>
                    <a:noFill/>
                  </a:ln>
                  <a:solidFill>
                    <a:sysClr val="windowText" lastClr="000000"/>
                  </a:solidFill>
                  <a:effectLst/>
                  <a:uLnTx/>
                  <a:uFillTx/>
                  <a:latin typeface="Cambria"/>
                  <a:ea typeface="Times New Roman"/>
                </a:rPr>
                <a:t>Skema/</a:t>
              </a:r>
              <a:endParaRPr kumimoji="0" lang="en-US" sz="1200" b="0" i="0" u="none" strike="noStrike" kern="0" cap="none" spc="0" normalizeH="0" baseline="0" noProof="0">
                <a:ln>
                  <a:noFill/>
                </a:ln>
                <a:solidFill>
                  <a:sysClr val="windowText" lastClr="000000"/>
                </a:solidFill>
                <a:effectLst/>
                <a:uLnTx/>
                <a:uFillTx/>
                <a:latin typeface="Times New Roman"/>
                <a:ea typeface="Times New Roman"/>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a:ln>
                    <a:noFill/>
                  </a:ln>
                  <a:solidFill>
                    <a:sysClr val="windowText" lastClr="000000"/>
                  </a:solidFill>
                  <a:effectLst/>
                  <a:uLnTx/>
                  <a:uFillTx/>
                  <a:latin typeface="Cambria"/>
                  <a:ea typeface="Times New Roman"/>
                </a:rPr>
                <a:t>Struktur</a:t>
              </a:r>
              <a:endParaRPr kumimoji="0" lang="en-US" sz="1200" b="0" i="0" u="none" strike="noStrike" kern="0" cap="none" spc="0" normalizeH="0" baseline="0" noProof="0">
                <a:ln>
                  <a:noFill/>
                </a:ln>
                <a:solidFill>
                  <a:sysClr val="windowText" lastClr="000000"/>
                </a:solidFill>
                <a:effectLst/>
                <a:uLnTx/>
                <a:uFillTx/>
                <a:latin typeface="Times New Roman"/>
                <a:ea typeface="Times New Roman"/>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a:ln>
                    <a:noFill/>
                  </a:ln>
                  <a:solidFill>
                    <a:sysClr val="windowText" lastClr="000000"/>
                  </a:solidFill>
                  <a:effectLst/>
                  <a:uLnTx/>
                  <a:uFillTx/>
                  <a:latin typeface="Cambria"/>
                  <a:ea typeface="Times New Roman"/>
                </a:rPr>
                <a:t> data</a:t>
              </a:r>
              <a:endParaRPr kumimoji="0" lang="en-US" sz="1200" b="0" i="0" u="none" strike="noStrike" kern="0" cap="none" spc="0" normalizeH="0" baseline="0" noProof="0">
                <a:ln>
                  <a:noFill/>
                </a:ln>
                <a:solidFill>
                  <a:sysClr val="windowText" lastClr="000000"/>
                </a:solidFill>
                <a:effectLst/>
                <a:uLnTx/>
                <a:uFillTx/>
                <a:latin typeface="Times New Roman"/>
                <a:ea typeface="Times New Roman"/>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a:ln>
                    <a:noFill/>
                  </a:ln>
                  <a:solidFill>
                    <a:sysClr val="windowText" lastClr="000000"/>
                  </a:solidFill>
                  <a:effectLst/>
                  <a:uLnTx/>
                  <a:uFillTx/>
                  <a:latin typeface="Cambria"/>
                  <a:ea typeface="Times New Roman"/>
                </a:rPr>
                <a:t> </a:t>
              </a:r>
              <a:endParaRPr kumimoji="0" lang="en-US" sz="1200" b="0" i="0" u="none" strike="noStrike" kern="0" cap="none" spc="0" normalizeH="0" baseline="0" noProof="0">
                <a:ln>
                  <a:noFill/>
                </a:ln>
                <a:solidFill>
                  <a:sysClr val="windowText" lastClr="000000"/>
                </a:solidFill>
                <a:effectLst/>
                <a:uLnTx/>
                <a:uFillTx/>
                <a:latin typeface="Times New Roman"/>
                <a:ea typeface="Times New Roman"/>
              </a:endParaRPr>
            </a:p>
          </p:txBody>
        </p:sp>
        <p:sp>
          <p:nvSpPr>
            <p:cNvPr id="24" name="Rectangle 23"/>
            <p:cNvSpPr>
              <a:spLocks noChangeArrowheads="1"/>
            </p:cNvSpPr>
            <p:nvPr/>
          </p:nvSpPr>
          <p:spPr bwMode="auto">
            <a:xfrm>
              <a:off x="1943" y="1686"/>
              <a:ext cx="8789" cy="388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25" name="Line 4964"/>
            <p:cNvCxnSpPr/>
            <p:nvPr/>
          </p:nvCxnSpPr>
          <p:spPr bwMode="auto">
            <a:xfrm>
              <a:off x="9896" y="2019"/>
              <a:ext cx="0" cy="51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6" name="Line 4965"/>
            <p:cNvCxnSpPr/>
            <p:nvPr/>
          </p:nvCxnSpPr>
          <p:spPr bwMode="auto">
            <a:xfrm>
              <a:off x="4345" y="2024"/>
              <a:ext cx="555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7" name="Line 4966"/>
            <p:cNvCxnSpPr/>
            <p:nvPr/>
          </p:nvCxnSpPr>
          <p:spPr bwMode="auto">
            <a:xfrm flipV="1">
              <a:off x="4341" y="2010"/>
              <a:ext cx="0" cy="9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28" name="Text Box 4967"/>
            <p:cNvSpPr txBox="1">
              <a:spLocks noChangeArrowheads="1"/>
            </p:cNvSpPr>
            <p:nvPr/>
          </p:nvSpPr>
          <p:spPr bwMode="auto">
            <a:xfrm>
              <a:off x="4472" y="1788"/>
              <a:ext cx="215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a:ln>
                    <a:noFill/>
                  </a:ln>
                  <a:solidFill>
                    <a:sysClr val="windowText" lastClr="000000"/>
                  </a:solidFill>
                  <a:effectLst/>
                  <a:uLnTx/>
                  <a:uFillTx/>
                  <a:latin typeface="Cambria"/>
                  <a:ea typeface="Times New Roman"/>
                </a:rPr>
                <a:t>Instan-data (data collecting)</a:t>
              </a:r>
              <a:endParaRPr kumimoji="0" lang="en-US" sz="1200" b="0" i="0" u="none" strike="noStrike" kern="0" cap="none" spc="0" normalizeH="0" baseline="0" noProof="0">
                <a:ln>
                  <a:noFill/>
                </a:ln>
                <a:solidFill>
                  <a:sysClr val="windowText" lastClr="000000"/>
                </a:solidFill>
                <a:effectLst/>
                <a:uLnTx/>
                <a:uFillTx/>
                <a:latin typeface="Times New Roman"/>
                <a:ea typeface="Times New Roman"/>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a:ln>
                    <a:noFill/>
                  </a:ln>
                  <a:solidFill>
                    <a:sysClr val="windowText" lastClr="000000"/>
                  </a:solidFill>
                  <a:effectLst/>
                  <a:uLnTx/>
                  <a:uFillTx/>
                  <a:latin typeface="Cambria"/>
                  <a:ea typeface="Times New Roman"/>
                </a:rPr>
                <a:t> </a:t>
              </a:r>
              <a:endParaRPr kumimoji="0" lang="en-US" sz="1200" b="0" i="0" u="none" strike="noStrike" kern="0" cap="none" spc="0" normalizeH="0" baseline="0" noProof="0">
                <a:ln>
                  <a:noFill/>
                </a:ln>
                <a:solidFill>
                  <a:sysClr val="windowText" lastClr="000000"/>
                </a:solidFill>
                <a:effectLst/>
                <a:uLnTx/>
                <a:uFillTx/>
                <a:latin typeface="Times New Roman"/>
                <a:ea typeface="Times New Roman"/>
              </a:endParaRPr>
            </a:p>
          </p:txBody>
        </p:sp>
        <p:sp>
          <p:nvSpPr>
            <p:cNvPr id="29" name="Text Box 4968"/>
            <p:cNvSpPr txBox="1">
              <a:spLocks noChangeArrowheads="1"/>
            </p:cNvSpPr>
            <p:nvPr/>
          </p:nvSpPr>
          <p:spPr bwMode="auto">
            <a:xfrm>
              <a:off x="4222" y="2595"/>
              <a:ext cx="1047"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a:ln>
                    <a:noFill/>
                  </a:ln>
                  <a:solidFill>
                    <a:sysClr val="windowText" lastClr="000000"/>
                  </a:solidFill>
                  <a:effectLst/>
                  <a:uLnTx/>
                  <a:uFillTx/>
                  <a:latin typeface="Cambria"/>
                  <a:ea typeface="Times New Roman"/>
                </a:rPr>
                <a:t>Skema-</a:t>
              </a:r>
              <a:endParaRPr kumimoji="0" lang="en-US" sz="1200" b="0" i="0" u="none" strike="noStrike" kern="0" cap="none" spc="0" normalizeH="0" baseline="0" noProof="0">
                <a:ln>
                  <a:noFill/>
                </a:ln>
                <a:solidFill>
                  <a:sysClr val="windowText" lastClr="000000"/>
                </a:solidFill>
                <a:effectLst/>
                <a:uLnTx/>
                <a:uFillTx/>
                <a:latin typeface="Times New Roman"/>
                <a:ea typeface="Times New Roman"/>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a:ln>
                    <a:noFill/>
                  </a:ln>
                  <a:solidFill>
                    <a:sysClr val="windowText" lastClr="000000"/>
                  </a:solidFill>
                  <a:effectLst/>
                  <a:uLnTx/>
                  <a:uFillTx/>
                  <a:latin typeface="Cambria"/>
                  <a:ea typeface="Times New Roman"/>
                </a:rPr>
                <a:t>data</a:t>
              </a:r>
              <a:endParaRPr kumimoji="0" lang="en-US" sz="1200" b="0" i="0" u="none" strike="noStrike" kern="0" cap="none" spc="0" normalizeH="0" baseline="0" noProof="0">
                <a:ln>
                  <a:noFill/>
                </a:ln>
                <a:solidFill>
                  <a:sysClr val="windowText" lastClr="000000"/>
                </a:solidFill>
                <a:effectLst/>
                <a:uLnTx/>
                <a:uFillTx/>
                <a:latin typeface="Times New Roman"/>
                <a:ea typeface="Times New Roman"/>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a:ln>
                    <a:noFill/>
                  </a:ln>
                  <a:solidFill>
                    <a:sysClr val="windowText" lastClr="000000"/>
                  </a:solidFill>
                  <a:effectLst/>
                  <a:uLnTx/>
                  <a:uFillTx/>
                  <a:latin typeface="Cambria"/>
                  <a:ea typeface="Times New Roman"/>
                </a:rPr>
                <a:t> </a:t>
              </a:r>
              <a:endParaRPr kumimoji="0" lang="en-US" sz="1200" b="0" i="0" u="none" strike="noStrike" kern="0" cap="none" spc="0" normalizeH="0" baseline="0" noProof="0">
                <a:ln>
                  <a:noFill/>
                </a:ln>
                <a:solidFill>
                  <a:sysClr val="windowText" lastClr="000000"/>
                </a:solidFill>
                <a:effectLst/>
                <a:uLnTx/>
                <a:uFillTx/>
                <a:latin typeface="Times New Roman"/>
                <a:ea typeface="Times New Roman"/>
              </a:endParaRPr>
            </a:p>
          </p:txBody>
        </p:sp>
        <p:sp>
          <p:nvSpPr>
            <p:cNvPr id="30" name="Text Box 4975"/>
            <p:cNvSpPr txBox="1">
              <a:spLocks noChangeArrowheads="1"/>
            </p:cNvSpPr>
            <p:nvPr/>
          </p:nvSpPr>
          <p:spPr bwMode="auto">
            <a:xfrm>
              <a:off x="9409" y="4813"/>
              <a:ext cx="1122" cy="642"/>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sng" strike="noStrike" kern="0" cap="none" spc="0" normalizeH="0" baseline="0" noProof="0">
                  <a:ln>
                    <a:noFill/>
                  </a:ln>
                  <a:solidFill>
                    <a:sysClr val="windowText" lastClr="000000"/>
                  </a:solidFill>
                  <a:effectLst/>
                  <a:uLnTx/>
                  <a:uFillTx/>
                  <a:latin typeface="Times New Roman"/>
                  <a:ea typeface="Times New Roman"/>
                </a:rPr>
                <a:t>Aplikasi </a:t>
              </a:r>
              <a:endParaRPr kumimoji="0" lang="en-US" sz="1200" b="0" i="0" u="none" strike="noStrike" kern="0" cap="none" spc="0" normalizeH="0" baseline="0" noProof="0">
                <a:ln>
                  <a:noFill/>
                </a:ln>
                <a:solidFill>
                  <a:sysClr val="windowText" lastClr="000000"/>
                </a:solidFill>
                <a:effectLst/>
                <a:uLnTx/>
                <a:uFillTx/>
                <a:latin typeface="Times New Roman"/>
                <a:ea typeface="Times New Roman"/>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ysClr val="windowText" lastClr="000000"/>
                  </a:solidFill>
                  <a:effectLst/>
                  <a:uLnTx/>
                  <a:uFillTx/>
                  <a:latin typeface="Times New Roman"/>
                  <a:ea typeface="Times New Roman"/>
                </a:rPr>
                <a:t>database</a:t>
              </a:r>
              <a:endParaRPr kumimoji="0" lang="en-US" sz="1200" b="0" i="0" u="none" strike="noStrike" kern="0" cap="none" spc="0" normalizeH="0" baseline="0" noProof="0">
                <a:ln>
                  <a:noFill/>
                </a:ln>
                <a:solidFill>
                  <a:sysClr val="windowText" lastClr="000000"/>
                </a:solidFill>
                <a:effectLst/>
                <a:uLnTx/>
                <a:uFillTx/>
                <a:latin typeface="Times New Roman"/>
                <a:ea typeface="Times New Roman"/>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ysClr val="windowText" lastClr="000000"/>
                  </a:solidFill>
                  <a:effectLst/>
                  <a:uLnTx/>
                  <a:uFillTx/>
                  <a:latin typeface="Times New Roman"/>
                  <a:ea typeface="Times New Roman"/>
                </a:rPr>
                <a:t> </a:t>
              </a:r>
              <a:endParaRPr kumimoji="0" lang="en-US" sz="1200" b="0" i="0" u="none" strike="noStrike" kern="0" cap="none" spc="0" normalizeH="0" baseline="0" noProof="0">
                <a:ln>
                  <a:noFill/>
                </a:ln>
                <a:solidFill>
                  <a:sysClr val="windowText" lastClr="000000"/>
                </a:solidFill>
                <a:effectLst/>
                <a:uLnTx/>
                <a:uFillTx/>
                <a:latin typeface="Times New Roman"/>
                <a:ea typeface="Times New Roman"/>
              </a:endParaRPr>
            </a:p>
          </p:txBody>
        </p:sp>
        <p:cxnSp>
          <p:nvCxnSpPr>
            <p:cNvPr id="31" name="Line 4976"/>
            <p:cNvCxnSpPr/>
            <p:nvPr/>
          </p:nvCxnSpPr>
          <p:spPr bwMode="auto">
            <a:xfrm flipH="1">
              <a:off x="9900" y="4376"/>
              <a:ext cx="1" cy="43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2" name="Line 4977"/>
            <p:cNvCxnSpPr/>
            <p:nvPr/>
          </p:nvCxnSpPr>
          <p:spPr bwMode="auto">
            <a:xfrm flipV="1">
              <a:off x="3123" y="4057"/>
              <a:ext cx="0" cy="110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3" name="Line 4979"/>
            <p:cNvCxnSpPr/>
            <p:nvPr/>
          </p:nvCxnSpPr>
          <p:spPr bwMode="auto">
            <a:xfrm>
              <a:off x="3123" y="5165"/>
              <a:ext cx="628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34" name="Text Box 4980"/>
            <p:cNvSpPr txBox="1">
              <a:spLocks noChangeArrowheads="1"/>
            </p:cNvSpPr>
            <p:nvPr/>
          </p:nvSpPr>
          <p:spPr bwMode="auto">
            <a:xfrm>
              <a:off x="10031" y="3341"/>
              <a:ext cx="5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a:ln>
                    <a:noFill/>
                  </a:ln>
                  <a:solidFill>
                    <a:sysClr val="windowText" lastClr="000000"/>
                  </a:solidFill>
                  <a:effectLst/>
                  <a:uLnTx/>
                  <a:uFillTx/>
                  <a:latin typeface="Cambria"/>
                  <a:ea typeface="Times New Roman"/>
                </a:rPr>
                <a:t>data</a:t>
              </a:r>
              <a:endParaRPr kumimoji="0" lang="en-US" sz="1200" b="0" i="0" u="none" strike="noStrike" kern="0" cap="none" spc="0" normalizeH="0" baseline="0" noProof="0">
                <a:ln>
                  <a:noFill/>
                </a:ln>
                <a:solidFill>
                  <a:sysClr val="windowText" lastClr="000000"/>
                </a:solidFill>
                <a:effectLst/>
                <a:uLnTx/>
                <a:uFillTx/>
                <a:latin typeface="Times New Roman"/>
                <a:ea typeface="Times New Roman"/>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a:ln>
                    <a:noFill/>
                  </a:ln>
                  <a:solidFill>
                    <a:sysClr val="windowText" lastClr="000000"/>
                  </a:solidFill>
                  <a:effectLst/>
                  <a:uLnTx/>
                  <a:uFillTx/>
                  <a:latin typeface="Cambria"/>
                  <a:ea typeface="Times New Roman"/>
                </a:rPr>
                <a:t> </a:t>
              </a:r>
              <a:endParaRPr kumimoji="0" lang="en-US" sz="1200" b="0" i="0" u="none" strike="noStrike" kern="0" cap="none" spc="0" normalizeH="0" baseline="0" noProof="0">
                <a:ln>
                  <a:noFill/>
                </a:ln>
                <a:solidFill>
                  <a:sysClr val="windowText" lastClr="000000"/>
                </a:solidFill>
                <a:effectLst/>
                <a:uLnTx/>
                <a:uFillTx/>
                <a:latin typeface="Times New Roman"/>
                <a:ea typeface="Times New Roman"/>
              </a:endParaRPr>
            </a:p>
          </p:txBody>
        </p:sp>
        <p:sp>
          <p:nvSpPr>
            <p:cNvPr id="35" name="Text Box 4981"/>
            <p:cNvSpPr txBox="1">
              <a:spLocks noChangeArrowheads="1"/>
            </p:cNvSpPr>
            <p:nvPr/>
          </p:nvSpPr>
          <p:spPr bwMode="auto">
            <a:xfrm>
              <a:off x="8198" y="4892"/>
              <a:ext cx="10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a:ln>
                    <a:noFill/>
                  </a:ln>
                  <a:solidFill>
                    <a:sysClr val="windowText" lastClr="000000"/>
                  </a:solidFill>
                  <a:effectLst/>
                  <a:uLnTx/>
                  <a:uFillTx/>
                  <a:latin typeface="Cambria"/>
                  <a:ea typeface="Times New Roman"/>
                </a:rPr>
                <a:t>informasi</a:t>
              </a:r>
              <a:endParaRPr kumimoji="0" lang="en-US" sz="1200" b="0" i="0" u="none" strike="noStrike" kern="0" cap="none" spc="0" normalizeH="0" baseline="0" noProof="0">
                <a:ln>
                  <a:noFill/>
                </a:ln>
                <a:solidFill>
                  <a:sysClr val="windowText" lastClr="000000"/>
                </a:solidFill>
                <a:effectLst/>
                <a:uLnTx/>
                <a:uFillTx/>
                <a:latin typeface="Times New Roman"/>
                <a:ea typeface="Times New Roman"/>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a:ln>
                    <a:noFill/>
                  </a:ln>
                  <a:solidFill>
                    <a:sysClr val="windowText" lastClr="000000"/>
                  </a:solidFill>
                  <a:effectLst/>
                  <a:uLnTx/>
                  <a:uFillTx/>
                  <a:latin typeface="Cambria"/>
                  <a:ea typeface="Times New Roman"/>
                </a:rPr>
                <a:t> </a:t>
              </a:r>
              <a:endParaRPr kumimoji="0" lang="en-US" sz="1200" b="0" i="0" u="none" strike="noStrike" kern="0" cap="none" spc="0" normalizeH="0" baseline="0" noProof="0">
                <a:ln>
                  <a:noFill/>
                </a:ln>
                <a:solidFill>
                  <a:sysClr val="windowText" lastClr="000000"/>
                </a:solidFill>
                <a:effectLst/>
                <a:uLnTx/>
                <a:uFillTx/>
                <a:latin typeface="Times New Roman"/>
                <a:ea typeface="Times New Roman"/>
              </a:endParaRPr>
            </a:p>
          </p:txBody>
        </p:sp>
        <p:sp>
          <p:nvSpPr>
            <p:cNvPr id="36" name="AutoShape 3065"/>
            <p:cNvSpPr>
              <a:spLocks noChangeArrowheads="1"/>
            </p:cNvSpPr>
            <p:nvPr/>
          </p:nvSpPr>
          <p:spPr bwMode="auto">
            <a:xfrm>
              <a:off x="2027" y="2217"/>
              <a:ext cx="1870" cy="1530"/>
            </a:xfrm>
            <a:prstGeom prst="cloudCallout">
              <a:avLst>
                <a:gd name="adj1" fmla="val -12727"/>
                <a:gd name="adj2" fmla="val 46079"/>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marL="0" marR="0" lvl="0" indent="0" algn="just" defTabSz="914400" eaLnBrk="1" fontAlgn="auto" latinLnBrk="0" hangingPunct="1">
                <a:lnSpc>
                  <a:spcPct val="100000"/>
                </a:lnSpc>
                <a:spcBef>
                  <a:spcPts val="0"/>
                </a:spcBef>
                <a:spcAft>
                  <a:spcPts val="1000"/>
                </a:spcAft>
                <a:buClrTx/>
                <a:buSzTx/>
                <a:buFontTx/>
                <a:buNone/>
                <a:tabLst/>
                <a:defRPr/>
              </a:pPr>
              <a:r>
                <a:rPr kumimoji="0" lang="en-US" sz="1200" b="0" i="0" u="none" strike="noStrike" kern="0" cap="none" spc="0" normalizeH="0" baseline="0" noProof="0">
                  <a:ln>
                    <a:noFill/>
                  </a:ln>
                  <a:solidFill>
                    <a:sysClr val="windowText" lastClr="000000"/>
                  </a:solidFill>
                  <a:effectLst/>
                  <a:uLnTx/>
                  <a:uFillTx/>
                  <a:latin typeface="Times New Roman"/>
                  <a:ea typeface="Times New Roman"/>
                </a:rPr>
                <a:t> </a:t>
              </a:r>
            </a:p>
          </p:txBody>
        </p:sp>
        <p:sp>
          <p:nvSpPr>
            <p:cNvPr id="37" name="Text Box 3066"/>
            <p:cNvSpPr txBox="1">
              <a:spLocks noChangeArrowheads="1"/>
            </p:cNvSpPr>
            <p:nvPr/>
          </p:nvSpPr>
          <p:spPr bwMode="auto">
            <a:xfrm>
              <a:off x="2214" y="2458"/>
              <a:ext cx="1496" cy="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lvl="0" indent="0" algn="ctr" defTabSz="914400" eaLnBrk="1" fontAlgn="auto" latinLnBrk="0" hangingPunct="1">
                <a:lnSpc>
                  <a:spcPct val="100000"/>
                </a:lnSpc>
                <a:spcBef>
                  <a:spcPts val="0"/>
                </a:spcBef>
                <a:spcAft>
                  <a:spcPts val="1000"/>
                </a:spcAft>
                <a:buClrTx/>
                <a:buSzTx/>
                <a:buFontTx/>
                <a:buNone/>
                <a:tabLst/>
                <a:defRPr/>
              </a:pPr>
              <a:r>
                <a:rPr kumimoji="0" lang="en-US" sz="1000" b="0" i="0" u="none" strike="noStrike" kern="0" cap="none" spc="0" normalizeH="0" baseline="0" noProof="0">
                  <a:ln>
                    <a:noFill/>
                  </a:ln>
                  <a:solidFill>
                    <a:sysClr val="windowText" lastClr="000000"/>
                  </a:solidFill>
                  <a:effectLst/>
                  <a:uLnTx/>
                  <a:uFillTx/>
                  <a:latin typeface="Times New Roman"/>
                  <a:ea typeface="Times New Roman"/>
                </a:rPr>
                <a:t>Fakta problem (user) dalam dunia nyata yang diamati</a:t>
              </a:r>
              <a:endParaRPr kumimoji="0" lang="en-US" sz="1200" b="0" i="0" u="none" strike="noStrike" kern="0" cap="none" spc="0" normalizeH="0" baseline="0" noProof="0">
                <a:ln>
                  <a:noFill/>
                </a:ln>
                <a:solidFill>
                  <a:sysClr val="windowText" lastClr="000000"/>
                </a:solidFill>
                <a:effectLst/>
                <a:uLnTx/>
                <a:uFillTx/>
                <a:latin typeface="Times New Roman"/>
                <a:ea typeface="Times New Roman"/>
              </a:endParaRPr>
            </a:p>
          </p:txBody>
        </p:sp>
        <p:grpSp>
          <p:nvGrpSpPr>
            <p:cNvPr id="38" name="Group 37"/>
            <p:cNvGrpSpPr>
              <a:grpSpLocks/>
            </p:cNvGrpSpPr>
            <p:nvPr/>
          </p:nvGrpSpPr>
          <p:grpSpPr bwMode="auto">
            <a:xfrm>
              <a:off x="2745" y="3416"/>
              <a:ext cx="375" cy="783"/>
              <a:chOff x="1049" y="3586"/>
              <a:chExt cx="546" cy="1322"/>
            </a:xfrm>
          </p:grpSpPr>
          <p:sp>
            <p:nvSpPr>
              <p:cNvPr id="40" name="Oval 39"/>
              <p:cNvSpPr>
                <a:spLocks noChangeArrowheads="1"/>
              </p:cNvSpPr>
              <p:nvPr/>
            </p:nvSpPr>
            <p:spPr bwMode="auto">
              <a:xfrm>
                <a:off x="1163" y="3586"/>
                <a:ext cx="304" cy="277"/>
              </a:xfrm>
              <a:prstGeom prst="ellipse">
                <a:avLst/>
              </a:prstGeom>
              <a:solidFill>
                <a:srgbClr val="FFFFFF"/>
              </a:solidFill>
              <a:ln w="19050">
                <a:solidFill>
                  <a:srgbClr val="000000"/>
                </a:solidFill>
                <a:round/>
                <a:headEnd/>
                <a:tailEnd/>
              </a:ln>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41" name="AutoShape 4985"/>
              <p:cNvCxnSpPr>
                <a:cxnSpLocks noChangeShapeType="1"/>
              </p:cNvCxnSpPr>
              <p:nvPr/>
            </p:nvCxnSpPr>
            <p:spPr bwMode="auto">
              <a:xfrm flipH="1">
                <a:off x="1315" y="3849"/>
                <a:ext cx="0" cy="527"/>
              </a:xfrm>
              <a:prstGeom prst="straightConnector1">
                <a:avLst/>
              </a:prstGeom>
              <a:noFill/>
              <a:ln w="19050">
                <a:solidFill>
                  <a:srgbClr val="000000"/>
                </a:solidFill>
                <a:round/>
                <a:headEnd/>
                <a:tailEnd/>
              </a:ln>
              <a:extLst>
                <a:ext uri="{909E8E84-426E-40DD-AFC4-6F175D3DCCD1}">
                  <a14:hiddenFill xmlns:a14="http://schemas.microsoft.com/office/drawing/2010/main">
                    <a:noFill/>
                  </a14:hiddenFill>
                </a:ext>
              </a:extLst>
            </p:spPr>
          </p:cxnSp>
          <p:cxnSp>
            <p:nvCxnSpPr>
              <p:cNvPr id="42" name="AutoShape 4986"/>
              <p:cNvCxnSpPr>
                <a:cxnSpLocks noChangeShapeType="1"/>
              </p:cNvCxnSpPr>
              <p:nvPr/>
            </p:nvCxnSpPr>
            <p:spPr bwMode="auto">
              <a:xfrm flipH="1">
                <a:off x="1163" y="4376"/>
                <a:ext cx="152" cy="516"/>
              </a:xfrm>
              <a:prstGeom prst="straightConnector1">
                <a:avLst/>
              </a:prstGeom>
              <a:noFill/>
              <a:ln w="19050">
                <a:solidFill>
                  <a:srgbClr val="000000"/>
                </a:solidFill>
                <a:round/>
                <a:headEnd/>
                <a:tailEnd/>
              </a:ln>
              <a:extLst>
                <a:ext uri="{909E8E84-426E-40DD-AFC4-6F175D3DCCD1}">
                  <a14:hiddenFill xmlns:a14="http://schemas.microsoft.com/office/drawing/2010/main">
                    <a:noFill/>
                  </a14:hiddenFill>
                </a:ext>
              </a:extLst>
            </p:spPr>
          </p:cxnSp>
          <p:cxnSp>
            <p:nvCxnSpPr>
              <p:cNvPr id="43" name="AutoShape 4987"/>
              <p:cNvCxnSpPr>
                <a:cxnSpLocks noChangeShapeType="1"/>
              </p:cNvCxnSpPr>
              <p:nvPr/>
            </p:nvCxnSpPr>
            <p:spPr bwMode="auto">
              <a:xfrm>
                <a:off x="1319" y="4392"/>
                <a:ext cx="152" cy="516"/>
              </a:xfrm>
              <a:prstGeom prst="straightConnector1">
                <a:avLst/>
              </a:prstGeom>
              <a:noFill/>
              <a:ln w="19050">
                <a:solidFill>
                  <a:srgbClr val="000000"/>
                </a:solidFill>
                <a:round/>
                <a:headEnd/>
                <a:tailEnd/>
              </a:ln>
              <a:extLst>
                <a:ext uri="{909E8E84-426E-40DD-AFC4-6F175D3DCCD1}">
                  <a14:hiddenFill xmlns:a14="http://schemas.microsoft.com/office/drawing/2010/main">
                    <a:noFill/>
                  </a14:hiddenFill>
                </a:ext>
              </a:extLst>
            </p:spPr>
          </p:cxnSp>
          <p:cxnSp>
            <p:nvCxnSpPr>
              <p:cNvPr id="44" name="AutoShape 4988"/>
              <p:cNvCxnSpPr>
                <a:cxnSpLocks noChangeShapeType="1"/>
              </p:cNvCxnSpPr>
              <p:nvPr/>
            </p:nvCxnSpPr>
            <p:spPr bwMode="auto">
              <a:xfrm>
                <a:off x="1425" y="3963"/>
                <a:ext cx="170" cy="227"/>
              </a:xfrm>
              <a:prstGeom prst="straightConnector1">
                <a:avLst/>
              </a:prstGeom>
              <a:noFill/>
              <a:ln w="19050">
                <a:solidFill>
                  <a:srgbClr val="000000"/>
                </a:solidFill>
                <a:round/>
                <a:headEnd/>
                <a:tailEnd/>
              </a:ln>
              <a:extLst>
                <a:ext uri="{909E8E84-426E-40DD-AFC4-6F175D3DCCD1}">
                  <a14:hiddenFill xmlns:a14="http://schemas.microsoft.com/office/drawing/2010/main">
                    <a:noFill/>
                  </a14:hiddenFill>
                </a:ext>
              </a:extLst>
            </p:spPr>
          </p:cxnSp>
          <p:cxnSp>
            <p:nvCxnSpPr>
              <p:cNvPr id="45" name="AutoShape 4991"/>
              <p:cNvCxnSpPr>
                <a:cxnSpLocks noChangeShapeType="1"/>
              </p:cNvCxnSpPr>
              <p:nvPr/>
            </p:nvCxnSpPr>
            <p:spPr bwMode="auto">
              <a:xfrm flipV="1">
                <a:off x="1049" y="3965"/>
                <a:ext cx="170" cy="227"/>
              </a:xfrm>
              <a:prstGeom prst="straightConnector1">
                <a:avLst/>
              </a:prstGeom>
              <a:noFill/>
              <a:ln w="19050">
                <a:solidFill>
                  <a:srgbClr val="000000"/>
                </a:solidFill>
                <a:round/>
                <a:headEnd/>
                <a:tailEnd/>
              </a:ln>
              <a:extLst>
                <a:ext uri="{909E8E84-426E-40DD-AFC4-6F175D3DCCD1}">
                  <a14:hiddenFill xmlns:a14="http://schemas.microsoft.com/office/drawing/2010/main">
                    <a:noFill/>
                  </a14:hiddenFill>
                </a:ext>
              </a:extLst>
            </p:spPr>
          </p:cxnSp>
          <p:cxnSp>
            <p:nvCxnSpPr>
              <p:cNvPr id="46" name="AutoShape 4992"/>
              <p:cNvCxnSpPr>
                <a:cxnSpLocks noChangeShapeType="1"/>
              </p:cNvCxnSpPr>
              <p:nvPr/>
            </p:nvCxnSpPr>
            <p:spPr bwMode="auto">
              <a:xfrm>
                <a:off x="1205" y="3967"/>
                <a:ext cx="238" cy="0"/>
              </a:xfrm>
              <a:prstGeom prst="straightConnector1">
                <a:avLst/>
              </a:prstGeom>
              <a:noFill/>
              <a:ln w="19050">
                <a:solidFill>
                  <a:srgbClr val="000000"/>
                </a:solidFill>
                <a:round/>
                <a:headEnd/>
                <a:tailEnd/>
              </a:ln>
              <a:extLst>
                <a:ext uri="{909E8E84-426E-40DD-AFC4-6F175D3DCCD1}">
                  <a14:hiddenFill xmlns:a14="http://schemas.microsoft.com/office/drawing/2010/main">
                    <a:noFill/>
                  </a14:hiddenFill>
                </a:ext>
              </a:extLst>
            </p:spPr>
          </p:cxnSp>
        </p:grpSp>
        <p:sp>
          <p:nvSpPr>
            <p:cNvPr id="39" name="Text Box 4994"/>
            <p:cNvSpPr txBox="1">
              <a:spLocks noChangeArrowheads="1"/>
            </p:cNvSpPr>
            <p:nvPr/>
          </p:nvSpPr>
          <p:spPr bwMode="auto">
            <a:xfrm>
              <a:off x="3035" y="3887"/>
              <a:ext cx="10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a:ln>
                    <a:noFill/>
                  </a:ln>
                  <a:solidFill>
                    <a:sysClr val="windowText" lastClr="000000"/>
                  </a:solidFill>
                  <a:effectLst/>
                  <a:uLnTx/>
                  <a:uFillTx/>
                  <a:latin typeface="Cambria"/>
                  <a:ea typeface="Times New Roman"/>
                </a:rPr>
                <a:t>User</a:t>
              </a:r>
              <a:endParaRPr kumimoji="0" lang="en-US" sz="1200" b="0" i="0" u="none" strike="noStrike" kern="0" cap="none" spc="0" normalizeH="0" baseline="0" noProof="0">
                <a:ln>
                  <a:noFill/>
                </a:ln>
                <a:solidFill>
                  <a:sysClr val="windowText" lastClr="000000"/>
                </a:solidFill>
                <a:effectLst/>
                <a:uLnTx/>
                <a:uFillTx/>
                <a:latin typeface="Times New Roman"/>
                <a:ea typeface="Times New Roman"/>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a:ln>
                    <a:noFill/>
                  </a:ln>
                  <a:solidFill>
                    <a:sysClr val="windowText" lastClr="000000"/>
                  </a:solidFill>
                  <a:effectLst/>
                  <a:uLnTx/>
                  <a:uFillTx/>
                  <a:latin typeface="Cambria"/>
                  <a:ea typeface="Times New Roman"/>
                </a:rPr>
                <a:t> </a:t>
              </a:r>
              <a:endParaRPr kumimoji="0" lang="en-US" sz="1200" b="0" i="0" u="none" strike="noStrike" kern="0" cap="none" spc="0" normalizeH="0" baseline="0" noProof="0">
                <a:ln>
                  <a:noFill/>
                </a:ln>
                <a:solidFill>
                  <a:sysClr val="windowText" lastClr="000000"/>
                </a:solidFill>
                <a:effectLst/>
                <a:uLnTx/>
                <a:uFillTx/>
                <a:latin typeface="Times New Roman"/>
                <a:ea typeface="Times New Roman"/>
              </a:endParaRPr>
            </a:p>
          </p:txBody>
        </p:sp>
      </p:grpSp>
      <p:sp>
        <p:nvSpPr>
          <p:cNvPr id="47" name="Rectangle 46"/>
          <p:cNvSpPr/>
          <p:nvPr/>
        </p:nvSpPr>
        <p:spPr>
          <a:xfrm>
            <a:off x="352424" y="4011779"/>
            <a:ext cx="5621997" cy="2169825"/>
          </a:xfrm>
          <a:prstGeom prst="rect">
            <a:avLst/>
          </a:prstGeom>
        </p:spPr>
        <p:txBody>
          <a:bodyPr wrap="square">
            <a:spAutoFit/>
          </a:bodyPr>
          <a:lstStyle/>
          <a:p>
            <a:pPr marL="342900" lvl="0" indent="-342900" algn="just">
              <a:spcAft>
                <a:spcPts val="0"/>
              </a:spcAft>
              <a:buFont typeface="+mj-lt"/>
              <a:buAutoNum type="arabicParenR"/>
            </a:pPr>
            <a:r>
              <a:rPr lang="en-US" sz="1500">
                <a:latin typeface="Times New Roman"/>
                <a:ea typeface="Calibri"/>
                <a:cs typeface="Times New Roman"/>
              </a:rPr>
              <a:t>Siklus pembentukan dan pemanfaatan database secara keseluruhan diawali dengan pengamatan fakta tentang problem kebutuhan database yang diperlukan oleh lingkungan sistem (enterprise) untuk menjalankan proses bisnisnya. Pengamatan terhadap fakta ini menghasilkan dua bentuk masukan yaitu skema data dan instan data. Skema data menjadi masukan analisis pemodelan data, sedangkan instan-data menjadi masukan pembentukan data dalam </a:t>
            </a:r>
            <a:r>
              <a:rPr lang="en-US" sz="1500" i="1">
                <a:latin typeface="Times New Roman"/>
                <a:ea typeface="Calibri"/>
                <a:cs typeface="Times New Roman"/>
              </a:rPr>
              <a:t>database</a:t>
            </a:r>
            <a:r>
              <a:rPr lang="en-US" sz="1500">
                <a:latin typeface="Times New Roman"/>
                <a:ea typeface="Calibri"/>
                <a:cs typeface="Times New Roman"/>
              </a:rPr>
              <a:t>. </a:t>
            </a:r>
            <a:endParaRPr lang="en-US" sz="1500">
              <a:latin typeface="Calibri"/>
              <a:ea typeface="Calibri"/>
              <a:cs typeface="Times New Roman"/>
            </a:endParaRPr>
          </a:p>
          <a:p>
            <a:pPr lvl="0" algn="just">
              <a:spcAft>
                <a:spcPts val="1000"/>
              </a:spcAft>
            </a:pPr>
            <a:endParaRPr lang="en-US" sz="1500">
              <a:effectLst/>
              <a:latin typeface="Calibri"/>
              <a:ea typeface="Calibri"/>
              <a:cs typeface="Times New Roman"/>
            </a:endParaRPr>
          </a:p>
        </p:txBody>
      </p:sp>
    </p:spTree>
    <p:extLst>
      <p:ext uri="{BB962C8B-B14F-4D97-AF65-F5344CB8AC3E}">
        <p14:creationId xmlns:p14="http://schemas.microsoft.com/office/powerpoint/2010/main" val="3163860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BD21447A-6C77-4E90-9545-B2B98D1C43C0}"/>
              </a:ext>
            </a:extLst>
          </p:cNvPr>
          <p:cNvSpPr txBox="1">
            <a:spLocks/>
          </p:cNvSpPr>
          <p:nvPr/>
        </p:nvSpPr>
        <p:spPr>
          <a:xfrm>
            <a:off x="428624" y="135411"/>
            <a:ext cx="11389996" cy="493240"/>
          </a:xfrm>
          <a:prstGeom prst="rect">
            <a:avLst/>
          </a:prstGeom>
          <a:solidFill>
            <a:schemeClr val="tx1"/>
          </a:solidFill>
        </p:spPr>
        <p:txBody>
          <a:bodyPr vert="horz" lIns="91440" tIns="45720" rIns="91440" bIns="0" rtlCol="0" anchor="b">
            <a:noAutofit/>
          </a:bodyPr>
          <a:lstStyle>
            <a:lvl1pPr algn="l" defTabSz="914400" rtl="0" eaLnBrk="1" latinLnBrk="0" hangingPunct="1">
              <a:lnSpc>
                <a:spcPct val="90000"/>
              </a:lnSpc>
              <a:spcBef>
                <a:spcPct val="0"/>
              </a:spcBef>
              <a:buNone/>
              <a:defRPr sz="6600" b="0" i="0" kern="1200" cap="all">
                <a:solidFill>
                  <a:schemeClr val="tx1"/>
                </a:solidFill>
                <a:effectLst/>
                <a:latin typeface="+mj-lt"/>
                <a:ea typeface="+mj-ea"/>
                <a:cs typeface="+mj-cs"/>
              </a:defRPr>
            </a:lvl1pPr>
          </a:lstStyle>
          <a:p>
            <a:r>
              <a:rPr lang="en-US" sz="3200" smtClean="0">
                <a:solidFill>
                  <a:schemeClr val="bg1"/>
                </a:solidFill>
                <a:latin typeface="AR JULIAN" pitchFamily="2" charset="0"/>
                <a:sym typeface="Wingdings"/>
              </a:rPr>
              <a:t> </a:t>
            </a:r>
            <a:r>
              <a:rPr lang="en-US" sz="3200" smtClean="0">
                <a:solidFill>
                  <a:schemeClr val="bg1"/>
                </a:solidFill>
                <a:latin typeface="AR JULIAN" pitchFamily="2" charset="0"/>
              </a:rPr>
              <a:t>SISTEM &amp; COMPUTER BASED SYSTEM</a:t>
            </a:r>
            <a:endParaRPr lang="id-ID" sz="3200">
              <a:solidFill>
                <a:schemeClr val="bg1"/>
              </a:solidFill>
              <a:latin typeface="AR JULIAN" pitchFamily="2" charset="0"/>
            </a:endParaRPr>
          </a:p>
        </p:txBody>
      </p:sp>
      <p:sp>
        <p:nvSpPr>
          <p:cNvPr id="7" name="Rectangle 6"/>
          <p:cNvSpPr/>
          <p:nvPr/>
        </p:nvSpPr>
        <p:spPr>
          <a:xfrm>
            <a:off x="1275273" y="830040"/>
            <a:ext cx="9541565" cy="5831747"/>
          </a:xfrm>
          <a:prstGeom prst="rect">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8" name="Group 7"/>
          <p:cNvGrpSpPr/>
          <p:nvPr/>
        </p:nvGrpSpPr>
        <p:grpSpPr>
          <a:xfrm>
            <a:off x="1609228" y="1060384"/>
            <a:ext cx="8967532" cy="5601402"/>
            <a:chOff x="1542553" y="1165159"/>
            <a:chExt cx="8967532" cy="5601402"/>
          </a:xfrm>
        </p:grpSpPr>
        <p:grpSp>
          <p:nvGrpSpPr>
            <p:cNvPr id="9" name="Group 8"/>
            <p:cNvGrpSpPr>
              <a:grpSpLocks/>
            </p:cNvGrpSpPr>
            <p:nvPr/>
          </p:nvGrpSpPr>
          <p:grpSpPr bwMode="auto">
            <a:xfrm>
              <a:off x="1677827" y="1165159"/>
              <a:ext cx="8571404" cy="5601402"/>
              <a:chOff x="1964" y="4321"/>
              <a:chExt cx="9100" cy="5666"/>
            </a:xfrm>
          </p:grpSpPr>
          <p:sp>
            <p:nvSpPr>
              <p:cNvPr id="17" name="Oval 16"/>
              <p:cNvSpPr>
                <a:spLocks noChangeArrowheads="1"/>
              </p:cNvSpPr>
              <p:nvPr/>
            </p:nvSpPr>
            <p:spPr bwMode="auto">
              <a:xfrm>
                <a:off x="3819" y="4803"/>
                <a:ext cx="5346" cy="479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sz="1400">
                  <a:solidFill>
                    <a:prstClr val="black"/>
                  </a:solidFill>
                </a:endParaRPr>
              </a:p>
            </p:txBody>
          </p:sp>
          <p:sp>
            <p:nvSpPr>
              <p:cNvPr id="18" name="AutoShape 521"/>
              <p:cNvSpPr>
                <a:spLocks noChangeArrowheads="1"/>
              </p:cNvSpPr>
              <p:nvPr/>
            </p:nvSpPr>
            <p:spPr bwMode="auto">
              <a:xfrm>
                <a:off x="2599" y="4321"/>
                <a:ext cx="2750" cy="329"/>
              </a:xfrm>
              <a:prstGeom prst="roundRect">
                <a:avLst>
                  <a:gd name="adj" fmla="val 16667"/>
                </a:avLst>
              </a:prstGeom>
              <a:solidFill>
                <a:schemeClr val="tx2">
                  <a:lumMod val="20000"/>
                  <a:lumOff val="80000"/>
                </a:schemeClr>
              </a:solidFill>
              <a:ln>
                <a:noFill/>
              </a:ln>
              <a:extLst>
                <a:ext uri="{91240B29-F687-4F45-9708-019B960494DF}">
                  <a14:hiddenLine xmlns:a14="http://schemas.microsoft.com/office/drawing/2010/main" w="6350">
                    <a:solidFill>
                      <a:srgbClr val="000000"/>
                    </a:solidFill>
                    <a:round/>
                    <a:headEnd/>
                    <a:tailEnd/>
                  </a14:hiddenLine>
                </a:ext>
              </a:extLst>
            </p:spPr>
            <p:txBody>
              <a:bodyPr rot="0" vert="horz" wrap="square" lIns="12700" tIns="12700" rIns="12700" bIns="12700" anchor="t" anchorCtr="0" upright="1">
                <a:noAutofit/>
              </a:bodyPr>
              <a:lstStyle/>
              <a:p>
                <a:pPr algn="ctr">
                  <a:spcAft>
                    <a:spcPts val="1000"/>
                  </a:spcAft>
                </a:pPr>
                <a:r>
                  <a:rPr lang="en-US" sz="1400">
                    <a:solidFill>
                      <a:prstClr val="black"/>
                    </a:solidFill>
                    <a:latin typeface="Arial"/>
                    <a:ea typeface="Times New Roman"/>
                    <a:cs typeface="Times New Roman"/>
                  </a:rPr>
                  <a:t>System External  Environment</a:t>
                </a:r>
                <a:endParaRPr lang="en-US" sz="1400">
                  <a:solidFill>
                    <a:prstClr val="black"/>
                  </a:solidFill>
                  <a:latin typeface="Times New Roman"/>
                  <a:ea typeface="Times New Roman"/>
                </a:endParaRPr>
              </a:p>
            </p:txBody>
          </p:sp>
          <p:sp>
            <p:nvSpPr>
              <p:cNvPr id="19" name="AutoShape 522"/>
              <p:cNvSpPr>
                <a:spLocks noChangeArrowheads="1"/>
              </p:cNvSpPr>
              <p:nvPr/>
            </p:nvSpPr>
            <p:spPr bwMode="auto">
              <a:xfrm>
                <a:off x="1964" y="4839"/>
                <a:ext cx="3296" cy="4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round/>
                    <a:headEnd/>
                    <a:tailEnd/>
                  </a14:hiddenLine>
                </a:ext>
              </a:extLst>
            </p:spPr>
            <p:txBody>
              <a:bodyPr rot="0" vert="horz" wrap="square" lIns="12700" tIns="12700" rIns="12700" bIns="12700" anchor="t" anchorCtr="0" upright="1">
                <a:noAutofit/>
              </a:bodyPr>
              <a:lstStyle/>
              <a:p>
                <a:pPr algn="r">
                  <a:spcAft>
                    <a:spcPts val="1000"/>
                  </a:spcAft>
                </a:pPr>
                <a:r>
                  <a:rPr lang="en-US" sz="1400">
                    <a:solidFill>
                      <a:prstClr val="black"/>
                    </a:solidFill>
                    <a:latin typeface="Arial"/>
                    <a:ea typeface="Times New Roman"/>
                    <a:cs typeface="Times New Roman"/>
                  </a:rPr>
                  <a:t>System </a:t>
                </a:r>
                <a:r>
                  <a:rPr lang="en-US" sz="1400" smtClean="0">
                    <a:solidFill>
                      <a:prstClr val="black"/>
                    </a:solidFill>
                    <a:latin typeface="Arial"/>
                    <a:ea typeface="Times New Roman"/>
                    <a:cs typeface="Times New Roman"/>
                  </a:rPr>
                  <a:t>Boundary ~ Interface System</a:t>
                </a:r>
                <a:endParaRPr lang="en-US" sz="1400">
                  <a:solidFill>
                    <a:prstClr val="black"/>
                  </a:solidFill>
                  <a:latin typeface="Times New Roman"/>
                  <a:ea typeface="Times New Roman"/>
                </a:endParaRPr>
              </a:p>
            </p:txBody>
          </p:sp>
          <p:sp>
            <p:nvSpPr>
              <p:cNvPr id="20" name="AutoShape 563"/>
              <p:cNvSpPr>
                <a:spLocks noChangeArrowheads="1"/>
              </p:cNvSpPr>
              <p:nvPr/>
            </p:nvSpPr>
            <p:spPr bwMode="auto">
              <a:xfrm>
                <a:off x="7519" y="5906"/>
                <a:ext cx="1233" cy="2659"/>
              </a:xfrm>
              <a:prstGeom prst="roundRect">
                <a:avLst>
                  <a:gd name="adj" fmla="val 16667"/>
                </a:avLst>
              </a:prstGeom>
              <a:solidFill>
                <a:schemeClr val="accent3">
                  <a:lumMod val="20000"/>
                  <a:lumOff val="80000"/>
                </a:schemeClr>
              </a:solidFill>
              <a:ln w="28575">
                <a:solidFill>
                  <a:srgbClr val="000000"/>
                </a:solidFill>
                <a:prstDash val="dash"/>
                <a:round/>
                <a:headEnd/>
                <a:tailEnd/>
              </a:ln>
              <a:extLst/>
            </p:spPr>
            <p:txBody>
              <a:bodyPr rot="0" vert="horz" wrap="square" lIns="91440" tIns="45720" rIns="91440" bIns="45720" anchor="t" anchorCtr="0" upright="1">
                <a:noAutofit/>
              </a:bodyPr>
              <a:lstStyle/>
              <a:p>
                <a:endParaRPr lang="en-US" sz="1400">
                  <a:solidFill>
                    <a:prstClr val="black"/>
                  </a:solidFill>
                </a:endParaRPr>
              </a:p>
            </p:txBody>
          </p:sp>
          <p:sp>
            <p:nvSpPr>
              <p:cNvPr id="21" name="AutoShape 523"/>
              <p:cNvSpPr>
                <a:spLocks noChangeArrowheads="1"/>
              </p:cNvSpPr>
              <p:nvPr/>
            </p:nvSpPr>
            <p:spPr bwMode="auto">
              <a:xfrm>
                <a:off x="2389" y="5308"/>
                <a:ext cx="1813" cy="536"/>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round/>
                    <a:headEnd/>
                    <a:tailEnd/>
                  </a14:hiddenLine>
                </a:ext>
              </a:extLst>
            </p:spPr>
            <p:txBody>
              <a:bodyPr rot="0" vert="horz" wrap="square" lIns="12700" tIns="12700" rIns="12700" bIns="12700" anchor="t" anchorCtr="0" upright="1">
                <a:noAutofit/>
              </a:bodyPr>
              <a:lstStyle/>
              <a:p>
                <a:pPr algn="r"/>
                <a:r>
                  <a:rPr lang="en-US" sz="1400">
                    <a:solidFill>
                      <a:prstClr val="black"/>
                    </a:solidFill>
                    <a:latin typeface="Arial"/>
                    <a:ea typeface="Times New Roman"/>
                    <a:cs typeface="Times New Roman"/>
                  </a:rPr>
                  <a:t>System Internal  </a:t>
                </a:r>
                <a:endParaRPr lang="en-US" sz="1400">
                  <a:solidFill>
                    <a:prstClr val="black"/>
                  </a:solidFill>
                  <a:latin typeface="Times New Roman"/>
                  <a:ea typeface="Times New Roman"/>
                </a:endParaRPr>
              </a:p>
              <a:p>
                <a:pPr algn="r"/>
                <a:r>
                  <a:rPr lang="en-US" sz="1400">
                    <a:solidFill>
                      <a:prstClr val="black"/>
                    </a:solidFill>
                    <a:latin typeface="Arial"/>
                    <a:ea typeface="Times New Roman"/>
                    <a:cs typeface="Times New Roman"/>
                  </a:rPr>
                  <a:t>Environment</a:t>
                </a:r>
                <a:endParaRPr lang="en-US" sz="1400">
                  <a:solidFill>
                    <a:prstClr val="black"/>
                  </a:solidFill>
                  <a:latin typeface="Times New Roman"/>
                  <a:ea typeface="Times New Roman"/>
                </a:endParaRPr>
              </a:p>
            </p:txBody>
          </p:sp>
          <p:sp>
            <p:nvSpPr>
              <p:cNvPr id="22" name="AutoShape 524"/>
              <p:cNvSpPr>
                <a:spLocks noChangeArrowheads="1"/>
              </p:cNvSpPr>
              <p:nvPr/>
            </p:nvSpPr>
            <p:spPr bwMode="auto">
              <a:xfrm>
                <a:off x="7663" y="9537"/>
                <a:ext cx="2635" cy="45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round/>
                    <a:headEnd/>
                    <a:tailEnd/>
                  </a14:hiddenLine>
                </a:ext>
              </a:extLst>
            </p:spPr>
            <p:txBody>
              <a:bodyPr rot="0" vert="horz" wrap="square" lIns="12700" tIns="12700" rIns="12700" bIns="12700" anchor="t" anchorCtr="0" upright="1">
                <a:noAutofit/>
              </a:bodyPr>
              <a:lstStyle/>
              <a:p>
                <a:pPr>
                  <a:spcAft>
                    <a:spcPts val="1000"/>
                  </a:spcAft>
                </a:pPr>
                <a:r>
                  <a:rPr lang="en-US" sz="1400" b="1">
                    <a:solidFill>
                      <a:prstClr val="black"/>
                    </a:solidFill>
                    <a:latin typeface="Arial"/>
                    <a:ea typeface="Times New Roman"/>
                    <a:cs typeface="Times New Roman"/>
                  </a:rPr>
                  <a:t>PE = People Engineering</a:t>
                </a:r>
                <a:endParaRPr lang="en-US" sz="1400">
                  <a:solidFill>
                    <a:prstClr val="black"/>
                  </a:solidFill>
                  <a:latin typeface="Times New Roman"/>
                  <a:ea typeface="Times New Roman"/>
                </a:endParaRPr>
              </a:p>
            </p:txBody>
          </p:sp>
          <p:grpSp>
            <p:nvGrpSpPr>
              <p:cNvPr id="23" name="Group 22"/>
              <p:cNvGrpSpPr>
                <a:grpSpLocks/>
              </p:cNvGrpSpPr>
              <p:nvPr/>
            </p:nvGrpSpPr>
            <p:grpSpPr bwMode="auto">
              <a:xfrm>
                <a:off x="5879" y="5097"/>
                <a:ext cx="1096" cy="992"/>
                <a:chOff x="0" y="0"/>
                <a:chExt cx="20000" cy="20000"/>
              </a:xfrm>
            </p:grpSpPr>
            <p:sp>
              <p:nvSpPr>
                <p:cNvPr id="75" name="Oval 74"/>
                <p:cNvSpPr>
                  <a:spLocks noChangeArrowheads="1"/>
                </p:cNvSpPr>
                <p:nvPr/>
              </p:nvSpPr>
              <p:spPr bwMode="auto">
                <a:xfrm>
                  <a:off x="0" y="0"/>
                  <a:ext cx="20000" cy="20000"/>
                </a:xfrm>
                <a:prstGeom prst="ellipse">
                  <a:avLst/>
                </a:prstGeom>
                <a:solidFill>
                  <a:srgbClr val="FF0000"/>
                </a:solidFill>
                <a:ln w="12700">
                  <a:solidFill>
                    <a:srgbClr val="000000"/>
                  </a:solidFill>
                  <a:round/>
                  <a:headEnd/>
                  <a:tailEnd/>
                </a:ln>
              </p:spPr>
              <p:txBody>
                <a:bodyPr rot="0" vert="horz" wrap="square" lIns="91440" tIns="45720" rIns="91440" bIns="45720" anchor="t" anchorCtr="0" upright="1">
                  <a:noAutofit/>
                </a:bodyPr>
                <a:lstStyle/>
                <a:p>
                  <a:endParaRPr lang="en-US" sz="1400">
                    <a:solidFill>
                      <a:prstClr val="black"/>
                    </a:solidFill>
                  </a:endParaRPr>
                </a:p>
              </p:txBody>
            </p:sp>
            <p:sp>
              <p:nvSpPr>
                <p:cNvPr id="76" name="Rectangle 75"/>
                <p:cNvSpPr>
                  <a:spLocks noChangeArrowheads="1"/>
                </p:cNvSpPr>
                <p:nvPr/>
              </p:nvSpPr>
              <p:spPr bwMode="auto">
                <a:xfrm>
                  <a:off x="0" y="5057"/>
                  <a:ext cx="20000" cy="10012"/>
                </a:xfrm>
                <a:prstGeom prst="rect">
                  <a:avLst/>
                </a:prstGeom>
                <a:noFill/>
                <a:ln>
                  <a:noFill/>
                </a:ln>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12700">
                      <a:solidFill>
                        <a:srgbClr val="000000"/>
                      </a:solidFill>
                      <a:miter lim="800000"/>
                      <a:headEnd/>
                      <a:tailEnd/>
                    </a14:hiddenLine>
                  </a:ext>
                </a:extLst>
              </p:spPr>
              <p:txBody>
                <a:bodyPr rot="0" vert="horz" wrap="square" lIns="12700" tIns="12700" rIns="12700" bIns="12700" anchor="t" anchorCtr="0" upright="1">
                  <a:noAutofit/>
                </a:bodyPr>
                <a:lstStyle/>
                <a:p>
                  <a:pPr algn="ctr"/>
                  <a:r>
                    <a:rPr lang="en-US" sz="1400" b="1">
                      <a:solidFill>
                        <a:prstClr val="black"/>
                      </a:solidFill>
                      <a:latin typeface="Times New Roman"/>
                      <a:ea typeface="Times New Roman"/>
                    </a:rPr>
                    <a:t>6</a:t>
                  </a:r>
                  <a:endParaRPr lang="en-US" sz="1400" b="1" smtClean="0">
                    <a:solidFill>
                      <a:prstClr val="black"/>
                    </a:solidFill>
                    <a:latin typeface="Times New Roman"/>
                    <a:ea typeface="Times New Roman"/>
                  </a:endParaRPr>
                </a:p>
                <a:p>
                  <a:pPr algn="ctr"/>
                  <a:r>
                    <a:rPr lang="en-US" sz="1400" b="1" smtClean="0">
                      <a:solidFill>
                        <a:prstClr val="black"/>
                      </a:solidFill>
                      <a:latin typeface="Times New Roman"/>
                      <a:ea typeface="Times New Roman"/>
                    </a:rPr>
                    <a:t>Procedures</a:t>
                  </a:r>
                </a:p>
                <a:p>
                  <a:pPr algn="ctr"/>
                  <a:r>
                    <a:rPr lang="en-US" sz="1400" b="1" smtClean="0">
                      <a:solidFill>
                        <a:prstClr val="black"/>
                      </a:solidFill>
                      <a:latin typeface="Times New Roman"/>
                      <a:ea typeface="Times New Roman"/>
                    </a:rPr>
                    <a:t>(SOP)</a:t>
                  </a:r>
                  <a:endParaRPr lang="en-US" sz="1400">
                    <a:solidFill>
                      <a:prstClr val="black"/>
                    </a:solidFill>
                    <a:latin typeface="Times New Roman"/>
                    <a:ea typeface="Times New Roman"/>
                  </a:endParaRPr>
                </a:p>
              </p:txBody>
            </p:sp>
          </p:grpSp>
          <p:grpSp>
            <p:nvGrpSpPr>
              <p:cNvPr id="24" name="Group 23"/>
              <p:cNvGrpSpPr>
                <a:grpSpLocks/>
              </p:cNvGrpSpPr>
              <p:nvPr/>
            </p:nvGrpSpPr>
            <p:grpSpPr bwMode="auto">
              <a:xfrm>
                <a:off x="5913" y="8387"/>
                <a:ext cx="1096" cy="992"/>
                <a:chOff x="0" y="0"/>
                <a:chExt cx="20000" cy="20000"/>
              </a:xfrm>
            </p:grpSpPr>
            <p:sp>
              <p:nvSpPr>
                <p:cNvPr id="73" name="Oval 72"/>
                <p:cNvSpPr>
                  <a:spLocks noChangeArrowheads="1"/>
                </p:cNvSpPr>
                <p:nvPr/>
              </p:nvSpPr>
              <p:spPr bwMode="auto">
                <a:xfrm>
                  <a:off x="0" y="0"/>
                  <a:ext cx="20000" cy="20000"/>
                </a:xfrm>
                <a:prstGeom prst="ellipse">
                  <a:avLst/>
                </a:prstGeom>
                <a:solidFill>
                  <a:srgbClr val="00B050"/>
                </a:solidFill>
                <a:ln w="12700">
                  <a:solidFill>
                    <a:srgbClr val="000000"/>
                  </a:solidFill>
                  <a:round/>
                  <a:headEnd/>
                  <a:tailEnd/>
                </a:ln>
              </p:spPr>
              <p:txBody>
                <a:bodyPr rot="0" vert="horz" wrap="square" lIns="91440" tIns="45720" rIns="91440" bIns="45720" anchor="t" anchorCtr="0" upright="1">
                  <a:noAutofit/>
                </a:bodyPr>
                <a:lstStyle/>
                <a:p>
                  <a:endParaRPr lang="en-US" sz="1400">
                    <a:solidFill>
                      <a:prstClr val="black"/>
                    </a:solidFill>
                  </a:endParaRPr>
                </a:p>
              </p:txBody>
            </p:sp>
            <p:sp>
              <p:nvSpPr>
                <p:cNvPr id="74" name="Rectangle 73"/>
                <p:cNvSpPr>
                  <a:spLocks noChangeArrowheads="1"/>
                </p:cNvSpPr>
                <p:nvPr/>
              </p:nvSpPr>
              <p:spPr bwMode="auto">
                <a:xfrm>
                  <a:off x="0" y="5057"/>
                  <a:ext cx="20000" cy="1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rot="0" vert="horz" wrap="square" lIns="12700" tIns="12700" rIns="12700" bIns="12700" anchor="t" anchorCtr="0" upright="1">
                  <a:noAutofit/>
                </a:bodyPr>
                <a:lstStyle/>
                <a:p>
                  <a:pPr algn="ctr">
                    <a:spcAft>
                      <a:spcPts val="1000"/>
                    </a:spcAft>
                  </a:pPr>
                  <a:r>
                    <a:rPr lang="en-US" sz="1400" b="1" smtClean="0">
                      <a:solidFill>
                        <a:prstClr val="black"/>
                      </a:solidFill>
                      <a:latin typeface="Times New Roman"/>
                      <a:ea typeface="Times New Roman"/>
                    </a:rPr>
                    <a:t>4</a:t>
                  </a:r>
                </a:p>
                <a:p>
                  <a:pPr algn="ctr">
                    <a:spcAft>
                      <a:spcPts val="1000"/>
                    </a:spcAft>
                  </a:pPr>
                  <a:r>
                    <a:rPr lang="en-US" sz="1400" b="1" smtClean="0">
                      <a:solidFill>
                        <a:prstClr val="black"/>
                      </a:solidFill>
                      <a:latin typeface="Times New Roman"/>
                      <a:ea typeface="Times New Roman"/>
                    </a:rPr>
                    <a:t>PE</a:t>
                  </a:r>
                  <a:endParaRPr lang="en-US" sz="1400">
                    <a:solidFill>
                      <a:prstClr val="black"/>
                    </a:solidFill>
                    <a:latin typeface="Times New Roman"/>
                    <a:ea typeface="Times New Roman"/>
                  </a:endParaRPr>
                </a:p>
              </p:txBody>
            </p:sp>
          </p:grpSp>
          <p:grpSp>
            <p:nvGrpSpPr>
              <p:cNvPr id="26" name="Group 25"/>
              <p:cNvGrpSpPr>
                <a:grpSpLocks/>
              </p:cNvGrpSpPr>
              <p:nvPr/>
            </p:nvGrpSpPr>
            <p:grpSpPr bwMode="auto">
              <a:xfrm>
                <a:off x="4023" y="5986"/>
                <a:ext cx="1326" cy="991"/>
                <a:chOff x="0" y="0"/>
                <a:chExt cx="20000" cy="20000"/>
              </a:xfrm>
            </p:grpSpPr>
            <p:sp>
              <p:nvSpPr>
                <p:cNvPr id="71" name="Oval 70"/>
                <p:cNvSpPr>
                  <a:spLocks noChangeArrowheads="1"/>
                </p:cNvSpPr>
                <p:nvPr/>
              </p:nvSpPr>
              <p:spPr bwMode="auto">
                <a:xfrm>
                  <a:off x="1403" y="0"/>
                  <a:ext cx="18069" cy="20000"/>
                </a:xfrm>
                <a:prstGeom prst="ellipse">
                  <a:avLst/>
                </a:prstGeom>
                <a:solidFill>
                  <a:srgbClr val="92CDDC"/>
                </a:solidFill>
                <a:ln w="12700">
                  <a:solidFill>
                    <a:srgbClr val="000000"/>
                  </a:solidFill>
                  <a:round/>
                  <a:headEnd/>
                  <a:tailEnd/>
                </a:ln>
              </p:spPr>
              <p:txBody>
                <a:bodyPr rot="0" vert="horz" wrap="square" lIns="91440" tIns="45720" rIns="91440" bIns="45720" anchor="t" anchorCtr="0" upright="1">
                  <a:noAutofit/>
                </a:bodyPr>
                <a:lstStyle/>
                <a:p>
                  <a:endParaRPr lang="en-US" sz="1400">
                    <a:solidFill>
                      <a:prstClr val="black"/>
                    </a:solidFill>
                  </a:endParaRPr>
                </a:p>
              </p:txBody>
            </p:sp>
            <p:sp>
              <p:nvSpPr>
                <p:cNvPr id="72" name="Rectangle 71"/>
                <p:cNvSpPr>
                  <a:spLocks noChangeArrowheads="1"/>
                </p:cNvSpPr>
                <p:nvPr/>
              </p:nvSpPr>
              <p:spPr bwMode="auto">
                <a:xfrm>
                  <a:off x="0" y="5062"/>
                  <a:ext cx="20000" cy="10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rot="0" vert="horz" wrap="square" lIns="12700" tIns="12700" rIns="12700" bIns="12700" anchor="t" anchorCtr="0" upright="1">
                  <a:noAutofit/>
                </a:bodyPr>
                <a:lstStyle/>
                <a:p>
                  <a:pPr algn="ctr"/>
                  <a:r>
                    <a:rPr lang="en-US" sz="1400" b="1" smtClean="0">
                      <a:solidFill>
                        <a:prstClr val="black"/>
                      </a:solidFill>
                      <a:latin typeface="Times New Roman"/>
                      <a:ea typeface="Times New Roman"/>
                    </a:rPr>
                    <a:t>5</a:t>
                  </a:r>
                </a:p>
                <a:p>
                  <a:pPr algn="ctr"/>
                  <a:r>
                    <a:rPr lang="en-US" sz="1400" b="1" smtClean="0">
                      <a:solidFill>
                        <a:prstClr val="black"/>
                      </a:solidFill>
                      <a:latin typeface="Times New Roman"/>
                      <a:ea typeface="Times New Roman"/>
                    </a:rPr>
                    <a:t>Documents</a:t>
                  </a:r>
                </a:p>
                <a:p>
                  <a:pPr algn="ctr"/>
                  <a:r>
                    <a:rPr lang="en-US" sz="1400" b="1" smtClean="0">
                      <a:solidFill>
                        <a:prstClr val="black"/>
                      </a:solidFill>
                      <a:latin typeface="Times New Roman"/>
                      <a:ea typeface="Times New Roman"/>
                    </a:rPr>
                    <a:t>(DOC)</a:t>
                  </a:r>
                  <a:endParaRPr lang="en-US" sz="1400">
                    <a:solidFill>
                      <a:prstClr val="black"/>
                    </a:solidFill>
                    <a:latin typeface="Times New Roman"/>
                    <a:ea typeface="Times New Roman"/>
                  </a:endParaRPr>
                </a:p>
              </p:txBody>
            </p:sp>
          </p:grpSp>
          <p:grpSp>
            <p:nvGrpSpPr>
              <p:cNvPr id="27" name="Group 26"/>
              <p:cNvGrpSpPr>
                <a:grpSpLocks/>
              </p:cNvGrpSpPr>
              <p:nvPr/>
            </p:nvGrpSpPr>
            <p:grpSpPr bwMode="auto">
              <a:xfrm>
                <a:off x="7660" y="6088"/>
                <a:ext cx="1097" cy="965"/>
                <a:chOff x="0" y="0"/>
                <a:chExt cx="20000" cy="19482"/>
              </a:xfrm>
            </p:grpSpPr>
            <p:sp>
              <p:nvSpPr>
                <p:cNvPr id="69" name="Oval 68"/>
                <p:cNvSpPr>
                  <a:spLocks noChangeArrowheads="1"/>
                </p:cNvSpPr>
                <p:nvPr/>
              </p:nvSpPr>
              <p:spPr bwMode="auto">
                <a:xfrm>
                  <a:off x="0" y="0"/>
                  <a:ext cx="18505" cy="19482"/>
                </a:xfrm>
                <a:prstGeom prst="ellipse">
                  <a:avLst/>
                </a:prstGeom>
                <a:solidFill>
                  <a:srgbClr val="943634"/>
                </a:solidFill>
                <a:ln w="12700">
                  <a:solidFill>
                    <a:srgbClr val="000000"/>
                  </a:solidFill>
                  <a:round/>
                  <a:headEnd/>
                  <a:tailEnd/>
                </a:ln>
              </p:spPr>
              <p:txBody>
                <a:bodyPr rot="0" vert="horz" wrap="square" lIns="91440" tIns="45720" rIns="91440" bIns="45720" anchor="t" anchorCtr="0" upright="1">
                  <a:noAutofit/>
                </a:bodyPr>
                <a:lstStyle/>
                <a:p>
                  <a:endParaRPr lang="en-US" sz="1400">
                    <a:solidFill>
                      <a:prstClr val="black"/>
                    </a:solidFill>
                  </a:endParaRPr>
                </a:p>
              </p:txBody>
            </p:sp>
            <p:sp>
              <p:nvSpPr>
                <p:cNvPr id="70" name="Rectangle 69"/>
                <p:cNvSpPr>
                  <a:spLocks noChangeArrowheads="1"/>
                </p:cNvSpPr>
                <p:nvPr/>
              </p:nvSpPr>
              <p:spPr bwMode="auto">
                <a:xfrm>
                  <a:off x="0" y="5062"/>
                  <a:ext cx="20000" cy="10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rot="0" vert="horz" wrap="square" lIns="12700" tIns="12700" rIns="12700" bIns="12700" anchor="t" anchorCtr="0" upright="1">
                  <a:noAutofit/>
                </a:bodyPr>
                <a:lstStyle/>
                <a:p>
                  <a:pPr algn="ctr">
                    <a:spcAft>
                      <a:spcPts val="1000"/>
                    </a:spcAft>
                  </a:pPr>
                  <a:r>
                    <a:rPr lang="en-US" sz="1400" b="1" smtClean="0">
                      <a:solidFill>
                        <a:prstClr val="black"/>
                      </a:solidFill>
                      <a:latin typeface="Times New Roman"/>
                      <a:ea typeface="Times New Roman"/>
                    </a:rPr>
                    <a:t>1</a:t>
                  </a:r>
                </a:p>
                <a:p>
                  <a:pPr algn="ctr">
                    <a:spcAft>
                      <a:spcPts val="1000"/>
                    </a:spcAft>
                  </a:pPr>
                  <a:r>
                    <a:rPr lang="en-US" sz="1400" b="1" smtClean="0">
                      <a:solidFill>
                        <a:prstClr val="black"/>
                      </a:solidFill>
                      <a:latin typeface="Times New Roman"/>
                      <a:ea typeface="Times New Roman"/>
                    </a:rPr>
                    <a:t>HE</a:t>
                  </a:r>
                  <a:endParaRPr lang="en-US" sz="1400">
                    <a:solidFill>
                      <a:prstClr val="black"/>
                    </a:solidFill>
                    <a:latin typeface="Times New Roman"/>
                    <a:ea typeface="Times New Roman"/>
                  </a:endParaRPr>
                </a:p>
              </p:txBody>
            </p:sp>
          </p:grpSp>
          <p:grpSp>
            <p:nvGrpSpPr>
              <p:cNvPr id="31" name="Group 30"/>
              <p:cNvGrpSpPr>
                <a:grpSpLocks/>
              </p:cNvGrpSpPr>
              <p:nvPr/>
            </p:nvGrpSpPr>
            <p:grpSpPr bwMode="auto">
              <a:xfrm>
                <a:off x="4232" y="7572"/>
                <a:ext cx="1100" cy="992"/>
                <a:chOff x="0" y="0"/>
                <a:chExt cx="20000" cy="20000"/>
              </a:xfrm>
            </p:grpSpPr>
            <p:sp>
              <p:nvSpPr>
                <p:cNvPr id="67" name="Oval 66"/>
                <p:cNvSpPr>
                  <a:spLocks noChangeArrowheads="1"/>
                </p:cNvSpPr>
                <p:nvPr/>
              </p:nvSpPr>
              <p:spPr bwMode="auto">
                <a:xfrm>
                  <a:off x="0" y="0"/>
                  <a:ext cx="20000" cy="20000"/>
                </a:xfrm>
                <a:prstGeom prst="ellipse">
                  <a:avLst/>
                </a:prstGeom>
                <a:solidFill>
                  <a:srgbClr val="5F497A"/>
                </a:solidFill>
                <a:ln w="12700">
                  <a:solidFill>
                    <a:srgbClr val="000000"/>
                  </a:solidFill>
                  <a:round/>
                  <a:headEnd/>
                  <a:tailEnd/>
                </a:ln>
              </p:spPr>
              <p:txBody>
                <a:bodyPr rot="0" vert="horz" wrap="square" lIns="91440" tIns="45720" rIns="91440" bIns="45720" anchor="t" anchorCtr="0" upright="1">
                  <a:noAutofit/>
                </a:bodyPr>
                <a:lstStyle/>
                <a:p>
                  <a:endParaRPr lang="en-US" sz="1400">
                    <a:solidFill>
                      <a:prstClr val="black"/>
                    </a:solidFill>
                  </a:endParaRPr>
                </a:p>
              </p:txBody>
            </p:sp>
            <p:sp>
              <p:nvSpPr>
                <p:cNvPr id="68" name="Rectangle 67"/>
                <p:cNvSpPr>
                  <a:spLocks noChangeArrowheads="1"/>
                </p:cNvSpPr>
                <p:nvPr/>
              </p:nvSpPr>
              <p:spPr bwMode="auto">
                <a:xfrm>
                  <a:off x="0" y="5058"/>
                  <a:ext cx="20000" cy="10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rot="0" vert="horz" wrap="square" lIns="12700" tIns="12700" rIns="12700" bIns="12700" anchor="t" anchorCtr="0" upright="1">
                  <a:noAutofit/>
                </a:bodyPr>
                <a:lstStyle/>
                <a:p>
                  <a:pPr algn="ctr">
                    <a:spcAft>
                      <a:spcPts val="1000"/>
                    </a:spcAft>
                  </a:pPr>
                  <a:r>
                    <a:rPr lang="en-US" sz="1400" b="1" smtClean="0">
                      <a:solidFill>
                        <a:prstClr val="black"/>
                      </a:solidFill>
                      <a:latin typeface="Times New Roman"/>
                      <a:ea typeface="Times New Roman"/>
                    </a:rPr>
                    <a:t>3</a:t>
                  </a:r>
                </a:p>
                <a:p>
                  <a:pPr algn="ctr">
                    <a:spcAft>
                      <a:spcPts val="1000"/>
                    </a:spcAft>
                  </a:pPr>
                  <a:r>
                    <a:rPr lang="en-US" sz="1400" b="1" smtClean="0">
                      <a:solidFill>
                        <a:prstClr val="black"/>
                      </a:solidFill>
                      <a:latin typeface="Times New Roman"/>
                      <a:ea typeface="Times New Roman"/>
                    </a:rPr>
                    <a:t>DBE</a:t>
                  </a:r>
                  <a:endParaRPr lang="en-US" sz="1400">
                    <a:solidFill>
                      <a:prstClr val="black"/>
                    </a:solidFill>
                    <a:latin typeface="Times New Roman"/>
                    <a:ea typeface="Times New Roman"/>
                  </a:endParaRPr>
                </a:p>
              </p:txBody>
            </p:sp>
          </p:grpSp>
          <p:grpSp>
            <p:nvGrpSpPr>
              <p:cNvPr id="32" name="Group 31"/>
              <p:cNvGrpSpPr>
                <a:grpSpLocks/>
              </p:cNvGrpSpPr>
              <p:nvPr/>
            </p:nvGrpSpPr>
            <p:grpSpPr bwMode="auto">
              <a:xfrm>
                <a:off x="7660" y="7572"/>
                <a:ext cx="1097" cy="919"/>
                <a:chOff x="0" y="0"/>
                <a:chExt cx="20000" cy="18528"/>
              </a:xfrm>
            </p:grpSpPr>
            <p:sp>
              <p:nvSpPr>
                <p:cNvPr id="65" name="Oval 64"/>
                <p:cNvSpPr>
                  <a:spLocks noChangeArrowheads="1"/>
                </p:cNvSpPr>
                <p:nvPr/>
              </p:nvSpPr>
              <p:spPr bwMode="auto">
                <a:xfrm>
                  <a:off x="0" y="0"/>
                  <a:ext cx="18505" cy="18528"/>
                </a:xfrm>
                <a:prstGeom prst="ellipse">
                  <a:avLst/>
                </a:prstGeom>
                <a:solidFill>
                  <a:srgbClr val="31849B"/>
                </a:solidFill>
                <a:ln w="12700">
                  <a:solidFill>
                    <a:srgbClr val="000000"/>
                  </a:solidFill>
                  <a:round/>
                  <a:headEnd/>
                  <a:tailEnd/>
                </a:ln>
              </p:spPr>
              <p:txBody>
                <a:bodyPr rot="0" vert="horz" wrap="square" lIns="91440" tIns="45720" rIns="91440" bIns="45720" anchor="t" anchorCtr="0" upright="1">
                  <a:noAutofit/>
                </a:bodyPr>
                <a:lstStyle/>
                <a:p>
                  <a:endParaRPr lang="en-US" sz="1400">
                    <a:solidFill>
                      <a:prstClr val="black"/>
                    </a:solidFill>
                  </a:endParaRPr>
                </a:p>
              </p:txBody>
            </p:sp>
            <p:sp>
              <p:nvSpPr>
                <p:cNvPr id="66" name="Rectangle 65"/>
                <p:cNvSpPr>
                  <a:spLocks noChangeArrowheads="1"/>
                </p:cNvSpPr>
                <p:nvPr/>
              </p:nvSpPr>
              <p:spPr bwMode="auto">
                <a:xfrm>
                  <a:off x="0" y="5058"/>
                  <a:ext cx="20000" cy="10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rot="0" vert="horz" wrap="square" lIns="12700" tIns="12700" rIns="12700" bIns="12700" anchor="t" anchorCtr="0" upright="1">
                  <a:noAutofit/>
                </a:bodyPr>
                <a:lstStyle/>
                <a:p>
                  <a:pPr algn="ctr">
                    <a:spcAft>
                      <a:spcPts val="1000"/>
                    </a:spcAft>
                  </a:pPr>
                  <a:r>
                    <a:rPr lang="en-US" sz="1400" b="1" smtClean="0">
                      <a:solidFill>
                        <a:prstClr val="black"/>
                      </a:solidFill>
                      <a:latin typeface="Times New Roman"/>
                      <a:ea typeface="Times New Roman"/>
                    </a:rPr>
                    <a:t>2</a:t>
                  </a:r>
                </a:p>
                <a:p>
                  <a:pPr algn="ctr">
                    <a:spcAft>
                      <a:spcPts val="1000"/>
                    </a:spcAft>
                  </a:pPr>
                  <a:r>
                    <a:rPr lang="en-US" sz="1400" b="1" smtClean="0">
                      <a:solidFill>
                        <a:prstClr val="black"/>
                      </a:solidFill>
                      <a:latin typeface="Times New Roman"/>
                      <a:ea typeface="Times New Roman"/>
                    </a:rPr>
                    <a:t>SE</a:t>
                  </a:r>
                  <a:endParaRPr lang="en-US" sz="1400">
                    <a:solidFill>
                      <a:prstClr val="black"/>
                    </a:solidFill>
                    <a:latin typeface="Times New Roman"/>
                    <a:ea typeface="Times New Roman"/>
                  </a:endParaRPr>
                </a:p>
              </p:txBody>
            </p:sp>
          </p:grpSp>
          <p:cxnSp>
            <p:nvCxnSpPr>
              <p:cNvPr id="33" name="Line 544"/>
              <p:cNvCxnSpPr/>
              <p:nvPr/>
            </p:nvCxnSpPr>
            <p:spPr bwMode="auto">
              <a:xfrm>
                <a:off x="4696" y="6976"/>
                <a:ext cx="57" cy="624"/>
              </a:xfrm>
              <a:prstGeom prst="line">
                <a:avLst/>
              </a:prstGeom>
              <a:noFill/>
              <a:ln w="28575">
                <a:solidFill>
                  <a:srgbClr val="000000"/>
                </a:solidFill>
                <a:round/>
                <a:headEnd type="none" w="sm" len="med"/>
                <a:tailEnd type="none" w="sm" len="med"/>
              </a:ln>
              <a:extLst>
                <a:ext uri="{909E8E84-426E-40DD-AFC4-6F175D3DCCD1}">
                  <a14:hiddenFill xmlns:a14="http://schemas.microsoft.com/office/drawing/2010/main">
                    <a:noFill/>
                  </a14:hiddenFill>
                </a:ext>
              </a:extLst>
            </p:spPr>
          </p:cxnSp>
          <p:cxnSp>
            <p:nvCxnSpPr>
              <p:cNvPr id="34" name="Line 545"/>
              <p:cNvCxnSpPr/>
              <p:nvPr/>
            </p:nvCxnSpPr>
            <p:spPr bwMode="auto">
              <a:xfrm>
                <a:off x="8209" y="7078"/>
                <a:ext cx="0" cy="496"/>
              </a:xfrm>
              <a:prstGeom prst="line">
                <a:avLst/>
              </a:prstGeom>
              <a:noFill/>
              <a:ln w="28575">
                <a:solidFill>
                  <a:srgbClr val="000000"/>
                </a:solidFill>
                <a:round/>
                <a:headEnd type="none" w="sm" len="med"/>
                <a:tailEnd type="none" w="sm" len="med"/>
              </a:ln>
              <a:extLst>
                <a:ext uri="{909E8E84-426E-40DD-AFC4-6F175D3DCCD1}">
                  <a14:hiddenFill xmlns:a14="http://schemas.microsoft.com/office/drawing/2010/main">
                    <a:noFill/>
                  </a14:hiddenFill>
                </a:ext>
              </a:extLst>
            </p:spPr>
          </p:cxnSp>
          <p:cxnSp>
            <p:nvCxnSpPr>
              <p:cNvPr id="35" name="Line 546"/>
              <p:cNvCxnSpPr/>
              <p:nvPr/>
            </p:nvCxnSpPr>
            <p:spPr bwMode="auto">
              <a:xfrm>
                <a:off x="5193" y="8399"/>
                <a:ext cx="787" cy="332"/>
              </a:xfrm>
              <a:prstGeom prst="line">
                <a:avLst/>
              </a:prstGeom>
              <a:noFill/>
              <a:ln w="28575">
                <a:solidFill>
                  <a:srgbClr val="000000"/>
                </a:solidFill>
                <a:round/>
                <a:headEnd type="none" w="sm" len="med"/>
                <a:tailEnd type="none" w="sm" len="med"/>
              </a:ln>
              <a:extLst>
                <a:ext uri="{909E8E84-426E-40DD-AFC4-6F175D3DCCD1}">
                  <a14:hiddenFill xmlns:a14="http://schemas.microsoft.com/office/drawing/2010/main">
                    <a:noFill/>
                  </a14:hiddenFill>
                </a:ext>
              </a:extLst>
            </p:spPr>
          </p:cxnSp>
          <p:cxnSp>
            <p:nvCxnSpPr>
              <p:cNvPr id="36" name="Line 547"/>
              <p:cNvCxnSpPr/>
              <p:nvPr/>
            </p:nvCxnSpPr>
            <p:spPr bwMode="auto">
              <a:xfrm>
                <a:off x="6974" y="5639"/>
                <a:ext cx="850" cy="567"/>
              </a:xfrm>
              <a:prstGeom prst="line">
                <a:avLst/>
              </a:prstGeom>
              <a:noFill/>
              <a:ln w="28575">
                <a:solidFill>
                  <a:srgbClr val="000000"/>
                </a:solidFill>
                <a:round/>
                <a:headEnd type="none" w="sm" len="med"/>
                <a:tailEnd type="none" w="sm" len="med"/>
              </a:ln>
              <a:extLst>
                <a:ext uri="{909E8E84-426E-40DD-AFC4-6F175D3DCCD1}">
                  <a14:hiddenFill xmlns:a14="http://schemas.microsoft.com/office/drawing/2010/main">
                    <a:noFill/>
                  </a14:hiddenFill>
                </a:ext>
              </a:extLst>
            </p:spPr>
          </p:cxnSp>
          <p:cxnSp>
            <p:nvCxnSpPr>
              <p:cNvPr id="37" name="Line 548"/>
              <p:cNvCxnSpPr/>
              <p:nvPr/>
            </p:nvCxnSpPr>
            <p:spPr bwMode="auto">
              <a:xfrm flipV="1">
                <a:off x="6974" y="8342"/>
                <a:ext cx="805" cy="389"/>
              </a:xfrm>
              <a:prstGeom prst="line">
                <a:avLst/>
              </a:prstGeom>
              <a:noFill/>
              <a:ln w="28575">
                <a:solidFill>
                  <a:srgbClr val="000000"/>
                </a:solidFill>
                <a:round/>
                <a:headEnd type="none" w="sm" len="med"/>
                <a:tailEnd type="none" w="sm" len="med"/>
              </a:ln>
              <a:extLst>
                <a:ext uri="{909E8E84-426E-40DD-AFC4-6F175D3DCCD1}">
                  <a14:hiddenFill xmlns:a14="http://schemas.microsoft.com/office/drawing/2010/main">
                    <a:noFill/>
                  </a14:hiddenFill>
                </a:ext>
              </a:extLst>
            </p:spPr>
          </p:cxnSp>
          <p:cxnSp>
            <p:nvCxnSpPr>
              <p:cNvPr id="38" name="Line 549"/>
              <p:cNvCxnSpPr/>
              <p:nvPr/>
            </p:nvCxnSpPr>
            <p:spPr bwMode="auto">
              <a:xfrm flipV="1">
                <a:off x="5056" y="5591"/>
                <a:ext cx="804" cy="497"/>
              </a:xfrm>
              <a:prstGeom prst="line">
                <a:avLst/>
              </a:prstGeom>
              <a:noFill/>
              <a:ln w="28575">
                <a:solidFill>
                  <a:srgbClr val="000000"/>
                </a:solidFill>
                <a:round/>
                <a:headEnd type="none" w="sm" len="med"/>
                <a:tailEnd type="none" w="sm" len="med"/>
              </a:ln>
              <a:extLst>
                <a:ext uri="{909E8E84-426E-40DD-AFC4-6F175D3DCCD1}">
                  <a14:hiddenFill xmlns:a14="http://schemas.microsoft.com/office/drawing/2010/main">
                    <a:noFill/>
                  </a14:hiddenFill>
                </a:ext>
              </a:extLst>
            </p:spPr>
          </p:cxnSp>
          <p:cxnSp>
            <p:nvCxnSpPr>
              <p:cNvPr id="39" name="Line 550"/>
              <p:cNvCxnSpPr/>
              <p:nvPr/>
            </p:nvCxnSpPr>
            <p:spPr bwMode="auto">
              <a:xfrm>
                <a:off x="5314" y="6634"/>
                <a:ext cx="2381" cy="1321"/>
              </a:xfrm>
              <a:prstGeom prst="line">
                <a:avLst/>
              </a:prstGeom>
              <a:noFill/>
              <a:ln w="28575">
                <a:solidFill>
                  <a:srgbClr val="000000"/>
                </a:solidFill>
                <a:round/>
                <a:headEnd type="none" w="sm" len="med"/>
                <a:tailEnd type="none" w="sm" len="med"/>
              </a:ln>
              <a:extLst>
                <a:ext uri="{909E8E84-426E-40DD-AFC4-6F175D3DCCD1}">
                  <a14:hiddenFill xmlns:a14="http://schemas.microsoft.com/office/drawing/2010/main">
                    <a:noFill/>
                  </a14:hiddenFill>
                </a:ext>
              </a:extLst>
            </p:spPr>
          </p:cxnSp>
          <p:cxnSp>
            <p:nvCxnSpPr>
              <p:cNvPr id="40" name="Line 551"/>
              <p:cNvCxnSpPr/>
              <p:nvPr/>
            </p:nvCxnSpPr>
            <p:spPr bwMode="auto">
              <a:xfrm flipV="1">
                <a:off x="5263" y="6733"/>
                <a:ext cx="2438" cy="1191"/>
              </a:xfrm>
              <a:prstGeom prst="line">
                <a:avLst/>
              </a:prstGeom>
              <a:noFill/>
              <a:ln w="28575">
                <a:solidFill>
                  <a:srgbClr val="000000"/>
                </a:solidFill>
                <a:round/>
                <a:headEnd type="none" w="sm" len="med"/>
                <a:tailEnd type="none" w="sm" len="med"/>
              </a:ln>
              <a:extLst>
                <a:ext uri="{909E8E84-426E-40DD-AFC4-6F175D3DCCD1}">
                  <a14:hiddenFill xmlns:a14="http://schemas.microsoft.com/office/drawing/2010/main">
                    <a:noFill/>
                  </a14:hiddenFill>
                </a:ext>
              </a:extLst>
            </p:spPr>
          </p:cxnSp>
          <p:cxnSp>
            <p:nvCxnSpPr>
              <p:cNvPr id="41" name="Line 552"/>
              <p:cNvCxnSpPr/>
              <p:nvPr/>
            </p:nvCxnSpPr>
            <p:spPr bwMode="auto">
              <a:xfrm flipV="1">
                <a:off x="6489" y="6088"/>
                <a:ext cx="1" cy="2263"/>
              </a:xfrm>
              <a:prstGeom prst="line">
                <a:avLst/>
              </a:prstGeom>
              <a:noFill/>
              <a:ln w="28575">
                <a:solidFill>
                  <a:srgbClr val="000000"/>
                </a:solidFill>
                <a:round/>
                <a:headEnd type="none" w="sm" len="med"/>
                <a:tailEnd type="none" w="sm" len="med"/>
              </a:ln>
              <a:extLst>
                <a:ext uri="{909E8E84-426E-40DD-AFC4-6F175D3DCCD1}">
                  <a14:hiddenFill xmlns:a14="http://schemas.microsoft.com/office/drawing/2010/main">
                    <a:noFill/>
                  </a14:hiddenFill>
                </a:ext>
              </a:extLst>
            </p:spPr>
          </p:cxnSp>
          <p:cxnSp>
            <p:nvCxnSpPr>
              <p:cNvPr id="42" name="Line 553"/>
              <p:cNvCxnSpPr/>
              <p:nvPr/>
            </p:nvCxnSpPr>
            <p:spPr bwMode="auto">
              <a:xfrm flipV="1">
                <a:off x="5108" y="5986"/>
                <a:ext cx="961" cy="1755"/>
              </a:xfrm>
              <a:prstGeom prst="line">
                <a:avLst/>
              </a:prstGeom>
              <a:noFill/>
              <a:ln w="28575">
                <a:solidFill>
                  <a:srgbClr val="000000"/>
                </a:solidFill>
                <a:round/>
                <a:headEnd type="none" w="sm" len="med"/>
                <a:tailEnd type="none" w="sm" len="med"/>
              </a:ln>
              <a:extLst>
                <a:ext uri="{909E8E84-426E-40DD-AFC4-6F175D3DCCD1}">
                  <a14:hiddenFill xmlns:a14="http://schemas.microsoft.com/office/drawing/2010/main">
                    <a:noFill/>
                  </a14:hiddenFill>
                </a:ext>
              </a:extLst>
            </p:spPr>
          </p:cxnSp>
          <p:cxnSp>
            <p:nvCxnSpPr>
              <p:cNvPr id="43" name="Line 554"/>
              <p:cNvCxnSpPr/>
              <p:nvPr/>
            </p:nvCxnSpPr>
            <p:spPr bwMode="auto">
              <a:xfrm flipH="1" flipV="1">
                <a:off x="6770" y="5906"/>
                <a:ext cx="1134" cy="1701"/>
              </a:xfrm>
              <a:prstGeom prst="line">
                <a:avLst/>
              </a:prstGeom>
              <a:noFill/>
              <a:ln w="28575">
                <a:solidFill>
                  <a:srgbClr val="000000"/>
                </a:solidFill>
                <a:round/>
                <a:headEnd type="none" w="sm" len="med"/>
                <a:tailEnd type="none" w="sm" len="med"/>
              </a:ln>
              <a:extLst>
                <a:ext uri="{909E8E84-426E-40DD-AFC4-6F175D3DCCD1}">
                  <a14:hiddenFill xmlns:a14="http://schemas.microsoft.com/office/drawing/2010/main">
                    <a:noFill/>
                  </a14:hiddenFill>
                </a:ext>
              </a:extLst>
            </p:spPr>
          </p:cxnSp>
          <p:cxnSp>
            <p:nvCxnSpPr>
              <p:cNvPr id="44" name="Line 555"/>
              <p:cNvCxnSpPr/>
              <p:nvPr/>
            </p:nvCxnSpPr>
            <p:spPr bwMode="auto">
              <a:xfrm flipV="1">
                <a:off x="6838" y="6981"/>
                <a:ext cx="1020" cy="1531"/>
              </a:xfrm>
              <a:prstGeom prst="line">
                <a:avLst/>
              </a:prstGeom>
              <a:noFill/>
              <a:ln w="28575">
                <a:solidFill>
                  <a:srgbClr val="000000"/>
                </a:solidFill>
                <a:round/>
                <a:headEnd type="none" w="sm" len="med"/>
                <a:tailEnd type="none" w="sm" len="med"/>
              </a:ln>
              <a:extLst>
                <a:ext uri="{909E8E84-426E-40DD-AFC4-6F175D3DCCD1}">
                  <a14:hiddenFill xmlns:a14="http://schemas.microsoft.com/office/drawing/2010/main">
                    <a:noFill/>
                  </a14:hiddenFill>
                </a:ext>
              </a:extLst>
            </p:spPr>
          </p:cxnSp>
          <p:cxnSp>
            <p:nvCxnSpPr>
              <p:cNvPr id="45" name="Line 556"/>
              <p:cNvCxnSpPr/>
              <p:nvPr/>
            </p:nvCxnSpPr>
            <p:spPr bwMode="auto">
              <a:xfrm flipH="1" flipV="1">
                <a:off x="5040" y="6871"/>
                <a:ext cx="1077" cy="1644"/>
              </a:xfrm>
              <a:prstGeom prst="line">
                <a:avLst/>
              </a:prstGeom>
              <a:noFill/>
              <a:ln w="28575">
                <a:solidFill>
                  <a:srgbClr val="000000"/>
                </a:solidFill>
                <a:round/>
                <a:headEnd type="none" w="sm" len="med"/>
                <a:tailEnd type="none" w="sm" len="med"/>
              </a:ln>
              <a:extLst>
                <a:ext uri="{909E8E84-426E-40DD-AFC4-6F175D3DCCD1}">
                  <a14:hiddenFill xmlns:a14="http://schemas.microsoft.com/office/drawing/2010/main">
                    <a:noFill/>
                  </a14:hiddenFill>
                </a:ext>
              </a:extLst>
            </p:spPr>
          </p:cxnSp>
          <p:sp>
            <p:nvSpPr>
              <p:cNvPr id="46" name="Oval 45"/>
              <p:cNvSpPr>
                <a:spLocks noChangeArrowheads="1"/>
              </p:cNvSpPr>
              <p:nvPr/>
            </p:nvSpPr>
            <p:spPr bwMode="auto">
              <a:xfrm>
                <a:off x="5879" y="6641"/>
                <a:ext cx="1304" cy="1220"/>
              </a:xfrm>
              <a:prstGeom prst="ellipse">
                <a:avLst/>
              </a:prstGeom>
              <a:solidFill>
                <a:srgbClr val="FFFF00"/>
              </a:solidFill>
              <a:ln w="28575">
                <a:solidFill>
                  <a:srgbClr val="000000"/>
                </a:solidFill>
                <a:round/>
                <a:headEnd/>
                <a:tailEnd/>
              </a:ln>
            </p:spPr>
            <p:txBody>
              <a:bodyPr rot="0" vert="horz" wrap="square" lIns="91440" tIns="45720" rIns="91440" bIns="45720" anchor="t" anchorCtr="0" upright="1">
                <a:noAutofit/>
              </a:bodyPr>
              <a:lstStyle/>
              <a:p>
                <a:endParaRPr lang="en-US" sz="1400">
                  <a:solidFill>
                    <a:prstClr val="black"/>
                  </a:solidFill>
                </a:endParaRPr>
              </a:p>
            </p:txBody>
          </p:sp>
          <p:sp>
            <p:nvSpPr>
              <p:cNvPr id="47" name="Rectangle 46"/>
              <p:cNvSpPr>
                <a:spLocks noChangeArrowheads="1"/>
              </p:cNvSpPr>
              <p:nvPr/>
            </p:nvSpPr>
            <p:spPr bwMode="auto">
              <a:xfrm>
                <a:off x="5913" y="6848"/>
                <a:ext cx="1332" cy="825"/>
              </a:xfrm>
              <a:prstGeom prst="rect">
                <a:avLst/>
              </a:prstGeom>
              <a:noFill/>
              <a:ln>
                <a:noFill/>
              </a:ln>
              <a:extLst>
                <a:ext uri="{91240B29-F687-4F45-9708-019B960494DF}">
                  <a14:hiddenLine xmlns:a14="http://schemas.microsoft.com/office/drawing/2010/main" w="12700">
                    <a:solidFill>
                      <a:srgbClr val="000000"/>
                    </a:solidFill>
                    <a:miter lim="800000"/>
                    <a:headEnd/>
                    <a:tailEnd/>
                  </a14:hiddenLine>
                </a:ext>
              </a:extLst>
            </p:spPr>
            <p:txBody>
              <a:bodyPr rot="0" vert="horz" wrap="square" lIns="12700" tIns="12700" rIns="12700" bIns="12700" anchor="t" anchorCtr="0" upright="1">
                <a:noAutofit/>
              </a:bodyPr>
              <a:lstStyle/>
              <a:p>
                <a:pPr algn="ctr"/>
                <a:r>
                  <a:rPr lang="en-US" sz="1400" b="1" u="sng" smtClean="0">
                    <a:solidFill>
                      <a:prstClr val="black"/>
                    </a:solidFill>
                    <a:latin typeface="Times New Roman"/>
                    <a:ea typeface="Times New Roman"/>
                  </a:rPr>
                  <a:t>SYSTEM</a:t>
                </a:r>
              </a:p>
              <a:p>
                <a:pPr algn="ctr"/>
                <a:r>
                  <a:rPr lang="en-US" sz="1400" b="1" u="sng" smtClean="0">
                    <a:solidFill>
                      <a:prstClr val="black"/>
                    </a:solidFill>
                    <a:latin typeface="Times New Roman"/>
                    <a:ea typeface="Times New Roman"/>
                  </a:rPr>
                  <a:t>(CBS)</a:t>
                </a:r>
              </a:p>
              <a:p>
                <a:pPr algn="ctr"/>
                <a:r>
                  <a:rPr lang="en-US" sz="1200" b="1" smtClean="0">
                    <a:solidFill>
                      <a:prstClr val="black"/>
                    </a:solidFill>
                    <a:latin typeface="Times New Roman"/>
                    <a:ea typeface="Times New Roman"/>
                  </a:rPr>
                  <a:t>H + S + P + DB </a:t>
                </a:r>
              </a:p>
              <a:p>
                <a:pPr algn="ctr"/>
                <a:r>
                  <a:rPr lang="en-US" sz="1200" b="1" smtClean="0">
                    <a:solidFill>
                      <a:prstClr val="black"/>
                    </a:solidFill>
                    <a:latin typeface="Times New Roman"/>
                    <a:ea typeface="Times New Roman"/>
                  </a:rPr>
                  <a:t>+ DOC + SOP</a:t>
                </a:r>
                <a:endParaRPr lang="en-US" sz="1200">
                  <a:solidFill>
                    <a:prstClr val="black"/>
                  </a:solidFill>
                  <a:latin typeface="Times New Roman"/>
                  <a:ea typeface="Times New Roman"/>
                </a:endParaRPr>
              </a:p>
            </p:txBody>
          </p:sp>
          <p:sp>
            <p:nvSpPr>
              <p:cNvPr id="48" name="Freeform 47"/>
              <p:cNvSpPr>
                <a:spLocks/>
              </p:cNvSpPr>
              <p:nvPr/>
            </p:nvSpPr>
            <p:spPr bwMode="auto">
              <a:xfrm>
                <a:off x="2310" y="6682"/>
                <a:ext cx="1509" cy="991"/>
              </a:xfrm>
              <a:custGeom>
                <a:avLst/>
                <a:gdLst>
                  <a:gd name="T0" fmla="*/ 0 w 20000"/>
                  <a:gd name="T1" fmla="*/ 4973 h 20000"/>
                  <a:gd name="T2" fmla="*/ 12489 w 20000"/>
                  <a:gd name="T3" fmla="*/ 4973 h 20000"/>
                  <a:gd name="T4" fmla="*/ 12489 w 20000"/>
                  <a:gd name="T5" fmla="*/ 0 h 20000"/>
                  <a:gd name="T6" fmla="*/ 19987 w 20000"/>
                  <a:gd name="T7" fmla="*/ 9968 h 20000"/>
                  <a:gd name="T8" fmla="*/ 12489 w 20000"/>
                  <a:gd name="T9" fmla="*/ 19979 h 20000"/>
                  <a:gd name="T10" fmla="*/ 12489 w 20000"/>
                  <a:gd name="T11" fmla="*/ 14963 h 20000"/>
                  <a:gd name="T12" fmla="*/ 0 w 20000"/>
                  <a:gd name="T13" fmla="*/ 14963 h 20000"/>
                </a:gdLst>
                <a:ahLst/>
                <a:cxnLst>
                  <a:cxn ang="0">
                    <a:pos x="T0" y="T1"/>
                  </a:cxn>
                  <a:cxn ang="0">
                    <a:pos x="T2" y="T3"/>
                  </a:cxn>
                  <a:cxn ang="0">
                    <a:pos x="T4" y="T5"/>
                  </a:cxn>
                  <a:cxn ang="0">
                    <a:pos x="T6" y="T7"/>
                  </a:cxn>
                  <a:cxn ang="0">
                    <a:pos x="T8" y="T9"/>
                  </a:cxn>
                  <a:cxn ang="0">
                    <a:pos x="T10" y="T11"/>
                  </a:cxn>
                  <a:cxn ang="0">
                    <a:pos x="T12" y="T13"/>
                  </a:cxn>
                </a:cxnLst>
                <a:rect l="0" t="0" r="r" b="b"/>
                <a:pathLst>
                  <a:path w="20000" h="20000">
                    <a:moveTo>
                      <a:pt x="0" y="4973"/>
                    </a:moveTo>
                    <a:lnTo>
                      <a:pt x="12489" y="4973"/>
                    </a:lnTo>
                    <a:lnTo>
                      <a:pt x="12489" y="0"/>
                    </a:lnTo>
                    <a:lnTo>
                      <a:pt x="19987" y="9968"/>
                    </a:lnTo>
                    <a:lnTo>
                      <a:pt x="12489" y="19979"/>
                    </a:lnTo>
                    <a:lnTo>
                      <a:pt x="12489" y="14963"/>
                    </a:lnTo>
                    <a:lnTo>
                      <a:pt x="0" y="14963"/>
                    </a:lnTo>
                  </a:path>
                </a:pathLst>
              </a:custGeom>
              <a:solidFill>
                <a:srgbClr val="FABF8F"/>
              </a:solidFill>
              <a:ln w="12700">
                <a:solidFill>
                  <a:srgbClr val="000000"/>
                </a:solidFill>
                <a:round/>
                <a:headEnd type="none" w="sm" len="med"/>
                <a:tailEnd type="none" w="sm" len="med"/>
              </a:ln>
            </p:spPr>
            <p:txBody>
              <a:bodyPr rot="0" vert="horz" wrap="square" lIns="91440" tIns="45720" rIns="91440" bIns="45720" anchor="t" anchorCtr="0" upright="1">
                <a:noAutofit/>
              </a:bodyPr>
              <a:lstStyle/>
              <a:p>
                <a:endParaRPr lang="en-US" sz="1400">
                  <a:solidFill>
                    <a:prstClr val="black"/>
                  </a:solidFill>
                </a:endParaRPr>
              </a:p>
            </p:txBody>
          </p:sp>
          <p:sp>
            <p:nvSpPr>
              <p:cNvPr id="49" name="Rectangle 48"/>
              <p:cNvSpPr>
                <a:spLocks noChangeArrowheads="1"/>
              </p:cNvSpPr>
              <p:nvPr/>
            </p:nvSpPr>
            <p:spPr bwMode="auto">
              <a:xfrm>
                <a:off x="2389" y="7011"/>
                <a:ext cx="960" cy="332"/>
              </a:xfrm>
              <a:prstGeom prst="rect">
                <a:avLst/>
              </a:prstGeom>
              <a:solidFill>
                <a:srgbClr val="FABF8F"/>
              </a:solidFill>
              <a:ln>
                <a:noFill/>
              </a:ln>
              <a:extLst>
                <a:ext uri="{91240B29-F687-4F45-9708-019B960494DF}">
                  <a14:hiddenLine xmlns:a14="http://schemas.microsoft.com/office/drawing/2010/main" w="12700">
                    <a:solidFill>
                      <a:srgbClr val="000000"/>
                    </a:solidFill>
                    <a:miter lim="800000"/>
                    <a:headEnd/>
                    <a:tailEnd/>
                  </a14:hiddenLine>
                </a:ext>
              </a:extLst>
            </p:spPr>
            <p:txBody>
              <a:bodyPr rot="0" vert="horz" wrap="square" lIns="12700" tIns="12700" rIns="12700" bIns="12700" anchor="t" anchorCtr="0" upright="1">
                <a:noAutofit/>
              </a:bodyPr>
              <a:lstStyle/>
              <a:p>
                <a:pPr algn="ctr">
                  <a:spcAft>
                    <a:spcPts val="1000"/>
                  </a:spcAft>
                </a:pPr>
                <a:r>
                  <a:rPr lang="en-US" sz="1400" b="1">
                    <a:solidFill>
                      <a:prstClr val="black"/>
                    </a:solidFill>
                    <a:latin typeface="Times New Roman"/>
                    <a:ea typeface="Times New Roman"/>
                  </a:rPr>
                  <a:t>INPUT</a:t>
                </a:r>
                <a:endParaRPr lang="en-US" sz="1400">
                  <a:solidFill>
                    <a:prstClr val="black"/>
                  </a:solidFill>
                  <a:latin typeface="Times New Roman"/>
                  <a:ea typeface="Times New Roman"/>
                </a:endParaRPr>
              </a:p>
            </p:txBody>
          </p:sp>
          <p:sp>
            <p:nvSpPr>
              <p:cNvPr id="50" name="Freeform 49"/>
              <p:cNvSpPr>
                <a:spLocks/>
              </p:cNvSpPr>
              <p:nvPr/>
            </p:nvSpPr>
            <p:spPr bwMode="auto">
              <a:xfrm>
                <a:off x="9181" y="6595"/>
                <a:ext cx="1645" cy="991"/>
              </a:xfrm>
              <a:custGeom>
                <a:avLst/>
                <a:gdLst>
                  <a:gd name="T0" fmla="*/ 0 w 20000"/>
                  <a:gd name="T1" fmla="*/ 4973 h 20000"/>
                  <a:gd name="T2" fmla="*/ 12493 w 20000"/>
                  <a:gd name="T3" fmla="*/ 4973 h 20000"/>
                  <a:gd name="T4" fmla="*/ 12493 w 20000"/>
                  <a:gd name="T5" fmla="*/ 0 h 20000"/>
                  <a:gd name="T6" fmla="*/ 19988 w 20000"/>
                  <a:gd name="T7" fmla="*/ 9968 h 20000"/>
                  <a:gd name="T8" fmla="*/ 12493 w 20000"/>
                  <a:gd name="T9" fmla="*/ 19979 h 20000"/>
                  <a:gd name="T10" fmla="*/ 12493 w 20000"/>
                  <a:gd name="T11" fmla="*/ 14963 h 20000"/>
                  <a:gd name="T12" fmla="*/ 0 w 20000"/>
                  <a:gd name="T13" fmla="*/ 14963 h 20000"/>
                </a:gdLst>
                <a:ahLst/>
                <a:cxnLst>
                  <a:cxn ang="0">
                    <a:pos x="T0" y="T1"/>
                  </a:cxn>
                  <a:cxn ang="0">
                    <a:pos x="T2" y="T3"/>
                  </a:cxn>
                  <a:cxn ang="0">
                    <a:pos x="T4" y="T5"/>
                  </a:cxn>
                  <a:cxn ang="0">
                    <a:pos x="T6" y="T7"/>
                  </a:cxn>
                  <a:cxn ang="0">
                    <a:pos x="T8" y="T9"/>
                  </a:cxn>
                  <a:cxn ang="0">
                    <a:pos x="T10" y="T11"/>
                  </a:cxn>
                  <a:cxn ang="0">
                    <a:pos x="T12" y="T13"/>
                  </a:cxn>
                </a:cxnLst>
                <a:rect l="0" t="0" r="r" b="b"/>
                <a:pathLst>
                  <a:path w="20000" h="20000">
                    <a:moveTo>
                      <a:pt x="0" y="4973"/>
                    </a:moveTo>
                    <a:lnTo>
                      <a:pt x="12493" y="4973"/>
                    </a:lnTo>
                    <a:lnTo>
                      <a:pt x="12493" y="0"/>
                    </a:lnTo>
                    <a:lnTo>
                      <a:pt x="19988" y="9968"/>
                    </a:lnTo>
                    <a:lnTo>
                      <a:pt x="12493" y="19979"/>
                    </a:lnTo>
                    <a:lnTo>
                      <a:pt x="12493" y="14963"/>
                    </a:lnTo>
                    <a:lnTo>
                      <a:pt x="0" y="14963"/>
                    </a:lnTo>
                  </a:path>
                </a:pathLst>
              </a:custGeom>
              <a:solidFill>
                <a:srgbClr val="FABF8F"/>
              </a:solidFill>
              <a:ln w="12700">
                <a:solidFill>
                  <a:srgbClr val="000000"/>
                </a:solidFill>
                <a:round/>
                <a:headEnd type="none" w="sm" len="med"/>
                <a:tailEnd type="none" w="sm" len="med"/>
              </a:ln>
            </p:spPr>
            <p:txBody>
              <a:bodyPr rot="0" vert="horz" wrap="square" lIns="91440" tIns="45720" rIns="91440" bIns="45720" anchor="t" anchorCtr="0" upright="1">
                <a:noAutofit/>
              </a:bodyPr>
              <a:lstStyle/>
              <a:p>
                <a:endParaRPr lang="en-US" sz="1400">
                  <a:solidFill>
                    <a:prstClr val="black"/>
                  </a:solidFill>
                </a:endParaRPr>
              </a:p>
            </p:txBody>
          </p:sp>
          <p:sp>
            <p:nvSpPr>
              <p:cNvPr id="51" name="Rectangle 50"/>
              <p:cNvSpPr>
                <a:spLocks noChangeArrowheads="1"/>
              </p:cNvSpPr>
              <p:nvPr/>
            </p:nvSpPr>
            <p:spPr bwMode="auto">
              <a:xfrm>
                <a:off x="9235" y="6925"/>
                <a:ext cx="1245" cy="296"/>
              </a:xfrm>
              <a:prstGeom prst="rect">
                <a:avLst/>
              </a:prstGeom>
              <a:solidFill>
                <a:srgbClr val="FABF8F"/>
              </a:solidFill>
              <a:ln>
                <a:noFill/>
              </a:ln>
              <a:extLst>
                <a:ext uri="{91240B29-F687-4F45-9708-019B960494DF}">
                  <a14:hiddenLine xmlns:a14="http://schemas.microsoft.com/office/drawing/2010/main" w="12700">
                    <a:solidFill>
                      <a:srgbClr val="000000"/>
                    </a:solidFill>
                    <a:miter lim="800000"/>
                    <a:headEnd/>
                    <a:tailEnd/>
                  </a14:hiddenLine>
                </a:ext>
              </a:extLst>
            </p:spPr>
            <p:txBody>
              <a:bodyPr rot="0" vert="horz" wrap="square" lIns="12700" tIns="12700" rIns="12700" bIns="12700" anchor="t" anchorCtr="0" upright="1">
                <a:noAutofit/>
              </a:bodyPr>
              <a:lstStyle/>
              <a:p>
                <a:pPr algn="just">
                  <a:spcAft>
                    <a:spcPts val="1000"/>
                  </a:spcAft>
                </a:pPr>
                <a:r>
                  <a:rPr lang="en-US" sz="1400" b="1">
                    <a:solidFill>
                      <a:prstClr val="black"/>
                    </a:solidFill>
                    <a:latin typeface="Times New Roman"/>
                    <a:ea typeface="Times New Roman"/>
                  </a:rPr>
                  <a:t>OUTPUT</a:t>
                </a:r>
                <a:endParaRPr lang="en-US" sz="1400">
                  <a:solidFill>
                    <a:prstClr val="black"/>
                  </a:solidFill>
                  <a:latin typeface="Times New Roman"/>
                  <a:ea typeface="Times New Roman"/>
                </a:endParaRPr>
              </a:p>
            </p:txBody>
          </p:sp>
          <p:sp>
            <p:nvSpPr>
              <p:cNvPr id="52" name="AutoShape 564"/>
              <p:cNvSpPr>
                <a:spLocks noChangeArrowheads="1"/>
              </p:cNvSpPr>
              <p:nvPr/>
            </p:nvSpPr>
            <p:spPr bwMode="auto">
              <a:xfrm>
                <a:off x="8217" y="4843"/>
                <a:ext cx="2550" cy="747"/>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round/>
                    <a:headEnd/>
                    <a:tailEnd/>
                  </a14:hiddenLine>
                </a:ext>
              </a:extLst>
            </p:spPr>
            <p:txBody>
              <a:bodyPr rot="0" vert="horz" wrap="square" lIns="12700" tIns="12700" rIns="12700" bIns="12700" anchor="t" anchorCtr="0" upright="1">
                <a:noAutofit/>
              </a:bodyPr>
              <a:lstStyle/>
              <a:p>
                <a:pPr>
                  <a:spcAft>
                    <a:spcPts val="1000"/>
                  </a:spcAft>
                </a:pPr>
                <a:r>
                  <a:rPr lang="en-US" sz="1400" b="1">
                    <a:solidFill>
                      <a:prstClr val="black"/>
                    </a:solidFill>
                    <a:latin typeface="Arial"/>
                    <a:ea typeface="Times New Roman"/>
                    <a:cs typeface="Times New Roman"/>
                  </a:rPr>
                  <a:t>CSE = Computer System </a:t>
                </a:r>
                <a:r>
                  <a:rPr lang="en-US" sz="1400" b="1" smtClean="0">
                    <a:solidFill>
                      <a:prstClr val="black"/>
                    </a:solidFill>
                    <a:latin typeface="Arial"/>
                    <a:ea typeface="Times New Roman"/>
                    <a:cs typeface="Times New Roman"/>
                  </a:rPr>
                  <a:t>Engineering = HE + SE</a:t>
                </a:r>
                <a:endParaRPr lang="en-US" sz="1400">
                  <a:solidFill>
                    <a:prstClr val="black"/>
                  </a:solidFill>
                  <a:latin typeface="Times New Roman"/>
                  <a:ea typeface="Times New Roman"/>
                </a:endParaRPr>
              </a:p>
            </p:txBody>
          </p:sp>
          <p:sp>
            <p:nvSpPr>
              <p:cNvPr id="53" name="AutoShape 565"/>
              <p:cNvSpPr>
                <a:spLocks noChangeArrowheads="1"/>
              </p:cNvSpPr>
              <p:nvPr/>
            </p:nvSpPr>
            <p:spPr bwMode="auto">
              <a:xfrm>
                <a:off x="9301" y="5671"/>
                <a:ext cx="1508" cy="85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round/>
                    <a:headEnd/>
                    <a:tailEnd/>
                  </a14:hiddenLine>
                </a:ext>
              </a:extLst>
            </p:spPr>
            <p:txBody>
              <a:bodyPr rot="0" vert="horz" wrap="square" lIns="12700" tIns="12700" rIns="12700" bIns="12700" anchor="t" anchorCtr="0" upright="1">
                <a:noAutofit/>
              </a:bodyPr>
              <a:lstStyle/>
              <a:p>
                <a:pPr>
                  <a:spcAft>
                    <a:spcPts val="1000"/>
                  </a:spcAft>
                </a:pPr>
                <a:r>
                  <a:rPr lang="en-US" sz="1400" b="1">
                    <a:solidFill>
                      <a:prstClr val="black"/>
                    </a:solidFill>
                    <a:latin typeface="Arial"/>
                    <a:ea typeface="Times New Roman"/>
                    <a:cs typeface="Times New Roman"/>
                  </a:rPr>
                  <a:t>HE = Hardware Engineering</a:t>
                </a:r>
                <a:endParaRPr lang="en-US" sz="1400">
                  <a:solidFill>
                    <a:prstClr val="black"/>
                  </a:solidFill>
                  <a:latin typeface="Times New Roman"/>
                  <a:ea typeface="Times New Roman"/>
                </a:endParaRPr>
              </a:p>
            </p:txBody>
          </p:sp>
          <p:sp>
            <p:nvSpPr>
              <p:cNvPr id="54" name="AutoShape 566"/>
              <p:cNvSpPr>
                <a:spLocks noChangeArrowheads="1"/>
              </p:cNvSpPr>
              <p:nvPr/>
            </p:nvSpPr>
            <p:spPr bwMode="auto">
              <a:xfrm>
                <a:off x="9423" y="8351"/>
                <a:ext cx="1641" cy="734"/>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round/>
                    <a:headEnd/>
                    <a:tailEnd/>
                  </a14:hiddenLine>
                </a:ext>
              </a:extLst>
            </p:spPr>
            <p:txBody>
              <a:bodyPr rot="0" vert="horz" wrap="square" lIns="12700" tIns="12700" rIns="12700" bIns="12700" anchor="t" anchorCtr="0" upright="1">
                <a:noAutofit/>
              </a:bodyPr>
              <a:lstStyle/>
              <a:p>
                <a:pPr>
                  <a:spcAft>
                    <a:spcPts val="1000"/>
                  </a:spcAft>
                </a:pPr>
                <a:r>
                  <a:rPr lang="en-US" sz="1400" b="1">
                    <a:solidFill>
                      <a:prstClr val="black"/>
                    </a:solidFill>
                    <a:latin typeface="Arial"/>
                    <a:ea typeface="Times New Roman"/>
                    <a:cs typeface="Times New Roman"/>
                  </a:rPr>
                  <a:t>SE = Software Engineering</a:t>
                </a:r>
                <a:endParaRPr lang="en-US" sz="1400">
                  <a:solidFill>
                    <a:prstClr val="black"/>
                  </a:solidFill>
                  <a:latin typeface="Times New Roman"/>
                  <a:ea typeface="Times New Roman"/>
                </a:endParaRPr>
              </a:p>
            </p:txBody>
          </p:sp>
          <p:cxnSp>
            <p:nvCxnSpPr>
              <p:cNvPr id="55" name="Line 567"/>
              <p:cNvCxnSpPr/>
              <p:nvPr/>
            </p:nvCxnSpPr>
            <p:spPr bwMode="auto">
              <a:xfrm flipV="1">
                <a:off x="8352" y="5352"/>
                <a:ext cx="400" cy="554"/>
              </a:xfrm>
              <a:prstGeom prst="line">
                <a:avLst/>
              </a:prstGeom>
              <a:noFill/>
              <a:ln w="9525">
                <a:solidFill>
                  <a:srgbClr val="000000"/>
                </a:solidFill>
                <a:round/>
                <a:headEnd type="none" w="sm" len="med"/>
                <a:tailEnd type="triangle" w="sm" len="med"/>
              </a:ln>
              <a:extLst>
                <a:ext uri="{909E8E84-426E-40DD-AFC4-6F175D3DCCD1}">
                  <a14:hiddenFill xmlns:a14="http://schemas.microsoft.com/office/drawing/2010/main">
                    <a:noFill/>
                  </a14:hiddenFill>
                </a:ext>
              </a:extLst>
            </p:spPr>
          </p:cxnSp>
          <p:cxnSp>
            <p:nvCxnSpPr>
              <p:cNvPr id="56" name="Line 568"/>
              <p:cNvCxnSpPr/>
              <p:nvPr/>
            </p:nvCxnSpPr>
            <p:spPr bwMode="auto">
              <a:xfrm flipV="1">
                <a:off x="8422" y="5923"/>
                <a:ext cx="879" cy="493"/>
              </a:xfrm>
              <a:prstGeom prst="line">
                <a:avLst/>
              </a:prstGeom>
              <a:noFill/>
              <a:ln w="9525">
                <a:solidFill>
                  <a:srgbClr val="000000"/>
                </a:solidFill>
                <a:round/>
                <a:headEnd type="none" w="sm" len="med"/>
                <a:tailEnd type="triangle" w="sm" len="med"/>
              </a:ln>
              <a:extLst>
                <a:ext uri="{909E8E84-426E-40DD-AFC4-6F175D3DCCD1}">
                  <a14:hiddenFill xmlns:a14="http://schemas.microsoft.com/office/drawing/2010/main">
                    <a:noFill/>
                  </a14:hiddenFill>
                </a:ext>
              </a:extLst>
            </p:spPr>
          </p:cxnSp>
          <p:cxnSp>
            <p:nvCxnSpPr>
              <p:cNvPr id="57" name="Line 569"/>
              <p:cNvCxnSpPr/>
              <p:nvPr/>
            </p:nvCxnSpPr>
            <p:spPr bwMode="auto">
              <a:xfrm>
                <a:off x="8278" y="8129"/>
                <a:ext cx="1161" cy="363"/>
              </a:xfrm>
              <a:prstGeom prst="line">
                <a:avLst/>
              </a:prstGeom>
              <a:noFill/>
              <a:ln w="9525">
                <a:solidFill>
                  <a:srgbClr val="000000"/>
                </a:solidFill>
                <a:round/>
                <a:headEnd type="none" w="sm" len="med"/>
                <a:tailEnd type="triangle" w="sm" len="med"/>
              </a:ln>
              <a:extLst>
                <a:ext uri="{909E8E84-426E-40DD-AFC4-6F175D3DCCD1}">
                  <a14:hiddenFill xmlns:a14="http://schemas.microsoft.com/office/drawing/2010/main">
                    <a:noFill/>
                  </a14:hiddenFill>
                </a:ext>
              </a:extLst>
            </p:spPr>
          </p:cxnSp>
          <p:cxnSp>
            <p:nvCxnSpPr>
              <p:cNvPr id="58" name="Line 570"/>
              <p:cNvCxnSpPr/>
              <p:nvPr/>
            </p:nvCxnSpPr>
            <p:spPr bwMode="auto">
              <a:xfrm>
                <a:off x="6655" y="8883"/>
                <a:ext cx="933" cy="776"/>
              </a:xfrm>
              <a:prstGeom prst="line">
                <a:avLst/>
              </a:prstGeom>
              <a:noFill/>
              <a:ln w="9525">
                <a:solidFill>
                  <a:srgbClr val="000000"/>
                </a:solidFill>
                <a:round/>
                <a:headEnd type="none" w="sm" len="med"/>
                <a:tailEnd type="triangle" w="sm" len="med"/>
              </a:ln>
              <a:extLst>
                <a:ext uri="{909E8E84-426E-40DD-AFC4-6F175D3DCCD1}">
                  <a14:hiddenFill xmlns:a14="http://schemas.microsoft.com/office/drawing/2010/main">
                    <a:noFill/>
                  </a14:hiddenFill>
                </a:ext>
              </a:extLst>
            </p:spPr>
          </p:cxnSp>
          <p:sp>
            <p:nvSpPr>
              <p:cNvPr id="59" name="AutoShape 571"/>
              <p:cNvSpPr>
                <a:spLocks noChangeArrowheads="1"/>
              </p:cNvSpPr>
              <p:nvPr/>
            </p:nvSpPr>
            <p:spPr bwMode="auto">
              <a:xfrm>
                <a:off x="3027" y="8914"/>
                <a:ext cx="2178" cy="776"/>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round/>
                    <a:headEnd/>
                    <a:tailEnd/>
                  </a14:hiddenLine>
                </a:ext>
              </a:extLst>
            </p:spPr>
            <p:txBody>
              <a:bodyPr rot="0" vert="horz" wrap="square" lIns="12700" tIns="12700" rIns="12700" bIns="12700" anchor="t" anchorCtr="0" upright="1">
                <a:noAutofit/>
              </a:bodyPr>
              <a:lstStyle/>
              <a:p>
                <a:pPr>
                  <a:spcAft>
                    <a:spcPts val="1000"/>
                  </a:spcAft>
                </a:pPr>
                <a:r>
                  <a:rPr lang="en-US" sz="1400" b="1">
                    <a:solidFill>
                      <a:prstClr val="black"/>
                    </a:solidFill>
                    <a:latin typeface="Arial"/>
                    <a:ea typeface="Times New Roman"/>
                    <a:cs typeface="Times New Roman"/>
                  </a:rPr>
                  <a:t>DBE = Database Engineering</a:t>
                </a:r>
                <a:endParaRPr lang="en-US" sz="1400">
                  <a:solidFill>
                    <a:prstClr val="black"/>
                  </a:solidFill>
                  <a:latin typeface="Times New Roman"/>
                  <a:ea typeface="Times New Roman"/>
                </a:endParaRPr>
              </a:p>
            </p:txBody>
          </p:sp>
          <p:cxnSp>
            <p:nvCxnSpPr>
              <p:cNvPr id="60" name="Line 572"/>
              <p:cNvCxnSpPr/>
              <p:nvPr/>
            </p:nvCxnSpPr>
            <p:spPr bwMode="auto">
              <a:xfrm flipH="1">
                <a:off x="3955" y="8226"/>
                <a:ext cx="731" cy="716"/>
              </a:xfrm>
              <a:prstGeom prst="line">
                <a:avLst/>
              </a:prstGeom>
              <a:noFill/>
              <a:ln w="9525">
                <a:solidFill>
                  <a:srgbClr val="000000"/>
                </a:solidFill>
                <a:round/>
                <a:headEnd type="none" w="sm" len="med"/>
                <a:tailEnd type="triangle" w="sm" len="med"/>
              </a:ln>
              <a:extLst>
                <a:ext uri="{909E8E84-426E-40DD-AFC4-6F175D3DCCD1}">
                  <a14:hiddenFill xmlns:a14="http://schemas.microsoft.com/office/drawing/2010/main">
                    <a:noFill/>
                  </a14:hiddenFill>
                </a:ext>
              </a:extLst>
            </p:spPr>
          </p:cxnSp>
          <p:cxnSp>
            <p:nvCxnSpPr>
              <p:cNvPr id="61" name="Line 573"/>
              <p:cNvCxnSpPr/>
              <p:nvPr/>
            </p:nvCxnSpPr>
            <p:spPr bwMode="auto">
              <a:xfrm flipH="1" flipV="1">
                <a:off x="4591" y="4651"/>
                <a:ext cx="302" cy="230"/>
              </a:xfrm>
              <a:prstGeom prst="line">
                <a:avLst/>
              </a:prstGeom>
              <a:noFill/>
              <a:ln w="9525">
                <a:solidFill>
                  <a:srgbClr val="000000"/>
                </a:solidFill>
                <a:round/>
                <a:headEnd type="oval" w="med" len="med"/>
                <a:tailEnd type="triangle" w="med" len="med"/>
              </a:ln>
              <a:extLst>
                <a:ext uri="{909E8E84-426E-40DD-AFC4-6F175D3DCCD1}">
                  <a14:hiddenFill xmlns:a14="http://schemas.microsoft.com/office/drawing/2010/main">
                    <a:noFill/>
                  </a14:hiddenFill>
                </a:ext>
              </a:extLst>
            </p:spPr>
          </p:cxnSp>
          <p:cxnSp>
            <p:nvCxnSpPr>
              <p:cNvPr id="62" name="Line 574"/>
              <p:cNvCxnSpPr/>
              <p:nvPr/>
            </p:nvCxnSpPr>
            <p:spPr bwMode="auto">
              <a:xfrm flipH="1" flipV="1">
                <a:off x="4356" y="5121"/>
                <a:ext cx="388" cy="231"/>
              </a:xfrm>
              <a:prstGeom prst="line">
                <a:avLst/>
              </a:prstGeom>
              <a:noFill/>
              <a:ln w="9525">
                <a:solidFill>
                  <a:srgbClr val="000000"/>
                </a:solidFill>
                <a:round/>
                <a:headEnd type="oval" w="med" len="med"/>
                <a:tailEnd type="triangle" w="med" len="med"/>
              </a:ln>
              <a:extLst>
                <a:ext uri="{909E8E84-426E-40DD-AFC4-6F175D3DCCD1}">
                  <a14:hiddenFill xmlns:a14="http://schemas.microsoft.com/office/drawing/2010/main">
                    <a:noFill/>
                  </a14:hiddenFill>
                </a:ext>
              </a:extLst>
            </p:spPr>
          </p:cxnSp>
          <p:cxnSp>
            <p:nvCxnSpPr>
              <p:cNvPr id="63" name="Line 575"/>
              <p:cNvCxnSpPr/>
              <p:nvPr/>
            </p:nvCxnSpPr>
            <p:spPr bwMode="auto">
              <a:xfrm flipH="1" flipV="1">
                <a:off x="4202" y="5521"/>
                <a:ext cx="389" cy="231"/>
              </a:xfrm>
              <a:prstGeom prst="line">
                <a:avLst/>
              </a:prstGeom>
              <a:noFill/>
              <a:ln w="9525">
                <a:solidFill>
                  <a:srgbClr val="000000"/>
                </a:solidFill>
                <a:round/>
                <a:headEnd type="oval" w="med" len="med"/>
                <a:tailEnd type="triangle" w="med" len="med"/>
              </a:ln>
              <a:extLst>
                <a:ext uri="{909E8E84-426E-40DD-AFC4-6F175D3DCCD1}">
                  <a14:hiddenFill xmlns:a14="http://schemas.microsoft.com/office/drawing/2010/main">
                    <a:noFill/>
                  </a14:hiddenFill>
                </a:ext>
              </a:extLst>
            </p:spPr>
          </p:cxnSp>
        </p:grpSp>
        <p:grpSp>
          <p:nvGrpSpPr>
            <p:cNvPr id="10" name="Group 9"/>
            <p:cNvGrpSpPr/>
            <p:nvPr/>
          </p:nvGrpSpPr>
          <p:grpSpPr>
            <a:xfrm>
              <a:off x="1542553" y="1250405"/>
              <a:ext cx="8967532" cy="2765892"/>
              <a:chOff x="1542553" y="1250405"/>
              <a:chExt cx="8967532" cy="2765892"/>
            </a:xfrm>
          </p:grpSpPr>
          <p:sp>
            <p:nvSpPr>
              <p:cNvPr id="11" name="Rectangle 10"/>
              <p:cNvSpPr/>
              <p:nvPr/>
            </p:nvSpPr>
            <p:spPr>
              <a:xfrm>
                <a:off x="1542554" y="1296062"/>
                <a:ext cx="733388" cy="872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Rectangle 11"/>
              <p:cNvSpPr/>
              <p:nvPr/>
            </p:nvSpPr>
            <p:spPr>
              <a:xfrm>
                <a:off x="1542554" y="1304029"/>
                <a:ext cx="88398" cy="270582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Rectangle 12"/>
              <p:cNvSpPr/>
              <p:nvPr/>
            </p:nvSpPr>
            <p:spPr>
              <a:xfrm>
                <a:off x="1542553" y="3929088"/>
                <a:ext cx="485029" cy="872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Rectangle 13"/>
              <p:cNvSpPr/>
              <p:nvPr/>
            </p:nvSpPr>
            <p:spPr>
              <a:xfrm>
                <a:off x="10025056" y="3841879"/>
                <a:ext cx="485029" cy="872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Rectangle 14"/>
              <p:cNvSpPr/>
              <p:nvPr/>
            </p:nvSpPr>
            <p:spPr>
              <a:xfrm>
                <a:off x="10421687" y="1291959"/>
                <a:ext cx="88398" cy="2593524"/>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 name="Rectangle 15"/>
              <p:cNvSpPr/>
              <p:nvPr/>
            </p:nvSpPr>
            <p:spPr>
              <a:xfrm>
                <a:off x="4880055" y="1250405"/>
                <a:ext cx="5630029" cy="91313"/>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spTree>
    <p:extLst>
      <p:ext uri="{BB962C8B-B14F-4D97-AF65-F5344CB8AC3E}">
        <p14:creationId xmlns:p14="http://schemas.microsoft.com/office/powerpoint/2010/main" val="40707695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6934201" y="114775"/>
            <a:ext cx="5257800" cy="554865"/>
          </a:xfrm>
          <a:prstGeom prst="rect">
            <a:avLst/>
          </a:prstGeom>
          <a:solidFill>
            <a:schemeClr val="tx1"/>
          </a:solidFill>
        </p:spPr>
        <p:txBody>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r"/>
            <a:r>
              <a:rPr lang="en-US" b="1" smtClean="0">
                <a:solidFill>
                  <a:prstClr val="white"/>
                </a:solidFill>
                <a:latin typeface="Calibri" pitchFamily="34" charset="0"/>
                <a:cs typeface="Arial" pitchFamily="34" charset="0"/>
              </a:rPr>
              <a:t>KONTEKSTUAL SISTEM “CBS” </a:t>
            </a:r>
            <a:endParaRPr lang="en-US" b="1">
              <a:solidFill>
                <a:prstClr val="white"/>
              </a:solidFill>
              <a:latin typeface="Calibri" pitchFamily="34" charset="0"/>
              <a:cs typeface="Arial" pitchFamily="34" charset="0"/>
            </a:endParaRPr>
          </a:p>
        </p:txBody>
      </p:sp>
      <p:pic>
        <p:nvPicPr>
          <p:cNvPr id="10" name="Picture 2" descr="D:\Gambar\korea3.jpg"/>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r="84654" b="67772"/>
          <a:stretch/>
        </p:blipFill>
        <p:spPr bwMode="auto">
          <a:xfrm>
            <a:off x="10230880" y="4337705"/>
            <a:ext cx="1961120" cy="2658469"/>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1"/>
          <p:cNvGrpSpPr/>
          <p:nvPr/>
        </p:nvGrpSpPr>
        <p:grpSpPr>
          <a:xfrm>
            <a:off x="849762" y="710689"/>
            <a:ext cx="6942675" cy="5596729"/>
            <a:chOff x="2939221" y="876300"/>
            <a:chExt cx="6942675" cy="5596729"/>
          </a:xfrm>
        </p:grpSpPr>
        <p:sp>
          <p:nvSpPr>
            <p:cNvPr id="35" name="Rectangle 34"/>
            <p:cNvSpPr/>
            <p:nvPr/>
          </p:nvSpPr>
          <p:spPr>
            <a:xfrm>
              <a:off x="8336555" y="3258715"/>
              <a:ext cx="1545341" cy="240815"/>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 name="Oval 20"/>
            <p:cNvSpPr/>
            <p:nvPr/>
          </p:nvSpPr>
          <p:spPr>
            <a:xfrm>
              <a:off x="6015796" y="2437605"/>
              <a:ext cx="2313524" cy="2025456"/>
            </a:xfrm>
            <a:prstGeom prst="ellipse">
              <a:avLst/>
            </a:prstGeom>
            <a:solidFill>
              <a:srgbClr val="002060"/>
            </a:solidFill>
            <a:ln w="5715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smtClean="0">
                  <a:solidFill>
                    <a:prstClr val="white"/>
                  </a:solidFill>
                  <a:latin typeface="Calibri" pitchFamily="34" charset="0"/>
                </a:rPr>
                <a:t>DATABASE</a:t>
              </a:r>
            </a:p>
            <a:p>
              <a:pPr algn="ctr"/>
              <a:r>
                <a:rPr lang="en-US" sz="2000" smtClean="0">
                  <a:solidFill>
                    <a:prstClr val="white"/>
                  </a:solidFill>
                  <a:latin typeface="Calibri" pitchFamily="34" charset="0"/>
                </a:rPr>
                <a:t>SISTEM</a:t>
              </a:r>
              <a:br>
                <a:rPr lang="en-US" sz="2000" smtClean="0">
                  <a:solidFill>
                    <a:prstClr val="white"/>
                  </a:solidFill>
                  <a:latin typeface="Calibri" pitchFamily="34" charset="0"/>
                </a:rPr>
              </a:br>
              <a:r>
                <a:rPr lang="en-US" sz="2000" smtClean="0">
                  <a:solidFill>
                    <a:prstClr val="white"/>
                  </a:solidFill>
                  <a:latin typeface="Calibri" pitchFamily="34" charset="0"/>
                </a:rPr>
                <a:t>“ORGANISASI BISNIS”</a:t>
              </a:r>
              <a:endParaRPr lang="en-US" sz="1600">
                <a:solidFill>
                  <a:prstClr val="white"/>
                </a:solidFill>
                <a:latin typeface="Calibri" pitchFamily="34" charset="0"/>
              </a:endParaRPr>
            </a:p>
          </p:txBody>
        </p:sp>
        <p:sp>
          <p:nvSpPr>
            <p:cNvPr id="26" name="Right Arrow 25"/>
            <p:cNvSpPr/>
            <p:nvPr/>
          </p:nvSpPr>
          <p:spPr>
            <a:xfrm>
              <a:off x="4321099" y="3268240"/>
              <a:ext cx="1710201" cy="481628"/>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Box 29"/>
            <p:cNvSpPr txBox="1"/>
            <p:nvPr/>
          </p:nvSpPr>
          <p:spPr>
            <a:xfrm>
              <a:off x="4424859" y="3639256"/>
              <a:ext cx="1185366" cy="400110"/>
            </a:xfrm>
            <a:prstGeom prst="rect">
              <a:avLst/>
            </a:prstGeom>
            <a:noFill/>
            <a:ln>
              <a:noFill/>
            </a:ln>
          </p:spPr>
          <p:txBody>
            <a:bodyPr wrap="square" rtlCol="0">
              <a:spAutoFit/>
            </a:bodyPr>
            <a:lstStyle/>
            <a:p>
              <a:r>
                <a:rPr lang="en-US" sz="2000" smtClean="0">
                  <a:solidFill>
                    <a:prstClr val="black"/>
                  </a:solidFill>
                </a:rPr>
                <a:t>DATA</a:t>
              </a:r>
              <a:endParaRPr lang="en-US" sz="2000">
                <a:solidFill>
                  <a:prstClr val="black"/>
                </a:solidFill>
              </a:endParaRPr>
            </a:p>
          </p:txBody>
        </p:sp>
        <p:sp>
          <p:nvSpPr>
            <p:cNvPr id="17" name="Flowchart: Magnetic Disk 16"/>
            <p:cNvSpPr/>
            <p:nvPr/>
          </p:nvSpPr>
          <p:spPr>
            <a:xfrm>
              <a:off x="6355414" y="5032507"/>
              <a:ext cx="1634287" cy="1440522"/>
            </a:xfrm>
            <a:prstGeom prst="flowChartMagneticDisk">
              <a:avLst/>
            </a:prstGeom>
            <a:solidFill>
              <a:srgbClr val="0070C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p>
            <a:p>
              <a:pPr algn="ctr"/>
              <a:r>
                <a:rPr lang="en-US" smtClean="0"/>
                <a:t>Storage</a:t>
              </a:r>
            </a:p>
            <a:p>
              <a:pPr algn="ctr"/>
              <a:r>
                <a:rPr lang="en-US" smtClean="0"/>
                <a:t>Database</a:t>
              </a:r>
            </a:p>
            <a:p>
              <a:pPr algn="ctr"/>
              <a:r>
                <a:rPr lang="en-US" smtClean="0"/>
                <a:t>(DB)</a:t>
              </a:r>
              <a:endParaRPr lang="en-US"/>
            </a:p>
          </p:txBody>
        </p:sp>
        <p:sp>
          <p:nvSpPr>
            <p:cNvPr id="20" name="Up-Down Arrow 19"/>
            <p:cNvSpPr/>
            <p:nvPr/>
          </p:nvSpPr>
          <p:spPr>
            <a:xfrm rot="10800000" flipH="1">
              <a:off x="6976162" y="4488284"/>
              <a:ext cx="400386" cy="774240"/>
            </a:xfrm>
            <a:prstGeom prst="up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4321100" y="1926408"/>
              <a:ext cx="218321" cy="1693415"/>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2" name="AutoShape 521"/>
            <p:cNvSpPr>
              <a:spLocks noChangeArrowheads="1"/>
            </p:cNvSpPr>
            <p:nvPr/>
          </p:nvSpPr>
          <p:spPr bwMode="auto">
            <a:xfrm>
              <a:off x="2939221" y="876300"/>
              <a:ext cx="3067050" cy="1890807"/>
            </a:xfrm>
            <a:prstGeom prst="roundRect">
              <a:avLst>
                <a:gd name="adj" fmla="val 16667"/>
              </a:avLst>
            </a:prstGeom>
            <a:solidFill>
              <a:schemeClr val="tx2">
                <a:lumMod val="20000"/>
                <a:lumOff val="80000"/>
              </a:schemeClr>
            </a:solidFill>
            <a:ln w="6350">
              <a:solidFill>
                <a:srgbClr val="000000"/>
              </a:solidFill>
              <a:round/>
              <a:headEnd/>
              <a:tailEnd/>
            </a:ln>
            <a:extLst/>
          </p:spPr>
          <p:txBody>
            <a:bodyPr rot="0" vert="horz" wrap="square" lIns="12700" tIns="12700" rIns="12700" bIns="12700" anchor="t" anchorCtr="0" upright="1">
              <a:noAutofit/>
            </a:bodyPr>
            <a:lstStyle/>
            <a:p>
              <a:pPr algn="ctr">
                <a:spcAft>
                  <a:spcPts val="1000"/>
                </a:spcAft>
              </a:pPr>
              <a:r>
                <a:rPr lang="en-US" sz="2800" b="1" smtClean="0">
                  <a:solidFill>
                    <a:prstClr val="black"/>
                  </a:solidFill>
                  <a:latin typeface="Arial"/>
                  <a:ea typeface="Times New Roman"/>
                  <a:cs typeface="Times New Roman"/>
                </a:rPr>
                <a:t>FAKTA</a:t>
              </a:r>
            </a:p>
            <a:p>
              <a:pPr algn="ctr">
                <a:spcAft>
                  <a:spcPts val="1000"/>
                </a:spcAft>
              </a:pPr>
              <a:r>
                <a:rPr lang="en-US" sz="2800" smtClean="0">
                  <a:solidFill>
                    <a:prstClr val="black"/>
                  </a:solidFill>
                  <a:latin typeface="Arial"/>
                  <a:ea typeface="Times New Roman"/>
                  <a:cs typeface="Times New Roman"/>
                </a:rPr>
                <a:t>PROBLEM</a:t>
              </a:r>
            </a:p>
            <a:p>
              <a:pPr algn="ctr">
                <a:spcAft>
                  <a:spcPts val="1000"/>
                </a:spcAft>
              </a:pPr>
              <a:r>
                <a:rPr lang="en-US" sz="2800" smtClean="0">
                  <a:solidFill>
                    <a:prstClr val="black"/>
                  </a:solidFill>
                  <a:latin typeface="Arial"/>
                  <a:ea typeface="Times New Roman"/>
                  <a:cs typeface="Times New Roman"/>
                </a:rPr>
                <a:t>USER</a:t>
              </a:r>
              <a:endParaRPr lang="en-US" sz="2800">
                <a:solidFill>
                  <a:prstClr val="black"/>
                </a:solidFill>
                <a:latin typeface="Times New Roman"/>
                <a:ea typeface="Times New Roman"/>
              </a:endParaRPr>
            </a:p>
          </p:txBody>
        </p:sp>
        <p:sp>
          <p:nvSpPr>
            <p:cNvPr id="36" name="Right Arrow 35"/>
            <p:cNvSpPr/>
            <p:nvPr/>
          </p:nvSpPr>
          <p:spPr>
            <a:xfrm flipH="1">
              <a:off x="6003555" y="1538865"/>
              <a:ext cx="3878340" cy="481628"/>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8" name="Rectangle 37"/>
            <p:cNvSpPr/>
            <p:nvPr/>
          </p:nvSpPr>
          <p:spPr>
            <a:xfrm>
              <a:off x="9663575" y="1676400"/>
              <a:ext cx="218320" cy="178716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 name="TextBox 39"/>
            <p:cNvSpPr txBox="1"/>
            <p:nvPr/>
          </p:nvSpPr>
          <p:spPr>
            <a:xfrm>
              <a:off x="6524903" y="1272811"/>
              <a:ext cx="2268851" cy="400110"/>
            </a:xfrm>
            <a:prstGeom prst="rect">
              <a:avLst/>
            </a:prstGeom>
            <a:noFill/>
            <a:ln>
              <a:noFill/>
            </a:ln>
          </p:spPr>
          <p:txBody>
            <a:bodyPr wrap="square" rtlCol="0">
              <a:spAutoFit/>
            </a:bodyPr>
            <a:lstStyle/>
            <a:p>
              <a:r>
                <a:rPr lang="en-US" sz="2000" smtClean="0">
                  <a:solidFill>
                    <a:prstClr val="black"/>
                  </a:solidFill>
                </a:rPr>
                <a:t>INFORMASI</a:t>
              </a:r>
              <a:endParaRPr lang="en-US" sz="2000">
                <a:solidFill>
                  <a:prstClr val="black"/>
                </a:solidFill>
              </a:endParaRPr>
            </a:p>
          </p:txBody>
        </p:sp>
      </p:grpSp>
      <p:sp>
        <p:nvSpPr>
          <p:cNvPr id="44" name="Rectangle 43"/>
          <p:cNvSpPr/>
          <p:nvPr/>
        </p:nvSpPr>
        <p:spPr>
          <a:xfrm>
            <a:off x="6247096" y="3586408"/>
            <a:ext cx="3514745" cy="2246769"/>
          </a:xfrm>
          <a:prstGeom prst="rect">
            <a:avLst/>
          </a:prstGeom>
        </p:spPr>
        <p:txBody>
          <a:bodyPr wrap="none">
            <a:spAutoFit/>
          </a:bodyPr>
          <a:lstStyle/>
          <a:p>
            <a:pPr algn="just">
              <a:spcAft>
                <a:spcPts val="0"/>
              </a:spcAft>
            </a:pPr>
            <a:r>
              <a:rPr lang="en-US" sz="2000" smtClean="0">
                <a:latin typeface="+mj-lt"/>
                <a:ea typeface="SimSun" pitchFamily="2" charset="-122"/>
              </a:rPr>
              <a:t>Studi SISTEM DATABASE </a:t>
            </a:r>
          </a:p>
          <a:p>
            <a:pPr marL="342900" indent="-342900" algn="just">
              <a:spcAft>
                <a:spcPts val="0"/>
              </a:spcAft>
              <a:buAutoNum type="arabicParenR"/>
            </a:pPr>
            <a:r>
              <a:rPr lang="en-US" sz="2000" smtClean="0">
                <a:latin typeface="+mj-lt"/>
                <a:ea typeface="SimSun" pitchFamily="2" charset="-122"/>
              </a:rPr>
              <a:t>Identifikasi Problem</a:t>
            </a:r>
          </a:p>
          <a:p>
            <a:pPr marL="342900" indent="-342900" algn="just">
              <a:spcAft>
                <a:spcPts val="0"/>
              </a:spcAft>
              <a:buAutoNum type="arabicParenR"/>
            </a:pPr>
            <a:r>
              <a:rPr lang="en-US" sz="2000" smtClean="0">
                <a:latin typeface="+mj-lt"/>
                <a:ea typeface="SimSun" pitchFamily="2" charset="-122"/>
              </a:rPr>
              <a:t>Analisis Kebutuhan Database</a:t>
            </a:r>
          </a:p>
          <a:p>
            <a:pPr marL="342900" indent="-342900" algn="just">
              <a:spcAft>
                <a:spcPts val="0"/>
              </a:spcAft>
              <a:buAutoNum type="arabicParenR"/>
            </a:pPr>
            <a:r>
              <a:rPr lang="en-US" sz="2000" smtClean="0">
                <a:latin typeface="+mj-lt"/>
                <a:ea typeface="SimSun" pitchFamily="2" charset="-122"/>
              </a:rPr>
              <a:t>Desain Database</a:t>
            </a:r>
          </a:p>
          <a:p>
            <a:pPr marL="342900" indent="-342900" algn="just">
              <a:spcAft>
                <a:spcPts val="0"/>
              </a:spcAft>
              <a:buAutoNum type="arabicParenR"/>
            </a:pPr>
            <a:r>
              <a:rPr lang="en-US" sz="2000" smtClean="0">
                <a:latin typeface="+mj-lt"/>
                <a:ea typeface="SimSun" pitchFamily="2" charset="-122"/>
              </a:rPr>
              <a:t>Realisasi Database</a:t>
            </a:r>
          </a:p>
          <a:p>
            <a:pPr marL="342900" indent="-342900" algn="just">
              <a:spcAft>
                <a:spcPts val="0"/>
              </a:spcAft>
              <a:buAutoNum type="arabicParenR"/>
            </a:pPr>
            <a:r>
              <a:rPr lang="en-US" sz="2000" smtClean="0">
                <a:latin typeface="+mj-lt"/>
                <a:ea typeface="SimSun" pitchFamily="2" charset="-122"/>
              </a:rPr>
              <a:t>Implementasi Riil/Bisnis</a:t>
            </a:r>
            <a:br>
              <a:rPr lang="en-US" sz="2000" smtClean="0">
                <a:latin typeface="+mj-lt"/>
                <a:ea typeface="SimSun" pitchFamily="2" charset="-122"/>
              </a:rPr>
            </a:br>
            <a:endParaRPr lang="en-US" sz="2000" smtClean="0">
              <a:latin typeface="+mj-lt"/>
              <a:ea typeface="SimSun" pitchFamily="2" charset="-122"/>
            </a:endParaRPr>
          </a:p>
        </p:txBody>
      </p:sp>
    </p:spTree>
    <p:extLst>
      <p:ext uri="{BB962C8B-B14F-4D97-AF65-F5344CB8AC3E}">
        <p14:creationId xmlns:p14="http://schemas.microsoft.com/office/powerpoint/2010/main" val="2635056240"/>
      </p:ext>
    </p:extLst>
  </p:cSld>
  <p:clrMapOvr>
    <a:masterClrMapping/>
  </p:clrMapOvr>
  <p:transition>
    <p:newsflash/>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Background free vector download (53,206 Free vector) for commercial use.  format: ai, eps, cdr, svg vector illustration graphic art desig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314" y="809625"/>
            <a:ext cx="10877551" cy="5734050"/>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11" name="Rectangle 10"/>
          <p:cNvSpPr/>
          <p:nvPr/>
        </p:nvSpPr>
        <p:spPr>
          <a:xfrm>
            <a:off x="1183837" y="809625"/>
            <a:ext cx="4698952" cy="1569660"/>
          </a:xfrm>
          <a:prstGeom prst="rect">
            <a:avLst/>
          </a:prstGeom>
          <a:noFill/>
        </p:spPr>
        <p:txBody>
          <a:bodyPr wrap="square" lIns="91440" tIns="45720" rIns="91440" bIns="45720">
            <a:spAutoFit/>
          </a:bodyPr>
          <a:lstStyle/>
          <a:p>
            <a:pPr algn="ctr"/>
            <a:r>
              <a:rPr lang="en-US" sz="4800" b="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Silakan Diskusi </a:t>
            </a:r>
            <a:br>
              <a:rPr lang="en-US" sz="4800" b="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br>
            <a:r>
              <a:rPr lang="en-US" sz="4800" b="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tanya-jawab</a:t>
            </a:r>
            <a:endParaRPr lang="en-US" sz="4800" b="1">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10" name="Title 1">
            <a:extLst>
              <a:ext uri="{FF2B5EF4-FFF2-40B4-BE49-F238E27FC236}">
                <a16:creationId xmlns:a16="http://schemas.microsoft.com/office/drawing/2014/main" xmlns="" id="{BD21447A-6C77-4E90-9545-B2B98D1C43C0}"/>
              </a:ext>
            </a:extLst>
          </p:cNvPr>
          <p:cNvSpPr txBox="1">
            <a:spLocks/>
          </p:cNvSpPr>
          <p:nvPr/>
        </p:nvSpPr>
        <p:spPr>
          <a:xfrm>
            <a:off x="676274" y="144937"/>
            <a:ext cx="11249025" cy="493240"/>
          </a:xfrm>
          <a:prstGeom prst="rect">
            <a:avLst/>
          </a:prstGeom>
          <a:noFill/>
        </p:spPr>
        <p:txBody>
          <a:bodyPr vert="horz" lIns="91440" tIns="45720" rIns="91440" bIns="45720" rtlCol="0" anchor="t">
            <a:noAutofit/>
          </a:bodyPr>
          <a:lstStyle>
            <a:lvl1pPr algn="r"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l"/>
            <a:r>
              <a:rPr lang="en-US" smtClean="0">
                <a:latin typeface="AR JULIAN" pitchFamily="2" charset="0"/>
                <a:sym typeface="Wingdings"/>
              </a:rPr>
              <a:t> </a:t>
            </a:r>
            <a:r>
              <a:rPr lang="en-US" smtClean="0">
                <a:latin typeface="AR JULIAN" pitchFamily="2" charset="0"/>
              </a:rPr>
              <a:t>REHAT &amp; DISKUSI</a:t>
            </a:r>
            <a:endParaRPr lang="id-ID">
              <a:latin typeface="AR JULIAN" pitchFamily="2" charset="0"/>
            </a:endParaRPr>
          </a:p>
        </p:txBody>
      </p:sp>
      <p:pic>
        <p:nvPicPr>
          <p:cNvPr id="1026" name="Picture 2" descr="6 Seleb Korea dengan Nama &amp;#39;Min Ho&amp;#39;. Yang Mana Idolamu?"/>
          <p:cNvPicPr>
            <a:picLocks noChangeAspect="1" noChangeArrowheads="1"/>
          </p:cNvPicPr>
          <p:nvPr/>
        </p:nvPicPr>
        <p:blipFill rotWithShape="1">
          <a:blip r:embed="rId3">
            <a:clrChange>
              <a:clrFrom>
                <a:srgbClr val="F1F5F8"/>
              </a:clrFrom>
              <a:clrTo>
                <a:srgbClr val="F1F5F8">
                  <a:alpha val="0"/>
                </a:srgbClr>
              </a:clrTo>
            </a:clrChange>
            <a:extLst>
              <a:ext uri="{28A0092B-C50C-407E-A947-70E740481C1C}">
                <a14:useLocalDpi xmlns:a14="http://schemas.microsoft.com/office/drawing/2010/main" val="0"/>
              </a:ext>
            </a:extLst>
          </a:blip>
          <a:srcRect l="6091" r="26762"/>
          <a:stretch/>
        </p:blipFill>
        <p:spPr bwMode="auto">
          <a:xfrm>
            <a:off x="9883139" y="4444995"/>
            <a:ext cx="1670685" cy="200029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4" name="Picture 2" descr="D:\Gambar\korea3.jpg"/>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1503" r="86596" b="72112"/>
          <a:stretch/>
        </p:blipFill>
        <p:spPr bwMode="auto">
          <a:xfrm flipH="1">
            <a:off x="676274" y="3855720"/>
            <a:ext cx="2089606" cy="284967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2865120" y="2620205"/>
            <a:ext cx="7909560" cy="1938992"/>
          </a:xfrm>
          <a:prstGeom prst="rect">
            <a:avLst/>
          </a:prstGeom>
          <a:noFill/>
          <a:ln>
            <a:noFill/>
          </a:ln>
        </p:spPr>
        <p:txBody>
          <a:bodyPr wrap="square" rtlCol="0">
            <a:spAutoFit/>
          </a:bodyPr>
          <a:lstStyle/>
          <a:p>
            <a:r>
              <a:rPr lang="en-US" sz="2400" smtClean="0">
                <a:solidFill>
                  <a:prstClr val="black"/>
                </a:solidFill>
              </a:rPr>
              <a:t>Coba lakukan analisis/ gambarkan basis data untuk sistem :</a:t>
            </a:r>
          </a:p>
          <a:p>
            <a:pPr marL="457200" indent="-457200">
              <a:buAutoNum type="arabicParenBoth"/>
            </a:pPr>
            <a:r>
              <a:rPr lang="en-US" sz="2400" smtClean="0">
                <a:solidFill>
                  <a:prstClr val="black"/>
                </a:solidFill>
              </a:rPr>
              <a:t>Facebook ?</a:t>
            </a:r>
          </a:p>
          <a:p>
            <a:pPr marL="457200" indent="-457200">
              <a:buAutoNum type="arabicParenBoth"/>
            </a:pPr>
            <a:r>
              <a:rPr lang="en-US" sz="2400" smtClean="0">
                <a:solidFill>
                  <a:prstClr val="black"/>
                </a:solidFill>
              </a:rPr>
              <a:t>WhatsApp </a:t>
            </a:r>
            <a:r>
              <a:rPr lang="en-US" sz="2400" smtClean="0">
                <a:solidFill>
                  <a:prstClr val="black"/>
                </a:solidFill>
              </a:rPr>
              <a:t>?</a:t>
            </a:r>
          </a:p>
          <a:p>
            <a:pPr marL="457200" indent="-457200">
              <a:buAutoNum type="arabicParenBoth"/>
            </a:pPr>
            <a:r>
              <a:rPr lang="en-US" sz="2400" smtClean="0">
                <a:solidFill>
                  <a:prstClr val="black"/>
                </a:solidFill>
              </a:rPr>
              <a:t>Youtube ?</a:t>
            </a:r>
          </a:p>
          <a:p>
            <a:endParaRPr lang="en-US" sz="2400">
              <a:solidFill>
                <a:prstClr val="black"/>
              </a:solidFill>
            </a:endParaRPr>
          </a:p>
        </p:txBody>
      </p:sp>
      <p:sp>
        <p:nvSpPr>
          <p:cNvPr id="9" name="TextBox 8"/>
          <p:cNvSpPr txBox="1"/>
          <p:nvPr/>
        </p:nvSpPr>
        <p:spPr>
          <a:xfrm>
            <a:off x="3025140" y="4436300"/>
            <a:ext cx="5775960" cy="461665"/>
          </a:xfrm>
          <a:prstGeom prst="rect">
            <a:avLst/>
          </a:prstGeom>
          <a:noFill/>
          <a:ln>
            <a:noFill/>
          </a:ln>
        </p:spPr>
        <p:txBody>
          <a:bodyPr wrap="square" rtlCol="0">
            <a:spAutoFit/>
          </a:bodyPr>
          <a:lstStyle/>
          <a:p>
            <a:r>
              <a:rPr lang="en-US" sz="2400" smtClean="0">
                <a:solidFill>
                  <a:prstClr val="black"/>
                </a:solidFill>
              </a:rPr>
              <a:t>Hasilnya berupa apa ?</a:t>
            </a:r>
            <a:endParaRPr lang="en-US" sz="2400">
              <a:solidFill>
                <a:prstClr val="black"/>
              </a:solidFill>
            </a:endParaRPr>
          </a:p>
        </p:txBody>
      </p:sp>
      <p:sp>
        <p:nvSpPr>
          <p:cNvPr id="12" name="TextBox 11"/>
          <p:cNvSpPr txBox="1"/>
          <p:nvPr/>
        </p:nvSpPr>
        <p:spPr>
          <a:xfrm>
            <a:off x="3025140" y="5214310"/>
            <a:ext cx="5775960" cy="1200329"/>
          </a:xfrm>
          <a:prstGeom prst="rect">
            <a:avLst/>
          </a:prstGeom>
          <a:noFill/>
          <a:ln>
            <a:noFill/>
          </a:ln>
        </p:spPr>
        <p:txBody>
          <a:bodyPr wrap="square" rtlCol="0">
            <a:spAutoFit/>
          </a:bodyPr>
          <a:lstStyle/>
          <a:p>
            <a:r>
              <a:rPr lang="en-US" sz="2400" smtClean="0">
                <a:solidFill>
                  <a:prstClr val="black"/>
                </a:solidFill>
              </a:rPr>
              <a:t>Berupa Diagram model data.</a:t>
            </a:r>
          </a:p>
          <a:p>
            <a:r>
              <a:rPr lang="en-US" sz="2400">
                <a:solidFill>
                  <a:prstClr val="black"/>
                </a:solidFill>
              </a:rPr>
              <a:t> </a:t>
            </a:r>
            <a:r>
              <a:rPr lang="en-US" sz="2400" smtClean="0">
                <a:solidFill>
                  <a:prstClr val="black"/>
                </a:solidFill>
              </a:rPr>
              <a:t>- Diagram ER  (ERD)</a:t>
            </a:r>
          </a:p>
          <a:p>
            <a:r>
              <a:rPr lang="en-US" sz="2400" smtClean="0">
                <a:solidFill>
                  <a:prstClr val="black"/>
                </a:solidFill>
              </a:rPr>
              <a:t> - Diagram OO</a:t>
            </a:r>
            <a:endParaRPr lang="en-US" sz="2400">
              <a:solidFill>
                <a:prstClr val="black"/>
              </a:solidFill>
            </a:endParaRPr>
          </a:p>
        </p:txBody>
      </p:sp>
    </p:spTree>
    <p:extLst>
      <p:ext uri="{BB962C8B-B14F-4D97-AF65-F5344CB8AC3E}">
        <p14:creationId xmlns:p14="http://schemas.microsoft.com/office/powerpoint/2010/main" val="435019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Picture 2" descr="Gambar Backgrounds Simple Untuk Powerpoint - Wallpaper Cave"/>
          <p:cNvPicPr>
            <a:picLocks noChangeAspect="1" noChangeArrowheads="1"/>
          </p:cNvPicPr>
          <p:nvPr/>
        </p:nvPicPr>
        <p:blipFill rotWithShape="1">
          <a:blip r:embed="rId2">
            <a:extLst>
              <a:ext uri="{28A0092B-C50C-407E-A947-70E740481C1C}">
                <a14:useLocalDpi xmlns:a14="http://schemas.microsoft.com/office/drawing/2010/main" val="0"/>
              </a:ext>
            </a:extLst>
          </a:blip>
          <a:srcRect r="3957"/>
          <a:stretch/>
        </p:blipFill>
        <p:spPr bwMode="auto">
          <a:xfrm>
            <a:off x="0" y="0"/>
            <a:ext cx="12331700" cy="7061200"/>
          </a:xfrm>
          <a:prstGeom prst="rect">
            <a:avLst/>
          </a:prstGeom>
          <a:noFill/>
          <a:extLst>
            <a:ext uri="{909E8E84-426E-40DD-AFC4-6F175D3DCCD1}">
              <a14:hiddenFill xmlns:a14="http://schemas.microsoft.com/office/drawing/2010/main">
                <a:solidFill>
                  <a:srgbClr val="FFFFFF"/>
                </a:solidFill>
              </a14:hiddenFill>
            </a:ext>
          </a:extLst>
        </p:spPr>
      </p:pic>
      <p:sp>
        <p:nvSpPr>
          <p:cNvPr id="15" name="Title 1">
            <a:extLst>
              <a:ext uri="{FF2B5EF4-FFF2-40B4-BE49-F238E27FC236}">
                <a16:creationId xmlns="" xmlns:a16="http://schemas.microsoft.com/office/drawing/2014/main" id="{BD21447A-6C77-4E90-9545-B2B98D1C43C0}"/>
              </a:ext>
            </a:extLst>
          </p:cNvPr>
          <p:cNvSpPr txBox="1">
            <a:spLocks/>
          </p:cNvSpPr>
          <p:nvPr/>
        </p:nvSpPr>
        <p:spPr>
          <a:xfrm>
            <a:off x="428624" y="135411"/>
            <a:ext cx="11249025" cy="493240"/>
          </a:xfrm>
          <a:prstGeom prst="rect">
            <a:avLst/>
          </a:prstGeom>
          <a:noFill/>
        </p:spPr>
        <p:txBody>
          <a:bodyPr vert="horz" lIns="91440" tIns="45720" rIns="91440" bIns="0" rtlCol="0" anchor="b">
            <a:noAutofit/>
          </a:bodyPr>
          <a:lstStyle>
            <a:lvl1pPr algn="l" defTabSz="914400" rtl="0" eaLnBrk="1" latinLnBrk="0" hangingPunct="1">
              <a:lnSpc>
                <a:spcPct val="90000"/>
              </a:lnSpc>
              <a:spcBef>
                <a:spcPct val="0"/>
              </a:spcBef>
              <a:buNone/>
              <a:defRPr sz="6600" b="0" i="0" kern="1200" cap="all">
                <a:solidFill>
                  <a:schemeClr val="tx1"/>
                </a:solidFill>
                <a:effectLst/>
                <a:latin typeface="+mj-lt"/>
                <a:ea typeface="+mj-ea"/>
                <a:cs typeface="+mj-cs"/>
              </a:defRPr>
            </a:lvl1pPr>
          </a:lstStyle>
          <a:p>
            <a:r>
              <a:rPr lang="en-US" sz="3200" smtClean="0">
                <a:latin typeface="AR JULIAN" pitchFamily="2" charset="0"/>
                <a:sym typeface="Wingdings"/>
              </a:rPr>
              <a:t> </a:t>
            </a:r>
            <a:r>
              <a:rPr lang="en-US" sz="3200" smtClean="0">
                <a:latin typeface="AR JULIAN" pitchFamily="2" charset="0"/>
              </a:rPr>
              <a:t>PENUTUP</a:t>
            </a:r>
            <a:endParaRPr lang="id-ID" sz="3200">
              <a:latin typeface="AR JULIAN" pitchFamily="2" charset="0"/>
            </a:endParaRPr>
          </a:p>
        </p:txBody>
      </p:sp>
      <p:sp>
        <p:nvSpPr>
          <p:cNvPr id="16" name="Title 1">
            <a:extLst>
              <a:ext uri="{FF2B5EF4-FFF2-40B4-BE49-F238E27FC236}">
                <a16:creationId xmlns="" xmlns:a16="http://schemas.microsoft.com/office/drawing/2014/main" id="{BD21447A-6C77-4E90-9545-B2B98D1C43C0}"/>
              </a:ext>
            </a:extLst>
          </p:cNvPr>
          <p:cNvSpPr txBox="1">
            <a:spLocks/>
          </p:cNvSpPr>
          <p:nvPr/>
        </p:nvSpPr>
        <p:spPr>
          <a:xfrm>
            <a:off x="4976386" y="1328125"/>
            <a:ext cx="5599407" cy="1236322"/>
          </a:xfrm>
          <a:prstGeom prst="rect">
            <a:avLst/>
          </a:prstGeom>
        </p:spPr>
        <p:txBody>
          <a:bodyPr vert="horz" lIns="91440" tIns="45720" rIns="91440" bIns="45720" rtlCol="0" anchor="t">
            <a:noAutofit/>
          </a:bodyPr>
          <a:lstStyle>
            <a:lvl1pPr algn="r"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sz="5400" smtClean="0"/>
              <a:t>Sekian …</a:t>
            </a:r>
          </a:p>
          <a:p>
            <a:r>
              <a:rPr lang="en-US" sz="5400" smtClean="0"/>
              <a:t>TERIMA </a:t>
            </a:r>
            <a:r>
              <a:rPr lang="en-US" sz="5400"/>
              <a:t>KASIH</a:t>
            </a:r>
            <a:endParaRPr lang="id-ID" sz="5400"/>
          </a:p>
        </p:txBody>
      </p:sp>
      <p:sp>
        <p:nvSpPr>
          <p:cNvPr id="17" name="Title 1">
            <a:extLst>
              <a:ext uri="{FF2B5EF4-FFF2-40B4-BE49-F238E27FC236}">
                <a16:creationId xmlns="" xmlns:a16="http://schemas.microsoft.com/office/drawing/2014/main" id="{BD21447A-6C77-4E90-9545-B2B98D1C43C0}"/>
              </a:ext>
            </a:extLst>
          </p:cNvPr>
          <p:cNvSpPr txBox="1">
            <a:spLocks/>
          </p:cNvSpPr>
          <p:nvPr/>
        </p:nvSpPr>
        <p:spPr>
          <a:xfrm>
            <a:off x="5087382" y="3530600"/>
            <a:ext cx="5488411" cy="1650411"/>
          </a:xfrm>
          <a:prstGeom prst="rect">
            <a:avLst/>
          </a:prstGeom>
        </p:spPr>
        <p:txBody>
          <a:bodyPr vert="horz" lIns="91440" tIns="45720" rIns="91440" bIns="45720" rtlCol="0" anchor="t">
            <a:noAutofit/>
          </a:bodyPr>
          <a:lstStyle>
            <a:lvl1pPr algn="r"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sz="2000" smtClean="0">
                <a:solidFill>
                  <a:srgbClr val="C00000"/>
                </a:solidFill>
              </a:rPr>
              <a:t>Mohon diaktifkan  Videonya </a:t>
            </a:r>
          </a:p>
          <a:p>
            <a:r>
              <a:rPr lang="en-US" sz="2000" smtClean="0">
                <a:solidFill>
                  <a:srgbClr val="C00000"/>
                </a:solidFill>
              </a:rPr>
              <a:t>Akan Dicapture UNTUK DOKUMEN FOTO</a:t>
            </a:r>
          </a:p>
          <a:p>
            <a:endParaRPr lang="en-US" sz="2000">
              <a:solidFill>
                <a:srgbClr val="C00000"/>
              </a:solidFill>
            </a:endParaRPr>
          </a:p>
          <a:p>
            <a:r>
              <a:rPr lang="en-US" sz="2000" smtClean="0"/>
              <a:t>2 x : Gaya Resmi + Gaya BEBAS</a:t>
            </a:r>
            <a:endParaRPr lang="id-ID" sz="2000"/>
          </a:p>
        </p:txBody>
      </p:sp>
      <p:sp>
        <p:nvSpPr>
          <p:cNvPr id="18" name="Rectangle 17"/>
          <p:cNvSpPr/>
          <p:nvPr/>
        </p:nvSpPr>
        <p:spPr>
          <a:xfrm>
            <a:off x="794650" y="1237938"/>
            <a:ext cx="4241801" cy="5232937"/>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pic>
        <p:nvPicPr>
          <p:cNvPr id="19" name="Picture 2" descr="D:\00_FOTO-VIDEO-KELUARGA\HP - VIVO V15\WhatsApp Images\IMG-20190915-WA0026.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3967" y="1536555"/>
            <a:ext cx="2195285" cy="4512735"/>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rot="19561967">
            <a:off x="1521985" y="2674329"/>
            <a:ext cx="4251402" cy="584775"/>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200" b="1" cap="none" spc="50" smtClean="0">
                <a:ln w="11430"/>
                <a:solidFill>
                  <a:srgbClr val="00B0F0"/>
                </a:solidFill>
                <a:effectLst>
                  <a:outerShdw blurRad="76200" dist="50800" dir="5400000" algn="tl" rotWithShape="0">
                    <a:srgbClr val="000000">
                      <a:alpha val="65000"/>
                    </a:srgbClr>
                  </a:outerShdw>
                </a:effectLst>
              </a:rPr>
              <a:t>Ngopi dulu ach …</a:t>
            </a:r>
            <a:endParaRPr lang="en-US" sz="3200" b="1" cap="none" spc="50">
              <a:ln w="11430"/>
              <a:solidFill>
                <a:srgbClr val="00B0F0"/>
              </a:soli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24977606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Background free vector download (53,206 Free vector) for commercial use.  format: ai, eps, cdr, svg vector illustration graphic art desig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274" y="809625"/>
            <a:ext cx="10877551" cy="5734050"/>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pic>
        <p:nvPicPr>
          <p:cNvPr id="64" name="Picture 2" descr="D:\korea2.jpg"/>
          <p:cNvPicPr>
            <a:picLocks noChangeAspect="1" noChangeArrowheads="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2860" r="64921"/>
          <a:stretch/>
        </p:blipFill>
        <p:spPr bwMode="auto">
          <a:xfrm>
            <a:off x="9921158" y="4264374"/>
            <a:ext cx="1513180" cy="2115744"/>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800183" y="817781"/>
            <a:ext cx="3759487" cy="830997"/>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4800" b="1" spc="50" smtClean="0">
                <a:ln w="11430"/>
                <a:solidFill>
                  <a:srgbClr val="FF0000"/>
                </a:solidFill>
                <a:effectLst>
                  <a:outerShdw blurRad="76200" dist="50800" dir="5400000" algn="tl" rotWithShape="0">
                    <a:srgbClr val="000000">
                      <a:alpha val="65000"/>
                    </a:srgbClr>
                  </a:outerShdw>
                </a:effectLst>
              </a:rPr>
              <a:t>Silakan …</a:t>
            </a:r>
            <a:endParaRPr lang="en-US" sz="4800" b="1" spc="50">
              <a:ln w="11430"/>
              <a:solidFill>
                <a:srgbClr val="FF0000"/>
              </a:solidFill>
              <a:effectLst>
                <a:outerShdw blurRad="76200" dist="50800" dir="5400000" algn="tl" rotWithShape="0">
                  <a:srgbClr val="000000">
                    <a:alpha val="65000"/>
                  </a:srgbClr>
                </a:outerShdw>
              </a:effectLst>
            </a:endParaRPr>
          </a:p>
        </p:txBody>
      </p:sp>
      <p:sp>
        <p:nvSpPr>
          <p:cNvPr id="10" name="Title 1">
            <a:extLst>
              <a:ext uri="{FF2B5EF4-FFF2-40B4-BE49-F238E27FC236}">
                <a16:creationId xmlns="" xmlns:a16="http://schemas.microsoft.com/office/drawing/2014/main" id="{BD21447A-6C77-4E90-9545-B2B98D1C43C0}"/>
              </a:ext>
            </a:extLst>
          </p:cNvPr>
          <p:cNvSpPr txBox="1">
            <a:spLocks/>
          </p:cNvSpPr>
          <p:nvPr/>
        </p:nvSpPr>
        <p:spPr>
          <a:xfrm>
            <a:off x="676274" y="127181"/>
            <a:ext cx="11249025" cy="493240"/>
          </a:xfrm>
          <a:prstGeom prst="rect">
            <a:avLst/>
          </a:prstGeom>
          <a:noFill/>
        </p:spPr>
        <p:txBody>
          <a:bodyPr vert="horz" lIns="91440" tIns="45720" rIns="91440" bIns="45720" rtlCol="0" anchor="t">
            <a:noAutofit/>
          </a:bodyPr>
          <a:lstStyle>
            <a:lvl1pPr algn="r"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l"/>
            <a:r>
              <a:rPr lang="en-US" smtClean="0">
                <a:latin typeface="AR JULIAN" pitchFamily="2" charset="0"/>
                <a:sym typeface="Wingdings"/>
              </a:rPr>
              <a:t> </a:t>
            </a:r>
            <a:r>
              <a:rPr lang="en-US" smtClean="0">
                <a:latin typeface="AR JULIAN" pitchFamily="2" charset="0"/>
              </a:rPr>
              <a:t>RENUNGAN diskusi-1</a:t>
            </a:r>
            <a:endParaRPr lang="id-ID">
              <a:latin typeface="AR JULIAN" pitchFamily="2" charset="0"/>
            </a:endParaRPr>
          </a:p>
        </p:txBody>
      </p:sp>
      <p:sp>
        <p:nvSpPr>
          <p:cNvPr id="12" name="Rounded Rectangle 11"/>
          <p:cNvSpPr/>
          <p:nvPr/>
        </p:nvSpPr>
        <p:spPr>
          <a:xfrm>
            <a:off x="10255377" y="97985"/>
            <a:ext cx="1298448" cy="522436"/>
          </a:xfrm>
          <a:prstGeom prst="roundRect">
            <a:avLst/>
          </a:prstGeom>
          <a:solidFill>
            <a:srgbClr val="FFFF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smtClean="0">
                <a:solidFill>
                  <a:schemeClr val="tx1"/>
                </a:solidFill>
              </a:rPr>
              <a:t>REVIEW</a:t>
            </a:r>
            <a:endParaRPr lang="en-US" sz="1600" i="1">
              <a:solidFill>
                <a:schemeClr val="tx1"/>
              </a:solidFill>
            </a:endParaRPr>
          </a:p>
        </p:txBody>
      </p:sp>
      <p:pic>
        <p:nvPicPr>
          <p:cNvPr id="14" name="Picture 3" descr="D:\korea1.jpg"/>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721" t="2343" r="80112" b="44916"/>
          <a:stretch/>
        </p:blipFill>
        <p:spPr bwMode="auto">
          <a:xfrm>
            <a:off x="676274" y="4118685"/>
            <a:ext cx="1676308" cy="240712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2080260" y="2257718"/>
            <a:ext cx="8747760" cy="2246769"/>
          </a:xfrm>
          <a:prstGeom prst="rect">
            <a:avLst/>
          </a:prstGeom>
          <a:noFill/>
        </p:spPr>
        <p:txBody>
          <a:bodyPr wrap="square" rtlCol="0">
            <a:spAutoFit/>
          </a:bodyPr>
          <a:lstStyle/>
          <a:p>
            <a:pPr lvl="1" indent="-457200">
              <a:spcBef>
                <a:spcPts val="300"/>
              </a:spcBef>
              <a:spcAft>
                <a:spcPts val="300"/>
              </a:spcAft>
              <a:buFont typeface="+mj-lt"/>
              <a:buAutoNum type="arabicPeriod"/>
            </a:pPr>
            <a:r>
              <a:rPr lang="en-US" sz="2400" smtClean="0"/>
              <a:t>Apa isi kompetensi mempelajari basis data ?</a:t>
            </a:r>
          </a:p>
          <a:p>
            <a:pPr lvl="1" indent="-457200">
              <a:spcBef>
                <a:spcPts val="300"/>
              </a:spcBef>
              <a:spcAft>
                <a:spcPts val="300"/>
              </a:spcAft>
              <a:buFont typeface="+mj-lt"/>
              <a:buAutoNum type="arabicPeriod"/>
            </a:pPr>
            <a:r>
              <a:rPr lang="en-US" sz="2400" smtClean="0"/>
              <a:t>Apa bedanya Fakta, Data, Informasi, Database, DBMS ?</a:t>
            </a:r>
          </a:p>
          <a:p>
            <a:pPr lvl="1" indent="-457200">
              <a:spcBef>
                <a:spcPts val="300"/>
              </a:spcBef>
              <a:spcAft>
                <a:spcPts val="300"/>
              </a:spcAft>
              <a:buFont typeface="+mj-lt"/>
              <a:buAutoNum type="arabicPeriod"/>
            </a:pPr>
            <a:r>
              <a:rPr lang="en-US" sz="2400" smtClean="0"/>
              <a:t>Apa itu Program Aplikasi Database ?</a:t>
            </a:r>
          </a:p>
          <a:p>
            <a:pPr lvl="1" indent="-457200">
              <a:spcBef>
                <a:spcPts val="300"/>
              </a:spcBef>
              <a:spcAft>
                <a:spcPts val="300"/>
              </a:spcAft>
              <a:buFont typeface="+mj-lt"/>
              <a:buAutoNum type="arabicPeriod"/>
            </a:pPr>
            <a:r>
              <a:rPr lang="en-US" sz="2400" smtClean="0"/>
              <a:t>Apa itu Database, Data Warehouse, Data Mining, dan Big Data ?</a:t>
            </a:r>
          </a:p>
          <a:p>
            <a:pPr lvl="1" indent="-457200">
              <a:spcBef>
                <a:spcPts val="300"/>
              </a:spcBef>
              <a:spcAft>
                <a:spcPts val="300"/>
              </a:spcAft>
              <a:buFont typeface="+mj-lt"/>
              <a:buAutoNum type="arabicPeriod"/>
            </a:pPr>
            <a:r>
              <a:rPr lang="en-US" sz="2400" smtClean="0"/>
              <a:t>Apa itu Data Analist dan Cloud Computing? </a:t>
            </a:r>
            <a:r>
              <a:rPr lang="en-US" i="1" smtClean="0">
                <a:solidFill>
                  <a:srgbClr val="FF0000"/>
                </a:solidFill>
              </a:rPr>
              <a:t>Tambahan diskusi</a:t>
            </a:r>
            <a:endParaRPr lang="en-US" sz="2400" i="1" smtClean="0">
              <a:solidFill>
                <a:srgbClr val="FF0000"/>
              </a:solidFill>
            </a:endParaRPr>
          </a:p>
        </p:txBody>
      </p:sp>
    </p:spTree>
    <p:extLst>
      <p:ext uri="{BB962C8B-B14F-4D97-AF65-F5344CB8AC3E}">
        <p14:creationId xmlns:p14="http://schemas.microsoft.com/office/powerpoint/2010/main" val="6556084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Background free vector download (53,206 Free vector) for commercial use.  format: ai, eps, cdr, svg vector illustration graphic art desig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274" y="809625"/>
            <a:ext cx="10877551" cy="5734050"/>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11" name="Rectangle 10"/>
          <p:cNvSpPr/>
          <p:nvPr/>
        </p:nvSpPr>
        <p:spPr>
          <a:xfrm>
            <a:off x="800183" y="817781"/>
            <a:ext cx="3759487" cy="830997"/>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4800" b="1" spc="50" smtClean="0">
                <a:ln w="11430"/>
                <a:solidFill>
                  <a:srgbClr val="FF0000"/>
                </a:solidFill>
                <a:effectLst>
                  <a:outerShdw blurRad="76200" dist="50800" dir="5400000" algn="tl" rotWithShape="0">
                    <a:srgbClr val="000000">
                      <a:alpha val="65000"/>
                    </a:srgbClr>
                  </a:outerShdw>
                </a:effectLst>
              </a:rPr>
              <a:t>Silakan …</a:t>
            </a:r>
            <a:endParaRPr lang="en-US" sz="4800" b="1" spc="50">
              <a:ln w="11430"/>
              <a:solidFill>
                <a:srgbClr val="FF0000"/>
              </a:solidFill>
              <a:effectLst>
                <a:outerShdw blurRad="76200" dist="50800" dir="5400000" algn="tl" rotWithShape="0">
                  <a:srgbClr val="000000">
                    <a:alpha val="65000"/>
                  </a:srgbClr>
                </a:outerShdw>
              </a:effectLst>
            </a:endParaRPr>
          </a:p>
        </p:txBody>
      </p:sp>
      <p:sp>
        <p:nvSpPr>
          <p:cNvPr id="10" name="Title 1">
            <a:extLst>
              <a:ext uri="{FF2B5EF4-FFF2-40B4-BE49-F238E27FC236}">
                <a16:creationId xmlns="" xmlns:a16="http://schemas.microsoft.com/office/drawing/2014/main" id="{BD21447A-6C77-4E90-9545-B2B98D1C43C0}"/>
              </a:ext>
            </a:extLst>
          </p:cNvPr>
          <p:cNvSpPr txBox="1">
            <a:spLocks/>
          </p:cNvSpPr>
          <p:nvPr/>
        </p:nvSpPr>
        <p:spPr>
          <a:xfrm>
            <a:off x="676274" y="127181"/>
            <a:ext cx="11249025" cy="493240"/>
          </a:xfrm>
          <a:prstGeom prst="rect">
            <a:avLst/>
          </a:prstGeom>
          <a:noFill/>
        </p:spPr>
        <p:txBody>
          <a:bodyPr vert="horz" lIns="91440" tIns="45720" rIns="91440" bIns="45720" rtlCol="0" anchor="t">
            <a:noAutofit/>
          </a:bodyPr>
          <a:lstStyle>
            <a:lvl1pPr algn="r"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l"/>
            <a:r>
              <a:rPr lang="en-US" smtClean="0">
                <a:latin typeface="AR JULIAN" pitchFamily="2" charset="0"/>
                <a:sym typeface="Wingdings"/>
              </a:rPr>
              <a:t> </a:t>
            </a:r>
            <a:r>
              <a:rPr lang="en-US" smtClean="0">
                <a:latin typeface="AR JULIAN" pitchFamily="2" charset="0"/>
              </a:rPr>
              <a:t>RENUNGAN diskusi-2</a:t>
            </a:r>
            <a:endParaRPr lang="id-ID">
              <a:latin typeface="AR JULIAN" pitchFamily="2" charset="0"/>
            </a:endParaRPr>
          </a:p>
        </p:txBody>
      </p:sp>
      <p:sp>
        <p:nvSpPr>
          <p:cNvPr id="12" name="Rounded Rectangle 11"/>
          <p:cNvSpPr/>
          <p:nvPr/>
        </p:nvSpPr>
        <p:spPr>
          <a:xfrm>
            <a:off x="10255377" y="97985"/>
            <a:ext cx="1298448" cy="522436"/>
          </a:xfrm>
          <a:prstGeom prst="roundRect">
            <a:avLst/>
          </a:prstGeom>
          <a:solidFill>
            <a:srgbClr val="FFFF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smtClean="0">
                <a:solidFill>
                  <a:schemeClr val="tx1"/>
                </a:solidFill>
              </a:rPr>
              <a:t>REVIEW</a:t>
            </a:r>
            <a:endParaRPr lang="en-US" sz="1600" i="1">
              <a:solidFill>
                <a:schemeClr val="tx1"/>
              </a:solidFill>
            </a:endParaRPr>
          </a:p>
        </p:txBody>
      </p:sp>
      <p:pic>
        <p:nvPicPr>
          <p:cNvPr id="14" name="Picture 3" descr="D:\korea1.jpg"/>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721" t="2343" r="80112" b="44916"/>
          <a:stretch/>
        </p:blipFill>
        <p:spPr bwMode="auto">
          <a:xfrm>
            <a:off x="676274" y="4118685"/>
            <a:ext cx="1676308" cy="240712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2156841" y="1680951"/>
            <a:ext cx="8747760" cy="2616101"/>
          </a:xfrm>
          <a:prstGeom prst="rect">
            <a:avLst/>
          </a:prstGeom>
          <a:noFill/>
        </p:spPr>
        <p:txBody>
          <a:bodyPr wrap="square" rtlCol="0">
            <a:spAutoFit/>
          </a:bodyPr>
          <a:lstStyle/>
          <a:p>
            <a:pPr lvl="1" indent="-457200">
              <a:spcBef>
                <a:spcPts val="300"/>
              </a:spcBef>
              <a:spcAft>
                <a:spcPts val="300"/>
              </a:spcAft>
              <a:buFont typeface="+mj-lt"/>
              <a:buAutoNum type="arabicPeriod"/>
            </a:pPr>
            <a:r>
              <a:rPr lang="en-US" sz="2400" smtClean="0"/>
              <a:t>Apa yang dimaksud Query, buatkan contohnya ?</a:t>
            </a:r>
          </a:p>
          <a:p>
            <a:pPr lvl="1" indent="-457200">
              <a:spcBef>
                <a:spcPts val="300"/>
              </a:spcBef>
              <a:spcAft>
                <a:spcPts val="300"/>
              </a:spcAft>
              <a:buFont typeface="+mj-lt"/>
              <a:buAutoNum type="arabicPeriod"/>
            </a:pPr>
            <a:r>
              <a:rPr lang="en-US" sz="2400" smtClean="0"/>
              <a:t>Apa Itu Query Language,  SQL ?</a:t>
            </a:r>
          </a:p>
          <a:p>
            <a:pPr lvl="1" indent="-457200">
              <a:spcBef>
                <a:spcPts val="300"/>
              </a:spcBef>
              <a:spcAft>
                <a:spcPts val="300"/>
              </a:spcAft>
              <a:buFont typeface="+mj-lt"/>
              <a:buAutoNum type="arabicPeriod"/>
            </a:pPr>
            <a:r>
              <a:rPr lang="en-US" sz="2400"/>
              <a:t>Coba ceritakanlah alur perubahan dari Fakta menjadi Informasi?</a:t>
            </a:r>
            <a:endParaRPr lang="en-US" sz="2400" smtClean="0"/>
          </a:p>
          <a:p>
            <a:pPr lvl="1" indent="-457200">
              <a:spcBef>
                <a:spcPts val="300"/>
              </a:spcBef>
              <a:spcAft>
                <a:spcPts val="300"/>
              </a:spcAft>
              <a:buFont typeface="+mj-lt"/>
              <a:buAutoNum type="arabicPeriod"/>
            </a:pPr>
            <a:r>
              <a:rPr lang="en-US" sz="2400" smtClean="0"/>
              <a:t>Apa yang dimaksud hakekat prinsi pengolahan/proses data adalah UPDATE ?</a:t>
            </a:r>
          </a:p>
          <a:p>
            <a:pPr lvl="1" indent="-457200">
              <a:spcBef>
                <a:spcPts val="300"/>
              </a:spcBef>
              <a:spcAft>
                <a:spcPts val="300"/>
              </a:spcAft>
              <a:buFont typeface="+mj-lt"/>
              <a:buAutoNum type="arabicPeriod"/>
            </a:pPr>
            <a:r>
              <a:rPr lang="en-US" sz="2400" smtClean="0"/>
              <a:t>Apa arti skema dan instan relasi/tabel di bawah ini ?</a:t>
            </a:r>
          </a:p>
        </p:txBody>
      </p:sp>
      <p:sp>
        <p:nvSpPr>
          <p:cNvPr id="2" name="Rectangle 1"/>
          <p:cNvSpPr/>
          <p:nvPr/>
        </p:nvSpPr>
        <p:spPr>
          <a:xfrm>
            <a:off x="2352582" y="4372600"/>
            <a:ext cx="6395178" cy="2062103"/>
          </a:xfrm>
          <a:prstGeom prst="rect">
            <a:avLst/>
          </a:prstGeom>
        </p:spPr>
        <p:txBody>
          <a:bodyPr wrap="square">
            <a:spAutoFit/>
          </a:bodyPr>
          <a:lstStyle/>
          <a:p>
            <a:r>
              <a:rPr lang="en-US" sz="1600" b="1" u="sng">
                <a:solidFill>
                  <a:srgbClr val="FF0000"/>
                </a:solidFill>
              </a:rPr>
              <a:t>Skema</a:t>
            </a:r>
            <a:r>
              <a:rPr lang="en-US" sz="1600"/>
              <a:t>	: </a:t>
            </a:r>
            <a:endParaRPr lang="en-US" sz="1600" smtClean="0"/>
          </a:p>
          <a:p>
            <a:r>
              <a:rPr lang="en-US" sz="1600" b="1" smtClean="0"/>
              <a:t>Pembayaran</a:t>
            </a:r>
            <a:r>
              <a:rPr lang="en-US" sz="1600" smtClean="0"/>
              <a:t> </a:t>
            </a:r>
            <a:r>
              <a:rPr lang="en-US" sz="1600"/>
              <a:t>(NO_BUKTI,  TANGGAL, KETERANGAN, JUMLAH)  </a:t>
            </a:r>
          </a:p>
          <a:p>
            <a:r>
              <a:rPr lang="en-US" sz="1600"/>
              <a:t>		  </a:t>
            </a:r>
          </a:p>
          <a:p>
            <a:r>
              <a:rPr lang="en-US" sz="1600" b="1" u="sng">
                <a:solidFill>
                  <a:srgbClr val="FF0000"/>
                </a:solidFill>
              </a:rPr>
              <a:t>Instan</a:t>
            </a:r>
            <a:r>
              <a:rPr lang="en-US" sz="1600"/>
              <a:t>	: </a:t>
            </a:r>
            <a:endParaRPr lang="en-US" sz="1600" smtClean="0"/>
          </a:p>
          <a:p>
            <a:r>
              <a:rPr lang="en-US" sz="1600" b="1" smtClean="0"/>
              <a:t>Pembayaran</a:t>
            </a:r>
            <a:r>
              <a:rPr lang="en-US" sz="1600" smtClean="0"/>
              <a:t> </a:t>
            </a:r>
            <a:r>
              <a:rPr lang="en-US" sz="1600"/>
              <a:t>( [’001’, ’01/01/2017’, ’Pembelian ATK’, 250.000 ],</a:t>
            </a:r>
          </a:p>
          <a:p>
            <a:r>
              <a:rPr lang="en-US" sz="1600"/>
              <a:t>	                </a:t>
            </a:r>
            <a:r>
              <a:rPr lang="en-US" sz="1600" smtClean="0"/>
              <a:t>[</a:t>
            </a:r>
            <a:r>
              <a:rPr lang="en-US" sz="1600"/>
              <a:t>’002’, ’05/01/2017’, ’Pelunasan Sewa Bus’, 250.000 ],</a:t>
            </a:r>
          </a:p>
          <a:p>
            <a:r>
              <a:rPr lang="en-US" sz="1600"/>
              <a:t>	                </a:t>
            </a:r>
            <a:r>
              <a:rPr lang="en-US" sz="1600" smtClean="0"/>
              <a:t>[</a:t>
            </a:r>
            <a:r>
              <a:rPr lang="en-US" sz="1600"/>
              <a:t>’003’, ’10/01/2017’, ’Pembayaran Iuran Anggota’, 100.000 ],</a:t>
            </a:r>
          </a:p>
          <a:p>
            <a:r>
              <a:rPr lang="en-US" sz="1600"/>
              <a:t>	     		</a:t>
            </a:r>
            <a:r>
              <a:rPr lang="en-US" sz="1600" smtClean="0"/>
              <a:t>[</a:t>
            </a:r>
            <a:r>
              <a:rPr lang="en-US" sz="1600"/>
              <a:t>’004’, ’30/01/2017’, ’Pembayaran Pajak’, 325.000] )</a:t>
            </a:r>
          </a:p>
        </p:txBody>
      </p:sp>
    </p:spTree>
    <p:extLst>
      <p:ext uri="{BB962C8B-B14F-4D97-AF65-F5344CB8AC3E}">
        <p14:creationId xmlns:p14="http://schemas.microsoft.com/office/powerpoint/2010/main" val="36801216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Background free vector download (53,206 Free vector) for commercial use.  format: ai, eps, cdr, svg vector illustration graphic art desig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275" y="817780"/>
            <a:ext cx="10877551" cy="5918299"/>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11" name="Rectangle 10"/>
          <p:cNvSpPr/>
          <p:nvPr/>
        </p:nvSpPr>
        <p:spPr>
          <a:xfrm>
            <a:off x="800183" y="640624"/>
            <a:ext cx="3759487" cy="830997"/>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4800" b="1" spc="50" smtClean="0">
                <a:ln w="11430"/>
                <a:solidFill>
                  <a:srgbClr val="FF0000"/>
                </a:solidFill>
                <a:effectLst>
                  <a:outerShdw blurRad="76200" dist="50800" dir="5400000" algn="tl" rotWithShape="0">
                    <a:srgbClr val="000000">
                      <a:alpha val="65000"/>
                    </a:srgbClr>
                  </a:outerShdw>
                </a:effectLst>
              </a:rPr>
              <a:t>Silakan …</a:t>
            </a:r>
            <a:endParaRPr lang="en-US" sz="4800" b="1" spc="50">
              <a:ln w="11430"/>
              <a:solidFill>
                <a:srgbClr val="FF0000"/>
              </a:solidFill>
              <a:effectLst>
                <a:outerShdw blurRad="76200" dist="50800" dir="5400000" algn="tl" rotWithShape="0">
                  <a:srgbClr val="000000">
                    <a:alpha val="65000"/>
                  </a:srgbClr>
                </a:outerShdw>
              </a:effectLst>
            </a:endParaRPr>
          </a:p>
        </p:txBody>
      </p:sp>
      <p:sp>
        <p:nvSpPr>
          <p:cNvPr id="10" name="Title 1">
            <a:extLst>
              <a:ext uri="{FF2B5EF4-FFF2-40B4-BE49-F238E27FC236}">
                <a16:creationId xmlns="" xmlns:a16="http://schemas.microsoft.com/office/drawing/2014/main" id="{BD21447A-6C77-4E90-9545-B2B98D1C43C0}"/>
              </a:ext>
            </a:extLst>
          </p:cNvPr>
          <p:cNvSpPr txBox="1">
            <a:spLocks/>
          </p:cNvSpPr>
          <p:nvPr/>
        </p:nvSpPr>
        <p:spPr>
          <a:xfrm>
            <a:off x="676274" y="127181"/>
            <a:ext cx="11249025" cy="493240"/>
          </a:xfrm>
          <a:prstGeom prst="rect">
            <a:avLst/>
          </a:prstGeom>
          <a:noFill/>
        </p:spPr>
        <p:txBody>
          <a:bodyPr vert="horz" lIns="91440" tIns="45720" rIns="91440" bIns="45720" rtlCol="0" anchor="t">
            <a:noAutofit/>
          </a:bodyPr>
          <a:lstStyle>
            <a:lvl1pPr algn="r"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l"/>
            <a:r>
              <a:rPr lang="en-US" smtClean="0">
                <a:latin typeface="AR JULIAN" pitchFamily="2" charset="0"/>
                <a:sym typeface="Wingdings"/>
              </a:rPr>
              <a:t> </a:t>
            </a:r>
            <a:r>
              <a:rPr lang="en-US" smtClean="0">
                <a:latin typeface="AR JULIAN" pitchFamily="2" charset="0"/>
              </a:rPr>
              <a:t>RENUNGAN diskusi-3</a:t>
            </a:r>
            <a:endParaRPr lang="id-ID">
              <a:latin typeface="AR JULIAN" pitchFamily="2" charset="0"/>
            </a:endParaRPr>
          </a:p>
        </p:txBody>
      </p:sp>
      <p:sp>
        <p:nvSpPr>
          <p:cNvPr id="12" name="Rounded Rectangle 11"/>
          <p:cNvSpPr/>
          <p:nvPr/>
        </p:nvSpPr>
        <p:spPr>
          <a:xfrm>
            <a:off x="10255377" y="97985"/>
            <a:ext cx="1298448" cy="522436"/>
          </a:xfrm>
          <a:prstGeom prst="roundRect">
            <a:avLst/>
          </a:prstGeom>
          <a:solidFill>
            <a:srgbClr val="FFFF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smtClean="0">
                <a:solidFill>
                  <a:schemeClr val="tx1"/>
                </a:solidFill>
              </a:rPr>
              <a:t>REVIEW</a:t>
            </a:r>
            <a:endParaRPr lang="en-US" sz="1600" i="1">
              <a:solidFill>
                <a:schemeClr val="tx1"/>
              </a:solidFill>
            </a:endParaRPr>
          </a:p>
        </p:txBody>
      </p:sp>
      <p:pic>
        <p:nvPicPr>
          <p:cNvPr id="14" name="Picture 3" descr="D:\korea1.jpg"/>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721" t="2343" r="80112" b="44916"/>
          <a:stretch/>
        </p:blipFill>
        <p:spPr bwMode="auto">
          <a:xfrm>
            <a:off x="10447401" y="620421"/>
            <a:ext cx="1676308" cy="240712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1234440" y="1492229"/>
            <a:ext cx="10690859" cy="5221942"/>
          </a:xfrm>
          <a:prstGeom prst="rect">
            <a:avLst/>
          </a:prstGeom>
          <a:noFill/>
        </p:spPr>
        <p:txBody>
          <a:bodyPr wrap="square" rtlCol="0">
            <a:spAutoFit/>
          </a:bodyPr>
          <a:lstStyle/>
          <a:p>
            <a:pPr marL="342900" lvl="1" indent="-342900">
              <a:spcBef>
                <a:spcPts val="200"/>
              </a:spcBef>
              <a:spcAft>
                <a:spcPts val="200"/>
              </a:spcAft>
              <a:buFont typeface="+mj-lt"/>
              <a:buAutoNum type="arabicPeriod"/>
            </a:pPr>
            <a:r>
              <a:rPr lang="en-US" sz="2000" smtClean="0"/>
              <a:t>Apa bedanya Data Atribut dan Data Spasial ?</a:t>
            </a:r>
          </a:p>
          <a:p>
            <a:pPr marL="342900" lvl="1" indent="-342900">
              <a:spcBef>
                <a:spcPts val="200"/>
              </a:spcBef>
              <a:spcAft>
                <a:spcPts val="200"/>
              </a:spcAft>
              <a:buFont typeface="+mj-lt"/>
              <a:buAutoNum type="arabicPeriod"/>
            </a:pPr>
            <a:r>
              <a:rPr lang="en-US" sz="2000" smtClean="0"/>
              <a:t>Apa teknologi semua DBMS saat ini, dan apa RDBMS, </a:t>
            </a:r>
            <a:r>
              <a:rPr lang="en-US" sz="2000"/>
              <a:t>OODBMS, </a:t>
            </a:r>
            <a:r>
              <a:rPr lang="en-US" sz="2000" smtClean="0"/>
              <a:t>OORDBMS ?</a:t>
            </a:r>
          </a:p>
          <a:p>
            <a:pPr marL="342900" lvl="1" indent="-342900">
              <a:spcBef>
                <a:spcPts val="200"/>
              </a:spcBef>
              <a:spcAft>
                <a:spcPts val="200"/>
              </a:spcAft>
              <a:buFont typeface="+mj-lt"/>
              <a:buAutoNum type="arabicPeriod"/>
            </a:pPr>
            <a:r>
              <a:rPr lang="en-US" sz="2000" smtClean="0"/>
              <a:t>Sebutkan 3 macam teknologi database !</a:t>
            </a:r>
          </a:p>
          <a:p>
            <a:pPr marL="342900" lvl="1" indent="-342900">
              <a:spcBef>
                <a:spcPts val="200"/>
              </a:spcBef>
              <a:spcAft>
                <a:spcPts val="200"/>
              </a:spcAft>
              <a:buFont typeface="+mj-lt"/>
              <a:buAutoNum type="arabicPeriod"/>
            </a:pPr>
            <a:r>
              <a:rPr lang="en-US" sz="2000" smtClean="0"/>
              <a:t>Apa arti RELATIONAL dalam konteks database?</a:t>
            </a:r>
          </a:p>
          <a:p>
            <a:pPr marL="342900" lvl="1" indent="-342900">
              <a:spcBef>
                <a:spcPts val="200"/>
              </a:spcBef>
              <a:spcAft>
                <a:spcPts val="200"/>
              </a:spcAft>
              <a:buFont typeface="+mj-lt"/>
              <a:buAutoNum type="arabicPeriod"/>
            </a:pPr>
            <a:r>
              <a:rPr lang="en-US" sz="2000" smtClean="0"/>
              <a:t>Apa yang dimaksud dengan Skema Relasi dan  Atribut ?</a:t>
            </a:r>
          </a:p>
          <a:p>
            <a:pPr marL="342900" lvl="1" indent="-342900">
              <a:spcBef>
                <a:spcPts val="200"/>
              </a:spcBef>
              <a:spcAft>
                <a:spcPts val="200"/>
              </a:spcAft>
              <a:buFont typeface="+mj-lt"/>
              <a:buAutoNum type="arabicPeriod"/>
            </a:pPr>
            <a:r>
              <a:rPr lang="en-US" sz="2000" smtClean="0"/>
              <a:t>Apa yang dimaksud tipe data untuk Atribut ?</a:t>
            </a:r>
          </a:p>
          <a:p>
            <a:pPr marL="342900" lvl="1" indent="-342900">
              <a:spcBef>
                <a:spcPts val="200"/>
              </a:spcBef>
              <a:spcAft>
                <a:spcPts val="200"/>
              </a:spcAft>
              <a:buFont typeface="+mj-lt"/>
              <a:buAutoNum type="arabicPeriod"/>
            </a:pPr>
            <a:r>
              <a:rPr lang="en-US" sz="2000" smtClean="0"/>
              <a:t>Metriks Kapasitas atau Volume Storage :  1500 Terabyte = … Petabyte</a:t>
            </a:r>
            <a:br>
              <a:rPr lang="en-US" sz="2000" smtClean="0"/>
            </a:br>
            <a:r>
              <a:rPr lang="en-US" sz="2000"/>
              <a:t>	</a:t>
            </a:r>
            <a:r>
              <a:rPr lang="en-US">
                <a:solidFill>
                  <a:srgbClr val="FF0000"/>
                </a:solidFill>
              </a:rPr>
              <a:t>Rata-rata Harddisk laptop saat ini 500 GB, ada berapa Storage Database1 Petabyte, </a:t>
            </a:r>
            <a:br>
              <a:rPr lang="en-US">
                <a:solidFill>
                  <a:srgbClr val="FF0000"/>
                </a:solidFill>
              </a:rPr>
            </a:br>
            <a:r>
              <a:rPr lang="en-US">
                <a:solidFill>
                  <a:srgbClr val="FF0000"/>
                </a:solidFill>
              </a:rPr>
              <a:t>	maka setara dengan berapa Harddisk ? = </a:t>
            </a:r>
            <a:r>
              <a:rPr lang="en-US" smtClean="0">
                <a:solidFill>
                  <a:srgbClr val="FF0000"/>
                </a:solidFill>
              </a:rPr>
              <a:t>…..  </a:t>
            </a:r>
            <a:r>
              <a:rPr lang="en-US">
                <a:solidFill>
                  <a:srgbClr val="FF0000"/>
                </a:solidFill>
              </a:rPr>
              <a:t>buah Harddisk/Laptop). </a:t>
            </a:r>
            <a:br>
              <a:rPr lang="en-US">
                <a:solidFill>
                  <a:srgbClr val="FF0000"/>
                </a:solidFill>
              </a:rPr>
            </a:br>
            <a:r>
              <a:rPr lang="en-US">
                <a:solidFill>
                  <a:srgbClr val="FF0000"/>
                </a:solidFill>
              </a:rPr>
              <a:t>	  </a:t>
            </a:r>
            <a:r>
              <a:rPr lang="en-US" smtClean="0"/>
              <a:t>Berapa kapasitas storage FB untuk perkiraan data 1 tahun ?</a:t>
            </a:r>
          </a:p>
          <a:p>
            <a:pPr marL="0" lvl="1">
              <a:spcBef>
                <a:spcPts val="200"/>
              </a:spcBef>
              <a:spcAft>
                <a:spcPts val="200"/>
              </a:spcAft>
            </a:pPr>
            <a:r>
              <a:rPr lang="en-US">
                <a:solidFill>
                  <a:srgbClr val="FF0000"/>
                </a:solidFill>
              </a:rPr>
              <a:t>	</a:t>
            </a:r>
            <a:r>
              <a:rPr lang="en-US" smtClean="0">
                <a:solidFill>
                  <a:srgbClr val="FF0000"/>
                </a:solidFill>
              </a:rPr>
              <a:t>  Pemakai </a:t>
            </a:r>
            <a:r>
              <a:rPr lang="en-US">
                <a:solidFill>
                  <a:srgbClr val="FF0000"/>
                </a:solidFill>
              </a:rPr>
              <a:t>FB = 3.300.000.000.  Pemakaian storage 1 hari = </a:t>
            </a:r>
            <a:br>
              <a:rPr lang="en-US">
                <a:solidFill>
                  <a:srgbClr val="FF0000"/>
                </a:solidFill>
              </a:rPr>
            </a:br>
            <a:r>
              <a:rPr lang="en-US">
                <a:solidFill>
                  <a:srgbClr val="FF0000"/>
                </a:solidFill>
              </a:rPr>
              <a:t>	  50 MB x 1 bulan = 1500 MB x 1 tahun = 18000 MB x </a:t>
            </a:r>
            <a:r>
              <a:rPr lang="en-US" smtClean="0">
                <a:solidFill>
                  <a:srgbClr val="FF0000"/>
                </a:solidFill>
              </a:rPr>
              <a:t>3.300.000.000 = </a:t>
            </a:r>
            <a:br>
              <a:rPr lang="en-US" smtClean="0">
                <a:solidFill>
                  <a:srgbClr val="FF0000"/>
                </a:solidFill>
              </a:rPr>
            </a:br>
            <a:r>
              <a:rPr lang="en-US" smtClean="0">
                <a:solidFill>
                  <a:srgbClr val="FF0000"/>
                </a:solidFill>
              </a:rPr>
              <a:t>	  59.400.000.000.000 = 59,4 Trilyun MB ~ 60 Trilyun MB = 60 Milyar GB ~ 30 Milyar HD laptop</a:t>
            </a:r>
            <a:br>
              <a:rPr lang="en-US" smtClean="0">
                <a:solidFill>
                  <a:srgbClr val="FF0000"/>
                </a:solidFill>
              </a:rPr>
            </a:br>
            <a:r>
              <a:rPr lang="en-US" sz="2000" smtClean="0"/>
              <a:t/>
            </a:r>
            <a:br>
              <a:rPr lang="en-US" sz="2000" smtClean="0"/>
            </a:br>
            <a:r>
              <a:rPr lang="en-US" sz="2000" smtClean="0"/>
              <a:t>	</a:t>
            </a:r>
            <a:r>
              <a:rPr lang="en-US" smtClean="0">
                <a:latin typeface="Times New Roman"/>
                <a:ea typeface="Times New Roman"/>
              </a:rPr>
              <a:t>KB: Kilobyte </a:t>
            </a:r>
            <a:r>
              <a:rPr lang="en-US" smtClean="0">
                <a:latin typeface="Times New Roman"/>
                <a:ea typeface="Times New Roman"/>
                <a:sym typeface="Wingdings" pitchFamily="2" charset="2"/>
              </a:rPr>
              <a:t> </a:t>
            </a:r>
            <a:r>
              <a:rPr lang="en-US" smtClean="0">
                <a:latin typeface="Times New Roman"/>
                <a:ea typeface="Times New Roman"/>
              </a:rPr>
              <a:t>MB: Megabyte </a:t>
            </a:r>
            <a:r>
              <a:rPr lang="en-US" smtClean="0">
                <a:latin typeface="Times New Roman"/>
                <a:ea typeface="Times New Roman"/>
                <a:sym typeface="Wingdings" pitchFamily="2" charset="2"/>
              </a:rPr>
              <a:t> </a:t>
            </a:r>
            <a:r>
              <a:rPr lang="en-US" smtClean="0">
                <a:latin typeface="Times New Roman"/>
                <a:ea typeface="Times New Roman"/>
              </a:rPr>
              <a:t>GB: Gigabyte </a:t>
            </a:r>
            <a:r>
              <a:rPr lang="en-US" smtClean="0">
                <a:latin typeface="Times New Roman"/>
                <a:ea typeface="Times New Roman"/>
                <a:sym typeface="Wingdings" pitchFamily="2" charset="2"/>
              </a:rPr>
              <a:t></a:t>
            </a:r>
            <a:r>
              <a:rPr lang="en-US" smtClean="0">
                <a:latin typeface="Times New Roman"/>
                <a:ea typeface="Times New Roman"/>
              </a:rPr>
              <a:t>TB: Terabyte (database) </a:t>
            </a:r>
            <a:r>
              <a:rPr lang="en-US" sz="2000" smtClean="0">
                <a:latin typeface="Times New Roman"/>
                <a:ea typeface="Times New Roman"/>
                <a:sym typeface="Wingdings" pitchFamily="2" charset="2"/>
              </a:rPr>
              <a:t></a:t>
            </a:r>
            <a:r>
              <a:rPr lang="en-US" sz="2000" smtClean="0">
                <a:latin typeface="Times New Roman"/>
                <a:ea typeface="Times New Roman"/>
              </a:rPr>
              <a:t/>
            </a:r>
            <a:br>
              <a:rPr lang="en-US" sz="2000" smtClean="0">
                <a:latin typeface="Times New Roman"/>
                <a:ea typeface="Times New Roman"/>
              </a:rPr>
            </a:br>
            <a:r>
              <a:rPr lang="en-US" sz="2000" smtClean="0">
                <a:latin typeface="Times New Roman"/>
                <a:ea typeface="Times New Roman"/>
              </a:rPr>
              <a:t>	</a:t>
            </a:r>
            <a:r>
              <a:rPr lang="en-US" smtClean="0">
                <a:latin typeface="Times New Roman"/>
                <a:ea typeface="Times New Roman"/>
              </a:rPr>
              <a:t>PB: Petabyte </a:t>
            </a:r>
            <a:r>
              <a:rPr lang="en-US">
                <a:latin typeface="Times New Roman"/>
                <a:ea typeface="Times New Roman"/>
              </a:rPr>
              <a:t> </a:t>
            </a:r>
            <a:r>
              <a:rPr lang="en-US" sz="2000" smtClean="0">
                <a:latin typeface="Times New Roman"/>
                <a:ea typeface="Times New Roman"/>
                <a:sym typeface="Wingdings" pitchFamily="2" charset="2"/>
              </a:rPr>
              <a:t> </a:t>
            </a:r>
            <a:r>
              <a:rPr lang="en-US" smtClean="0">
                <a:latin typeface="Times New Roman"/>
                <a:ea typeface="Times New Roman"/>
              </a:rPr>
              <a:t>EB: Exabyte </a:t>
            </a:r>
            <a:r>
              <a:rPr lang="en-US">
                <a:latin typeface="Times New Roman"/>
                <a:ea typeface="Times New Roman"/>
              </a:rPr>
              <a:t> </a:t>
            </a:r>
            <a:r>
              <a:rPr lang="en-US" sz="2000" smtClean="0">
                <a:latin typeface="Times New Roman"/>
                <a:ea typeface="Times New Roman"/>
                <a:sym typeface="Wingdings" pitchFamily="2" charset="2"/>
              </a:rPr>
              <a:t> </a:t>
            </a:r>
            <a:r>
              <a:rPr lang="en-US" smtClean="0">
                <a:latin typeface="Times New Roman"/>
                <a:ea typeface="Times New Roman"/>
              </a:rPr>
              <a:t>ZB: Zettabyte </a:t>
            </a:r>
            <a:r>
              <a:rPr lang="en-US">
                <a:latin typeface="Times New Roman"/>
                <a:ea typeface="Times New Roman"/>
              </a:rPr>
              <a:t> </a:t>
            </a:r>
            <a:r>
              <a:rPr lang="en-US" sz="2000" smtClean="0">
                <a:latin typeface="Times New Roman"/>
                <a:ea typeface="Times New Roman"/>
                <a:sym typeface="Wingdings" pitchFamily="2" charset="2"/>
              </a:rPr>
              <a:t> </a:t>
            </a:r>
            <a:r>
              <a:rPr lang="en-US" smtClean="0">
                <a:latin typeface="Times New Roman"/>
                <a:ea typeface="Times New Roman"/>
              </a:rPr>
              <a:t>YB </a:t>
            </a:r>
            <a:r>
              <a:rPr lang="en-US">
                <a:latin typeface="Times New Roman"/>
                <a:ea typeface="Times New Roman"/>
              </a:rPr>
              <a:t>: </a:t>
            </a:r>
            <a:r>
              <a:rPr lang="en-US" smtClean="0">
                <a:latin typeface="Times New Roman"/>
                <a:ea typeface="Times New Roman"/>
              </a:rPr>
              <a:t>Yottabyte (big data)</a:t>
            </a:r>
            <a:endParaRPr lang="en-US" sz="2000" smtClean="0"/>
          </a:p>
        </p:txBody>
      </p:sp>
      <p:pic>
        <p:nvPicPr>
          <p:cNvPr id="9" name="Picture 2" descr="D:\Gambar\korea6.jpg"/>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4902" r="81454" b="69390"/>
          <a:stretch/>
        </p:blipFill>
        <p:spPr bwMode="auto">
          <a:xfrm>
            <a:off x="0" y="4345623"/>
            <a:ext cx="2003652" cy="2706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55511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 xmlns:a16="http://schemas.microsoft.com/office/drawing/2014/main" id="{BD21447A-6C77-4E90-9545-B2B98D1C43C0}"/>
              </a:ext>
            </a:extLst>
          </p:cNvPr>
          <p:cNvSpPr txBox="1">
            <a:spLocks/>
          </p:cNvSpPr>
          <p:nvPr/>
        </p:nvSpPr>
        <p:spPr>
          <a:xfrm>
            <a:off x="676274" y="127181"/>
            <a:ext cx="11249025" cy="493240"/>
          </a:xfrm>
          <a:prstGeom prst="rect">
            <a:avLst/>
          </a:prstGeom>
          <a:noFill/>
        </p:spPr>
        <p:txBody>
          <a:bodyPr vert="horz" lIns="91440" tIns="45720" rIns="91440" bIns="45720" rtlCol="0" anchor="t">
            <a:noAutofit/>
          </a:bodyPr>
          <a:lstStyle>
            <a:lvl1pPr algn="r"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l"/>
            <a:r>
              <a:rPr lang="en-US" smtClean="0">
                <a:latin typeface="AR JULIAN" pitchFamily="2" charset="0"/>
                <a:sym typeface="Wingdings"/>
              </a:rPr>
              <a:t> </a:t>
            </a:r>
            <a:r>
              <a:rPr lang="en-US" smtClean="0">
                <a:latin typeface="AR JULIAN" pitchFamily="2" charset="0"/>
              </a:rPr>
              <a:t>RENUNGAN diskusi-3</a:t>
            </a:r>
            <a:endParaRPr lang="id-ID">
              <a:latin typeface="AR JULIAN" pitchFamily="2" charset="0"/>
            </a:endParaRPr>
          </a:p>
        </p:txBody>
      </p:sp>
      <p:sp>
        <p:nvSpPr>
          <p:cNvPr id="12" name="Rounded Rectangle 11"/>
          <p:cNvSpPr/>
          <p:nvPr/>
        </p:nvSpPr>
        <p:spPr>
          <a:xfrm>
            <a:off x="10255377" y="97985"/>
            <a:ext cx="1298448" cy="522436"/>
          </a:xfrm>
          <a:prstGeom prst="roundRect">
            <a:avLst/>
          </a:prstGeom>
          <a:solidFill>
            <a:srgbClr val="FFFF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smtClean="0">
                <a:solidFill>
                  <a:schemeClr val="tx1"/>
                </a:solidFill>
              </a:rPr>
              <a:t>REVIEW</a:t>
            </a:r>
            <a:endParaRPr lang="en-US" sz="1600" i="1">
              <a:solidFill>
                <a:schemeClr val="tx1"/>
              </a:solidFill>
            </a:endParaRPr>
          </a:p>
        </p:txBody>
      </p:sp>
      <p:pic>
        <p:nvPicPr>
          <p:cNvPr id="14" name="Picture 3" descr="D:\korea1.jpg"/>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721" t="2343" r="80112" b="44916"/>
          <a:stretch/>
        </p:blipFill>
        <p:spPr bwMode="auto">
          <a:xfrm>
            <a:off x="10447401" y="620421"/>
            <a:ext cx="1676308" cy="240712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755464" y="1072634"/>
            <a:ext cx="10628816" cy="3139321"/>
          </a:xfrm>
          <a:prstGeom prst="rect">
            <a:avLst/>
          </a:prstGeom>
        </p:spPr>
        <p:txBody>
          <a:bodyPr wrap="square">
            <a:spAutoFit/>
          </a:bodyPr>
          <a:lstStyle/>
          <a:p>
            <a:endParaRPr lang="en-US" smtClean="0"/>
          </a:p>
          <a:p>
            <a:r>
              <a:rPr lang="en-US">
                <a:solidFill>
                  <a:srgbClr val="FF0000"/>
                </a:solidFill>
              </a:rPr>
              <a:t>Pemakai FB = 3.300.000.000.  Pemakaian storage 1 hari = </a:t>
            </a:r>
            <a:br>
              <a:rPr lang="en-US">
                <a:solidFill>
                  <a:srgbClr val="FF0000"/>
                </a:solidFill>
              </a:rPr>
            </a:br>
            <a:r>
              <a:rPr lang="en-US" smtClean="0">
                <a:solidFill>
                  <a:srgbClr val="FF0000"/>
                </a:solidFill>
              </a:rPr>
              <a:t>50 </a:t>
            </a:r>
            <a:r>
              <a:rPr lang="en-US">
                <a:solidFill>
                  <a:srgbClr val="FF0000"/>
                </a:solidFill>
              </a:rPr>
              <a:t>MB x 1 bulan = 1500 MB x 1 tahun = 18000 MB x 3.300.000.000 = </a:t>
            </a:r>
            <a:br>
              <a:rPr lang="en-US">
                <a:solidFill>
                  <a:srgbClr val="FF0000"/>
                </a:solidFill>
              </a:rPr>
            </a:br>
            <a:r>
              <a:rPr lang="en-US" smtClean="0">
                <a:solidFill>
                  <a:srgbClr val="FF0000"/>
                </a:solidFill>
              </a:rPr>
              <a:t>59.400.000.000.000 </a:t>
            </a:r>
            <a:r>
              <a:rPr lang="en-US">
                <a:solidFill>
                  <a:srgbClr val="FF0000"/>
                </a:solidFill>
              </a:rPr>
              <a:t>= 59,4 Trilyun MB ~ 60 Trilyun MB = 60 Milyar GB ~ 30 Milyar HD laptop</a:t>
            </a:r>
            <a:br>
              <a:rPr lang="en-US">
                <a:solidFill>
                  <a:srgbClr val="FF0000"/>
                </a:solidFill>
              </a:rPr>
            </a:br>
            <a:endParaRPr lang="en-US"/>
          </a:p>
          <a:p>
            <a:r>
              <a:rPr lang="en-US" smtClean="0"/>
              <a:t>Storage FB = 30 Milyar HD yang ada di laptop.</a:t>
            </a:r>
          </a:p>
          <a:p>
            <a:r>
              <a:rPr lang="en-US" smtClean="0"/>
              <a:t>Ukuran harddisk = p x l x t = 8 cm x 15 cm x </a:t>
            </a:r>
            <a:r>
              <a:rPr lang="en-US" smtClean="0">
                <a:solidFill>
                  <a:srgbClr val="FF0000"/>
                </a:solidFill>
              </a:rPr>
              <a:t>5 cm </a:t>
            </a:r>
          </a:p>
          <a:p>
            <a:endParaRPr lang="en-US">
              <a:solidFill>
                <a:srgbClr val="FF0000"/>
              </a:solidFill>
            </a:endParaRPr>
          </a:p>
          <a:p>
            <a:r>
              <a:rPr lang="en-US" smtClean="0"/>
              <a:t>Jarak bumi-bulan = 385.000 km = 38.500.000.000 cm </a:t>
            </a:r>
          </a:p>
          <a:p>
            <a:r>
              <a:rPr lang="en-US" smtClean="0"/>
              <a:t>Jumlah tumpukan HD = </a:t>
            </a:r>
            <a:r>
              <a:rPr lang="en-US"/>
              <a:t>38.500.000.000 cm </a:t>
            </a:r>
            <a:r>
              <a:rPr lang="en-US" smtClean="0"/>
              <a:t>/ 5 cm = 7.700.000.000 = 7,7 miyar</a:t>
            </a:r>
          </a:p>
          <a:p>
            <a:endParaRPr lang="en-US"/>
          </a:p>
        </p:txBody>
      </p:sp>
    </p:spTree>
    <p:extLst>
      <p:ext uri="{BB962C8B-B14F-4D97-AF65-F5344CB8AC3E}">
        <p14:creationId xmlns:p14="http://schemas.microsoft.com/office/powerpoint/2010/main" val="13055639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Flowchart: Magnetic Disk 63"/>
          <p:cNvSpPr/>
          <p:nvPr/>
        </p:nvSpPr>
        <p:spPr>
          <a:xfrm>
            <a:off x="6838546" y="5355711"/>
            <a:ext cx="1170975" cy="1085830"/>
          </a:xfrm>
          <a:prstGeom prst="flowChartMagneticDisk">
            <a:avLst/>
          </a:prstGeom>
          <a:solidFill>
            <a:srgbClr val="0070C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Storage</a:t>
            </a:r>
          </a:p>
          <a:p>
            <a:pPr algn="ctr"/>
            <a:r>
              <a:rPr lang="en-US" smtClean="0"/>
              <a:t>Database</a:t>
            </a:r>
            <a:endParaRPr lang="en-US"/>
          </a:p>
        </p:txBody>
      </p:sp>
      <p:sp>
        <p:nvSpPr>
          <p:cNvPr id="71" name="Title 1">
            <a:extLst>
              <a:ext uri="{FF2B5EF4-FFF2-40B4-BE49-F238E27FC236}">
                <a16:creationId xmlns:a16="http://schemas.microsoft.com/office/drawing/2014/main" xmlns="" id="{BD21447A-6C77-4E90-9545-B2B98D1C43C0}"/>
              </a:ext>
            </a:extLst>
          </p:cNvPr>
          <p:cNvSpPr>
            <a:spLocks noGrp="1"/>
          </p:cNvSpPr>
          <p:nvPr>
            <p:ph type="ctrTitle"/>
          </p:nvPr>
        </p:nvSpPr>
        <p:spPr>
          <a:xfrm>
            <a:off x="428624" y="135411"/>
            <a:ext cx="11249025" cy="493240"/>
          </a:xfrm>
          <a:noFill/>
        </p:spPr>
        <p:txBody>
          <a:bodyPr>
            <a:noAutofit/>
          </a:bodyPr>
          <a:lstStyle/>
          <a:p>
            <a:r>
              <a:rPr lang="en-US" sz="3200" smtClean="0">
                <a:latin typeface="AR JULIAN" pitchFamily="2" charset="0"/>
                <a:sym typeface="Wingdings"/>
              </a:rPr>
              <a:t> </a:t>
            </a:r>
            <a:r>
              <a:rPr lang="en-US" sz="3200" smtClean="0">
                <a:latin typeface="AR JULIAN" pitchFamily="2" charset="0"/>
              </a:rPr>
              <a:t>PENDALAMAN PENGOLAHAN DATA : KASUS</a:t>
            </a:r>
            <a:endParaRPr lang="id-ID" sz="3200">
              <a:latin typeface="AR JULIAN" pitchFamily="2" charset="0"/>
            </a:endParaRPr>
          </a:p>
        </p:txBody>
      </p:sp>
      <p:sp>
        <p:nvSpPr>
          <p:cNvPr id="27" name="Rectangle 26"/>
          <p:cNvSpPr/>
          <p:nvPr/>
        </p:nvSpPr>
        <p:spPr>
          <a:xfrm>
            <a:off x="9249938" y="2629992"/>
            <a:ext cx="1312631" cy="1835649"/>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9520255" y="3313516"/>
            <a:ext cx="778611" cy="36933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none" rtlCol="0">
            <a:spAutoFit/>
          </a:bodyPr>
          <a:lstStyle/>
          <a:p>
            <a:r>
              <a:rPr lang="en-US" b="1" smtClean="0">
                <a:latin typeface="Calibri" pitchFamily="34" charset="0"/>
              </a:rPr>
              <a:t>FAKTA</a:t>
            </a:r>
            <a:endParaRPr lang="en-US" b="1">
              <a:latin typeface="Calibri" pitchFamily="34" charset="0"/>
            </a:endParaRPr>
          </a:p>
        </p:txBody>
      </p:sp>
      <p:sp>
        <p:nvSpPr>
          <p:cNvPr id="29" name="Oval 28"/>
          <p:cNvSpPr/>
          <p:nvPr/>
        </p:nvSpPr>
        <p:spPr>
          <a:xfrm>
            <a:off x="8457256" y="4652314"/>
            <a:ext cx="1172980" cy="117421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smtClean="0">
                <a:latin typeface="Calibri" pitchFamily="34" charset="0"/>
              </a:rPr>
              <a:t>Survei</a:t>
            </a:r>
            <a:endParaRPr lang="en-US" b="1">
              <a:latin typeface="Calibri" pitchFamily="34" charset="0"/>
            </a:endParaRPr>
          </a:p>
        </p:txBody>
      </p:sp>
      <p:sp>
        <p:nvSpPr>
          <p:cNvPr id="30" name="Oval 29"/>
          <p:cNvSpPr/>
          <p:nvPr/>
        </p:nvSpPr>
        <p:spPr>
          <a:xfrm>
            <a:off x="4758094" y="4597807"/>
            <a:ext cx="1322122" cy="1309868"/>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b="1" i="1" smtClean="0">
                <a:latin typeface="Calibri" pitchFamily="34" charset="0"/>
              </a:rPr>
              <a:t>Data</a:t>
            </a:r>
          </a:p>
          <a:p>
            <a:pPr algn="ctr"/>
            <a:r>
              <a:rPr lang="en-US" sz="1600" b="1" i="1" smtClean="0">
                <a:latin typeface="Calibri" pitchFamily="34" charset="0"/>
              </a:rPr>
              <a:t>Processing</a:t>
            </a:r>
            <a:endParaRPr lang="en-US" sz="1600" b="1">
              <a:latin typeface="Calibri" pitchFamily="34" charset="0"/>
            </a:endParaRPr>
          </a:p>
        </p:txBody>
      </p:sp>
      <p:grpSp>
        <p:nvGrpSpPr>
          <p:cNvPr id="31" name="Group 30"/>
          <p:cNvGrpSpPr/>
          <p:nvPr/>
        </p:nvGrpSpPr>
        <p:grpSpPr>
          <a:xfrm>
            <a:off x="2960308" y="2639579"/>
            <a:ext cx="2398161" cy="1835649"/>
            <a:chOff x="1586753" y="2253364"/>
            <a:chExt cx="2398161" cy="1835649"/>
          </a:xfrm>
        </p:grpSpPr>
        <p:sp>
          <p:nvSpPr>
            <p:cNvPr id="32" name="Rectangle 31"/>
            <p:cNvSpPr/>
            <p:nvPr/>
          </p:nvSpPr>
          <p:spPr>
            <a:xfrm>
              <a:off x="1586753" y="2253364"/>
              <a:ext cx="2398161" cy="183564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2582925" y="2947243"/>
              <a:ext cx="1298689" cy="36933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none" rtlCol="0">
              <a:spAutoFit/>
            </a:bodyPr>
            <a:lstStyle/>
            <a:p>
              <a:r>
                <a:rPr lang="en-US" b="1" smtClean="0">
                  <a:latin typeface="Calibri" pitchFamily="34" charset="0"/>
                </a:rPr>
                <a:t>INFORMASI</a:t>
              </a:r>
              <a:endParaRPr lang="en-US" b="1">
                <a:latin typeface="Calibri" pitchFamily="34" charset="0"/>
              </a:endParaRPr>
            </a:p>
          </p:txBody>
        </p:sp>
        <p:sp>
          <p:nvSpPr>
            <p:cNvPr id="34" name="Left Brace 33"/>
            <p:cNvSpPr/>
            <p:nvPr/>
          </p:nvSpPr>
          <p:spPr>
            <a:xfrm flipH="1">
              <a:off x="2373762" y="2478349"/>
              <a:ext cx="209162" cy="1382504"/>
            </a:xfrm>
            <a:prstGeom prst="leftBrace">
              <a:avLst>
                <a:gd name="adj1" fmla="val 87745"/>
                <a:gd name="adj2" fmla="val 50000"/>
              </a:avLst>
            </a:prstGeom>
            <a:noFill/>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35" name="Group 34"/>
            <p:cNvGrpSpPr/>
            <p:nvPr/>
          </p:nvGrpSpPr>
          <p:grpSpPr>
            <a:xfrm>
              <a:off x="1694571" y="2370626"/>
              <a:ext cx="663153" cy="1597949"/>
              <a:chOff x="1649746" y="2397521"/>
              <a:chExt cx="663153" cy="1597949"/>
            </a:xfrm>
          </p:grpSpPr>
          <p:sp>
            <p:nvSpPr>
              <p:cNvPr id="36" name="TextBox 35"/>
              <p:cNvSpPr txBox="1"/>
              <p:nvPr/>
            </p:nvSpPr>
            <p:spPr>
              <a:xfrm>
                <a:off x="1649746" y="2397521"/>
                <a:ext cx="663153" cy="215444"/>
              </a:xfrm>
              <a:prstGeom prst="rect">
                <a:avLst/>
              </a:prstGeom>
              <a:solidFill>
                <a:schemeClr val="accent2">
                  <a:lumMod val="20000"/>
                  <a:lumOff val="80000"/>
                </a:schemeClr>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wrap="square" lIns="18288" tIns="0" rIns="0" bIns="0" rtlCol="0">
                <a:spAutoFit/>
              </a:bodyPr>
              <a:lstStyle/>
              <a:p>
                <a:r>
                  <a:rPr lang="en-US" sz="1400" smtClean="0">
                    <a:latin typeface="Calibri" pitchFamily="34" charset="0"/>
                  </a:rPr>
                  <a:t>Tekstual</a:t>
                </a:r>
                <a:endParaRPr lang="en-US" sz="1400">
                  <a:latin typeface="Calibri" pitchFamily="34" charset="0"/>
                </a:endParaRPr>
              </a:p>
            </p:txBody>
          </p:sp>
          <p:sp>
            <p:nvSpPr>
              <p:cNvPr id="37" name="TextBox 36"/>
              <p:cNvSpPr txBox="1"/>
              <p:nvPr/>
            </p:nvSpPr>
            <p:spPr>
              <a:xfrm>
                <a:off x="1649746" y="2630501"/>
                <a:ext cx="663153" cy="215444"/>
              </a:xfrm>
              <a:prstGeom prst="rect">
                <a:avLst/>
              </a:prstGeom>
              <a:solidFill>
                <a:schemeClr val="accent2">
                  <a:lumMod val="20000"/>
                  <a:lumOff val="80000"/>
                </a:schemeClr>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wrap="square" lIns="18288" tIns="0" rIns="0" bIns="0" rtlCol="0">
                <a:spAutoFit/>
              </a:bodyPr>
              <a:lstStyle/>
              <a:p>
                <a:r>
                  <a:rPr lang="en-US" sz="1400" smtClean="0">
                    <a:latin typeface="Calibri" pitchFamily="34" charset="0"/>
                  </a:rPr>
                  <a:t>Tabular</a:t>
                </a:r>
                <a:endParaRPr lang="en-US" sz="1400">
                  <a:latin typeface="Calibri" pitchFamily="34" charset="0"/>
                </a:endParaRPr>
              </a:p>
            </p:txBody>
          </p:sp>
          <p:sp>
            <p:nvSpPr>
              <p:cNvPr id="38" name="TextBox 37"/>
              <p:cNvSpPr txBox="1"/>
              <p:nvPr/>
            </p:nvSpPr>
            <p:spPr>
              <a:xfrm>
                <a:off x="1649746" y="2860902"/>
                <a:ext cx="663153" cy="215444"/>
              </a:xfrm>
              <a:prstGeom prst="rect">
                <a:avLst/>
              </a:prstGeom>
              <a:solidFill>
                <a:schemeClr val="accent2">
                  <a:lumMod val="20000"/>
                  <a:lumOff val="80000"/>
                </a:schemeClr>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wrap="square" lIns="18288" tIns="0" rIns="0" bIns="0" rtlCol="0">
                <a:spAutoFit/>
              </a:bodyPr>
              <a:lstStyle/>
              <a:p>
                <a:r>
                  <a:rPr lang="en-US" sz="1400" smtClean="0">
                    <a:latin typeface="Calibri" pitchFamily="34" charset="0"/>
                  </a:rPr>
                  <a:t>Grafik</a:t>
                </a:r>
                <a:endParaRPr lang="en-US" sz="1400">
                  <a:latin typeface="Calibri" pitchFamily="34" charset="0"/>
                </a:endParaRPr>
              </a:p>
            </p:txBody>
          </p:sp>
          <p:sp>
            <p:nvSpPr>
              <p:cNvPr id="39" name="TextBox 38"/>
              <p:cNvSpPr txBox="1"/>
              <p:nvPr/>
            </p:nvSpPr>
            <p:spPr>
              <a:xfrm>
                <a:off x="1649746" y="3095243"/>
                <a:ext cx="663153" cy="215444"/>
              </a:xfrm>
              <a:prstGeom prst="rect">
                <a:avLst/>
              </a:prstGeom>
              <a:solidFill>
                <a:schemeClr val="accent2">
                  <a:lumMod val="20000"/>
                  <a:lumOff val="80000"/>
                </a:schemeClr>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wrap="square" lIns="18288" tIns="0" rIns="0" bIns="0" rtlCol="0">
                <a:spAutoFit/>
              </a:bodyPr>
              <a:lstStyle/>
              <a:p>
                <a:r>
                  <a:rPr lang="en-US" sz="1400" smtClean="0">
                    <a:latin typeface="Calibri" pitchFamily="34" charset="0"/>
                  </a:rPr>
                  <a:t>Gambar</a:t>
                </a:r>
                <a:endParaRPr lang="en-US" sz="1400">
                  <a:latin typeface="Calibri" pitchFamily="34" charset="0"/>
                </a:endParaRPr>
              </a:p>
            </p:txBody>
          </p:sp>
          <p:sp>
            <p:nvSpPr>
              <p:cNvPr id="40" name="TextBox 39"/>
              <p:cNvSpPr txBox="1"/>
              <p:nvPr/>
            </p:nvSpPr>
            <p:spPr>
              <a:xfrm>
                <a:off x="1649746" y="3323528"/>
                <a:ext cx="663153" cy="215444"/>
              </a:xfrm>
              <a:prstGeom prst="rect">
                <a:avLst/>
              </a:prstGeom>
              <a:solidFill>
                <a:schemeClr val="accent2">
                  <a:lumMod val="20000"/>
                  <a:lumOff val="80000"/>
                </a:schemeClr>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wrap="square" lIns="18288" tIns="0" rIns="0" bIns="0" rtlCol="0">
                <a:spAutoFit/>
              </a:bodyPr>
              <a:lstStyle/>
              <a:p>
                <a:r>
                  <a:rPr lang="en-US" sz="1400" smtClean="0">
                    <a:latin typeface="Calibri" pitchFamily="34" charset="0"/>
                  </a:rPr>
                  <a:t>Spasial</a:t>
                </a:r>
                <a:endParaRPr lang="en-US" sz="1400">
                  <a:latin typeface="Calibri" pitchFamily="34" charset="0"/>
                </a:endParaRPr>
              </a:p>
            </p:txBody>
          </p:sp>
          <p:sp>
            <p:nvSpPr>
              <p:cNvPr id="42" name="TextBox 41"/>
              <p:cNvSpPr txBox="1"/>
              <p:nvPr/>
            </p:nvSpPr>
            <p:spPr>
              <a:xfrm>
                <a:off x="1649746" y="3546946"/>
                <a:ext cx="663153" cy="215444"/>
              </a:xfrm>
              <a:prstGeom prst="rect">
                <a:avLst/>
              </a:prstGeom>
              <a:solidFill>
                <a:schemeClr val="accent2">
                  <a:lumMod val="20000"/>
                  <a:lumOff val="80000"/>
                </a:schemeClr>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wrap="square" lIns="18288" tIns="0" rIns="0" bIns="0" rtlCol="0">
                <a:spAutoFit/>
              </a:bodyPr>
              <a:lstStyle/>
              <a:p>
                <a:r>
                  <a:rPr lang="en-US" sz="1400" smtClean="0">
                    <a:latin typeface="Calibri" pitchFamily="34" charset="0"/>
                  </a:rPr>
                  <a:t>Audio</a:t>
                </a:r>
                <a:endParaRPr lang="en-US" sz="1400">
                  <a:latin typeface="Calibri" pitchFamily="34" charset="0"/>
                </a:endParaRPr>
              </a:p>
            </p:txBody>
          </p:sp>
          <p:sp>
            <p:nvSpPr>
              <p:cNvPr id="43" name="TextBox 42"/>
              <p:cNvSpPr txBox="1"/>
              <p:nvPr/>
            </p:nvSpPr>
            <p:spPr>
              <a:xfrm>
                <a:off x="1649746" y="3780026"/>
                <a:ext cx="663153" cy="215444"/>
              </a:xfrm>
              <a:prstGeom prst="rect">
                <a:avLst/>
              </a:prstGeom>
              <a:solidFill>
                <a:schemeClr val="accent2">
                  <a:lumMod val="20000"/>
                  <a:lumOff val="80000"/>
                </a:schemeClr>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wrap="square" lIns="18288" tIns="0" rIns="0" bIns="0" rtlCol="0">
                <a:spAutoFit/>
              </a:bodyPr>
              <a:lstStyle/>
              <a:p>
                <a:r>
                  <a:rPr lang="en-US" sz="1400" smtClean="0">
                    <a:latin typeface="Calibri" pitchFamily="34" charset="0"/>
                  </a:rPr>
                  <a:t>Video</a:t>
                </a:r>
                <a:endParaRPr lang="en-US" sz="1400">
                  <a:latin typeface="Calibri" pitchFamily="34" charset="0"/>
                </a:endParaRPr>
              </a:p>
            </p:txBody>
          </p:sp>
        </p:grpSp>
      </p:grpSp>
      <p:grpSp>
        <p:nvGrpSpPr>
          <p:cNvPr id="44" name="Group 43"/>
          <p:cNvGrpSpPr/>
          <p:nvPr/>
        </p:nvGrpSpPr>
        <p:grpSpPr>
          <a:xfrm>
            <a:off x="5631987" y="2639579"/>
            <a:ext cx="3357387" cy="1835649"/>
            <a:chOff x="5585011" y="2253364"/>
            <a:chExt cx="3357387" cy="1835649"/>
          </a:xfrm>
        </p:grpSpPr>
        <p:grpSp>
          <p:nvGrpSpPr>
            <p:cNvPr id="45" name="Group 44"/>
            <p:cNvGrpSpPr/>
            <p:nvPr/>
          </p:nvGrpSpPr>
          <p:grpSpPr>
            <a:xfrm>
              <a:off x="5585011" y="2253364"/>
              <a:ext cx="3357387" cy="1835649"/>
              <a:chOff x="5585011" y="2253364"/>
              <a:chExt cx="3357387" cy="1835649"/>
            </a:xfrm>
          </p:grpSpPr>
          <p:sp>
            <p:nvSpPr>
              <p:cNvPr id="51" name="Rectangle 50"/>
              <p:cNvSpPr/>
              <p:nvPr/>
            </p:nvSpPr>
            <p:spPr>
              <a:xfrm>
                <a:off x="5585011" y="2253364"/>
                <a:ext cx="3357387" cy="183564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6891087" y="2939478"/>
                <a:ext cx="681725" cy="36933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none" rtlCol="0">
                <a:spAutoFit/>
              </a:bodyPr>
              <a:lstStyle/>
              <a:p>
                <a:r>
                  <a:rPr lang="en-US" b="1" smtClean="0">
                    <a:latin typeface="Calibri" pitchFamily="34" charset="0"/>
                  </a:rPr>
                  <a:t>DATA</a:t>
                </a:r>
                <a:endParaRPr lang="en-US" b="1">
                  <a:latin typeface="Calibri" pitchFamily="34" charset="0"/>
                </a:endParaRPr>
              </a:p>
            </p:txBody>
          </p:sp>
          <p:sp>
            <p:nvSpPr>
              <p:cNvPr id="53" name="TextBox 52"/>
              <p:cNvSpPr txBox="1"/>
              <p:nvPr/>
            </p:nvSpPr>
            <p:spPr>
              <a:xfrm>
                <a:off x="7770036" y="2564741"/>
                <a:ext cx="1079361" cy="246221"/>
              </a:xfrm>
              <a:prstGeom prst="rect">
                <a:avLst/>
              </a:prstGeom>
              <a:solidFill>
                <a:schemeClr val="accent3">
                  <a:lumMod val="40000"/>
                  <a:lumOff val="60000"/>
                </a:schemeClr>
              </a:solidFill>
              <a:ln>
                <a:solidFill>
                  <a:schemeClr val="accent3">
                    <a:lumMod val="60000"/>
                    <a:lumOff val="40000"/>
                  </a:schemeClr>
                </a:solid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600" b="1" smtClean="0">
                    <a:latin typeface="Calibri" pitchFamily="34" charset="0"/>
                  </a:rPr>
                  <a:t>Kuantitatif</a:t>
                </a:r>
                <a:endParaRPr lang="en-US" sz="1600" b="1">
                  <a:latin typeface="Calibri" pitchFamily="34" charset="0"/>
                </a:endParaRPr>
              </a:p>
            </p:txBody>
          </p:sp>
          <p:sp>
            <p:nvSpPr>
              <p:cNvPr id="75" name="Left Brace 74"/>
              <p:cNvSpPr/>
              <p:nvPr/>
            </p:nvSpPr>
            <p:spPr>
              <a:xfrm>
                <a:off x="7590742" y="2704582"/>
                <a:ext cx="152400" cy="826566"/>
              </a:xfrm>
              <a:prstGeom prst="leftBrace">
                <a:avLst>
                  <a:gd name="adj1" fmla="val 87745"/>
                  <a:gd name="adj2" fmla="val 50000"/>
                </a:avLst>
              </a:prstGeom>
              <a:noFill/>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6" name="TextBox 75"/>
              <p:cNvSpPr txBox="1"/>
              <p:nvPr/>
            </p:nvSpPr>
            <p:spPr>
              <a:xfrm>
                <a:off x="7752105" y="3406696"/>
                <a:ext cx="1097291" cy="246221"/>
              </a:xfrm>
              <a:prstGeom prst="rect">
                <a:avLst/>
              </a:prstGeom>
              <a:solidFill>
                <a:schemeClr val="accent3">
                  <a:lumMod val="40000"/>
                  <a:lumOff val="60000"/>
                </a:schemeClr>
              </a:solidFill>
              <a:ln>
                <a:solidFill>
                  <a:schemeClr val="accent3">
                    <a:lumMod val="60000"/>
                    <a:lumOff val="40000"/>
                  </a:schemeClr>
                </a:solid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600" b="1" smtClean="0">
                    <a:latin typeface="Calibri" pitchFamily="34" charset="0"/>
                  </a:rPr>
                  <a:t>Kualitatif</a:t>
                </a:r>
                <a:endParaRPr lang="en-US" sz="1600" b="1">
                  <a:latin typeface="Calibri" pitchFamily="34" charset="0"/>
                </a:endParaRPr>
              </a:p>
            </p:txBody>
          </p:sp>
          <p:sp>
            <p:nvSpPr>
              <p:cNvPr id="77" name="Left Brace 76"/>
              <p:cNvSpPr/>
              <p:nvPr/>
            </p:nvSpPr>
            <p:spPr>
              <a:xfrm flipH="1">
                <a:off x="6721817" y="2753320"/>
                <a:ext cx="169270" cy="777827"/>
              </a:xfrm>
              <a:prstGeom prst="leftBrace">
                <a:avLst>
                  <a:gd name="adj1" fmla="val 87745"/>
                  <a:gd name="adj2" fmla="val 50000"/>
                </a:avLst>
              </a:prstGeom>
              <a:noFill/>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8" name="TextBox 77"/>
              <p:cNvSpPr txBox="1"/>
              <p:nvPr/>
            </p:nvSpPr>
            <p:spPr>
              <a:xfrm>
                <a:off x="5712812" y="2616849"/>
                <a:ext cx="1000037" cy="246221"/>
              </a:xfrm>
              <a:prstGeom prst="rect">
                <a:avLst/>
              </a:prstGeom>
              <a:solidFill>
                <a:schemeClr val="accent6">
                  <a:lumMod val="40000"/>
                  <a:lumOff val="60000"/>
                </a:schemeClr>
              </a:solidFill>
              <a:ln>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600" smtClean="0">
                    <a:latin typeface="Calibri" pitchFamily="34" charset="0"/>
                  </a:rPr>
                  <a:t>Primer</a:t>
                </a:r>
                <a:endParaRPr lang="en-US" sz="1600">
                  <a:latin typeface="Calibri" pitchFamily="34" charset="0"/>
                </a:endParaRPr>
              </a:p>
            </p:txBody>
          </p:sp>
          <p:sp>
            <p:nvSpPr>
              <p:cNvPr id="79" name="TextBox 78"/>
              <p:cNvSpPr txBox="1"/>
              <p:nvPr/>
            </p:nvSpPr>
            <p:spPr>
              <a:xfrm>
                <a:off x="5712812" y="3422337"/>
                <a:ext cx="1000037" cy="246221"/>
              </a:xfrm>
              <a:prstGeom prst="rect">
                <a:avLst/>
              </a:prstGeom>
              <a:solidFill>
                <a:schemeClr val="accent6">
                  <a:lumMod val="40000"/>
                  <a:lumOff val="60000"/>
                </a:schemeClr>
              </a:solidFill>
              <a:ln>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600" smtClean="0">
                    <a:latin typeface="Calibri" pitchFamily="34" charset="0"/>
                  </a:rPr>
                  <a:t>Sekunder</a:t>
                </a:r>
                <a:endParaRPr lang="en-US" sz="1600">
                  <a:latin typeface="Calibri" pitchFamily="34" charset="0"/>
                </a:endParaRPr>
              </a:p>
            </p:txBody>
          </p:sp>
        </p:grpSp>
        <p:sp>
          <p:nvSpPr>
            <p:cNvPr id="46" name="Rounded Rectangle 45"/>
            <p:cNvSpPr/>
            <p:nvPr/>
          </p:nvSpPr>
          <p:spPr>
            <a:xfrm>
              <a:off x="6761627" y="2336632"/>
              <a:ext cx="936690" cy="341998"/>
            </a:xfrm>
            <a:prstGeom prst="roundRect">
              <a:avLst>
                <a:gd name="adj" fmla="val 48062"/>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rPr>
                <a:t>Atributif</a:t>
              </a:r>
              <a:endParaRPr lang="en-US" sz="1600">
                <a:solidFill>
                  <a:schemeClr val="tx1"/>
                </a:solidFill>
              </a:endParaRPr>
            </a:p>
          </p:txBody>
        </p:sp>
        <p:cxnSp>
          <p:nvCxnSpPr>
            <p:cNvPr id="47" name="Straight Connector 46"/>
            <p:cNvCxnSpPr>
              <a:stCxn id="46" idx="2"/>
              <a:endCxn id="52" idx="0"/>
            </p:cNvCxnSpPr>
            <p:nvPr/>
          </p:nvCxnSpPr>
          <p:spPr>
            <a:xfrm>
              <a:off x="7229972" y="2678630"/>
              <a:ext cx="1978" cy="260848"/>
            </a:xfrm>
            <a:prstGeom prst="line">
              <a:avLst/>
            </a:prstGeom>
            <a:ln w="19050">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8" name="Rounded Rectangle 47"/>
            <p:cNvSpPr/>
            <p:nvPr/>
          </p:nvSpPr>
          <p:spPr>
            <a:xfrm>
              <a:off x="6775604" y="3605333"/>
              <a:ext cx="936690" cy="341998"/>
            </a:xfrm>
            <a:prstGeom prst="roundRect">
              <a:avLst>
                <a:gd name="adj" fmla="val 48062"/>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rPr>
                <a:t>Spasial</a:t>
              </a:r>
              <a:endParaRPr lang="en-US" sz="1600">
                <a:solidFill>
                  <a:schemeClr val="tx1"/>
                </a:solidFill>
              </a:endParaRPr>
            </a:p>
          </p:txBody>
        </p:sp>
        <p:cxnSp>
          <p:nvCxnSpPr>
            <p:cNvPr id="49" name="Straight Connector 48"/>
            <p:cNvCxnSpPr/>
            <p:nvPr/>
          </p:nvCxnSpPr>
          <p:spPr>
            <a:xfrm flipV="1">
              <a:off x="7234831" y="3319079"/>
              <a:ext cx="1978" cy="299729"/>
            </a:xfrm>
            <a:prstGeom prst="line">
              <a:avLst/>
            </a:prstGeom>
            <a:ln w="19050">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80" name="Left Arrow 79"/>
          <p:cNvSpPr/>
          <p:nvPr/>
        </p:nvSpPr>
        <p:spPr>
          <a:xfrm>
            <a:off x="2377697" y="3624786"/>
            <a:ext cx="528821" cy="161032"/>
          </a:xfrm>
          <a:prstGeom prst="lef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p:cNvGrpSpPr/>
          <p:nvPr/>
        </p:nvGrpSpPr>
        <p:grpSpPr>
          <a:xfrm>
            <a:off x="1723274" y="2753826"/>
            <a:ext cx="942645" cy="1615901"/>
            <a:chOff x="742714" y="2427512"/>
            <a:chExt cx="836425" cy="1525021"/>
          </a:xfrm>
        </p:grpSpPr>
        <p:pic>
          <p:nvPicPr>
            <p:cNvPr id="82" name="Picture 3" descr="D:\korea1.jpg"/>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721" t="2343" r="80112" b="44916"/>
            <a:stretch/>
          </p:blipFill>
          <p:spPr bwMode="auto">
            <a:xfrm>
              <a:off x="742714" y="2427512"/>
              <a:ext cx="836425" cy="1294640"/>
            </a:xfrm>
            <a:prstGeom prst="rect">
              <a:avLst/>
            </a:prstGeom>
            <a:noFill/>
            <a:extLst>
              <a:ext uri="{909E8E84-426E-40DD-AFC4-6F175D3DCCD1}">
                <a14:hiddenFill xmlns:a14="http://schemas.microsoft.com/office/drawing/2010/main">
                  <a:solidFill>
                    <a:srgbClr val="FFFFFF"/>
                  </a:solidFill>
                </a14:hiddenFill>
              </a:ext>
            </a:extLst>
          </p:spPr>
        </p:pic>
        <p:sp>
          <p:nvSpPr>
            <p:cNvPr id="83" name="TextBox 82"/>
            <p:cNvSpPr txBox="1"/>
            <p:nvPr/>
          </p:nvSpPr>
          <p:spPr>
            <a:xfrm>
              <a:off x="802460" y="3706312"/>
              <a:ext cx="634204" cy="246221"/>
            </a:xfrm>
            <a:prstGeom prst="rect">
              <a:avLst/>
            </a:prstGeom>
            <a:solidFill>
              <a:schemeClr val="tx1"/>
            </a:solid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600" b="1" smtClean="0">
                  <a:solidFill>
                    <a:schemeClr val="bg1"/>
                  </a:solidFill>
                  <a:latin typeface="Calibri" pitchFamily="34" charset="0"/>
                </a:rPr>
                <a:t>User</a:t>
              </a:r>
              <a:endParaRPr lang="en-US" sz="1600" b="1">
                <a:solidFill>
                  <a:schemeClr val="bg1"/>
                </a:solidFill>
                <a:latin typeface="Calibri" pitchFamily="34" charset="0"/>
              </a:endParaRPr>
            </a:p>
          </p:txBody>
        </p:sp>
      </p:grpSp>
      <p:sp>
        <p:nvSpPr>
          <p:cNvPr id="84" name="Left Arrow 83"/>
          <p:cNvSpPr/>
          <p:nvPr/>
        </p:nvSpPr>
        <p:spPr>
          <a:xfrm flipH="1">
            <a:off x="2395627" y="3034043"/>
            <a:ext cx="538892" cy="171222"/>
          </a:xfrm>
          <a:prstGeom prst="lef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p:cNvSpPr txBox="1"/>
          <p:nvPr/>
        </p:nvSpPr>
        <p:spPr>
          <a:xfrm>
            <a:off x="2273420" y="2801714"/>
            <a:ext cx="634204" cy="24622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600" smtClean="0">
                <a:latin typeface="Calibri" pitchFamily="34" charset="0"/>
              </a:rPr>
              <a:t>Query</a:t>
            </a:r>
            <a:endParaRPr lang="en-US" sz="1600">
              <a:latin typeface="Calibri" pitchFamily="34" charset="0"/>
            </a:endParaRPr>
          </a:p>
        </p:txBody>
      </p:sp>
      <p:sp>
        <p:nvSpPr>
          <p:cNvPr id="86" name="TextBox 85"/>
          <p:cNvSpPr txBox="1"/>
          <p:nvPr/>
        </p:nvSpPr>
        <p:spPr>
          <a:xfrm>
            <a:off x="2227489" y="3743113"/>
            <a:ext cx="634204" cy="24622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pPr algn="r"/>
            <a:r>
              <a:rPr lang="en-US" sz="1600" smtClean="0">
                <a:latin typeface="Calibri" pitchFamily="34" charset="0"/>
              </a:rPr>
              <a:t>Info</a:t>
            </a:r>
            <a:endParaRPr lang="en-US" sz="1600">
              <a:latin typeface="Calibri" pitchFamily="34" charset="0"/>
            </a:endParaRPr>
          </a:p>
        </p:txBody>
      </p:sp>
      <p:grpSp>
        <p:nvGrpSpPr>
          <p:cNvPr id="87" name="Group 86"/>
          <p:cNvGrpSpPr/>
          <p:nvPr/>
        </p:nvGrpSpPr>
        <p:grpSpPr>
          <a:xfrm>
            <a:off x="4127394" y="4479591"/>
            <a:ext cx="598564" cy="822960"/>
            <a:chOff x="4591413" y="4076245"/>
            <a:chExt cx="598564" cy="822960"/>
          </a:xfrm>
        </p:grpSpPr>
        <p:sp>
          <p:nvSpPr>
            <p:cNvPr id="88" name="Left Arrow 87"/>
            <p:cNvSpPr/>
            <p:nvPr/>
          </p:nvSpPr>
          <p:spPr>
            <a:xfrm rot="5400000">
              <a:off x="4271373" y="4396285"/>
              <a:ext cx="822960" cy="182880"/>
            </a:xfrm>
            <a:prstGeom prst="lef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p:cNvSpPr/>
            <p:nvPr/>
          </p:nvSpPr>
          <p:spPr>
            <a:xfrm>
              <a:off x="4641337" y="4782283"/>
              <a:ext cx="548640" cy="11193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0" name="Group 89"/>
          <p:cNvGrpSpPr/>
          <p:nvPr/>
        </p:nvGrpSpPr>
        <p:grpSpPr>
          <a:xfrm>
            <a:off x="6091425" y="4483571"/>
            <a:ext cx="833317" cy="881105"/>
            <a:chOff x="6510619" y="4080225"/>
            <a:chExt cx="833317" cy="881105"/>
          </a:xfrm>
        </p:grpSpPr>
        <p:sp>
          <p:nvSpPr>
            <p:cNvPr id="91" name="Left Arrow 90"/>
            <p:cNvSpPr/>
            <p:nvPr/>
          </p:nvSpPr>
          <p:spPr>
            <a:xfrm>
              <a:off x="6510619" y="4737459"/>
              <a:ext cx="822960" cy="223871"/>
            </a:xfrm>
            <a:prstGeom prst="lef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p:cNvSpPr/>
            <p:nvPr/>
          </p:nvSpPr>
          <p:spPr>
            <a:xfrm rot="5400000">
              <a:off x="6876488" y="4435737"/>
              <a:ext cx="822960" cy="11193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3" name="Group 92"/>
          <p:cNvGrpSpPr/>
          <p:nvPr/>
        </p:nvGrpSpPr>
        <p:grpSpPr>
          <a:xfrm>
            <a:off x="9650070" y="4474606"/>
            <a:ext cx="461427" cy="881105"/>
            <a:chOff x="10069264" y="4071260"/>
            <a:chExt cx="461427" cy="881105"/>
          </a:xfrm>
        </p:grpSpPr>
        <p:sp>
          <p:nvSpPr>
            <p:cNvPr id="94" name="Left Arrow 93"/>
            <p:cNvSpPr/>
            <p:nvPr/>
          </p:nvSpPr>
          <p:spPr>
            <a:xfrm>
              <a:off x="10069264" y="4728494"/>
              <a:ext cx="451070" cy="223871"/>
            </a:xfrm>
            <a:prstGeom prst="lef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rot="5400000">
              <a:off x="10063243" y="4426772"/>
              <a:ext cx="822960" cy="11193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6" name="Group 95"/>
          <p:cNvGrpSpPr/>
          <p:nvPr/>
        </p:nvGrpSpPr>
        <p:grpSpPr>
          <a:xfrm>
            <a:off x="7826640" y="4477413"/>
            <a:ext cx="605625" cy="822960"/>
            <a:chOff x="8263764" y="4065102"/>
            <a:chExt cx="605625" cy="822960"/>
          </a:xfrm>
        </p:grpSpPr>
        <p:sp>
          <p:nvSpPr>
            <p:cNvPr id="97" name="Left Arrow 96"/>
            <p:cNvSpPr/>
            <p:nvPr/>
          </p:nvSpPr>
          <p:spPr>
            <a:xfrm rot="5400000">
              <a:off x="7943724" y="4385142"/>
              <a:ext cx="822960" cy="182880"/>
            </a:xfrm>
            <a:prstGeom prst="lef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p:cNvSpPr/>
            <p:nvPr/>
          </p:nvSpPr>
          <p:spPr>
            <a:xfrm>
              <a:off x="8320749" y="4771140"/>
              <a:ext cx="548640" cy="11193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9" name="TextBox 98"/>
          <p:cNvSpPr txBox="1"/>
          <p:nvPr/>
        </p:nvSpPr>
        <p:spPr>
          <a:xfrm>
            <a:off x="1039511" y="736692"/>
            <a:ext cx="9868599" cy="1892826"/>
          </a:xfrm>
          <a:prstGeom prst="rect">
            <a:avLst/>
          </a:prstGeom>
          <a:noFill/>
        </p:spPr>
        <p:txBody>
          <a:bodyPr wrap="none" rtlCol="0">
            <a:spAutoFit/>
          </a:bodyPr>
          <a:lstStyle/>
          <a:p>
            <a:pPr lvl="1" indent="-457200">
              <a:spcBef>
                <a:spcPts val="300"/>
              </a:spcBef>
              <a:spcAft>
                <a:spcPts val="300"/>
              </a:spcAft>
              <a:buFont typeface="+mj-lt"/>
              <a:buAutoNum type="arabicPeriod"/>
            </a:pPr>
            <a:r>
              <a:rPr lang="en-US" sz="1600" smtClean="0">
                <a:solidFill>
                  <a:srgbClr val="0070C0"/>
                </a:solidFill>
              </a:rPr>
              <a:t>Kasus : 	(A) Membuat data Peserta Kuliah Basis Data, dilengkapi foto postcard “gaya tercantik/ganteng”</a:t>
            </a:r>
            <a:br>
              <a:rPr lang="en-US" sz="1600" smtClean="0">
                <a:solidFill>
                  <a:srgbClr val="0070C0"/>
                </a:solidFill>
              </a:rPr>
            </a:br>
            <a:r>
              <a:rPr lang="en-US" sz="1600" smtClean="0">
                <a:solidFill>
                  <a:srgbClr val="0070C0"/>
                </a:solidFill>
              </a:rPr>
              <a:t>		(B) Membuat data Kabupaten Tasikmalaya untuk tahun 2021, dilengkapi dengan koordinat peta (X,Y)</a:t>
            </a:r>
            <a:br>
              <a:rPr lang="en-US" sz="1600" smtClean="0">
                <a:solidFill>
                  <a:srgbClr val="0070C0"/>
                </a:solidFill>
              </a:rPr>
            </a:br>
            <a:r>
              <a:rPr lang="en-US" sz="1600" smtClean="0">
                <a:solidFill>
                  <a:srgbClr val="0070C0"/>
                </a:solidFill>
              </a:rPr>
              <a:t> 		      letak kantor kecamatan berada.</a:t>
            </a:r>
          </a:p>
          <a:p>
            <a:pPr lvl="1" indent="-457200">
              <a:spcBef>
                <a:spcPts val="300"/>
              </a:spcBef>
              <a:spcAft>
                <a:spcPts val="300"/>
              </a:spcAft>
              <a:buFont typeface="+mj-lt"/>
              <a:buAutoNum type="arabicPeriod"/>
            </a:pPr>
            <a:r>
              <a:rPr lang="en-US" sz="1600" smtClean="0">
                <a:solidFill>
                  <a:srgbClr val="0070C0"/>
                </a:solidFill>
              </a:rPr>
              <a:t>Membuatan Informasi dari kasus (A) dan (B) dalam bentuk Tabular dilengkapi Grafik yang rapi</a:t>
            </a:r>
            <a:br>
              <a:rPr lang="en-US" sz="1600" smtClean="0">
                <a:solidFill>
                  <a:srgbClr val="0070C0"/>
                </a:solidFill>
              </a:rPr>
            </a:br>
            <a:r>
              <a:rPr lang="en-US" sz="1600" smtClean="0">
                <a:solidFill>
                  <a:srgbClr val="0070C0"/>
                </a:solidFill>
              </a:rPr>
              <a:t>a) Grafik Scatter,  jarak tempat tinggal dengan kampus untuk kasus (A)</a:t>
            </a:r>
            <a:br>
              <a:rPr lang="en-US" sz="1600" smtClean="0">
                <a:solidFill>
                  <a:srgbClr val="0070C0"/>
                </a:solidFill>
              </a:rPr>
            </a:br>
            <a:r>
              <a:rPr lang="en-US" sz="1600" smtClean="0">
                <a:solidFill>
                  <a:srgbClr val="0070C0"/>
                </a:solidFill>
              </a:rPr>
              <a:t>b) Grafik Pie, komposisi jumlah wanita berbanding jumlah laki-laki kasus (A) dan (B)</a:t>
            </a:r>
            <a:br>
              <a:rPr lang="en-US" sz="1600" smtClean="0">
                <a:solidFill>
                  <a:srgbClr val="0070C0"/>
                </a:solidFill>
              </a:rPr>
            </a:br>
            <a:r>
              <a:rPr lang="en-US" sz="1600" smtClean="0">
                <a:solidFill>
                  <a:srgbClr val="0070C0"/>
                </a:solidFill>
              </a:rPr>
              <a:t>c) Grafik Bar, jumlah penduduk per kecamatan untuk kasus (B)</a:t>
            </a:r>
          </a:p>
        </p:txBody>
      </p:sp>
      <p:sp>
        <p:nvSpPr>
          <p:cNvPr id="59" name="TextBox 58"/>
          <p:cNvSpPr txBox="1"/>
          <p:nvPr/>
        </p:nvSpPr>
        <p:spPr>
          <a:xfrm>
            <a:off x="5774323" y="3532311"/>
            <a:ext cx="728582" cy="18466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200" i="1" smtClean="0">
                <a:latin typeface="Calibri" pitchFamily="34" charset="0"/>
              </a:rPr>
              <a:t>“sumber”</a:t>
            </a:r>
            <a:endParaRPr lang="en-US" sz="1200" i="1">
              <a:latin typeface="Calibri" pitchFamily="34" charset="0"/>
            </a:endParaRPr>
          </a:p>
        </p:txBody>
      </p:sp>
      <p:sp>
        <p:nvSpPr>
          <p:cNvPr id="60" name="TextBox 59"/>
          <p:cNvSpPr txBox="1"/>
          <p:nvPr/>
        </p:nvSpPr>
        <p:spPr>
          <a:xfrm>
            <a:off x="8083214" y="3398502"/>
            <a:ext cx="728582" cy="369332"/>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200" i="1" smtClean="0">
                <a:latin typeface="Calibri" pitchFamily="34" charset="0"/>
              </a:rPr>
              <a:t>“sifat numerik”</a:t>
            </a:r>
            <a:endParaRPr lang="en-US" sz="1200" i="1">
              <a:latin typeface="Calibri" pitchFamily="34" charset="0"/>
            </a:endParaRPr>
          </a:p>
        </p:txBody>
      </p:sp>
      <p:sp>
        <p:nvSpPr>
          <p:cNvPr id="61" name="TextBox 60"/>
          <p:cNvSpPr txBox="1"/>
          <p:nvPr/>
        </p:nvSpPr>
        <p:spPr>
          <a:xfrm>
            <a:off x="6891206" y="3098663"/>
            <a:ext cx="728582" cy="18466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200" i="1" smtClean="0">
                <a:latin typeface="Calibri" pitchFamily="34" charset="0"/>
              </a:rPr>
              <a:t>“bentuk”</a:t>
            </a:r>
            <a:endParaRPr lang="en-US" sz="1200" i="1">
              <a:latin typeface="Calibri" pitchFamily="34" charset="0"/>
            </a:endParaRPr>
          </a:p>
        </p:txBody>
      </p:sp>
      <p:sp>
        <p:nvSpPr>
          <p:cNvPr id="63" name="TextBox 62"/>
          <p:cNvSpPr txBox="1"/>
          <p:nvPr/>
        </p:nvSpPr>
        <p:spPr>
          <a:xfrm>
            <a:off x="9301459" y="5723009"/>
            <a:ext cx="2410481" cy="369332"/>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200" i="1" smtClean="0">
                <a:latin typeface="Calibri" pitchFamily="34" charset="0"/>
              </a:rPr>
              <a:t>“Pengumpulan data”/ pengamatan langsung di lapangan/ observasi</a:t>
            </a:r>
            <a:endParaRPr lang="en-US" sz="1200" i="1">
              <a:latin typeface="Calibri" pitchFamily="34" charset="0"/>
            </a:endParaRPr>
          </a:p>
        </p:txBody>
      </p:sp>
      <p:sp>
        <p:nvSpPr>
          <p:cNvPr id="58" name="Left-Right Arrow 57"/>
          <p:cNvSpPr/>
          <p:nvPr/>
        </p:nvSpPr>
        <p:spPr>
          <a:xfrm rot="5400000" flipH="1">
            <a:off x="6873781" y="4889151"/>
            <a:ext cx="1023834" cy="171223"/>
          </a:xfrm>
          <a:prstGeom prst="lef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7039241" y="4661680"/>
            <a:ext cx="671662" cy="577739"/>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smtClean="0">
                <a:latin typeface="Calibri" pitchFamily="34" charset="0"/>
              </a:rPr>
              <a:t>DBMS</a:t>
            </a:r>
            <a:endParaRPr lang="en-US" sz="1400" b="1">
              <a:latin typeface="Calibri" pitchFamily="34" charset="0"/>
            </a:endParaRPr>
          </a:p>
        </p:txBody>
      </p:sp>
      <p:sp>
        <p:nvSpPr>
          <p:cNvPr id="62" name="Rounded Rectangle 61"/>
          <p:cNvSpPr/>
          <p:nvPr/>
        </p:nvSpPr>
        <p:spPr>
          <a:xfrm>
            <a:off x="10255377" y="97985"/>
            <a:ext cx="1298448" cy="522436"/>
          </a:xfrm>
          <a:prstGeom prst="roundRect">
            <a:avLst/>
          </a:prstGeom>
          <a:solidFill>
            <a:srgbClr val="FFFF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smtClean="0">
                <a:solidFill>
                  <a:schemeClr val="tx1"/>
                </a:solidFill>
              </a:rPr>
              <a:t>REVIEW</a:t>
            </a:r>
            <a:endParaRPr lang="en-US" sz="1600" i="1">
              <a:solidFill>
                <a:schemeClr val="tx1"/>
              </a:solidFill>
            </a:endParaRPr>
          </a:p>
        </p:txBody>
      </p:sp>
      <p:sp>
        <p:nvSpPr>
          <p:cNvPr id="2" name="Rectangle 1"/>
          <p:cNvSpPr/>
          <p:nvPr/>
        </p:nvSpPr>
        <p:spPr>
          <a:xfrm>
            <a:off x="637798" y="4661680"/>
            <a:ext cx="5319085" cy="1846659"/>
          </a:xfrm>
          <a:prstGeom prst="rect">
            <a:avLst/>
          </a:prstGeom>
        </p:spPr>
        <p:txBody>
          <a:bodyPr wrap="none">
            <a:spAutoFit/>
          </a:bodyPr>
          <a:lstStyle/>
          <a:p>
            <a:r>
              <a:rPr lang="en-US" sz="1600" b="1" smtClean="0">
                <a:latin typeface="Times New Roman" pitchFamily="18" charset="0"/>
                <a:cs typeface="Times New Roman" pitchFamily="18" charset="0"/>
              </a:rPr>
              <a:t>Kata penting dlm DB :</a:t>
            </a:r>
          </a:p>
          <a:p>
            <a:r>
              <a:rPr lang="en-US" sz="1600" smtClean="0">
                <a:latin typeface="Times New Roman" pitchFamily="18" charset="0"/>
                <a:cs typeface="Times New Roman" pitchFamily="18" charset="0"/>
              </a:rPr>
              <a:t>1) FAKTA – DATA – INFORMASI</a:t>
            </a:r>
          </a:p>
          <a:p>
            <a:r>
              <a:rPr lang="en-US" sz="1600" smtClean="0">
                <a:latin typeface="Times New Roman" pitchFamily="18" charset="0"/>
                <a:cs typeface="Times New Roman" pitchFamily="18" charset="0"/>
              </a:rPr>
              <a:t>2) Survei – DBMS – Data Processing</a:t>
            </a:r>
          </a:p>
          <a:p>
            <a:r>
              <a:rPr lang="en-US" sz="1600" smtClean="0">
                <a:latin typeface="Times New Roman" pitchFamily="18" charset="0"/>
                <a:cs typeface="Times New Roman" pitchFamily="18" charset="0"/>
              </a:rPr>
              <a:t>3) Query</a:t>
            </a:r>
          </a:p>
          <a:p>
            <a:r>
              <a:rPr lang="en-US" sz="1600" smtClean="0">
                <a:latin typeface="Times New Roman" pitchFamily="18" charset="0"/>
                <a:cs typeface="Times New Roman" pitchFamily="18" charset="0"/>
              </a:rPr>
              <a:t>4) Storage Database</a:t>
            </a:r>
          </a:p>
          <a:p>
            <a:r>
              <a:rPr lang="en-US" sz="1600" smtClean="0">
                <a:latin typeface="Times New Roman" pitchFamily="18" charset="0"/>
                <a:cs typeface="Times New Roman" pitchFamily="18" charset="0"/>
              </a:rPr>
              <a:t>5) Data : atribut/spasial, kuantitatif/kualitatif, primer/sekunder</a:t>
            </a:r>
          </a:p>
          <a:p>
            <a:endParaRPr lang="en-US" sz="1600">
              <a:latin typeface="Times New Roman" pitchFamily="18" charset="0"/>
              <a:cs typeface="Times New Roman" pitchFamily="18" charset="0"/>
            </a:endParaRPr>
          </a:p>
        </p:txBody>
      </p:sp>
      <p:sp>
        <p:nvSpPr>
          <p:cNvPr id="3" name="Freeform 2"/>
          <p:cNvSpPr/>
          <p:nvPr/>
        </p:nvSpPr>
        <p:spPr>
          <a:xfrm>
            <a:off x="8122920" y="889807"/>
            <a:ext cx="3056890" cy="5231252"/>
          </a:xfrm>
          <a:custGeom>
            <a:avLst/>
            <a:gdLst>
              <a:gd name="connsiteX0" fmla="*/ 2118360 w 3056890"/>
              <a:gd name="connsiteY0" fmla="*/ 24593 h 5231252"/>
              <a:gd name="connsiteX1" fmla="*/ 2636520 w 3056890"/>
              <a:gd name="connsiteY1" fmla="*/ 93173 h 5231252"/>
              <a:gd name="connsiteX2" fmla="*/ 2964180 w 3056890"/>
              <a:gd name="connsiteY2" fmla="*/ 778973 h 5231252"/>
              <a:gd name="connsiteX3" fmla="*/ 3032760 w 3056890"/>
              <a:gd name="connsiteY3" fmla="*/ 1632413 h 5231252"/>
              <a:gd name="connsiteX4" fmla="*/ 3048000 w 3056890"/>
              <a:gd name="connsiteY4" fmla="*/ 2455373 h 5231252"/>
              <a:gd name="connsiteX5" fmla="*/ 3032760 w 3056890"/>
              <a:gd name="connsiteY5" fmla="*/ 3232613 h 5231252"/>
              <a:gd name="connsiteX6" fmla="*/ 2788920 w 3056890"/>
              <a:gd name="connsiteY6" fmla="*/ 4261313 h 5231252"/>
              <a:gd name="connsiteX7" fmla="*/ 2270760 w 3056890"/>
              <a:gd name="connsiteY7" fmla="*/ 4825193 h 5231252"/>
              <a:gd name="connsiteX8" fmla="*/ 1508760 w 3056890"/>
              <a:gd name="connsiteY8" fmla="*/ 5122373 h 5231252"/>
              <a:gd name="connsiteX9" fmla="*/ 708660 w 3056890"/>
              <a:gd name="connsiteY9" fmla="*/ 5206193 h 5231252"/>
              <a:gd name="connsiteX10" fmla="*/ 129540 w 3056890"/>
              <a:gd name="connsiteY10" fmla="*/ 5229053 h 5231252"/>
              <a:gd name="connsiteX11" fmla="*/ 0 w 3056890"/>
              <a:gd name="connsiteY11" fmla="*/ 5229053 h 5231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56890" h="5231252">
                <a:moveTo>
                  <a:pt x="2118360" y="24593"/>
                </a:moveTo>
                <a:cubicBezTo>
                  <a:pt x="2306955" y="-3982"/>
                  <a:pt x="2495550" y="-32557"/>
                  <a:pt x="2636520" y="93173"/>
                </a:cubicBezTo>
                <a:cubicBezTo>
                  <a:pt x="2777490" y="218903"/>
                  <a:pt x="2898140" y="522433"/>
                  <a:pt x="2964180" y="778973"/>
                </a:cubicBezTo>
                <a:cubicBezTo>
                  <a:pt x="3030220" y="1035513"/>
                  <a:pt x="3018790" y="1353013"/>
                  <a:pt x="3032760" y="1632413"/>
                </a:cubicBezTo>
                <a:cubicBezTo>
                  <a:pt x="3046730" y="1911813"/>
                  <a:pt x="3048000" y="2188673"/>
                  <a:pt x="3048000" y="2455373"/>
                </a:cubicBezTo>
                <a:cubicBezTo>
                  <a:pt x="3048000" y="2722073"/>
                  <a:pt x="3075940" y="2931623"/>
                  <a:pt x="3032760" y="3232613"/>
                </a:cubicBezTo>
                <a:cubicBezTo>
                  <a:pt x="2989580" y="3533603"/>
                  <a:pt x="2915920" y="3995883"/>
                  <a:pt x="2788920" y="4261313"/>
                </a:cubicBezTo>
                <a:cubicBezTo>
                  <a:pt x="2661920" y="4526743"/>
                  <a:pt x="2484120" y="4681683"/>
                  <a:pt x="2270760" y="4825193"/>
                </a:cubicBezTo>
                <a:cubicBezTo>
                  <a:pt x="2057400" y="4968703"/>
                  <a:pt x="1769110" y="5058873"/>
                  <a:pt x="1508760" y="5122373"/>
                </a:cubicBezTo>
                <a:cubicBezTo>
                  <a:pt x="1248410" y="5185873"/>
                  <a:pt x="938530" y="5188413"/>
                  <a:pt x="708660" y="5206193"/>
                </a:cubicBezTo>
                <a:cubicBezTo>
                  <a:pt x="478790" y="5223973"/>
                  <a:pt x="247650" y="5225243"/>
                  <a:pt x="129540" y="5229053"/>
                </a:cubicBezTo>
                <a:cubicBezTo>
                  <a:pt x="11430" y="5232863"/>
                  <a:pt x="5715" y="5230958"/>
                  <a:pt x="0" y="5229053"/>
                </a:cubicBezTo>
              </a:path>
            </a:pathLst>
          </a:cu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6" name="Freeform 65"/>
          <p:cNvSpPr/>
          <p:nvPr/>
        </p:nvSpPr>
        <p:spPr>
          <a:xfrm>
            <a:off x="8122920" y="1127487"/>
            <a:ext cx="3787140" cy="5059953"/>
          </a:xfrm>
          <a:custGeom>
            <a:avLst/>
            <a:gdLst>
              <a:gd name="connsiteX0" fmla="*/ 2118360 w 3056890"/>
              <a:gd name="connsiteY0" fmla="*/ 24593 h 5231252"/>
              <a:gd name="connsiteX1" fmla="*/ 2636520 w 3056890"/>
              <a:gd name="connsiteY1" fmla="*/ 93173 h 5231252"/>
              <a:gd name="connsiteX2" fmla="*/ 2964180 w 3056890"/>
              <a:gd name="connsiteY2" fmla="*/ 778973 h 5231252"/>
              <a:gd name="connsiteX3" fmla="*/ 3032760 w 3056890"/>
              <a:gd name="connsiteY3" fmla="*/ 1632413 h 5231252"/>
              <a:gd name="connsiteX4" fmla="*/ 3048000 w 3056890"/>
              <a:gd name="connsiteY4" fmla="*/ 2455373 h 5231252"/>
              <a:gd name="connsiteX5" fmla="*/ 3032760 w 3056890"/>
              <a:gd name="connsiteY5" fmla="*/ 3232613 h 5231252"/>
              <a:gd name="connsiteX6" fmla="*/ 2788920 w 3056890"/>
              <a:gd name="connsiteY6" fmla="*/ 4261313 h 5231252"/>
              <a:gd name="connsiteX7" fmla="*/ 2270760 w 3056890"/>
              <a:gd name="connsiteY7" fmla="*/ 4825193 h 5231252"/>
              <a:gd name="connsiteX8" fmla="*/ 1508760 w 3056890"/>
              <a:gd name="connsiteY8" fmla="*/ 5122373 h 5231252"/>
              <a:gd name="connsiteX9" fmla="*/ 708660 w 3056890"/>
              <a:gd name="connsiteY9" fmla="*/ 5206193 h 5231252"/>
              <a:gd name="connsiteX10" fmla="*/ 129540 w 3056890"/>
              <a:gd name="connsiteY10" fmla="*/ 5229053 h 5231252"/>
              <a:gd name="connsiteX11" fmla="*/ 0 w 3056890"/>
              <a:gd name="connsiteY11" fmla="*/ 5229053 h 5231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56890" h="5231252">
                <a:moveTo>
                  <a:pt x="2118360" y="24593"/>
                </a:moveTo>
                <a:cubicBezTo>
                  <a:pt x="2306955" y="-3982"/>
                  <a:pt x="2495550" y="-32557"/>
                  <a:pt x="2636520" y="93173"/>
                </a:cubicBezTo>
                <a:cubicBezTo>
                  <a:pt x="2777490" y="218903"/>
                  <a:pt x="2898140" y="522433"/>
                  <a:pt x="2964180" y="778973"/>
                </a:cubicBezTo>
                <a:cubicBezTo>
                  <a:pt x="3030220" y="1035513"/>
                  <a:pt x="3018790" y="1353013"/>
                  <a:pt x="3032760" y="1632413"/>
                </a:cubicBezTo>
                <a:cubicBezTo>
                  <a:pt x="3046730" y="1911813"/>
                  <a:pt x="3048000" y="2188673"/>
                  <a:pt x="3048000" y="2455373"/>
                </a:cubicBezTo>
                <a:cubicBezTo>
                  <a:pt x="3048000" y="2722073"/>
                  <a:pt x="3075940" y="2931623"/>
                  <a:pt x="3032760" y="3232613"/>
                </a:cubicBezTo>
                <a:cubicBezTo>
                  <a:pt x="2989580" y="3533603"/>
                  <a:pt x="2915920" y="3995883"/>
                  <a:pt x="2788920" y="4261313"/>
                </a:cubicBezTo>
                <a:cubicBezTo>
                  <a:pt x="2661920" y="4526743"/>
                  <a:pt x="2484120" y="4681683"/>
                  <a:pt x="2270760" y="4825193"/>
                </a:cubicBezTo>
                <a:cubicBezTo>
                  <a:pt x="2057400" y="4968703"/>
                  <a:pt x="1769110" y="5058873"/>
                  <a:pt x="1508760" y="5122373"/>
                </a:cubicBezTo>
                <a:cubicBezTo>
                  <a:pt x="1248410" y="5185873"/>
                  <a:pt x="938530" y="5188413"/>
                  <a:pt x="708660" y="5206193"/>
                </a:cubicBezTo>
                <a:cubicBezTo>
                  <a:pt x="478790" y="5223973"/>
                  <a:pt x="247650" y="5225243"/>
                  <a:pt x="129540" y="5229053"/>
                </a:cubicBezTo>
                <a:cubicBezTo>
                  <a:pt x="11430" y="5232863"/>
                  <a:pt x="5715" y="5230958"/>
                  <a:pt x="0" y="5229053"/>
                </a:cubicBezTo>
              </a:path>
            </a:pathLst>
          </a:cu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7" name="TextBox 66"/>
          <p:cNvSpPr txBox="1"/>
          <p:nvPr/>
        </p:nvSpPr>
        <p:spPr>
          <a:xfrm>
            <a:off x="8973190" y="1913008"/>
            <a:ext cx="2255900" cy="18466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200" i="1" smtClean="0">
                <a:latin typeface="Calibri" pitchFamily="34" charset="0"/>
              </a:rPr>
              <a:t>A. Tanya ke teman satu per satu</a:t>
            </a:r>
            <a:endParaRPr lang="en-US" sz="1200" i="1">
              <a:latin typeface="Calibri" pitchFamily="34" charset="0"/>
            </a:endParaRPr>
          </a:p>
        </p:txBody>
      </p:sp>
      <p:sp>
        <p:nvSpPr>
          <p:cNvPr id="68" name="TextBox 67"/>
          <p:cNvSpPr txBox="1"/>
          <p:nvPr/>
        </p:nvSpPr>
        <p:spPr>
          <a:xfrm>
            <a:off x="9015171" y="2324488"/>
            <a:ext cx="2722566" cy="18466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pPr algn="r"/>
            <a:r>
              <a:rPr lang="en-US" sz="1200" i="1" smtClean="0">
                <a:latin typeface="Calibri" pitchFamily="34" charset="0"/>
              </a:rPr>
              <a:t>B.  Cari di kantor BPS/ di Google</a:t>
            </a:r>
            <a:endParaRPr lang="en-US" sz="1200" i="1">
              <a:latin typeface="Calibri" pitchFamily="34" charset="0"/>
            </a:endParaRPr>
          </a:p>
        </p:txBody>
      </p:sp>
    </p:spTree>
    <p:extLst>
      <p:ext uri="{BB962C8B-B14F-4D97-AF65-F5344CB8AC3E}">
        <p14:creationId xmlns:p14="http://schemas.microsoft.com/office/powerpoint/2010/main" val="17981246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 xmlns:a16="http://schemas.microsoft.com/office/drawing/2014/main" id="{BD21447A-6C77-4E90-9545-B2B98D1C43C0}"/>
              </a:ext>
            </a:extLst>
          </p:cNvPr>
          <p:cNvSpPr>
            <a:spLocks noGrp="1"/>
          </p:cNvSpPr>
          <p:nvPr>
            <p:ph type="ctrTitle"/>
          </p:nvPr>
        </p:nvSpPr>
        <p:spPr>
          <a:xfrm>
            <a:off x="428624" y="135411"/>
            <a:ext cx="11249025" cy="493240"/>
          </a:xfrm>
          <a:noFill/>
        </p:spPr>
        <p:txBody>
          <a:bodyPr>
            <a:noAutofit/>
          </a:bodyPr>
          <a:lstStyle/>
          <a:p>
            <a:r>
              <a:rPr lang="en-US" sz="3200" smtClean="0">
                <a:latin typeface="AR JULIAN" pitchFamily="2" charset="0"/>
                <a:sym typeface="Wingdings"/>
              </a:rPr>
              <a:t> </a:t>
            </a:r>
            <a:r>
              <a:rPr lang="en-US" sz="3200">
                <a:latin typeface="AR JULIAN" pitchFamily="2" charset="0"/>
              </a:rPr>
              <a:t>PENDALAMAN </a:t>
            </a:r>
            <a:r>
              <a:rPr lang="en-US" sz="3200" smtClean="0">
                <a:latin typeface="AR JULIAN" pitchFamily="2" charset="0"/>
              </a:rPr>
              <a:t>PEMBUATAN DATA </a:t>
            </a:r>
            <a:r>
              <a:rPr lang="en-US" sz="3200">
                <a:latin typeface="AR JULIAN" pitchFamily="2" charset="0"/>
              </a:rPr>
              <a:t>: KASUS</a:t>
            </a:r>
            <a:endParaRPr lang="id-ID" sz="3200">
              <a:latin typeface="AR JULIAN" pitchFamily="2" charset="0"/>
            </a:endParaRPr>
          </a:p>
        </p:txBody>
      </p:sp>
      <p:graphicFrame>
        <p:nvGraphicFramePr>
          <p:cNvPr id="13" name="Table 12"/>
          <p:cNvGraphicFramePr>
            <a:graphicFrameLocks noGrp="1"/>
          </p:cNvGraphicFramePr>
          <p:nvPr>
            <p:extLst>
              <p:ext uri="{D42A27DB-BD31-4B8C-83A1-F6EECF244321}">
                <p14:modId xmlns:p14="http://schemas.microsoft.com/office/powerpoint/2010/main" val="2075613439"/>
              </p:ext>
            </p:extLst>
          </p:nvPr>
        </p:nvGraphicFramePr>
        <p:xfrm>
          <a:off x="595910" y="862975"/>
          <a:ext cx="9475714" cy="2139305"/>
        </p:xfrm>
        <a:graphic>
          <a:graphicData uri="http://schemas.openxmlformats.org/drawingml/2006/table">
            <a:tbl>
              <a:tblPr firstRow="1" firstCol="1" bandRow="1"/>
              <a:tblGrid>
                <a:gridCol w="758760"/>
                <a:gridCol w="1014564"/>
                <a:gridCol w="1101304"/>
                <a:gridCol w="462504"/>
                <a:gridCol w="471899"/>
                <a:gridCol w="558011"/>
                <a:gridCol w="374826"/>
                <a:gridCol w="494530"/>
                <a:gridCol w="656648"/>
                <a:gridCol w="535065"/>
                <a:gridCol w="545575"/>
                <a:gridCol w="611632"/>
                <a:gridCol w="507048"/>
                <a:gridCol w="1383348"/>
              </a:tblGrid>
              <a:tr h="523865">
                <a:tc gridSpan="6">
                  <a:txBody>
                    <a:bodyPr/>
                    <a:lstStyle/>
                    <a:p>
                      <a:pPr algn="just">
                        <a:spcAft>
                          <a:spcPts val="0"/>
                        </a:spcAft>
                      </a:pPr>
                      <a:r>
                        <a:rPr lang="en-US" sz="1400" b="0" smtClean="0">
                          <a:effectLst/>
                          <a:latin typeface="Times New Roman"/>
                          <a:ea typeface="Times New Roman"/>
                        </a:rPr>
                        <a:t>Skema Data/Relasi/Tabel  :</a:t>
                      </a:r>
                    </a:p>
                    <a:p>
                      <a:pPr algn="just">
                        <a:spcAft>
                          <a:spcPts val="0"/>
                        </a:spcAft>
                      </a:pPr>
                      <a:r>
                        <a:rPr lang="en-US" sz="1400" b="0" smtClean="0">
                          <a:effectLst/>
                          <a:latin typeface="Times New Roman"/>
                          <a:ea typeface="Times New Roman"/>
                        </a:rPr>
                        <a:t>    </a:t>
                      </a:r>
                      <a:r>
                        <a:rPr lang="en-US" sz="1400" b="1" smtClean="0">
                          <a:effectLst/>
                          <a:latin typeface="Times New Roman"/>
                          <a:ea typeface="Times New Roman"/>
                        </a:rPr>
                        <a:t>Peserta_kuliahBD =</a:t>
                      </a:r>
                      <a:r>
                        <a:rPr lang="en-US" sz="1400" b="0" smtClean="0">
                          <a:effectLst/>
                          <a:latin typeface="Times New Roman"/>
                          <a:ea typeface="Times New Roman"/>
                        </a:rPr>
                        <a:t> ( ….)</a:t>
                      </a:r>
                    </a:p>
                    <a:p>
                      <a:pPr algn="just">
                        <a:spcAft>
                          <a:spcPts val="0"/>
                        </a:spcAft>
                      </a:pPr>
                      <a:r>
                        <a:rPr lang="en-US" sz="1400" b="0" smtClean="0">
                          <a:effectLst/>
                          <a:latin typeface="Times New Roman"/>
                          <a:ea typeface="Times New Roman"/>
                        </a:rPr>
                        <a:t>Instan Tabel </a:t>
                      </a:r>
                      <a:r>
                        <a:rPr lang="en-US" sz="1400" b="1" smtClean="0">
                          <a:effectLst/>
                          <a:latin typeface="Times New Roman"/>
                          <a:ea typeface="Times New Roman"/>
                        </a:rPr>
                        <a:t>: Peserta_kuliahBD</a:t>
                      </a:r>
                      <a:endParaRPr lang="en-US" sz="1400">
                        <a:effectLst/>
                        <a:latin typeface="Times New Roman"/>
                        <a:ea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hMerge="1">
                  <a:txBody>
                    <a:bodyPr/>
                    <a:lstStyle/>
                    <a:p>
                      <a:pPr algn="just">
                        <a:spcAft>
                          <a:spcPts val="0"/>
                        </a:spcAft>
                      </a:pPr>
                      <a:endParaRPr lang="en-US" sz="1600">
                        <a:effectLst/>
                        <a:latin typeface="Times New Roman"/>
                        <a:ea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hMerge="1">
                  <a:txBody>
                    <a:bodyPr/>
                    <a:lstStyle/>
                    <a:p>
                      <a:pPr algn="just">
                        <a:spcAft>
                          <a:spcPts val="0"/>
                        </a:spcAft>
                      </a:pPr>
                      <a:endParaRPr lang="en-US" sz="1400">
                        <a:effectLst/>
                        <a:latin typeface="Times New Roman"/>
                        <a:ea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hMerge="1">
                  <a:txBody>
                    <a:bodyPr/>
                    <a:lstStyle/>
                    <a:p>
                      <a:pPr algn="just">
                        <a:spcAft>
                          <a:spcPts val="0"/>
                        </a:spcAft>
                      </a:pPr>
                      <a:endParaRPr lang="en-US" sz="1400">
                        <a:effectLst/>
                        <a:latin typeface="Times New Roman"/>
                        <a:ea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hMerge="1">
                  <a:txBody>
                    <a:bodyPr/>
                    <a:lstStyle/>
                    <a:p>
                      <a:pPr algn="just">
                        <a:spcAft>
                          <a:spcPts val="0"/>
                        </a:spcAft>
                      </a:pPr>
                      <a:endParaRPr lang="en-US" sz="1400">
                        <a:effectLst/>
                        <a:latin typeface="Times New Roman"/>
                        <a:ea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hMerge="1">
                  <a:txBody>
                    <a:bodyPr/>
                    <a:lstStyle/>
                    <a:p>
                      <a:pPr algn="just">
                        <a:spcAft>
                          <a:spcPts val="0"/>
                        </a:spcAft>
                      </a:pPr>
                      <a:endParaRPr lang="en-US" sz="1400">
                        <a:effectLst/>
                        <a:latin typeface="Times New Roman"/>
                        <a:ea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endParaRPr lang="en-US" sz="1400">
                        <a:effectLst/>
                        <a:latin typeface="Times New Roman"/>
                        <a:ea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endParaRPr lang="en-US" sz="1400">
                        <a:effectLst/>
                        <a:latin typeface="Times New Roman"/>
                        <a:ea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endParaRPr lang="en-US" sz="1400">
                        <a:effectLst/>
                        <a:latin typeface="Times New Roman"/>
                        <a:ea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endParaRPr lang="en-US" sz="1400">
                        <a:effectLst/>
                        <a:latin typeface="Times New Roman"/>
                        <a:ea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endParaRPr lang="en-US" sz="1400">
                        <a:effectLst/>
                        <a:latin typeface="Times New Roman"/>
                        <a:ea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endParaRPr lang="en-US" sz="1400">
                        <a:effectLst/>
                        <a:latin typeface="Times New Roman"/>
                        <a:ea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endParaRPr lang="en-US" sz="1400">
                        <a:effectLst/>
                        <a:latin typeface="Times New Roman"/>
                        <a:ea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endParaRPr lang="en-US" sz="1400">
                        <a:effectLst/>
                        <a:latin typeface="Times New Roman"/>
                        <a:ea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r>
              <a:tr h="276535">
                <a:tc>
                  <a:txBody>
                    <a:bodyPr/>
                    <a:lstStyle/>
                    <a:p>
                      <a:pPr algn="just">
                        <a:spcAft>
                          <a:spcPts val="0"/>
                        </a:spcAft>
                      </a:pPr>
                      <a:r>
                        <a:rPr lang="en-US" sz="1400" smtClean="0">
                          <a:effectLst/>
                          <a:latin typeface="Times New Roman"/>
                          <a:ea typeface="Times New Roman"/>
                        </a:rPr>
                        <a:t>NIM</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pPr>
                      <a:r>
                        <a:rPr lang="en-US" sz="1400" smtClean="0">
                          <a:effectLst/>
                          <a:latin typeface="Times New Roman"/>
                          <a:ea typeface="Times New Roman"/>
                        </a:rPr>
                        <a:t>NAMA LENGKAP</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l">
                        <a:spcAft>
                          <a:spcPts val="0"/>
                        </a:spcAft>
                      </a:pPr>
                      <a:r>
                        <a:rPr lang="en-US" sz="1400" smtClean="0">
                          <a:effectLst/>
                          <a:latin typeface="Times New Roman"/>
                          <a:ea typeface="Times New Roman"/>
                        </a:rPr>
                        <a:t>Alamat Jalan</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pPr>
                      <a:r>
                        <a:rPr lang="en-US" sz="1400" smtClean="0">
                          <a:effectLst/>
                          <a:latin typeface="Times New Roman"/>
                          <a:ea typeface="Times New Roman"/>
                        </a:rPr>
                        <a:t>Kec</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pPr>
                      <a:r>
                        <a:rPr lang="en-US" sz="1400" smtClean="0">
                          <a:effectLst/>
                          <a:latin typeface="Times New Roman"/>
                          <a:ea typeface="Times New Roman"/>
                        </a:rPr>
                        <a:t>Kab</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indent="0" algn="l">
                        <a:spcAft>
                          <a:spcPts val="0"/>
                        </a:spcAft>
                      </a:pPr>
                      <a:r>
                        <a:rPr lang="en-US" sz="1400" smtClean="0">
                          <a:effectLst/>
                          <a:latin typeface="Times New Roman"/>
                          <a:ea typeface="Times New Roman"/>
                        </a:rPr>
                        <a:t>Tgl_</a:t>
                      </a:r>
                      <a:br>
                        <a:rPr lang="en-US" sz="1400" smtClean="0">
                          <a:effectLst/>
                          <a:latin typeface="Times New Roman"/>
                          <a:ea typeface="Times New Roman"/>
                        </a:rPr>
                      </a:br>
                      <a:r>
                        <a:rPr lang="en-US" sz="1400" smtClean="0">
                          <a:effectLst/>
                          <a:latin typeface="Times New Roman"/>
                          <a:ea typeface="Times New Roman"/>
                        </a:rPr>
                        <a:t>Lahir</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pPr>
                      <a:r>
                        <a:rPr lang="en-US" sz="1400" smtClean="0">
                          <a:effectLst/>
                          <a:latin typeface="Times New Roman"/>
                          <a:ea typeface="Times New Roman"/>
                        </a:rPr>
                        <a:t>JK</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pPr>
                      <a:r>
                        <a:rPr lang="en-US" sz="1400" smtClean="0">
                          <a:effectLst/>
                          <a:latin typeface="Times New Roman"/>
                          <a:ea typeface="Times New Roman"/>
                        </a:rPr>
                        <a:t>HP</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pPr>
                      <a:r>
                        <a:rPr lang="en-US" sz="1400" smtClean="0">
                          <a:effectLst/>
                          <a:latin typeface="Times New Roman"/>
                          <a:ea typeface="Times New Roman"/>
                        </a:rPr>
                        <a:t>Hobby</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pPr>
                      <a:r>
                        <a:rPr lang="en-US" sz="1400" smtClean="0">
                          <a:effectLst/>
                          <a:latin typeface="Times New Roman"/>
                          <a:ea typeface="Times New Roman"/>
                        </a:rPr>
                        <a:t>Prodi</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pPr>
                      <a:r>
                        <a:rPr lang="en-US" sz="1400" smtClean="0">
                          <a:effectLst/>
                          <a:latin typeface="Times New Roman"/>
                          <a:ea typeface="Times New Roman"/>
                        </a:rPr>
                        <a:t>email</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pPr>
                      <a:r>
                        <a:rPr lang="en-US" sz="1400" smtClean="0">
                          <a:effectLst/>
                          <a:latin typeface="Times New Roman"/>
                          <a:ea typeface="Times New Roman"/>
                        </a:rPr>
                        <a:t>agama</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pPr>
                      <a:r>
                        <a:rPr lang="en-US" sz="1400" smtClean="0">
                          <a:effectLst/>
                          <a:latin typeface="Times New Roman"/>
                          <a:ea typeface="Times New Roman"/>
                        </a:rPr>
                        <a:t>Foto</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pPr>
                      <a:r>
                        <a:rPr lang="en-US" sz="1400" smtClean="0">
                          <a:effectLst/>
                          <a:latin typeface="Times New Roman"/>
                          <a:ea typeface="Times New Roman"/>
                        </a:rPr>
                        <a:t>Jarak-ke kampus</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r h="173345">
                <a:tc>
                  <a:txBody>
                    <a:bodyPr/>
                    <a:lstStyle/>
                    <a:p>
                      <a:pPr algn="ctr">
                        <a:spcAft>
                          <a:spcPts val="0"/>
                        </a:spcAft>
                      </a:pPr>
                      <a:r>
                        <a:rPr lang="en-US" sz="800" smtClean="0">
                          <a:effectLst/>
                          <a:latin typeface="Times New Roman"/>
                          <a:ea typeface="Times New Roman"/>
                        </a:rPr>
                        <a:t>1</a:t>
                      </a:r>
                      <a:endParaRPr lang="en-US" sz="8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800" smtClean="0">
                          <a:effectLst/>
                          <a:latin typeface="Times New Roman"/>
                          <a:ea typeface="Times New Roman"/>
                        </a:rPr>
                        <a:t>2</a:t>
                      </a:r>
                      <a:endParaRPr lang="en-US" sz="8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800" smtClean="0">
                          <a:effectLst/>
                          <a:latin typeface="Times New Roman"/>
                          <a:ea typeface="Times New Roman"/>
                        </a:rPr>
                        <a:t>3</a:t>
                      </a:r>
                      <a:endParaRPr lang="en-US" sz="8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800" smtClean="0">
                          <a:effectLst/>
                          <a:latin typeface="Times New Roman"/>
                          <a:ea typeface="Times New Roman"/>
                        </a:rPr>
                        <a:t>4</a:t>
                      </a:r>
                      <a:endParaRPr lang="en-US" sz="8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800" smtClean="0">
                          <a:effectLst/>
                          <a:latin typeface="Times New Roman"/>
                          <a:ea typeface="Times New Roman"/>
                        </a:rPr>
                        <a:t>5</a:t>
                      </a:r>
                      <a:endParaRPr lang="en-US" sz="8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800" smtClean="0">
                          <a:effectLst/>
                          <a:latin typeface="Times New Roman"/>
                          <a:ea typeface="Times New Roman"/>
                        </a:rPr>
                        <a:t>6</a:t>
                      </a:r>
                      <a:endParaRPr lang="en-US" sz="8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800" smtClean="0">
                          <a:effectLst/>
                          <a:latin typeface="Times New Roman"/>
                          <a:ea typeface="Times New Roman"/>
                        </a:rPr>
                        <a:t>7</a:t>
                      </a:r>
                      <a:endParaRPr lang="en-US" sz="8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800" smtClean="0">
                          <a:effectLst/>
                          <a:latin typeface="Times New Roman"/>
                          <a:ea typeface="Times New Roman"/>
                        </a:rPr>
                        <a:t>8</a:t>
                      </a:r>
                      <a:endParaRPr lang="en-US" sz="8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800" smtClean="0">
                          <a:effectLst/>
                          <a:latin typeface="Times New Roman"/>
                          <a:ea typeface="Times New Roman"/>
                        </a:rPr>
                        <a:t>9</a:t>
                      </a:r>
                      <a:endParaRPr lang="en-US" sz="8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800" smtClean="0">
                          <a:effectLst/>
                          <a:latin typeface="Times New Roman"/>
                          <a:ea typeface="Times New Roman"/>
                        </a:rPr>
                        <a:t>10</a:t>
                      </a:r>
                      <a:endParaRPr lang="en-US" sz="8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800" smtClean="0">
                          <a:effectLst/>
                          <a:latin typeface="Times New Roman"/>
                          <a:ea typeface="Times New Roman"/>
                        </a:rPr>
                        <a:t>11</a:t>
                      </a:r>
                      <a:endParaRPr lang="en-US" sz="8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800" smtClean="0">
                          <a:effectLst/>
                          <a:latin typeface="Times New Roman"/>
                          <a:ea typeface="Times New Roman"/>
                        </a:rPr>
                        <a:t>12</a:t>
                      </a:r>
                      <a:endParaRPr lang="en-US" sz="8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800" smtClean="0">
                          <a:effectLst/>
                          <a:latin typeface="Times New Roman"/>
                          <a:ea typeface="Times New Roman"/>
                        </a:rPr>
                        <a:t>13</a:t>
                      </a:r>
                      <a:endParaRPr lang="en-US" sz="8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800" smtClean="0">
                          <a:effectLst/>
                          <a:latin typeface="Times New Roman"/>
                          <a:ea typeface="Times New Roman"/>
                        </a:rPr>
                        <a:t>14</a:t>
                      </a:r>
                      <a:endParaRPr lang="en-US" sz="8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6535">
                <a:tc>
                  <a:txBody>
                    <a:bodyPr/>
                    <a:lstStyle/>
                    <a:p>
                      <a:pPr algn="just">
                        <a:spcAft>
                          <a:spcPts val="0"/>
                        </a:spcAft>
                      </a:pPr>
                      <a:r>
                        <a:rPr lang="en-US" sz="1200" smtClean="0">
                          <a:effectLst/>
                          <a:latin typeface="Times New Roman"/>
                          <a:ea typeface="Times New Roman"/>
                        </a:rPr>
                        <a:t>String[10]</a:t>
                      </a:r>
                      <a:endParaRPr lang="en-US" sz="12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smtClean="0">
                          <a:effectLst/>
                          <a:latin typeface="Times New Roman"/>
                          <a:ea typeface="Times New Roman"/>
                        </a:rPr>
                        <a:t>String[100]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endParaRPr lang="en-US" sz="12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endParaRPr lang="en-US" sz="12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endParaRPr lang="en-US" sz="12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endParaRPr lang="en-US" sz="12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smtClean="0">
                          <a:effectLst/>
                          <a:latin typeface="Times New Roman"/>
                          <a:ea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smtClean="0">
                          <a:effectLst/>
                          <a:latin typeface="Times New Roman"/>
                          <a:ea typeface="Times New Roman"/>
                        </a:rPr>
                        <a:t>String</a:t>
                      </a:r>
                    </a:p>
                    <a:p>
                      <a:pPr algn="l">
                        <a:spcAft>
                          <a:spcPts val="0"/>
                        </a:spcAft>
                      </a:pPr>
                      <a:r>
                        <a:rPr lang="en-US" sz="1200" smtClean="0">
                          <a:effectLst/>
                          <a:latin typeface="Times New Roman"/>
                          <a:ea typeface="Times New Roman"/>
                        </a:rPr>
                        <a:t>[20]</a:t>
                      </a:r>
                      <a:endParaRPr lang="en-US" sz="12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endParaRPr lang="en-US" sz="12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endParaRPr lang="en-US" sz="12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endParaRPr lang="en-US" sz="12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endParaRPr lang="en-US" sz="12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smtClean="0">
                          <a:effectLst/>
                          <a:latin typeface="Times New Roman"/>
                          <a:ea typeface="Times New Roman"/>
                        </a:rPr>
                        <a:t>???</a:t>
                      </a:r>
                      <a:endParaRPr lang="en-US" sz="12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endParaRPr lang="en-US" sz="12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6535">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400" smtClean="0">
                          <a:effectLst/>
                          <a:latin typeface="Times New Roman"/>
                          <a:ea typeface="Times New Roman"/>
                          <a:sym typeface="Wingdings"/>
                        </a:rPr>
                        <a:t> </a:t>
                      </a:r>
                      <a:r>
                        <a:rPr lang="en-US" sz="1400" smtClean="0">
                          <a:effectLst/>
                          <a:latin typeface="Times New Roman"/>
                          <a:ea typeface="Times New Roman"/>
                        </a:rPr>
                        <a:t>Null</a:t>
                      </a:r>
                    </a:p>
                    <a:p>
                      <a:pPr algn="just">
                        <a:spcAft>
                          <a:spcPts val="0"/>
                        </a:spcAft>
                      </a:pPr>
                      <a:endParaRPr lang="en-US" sz="9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endParaRPr lang="en-US" sz="9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endParaRPr lang="en-US" sz="9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endParaRPr lang="en-US" sz="9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endParaRPr lang="en-US" sz="9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endParaRPr lang="en-US" sz="9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endParaRPr lang="en-US" sz="9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endParaRPr lang="en-US" sz="9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endParaRPr lang="en-US" sz="9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endParaRPr lang="en-US" sz="9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endParaRPr lang="en-US" sz="9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endParaRPr lang="en-US" sz="9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endParaRPr lang="en-US" sz="9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endParaRPr lang="en-US" sz="9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8" name="Oval 17"/>
          <p:cNvSpPr/>
          <p:nvPr/>
        </p:nvSpPr>
        <p:spPr>
          <a:xfrm>
            <a:off x="9475704" y="2191685"/>
            <a:ext cx="1062999" cy="1111685"/>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smtClean="0">
                <a:latin typeface="Calibri" pitchFamily="34" charset="0"/>
              </a:rPr>
              <a:t>Survei</a:t>
            </a:r>
            <a:endParaRPr lang="en-US" b="1">
              <a:latin typeface="Calibri" pitchFamily="34" charset="0"/>
            </a:endParaRPr>
          </a:p>
        </p:txBody>
      </p:sp>
      <p:sp>
        <p:nvSpPr>
          <p:cNvPr id="23" name="Left Arrow 22"/>
          <p:cNvSpPr/>
          <p:nvPr/>
        </p:nvSpPr>
        <p:spPr>
          <a:xfrm rot="1276784">
            <a:off x="9182100" y="2427486"/>
            <a:ext cx="430764" cy="327243"/>
          </a:xfrm>
          <a:prstGeom prst="lef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Left Arrow 24"/>
          <p:cNvSpPr/>
          <p:nvPr/>
        </p:nvSpPr>
        <p:spPr>
          <a:xfrm>
            <a:off x="10477986" y="2730301"/>
            <a:ext cx="402474" cy="182880"/>
          </a:xfrm>
          <a:prstGeom prst="lef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Callout 31"/>
          <p:cNvSpPr/>
          <p:nvPr/>
        </p:nvSpPr>
        <p:spPr>
          <a:xfrm>
            <a:off x="5830054" y="3189070"/>
            <a:ext cx="4849169" cy="994310"/>
          </a:xfrm>
          <a:prstGeom prst="wedgeEllipseCallout">
            <a:avLst>
              <a:gd name="adj1" fmla="val 23449"/>
              <a:gd name="adj2" fmla="val -96839"/>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4300" indent="-114300">
              <a:buFont typeface="Wingdings" pitchFamily="2" charset="2"/>
              <a:buChar char="ü"/>
            </a:pPr>
            <a:endParaRPr lang="en-US" sz="1400" smtClean="0">
              <a:solidFill>
                <a:schemeClr val="tx1"/>
              </a:solidFill>
            </a:endParaRPr>
          </a:p>
          <a:p>
            <a:pPr marL="114300" indent="-114300">
              <a:buFont typeface="Wingdings" pitchFamily="2" charset="2"/>
              <a:buChar char="ü"/>
            </a:pPr>
            <a:endParaRPr lang="en-US" sz="1400">
              <a:solidFill>
                <a:schemeClr val="tx1"/>
              </a:solidFill>
            </a:endParaRPr>
          </a:p>
          <a:p>
            <a:pPr marL="114300" indent="-114300">
              <a:buFont typeface="Wingdings" pitchFamily="2" charset="2"/>
              <a:buChar char="ü"/>
            </a:pPr>
            <a:r>
              <a:rPr lang="en-US" sz="1400" smtClean="0">
                <a:solidFill>
                  <a:schemeClr val="tx1"/>
                </a:solidFill>
              </a:rPr>
              <a:t>Jenis data Primer atau Sekunder ?</a:t>
            </a:r>
          </a:p>
          <a:p>
            <a:pPr marL="114300" indent="-114300">
              <a:buFont typeface="Wingdings" pitchFamily="2" charset="2"/>
              <a:buChar char="ü"/>
            </a:pPr>
            <a:r>
              <a:rPr lang="en-US" sz="1400" smtClean="0">
                <a:solidFill>
                  <a:schemeClr val="tx1"/>
                </a:solidFill>
              </a:rPr>
              <a:t>Sifat data Kuantitaif atau Kualitatif ?</a:t>
            </a:r>
          </a:p>
          <a:p>
            <a:pPr marL="114300" indent="-114300">
              <a:buFont typeface="Wingdings" pitchFamily="2" charset="2"/>
              <a:buChar char="ü"/>
            </a:pPr>
            <a:r>
              <a:rPr lang="en-US" sz="1400" smtClean="0">
                <a:solidFill>
                  <a:schemeClr val="tx1"/>
                </a:solidFill>
              </a:rPr>
              <a:t>Bentuk data Atribut atau spasial?</a:t>
            </a:r>
          </a:p>
          <a:p>
            <a:pPr algn="ctr"/>
            <a:endParaRPr lang="en-US" sz="1400" smtClean="0">
              <a:solidFill>
                <a:schemeClr val="tx1"/>
              </a:solidFill>
            </a:endParaRPr>
          </a:p>
          <a:p>
            <a:pPr algn="ctr"/>
            <a:endParaRPr lang="en-US" sz="1400">
              <a:solidFill>
                <a:schemeClr val="tx1"/>
              </a:solidFill>
            </a:endParaRPr>
          </a:p>
        </p:txBody>
      </p:sp>
      <p:sp>
        <p:nvSpPr>
          <p:cNvPr id="21" name="Rounded Rectangle 20"/>
          <p:cNvSpPr/>
          <p:nvPr/>
        </p:nvSpPr>
        <p:spPr>
          <a:xfrm>
            <a:off x="10255377" y="97985"/>
            <a:ext cx="1298448" cy="522436"/>
          </a:xfrm>
          <a:prstGeom prst="roundRect">
            <a:avLst/>
          </a:prstGeom>
          <a:solidFill>
            <a:srgbClr val="FFFF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smtClean="0">
                <a:solidFill>
                  <a:schemeClr val="tx1"/>
                </a:solidFill>
              </a:rPr>
              <a:t>REVIEW</a:t>
            </a:r>
            <a:endParaRPr lang="en-US" sz="1600" i="1">
              <a:solidFill>
                <a:schemeClr val="tx1"/>
              </a:solidFill>
            </a:endParaRPr>
          </a:p>
        </p:txBody>
      </p:sp>
      <p:sp>
        <p:nvSpPr>
          <p:cNvPr id="22" name="TextBox 21"/>
          <p:cNvSpPr txBox="1"/>
          <p:nvPr/>
        </p:nvSpPr>
        <p:spPr>
          <a:xfrm>
            <a:off x="10877100" y="2702842"/>
            <a:ext cx="778611" cy="36933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none" rtlCol="0">
            <a:spAutoFit/>
          </a:bodyPr>
          <a:lstStyle/>
          <a:p>
            <a:r>
              <a:rPr lang="en-US" b="1" smtClean="0">
                <a:latin typeface="Calibri" pitchFamily="34" charset="0"/>
              </a:rPr>
              <a:t>FAKTA</a:t>
            </a:r>
            <a:endParaRPr lang="en-US" b="1">
              <a:latin typeface="Calibri" pitchFamily="34" charset="0"/>
            </a:endParaRPr>
          </a:p>
        </p:txBody>
      </p:sp>
      <p:graphicFrame>
        <p:nvGraphicFramePr>
          <p:cNvPr id="24" name="Table 23"/>
          <p:cNvGraphicFramePr>
            <a:graphicFrameLocks noGrp="1"/>
          </p:cNvGraphicFramePr>
          <p:nvPr>
            <p:extLst>
              <p:ext uri="{D42A27DB-BD31-4B8C-83A1-F6EECF244321}">
                <p14:modId xmlns:p14="http://schemas.microsoft.com/office/powerpoint/2010/main" val="1282746318"/>
              </p:ext>
            </p:extLst>
          </p:nvPr>
        </p:nvGraphicFramePr>
        <p:xfrm>
          <a:off x="667484" y="4183380"/>
          <a:ext cx="8159018" cy="1867200"/>
        </p:xfrm>
        <a:graphic>
          <a:graphicData uri="http://schemas.openxmlformats.org/drawingml/2006/table">
            <a:tbl>
              <a:tblPr firstRow="1" firstCol="1" bandRow="1"/>
              <a:tblGrid>
                <a:gridCol w="675323"/>
                <a:gridCol w="1072814"/>
                <a:gridCol w="1164534"/>
                <a:gridCol w="1089660"/>
                <a:gridCol w="695960"/>
                <a:gridCol w="695960"/>
                <a:gridCol w="981710"/>
                <a:gridCol w="522923"/>
                <a:gridCol w="694349"/>
                <a:gridCol w="565785"/>
              </a:tblGrid>
              <a:tr h="523865">
                <a:tc gridSpan="6">
                  <a:txBody>
                    <a:bodyPr/>
                    <a:lstStyle/>
                    <a:p>
                      <a:pPr algn="just">
                        <a:spcAft>
                          <a:spcPts val="0"/>
                        </a:spcAft>
                      </a:pPr>
                      <a:r>
                        <a:rPr lang="en-US" sz="1400" b="0" smtClean="0">
                          <a:effectLst/>
                          <a:latin typeface="Times New Roman"/>
                          <a:ea typeface="Times New Roman"/>
                        </a:rPr>
                        <a:t>Skema Data/Relasi/Tabel  :</a:t>
                      </a:r>
                    </a:p>
                    <a:p>
                      <a:pPr algn="just">
                        <a:spcAft>
                          <a:spcPts val="0"/>
                        </a:spcAft>
                      </a:pPr>
                      <a:r>
                        <a:rPr lang="en-US" sz="1400" b="1" smtClean="0">
                          <a:effectLst/>
                          <a:latin typeface="Times New Roman"/>
                          <a:ea typeface="Times New Roman"/>
                        </a:rPr>
                        <a:t>    Jumlah_Penduduk_KabTasik =</a:t>
                      </a:r>
                      <a:r>
                        <a:rPr lang="en-US" sz="1400" b="0" smtClean="0">
                          <a:effectLst/>
                          <a:latin typeface="Times New Roman"/>
                          <a:ea typeface="Times New Roman"/>
                        </a:rPr>
                        <a:t> ( ….)</a:t>
                      </a:r>
                    </a:p>
                    <a:p>
                      <a:pPr algn="just">
                        <a:spcAft>
                          <a:spcPts val="0"/>
                        </a:spcAft>
                      </a:pPr>
                      <a:r>
                        <a:rPr lang="en-US" sz="1400" b="0" smtClean="0">
                          <a:effectLst/>
                          <a:latin typeface="Times New Roman"/>
                          <a:ea typeface="Times New Roman"/>
                        </a:rPr>
                        <a:t>Instan Tabel </a:t>
                      </a:r>
                      <a:r>
                        <a:rPr lang="en-US" sz="1400" b="1" smtClean="0">
                          <a:effectLst/>
                          <a:latin typeface="Times New Roman"/>
                          <a:ea typeface="Times New Roman"/>
                        </a:rPr>
                        <a:t>: Jumlah_Penduduk_KabTasik</a:t>
                      </a:r>
                      <a:endParaRPr lang="en-US" sz="1400">
                        <a:effectLst/>
                        <a:latin typeface="Times New Roman"/>
                        <a:ea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hMerge="1">
                  <a:txBody>
                    <a:bodyPr/>
                    <a:lstStyle/>
                    <a:p>
                      <a:pPr algn="just">
                        <a:spcAft>
                          <a:spcPts val="0"/>
                        </a:spcAft>
                      </a:pPr>
                      <a:endParaRPr lang="en-US" sz="1600">
                        <a:effectLst/>
                        <a:latin typeface="Times New Roman"/>
                        <a:ea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hMerge="1">
                  <a:txBody>
                    <a:bodyPr/>
                    <a:lstStyle/>
                    <a:p>
                      <a:pPr algn="just">
                        <a:spcAft>
                          <a:spcPts val="0"/>
                        </a:spcAft>
                      </a:pPr>
                      <a:endParaRPr lang="en-US" sz="1400">
                        <a:effectLst/>
                        <a:latin typeface="Times New Roman"/>
                        <a:ea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hMerge="1">
                  <a:txBody>
                    <a:bodyPr/>
                    <a:lstStyle/>
                    <a:p>
                      <a:pPr algn="just">
                        <a:spcAft>
                          <a:spcPts val="0"/>
                        </a:spcAft>
                      </a:pPr>
                      <a:endParaRPr lang="en-US" sz="1400">
                        <a:effectLst/>
                        <a:latin typeface="Times New Roman"/>
                        <a:ea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hMerge="1">
                  <a:txBody>
                    <a:bodyPr/>
                    <a:lstStyle/>
                    <a:p>
                      <a:pPr algn="just">
                        <a:spcAft>
                          <a:spcPts val="0"/>
                        </a:spcAft>
                      </a:pPr>
                      <a:endParaRPr lang="en-US" sz="1400">
                        <a:effectLst/>
                        <a:latin typeface="Times New Roman"/>
                        <a:ea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hMerge="1">
                  <a:txBody>
                    <a:bodyPr/>
                    <a:lstStyle/>
                    <a:p>
                      <a:pPr algn="just">
                        <a:spcAft>
                          <a:spcPts val="0"/>
                        </a:spcAft>
                      </a:pPr>
                      <a:endParaRPr lang="en-US" sz="1400">
                        <a:effectLst/>
                        <a:latin typeface="Times New Roman"/>
                        <a:ea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endParaRPr lang="en-US" sz="1400">
                        <a:effectLst/>
                        <a:latin typeface="Times New Roman"/>
                        <a:ea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endParaRPr lang="en-US" sz="1400">
                        <a:effectLst/>
                        <a:latin typeface="Times New Roman"/>
                        <a:ea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endParaRPr lang="en-US" sz="1400">
                        <a:effectLst/>
                        <a:latin typeface="Times New Roman"/>
                        <a:ea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endParaRPr lang="en-US" sz="1400">
                        <a:effectLst/>
                        <a:latin typeface="Times New Roman"/>
                        <a:ea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r>
              <a:tr h="276535">
                <a:tc>
                  <a:txBody>
                    <a:bodyPr/>
                    <a:lstStyle/>
                    <a:p>
                      <a:pPr algn="just">
                        <a:spcAft>
                          <a:spcPts val="0"/>
                        </a:spcAft>
                      </a:pPr>
                      <a:r>
                        <a:rPr lang="en-US" sz="1400" smtClean="0">
                          <a:effectLst/>
                          <a:latin typeface="Times New Roman"/>
                          <a:ea typeface="Times New Roman"/>
                        </a:rPr>
                        <a:t>Kode_</a:t>
                      </a:r>
                    </a:p>
                    <a:p>
                      <a:pPr algn="just">
                        <a:spcAft>
                          <a:spcPts val="0"/>
                        </a:spcAft>
                      </a:pPr>
                      <a:r>
                        <a:rPr lang="en-US" sz="1400" smtClean="0">
                          <a:effectLst/>
                          <a:latin typeface="Times New Roman"/>
                          <a:ea typeface="Times New Roman"/>
                        </a:rPr>
                        <a:t>Kec</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pPr>
                      <a:r>
                        <a:rPr lang="en-US" sz="1400" smtClean="0">
                          <a:effectLst/>
                          <a:latin typeface="Times New Roman"/>
                          <a:ea typeface="Times New Roman"/>
                        </a:rPr>
                        <a:t>Nama Kecamatan</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l">
                        <a:spcAft>
                          <a:spcPts val="0"/>
                        </a:spcAft>
                      </a:pPr>
                      <a:r>
                        <a:rPr lang="en-US" sz="1400" smtClean="0">
                          <a:effectLst/>
                          <a:latin typeface="Times New Roman"/>
                          <a:ea typeface="Times New Roman"/>
                        </a:rPr>
                        <a:t>Koordinat-X</a:t>
                      </a:r>
                    </a:p>
                    <a:p>
                      <a:pPr algn="l">
                        <a:spcAft>
                          <a:spcPts val="0"/>
                        </a:spcAft>
                      </a:pPr>
                      <a:r>
                        <a:rPr lang="en-US" sz="1400" smtClean="0">
                          <a:effectLst/>
                          <a:latin typeface="Times New Roman"/>
                          <a:ea typeface="Times New Roman"/>
                        </a:rPr>
                        <a:t>Kantor_Kec</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l">
                        <a:spcAft>
                          <a:spcPts val="0"/>
                        </a:spcAft>
                      </a:pPr>
                      <a:r>
                        <a:rPr lang="en-US" sz="1400" smtClean="0">
                          <a:effectLst/>
                          <a:latin typeface="Times New Roman"/>
                          <a:ea typeface="Times New Roman"/>
                        </a:rPr>
                        <a:t>Koordinat-Y</a:t>
                      </a:r>
                    </a:p>
                    <a:p>
                      <a:pPr algn="l">
                        <a:spcAft>
                          <a:spcPts val="0"/>
                        </a:spcAft>
                      </a:pPr>
                      <a:r>
                        <a:rPr lang="en-US" sz="1400" smtClean="0">
                          <a:effectLst/>
                          <a:latin typeface="Times New Roman"/>
                          <a:ea typeface="Times New Roman"/>
                        </a:rPr>
                        <a:t>Kantor_Kec</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pPr>
                      <a:r>
                        <a:rPr lang="en-US" sz="1400" smtClean="0">
                          <a:effectLst/>
                          <a:latin typeface="Times New Roman"/>
                          <a:ea typeface="Times New Roman"/>
                        </a:rPr>
                        <a:t>Jumlah</a:t>
                      </a:r>
                    </a:p>
                    <a:p>
                      <a:pPr algn="just">
                        <a:spcAft>
                          <a:spcPts val="0"/>
                        </a:spcAft>
                      </a:pPr>
                      <a:r>
                        <a:rPr lang="en-US" sz="1400" smtClean="0">
                          <a:effectLst/>
                          <a:latin typeface="Times New Roman"/>
                          <a:ea typeface="Times New Roman"/>
                        </a:rPr>
                        <a:t>Pddk</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indent="0" algn="l">
                        <a:spcAft>
                          <a:spcPts val="0"/>
                        </a:spcAft>
                      </a:pPr>
                      <a:r>
                        <a:rPr lang="en-US" sz="1400" smtClean="0">
                          <a:effectLst/>
                          <a:latin typeface="Times New Roman"/>
                          <a:ea typeface="Times New Roman"/>
                        </a:rPr>
                        <a:t>Jumlah</a:t>
                      </a:r>
                    </a:p>
                    <a:p>
                      <a:pPr marL="0" indent="0" algn="l">
                        <a:spcAft>
                          <a:spcPts val="0"/>
                        </a:spcAft>
                      </a:pPr>
                      <a:r>
                        <a:rPr lang="en-US" sz="1400" smtClean="0">
                          <a:effectLst/>
                          <a:latin typeface="Times New Roman"/>
                          <a:ea typeface="Times New Roman"/>
                        </a:rPr>
                        <a:t>Laki</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pPr>
                      <a:r>
                        <a:rPr lang="en-US" sz="1400" smtClean="0">
                          <a:effectLst/>
                          <a:latin typeface="Times New Roman"/>
                          <a:ea typeface="Times New Roman"/>
                        </a:rPr>
                        <a:t>Jumlah</a:t>
                      </a:r>
                      <a:br>
                        <a:rPr lang="en-US" sz="1400" smtClean="0">
                          <a:effectLst/>
                          <a:latin typeface="Times New Roman"/>
                          <a:ea typeface="Times New Roman"/>
                        </a:rPr>
                      </a:br>
                      <a:r>
                        <a:rPr lang="en-US" sz="1400" smtClean="0">
                          <a:effectLst/>
                          <a:latin typeface="Times New Roman"/>
                          <a:ea typeface="Times New Roman"/>
                        </a:rPr>
                        <a:t>Perempuan</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pPr>
                      <a:r>
                        <a:rPr lang="en-US" sz="1400" smtClean="0">
                          <a:effectLst/>
                          <a:latin typeface="Times New Roman"/>
                          <a:ea typeface="Times New Roman"/>
                        </a:rPr>
                        <a:t>?</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pPr>
                      <a:r>
                        <a:rPr lang="en-US" sz="1400" smtClean="0">
                          <a:effectLst/>
                          <a:latin typeface="Times New Roman"/>
                          <a:ea typeface="Times New Roman"/>
                        </a:rPr>
                        <a:t>?</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pPr>
                      <a:r>
                        <a:rPr lang="en-US" sz="1400" smtClean="0">
                          <a:effectLst/>
                          <a:latin typeface="Times New Roman"/>
                          <a:ea typeface="Times New Roman"/>
                        </a:rPr>
                        <a:t>?</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r h="173345">
                <a:tc>
                  <a:txBody>
                    <a:bodyPr/>
                    <a:lstStyle/>
                    <a:p>
                      <a:pPr algn="ctr">
                        <a:spcAft>
                          <a:spcPts val="0"/>
                        </a:spcAft>
                      </a:pPr>
                      <a:r>
                        <a:rPr lang="en-US" sz="800" smtClean="0">
                          <a:effectLst/>
                          <a:latin typeface="Times New Roman"/>
                          <a:ea typeface="Times New Roman"/>
                        </a:rPr>
                        <a:t>1</a:t>
                      </a:r>
                      <a:endParaRPr lang="en-US" sz="8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800" smtClean="0">
                          <a:effectLst/>
                          <a:latin typeface="Times New Roman"/>
                          <a:ea typeface="Times New Roman"/>
                        </a:rPr>
                        <a:t>2</a:t>
                      </a:r>
                      <a:endParaRPr lang="en-US" sz="8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800" smtClean="0">
                          <a:effectLst/>
                          <a:latin typeface="Times New Roman"/>
                          <a:ea typeface="Times New Roman"/>
                        </a:rPr>
                        <a:t>3</a:t>
                      </a:r>
                      <a:endParaRPr lang="en-US" sz="8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800" smtClean="0">
                          <a:effectLst/>
                          <a:latin typeface="Times New Roman"/>
                          <a:ea typeface="Times New Roman"/>
                        </a:rPr>
                        <a:t>4</a:t>
                      </a:r>
                      <a:endParaRPr lang="en-US" sz="8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800" smtClean="0">
                          <a:effectLst/>
                          <a:latin typeface="Times New Roman"/>
                          <a:ea typeface="Times New Roman"/>
                        </a:rPr>
                        <a:t>5</a:t>
                      </a:r>
                      <a:endParaRPr lang="en-US" sz="8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800" smtClean="0">
                          <a:effectLst/>
                          <a:latin typeface="Times New Roman"/>
                          <a:ea typeface="Times New Roman"/>
                        </a:rPr>
                        <a:t>6</a:t>
                      </a:r>
                      <a:endParaRPr lang="en-US" sz="8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800" smtClean="0">
                          <a:effectLst/>
                          <a:latin typeface="Times New Roman"/>
                          <a:ea typeface="Times New Roman"/>
                        </a:rPr>
                        <a:t>7</a:t>
                      </a:r>
                      <a:endParaRPr lang="en-US" sz="8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800" smtClean="0">
                          <a:effectLst/>
                          <a:latin typeface="Times New Roman"/>
                          <a:ea typeface="Times New Roman"/>
                        </a:rPr>
                        <a:t>8</a:t>
                      </a:r>
                      <a:endParaRPr lang="en-US" sz="8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800" smtClean="0">
                          <a:effectLst/>
                          <a:latin typeface="Times New Roman"/>
                          <a:ea typeface="Times New Roman"/>
                        </a:rPr>
                        <a:t>9</a:t>
                      </a:r>
                      <a:endParaRPr lang="en-US" sz="8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800" smtClean="0">
                          <a:effectLst/>
                          <a:latin typeface="Times New Roman"/>
                          <a:ea typeface="Times New Roman"/>
                        </a:rPr>
                        <a:t>10</a:t>
                      </a:r>
                      <a:endParaRPr lang="en-US" sz="8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6535">
                <a:tc>
                  <a:txBody>
                    <a:bodyPr/>
                    <a:lstStyle/>
                    <a:p>
                      <a:pPr algn="just">
                        <a:spcAft>
                          <a:spcPts val="0"/>
                        </a:spcAft>
                      </a:pPr>
                      <a:endParaRPr lang="en-US" sz="12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smtClean="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endParaRPr lang="en-US" sz="12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endParaRPr lang="en-US" sz="12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smtClean="0">
                          <a:effectLst/>
                          <a:latin typeface="Times New Roman"/>
                          <a:ea typeface="Times New Roman"/>
                        </a:rPr>
                        <a:t>14?/ 15?</a:t>
                      </a:r>
                      <a:endParaRPr lang="en-US" sz="12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smtClean="0">
                          <a:effectLst/>
                          <a:latin typeface="Times New Roman"/>
                          <a:ea typeface="Times New Roman"/>
                        </a:rPr>
                        <a:t>6</a:t>
                      </a:r>
                      <a:endParaRPr lang="en-US" sz="12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smtClean="0">
                          <a:effectLst/>
                          <a:latin typeface="Times New Roman"/>
                          <a:ea typeface="Times New Roman"/>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endParaRPr lang="en-US" sz="12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endParaRPr lang="en-US" sz="12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endParaRPr lang="en-US" sz="12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6535">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400" smtClean="0">
                          <a:effectLst/>
                          <a:latin typeface="Times New Roman"/>
                          <a:ea typeface="Times New Roman"/>
                          <a:sym typeface="Wingdings"/>
                        </a:rPr>
                        <a:t> </a:t>
                      </a:r>
                      <a:r>
                        <a:rPr lang="en-US" sz="1400" smtClean="0">
                          <a:effectLst/>
                          <a:latin typeface="Times New Roman"/>
                          <a:ea typeface="Times New Roman"/>
                        </a:rPr>
                        <a:t>Null</a:t>
                      </a:r>
                    </a:p>
                    <a:p>
                      <a:pPr algn="just">
                        <a:spcAft>
                          <a:spcPts val="0"/>
                        </a:spcAft>
                      </a:pPr>
                      <a:endParaRPr lang="en-US" sz="9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endParaRPr lang="en-US" sz="9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endParaRPr lang="en-US" sz="9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endParaRPr lang="en-US" sz="9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endParaRPr lang="en-US" sz="9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endParaRPr lang="en-US" sz="9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endParaRPr lang="en-US" sz="9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endParaRPr lang="en-US" sz="9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endParaRPr lang="en-US" sz="9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endParaRPr lang="en-US" sz="9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7140841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lowchart: Magnetic Disk 19"/>
          <p:cNvSpPr/>
          <p:nvPr/>
        </p:nvSpPr>
        <p:spPr>
          <a:xfrm>
            <a:off x="2731365" y="2831844"/>
            <a:ext cx="960415" cy="757176"/>
          </a:xfrm>
          <a:prstGeom prst="flowChartMagneticDisk">
            <a:avLst/>
          </a:prstGeom>
          <a:solidFill>
            <a:srgbClr val="0070C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t>Database</a:t>
            </a:r>
            <a:endParaRPr lang="en-US" sz="1400"/>
          </a:p>
        </p:txBody>
      </p:sp>
      <p:sp>
        <p:nvSpPr>
          <p:cNvPr id="24" name="Flowchart: Magnetic Disk 23"/>
          <p:cNvSpPr/>
          <p:nvPr/>
        </p:nvSpPr>
        <p:spPr>
          <a:xfrm>
            <a:off x="2719133" y="5796024"/>
            <a:ext cx="960415" cy="757176"/>
          </a:xfrm>
          <a:prstGeom prst="flowChartMagneticDisk">
            <a:avLst/>
          </a:prstGeom>
          <a:solidFill>
            <a:srgbClr val="0070C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t>Database</a:t>
            </a:r>
            <a:endParaRPr lang="en-US" sz="1400"/>
          </a:p>
        </p:txBody>
      </p:sp>
      <p:sp>
        <p:nvSpPr>
          <p:cNvPr id="71" name="Title 1">
            <a:extLst>
              <a:ext uri="{FF2B5EF4-FFF2-40B4-BE49-F238E27FC236}">
                <a16:creationId xmlns="" xmlns:a16="http://schemas.microsoft.com/office/drawing/2014/main" id="{BD21447A-6C77-4E90-9545-B2B98D1C43C0}"/>
              </a:ext>
            </a:extLst>
          </p:cNvPr>
          <p:cNvSpPr>
            <a:spLocks noGrp="1"/>
          </p:cNvSpPr>
          <p:nvPr>
            <p:ph type="ctrTitle"/>
          </p:nvPr>
        </p:nvSpPr>
        <p:spPr>
          <a:xfrm>
            <a:off x="428624" y="135411"/>
            <a:ext cx="11249025" cy="493240"/>
          </a:xfrm>
          <a:noFill/>
        </p:spPr>
        <p:txBody>
          <a:bodyPr>
            <a:noAutofit/>
          </a:bodyPr>
          <a:lstStyle/>
          <a:p>
            <a:r>
              <a:rPr lang="en-US" sz="3200" smtClean="0">
                <a:latin typeface="AR JULIAN" pitchFamily="2" charset="0"/>
                <a:sym typeface="Wingdings"/>
              </a:rPr>
              <a:t> </a:t>
            </a:r>
            <a:r>
              <a:rPr lang="en-US" sz="3200">
                <a:latin typeface="AR JULIAN" pitchFamily="2" charset="0"/>
              </a:rPr>
              <a:t>PENDALAMAN </a:t>
            </a:r>
            <a:r>
              <a:rPr lang="en-US" sz="3200" smtClean="0">
                <a:latin typeface="AR JULIAN" pitchFamily="2" charset="0"/>
              </a:rPr>
              <a:t>PEMBUATAN DATA </a:t>
            </a:r>
            <a:r>
              <a:rPr lang="en-US" sz="3200">
                <a:latin typeface="AR JULIAN" pitchFamily="2" charset="0"/>
              </a:rPr>
              <a:t>: KASUS</a:t>
            </a:r>
            <a:endParaRPr lang="id-ID" sz="3200">
              <a:latin typeface="AR JULIAN" pitchFamily="2" charset="0"/>
            </a:endParaRPr>
          </a:p>
        </p:txBody>
      </p:sp>
      <p:graphicFrame>
        <p:nvGraphicFramePr>
          <p:cNvPr id="13" name="Table 12"/>
          <p:cNvGraphicFramePr>
            <a:graphicFrameLocks noGrp="1"/>
          </p:cNvGraphicFramePr>
          <p:nvPr>
            <p:extLst>
              <p:ext uri="{D42A27DB-BD31-4B8C-83A1-F6EECF244321}">
                <p14:modId xmlns:p14="http://schemas.microsoft.com/office/powerpoint/2010/main" val="1597658984"/>
              </p:ext>
            </p:extLst>
          </p:nvPr>
        </p:nvGraphicFramePr>
        <p:xfrm>
          <a:off x="595910" y="862975"/>
          <a:ext cx="6338294" cy="1076935"/>
        </p:xfrm>
        <a:graphic>
          <a:graphicData uri="http://schemas.openxmlformats.org/drawingml/2006/table">
            <a:tbl>
              <a:tblPr firstRow="1" firstCol="1" bandRow="1"/>
              <a:tblGrid>
                <a:gridCol w="711979"/>
                <a:gridCol w="1125263"/>
                <a:gridCol w="1125263"/>
                <a:gridCol w="1125263"/>
                <a:gridCol w="1125263"/>
                <a:gridCol w="1125263"/>
              </a:tblGrid>
              <a:tr h="523865">
                <a:tc gridSpan="6">
                  <a:txBody>
                    <a:bodyPr/>
                    <a:lstStyle/>
                    <a:p>
                      <a:pPr algn="just">
                        <a:spcAft>
                          <a:spcPts val="0"/>
                        </a:spcAft>
                      </a:pPr>
                      <a:r>
                        <a:rPr lang="en-US" sz="1400" b="0" smtClean="0">
                          <a:effectLst/>
                          <a:latin typeface="Times New Roman"/>
                          <a:ea typeface="Times New Roman"/>
                        </a:rPr>
                        <a:t>Skema Data/Relasi/Tabel  :</a:t>
                      </a:r>
                    </a:p>
                    <a:p>
                      <a:pPr algn="just">
                        <a:spcAft>
                          <a:spcPts val="0"/>
                        </a:spcAft>
                      </a:pPr>
                      <a:r>
                        <a:rPr lang="en-US" sz="1400" b="0" smtClean="0">
                          <a:effectLst/>
                          <a:latin typeface="Times New Roman"/>
                          <a:ea typeface="Times New Roman"/>
                        </a:rPr>
                        <a:t>Instan Tabel </a:t>
                      </a:r>
                      <a:r>
                        <a:rPr lang="en-US" sz="1400" b="1" smtClean="0">
                          <a:effectLst/>
                          <a:latin typeface="Times New Roman"/>
                          <a:ea typeface="Times New Roman"/>
                        </a:rPr>
                        <a:t>: …..</a:t>
                      </a:r>
                      <a:r>
                        <a:rPr lang="en-US" sz="1400">
                          <a:effectLst/>
                          <a:latin typeface="Times New Roman"/>
                          <a:ea typeface="Times New Roman"/>
                        </a:rPr>
                        <a:t> </a:t>
                      </a: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hMerge="1">
                  <a:txBody>
                    <a:bodyPr/>
                    <a:lstStyle/>
                    <a:p>
                      <a:pPr algn="just">
                        <a:spcAft>
                          <a:spcPts val="0"/>
                        </a:spcAft>
                      </a:pPr>
                      <a:endParaRPr lang="en-US" sz="1600">
                        <a:effectLst/>
                        <a:latin typeface="Times New Roman"/>
                        <a:ea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hMerge="1">
                  <a:txBody>
                    <a:bodyPr/>
                    <a:lstStyle/>
                    <a:p>
                      <a:pPr algn="just">
                        <a:spcAft>
                          <a:spcPts val="0"/>
                        </a:spcAft>
                      </a:pPr>
                      <a:endParaRPr lang="en-US" sz="1400">
                        <a:effectLst/>
                        <a:latin typeface="Times New Roman"/>
                        <a:ea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hMerge="1">
                  <a:txBody>
                    <a:bodyPr/>
                    <a:lstStyle/>
                    <a:p>
                      <a:pPr algn="just">
                        <a:spcAft>
                          <a:spcPts val="0"/>
                        </a:spcAft>
                      </a:pPr>
                      <a:endParaRPr lang="en-US" sz="1400">
                        <a:effectLst/>
                        <a:latin typeface="Times New Roman"/>
                        <a:ea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hMerge="1">
                  <a:txBody>
                    <a:bodyPr/>
                    <a:lstStyle/>
                    <a:p>
                      <a:pPr algn="just">
                        <a:spcAft>
                          <a:spcPts val="0"/>
                        </a:spcAft>
                      </a:pPr>
                      <a:endParaRPr lang="en-US" sz="1400">
                        <a:effectLst/>
                        <a:latin typeface="Times New Roman"/>
                        <a:ea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hMerge="1">
                  <a:txBody>
                    <a:bodyPr/>
                    <a:lstStyle/>
                    <a:p>
                      <a:pPr algn="just">
                        <a:spcAft>
                          <a:spcPts val="0"/>
                        </a:spcAft>
                      </a:pPr>
                      <a:endParaRPr lang="en-US" sz="1400">
                        <a:effectLst/>
                        <a:latin typeface="Times New Roman"/>
                        <a:ea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r>
              <a:tr h="276535">
                <a:tc>
                  <a:txBody>
                    <a:bodyPr/>
                    <a:lstStyle/>
                    <a:p>
                      <a:pPr algn="just">
                        <a:spcAft>
                          <a:spcPts val="0"/>
                        </a:spcAft>
                      </a:pP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pP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pP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pP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pP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pP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r h="276535">
                <a:tc>
                  <a:txBody>
                    <a:bodyPr/>
                    <a:lstStyle/>
                    <a:p>
                      <a:pPr algn="just">
                        <a:spcAft>
                          <a:spcPts val="0"/>
                        </a:spcAft>
                      </a:pPr>
                      <a:r>
                        <a:rPr lang="en-US" sz="1400" smtClean="0">
                          <a:effectLst/>
                          <a:latin typeface="Times New Roman"/>
                          <a:ea typeface="Times New Roman"/>
                          <a:sym typeface="Wingdings"/>
                        </a:rPr>
                        <a:t></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400" smtClean="0">
                          <a:effectLst/>
                          <a:latin typeface="Times New Roman"/>
                          <a:ea typeface="Times New Roman"/>
                          <a:sym typeface="Wingdings"/>
                        </a:rPr>
                        <a:t></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465719364"/>
              </p:ext>
            </p:extLst>
          </p:nvPr>
        </p:nvGraphicFramePr>
        <p:xfrm>
          <a:off x="573050" y="3789055"/>
          <a:ext cx="6338294" cy="1076935"/>
        </p:xfrm>
        <a:graphic>
          <a:graphicData uri="http://schemas.openxmlformats.org/drawingml/2006/table">
            <a:tbl>
              <a:tblPr firstRow="1" firstCol="1" bandRow="1"/>
              <a:tblGrid>
                <a:gridCol w="711979"/>
                <a:gridCol w="1125263"/>
                <a:gridCol w="1125263"/>
                <a:gridCol w="1125263"/>
                <a:gridCol w="1125263"/>
                <a:gridCol w="1125263"/>
              </a:tblGrid>
              <a:tr h="523865">
                <a:tc gridSpan="6">
                  <a:txBody>
                    <a:bodyPr/>
                    <a:lstStyle/>
                    <a:p>
                      <a:pPr algn="just">
                        <a:spcAft>
                          <a:spcPts val="0"/>
                        </a:spcAft>
                      </a:pPr>
                      <a:r>
                        <a:rPr lang="en-US" sz="1400" b="0" smtClean="0">
                          <a:effectLst/>
                          <a:latin typeface="Times New Roman"/>
                          <a:ea typeface="Times New Roman"/>
                        </a:rPr>
                        <a:t>Skema Data/Relasi/Tabel  :</a:t>
                      </a:r>
                    </a:p>
                    <a:p>
                      <a:pPr algn="just">
                        <a:spcAft>
                          <a:spcPts val="0"/>
                        </a:spcAft>
                      </a:pPr>
                      <a:r>
                        <a:rPr lang="en-US" sz="1400" b="0" smtClean="0">
                          <a:effectLst/>
                          <a:latin typeface="Times New Roman"/>
                          <a:ea typeface="Times New Roman"/>
                        </a:rPr>
                        <a:t>Instan Tabel </a:t>
                      </a:r>
                      <a:r>
                        <a:rPr lang="en-US" sz="1400" b="1" smtClean="0">
                          <a:effectLst/>
                          <a:latin typeface="Times New Roman"/>
                          <a:ea typeface="Times New Roman"/>
                        </a:rPr>
                        <a:t>: …..</a:t>
                      </a:r>
                      <a:r>
                        <a:rPr lang="en-US" sz="1400">
                          <a:effectLst/>
                          <a:latin typeface="Times New Roman"/>
                          <a:ea typeface="Times New Roman"/>
                        </a:rPr>
                        <a:t> </a:t>
                      </a: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hMerge="1">
                  <a:txBody>
                    <a:bodyPr/>
                    <a:lstStyle/>
                    <a:p>
                      <a:pPr algn="just">
                        <a:spcAft>
                          <a:spcPts val="0"/>
                        </a:spcAft>
                      </a:pPr>
                      <a:endParaRPr lang="en-US" sz="1600">
                        <a:effectLst/>
                        <a:latin typeface="Times New Roman"/>
                        <a:ea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hMerge="1">
                  <a:txBody>
                    <a:bodyPr/>
                    <a:lstStyle/>
                    <a:p>
                      <a:pPr algn="just">
                        <a:spcAft>
                          <a:spcPts val="0"/>
                        </a:spcAft>
                      </a:pPr>
                      <a:endParaRPr lang="en-US" sz="1400">
                        <a:effectLst/>
                        <a:latin typeface="Times New Roman"/>
                        <a:ea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hMerge="1">
                  <a:txBody>
                    <a:bodyPr/>
                    <a:lstStyle/>
                    <a:p>
                      <a:pPr algn="just">
                        <a:spcAft>
                          <a:spcPts val="0"/>
                        </a:spcAft>
                      </a:pPr>
                      <a:endParaRPr lang="en-US" sz="1400">
                        <a:effectLst/>
                        <a:latin typeface="Times New Roman"/>
                        <a:ea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hMerge="1">
                  <a:txBody>
                    <a:bodyPr/>
                    <a:lstStyle/>
                    <a:p>
                      <a:pPr algn="just">
                        <a:spcAft>
                          <a:spcPts val="0"/>
                        </a:spcAft>
                      </a:pPr>
                      <a:endParaRPr lang="en-US" sz="1400">
                        <a:effectLst/>
                        <a:latin typeface="Times New Roman"/>
                        <a:ea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hMerge="1">
                  <a:txBody>
                    <a:bodyPr/>
                    <a:lstStyle/>
                    <a:p>
                      <a:pPr algn="just">
                        <a:spcAft>
                          <a:spcPts val="0"/>
                        </a:spcAft>
                      </a:pPr>
                      <a:endParaRPr lang="en-US" sz="1400">
                        <a:effectLst/>
                        <a:latin typeface="Times New Roman"/>
                        <a:ea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r>
              <a:tr h="276535">
                <a:tc>
                  <a:txBody>
                    <a:bodyPr/>
                    <a:lstStyle/>
                    <a:p>
                      <a:pPr algn="just">
                        <a:spcAft>
                          <a:spcPts val="0"/>
                        </a:spcAft>
                      </a:pP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pP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pP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pP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pP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pP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r h="276535">
                <a:tc>
                  <a:txBody>
                    <a:bodyPr/>
                    <a:lstStyle/>
                    <a:p>
                      <a:pPr algn="just">
                        <a:spcAft>
                          <a:spcPts val="0"/>
                        </a:spcAft>
                      </a:pPr>
                      <a:r>
                        <a:rPr lang="en-US" sz="1400" smtClean="0">
                          <a:effectLst/>
                          <a:latin typeface="Times New Roman"/>
                          <a:ea typeface="Times New Roman"/>
                          <a:sym typeface="Wingdings"/>
                        </a:rPr>
                        <a:t></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400" smtClean="0">
                          <a:effectLst/>
                          <a:latin typeface="Times New Roman"/>
                          <a:ea typeface="Times New Roman"/>
                          <a:sym typeface="Wingdings"/>
                        </a:rPr>
                        <a:t></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pSp>
        <p:nvGrpSpPr>
          <p:cNvPr id="3" name="Group 2"/>
          <p:cNvGrpSpPr/>
          <p:nvPr/>
        </p:nvGrpSpPr>
        <p:grpSpPr>
          <a:xfrm>
            <a:off x="9687895" y="1230307"/>
            <a:ext cx="1312631" cy="1005840"/>
            <a:chOff x="10000315" y="1048269"/>
            <a:chExt cx="1312631" cy="1005840"/>
          </a:xfrm>
        </p:grpSpPr>
        <p:sp>
          <p:nvSpPr>
            <p:cNvPr id="16" name="Rectangle 15"/>
            <p:cNvSpPr/>
            <p:nvPr/>
          </p:nvSpPr>
          <p:spPr>
            <a:xfrm>
              <a:off x="10000315" y="1048269"/>
              <a:ext cx="1312631" cy="1005840"/>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0270632" y="1323346"/>
              <a:ext cx="778611" cy="36933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none" rtlCol="0">
              <a:spAutoFit/>
            </a:bodyPr>
            <a:lstStyle/>
            <a:p>
              <a:r>
                <a:rPr lang="en-US" b="1" smtClean="0">
                  <a:latin typeface="Calibri" pitchFamily="34" charset="0"/>
                </a:rPr>
                <a:t>FAKTA</a:t>
              </a:r>
              <a:endParaRPr lang="en-US" b="1">
                <a:latin typeface="Calibri" pitchFamily="34" charset="0"/>
              </a:endParaRPr>
            </a:p>
          </p:txBody>
        </p:sp>
      </p:grpSp>
      <p:sp>
        <p:nvSpPr>
          <p:cNvPr id="18" name="Oval 17"/>
          <p:cNvSpPr/>
          <p:nvPr/>
        </p:nvSpPr>
        <p:spPr>
          <a:xfrm>
            <a:off x="7801936" y="1150197"/>
            <a:ext cx="1062999" cy="1111685"/>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smtClean="0">
                <a:latin typeface="Calibri" pitchFamily="34" charset="0"/>
              </a:rPr>
              <a:t>Survei</a:t>
            </a:r>
            <a:endParaRPr lang="en-US" b="1">
              <a:latin typeface="Calibri" pitchFamily="34" charset="0"/>
            </a:endParaRPr>
          </a:p>
        </p:txBody>
      </p:sp>
      <p:sp>
        <p:nvSpPr>
          <p:cNvPr id="23" name="Left Arrow 22"/>
          <p:cNvSpPr/>
          <p:nvPr/>
        </p:nvSpPr>
        <p:spPr>
          <a:xfrm>
            <a:off x="6978976" y="1641787"/>
            <a:ext cx="822960" cy="182880"/>
          </a:xfrm>
          <a:prstGeom prst="lef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Left Arrow 24"/>
          <p:cNvSpPr/>
          <p:nvPr/>
        </p:nvSpPr>
        <p:spPr>
          <a:xfrm>
            <a:off x="8864935" y="1635202"/>
            <a:ext cx="822960" cy="182880"/>
          </a:xfrm>
          <a:prstGeom prst="lef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p:cNvGrpSpPr/>
          <p:nvPr/>
        </p:nvGrpSpPr>
        <p:grpSpPr>
          <a:xfrm>
            <a:off x="9626935" y="4245375"/>
            <a:ext cx="1312631" cy="1005840"/>
            <a:chOff x="10000315" y="1048269"/>
            <a:chExt cx="1312631" cy="1005840"/>
          </a:xfrm>
        </p:grpSpPr>
        <p:sp>
          <p:nvSpPr>
            <p:cNvPr id="27" name="Rectangle 26"/>
            <p:cNvSpPr/>
            <p:nvPr/>
          </p:nvSpPr>
          <p:spPr>
            <a:xfrm>
              <a:off x="10000315" y="1048269"/>
              <a:ext cx="1312631" cy="1005840"/>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10270632" y="1323346"/>
              <a:ext cx="778611" cy="36933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none" rtlCol="0">
              <a:spAutoFit/>
            </a:bodyPr>
            <a:lstStyle/>
            <a:p>
              <a:r>
                <a:rPr lang="en-US" b="1" smtClean="0">
                  <a:latin typeface="Calibri" pitchFamily="34" charset="0"/>
                </a:rPr>
                <a:t>FAKTA</a:t>
              </a:r>
              <a:endParaRPr lang="en-US" b="1">
                <a:latin typeface="Calibri" pitchFamily="34" charset="0"/>
              </a:endParaRPr>
            </a:p>
          </p:txBody>
        </p:sp>
      </p:grpSp>
      <p:sp>
        <p:nvSpPr>
          <p:cNvPr id="29" name="Oval 28"/>
          <p:cNvSpPr/>
          <p:nvPr/>
        </p:nvSpPr>
        <p:spPr>
          <a:xfrm>
            <a:off x="7740976" y="4165265"/>
            <a:ext cx="1062999" cy="1111685"/>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smtClean="0">
                <a:latin typeface="Calibri" pitchFamily="34" charset="0"/>
              </a:rPr>
              <a:t>Survei</a:t>
            </a:r>
            <a:endParaRPr lang="en-US" b="1">
              <a:latin typeface="Calibri" pitchFamily="34" charset="0"/>
            </a:endParaRPr>
          </a:p>
        </p:txBody>
      </p:sp>
      <p:sp>
        <p:nvSpPr>
          <p:cNvPr id="30" name="Left Arrow 29"/>
          <p:cNvSpPr/>
          <p:nvPr/>
        </p:nvSpPr>
        <p:spPr>
          <a:xfrm>
            <a:off x="6918016" y="4656855"/>
            <a:ext cx="822960" cy="182880"/>
          </a:xfrm>
          <a:prstGeom prst="lef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Left Arrow 30"/>
          <p:cNvSpPr/>
          <p:nvPr/>
        </p:nvSpPr>
        <p:spPr>
          <a:xfrm>
            <a:off x="8803975" y="4650270"/>
            <a:ext cx="822960" cy="182880"/>
          </a:xfrm>
          <a:prstGeom prst="lef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Left-Right Arrow 18"/>
          <p:cNvSpPr/>
          <p:nvPr/>
        </p:nvSpPr>
        <p:spPr>
          <a:xfrm rot="5400000" flipH="1">
            <a:off x="2710284" y="2371475"/>
            <a:ext cx="1023834" cy="171223"/>
          </a:xfrm>
          <a:prstGeom prst="lef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2875744" y="2144004"/>
            <a:ext cx="671662" cy="577739"/>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smtClean="0">
                <a:latin typeface="Calibri" pitchFamily="34" charset="0"/>
              </a:rPr>
              <a:t>DBMS</a:t>
            </a:r>
            <a:endParaRPr lang="en-US" sz="1400" b="1">
              <a:latin typeface="Calibri" pitchFamily="34" charset="0"/>
            </a:endParaRPr>
          </a:p>
        </p:txBody>
      </p:sp>
      <p:sp>
        <p:nvSpPr>
          <p:cNvPr id="22" name="Left-Right Arrow 21"/>
          <p:cNvSpPr/>
          <p:nvPr/>
        </p:nvSpPr>
        <p:spPr>
          <a:xfrm rot="5400000" flipH="1">
            <a:off x="2698050" y="5320415"/>
            <a:ext cx="1023834" cy="171223"/>
          </a:xfrm>
          <a:prstGeom prst="lef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2863510" y="5092944"/>
            <a:ext cx="671662" cy="577739"/>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smtClean="0">
                <a:latin typeface="Calibri" pitchFamily="34" charset="0"/>
              </a:rPr>
              <a:t>DBMS</a:t>
            </a:r>
            <a:endParaRPr lang="en-US" sz="1400" b="1">
              <a:latin typeface="Calibri" pitchFamily="34" charset="0"/>
            </a:endParaRPr>
          </a:p>
        </p:txBody>
      </p:sp>
      <p:sp>
        <p:nvSpPr>
          <p:cNvPr id="2" name="Left Brace 1"/>
          <p:cNvSpPr/>
          <p:nvPr/>
        </p:nvSpPr>
        <p:spPr>
          <a:xfrm>
            <a:off x="3582543" y="2054624"/>
            <a:ext cx="173609" cy="777220"/>
          </a:xfrm>
          <a:prstGeom prst="leftBrace">
            <a:avLst>
              <a:gd name="adj1" fmla="val 27777"/>
              <a:gd name="adj2" fmla="val 5000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Rectangle 3"/>
          <p:cNvSpPr/>
          <p:nvPr/>
        </p:nvSpPr>
        <p:spPr>
          <a:xfrm>
            <a:off x="3670764" y="1966681"/>
            <a:ext cx="2401619" cy="954107"/>
          </a:xfrm>
          <a:prstGeom prst="rect">
            <a:avLst/>
          </a:prstGeom>
        </p:spPr>
        <p:txBody>
          <a:bodyPr wrap="none">
            <a:spAutoFit/>
          </a:bodyPr>
          <a:lstStyle/>
          <a:p>
            <a:pPr algn="just">
              <a:spcAft>
                <a:spcPts val="0"/>
              </a:spcAft>
            </a:pPr>
            <a:r>
              <a:rPr lang="en-US" sz="1400" smtClean="0">
                <a:latin typeface="Times New Roman"/>
                <a:ea typeface="Times New Roman"/>
              </a:rPr>
              <a:t>Aplikasikan dengan 3 DBMS :</a:t>
            </a:r>
          </a:p>
          <a:p>
            <a:pPr marL="342900" indent="-342900" algn="just">
              <a:spcAft>
                <a:spcPts val="0"/>
              </a:spcAft>
              <a:buAutoNum type="arabicParenR"/>
            </a:pPr>
            <a:r>
              <a:rPr lang="en-US" sz="1400" smtClean="0">
                <a:latin typeface="Times New Roman"/>
                <a:ea typeface="Times New Roman"/>
              </a:rPr>
              <a:t>MySQL</a:t>
            </a:r>
          </a:p>
          <a:p>
            <a:pPr marL="342900" indent="-342900" algn="just">
              <a:spcAft>
                <a:spcPts val="0"/>
              </a:spcAft>
              <a:buAutoNum type="arabicParenR"/>
            </a:pPr>
            <a:r>
              <a:rPr lang="en-US" sz="1400" smtClean="0">
                <a:latin typeface="Times New Roman"/>
                <a:ea typeface="Times New Roman"/>
              </a:rPr>
              <a:t>Ms Access</a:t>
            </a:r>
          </a:p>
          <a:p>
            <a:pPr marL="342900" indent="-342900" algn="just">
              <a:spcAft>
                <a:spcPts val="0"/>
              </a:spcAft>
              <a:buAutoNum type="arabicParenR"/>
            </a:pPr>
            <a:r>
              <a:rPr lang="en-US" sz="1400" smtClean="0">
                <a:latin typeface="Times New Roman"/>
                <a:ea typeface="Times New Roman"/>
              </a:rPr>
              <a:t>Paradox</a:t>
            </a:r>
          </a:p>
        </p:txBody>
      </p:sp>
      <p:sp>
        <p:nvSpPr>
          <p:cNvPr id="35" name="Left Brace 34"/>
          <p:cNvSpPr/>
          <p:nvPr/>
        </p:nvSpPr>
        <p:spPr>
          <a:xfrm>
            <a:off x="3571938" y="4997292"/>
            <a:ext cx="173609" cy="777220"/>
          </a:xfrm>
          <a:prstGeom prst="leftBrace">
            <a:avLst>
              <a:gd name="adj1" fmla="val 27777"/>
              <a:gd name="adj2" fmla="val 5000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Rectangle 35"/>
          <p:cNvSpPr/>
          <p:nvPr/>
        </p:nvSpPr>
        <p:spPr>
          <a:xfrm>
            <a:off x="3669347" y="4909349"/>
            <a:ext cx="2403036" cy="954107"/>
          </a:xfrm>
          <a:prstGeom prst="rect">
            <a:avLst/>
          </a:prstGeom>
        </p:spPr>
        <p:txBody>
          <a:bodyPr wrap="square">
            <a:spAutoFit/>
          </a:bodyPr>
          <a:lstStyle/>
          <a:p>
            <a:pPr algn="just">
              <a:spcAft>
                <a:spcPts val="0"/>
              </a:spcAft>
            </a:pPr>
            <a:r>
              <a:rPr lang="en-US" sz="1400" smtClean="0">
                <a:latin typeface="Times New Roman"/>
                <a:ea typeface="Times New Roman"/>
              </a:rPr>
              <a:t>Aplikasikan dengan 3 DBMS :</a:t>
            </a:r>
          </a:p>
          <a:p>
            <a:pPr marL="342900" indent="-342900" algn="just">
              <a:spcAft>
                <a:spcPts val="0"/>
              </a:spcAft>
              <a:buAutoNum type="arabicParenR"/>
            </a:pPr>
            <a:r>
              <a:rPr lang="en-US" sz="1400" smtClean="0">
                <a:latin typeface="Times New Roman"/>
                <a:ea typeface="Times New Roman"/>
              </a:rPr>
              <a:t>MySQL</a:t>
            </a:r>
          </a:p>
          <a:p>
            <a:pPr marL="342900" indent="-342900" algn="just">
              <a:spcAft>
                <a:spcPts val="0"/>
              </a:spcAft>
              <a:buAutoNum type="arabicParenR"/>
            </a:pPr>
            <a:r>
              <a:rPr lang="en-US" sz="1400" smtClean="0">
                <a:latin typeface="Times New Roman"/>
                <a:ea typeface="Times New Roman"/>
              </a:rPr>
              <a:t>Ms Access</a:t>
            </a:r>
          </a:p>
          <a:p>
            <a:pPr marL="342900" indent="-342900" algn="just">
              <a:spcAft>
                <a:spcPts val="0"/>
              </a:spcAft>
              <a:buAutoNum type="arabicParenR"/>
            </a:pPr>
            <a:r>
              <a:rPr lang="en-US" sz="1400" smtClean="0">
                <a:latin typeface="Times New Roman"/>
                <a:ea typeface="Times New Roman"/>
              </a:rPr>
              <a:t>Paradox</a:t>
            </a:r>
          </a:p>
        </p:txBody>
      </p:sp>
      <p:sp>
        <p:nvSpPr>
          <p:cNvPr id="5" name="Oval Callout 4"/>
          <p:cNvSpPr/>
          <p:nvPr/>
        </p:nvSpPr>
        <p:spPr>
          <a:xfrm>
            <a:off x="5608320" y="2552700"/>
            <a:ext cx="2362200" cy="1188720"/>
          </a:xfrm>
          <a:prstGeom prst="wedgeEllipseCallout">
            <a:avLst>
              <a:gd name="adj1" fmla="val -65614"/>
              <a:gd name="adj2" fmla="val -70096"/>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rPr>
              <a:t>Apa yang harus Anda lakukan dan persiapkan ?</a:t>
            </a:r>
            <a:endParaRPr lang="en-US" sz="1400">
              <a:solidFill>
                <a:schemeClr val="tx1"/>
              </a:solidFill>
            </a:endParaRPr>
          </a:p>
        </p:txBody>
      </p:sp>
      <p:sp>
        <p:nvSpPr>
          <p:cNvPr id="38" name="Rectangle 37"/>
          <p:cNvSpPr/>
          <p:nvPr/>
        </p:nvSpPr>
        <p:spPr>
          <a:xfrm>
            <a:off x="7985757" y="2670006"/>
            <a:ext cx="3282356" cy="954107"/>
          </a:xfrm>
          <a:prstGeom prst="rect">
            <a:avLst/>
          </a:prstGeom>
        </p:spPr>
        <p:txBody>
          <a:bodyPr wrap="square">
            <a:spAutoFit/>
          </a:bodyPr>
          <a:lstStyle/>
          <a:p>
            <a:pPr algn="just">
              <a:spcAft>
                <a:spcPts val="0"/>
              </a:spcAft>
            </a:pPr>
            <a:r>
              <a:rPr lang="en-US" sz="1400" smtClean="0">
                <a:latin typeface="Times New Roman"/>
                <a:ea typeface="Times New Roman"/>
              </a:rPr>
              <a:t>Analisis dan Catata prosesnya :</a:t>
            </a:r>
          </a:p>
          <a:p>
            <a:pPr marL="342900" indent="-342900" algn="just">
              <a:spcAft>
                <a:spcPts val="0"/>
              </a:spcAft>
              <a:buAutoNum type="arabicParenR"/>
            </a:pPr>
            <a:r>
              <a:rPr lang="en-US" sz="1400" smtClean="0">
                <a:latin typeface="Times New Roman"/>
                <a:ea typeface="Times New Roman"/>
              </a:rPr>
              <a:t>Instalasi DBMS</a:t>
            </a:r>
          </a:p>
          <a:p>
            <a:pPr marL="342900" indent="-342900" algn="just">
              <a:spcAft>
                <a:spcPts val="0"/>
              </a:spcAft>
              <a:buAutoNum type="arabicParenR"/>
            </a:pPr>
            <a:r>
              <a:rPr lang="en-US" sz="1400" smtClean="0">
                <a:latin typeface="Times New Roman"/>
                <a:ea typeface="Times New Roman"/>
              </a:rPr>
              <a:t>User-Interfacenya </a:t>
            </a:r>
          </a:p>
          <a:p>
            <a:pPr marL="342900" indent="-342900" algn="just">
              <a:spcAft>
                <a:spcPts val="0"/>
              </a:spcAft>
              <a:buAutoNum type="arabicParenR"/>
            </a:pPr>
            <a:r>
              <a:rPr lang="en-US" sz="1400" smtClean="0">
                <a:latin typeface="Times New Roman"/>
                <a:ea typeface="Times New Roman"/>
              </a:rPr>
              <a:t>Pemanfaatannya</a:t>
            </a:r>
          </a:p>
        </p:txBody>
      </p:sp>
      <p:sp>
        <p:nvSpPr>
          <p:cNvPr id="33" name="Rounded Rectangle 32"/>
          <p:cNvSpPr/>
          <p:nvPr/>
        </p:nvSpPr>
        <p:spPr>
          <a:xfrm>
            <a:off x="10255377" y="97985"/>
            <a:ext cx="1298448" cy="522436"/>
          </a:xfrm>
          <a:prstGeom prst="roundRect">
            <a:avLst/>
          </a:prstGeom>
          <a:solidFill>
            <a:srgbClr val="FFFF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smtClean="0">
                <a:solidFill>
                  <a:schemeClr val="tx1"/>
                </a:solidFill>
              </a:rPr>
              <a:t>REVIEW</a:t>
            </a:r>
            <a:endParaRPr lang="en-US" sz="1600" i="1">
              <a:solidFill>
                <a:schemeClr val="tx1"/>
              </a:solidFill>
            </a:endParaRPr>
          </a:p>
        </p:txBody>
      </p:sp>
    </p:spTree>
    <p:extLst>
      <p:ext uri="{BB962C8B-B14F-4D97-AF65-F5344CB8AC3E}">
        <p14:creationId xmlns:p14="http://schemas.microsoft.com/office/powerpoint/2010/main" val="1434253460"/>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1_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3.xml><?xml version="1.0" encoding="utf-8"?>
<a:theme xmlns:a="http://schemas.openxmlformats.org/drawingml/2006/main" name="2_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TM10001114[[fn=Gallery]]</Template>
  <TotalTime>6250</TotalTime>
  <Words>2913</Words>
  <Application>Microsoft Office PowerPoint</Application>
  <PresentationFormat>Widescreen</PresentationFormat>
  <Paragraphs>949</Paragraphs>
  <Slides>27</Slides>
  <Notes>1</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27</vt:i4>
      </vt:variant>
    </vt:vector>
  </HeadingPairs>
  <TitlesOfParts>
    <vt:vector size="39" baseType="lpstr">
      <vt:lpstr>SimSun</vt:lpstr>
      <vt:lpstr>AR JULIAN</vt:lpstr>
      <vt:lpstr>Arial</vt:lpstr>
      <vt:lpstr>Calibri</vt:lpstr>
      <vt:lpstr>Cambria</vt:lpstr>
      <vt:lpstr>Courier New</vt:lpstr>
      <vt:lpstr>Gill Sans MT</vt:lpstr>
      <vt:lpstr>Times New Roman</vt:lpstr>
      <vt:lpstr>Wingdings</vt:lpstr>
      <vt:lpstr>Gallery</vt:lpstr>
      <vt:lpstr>1_Gallery</vt:lpstr>
      <vt:lpstr>2_Gallery</vt:lpstr>
      <vt:lpstr>  SISTEM BASIS DATA</vt:lpstr>
      <vt:lpstr>PowerPoint Presentation</vt:lpstr>
      <vt:lpstr>PowerPoint Presentation</vt:lpstr>
      <vt:lpstr>PowerPoint Presentation</vt:lpstr>
      <vt:lpstr>PowerPoint Presentation</vt:lpstr>
      <vt:lpstr>PowerPoint Presentation</vt:lpstr>
      <vt:lpstr> PENDALAMAN PENGOLAHAN DATA : KASUS</vt:lpstr>
      <vt:lpstr> PENDALAMAN PEMBUATAN DATA : KASUS</vt:lpstr>
      <vt:lpstr> PENDALAMAN PEMBUATAN DATA : KASUS</vt:lpstr>
      <vt:lpstr> CONTOH MEMBUAT INFORMASI GRAFIK</vt:lpstr>
      <vt:lpstr>  KINERJA MANAGER : LAPORAN-1 : Grafik Matematis</vt:lpstr>
      <vt:lpstr>  KINERJA MANAGER : LAPORAN-2 : Grafik KEpendudukan</vt:lpstr>
      <vt:lpstr>PowerPoint Presentation</vt:lpstr>
      <vt:lpstr>PowerPoint Presentation</vt:lpstr>
      <vt:lpstr> PENDALAMAN PENGOLAHAN DATA : KASUS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Roel Djkstra</dc:creator>
  <cp:lastModifiedBy>Windows User</cp:lastModifiedBy>
  <cp:revision>628</cp:revision>
  <dcterms:created xsi:type="dcterms:W3CDTF">2020-08-18T06:10:40Z</dcterms:created>
  <dcterms:modified xsi:type="dcterms:W3CDTF">2022-10-13T13:14:58Z</dcterms:modified>
</cp:coreProperties>
</file>