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49" r:id="rId2"/>
    <p:sldMasterId id="2147483761" r:id="rId3"/>
  </p:sldMasterIdLst>
  <p:notesMasterIdLst>
    <p:notesMasterId r:id="rId40"/>
  </p:notesMasterIdLst>
  <p:handoutMasterIdLst>
    <p:handoutMasterId r:id="rId41"/>
  </p:handoutMasterIdLst>
  <p:sldIdLst>
    <p:sldId id="375" r:id="rId4"/>
    <p:sldId id="413" r:id="rId5"/>
    <p:sldId id="422" r:id="rId6"/>
    <p:sldId id="423" r:id="rId7"/>
    <p:sldId id="427" r:id="rId8"/>
    <p:sldId id="429" r:id="rId9"/>
    <p:sldId id="431" r:id="rId10"/>
    <p:sldId id="425" r:id="rId11"/>
    <p:sldId id="419" r:id="rId12"/>
    <p:sldId id="426" r:id="rId13"/>
    <p:sldId id="428" r:id="rId14"/>
    <p:sldId id="432" r:id="rId15"/>
    <p:sldId id="418" r:id="rId16"/>
    <p:sldId id="384" r:id="rId17"/>
    <p:sldId id="424" r:id="rId18"/>
    <p:sldId id="387" r:id="rId19"/>
    <p:sldId id="389" r:id="rId20"/>
    <p:sldId id="385" r:id="rId21"/>
    <p:sldId id="386" r:id="rId22"/>
    <p:sldId id="433" r:id="rId23"/>
    <p:sldId id="434" r:id="rId24"/>
    <p:sldId id="402" r:id="rId25"/>
    <p:sldId id="397" r:id="rId26"/>
    <p:sldId id="403" r:id="rId27"/>
    <p:sldId id="406" r:id="rId28"/>
    <p:sldId id="404" r:id="rId29"/>
    <p:sldId id="405" r:id="rId30"/>
    <p:sldId id="407" r:id="rId31"/>
    <p:sldId id="408" r:id="rId32"/>
    <p:sldId id="410" r:id="rId33"/>
    <p:sldId id="415" r:id="rId34"/>
    <p:sldId id="401" r:id="rId35"/>
    <p:sldId id="390" r:id="rId36"/>
    <p:sldId id="411" r:id="rId37"/>
    <p:sldId id="391" r:id="rId38"/>
    <p:sldId id="33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-1554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70290-B88D-4D73-928E-6F44DFE07F3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8DA8ED-31DF-4078-A87C-FE278759C152}" type="slidenum">
              <a:rPr lang="id-ID" smtClean="0">
                <a:solidFill>
                  <a:prstClr val="black"/>
                </a:solidFill>
              </a:rPr>
              <a:pPr/>
              <a:t>19</a:t>
            </a:fld>
            <a:endParaRPr lang="id-ID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290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7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54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6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77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020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8807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9519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4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61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5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29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18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9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45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43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43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69563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6771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05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43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0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58015" cy="685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57642" y="0"/>
            <a:ext cx="223435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683895"/>
            <a:ext cx="7482418" cy="2174873"/>
          </a:xfrm>
          <a:noFill/>
        </p:spPr>
        <p:txBody>
          <a:bodyPr>
            <a:noAutofit/>
          </a:bodyPr>
          <a:lstStyle/>
          <a:p>
            <a:r>
              <a:rPr lang="en-US" smtClean="0">
                <a:latin typeface="AR JULIAN" pitchFamily="2" charset="0"/>
              </a:rPr>
              <a:t/>
            </a:r>
            <a:br>
              <a:rPr lang="en-US" smtClean="0">
                <a:latin typeface="AR JULIAN" pitchFamily="2" charset="0"/>
              </a:rPr>
            </a:br>
            <a:r>
              <a:rPr lang="en-US">
                <a:latin typeface="AR JULIAN" pitchFamily="2" charset="0"/>
              </a:rPr>
              <a:t/>
            </a:r>
            <a:br>
              <a:rPr lang="en-US">
                <a:latin typeface="AR JULIAN" pitchFamily="2" charset="0"/>
              </a:rPr>
            </a:br>
            <a:r>
              <a:rPr lang="en-US" smtClean="0">
                <a:latin typeface="AR JULIAN" pitchFamily="2" charset="0"/>
              </a:rPr>
              <a:t>SISTEM</a:t>
            </a:r>
            <a:br>
              <a:rPr lang="en-US" smtClean="0">
                <a:latin typeface="AR JULIAN" pitchFamily="2" charset="0"/>
              </a:rPr>
            </a:br>
            <a:r>
              <a:rPr lang="en-US" smtClean="0">
                <a:latin typeface="AR JULIAN" pitchFamily="2" charset="0"/>
              </a:rPr>
              <a:t>BASIS DATA</a:t>
            </a:r>
            <a:endParaRPr lang="id-ID">
              <a:latin typeface="AR JULIAN" pitchFamily="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62950" y="5153525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 rot="16200000" flipH="1">
            <a:off x="10959519" y="342654"/>
            <a:ext cx="967264" cy="932259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48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D:\FOTO-VIDEO-KELUARGA\00_Foto-Keluarga baru\Foto_Kegiatan_LuarKota\IMG_20151027_1658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36" y="862123"/>
            <a:ext cx="2763396" cy="38622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3" name="Picture 12" descr="Penjelasan tentang Basis Data dan DBMS - Beril.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77" y="3961398"/>
            <a:ext cx="2447820" cy="21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BASIS DATA : Pengertian, Komponen dan Sistem Basis Data (Database) |  Salamadi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21" y="3961397"/>
            <a:ext cx="2527309" cy="21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owchart: Magnetic Disk 63"/>
          <p:cNvSpPr/>
          <p:nvPr/>
        </p:nvSpPr>
        <p:spPr>
          <a:xfrm>
            <a:off x="6838546" y="5577981"/>
            <a:ext cx="1170975" cy="1085830"/>
          </a:xfrm>
          <a:prstGeom prst="flowChartMagneticDisk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prstClr val="white"/>
                </a:solidFill>
              </a:rPr>
              <a:t>Storage</a:t>
            </a:r>
          </a:p>
          <a:p>
            <a:pPr algn="ctr"/>
            <a:r>
              <a:rPr lang="en-US" smtClean="0">
                <a:solidFill>
                  <a:prstClr val="white"/>
                </a:solidFill>
              </a:rPr>
              <a:t>Database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135411"/>
            <a:ext cx="11249025" cy="493240"/>
          </a:xfrm>
          <a:noFill/>
        </p:spPr>
        <p:txBody>
          <a:bodyPr>
            <a:noAutofit/>
          </a:bodyPr>
          <a:lstStyle/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STUDI KASUS SISTEM DATABASE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49938" y="2852262"/>
            <a:ext cx="1312631" cy="18356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20255" y="3535786"/>
            <a:ext cx="778611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prstClr val="white"/>
                </a:solidFill>
                <a:latin typeface="Calibri" pitchFamily="34" charset="0"/>
              </a:rPr>
              <a:t>FAKTA</a:t>
            </a:r>
            <a:endParaRPr lang="en-US" b="1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457256" y="4874584"/>
            <a:ext cx="1172980" cy="11742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smtClean="0">
                <a:solidFill>
                  <a:prstClr val="white"/>
                </a:solidFill>
                <a:latin typeface="Calibri" pitchFamily="34" charset="0"/>
              </a:rPr>
              <a:t>Survei</a:t>
            </a:r>
            <a:endParaRPr lang="en-US" b="1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58094" y="4820077"/>
            <a:ext cx="1322122" cy="130986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i="1" smtClean="0">
                <a:solidFill>
                  <a:prstClr val="white"/>
                </a:solidFill>
                <a:latin typeface="Calibri" pitchFamily="34" charset="0"/>
              </a:rPr>
              <a:t>Data</a:t>
            </a:r>
          </a:p>
          <a:p>
            <a:pPr algn="ctr"/>
            <a:r>
              <a:rPr lang="en-US" sz="1600" b="1" i="1" smtClean="0">
                <a:solidFill>
                  <a:prstClr val="white"/>
                </a:solidFill>
                <a:latin typeface="Calibri" pitchFamily="34" charset="0"/>
              </a:rPr>
              <a:t>Processing</a:t>
            </a:r>
            <a:endParaRPr lang="en-US" sz="1600" b="1">
              <a:solidFill>
                <a:prstClr val="white"/>
              </a:solidFill>
              <a:latin typeface="Calibr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960308" y="2861849"/>
            <a:ext cx="2398161" cy="1835649"/>
            <a:chOff x="1586753" y="2253364"/>
            <a:chExt cx="2398161" cy="1835649"/>
          </a:xfrm>
        </p:grpSpPr>
        <p:sp>
          <p:nvSpPr>
            <p:cNvPr id="32" name="Rectangle 31"/>
            <p:cNvSpPr/>
            <p:nvPr/>
          </p:nvSpPr>
          <p:spPr>
            <a:xfrm>
              <a:off x="1586753" y="2253364"/>
              <a:ext cx="2398161" cy="1835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2925" y="2947243"/>
              <a:ext cx="1298689" cy="36933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prstClr val="white"/>
                  </a:solidFill>
                  <a:latin typeface="Calibri" pitchFamily="34" charset="0"/>
                </a:rPr>
                <a:t>INFORMASI</a:t>
              </a:r>
              <a:endParaRPr lang="en-US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4" name="Left Brace 33"/>
            <p:cNvSpPr/>
            <p:nvPr/>
          </p:nvSpPr>
          <p:spPr>
            <a:xfrm flipH="1">
              <a:off x="2373762" y="2478349"/>
              <a:ext cx="209162" cy="1382504"/>
            </a:xfrm>
            <a:prstGeom prst="leftBrace">
              <a:avLst>
                <a:gd name="adj1" fmla="val 87745"/>
                <a:gd name="adj2" fmla="val 50000"/>
              </a:avLst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694571" y="2370626"/>
              <a:ext cx="663153" cy="1597949"/>
              <a:chOff x="1649746" y="2397521"/>
              <a:chExt cx="663153" cy="159794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649746" y="2397521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solidFill>
                      <a:prstClr val="black"/>
                    </a:solidFill>
                    <a:latin typeface="Calibri" pitchFamily="34" charset="0"/>
                  </a:rPr>
                  <a:t>Tekstual</a:t>
                </a:r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649746" y="2630501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solidFill>
                      <a:prstClr val="black"/>
                    </a:solidFill>
                    <a:latin typeface="Calibri" pitchFamily="34" charset="0"/>
                  </a:rPr>
                  <a:t>Tabular</a:t>
                </a:r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649746" y="2860902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solidFill>
                      <a:prstClr val="black"/>
                    </a:solidFill>
                    <a:latin typeface="Calibri" pitchFamily="34" charset="0"/>
                  </a:rPr>
                  <a:t>Grafik</a:t>
                </a:r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9746" y="3095243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solidFill>
                      <a:prstClr val="black"/>
                    </a:solidFill>
                    <a:latin typeface="Calibri" pitchFamily="34" charset="0"/>
                  </a:rPr>
                  <a:t>Gambar</a:t>
                </a:r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649746" y="3323528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solidFill>
                      <a:prstClr val="black"/>
                    </a:solidFill>
                    <a:latin typeface="Calibri" pitchFamily="34" charset="0"/>
                  </a:rPr>
                  <a:t>Spasial</a:t>
                </a:r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649746" y="3546946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solidFill>
                      <a:prstClr val="black"/>
                    </a:solidFill>
                    <a:latin typeface="Calibri" pitchFamily="34" charset="0"/>
                  </a:rPr>
                  <a:t>Audio</a:t>
                </a:r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649746" y="3780026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solidFill>
                      <a:prstClr val="black"/>
                    </a:solidFill>
                    <a:latin typeface="Calibri" pitchFamily="34" charset="0"/>
                  </a:rPr>
                  <a:t>Video</a:t>
                </a:r>
                <a:endParaRPr lang="en-US" sz="14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631987" y="2861849"/>
            <a:ext cx="3357387" cy="1835649"/>
            <a:chOff x="5585011" y="2253364"/>
            <a:chExt cx="3357387" cy="1835649"/>
          </a:xfrm>
        </p:grpSpPr>
        <p:grpSp>
          <p:nvGrpSpPr>
            <p:cNvPr id="45" name="Group 44"/>
            <p:cNvGrpSpPr/>
            <p:nvPr/>
          </p:nvGrpSpPr>
          <p:grpSpPr>
            <a:xfrm>
              <a:off x="5585011" y="2253364"/>
              <a:ext cx="3357387" cy="1835649"/>
              <a:chOff x="5585011" y="2253364"/>
              <a:chExt cx="3357387" cy="183564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585011" y="2253364"/>
                <a:ext cx="3357387" cy="1835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91087" y="2939478"/>
                <a:ext cx="681725" cy="3693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smtClean="0">
                    <a:solidFill>
                      <a:prstClr val="white"/>
                    </a:solidFill>
                    <a:latin typeface="Calibri" pitchFamily="34" charset="0"/>
                  </a:rPr>
                  <a:t>DATA</a:t>
                </a:r>
                <a:endParaRPr lang="en-US" b="1">
                  <a:solidFill>
                    <a:prstClr val="white"/>
                  </a:solidFill>
                  <a:latin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770036" y="2564741"/>
                <a:ext cx="1079361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b="1" smtClean="0">
                    <a:solidFill>
                      <a:prstClr val="black"/>
                    </a:solidFill>
                    <a:latin typeface="Calibri" pitchFamily="34" charset="0"/>
                  </a:rPr>
                  <a:t>Kuantitatif</a:t>
                </a:r>
                <a:endParaRPr lang="en-US" sz="1600" b="1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75" name="Left Brace 74"/>
              <p:cNvSpPr/>
              <p:nvPr/>
            </p:nvSpPr>
            <p:spPr>
              <a:xfrm>
                <a:off x="7590742" y="2704582"/>
                <a:ext cx="152400" cy="826566"/>
              </a:xfrm>
              <a:prstGeom prst="leftBrace">
                <a:avLst>
                  <a:gd name="adj1" fmla="val 87745"/>
                  <a:gd name="adj2" fmla="val 50000"/>
                </a:avLst>
              </a:prstGeom>
              <a:noFill/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752105" y="3406696"/>
                <a:ext cx="1097291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b="1" smtClean="0">
                    <a:solidFill>
                      <a:prstClr val="black"/>
                    </a:solidFill>
                    <a:latin typeface="Calibri" pitchFamily="34" charset="0"/>
                  </a:rPr>
                  <a:t>Kualitatif</a:t>
                </a:r>
                <a:endParaRPr lang="en-US" sz="1600" b="1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77" name="Left Brace 76"/>
              <p:cNvSpPr/>
              <p:nvPr/>
            </p:nvSpPr>
            <p:spPr>
              <a:xfrm flipH="1">
                <a:off x="6721817" y="2753320"/>
                <a:ext cx="169270" cy="777827"/>
              </a:xfrm>
              <a:prstGeom prst="leftBrace">
                <a:avLst>
                  <a:gd name="adj1" fmla="val 87745"/>
                  <a:gd name="adj2" fmla="val 50000"/>
                </a:avLst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12812" y="2616849"/>
                <a:ext cx="1000037" cy="24622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smtClean="0">
                    <a:solidFill>
                      <a:prstClr val="black"/>
                    </a:solidFill>
                    <a:latin typeface="Calibri" pitchFamily="34" charset="0"/>
                  </a:rPr>
                  <a:t>Primer</a:t>
                </a:r>
                <a:endParaRPr lang="en-US" sz="16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712812" y="3422337"/>
                <a:ext cx="1000037" cy="24622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smtClean="0">
                    <a:solidFill>
                      <a:prstClr val="black"/>
                    </a:solidFill>
                    <a:latin typeface="Calibri" pitchFamily="34" charset="0"/>
                  </a:rPr>
                  <a:t>Sekunder</a:t>
                </a:r>
                <a:endParaRPr lang="en-US" sz="160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6761627" y="2336632"/>
              <a:ext cx="936690" cy="341998"/>
            </a:xfrm>
            <a:prstGeom prst="roundRect">
              <a:avLst>
                <a:gd name="adj" fmla="val 4806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</a:rPr>
                <a:t>Atributif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47" name="Straight Connector 46"/>
            <p:cNvCxnSpPr>
              <a:stCxn id="46" idx="2"/>
              <a:endCxn id="52" idx="0"/>
            </p:cNvCxnSpPr>
            <p:nvPr/>
          </p:nvCxnSpPr>
          <p:spPr>
            <a:xfrm>
              <a:off x="7229972" y="2678630"/>
              <a:ext cx="1978" cy="260848"/>
            </a:xfrm>
            <a:prstGeom prst="line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775604" y="3605333"/>
              <a:ext cx="936690" cy="341998"/>
            </a:xfrm>
            <a:prstGeom prst="roundRect">
              <a:avLst>
                <a:gd name="adj" fmla="val 4806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prstClr val="black"/>
                  </a:solidFill>
                </a:rPr>
                <a:t>Spasial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7234831" y="3319079"/>
              <a:ext cx="1978" cy="299729"/>
            </a:xfrm>
            <a:prstGeom prst="line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Left Arrow 79"/>
          <p:cNvSpPr/>
          <p:nvPr/>
        </p:nvSpPr>
        <p:spPr>
          <a:xfrm>
            <a:off x="2377697" y="3847056"/>
            <a:ext cx="528821" cy="16103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1723274" y="2976096"/>
            <a:ext cx="942645" cy="1615901"/>
            <a:chOff x="742714" y="2427512"/>
            <a:chExt cx="836425" cy="1525021"/>
          </a:xfrm>
        </p:grpSpPr>
        <p:pic>
          <p:nvPicPr>
            <p:cNvPr id="82" name="Picture 3" descr="D:\korea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2343" r="80112" b="44916"/>
            <a:stretch/>
          </p:blipFill>
          <p:spPr bwMode="auto">
            <a:xfrm>
              <a:off x="742714" y="2427512"/>
              <a:ext cx="836425" cy="129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802460" y="3706312"/>
              <a:ext cx="634204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600" b="1" smtClean="0">
                  <a:solidFill>
                    <a:prstClr val="white"/>
                  </a:solidFill>
                  <a:latin typeface="Calibri" pitchFamily="34" charset="0"/>
                </a:rPr>
                <a:t>User</a:t>
              </a:r>
              <a:endParaRPr lang="en-US" sz="16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84" name="Left Arrow 83"/>
          <p:cNvSpPr/>
          <p:nvPr/>
        </p:nvSpPr>
        <p:spPr>
          <a:xfrm flipH="1">
            <a:off x="2395627" y="3256313"/>
            <a:ext cx="538892" cy="17122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73420" y="3023984"/>
            <a:ext cx="63420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Query</a:t>
            </a:r>
            <a:endParaRPr lang="en-US" sz="16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27489" y="3965383"/>
            <a:ext cx="63420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pPr algn="r"/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Info</a:t>
            </a:r>
            <a:endParaRPr lang="en-US" sz="160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127394" y="4701861"/>
            <a:ext cx="598564" cy="822960"/>
            <a:chOff x="4591413" y="4076245"/>
            <a:chExt cx="598564" cy="822960"/>
          </a:xfrm>
        </p:grpSpPr>
        <p:sp>
          <p:nvSpPr>
            <p:cNvPr id="88" name="Left Arrow 87"/>
            <p:cNvSpPr/>
            <p:nvPr/>
          </p:nvSpPr>
          <p:spPr>
            <a:xfrm rot="5400000">
              <a:off x="4271373" y="4396285"/>
              <a:ext cx="822960" cy="18288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641337" y="4782283"/>
              <a:ext cx="54864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091425" y="4705841"/>
            <a:ext cx="833317" cy="881105"/>
            <a:chOff x="6510619" y="4080225"/>
            <a:chExt cx="833317" cy="881105"/>
          </a:xfrm>
        </p:grpSpPr>
        <p:sp>
          <p:nvSpPr>
            <p:cNvPr id="91" name="Left Arrow 90"/>
            <p:cNvSpPr/>
            <p:nvPr/>
          </p:nvSpPr>
          <p:spPr>
            <a:xfrm>
              <a:off x="6510619" y="4737459"/>
              <a:ext cx="822960" cy="223871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6876488" y="4435737"/>
              <a:ext cx="82296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650070" y="4696876"/>
            <a:ext cx="461427" cy="881105"/>
            <a:chOff x="10069264" y="4071260"/>
            <a:chExt cx="461427" cy="881105"/>
          </a:xfrm>
        </p:grpSpPr>
        <p:sp>
          <p:nvSpPr>
            <p:cNvPr id="94" name="Left Arrow 93"/>
            <p:cNvSpPr/>
            <p:nvPr/>
          </p:nvSpPr>
          <p:spPr>
            <a:xfrm>
              <a:off x="10069264" y="4728494"/>
              <a:ext cx="451070" cy="223871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10063243" y="4426772"/>
              <a:ext cx="82296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826640" y="4699683"/>
            <a:ext cx="605625" cy="822960"/>
            <a:chOff x="8263764" y="4065102"/>
            <a:chExt cx="605625" cy="822960"/>
          </a:xfrm>
        </p:grpSpPr>
        <p:sp>
          <p:nvSpPr>
            <p:cNvPr id="97" name="Left Arrow 96"/>
            <p:cNvSpPr/>
            <p:nvPr/>
          </p:nvSpPr>
          <p:spPr>
            <a:xfrm rot="5400000">
              <a:off x="7943724" y="4385142"/>
              <a:ext cx="822960" cy="18288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20749" y="4771140"/>
              <a:ext cx="54864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039511" y="736692"/>
            <a:ext cx="103809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300"/>
              </a:spcAft>
            </a:pPr>
            <a:r>
              <a:rPr lang="en-US" sz="1600" smtClean="0">
                <a:solidFill>
                  <a:srgbClr val="0070C0"/>
                </a:solidFill>
              </a:rPr>
              <a:t>1. Kasus : 	(A) Membuat data Peserta Kuliah Basis Data, dilengkapi foto dan alamat rumah dilengkapi </a:t>
            </a:r>
          </a:p>
          <a:p>
            <a:pPr marL="0" lvl="1">
              <a:spcAft>
                <a:spcPts val="300"/>
              </a:spcAft>
            </a:pPr>
            <a:r>
              <a:rPr lang="en-US" sz="1600" smtClean="0">
                <a:solidFill>
                  <a:srgbClr val="0070C0"/>
                </a:solidFill>
              </a:rPr>
              <a:t> 	 	      dengan </a:t>
            </a:r>
            <a:r>
              <a:rPr lang="en-US" sz="1600">
                <a:solidFill>
                  <a:srgbClr val="0070C0"/>
                </a:solidFill>
              </a:rPr>
              <a:t>koordinat peta (X,Y</a:t>
            </a:r>
            <a:r>
              <a:rPr lang="en-US" sz="1600" smtClean="0">
                <a:solidFill>
                  <a:srgbClr val="0070C0"/>
                </a:solidFill>
              </a:rPr>
              <a:t>), dengan melakukan survei dan membuat formulir survei terlebih dulu.</a:t>
            </a:r>
            <a:r>
              <a:rPr lang="en-US" sz="1600">
                <a:solidFill>
                  <a:srgbClr val="0070C0"/>
                </a:solidFill>
              </a:rPr>
              <a:t/>
            </a:r>
            <a:br>
              <a:rPr lang="en-US" sz="1600">
                <a:solidFill>
                  <a:srgbClr val="0070C0"/>
                </a:solidFill>
              </a:rPr>
            </a:br>
            <a:r>
              <a:rPr lang="en-US" sz="1600" smtClean="0">
                <a:solidFill>
                  <a:srgbClr val="0070C0"/>
                </a:solidFill>
              </a:rPr>
              <a:t>		(B) Membuat data kependudukan Kota/Kab Tasikmalaya tahun </a:t>
            </a:r>
            <a:r>
              <a:rPr lang="en-US" sz="1600" smtClean="0">
                <a:solidFill>
                  <a:srgbClr val="0070C0"/>
                </a:solidFill>
              </a:rPr>
              <a:t>2022,  </a:t>
            </a:r>
            <a:r>
              <a:rPr lang="en-US" sz="1600" smtClean="0">
                <a:solidFill>
                  <a:srgbClr val="0070C0"/>
                </a:solidFill>
              </a:rPr>
              <a:t>dengan data per kecamatan.</a:t>
            </a:r>
          </a:p>
          <a:p>
            <a:pPr marL="342900" lvl="1" indent="-342900">
              <a:spcAft>
                <a:spcPts val="300"/>
              </a:spcAft>
              <a:buAutoNum type="arabicPeriod" startAt="2"/>
            </a:pPr>
            <a:r>
              <a:rPr lang="en-US" sz="1600" smtClean="0">
                <a:solidFill>
                  <a:srgbClr val="0070C0"/>
                </a:solidFill>
              </a:rPr>
              <a:t>Membuatan Informasi dari kasus (A) dan (B) dalam bentuk Tabular dilengkapi Grafik yang rapi</a:t>
            </a:r>
            <a:br>
              <a:rPr lang="en-US" sz="1600" smtClean="0">
                <a:solidFill>
                  <a:srgbClr val="0070C0"/>
                </a:solidFill>
              </a:rPr>
            </a:br>
            <a:r>
              <a:rPr lang="en-US" sz="1600" smtClean="0">
                <a:solidFill>
                  <a:srgbClr val="0070C0"/>
                </a:solidFill>
              </a:rPr>
              <a:t>	a) Grafik Scatter,  jarak tempat tinggal dengan kampus untuk kasus (A)</a:t>
            </a:r>
          </a:p>
          <a:p>
            <a:pPr marL="0" lvl="1">
              <a:spcAft>
                <a:spcPts val="300"/>
              </a:spcAft>
            </a:pPr>
            <a:r>
              <a:rPr lang="en-US" sz="1600" smtClean="0">
                <a:solidFill>
                  <a:srgbClr val="0070C0"/>
                </a:solidFill>
              </a:rPr>
              <a:t>	b) </a:t>
            </a:r>
            <a:r>
              <a:rPr lang="en-US" sz="1600">
                <a:solidFill>
                  <a:srgbClr val="0070C0"/>
                </a:solidFill>
              </a:rPr>
              <a:t>Grafik Bar, jumlah penduduk per kecamatan untuk kasus (B</a:t>
            </a:r>
            <a:r>
              <a:rPr lang="en-US" sz="1600" smtClean="0">
                <a:solidFill>
                  <a:srgbClr val="0070C0"/>
                </a:solidFill>
              </a:rPr>
              <a:t>)</a:t>
            </a:r>
          </a:p>
          <a:p>
            <a:pPr marL="0" lvl="1">
              <a:spcAft>
                <a:spcPts val="300"/>
              </a:spcAft>
            </a:pPr>
            <a:r>
              <a:rPr lang="en-US" sz="1600" smtClean="0">
                <a:solidFill>
                  <a:srgbClr val="0070C0"/>
                </a:solidFill>
              </a:rPr>
              <a:t>	c) </a:t>
            </a:r>
            <a:r>
              <a:rPr lang="en-US" sz="1600">
                <a:solidFill>
                  <a:srgbClr val="0070C0"/>
                </a:solidFill>
              </a:rPr>
              <a:t>Grafik Pie, komposisi jumlah wanita berbanding jumlah laki-laki kasus (A) dan (B)</a:t>
            </a:r>
            <a:endParaRPr lang="en-US" sz="1600" smtClean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74323" y="3754581"/>
            <a:ext cx="72858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solidFill>
                  <a:prstClr val="black"/>
                </a:solidFill>
                <a:latin typeface="Calibri" pitchFamily="34" charset="0"/>
              </a:rPr>
              <a:t>“sumber”</a:t>
            </a:r>
            <a:endParaRPr lang="en-US" sz="1200" i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83214" y="3620772"/>
            <a:ext cx="7285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solidFill>
                  <a:prstClr val="black"/>
                </a:solidFill>
                <a:latin typeface="Calibri" pitchFamily="34" charset="0"/>
              </a:rPr>
              <a:t>“sifat numerik”</a:t>
            </a:r>
            <a:endParaRPr lang="en-US" sz="1200" i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91206" y="3320933"/>
            <a:ext cx="72858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solidFill>
                  <a:prstClr val="black"/>
                </a:solidFill>
                <a:latin typeface="Calibri" pitchFamily="34" charset="0"/>
              </a:rPr>
              <a:t>“bentuk”</a:t>
            </a:r>
            <a:endParaRPr lang="en-US" sz="1200" i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630236" y="6256875"/>
            <a:ext cx="241048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solidFill>
                  <a:prstClr val="black"/>
                </a:solidFill>
                <a:latin typeface="Calibri" pitchFamily="34" charset="0"/>
              </a:rPr>
              <a:t>“Pengumpulan data”/ pengamatan langsung di lapangan/ observasi</a:t>
            </a:r>
            <a:endParaRPr lang="en-US" sz="1200" i="1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8" name="Left-Right Arrow 57"/>
          <p:cNvSpPr/>
          <p:nvPr/>
        </p:nvSpPr>
        <p:spPr>
          <a:xfrm rot="5400000" flipH="1">
            <a:off x="6873781" y="5111421"/>
            <a:ext cx="1023834" cy="171223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039241" y="4883950"/>
            <a:ext cx="671662" cy="57773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smtClean="0">
                <a:solidFill>
                  <a:prstClr val="white"/>
                </a:solidFill>
                <a:latin typeface="Calibri" pitchFamily="34" charset="0"/>
              </a:rPr>
              <a:t>DBMS</a:t>
            </a:r>
            <a:endParaRPr lang="en-US" sz="1400" b="1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9258" y="4924120"/>
            <a:ext cx="43065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Kata </a:t>
            </a:r>
            <a:r>
              <a:rPr lang="en-US" sz="12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Penting SBD </a:t>
            </a:r>
            <a:r>
              <a:rPr lang="en-US" sz="12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1) FAKTA – DATA – 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INFORMASI - STORAGE</a:t>
            </a:r>
            <a:endParaRPr lang="en-US" sz="120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SURVEI 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– DBMS – 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 PROCESSING</a:t>
            </a:r>
            <a:endParaRPr lang="en-US" sz="120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endParaRPr lang="en-US" sz="120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Atribut/spasial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kuantitatif/kualitatif, primer/sekunder</a:t>
            </a:r>
          </a:p>
          <a:p>
            <a:r>
              <a: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5) INFORMASI : Sajian TTGGSAV</a:t>
            </a:r>
          </a:p>
          <a:p>
            <a:endParaRPr lang="en-US" sz="120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630236" y="914400"/>
            <a:ext cx="17902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012353" y="1438275"/>
            <a:ext cx="10366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029172" y="6256875"/>
            <a:ext cx="3391303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8029172" y="6120896"/>
            <a:ext cx="3019828" cy="419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049000" y="1438275"/>
            <a:ext cx="0" cy="4691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1420475" y="901362"/>
            <a:ext cx="0" cy="5355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904601" y="1847850"/>
            <a:ext cx="296799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285601" y="1295400"/>
            <a:ext cx="296799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71525" y="1712052"/>
            <a:ext cx="3234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71525" y="1712052"/>
            <a:ext cx="0" cy="1908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771525" y="3620772"/>
            <a:ext cx="1085850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771525" y="2214359"/>
            <a:ext cx="296799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68398" y="2214359"/>
            <a:ext cx="296799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0116589" y="83014"/>
            <a:ext cx="168183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EVALUASI &amp; KINERJA - 3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50216"/>
              </p:ext>
            </p:extLst>
          </p:nvPr>
        </p:nvGraphicFramePr>
        <p:xfrm>
          <a:off x="301557" y="828798"/>
          <a:ext cx="11708778" cy="57406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2130"/>
                <a:gridCol w="2402355"/>
                <a:gridCol w="8774293"/>
              </a:tblGrid>
              <a:tr h="210361">
                <a:tc>
                  <a:txBody>
                    <a:bodyPr/>
                    <a:lstStyle/>
                    <a:p>
                      <a:r>
                        <a:rPr lang="en-US" sz="1600" smtClean="0"/>
                        <a:t>No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Kompetensi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Keterangan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Pengetahuan</a:t>
                      </a:r>
                    </a:p>
                    <a:p>
                      <a:r>
                        <a:rPr lang="en-US" sz="1400" smtClean="0"/>
                        <a:t> arsitektur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Apa itu database dan apa itu DBMS ?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 5 produk DBMS Desktop dan 5 produk DBMS Server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4 macam user dalam </a:t>
                      </a:r>
                      <a:r>
                        <a:rPr lang="en-US" sz="1400" smtClean="0"/>
                        <a:t>Konsep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4 komponen user interface dalam </a:t>
                      </a:r>
                      <a:r>
                        <a:rPr lang="en-US" sz="1400" smtClean="0"/>
                        <a:t>Konsep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5 komponen utama dalam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1 komponen sistem operasi yang terkait erat dengan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Jelaskan Alur Proses, Fakta, Data, Informasi, DBMS, DW, DM, BD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Jelaskan Query, Query Language, SQL</a:t>
                      </a:r>
                      <a:endParaRPr lang="en-US" sz="1400" baseline="0" smtClean="0"/>
                    </a:p>
                  </a:txBody>
                  <a:tcPr/>
                </a:tc>
              </a:tr>
              <a:tr h="401671">
                <a:tc>
                  <a:txBody>
                    <a:bodyPr/>
                    <a:lstStyle/>
                    <a:p>
                      <a:r>
                        <a:rPr lang="en-US" sz="1400" smtClean="0"/>
                        <a:t>K2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Ketrampilan menjadi</a:t>
                      </a:r>
                    </a:p>
                    <a:p>
                      <a:r>
                        <a:rPr lang="en-US" sz="1400" baseline="0" smtClean="0"/>
                        <a:t>Administrator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-</a:t>
                      </a:r>
                      <a:endParaRPr lang="en-US" sz="1400" baseline="0" smtClean="0"/>
                    </a:p>
                  </a:txBody>
                  <a:tcPr/>
                </a:tc>
              </a:tr>
              <a:tr h="1412455">
                <a:tc>
                  <a:txBody>
                    <a:bodyPr/>
                    <a:lstStyle/>
                    <a:p>
                      <a:r>
                        <a:rPr lang="en-US" sz="1400" smtClean="0"/>
                        <a:t>K3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Pemodelan &amp; Desain</a:t>
                      </a:r>
                      <a:r>
                        <a:rPr lang="en-US" sz="1400" baseline="0" smtClean="0"/>
                        <a:t> </a:t>
                      </a:r>
                    </a:p>
                    <a:p>
                      <a:r>
                        <a:rPr lang="en-US" sz="1400" baseline="0" smtClean="0"/>
                        <a:t>Data dari Sistem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Jelaskan bedanya  Fakta, data, informasi</a:t>
                      </a:r>
                      <a:r>
                        <a:rPr lang="en-US" sz="1400" baseline="0" smtClean="0"/>
                        <a:t> (dengan kata-kata sendiri) !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Apa bedanya data atibutif dan data spasial </a:t>
                      </a:r>
                      <a:r>
                        <a:rPr lang="en-US" sz="1400" baseline="0" smtClean="0"/>
                        <a:t>?  primer dan data sekunder ? data kuantitatif dan data kualitatif ?</a:t>
                      </a:r>
                      <a:endParaRPr lang="en-US" sz="140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Tuliskan </a:t>
                      </a:r>
                      <a:r>
                        <a:rPr lang="en-US" sz="1400" smtClean="0"/>
                        <a:t>contoh 10 Data kualitatif dan 10 data kuantitatif (selain dari contoh yang ada) </a:t>
                      </a:r>
                      <a:r>
                        <a:rPr lang="en-US" sz="1400" smtClean="0"/>
                        <a:t>!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Buat informasi</a:t>
                      </a:r>
                      <a:r>
                        <a:rPr lang="en-US" sz="1400" baseline="0" smtClean="0"/>
                        <a:t> grafik : Matematika : Sin/Cos/Tan</a:t>
                      </a:r>
                      <a:r>
                        <a:rPr lang="en-US" sz="1400" smtClean="0"/>
                        <a:t> dan Kependudukan : Bar/Pie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 5 </a:t>
                      </a:r>
                      <a:r>
                        <a:rPr lang="en-US" sz="1400" smtClean="0"/>
                        <a:t>contoh </a:t>
                      </a:r>
                      <a:r>
                        <a:rPr lang="en-US" sz="1400" smtClean="0"/>
                        <a:t>institusi </a:t>
                      </a:r>
                      <a:r>
                        <a:rPr lang="en-US" sz="1400" smtClean="0"/>
                        <a:t>sistem yang tergolong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aseline="0" smtClean="0"/>
                        <a:t>Bisnis</a:t>
                      </a:r>
                      <a:r>
                        <a:rPr lang="en-US" sz="1400" baseline="0" smtClean="0"/>
                        <a:t>, Pemerintahan, </a:t>
                      </a:r>
                      <a:r>
                        <a:rPr lang="en-US" sz="1400" baseline="0" smtClean="0"/>
                        <a:t>Sosial Kemasyarakatan</a:t>
                      </a:r>
                      <a:r>
                        <a:rPr lang="en-US" sz="1400" baseline="0" smtClean="0"/>
                        <a:t>, dan perseorangan.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Tuliskan </a:t>
                      </a:r>
                      <a:r>
                        <a:rPr lang="en-US" sz="1400" baseline="0" smtClean="0"/>
                        <a:t>2 </a:t>
                      </a:r>
                      <a:r>
                        <a:rPr lang="en-US" sz="1400" baseline="0" smtClean="0"/>
                        <a:t>contoh </a:t>
                      </a:r>
                      <a:r>
                        <a:rPr lang="en-US" sz="1400" baseline="0" smtClean="0"/>
                        <a:t>judul </a:t>
                      </a:r>
                      <a:r>
                        <a:rPr lang="en-US" sz="1400" baseline="0" smtClean="0"/>
                        <a:t>kasus sistem </a:t>
                      </a:r>
                      <a:r>
                        <a:rPr lang="en-US" sz="1400" smtClean="0"/>
                        <a:t>tergolong</a:t>
                      </a:r>
                      <a:r>
                        <a:rPr lang="en-US" sz="1400" baseline="0" smtClean="0"/>
                        <a:t> Bisnis, Pemerintahan, Sosial Kemasyarakatan, dan perseorangan.</a:t>
                      </a:r>
                      <a:endParaRPr lang="en-US" sz="1400" smtClean="0"/>
                    </a:p>
                  </a:txBody>
                  <a:tcPr/>
                </a:tc>
              </a:tr>
              <a:tr h="1042400">
                <a:tc>
                  <a:txBody>
                    <a:bodyPr/>
                    <a:lstStyle/>
                    <a:p>
                      <a:r>
                        <a:rPr lang="en-US" sz="1400" smtClean="0"/>
                        <a:t>K4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 Collection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Lakukan survei </a:t>
                      </a:r>
                      <a:r>
                        <a:rPr lang="en-US" sz="1400" smtClean="0"/>
                        <a:t>(buat </a:t>
                      </a:r>
                      <a:r>
                        <a:rPr lang="en-US" sz="1400" smtClean="0"/>
                        <a:t>FORM SURVEI-nya)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membuat </a:t>
                      </a:r>
                      <a:r>
                        <a:rPr lang="en-US" sz="1400" smtClean="0"/>
                        <a:t>tabulasi data </a:t>
                      </a:r>
                      <a:r>
                        <a:rPr lang="en-US" sz="1400" smtClean="0"/>
                        <a:t>excel peserta </a:t>
                      </a:r>
                      <a:r>
                        <a:rPr lang="en-US" sz="1400" smtClean="0"/>
                        <a:t>kuliah riil</a:t>
                      </a:r>
                      <a:r>
                        <a:rPr lang="en-US" sz="1400" baseline="0" smtClean="0"/>
                        <a:t> Basis Data dengan kelengkapan </a:t>
                      </a:r>
                      <a:r>
                        <a:rPr lang="en-US" sz="1400" baseline="0" smtClean="0"/>
                        <a:t>: </a:t>
                      </a:r>
                      <a:r>
                        <a:rPr lang="en-US" sz="1400" baseline="0" smtClean="0"/>
                        <a:t>NIM,  NAMA,  JENIS KELAMIN, HP,  FOTO,  ALAMAT RUMAH, </a:t>
                      </a:r>
                      <a:r>
                        <a:rPr lang="en-US" sz="1400" baseline="0" smtClean="0"/>
                        <a:t>&amp; KOORDINAT  </a:t>
                      </a:r>
                      <a:r>
                        <a:rPr lang="en-US" sz="1400" baseline="0" smtClean="0"/>
                        <a:t>RUMAH (X,Y).</a:t>
                      </a:r>
                      <a:endParaRPr lang="en-US" sz="140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Lakukan survey untuk membuat tabulasi data dengan excel tentang kependudukan  kota/kab Tasikmalaya</a:t>
                      </a:r>
                      <a:r>
                        <a:rPr lang="en-US" sz="1400" baseline="0" smtClean="0"/>
                        <a:t> per kecamatan dengan kelengkapan data :  KODE,  NAMA KECAMATAN,  ALAMAT KANTOR KECAMATAN, JUMLAH PENDUDUK,  JUMLAH LAKI-LAKI, JUMLAH PEREMPUAN.</a:t>
                      </a:r>
                      <a:endParaRPr lang="en-US" sz="1400"/>
                    </a:p>
                  </a:txBody>
                  <a:tcPr/>
                </a:tc>
              </a:tr>
              <a:tr h="302449">
                <a:tc>
                  <a:txBody>
                    <a:bodyPr/>
                    <a:lstStyle/>
                    <a:p>
                      <a:r>
                        <a:rPr lang="en-US" sz="1400" smtClean="0"/>
                        <a:t>K5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Pemrograman Aplikasi Database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-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0058400" y="102064"/>
            <a:ext cx="1740022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 &amp;</a:t>
            </a:r>
          </a:p>
          <a:p>
            <a:pPr algn="ctr"/>
            <a:r>
              <a:rPr lang="en-US" sz="1600" i="1" smtClean="0">
                <a:solidFill>
                  <a:schemeClr val="tx1"/>
                </a:solidFill>
              </a:rPr>
              <a:t>Penilaian </a:t>
            </a:r>
            <a:r>
              <a:rPr lang="en-US" sz="1600" i="1" smtClean="0">
                <a:solidFill>
                  <a:schemeClr val="tx1"/>
                </a:solidFill>
              </a:rPr>
              <a:t>Langsung</a:t>
            </a:r>
            <a:endParaRPr lang="en-US" sz="16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EVALUASI &amp; KINERJA - 4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75782"/>
              </p:ext>
            </p:extLst>
          </p:nvPr>
        </p:nvGraphicFramePr>
        <p:xfrm>
          <a:off x="359924" y="742950"/>
          <a:ext cx="11653736" cy="591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5021"/>
                <a:gridCol w="2139200"/>
                <a:gridCol w="8979515"/>
              </a:tblGrid>
              <a:tr h="210361">
                <a:tc>
                  <a:txBody>
                    <a:bodyPr/>
                    <a:lstStyle/>
                    <a:p>
                      <a:r>
                        <a:rPr lang="en-US" sz="1600" smtClean="0"/>
                        <a:t>No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Kompetensi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Keterangan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Pengetahuan</a:t>
                      </a:r>
                    </a:p>
                    <a:p>
                      <a:r>
                        <a:rPr lang="en-US" sz="1400" smtClean="0"/>
                        <a:t> arsitektur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Apa itu database dan apa itu DBMS ?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 5 produk DBMS Desktop dan 5 produk DBMS Server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4 macam user dalam </a:t>
                      </a:r>
                      <a:r>
                        <a:rPr lang="en-US" sz="1400" smtClean="0"/>
                        <a:t>Konsep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4 komponen user interface dalam </a:t>
                      </a:r>
                      <a:r>
                        <a:rPr lang="en-US" sz="1400" smtClean="0"/>
                        <a:t>Konsep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5 komponen utama dalam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1 komponen sistem operasi yang terkait erat dengan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Jelaskan Alur Proses, Fakta, Data, Informasi, DBMS, DW, DM, BD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Jelaskan Query, Query Language, SQL</a:t>
                      </a:r>
                      <a:endParaRPr lang="en-US" sz="1400" baseline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Ketrampilan menjadi</a:t>
                      </a:r>
                    </a:p>
                    <a:p>
                      <a:r>
                        <a:rPr lang="en-US" sz="1400" baseline="0" smtClean="0"/>
                        <a:t>Administrator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Buatkan user manual langkah-langkah menginstalasi DBMS Ms-Access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Buatkan user manual langkah-langkah menginstalasi DBMS Paradox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Buatkan user manual langkah-langkah menginstalasi DBMS MySQL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Pemodelan &amp; Desain</a:t>
                      </a:r>
                      <a:r>
                        <a:rPr lang="en-US" sz="1400" baseline="0" smtClean="0"/>
                        <a:t> </a:t>
                      </a:r>
                    </a:p>
                    <a:p>
                      <a:r>
                        <a:rPr lang="en-US" sz="1400" baseline="0" smtClean="0"/>
                        <a:t>Data dari Sistem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Jelaskan bedanya  Fakta, data, informasi</a:t>
                      </a:r>
                      <a:r>
                        <a:rPr lang="en-US" sz="1400" baseline="0" smtClean="0"/>
                        <a:t> (dengan kata-kata sendiri) !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Apa bedanya data atibutif dan data spasial ?  primer dan data sekunder ? data kuantitatif dan data kualitatif ?</a:t>
                      </a:r>
                      <a:endParaRPr lang="en-US" sz="140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Tuliskan contoh 10 Data kualitatif dan 10 data kuantitatif (selain dari contoh yang ada) !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Buat informasi</a:t>
                      </a:r>
                      <a:r>
                        <a:rPr lang="en-US" sz="1400" baseline="0" smtClean="0"/>
                        <a:t> grafik : Matematika : Sin/Cos/Tan</a:t>
                      </a:r>
                      <a:r>
                        <a:rPr lang="en-US" sz="1400" smtClean="0"/>
                        <a:t> dan Kependudukan : Bar/Pie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 5 contoh institusi sistem yang tergolong</a:t>
                      </a:r>
                      <a:r>
                        <a:rPr lang="en-US" sz="1400" baseline="0" smtClean="0"/>
                        <a:t> Bisnis, Pemerintahan, Sosial Kemasyarakatan, dan perseorangan.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Tuliskan 2 contoh judul kasus sistem </a:t>
                      </a:r>
                      <a:r>
                        <a:rPr lang="en-US" sz="1400" smtClean="0"/>
                        <a:t>tergolong</a:t>
                      </a:r>
                      <a:r>
                        <a:rPr lang="en-US" sz="1400" baseline="0" smtClean="0"/>
                        <a:t> Bisnis, Pemerintahan, Sosial Kemasyarakatan, dan perseorangan.</a:t>
                      </a:r>
                      <a:endParaRPr lang="en-US" sz="14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 Collection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Lakukan survei (buat FORM SURVEI-nya)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membuat tabulasi data excel peserta kuliah riil</a:t>
                      </a:r>
                      <a:r>
                        <a:rPr lang="en-US" sz="1400" baseline="0" smtClean="0"/>
                        <a:t> Basis Data dengan kelengkapan : NIM,  NAMA,  JENIS KELAMIN, HP,  FOTO,  ALAMAT RUMAH, &amp; KOORDINAT  RUMAH (X,Y).</a:t>
                      </a:r>
                      <a:endParaRPr lang="en-US" sz="140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Lakukan survey untuk membuat tabulasi data dengan excel tentang kependudukan  kota/kab Tasikmalaya</a:t>
                      </a:r>
                      <a:r>
                        <a:rPr lang="en-US" sz="1400" baseline="0" smtClean="0"/>
                        <a:t> per kecamatan dengan kelengkapan data :  KODE,  NAMA KECAMATAN,  ALAMAT KANTOR KECAMATAN, JUMLAH PENDUDUK,  JUMLAH LAKI-LAKI, JUMLAH PEREMPUAN.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Pemrograman Aplikasi Database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-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0058400" y="102064"/>
            <a:ext cx="1740022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 &amp;</a:t>
            </a:r>
          </a:p>
          <a:p>
            <a:pPr algn="ctr"/>
            <a:r>
              <a:rPr lang="en-US" sz="1600" i="1" smtClean="0">
                <a:solidFill>
                  <a:schemeClr val="tx1"/>
                </a:solidFill>
              </a:rPr>
              <a:t>Penilaian </a:t>
            </a:r>
            <a:r>
              <a:rPr lang="en-US" sz="1600" i="1" smtClean="0">
                <a:solidFill>
                  <a:schemeClr val="tx1"/>
                </a:solidFill>
              </a:rPr>
              <a:t>Langsung</a:t>
            </a:r>
            <a:endParaRPr lang="en-US" sz="16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135411"/>
            <a:ext cx="11520720" cy="49324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solidFill>
                  <a:schemeClr val="bg1"/>
                </a:solidFill>
                <a:latin typeface="AR JULIAN" pitchFamily="2" charset="0"/>
              </a:rPr>
              <a:t>INTERMEZO DULU …</a:t>
            </a:r>
            <a:endParaRPr lang="id-ID" sz="3200">
              <a:solidFill>
                <a:schemeClr val="bg1"/>
              </a:solidFill>
              <a:latin typeface="AR JULIAN" pitchFamily="2" charset="0"/>
            </a:endParaRPr>
          </a:p>
        </p:txBody>
      </p:sp>
      <p:sp>
        <p:nvSpPr>
          <p:cNvPr id="2" name="AutoShape 2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AutoShape 4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8012" y="659555"/>
            <a:ext cx="6638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smtClean="0">
                <a:solidFill>
                  <a:prstClr val="black"/>
                </a:solidFill>
              </a:rPr>
              <a:t>Find </a:t>
            </a:r>
            <a:r>
              <a:rPr lang="en-US" sz="2400">
                <a:solidFill>
                  <a:prstClr val="black"/>
                </a:solidFill>
              </a:rPr>
              <a:t>3</a:t>
            </a:r>
            <a:r>
              <a:rPr lang="en-US" sz="2400" smtClean="0">
                <a:solidFill>
                  <a:prstClr val="black"/>
                </a:solidFill>
              </a:rPr>
              <a:t> words in the picture !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27020" y="1259064"/>
            <a:ext cx="1413163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</a:rPr>
              <a:t>Solusi</a:t>
            </a:r>
          </a:p>
          <a:p>
            <a:pPr marL="342900" indent="-342900">
              <a:buFontTx/>
              <a:buAutoNum type="arabicPeriod"/>
            </a:pPr>
            <a:r>
              <a:rPr lang="en-US" sz="1600" smtClean="0">
                <a:solidFill>
                  <a:schemeClr val="bg1"/>
                </a:solidFill>
              </a:rPr>
              <a:t>Bloom</a:t>
            </a:r>
          </a:p>
          <a:p>
            <a:pPr marL="342900" indent="-342900">
              <a:buFontTx/>
              <a:buAutoNum type="arabicPeriod"/>
            </a:pPr>
            <a:r>
              <a:rPr lang="en-US" sz="1600" smtClean="0">
                <a:solidFill>
                  <a:schemeClr val="bg1"/>
                </a:solidFill>
              </a:rPr>
              <a:t>Garden</a:t>
            </a:r>
          </a:p>
          <a:p>
            <a:pPr marL="342900" indent="-342900">
              <a:buFontTx/>
              <a:buAutoNum type="arabicPeriod"/>
            </a:pPr>
            <a:r>
              <a:rPr lang="en-US" sz="1600" smtClean="0">
                <a:solidFill>
                  <a:schemeClr val="bg1"/>
                </a:solidFill>
              </a:rPr>
              <a:t>Fam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3" y="1145754"/>
            <a:ext cx="8703397" cy="538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8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TOPIK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4109" y="2270430"/>
            <a:ext cx="882558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MEMBUAT BASIS DATA SISTEM ORGANISASI BISNIS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/>
              <a:t>Model Data Entity Relationship (</a:t>
            </a:r>
            <a:r>
              <a:rPr lang="en-US" sz="2400" smtClean="0"/>
              <a:t>model-ER</a:t>
            </a:r>
            <a:r>
              <a:rPr lang="en-US" sz="2400"/>
              <a:t>)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/>
              <a:t>Pengantar Model Data Relational (</a:t>
            </a:r>
            <a:r>
              <a:rPr lang="en-US" sz="2400" smtClean="0"/>
              <a:t>model-R) </a:t>
            </a:r>
            <a:r>
              <a:rPr lang="en-US" sz="2400"/>
              <a:t>&amp; model-OO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/>
              <a:t>Sudi Kasus : Problem Sistem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59293" y="628651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370962" y="3984732"/>
            <a:ext cx="2659920" cy="28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9293" y="849043"/>
            <a:ext cx="107448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Siap fokus ya … </a:t>
            </a:r>
            <a:r>
              <a:rPr lang="en-US" sz="36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rehat 3 menit…</a:t>
            </a:r>
            <a:endParaRPr lang="en-US" sz="48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7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83" y="752475"/>
            <a:ext cx="9496388" cy="5834593"/>
          </a:xfrm>
          <a:prstGeom prst="rect">
            <a:avLst/>
          </a:prstGeom>
        </p:spPr>
      </p:pic>
      <p:sp>
        <p:nvSpPr>
          <p:cNvPr id="2" name="Left Arrow 1"/>
          <p:cNvSpPr/>
          <p:nvPr/>
        </p:nvSpPr>
        <p:spPr>
          <a:xfrm>
            <a:off x="8372104" y="2370612"/>
            <a:ext cx="831273" cy="213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8704613" y="996538"/>
            <a:ext cx="831273" cy="213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7315199" y="3170712"/>
            <a:ext cx="831273" cy="213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47700" y="135411"/>
            <a:ext cx="11029949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MODEL DATA</a:t>
            </a:r>
            <a:endParaRPr lang="id-ID" sz="3200">
              <a:latin typeface="AR JULI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5751694" y="3397634"/>
            <a:ext cx="105087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pPr algn="r"/>
            <a:r>
              <a:rPr lang="en-US" sz="1200" i="1" smtClean="0">
                <a:latin typeface="Calibri" pitchFamily="34" charset="0"/>
              </a:rPr>
              <a:t>Data Primer  :</a:t>
            </a:r>
            <a:endParaRPr lang="en-US" sz="1200" i="1">
              <a:latin typeface="Calibri" pitchFamily="34" charset="0"/>
            </a:endParaRPr>
          </a:p>
        </p:txBody>
      </p:sp>
      <p:sp>
        <p:nvSpPr>
          <p:cNvPr id="64" name="Flowchart: Magnetic Disk 63"/>
          <p:cNvSpPr/>
          <p:nvPr/>
        </p:nvSpPr>
        <p:spPr>
          <a:xfrm>
            <a:off x="6328999" y="5211738"/>
            <a:ext cx="1170975" cy="1440522"/>
          </a:xfrm>
          <a:prstGeom prst="flowChartMagneticDisk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r>
              <a:rPr lang="en-US" smtClean="0"/>
              <a:t>Storage</a:t>
            </a:r>
          </a:p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(DB)</a:t>
            </a:r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135411"/>
            <a:ext cx="11389996" cy="49324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AR JULIAN" pitchFamily="2" charset="0"/>
                <a:sym typeface="Wingdings"/>
              </a:rPr>
              <a:t> DIAGRAM FOKUS </a:t>
            </a:r>
            <a:r>
              <a:rPr lang="en-US" sz="3200" smtClean="0">
                <a:solidFill>
                  <a:schemeClr val="bg1"/>
                </a:solidFill>
                <a:latin typeface="AR JULIAN" pitchFamily="2" charset="0"/>
              </a:rPr>
              <a:t>PENDALAMAN </a:t>
            </a:r>
            <a:endParaRPr lang="id-ID" sz="3200">
              <a:solidFill>
                <a:schemeClr val="bg1"/>
              </a:solidFill>
              <a:latin typeface="AR JULIAN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26203" y="1257305"/>
            <a:ext cx="1312631" cy="18356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852485" y="1955855"/>
            <a:ext cx="778611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latin typeface="Calibri" pitchFamily="34" charset="0"/>
              </a:rPr>
              <a:t>FAKTA</a:t>
            </a:r>
            <a:endParaRPr lang="en-US" b="1">
              <a:latin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489954" y="3247590"/>
            <a:ext cx="1379659" cy="11742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smtClean="0">
                <a:latin typeface="Calibri" pitchFamily="34" charset="0"/>
              </a:rPr>
              <a:t>Survei </a:t>
            </a:r>
          </a:p>
          <a:p>
            <a:pPr algn="ctr"/>
            <a:r>
              <a:rPr lang="en-US" sz="1600" b="1" smtClean="0">
                <a:latin typeface="Calibri" pitchFamily="34" charset="0"/>
              </a:rPr>
              <a:t>&amp; Pemodelan Data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36720" y="3933844"/>
            <a:ext cx="1305299" cy="12778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i="1" smtClean="0">
                <a:latin typeface="Calibri" pitchFamily="34" charset="0"/>
              </a:rPr>
              <a:t>Data</a:t>
            </a:r>
          </a:p>
          <a:p>
            <a:pPr algn="ctr"/>
            <a:r>
              <a:rPr lang="en-US" sz="1400" b="1" i="1" smtClean="0">
                <a:latin typeface="Calibri" pitchFamily="34" charset="0"/>
              </a:rPr>
              <a:t>Processing</a:t>
            </a:r>
          </a:p>
          <a:p>
            <a:pPr algn="ctr"/>
            <a:r>
              <a:rPr lang="en-US" sz="1400" b="1" i="1" smtClean="0">
                <a:latin typeface="Calibri" pitchFamily="34" charset="0"/>
              </a:rPr>
              <a:t>&amp;</a:t>
            </a:r>
            <a:endParaRPr lang="en-US" sz="1400" b="1" i="1">
              <a:latin typeface="Calibri" pitchFamily="34" charset="0"/>
            </a:endParaRPr>
          </a:p>
          <a:p>
            <a:pPr algn="ctr"/>
            <a:r>
              <a:rPr lang="en-US" sz="1400" b="1" i="1" smtClean="0">
                <a:latin typeface="Calibri" pitchFamily="34" charset="0"/>
              </a:rPr>
              <a:t>Aplikasi DB</a:t>
            </a:r>
            <a:endParaRPr lang="en-US" sz="1400" b="1">
              <a:latin typeface="Calibri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025158" y="1277369"/>
            <a:ext cx="2398161" cy="1835649"/>
            <a:chOff x="1586753" y="2253364"/>
            <a:chExt cx="2398161" cy="1835649"/>
          </a:xfrm>
        </p:grpSpPr>
        <p:sp>
          <p:nvSpPr>
            <p:cNvPr id="32" name="Rectangle 31"/>
            <p:cNvSpPr/>
            <p:nvPr/>
          </p:nvSpPr>
          <p:spPr>
            <a:xfrm>
              <a:off x="1586753" y="2253364"/>
              <a:ext cx="2398161" cy="1835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2925" y="2947243"/>
              <a:ext cx="1298689" cy="36933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smtClean="0">
                  <a:latin typeface="Calibri" pitchFamily="34" charset="0"/>
                </a:rPr>
                <a:t>INFORMASI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34" name="Left Brace 33"/>
            <p:cNvSpPr/>
            <p:nvPr/>
          </p:nvSpPr>
          <p:spPr>
            <a:xfrm flipH="1">
              <a:off x="2373762" y="2478349"/>
              <a:ext cx="209162" cy="1382504"/>
            </a:xfrm>
            <a:prstGeom prst="leftBrace">
              <a:avLst>
                <a:gd name="adj1" fmla="val 87745"/>
                <a:gd name="adj2" fmla="val 50000"/>
              </a:avLst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694571" y="2370626"/>
              <a:ext cx="663153" cy="1597949"/>
              <a:chOff x="1649746" y="2397521"/>
              <a:chExt cx="663153" cy="159794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649746" y="2397521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Tekstual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649746" y="2630501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Tabular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649746" y="2860902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Grafik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9746" y="3095243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Gambar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649746" y="3323528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Spasial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649746" y="3546946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Audio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649746" y="3780026"/>
                <a:ext cx="663153" cy="215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18288" tIns="0" rIns="0" bIns="0" rtlCol="0">
                <a:spAutoFit/>
              </a:bodyPr>
              <a:lstStyle/>
              <a:p>
                <a:r>
                  <a:rPr lang="en-US" sz="1400" smtClean="0">
                    <a:latin typeface="Calibri" pitchFamily="34" charset="0"/>
                  </a:rPr>
                  <a:t>Video</a:t>
                </a:r>
                <a:endParaRPr lang="en-US" sz="1400">
                  <a:latin typeface="Calibri" pitchFamily="34" charset="0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124947" y="1266892"/>
            <a:ext cx="3357387" cy="1835649"/>
            <a:chOff x="5585011" y="2253364"/>
            <a:chExt cx="3357387" cy="1835649"/>
          </a:xfrm>
        </p:grpSpPr>
        <p:grpSp>
          <p:nvGrpSpPr>
            <p:cNvPr id="45" name="Group 44"/>
            <p:cNvGrpSpPr/>
            <p:nvPr/>
          </p:nvGrpSpPr>
          <p:grpSpPr>
            <a:xfrm>
              <a:off x="5585011" y="2253364"/>
              <a:ext cx="3357387" cy="1835649"/>
              <a:chOff x="5585011" y="2253364"/>
              <a:chExt cx="3357387" cy="183564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585011" y="2253364"/>
                <a:ext cx="3357387" cy="1835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91087" y="2939478"/>
                <a:ext cx="681725" cy="3693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smtClean="0">
                    <a:latin typeface="Calibri" pitchFamily="34" charset="0"/>
                  </a:rPr>
                  <a:t>DATA</a:t>
                </a:r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770036" y="2564741"/>
                <a:ext cx="1079361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b="1" smtClean="0">
                    <a:latin typeface="Calibri" pitchFamily="34" charset="0"/>
                  </a:rPr>
                  <a:t>Kuantitatif</a:t>
                </a:r>
                <a:endParaRPr lang="en-US" sz="1600" b="1">
                  <a:latin typeface="Calibri" pitchFamily="34" charset="0"/>
                </a:endParaRPr>
              </a:p>
            </p:txBody>
          </p:sp>
          <p:sp>
            <p:nvSpPr>
              <p:cNvPr id="75" name="Left Brace 74"/>
              <p:cNvSpPr/>
              <p:nvPr/>
            </p:nvSpPr>
            <p:spPr>
              <a:xfrm>
                <a:off x="7590742" y="2704582"/>
                <a:ext cx="152400" cy="826566"/>
              </a:xfrm>
              <a:prstGeom prst="leftBrace">
                <a:avLst>
                  <a:gd name="adj1" fmla="val 87745"/>
                  <a:gd name="adj2" fmla="val 50000"/>
                </a:avLst>
              </a:prstGeom>
              <a:noFill/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752105" y="3406696"/>
                <a:ext cx="1097291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b="1" smtClean="0">
                    <a:latin typeface="Calibri" pitchFamily="34" charset="0"/>
                  </a:rPr>
                  <a:t>Kualitatif</a:t>
                </a:r>
                <a:endParaRPr lang="en-US" sz="1600" b="1">
                  <a:latin typeface="Calibri" pitchFamily="34" charset="0"/>
                </a:endParaRPr>
              </a:p>
            </p:txBody>
          </p:sp>
          <p:sp>
            <p:nvSpPr>
              <p:cNvPr id="77" name="Left Brace 76"/>
              <p:cNvSpPr/>
              <p:nvPr/>
            </p:nvSpPr>
            <p:spPr>
              <a:xfrm flipH="1">
                <a:off x="6721817" y="2753320"/>
                <a:ext cx="169270" cy="777827"/>
              </a:xfrm>
              <a:prstGeom prst="leftBrace">
                <a:avLst>
                  <a:gd name="adj1" fmla="val 87745"/>
                  <a:gd name="adj2" fmla="val 50000"/>
                </a:avLst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12812" y="2616849"/>
                <a:ext cx="1000037" cy="24622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smtClean="0">
                    <a:latin typeface="Calibri" pitchFamily="34" charset="0"/>
                  </a:rPr>
                  <a:t>Primer</a:t>
                </a:r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712812" y="3422337"/>
                <a:ext cx="1000037" cy="24622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smtClean="0">
                    <a:latin typeface="Calibri" pitchFamily="34" charset="0"/>
                  </a:rPr>
                  <a:t>Sekunder</a:t>
                </a:r>
                <a:endParaRPr lang="en-US" sz="1600">
                  <a:latin typeface="Calibri" pitchFamily="34" charset="0"/>
                </a:endParaRPr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>
              <a:off x="6761627" y="2336632"/>
              <a:ext cx="936690" cy="341998"/>
            </a:xfrm>
            <a:prstGeom prst="roundRect">
              <a:avLst>
                <a:gd name="adj" fmla="val 4806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Atributif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>
              <a:stCxn id="46" idx="2"/>
              <a:endCxn id="52" idx="0"/>
            </p:cNvCxnSpPr>
            <p:nvPr/>
          </p:nvCxnSpPr>
          <p:spPr>
            <a:xfrm>
              <a:off x="7229972" y="2678630"/>
              <a:ext cx="1978" cy="260848"/>
            </a:xfrm>
            <a:prstGeom prst="line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775604" y="3605333"/>
              <a:ext cx="936690" cy="341998"/>
            </a:xfrm>
            <a:prstGeom prst="roundRect">
              <a:avLst>
                <a:gd name="adj" fmla="val 48062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Spasial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7234831" y="3319079"/>
              <a:ext cx="1978" cy="299729"/>
            </a:xfrm>
            <a:prstGeom prst="line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Left Arrow 79"/>
          <p:cNvSpPr/>
          <p:nvPr/>
        </p:nvSpPr>
        <p:spPr>
          <a:xfrm>
            <a:off x="1442547" y="2262576"/>
            <a:ext cx="528821" cy="16103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78177" y="1368269"/>
            <a:ext cx="1075449" cy="1674169"/>
            <a:chOff x="760492" y="2447663"/>
            <a:chExt cx="836425" cy="1475678"/>
          </a:xfrm>
        </p:grpSpPr>
        <p:pic>
          <p:nvPicPr>
            <p:cNvPr id="82" name="Picture 3" descr="D:\korea1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2343" r="80112" b="44916"/>
            <a:stretch/>
          </p:blipFill>
          <p:spPr bwMode="auto">
            <a:xfrm>
              <a:off x="760492" y="2447663"/>
              <a:ext cx="836425" cy="129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802460" y="3706312"/>
              <a:ext cx="634204" cy="2170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chemeClr val="bg1"/>
                  </a:solidFill>
                  <a:latin typeface="Calibri" pitchFamily="34" charset="0"/>
                </a:rPr>
                <a:t>User</a:t>
              </a:r>
              <a:endParaRPr lang="en-US" sz="1600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84" name="Left Arrow 83"/>
          <p:cNvSpPr/>
          <p:nvPr/>
        </p:nvSpPr>
        <p:spPr>
          <a:xfrm flipH="1">
            <a:off x="1460477" y="1671833"/>
            <a:ext cx="538892" cy="171222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338270" y="1439504"/>
            <a:ext cx="63420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Query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92339" y="2380903"/>
            <a:ext cx="63420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pPr algn="r"/>
            <a:r>
              <a:rPr lang="en-US" sz="1600" smtClean="0">
                <a:latin typeface="Calibri" pitchFamily="34" charset="0"/>
              </a:rPr>
              <a:t>Info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21330" y="3113018"/>
            <a:ext cx="1215377" cy="1535938"/>
            <a:chOff x="4612718" y="4056397"/>
            <a:chExt cx="577259" cy="836146"/>
          </a:xfrm>
        </p:grpSpPr>
        <p:sp>
          <p:nvSpPr>
            <p:cNvPr id="88" name="Left Arrow 87"/>
            <p:cNvSpPr/>
            <p:nvPr/>
          </p:nvSpPr>
          <p:spPr>
            <a:xfrm rot="5400000">
              <a:off x="4248315" y="4420800"/>
              <a:ext cx="833610" cy="104804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641337" y="4832999"/>
              <a:ext cx="548640" cy="5954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877061" y="3101919"/>
            <a:ext cx="461427" cy="831925"/>
            <a:chOff x="10069264" y="4071260"/>
            <a:chExt cx="461427" cy="881105"/>
          </a:xfrm>
        </p:grpSpPr>
        <p:sp>
          <p:nvSpPr>
            <p:cNvPr id="94" name="Left Arrow 93"/>
            <p:cNvSpPr/>
            <p:nvPr/>
          </p:nvSpPr>
          <p:spPr>
            <a:xfrm>
              <a:off x="10069264" y="4728494"/>
              <a:ext cx="451070" cy="223871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10063243" y="4426772"/>
              <a:ext cx="82296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917605" y="3082538"/>
            <a:ext cx="572349" cy="843686"/>
            <a:chOff x="8263764" y="4065102"/>
            <a:chExt cx="605625" cy="825594"/>
          </a:xfrm>
        </p:grpSpPr>
        <p:sp>
          <p:nvSpPr>
            <p:cNvPr id="97" name="Left Arrow 96"/>
            <p:cNvSpPr/>
            <p:nvPr/>
          </p:nvSpPr>
          <p:spPr>
            <a:xfrm rot="5400000">
              <a:off x="7943724" y="4385142"/>
              <a:ext cx="822960" cy="18288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320749" y="4778760"/>
              <a:ext cx="548640" cy="1119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576174" y="2025815"/>
            <a:ext cx="7285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latin typeface="Calibri" pitchFamily="34" charset="0"/>
              </a:rPr>
              <a:t>“sifat numerik”</a:t>
            </a:r>
            <a:endParaRPr lang="en-US" sz="1200" i="1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84166" y="1725976"/>
            <a:ext cx="72858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latin typeface="Calibri" pitchFamily="34" charset="0"/>
              </a:rPr>
              <a:t>“bentuk”</a:t>
            </a:r>
            <a:endParaRPr lang="en-US" sz="1200" i="1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52409" y="3983024"/>
            <a:ext cx="1561411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latin typeface="Calibri" pitchFamily="34" charset="0"/>
              </a:rPr>
              <a:t>“Pengumpulan data”/ pengamatan langsung di lapangan/ observasi</a:t>
            </a:r>
            <a:endParaRPr lang="en-US" sz="1200" i="1">
              <a:latin typeface="Calibri" pitchFamily="34" charset="0"/>
            </a:endParaRPr>
          </a:p>
        </p:txBody>
      </p:sp>
      <p:sp>
        <p:nvSpPr>
          <p:cNvPr id="58" name="Up Arrow 57"/>
          <p:cNvSpPr/>
          <p:nvPr/>
        </p:nvSpPr>
        <p:spPr>
          <a:xfrm rot="10800000" flipH="1">
            <a:off x="6783884" y="3102541"/>
            <a:ext cx="191511" cy="8894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51310" y="3998607"/>
            <a:ext cx="1073080" cy="10171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smtClean="0">
                <a:latin typeface="Calibri" pitchFamily="34" charset="0"/>
              </a:rPr>
              <a:t>DBMS</a:t>
            </a:r>
            <a:endParaRPr lang="en-US" b="1">
              <a:latin typeface="Calibri" pitchFamily="34" charset="0"/>
            </a:endParaRPr>
          </a:p>
        </p:txBody>
      </p:sp>
      <p:sp>
        <p:nvSpPr>
          <p:cNvPr id="62" name="Left-Right Arrow 61"/>
          <p:cNvSpPr/>
          <p:nvPr/>
        </p:nvSpPr>
        <p:spPr>
          <a:xfrm>
            <a:off x="5542019" y="4425086"/>
            <a:ext cx="822960" cy="22387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1514" y="3637277"/>
            <a:ext cx="121761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pPr algn="r"/>
            <a:r>
              <a:rPr lang="en-US" sz="1200" i="1" smtClean="0">
                <a:latin typeface="Calibri" pitchFamily="34" charset="0"/>
              </a:rPr>
              <a:t>Data Sekunder  :</a:t>
            </a:r>
            <a:endParaRPr lang="en-US" sz="1200" i="1"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06815" y="3415312"/>
            <a:ext cx="105087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latin typeface="Calibri" pitchFamily="34" charset="0"/>
              </a:rPr>
              <a:t>? </a:t>
            </a: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…</a:t>
            </a:r>
            <a:endParaRPr lang="en-US" sz="1200" i="1">
              <a:latin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06815" y="3641987"/>
            <a:ext cx="105087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latin typeface="Calibri" pitchFamily="34" charset="0"/>
              </a:rPr>
              <a:t>? </a:t>
            </a:r>
            <a:r>
              <a:rPr lang="en-US" sz="1200">
                <a:solidFill>
                  <a:srgbClr val="C00000"/>
                </a:solidFill>
                <a:latin typeface="Times New Roman"/>
                <a:ea typeface="Times New Roman"/>
              </a:rPr>
              <a:t>…</a:t>
            </a:r>
            <a:endParaRPr lang="en-US" sz="1200" i="1">
              <a:latin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06815" y="3206706"/>
            <a:ext cx="865291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b="1" i="1" smtClean="0">
                <a:latin typeface="Calibri" pitchFamily="34" charset="0"/>
              </a:rPr>
              <a:t>Proses :</a:t>
            </a:r>
            <a:endParaRPr lang="en-US" sz="1200" b="1" i="1">
              <a:latin typeface="Calibri" pitchFamily="34" charset="0"/>
            </a:endParaRPr>
          </a:p>
        </p:txBody>
      </p:sp>
      <p:sp>
        <p:nvSpPr>
          <p:cNvPr id="70" name="Up-Down Arrow 69"/>
          <p:cNvSpPr/>
          <p:nvPr/>
        </p:nvSpPr>
        <p:spPr>
          <a:xfrm rot="10800000" flipH="1">
            <a:off x="6810039" y="5015777"/>
            <a:ext cx="191511" cy="554442"/>
          </a:xfrm>
          <a:prstGeom prst="up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7604" y="704533"/>
            <a:ext cx="329986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b="1" smtClean="0">
                <a:latin typeface="Calibri" pitchFamily="34" charset="0"/>
              </a:rPr>
              <a:t>PERLUASAN PROSES </a:t>
            </a:r>
            <a:endParaRPr lang="en-US" b="1">
              <a:latin typeface="Calibri" pitchFamily="34" charset="0"/>
            </a:endParaRPr>
          </a:p>
        </p:txBody>
      </p:sp>
      <p:sp>
        <p:nvSpPr>
          <p:cNvPr id="74" name="Left Brace 73"/>
          <p:cNvSpPr/>
          <p:nvPr/>
        </p:nvSpPr>
        <p:spPr>
          <a:xfrm>
            <a:off x="7432253" y="4149721"/>
            <a:ext cx="143922" cy="777220"/>
          </a:xfrm>
          <a:prstGeom prst="leftBrace">
            <a:avLst>
              <a:gd name="adj1" fmla="val 27777"/>
              <a:gd name="adj2" fmla="val 50000"/>
            </a:avLst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442910" y="4106282"/>
            <a:ext cx="1282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Studi 3 RDBMS:</a:t>
            </a:r>
          </a:p>
          <a:p>
            <a:pPr marL="174625" indent="-174625" algn="just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MySQL</a:t>
            </a:r>
          </a:p>
          <a:p>
            <a:pPr marL="174625" indent="-174625" algn="just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Ms Access</a:t>
            </a:r>
          </a:p>
          <a:p>
            <a:pPr marL="174625" indent="-174625" algn="just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Paradox</a:t>
            </a:r>
          </a:p>
        </p:txBody>
      </p:sp>
      <p:sp>
        <p:nvSpPr>
          <p:cNvPr id="101" name="Left Brace 100"/>
          <p:cNvSpPr/>
          <p:nvPr/>
        </p:nvSpPr>
        <p:spPr>
          <a:xfrm>
            <a:off x="9182234" y="4886966"/>
            <a:ext cx="97245" cy="1107996"/>
          </a:xfrm>
          <a:prstGeom prst="leftBrace">
            <a:avLst>
              <a:gd name="adj1" fmla="val 27777"/>
              <a:gd name="adj2" fmla="val 50000"/>
            </a:avLst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9172752" y="4421664"/>
            <a:ext cx="0" cy="10650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308145" y="4879346"/>
            <a:ext cx="242665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Studi Model Data:</a:t>
            </a:r>
          </a:p>
          <a:p>
            <a:pPr marL="174625" indent="-174625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Entity Relationship (ER)</a:t>
            </a:r>
          </a:p>
          <a:p>
            <a:pPr marL="174625" indent="-174625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Relational/ Tabel</a:t>
            </a:r>
            <a:b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</a:b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------------------------------</a:t>
            </a:r>
          </a:p>
          <a:p>
            <a:pPr marL="174625" indent="-174625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Object Oriented </a:t>
            </a:r>
          </a:p>
          <a:p>
            <a:pPr marL="174625" indent="-174625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UML (Unified Modeling Language)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896989" y="5206808"/>
            <a:ext cx="0" cy="72519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Left Brace 103"/>
          <p:cNvSpPr/>
          <p:nvPr/>
        </p:nvSpPr>
        <p:spPr>
          <a:xfrm flipH="1">
            <a:off x="4730207" y="5382078"/>
            <a:ext cx="159162" cy="1049201"/>
          </a:xfrm>
          <a:prstGeom prst="leftBrace">
            <a:avLst>
              <a:gd name="adj1" fmla="val 27777"/>
              <a:gd name="adj2" fmla="val 50000"/>
            </a:avLst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148794" y="5312956"/>
            <a:ext cx="16958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Studi Data Processing:</a:t>
            </a:r>
          </a:p>
          <a:p>
            <a:pPr marL="174625" indent="-174625" algn="just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SQL : DDL/DML</a:t>
            </a:r>
          </a:p>
          <a:p>
            <a:pPr marL="174625" indent="-174625" algn="just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Excel</a:t>
            </a:r>
          </a:p>
          <a:p>
            <a:pPr marL="174625" indent="-174625" algn="just">
              <a:spcAft>
                <a:spcPts val="0"/>
              </a:spcAft>
              <a:buAutoNum type="arabicParenR"/>
            </a:pP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Program Aplikasi DB</a:t>
            </a:r>
            <a:b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</a:b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- Web Based</a:t>
            </a:r>
            <a:b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</a:br>
            <a:r>
              <a:rPr lang="en-US" sz="1200" smtClean="0">
                <a:solidFill>
                  <a:srgbClr val="C00000"/>
                </a:solidFill>
                <a:latin typeface="Times New Roman"/>
                <a:ea typeface="Times New Roman"/>
              </a:rPr>
              <a:t>- Mobile Based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87403" y="2077511"/>
            <a:ext cx="72858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200" i="1" smtClean="0">
                <a:latin typeface="Calibri" pitchFamily="34" charset="0"/>
              </a:rPr>
              <a:t>“sumber”</a:t>
            </a:r>
            <a:endParaRPr lang="en-US" sz="1200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D:\korea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>
            <a:off x="10630203" y="1787713"/>
            <a:ext cx="992082" cy="13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47700" y="135411"/>
            <a:ext cx="11029949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STUDI KASUS</a:t>
            </a:r>
            <a:endParaRPr lang="id-ID">
              <a:latin typeface="AR JULIAN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2813" y="1911225"/>
            <a:ext cx="778611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latin typeface="Calibri" pitchFamily="34" charset="0"/>
              </a:rPr>
              <a:t>FAKTA</a:t>
            </a:r>
            <a:endParaRPr lang="en-US" b="1"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98398" y="1581327"/>
            <a:ext cx="1379659" cy="11742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smtClean="0">
                <a:latin typeface="Calibri" pitchFamily="34" charset="0"/>
              </a:rPr>
              <a:t>Survei </a:t>
            </a:r>
          </a:p>
          <a:p>
            <a:pPr algn="ctr"/>
            <a:r>
              <a:rPr lang="en-US" sz="1600" b="1" smtClean="0">
                <a:latin typeface="Calibri" pitchFamily="34" charset="0"/>
              </a:rPr>
              <a:t>&amp; Pemodelan Data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67153" y="694234"/>
            <a:ext cx="11010496" cy="2917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b="1" cap="none" smtClean="0">
                <a:latin typeface="Calibri" pitchFamily="34" charset="0"/>
              </a:rPr>
              <a:t>PERTANYAAN PROBLEM 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cap="none" smtClean="0">
                <a:latin typeface="Calibri" pitchFamily="34" charset="0"/>
              </a:rPr>
              <a:t>Buatkan Basis Data untuk sistem Organisasi (Bisnis, Pemerintahan, </a:t>
            </a:r>
            <a:r>
              <a:rPr lang="en-US" sz="2000" cap="none" smtClean="0">
                <a:latin typeface="Calibri" pitchFamily="34" charset="0"/>
              </a:rPr>
              <a:t>Sosial : </a:t>
            </a:r>
            <a:r>
              <a:rPr lang="en-US" sz="1600" i="1" cap="none" smtClean="0">
                <a:solidFill>
                  <a:srgbClr val="FF0000"/>
                </a:solidFill>
                <a:latin typeface="Calibri" pitchFamily="34" charset="0"/>
              </a:rPr>
              <a:t>berikan contohnya dulu </a:t>
            </a:r>
            <a:r>
              <a:rPr lang="en-US" sz="2000" cap="none" smtClean="0">
                <a:latin typeface="Calibri" pitchFamily="34" charset="0"/>
              </a:rPr>
              <a:t>):</a:t>
            </a:r>
            <a:endParaRPr lang="en-US" sz="2000" cap="none" smtClean="0">
              <a:latin typeface="Calibri" pitchFamily="34" charset="0"/>
            </a:endParaRPr>
          </a:p>
          <a:p>
            <a:pPr marL="514350" indent="-40005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en-US" sz="1800" cap="none" smtClean="0">
                <a:solidFill>
                  <a:srgbClr val="0033CC"/>
                </a:solidFill>
                <a:latin typeface="Calibri" pitchFamily="34" charset="0"/>
              </a:rPr>
              <a:t>Pengelolaan Sistem Administrasi Wilayah RI</a:t>
            </a:r>
            <a:endParaRPr lang="en-US" sz="1800" cap="none">
              <a:solidFill>
                <a:srgbClr val="0033CC"/>
              </a:solidFill>
              <a:latin typeface="Calibri" pitchFamily="34" charset="0"/>
            </a:endParaRPr>
          </a:p>
          <a:p>
            <a:pPr marL="514350" indent="-40005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en-US" sz="1800" cap="none">
                <a:solidFill>
                  <a:srgbClr val="0033CC"/>
                </a:solidFill>
                <a:latin typeface="Calibri" pitchFamily="34" charset="0"/>
              </a:rPr>
              <a:t>Pengelolaan Sistem </a:t>
            </a:r>
            <a:r>
              <a:rPr lang="en-US" sz="1800" cap="none" smtClean="0">
                <a:solidFill>
                  <a:srgbClr val="0033CC"/>
                </a:solidFill>
                <a:latin typeface="Calibri" pitchFamily="34" charset="0"/>
              </a:rPr>
              <a:t>Akademik Perkuliahan Perguruan Tinggi</a:t>
            </a:r>
          </a:p>
          <a:p>
            <a:pPr marL="514350" indent="-40005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en-US" sz="1800" cap="none">
                <a:solidFill>
                  <a:srgbClr val="0033CC"/>
                </a:solidFill>
                <a:latin typeface="Calibri" pitchFamily="34" charset="0"/>
              </a:rPr>
              <a:t>Pengelolaan Sistem </a:t>
            </a:r>
            <a:r>
              <a:rPr lang="en-US" sz="1800" cap="none" smtClean="0">
                <a:solidFill>
                  <a:srgbClr val="0033CC"/>
                </a:solidFill>
                <a:latin typeface="Calibri" pitchFamily="34" charset="0"/>
              </a:rPr>
              <a:t>Rekening Nasabah Perbankan</a:t>
            </a:r>
          </a:p>
          <a:p>
            <a:pPr marL="514350" indent="-40005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en-US" sz="1800" cap="none">
                <a:solidFill>
                  <a:srgbClr val="0033CC"/>
                </a:solidFill>
                <a:latin typeface="Calibri" pitchFamily="34" charset="0"/>
              </a:rPr>
              <a:t>Pengelolaan Sistem </a:t>
            </a:r>
            <a:r>
              <a:rPr lang="en-US" sz="1800" cap="none" smtClean="0">
                <a:solidFill>
                  <a:srgbClr val="0033CC"/>
                </a:solidFill>
                <a:latin typeface="Calibri" pitchFamily="34" charset="0"/>
              </a:rPr>
              <a:t>Penjualan Di Hypermart</a:t>
            </a:r>
          </a:p>
          <a:p>
            <a:pPr marL="514350" indent="-40005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en-US" sz="1800" cap="none">
                <a:solidFill>
                  <a:srgbClr val="0033CC"/>
                </a:solidFill>
                <a:latin typeface="Calibri" pitchFamily="34" charset="0"/>
              </a:rPr>
              <a:t>Rekontruksi Pengelolaan Sistem </a:t>
            </a:r>
            <a:r>
              <a:rPr lang="en-US" sz="1800" cap="none" smtClean="0">
                <a:solidFill>
                  <a:srgbClr val="0033CC"/>
                </a:solidFill>
                <a:latin typeface="Calibri" pitchFamily="34" charset="0"/>
              </a:rPr>
              <a:t>Facebook</a:t>
            </a:r>
          </a:p>
          <a:p>
            <a:pPr marL="514350" indent="-40005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AutoNum type="arabicPeriod"/>
            </a:pPr>
            <a:r>
              <a:rPr lang="en-US" sz="1800" cap="none" smtClean="0">
                <a:solidFill>
                  <a:srgbClr val="0033CC"/>
                </a:solidFill>
                <a:latin typeface="Calibri" pitchFamily="34" charset="0"/>
              </a:rPr>
              <a:t>Dan lain-lain</a:t>
            </a:r>
            <a:endParaRPr lang="en-US" sz="1800" cap="none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74319" y="1930426"/>
            <a:ext cx="681725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latin typeface="Calibri" pitchFamily="34" charset="0"/>
              </a:rPr>
              <a:t>DATA</a:t>
            </a:r>
            <a:endParaRPr lang="en-US" b="1">
              <a:latin typeface="Calibri" pitchFamily="34" charset="0"/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6918729" y="2456961"/>
            <a:ext cx="907314" cy="931036"/>
          </a:xfrm>
          <a:prstGeom prst="flowChartMagneticDisk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/>
          </a:p>
          <a:p>
            <a:pPr algn="ctr"/>
            <a:r>
              <a:rPr lang="en-US" sz="1400" smtClean="0"/>
              <a:t>Database</a:t>
            </a:r>
            <a:endParaRPr lang="en-US" sz="1400"/>
          </a:p>
          <a:p>
            <a:pPr algn="ctr"/>
            <a:r>
              <a:rPr lang="en-US" sz="1400"/>
              <a:t>S</a:t>
            </a:r>
            <a:r>
              <a:rPr lang="en-US" sz="1400" smtClean="0"/>
              <a:t>istem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40435" y="2370691"/>
            <a:ext cx="1117045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pPr algn="ctr"/>
            <a:r>
              <a:rPr lang="en-US" sz="1600" b="1" smtClean="0">
                <a:latin typeface="Calibri" pitchFamily="34" charset="0"/>
              </a:rPr>
              <a:t>Organisasi Bisnis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9378057" y="2003558"/>
            <a:ext cx="324756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7656044" y="2042551"/>
            <a:ext cx="324756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7187148" y="2362202"/>
            <a:ext cx="324756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4763" y="3700190"/>
            <a:ext cx="10954123" cy="2766060"/>
            <a:chOff x="559697" y="3718560"/>
            <a:chExt cx="10954123" cy="2766060"/>
          </a:xfrm>
        </p:grpSpPr>
        <p:sp>
          <p:nvSpPr>
            <p:cNvPr id="29" name="TextBox 28"/>
            <p:cNvSpPr txBox="1"/>
            <p:nvPr/>
          </p:nvSpPr>
          <p:spPr>
            <a:xfrm>
              <a:off x="559697" y="4499034"/>
              <a:ext cx="2434963" cy="6155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2000" b="1" smtClean="0">
                  <a:solidFill>
                    <a:srgbClr val="C00000"/>
                  </a:solidFill>
                  <a:latin typeface="Calibri" pitchFamily="34" charset="0"/>
                </a:rPr>
                <a:t>Bagaimana cara memulai prosesnya ?</a:t>
              </a:r>
              <a:endParaRPr lang="en-US" sz="2000" b="1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1" name="Left Arrow 30"/>
            <p:cNvSpPr/>
            <p:nvPr/>
          </p:nvSpPr>
          <p:spPr>
            <a:xfrm flipH="1">
              <a:off x="4448788" y="4766796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5610" y="4628138"/>
              <a:ext cx="2223312" cy="4924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600" b="1" smtClean="0">
                  <a:latin typeface="Calibri" pitchFamily="34" charset="0"/>
                </a:rPr>
                <a:t>Analisis kebutuhan Data &amp; Informasi Organisasi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33" name="Left Arrow 32"/>
            <p:cNvSpPr/>
            <p:nvPr/>
          </p:nvSpPr>
          <p:spPr>
            <a:xfrm flipH="1">
              <a:off x="7025476" y="4782026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82917" y="4607898"/>
              <a:ext cx="1202237" cy="4924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600" b="1" smtClean="0">
                  <a:latin typeface="Calibri" pitchFamily="34" charset="0"/>
                </a:rPr>
                <a:t>Model Data</a:t>
              </a:r>
            </a:p>
            <a:p>
              <a:r>
                <a:rPr lang="en-US" sz="1600" b="1" smtClean="0">
                  <a:latin typeface="Calibri" pitchFamily="34" charset="0"/>
                </a:rPr>
                <a:t>Konseptual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50232" y="4375378"/>
              <a:ext cx="1207929" cy="95404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latin typeface="Calibri" pitchFamily="34" charset="0"/>
                </a:rPr>
                <a:t>Pemodelan</a:t>
              </a:r>
            </a:p>
            <a:p>
              <a:pPr algn="ctr"/>
              <a:r>
                <a:rPr lang="en-US" sz="1400" b="1" smtClean="0">
                  <a:latin typeface="Calibri" pitchFamily="34" charset="0"/>
                </a:rPr>
                <a:t>Data</a:t>
              </a:r>
              <a:endParaRPr lang="en-US" sz="1400" b="1">
                <a:latin typeface="Calibri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620401" y="4459604"/>
              <a:ext cx="833649" cy="78020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latin typeface="Calibri" pitchFamily="34" charset="0"/>
                </a:rPr>
                <a:t>Survei </a:t>
              </a:r>
            </a:p>
          </p:txBody>
        </p:sp>
        <p:sp>
          <p:nvSpPr>
            <p:cNvPr id="37" name="Left Arrow 36"/>
            <p:cNvSpPr/>
            <p:nvPr/>
          </p:nvSpPr>
          <p:spPr>
            <a:xfrm flipH="1">
              <a:off x="2994660" y="4755282"/>
              <a:ext cx="625741" cy="2114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13627" y="3778670"/>
              <a:ext cx="1117045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 smtClean="0">
                  <a:latin typeface="Calibri" pitchFamily="34" charset="0"/>
                </a:rPr>
                <a:t>Model-ER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39" name="Left Arrow 38"/>
            <p:cNvSpPr/>
            <p:nvPr/>
          </p:nvSpPr>
          <p:spPr>
            <a:xfrm rot="16200000">
              <a:off x="7791818" y="4094936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Arrow 39"/>
            <p:cNvSpPr/>
            <p:nvPr/>
          </p:nvSpPr>
          <p:spPr>
            <a:xfrm flipH="1">
              <a:off x="8558161" y="4750891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422406" y="4391924"/>
              <a:ext cx="833649" cy="78020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latin typeface="Calibri" pitchFamily="34" charset="0"/>
                </a:rPr>
                <a:t>Skema</a:t>
              </a:r>
              <a:br>
                <a:rPr lang="en-US" sz="1400" b="1" smtClean="0">
                  <a:latin typeface="Calibri" pitchFamily="34" charset="0"/>
                </a:rPr>
              </a:br>
              <a:r>
                <a:rPr lang="en-US" sz="1400" b="1" smtClean="0">
                  <a:latin typeface="Calibri" pitchFamily="34" charset="0"/>
                </a:rPr>
                <a:t>Relasi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235246" y="3812229"/>
              <a:ext cx="1117045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 smtClean="0">
                  <a:latin typeface="Calibri" pitchFamily="34" charset="0"/>
                </a:rPr>
                <a:t>Model-R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43" name="Left Arrow 42"/>
            <p:cNvSpPr/>
            <p:nvPr/>
          </p:nvSpPr>
          <p:spPr>
            <a:xfrm rot="16200000">
              <a:off x="10661871" y="4124099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Arrow 43"/>
            <p:cNvSpPr/>
            <p:nvPr/>
          </p:nvSpPr>
          <p:spPr>
            <a:xfrm flipH="1">
              <a:off x="10072868" y="4708400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667381" y="5275469"/>
              <a:ext cx="1284628" cy="95051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latin typeface="Calibri" pitchFamily="34" charset="0"/>
                </a:rPr>
                <a:t>Analisis</a:t>
              </a:r>
              <a:br>
                <a:rPr lang="en-US" sz="1400" b="1" smtClean="0">
                  <a:latin typeface="Calibri" pitchFamily="34" charset="0"/>
                </a:rPr>
              </a:br>
              <a:r>
                <a:rPr lang="en-US" sz="1400" b="1" smtClean="0">
                  <a:latin typeface="Calibri" pitchFamily="34" charset="0"/>
                </a:rPr>
                <a:t>Normalisasi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278012" y="5504504"/>
              <a:ext cx="1164552" cy="4924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 smtClean="0">
                  <a:latin typeface="Calibri" pitchFamily="34" charset="0"/>
                </a:rPr>
                <a:t>Skema Data Tabel Awal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47" name="Left Arrow 46"/>
            <p:cNvSpPr/>
            <p:nvPr/>
          </p:nvSpPr>
          <p:spPr>
            <a:xfrm rot="16200000">
              <a:off x="10676852" y="5242173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Arrow 47"/>
            <p:cNvSpPr/>
            <p:nvPr/>
          </p:nvSpPr>
          <p:spPr>
            <a:xfrm>
              <a:off x="9953256" y="5658391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8147" y="5534984"/>
              <a:ext cx="1143431" cy="4924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 smtClean="0">
                  <a:latin typeface="Calibri" pitchFamily="34" charset="0"/>
                </a:rPr>
                <a:t>Skema Data</a:t>
              </a:r>
            </a:p>
            <a:p>
              <a:pPr algn="ctr"/>
              <a:r>
                <a:rPr lang="en-US" sz="1600" b="1" smtClean="0">
                  <a:latin typeface="Calibri" pitchFamily="34" charset="0"/>
                </a:rPr>
                <a:t>Tabel Final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50" name="Left Arrow 49"/>
            <p:cNvSpPr/>
            <p:nvPr/>
          </p:nvSpPr>
          <p:spPr>
            <a:xfrm>
              <a:off x="8346472" y="5677818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568763" y="5329426"/>
              <a:ext cx="1284628" cy="95051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latin typeface="Calibri" pitchFamily="34" charset="0"/>
                </a:rPr>
                <a:t>Desain</a:t>
              </a:r>
            </a:p>
            <a:p>
              <a:pPr algn="ctr"/>
              <a:r>
                <a:rPr lang="en-US" sz="1400" b="1" smtClean="0">
                  <a:latin typeface="Calibri" pitchFamily="34" charset="0"/>
                </a:rPr>
                <a:t>Relasi/Tabel</a:t>
              </a:r>
            </a:p>
          </p:txBody>
        </p:sp>
        <p:sp>
          <p:nvSpPr>
            <p:cNvPr id="52" name="Left Arrow 51"/>
            <p:cNvSpPr/>
            <p:nvPr/>
          </p:nvSpPr>
          <p:spPr>
            <a:xfrm>
              <a:off x="6853391" y="5712348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eft Arrow 52"/>
            <p:cNvSpPr/>
            <p:nvPr/>
          </p:nvSpPr>
          <p:spPr>
            <a:xfrm>
              <a:off x="5181707" y="5712348"/>
              <a:ext cx="387056" cy="15285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99982" y="5627615"/>
              <a:ext cx="681725" cy="36933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smtClean="0">
                  <a:latin typeface="Calibri" pitchFamily="34" charset="0"/>
                </a:rPr>
                <a:t>DATA</a:t>
              </a:r>
              <a:endParaRPr lang="en-US" b="1">
                <a:latin typeface="Calibri" pitchFamily="34" charset="0"/>
              </a:endParaRPr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2007331" y="5393257"/>
              <a:ext cx="907314" cy="931036"/>
            </a:xfrm>
            <a:prstGeom prst="flowChartMagneticDisk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smtClean="0"/>
            </a:p>
            <a:p>
              <a:pPr algn="ctr"/>
              <a:r>
                <a:rPr lang="en-US" sz="1400" smtClean="0"/>
                <a:t>Database</a:t>
              </a:r>
              <a:endParaRPr lang="en-US" sz="1400"/>
            </a:p>
            <a:p>
              <a:pPr algn="ctr"/>
              <a:r>
                <a:rPr lang="en-US" sz="1400"/>
                <a:t>S</a:t>
              </a:r>
              <a:r>
                <a:rPr lang="en-US" sz="1400" smtClean="0"/>
                <a:t>istem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298140" y="5414579"/>
              <a:ext cx="833649" cy="78020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latin typeface="Calibri" pitchFamily="34" charset="0"/>
                </a:rPr>
                <a:t>Proses</a:t>
              </a:r>
              <a:br>
                <a:rPr lang="en-US" sz="1400" b="1" smtClean="0">
                  <a:latin typeface="Calibri" pitchFamily="34" charset="0"/>
                </a:rPr>
              </a:br>
              <a:r>
                <a:rPr lang="en-US" sz="1400" b="1" smtClean="0">
                  <a:latin typeface="Calibri" pitchFamily="34" charset="0"/>
                </a:rPr>
                <a:t>DBMS</a:t>
              </a:r>
            </a:p>
          </p:txBody>
        </p:sp>
        <p:sp>
          <p:nvSpPr>
            <p:cNvPr id="59" name="Left Arrow 58"/>
            <p:cNvSpPr/>
            <p:nvPr/>
          </p:nvSpPr>
          <p:spPr>
            <a:xfrm>
              <a:off x="4111957" y="5728253"/>
              <a:ext cx="387056" cy="15285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eft Arrow 59"/>
            <p:cNvSpPr/>
            <p:nvPr/>
          </p:nvSpPr>
          <p:spPr>
            <a:xfrm>
              <a:off x="2908589" y="5759695"/>
              <a:ext cx="387056" cy="15285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85907" y="5496883"/>
              <a:ext cx="990600" cy="8287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latin typeface="Calibri" pitchFamily="34" charset="0"/>
                </a:rPr>
                <a:t>Transaksi Data</a:t>
              </a:r>
            </a:p>
          </p:txBody>
        </p:sp>
        <p:sp>
          <p:nvSpPr>
            <p:cNvPr id="62" name="Left Arrow 61"/>
            <p:cNvSpPr/>
            <p:nvPr/>
          </p:nvSpPr>
          <p:spPr>
            <a:xfrm flipH="1">
              <a:off x="1682575" y="5793185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Arrow 62"/>
            <p:cNvSpPr/>
            <p:nvPr/>
          </p:nvSpPr>
          <p:spPr>
            <a:xfrm rot="5400000" flipH="1">
              <a:off x="1081476" y="5249793"/>
              <a:ext cx="324756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83894" y="4505027"/>
              <a:ext cx="2585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 smtClean="0">
                  <a:latin typeface="Calibri" pitchFamily="34" charset="0"/>
                </a:rPr>
                <a:t>1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3606" y="4398013"/>
              <a:ext cx="2585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>
                  <a:latin typeface="Calibri" pitchFamily="34" charset="0"/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73059" y="4398013"/>
              <a:ext cx="2585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 smtClean="0">
                  <a:latin typeface="Calibri" pitchFamily="34" charset="0"/>
                </a:rPr>
                <a:t>3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49963" y="5329426"/>
              <a:ext cx="2585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>
                  <a:latin typeface="Calibri" pitchFamily="34" charset="0"/>
                </a:rPr>
                <a:t>4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81825" y="5334506"/>
              <a:ext cx="2585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 smtClean="0">
                  <a:latin typeface="Calibri" pitchFamily="34" charset="0"/>
                </a:rPr>
                <a:t>5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85712" y="5411873"/>
              <a:ext cx="2585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 smtClean="0">
                  <a:latin typeface="Calibri" pitchFamily="34" charset="0"/>
                </a:rPr>
                <a:t>6</a:t>
              </a:r>
              <a:endParaRPr lang="en-US" sz="1600" b="1">
                <a:latin typeface="Calibr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1955" y="5523930"/>
              <a:ext cx="2585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ctr"/>
              <a:r>
                <a:rPr lang="en-US" sz="1600" b="1">
                  <a:latin typeface="Calibri" pitchFamily="34" charset="0"/>
                </a:rPr>
                <a:t>7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59697" y="3718560"/>
              <a:ext cx="10954123" cy="27660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8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389996" cy="4932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chemeClr val="bg1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solidFill>
                  <a:schemeClr val="bg1"/>
                </a:solidFill>
                <a:latin typeface="AR JULIAN" pitchFamily="2" charset="0"/>
              </a:rPr>
              <a:t>SISTEM &amp; COMPUTER BASED SYSTEM</a:t>
            </a:r>
            <a:endParaRPr lang="id-ID" sz="3200">
              <a:solidFill>
                <a:schemeClr val="bg1"/>
              </a:solidFill>
              <a:latin typeface="AR JULIAN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273" y="830040"/>
            <a:ext cx="9541565" cy="58317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4364" y="1060384"/>
            <a:ext cx="10062396" cy="5601402"/>
            <a:chOff x="447689" y="1165159"/>
            <a:chExt cx="10062396" cy="560140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447689" y="1165159"/>
              <a:ext cx="9801542" cy="5601402"/>
              <a:chOff x="658" y="4321"/>
              <a:chExt cx="10406" cy="5666"/>
            </a:xfrm>
          </p:grpSpPr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3819" y="4803"/>
                <a:ext cx="5346" cy="479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AutoShape 521"/>
              <p:cNvSpPr>
                <a:spLocks noChangeArrowheads="1"/>
              </p:cNvSpPr>
              <p:nvPr/>
            </p:nvSpPr>
            <p:spPr bwMode="auto">
              <a:xfrm>
                <a:off x="2599" y="4321"/>
                <a:ext cx="2750" cy="329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System External  Environment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19" name="AutoShape 522"/>
              <p:cNvSpPr>
                <a:spLocks noChangeArrowheads="1"/>
              </p:cNvSpPr>
              <p:nvPr/>
            </p:nvSpPr>
            <p:spPr bwMode="auto">
              <a:xfrm>
                <a:off x="1964" y="4839"/>
                <a:ext cx="3296" cy="4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 algn="r">
                  <a:spcAft>
                    <a:spcPts val="1000"/>
                  </a:spcAft>
                </a:pPr>
                <a:r>
                  <a:rPr lang="en-US" sz="1400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System </a:t>
                </a:r>
                <a:r>
                  <a:rPr lang="en-US" sz="1400" smtClean="0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Boundary ~ Interface System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0" name="AutoShape 563"/>
              <p:cNvSpPr>
                <a:spLocks noChangeArrowheads="1"/>
              </p:cNvSpPr>
              <p:nvPr/>
            </p:nvSpPr>
            <p:spPr bwMode="auto">
              <a:xfrm>
                <a:off x="7519" y="5906"/>
                <a:ext cx="1233" cy="2659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AutoShape 523"/>
              <p:cNvSpPr>
                <a:spLocks noChangeArrowheads="1"/>
              </p:cNvSpPr>
              <p:nvPr/>
            </p:nvSpPr>
            <p:spPr bwMode="auto">
              <a:xfrm>
                <a:off x="2389" y="5308"/>
                <a:ext cx="1813" cy="536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 algn="r"/>
                <a:r>
                  <a:rPr lang="en-US" sz="1400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System Internal  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algn="r"/>
                <a:r>
                  <a:rPr lang="en-US" sz="1400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Environment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" name="AutoShape 524"/>
              <p:cNvSpPr>
                <a:spLocks noChangeArrowheads="1"/>
              </p:cNvSpPr>
              <p:nvPr/>
            </p:nvSpPr>
            <p:spPr bwMode="auto">
              <a:xfrm>
                <a:off x="7663" y="9537"/>
                <a:ext cx="2635" cy="45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1400" b="1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PE = People Engineering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grpSp>
            <p:nvGrpSpPr>
              <p:cNvPr id="23" name="Group 22"/>
              <p:cNvGrpSpPr>
                <a:grpSpLocks/>
              </p:cNvGrpSpPr>
              <p:nvPr/>
            </p:nvGrpSpPr>
            <p:grpSpPr bwMode="auto">
              <a:xfrm>
                <a:off x="5879" y="5097"/>
                <a:ext cx="1096" cy="992"/>
                <a:chOff x="0" y="0"/>
                <a:chExt cx="20000" cy="20000"/>
              </a:xfrm>
            </p:grpSpPr>
            <p:sp>
              <p:nvSpPr>
                <p:cNvPr id="75" name="Oval 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484"/>
                  <a:ext cx="20000" cy="17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12700" tIns="12700" rIns="12700" bIns="12700" anchor="t" anchorCtr="0" upright="1">
                  <a:noAutofit/>
                </a:bodyPr>
                <a:lstStyle/>
                <a:p>
                  <a:pPr algn="ctr"/>
                  <a:r>
                    <a:rPr lang="en-US" sz="1400" b="1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6</a:t>
                  </a:r>
                  <a:endParaRPr lang="en-US" sz="1400" b="1" smtClean="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  <a:p>
                  <a:pPr algn="ctr"/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Procedures</a:t>
                  </a:r>
                </a:p>
                <a:p>
                  <a:pPr algn="ctr"/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(SOP)</a:t>
                  </a:r>
                  <a:endParaRPr lang="en-US" sz="14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5913" y="8387"/>
                <a:ext cx="1096" cy="992"/>
                <a:chOff x="0" y="0"/>
                <a:chExt cx="20000" cy="20000"/>
              </a:xfrm>
            </p:grpSpPr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solidFill>
                  <a:srgbClr val="00B05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2581"/>
                  <a:ext cx="20000" cy="12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12700" tIns="12700" rIns="12700" bIns="12700" anchor="t" anchorCtr="0" upright="1">
                  <a:noAutofit/>
                </a:bodyPr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4</a:t>
                  </a:r>
                </a:p>
                <a:p>
                  <a:pPr algn="ctr">
                    <a:spcAft>
                      <a:spcPts val="1000"/>
                    </a:spcAft>
                  </a:pPr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PE</a:t>
                  </a:r>
                  <a:endParaRPr lang="en-US" sz="14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4023" y="5986"/>
                <a:ext cx="1326" cy="991"/>
                <a:chOff x="0" y="0"/>
                <a:chExt cx="20000" cy="20000"/>
              </a:xfrm>
            </p:grpSpPr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1403" y="0"/>
                  <a:ext cx="18069" cy="20000"/>
                </a:xfrm>
                <a:prstGeom prst="ellipse">
                  <a:avLst/>
                </a:prstGeom>
                <a:solidFill>
                  <a:srgbClr val="92CDDC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2059"/>
                  <a:ext cx="20000" cy="130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12700" tIns="12700" rIns="12700" bIns="12700" anchor="t" anchorCtr="0" upright="1">
                  <a:noAutofit/>
                </a:bodyPr>
                <a:lstStyle/>
                <a:p>
                  <a:pPr algn="ctr"/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5</a:t>
                  </a:r>
                </a:p>
                <a:p>
                  <a:pPr algn="ctr"/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Documents</a:t>
                  </a:r>
                </a:p>
                <a:p>
                  <a:pPr algn="ctr"/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(DOC)</a:t>
                  </a:r>
                  <a:endParaRPr lang="en-US" sz="14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7660" y="6088"/>
                <a:ext cx="1097" cy="965"/>
                <a:chOff x="0" y="0"/>
                <a:chExt cx="20000" cy="19482"/>
              </a:xfrm>
            </p:grpSpPr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05" cy="19482"/>
                </a:xfrm>
                <a:prstGeom prst="ellipse">
                  <a:avLst/>
                </a:prstGeom>
                <a:solidFill>
                  <a:srgbClr val="943634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1645"/>
                  <a:ext cx="20000" cy="14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12700" tIns="12700" rIns="12700" bIns="12700" anchor="t" anchorCtr="0" upright="1">
                  <a:noAutofit/>
                </a:bodyPr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1</a:t>
                  </a:r>
                </a:p>
                <a:p>
                  <a:pPr algn="ctr">
                    <a:spcAft>
                      <a:spcPts val="1000"/>
                    </a:spcAft>
                  </a:pPr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HE</a:t>
                  </a:r>
                  <a:endParaRPr lang="en-US" sz="14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4232" y="7572"/>
                <a:ext cx="1100" cy="992"/>
                <a:chOff x="0" y="0"/>
                <a:chExt cx="20000" cy="20000"/>
              </a:xfrm>
            </p:grpSpPr>
            <p:sp>
              <p:nvSpPr>
                <p:cNvPr id="67" name="Oval 6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00"/>
                </a:xfrm>
                <a:prstGeom prst="ellipse">
                  <a:avLst/>
                </a:prstGeom>
                <a:solidFill>
                  <a:srgbClr val="5F497A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2440"/>
                  <a:ext cx="20000" cy="126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12700" tIns="12700" rIns="12700" bIns="12700" anchor="t" anchorCtr="0" upright="1">
                  <a:noAutofit/>
                </a:bodyPr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3</a:t>
                  </a:r>
                </a:p>
                <a:p>
                  <a:pPr algn="ctr">
                    <a:spcAft>
                      <a:spcPts val="1000"/>
                    </a:spcAft>
                  </a:pPr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DBE</a:t>
                  </a:r>
                  <a:endParaRPr lang="en-US" sz="14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32" name="Group 31"/>
              <p:cNvGrpSpPr>
                <a:grpSpLocks/>
              </p:cNvGrpSpPr>
              <p:nvPr/>
            </p:nvGrpSpPr>
            <p:grpSpPr bwMode="auto">
              <a:xfrm>
                <a:off x="7660" y="7572"/>
                <a:ext cx="1097" cy="919"/>
                <a:chOff x="0" y="0"/>
                <a:chExt cx="20000" cy="18528"/>
              </a:xfrm>
            </p:grpSpPr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505" cy="18528"/>
                </a:xfrm>
                <a:prstGeom prst="ellipse">
                  <a:avLst/>
                </a:prstGeom>
                <a:solidFill>
                  <a:srgbClr val="31849B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2036"/>
                  <a:ext cx="20000" cy="13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12700" tIns="12700" rIns="12700" bIns="12700" anchor="t" anchorCtr="0" upright="1">
                  <a:noAutofit/>
                </a:bodyPr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2</a:t>
                  </a:r>
                </a:p>
                <a:p>
                  <a:pPr algn="ctr">
                    <a:spcAft>
                      <a:spcPts val="1000"/>
                    </a:spcAft>
                  </a:pPr>
                  <a:r>
                    <a:rPr lang="en-US" sz="1400" b="1" smtClean="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SE</a:t>
                  </a:r>
                  <a:endParaRPr lang="en-US" sz="14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cxnSp>
            <p:nvCxnSpPr>
              <p:cNvPr id="33" name="Line 544"/>
              <p:cNvCxnSpPr/>
              <p:nvPr/>
            </p:nvCxnSpPr>
            <p:spPr bwMode="auto">
              <a:xfrm>
                <a:off x="4696" y="6976"/>
                <a:ext cx="57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Line 545"/>
              <p:cNvCxnSpPr/>
              <p:nvPr/>
            </p:nvCxnSpPr>
            <p:spPr bwMode="auto">
              <a:xfrm>
                <a:off x="8209" y="7078"/>
                <a:ext cx="0" cy="4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Line 546"/>
              <p:cNvCxnSpPr/>
              <p:nvPr/>
            </p:nvCxnSpPr>
            <p:spPr bwMode="auto">
              <a:xfrm>
                <a:off x="5193" y="8399"/>
                <a:ext cx="787" cy="3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547"/>
              <p:cNvCxnSpPr/>
              <p:nvPr/>
            </p:nvCxnSpPr>
            <p:spPr bwMode="auto">
              <a:xfrm>
                <a:off x="6974" y="5639"/>
                <a:ext cx="850" cy="56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Line 548"/>
              <p:cNvCxnSpPr/>
              <p:nvPr/>
            </p:nvCxnSpPr>
            <p:spPr bwMode="auto">
              <a:xfrm flipV="1">
                <a:off x="6974" y="8342"/>
                <a:ext cx="805" cy="3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549"/>
              <p:cNvCxnSpPr/>
              <p:nvPr/>
            </p:nvCxnSpPr>
            <p:spPr bwMode="auto">
              <a:xfrm flipV="1">
                <a:off x="5056" y="5591"/>
                <a:ext cx="804" cy="4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550"/>
              <p:cNvCxnSpPr/>
              <p:nvPr/>
            </p:nvCxnSpPr>
            <p:spPr bwMode="auto">
              <a:xfrm>
                <a:off x="5314" y="6634"/>
                <a:ext cx="2381" cy="132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551"/>
              <p:cNvCxnSpPr/>
              <p:nvPr/>
            </p:nvCxnSpPr>
            <p:spPr bwMode="auto">
              <a:xfrm flipV="1">
                <a:off x="5263" y="6733"/>
                <a:ext cx="2438" cy="11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Line 552"/>
              <p:cNvCxnSpPr/>
              <p:nvPr/>
            </p:nvCxnSpPr>
            <p:spPr bwMode="auto">
              <a:xfrm flipV="1">
                <a:off x="6489" y="6088"/>
                <a:ext cx="1" cy="22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Line 553"/>
              <p:cNvCxnSpPr/>
              <p:nvPr/>
            </p:nvCxnSpPr>
            <p:spPr bwMode="auto">
              <a:xfrm flipV="1">
                <a:off x="5108" y="5986"/>
                <a:ext cx="961" cy="175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Line 554"/>
              <p:cNvCxnSpPr/>
              <p:nvPr/>
            </p:nvCxnSpPr>
            <p:spPr bwMode="auto">
              <a:xfrm flipH="1" flipV="1">
                <a:off x="6770" y="5906"/>
                <a:ext cx="1134" cy="17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Line 555"/>
              <p:cNvCxnSpPr/>
              <p:nvPr/>
            </p:nvCxnSpPr>
            <p:spPr bwMode="auto">
              <a:xfrm flipV="1">
                <a:off x="6838" y="6981"/>
                <a:ext cx="1020" cy="15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Line 556"/>
              <p:cNvCxnSpPr/>
              <p:nvPr/>
            </p:nvCxnSpPr>
            <p:spPr bwMode="auto">
              <a:xfrm flipH="1" flipV="1">
                <a:off x="5040" y="6871"/>
                <a:ext cx="1077" cy="16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5879" y="6641"/>
                <a:ext cx="1304" cy="122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5913" y="7029"/>
                <a:ext cx="1332" cy="64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 algn="ctr"/>
                <a:r>
                  <a:rPr lang="en-US" sz="1400" b="1" u="sng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SYSTEM</a:t>
                </a:r>
              </a:p>
              <a:p>
                <a:pPr algn="ctr"/>
                <a:r>
                  <a:rPr lang="en-US" sz="1400" b="1" u="sng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(CBS)</a:t>
                </a:r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2310" y="6682"/>
                <a:ext cx="1509" cy="991"/>
              </a:xfrm>
              <a:custGeom>
                <a:avLst/>
                <a:gdLst>
                  <a:gd name="T0" fmla="*/ 0 w 20000"/>
                  <a:gd name="T1" fmla="*/ 4973 h 20000"/>
                  <a:gd name="T2" fmla="*/ 12489 w 20000"/>
                  <a:gd name="T3" fmla="*/ 4973 h 20000"/>
                  <a:gd name="T4" fmla="*/ 12489 w 20000"/>
                  <a:gd name="T5" fmla="*/ 0 h 20000"/>
                  <a:gd name="T6" fmla="*/ 19987 w 20000"/>
                  <a:gd name="T7" fmla="*/ 9968 h 20000"/>
                  <a:gd name="T8" fmla="*/ 12489 w 20000"/>
                  <a:gd name="T9" fmla="*/ 19979 h 20000"/>
                  <a:gd name="T10" fmla="*/ 12489 w 20000"/>
                  <a:gd name="T11" fmla="*/ 14963 h 20000"/>
                  <a:gd name="T12" fmla="*/ 0 w 20000"/>
                  <a:gd name="T13" fmla="*/ 1496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00" h="20000">
                    <a:moveTo>
                      <a:pt x="0" y="4973"/>
                    </a:moveTo>
                    <a:lnTo>
                      <a:pt x="12489" y="4973"/>
                    </a:lnTo>
                    <a:lnTo>
                      <a:pt x="12489" y="0"/>
                    </a:lnTo>
                    <a:lnTo>
                      <a:pt x="19987" y="9968"/>
                    </a:lnTo>
                    <a:lnTo>
                      <a:pt x="12489" y="19979"/>
                    </a:lnTo>
                    <a:lnTo>
                      <a:pt x="12489" y="14963"/>
                    </a:lnTo>
                    <a:lnTo>
                      <a:pt x="0" y="14963"/>
                    </a:lnTo>
                  </a:path>
                </a:pathLst>
              </a:custGeom>
              <a:solidFill>
                <a:srgbClr val="FABF8F"/>
              </a:solidFill>
              <a:ln w="1270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2389" y="7011"/>
                <a:ext cx="960" cy="332"/>
              </a:xfrm>
              <a:prstGeom prst="rect">
                <a:avLst/>
              </a:prstGeom>
              <a:solidFill>
                <a:srgbClr val="FAB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 b="1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INPUT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9181" y="6595"/>
                <a:ext cx="1645" cy="991"/>
              </a:xfrm>
              <a:custGeom>
                <a:avLst/>
                <a:gdLst>
                  <a:gd name="T0" fmla="*/ 0 w 20000"/>
                  <a:gd name="T1" fmla="*/ 4973 h 20000"/>
                  <a:gd name="T2" fmla="*/ 12493 w 20000"/>
                  <a:gd name="T3" fmla="*/ 4973 h 20000"/>
                  <a:gd name="T4" fmla="*/ 12493 w 20000"/>
                  <a:gd name="T5" fmla="*/ 0 h 20000"/>
                  <a:gd name="T6" fmla="*/ 19988 w 20000"/>
                  <a:gd name="T7" fmla="*/ 9968 h 20000"/>
                  <a:gd name="T8" fmla="*/ 12493 w 20000"/>
                  <a:gd name="T9" fmla="*/ 19979 h 20000"/>
                  <a:gd name="T10" fmla="*/ 12493 w 20000"/>
                  <a:gd name="T11" fmla="*/ 14963 h 20000"/>
                  <a:gd name="T12" fmla="*/ 0 w 20000"/>
                  <a:gd name="T13" fmla="*/ 14963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00" h="20000">
                    <a:moveTo>
                      <a:pt x="0" y="4973"/>
                    </a:moveTo>
                    <a:lnTo>
                      <a:pt x="12493" y="4973"/>
                    </a:lnTo>
                    <a:lnTo>
                      <a:pt x="12493" y="0"/>
                    </a:lnTo>
                    <a:lnTo>
                      <a:pt x="19988" y="9968"/>
                    </a:lnTo>
                    <a:lnTo>
                      <a:pt x="12493" y="19979"/>
                    </a:lnTo>
                    <a:lnTo>
                      <a:pt x="12493" y="14963"/>
                    </a:lnTo>
                    <a:lnTo>
                      <a:pt x="0" y="14963"/>
                    </a:lnTo>
                  </a:path>
                </a:pathLst>
              </a:custGeom>
              <a:solidFill>
                <a:srgbClr val="FABF8F"/>
              </a:solidFill>
              <a:ln w="1270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9235" y="6925"/>
                <a:ext cx="1245" cy="296"/>
              </a:xfrm>
              <a:prstGeom prst="rect">
                <a:avLst/>
              </a:prstGeom>
              <a:solidFill>
                <a:srgbClr val="FAB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en-US" sz="1400" b="1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OUTPUT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52" name="AutoShape 564"/>
              <p:cNvSpPr>
                <a:spLocks noChangeArrowheads="1"/>
              </p:cNvSpPr>
              <p:nvPr/>
            </p:nvSpPr>
            <p:spPr bwMode="auto">
              <a:xfrm>
                <a:off x="8217" y="4843"/>
                <a:ext cx="2550" cy="747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1400" b="1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CSE = Computer System </a:t>
                </a:r>
                <a:r>
                  <a:rPr lang="en-US" sz="1400" b="1" smtClean="0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Engineering = HE + SE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53" name="AutoShape 565"/>
              <p:cNvSpPr>
                <a:spLocks noChangeArrowheads="1"/>
              </p:cNvSpPr>
              <p:nvPr/>
            </p:nvSpPr>
            <p:spPr bwMode="auto">
              <a:xfrm>
                <a:off x="9301" y="5671"/>
                <a:ext cx="1508" cy="85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1400" b="1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HE = Hardware Engineering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54" name="AutoShape 566"/>
              <p:cNvSpPr>
                <a:spLocks noChangeArrowheads="1"/>
              </p:cNvSpPr>
              <p:nvPr/>
            </p:nvSpPr>
            <p:spPr bwMode="auto">
              <a:xfrm>
                <a:off x="9423" y="8351"/>
                <a:ext cx="1641" cy="734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1400" b="1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SE = Software Engineering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5" name="Line 567"/>
              <p:cNvCxnSpPr/>
              <p:nvPr/>
            </p:nvCxnSpPr>
            <p:spPr bwMode="auto">
              <a:xfrm flipV="1">
                <a:off x="8352" y="5352"/>
                <a:ext cx="400" cy="5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Line 568"/>
              <p:cNvCxnSpPr/>
              <p:nvPr/>
            </p:nvCxnSpPr>
            <p:spPr bwMode="auto">
              <a:xfrm flipV="1">
                <a:off x="8422" y="5923"/>
                <a:ext cx="879" cy="4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Line 569"/>
              <p:cNvCxnSpPr/>
              <p:nvPr/>
            </p:nvCxnSpPr>
            <p:spPr bwMode="auto">
              <a:xfrm>
                <a:off x="8552" y="8216"/>
                <a:ext cx="887" cy="2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Line 570"/>
              <p:cNvCxnSpPr/>
              <p:nvPr/>
            </p:nvCxnSpPr>
            <p:spPr bwMode="auto">
              <a:xfrm>
                <a:off x="6770" y="8942"/>
                <a:ext cx="818" cy="7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" name="AutoShape 571"/>
              <p:cNvSpPr>
                <a:spLocks noChangeArrowheads="1"/>
              </p:cNvSpPr>
              <p:nvPr/>
            </p:nvSpPr>
            <p:spPr bwMode="auto">
              <a:xfrm>
                <a:off x="2210" y="8941"/>
                <a:ext cx="3104" cy="776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1400" b="1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DBE = Database </a:t>
                </a:r>
                <a:r>
                  <a:rPr lang="en-US" sz="1400" b="1" smtClean="0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Engineering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1400" b="1" smtClean="0">
                    <a:solidFill>
                      <a:prstClr val="black"/>
                    </a:solidFill>
                    <a:latin typeface="Arial"/>
                    <a:ea typeface="Times New Roman"/>
                    <a:cs typeface="Times New Roman"/>
                  </a:rPr>
                  <a:t>Orangnya = Database Engineer</a:t>
                </a:r>
                <a:endParaRPr lang="en-US" sz="14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60" name="Line 572"/>
              <p:cNvCxnSpPr/>
              <p:nvPr/>
            </p:nvCxnSpPr>
            <p:spPr bwMode="auto">
              <a:xfrm flipH="1">
                <a:off x="3955" y="8342"/>
                <a:ext cx="636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Line 573"/>
              <p:cNvCxnSpPr/>
              <p:nvPr/>
            </p:nvCxnSpPr>
            <p:spPr bwMode="auto">
              <a:xfrm flipH="1" flipV="1">
                <a:off x="4591" y="4651"/>
                <a:ext cx="302" cy="2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Line 574"/>
              <p:cNvCxnSpPr/>
              <p:nvPr/>
            </p:nvCxnSpPr>
            <p:spPr bwMode="auto">
              <a:xfrm flipH="1" flipV="1">
                <a:off x="4356" y="5121"/>
                <a:ext cx="38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Line 575"/>
              <p:cNvCxnSpPr/>
              <p:nvPr/>
            </p:nvCxnSpPr>
            <p:spPr bwMode="auto">
              <a:xfrm flipH="1" flipV="1">
                <a:off x="4202" y="5521"/>
                <a:ext cx="389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Line 575"/>
              <p:cNvCxnSpPr>
                <a:endCxn id="78" idx="3"/>
              </p:cNvCxnSpPr>
              <p:nvPr/>
            </p:nvCxnSpPr>
            <p:spPr bwMode="auto">
              <a:xfrm flipH="1">
                <a:off x="2599" y="7288"/>
                <a:ext cx="3518" cy="9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AutoShape 523"/>
              <p:cNvSpPr>
                <a:spLocks noChangeArrowheads="1"/>
              </p:cNvSpPr>
              <p:nvPr/>
            </p:nvSpPr>
            <p:spPr bwMode="auto">
              <a:xfrm>
                <a:off x="658" y="7607"/>
                <a:ext cx="1941" cy="121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rot="0" vert="horz" wrap="square" lIns="12700" tIns="12700" rIns="12700" bIns="12700" anchor="t" anchorCtr="0" upright="1">
                <a:noAutofit/>
              </a:bodyPr>
              <a:lstStyle/>
              <a:p>
                <a:pPr algn="ctr"/>
                <a:r>
                  <a:rPr lang="en-US" sz="1400" smtClean="0">
                    <a:solidFill>
                      <a:srgbClr val="FF0000"/>
                    </a:solidFill>
                    <a:latin typeface="Arial"/>
                    <a:ea typeface="Times New Roman"/>
                    <a:cs typeface="Times New Roman"/>
                  </a:rPr>
                  <a:t>Wujud nyata sistem :</a:t>
                </a:r>
              </a:p>
              <a:p>
                <a:pPr algn="ctr"/>
                <a:r>
                  <a:rPr lang="en-US" sz="1400" smtClean="0">
                    <a:solidFill>
                      <a:srgbClr val="FF0000"/>
                    </a:solidFill>
                    <a:latin typeface="Arial"/>
                    <a:ea typeface="Times New Roman"/>
                    <a:cs typeface="Times New Roman"/>
                  </a:rPr>
                  <a:t>“Organisasi”</a:t>
                </a:r>
              </a:p>
              <a:p>
                <a:pPr marL="285750" indent="-285750" algn="ctr">
                  <a:buFont typeface="Wingdings"/>
                  <a:buChar char="à"/>
                </a:pPr>
                <a:r>
                  <a:rPr lang="en-US" sz="1400" smtClean="0">
                    <a:solidFill>
                      <a:srgbClr val="FF0000"/>
                    </a:solidFill>
                    <a:latin typeface="Arial"/>
                    <a:ea typeface="Times New Roman"/>
                    <a:cs typeface="Times New Roman"/>
                    <a:sym typeface="Wingdings" pitchFamily="2" charset="2"/>
                  </a:rPr>
                  <a:t>“proses bisnis”</a:t>
                </a:r>
              </a:p>
              <a:p>
                <a:pPr marL="285750" indent="-285750" algn="ctr">
                  <a:buFont typeface="Wingdings"/>
                  <a:buChar char="à"/>
                </a:pPr>
                <a:r>
                  <a:rPr lang="en-US" sz="1400" smtClean="0">
                    <a:solidFill>
                      <a:srgbClr val="FF0000"/>
                    </a:solidFill>
                    <a:latin typeface="Arial"/>
                    <a:ea typeface="Times New Roman"/>
                    <a:cs typeface="Times New Roman"/>
                    <a:sym typeface="Wingdings" pitchFamily="2" charset="2"/>
                  </a:rPr>
                  <a:t>“aturan/prosedur”</a:t>
                </a:r>
              </a:p>
              <a:p>
                <a:pPr algn="ctr"/>
                <a:r>
                  <a:rPr lang="en-US" sz="1400" smtClean="0">
                    <a:solidFill>
                      <a:srgbClr val="FF0000"/>
                    </a:solidFill>
                    <a:latin typeface="Arial"/>
                    <a:ea typeface="Times New Roman"/>
                    <a:cs typeface="Times New Roman"/>
                    <a:sym typeface="Wingdings" pitchFamily="2" charset="2"/>
                  </a:rPr>
                  <a:t>(SOTK)</a:t>
                </a:r>
                <a:endParaRPr lang="en-US" sz="1400" smtClean="0">
                  <a:solidFill>
                    <a:srgbClr val="FF0000"/>
                  </a:solidFill>
                  <a:latin typeface="Arial"/>
                  <a:ea typeface="Times New Roman"/>
                  <a:cs typeface="Times New Roman"/>
                </a:endParaRPr>
              </a:p>
              <a:p>
                <a:pPr algn="ctr"/>
                <a:endParaRPr lang="en-US" sz="1400">
                  <a:solidFill>
                    <a:srgbClr val="FF0000"/>
                  </a:solidFill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42553" y="1250405"/>
              <a:ext cx="8967532" cy="2765892"/>
              <a:chOff x="1542553" y="1250405"/>
              <a:chExt cx="8967532" cy="276589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42554" y="1296062"/>
                <a:ext cx="733388" cy="8720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42554" y="1304029"/>
                <a:ext cx="88398" cy="270582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42553" y="3929088"/>
                <a:ext cx="485029" cy="8720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025056" y="3841879"/>
                <a:ext cx="485029" cy="8720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421687" y="1291959"/>
                <a:ext cx="88398" cy="25935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80055" y="1250405"/>
                <a:ext cx="5630029" cy="913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34201" y="114775"/>
            <a:ext cx="5257800" cy="55486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smtClean="0">
                <a:solidFill>
                  <a:prstClr val="white"/>
                </a:solidFill>
                <a:latin typeface="Calibri" pitchFamily="34" charset="0"/>
                <a:cs typeface="Arial" pitchFamily="34" charset="0"/>
              </a:rPr>
              <a:t>KONTEKSTUAL SISTEM “CBS” </a:t>
            </a:r>
            <a:endParaRPr lang="en-US" b="1">
              <a:solidFill>
                <a:prstClr val="white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>
            <a:off x="10230880" y="4337705"/>
            <a:ext cx="1961120" cy="26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49762" y="710689"/>
            <a:ext cx="6942675" cy="5596729"/>
            <a:chOff x="2939221" y="876300"/>
            <a:chExt cx="6942675" cy="5596729"/>
          </a:xfrm>
        </p:grpSpPr>
        <p:sp>
          <p:nvSpPr>
            <p:cNvPr id="35" name="Rectangle 34"/>
            <p:cNvSpPr/>
            <p:nvPr/>
          </p:nvSpPr>
          <p:spPr>
            <a:xfrm>
              <a:off x="8336555" y="3258715"/>
              <a:ext cx="1545341" cy="24081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015796" y="2437605"/>
              <a:ext cx="2313524" cy="2025456"/>
            </a:xfrm>
            <a:prstGeom prst="ellipse">
              <a:avLst/>
            </a:prstGeom>
            <a:solidFill>
              <a:srgbClr val="00206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  <a:latin typeface="Calibri" pitchFamily="34" charset="0"/>
                </a:rPr>
                <a:t>DATABASE</a:t>
              </a:r>
            </a:p>
            <a:p>
              <a:pPr algn="ctr"/>
              <a:r>
                <a:rPr lang="en-US" sz="2000" smtClean="0">
                  <a:solidFill>
                    <a:prstClr val="white"/>
                  </a:solidFill>
                  <a:latin typeface="Calibri" pitchFamily="34" charset="0"/>
                </a:rPr>
                <a:t>SISTEM</a:t>
              </a:r>
              <a:br>
                <a:rPr lang="en-US" sz="2000" smtClean="0">
                  <a:solidFill>
                    <a:prstClr val="white"/>
                  </a:solidFill>
                  <a:latin typeface="Calibri" pitchFamily="34" charset="0"/>
                </a:rPr>
              </a:br>
              <a:r>
                <a:rPr lang="en-US" sz="2000" smtClean="0">
                  <a:solidFill>
                    <a:prstClr val="white"/>
                  </a:solidFill>
                  <a:latin typeface="Calibri" pitchFamily="34" charset="0"/>
                </a:rPr>
                <a:t>“ORGANISASI BISNIS”</a:t>
              </a:r>
              <a:endParaRPr lang="en-US" sz="160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321099" y="3268240"/>
              <a:ext cx="1710201" cy="48162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4859" y="3639256"/>
              <a:ext cx="11853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prstClr val="black"/>
                  </a:solidFill>
                </a:rPr>
                <a:t>DATA</a:t>
              </a:r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6355414" y="5032507"/>
              <a:ext cx="1634287" cy="1440522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  <a:p>
              <a:pPr algn="ctr"/>
              <a:r>
                <a:rPr lang="en-US" smtClean="0"/>
                <a:t>Storage</a:t>
              </a:r>
            </a:p>
            <a:p>
              <a:pPr algn="ctr"/>
              <a:r>
                <a:rPr lang="en-US" smtClean="0"/>
                <a:t>Database</a:t>
              </a:r>
            </a:p>
            <a:p>
              <a:pPr algn="ctr"/>
              <a:r>
                <a:rPr lang="en-US" smtClean="0"/>
                <a:t>(DB)</a:t>
              </a:r>
              <a:endParaRPr lang="en-US"/>
            </a:p>
          </p:txBody>
        </p:sp>
        <p:sp>
          <p:nvSpPr>
            <p:cNvPr id="20" name="Up-Down Arrow 19"/>
            <p:cNvSpPr/>
            <p:nvPr/>
          </p:nvSpPr>
          <p:spPr>
            <a:xfrm rot="10800000" flipH="1">
              <a:off x="6976162" y="4488284"/>
              <a:ext cx="400386" cy="774240"/>
            </a:xfrm>
            <a:prstGeom prst="up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1100" y="1926408"/>
              <a:ext cx="218321" cy="169341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AutoShape 521"/>
            <p:cNvSpPr>
              <a:spLocks noChangeArrowheads="1"/>
            </p:cNvSpPr>
            <p:nvPr/>
          </p:nvSpPr>
          <p:spPr bwMode="auto">
            <a:xfrm>
              <a:off x="2939221" y="876300"/>
              <a:ext cx="3067050" cy="1890807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12700" tIns="12700" rIns="12700" bIns="1270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800" b="1" smtClean="0">
                  <a:solidFill>
                    <a:prstClr val="black"/>
                  </a:solidFill>
                  <a:latin typeface="Arial"/>
                  <a:ea typeface="Times New Roman"/>
                  <a:cs typeface="Times New Roman"/>
                </a:rPr>
                <a:t>FAKTA</a:t>
              </a:r>
            </a:p>
            <a:p>
              <a:pPr algn="ctr">
                <a:spcAft>
                  <a:spcPts val="1000"/>
                </a:spcAft>
              </a:pPr>
              <a:r>
                <a:rPr lang="en-US" sz="2800" smtClean="0">
                  <a:solidFill>
                    <a:prstClr val="black"/>
                  </a:solidFill>
                  <a:latin typeface="Arial"/>
                  <a:ea typeface="Times New Roman"/>
                  <a:cs typeface="Times New Roman"/>
                </a:rPr>
                <a:t>PROBLEM</a:t>
              </a:r>
            </a:p>
            <a:p>
              <a:pPr algn="ctr">
                <a:spcAft>
                  <a:spcPts val="1000"/>
                </a:spcAft>
              </a:pPr>
              <a:r>
                <a:rPr lang="en-US" sz="2800" smtClean="0">
                  <a:solidFill>
                    <a:prstClr val="black"/>
                  </a:solidFill>
                  <a:latin typeface="Arial"/>
                  <a:ea typeface="Times New Roman"/>
                  <a:cs typeface="Times New Roman"/>
                </a:rPr>
                <a:t>USER</a:t>
              </a:r>
              <a:endParaRPr lang="en-US" sz="280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 flipH="1">
              <a:off x="6003555" y="1538865"/>
              <a:ext cx="3878340" cy="48162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663575" y="1676400"/>
              <a:ext cx="218320" cy="17871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24903" y="1272811"/>
              <a:ext cx="22688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prstClr val="black"/>
                  </a:solidFill>
                </a:rPr>
                <a:t>INFORMASI</a:t>
              </a:r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6164557" y="3473645"/>
            <a:ext cx="50616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000" smtClean="0">
                <a:latin typeface="+mj-lt"/>
                <a:ea typeface="SimSun" pitchFamily="2" charset="-122"/>
              </a:rPr>
              <a:t>Studi SISTEM DATABASE </a:t>
            </a:r>
          </a:p>
          <a:p>
            <a:pPr marL="342900" indent="-342900" algn="just">
              <a:spcAft>
                <a:spcPts val="0"/>
              </a:spcAft>
              <a:buAutoNum type="arabicParenR"/>
            </a:pPr>
            <a:r>
              <a:rPr lang="en-US" sz="2000" smtClean="0">
                <a:latin typeface="+mj-lt"/>
                <a:ea typeface="SimSun" pitchFamily="2" charset="-122"/>
              </a:rPr>
              <a:t>Identifikasi Problem</a:t>
            </a:r>
          </a:p>
          <a:p>
            <a:pPr marL="342900" indent="-342900" algn="just">
              <a:spcAft>
                <a:spcPts val="0"/>
              </a:spcAft>
              <a:buAutoNum type="arabicParenR"/>
            </a:pPr>
            <a:r>
              <a:rPr lang="en-US" sz="2000" smtClean="0">
                <a:latin typeface="+mj-lt"/>
                <a:ea typeface="SimSun" pitchFamily="2" charset="-122"/>
              </a:rPr>
              <a:t>Analisis Kebutuhan Database </a:t>
            </a:r>
            <a:r>
              <a:rPr lang="en-US" sz="2000" smtClean="0">
                <a:latin typeface="+mj-lt"/>
                <a:ea typeface="SimSun" pitchFamily="2" charset="-122"/>
                <a:sym typeface="Wingdings" pitchFamily="2" charset="2"/>
              </a:rPr>
              <a:t> model data</a:t>
            </a:r>
            <a:endParaRPr lang="en-US" sz="2000" smtClean="0">
              <a:latin typeface="+mj-lt"/>
              <a:ea typeface="SimSun" pitchFamily="2" charset="-122"/>
            </a:endParaRPr>
          </a:p>
          <a:p>
            <a:pPr marL="342900" indent="-342900" algn="just">
              <a:spcAft>
                <a:spcPts val="0"/>
              </a:spcAft>
              <a:buAutoNum type="arabicParenR"/>
            </a:pPr>
            <a:r>
              <a:rPr lang="en-US" sz="2000" smtClean="0">
                <a:latin typeface="+mj-lt"/>
                <a:ea typeface="SimSun" pitchFamily="2" charset="-122"/>
              </a:rPr>
              <a:t>Desain Database</a:t>
            </a:r>
          </a:p>
          <a:p>
            <a:pPr marL="342900" indent="-342900" algn="just">
              <a:spcAft>
                <a:spcPts val="0"/>
              </a:spcAft>
              <a:buAutoNum type="arabicParenR"/>
            </a:pPr>
            <a:r>
              <a:rPr lang="en-US" sz="2000" smtClean="0">
                <a:latin typeface="+mj-lt"/>
                <a:ea typeface="SimSun" pitchFamily="2" charset="-122"/>
              </a:rPr>
              <a:t>Realisasi dalam storage Database</a:t>
            </a:r>
          </a:p>
          <a:p>
            <a:pPr marL="342900" indent="-342900" algn="just">
              <a:spcAft>
                <a:spcPts val="0"/>
              </a:spcAft>
              <a:buAutoNum type="arabicParenR"/>
            </a:pPr>
            <a:r>
              <a:rPr lang="en-US" sz="2000" smtClean="0">
                <a:latin typeface="+mj-lt"/>
                <a:ea typeface="SimSun" pitchFamily="2" charset="-122"/>
              </a:rPr>
              <a:t>Implementasi Riil/Bisnis</a:t>
            </a:r>
            <a:br>
              <a:rPr lang="en-US" sz="2000" smtClean="0">
                <a:latin typeface="+mj-lt"/>
                <a:ea typeface="SimSun" pitchFamily="2" charset="-122"/>
              </a:rPr>
            </a:br>
            <a:endParaRPr lang="en-US" sz="2000" smtClean="0">
              <a:latin typeface="+mj-lt"/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4468" y="1657677"/>
            <a:ext cx="335253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mtClean="0"/>
              <a:t>KATA KUNCI 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Analisis database (…)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Desain </a:t>
            </a:r>
            <a:r>
              <a:rPr lang="en-US"/>
              <a:t>database (…)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Realisasi/ Implementasi</a:t>
            </a:r>
            <a:br>
              <a:rPr lang="en-US" smtClean="0"/>
            </a:br>
            <a:r>
              <a:rPr lang="en-US"/>
              <a:t>database (…)</a:t>
            </a:r>
          </a:p>
        </p:txBody>
      </p:sp>
    </p:spTree>
    <p:extLst>
      <p:ext uri="{BB962C8B-B14F-4D97-AF65-F5344CB8AC3E}">
        <p14:creationId xmlns:p14="http://schemas.microsoft.com/office/powerpoint/2010/main" val="366800025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5443" y="929392"/>
            <a:ext cx="10831993" cy="5576506"/>
            <a:chOff x="695443" y="929392"/>
            <a:chExt cx="10831993" cy="557650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1" t="22309" r="9004" b="28670"/>
            <a:stretch/>
          </p:blipFill>
          <p:spPr bwMode="auto">
            <a:xfrm>
              <a:off x="695443" y="929392"/>
              <a:ext cx="10831993" cy="5576506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836818" y="470439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02376" y="134534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0118" y="284776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79216" y="434640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4339" y="509175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0200" y="1606599"/>
              <a:ext cx="417102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ID" smtClean="0">
                  <a:solidFill>
                    <a:srgbClr val="FF0000"/>
                  </a:solidFill>
                </a:rPr>
                <a:t>P1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94695" y="4919441"/>
              <a:ext cx="417102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P2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34234" y="4550109"/>
              <a:ext cx="417102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ID" smtClean="0">
                  <a:solidFill>
                    <a:srgbClr val="FF0000"/>
                  </a:solidFill>
                </a:rPr>
                <a:t>P3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KONTEKSTUAL </a:t>
            </a:r>
            <a:r>
              <a:rPr lang="en-US" sz="3200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KOMPETENSI BASIS DATA</a:t>
            </a:r>
            <a:endParaRPr lang="id-ID" sz="3200">
              <a:solidFill>
                <a:prstClr val="black"/>
              </a:solidFill>
              <a:latin typeface="AR JULIAN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116589" y="83014"/>
            <a:ext cx="168183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9"/>
          <a:stretch/>
        </p:blipFill>
        <p:spPr bwMode="auto">
          <a:xfrm>
            <a:off x="647698" y="729574"/>
            <a:ext cx="10957399" cy="59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47700" y="135411"/>
            <a:ext cx="11029949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MODEL </a:t>
            </a:r>
            <a:r>
              <a:rPr lang="en-US" sz="3200" smtClean="0">
                <a:latin typeface="AR JULIAN" pitchFamily="2" charset="0"/>
              </a:rPr>
              <a:t>DATA 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4333" y="998894"/>
            <a:ext cx="72390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</a:t>
            </a:r>
          </a:p>
          <a:p>
            <a:pPr algn="ctr"/>
            <a:r>
              <a:rPr lang="en-US" sz="540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ENTITY RELATIONSHIP</a:t>
            </a:r>
          </a:p>
          <a:p>
            <a:pPr algn="ctr"/>
            <a:r>
              <a:rPr lang="en-US" sz="540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(Model-ER)</a:t>
            </a:r>
            <a:endParaRPr lang="en-US" sz="540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732381" y="3925675"/>
            <a:ext cx="7382412" cy="1737553"/>
            <a:chOff x="1704" y="12008"/>
            <a:chExt cx="9181" cy="229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4" y="12227"/>
              <a:ext cx="2020" cy="5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smtClean="0">
                  <a:effectLst/>
                  <a:latin typeface="Times New Roman"/>
                  <a:ea typeface="Times New Roman"/>
                </a:rPr>
                <a:t>#Atribut1(Key)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999" y="12112"/>
              <a:ext cx="1316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smtClean="0">
                  <a:latin typeface="Times New Roman"/>
                  <a:ea typeface="Times New Roman"/>
                </a:rPr>
                <a:t>Atribut2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00" y="13474"/>
              <a:ext cx="1485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 smtClean="0">
                  <a:latin typeface="Times New Roman"/>
                  <a:ea typeface="Times New Roman"/>
                </a:rPr>
                <a:t>Atribut3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023" y="13800"/>
              <a:ext cx="1115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smtClean="0">
                  <a:effectLst/>
                  <a:latin typeface="Times New Roman"/>
                  <a:ea typeface="Times New Roman"/>
                </a:rPr>
                <a:t>…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5" name="Line 3319"/>
            <p:cNvCxnSpPr/>
            <p:nvPr/>
          </p:nvCxnSpPr>
          <p:spPr bwMode="auto">
            <a:xfrm>
              <a:off x="3185" y="12730"/>
              <a:ext cx="200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3320"/>
            <p:cNvCxnSpPr/>
            <p:nvPr/>
          </p:nvCxnSpPr>
          <p:spPr bwMode="auto">
            <a:xfrm flipH="1">
              <a:off x="4038" y="12553"/>
              <a:ext cx="20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3321"/>
            <p:cNvCxnSpPr/>
            <p:nvPr/>
          </p:nvCxnSpPr>
          <p:spPr bwMode="auto">
            <a:xfrm flipV="1">
              <a:off x="2504" y="13305"/>
              <a:ext cx="400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3322"/>
            <p:cNvCxnSpPr/>
            <p:nvPr/>
          </p:nvCxnSpPr>
          <p:spPr bwMode="auto">
            <a:xfrm flipH="1">
              <a:off x="3572" y="13395"/>
              <a:ext cx="6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002" y="13740"/>
              <a:ext cx="1246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latin typeface="Times New Roman"/>
                  <a:ea typeface="Times New Roman"/>
                </a:rPr>
                <a:t>Atribut3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83" y="13770"/>
              <a:ext cx="1258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 smtClean="0">
                  <a:latin typeface="Times New Roman"/>
                  <a:ea typeface="Times New Roman"/>
                </a:rPr>
                <a:t>Atribut4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9888" y="13642"/>
              <a:ext cx="997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smtClean="0">
                  <a:effectLst/>
                  <a:latin typeface="Times New Roman"/>
                  <a:ea typeface="Times New Roman"/>
                </a:rPr>
                <a:t>…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736" y="12008"/>
              <a:ext cx="2133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 smtClean="0">
                  <a:latin typeface="Times New Roman"/>
                  <a:ea typeface="Times New Roman"/>
                </a:rPr>
                <a:t>#Atribut1 (Key)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9141" y="12039"/>
              <a:ext cx="1494" cy="5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 smtClean="0">
                  <a:effectLst/>
                  <a:latin typeface="Times New Roman"/>
                  <a:ea typeface="Times New Roman"/>
                </a:rPr>
                <a:t>Atribut2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Line 3329"/>
            <p:cNvCxnSpPr>
              <a:stCxn id="23" idx="5"/>
            </p:cNvCxnSpPr>
            <p:nvPr/>
          </p:nvCxnSpPr>
          <p:spPr bwMode="auto">
            <a:xfrm>
              <a:off x="8557" y="12438"/>
              <a:ext cx="188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3330"/>
            <p:cNvCxnSpPr/>
            <p:nvPr/>
          </p:nvCxnSpPr>
          <p:spPr bwMode="auto">
            <a:xfrm flipH="1">
              <a:off x="9502" y="12519"/>
              <a:ext cx="199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3331"/>
            <p:cNvCxnSpPr/>
            <p:nvPr/>
          </p:nvCxnSpPr>
          <p:spPr bwMode="auto">
            <a:xfrm>
              <a:off x="9701" y="13305"/>
              <a:ext cx="599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3332"/>
            <p:cNvCxnSpPr/>
            <p:nvPr/>
          </p:nvCxnSpPr>
          <p:spPr bwMode="auto">
            <a:xfrm>
              <a:off x="9101" y="13305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3333"/>
            <p:cNvCxnSpPr>
              <a:endCxn id="20" idx="0"/>
            </p:cNvCxnSpPr>
            <p:nvPr/>
          </p:nvCxnSpPr>
          <p:spPr bwMode="auto">
            <a:xfrm flipH="1">
              <a:off x="7625" y="13305"/>
              <a:ext cx="875" cy="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3334"/>
            <p:cNvSpPr txBox="1">
              <a:spLocks noChangeArrowheads="1"/>
            </p:cNvSpPr>
            <p:nvPr/>
          </p:nvSpPr>
          <p:spPr bwMode="auto">
            <a:xfrm>
              <a:off x="2824" y="12889"/>
              <a:ext cx="1615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 i="1" smtClean="0">
                  <a:solidFill>
                    <a:srgbClr val="0033CC"/>
                  </a:solidFill>
                  <a:effectLst/>
                  <a:latin typeface="Times New Roman"/>
                  <a:ea typeface="Times New Roman"/>
                </a:rPr>
                <a:t>ENTITY-SET 1</a:t>
              </a:r>
              <a:endParaRPr lang="en-US" sz="1400" i="1">
                <a:solidFill>
                  <a:srgbClr val="0033CC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3335"/>
            <p:cNvSpPr txBox="1">
              <a:spLocks noChangeArrowheads="1"/>
            </p:cNvSpPr>
            <p:nvPr/>
          </p:nvSpPr>
          <p:spPr bwMode="auto">
            <a:xfrm>
              <a:off x="8383" y="12828"/>
              <a:ext cx="1917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 i="1" smtClean="0">
                  <a:solidFill>
                    <a:srgbClr val="0033CC"/>
                  </a:solidFill>
                  <a:latin typeface="Times New Roman"/>
                  <a:ea typeface="Times New Roman"/>
                </a:rPr>
                <a:t>ENTITY-SET 2</a:t>
              </a:r>
              <a:endParaRPr lang="en-US" sz="1400">
                <a:solidFill>
                  <a:srgbClr val="0033CC"/>
                </a:solidFill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Line 3336"/>
            <p:cNvCxnSpPr/>
            <p:nvPr/>
          </p:nvCxnSpPr>
          <p:spPr bwMode="auto">
            <a:xfrm>
              <a:off x="4438" y="13138"/>
              <a:ext cx="39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3337"/>
            <p:cNvSpPr>
              <a:spLocks noChangeArrowheads="1"/>
            </p:cNvSpPr>
            <p:nvPr/>
          </p:nvSpPr>
          <p:spPr bwMode="auto">
            <a:xfrm>
              <a:off x="4825" y="12628"/>
              <a:ext cx="3124" cy="100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i="1" smtClean="0">
                  <a:solidFill>
                    <a:srgbClr val="C00000"/>
                  </a:solidFill>
                  <a:effectLst/>
                  <a:latin typeface="Times New Roman"/>
                  <a:ea typeface="Times New Roman"/>
                </a:rPr>
                <a:t>RELATIONSHIP</a:t>
              </a:r>
              <a:endParaRPr lang="en-US" sz="1400" i="1">
                <a:solidFill>
                  <a:srgbClr val="C00000"/>
                </a:solidFill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Text Box 3338"/>
            <p:cNvSpPr txBox="1">
              <a:spLocks noChangeArrowheads="1"/>
            </p:cNvSpPr>
            <p:nvPr/>
          </p:nvSpPr>
          <p:spPr bwMode="auto">
            <a:xfrm>
              <a:off x="4438" y="12721"/>
              <a:ext cx="54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1</a:t>
              </a:r>
            </a:p>
          </p:txBody>
        </p:sp>
        <p:sp>
          <p:nvSpPr>
            <p:cNvPr id="35" name="Text Box 3339"/>
            <p:cNvSpPr txBox="1">
              <a:spLocks noChangeArrowheads="1"/>
            </p:cNvSpPr>
            <p:nvPr/>
          </p:nvSpPr>
          <p:spPr bwMode="auto">
            <a:xfrm>
              <a:off x="7743" y="12735"/>
              <a:ext cx="65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8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47700" y="135411"/>
            <a:ext cx="11029949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SIMBOL DIAGRAM ER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3803" y="901325"/>
            <a:ext cx="29961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ERD adalah diagram konseptual yang menggambarkan kebutuhan data pada suatu aplikasi. Simbol-simbol yang digunakan dalam ERD diperlihatkan pada tabel di bawah ini</a:t>
            </a:r>
            <a:r>
              <a:rPr lang="en-US" sz="1400"/>
              <a:t>. </a:t>
            </a:r>
            <a:endParaRPr lang="en-US" sz="1400" smtClean="0"/>
          </a:p>
          <a:p>
            <a:endParaRPr lang="en-US" sz="1400" i="1"/>
          </a:p>
          <a:p>
            <a:r>
              <a:rPr lang="en-US" sz="1400" i="1" smtClean="0"/>
              <a:t>(</a:t>
            </a:r>
            <a:r>
              <a:rPr lang="en-US" sz="1400" i="1"/>
              <a:t>Sumber : Kort, Henry F., Abraham Silberschatz, </a:t>
            </a:r>
            <a:r>
              <a:rPr lang="en-US" sz="1400" i="1" u="sng"/>
              <a:t>Database System Concepts</a:t>
            </a:r>
            <a:r>
              <a:rPr lang="en-US" sz="1400" i="1"/>
              <a:t>, McGraw-Hall, 1991)</a:t>
            </a:r>
            <a:endParaRPr lang="en-US" sz="1400"/>
          </a:p>
          <a:p>
            <a:endParaRPr lang="en-US" sz="1400" smtClean="0"/>
          </a:p>
          <a:p>
            <a:r>
              <a:rPr lang="en-US" sz="1400"/>
              <a:t> 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u="sng" smtClean="0"/>
              <a:t>Catatan</a:t>
            </a:r>
            <a:r>
              <a:rPr lang="en-US" sz="1400" smtClean="0"/>
              <a:t> : 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>Simbol ERD banyak beraneka macam,  maka boleh pakai simbol dari sumber lain, yang penting konsisten.</a:t>
            </a:r>
            <a:endParaRPr lang="en-US" sz="1400">
              <a:solidFill>
                <a:srgbClr val="00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84" y="797465"/>
            <a:ext cx="8344499" cy="576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3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(ER)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146" y="1848851"/>
            <a:ext cx="10667267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b="1"/>
              <a:t>Model </a:t>
            </a:r>
            <a:r>
              <a:rPr lang="en-US" sz="1600" b="1" smtClean="0"/>
              <a:t>Entity-Relationship (Model-ER) </a:t>
            </a:r>
            <a:r>
              <a:rPr lang="en-US" sz="1600" smtClean="0">
                <a:latin typeface="Calibri" pitchFamily="34" charset="0"/>
              </a:rPr>
              <a:t>adalah </a:t>
            </a:r>
            <a:r>
              <a:rPr lang="en-US" sz="1600">
                <a:latin typeface="Calibri" pitchFamily="34" charset="0"/>
              </a:rPr>
              <a:t>teknik untuk memodelkan data yang didasarkan pada persepsi dunia nyata yang terdiri dari sekumpulan objek-objek y</a:t>
            </a:r>
            <a:r>
              <a:rPr lang="en-US" sz="1600" smtClean="0">
                <a:latin typeface="Calibri" pitchFamily="34" charset="0"/>
              </a:rPr>
              <a:t>ang disebut </a:t>
            </a:r>
            <a:r>
              <a:rPr lang="en-US" sz="1600" b="1">
                <a:latin typeface="Calibri" pitchFamily="34" charset="0"/>
              </a:rPr>
              <a:t>Entity </a:t>
            </a:r>
            <a:r>
              <a:rPr lang="en-US" sz="1600" b="1" smtClean="0">
                <a:latin typeface="Calibri" pitchFamily="34" charset="0"/>
              </a:rPr>
              <a:t>Set (</a:t>
            </a:r>
            <a:r>
              <a:rPr lang="en-US" sz="1600" smtClean="0">
                <a:latin typeface="Calibri" pitchFamily="34" charset="0"/>
              </a:rPr>
              <a:t>Kumpulan Entitas/ Entities)</a:t>
            </a:r>
            <a:r>
              <a:rPr lang="en-US" sz="1600" b="1" smtClean="0">
                <a:latin typeface="Calibri" pitchFamily="34" charset="0"/>
              </a:rPr>
              <a:t> </a:t>
            </a:r>
            <a:r>
              <a:rPr lang="en-US" sz="1600">
                <a:latin typeface="Calibri" pitchFamily="34" charset="0"/>
              </a:rPr>
              <a:t>dan kumpulan keterkaitan </a:t>
            </a:r>
            <a:r>
              <a:rPr lang="en-US" sz="1600" smtClean="0">
                <a:latin typeface="Calibri" pitchFamily="34" charset="0"/>
              </a:rPr>
              <a:t>antar </a:t>
            </a:r>
            <a:r>
              <a:rPr lang="en-US" sz="1600">
                <a:latin typeface="Calibri" pitchFamily="34" charset="0"/>
              </a:rPr>
              <a:t>objek-objek </a:t>
            </a:r>
            <a:r>
              <a:rPr lang="en-US" sz="1600" smtClean="0">
                <a:latin typeface="Calibri" pitchFamily="34" charset="0"/>
              </a:rPr>
              <a:t>yang disebut </a:t>
            </a:r>
            <a:r>
              <a:rPr lang="en-US" sz="1600" b="1">
                <a:latin typeface="Calibri" pitchFamily="34" charset="0"/>
              </a:rPr>
              <a:t>Relationship </a:t>
            </a:r>
            <a:r>
              <a:rPr lang="en-US" sz="1600" b="1" smtClean="0">
                <a:latin typeface="Calibri" pitchFamily="34" charset="0"/>
              </a:rPr>
              <a:t>Set (</a:t>
            </a:r>
            <a:r>
              <a:rPr lang="en-US" sz="1600" smtClean="0">
                <a:latin typeface="Calibri" pitchFamily="34" charset="0"/>
              </a:rPr>
              <a:t>Kumpulan Asosiasi/Keterkaitan/”Relasi” /Relationships). </a:t>
            </a:r>
            <a:r>
              <a:rPr lang="en-US" sz="1600">
                <a:latin typeface="Calibri" pitchFamily="34" charset="0"/>
              </a:rPr>
              <a:t/>
            </a:r>
            <a:br>
              <a:rPr lang="en-US" sz="1600">
                <a:latin typeface="Calibri" pitchFamily="34" charset="0"/>
              </a:rPr>
            </a:br>
            <a:r>
              <a:rPr lang="en-US" sz="500" smtClean="0">
                <a:latin typeface="Calibri" pitchFamily="34" charset="0"/>
              </a:rPr>
              <a:t/>
            </a:r>
            <a:br>
              <a:rPr lang="en-US" sz="500" smtClean="0">
                <a:latin typeface="Calibri" pitchFamily="34" charset="0"/>
              </a:rPr>
            </a:br>
            <a:r>
              <a:rPr lang="en-US" sz="1600" smtClean="0">
                <a:latin typeface="Calibri" pitchFamily="34" charset="0"/>
              </a:rPr>
              <a:t>     Karena </a:t>
            </a:r>
            <a:r>
              <a:rPr lang="en-US" sz="1600">
                <a:latin typeface="Calibri" pitchFamily="34" charset="0"/>
              </a:rPr>
              <a:t>berupa himpunan maka penulisan dapat dideskripsikan dengan contoh </a:t>
            </a:r>
            <a:r>
              <a:rPr lang="en-US" sz="1600" smtClean="0">
                <a:latin typeface="Calibri" pitchFamily="34" charset="0"/>
              </a:rPr>
              <a:t>berikut.</a:t>
            </a:r>
            <a:r>
              <a:rPr lang="en-US" sz="1600">
                <a:latin typeface="Calibri" pitchFamily="34" charset="0"/>
              </a:rPr>
              <a:t/>
            </a:r>
            <a:br>
              <a:rPr lang="en-US" sz="1600">
                <a:latin typeface="Calibri" pitchFamily="34" charset="0"/>
              </a:rPr>
            </a:br>
            <a:r>
              <a:rPr lang="en-US" sz="500">
                <a:latin typeface="Calibri" pitchFamily="34" charset="0"/>
              </a:rPr>
              <a:t/>
            </a:r>
            <a:br>
              <a:rPr lang="en-US" sz="500">
                <a:latin typeface="Calibri" pitchFamily="34" charset="0"/>
              </a:rPr>
            </a:br>
            <a:r>
              <a:rPr lang="en-US" sz="1600">
                <a:latin typeface="Calibri" pitchFamily="34" charset="0"/>
              </a:rPr>
              <a:t>	- Entity set “Mahasiswa” = </a:t>
            </a:r>
            <a:r>
              <a:rPr lang="en-US" sz="1600" smtClean="0">
                <a:latin typeface="Calibri" pitchFamily="34" charset="0"/>
              </a:rPr>
              <a:t> </a:t>
            </a:r>
            <a:r>
              <a:rPr lang="en-US" sz="1600" b="1" smtClean="0">
                <a:latin typeface="Calibri" pitchFamily="34" charset="0"/>
              </a:rPr>
              <a:t>{ </a:t>
            </a:r>
            <a:r>
              <a:rPr lang="en-US" sz="1600" b="1">
                <a:latin typeface="Calibri" pitchFamily="34" charset="0"/>
              </a:rPr>
              <a:t>Mahasiswa } </a:t>
            </a:r>
            <a:r>
              <a:rPr lang="en-US" sz="160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meskipun isinya mungkin kosong, tapi untuk pemahaman minimal </a:t>
            </a:r>
            <a:r>
              <a:rPr lang="en-US" sz="1600">
                <a:latin typeface="Calibri" pitchFamily="34" charset="0"/>
              </a:rPr>
              <a:t>dapat </a:t>
            </a:r>
            <a:r>
              <a:rPr lang="en-US" sz="1600" smtClean="0">
                <a:latin typeface="Calibri" pitchFamily="34" charset="0"/>
              </a:rPr>
              <a:t/>
            </a:r>
            <a:br>
              <a:rPr lang="en-US" sz="1600" smtClean="0">
                <a:latin typeface="Calibri" pitchFamily="34" charset="0"/>
              </a:rPr>
            </a:br>
            <a:r>
              <a:rPr lang="en-US" sz="1600" smtClean="0">
                <a:latin typeface="Calibri" pitchFamily="34" charset="0"/>
              </a:rPr>
              <a:t>	  					menyebut nama 3 </a:t>
            </a:r>
            <a:r>
              <a:rPr lang="en-US" sz="1600">
                <a:latin typeface="Calibri" pitchFamily="34" charset="0"/>
              </a:rPr>
              <a:t>anggotanya </a:t>
            </a:r>
            <a:r>
              <a:rPr lang="en-US" sz="1600" smtClean="0">
                <a:latin typeface="Calibri" pitchFamily="34" charset="0"/>
              </a:rPr>
              <a:t>misal :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Ali, Budi, 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Candra,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1600">
                <a:latin typeface="Calibri" pitchFamily="34" charset="0"/>
              </a:rPr>
              <a:t>	- Entity set </a:t>
            </a:r>
            <a:r>
              <a:rPr lang="en-US" sz="1600" smtClean="0">
                <a:latin typeface="Calibri" pitchFamily="34" charset="0"/>
              </a:rPr>
              <a:t>“Matakuliah” </a:t>
            </a:r>
            <a:r>
              <a:rPr lang="en-US" sz="1600">
                <a:latin typeface="Calibri" pitchFamily="34" charset="0"/>
              </a:rPr>
              <a:t>= </a:t>
            </a:r>
            <a:r>
              <a:rPr lang="en-US" sz="1600" b="1">
                <a:latin typeface="Calibri" pitchFamily="34" charset="0"/>
              </a:rPr>
              <a:t>{ </a:t>
            </a:r>
            <a:r>
              <a:rPr lang="en-US" sz="1600" b="1" smtClean="0">
                <a:latin typeface="Calibri" pitchFamily="34" charset="0"/>
              </a:rPr>
              <a:t>Matakuliah} </a:t>
            </a:r>
            <a:r>
              <a:rPr lang="en-US" sz="160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nama 3 </a:t>
            </a:r>
            <a:r>
              <a:rPr lang="en-US" sz="1600">
                <a:latin typeface="Calibri" pitchFamily="34" charset="0"/>
              </a:rPr>
              <a:t>anggotanya </a:t>
            </a:r>
            <a:r>
              <a:rPr lang="en-US" sz="1600" smtClean="0">
                <a:latin typeface="Calibri" pitchFamily="34" charset="0"/>
              </a:rPr>
              <a:t>misal : 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Basis data, Algoritma, Pancasila, …</a:t>
            </a:r>
            <a:br>
              <a:rPr lang="en-US" sz="1600" smtClean="0">
                <a:solidFill>
                  <a:srgbClr val="0033CC"/>
                </a:solidFill>
                <a:latin typeface="Calibri" pitchFamily="34" charset="0"/>
              </a:rPr>
            </a:br>
            <a:r>
              <a:rPr lang="en-US" sz="1600" smtClean="0">
                <a:latin typeface="Calibri" pitchFamily="34" charset="0"/>
              </a:rPr>
              <a:t>	   ----------------------------------------</a:t>
            </a:r>
            <a:endParaRPr lang="en-US" sz="1600"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>
                <a:latin typeface="Calibri" pitchFamily="34" charset="0"/>
              </a:rPr>
              <a:t>	- </a:t>
            </a:r>
            <a:r>
              <a:rPr lang="en-US" sz="1600" smtClean="0">
                <a:latin typeface="Calibri" pitchFamily="34" charset="0"/>
              </a:rPr>
              <a:t>Relationship </a:t>
            </a:r>
            <a:r>
              <a:rPr lang="en-US" sz="1600">
                <a:latin typeface="Calibri" pitchFamily="34" charset="0"/>
              </a:rPr>
              <a:t>set </a:t>
            </a:r>
            <a:r>
              <a:rPr lang="en-US" sz="1600" smtClean="0">
                <a:latin typeface="Calibri" pitchFamily="34" charset="0"/>
              </a:rPr>
              <a:t>“Kontrak Studi ” </a:t>
            </a:r>
            <a:r>
              <a:rPr lang="en-US" sz="1600">
                <a:latin typeface="Calibri" pitchFamily="34" charset="0"/>
              </a:rPr>
              <a:t>= </a:t>
            </a:r>
            <a:r>
              <a:rPr lang="en-US" sz="1600" b="1">
                <a:latin typeface="Calibri" pitchFamily="34" charset="0"/>
              </a:rPr>
              <a:t>{ </a:t>
            </a:r>
            <a:r>
              <a:rPr lang="en-US" sz="1600" b="1" smtClean="0">
                <a:latin typeface="Calibri" pitchFamily="34" charset="0"/>
              </a:rPr>
              <a:t>Kontrak Studi} </a:t>
            </a:r>
            <a:r>
              <a:rPr lang="en-US" sz="1600">
                <a:latin typeface="Calibri" pitchFamily="34" charset="0"/>
              </a:rPr>
              <a:t>, meskipun isinya mungkin kosong, tapi untuk pemahaman 	  					</a:t>
            </a:r>
            <a:r>
              <a:rPr lang="en-US" sz="1600" smtClean="0">
                <a:latin typeface="Calibri" pitchFamily="34" charset="0"/>
              </a:rPr>
              <a:t>	minimal dapat menyebut 3 </a:t>
            </a:r>
            <a:r>
              <a:rPr lang="en-US" sz="1600">
                <a:latin typeface="Calibri" pitchFamily="34" charset="0"/>
              </a:rPr>
              <a:t>anggotanya </a:t>
            </a:r>
            <a:r>
              <a:rPr lang="en-US" sz="1600" smtClean="0">
                <a:latin typeface="Calibri" pitchFamily="34" charset="0"/>
              </a:rPr>
              <a:t>misal : 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&lt;Ali,Algoritma,Semester-1&gt; ,  </a:t>
            </a:r>
            <a:br>
              <a:rPr lang="en-US" sz="1600" smtClean="0">
                <a:solidFill>
                  <a:srgbClr val="0033CC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						&lt;Budi,Pancasila,Semester-1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&gt; 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, &lt;Candra, Basis data,Semester-3&gt; , …</a:t>
            </a:r>
            <a:br>
              <a:rPr lang="en-US" sz="1600" smtClean="0">
                <a:solidFill>
                  <a:srgbClr val="0033CC"/>
                </a:solidFill>
                <a:latin typeface="Calibri" pitchFamily="34" charset="0"/>
              </a:rPr>
            </a:br>
            <a:r>
              <a:rPr lang="en-US" sz="1600" smtClean="0">
                <a:latin typeface="Calibri" pitchFamily="34" charset="0"/>
              </a:rPr>
              <a:t/>
            </a:r>
            <a:br>
              <a:rPr lang="en-US" sz="1600" smtClean="0">
                <a:latin typeface="Calibri" pitchFamily="34" charset="0"/>
              </a:rPr>
            </a:br>
            <a:r>
              <a:rPr lang="en-US" sz="1600">
                <a:latin typeface="Calibri" pitchFamily="34" charset="0"/>
              </a:rPr>
              <a:t>	- </a:t>
            </a:r>
            <a:r>
              <a:rPr lang="en-US" sz="1600" smtClean="0">
                <a:latin typeface="Calibri" pitchFamily="34" charset="0"/>
              </a:rPr>
              <a:t>Relationship </a:t>
            </a:r>
            <a:r>
              <a:rPr lang="en-US" sz="1600">
                <a:latin typeface="Calibri" pitchFamily="34" charset="0"/>
              </a:rPr>
              <a:t>set “</a:t>
            </a:r>
            <a:r>
              <a:rPr lang="en-US" sz="1600" smtClean="0">
                <a:latin typeface="Calibri" pitchFamily="34" charset="0"/>
              </a:rPr>
              <a:t>Penjualan” </a:t>
            </a:r>
            <a:r>
              <a:rPr lang="en-US" sz="1600">
                <a:latin typeface="Calibri" pitchFamily="34" charset="0"/>
              </a:rPr>
              <a:t>= </a:t>
            </a:r>
            <a:r>
              <a:rPr lang="en-US" sz="1600" b="1">
                <a:latin typeface="Calibri" pitchFamily="34" charset="0"/>
              </a:rPr>
              <a:t>{ Penjualan} </a:t>
            </a:r>
            <a:r>
              <a:rPr lang="en-US" sz="1600">
                <a:latin typeface="Calibri" pitchFamily="34" charset="0"/>
              </a:rPr>
              <a:t>, meskipun isinya mungkin kosong, </a:t>
            </a:r>
            <a:r>
              <a:rPr lang="en-US" sz="1600" smtClean="0">
                <a:latin typeface="Calibri" pitchFamily="34" charset="0"/>
              </a:rPr>
              <a:t>3 </a:t>
            </a:r>
            <a:r>
              <a:rPr lang="en-US" sz="1600">
                <a:latin typeface="Calibri" pitchFamily="34" charset="0"/>
              </a:rPr>
              <a:t>anggotanya </a:t>
            </a:r>
            <a:r>
              <a:rPr lang="en-US" sz="1600" smtClean="0">
                <a:latin typeface="Calibri" pitchFamily="34" charset="0"/>
              </a:rPr>
              <a:t>misalnya </a:t>
            </a:r>
            <a:r>
              <a:rPr lang="en-US" sz="1600">
                <a:latin typeface="Calibri" pitchFamily="34" charset="0"/>
              </a:rPr>
              <a:t>misal : </a:t>
            </a:r>
            <a:r>
              <a:rPr lang="en-US" sz="1600" smtClean="0">
                <a:latin typeface="Calibri" pitchFamily="34" charset="0"/>
              </a:rPr>
              <a:t>								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&lt;10/10/2021,Komputer,3&gt; ,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&lt;10/10/2021,Baju,5&gt;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,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&lt;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12/10/2021,HP,10&gt;,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…</a:t>
            </a:r>
            <a:br>
              <a:rPr lang="en-US" sz="1600">
                <a:solidFill>
                  <a:srgbClr val="0033CC"/>
                </a:solidFill>
                <a:latin typeface="Calibri" pitchFamily="34" charset="0"/>
              </a:rPr>
            </a:br>
            <a:endParaRPr lang="en-US" sz="500" smtClean="0">
              <a:latin typeface="Calibri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smtClean="0">
                <a:latin typeface="Calibri" pitchFamily="34" charset="0"/>
              </a:rPr>
              <a:t>Data dalam Model-ER digambarkan dalam bentuk </a:t>
            </a:r>
            <a:r>
              <a:rPr lang="en-US" sz="1600" smtClean="0">
                <a:solidFill>
                  <a:srgbClr val="FF0000"/>
                </a:solidFill>
                <a:latin typeface="Calibri" pitchFamily="34" charset="0"/>
              </a:rPr>
              <a:t>diagram-ER (ERD : Entity Relationship Diagram) </a:t>
            </a:r>
            <a:r>
              <a:rPr lang="en-US" sz="1600" smtClean="0">
                <a:latin typeface="Calibri" pitchFamily="34" charset="0"/>
              </a:rPr>
              <a:t>dengan 4 simbol utama yang terdiri dari </a:t>
            </a:r>
            <a:r>
              <a:rPr lang="en-US" sz="1600" b="1" smtClean="0">
                <a:latin typeface="Calibri" pitchFamily="34" charset="0"/>
              </a:rPr>
              <a:t>Entitiy Set (E)</a:t>
            </a:r>
            <a:r>
              <a:rPr lang="en-US" sz="1600" smtClean="0">
                <a:latin typeface="Calibri" pitchFamily="34" charset="0"/>
              </a:rPr>
              <a:t>, </a:t>
            </a:r>
            <a:r>
              <a:rPr lang="en-US" sz="1600" b="1" smtClean="0">
                <a:latin typeface="Calibri" pitchFamily="34" charset="0"/>
              </a:rPr>
              <a:t>Relationship set (R)</a:t>
            </a:r>
            <a:r>
              <a:rPr lang="en-US" sz="1600" smtClean="0">
                <a:latin typeface="Calibri" pitchFamily="34" charset="0"/>
              </a:rPr>
              <a:t>, </a:t>
            </a:r>
            <a:r>
              <a:rPr lang="en-US" sz="1600" b="1" smtClean="0">
                <a:latin typeface="Calibri" pitchFamily="34" charset="0"/>
              </a:rPr>
              <a:t>Atribut (A)</a:t>
            </a:r>
            <a:r>
              <a:rPr lang="en-US" sz="1600" smtClean="0">
                <a:latin typeface="Calibri" pitchFamily="34" charset="0"/>
              </a:rPr>
              <a:t>, dan </a:t>
            </a:r>
            <a:r>
              <a:rPr lang="en-US" sz="1600" b="1" smtClean="0">
                <a:latin typeface="Calibri" pitchFamily="34" charset="0"/>
              </a:rPr>
              <a:t>Tingkat Kardinalitas (K)</a:t>
            </a:r>
            <a:r>
              <a:rPr lang="en-US" sz="1600" smtClean="0">
                <a:latin typeface="Calibri" pitchFamily="34" charset="0"/>
              </a:rPr>
              <a:t> relationship (Mapping cointrains), dilengkapi 2 simbol turunan entity set yang disebut </a:t>
            </a:r>
            <a:r>
              <a:rPr lang="en-US" sz="1600" b="1" smtClean="0"/>
              <a:t>generalization-specialization</a:t>
            </a:r>
            <a:r>
              <a:rPr lang="en-US" sz="1600" smtClean="0"/>
              <a:t> (genspec) dan </a:t>
            </a:r>
            <a:r>
              <a:rPr lang="en-US" sz="1600" b="1" smtClean="0"/>
              <a:t>agregasi</a:t>
            </a:r>
            <a:r>
              <a:rPr lang="en-US" sz="1600" smtClean="0"/>
              <a:t>.</a:t>
            </a:r>
            <a:endParaRPr lang="en-US" sz="1600" smtClean="0">
              <a:latin typeface="Calibri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536053" y="1486505"/>
            <a:ext cx="2519666" cy="339486"/>
          </a:xfrm>
          <a:prstGeom prst="round2SameRect">
            <a:avLst>
              <a:gd name="adj1" fmla="val 39208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bg1"/>
                </a:solidFill>
                <a:latin typeface="Calibri" pitchFamily="34" charset="0"/>
              </a:rPr>
              <a:t>DEFINISI &amp; SIMBOL</a:t>
            </a:r>
            <a:endParaRPr lang="en-US" sz="2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9614" y="1184045"/>
            <a:ext cx="2223312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600" b="1" smtClean="0">
                <a:latin typeface="Calibri" pitchFamily="34" charset="0"/>
              </a:rPr>
              <a:t>Analisis kebutuhan Data &amp; Informasi Organisasi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 flipH="1">
            <a:off x="8559480" y="1337933"/>
            <a:ext cx="324756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16921" y="1163805"/>
            <a:ext cx="1202237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r>
              <a:rPr lang="en-US" sz="1600" b="1" smtClean="0">
                <a:latin typeface="Calibri" pitchFamily="34" charset="0"/>
              </a:rPr>
              <a:t>Model Data</a:t>
            </a:r>
          </a:p>
          <a:p>
            <a:r>
              <a:rPr lang="en-US" sz="1600" b="1" smtClean="0">
                <a:latin typeface="Calibri" pitchFamily="34" charset="0"/>
              </a:rPr>
              <a:t>Konseptual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84236" y="931285"/>
            <a:ext cx="1207929" cy="9540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smtClean="0">
                <a:latin typeface="Calibri" pitchFamily="34" charset="0"/>
              </a:rPr>
              <a:t>Pemodelan</a:t>
            </a:r>
          </a:p>
          <a:p>
            <a:pPr algn="ctr"/>
            <a:r>
              <a:rPr lang="en-US" sz="1400" b="1" smtClean="0">
                <a:latin typeface="Calibri" pitchFamily="34" charset="0"/>
              </a:rPr>
              <a:t>Data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7631" y="334577"/>
            <a:ext cx="111704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pPr algn="ctr"/>
            <a:r>
              <a:rPr lang="en-US" sz="1600" b="1" smtClean="0">
                <a:latin typeface="Calibri" pitchFamily="34" charset="0"/>
              </a:rPr>
              <a:t>Model-ER</a:t>
            </a:r>
            <a:endParaRPr lang="en-US" sz="1600" b="1">
              <a:latin typeface="Calibri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16200000">
            <a:off x="9325822" y="650843"/>
            <a:ext cx="324756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flipH="1">
            <a:off x="10092165" y="1306798"/>
            <a:ext cx="324756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6274" y="670216"/>
            <a:ext cx="8967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Calibri" pitchFamily="34" charset="0"/>
              </a:rPr>
              <a:t>Entity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</a:rPr>
              <a:t> ~ entitas ~ objek 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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alibri" pitchFamily="34" charset="0"/>
              </a:rPr>
              <a:t>Entity set 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</a:rPr>
              <a:t>= himpunan entitas ~  </a:t>
            </a:r>
            <a:r>
              <a:rPr lang="en-US" sz="1400" smtClean="0">
                <a:solidFill>
                  <a:srgbClr val="FF0000"/>
                </a:solidFill>
                <a:latin typeface="Calibri" pitchFamily="34" charset="0"/>
              </a:rPr>
              <a:t>Entities 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</a:rPr>
              <a:t>   (book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 books = book set, car  cars = car set) 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683959" y="939573"/>
            <a:ext cx="5086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Calibri" pitchFamily="34" charset="0"/>
              </a:rPr>
              <a:t>Relationship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</a:rPr>
              <a:t> ~ keterkaitan/asosisasi/“relasi”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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br>
              <a:rPr lang="en-US" sz="1400" smtClean="0">
                <a:solidFill>
                  <a:srgbClr val="0033CC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srgbClr val="FF0000"/>
                </a:solidFill>
                <a:latin typeface="Calibri" pitchFamily="34" charset="0"/>
              </a:rPr>
              <a:t>Relationship set 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</a:rPr>
              <a:t>= himpunan keterkaitan ~  </a:t>
            </a:r>
            <a:r>
              <a:rPr lang="en-US" sz="1400" smtClean="0">
                <a:solidFill>
                  <a:srgbClr val="FF0000"/>
                </a:solidFill>
                <a:latin typeface="Calibri" pitchFamily="34" charset="0"/>
              </a:rPr>
              <a:t>Relationships </a:t>
            </a:r>
            <a:r>
              <a:rPr lang="en-US" sz="140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696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(ER)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367" y="1121597"/>
            <a:ext cx="109000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b="1"/>
              <a:t>Entity </a:t>
            </a:r>
            <a:r>
              <a:rPr lang="en-US" sz="1600" b="1" smtClean="0"/>
              <a:t>Set : </a:t>
            </a:r>
            <a:r>
              <a:rPr lang="en-US" sz="1600" smtClean="0"/>
              <a:t>Kumpulan sejumlah entitas </a:t>
            </a:r>
            <a:r>
              <a:rPr lang="en-US" sz="1600"/>
              <a:t>yang memiliki tipe (domain) yang </a:t>
            </a:r>
            <a:r>
              <a:rPr lang="en-US" sz="1600" smtClean="0"/>
              <a:t>sama.  Entitas (entity) </a:t>
            </a:r>
            <a:r>
              <a:rPr lang="en-US" sz="1600"/>
              <a:t>adalah sebuah objek yang keberadaannya dapat dibedakan dari objek-objek lain dalam kelompoknya (himpunannya</a:t>
            </a:r>
            <a:r>
              <a:rPr lang="en-US" sz="1600" smtClean="0"/>
              <a:t>).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smtClean="0"/>
              <a:t>Objek-objek </a:t>
            </a:r>
            <a:r>
              <a:rPr lang="en-US" sz="1600"/>
              <a:t>yang termasuk entity ini biasanya berupa benda, material, atau personil yang merupakan sesuatu yang berwujud.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smtClean="0"/>
              <a:t>Jenis </a:t>
            </a:r>
            <a:r>
              <a:rPr lang="en-US" sz="1600"/>
              <a:t>entity set dibedakan menjadi dua yaitu strong entity set dan weak entity set. </a:t>
            </a:r>
            <a:r>
              <a:rPr lang="en-US" sz="1600" b="1"/>
              <a:t>Weak entity set </a:t>
            </a:r>
            <a:r>
              <a:rPr lang="en-US" sz="1600"/>
              <a:t>adalah entity set yang keberadaannya bergantung pada </a:t>
            </a:r>
            <a:r>
              <a:rPr lang="en-US" sz="1600" b="1"/>
              <a:t>strong entity set</a:t>
            </a:r>
            <a:r>
              <a:rPr lang="en-US" sz="1600"/>
              <a:t>. Secara operasional weak entity set tidak </a:t>
            </a:r>
            <a:r>
              <a:rPr lang="en-US" sz="1600" smtClean="0"/>
              <a:t>mempunyai </a:t>
            </a:r>
            <a:r>
              <a:rPr lang="en-US" sz="1600"/>
              <a:t>atribut kunci utama. 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676274" y="759251"/>
            <a:ext cx="2519666" cy="339486"/>
          </a:xfrm>
          <a:prstGeom prst="round2SameRect">
            <a:avLst>
              <a:gd name="adj1" fmla="val 39208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bg1"/>
                </a:solidFill>
                <a:latin typeface="Calibri" pitchFamily="34" charset="0"/>
              </a:rPr>
              <a:t>ENTITY SET</a:t>
            </a:r>
            <a:endParaRPr lang="en-US" sz="2000" smtClean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01711" y="2747189"/>
            <a:ext cx="10171615" cy="923330"/>
            <a:chOff x="1001711" y="2747189"/>
            <a:chExt cx="10171615" cy="923330"/>
          </a:xfrm>
        </p:grpSpPr>
        <p:sp>
          <p:nvSpPr>
            <p:cNvPr id="5" name="Text Box 3098"/>
            <p:cNvSpPr txBox="1">
              <a:spLocks noChangeArrowheads="1"/>
            </p:cNvSpPr>
            <p:nvPr/>
          </p:nvSpPr>
          <p:spPr bwMode="auto">
            <a:xfrm>
              <a:off x="2965831" y="3334185"/>
              <a:ext cx="1232769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Mahasiswa</a:t>
              </a:r>
            </a:p>
          </p:txBody>
        </p:sp>
        <p:sp>
          <p:nvSpPr>
            <p:cNvPr id="6" name="Text Box 3099"/>
            <p:cNvSpPr txBox="1">
              <a:spLocks noChangeArrowheads="1"/>
            </p:cNvSpPr>
            <p:nvPr/>
          </p:nvSpPr>
          <p:spPr bwMode="auto">
            <a:xfrm>
              <a:off x="4260361" y="3334185"/>
              <a:ext cx="1232769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Matakuliah</a:t>
              </a:r>
            </a:p>
          </p:txBody>
        </p:sp>
        <p:sp>
          <p:nvSpPr>
            <p:cNvPr id="7" name="Text Box 3100"/>
            <p:cNvSpPr txBox="1">
              <a:spLocks noChangeArrowheads="1"/>
            </p:cNvSpPr>
            <p:nvPr/>
          </p:nvSpPr>
          <p:spPr bwMode="auto">
            <a:xfrm>
              <a:off x="6936252" y="3330627"/>
              <a:ext cx="1232769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Nasabah</a:t>
              </a:r>
            </a:p>
          </p:txBody>
        </p:sp>
        <p:sp>
          <p:nvSpPr>
            <p:cNvPr id="8" name="Text Box 3101"/>
            <p:cNvSpPr txBox="1">
              <a:spLocks noChangeArrowheads="1"/>
            </p:cNvSpPr>
            <p:nvPr/>
          </p:nvSpPr>
          <p:spPr bwMode="auto">
            <a:xfrm>
              <a:off x="5608231" y="3334185"/>
              <a:ext cx="1232769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Dosen</a:t>
              </a:r>
            </a:p>
          </p:txBody>
        </p:sp>
        <p:sp>
          <p:nvSpPr>
            <p:cNvPr id="11" name="Text Box 3102"/>
            <p:cNvSpPr txBox="1">
              <a:spLocks noChangeArrowheads="1"/>
            </p:cNvSpPr>
            <p:nvPr/>
          </p:nvSpPr>
          <p:spPr bwMode="auto">
            <a:xfrm>
              <a:off x="8230782" y="3330627"/>
              <a:ext cx="1232769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Rekening</a:t>
              </a:r>
            </a:p>
          </p:txBody>
        </p:sp>
        <p:sp>
          <p:nvSpPr>
            <p:cNvPr id="12" name="Text Box 3103"/>
            <p:cNvSpPr txBox="1">
              <a:spLocks noChangeArrowheads="1"/>
            </p:cNvSpPr>
            <p:nvPr/>
          </p:nvSpPr>
          <p:spPr bwMode="auto">
            <a:xfrm>
              <a:off x="9578652" y="3330627"/>
              <a:ext cx="1232769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>
                  <a:effectLst/>
                  <a:latin typeface="Times New Roman"/>
                  <a:ea typeface="Times New Roman"/>
                </a:rPr>
                <a:t>Pegawai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711" y="2747189"/>
              <a:ext cx="1017161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/>
                <a:t>Simbol = </a:t>
              </a:r>
              <a:r>
                <a:rPr lang="en-US" smtClean="0"/>
                <a:t>	Persegi                       artinya </a:t>
              </a:r>
              <a:r>
                <a:rPr lang="en-US"/>
                <a:t>ada entity set </a:t>
              </a:r>
              <a:r>
                <a:rPr lang="en-US" smtClean="0"/>
                <a:t>dengan nama “E”</a:t>
              </a:r>
              <a:endParaRPr lang="en-US"/>
            </a:p>
            <a:p>
              <a:endParaRPr lang="en-US"/>
            </a:p>
            <a:p>
              <a:r>
                <a:rPr lang="en-US" smtClean="0"/>
                <a:t>		Contoh </a:t>
              </a:r>
              <a:r>
                <a:rPr lang="en-US"/>
                <a:t>:</a:t>
              </a:r>
            </a:p>
          </p:txBody>
        </p:sp>
        <p:sp>
          <p:nvSpPr>
            <p:cNvPr id="14" name="Text Box 3103"/>
            <p:cNvSpPr txBox="1">
              <a:spLocks noChangeArrowheads="1"/>
            </p:cNvSpPr>
            <p:nvPr/>
          </p:nvSpPr>
          <p:spPr bwMode="auto">
            <a:xfrm>
              <a:off x="2705568" y="2778249"/>
              <a:ext cx="1232769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b="1" smtClean="0">
                  <a:effectLst/>
                  <a:latin typeface="Times New Roman"/>
                  <a:ea typeface="Times New Roman"/>
                </a:rPr>
                <a:t>“E”</a:t>
              </a:r>
              <a:endParaRPr lang="en-US" sz="1600" b="1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36107" y="3958218"/>
            <a:ext cx="943775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33CC"/>
                </a:solidFill>
              </a:rPr>
              <a:t>Dalam notasi himpunan entiity ditulis : </a:t>
            </a:r>
            <a:r>
              <a:rPr lang="en-US" sz="1600" smtClean="0">
                <a:solidFill>
                  <a:srgbClr val="0033CC"/>
                </a:solidFill>
              </a:rPr>
              <a:t/>
            </a:r>
            <a:br>
              <a:rPr lang="en-US" sz="1600" smtClean="0">
                <a:solidFill>
                  <a:srgbClr val="0033CC"/>
                </a:solidFill>
              </a:rPr>
            </a:br>
            <a:endParaRPr lang="en-US" sz="1000">
              <a:solidFill>
                <a:srgbClr val="0033CC"/>
              </a:solidFill>
            </a:endParaRPr>
          </a:p>
          <a:p>
            <a:r>
              <a:rPr lang="en-US" sz="1600">
                <a:solidFill>
                  <a:srgbClr val="0033CC"/>
                </a:solidFill>
              </a:rPr>
              <a:t>		{Mahasiswa}, {Matakuliah}, </a:t>
            </a:r>
            <a:r>
              <a:rPr lang="en-US" sz="1600" smtClean="0">
                <a:solidFill>
                  <a:srgbClr val="0033CC"/>
                </a:solidFill>
              </a:rPr>
              <a:t>{Dosen</a:t>
            </a:r>
            <a:r>
              <a:rPr lang="en-US" sz="1600">
                <a:solidFill>
                  <a:srgbClr val="0033CC"/>
                </a:solidFill>
              </a:rPr>
              <a:t>}, </a:t>
            </a:r>
            <a:r>
              <a:rPr lang="en-US" sz="1600" smtClean="0">
                <a:solidFill>
                  <a:srgbClr val="0033CC"/>
                </a:solidFill>
              </a:rPr>
              <a:t>{Nasabah</a:t>
            </a:r>
            <a:r>
              <a:rPr lang="en-US" sz="1600">
                <a:solidFill>
                  <a:srgbClr val="0033CC"/>
                </a:solidFill>
              </a:rPr>
              <a:t>}, {Rekening}, {Pegawai}</a:t>
            </a:r>
          </a:p>
          <a:p>
            <a:endParaRPr lang="en-US" sz="1000">
              <a:solidFill>
                <a:srgbClr val="0033CC"/>
              </a:solidFill>
            </a:endParaRPr>
          </a:p>
          <a:p>
            <a:r>
              <a:rPr lang="en-US" sz="1600" smtClean="0">
                <a:solidFill>
                  <a:srgbClr val="0033CC"/>
                </a:solidFill>
              </a:rPr>
              <a:t>Untuk </a:t>
            </a:r>
            <a:r>
              <a:rPr lang="en-US" sz="1600">
                <a:solidFill>
                  <a:srgbClr val="0033CC"/>
                </a:solidFill>
              </a:rPr>
              <a:t>pendalaman praktis dibutuhkan pengetahuan </a:t>
            </a:r>
            <a:r>
              <a:rPr lang="en-US" sz="1600" smtClean="0">
                <a:solidFill>
                  <a:srgbClr val="0033CC"/>
                </a:solidFill>
              </a:rPr>
              <a:t>bisa </a:t>
            </a:r>
            <a:r>
              <a:rPr lang="en-US" sz="1600">
                <a:solidFill>
                  <a:srgbClr val="0033CC"/>
                </a:solidFill>
              </a:rPr>
              <a:t>menyebut minimal 3 anggota </a:t>
            </a:r>
            <a:r>
              <a:rPr lang="en-US" sz="1600" smtClean="0">
                <a:solidFill>
                  <a:srgbClr val="0033CC"/>
                </a:solidFill>
              </a:rPr>
              <a:t>himpunannya, </a:t>
            </a:r>
            <a:r>
              <a:rPr lang="en-US" sz="1600">
                <a:solidFill>
                  <a:srgbClr val="0033CC"/>
                </a:solidFill>
              </a:rPr>
              <a:t>misal :</a:t>
            </a:r>
          </a:p>
          <a:p>
            <a:r>
              <a:rPr lang="en-US" sz="1600">
                <a:solidFill>
                  <a:srgbClr val="0033CC"/>
                </a:solidFill>
              </a:rPr>
              <a:t>{ Mahasiswa }	= {Ali, Budi, Cika, …}</a:t>
            </a:r>
          </a:p>
          <a:p>
            <a:r>
              <a:rPr lang="en-US" sz="1600">
                <a:solidFill>
                  <a:srgbClr val="0033CC"/>
                </a:solidFill>
              </a:rPr>
              <a:t>{ Matakuliah }	= {Basis Data, Algoritma, Rekayasa, …}</a:t>
            </a:r>
          </a:p>
          <a:p>
            <a:r>
              <a:rPr lang="en-US" sz="1600">
                <a:solidFill>
                  <a:srgbClr val="0033CC"/>
                </a:solidFill>
              </a:rPr>
              <a:t>{ Dosen }	</a:t>
            </a:r>
            <a:r>
              <a:rPr lang="en-US" sz="1600" smtClean="0">
                <a:solidFill>
                  <a:srgbClr val="0033CC"/>
                </a:solidFill>
              </a:rPr>
              <a:t>	= </a:t>
            </a:r>
            <a:r>
              <a:rPr lang="en-US" sz="1600">
                <a:solidFill>
                  <a:srgbClr val="0033CC"/>
                </a:solidFill>
              </a:rPr>
              <a:t>{Bapak Alinordin, Bapak Robert, Ibu Cantika, …}</a:t>
            </a:r>
          </a:p>
          <a:p>
            <a:r>
              <a:rPr lang="en-US" sz="1600">
                <a:solidFill>
                  <a:srgbClr val="0033CC"/>
                </a:solidFill>
              </a:rPr>
              <a:t>{ Nasabah }	= {Alinordin, Budi, Robert, …}</a:t>
            </a:r>
          </a:p>
          <a:p>
            <a:r>
              <a:rPr lang="en-US" sz="1600">
                <a:solidFill>
                  <a:srgbClr val="0033CC"/>
                </a:solidFill>
              </a:rPr>
              <a:t>{ Rekening }  	= {320405-0001, 320405-0002, 320405-0001, …}</a:t>
            </a:r>
          </a:p>
          <a:p>
            <a:r>
              <a:rPr lang="en-US" sz="1600">
                <a:solidFill>
                  <a:srgbClr val="0033CC"/>
                </a:solidFill>
              </a:rPr>
              <a:t>{ Pegawai}	</a:t>
            </a:r>
            <a:r>
              <a:rPr lang="en-US" sz="1600" smtClean="0">
                <a:solidFill>
                  <a:srgbClr val="0033CC"/>
                </a:solidFill>
              </a:rPr>
              <a:t>	= </a:t>
            </a:r>
            <a:r>
              <a:rPr lang="en-US" sz="1600">
                <a:solidFill>
                  <a:srgbClr val="0033CC"/>
                </a:solidFill>
              </a:rPr>
              <a:t>{Alinordin, Budiman, Purwidayanta, …}</a:t>
            </a:r>
          </a:p>
        </p:txBody>
      </p:sp>
    </p:spTree>
    <p:extLst>
      <p:ext uri="{BB962C8B-B14F-4D97-AF65-F5344CB8AC3E}">
        <p14:creationId xmlns:p14="http://schemas.microsoft.com/office/powerpoint/2010/main" val="35983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(ER)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366" y="1129618"/>
            <a:ext cx="1106043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b="1" smtClean="0"/>
              <a:t>Relationship set </a:t>
            </a:r>
            <a:r>
              <a:rPr lang="en-US" sz="1600" smtClean="0"/>
              <a:t>: </a:t>
            </a:r>
            <a:r>
              <a:rPr lang="en-US" sz="1600"/>
              <a:t>Kumpulan </a:t>
            </a:r>
            <a:r>
              <a:rPr lang="en-US" sz="1600" smtClean="0"/>
              <a:t>sejumlah </a:t>
            </a:r>
            <a:r>
              <a:rPr lang="en-US" sz="1600"/>
              <a:t>relationship yang memiliki tipe yang </a:t>
            </a:r>
            <a:r>
              <a:rPr lang="en-US" sz="1600" smtClean="0"/>
              <a:t>sama. Relationship </a:t>
            </a:r>
            <a:r>
              <a:rPr lang="en-US" sz="1600"/>
              <a:t>adalah sebuah objek yang mewakili keterkaitan atau asosiasi antara dua atau lebih entitas</a:t>
            </a:r>
            <a:r>
              <a:rPr lang="en-US" sz="1600" smtClean="0"/>
              <a:t>. Ukuran keterkaitan dinyatakan dalam tingkat/order/derajat kardinalitas atau asosiasi atau keterkaitan.</a:t>
            </a:r>
            <a:endParaRPr lang="en-US" sz="160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smtClean="0"/>
              <a:t>Objek-objek </a:t>
            </a:r>
            <a:r>
              <a:rPr lang="en-US" sz="1600"/>
              <a:t>yang termasuk relationship ini biasanya berupa peritiwa atau kejadian yang ada keterkaitannya dengan unsur </a:t>
            </a:r>
            <a:r>
              <a:rPr lang="en-US" sz="1600" smtClean="0"/>
              <a:t>waktu</a:t>
            </a:r>
            <a:endParaRPr lang="en-US" sz="1600"/>
          </a:p>
        </p:txBody>
      </p:sp>
      <p:sp>
        <p:nvSpPr>
          <p:cNvPr id="4" name="Round Same Side Corner Rectangle 3"/>
          <p:cNvSpPr/>
          <p:nvPr/>
        </p:nvSpPr>
        <p:spPr>
          <a:xfrm>
            <a:off x="676274" y="759251"/>
            <a:ext cx="2519666" cy="339486"/>
          </a:xfrm>
          <a:prstGeom prst="round2SameRect">
            <a:avLst>
              <a:gd name="adj1" fmla="val 39208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bg1"/>
                </a:solidFill>
                <a:latin typeface="Calibri" pitchFamily="34" charset="0"/>
              </a:rPr>
              <a:t>RELATIONSHIP SET</a:t>
            </a:r>
            <a:endParaRPr lang="en-US" sz="2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6717" y="2384792"/>
            <a:ext cx="104874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Simbol = </a:t>
            </a:r>
            <a:r>
              <a:rPr lang="en-US" sz="1600" smtClean="0"/>
              <a:t>	Belah ketupat                                                             atau                      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		 artinya </a:t>
            </a:r>
            <a:r>
              <a:rPr lang="en-US" sz="1600"/>
              <a:t>ada </a:t>
            </a:r>
            <a:r>
              <a:rPr lang="en-US" sz="1600" smtClean="0"/>
              <a:t>relationship set dengan nama “R”, yang menghubungkan entity set E1 dan </a:t>
            </a:r>
            <a:r>
              <a:rPr lang="en-US" sz="1600"/>
              <a:t>entity set </a:t>
            </a:r>
            <a:r>
              <a:rPr lang="en-US" sz="1600" smtClean="0"/>
              <a:t>E2</a:t>
            </a:r>
            <a:br>
              <a:rPr lang="en-US" sz="1600" smtClean="0"/>
            </a:br>
            <a:r>
              <a:rPr lang="en-US" sz="1600" smtClean="0"/>
              <a:t>		 dengan tingkat kardinalitas “banyak ke banyak” (M:N)</a:t>
            </a:r>
            <a:endParaRPr lang="en-US" sz="1600"/>
          </a:p>
          <a:p>
            <a:endParaRPr lang="en-US" sz="1600"/>
          </a:p>
          <a:p>
            <a:r>
              <a:rPr lang="en-US" sz="1600" smtClean="0"/>
              <a:t>	</a:t>
            </a:r>
            <a:endParaRPr lang="en-US" sz="1600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577283" y="2354375"/>
            <a:ext cx="3344756" cy="518820"/>
            <a:chOff x="4050" y="2774"/>
            <a:chExt cx="5526" cy="613"/>
          </a:xfrm>
        </p:grpSpPr>
        <p:sp>
          <p:nvSpPr>
            <p:cNvPr id="18" name="Text Box 3086"/>
            <p:cNvSpPr txBox="1">
              <a:spLocks noChangeArrowheads="1"/>
            </p:cNvSpPr>
            <p:nvPr/>
          </p:nvSpPr>
          <p:spPr bwMode="auto">
            <a:xfrm>
              <a:off x="4050" y="2901"/>
              <a:ext cx="1103" cy="4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E1</a:t>
              </a:r>
            </a:p>
          </p:txBody>
        </p:sp>
        <p:sp>
          <p:nvSpPr>
            <p:cNvPr id="19" name="Text Box 3087"/>
            <p:cNvSpPr txBox="1">
              <a:spLocks noChangeArrowheads="1"/>
            </p:cNvSpPr>
            <p:nvPr/>
          </p:nvSpPr>
          <p:spPr bwMode="auto">
            <a:xfrm>
              <a:off x="8519" y="2849"/>
              <a:ext cx="1057" cy="4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E2</a:t>
              </a:r>
            </a:p>
          </p:txBody>
        </p:sp>
        <p:cxnSp>
          <p:nvCxnSpPr>
            <p:cNvPr id="20" name="Line 3088"/>
            <p:cNvCxnSpPr/>
            <p:nvPr/>
          </p:nvCxnSpPr>
          <p:spPr bwMode="auto">
            <a:xfrm>
              <a:off x="5153" y="3092"/>
              <a:ext cx="33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AutoShape 3089"/>
            <p:cNvSpPr>
              <a:spLocks noChangeArrowheads="1"/>
            </p:cNvSpPr>
            <p:nvPr/>
          </p:nvSpPr>
          <p:spPr bwMode="auto">
            <a:xfrm>
              <a:off x="5948" y="2799"/>
              <a:ext cx="1683" cy="58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 b="1" smtClean="0">
                  <a:effectLst/>
                  <a:latin typeface="Times New Roman"/>
                  <a:ea typeface="Times New Roman"/>
                </a:rPr>
                <a:t>“R”</a:t>
              </a:r>
              <a:endParaRPr lang="en-US" sz="1400" b="1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Text Box 3090"/>
            <p:cNvSpPr txBox="1">
              <a:spLocks noChangeArrowheads="1"/>
            </p:cNvSpPr>
            <p:nvPr/>
          </p:nvSpPr>
          <p:spPr bwMode="auto">
            <a:xfrm>
              <a:off x="5170" y="2775"/>
              <a:ext cx="56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M</a:t>
              </a:r>
            </a:p>
          </p:txBody>
        </p:sp>
        <p:sp>
          <p:nvSpPr>
            <p:cNvPr id="23" name="Text Box 3091"/>
            <p:cNvSpPr txBox="1">
              <a:spLocks noChangeArrowheads="1"/>
            </p:cNvSpPr>
            <p:nvPr/>
          </p:nvSpPr>
          <p:spPr bwMode="auto">
            <a:xfrm>
              <a:off x="7899" y="2774"/>
              <a:ext cx="56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N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748062" y="2356721"/>
            <a:ext cx="3309656" cy="497659"/>
            <a:chOff x="7900462" y="2225559"/>
            <a:chExt cx="3309656" cy="497659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7900462" y="2225559"/>
              <a:ext cx="3309656" cy="497659"/>
              <a:chOff x="4153" y="2799"/>
              <a:chExt cx="5420" cy="588"/>
            </a:xfrm>
          </p:grpSpPr>
          <p:sp>
            <p:nvSpPr>
              <p:cNvPr id="25" name="Text Box 3086"/>
              <p:cNvSpPr txBox="1">
                <a:spLocks noChangeArrowheads="1"/>
              </p:cNvSpPr>
              <p:nvPr/>
            </p:nvSpPr>
            <p:spPr bwMode="auto">
              <a:xfrm>
                <a:off x="4153" y="2883"/>
                <a:ext cx="1000" cy="4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/>
                    <a:ea typeface="Times New Roman"/>
                  </a:rPr>
                  <a:t>E1</a:t>
                </a:r>
              </a:p>
            </p:txBody>
          </p:sp>
          <p:sp>
            <p:nvSpPr>
              <p:cNvPr id="26" name="Text Box 3087"/>
              <p:cNvSpPr txBox="1">
                <a:spLocks noChangeArrowheads="1"/>
              </p:cNvSpPr>
              <p:nvPr/>
            </p:nvSpPr>
            <p:spPr bwMode="auto">
              <a:xfrm>
                <a:off x="8571" y="2858"/>
                <a:ext cx="1002" cy="4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/>
                    <a:ea typeface="Times New Roman"/>
                  </a:rPr>
                  <a:t>E2</a:t>
                </a:r>
              </a:p>
            </p:txBody>
          </p:sp>
          <p:cxnSp>
            <p:nvCxnSpPr>
              <p:cNvPr id="27" name="Line 3088"/>
              <p:cNvCxnSpPr/>
              <p:nvPr/>
            </p:nvCxnSpPr>
            <p:spPr bwMode="auto">
              <a:xfrm>
                <a:off x="5153" y="3092"/>
                <a:ext cx="33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AutoShape 3089"/>
              <p:cNvSpPr>
                <a:spLocks noChangeArrowheads="1"/>
              </p:cNvSpPr>
              <p:nvPr/>
            </p:nvSpPr>
            <p:spPr bwMode="auto">
              <a:xfrm>
                <a:off x="5948" y="2799"/>
                <a:ext cx="1683" cy="588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 b="1" smtClean="0">
                    <a:effectLst/>
                    <a:latin typeface="Times New Roman"/>
                    <a:ea typeface="Times New Roman"/>
                  </a:rPr>
                  <a:t>“R”</a:t>
                </a:r>
                <a:endParaRPr lang="en-US" sz="1400" b="1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53" name="Freeform 52"/>
            <p:cNvSpPr/>
            <p:nvPr/>
          </p:nvSpPr>
          <p:spPr>
            <a:xfrm>
              <a:off x="8505100" y="2374269"/>
              <a:ext cx="172452" cy="231193"/>
            </a:xfrm>
            <a:custGeom>
              <a:avLst/>
              <a:gdLst>
                <a:gd name="connsiteX0" fmla="*/ 0 w 344905"/>
                <a:gd name="connsiteY0" fmla="*/ 0 h 248652"/>
                <a:gd name="connsiteX1" fmla="*/ 0 w 344905"/>
                <a:gd name="connsiteY1" fmla="*/ 0 h 248652"/>
                <a:gd name="connsiteX2" fmla="*/ 176463 w 344905"/>
                <a:gd name="connsiteY2" fmla="*/ 48126 h 248652"/>
                <a:gd name="connsiteX3" fmla="*/ 200526 w 344905"/>
                <a:gd name="connsiteY3" fmla="*/ 56147 h 248652"/>
                <a:gd name="connsiteX4" fmla="*/ 240631 w 344905"/>
                <a:gd name="connsiteY4" fmla="*/ 64168 h 248652"/>
                <a:gd name="connsiteX5" fmla="*/ 288758 w 344905"/>
                <a:gd name="connsiteY5" fmla="*/ 80210 h 248652"/>
                <a:gd name="connsiteX6" fmla="*/ 312821 w 344905"/>
                <a:gd name="connsiteY6" fmla="*/ 88231 h 248652"/>
                <a:gd name="connsiteX7" fmla="*/ 344905 w 344905"/>
                <a:gd name="connsiteY7" fmla="*/ 96252 h 248652"/>
                <a:gd name="connsiteX8" fmla="*/ 8021 w 344905"/>
                <a:gd name="connsiteY8" fmla="*/ 248652 h 24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905" h="248652">
                  <a:moveTo>
                    <a:pt x="0" y="0"/>
                  </a:moveTo>
                  <a:lnTo>
                    <a:pt x="0" y="0"/>
                  </a:lnTo>
                  <a:lnTo>
                    <a:pt x="176463" y="48126"/>
                  </a:lnTo>
                  <a:cubicBezTo>
                    <a:pt x="184605" y="50406"/>
                    <a:pt x="192324" y="54096"/>
                    <a:pt x="200526" y="56147"/>
                  </a:cubicBezTo>
                  <a:cubicBezTo>
                    <a:pt x="213752" y="59454"/>
                    <a:pt x="227478" y="60581"/>
                    <a:pt x="240631" y="64168"/>
                  </a:cubicBezTo>
                  <a:cubicBezTo>
                    <a:pt x="256945" y="68617"/>
                    <a:pt x="272716" y="74863"/>
                    <a:pt x="288758" y="80210"/>
                  </a:cubicBezTo>
                  <a:cubicBezTo>
                    <a:pt x="296779" y="82884"/>
                    <a:pt x="304619" y="86180"/>
                    <a:pt x="312821" y="88231"/>
                  </a:cubicBezTo>
                  <a:lnTo>
                    <a:pt x="344905" y="96252"/>
                  </a:lnTo>
                  <a:lnTo>
                    <a:pt x="8021" y="24865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8664757" y="2360612"/>
              <a:ext cx="69215" cy="17829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flipH="1">
              <a:off x="10426498" y="2372891"/>
              <a:ext cx="172452" cy="231193"/>
            </a:xfrm>
            <a:custGeom>
              <a:avLst/>
              <a:gdLst>
                <a:gd name="connsiteX0" fmla="*/ 0 w 344905"/>
                <a:gd name="connsiteY0" fmla="*/ 0 h 248652"/>
                <a:gd name="connsiteX1" fmla="*/ 0 w 344905"/>
                <a:gd name="connsiteY1" fmla="*/ 0 h 248652"/>
                <a:gd name="connsiteX2" fmla="*/ 176463 w 344905"/>
                <a:gd name="connsiteY2" fmla="*/ 48126 h 248652"/>
                <a:gd name="connsiteX3" fmla="*/ 200526 w 344905"/>
                <a:gd name="connsiteY3" fmla="*/ 56147 h 248652"/>
                <a:gd name="connsiteX4" fmla="*/ 240631 w 344905"/>
                <a:gd name="connsiteY4" fmla="*/ 64168 h 248652"/>
                <a:gd name="connsiteX5" fmla="*/ 288758 w 344905"/>
                <a:gd name="connsiteY5" fmla="*/ 80210 h 248652"/>
                <a:gd name="connsiteX6" fmla="*/ 312821 w 344905"/>
                <a:gd name="connsiteY6" fmla="*/ 88231 h 248652"/>
                <a:gd name="connsiteX7" fmla="*/ 344905 w 344905"/>
                <a:gd name="connsiteY7" fmla="*/ 96252 h 248652"/>
                <a:gd name="connsiteX8" fmla="*/ 8021 w 344905"/>
                <a:gd name="connsiteY8" fmla="*/ 248652 h 24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905" h="248652">
                  <a:moveTo>
                    <a:pt x="0" y="0"/>
                  </a:moveTo>
                  <a:lnTo>
                    <a:pt x="0" y="0"/>
                  </a:lnTo>
                  <a:lnTo>
                    <a:pt x="176463" y="48126"/>
                  </a:lnTo>
                  <a:cubicBezTo>
                    <a:pt x="184605" y="50406"/>
                    <a:pt x="192324" y="54096"/>
                    <a:pt x="200526" y="56147"/>
                  </a:cubicBezTo>
                  <a:cubicBezTo>
                    <a:pt x="213752" y="59454"/>
                    <a:pt x="227478" y="60581"/>
                    <a:pt x="240631" y="64168"/>
                  </a:cubicBezTo>
                  <a:cubicBezTo>
                    <a:pt x="256945" y="68617"/>
                    <a:pt x="272716" y="74863"/>
                    <a:pt x="288758" y="80210"/>
                  </a:cubicBezTo>
                  <a:cubicBezTo>
                    <a:pt x="296779" y="82884"/>
                    <a:pt x="304619" y="86180"/>
                    <a:pt x="312821" y="88231"/>
                  </a:cubicBezTo>
                  <a:lnTo>
                    <a:pt x="344905" y="96252"/>
                  </a:lnTo>
                  <a:lnTo>
                    <a:pt x="8021" y="24865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10391891" y="2376654"/>
              <a:ext cx="69215" cy="178299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09972"/>
              </p:ext>
            </p:extLst>
          </p:nvPr>
        </p:nvGraphicFramePr>
        <p:xfrm>
          <a:off x="2145441" y="3461104"/>
          <a:ext cx="6293485" cy="2211070"/>
        </p:xfrm>
        <a:graphic>
          <a:graphicData uri="http://schemas.openxmlformats.org/drawingml/2006/table">
            <a:tbl>
              <a:tblPr firstRow="1" firstCol="1" bandRow="1"/>
              <a:tblGrid>
                <a:gridCol w="764222"/>
                <a:gridCol w="1561148"/>
                <a:gridCol w="308610"/>
                <a:gridCol w="665798"/>
                <a:gridCol w="764222"/>
                <a:gridCol w="2229485"/>
              </a:tblGrid>
              <a:tr h="252095"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Model Simbol-1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Model simbol-2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Derajat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Keterangan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Notasi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Derajat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</a:rPr>
                        <a:t>Keterangan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M:N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Banyak ke Banyak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(dari E1 kiri ke E2)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(0,N)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Kosong (nol) atau Banyak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(untuk sebuah entitas 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1:N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Satu ke Banyak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(dari E1 kiri ke E2)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(1,N)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Minimal Satu atau Banyak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(untuk sebuah entitas 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1:1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Satu ke Satu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(dari E1 kiri ke E2)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(1,1)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Minimal satu dan hanya satu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(untuk sebuah entitas 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(0,1)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Kosong (nol) atau satu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</a:rPr>
                        <a:t>(untuk sebuah entitas 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5016955" y="4068884"/>
            <a:ext cx="287338" cy="179387"/>
            <a:chOff x="2599" y="4487"/>
            <a:chExt cx="631" cy="306"/>
          </a:xfrm>
        </p:grpSpPr>
        <p:cxnSp>
          <p:nvCxnSpPr>
            <p:cNvPr id="58" name="Line 4448"/>
            <p:cNvCxnSpPr/>
            <p:nvPr/>
          </p:nvCxnSpPr>
          <p:spPr bwMode="auto">
            <a:xfrm>
              <a:off x="2599" y="4646"/>
              <a:ext cx="6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Line 4449"/>
            <p:cNvCxnSpPr/>
            <p:nvPr/>
          </p:nvCxnSpPr>
          <p:spPr bwMode="auto">
            <a:xfrm>
              <a:off x="2612" y="4487"/>
              <a:ext cx="269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4450"/>
            <p:cNvCxnSpPr/>
            <p:nvPr/>
          </p:nvCxnSpPr>
          <p:spPr bwMode="auto">
            <a:xfrm flipV="1">
              <a:off x="2601" y="4650"/>
              <a:ext cx="268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868" y="4503"/>
              <a:ext cx="218" cy="268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4983891" y="5397036"/>
            <a:ext cx="288925" cy="157163"/>
            <a:chOff x="4135" y="8657"/>
            <a:chExt cx="454" cy="248"/>
          </a:xfrm>
        </p:grpSpPr>
        <p:cxnSp>
          <p:nvCxnSpPr>
            <p:cNvPr id="63" name="Line 4453"/>
            <p:cNvCxnSpPr/>
            <p:nvPr/>
          </p:nvCxnSpPr>
          <p:spPr bwMode="auto">
            <a:xfrm>
              <a:off x="4135" y="8789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29" y="8657"/>
              <a:ext cx="156" cy="248"/>
            </a:xfrm>
            <a:prstGeom prst="ellipse">
              <a:avLst/>
            </a:pr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5004516" y="4964632"/>
            <a:ext cx="288925" cy="179388"/>
            <a:chOff x="4118" y="8263"/>
            <a:chExt cx="454" cy="283"/>
          </a:xfrm>
        </p:grpSpPr>
        <p:cxnSp>
          <p:nvCxnSpPr>
            <p:cNvPr id="66" name="Line 4456"/>
            <p:cNvCxnSpPr/>
            <p:nvPr/>
          </p:nvCxnSpPr>
          <p:spPr bwMode="auto">
            <a:xfrm>
              <a:off x="4118" y="8410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4457"/>
            <p:cNvCxnSpPr/>
            <p:nvPr/>
          </p:nvCxnSpPr>
          <p:spPr bwMode="auto">
            <a:xfrm>
              <a:off x="4320" y="8263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008141" y="4535693"/>
            <a:ext cx="287338" cy="179387"/>
            <a:chOff x="4133" y="7853"/>
            <a:chExt cx="454" cy="283"/>
          </a:xfrm>
        </p:grpSpPr>
        <p:cxnSp>
          <p:nvCxnSpPr>
            <p:cNvPr id="69" name="Line 4459"/>
            <p:cNvCxnSpPr/>
            <p:nvPr/>
          </p:nvCxnSpPr>
          <p:spPr bwMode="auto">
            <a:xfrm>
              <a:off x="4133" y="8000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Line 4460"/>
            <p:cNvCxnSpPr/>
            <p:nvPr/>
          </p:nvCxnSpPr>
          <p:spPr bwMode="auto">
            <a:xfrm>
              <a:off x="4142" y="7853"/>
              <a:ext cx="194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Line 4461"/>
            <p:cNvCxnSpPr/>
            <p:nvPr/>
          </p:nvCxnSpPr>
          <p:spPr bwMode="auto">
            <a:xfrm flipV="1">
              <a:off x="4134" y="8004"/>
              <a:ext cx="193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4462"/>
            <p:cNvCxnSpPr/>
            <p:nvPr/>
          </p:nvCxnSpPr>
          <p:spPr bwMode="auto">
            <a:xfrm>
              <a:off x="4335" y="7853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" name="Rectangle 72"/>
          <p:cNvSpPr/>
          <p:nvPr/>
        </p:nvSpPr>
        <p:spPr>
          <a:xfrm>
            <a:off x="737812" y="5702236"/>
            <a:ext cx="10908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Derajat Asosiasi </a:t>
            </a:r>
            <a:r>
              <a:rPr lang="en-US" sz="1600"/>
              <a:t>sering disebut </a:t>
            </a:r>
            <a:r>
              <a:rPr lang="en-US" sz="1600" b="1"/>
              <a:t>mapping constrains </a:t>
            </a:r>
            <a:r>
              <a:rPr lang="en-US" sz="1600"/>
              <a:t>atau </a:t>
            </a:r>
            <a:r>
              <a:rPr lang="en-US" sz="1600" b="1"/>
              <a:t>mapping cardinalities</a:t>
            </a:r>
            <a:r>
              <a:rPr lang="en-US" sz="1600"/>
              <a:t> atau </a:t>
            </a:r>
            <a:r>
              <a:rPr lang="en-US" sz="1600" b="1"/>
              <a:t>tingkat kardinalitas (keterkaitan)</a:t>
            </a:r>
            <a:r>
              <a:rPr lang="en-US" sz="1600"/>
              <a:t> yaitu deskripsi kualitatitf pada relationship set (R) yang menyatakan pembentukan hubungan antar entitas satu dengan entitas lainnya dari entity set masing-masing</a:t>
            </a:r>
          </a:p>
        </p:txBody>
      </p:sp>
    </p:spTree>
    <p:extLst>
      <p:ext uri="{BB962C8B-B14F-4D97-AF65-F5344CB8AC3E}">
        <p14:creationId xmlns:p14="http://schemas.microsoft.com/office/powerpoint/2010/main" val="40935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(ER)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676274" y="759251"/>
            <a:ext cx="2519666" cy="339486"/>
          </a:xfrm>
          <a:prstGeom prst="round2SameRect">
            <a:avLst>
              <a:gd name="adj1" fmla="val 39208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bg1"/>
                </a:solidFill>
                <a:latin typeface="Calibri" pitchFamily="34" charset="0"/>
              </a:rPr>
              <a:t>RELATIONSHIP SET</a:t>
            </a:r>
            <a:endParaRPr lang="en-US" sz="2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6274" y="1213718"/>
            <a:ext cx="10487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Contoh :	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772556" y="1098737"/>
            <a:ext cx="4676363" cy="762572"/>
            <a:chOff x="2719040" y="1091047"/>
            <a:chExt cx="4676363" cy="762572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719040" y="1091047"/>
              <a:ext cx="4676363" cy="762572"/>
              <a:chOff x="3178" y="2665"/>
              <a:chExt cx="7726" cy="901"/>
            </a:xfrm>
          </p:grpSpPr>
          <p:sp>
            <p:nvSpPr>
              <p:cNvPr id="18" name="Text Box 3086"/>
              <p:cNvSpPr txBox="1">
                <a:spLocks noChangeArrowheads="1"/>
              </p:cNvSpPr>
              <p:nvPr/>
            </p:nvSpPr>
            <p:spPr bwMode="auto">
              <a:xfrm>
                <a:off x="3178" y="2901"/>
                <a:ext cx="1975" cy="4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 smtClean="0">
                    <a:effectLst/>
                    <a:latin typeface="Times New Roman"/>
                    <a:ea typeface="Times New Roman"/>
                  </a:rPr>
                  <a:t>Mahasiswa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9" name="Text Box 3087"/>
              <p:cNvSpPr txBox="1">
                <a:spLocks noChangeArrowheads="1"/>
              </p:cNvSpPr>
              <p:nvPr/>
            </p:nvSpPr>
            <p:spPr bwMode="auto">
              <a:xfrm>
                <a:off x="9096" y="2901"/>
                <a:ext cx="1808" cy="4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 smtClean="0">
                    <a:effectLst/>
                    <a:latin typeface="Times New Roman"/>
                    <a:ea typeface="Times New Roman"/>
                  </a:rPr>
                  <a:t>Matakuliah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0" name="Line 3088"/>
              <p:cNvCxnSpPr/>
              <p:nvPr/>
            </p:nvCxnSpPr>
            <p:spPr bwMode="auto">
              <a:xfrm>
                <a:off x="5153" y="3119"/>
                <a:ext cx="39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" name="AutoShape 3089"/>
              <p:cNvSpPr>
                <a:spLocks noChangeArrowheads="1"/>
              </p:cNvSpPr>
              <p:nvPr/>
            </p:nvSpPr>
            <p:spPr bwMode="auto">
              <a:xfrm>
                <a:off x="5868" y="2665"/>
                <a:ext cx="2412" cy="90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2" name="Text Box 3090"/>
              <p:cNvSpPr txBox="1">
                <a:spLocks noChangeArrowheads="1"/>
              </p:cNvSpPr>
              <p:nvPr/>
            </p:nvSpPr>
            <p:spPr bwMode="auto">
              <a:xfrm>
                <a:off x="5307" y="2808"/>
                <a:ext cx="56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/>
                    <a:ea typeface="Times New Roman"/>
                  </a:rPr>
                  <a:t>M</a:t>
                </a:r>
              </a:p>
            </p:txBody>
          </p:sp>
          <p:sp>
            <p:nvSpPr>
              <p:cNvPr id="23" name="Text Box 3091"/>
              <p:cNvSpPr txBox="1">
                <a:spLocks noChangeArrowheads="1"/>
              </p:cNvSpPr>
              <p:nvPr/>
            </p:nvSpPr>
            <p:spPr bwMode="auto">
              <a:xfrm>
                <a:off x="8320" y="2810"/>
                <a:ext cx="56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/>
                    <a:ea typeface="Times New Roman"/>
                  </a:rPr>
                  <a:t>N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665876" y="1212079"/>
              <a:ext cx="8837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Kontrak</a:t>
              </a:r>
              <a:br>
                <a:rPr lang="en-US" sz="140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Studi</a:t>
              </a:r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64405" y="1954528"/>
            <a:ext cx="4676363" cy="762572"/>
            <a:chOff x="2719040" y="1091047"/>
            <a:chExt cx="4676363" cy="762572"/>
          </a:xfrm>
        </p:grpSpPr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2719040" y="1091047"/>
              <a:ext cx="4676363" cy="762572"/>
              <a:chOff x="3178" y="2665"/>
              <a:chExt cx="7726" cy="901"/>
            </a:xfrm>
          </p:grpSpPr>
          <p:sp>
            <p:nvSpPr>
              <p:cNvPr id="74" name="Text Box 3086"/>
              <p:cNvSpPr txBox="1">
                <a:spLocks noChangeArrowheads="1"/>
              </p:cNvSpPr>
              <p:nvPr/>
            </p:nvSpPr>
            <p:spPr bwMode="auto">
              <a:xfrm>
                <a:off x="3178" y="2901"/>
                <a:ext cx="1975" cy="4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 smtClean="0">
                    <a:effectLst/>
                    <a:latin typeface="Times New Roman"/>
                    <a:ea typeface="Times New Roman"/>
                  </a:rPr>
                  <a:t>Pemasok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5" name="Text Box 3087"/>
              <p:cNvSpPr txBox="1">
                <a:spLocks noChangeArrowheads="1"/>
              </p:cNvSpPr>
              <p:nvPr/>
            </p:nvSpPr>
            <p:spPr bwMode="auto">
              <a:xfrm>
                <a:off x="9096" y="2901"/>
                <a:ext cx="1808" cy="4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 smtClean="0">
                    <a:effectLst/>
                    <a:latin typeface="Times New Roman"/>
                    <a:ea typeface="Times New Roman"/>
                  </a:rPr>
                  <a:t>Barang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76" name="Line 3088"/>
              <p:cNvCxnSpPr/>
              <p:nvPr/>
            </p:nvCxnSpPr>
            <p:spPr bwMode="auto">
              <a:xfrm>
                <a:off x="5153" y="3119"/>
                <a:ext cx="39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" name="AutoShape 3089"/>
              <p:cNvSpPr>
                <a:spLocks noChangeArrowheads="1"/>
              </p:cNvSpPr>
              <p:nvPr/>
            </p:nvSpPr>
            <p:spPr bwMode="auto">
              <a:xfrm>
                <a:off x="5868" y="2665"/>
                <a:ext cx="2412" cy="90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8" name="Text Box 3090"/>
              <p:cNvSpPr txBox="1">
                <a:spLocks noChangeArrowheads="1"/>
              </p:cNvSpPr>
              <p:nvPr/>
            </p:nvSpPr>
            <p:spPr bwMode="auto">
              <a:xfrm>
                <a:off x="5307" y="2808"/>
                <a:ext cx="56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/>
                    <a:ea typeface="Times New Roman"/>
                  </a:rPr>
                  <a:t>M</a:t>
                </a:r>
              </a:p>
            </p:txBody>
          </p:sp>
          <p:sp>
            <p:nvSpPr>
              <p:cNvPr id="79" name="Text Box 3091"/>
              <p:cNvSpPr txBox="1">
                <a:spLocks noChangeArrowheads="1"/>
              </p:cNvSpPr>
              <p:nvPr/>
            </p:nvSpPr>
            <p:spPr bwMode="auto">
              <a:xfrm>
                <a:off x="8320" y="2810"/>
                <a:ext cx="56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>
                    <a:effectLst/>
                    <a:latin typeface="Times New Roman"/>
                    <a:ea typeface="Times New Roman"/>
                  </a:rPr>
                  <a:t>N</a:t>
                </a: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4625771" y="1324373"/>
              <a:ext cx="8837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Pasokan</a:t>
              </a:r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801626" y="1098737"/>
            <a:ext cx="4941474" cy="762572"/>
            <a:chOff x="2719040" y="1091047"/>
            <a:chExt cx="4941474" cy="762572"/>
          </a:xfrm>
        </p:grpSpPr>
        <p:grpSp>
          <p:nvGrpSpPr>
            <p:cNvPr id="81" name="Group 80"/>
            <p:cNvGrpSpPr>
              <a:grpSpLocks/>
            </p:cNvGrpSpPr>
            <p:nvPr/>
          </p:nvGrpSpPr>
          <p:grpSpPr bwMode="auto">
            <a:xfrm>
              <a:off x="2719040" y="1091047"/>
              <a:ext cx="4941474" cy="762572"/>
              <a:chOff x="3178" y="2665"/>
              <a:chExt cx="8164" cy="901"/>
            </a:xfrm>
          </p:grpSpPr>
          <p:sp>
            <p:nvSpPr>
              <p:cNvPr id="83" name="Text Box 3086"/>
              <p:cNvSpPr txBox="1">
                <a:spLocks noChangeArrowheads="1"/>
              </p:cNvSpPr>
              <p:nvPr/>
            </p:nvSpPr>
            <p:spPr bwMode="auto">
              <a:xfrm>
                <a:off x="3178" y="2901"/>
                <a:ext cx="1975" cy="4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 smtClean="0">
                    <a:effectLst/>
                    <a:latin typeface="Times New Roman"/>
                    <a:ea typeface="Times New Roman"/>
                  </a:rPr>
                  <a:t>Mahasiswa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4" name="Text Box 3087"/>
              <p:cNvSpPr txBox="1">
                <a:spLocks noChangeArrowheads="1"/>
              </p:cNvSpPr>
              <p:nvPr/>
            </p:nvSpPr>
            <p:spPr bwMode="auto">
              <a:xfrm>
                <a:off x="9096" y="2901"/>
                <a:ext cx="2246" cy="4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 smtClean="0">
                    <a:effectLst/>
                    <a:latin typeface="Times New Roman"/>
                    <a:ea typeface="Times New Roman"/>
                  </a:rPr>
                  <a:t>Golongan darah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5" name="Line 3088"/>
              <p:cNvCxnSpPr/>
              <p:nvPr/>
            </p:nvCxnSpPr>
            <p:spPr bwMode="auto">
              <a:xfrm>
                <a:off x="5153" y="3119"/>
                <a:ext cx="39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6" name="AutoShape 3089"/>
              <p:cNvSpPr>
                <a:spLocks noChangeArrowheads="1"/>
              </p:cNvSpPr>
              <p:nvPr/>
            </p:nvSpPr>
            <p:spPr bwMode="auto">
              <a:xfrm>
                <a:off x="5868" y="2665"/>
                <a:ext cx="2412" cy="90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7" name="Text Box 3090"/>
              <p:cNvSpPr txBox="1">
                <a:spLocks noChangeArrowheads="1"/>
              </p:cNvSpPr>
              <p:nvPr/>
            </p:nvSpPr>
            <p:spPr bwMode="auto">
              <a:xfrm>
                <a:off x="5307" y="2808"/>
                <a:ext cx="56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>
                    <a:latin typeface="Times New Roman"/>
                    <a:ea typeface="Times New Roman"/>
                  </a:rPr>
                  <a:t>N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8" name="Text Box 3091"/>
              <p:cNvSpPr txBox="1">
                <a:spLocks noChangeArrowheads="1"/>
              </p:cNvSpPr>
              <p:nvPr/>
            </p:nvSpPr>
            <p:spPr bwMode="auto">
              <a:xfrm>
                <a:off x="8320" y="2810"/>
                <a:ext cx="56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400">
                    <a:latin typeface="Times New Roman"/>
                    <a:ea typeface="Times New Roman"/>
                  </a:rPr>
                  <a:t>1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4625771" y="1324373"/>
              <a:ext cx="8837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>
                  <a:latin typeface="Times New Roman" pitchFamily="18" charset="0"/>
                  <a:cs typeface="Times New Roman" pitchFamily="18" charset="0"/>
                </a:rPr>
                <a:t>Memiliki</a:t>
              </a:r>
              <a:endParaRPr 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906379" y="2938950"/>
            <a:ext cx="1077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33CC"/>
                </a:solidFill>
              </a:rPr>
              <a:t>Dalam notasi himpunan entiity ditulis : </a:t>
            </a:r>
            <a:r>
              <a:rPr lang="en-US" sz="1400" smtClean="0">
                <a:solidFill>
                  <a:srgbClr val="0033CC"/>
                </a:solidFill>
              </a:rPr>
              <a:t> {</a:t>
            </a:r>
            <a:r>
              <a:rPr lang="en-US" sz="1400">
                <a:solidFill>
                  <a:srgbClr val="0033CC"/>
                </a:solidFill>
              </a:rPr>
              <a:t>Kontrak_Studi</a:t>
            </a:r>
            <a:r>
              <a:rPr lang="en-US" sz="1400" smtClean="0">
                <a:solidFill>
                  <a:srgbClr val="0033CC"/>
                </a:solidFill>
              </a:rPr>
              <a:t>}, {</a:t>
            </a:r>
            <a:r>
              <a:rPr lang="en-US" sz="1400">
                <a:solidFill>
                  <a:srgbClr val="0033CC"/>
                </a:solidFill>
              </a:rPr>
              <a:t>Pasokan_Barang</a:t>
            </a:r>
            <a:r>
              <a:rPr lang="en-US" sz="1400" smtClean="0">
                <a:solidFill>
                  <a:srgbClr val="0033CC"/>
                </a:solidFill>
              </a:rPr>
              <a:t>} </a:t>
            </a:r>
            <a:br>
              <a:rPr lang="en-US" sz="1400" smtClean="0">
                <a:solidFill>
                  <a:srgbClr val="0033CC"/>
                </a:solidFill>
              </a:rPr>
            </a:br>
            <a:endParaRPr lang="en-US" sz="1400">
              <a:solidFill>
                <a:srgbClr val="0033CC"/>
              </a:solidFill>
            </a:endParaRPr>
          </a:p>
          <a:p>
            <a:r>
              <a:rPr lang="en-US" sz="1400">
                <a:solidFill>
                  <a:srgbClr val="0033CC"/>
                </a:solidFill>
              </a:rPr>
              <a:t>	</a:t>
            </a:r>
            <a:r>
              <a:rPr lang="en-US" sz="1400" u="sng" smtClean="0">
                <a:solidFill>
                  <a:srgbClr val="0033CC"/>
                </a:solidFill>
              </a:rPr>
              <a:t>Catatan</a:t>
            </a:r>
            <a:r>
              <a:rPr lang="en-US" sz="1400" smtClean="0">
                <a:solidFill>
                  <a:srgbClr val="0033CC"/>
                </a:solidFill>
              </a:rPr>
              <a:t> 1) untuk relationships “memiliki</a:t>
            </a:r>
            <a:r>
              <a:rPr lang="en-US" sz="1400">
                <a:solidFill>
                  <a:srgbClr val="0033CC"/>
                </a:solidFill>
              </a:rPr>
              <a:t>” terdapat derajat asosiasi 1:N dan </a:t>
            </a:r>
            <a:r>
              <a:rPr lang="en-US" sz="1400" smtClean="0">
                <a:solidFill>
                  <a:srgbClr val="0033CC"/>
                </a:solidFill>
              </a:rPr>
              <a:t>biasa dengan </a:t>
            </a:r>
            <a:r>
              <a:rPr lang="en-US" sz="1400">
                <a:solidFill>
                  <a:srgbClr val="0033CC"/>
                </a:solidFill>
              </a:rPr>
              <a:t>istilah “kata kerja” maka sifat relationshipnya </a:t>
            </a:r>
            <a:r>
              <a:rPr lang="en-US" sz="1400" smtClean="0">
                <a:solidFill>
                  <a:srgbClr val="0033CC"/>
                </a:solidFill>
              </a:rPr>
              <a:t>tidak</a:t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smtClean="0">
                <a:solidFill>
                  <a:srgbClr val="0033CC"/>
                </a:solidFill>
              </a:rPr>
              <a:t>		       berdiri </a:t>
            </a:r>
            <a:r>
              <a:rPr lang="en-US" sz="1400">
                <a:solidFill>
                  <a:srgbClr val="0033CC"/>
                </a:solidFill>
              </a:rPr>
              <a:t>sendiri, </a:t>
            </a:r>
            <a:r>
              <a:rPr lang="en-US" sz="1400" smtClean="0">
                <a:solidFill>
                  <a:srgbClr val="0033CC"/>
                </a:solidFill>
              </a:rPr>
              <a:t>tetapi </a:t>
            </a:r>
            <a:r>
              <a:rPr lang="en-US" sz="1400">
                <a:solidFill>
                  <a:srgbClr val="0033CC"/>
                </a:solidFill>
              </a:rPr>
              <a:t>berubah menjadi atribut tamu dari entitas derajat 1 ke entitas derajat N. 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smtClean="0">
                <a:solidFill>
                  <a:srgbClr val="0033CC"/>
                </a:solidFill>
              </a:rPr>
              <a:t>		   2) karena data merupakan benda maka baik entities maupun relationships, seharusnya menggunakan nama dengan “kata benda”.</a:t>
            </a:r>
            <a:endParaRPr lang="en-US" sz="1400">
              <a:solidFill>
                <a:srgbClr val="0033CC"/>
              </a:solidFill>
            </a:endParaRPr>
          </a:p>
          <a:p>
            <a:r>
              <a:rPr lang="en-US" sz="1400">
                <a:solidFill>
                  <a:srgbClr val="0033CC"/>
                </a:solidFill>
              </a:rPr>
              <a:t>	</a:t>
            </a:r>
          </a:p>
          <a:p>
            <a:r>
              <a:rPr lang="en-US" sz="1400">
                <a:solidFill>
                  <a:srgbClr val="0033CC"/>
                </a:solidFill>
              </a:rPr>
              <a:t> 	Untuk pendalaman praktis dibutuhkan pengetahuan </a:t>
            </a:r>
            <a:r>
              <a:rPr lang="en-US" sz="1400" smtClean="0">
                <a:solidFill>
                  <a:srgbClr val="0033CC"/>
                </a:solidFill>
              </a:rPr>
              <a:t>bisa </a:t>
            </a:r>
            <a:r>
              <a:rPr lang="en-US" sz="1400">
                <a:solidFill>
                  <a:srgbClr val="0033CC"/>
                </a:solidFill>
              </a:rPr>
              <a:t>menyebut minimal 3 </a:t>
            </a:r>
            <a:r>
              <a:rPr lang="en-US" sz="1400" smtClean="0">
                <a:solidFill>
                  <a:srgbClr val="0033CC"/>
                </a:solidFill>
              </a:rPr>
              <a:t>anggota </a:t>
            </a:r>
            <a:r>
              <a:rPr lang="en-US" sz="1400">
                <a:solidFill>
                  <a:srgbClr val="0033CC"/>
                </a:solidFill>
              </a:rPr>
              <a:t>himpunan tersebut, misal :</a:t>
            </a:r>
          </a:p>
          <a:p>
            <a:endParaRPr lang="en-US" sz="1400" smtClean="0">
              <a:solidFill>
                <a:srgbClr val="0033CC"/>
              </a:solidFill>
            </a:endParaRPr>
          </a:p>
          <a:p>
            <a:r>
              <a:rPr lang="en-US" sz="1400">
                <a:solidFill>
                  <a:srgbClr val="0033CC"/>
                </a:solidFill>
              </a:rPr>
              <a:t>	</a:t>
            </a:r>
            <a:r>
              <a:rPr lang="en-US" sz="1400" smtClean="0">
                <a:solidFill>
                  <a:srgbClr val="0033CC"/>
                </a:solidFill>
              </a:rPr>
              <a:t>{ Kontrak_Studi } </a:t>
            </a:r>
            <a:r>
              <a:rPr lang="en-US" sz="1400">
                <a:solidFill>
                  <a:srgbClr val="0033CC"/>
                </a:solidFill>
              </a:rPr>
              <a:t>	= </a:t>
            </a:r>
            <a:r>
              <a:rPr lang="en-US" sz="1400" smtClean="0">
                <a:solidFill>
                  <a:srgbClr val="0033CC"/>
                </a:solidFill>
              </a:rPr>
              <a:t>{ </a:t>
            </a:r>
            <a:r>
              <a:rPr lang="en-US" sz="1400">
                <a:solidFill>
                  <a:srgbClr val="0033CC"/>
                </a:solidFill>
              </a:rPr>
              <a:t>&lt;Ali, Algoritma, semester-1&gt;, &lt;Ali, Basis data, Semester-3&gt;, </a:t>
            </a:r>
            <a:r>
              <a:rPr lang="en-US" sz="1400" smtClean="0">
                <a:solidFill>
                  <a:srgbClr val="0033CC"/>
                </a:solidFill>
              </a:rPr>
              <a:t> </a:t>
            </a:r>
            <a:r>
              <a:rPr lang="en-US" sz="1400">
                <a:solidFill>
                  <a:srgbClr val="0033CC"/>
                </a:solidFill>
              </a:rPr>
              <a:t>&lt;Budi, Rekayasa, semester-1&gt;  , …}</a:t>
            </a:r>
          </a:p>
          <a:p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smtClean="0">
                <a:solidFill>
                  <a:srgbClr val="0033CC"/>
                </a:solidFill>
              </a:rPr>
              <a:t>	{ Pasokan }</a:t>
            </a:r>
            <a:r>
              <a:rPr lang="en-US" sz="1400">
                <a:solidFill>
                  <a:srgbClr val="0033CC"/>
                </a:solidFill>
              </a:rPr>
              <a:t>	</a:t>
            </a:r>
            <a:r>
              <a:rPr lang="en-US" sz="1400" smtClean="0">
                <a:solidFill>
                  <a:srgbClr val="0033CC"/>
                </a:solidFill>
              </a:rPr>
              <a:t>	= </a:t>
            </a:r>
            <a:r>
              <a:rPr lang="en-US" sz="1400">
                <a:solidFill>
                  <a:srgbClr val="0033CC"/>
                </a:solidFill>
              </a:rPr>
              <a:t>{ &lt;PT. Dagangan, Kertas, 2 Maret 2016&gt;, &lt;CV. Angan-Angan, </a:t>
            </a:r>
            <a:r>
              <a:rPr lang="en-US" sz="1400" smtClean="0">
                <a:solidFill>
                  <a:srgbClr val="0033CC"/>
                </a:solidFill>
              </a:rPr>
              <a:t>Komputer</a:t>
            </a:r>
            <a:r>
              <a:rPr lang="en-US" sz="1400">
                <a:solidFill>
                  <a:srgbClr val="0033CC"/>
                </a:solidFill>
              </a:rPr>
              <a:t>, 5 Juli 2017&gt;, 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smtClean="0">
                <a:solidFill>
                  <a:srgbClr val="0033CC"/>
                </a:solidFill>
              </a:rPr>
              <a:t>				     &lt;</a:t>
            </a:r>
            <a:r>
              <a:rPr lang="en-US" sz="1400">
                <a:solidFill>
                  <a:srgbClr val="0033CC"/>
                </a:solidFill>
              </a:rPr>
              <a:t>PT. Kembang, Buku, 10 Mei 2017&gt; , …}</a:t>
            </a:r>
          </a:p>
        </p:txBody>
      </p:sp>
    </p:spTree>
    <p:extLst>
      <p:ext uri="{BB962C8B-B14F-4D97-AF65-F5344CB8AC3E}">
        <p14:creationId xmlns:p14="http://schemas.microsoft.com/office/powerpoint/2010/main" val="6102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(ER)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187116"/>
            <a:ext cx="54292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3847098"/>
            <a:ext cx="55340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21" y="1187116"/>
            <a:ext cx="54578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ound Same Side Corner Rectangle 17"/>
          <p:cNvSpPr/>
          <p:nvPr/>
        </p:nvSpPr>
        <p:spPr>
          <a:xfrm>
            <a:off x="676274" y="759251"/>
            <a:ext cx="2519666" cy="339486"/>
          </a:xfrm>
          <a:prstGeom prst="round2SameRect">
            <a:avLst>
              <a:gd name="adj1" fmla="val 39208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bg1"/>
                </a:solidFill>
                <a:latin typeface="Calibri" pitchFamily="34" charset="0"/>
              </a:rPr>
              <a:t>RELATIONSHIP SET</a:t>
            </a:r>
            <a:endParaRPr lang="en-US" sz="2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3179" y="771101"/>
            <a:ext cx="328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Jenis Tingkat Kardinalitas/Asosiasi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(ER)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367" y="1121597"/>
            <a:ext cx="1090001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b="1" smtClean="0"/>
              <a:t>Atribut : </a:t>
            </a:r>
            <a:r>
              <a:rPr lang="en-US" sz="1600" smtClean="0"/>
              <a:t>Konsep identifikasi </a:t>
            </a:r>
            <a:r>
              <a:rPr lang="en-US" sz="1600"/>
              <a:t>data yang </a:t>
            </a:r>
            <a:r>
              <a:rPr lang="en-US" sz="1600" smtClean="0"/>
              <a:t>melekat atau dimiliki </a:t>
            </a:r>
            <a:r>
              <a:rPr lang="en-US" sz="1600"/>
              <a:t>oleh sebuah entity set atau relationship set</a:t>
            </a:r>
            <a:r>
              <a:rPr lang="en-US" sz="1600" smtClean="0"/>
              <a:t>. Pada tingkat implementasi atribut </a:t>
            </a:r>
            <a:r>
              <a:rPr lang="en-US" sz="1600"/>
              <a:t>seringkali dianggap sama dengan istilah </a:t>
            </a:r>
            <a:r>
              <a:rPr lang="en-US" sz="1600" b="1" smtClean="0"/>
              <a:t>property </a:t>
            </a:r>
            <a:r>
              <a:rPr lang="en-US" sz="1600"/>
              <a:t>atau </a:t>
            </a:r>
            <a:r>
              <a:rPr lang="en-US" sz="1600" b="1" smtClean="0"/>
              <a:t>field</a:t>
            </a:r>
            <a:r>
              <a:rPr lang="en-US" sz="1600"/>
              <a:t>.</a:t>
            </a:r>
            <a:endParaRPr lang="en-US" sz="1600" b="1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b="1" smtClean="0"/>
              <a:t>Key Attribut </a:t>
            </a:r>
            <a:r>
              <a:rPr lang="en-US" sz="1600" smtClean="0"/>
              <a:t>: atribut kunci </a:t>
            </a:r>
            <a:r>
              <a:rPr lang="en-US" sz="1600"/>
              <a:t>adalah konsep yang menyatakan kemampuan </a:t>
            </a:r>
            <a:r>
              <a:rPr lang="en-US" sz="1600" smtClean="0"/>
              <a:t>atribut untuk </a:t>
            </a:r>
            <a:r>
              <a:rPr lang="en-US" sz="1600"/>
              <a:t>membedakan sebuah tupple atau </a:t>
            </a:r>
            <a:r>
              <a:rPr lang="en-US" sz="1600" smtClean="0"/>
              <a:t>entitas </a:t>
            </a:r>
            <a:r>
              <a:rPr lang="en-US" sz="1600"/>
              <a:t>atau </a:t>
            </a:r>
            <a:r>
              <a:rPr lang="en-US" sz="1600" smtClean="0"/>
              <a:t>relationship </a:t>
            </a:r>
            <a:r>
              <a:rPr lang="en-US" sz="1600"/>
              <a:t>satu dengan lainnya dalam entity/relationship </a:t>
            </a:r>
            <a:r>
              <a:rPr lang="en-US" sz="1600" smtClean="0"/>
              <a:t>set.</a:t>
            </a:r>
            <a:br>
              <a:rPr lang="en-US" sz="1600" smtClean="0"/>
            </a:br>
            <a:r>
              <a:rPr lang="en-US" sz="1600" smtClean="0"/>
              <a:t>Macam </a:t>
            </a:r>
            <a:r>
              <a:rPr lang="en-US" sz="1600"/>
              <a:t>Key A</a:t>
            </a:r>
            <a:r>
              <a:rPr lang="en-US" sz="1600" smtClean="0"/>
              <a:t>ttribut :</a:t>
            </a:r>
          </a:p>
          <a:p>
            <a:pPr marL="801688" lvl="1" indent="-344488">
              <a:spcAft>
                <a:spcPts val="600"/>
              </a:spcAft>
            </a:pPr>
            <a:r>
              <a:rPr lang="en-US" sz="1600" smtClean="0"/>
              <a:t>(</a:t>
            </a:r>
            <a:r>
              <a:rPr lang="en-US" sz="1600"/>
              <a:t>a) 	</a:t>
            </a:r>
            <a:r>
              <a:rPr lang="en-US" sz="1600" smtClean="0">
                <a:solidFill>
                  <a:srgbClr val="0033CC"/>
                </a:solidFill>
              </a:rPr>
              <a:t>Superkey</a:t>
            </a:r>
            <a:r>
              <a:rPr lang="en-US" sz="1600" smtClean="0"/>
              <a:t>: </a:t>
            </a:r>
            <a:r>
              <a:rPr lang="en-US" sz="1600"/>
              <a:t>Satu atau lebih atribut yang dapat digunakan sebagai KEY atau untuk membedakan entitas satu dengan lainnya</a:t>
            </a:r>
            <a:r>
              <a:rPr lang="en-US" sz="1600" smtClean="0"/>
              <a:t>.</a:t>
            </a:r>
          </a:p>
          <a:p>
            <a:pPr marL="801688" lvl="1" indent="-344488">
              <a:spcAft>
                <a:spcPts val="600"/>
              </a:spcAft>
            </a:pPr>
            <a:r>
              <a:rPr lang="en-US" sz="1600" smtClean="0"/>
              <a:t>(</a:t>
            </a:r>
            <a:r>
              <a:rPr lang="en-US" sz="1600"/>
              <a:t>b) 	</a:t>
            </a:r>
            <a:r>
              <a:rPr lang="en-US" sz="1600">
                <a:solidFill>
                  <a:srgbClr val="0033CC"/>
                </a:solidFill>
              </a:rPr>
              <a:t>Candidate key</a:t>
            </a:r>
            <a:r>
              <a:rPr lang="en-US" sz="1600"/>
              <a:t>:  Superkey yang tidak memiliki subset superkey lainnya (sering disebut sebagai superkey minimal)</a:t>
            </a:r>
          </a:p>
          <a:p>
            <a:pPr marL="801688" lvl="1" indent="-344488">
              <a:spcAft>
                <a:spcPts val="600"/>
              </a:spcAft>
            </a:pPr>
            <a:r>
              <a:rPr lang="en-US" sz="1600" smtClean="0"/>
              <a:t>(c)	</a:t>
            </a:r>
            <a:r>
              <a:rPr lang="en-US" sz="1600" smtClean="0">
                <a:solidFill>
                  <a:srgbClr val="0033CC"/>
                </a:solidFill>
              </a:rPr>
              <a:t>Primary key</a:t>
            </a:r>
            <a:r>
              <a:rPr lang="en-US" sz="1600" smtClean="0"/>
              <a:t>: </a:t>
            </a:r>
            <a:r>
              <a:rPr lang="en-US" sz="1600"/>
              <a:t>Candidate key yang dipilih sebagai key utama pada entitas.</a:t>
            </a:r>
          </a:p>
          <a:p>
            <a:pPr marL="801688" lvl="1" indent="-344488">
              <a:spcAft>
                <a:spcPts val="600"/>
              </a:spcAft>
            </a:pPr>
            <a:r>
              <a:rPr lang="en-US" sz="1600"/>
              <a:t>(d) 	</a:t>
            </a:r>
            <a:r>
              <a:rPr lang="en-US" sz="1600">
                <a:solidFill>
                  <a:srgbClr val="0033CC"/>
                </a:solidFill>
              </a:rPr>
              <a:t>Alternate key</a:t>
            </a:r>
            <a:r>
              <a:rPr lang="en-US" sz="1600"/>
              <a:t>: Candidate key yang tidak dipilih sebagai primary key.</a:t>
            </a:r>
          </a:p>
          <a:p>
            <a:pPr marL="801688" lvl="1" indent="-344488">
              <a:spcAft>
                <a:spcPts val="600"/>
              </a:spcAft>
            </a:pPr>
            <a:r>
              <a:rPr lang="en-US" sz="1600"/>
              <a:t>(e) 	</a:t>
            </a:r>
            <a:r>
              <a:rPr lang="en-US" sz="1600">
                <a:solidFill>
                  <a:srgbClr val="0033CC"/>
                </a:solidFill>
              </a:rPr>
              <a:t>Foreign </a:t>
            </a:r>
            <a:r>
              <a:rPr lang="en-US" sz="1600" smtClean="0">
                <a:solidFill>
                  <a:srgbClr val="0033CC"/>
                </a:solidFill>
              </a:rPr>
              <a:t>key</a:t>
            </a:r>
            <a:r>
              <a:rPr lang="en-US" sz="1600" smtClean="0"/>
              <a:t>: </a:t>
            </a:r>
            <a:r>
              <a:rPr lang="en-US" sz="1600"/>
              <a:t>Candidate key (cenderung primary key) yang menjadi atribut (tamu) pada entity set lain</a:t>
            </a:r>
            <a:r>
              <a:rPr lang="en-US" sz="1600" smtClean="0"/>
              <a:t>.</a:t>
            </a:r>
            <a:endParaRPr lang="en-US" sz="1600"/>
          </a:p>
        </p:txBody>
      </p:sp>
      <p:sp>
        <p:nvSpPr>
          <p:cNvPr id="4" name="Round Same Side Corner Rectangle 3"/>
          <p:cNvSpPr/>
          <p:nvPr/>
        </p:nvSpPr>
        <p:spPr>
          <a:xfrm>
            <a:off x="676274" y="759251"/>
            <a:ext cx="2519666" cy="339486"/>
          </a:xfrm>
          <a:prstGeom prst="round2SameRect">
            <a:avLst>
              <a:gd name="adj1" fmla="val 39208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bg1"/>
                </a:solidFill>
                <a:latin typeface="Calibri" pitchFamily="34" charset="0"/>
              </a:rPr>
              <a:t>ATRIBUT</a:t>
            </a:r>
            <a:endParaRPr lang="en-US" sz="2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1220" y="4258270"/>
            <a:ext cx="10171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Simbol = </a:t>
            </a:r>
            <a:r>
              <a:rPr lang="en-US" smtClean="0"/>
              <a:t>	Elip               dan             artinya </a:t>
            </a:r>
            <a:r>
              <a:rPr lang="en-US"/>
              <a:t>ada </a:t>
            </a:r>
            <a:r>
              <a:rPr lang="en-US" smtClean="0"/>
              <a:t>atribut dengan nama “A” dan atribut kunci dengan nama “K”</a:t>
            </a:r>
            <a:endParaRPr lang="en-US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303474" y="4964972"/>
            <a:ext cx="1983862" cy="837949"/>
            <a:chOff x="4626" y="13535"/>
            <a:chExt cx="4585" cy="1279"/>
          </a:xfrm>
        </p:grpSpPr>
        <p:sp>
          <p:nvSpPr>
            <p:cNvPr id="24" name="Text Box 3093"/>
            <p:cNvSpPr txBox="1">
              <a:spLocks noChangeArrowheads="1"/>
            </p:cNvSpPr>
            <p:nvPr/>
          </p:nvSpPr>
          <p:spPr bwMode="auto">
            <a:xfrm>
              <a:off x="6189" y="14274"/>
              <a:ext cx="1309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 smtClean="0">
                  <a:effectLst/>
                  <a:latin typeface="Times New Roman"/>
                  <a:ea typeface="Times New Roman"/>
                </a:rPr>
                <a:t>E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7715" y="13554"/>
              <a:ext cx="1496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An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626" y="13682"/>
              <a:ext cx="1496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 b="1" smtClean="0">
                  <a:effectLst/>
                  <a:latin typeface="Times New Roman"/>
                  <a:ea typeface="Times New Roman"/>
                </a:rPr>
                <a:t>#K</a:t>
              </a:r>
              <a:endParaRPr lang="en-US" sz="1400" b="1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Line 3096"/>
            <p:cNvCxnSpPr>
              <a:stCxn id="26" idx="6"/>
            </p:cNvCxnSpPr>
            <p:nvPr/>
          </p:nvCxnSpPr>
          <p:spPr bwMode="auto">
            <a:xfrm>
              <a:off x="6122" y="13952"/>
              <a:ext cx="297" cy="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3097"/>
            <p:cNvCxnSpPr>
              <a:endCxn id="25" idx="2"/>
            </p:cNvCxnSpPr>
            <p:nvPr/>
          </p:nvCxnSpPr>
          <p:spPr bwMode="auto">
            <a:xfrm flipV="1">
              <a:off x="7280" y="13824"/>
              <a:ext cx="435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189" y="13535"/>
              <a:ext cx="1399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 smtClean="0">
                  <a:effectLst/>
                  <a:latin typeface="Times New Roman"/>
                  <a:ea typeface="Times New Roman"/>
                </a:rPr>
                <a:t>A1</a:t>
              </a:r>
              <a:endParaRPr lang="en-US" sz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5" name="Line 3097"/>
            <p:cNvCxnSpPr>
              <a:stCxn id="24" idx="0"/>
            </p:cNvCxnSpPr>
            <p:nvPr/>
          </p:nvCxnSpPr>
          <p:spPr bwMode="auto">
            <a:xfrm flipH="1" flipV="1">
              <a:off x="6779" y="14049"/>
              <a:ext cx="65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426833" y="4932172"/>
            <a:ext cx="2172335" cy="1084924"/>
            <a:chOff x="7256" y="8004"/>
            <a:chExt cx="3421" cy="177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9530" y="8334"/>
              <a:ext cx="1147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Ay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256" y="8426"/>
              <a:ext cx="1147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 b="1" smtClean="0">
                  <a:effectLst/>
                  <a:latin typeface="Times New Roman"/>
                  <a:ea typeface="Times New Roman"/>
                </a:rPr>
                <a:t>#L</a:t>
              </a:r>
              <a:endParaRPr lang="en-US" sz="1400" b="1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Line 3128"/>
            <p:cNvCxnSpPr/>
            <p:nvPr/>
          </p:nvCxnSpPr>
          <p:spPr bwMode="auto">
            <a:xfrm>
              <a:off x="8351" y="8801"/>
              <a:ext cx="214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3129"/>
            <p:cNvCxnSpPr/>
            <p:nvPr/>
          </p:nvCxnSpPr>
          <p:spPr bwMode="auto">
            <a:xfrm flipV="1">
              <a:off x="9352" y="8694"/>
              <a:ext cx="253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3130"/>
            <p:cNvSpPr>
              <a:spLocks noChangeArrowheads="1"/>
            </p:cNvSpPr>
            <p:nvPr/>
          </p:nvSpPr>
          <p:spPr bwMode="auto">
            <a:xfrm>
              <a:off x="8246" y="8694"/>
              <a:ext cx="1496" cy="108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R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8258" y="8004"/>
              <a:ext cx="1147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Ax</a:t>
              </a:r>
            </a:p>
          </p:txBody>
        </p:sp>
        <p:cxnSp>
          <p:nvCxnSpPr>
            <p:cNvPr id="40" name="Line 3128"/>
            <p:cNvCxnSpPr>
              <a:stCxn id="39" idx="4"/>
            </p:cNvCxnSpPr>
            <p:nvPr/>
          </p:nvCxnSpPr>
          <p:spPr bwMode="auto">
            <a:xfrm flipH="1">
              <a:off x="8727" y="8544"/>
              <a:ext cx="104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484239" y="4255644"/>
            <a:ext cx="647297" cy="3537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b="1" smtClean="0">
                <a:effectLst/>
                <a:latin typeface="Times New Roman"/>
                <a:ea typeface="Times New Roman"/>
              </a:rPr>
              <a:t>A</a:t>
            </a:r>
            <a:endParaRPr lang="en-US" sz="1400" b="1">
              <a:effectLst/>
              <a:latin typeface="Times New Roman"/>
              <a:ea typeface="Times New Roman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637380" y="4266313"/>
            <a:ext cx="647297" cy="35378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b="1" smtClean="0">
                <a:effectLst/>
                <a:latin typeface="Times New Roman"/>
                <a:ea typeface="Times New Roman"/>
              </a:rPr>
              <a:t>#K</a:t>
            </a:r>
            <a:endParaRPr lang="en-US" sz="1400" b="1">
              <a:effectLst/>
              <a:latin typeface="Times New Roman"/>
              <a:ea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27025" y="4898375"/>
            <a:ext cx="5451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33CC"/>
                </a:solidFill>
              </a:rPr>
              <a:t>Artinya </a:t>
            </a:r>
            <a:r>
              <a:rPr lang="en-US" sz="1400" smtClean="0">
                <a:solidFill>
                  <a:srgbClr val="0033CC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>
                <a:solidFill>
                  <a:srgbClr val="0033CC"/>
                </a:solidFill>
              </a:rPr>
              <a:t>S</a:t>
            </a:r>
            <a:r>
              <a:rPr lang="en-US" sz="1400" smtClean="0">
                <a:solidFill>
                  <a:srgbClr val="0033CC"/>
                </a:solidFill>
              </a:rPr>
              <a:t>ebuah entity set E </a:t>
            </a:r>
            <a:r>
              <a:rPr lang="en-US" sz="1400">
                <a:solidFill>
                  <a:srgbClr val="0033CC"/>
                </a:solidFill>
              </a:rPr>
              <a:t>memiliki </a:t>
            </a:r>
            <a:r>
              <a:rPr lang="en-US" sz="1400" smtClean="0">
                <a:solidFill>
                  <a:srgbClr val="0033CC"/>
                </a:solidFill>
              </a:rPr>
              <a:t>atribut A1,  An, dan atribut kunci 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smtClean="0">
                <a:solidFill>
                  <a:srgbClr val="0033CC"/>
                </a:solidFill>
              </a:rPr>
              <a:t>Sebuah </a:t>
            </a:r>
            <a:r>
              <a:rPr lang="en-US" sz="1400">
                <a:solidFill>
                  <a:srgbClr val="0033CC"/>
                </a:solidFill>
              </a:rPr>
              <a:t>relationship </a:t>
            </a:r>
            <a:r>
              <a:rPr lang="en-US" sz="1400" smtClean="0">
                <a:solidFill>
                  <a:srgbClr val="0033CC"/>
                </a:solidFill>
              </a:rPr>
              <a:t>set memiiki </a:t>
            </a:r>
            <a:r>
              <a:rPr lang="en-US" sz="1400">
                <a:solidFill>
                  <a:srgbClr val="0033CC"/>
                </a:solidFill>
              </a:rPr>
              <a:t>atribut </a:t>
            </a:r>
            <a:r>
              <a:rPr lang="en-US" sz="1400" smtClean="0">
                <a:solidFill>
                  <a:srgbClr val="0033CC"/>
                </a:solidFill>
              </a:rPr>
              <a:t>Ax, Ay, dan atribut kunci L</a:t>
            </a:r>
            <a:endParaRPr lang="en-US" sz="14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(ER)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676274" y="759251"/>
            <a:ext cx="2519666" cy="339486"/>
          </a:xfrm>
          <a:prstGeom prst="round2SameRect">
            <a:avLst>
              <a:gd name="adj1" fmla="val 39208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bg1"/>
                </a:solidFill>
                <a:latin typeface="Calibri" pitchFamily="34" charset="0"/>
              </a:rPr>
              <a:t>ATRIBUT</a:t>
            </a:r>
            <a:endParaRPr lang="en-US" sz="2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6275" y="1202249"/>
            <a:ext cx="3406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Contoh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5227" y="3540885"/>
            <a:ext cx="700633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33CC"/>
                </a:solidFill>
              </a:rPr>
              <a:t>Contoh Skema Relasi menjadi :</a:t>
            </a:r>
          </a:p>
          <a:p>
            <a:r>
              <a:rPr lang="en-US" sz="1400">
                <a:solidFill>
                  <a:srgbClr val="0033CC"/>
                </a:solidFill>
              </a:rPr>
              <a:t>		Mahasiswa = (#NIM, Nama, Tgl_Lahir, Alamat, Jurusan) </a:t>
            </a:r>
          </a:p>
          <a:p>
            <a:r>
              <a:rPr lang="en-US" sz="1400">
                <a:solidFill>
                  <a:srgbClr val="0033CC"/>
                </a:solidFill>
              </a:rPr>
              <a:t>      	</a:t>
            </a:r>
            <a:r>
              <a:rPr lang="en-US" sz="1400" smtClean="0">
                <a:solidFill>
                  <a:srgbClr val="0033CC"/>
                </a:solidFill>
              </a:rPr>
              <a:t>	Nilai_Matakuliah </a:t>
            </a:r>
            <a:r>
              <a:rPr lang="en-US" sz="1400">
                <a:solidFill>
                  <a:srgbClr val="0033CC"/>
                </a:solidFill>
              </a:rPr>
              <a:t>=(#NIM, #Kode_MK, #Nama_MK, Tahun, Smt, Nilai) </a:t>
            </a:r>
          </a:p>
          <a:p>
            <a:endParaRPr lang="en-US" sz="1400">
              <a:solidFill>
                <a:srgbClr val="0033CC"/>
              </a:solidFill>
            </a:endParaRPr>
          </a:p>
          <a:p>
            <a:r>
              <a:rPr lang="en-US" sz="1400">
                <a:solidFill>
                  <a:srgbClr val="0033CC"/>
                </a:solidFill>
              </a:rPr>
              <a:t>Contoh analisis key untuk Relasi Mahasiswa:</a:t>
            </a:r>
          </a:p>
          <a:p>
            <a:endParaRPr lang="en-US" sz="1400">
              <a:solidFill>
                <a:srgbClr val="0033CC"/>
              </a:solidFill>
            </a:endParaRPr>
          </a:p>
          <a:p>
            <a:r>
              <a:rPr lang="en-US" sz="1400">
                <a:solidFill>
                  <a:srgbClr val="0033CC"/>
                </a:solidFill>
              </a:rPr>
              <a:t>(a) Contoh Superkey :	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NIM, NIM+Nama, NIM+Tgl_lahir, NIM+Nama+Tgl_Lahir, dan seterusnya 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smtClean="0">
                <a:solidFill>
                  <a:srgbClr val="0033CC"/>
                </a:solidFill>
              </a:rPr>
              <a:t>(</a:t>
            </a:r>
            <a:r>
              <a:rPr lang="en-US" sz="1400">
                <a:solidFill>
                  <a:srgbClr val="0033CC"/>
                </a:solidFill>
              </a:rPr>
              <a:t>terkandung atribut NIM)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Nama+Tgl_lahir, Nama+Tgl_lahir+Alamat, Nama+Tgl_lahir+Jurusan, dan seterusnya 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smtClean="0">
                <a:solidFill>
                  <a:srgbClr val="0033CC"/>
                </a:solidFill>
              </a:rPr>
              <a:t>( </a:t>
            </a:r>
            <a:r>
              <a:rPr lang="en-US" sz="1400">
                <a:solidFill>
                  <a:srgbClr val="0033CC"/>
                </a:solidFill>
              </a:rPr>
              <a:t>terkandung atribut Nama + Tgl_Lahir) 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Kombinasi lain yang membentuk superkey seperti Nama+Alamat, Nama+Alamat+Jurusan, Nama+Jurusan, dan lain-lain. 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291586" y="1571581"/>
            <a:ext cx="7305219" cy="1737553"/>
            <a:chOff x="1800" y="12008"/>
            <a:chExt cx="9085" cy="229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342" y="12227"/>
              <a:ext cx="1167" cy="5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Nama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999" y="12112"/>
              <a:ext cx="1000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#NIM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00" y="13474"/>
              <a:ext cx="1485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/>
                  <a:ea typeface="Times New Roman"/>
                </a:rPr>
                <a:t>Tgl_Lahir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238" y="13800"/>
              <a:ext cx="1212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Jurusan</a:t>
              </a: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3023" y="13800"/>
              <a:ext cx="1115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Alamat</a:t>
              </a:r>
            </a:p>
          </p:txBody>
        </p:sp>
        <p:cxnSp>
          <p:nvCxnSpPr>
            <p:cNvPr id="41" name="Line 3319"/>
            <p:cNvCxnSpPr/>
            <p:nvPr/>
          </p:nvCxnSpPr>
          <p:spPr bwMode="auto">
            <a:xfrm>
              <a:off x="3185" y="12730"/>
              <a:ext cx="200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3320"/>
            <p:cNvCxnSpPr/>
            <p:nvPr/>
          </p:nvCxnSpPr>
          <p:spPr bwMode="auto">
            <a:xfrm flipH="1">
              <a:off x="4038" y="12553"/>
              <a:ext cx="20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3321"/>
            <p:cNvCxnSpPr/>
            <p:nvPr/>
          </p:nvCxnSpPr>
          <p:spPr bwMode="auto">
            <a:xfrm flipV="1">
              <a:off x="2504" y="13305"/>
              <a:ext cx="400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3322"/>
            <p:cNvCxnSpPr/>
            <p:nvPr/>
          </p:nvCxnSpPr>
          <p:spPr bwMode="auto">
            <a:xfrm flipH="1">
              <a:off x="3572" y="13395"/>
              <a:ext cx="6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3323"/>
            <p:cNvCxnSpPr/>
            <p:nvPr/>
          </p:nvCxnSpPr>
          <p:spPr bwMode="auto">
            <a:xfrm>
              <a:off x="4342" y="13395"/>
              <a:ext cx="177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7365" y="13740"/>
              <a:ext cx="1168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Tahun</a:t>
              </a: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8641" y="13770"/>
              <a:ext cx="1000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Smt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9701" y="13642"/>
              <a:ext cx="1184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Nilai</a:t>
              </a: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133" y="12008"/>
              <a:ext cx="1736" cy="5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#Kode_MK</a:t>
              </a: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8967" y="12039"/>
              <a:ext cx="1668" cy="5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200" u="sng">
                  <a:effectLst/>
                  <a:latin typeface="Times New Roman"/>
                  <a:ea typeface="Times New Roman"/>
                </a:rPr>
                <a:t>#</a:t>
              </a:r>
              <a:r>
                <a:rPr lang="en-US" sz="1200">
                  <a:effectLst/>
                  <a:latin typeface="Times New Roman"/>
                  <a:ea typeface="Times New Roman"/>
                </a:rPr>
                <a:t>Nama_MK</a:t>
              </a:r>
            </a:p>
          </p:txBody>
        </p:sp>
        <p:cxnSp>
          <p:nvCxnSpPr>
            <p:cNvPr id="52" name="Line 3329"/>
            <p:cNvCxnSpPr>
              <a:stCxn id="50" idx="5"/>
            </p:cNvCxnSpPr>
            <p:nvPr/>
          </p:nvCxnSpPr>
          <p:spPr bwMode="auto">
            <a:xfrm>
              <a:off x="8615" y="12438"/>
              <a:ext cx="130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3330"/>
            <p:cNvCxnSpPr/>
            <p:nvPr/>
          </p:nvCxnSpPr>
          <p:spPr bwMode="auto">
            <a:xfrm flipH="1">
              <a:off x="9502" y="12519"/>
              <a:ext cx="199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3331"/>
            <p:cNvCxnSpPr/>
            <p:nvPr/>
          </p:nvCxnSpPr>
          <p:spPr bwMode="auto">
            <a:xfrm>
              <a:off x="9701" y="13305"/>
              <a:ext cx="599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3332"/>
            <p:cNvCxnSpPr/>
            <p:nvPr/>
          </p:nvCxnSpPr>
          <p:spPr bwMode="auto">
            <a:xfrm>
              <a:off x="9101" y="13305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3333"/>
            <p:cNvCxnSpPr/>
            <p:nvPr/>
          </p:nvCxnSpPr>
          <p:spPr bwMode="auto">
            <a:xfrm flipH="1">
              <a:off x="8301" y="13305"/>
              <a:ext cx="20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3334"/>
            <p:cNvSpPr txBox="1">
              <a:spLocks noChangeArrowheads="1"/>
            </p:cNvSpPr>
            <p:nvPr/>
          </p:nvSpPr>
          <p:spPr bwMode="auto">
            <a:xfrm>
              <a:off x="2904" y="12889"/>
              <a:ext cx="1534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Mahasiswa</a:t>
              </a:r>
            </a:p>
          </p:txBody>
        </p:sp>
        <p:sp>
          <p:nvSpPr>
            <p:cNvPr id="58" name="Text Box 3335"/>
            <p:cNvSpPr txBox="1">
              <a:spLocks noChangeArrowheads="1"/>
            </p:cNvSpPr>
            <p:nvPr/>
          </p:nvSpPr>
          <p:spPr bwMode="auto">
            <a:xfrm>
              <a:off x="8383" y="12828"/>
              <a:ext cx="1917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Nilai_Matakuliah</a:t>
              </a:r>
            </a:p>
          </p:txBody>
        </p:sp>
        <p:cxnSp>
          <p:nvCxnSpPr>
            <p:cNvPr id="59" name="Line 3336"/>
            <p:cNvCxnSpPr/>
            <p:nvPr/>
          </p:nvCxnSpPr>
          <p:spPr bwMode="auto">
            <a:xfrm>
              <a:off x="4438" y="13138"/>
              <a:ext cx="39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AutoShape 3337"/>
            <p:cNvSpPr>
              <a:spLocks noChangeArrowheads="1"/>
            </p:cNvSpPr>
            <p:nvPr/>
          </p:nvSpPr>
          <p:spPr bwMode="auto">
            <a:xfrm>
              <a:off x="5285" y="12628"/>
              <a:ext cx="2221" cy="100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Memiliki</a:t>
              </a:r>
            </a:p>
          </p:txBody>
        </p:sp>
        <p:sp>
          <p:nvSpPr>
            <p:cNvPr id="61" name="Text Box 3338"/>
            <p:cNvSpPr txBox="1">
              <a:spLocks noChangeArrowheads="1"/>
            </p:cNvSpPr>
            <p:nvPr/>
          </p:nvSpPr>
          <p:spPr bwMode="auto">
            <a:xfrm>
              <a:off x="4657" y="12828"/>
              <a:ext cx="65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1</a:t>
              </a:r>
            </a:p>
          </p:txBody>
        </p:sp>
        <p:sp>
          <p:nvSpPr>
            <p:cNvPr id="62" name="Text Box 3339"/>
            <p:cNvSpPr txBox="1">
              <a:spLocks noChangeArrowheads="1"/>
            </p:cNvSpPr>
            <p:nvPr/>
          </p:nvSpPr>
          <p:spPr bwMode="auto">
            <a:xfrm>
              <a:off x="7506" y="12828"/>
              <a:ext cx="65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>
                  <a:effectLst/>
                  <a:latin typeface="Times New Roman"/>
                  <a:ea typeface="Times New Roman"/>
                </a:rPr>
                <a:t>N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7787052" y="859025"/>
            <a:ext cx="396379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33CC"/>
                </a:solidFill>
              </a:rPr>
              <a:t>Analisis lanjutan ….</a:t>
            </a:r>
            <a:endParaRPr lang="en-US" sz="1400">
              <a:solidFill>
                <a:srgbClr val="0033CC"/>
              </a:solidFill>
            </a:endParaRPr>
          </a:p>
          <a:p>
            <a:r>
              <a:rPr lang="en-US" sz="1400">
                <a:solidFill>
                  <a:srgbClr val="0033CC"/>
                </a:solidFill>
              </a:rPr>
              <a:t>(b) Contoh Candidate key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NIM, 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Nama+Tgl_lahir, 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Nama+Alamat, 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Nama+Jurusan, dan lainnya. </a:t>
            </a:r>
          </a:p>
          <a:p>
            <a:endParaRPr lang="en-US" sz="1400">
              <a:solidFill>
                <a:srgbClr val="0033CC"/>
              </a:solidFill>
            </a:endParaRPr>
          </a:p>
          <a:p>
            <a:r>
              <a:rPr lang="en-US" sz="1400">
                <a:solidFill>
                  <a:srgbClr val="0033CC"/>
                </a:solidFill>
              </a:rPr>
              <a:t>(c) Primary key : misal dipilih NIM </a:t>
            </a:r>
          </a:p>
          <a:p>
            <a:endParaRPr lang="en-US" sz="1400">
              <a:solidFill>
                <a:srgbClr val="0033CC"/>
              </a:solidFill>
            </a:endParaRPr>
          </a:p>
          <a:p>
            <a:r>
              <a:rPr lang="en-US" sz="1400">
                <a:solidFill>
                  <a:srgbClr val="0033CC"/>
                </a:solidFill>
              </a:rPr>
              <a:t>(d) Alternate key : 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Nama+Tgl_lahir, 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Nama+Tgl_lahir, 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Nama+Alamat, </a:t>
            </a:r>
          </a:p>
          <a:p>
            <a:pPr marL="344488" indent="-111125"/>
            <a:r>
              <a:rPr lang="en-US" sz="1400">
                <a:solidFill>
                  <a:srgbClr val="0033CC"/>
                </a:solidFill>
              </a:rPr>
              <a:t>•	Nama + Jurusan, dan lainnya.</a:t>
            </a:r>
          </a:p>
          <a:p>
            <a:endParaRPr lang="en-US" sz="1400">
              <a:solidFill>
                <a:srgbClr val="0033CC"/>
              </a:solidFill>
            </a:endParaRPr>
          </a:p>
          <a:p>
            <a:r>
              <a:rPr lang="en-US" sz="1400">
                <a:solidFill>
                  <a:srgbClr val="0033CC"/>
                </a:solidFill>
              </a:rPr>
              <a:t>(e) Foreign key : NIM pada relasi Nilai_Matakuliah.</a:t>
            </a:r>
          </a:p>
        </p:txBody>
      </p:sp>
    </p:spTree>
    <p:extLst>
      <p:ext uri="{BB962C8B-B14F-4D97-AF65-F5344CB8AC3E}">
        <p14:creationId xmlns:p14="http://schemas.microsoft.com/office/powerpoint/2010/main" val="21833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(ER)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676274" y="759251"/>
            <a:ext cx="2519666" cy="339486"/>
          </a:xfrm>
          <a:prstGeom prst="round2SameRect">
            <a:avLst>
              <a:gd name="adj1" fmla="val 39208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bg1"/>
                </a:solidFill>
                <a:latin typeface="Calibri" pitchFamily="34" charset="0"/>
              </a:rPr>
              <a:t>GEN-SPEC</a:t>
            </a:r>
            <a:endParaRPr lang="en-US" sz="2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6275" y="1154123"/>
            <a:ext cx="5624511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b="1" smtClean="0"/>
              <a:t>GenSpec :</a:t>
            </a:r>
            <a:r>
              <a:rPr lang="en-US" sz="1600" smtClean="0"/>
              <a:t> kepanjangan </a:t>
            </a:r>
            <a:r>
              <a:rPr lang="en-US" sz="1600"/>
              <a:t>dari Generalization-Specialization adalah konsep pengertian hirarki antar entity set dimana satu entity set merupakan sifat umum (Gengeralizaliton) </a:t>
            </a:r>
            <a:r>
              <a:rPr lang="en-US" sz="1600" smtClean="0"/>
              <a:t>dari </a:t>
            </a:r>
            <a:r>
              <a:rPr lang="en-US" sz="1600"/>
              <a:t>beberapa entity set khusus lainnya (specialization).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700" smtClean="0"/>
              <a:t/>
            </a:r>
            <a:br>
              <a:rPr lang="en-US" sz="700" smtClean="0"/>
            </a:br>
            <a:r>
              <a:rPr lang="en-US" sz="1600" smtClean="0"/>
              <a:t>Dengan </a:t>
            </a:r>
            <a:r>
              <a:rPr lang="en-US" sz="1600"/>
              <a:t>kata lain adalah konsep entity set yang memilki sifat “terdiri dari”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3968" r="2129" b="6415"/>
          <a:stretch/>
        </p:blipFill>
        <p:spPr bwMode="auto">
          <a:xfrm>
            <a:off x="1069303" y="2764724"/>
            <a:ext cx="3938559" cy="214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8" t="6867" r="3199" b="4548"/>
          <a:stretch/>
        </p:blipFill>
        <p:spPr bwMode="auto">
          <a:xfrm>
            <a:off x="2080486" y="4908884"/>
            <a:ext cx="2603809" cy="180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ound Same Side Corner Rectangle 38"/>
          <p:cNvSpPr/>
          <p:nvPr/>
        </p:nvSpPr>
        <p:spPr>
          <a:xfrm>
            <a:off x="6505075" y="768034"/>
            <a:ext cx="2519666" cy="339486"/>
          </a:xfrm>
          <a:prstGeom prst="round2SameRect">
            <a:avLst>
              <a:gd name="adj1" fmla="val 39208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bg1"/>
                </a:solidFill>
                <a:latin typeface="Calibri" pitchFamily="34" charset="0"/>
              </a:rPr>
              <a:t>AGREGASI</a:t>
            </a:r>
            <a:endParaRPr lang="en-US" sz="2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05076" y="1130822"/>
            <a:ext cx="5261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b="1" smtClean="0"/>
              <a:t>Aggregasi :  </a:t>
            </a:r>
            <a:r>
              <a:rPr lang="en-US" sz="1600" smtClean="0"/>
              <a:t>Sebuah </a:t>
            </a:r>
            <a:r>
              <a:rPr lang="en-US" sz="1600"/>
              <a:t>abstraksi yang menyatakan suatu relationship set dalam tingkatan yang lebih tinggi  sehingga menjadi entity </a:t>
            </a:r>
            <a:r>
              <a:rPr lang="en-US" sz="1600" smtClean="0"/>
              <a:t>set.</a:t>
            </a:r>
            <a:endParaRPr lang="en-US" sz="160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076" y="1941195"/>
            <a:ext cx="5261808" cy="164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75" y="3681661"/>
            <a:ext cx="5269124" cy="2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69509" y="4890342"/>
            <a:ext cx="370806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Review :</a:t>
            </a:r>
          </a:p>
          <a:p>
            <a:r>
              <a:rPr lang="en-US" smtClean="0">
                <a:solidFill>
                  <a:srgbClr val="FF0000"/>
                </a:solidFill>
              </a:rPr>
              <a:t>Sebut 6 kata kunci definisi model ER ?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E			- GenSpec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R			- Agregasi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A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K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KATA KUNCI KOMPETENSI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63801"/>
              </p:ext>
            </p:extLst>
          </p:nvPr>
        </p:nvGraphicFramePr>
        <p:xfrm>
          <a:off x="422275" y="1047750"/>
          <a:ext cx="11503024" cy="48671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7878"/>
                <a:gridCol w="2440544"/>
                <a:gridCol w="8354602"/>
              </a:tblGrid>
              <a:tr h="508546">
                <a:tc>
                  <a:txBody>
                    <a:bodyPr/>
                    <a:lstStyle/>
                    <a:p>
                      <a:r>
                        <a:rPr lang="en-US" sz="1600" smtClean="0"/>
                        <a:t>No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Kompetensi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Keterangan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Pengetahuan</a:t>
                      </a:r>
                    </a:p>
                    <a:p>
                      <a:r>
                        <a:rPr lang="en-US" sz="1600" smtClean="0"/>
                        <a:t> arsitektur DBMS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Pengetahuan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smtClean="0"/>
                        <a:t>Konsep Database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Pengetahuan Produk DBMS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Pengetahuan Konsep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smtClean="0"/>
                        <a:t>Arsitektur</a:t>
                      </a:r>
                      <a:r>
                        <a:rPr lang="en-US" sz="1600" baseline="0" smtClean="0"/>
                        <a:t> DBMS</a:t>
                      </a:r>
                      <a:endParaRPr lang="en-US" sz="16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Ketrampilan menjadi</a:t>
                      </a:r>
                    </a:p>
                    <a:p>
                      <a:r>
                        <a:rPr lang="en-US" sz="1600" baseline="0" smtClean="0"/>
                        <a:t>Administrator DBMS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aseline="0" smtClean="0"/>
                        <a:t>Menginstalasi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aseline="0" smtClean="0"/>
                        <a:t>Mengimplementasikan Skema database, Table, Grant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smtClean="0"/>
                        <a:t>Mengimplementasikan query DDL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smtClean="0"/>
                        <a:t>Mengimplementasikan query DML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Pemodelan &amp; Desain</a:t>
                      </a:r>
                      <a:r>
                        <a:rPr lang="en-US" sz="1600" baseline="0" smtClean="0"/>
                        <a:t> </a:t>
                      </a:r>
                    </a:p>
                    <a:p>
                      <a:r>
                        <a:rPr lang="en-US" sz="1600" baseline="0" smtClean="0"/>
                        <a:t>Data dari Sistem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Pengetahuan Fakta, data, informasi, 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Teori</a:t>
                      </a:r>
                      <a:r>
                        <a:rPr lang="en-US" sz="1600" baseline="0" smtClean="0"/>
                        <a:t> </a:t>
                      </a:r>
                      <a:r>
                        <a:rPr lang="en-US" sz="1600" smtClean="0"/>
                        <a:t>sistem dan model sistem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Data kualitatif dan data kuantitatif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Pemodelan data : fokus Model</a:t>
                      </a:r>
                      <a:r>
                        <a:rPr lang="en-US" sz="1600" baseline="0" smtClean="0"/>
                        <a:t> dan Desain Entity Relationship dan Relational (model-R)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Data Collection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Ketrampilan survey data primer dan data sekunder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Ketrampilan entri dan konversi 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smtClean="0"/>
                        <a:t>Ketrampilan membuat informasi grafik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Pemrograman Aplikasi Database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Membuat</a:t>
                      </a:r>
                      <a:r>
                        <a:rPr lang="en-US" sz="1600" baseline="0" smtClean="0"/>
                        <a:t> produk aplikasi database sistem dengan elemen dasar pengolahan data</a:t>
                      </a:r>
                    </a:p>
                    <a:p>
                      <a:r>
                        <a:rPr lang="en-US" sz="1600" baseline="0" smtClean="0"/>
                        <a:t>(1). Input/entri (2). Edit/Update (3) Delete (4) View/ Browse/Print (5) Komputasi/kalkukasi proses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63149" y="83014"/>
            <a:ext cx="183527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STUDI KASUS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6273" y="881211"/>
            <a:ext cx="10978254" cy="5744177"/>
            <a:chOff x="1830" y="8100"/>
            <a:chExt cx="9354" cy="624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30" y="8100"/>
              <a:ext cx="9354" cy="6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 Box 3198"/>
            <p:cNvSpPr txBox="1">
              <a:spLocks noChangeArrowheads="1"/>
            </p:cNvSpPr>
            <p:nvPr/>
          </p:nvSpPr>
          <p:spPr bwMode="auto">
            <a:xfrm>
              <a:off x="4831" y="8867"/>
              <a:ext cx="1122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sng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Analisis-1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Pemodelan ER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925" y="8519"/>
              <a:ext cx="1870" cy="1530"/>
              <a:chOff x="1823" y="12477"/>
              <a:chExt cx="1870" cy="1530"/>
            </a:xfrm>
          </p:grpSpPr>
          <p:sp>
            <p:nvSpPr>
              <p:cNvPr id="48" name="AutoShape 3200"/>
              <p:cNvSpPr>
                <a:spLocks noChangeArrowheads="1"/>
              </p:cNvSpPr>
              <p:nvPr/>
            </p:nvSpPr>
            <p:spPr bwMode="auto">
              <a:xfrm>
                <a:off x="1823" y="12477"/>
                <a:ext cx="1870" cy="1530"/>
              </a:xfrm>
              <a:prstGeom prst="cloudCallout">
                <a:avLst>
                  <a:gd name="adj1" fmla="val -12727"/>
                  <a:gd name="adj2" fmla="val 46079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49" name="Text Box 3201"/>
              <p:cNvSpPr txBox="1">
                <a:spLocks noChangeArrowheads="1"/>
              </p:cNvSpPr>
              <p:nvPr/>
            </p:nvSpPr>
            <p:spPr bwMode="auto">
              <a:xfrm>
                <a:off x="2010" y="12900"/>
                <a:ext cx="1496" cy="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Fakta problem dunia nyata yang diamati</a:t>
                </a:r>
              </a:p>
            </p:txBody>
          </p:sp>
        </p:grpSp>
        <p:cxnSp>
          <p:nvCxnSpPr>
            <p:cNvPr id="11" name="Line 3202"/>
            <p:cNvCxnSpPr>
              <a:endCxn id="7" idx="1"/>
            </p:cNvCxnSpPr>
            <p:nvPr/>
          </p:nvCxnSpPr>
          <p:spPr bwMode="auto">
            <a:xfrm>
              <a:off x="3750" y="9224"/>
              <a:ext cx="108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3203"/>
            <p:cNvCxnSpPr>
              <a:endCxn id="20" idx="1"/>
            </p:cNvCxnSpPr>
            <p:nvPr/>
          </p:nvCxnSpPr>
          <p:spPr bwMode="auto">
            <a:xfrm flipV="1">
              <a:off x="5953" y="9203"/>
              <a:ext cx="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3204"/>
            <p:cNvSpPr txBox="1">
              <a:spLocks noChangeArrowheads="1"/>
            </p:cNvSpPr>
            <p:nvPr/>
          </p:nvSpPr>
          <p:spPr bwMode="auto">
            <a:xfrm>
              <a:off x="3837" y="9268"/>
              <a:ext cx="1187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Times New Roman"/>
                </a:rPr>
                <a:t>Objek-objek :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Times New Roman"/>
                </a:rPr>
                <a:t>  -Entities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Times New Roman"/>
                </a:rPr>
                <a:t>  -Relationships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Times New Roman"/>
                </a:rPr>
                <a:t> 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cxnSp>
          <p:nvCxnSpPr>
            <p:cNvPr id="14" name="Line 3205"/>
            <p:cNvCxnSpPr/>
            <p:nvPr/>
          </p:nvCxnSpPr>
          <p:spPr bwMode="auto">
            <a:xfrm>
              <a:off x="8558" y="10124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6291" y="11416"/>
              <a:ext cx="4722" cy="2758"/>
              <a:chOff x="6141" y="9107"/>
              <a:chExt cx="4722" cy="2758"/>
            </a:xfrm>
          </p:grpSpPr>
          <p:sp>
            <p:nvSpPr>
              <p:cNvPr id="29" name="Text Box 3207"/>
              <p:cNvSpPr txBox="1">
                <a:spLocks noChangeArrowheads="1"/>
              </p:cNvSpPr>
              <p:nvPr/>
            </p:nvSpPr>
            <p:spPr bwMode="auto">
              <a:xfrm>
                <a:off x="6141" y="9107"/>
                <a:ext cx="4722" cy="27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Model-ER akhir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  <p:sp>
            <p:nvSpPr>
              <p:cNvPr id="30" name="AutoShape 3208"/>
              <p:cNvSpPr>
                <a:spLocks noChangeArrowheads="1"/>
              </p:cNvSpPr>
              <p:nvPr/>
            </p:nvSpPr>
            <p:spPr bwMode="auto">
              <a:xfrm>
                <a:off x="9678" y="10334"/>
                <a:ext cx="544" cy="45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…</a:t>
                </a:r>
              </a:p>
            </p:txBody>
          </p:sp>
          <p:cxnSp>
            <p:nvCxnSpPr>
              <p:cNvPr id="31" name="AutoShape 3209"/>
              <p:cNvCxnSpPr>
                <a:cxnSpLocks noChangeShapeType="1"/>
              </p:cNvCxnSpPr>
              <p:nvPr/>
            </p:nvCxnSpPr>
            <p:spPr bwMode="auto">
              <a:xfrm>
                <a:off x="7020" y="9981"/>
                <a:ext cx="0" cy="39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AutoShape 3210"/>
              <p:cNvSpPr>
                <a:spLocks noChangeArrowheads="1"/>
              </p:cNvSpPr>
              <p:nvPr/>
            </p:nvSpPr>
            <p:spPr bwMode="auto">
              <a:xfrm>
                <a:off x="7850" y="9429"/>
                <a:ext cx="1154" cy="78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Relation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ships-1</a:t>
                </a:r>
              </a:p>
            </p:txBody>
          </p:sp>
          <p:sp>
            <p:nvSpPr>
              <p:cNvPr id="33" name="Text Box 3211"/>
              <p:cNvSpPr txBox="1">
                <a:spLocks noChangeArrowheads="1"/>
              </p:cNvSpPr>
              <p:nvPr/>
            </p:nvSpPr>
            <p:spPr bwMode="auto">
              <a:xfrm>
                <a:off x="6527" y="9596"/>
                <a:ext cx="935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Entities-K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34" name="Text Box 3212"/>
              <p:cNvSpPr txBox="1">
                <a:spLocks noChangeArrowheads="1"/>
              </p:cNvSpPr>
              <p:nvPr/>
            </p:nvSpPr>
            <p:spPr bwMode="auto">
              <a:xfrm>
                <a:off x="9416" y="9611"/>
                <a:ext cx="935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Entities-L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</p:txBody>
          </p:sp>
          <p:cxnSp>
            <p:nvCxnSpPr>
              <p:cNvPr id="35" name="AutoShape 3213"/>
              <p:cNvCxnSpPr>
                <a:cxnSpLocks noChangeShapeType="1"/>
              </p:cNvCxnSpPr>
              <p:nvPr/>
            </p:nvCxnSpPr>
            <p:spPr bwMode="auto">
              <a:xfrm>
                <a:off x="8994" y="9809"/>
                <a:ext cx="38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Text Box 3214"/>
              <p:cNvSpPr txBox="1">
                <a:spLocks noChangeArrowheads="1"/>
              </p:cNvSpPr>
              <p:nvPr/>
            </p:nvSpPr>
            <p:spPr bwMode="auto">
              <a:xfrm>
                <a:off x="7696" y="10438"/>
                <a:ext cx="935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…</a:t>
                </a:r>
              </a:p>
            </p:txBody>
          </p:sp>
          <p:cxnSp>
            <p:nvCxnSpPr>
              <p:cNvPr id="37" name="AutoShape 3215"/>
              <p:cNvCxnSpPr>
                <a:cxnSpLocks noChangeShapeType="1"/>
              </p:cNvCxnSpPr>
              <p:nvPr/>
            </p:nvCxnSpPr>
            <p:spPr bwMode="auto">
              <a:xfrm>
                <a:off x="7484" y="9809"/>
                <a:ext cx="38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3216"/>
              <p:cNvCxnSpPr>
                <a:cxnSpLocks noChangeShapeType="1"/>
              </p:cNvCxnSpPr>
              <p:nvPr/>
            </p:nvCxnSpPr>
            <p:spPr bwMode="auto">
              <a:xfrm>
                <a:off x="7292" y="10641"/>
                <a:ext cx="38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AutoShape 3217"/>
              <p:cNvSpPr>
                <a:spLocks noChangeArrowheads="1"/>
              </p:cNvSpPr>
              <p:nvPr/>
            </p:nvSpPr>
            <p:spPr bwMode="auto">
              <a:xfrm>
                <a:off x="6748" y="10411"/>
                <a:ext cx="544" cy="45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…</a:t>
                </a:r>
              </a:p>
            </p:txBody>
          </p:sp>
          <p:sp>
            <p:nvSpPr>
              <p:cNvPr id="40" name="Text Box 3218"/>
              <p:cNvSpPr txBox="1">
                <a:spLocks noChangeArrowheads="1"/>
              </p:cNvSpPr>
              <p:nvPr/>
            </p:nvSpPr>
            <p:spPr bwMode="auto">
              <a:xfrm>
                <a:off x="6567" y="11287"/>
                <a:ext cx="935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…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41" name="Text Box 3219"/>
              <p:cNvSpPr txBox="1">
                <a:spLocks noChangeArrowheads="1"/>
              </p:cNvSpPr>
              <p:nvPr/>
            </p:nvSpPr>
            <p:spPr bwMode="auto">
              <a:xfrm>
                <a:off x="9499" y="11300"/>
                <a:ext cx="935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…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42" name="AutoShape 3220"/>
              <p:cNvSpPr>
                <a:spLocks noChangeArrowheads="1"/>
              </p:cNvSpPr>
              <p:nvPr/>
            </p:nvSpPr>
            <p:spPr bwMode="auto">
              <a:xfrm>
                <a:off x="8140" y="11287"/>
                <a:ext cx="544" cy="45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…</a:t>
                </a:r>
              </a:p>
            </p:txBody>
          </p:sp>
          <p:cxnSp>
            <p:nvCxnSpPr>
              <p:cNvPr id="43" name="AutoShape 3221"/>
              <p:cNvCxnSpPr>
                <a:cxnSpLocks noChangeShapeType="1"/>
              </p:cNvCxnSpPr>
              <p:nvPr/>
            </p:nvCxnSpPr>
            <p:spPr bwMode="auto">
              <a:xfrm>
                <a:off x="7020" y="10891"/>
                <a:ext cx="0" cy="39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3222"/>
              <p:cNvCxnSpPr>
                <a:cxnSpLocks noChangeShapeType="1"/>
              </p:cNvCxnSpPr>
              <p:nvPr/>
            </p:nvCxnSpPr>
            <p:spPr bwMode="auto">
              <a:xfrm>
                <a:off x="7522" y="11508"/>
                <a:ext cx="63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3223"/>
              <p:cNvCxnSpPr>
                <a:cxnSpLocks noChangeShapeType="1"/>
              </p:cNvCxnSpPr>
              <p:nvPr/>
            </p:nvCxnSpPr>
            <p:spPr bwMode="auto">
              <a:xfrm>
                <a:off x="8676" y="11508"/>
                <a:ext cx="79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3224"/>
              <p:cNvCxnSpPr>
                <a:cxnSpLocks noChangeShapeType="1"/>
              </p:cNvCxnSpPr>
              <p:nvPr/>
            </p:nvCxnSpPr>
            <p:spPr bwMode="auto">
              <a:xfrm>
                <a:off x="9952" y="10784"/>
                <a:ext cx="1" cy="50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3225"/>
              <p:cNvCxnSpPr>
                <a:cxnSpLocks noChangeShapeType="1"/>
              </p:cNvCxnSpPr>
              <p:nvPr/>
            </p:nvCxnSpPr>
            <p:spPr bwMode="auto">
              <a:xfrm>
                <a:off x="9950" y="9975"/>
                <a:ext cx="0" cy="3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6291" y="8281"/>
              <a:ext cx="4791" cy="1843"/>
              <a:chOff x="6456" y="6961"/>
              <a:chExt cx="4791" cy="1843"/>
            </a:xfrm>
          </p:grpSpPr>
          <p:sp>
            <p:nvSpPr>
              <p:cNvPr id="20" name="Text Box 3227"/>
              <p:cNvSpPr txBox="1">
                <a:spLocks noChangeArrowheads="1"/>
              </p:cNvSpPr>
              <p:nvPr/>
            </p:nvSpPr>
            <p:spPr bwMode="auto">
              <a:xfrm>
                <a:off x="6456" y="6961"/>
                <a:ext cx="4791" cy="184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Kumpulan Entities &amp; Reationships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</p:txBody>
          </p:sp>
          <p:sp>
            <p:nvSpPr>
              <p:cNvPr id="21" name="Text Box 3228"/>
              <p:cNvSpPr txBox="1">
                <a:spLocks noChangeArrowheads="1"/>
              </p:cNvSpPr>
              <p:nvPr/>
            </p:nvSpPr>
            <p:spPr bwMode="auto">
              <a:xfrm>
                <a:off x="6657" y="7416"/>
                <a:ext cx="935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Entities-1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22" name="Text Box 3229"/>
              <p:cNvSpPr txBox="1">
                <a:spLocks noChangeArrowheads="1"/>
              </p:cNvSpPr>
              <p:nvPr/>
            </p:nvSpPr>
            <p:spPr bwMode="auto">
              <a:xfrm>
                <a:off x="10077" y="7416"/>
                <a:ext cx="935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Entities-N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23" name="Text Box 3230"/>
              <p:cNvSpPr txBox="1">
                <a:spLocks noChangeArrowheads="1"/>
              </p:cNvSpPr>
              <p:nvPr/>
            </p:nvSpPr>
            <p:spPr bwMode="auto">
              <a:xfrm>
                <a:off x="7659" y="7416"/>
                <a:ext cx="935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  <a:endParaRPr lang="en-US" sz="5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Entities-2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24" name="AutoShape 3231"/>
              <p:cNvSpPr>
                <a:spLocks noChangeArrowheads="1"/>
              </p:cNvSpPr>
              <p:nvPr/>
            </p:nvSpPr>
            <p:spPr bwMode="auto">
              <a:xfrm>
                <a:off x="6653" y="7923"/>
                <a:ext cx="1154" cy="78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Relation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ships-1</a:t>
                </a:r>
              </a:p>
            </p:txBody>
          </p:sp>
          <p:sp>
            <p:nvSpPr>
              <p:cNvPr id="25" name="Text Box 3232"/>
              <p:cNvSpPr txBox="1">
                <a:spLocks noChangeArrowheads="1"/>
              </p:cNvSpPr>
              <p:nvPr/>
            </p:nvSpPr>
            <p:spPr bwMode="auto">
              <a:xfrm>
                <a:off x="9067" y="7416"/>
                <a:ext cx="544" cy="3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…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26" name="AutoShape 3233"/>
              <p:cNvSpPr>
                <a:spLocks noChangeArrowheads="1"/>
              </p:cNvSpPr>
              <p:nvPr/>
            </p:nvSpPr>
            <p:spPr bwMode="auto">
              <a:xfrm>
                <a:off x="7904" y="7923"/>
                <a:ext cx="1154" cy="78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Relation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ships-2</a:t>
                </a:r>
              </a:p>
            </p:txBody>
          </p:sp>
          <p:sp>
            <p:nvSpPr>
              <p:cNvPr id="27" name="AutoShape 3234"/>
              <p:cNvSpPr>
                <a:spLocks noChangeArrowheads="1"/>
              </p:cNvSpPr>
              <p:nvPr/>
            </p:nvSpPr>
            <p:spPr bwMode="auto">
              <a:xfrm>
                <a:off x="9894" y="7906"/>
                <a:ext cx="1154" cy="78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Relation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ships-M</a:t>
                </a:r>
              </a:p>
            </p:txBody>
          </p:sp>
          <p:sp>
            <p:nvSpPr>
              <p:cNvPr id="28" name="AutoShape 3235"/>
              <p:cNvSpPr>
                <a:spLocks noChangeArrowheads="1"/>
              </p:cNvSpPr>
              <p:nvPr/>
            </p:nvSpPr>
            <p:spPr bwMode="auto">
              <a:xfrm>
                <a:off x="9145" y="8083"/>
                <a:ext cx="544" cy="45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</a:rPr>
                  <a:t>…</a:t>
                </a:r>
              </a:p>
            </p:txBody>
          </p:sp>
        </p:grpSp>
        <p:sp>
          <p:nvSpPr>
            <p:cNvPr id="17" name="Text Box 3236"/>
            <p:cNvSpPr txBox="1">
              <a:spLocks noChangeArrowheads="1"/>
            </p:cNvSpPr>
            <p:nvPr/>
          </p:nvSpPr>
          <p:spPr bwMode="auto">
            <a:xfrm>
              <a:off x="7980" y="10380"/>
              <a:ext cx="1122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/>
              </a:r>
              <a:br>
                <a:rPr kumimoji="0" lang="en-US" sz="500" b="0" i="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</a:br>
              <a:r>
                <a:rPr kumimoji="0" lang="en-US" sz="1400" b="0" i="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Analisis-2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Pemodelan ER</a:t>
              </a:r>
            </a:p>
          </p:txBody>
        </p:sp>
        <p:cxnSp>
          <p:nvCxnSpPr>
            <p:cNvPr id="18" name="Line 3237"/>
            <p:cNvCxnSpPr/>
            <p:nvPr/>
          </p:nvCxnSpPr>
          <p:spPr bwMode="auto">
            <a:xfrm>
              <a:off x="8558" y="11100"/>
              <a:ext cx="0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3341"/>
            <p:cNvSpPr txBox="1">
              <a:spLocks noChangeArrowheads="1"/>
            </p:cNvSpPr>
            <p:nvPr/>
          </p:nvSpPr>
          <p:spPr bwMode="auto">
            <a:xfrm>
              <a:off x="9217" y="10380"/>
              <a:ext cx="1661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Times New Roman"/>
                </a:rPr>
                <a:t>Struktur keterkaitan 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Times New Roman"/>
                </a:rPr>
                <a:t>  - Entities dan 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Times New Roman"/>
                </a:rPr>
                <a:t>   Relationships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Times New Roman"/>
                </a:rPr>
                <a:t> 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808279" y="3397405"/>
            <a:ext cx="499896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300"/>
              </a:spcAft>
            </a:pPr>
            <a:r>
              <a:rPr lang="en-US" b="1">
                <a:solidFill>
                  <a:prstClr val="black"/>
                </a:solidFill>
                <a:latin typeface="Calibri" pitchFamily="34" charset="0"/>
              </a:rPr>
              <a:t>PERTANYAAN PROBLEM :</a:t>
            </a:r>
          </a:p>
          <a:p>
            <a:pPr lvl="0">
              <a:spcAft>
                <a:spcPts val="300"/>
              </a:spcAft>
            </a:pPr>
            <a:r>
              <a:rPr lang="en-US">
                <a:solidFill>
                  <a:prstClr val="black"/>
                </a:solidFill>
                <a:latin typeface="Calibri" pitchFamily="34" charset="0"/>
              </a:rPr>
              <a:t>Buatkan Basis Data untuk  Organisasi </a:t>
            </a:r>
            <a:r>
              <a:rPr lang="en-US" smtClean="0">
                <a:solidFill>
                  <a:prstClr val="black"/>
                </a:solidFill>
                <a:latin typeface="Calibri" pitchFamily="34" charset="0"/>
              </a:rPr>
              <a:t>Pemerintah :</a:t>
            </a:r>
            <a:endParaRPr lang="en-US">
              <a:solidFill>
                <a:prstClr val="black"/>
              </a:solidFill>
              <a:latin typeface="Calibri" pitchFamily="34" charset="0"/>
            </a:endParaRPr>
          </a:p>
          <a:p>
            <a:pPr marL="114300" lvl="0">
              <a:spcAft>
                <a:spcPts val="300"/>
              </a:spcAft>
            </a:pP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1)  Pengelolaan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Sistem Administrasi Wilayah 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RI</a:t>
            </a:r>
            <a:endParaRPr lang="en-US" sz="160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08279" y="4647681"/>
            <a:ext cx="499896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300"/>
              </a:spcAft>
            </a:pPr>
            <a:r>
              <a:rPr lang="en-US" b="1">
                <a:solidFill>
                  <a:prstClr val="black"/>
                </a:solidFill>
                <a:latin typeface="Calibri" pitchFamily="34" charset="0"/>
              </a:rPr>
              <a:t>PERTANYAAN PROBLEM :</a:t>
            </a:r>
          </a:p>
          <a:p>
            <a:pPr lvl="0">
              <a:spcAft>
                <a:spcPts val="300"/>
              </a:spcAft>
            </a:pPr>
            <a:r>
              <a:rPr lang="en-US">
                <a:solidFill>
                  <a:prstClr val="black"/>
                </a:solidFill>
                <a:latin typeface="Calibri" pitchFamily="34" charset="0"/>
              </a:rPr>
              <a:t>Buatkan Basis Data untuk  Organisasi </a:t>
            </a:r>
            <a:r>
              <a:rPr lang="en-US" smtClean="0">
                <a:solidFill>
                  <a:prstClr val="black"/>
                </a:solidFill>
                <a:latin typeface="Calibri" pitchFamily="34" charset="0"/>
              </a:rPr>
              <a:t>Bisnis :</a:t>
            </a:r>
            <a:endParaRPr lang="en-US">
              <a:solidFill>
                <a:prstClr val="black"/>
              </a:solidFill>
              <a:latin typeface="Calibri" pitchFamily="34" charset="0"/>
            </a:endParaRPr>
          </a:p>
          <a:p>
            <a:pPr marL="344488" lvl="0" indent="-230188">
              <a:spcAft>
                <a:spcPts val="300"/>
              </a:spcAft>
            </a:pP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2) 	Pengelolaan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Sistem Akademik Perkuliahan Perguruan Tinggi</a:t>
            </a:r>
          </a:p>
        </p:txBody>
      </p:sp>
      <p:cxnSp>
        <p:nvCxnSpPr>
          <p:cNvPr id="95" name="Straight Arrow Connector 94"/>
          <p:cNvCxnSpPr>
            <a:stCxn id="48" idx="4"/>
          </p:cNvCxnSpPr>
          <p:nvPr/>
        </p:nvCxnSpPr>
        <p:spPr>
          <a:xfrm flipH="1">
            <a:off x="1604211" y="2620122"/>
            <a:ext cx="1593" cy="6913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STUDI KASUS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978" y="2211349"/>
            <a:ext cx="43634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Analisis-1 :</a:t>
            </a:r>
          </a:p>
          <a:p>
            <a:endParaRPr lang="en-US" sz="1400" smtClean="0">
              <a:latin typeface="Calibri" pitchFamily="34" charset="0"/>
            </a:endParaRPr>
          </a:p>
          <a:p>
            <a:r>
              <a:rPr lang="en-US" sz="1400" b="1" smtClean="0">
                <a:latin typeface="Calibri" pitchFamily="34" charset="0"/>
              </a:rPr>
              <a:t>Entity Set</a:t>
            </a:r>
          </a:p>
          <a:p>
            <a:pPr marL="168275"/>
            <a:r>
              <a:rPr lang="en-US" sz="1400" smtClean="0">
                <a:latin typeface="Calibri" pitchFamily="34" charset="0"/>
              </a:rPr>
              <a:t>1) Wilayah RI = { Provinsi}</a:t>
            </a:r>
          </a:p>
          <a:p>
            <a:pPr marL="168275"/>
            <a:r>
              <a:rPr lang="en-US" sz="1400">
                <a:latin typeface="Calibri" pitchFamily="34" charset="0"/>
              </a:rPr>
              <a:t>2</a:t>
            </a:r>
            <a:r>
              <a:rPr lang="en-US" sz="1400" smtClean="0">
                <a:latin typeface="Calibri" pitchFamily="34" charset="0"/>
              </a:rPr>
              <a:t>) Provinsi = {Kabupaten/kota}</a:t>
            </a:r>
          </a:p>
          <a:p>
            <a:pPr marL="168275"/>
            <a:r>
              <a:rPr lang="en-US" sz="1400">
                <a:latin typeface="Calibri" pitchFamily="34" charset="0"/>
              </a:rPr>
              <a:t>3</a:t>
            </a:r>
            <a:r>
              <a:rPr lang="en-US" sz="1400" smtClean="0">
                <a:latin typeface="Calibri" pitchFamily="34" charset="0"/>
              </a:rPr>
              <a:t>) Kabu_kota = { Kecamatan}</a:t>
            </a:r>
            <a:endParaRPr lang="en-US" sz="1400">
              <a:latin typeface="Calibri" pitchFamily="34" charset="0"/>
            </a:endParaRPr>
          </a:p>
          <a:p>
            <a:pPr marL="168275"/>
            <a:r>
              <a:rPr lang="en-US" sz="1400">
                <a:latin typeface="Calibri" pitchFamily="34" charset="0"/>
              </a:rPr>
              <a:t>4</a:t>
            </a:r>
            <a:r>
              <a:rPr lang="en-US" sz="1400" smtClean="0">
                <a:latin typeface="Calibri" pitchFamily="34" charset="0"/>
              </a:rPr>
              <a:t>)</a:t>
            </a:r>
          </a:p>
          <a:p>
            <a:pPr marL="168275"/>
            <a:r>
              <a:rPr lang="en-US" sz="1400">
                <a:latin typeface="Calibri" pitchFamily="34" charset="0"/>
              </a:rPr>
              <a:t>5</a:t>
            </a:r>
            <a:r>
              <a:rPr lang="en-US" sz="1400" smtClean="0">
                <a:latin typeface="Calibri" pitchFamily="34" charset="0"/>
              </a:rPr>
              <a:t>)</a:t>
            </a:r>
          </a:p>
          <a:p>
            <a:pPr marL="168275"/>
            <a:r>
              <a:rPr lang="en-US" sz="1400">
                <a:latin typeface="Calibri" pitchFamily="34" charset="0"/>
              </a:rPr>
              <a:t>6</a:t>
            </a:r>
            <a:r>
              <a:rPr lang="en-US" sz="1400" smtClean="0">
                <a:latin typeface="Calibri" pitchFamily="34" charset="0"/>
              </a:rPr>
              <a:t>) </a:t>
            </a:r>
          </a:p>
          <a:p>
            <a:pPr marL="168275"/>
            <a:endParaRPr lang="en-US" sz="1400">
              <a:latin typeface="Calibri" pitchFamily="34" charset="0"/>
            </a:endParaRPr>
          </a:p>
          <a:p>
            <a:r>
              <a:rPr lang="en-US" sz="1400" b="1" smtClean="0">
                <a:latin typeface="Calibri" pitchFamily="34" charset="0"/>
              </a:rPr>
              <a:t>Relationship set :</a:t>
            </a:r>
          </a:p>
          <a:p>
            <a:pPr marL="511175" indent="-342900">
              <a:buAutoNum type="arabicParenR"/>
            </a:pPr>
            <a:r>
              <a:rPr lang="en-US" sz="1400" smtClean="0">
                <a:latin typeface="Calibri" pitchFamily="34" charset="0"/>
              </a:rPr>
              <a:t>Terdiri dari</a:t>
            </a:r>
          </a:p>
          <a:p>
            <a:pPr marL="168275"/>
            <a:endParaRPr lang="en-US" sz="1400">
              <a:latin typeface="Calibri" pitchFamily="34" charset="0"/>
            </a:endParaRPr>
          </a:p>
          <a:p>
            <a:r>
              <a:rPr lang="en-US" sz="1400" b="1" smtClean="0">
                <a:latin typeface="Calibri" pitchFamily="34" charset="0"/>
              </a:rPr>
              <a:t>Query </a:t>
            </a:r>
            <a:r>
              <a:rPr lang="en-US" sz="1400" b="1">
                <a:latin typeface="Calibri" pitchFamily="34" charset="0"/>
              </a:rPr>
              <a:t>:</a:t>
            </a:r>
          </a:p>
          <a:p>
            <a:pPr marL="511175" indent="-342900">
              <a:buAutoNum type="arabicParenR"/>
            </a:pPr>
            <a:r>
              <a:rPr lang="en-US" sz="1400" smtClean="0">
                <a:latin typeface="Calibri" pitchFamily="34" charset="0"/>
              </a:rPr>
              <a:t>Ada berapa provinsi, ibukota, jml penduduk,…</a:t>
            </a:r>
          </a:p>
          <a:p>
            <a:pPr marL="511175" indent="-342900">
              <a:buAutoNum type="arabicParenR"/>
            </a:pPr>
            <a:r>
              <a:rPr lang="en-US" sz="1400" smtClean="0">
                <a:latin typeface="Calibri" pitchFamily="34" charset="0"/>
              </a:rPr>
              <a:t>….</a:t>
            </a:r>
          </a:p>
          <a:p>
            <a:pPr marL="511175" indent="-342900">
              <a:buAutoNum type="arabicParenR"/>
            </a:pPr>
            <a:r>
              <a:rPr lang="en-US" sz="1400" smtClean="0">
                <a:latin typeface="Calibri" pitchFamily="34" charset="0"/>
              </a:rPr>
              <a:t>…</a:t>
            </a:r>
          </a:p>
          <a:p>
            <a:pPr marL="168275"/>
            <a:endParaRPr lang="en-US" sz="140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274" y="846710"/>
            <a:ext cx="499896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300"/>
              </a:spcAft>
            </a:pPr>
            <a:r>
              <a:rPr lang="en-US" b="1">
                <a:solidFill>
                  <a:prstClr val="black"/>
                </a:solidFill>
                <a:latin typeface="Calibri" pitchFamily="34" charset="0"/>
              </a:rPr>
              <a:t>PERTANYAAN PROBLEM :</a:t>
            </a:r>
          </a:p>
          <a:p>
            <a:pPr lvl="0">
              <a:spcAft>
                <a:spcPts val="300"/>
              </a:spcAft>
            </a:pPr>
            <a:r>
              <a:rPr lang="en-US">
                <a:solidFill>
                  <a:prstClr val="black"/>
                </a:solidFill>
                <a:latin typeface="Calibri" pitchFamily="34" charset="0"/>
              </a:rPr>
              <a:t>Buatkan Basis Data untuk  Organisasi </a:t>
            </a:r>
            <a:r>
              <a:rPr lang="en-US" smtClean="0">
                <a:solidFill>
                  <a:prstClr val="black"/>
                </a:solidFill>
                <a:latin typeface="Calibri" pitchFamily="34" charset="0"/>
              </a:rPr>
              <a:t>Pemerintah :</a:t>
            </a:r>
            <a:endParaRPr lang="en-US">
              <a:solidFill>
                <a:prstClr val="black"/>
              </a:solidFill>
              <a:latin typeface="Calibri" pitchFamily="34" charset="0"/>
            </a:endParaRPr>
          </a:p>
          <a:p>
            <a:pPr marL="114300" lvl="0">
              <a:spcAft>
                <a:spcPts val="300"/>
              </a:spcAft>
            </a:pP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1)  Pengelolaan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Sistem Administrasi Wilayah 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RI</a:t>
            </a:r>
            <a:endParaRPr lang="en-US" sz="160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5237" y="852270"/>
            <a:ext cx="6091647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/>
              <a:t>Analisis-2 : ERD </a:t>
            </a:r>
            <a:r>
              <a:rPr lang="en-US" sz="1400" b="1" smtClean="0">
                <a:sym typeface="Wingdings" pitchFamily="2" charset="2"/>
              </a:rPr>
              <a:t> Database Wilayah_RI</a:t>
            </a:r>
            <a:endParaRPr lang="en-US" sz="1400" smtClean="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pPr marL="168275"/>
            <a:endParaRPr lang="en-US" sz="1400" smtClean="0">
              <a:latin typeface="Calibri" pitchFamily="34" charset="0"/>
            </a:endParaRPr>
          </a:p>
        </p:txBody>
      </p:sp>
      <p:sp>
        <p:nvSpPr>
          <p:cNvPr id="35" name="Text Box 3086"/>
          <p:cNvSpPr txBox="1">
            <a:spLocks noChangeArrowheads="1"/>
          </p:cNvSpPr>
          <p:nvPr/>
        </p:nvSpPr>
        <p:spPr bwMode="auto">
          <a:xfrm>
            <a:off x="5982020" y="1829198"/>
            <a:ext cx="975872" cy="3732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smtClean="0">
                <a:effectLst/>
                <a:latin typeface="Times New Roman"/>
                <a:ea typeface="Times New Roman"/>
              </a:rPr>
              <a:t>Provinsi</a:t>
            </a:r>
            <a:endParaRPr lang="en-US" sz="1400">
              <a:effectLst/>
              <a:latin typeface="Times New Roman"/>
              <a:ea typeface="Times New Roman"/>
            </a:endParaRPr>
          </a:p>
        </p:txBody>
      </p:sp>
      <p:sp>
        <p:nvSpPr>
          <p:cNvPr id="43" name="Text Box 3086"/>
          <p:cNvSpPr txBox="1">
            <a:spLocks noChangeArrowheads="1"/>
          </p:cNvSpPr>
          <p:nvPr/>
        </p:nvSpPr>
        <p:spPr bwMode="auto">
          <a:xfrm>
            <a:off x="9973875" y="1829199"/>
            <a:ext cx="975872" cy="3732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smtClean="0">
                <a:effectLst/>
                <a:latin typeface="Times New Roman"/>
                <a:ea typeface="Times New Roman"/>
              </a:rPr>
              <a:t>Kab_Kota</a:t>
            </a:r>
            <a:endParaRPr lang="en-US" sz="1400">
              <a:effectLst/>
              <a:latin typeface="Times New Roman"/>
              <a:ea typeface="Times New Roman"/>
            </a:endParaRPr>
          </a:p>
        </p:txBody>
      </p:sp>
      <p:cxnSp>
        <p:nvCxnSpPr>
          <p:cNvPr id="17" name="Straight Connector 16"/>
          <p:cNvCxnSpPr>
            <a:stCxn id="35" idx="3"/>
            <a:endCxn id="43" idx="1"/>
          </p:cNvCxnSpPr>
          <p:nvPr/>
        </p:nvCxnSpPr>
        <p:spPr>
          <a:xfrm>
            <a:off x="6957892" y="2015821"/>
            <a:ext cx="30159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089"/>
          <p:cNvSpPr>
            <a:spLocks noChangeArrowheads="1"/>
          </p:cNvSpPr>
          <p:nvPr/>
        </p:nvSpPr>
        <p:spPr bwMode="auto">
          <a:xfrm>
            <a:off x="7568773" y="1766991"/>
            <a:ext cx="1724723" cy="497661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smtClean="0">
                <a:effectLst/>
                <a:latin typeface="Times New Roman"/>
                <a:ea typeface="Times New Roman"/>
              </a:rPr>
              <a:t>Memiliki</a:t>
            </a:r>
            <a:endParaRPr lang="en-US" sz="1400">
              <a:effectLst/>
              <a:latin typeface="Times New Roman"/>
              <a:ea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28882" y="1662318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33CC"/>
                </a:solidFill>
                <a:latin typeface="Calibri" pitchFamily="34" charset="0"/>
              </a:rPr>
              <a:t>1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572297" y="166231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33CC"/>
                </a:solidFill>
                <a:latin typeface="Calibri" pitchFamily="34" charset="0"/>
              </a:rPr>
              <a:t>N</a:t>
            </a:r>
            <a:endParaRPr lang="en-US"/>
          </a:p>
        </p:txBody>
      </p:sp>
      <p:sp>
        <p:nvSpPr>
          <p:cNvPr id="46" name="Text Box 3086"/>
          <p:cNvSpPr txBox="1">
            <a:spLocks noChangeArrowheads="1"/>
          </p:cNvSpPr>
          <p:nvPr/>
        </p:nvSpPr>
        <p:spPr bwMode="auto">
          <a:xfrm>
            <a:off x="6226134" y="3315687"/>
            <a:ext cx="1152287" cy="3732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smtClean="0">
                <a:effectLst/>
                <a:latin typeface="Times New Roman"/>
                <a:ea typeface="Times New Roman"/>
              </a:rPr>
              <a:t>Kecamatan</a:t>
            </a:r>
            <a:endParaRPr lang="en-US" sz="1400">
              <a:effectLst/>
              <a:latin typeface="Times New Roman"/>
              <a:ea typeface="Times New Roman"/>
            </a:endParaRPr>
          </a:p>
        </p:txBody>
      </p:sp>
      <p:sp>
        <p:nvSpPr>
          <p:cNvPr id="47" name="Text Box 3086"/>
          <p:cNvSpPr txBox="1">
            <a:spLocks noChangeArrowheads="1"/>
          </p:cNvSpPr>
          <p:nvPr/>
        </p:nvSpPr>
        <p:spPr bwMode="auto">
          <a:xfrm>
            <a:off x="7889739" y="3315687"/>
            <a:ext cx="1152287" cy="3732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smtClean="0">
                <a:effectLst/>
                <a:latin typeface="Times New Roman"/>
                <a:ea typeface="Times New Roman"/>
              </a:rPr>
              <a:t>Kelurahan</a:t>
            </a:r>
            <a:endParaRPr lang="en-US" sz="1400">
              <a:effectLst/>
              <a:latin typeface="Times New Roman"/>
              <a:ea typeface="Times New Roman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571069" y="1413862"/>
            <a:ext cx="656985" cy="248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66114" y="1346847"/>
            <a:ext cx="656985" cy="248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09129" y="2468716"/>
            <a:ext cx="656985" cy="248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8" idx="4"/>
          </p:cNvCxnSpPr>
          <p:nvPr/>
        </p:nvCxnSpPr>
        <p:spPr>
          <a:xfrm>
            <a:off x="5899562" y="1662318"/>
            <a:ext cx="326572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0" idx="0"/>
          </p:cNvCxnSpPr>
          <p:nvPr/>
        </p:nvCxnSpPr>
        <p:spPr>
          <a:xfrm flipH="1">
            <a:off x="6137622" y="2172319"/>
            <a:ext cx="163164" cy="29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627745" y="1550587"/>
            <a:ext cx="163164" cy="29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STUDI KASUS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978" y="2211349"/>
            <a:ext cx="436345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Analisis-1 :</a:t>
            </a:r>
          </a:p>
          <a:p>
            <a:endParaRPr lang="en-US" sz="1400" smtClean="0">
              <a:latin typeface="Calibri" pitchFamily="34" charset="0"/>
            </a:endParaRPr>
          </a:p>
          <a:p>
            <a:r>
              <a:rPr lang="en-US" sz="1400" b="1" smtClean="0">
                <a:latin typeface="Calibri" pitchFamily="34" charset="0"/>
              </a:rPr>
              <a:t>Entity Set</a:t>
            </a:r>
          </a:p>
          <a:p>
            <a:pPr marL="168275"/>
            <a:r>
              <a:rPr lang="en-US" sz="1400" smtClean="0">
                <a:latin typeface="Calibri" pitchFamily="34" charset="0"/>
              </a:rPr>
              <a:t>1) Wilayah RI = { provinsi }</a:t>
            </a:r>
          </a:p>
          <a:p>
            <a:pPr marL="168275"/>
            <a:r>
              <a:rPr lang="en-US" sz="1400" smtClean="0">
                <a:latin typeface="Calibri" pitchFamily="34" charset="0"/>
              </a:rPr>
              <a:t>2) Provinsi = { kabupaten/kota }</a:t>
            </a:r>
          </a:p>
          <a:p>
            <a:pPr marL="168275"/>
            <a:r>
              <a:rPr lang="en-US" sz="1400" smtClean="0">
                <a:latin typeface="Calibri" pitchFamily="34" charset="0"/>
              </a:rPr>
              <a:t>3) Kab_kota = { Kecamatan }</a:t>
            </a:r>
          </a:p>
          <a:p>
            <a:pPr marL="168275"/>
            <a:r>
              <a:rPr lang="en-US" sz="1400">
                <a:latin typeface="Calibri" pitchFamily="34" charset="0"/>
              </a:rPr>
              <a:t>4</a:t>
            </a:r>
            <a:r>
              <a:rPr lang="en-US" sz="1400" smtClean="0">
                <a:latin typeface="Calibri" pitchFamily="34" charset="0"/>
              </a:rPr>
              <a:t>) Kecamatan </a:t>
            </a:r>
            <a:r>
              <a:rPr lang="en-US" sz="1400">
                <a:latin typeface="Calibri" pitchFamily="34" charset="0"/>
              </a:rPr>
              <a:t>= { </a:t>
            </a:r>
            <a:r>
              <a:rPr lang="en-US" sz="1400" smtClean="0">
                <a:latin typeface="Calibri" pitchFamily="34" charset="0"/>
              </a:rPr>
              <a:t>Kelurahan}</a:t>
            </a:r>
            <a:endParaRPr lang="en-US" sz="1400">
              <a:latin typeface="Calibri" pitchFamily="34" charset="0"/>
            </a:endParaRPr>
          </a:p>
          <a:p>
            <a:pPr marL="168275"/>
            <a:r>
              <a:rPr lang="en-US" sz="1400">
                <a:latin typeface="Calibri" pitchFamily="34" charset="0"/>
              </a:rPr>
              <a:t>5</a:t>
            </a:r>
            <a:r>
              <a:rPr lang="en-US" sz="1400" smtClean="0">
                <a:latin typeface="Calibri" pitchFamily="34" charset="0"/>
              </a:rPr>
              <a:t>) Kelurahan </a:t>
            </a:r>
            <a:r>
              <a:rPr lang="en-US" sz="1400">
                <a:latin typeface="Calibri" pitchFamily="34" charset="0"/>
              </a:rPr>
              <a:t>= { </a:t>
            </a:r>
            <a:r>
              <a:rPr lang="en-US" sz="1400" smtClean="0">
                <a:latin typeface="Calibri" pitchFamily="34" charset="0"/>
              </a:rPr>
              <a:t>RW }</a:t>
            </a:r>
          </a:p>
          <a:p>
            <a:pPr marL="168275"/>
            <a:r>
              <a:rPr lang="en-US" sz="1400">
                <a:latin typeface="Calibri" pitchFamily="34" charset="0"/>
              </a:rPr>
              <a:t>6</a:t>
            </a:r>
            <a:r>
              <a:rPr lang="en-US" sz="1400" smtClean="0">
                <a:latin typeface="Calibri" pitchFamily="34" charset="0"/>
              </a:rPr>
              <a:t>) RW </a:t>
            </a:r>
            <a:r>
              <a:rPr lang="en-US" sz="1400">
                <a:latin typeface="Calibri" pitchFamily="34" charset="0"/>
              </a:rPr>
              <a:t>= { </a:t>
            </a:r>
            <a:r>
              <a:rPr lang="en-US" sz="1400" smtClean="0">
                <a:latin typeface="Calibri" pitchFamily="34" charset="0"/>
              </a:rPr>
              <a:t>RT }</a:t>
            </a:r>
          </a:p>
          <a:p>
            <a:pPr marL="168275"/>
            <a:r>
              <a:rPr lang="en-US" sz="1400" smtClean="0">
                <a:latin typeface="Calibri" pitchFamily="34" charset="0"/>
              </a:rPr>
              <a:t>7) RT = </a:t>
            </a:r>
            <a:r>
              <a:rPr lang="en-US" sz="1400">
                <a:latin typeface="Calibri" pitchFamily="34" charset="0"/>
              </a:rPr>
              <a:t>{ </a:t>
            </a:r>
            <a:r>
              <a:rPr lang="en-US" sz="1400" smtClean="0">
                <a:latin typeface="Calibri" pitchFamily="34" charset="0"/>
              </a:rPr>
              <a:t>KK }</a:t>
            </a:r>
          </a:p>
          <a:p>
            <a:pPr marL="168275"/>
            <a:endParaRPr lang="en-US" sz="1400">
              <a:latin typeface="Calibri" pitchFamily="34" charset="0"/>
            </a:endParaRPr>
          </a:p>
          <a:p>
            <a:r>
              <a:rPr lang="en-US" sz="1400" b="1" smtClean="0">
                <a:latin typeface="Calibri" pitchFamily="34" charset="0"/>
              </a:rPr>
              <a:t>Relationship set :</a:t>
            </a:r>
          </a:p>
          <a:p>
            <a:pPr marL="511175" indent="-342900">
              <a:buAutoNum type="arabicParenR"/>
            </a:pPr>
            <a:r>
              <a:rPr lang="en-US" sz="1400" smtClean="0">
                <a:latin typeface="Calibri" pitchFamily="34" charset="0"/>
              </a:rPr>
              <a:t>Terdiri dari</a:t>
            </a:r>
          </a:p>
          <a:p>
            <a:pPr marL="168275"/>
            <a:endParaRPr lang="en-US" sz="1400">
              <a:latin typeface="Calibri" pitchFamily="34" charset="0"/>
            </a:endParaRPr>
          </a:p>
          <a:p>
            <a:r>
              <a:rPr lang="en-US" sz="1400" b="1" smtClean="0">
                <a:latin typeface="Calibri" pitchFamily="34" charset="0"/>
              </a:rPr>
              <a:t>Query </a:t>
            </a:r>
            <a:r>
              <a:rPr lang="en-US" sz="1400" b="1">
                <a:latin typeface="Calibri" pitchFamily="34" charset="0"/>
              </a:rPr>
              <a:t>:</a:t>
            </a:r>
          </a:p>
          <a:p>
            <a:pPr marL="511175" indent="-342900">
              <a:buAutoNum type="arabicParenR"/>
            </a:pPr>
            <a:r>
              <a:rPr lang="en-US" sz="1400" smtClean="0">
                <a:latin typeface="Calibri" pitchFamily="34" charset="0"/>
              </a:rPr>
              <a:t>…</a:t>
            </a:r>
          </a:p>
          <a:p>
            <a:pPr marL="511175" indent="-342900">
              <a:buAutoNum type="arabicParenR"/>
            </a:pPr>
            <a:r>
              <a:rPr lang="en-US" sz="1400" smtClean="0">
                <a:latin typeface="Calibri" pitchFamily="34" charset="0"/>
              </a:rPr>
              <a:t>….</a:t>
            </a:r>
          </a:p>
          <a:p>
            <a:pPr marL="511175" indent="-342900">
              <a:buAutoNum type="arabicParenR"/>
            </a:pPr>
            <a:r>
              <a:rPr lang="en-US" sz="1400" smtClean="0">
                <a:latin typeface="Calibri" pitchFamily="34" charset="0"/>
              </a:rPr>
              <a:t>…</a:t>
            </a:r>
          </a:p>
          <a:p>
            <a:pPr marL="168275"/>
            <a:endParaRPr lang="en-US" sz="140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274" y="846710"/>
            <a:ext cx="499896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300"/>
              </a:spcAft>
            </a:pPr>
            <a:r>
              <a:rPr lang="en-US" b="1">
                <a:solidFill>
                  <a:prstClr val="black"/>
                </a:solidFill>
                <a:latin typeface="Calibri" pitchFamily="34" charset="0"/>
              </a:rPr>
              <a:t>PERTANYAAN PROBLEM :</a:t>
            </a:r>
          </a:p>
          <a:p>
            <a:pPr lvl="0">
              <a:spcAft>
                <a:spcPts val="300"/>
              </a:spcAft>
            </a:pPr>
            <a:r>
              <a:rPr lang="en-US">
                <a:solidFill>
                  <a:prstClr val="black"/>
                </a:solidFill>
                <a:latin typeface="Calibri" pitchFamily="34" charset="0"/>
              </a:rPr>
              <a:t>Buatkan Basis Data untuk  Organisasi </a:t>
            </a:r>
            <a:r>
              <a:rPr lang="en-US" smtClean="0">
                <a:solidFill>
                  <a:prstClr val="black"/>
                </a:solidFill>
                <a:latin typeface="Calibri" pitchFamily="34" charset="0"/>
              </a:rPr>
              <a:t>Pemerintah :</a:t>
            </a:r>
            <a:endParaRPr lang="en-US">
              <a:solidFill>
                <a:prstClr val="black"/>
              </a:solidFill>
              <a:latin typeface="Calibri" pitchFamily="34" charset="0"/>
            </a:endParaRPr>
          </a:p>
          <a:p>
            <a:pPr marL="114300" lvl="0">
              <a:spcAft>
                <a:spcPts val="300"/>
              </a:spcAft>
            </a:pP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1)  Pengelolaan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Sistem Administrasi Wilayah </a:t>
            </a: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RI</a:t>
            </a:r>
            <a:endParaRPr lang="en-US" sz="160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5237" y="852270"/>
            <a:ext cx="6091647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/>
              <a:t>Analisis-2 : ERD </a:t>
            </a:r>
            <a:r>
              <a:rPr lang="en-US" sz="1400" b="1" smtClean="0">
                <a:sym typeface="Wingdings" pitchFamily="2" charset="2"/>
              </a:rPr>
              <a:t> Database Wilayah_RI</a:t>
            </a:r>
            <a:endParaRPr lang="en-US" sz="1400" smtClean="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pPr marL="168275"/>
            <a:endParaRPr lang="en-US" sz="1400" smtClean="0">
              <a:latin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74110" y="1719915"/>
            <a:ext cx="4885557" cy="3735601"/>
            <a:chOff x="5874110" y="1719915"/>
            <a:chExt cx="4885557" cy="3735601"/>
          </a:xfrm>
        </p:grpSpPr>
        <p:sp>
          <p:nvSpPr>
            <p:cNvPr id="6" name="Text Box 3230"/>
            <p:cNvSpPr txBox="1">
              <a:spLocks noChangeArrowheads="1"/>
            </p:cNvSpPr>
            <p:nvPr/>
          </p:nvSpPr>
          <p:spPr bwMode="auto">
            <a:xfrm>
              <a:off x="6049381" y="2196899"/>
              <a:ext cx="1012246" cy="343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 </a:t>
              </a:r>
              <a:endParaRPr lang="en-US" sz="5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Provinsi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8" name="Text Box 3230"/>
            <p:cNvSpPr txBox="1">
              <a:spLocks noChangeArrowheads="1"/>
            </p:cNvSpPr>
            <p:nvPr/>
          </p:nvSpPr>
          <p:spPr bwMode="auto">
            <a:xfrm>
              <a:off x="9545616" y="2159952"/>
              <a:ext cx="1012246" cy="343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 </a:t>
              </a:r>
              <a:endParaRPr lang="en-US" sz="5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Kab_Kota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3" name="Straight Connector 2"/>
            <p:cNvCxnSpPr>
              <a:endCxn id="8" idx="1"/>
            </p:cNvCxnSpPr>
            <p:nvPr/>
          </p:nvCxnSpPr>
          <p:spPr>
            <a:xfrm flipV="1">
              <a:off x="7061627" y="2331633"/>
              <a:ext cx="2483989" cy="36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utoShape 3233"/>
            <p:cNvSpPr>
              <a:spLocks noChangeArrowheads="1"/>
            </p:cNvSpPr>
            <p:nvPr/>
          </p:nvSpPr>
          <p:spPr bwMode="auto">
            <a:xfrm>
              <a:off x="7613561" y="2067321"/>
              <a:ext cx="1354384" cy="60251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memiliki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93894" y="201223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latin typeface="Calibri" pitchFamily="34" charset="0"/>
                </a:rPr>
                <a:t>1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07218" y="2012233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sp>
          <p:nvSpPr>
            <p:cNvPr id="13" name="Text Box 3230"/>
            <p:cNvSpPr txBox="1">
              <a:spLocks noChangeArrowheads="1"/>
            </p:cNvSpPr>
            <p:nvPr/>
          </p:nvSpPr>
          <p:spPr bwMode="auto">
            <a:xfrm>
              <a:off x="9562623" y="3658338"/>
              <a:ext cx="1012246" cy="343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 </a:t>
              </a:r>
              <a:endParaRPr lang="en-US" sz="5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Kecamatan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0051739" y="2530547"/>
              <a:ext cx="0" cy="112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0051739" y="254827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latin typeface="Calibri" pitchFamily="34" charset="0"/>
                </a:rPr>
                <a:t>1</a:t>
              </a:r>
              <a:endParaRPr lang="en-US"/>
            </a:p>
          </p:txBody>
        </p:sp>
        <p:sp>
          <p:nvSpPr>
            <p:cNvPr id="14" name="AutoShape 3233"/>
            <p:cNvSpPr>
              <a:spLocks noChangeArrowheads="1"/>
            </p:cNvSpPr>
            <p:nvPr/>
          </p:nvSpPr>
          <p:spPr bwMode="auto">
            <a:xfrm>
              <a:off x="9374547" y="2890176"/>
              <a:ext cx="1354384" cy="45724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memiliki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51765" y="3312058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0082475" y="3969758"/>
              <a:ext cx="0" cy="112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0082475" y="398749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latin typeface="Calibri" pitchFamily="34" charset="0"/>
                </a:rPr>
                <a:t>1</a:t>
              </a:r>
              <a:endParaRPr lang="en-US"/>
            </a:p>
          </p:txBody>
        </p:sp>
        <p:sp>
          <p:nvSpPr>
            <p:cNvPr id="21" name="AutoShape 3233"/>
            <p:cNvSpPr>
              <a:spLocks noChangeArrowheads="1"/>
            </p:cNvSpPr>
            <p:nvPr/>
          </p:nvSpPr>
          <p:spPr bwMode="auto">
            <a:xfrm>
              <a:off x="9405283" y="4329387"/>
              <a:ext cx="1354384" cy="45724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memiliki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2501" y="4751269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sp>
          <p:nvSpPr>
            <p:cNvPr id="23" name="Text Box 3230"/>
            <p:cNvSpPr txBox="1">
              <a:spLocks noChangeArrowheads="1"/>
            </p:cNvSpPr>
            <p:nvPr/>
          </p:nvSpPr>
          <p:spPr bwMode="auto">
            <a:xfrm>
              <a:off x="9631779" y="5112154"/>
              <a:ext cx="1012246" cy="343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 </a:t>
              </a:r>
              <a:endParaRPr lang="en-US" sz="5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Kelurahan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15789" y="2779040"/>
              <a:ext cx="4507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mtClean="0">
                  <a:latin typeface="Calibri" pitchFamily="34" charset="0"/>
                </a:rPr>
                <a:t>Kode</a:t>
              </a:r>
              <a:endParaRPr lang="en-US" sz="10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74110" y="176601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mtClean="0">
                  <a:latin typeface="Calibri" pitchFamily="34" charset="0"/>
                </a:rPr>
                <a:t>Nama</a:t>
              </a:r>
              <a:endParaRPr lang="en-US" sz="10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07423" y="1719915"/>
              <a:ext cx="5902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mtClean="0">
                  <a:latin typeface="Calibri" pitchFamily="34" charset="0"/>
                </a:rPr>
                <a:t>IbuKota</a:t>
              </a:r>
              <a:endParaRPr lang="en-US" sz="10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91918" y="2794500"/>
              <a:ext cx="2808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mtClean="0">
                  <a:latin typeface="Calibri" pitchFamily="34" charset="0"/>
                </a:rPr>
                <a:t>…</a:t>
              </a:r>
              <a:endParaRPr lang="en-US" sz="1000"/>
            </a:p>
          </p:txBody>
        </p:sp>
      </p:grpSp>
      <p:cxnSp>
        <p:nvCxnSpPr>
          <p:cNvPr id="26" name="Straight Connector 25"/>
          <p:cNvCxnSpPr/>
          <p:nvPr/>
        </p:nvCxnSpPr>
        <p:spPr>
          <a:xfrm flipH="1" flipV="1">
            <a:off x="6103169" y="2012233"/>
            <a:ext cx="17468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01445" y="1698172"/>
            <a:ext cx="637775" cy="338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84281" y="2732945"/>
            <a:ext cx="637775" cy="338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0"/>
          </p:cNvCxnSpPr>
          <p:nvPr/>
        </p:nvCxnSpPr>
        <p:spPr>
          <a:xfrm flipV="1">
            <a:off x="6103169" y="2529688"/>
            <a:ext cx="174686" cy="20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4" idx="4"/>
          </p:cNvCxnSpPr>
          <p:nvPr/>
        </p:nvCxnSpPr>
        <p:spPr>
          <a:xfrm flipV="1">
            <a:off x="6730190" y="2012233"/>
            <a:ext cx="123456" cy="19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534758" y="1673820"/>
            <a:ext cx="637775" cy="338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8" idx="0"/>
          </p:cNvCxnSpPr>
          <p:nvPr/>
        </p:nvCxnSpPr>
        <p:spPr>
          <a:xfrm flipH="1" flipV="1">
            <a:off x="6730191" y="2548280"/>
            <a:ext cx="264923" cy="20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76226" y="2748404"/>
            <a:ext cx="637775" cy="338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endCxn id="19" idx="0"/>
          </p:cNvCxnSpPr>
          <p:nvPr/>
        </p:nvCxnSpPr>
        <p:spPr>
          <a:xfrm flipH="1">
            <a:off x="10652253" y="2477761"/>
            <a:ext cx="1" cy="2132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841332" y="2152254"/>
            <a:ext cx="2929179" cy="56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7" idx="1"/>
          </p:cNvCxnSpPr>
          <p:nvPr/>
        </p:nvCxnSpPr>
        <p:spPr>
          <a:xfrm flipH="1">
            <a:off x="2951698" y="2187795"/>
            <a:ext cx="2707112" cy="7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07181" y="136038"/>
            <a:ext cx="10130118" cy="438497"/>
          </a:xfrm>
        </p:spPr>
        <p:txBody>
          <a:bodyPr>
            <a:normAutofit fontScale="90000"/>
          </a:bodyPr>
          <a:lstStyle/>
          <a:p>
            <a:r>
              <a:rPr lang="en-US" sz="2800" smtClean="0">
                <a:latin typeface="Calibri" pitchFamily="34" charset="0"/>
              </a:rPr>
              <a:t>REVIEW DIAGRAM ER WILAYAH RI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8810" y="1897829"/>
            <a:ext cx="1182522" cy="5799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Kab_Kota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3395504" y="1747811"/>
            <a:ext cx="1763485" cy="857996"/>
          </a:xfrm>
          <a:prstGeom prst="diamond">
            <a:avLst/>
          </a:prstGeom>
          <a:solidFill>
            <a:srgbClr val="68F2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memiliki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0464" y="1124945"/>
            <a:ext cx="1008596" cy="496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#Kode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9177" y="1862288"/>
            <a:ext cx="1182522" cy="5799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Provinsi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7444989" y="1771860"/>
            <a:ext cx="1763485" cy="857996"/>
          </a:xfrm>
          <a:prstGeom prst="diamond">
            <a:avLst/>
          </a:prstGeom>
          <a:solidFill>
            <a:srgbClr val="68F2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memiliki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70511" y="1886843"/>
            <a:ext cx="1426950" cy="5799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Kecamatan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9770511" y="3222344"/>
            <a:ext cx="1763485" cy="857996"/>
          </a:xfrm>
          <a:prstGeom prst="diamond">
            <a:avLst/>
          </a:prstGeom>
          <a:solidFill>
            <a:srgbClr val="68F2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memiliki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38778" y="4610141"/>
            <a:ext cx="1426950" cy="5799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Kelurahan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59881" y="876750"/>
            <a:ext cx="979046" cy="496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Nama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2491" y="2629856"/>
            <a:ext cx="1076686" cy="496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Ibukota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91501" y="1052251"/>
            <a:ext cx="1142346" cy="496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Jml_penduduk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759881" y="2974149"/>
            <a:ext cx="1201113" cy="496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Kord_X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57161" y="2725955"/>
            <a:ext cx="1076686" cy="496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Kord_Y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29" idx="0"/>
          </p:cNvCxnSpPr>
          <p:nvPr/>
        </p:nvCxnSpPr>
        <p:spPr>
          <a:xfrm flipH="1">
            <a:off x="2360438" y="2442220"/>
            <a:ext cx="38500" cy="531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7" idx="7"/>
          </p:cNvCxnSpPr>
          <p:nvPr/>
        </p:nvCxnSpPr>
        <p:spPr>
          <a:xfrm flipH="1">
            <a:off x="1611500" y="2442220"/>
            <a:ext cx="536500" cy="2603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70632" y="2466775"/>
            <a:ext cx="299982" cy="404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4"/>
            <a:endCxn id="15" idx="0"/>
          </p:cNvCxnSpPr>
          <p:nvPr/>
        </p:nvCxnSpPr>
        <p:spPr>
          <a:xfrm>
            <a:off x="2249404" y="1373139"/>
            <a:ext cx="111034" cy="4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5"/>
          </p:cNvCxnSpPr>
          <p:nvPr/>
        </p:nvCxnSpPr>
        <p:spPr>
          <a:xfrm>
            <a:off x="1691355" y="1548640"/>
            <a:ext cx="147705" cy="338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70632" y="1548640"/>
            <a:ext cx="430956" cy="317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60994" y="1771860"/>
            <a:ext cx="591261" cy="57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93503" y="1758797"/>
            <a:ext cx="591261" cy="57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5389300" y="901305"/>
            <a:ext cx="979046" cy="496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…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4"/>
          </p:cNvCxnSpPr>
          <p:nvPr/>
        </p:nvCxnSpPr>
        <p:spPr>
          <a:xfrm>
            <a:off x="5878823" y="1397694"/>
            <a:ext cx="111034" cy="4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798014" y="912291"/>
            <a:ext cx="979046" cy="496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…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4"/>
          </p:cNvCxnSpPr>
          <p:nvPr/>
        </p:nvCxnSpPr>
        <p:spPr>
          <a:xfrm>
            <a:off x="10287537" y="1408680"/>
            <a:ext cx="111034" cy="48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951312" y="3914569"/>
            <a:ext cx="979046" cy="4963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…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9739400" y="4410958"/>
            <a:ext cx="199378" cy="199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906647" y="1719607"/>
            <a:ext cx="591261" cy="57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39156" y="1706544"/>
            <a:ext cx="591261" cy="57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483986" y="2596024"/>
            <a:ext cx="591261" cy="57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549301" y="4030209"/>
            <a:ext cx="591261" cy="57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1507" y="4458933"/>
            <a:ext cx="3914862" cy="1998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smtClean="0">
                <a:solidFill>
                  <a:schemeClr val="tx1"/>
                </a:solidFill>
                <a:latin typeface="Calibri" pitchFamily="34" charset="0"/>
              </a:rPr>
              <a:t>Studi Key &amp; Atribut di Entitas Provinsi :</a:t>
            </a:r>
          </a:p>
          <a:p>
            <a:pPr marL="457200" indent="-457200">
              <a:buAutoNum type="arabicParenR"/>
            </a:pP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Kode 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  Kenapa ?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 ciptakan kode ?</a:t>
            </a:r>
            <a:endParaRPr lang="en-US" sz="160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>
              <a:buAutoNum type="arabicParenR"/>
            </a:pP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Nama 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 Boleh tidak ?</a:t>
            </a:r>
          </a:p>
          <a:p>
            <a:pPr marL="457200" indent="-457200">
              <a:buAutoNum type="arabicParenR"/>
            </a:pP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Kode + Nama </a:t>
            </a:r>
            <a:r>
              <a:rPr lang="en-US" sz="160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1600">
                <a:solidFill>
                  <a:schemeClr val="tx1"/>
                </a:solidFill>
                <a:latin typeface="Calibri" pitchFamily="34" charset="0"/>
              </a:rPr>
              <a:t> Boleh tidak 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?</a:t>
            </a:r>
          </a:p>
          <a:p>
            <a:pPr marL="457200" indent="-457200">
              <a:buAutoNum type="arabicParenR"/>
            </a:pP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Ibukota 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 Boleh tidak ?</a:t>
            </a:r>
          </a:p>
          <a:p>
            <a:pPr marL="457200" indent="-457200">
              <a:buAutoNum type="arabicParenR"/>
            </a:pPr>
            <a:r>
              <a:rPr lang="en-US" sz="160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Lokasi Kenapa tidak Koordinat saja ?</a:t>
            </a:r>
          </a:p>
          <a:p>
            <a:pPr marL="457200" indent="-457200">
              <a:buAutoNum type="arabicParenR"/>
            </a:pP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Bolehkah atributnya dikurangi atau ditambah ?</a:t>
            </a:r>
            <a:endParaRPr lang="en-US" sz="16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05458" y="4743929"/>
            <a:ext cx="4345854" cy="1674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  <a:latin typeface="Calibri" pitchFamily="34" charset="0"/>
              </a:rPr>
              <a:t>Studi Relationship  :</a:t>
            </a:r>
          </a:p>
          <a:p>
            <a:pPr marL="457200" indent="-457200">
              <a:buAutoNum type="arabicParenR"/>
            </a:pPr>
            <a:r>
              <a:rPr lang="en-US" sz="2000" smtClean="0">
                <a:solidFill>
                  <a:schemeClr val="tx1"/>
                </a:solidFill>
                <a:latin typeface="Calibri" pitchFamily="34" charset="0"/>
              </a:rPr>
              <a:t>Memiliki </a:t>
            </a:r>
            <a:r>
              <a:rPr lang="en-US" sz="200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</a:t>
            </a:r>
            <a:r>
              <a:rPr lang="en-US" sz="2000" smtClean="0">
                <a:solidFill>
                  <a:schemeClr val="tx1"/>
                </a:solidFill>
                <a:latin typeface="Calibri" pitchFamily="34" charset="0"/>
              </a:rPr>
              <a:t>  Kenapa kata kerja ?</a:t>
            </a:r>
          </a:p>
          <a:p>
            <a:pPr marL="457200" indent="-457200">
              <a:buAutoNum type="arabicParenR"/>
            </a:pPr>
            <a:r>
              <a:rPr lang="en-US" sz="2000" smtClean="0">
                <a:solidFill>
                  <a:schemeClr val="tx1"/>
                </a:solidFill>
                <a:latin typeface="Calibri" pitchFamily="34" charset="0"/>
              </a:rPr>
              <a:t>Tingakt/derajat Cardinality/asosiasi </a:t>
            </a:r>
            <a:r>
              <a:rPr lang="en-US" sz="200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000" smtClean="0">
                <a:solidFill>
                  <a:schemeClr val="tx1"/>
                </a:solidFill>
                <a:latin typeface="Calibri" pitchFamily="34" charset="0"/>
              </a:rPr>
              <a:t> 1 : N kenapa ?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01308"/>
              </p:ext>
            </p:extLst>
          </p:nvPr>
        </p:nvGraphicFramePr>
        <p:xfrm>
          <a:off x="4411661" y="3096099"/>
          <a:ext cx="4425632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360998"/>
                <a:gridCol w="505460"/>
                <a:gridCol w="683260"/>
                <a:gridCol w="776922"/>
                <a:gridCol w="510222"/>
                <a:gridCol w="794385"/>
                <a:gridCol w="79438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No</a:t>
                      </a: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Kode</a:t>
                      </a: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Nama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Provinsi</a:t>
                      </a: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Jumlah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penduduk</a:t>
                      </a: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Ibu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 Kota</a:t>
                      </a: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Koordinat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_X</a:t>
                      </a: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Koordinat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0" smtClean="0">
                          <a:effectLst/>
                          <a:latin typeface="Times New Roman"/>
                          <a:ea typeface="Times New Roman"/>
                        </a:rPr>
                        <a:t>_Y</a:t>
                      </a: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b="0" i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2325816">
            <a:off x="3768505" y="3280035"/>
            <a:ext cx="683416" cy="546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57930" y="786622"/>
            <a:ext cx="1822762" cy="67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  <a:latin typeface="Calibri" pitchFamily="34" charset="0"/>
              </a:rPr>
              <a:t>Model - ER</a:t>
            </a:r>
            <a:endParaRPr lang="en-US" sz="200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>
              <a:buAutoNum type="arabicParenR"/>
            </a:pPr>
            <a:endParaRPr lang="en-US" sz="2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58989" y="2728904"/>
            <a:ext cx="3677650" cy="67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  <a:latin typeface="Calibri" pitchFamily="34" charset="0"/>
              </a:rPr>
              <a:t>Model – RELATION/TABEL</a:t>
            </a:r>
            <a:endParaRPr lang="en-US" sz="200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>
              <a:buAutoNum type="arabicParenR"/>
            </a:pPr>
            <a:endParaRPr lang="en-US" sz="200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MODEl ENTITY-RELATIONSHIP 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STUDI KASUS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978" y="2211349"/>
            <a:ext cx="436345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/>
              <a:t>Analisis-1 :</a:t>
            </a:r>
          </a:p>
          <a:p>
            <a:endParaRPr lang="en-US" sz="1400" smtClean="0">
              <a:latin typeface="Calibri" pitchFamily="34" charset="0"/>
            </a:endParaRPr>
          </a:p>
          <a:p>
            <a:r>
              <a:rPr lang="en-US" sz="1400" b="1" smtClean="0">
                <a:latin typeface="Calibri" pitchFamily="34" charset="0"/>
              </a:rPr>
              <a:t>Entity Set</a:t>
            </a:r>
          </a:p>
          <a:p>
            <a:pPr marL="168275"/>
            <a:r>
              <a:rPr lang="en-US" sz="1400" smtClean="0">
                <a:latin typeface="Calibri" pitchFamily="34" charset="0"/>
              </a:rPr>
              <a:t>1) matakuliah</a:t>
            </a:r>
          </a:p>
          <a:p>
            <a:pPr marL="168275"/>
            <a:r>
              <a:rPr lang="en-US" sz="1400" smtClean="0">
                <a:latin typeface="Calibri" pitchFamily="34" charset="0"/>
              </a:rPr>
              <a:t>2) Mahasiswa</a:t>
            </a:r>
          </a:p>
          <a:p>
            <a:pPr marL="168275"/>
            <a:r>
              <a:rPr lang="en-US" sz="1400" smtClean="0">
                <a:latin typeface="Calibri" pitchFamily="34" charset="0"/>
              </a:rPr>
              <a:t>3) </a:t>
            </a:r>
            <a:r>
              <a:rPr lang="en-US" sz="1400">
                <a:latin typeface="Calibri" pitchFamily="34" charset="0"/>
              </a:rPr>
              <a:t>…</a:t>
            </a:r>
            <a:endParaRPr lang="en-US" sz="1400" smtClean="0">
              <a:latin typeface="Calibri" pitchFamily="34" charset="0"/>
            </a:endParaRPr>
          </a:p>
          <a:p>
            <a:endParaRPr lang="en-US" sz="1400" b="1" smtClean="0">
              <a:latin typeface="Calibri" pitchFamily="34" charset="0"/>
            </a:endParaRPr>
          </a:p>
          <a:p>
            <a:r>
              <a:rPr lang="en-US" sz="1400" b="1" smtClean="0">
                <a:latin typeface="Calibri" pitchFamily="34" charset="0"/>
              </a:rPr>
              <a:t>Realtionship set :</a:t>
            </a:r>
          </a:p>
          <a:p>
            <a:pPr marL="168275"/>
            <a:r>
              <a:rPr lang="en-US" sz="1400">
                <a:latin typeface="Calibri" pitchFamily="34" charset="0"/>
              </a:rPr>
              <a:t>1</a:t>
            </a:r>
            <a:r>
              <a:rPr lang="en-US" sz="1400" smtClean="0">
                <a:latin typeface="Calibri" pitchFamily="34" charset="0"/>
              </a:rPr>
              <a:t>) …</a:t>
            </a:r>
          </a:p>
          <a:p>
            <a:pPr marL="168275"/>
            <a:r>
              <a:rPr lang="en-US" sz="1400">
                <a:latin typeface="Calibri" pitchFamily="34" charset="0"/>
              </a:rPr>
              <a:t>2</a:t>
            </a:r>
            <a:r>
              <a:rPr lang="en-US" sz="1400" smtClean="0">
                <a:latin typeface="Calibri" pitchFamily="34" charset="0"/>
              </a:rPr>
              <a:t>) …</a:t>
            </a:r>
          </a:p>
          <a:p>
            <a:pPr marL="168275"/>
            <a:endParaRPr lang="en-US" sz="140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3669" y="852270"/>
            <a:ext cx="6213215" cy="5602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/>
              <a:t>Analisis-2 : ERD Basis data STMIK_DCI</a:t>
            </a:r>
            <a:endParaRPr lang="en-US" sz="1400" smtClean="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endParaRPr lang="en-US" sz="1400">
              <a:latin typeface="Calibri" pitchFamily="34" charset="0"/>
            </a:endParaRPr>
          </a:p>
          <a:p>
            <a:endParaRPr lang="en-US" sz="1400" smtClean="0">
              <a:latin typeface="Calibri" pitchFamily="34" charset="0"/>
            </a:endParaRPr>
          </a:p>
          <a:p>
            <a:pPr marL="168275"/>
            <a:endParaRPr lang="en-US" sz="140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706" y="897873"/>
            <a:ext cx="499896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300"/>
              </a:spcAft>
            </a:pPr>
            <a:r>
              <a:rPr lang="en-US" b="1">
                <a:solidFill>
                  <a:prstClr val="black"/>
                </a:solidFill>
                <a:latin typeface="Calibri" pitchFamily="34" charset="0"/>
              </a:rPr>
              <a:t>PERTANYAAN PROBLEM :</a:t>
            </a:r>
          </a:p>
          <a:p>
            <a:pPr lvl="0">
              <a:spcAft>
                <a:spcPts val="300"/>
              </a:spcAft>
            </a:pPr>
            <a:r>
              <a:rPr lang="en-US">
                <a:solidFill>
                  <a:prstClr val="black"/>
                </a:solidFill>
                <a:latin typeface="Calibri" pitchFamily="34" charset="0"/>
              </a:rPr>
              <a:t>Buatkan Basis Data untuk  Organisasi </a:t>
            </a:r>
            <a:r>
              <a:rPr lang="en-US" smtClean="0">
                <a:solidFill>
                  <a:prstClr val="black"/>
                </a:solidFill>
                <a:latin typeface="Calibri" pitchFamily="34" charset="0"/>
              </a:rPr>
              <a:t>Bisnis :</a:t>
            </a:r>
            <a:endParaRPr lang="en-US">
              <a:solidFill>
                <a:prstClr val="black"/>
              </a:solidFill>
              <a:latin typeface="Calibri" pitchFamily="34" charset="0"/>
            </a:endParaRPr>
          </a:p>
          <a:p>
            <a:pPr marL="344488" lvl="0" indent="-230188">
              <a:spcAft>
                <a:spcPts val="300"/>
              </a:spcAft>
            </a:pPr>
            <a:r>
              <a:rPr lang="en-US" sz="1600" smtClean="0">
                <a:solidFill>
                  <a:srgbClr val="0033CC"/>
                </a:solidFill>
                <a:latin typeface="Calibri" pitchFamily="34" charset="0"/>
              </a:rPr>
              <a:t>2) 	Pengelolaan </a:t>
            </a:r>
            <a:r>
              <a:rPr lang="en-US" sz="1600">
                <a:solidFill>
                  <a:srgbClr val="0033CC"/>
                </a:solidFill>
                <a:latin typeface="Calibri" pitchFamily="34" charset="0"/>
              </a:rPr>
              <a:t>Sistem Akademik Perkuliahan Perguruan Tinggi</a:t>
            </a:r>
          </a:p>
        </p:txBody>
      </p:sp>
    </p:spTree>
    <p:extLst>
      <p:ext uri="{BB962C8B-B14F-4D97-AF65-F5344CB8AC3E}">
        <p14:creationId xmlns:p14="http://schemas.microsoft.com/office/powerpoint/2010/main" val="29327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07181" y="136038"/>
            <a:ext cx="10130118" cy="438497"/>
          </a:xfrm>
        </p:spPr>
        <p:txBody>
          <a:bodyPr>
            <a:normAutofit fontScale="90000"/>
          </a:bodyPr>
          <a:lstStyle/>
          <a:p>
            <a:r>
              <a:rPr lang="en-US" sz="2800" smtClean="0">
                <a:latin typeface="Calibri" pitchFamily="34" charset="0"/>
              </a:rPr>
              <a:t>REVIEW MODEL DATA – ER (Entity Relationship) 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7394" y="1166794"/>
            <a:ext cx="3378549" cy="1384995"/>
          </a:xfrm>
          <a:prstGeom prst="rect">
            <a:avLst/>
          </a:prstGeom>
          <a:solidFill>
            <a:srgbClr val="FFE07D"/>
          </a:solidFill>
        </p:spPr>
        <p:txBody>
          <a:bodyPr wrap="square">
            <a:spAutoFit/>
          </a:bodyPr>
          <a:lstStyle/>
          <a:p>
            <a:r>
              <a:rPr lang="en-US" sz="1200" b="1" smtClean="0"/>
              <a:t>Contoh data : (3 data) </a:t>
            </a:r>
          </a:p>
          <a:p>
            <a:pPr marL="168275" indent="-168275">
              <a:buFont typeface="Courier New" pitchFamily="49" charset="0"/>
              <a:buChar char="o"/>
            </a:pPr>
            <a:r>
              <a:rPr lang="en-US" sz="1200" smtClean="0">
                <a:latin typeface="Calibri" pitchFamily="34" charset="0"/>
              </a:rPr>
              <a:t>Matakuliah  </a:t>
            </a:r>
            <a:r>
              <a:rPr lang="en-US" sz="1200">
                <a:latin typeface="Calibri" pitchFamily="34" charset="0"/>
              </a:rPr>
              <a:t>= </a:t>
            </a:r>
            <a:r>
              <a:rPr lang="en-US" sz="1200" smtClean="0">
                <a:latin typeface="Calibri" pitchFamily="34" charset="0"/>
              </a:rPr>
              <a:t>{ Basis data, statistika, pemrograman web, …</a:t>
            </a:r>
            <a:endParaRPr lang="en-US" sz="1200">
              <a:latin typeface="Calibri" pitchFamily="34" charset="0"/>
            </a:endParaRPr>
          </a:p>
          <a:p>
            <a:pPr marL="168275" indent="-168275">
              <a:buFont typeface="Courier New" pitchFamily="49" charset="0"/>
              <a:buChar char="o"/>
            </a:pPr>
            <a:r>
              <a:rPr lang="en-US" sz="1200" smtClean="0">
                <a:latin typeface="Calibri" pitchFamily="34" charset="0"/>
              </a:rPr>
              <a:t>Kurikulum = {?  </a:t>
            </a:r>
            <a:r>
              <a:rPr lang="en-US" sz="1200">
                <a:latin typeface="Calibri" pitchFamily="34" charset="0"/>
              </a:rPr>
              <a:t>…</a:t>
            </a:r>
          </a:p>
          <a:p>
            <a:pPr marL="168275" indent="-168275">
              <a:buFont typeface="Courier New" pitchFamily="49" charset="0"/>
              <a:buChar char="o"/>
            </a:pPr>
            <a:r>
              <a:rPr lang="en-US" sz="1200" smtClean="0">
                <a:latin typeface="Calibri" pitchFamily="34" charset="0"/>
              </a:rPr>
              <a:t>Pembayaran = { ? …</a:t>
            </a:r>
            <a:endParaRPr lang="en-US" sz="1200">
              <a:latin typeface="Calibri" pitchFamily="34" charset="0"/>
            </a:endParaRPr>
          </a:p>
          <a:p>
            <a:pPr marL="168275" indent="-168275">
              <a:buFont typeface="Courier New" pitchFamily="49" charset="0"/>
              <a:buChar char="o"/>
            </a:pPr>
            <a:r>
              <a:rPr lang="en-US" sz="1200">
                <a:latin typeface="Calibri" pitchFamily="34" charset="0"/>
              </a:rPr>
              <a:t>… = …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>
              <a:latin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77132" y="755749"/>
            <a:ext cx="7396319" cy="5713944"/>
            <a:chOff x="6461967" y="1269398"/>
            <a:chExt cx="5236058" cy="5100113"/>
          </a:xfrm>
        </p:grpSpPr>
        <p:sp>
          <p:nvSpPr>
            <p:cNvPr id="27" name="Rectangle 26"/>
            <p:cNvSpPr/>
            <p:nvPr/>
          </p:nvSpPr>
          <p:spPr>
            <a:xfrm>
              <a:off x="6461967" y="1636286"/>
              <a:ext cx="5236058" cy="4733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6471006" y="1269398"/>
              <a:ext cx="1822762" cy="339486"/>
            </a:xfrm>
            <a:prstGeom prst="round2SameRect">
              <a:avLst>
                <a:gd name="adj1" fmla="val 39208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/>
                  </a:solidFill>
                  <a:latin typeface="Calibri" pitchFamily="34" charset="0"/>
                </a:rPr>
                <a:t>Model - ERD</a:t>
              </a:r>
              <a:endParaRPr lang="en-US" sz="2000" smtClean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693472" y="1880388"/>
              <a:ext cx="4943637" cy="4378902"/>
              <a:chOff x="6701431" y="1575351"/>
              <a:chExt cx="4943637" cy="437890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975249" y="3666869"/>
                <a:ext cx="0" cy="194936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8366009" y="3501892"/>
                <a:ext cx="292917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Diamond 31"/>
              <p:cNvSpPr/>
              <p:nvPr/>
            </p:nvSpPr>
            <p:spPr>
              <a:xfrm>
                <a:off x="8492319" y="4193784"/>
                <a:ext cx="1567151" cy="475386"/>
              </a:xfrm>
              <a:prstGeom prst="diamond">
                <a:avLst/>
              </a:prstGeom>
              <a:solidFill>
                <a:srgbClr val="68F2E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TRANSKRIP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87498" y="3328852"/>
                <a:ext cx="1034139" cy="3380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Matakuliah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35" idx="5"/>
              </p:cNvCxnSpPr>
              <p:nvPr/>
            </p:nvCxnSpPr>
            <p:spPr>
              <a:xfrm>
                <a:off x="7482539" y="1849063"/>
                <a:ext cx="301789" cy="26196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7020961" y="1629791"/>
                <a:ext cx="540772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NIDN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991871" y="2449048"/>
                <a:ext cx="297739" cy="289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434327" y="2111031"/>
                <a:ext cx="1034139" cy="3380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Dosen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476608" y="3350194"/>
                <a:ext cx="1034139" cy="3380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Mahasiswa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Diamond 38"/>
              <p:cNvSpPr/>
              <p:nvPr/>
            </p:nvSpPr>
            <p:spPr>
              <a:xfrm>
                <a:off x="8847591" y="3262908"/>
                <a:ext cx="1129562" cy="475386"/>
              </a:xfrm>
              <a:prstGeom prst="diamond">
                <a:avLst/>
              </a:prstGeom>
              <a:solidFill>
                <a:srgbClr val="68F2E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KRS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7967299" y="2449048"/>
                <a:ext cx="0" cy="9144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Diamond 40"/>
              <p:cNvSpPr/>
              <p:nvPr/>
            </p:nvSpPr>
            <p:spPr>
              <a:xfrm>
                <a:off x="7402190" y="2650437"/>
                <a:ext cx="1129562" cy="475386"/>
              </a:xfrm>
              <a:prstGeom prst="diamond">
                <a:avLst/>
              </a:prstGeom>
              <a:solidFill>
                <a:srgbClr val="68F2E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Wali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044417" y="3073482"/>
                <a:ext cx="297739" cy="289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973225" y="3223904"/>
                <a:ext cx="297739" cy="289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553875" y="3229064"/>
                <a:ext cx="297739" cy="289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333387" y="4262468"/>
                <a:ext cx="1034139" cy="3380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Kurikulum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Diamond 45"/>
              <p:cNvSpPr/>
              <p:nvPr/>
            </p:nvSpPr>
            <p:spPr>
              <a:xfrm>
                <a:off x="7410468" y="4543042"/>
                <a:ext cx="1129562" cy="475386"/>
              </a:xfrm>
              <a:prstGeom prst="diamond">
                <a:avLst/>
              </a:prstGeom>
              <a:solidFill>
                <a:srgbClr val="68F2E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memiliki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endCxn id="32" idx="1"/>
              </p:cNvCxnSpPr>
              <p:nvPr/>
            </p:nvCxnSpPr>
            <p:spPr>
              <a:xfrm>
                <a:off x="8217139" y="3688211"/>
                <a:ext cx="275180" cy="74326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2" idx="3"/>
                <a:endCxn id="45" idx="1"/>
              </p:cNvCxnSpPr>
              <p:nvPr/>
            </p:nvCxnSpPr>
            <p:spPr>
              <a:xfrm>
                <a:off x="10059470" y="4431477"/>
                <a:ext cx="273917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7540560" y="5616236"/>
                <a:ext cx="1079274" cy="3380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Pembayaran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975249" y="4143277"/>
                <a:ext cx="297739" cy="289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029280" y="5200800"/>
                <a:ext cx="297739" cy="289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405005" y="3971743"/>
                <a:ext cx="297739" cy="289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89759" y="4113176"/>
                <a:ext cx="297739" cy="289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en-US" sz="1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9087955" y="5616235"/>
                <a:ext cx="1034139" cy="3380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… dst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644948" y="1609563"/>
                <a:ext cx="540772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NAMA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246734" y="1575351"/>
                <a:ext cx="733226" cy="291105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LULUSAN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37" idx="0"/>
              </p:cNvCxnSpPr>
              <p:nvPr/>
            </p:nvCxnSpPr>
            <p:spPr>
              <a:xfrm>
                <a:off x="7915334" y="1866456"/>
                <a:ext cx="36063" cy="2445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8154296" y="1841077"/>
                <a:ext cx="314170" cy="26995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0" idx="5"/>
                <a:endCxn id="38" idx="1"/>
              </p:cNvCxnSpPr>
              <p:nvPr/>
            </p:nvCxnSpPr>
            <p:spPr>
              <a:xfrm>
                <a:off x="7226027" y="3252736"/>
                <a:ext cx="250581" cy="26646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6764449" y="3033464"/>
                <a:ext cx="540772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NIM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47789" y="3363448"/>
                <a:ext cx="540772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NAMA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701431" y="3706619"/>
                <a:ext cx="733226" cy="291105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GENDER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63" name="Straight Connector 62"/>
              <p:cNvCxnSpPr>
                <a:endCxn id="38" idx="1"/>
              </p:cNvCxnSpPr>
              <p:nvPr/>
            </p:nvCxnSpPr>
            <p:spPr>
              <a:xfrm>
                <a:off x="7270529" y="3511434"/>
                <a:ext cx="206079" cy="77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7249880" y="3553234"/>
                <a:ext cx="208300" cy="1850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6" idx="5"/>
              </p:cNvCxnSpPr>
              <p:nvPr/>
            </p:nvCxnSpPr>
            <p:spPr>
              <a:xfrm>
                <a:off x="7311152" y="5357532"/>
                <a:ext cx="250581" cy="26646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6849574" y="5138260"/>
                <a:ext cx="540772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…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0784616" y="4766871"/>
                <a:ext cx="733226" cy="291105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…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68" name="Straight Connector 67"/>
              <p:cNvCxnSpPr>
                <a:stCxn id="45" idx="2"/>
                <a:endCxn id="67" idx="0"/>
              </p:cNvCxnSpPr>
              <p:nvPr/>
            </p:nvCxnSpPr>
            <p:spPr>
              <a:xfrm>
                <a:off x="10850457" y="4600485"/>
                <a:ext cx="300772" cy="16638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0" idx="5"/>
              </p:cNvCxnSpPr>
              <p:nvPr/>
            </p:nvCxnSpPr>
            <p:spPr>
              <a:xfrm>
                <a:off x="10463221" y="3064783"/>
                <a:ext cx="301789" cy="26196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10001643" y="2845511"/>
                <a:ext cx="540772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KODE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0625630" y="2825283"/>
                <a:ext cx="540772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NAMA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1227416" y="2791071"/>
                <a:ext cx="417652" cy="291105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SKS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73" name="Straight Connector 72"/>
              <p:cNvCxnSpPr>
                <a:stCxn id="71" idx="4"/>
              </p:cNvCxnSpPr>
              <p:nvPr/>
            </p:nvCxnSpPr>
            <p:spPr>
              <a:xfrm>
                <a:off x="10896016" y="3082176"/>
                <a:ext cx="36063" cy="2445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11134978" y="3056797"/>
                <a:ext cx="314170" cy="26995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76" idx="5"/>
              </p:cNvCxnSpPr>
              <p:nvPr/>
            </p:nvCxnSpPr>
            <p:spPr>
              <a:xfrm>
                <a:off x="7234247" y="2558816"/>
                <a:ext cx="250581" cy="26646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6772669" y="2339544"/>
                <a:ext cx="540772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…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9454914" y="4773608"/>
                <a:ext cx="667180" cy="291105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…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78" name="Straight Connector 77"/>
              <p:cNvCxnSpPr>
                <a:endCxn id="77" idx="1"/>
              </p:cNvCxnSpPr>
              <p:nvPr/>
            </p:nvCxnSpPr>
            <p:spPr>
              <a:xfrm>
                <a:off x="9412372" y="4641552"/>
                <a:ext cx="140248" cy="17468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8979960" y="3092920"/>
                <a:ext cx="295934" cy="23383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8639855" y="2887037"/>
                <a:ext cx="894751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SEMESTER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781506" y="3802951"/>
                <a:ext cx="540772" cy="256893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TAHUN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82" name="Straight Connector 81"/>
              <p:cNvCxnSpPr>
                <a:stCxn id="81" idx="0"/>
              </p:cNvCxnSpPr>
              <p:nvPr/>
            </p:nvCxnSpPr>
            <p:spPr>
              <a:xfrm flipV="1">
                <a:off x="9051892" y="3653195"/>
                <a:ext cx="184799" cy="14975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9656169" y="3789291"/>
                <a:ext cx="667180" cy="291105"/>
              </a:xfrm>
              <a:prstGeom prst="ellipse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smtClean="0">
                    <a:solidFill>
                      <a:schemeClr val="tx1"/>
                    </a:solidFill>
                    <a:latin typeface="Arial Narrow" pitchFamily="34" charset="0"/>
                  </a:rPr>
                  <a:t>…</a:t>
                </a:r>
                <a:endParaRPr lang="en-US" sz="10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84" name="Straight Connector 83"/>
              <p:cNvCxnSpPr>
                <a:endCxn id="83" idx="1"/>
              </p:cNvCxnSpPr>
              <p:nvPr/>
            </p:nvCxnSpPr>
            <p:spPr>
              <a:xfrm>
                <a:off x="9613627" y="3657235"/>
                <a:ext cx="140248" cy="17468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2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PENUTUP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6" y="1328125"/>
            <a:ext cx="5599407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/>
              <a:t>Sekian …</a:t>
            </a:r>
          </a:p>
          <a:p>
            <a:r>
              <a:rPr lang="en-US" sz="5400" smtClean="0"/>
              <a:t>TERIMA </a:t>
            </a:r>
            <a:r>
              <a:rPr lang="en-US" sz="5400"/>
              <a:t>KASIH</a:t>
            </a:r>
            <a:endParaRPr lang="id-ID" sz="540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087382" y="3530600"/>
            <a:ext cx="5488411" cy="1650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00000"/>
                </a:solidFill>
              </a:rPr>
              <a:t>Mohon diaktifkan  Videonya 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Akan Dicapture UNTUK DOKUMEN FOTO</a:t>
            </a:r>
          </a:p>
          <a:p>
            <a:endParaRPr lang="en-US" sz="2000">
              <a:solidFill>
                <a:srgbClr val="C00000"/>
              </a:solidFill>
            </a:endParaRPr>
          </a:p>
          <a:p>
            <a:r>
              <a:rPr lang="en-US" sz="2000" smtClean="0"/>
              <a:t>2 x : Gaya Resmi + Gaya BEBAS</a:t>
            </a:r>
            <a:endParaRPr lang="id-ID" sz="2000"/>
          </a:p>
        </p:txBody>
      </p:sp>
      <p:sp>
        <p:nvSpPr>
          <p:cNvPr id="18" name="Rectangle 17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9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77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8164" y="822960"/>
            <a:ext cx="5019676" cy="5692140"/>
            <a:chOff x="558164" y="822960"/>
            <a:chExt cx="5019676" cy="569214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49" t="17283" r="26680" b="7163"/>
            <a:stretch/>
          </p:blipFill>
          <p:spPr bwMode="auto">
            <a:xfrm>
              <a:off x="558164" y="822960"/>
              <a:ext cx="5019676" cy="5692140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70560" y="3997575"/>
              <a:ext cx="4777740" cy="6808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smtClean="0">
                  <a:solidFill>
                    <a:prstClr val="black"/>
                  </a:solidFill>
                </a:rPr>
                <a:t>Bagian proses</a:t>
              </a:r>
              <a:br>
                <a:rPr lang="en-US" sz="1200" smtClean="0">
                  <a:solidFill>
                    <a:prstClr val="black"/>
                  </a:solidFill>
                </a:rPr>
              </a:br>
              <a:r>
                <a:rPr lang="en-US" sz="1200" smtClean="0">
                  <a:solidFill>
                    <a:prstClr val="black"/>
                  </a:solidFill>
                </a:rPr>
                <a:t>Sistem Operasi</a:t>
              </a:r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381154" y="35540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5808" y="29359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7943" y="29359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03129" y="29248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4006" y="30324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50289" y="18633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4610" y="18545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17961" y="18545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81154" y="18325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5" name="Straight Arrow Connector 4"/>
          <p:cNvCxnSpPr>
            <a:endCxn id="25" idx="1"/>
          </p:cNvCxnSpPr>
          <p:nvPr/>
        </p:nvCxnSpPr>
        <p:spPr>
          <a:xfrm flipV="1">
            <a:off x="5361709" y="976849"/>
            <a:ext cx="677718" cy="748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4" idx="1"/>
          </p:cNvCxnSpPr>
          <p:nvPr/>
        </p:nvCxnSpPr>
        <p:spPr>
          <a:xfrm flipV="1">
            <a:off x="5361709" y="1457410"/>
            <a:ext cx="764309" cy="26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26018" y="1303521"/>
            <a:ext cx="2004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1. Command prompt/line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39427" y="822960"/>
            <a:ext cx="4572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2</a:t>
            </a:r>
            <a:r>
              <a:rPr lang="en-US" sz="1400" smtClean="0">
                <a:solidFill>
                  <a:srgbClr val="FF0000"/>
                </a:solidFill>
              </a:rPr>
              <a:t>. UI (front DBMS), contoh MySQL </a:t>
            </a:r>
            <a:r>
              <a:rPr lang="en-US" sz="1400" smtClean="0">
                <a:solidFill>
                  <a:srgbClr val="FF0000"/>
                </a:solidFill>
                <a:sym typeface="Wingdings" pitchFamily="2" charset="2"/>
              </a:rPr>
              <a:t> front = PHPMyAdmin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28" y="1899052"/>
            <a:ext cx="6427858" cy="461604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  <a:sym typeface="Wingdings"/>
              </a:rPr>
              <a:t>OVERVIEW </a:t>
            </a:r>
            <a:r>
              <a:rPr lang="en-US" sz="3200" smtClean="0">
                <a:latin typeface="AR JULIAN" pitchFamily="2" charset="0"/>
                <a:sym typeface="Wingdings"/>
              </a:rPr>
              <a:t>ARSITEKTUR DBMS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116589" y="83014"/>
            <a:ext cx="168183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EVALUASI &amp; KINERJA - 1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1429"/>
              </p:ext>
            </p:extLst>
          </p:nvPr>
        </p:nvGraphicFramePr>
        <p:xfrm>
          <a:off x="676274" y="742950"/>
          <a:ext cx="11249025" cy="40188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1"/>
                <a:gridCol w="2389603"/>
                <a:gridCol w="8249821"/>
              </a:tblGrid>
              <a:tr h="508546">
                <a:tc>
                  <a:txBody>
                    <a:bodyPr/>
                    <a:lstStyle/>
                    <a:p>
                      <a:r>
                        <a:rPr lang="en-US" sz="1600" smtClean="0"/>
                        <a:t>No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Kompetensi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Keterangan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Pengetahuan</a:t>
                      </a:r>
                    </a:p>
                    <a:p>
                      <a:r>
                        <a:rPr lang="en-US" sz="1400" smtClean="0"/>
                        <a:t> arsitektur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Apa itu database dan apa itu DBMS ?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 5 produk DBMS Desktop dan 5 produk DBMS Server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4 macam user dalam </a:t>
                      </a:r>
                      <a:r>
                        <a:rPr lang="en-US" sz="1400" smtClean="0"/>
                        <a:t>Konsep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4 komponen user interface dalam </a:t>
                      </a:r>
                      <a:r>
                        <a:rPr lang="en-US" sz="1400" smtClean="0"/>
                        <a:t>Konsep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5 komponen utama dalam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1 komponen sistem operasi yang terkait erat dengan DBMS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Ketrampilan menjadi</a:t>
                      </a:r>
                    </a:p>
                    <a:p>
                      <a:r>
                        <a:rPr lang="en-US" sz="1400" baseline="0" smtClean="0"/>
                        <a:t>Administrator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-</a:t>
                      </a:r>
                      <a:endParaRPr lang="en-US" sz="1400" baseline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Pemodelan &amp; Desain</a:t>
                      </a:r>
                      <a:r>
                        <a:rPr lang="en-US" sz="1400" baseline="0" smtClean="0"/>
                        <a:t> </a:t>
                      </a:r>
                    </a:p>
                    <a:p>
                      <a:r>
                        <a:rPr lang="en-US" sz="1400" baseline="0" smtClean="0"/>
                        <a:t>Data dari Sistem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Jelaskan bedanya  Fakta, data, informasi</a:t>
                      </a:r>
                      <a:r>
                        <a:rPr lang="en-US" sz="1400" baseline="0" smtClean="0"/>
                        <a:t> (dengan kata-kata sendiri) !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Apa bedanya data atibutif dan data spasial ?</a:t>
                      </a:r>
                      <a:endParaRPr lang="en-US" sz="1400" smtClean="0"/>
                    </a:p>
                    <a:p>
                      <a:pPr marL="0" indent="0">
                        <a:buNone/>
                      </a:pPr>
                      <a:endParaRPr lang="en-US" sz="14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 Collection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smtClean="0"/>
                        <a:t>-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Pemrograman Aplikasi Database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-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0058400" y="102064"/>
            <a:ext cx="1740022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 &amp;</a:t>
            </a:r>
          </a:p>
          <a:p>
            <a:pPr algn="ctr"/>
            <a:r>
              <a:rPr lang="en-US" sz="1600" i="1" smtClean="0">
                <a:solidFill>
                  <a:schemeClr val="tx1"/>
                </a:solidFill>
              </a:rPr>
              <a:t>Penilaian </a:t>
            </a:r>
            <a:r>
              <a:rPr lang="en-US" sz="1600" i="1" smtClean="0">
                <a:solidFill>
                  <a:schemeClr val="tx1"/>
                </a:solidFill>
              </a:rPr>
              <a:t>Langsung</a:t>
            </a:r>
            <a:endParaRPr lang="en-US" sz="16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135411"/>
            <a:ext cx="11249025" cy="493240"/>
          </a:xfrm>
          <a:noFill/>
        </p:spPr>
        <p:txBody>
          <a:bodyPr>
            <a:noAutofit/>
          </a:bodyPr>
          <a:lstStyle/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STUDI ALUR PROSES SISTEM DATABASE</a:t>
            </a:r>
            <a:endParaRPr lang="id-ID" sz="3200">
              <a:latin typeface="AR JULIAN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3336" y="1010265"/>
            <a:ext cx="10593275" cy="5273643"/>
            <a:chOff x="611526" y="1390168"/>
            <a:chExt cx="10593275" cy="5273643"/>
          </a:xfrm>
        </p:grpSpPr>
        <p:sp>
          <p:nvSpPr>
            <p:cNvPr id="64" name="Flowchart: Magnetic Disk 63"/>
            <p:cNvSpPr/>
            <p:nvPr/>
          </p:nvSpPr>
          <p:spPr>
            <a:xfrm>
              <a:off x="6838546" y="5577981"/>
              <a:ext cx="1170975" cy="1085830"/>
            </a:xfrm>
            <a:prstGeom prst="flowChartMagneticDisk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Storage</a:t>
              </a:r>
            </a:p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Database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249938" y="2852262"/>
              <a:ext cx="1312631" cy="18356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20255" y="3535786"/>
              <a:ext cx="778611" cy="36933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prstClr val="white"/>
                  </a:solidFill>
                  <a:latin typeface="Calibri" pitchFamily="34" charset="0"/>
                </a:rPr>
                <a:t>FAKTA</a:t>
              </a:r>
              <a:endParaRPr lang="en-US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457256" y="4874584"/>
              <a:ext cx="1172980" cy="117421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  <a:latin typeface="Calibri" pitchFamily="34" charset="0"/>
                </a:rPr>
                <a:t>Survei</a:t>
              </a:r>
              <a:endParaRPr lang="en-US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758094" y="4820077"/>
              <a:ext cx="1322122" cy="130986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i="1" smtClean="0">
                  <a:solidFill>
                    <a:prstClr val="white"/>
                  </a:solidFill>
                  <a:latin typeface="Calibri" pitchFamily="34" charset="0"/>
                </a:rPr>
                <a:t>Data</a:t>
              </a:r>
            </a:p>
            <a:p>
              <a:pPr algn="ctr"/>
              <a:r>
                <a:rPr lang="en-US" sz="1600" b="1" i="1" smtClean="0">
                  <a:solidFill>
                    <a:prstClr val="white"/>
                  </a:solidFill>
                  <a:latin typeface="Calibri" pitchFamily="34" charset="0"/>
                </a:rPr>
                <a:t>Processing</a:t>
              </a:r>
              <a:endParaRPr lang="en-US" sz="16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960308" y="2861849"/>
              <a:ext cx="2398161" cy="1835649"/>
              <a:chOff x="1586753" y="2253364"/>
              <a:chExt cx="2398161" cy="183564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86753" y="2253364"/>
                <a:ext cx="2398161" cy="1835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582925" y="2947243"/>
                <a:ext cx="1298689" cy="369332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smtClean="0">
                    <a:solidFill>
                      <a:prstClr val="white"/>
                    </a:solidFill>
                    <a:latin typeface="Calibri" pitchFamily="34" charset="0"/>
                  </a:rPr>
                  <a:t>INFORMASI</a:t>
                </a:r>
                <a:endParaRPr lang="en-US" b="1">
                  <a:solidFill>
                    <a:prstClr val="white"/>
                  </a:solidFill>
                  <a:latin typeface="Calibri" pitchFamily="34" charset="0"/>
                </a:endParaRPr>
              </a:p>
            </p:txBody>
          </p:sp>
          <p:sp>
            <p:nvSpPr>
              <p:cNvPr id="34" name="Left Brace 33"/>
              <p:cNvSpPr/>
              <p:nvPr/>
            </p:nvSpPr>
            <p:spPr>
              <a:xfrm flipH="1">
                <a:off x="2373762" y="2478349"/>
                <a:ext cx="209162" cy="1382504"/>
              </a:xfrm>
              <a:prstGeom prst="leftBrace">
                <a:avLst>
                  <a:gd name="adj1" fmla="val 87745"/>
                  <a:gd name="adj2" fmla="val 50000"/>
                </a:avLst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694571" y="2370626"/>
                <a:ext cx="663153" cy="1597949"/>
                <a:chOff x="1649746" y="2397521"/>
                <a:chExt cx="663153" cy="159794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1649746" y="2397521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Tekstual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649746" y="2630501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Tabular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649746" y="2860902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Grafik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9746" y="3095243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Gambar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649746" y="3323528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Spasial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649746" y="3546946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Audio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649746" y="3780026"/>
                  <a:ext cx="663153" cy="2154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18288" tIns="0" rIns="0" bIns="0" rtlCol="0">
                  <a:spAutoFit/>
                </a:bodyPr>
                <a:lstStyle/>
                <a:p>
                  <a:r>
                    <a:rPr lang="en-US" sz="1400" smtClean="0">
                      <a:solidFill>
                        <a:prstClr val="black"/>
                      </a:solidFill>
                      <a:latin typeface="Calibri" pitchFamily="34" charset="0"/>
                    </a:rPr>
                    <a:t>Video</a:t>
                  </a:r>
                  <a:endParaRPr lang="en-US" sz="14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5631987" y="2861849"/>
              <a:ext cx="3357387" cy="1835649"/>
              <a:chOff x="5585011" y="2253364"/>
              <a:chExt cx="3357387" cy="1835649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585011" y="2253364"/>
                <a:ext cx="3357387" cy="1835649"/>
                <a:chOff x="5585011" y="2253364"/>
                <a:chExt cx="3357387" cy="183564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5585011" y="2253364"/>
                  <a:ext cx="3357387" cy="1835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891087" y="2939478"/>
                  <a:ext cx="681725" cy="3693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smtClean="0">
                      <a:solidFill>
                        <a:prstClr val="white"/>
                      </a:solidFill>
                      <a:latin typeface="Calibri" pitchFamily="34" charset="0"/>
                    </a:rPr>
                    <a:t>DATA</a:t>
                  </a:r>
                  <a:endParaRPr lang="en-US" b="1">
                    <a:solidFill>
                      <a:prstClr val="white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770036" y="2564741"/>
                  <a:ext cx="1079361" cy="24622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0" rIns="0" bIns="0" rtlCol="0">
                  <a:spAutoFit/>
                </a:bodyPr>
                <a:lstStyle/>
                <a:p>
                  <a:r>
                    <a:rPr lang="en-US" sz="1600" b="1" smtClean="0">
                      <a:solidFill>
                        <a:prstClr val="black"/>
                      </a:solidFill>
                      <a:latin typeface="Calibri" pitchFamily="34" charset="0"/>
                    </a:rPr>
                    <a:t>Kuantitatif</a:t>
                  </a:r>
                  <a:endParaRPr lang="en-US" sz="1600" b="1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75" name="Left Brace 74"/>
                <p:cNvSpPr/>
                <p:nvPr/>
              </p:nvSpPr>
              <p:spPr>
                <a:xfrm>
                  <a:off x="7590742" y="2704582"/>
                  <a:ext cx="152400" cy="826566"/>
                </a:xfrm>
                <a:prstGeom prst="leftBrace">
                  <a:avLst>
                    <a:gd name="adj1" fmla="val 87745"/>
                    <a:gd name="adj2" fmla="val 50000"/>
                  </a:avLst>
                </a:prstGeom>
                <a:no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752105" y="3406696"/>
                  <a:ext cx="1097291" cy="24622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0" rIns="0" bIns="0" rtlCol="0">
                  <a:spAutoFit/>
                </a:bodyPr>
                <a:lstStyle/>
                <a:p>
                  <a:r>
                    <a:rPr lang="en-US" sz="1600" b="1" smtClean="0">
                      <a:solidFill>
                        <a:prstClr val="black"/>
                      </a:solidFill>
                      <a:latin typeface="Calibri" pitchFamily="34" charset="0"/>
                    </a:rPr>
                    <a:t>Kualitatif</a:t>
                  </a:r>
                  <a:endParaRPr lang="en-US" sz="1600" b="1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77" name="Left Brace 76"/>
                <p:cNvSpPr/>
                <p:nvPr/>
              </p:nvSpPr>
              <p:spPr>
                <a:xfrm flipH="1">
                  <a:off x="6721817" y="2753320"/>
                  <a:ext cx="169270" cy="777827"/>
                </a:xfrm>
                <a:prstGeom prst="leftBrace">
                  <a:avLst>
                    <a:gd name="adj1" fmla="val 87745"/>
                    <a:gd name="adj2" fmla="val 50000"/>
                  </a:avLst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712812" y="2616849"/>
                  <a:ext cx="1000037" cy="24622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0" rIns="0" bIns="0" rtlCol="0">
                  <a:spAutoFit/>
                </a:bodyPr>
                <a:lstStyle/>
                <a:p>
                  <a:r>
                    <a:rPr lang="en-US" sz="1600" smtClean="0">
                      <a:solidFill>
                        <a:prstClr val="black"/>
                      </a:solidFill>
                      <a:latin typeface="Calibri" pitchFamily="34" charset="0"/>
                    </a:rPr>
                    <a:t>Primer</a:t>
                  </a:r>
                  <a:endParaRPr lang="en-US" sz="16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5712812" y="3422337"/>
                  <a:ext cx="1000037" cy="24622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91440" tIns="0" rIns="0" bIns="0" rtlCol="0">
                  <a:spAutoFit/>
                </a:bodyPr>
                <a:lstStyle/>
                <a:p>
                  <a:r>
                    <a:rPr lang="en-US" sz="1600" smtClean="0">
                      <a:solidFill>
                        <a:prstClr val="black"/>
                      </a:solidFill>
                      <a:latin typeface="Calibri" pitchFamily="34" charset="0"/>
                    </a:rPr>
                    <a:t>Sekunder</a:t>
                  </a:r>
                  <a:endParaRPr lang="en-US" sz="160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6761627" y="2336632"/>
                <a:ext cx="936690" cy="341998"/>
              </a:xfrm>
              <a:prstGeom prst="roundRect">
                <a:avLst>
                  <a:gd name="adj" fmla="val 4806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prstClr val="black"/>
                    </a:solidFill>
                  </a:rPr>
                  <a:t>Atributif</a:t>
                </a:r>
                <a:endParaRPr lang="en-US" sz="16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6" idx="2"/>
                <a:endCxn id="52" idx="0"/>
              </p:cNvCxnSpPr>
              <p:nvPr/>
            </p:nvCxnSpPr>
            <p:spPr>
              <a:xfrm>
                <a:off x="7229972" y="2678630"/>
                <a:ext cx="1978" cy="260848"/>
              </a:xfrm>
              <a:prstGeom prst="line">
                <a:avLst/>
              </a:prstGeom>
              <a:ln w="19050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6775604" y="3605333"/>
                <a:ext cx="936690" cy="341998"/>
              </a:xfrm>
              <a:prstGeom prst="roundRect">
                <a:avLst>
                  <a:gd name="adj" fmla="val 48062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prstClr val="black"/>
                    </a:solidFill>
                  </a:rPr>
                  <a:t>Spasial</a:t>
                </a:r>
                <a:endParaRPr lang="en-US" sz="16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7234831" y="3319079"/>
                <a:ext cx="1978" cy="299729"/>
              </a:xfrm>
              <a:prstGeom prst="line">
                <a:avLst/>
              </a:prstGeom>
              <a:ln w="19050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Left Arrow 79"/>
            <p:cNvSpPr/>
            <p:nvPr/>
          </p:nvSpPr>
          <p:spPr>
            <a:xfrm>
              <a:off x="2377697" y="3847056"/>
              <a:ext cx="528821" cy="161032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1723274" y="2976096"/>
              <a:ext cx="942645" cy="1615901"/>
              <a:chOff x="742714" y="2427512"/>
              <a:chExt cx="836425" cy="1525021"/>
            </a:xfrm>
          </p:grpSpPr>
          <p:pic>
            <p:nvPicPr>
              <p:cNvPr id="82" name="Picture 3" descr="D:\korea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1" t="2343" r="80112" b="44916"/>
              <a:stretch/>
            </p:blipFill>
            <p:spPr bwMode="auto">
              <a:xfrm>
                <a:off x="742714" y="2427512"/>
                <a:ext cx="836425" cy="1294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802460" y="3706312"/>
                <a:ext cx="634204" cy="2462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1440" tIns="0" rIns="0" bIns="0" rtlCol="0">
                <a:spAutoFit/>
              </a:bodyPr>
              <a:lstStyle/>
              <a:p>
                <a:r>
                  <a:rPr lang="en-US" sz="1600" b="1" smtClean="0">
                    <a:solidFill>
                      <a:prstClr val="white"/>
                    </a:solidFill>
                    <a:latin typeface="Calibri" pitchFamily="34" charset="0"/>
                  </a:rPr>
                  <a:t>User</a:t>
                </a:r>
                <a:endParaRPr lang="en-US" sz="1600" b="1">
                  <a:solidFill>
                    <a:prstClr val="white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84" name="Left Arrow 83"/>
            <p:cNvSpPr/>
            <p:nvPr/>
          </p:nvSpPr>
          <p:spPr>
            <a:xfrm flipH="1">
              <a:off x="2395627" y="3256313"/>
              <a:ext cx="538892" cy="171222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3420" y="3023984"/>
              <a:ext cx="6342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600" smtClean="0">
                  <a:solidFill>
                    <a:prstClr val="black"/>
                  </a:solidFill>
                  <a:latin typeface="Calibri" pitchFamily="34" charset="0"/>
                </a:rPr>
                <a:t>Query</a:t>
              </a:r>
              <a:endParaRPr lang="en-US" sz="160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7489" y="3965383"/>
              <a:ext cx="634204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pPr algn="r"/>
              <a:r>
                <a:rPr lang="en-US" sz="1600" smtClean="0">
                  <a:solidFill>
                    <a:prstClr val="black"/>
                  </a:solidFill>
                  <a:latin typeface="Calibri" pitchFamily="34" charset="0"/>
                </a:rPr>
                <a:t>Info</a:t>
              </a:r>
              <a:endParaRPr lang="en-US" sz="160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127394" y="4701861"/>
              <a:ext cx="598564" cy="822960"/>
              <a:chOff x="4591413" y="4076245"/>
              <a:chExt cx="598564" cy="822960"/>
            </a:xfrm>
          </p:grpSpPr>
          <p:sp>
            <p:nvSpPr>
              <p:cNvPr id="88" name="Left Arrow 87"/>
              <p:cNvSpPr/>
              <p:nvPr/>
            </p:nvSpPr>
            <p:spPr>
              <a:xfrm rot="5400000">
                <a:off x="4271373" y="4396285"/>
                <a:ext cx="822960" cy="182880"/>
              </a:xfrm>
              <a:prstGeom prst="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641337" y="4782283"/>
                <a:ext cx="548640" cy="1119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091425" y="4705841"/>
              <a:ext cx="833317" cy="881105"/>
              <a:chOff x="6510619" y="4080225"/>
              <a:chExt cx="833317" cy="881105"/>
            </a:xfrm>
          </p:grpSpPr>
          <p:sp>
            <p:nvSpPr>
              <p:cNvPr id="91" name="Left Arrow 90"/>
              <p:cNvSpPr/>
              <p:nvPr/>
            </p:nvSpPr>
            <p:spPr>
              <a:xfrm>
                <a:off x="6510619" y="4737459"/>
                <a:ext cx="822960" cy="223871"/>
              </a:xfrm>
              <a:prstGeom prst="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6876488" y="4435737"/>
                <a:ext cx="822960" cy="1119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650070" y="4696876"/>
              <a:ext cx="461427" cy="881105"/>
              <a:chOff x="10069264" y="4071260"/>
              <a:chExt cx="461427" cy="881105"/>
            </a:xfrm>
          </p:grpSpPr>
          <p:sp>
            <p:nvSpPr>
              <p:cNvPr id="94" name="Left Arrow 93"/>
              <p:cNvSpPr/>
              <p:nvPr/>
            </p:nvSpPr>
            <p:spPr>
              <a:xfrm>
                <a:off x="10069264" y="4728494"/>
                <a:ext cx="451070" cy="223871"/>
              </a:xfrm>
              <a:prstGeom prst="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5400000">
                <a:off x="10063243" y="4426772"/>
                <a:ext cx="822960" cy="1119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826640" y="4699683"/>
              <a:ext cx="605625" cy="822960"/>
              <a:chOff x="8263764" y="4065102"/>
              <a:chExt cx="605625" cy="822960"/>
            </a:xfrm>
          </p:grpSpPr>
          <p:sp>
            <p:nvSpPr>
              <p:cNvPr id="97" name="Left Arrow 96"/>
              <p:cNvSpPr/>
              <p:nvPr/>
            </p:nvSpPr>
            <p:spPr>
              <a:xfrm rot="5400000">
                <a:off x="7943724" y="4385142"/>
                <a:ext cx="822960" cy="182880"/>
              </a:xfrm>
              <a:prstGeom prst="lef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20749" y="4771140"/>
                <a:ext cx="548640" cy="11193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758094" y="1390168"/>
              <a:ext cx="35896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1" algn="ctr">
                <a:spcAft>
                  <a:spcPts val="300"/>
                </a:spcAft>
              </a:pPr>
              <a:r>
                <a:rPr lang="en-US" sz="2400" smtClean="0">
                  <a:solidFill>
                    <a:srgbClr val="0070C0"/>
                  </a:solidFill>
                </a:rPr>
                <a:t>Studi </a:t>
              </a:r>
              <a:r>
                <a:rPr lang="en-US" sz="2400">
                  <a:solidFill>
                    <a:srgbClr val="0070C0"/>
                  </a:solidFill>
                </a:rPr>
                <a:t>Kasus : </a:t>
              </a:r>
              <a:br>
                <a:rPr lang="en-US" sz="2400">
                  <a:solidFill>
                    <a:srgbClr val="0070C0"/>
                  </a:solidFill>
                </a:rPr>
              </a:br>
              <a:r>
                <a:rPr lang="en-US" sz="2400">
                  <a:solidFill>
                    <a:srgbClr val="0070C0"/>
                  </a:solidFill>
                </a:rPr>
                <a:t>LAPANGAN </a:t>
              </a:r>
              <a:r>
                <a:rPr lang="en-US" sz="2400" smtClean="0">
                  <a:solidFill>
                    <a:srgbClr val="0070C0"/>
                  </a:solidFill>
                </a:rPr>
                <a:t>(SISTEM )</a:t>
              </a:r>
              <a:endParaRPr lang="en-US" sz="2400" smtClean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74323" y="3754581"/>
              <a:ext cx="72858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 i="1" smtClean="0">
                  <a:solidFill>
                    <a:prstClr val="black"/>
                  </a:solidFill>
                  <a:latin typeface="Calibri" pitchFamily="34" charset="0"/>
                </a:rPr>
                <a:t>“sumber”</a:t>
              </a:r>
              <a:endParaRPr lang="en-US" sz="1200" i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83214" y="3620772"/>
              <a:ext cx="7285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 i="1" smtClean="0">
                  <a:solidFill>
                    <a:prstClr val="black"/>
                  </a:solidFill>
                  <a:latin typeface="Calibri" pitchFamily="34" charset="0"/>
                </a:rPr>
                <a:t>“sifat numerik”</a:t>
              </a:r>
              <a:endParaRPr lang="en-US" sz="1200" i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91206" y="3320933"/>
              <a:ext cx="72858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 i="1" smtClean="0">
                  <a:solidFill>
                    <a:prstClr val="black"/>
                  </a:solidFill>
                  <a:latin typeface="Calibri" pitchFamily="34" charset="0"/>
                </a:rPr>
                <a:t>“bentuk”</a:t>
              </a:r>
              <a:endParaRPr lang="en-US" sz="1200" i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94320" y="6152275"/>
              <a:ext cx="241048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r>
                <a:rPr lang="en-US" sz="1200" i="1" smtClean="0">
                  <a:solidFill>
                    <a:prstClr val="black"/>
                  </a:solidFill>
                  <a:latin typeface="Calibri" pitchFamily="34" charset="0"/>
                </a:rPr>
                <a:t>“Pengumpulan data”/ pengamatan langsung di lapangan/ observasi</a:t>
              </a:r>
              <a:endParaRPr lang="en-US" sz="1200" i="1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58" name="Left-Right Arrow 57"/>
            <p:cNvSpPr/>
            <p:nvPr/>
          </p:nvSpPr>
          <p:spPr>
            <a:xfrm rot="5400000" flipH="1">
              <a:off x="6873781" y="5111421"/>
              <a:ext cx="1023834" cy="171223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039241" y="4883950"/>
              <a:ext cx="671662" cy="57773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smtClean="0">
                  <a:solidFill>
                    <a:prstClr val="white"/>
                  </a:solidFill>
                  <a:latin typeface="Calibri" pitchFamily="34" charset="0"/>
                </a:rPr>
                <a:t>DBMS</a:t>
              </a:r>
              <a:endParaRPr lang="en-US" sz="14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11526" y="4895248"/>
              <a:ext cx="430656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Kata </a:t>
              </a:r>
              <a:r>
                <a:rPr lang="en-US" sz="1200" b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Penting SBD </a:t>
              </a:r>
              <a:r>
                <a:rPr lang="en-US" sz="1200" b="1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1) FAKTA – DATA – 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INFORMASI - STORAGE</a:t>
              </a:r>
              <a:endPara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2) 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SURVEI 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– DBMS – 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DATA PROCESSING</a:t>
              </a:r>
              <a:endPara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3) 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QUERY</a:t>
              </a:r>
              <a:endPara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4) 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DATA 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Atribut/spasial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kuantitatif/kualitatif, primer/sekunder</a:t>
              </a:r>
            </a:p>
            <a:p>
              <a:r>
                <a:rPr lang="en-US" sz="120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5) INFORMASI : Sajian TTGGSAV</a:t>
              </a:r>
            </a:p>
            <a:p>
              <a:endParaRPr lang="en-US" sz="12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8347726" y="1805666"/>
              <a:ext cx="270527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8029172" y="6120896"/>
              <a:ext cx="3019828" cy="419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1049000" y="1805666"/>
              <a:ext cx="0" cy="43242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71525" y="1712052"/>
              <a:ext cx="39865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71525" y="1712052"/>
              <a:ext cx="0" cy="1908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71525" y="3620772"/>
              <a:ext cx="1085850" cy="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/>
          <p:cNvSpPr/>
          <p:nvPr/>
        </p:nvSpPr>
        <p:spPr>
          <a:xfrm>
            <a:off x="10116589" y="83014"/>
            <a:ext cx="168183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4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PENDALAMAN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PEMBUATAN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DATABASE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12041" y="3943999"/>
            <a:ext cx="1734638" cy="1493835"/>
            <a:chOff x="1814229" y="2606963"/>
            <a:chExt cx="3933825" cy="2174176"/>
          </a:xfrm>
        </p:grpSpPr>
        <p:sp>
          <p:nvSpPr>
            <p:cNvPr id="9" name="Cloud Callout 8"/>
            <p:cNvSpPr/>
            <p:nvPr/>
          </p:nvSpPr>
          <p:spPr>
            <a:xfrm>
              <a:off x="1814229" y="2606963"/>
              <a:ext cx="3933825" cy="2174176"/>
            </a:xfrm>
            <a:prstGeom prst="cloudCallout">
              <a:avLst>
                <a:gd name="adj1" fmla="val -35846"/>
                <a:gd name="adj2" fmla="val 15623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4171" y="3485082"/>
              <a:ext cx="2504784" cy="417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ln w="18415" cmpd="sng">
                    <a:solidFill>
                      <a:prstClr val="black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 I S T E M</a:t>
              </a:r>
              <a:endParaRPr lang="en-US" sz="1600">
                <a:ln w="18415" cmpd="sng">
                  <a:solidFill>
                    <a:prstClr val="black"/>
                  </a:solidFill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cxnSp>
        <p:nvCxnSpPr>
          <p:cNvPr id="13" name="Straight Arrow Connector 12"/>
          <p:cNvCxnSpPr>
            <a:endCxn id="16" idx="2"/>
          </p:cNvCxnSpPr>
          <p:nvPr/>
        </p:nvCxnSpPr>
        <p:spPr>
          <a:xfrm>
            <a:off x="4074059" y="4764498"/>
            <a:ext cx="3068232" cy="1354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flipH="1">
            <a:off x="2108674" y="3985262"/>
            <a:ext cx="203366" cy="1336619"/>
          </a:xfrm>
          <a:prstGeom prst="leftBrace">
            <a:avLst>
              <a:gd name="adj1" fmla="val 94333"/>
              <a:gd name="adj2" fmla="val 51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061" y="3998418"/>
            <a:ext cx="2145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400" b="1" smtClean="0">
                <a:solidFill>
                  <a:prstClr val="black"/>
                </a:solidFill>
                <a:latin typeface="Calibri" pitchFamily="34" charset="0"/>
              </a:rPr>
              <a:t>Institusi Sistem :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Institusi Bisnis</a:t>
            </a:r>
            <a:endParaRPr lang="en-US" sz="1400">
              <a:solidFill>
                <a:prstClr val="black"/>
              </a:solidFill>
              <a:latin typeface="Calibri" pitchFamily="34" charset="0"/>
            </a:endParaRPr>
          </a:p>
          <a:p>
            <a:pPr marL="266700" lvl="1" indent="-266700">
              <a:buFont typeface="+mj-lt"/>
              <a:buAutoNum type="arabicPeriod"/>
            </a:pP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Institusi Pemerintahan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Institusi Sosial Kemasyarakatan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Perseorangan</a:t>
            </a:r>
            <a:endParaRPr lang="en-US" sz="14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142291" y="3963728"/>
            <a:ext cx="1343697" cy="1628626"/>
          </a:xfrm>
          <a:prstGeom prst="flowChartMagneticDisk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prstClr val="white"/>
                </a:solidFill>
              </a:rPr>
              <a:t>DATABASE</a:t>
            </a:r>
          </a:p>
          <a:p>
            <a:pPr algn="ctr"/>
            <a:r>
              <a:rPr lang="en-US" sz="1600" b="1" smtClean="0">
                <a:solidFill>
                  <a:prstClr val="white"/>
                </a:solidFill>
              </a:rPr>
              <a:t>SISTEM</a:t>
            </a:r>
          </a:p>
          <a:p>
            <a:pPr algn="ctr"/>
            <a:r>
              <a:rPr lang="en-US" smtClean="0">
                <a:solidFill>
                  <a:prstClr val="white"/>
                </a:solidFill>
              </a:rPr>
              <a:t>(Storage)</a:t>
            </a:r>
          </a:p>
        </p:txBody>
      </p:sp>
      <p:sp>
        <p:nvSpPr>
          <p:cNvPr id="17" name="Oval 16"/>
          <p:cNvSpPr/>
          <p:nvPr/>
        </p:nvSpPr>
        <p:spPr>
          <a:xfrm>
            <a:off x="7221003" y="1073799"/>
            <a:ext cx="1066949" cy="100687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smtClean="0">
                <a:solidFill>
                  <a:prstClr val="white"/>
                </a:solidFill>
                <a:latin typeface="Calibri" pitchFamily="34" charset="0"/>
              </a:rPr>
              <a:t>Program </a:t>
            </a:r>
          </a:p>
          <a:p>
            <a:pPr algn="ctr"/>
            <a:r>
              <a:rPr lang="en-US" sz="1400" b="1" smtClean="0">
                <a:solidFill>
                  <a:prstClr val="white"/>
                </a:solidFill>
                <a:latin typeface="Calibri" pitchFamily="34" charset="0"/>
              </a:rPr>
              <a:t>Aplikasi</a:t>
            </a:r>
          </a:p>
          <a:p>
            <a:pPr algn="ctr"/>
            <a:r>
              <a:rPr lang="en-US" sz="1400" b="1" smtClean="0">
                <a:solidFill>
                  <a:prstClr val="white"/>
                </a:solidFill>
                <a:latin typeface="Calibri" pitchFamily="34" charset="0"/>
              </a:rPr>
              <a:t>Database</a:t>
            </a:r>
            <a:endParaRPr lang="en-US" sz="1400" b="1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2" name="Left Arrow 21"/>
          <p:cNvSpPr/>
          <p:nvPr/>
        </p:nvSpPr>
        <p:spPr>
          <a:xfrm rot="10800000">
            <a:off x="2997424" y="2854899"/>
            <a:ext cx="4290254" cy="255104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2518843" y="3458654"/>
            <a:ext cx="1064341" cy="1119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87678" y="2561578"/>
            <a:ext cx="990750" cy="9674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smtClean="0">
                <a:solidFill>
                  <a:prstClr val="white"/>
                </a:solidFill>
                <a:latin typeface="Calibri" pitchFamily="34" charset="0"/>
              </a:rPr>
              <a:t>DBMS</a:t>
            </a:r>
          </a:p>
          <a:p>
            <a:pPr algn="ctr"/>
            <a:r>
              <a:rPr lang="en-US" smtClean="0">
                <a:solidFill>
                  <a:prstClr val="white"/>
                </a:solidFill>
                <a:latin typeface="Calibri" pitchFamily="34" charset="0"/>
              </a:rPr>
              <a:t>(tools)</a:t>
            </a:r>
            <a:endParaRPr lang="en-US" sz="20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6983" y="2577545"/>
            <a:ext cx="11044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n w="18415" cmpd="sng">
                  <a:solidFill>
                    <a:prstClr val="black"/>
                  </a:solidFill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 A T A</a:t>
            </a:r>
            <a:endParaRPr lang="en-US" sz="1600">
              <a:ln w="18415" cmpd="sng">
                <a:solidFill>
                  <a:prstClr val="black"/>
                </a:solidFill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4714" y="3112342"/>
            <a:ext cx="1847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User Administrator +</a:t>
            </a:r>
          </a:p>
          <a:p>
            <a:pPr marL="0" lvl="1"/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User Sophisticated</a:t>
            </a:r>
            <a:endParaRPr lang="en-US" sz="14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" name="Left Arrow 27"/>
          <p:cNvSpPr/>
          <p:nvPr/>
        </p:nvSpPr>
        <p:spPr>
          <a:xfrm rot="10800000">
            <a:off x="4870747" y="1459459"/>
            <a:ext cx="2350255" cy="255104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Left Arrow 28"/>
          <p:cNvSpPr/>
          <p:nvPr/>
        </p:nvSpPr>
        <p:spPr>
          <a:xfrm rot="16200000">
            <a:off x="7415598" y="3786150"/>
            <a:ext cx="734910" cy="216000"/>
          </a:xfrm>
          <a:prstGeom prst="leftArrow">
            <a:avLst>
              <a:gd name="adj1" fmla="val 50000"/>
              <a:gd name="adj2" fmla="val 694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4163424" y="2218428"/>
            <a:ext cx="1522288" cy="1119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94713" y="1655004"/>
            <a:ext cx="1847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User Programmer</a:t>
            </a:r>
            <a:endParaRPr lang="en-US" sz="14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" name="Left Arrow 31"/>
          <p:cNvSpPr/>
          <p:nvPr/>
        </p:nvSpPr>
        <p:spPr>
          <a:xfrm rot="16200000">
            <a:off x="7512002" y="2224673"/>
            <a:ext cx="504000" cy="216000"/>
          </a:xfrm>
          <a:prstGeom prst="leftArrow">
            <a:avLst>
              <a:gd name="adj1" fmla="val 50000"/>
              <a:gd name="adj2" fmla="val 694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8278427" y="1459459"/>
            <a:ext cx="1292887" cy="195545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42740" y="1397464"/>
            <a:ext cx="10382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User Naiver</a:t>
            </a:r>
            <a:endParaRPr lang="en-US" sz="14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8278427" y="2437187"/>
            <a:ext cx="207561" cy="1198375"/>
          </a:xfrm>
          <a:prstGeom prst="leftBrace">
            <a:avLst>
              <a:gd name="adj1" fmla="val 94333"/>
              <a:gd name="adj2" fmla="val 51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85988" y="2354154"/>
            <a:ext cx="25331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400" b="1" smtClean="0">
                <a:solidFill>
                  <a:prstClr val="black"/>
                </a:solidFill>
                <a:latin typeface="Calibri" pitchFamily="34" charset="0"/>
              </a:rPr>
              <a:t>Arsitektur DBMS: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Deskripsi User </a:t>
            </a:r>
            <a:endParaRPr lang="en-US" sz="1400">
              <a:solidFill>
                <a:prstClr val="black"/>
              </a:solidFill>
              <a:latin typeface="Calibri" pitchFamily="34" charset="0"/>
            </a:endParaRPr>
          </a:p>
          <a:p>
            <a:pPr marL="266700" lvl="1" indent="-266700">
              <a:buFont typeface="+mj-lt"/>
              <a:buAutoNum type="arabicPeriod"/>
            </a:pP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Komponen User Interface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Komponen DBMS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Komponen Sistem Operasi</a:t>
            </a:r>
          </a:p>
          <a:p>
            <a:pPr marL="266700" lvl="1" indent="-266700">
              <a:buFont typeface="+mj-lt"/>
              <a:buAutoNum type="arabicPeriod"/>
            </a:pP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Storage</a:t>
            </a:r>
            <a:endParaRPr lang="en-US" sz="140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7112" y="4997800"/>
            <a:ext cx="1104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18415" cmpd="sng">
                  <a:solidFill>
                    <a:prstClr val="black"/>
                  </a:solidFill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(F A K T A)</a:t>
            </a:r>
            <a:endParaRPr lang="en-US" sz="1400">
              <a:ln w="18415" cmpd="sng">
                <a:solidFill>
                  <a:prstClr val="black"/>
                </a:solidFill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34705" y="1120904"/>
            <a:ext cx="13366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n w="18415" cmpd="sng">
                  <a:solidFill>
                    <a:prstClr val="black"/>
                  </a:solidFill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INFORMASI</a:t>
            </a:r>
            <a:endParaRPr lang="en-US" sz="1600">
              <a:ln w="18415" cmpd="sng">
                <a:solidFill>
                  <a:prstClr val="black"/>
                </a:solidFill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116589" y="83014"/>
            <a:ext cx="168183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PENGETAHUAN FAKTA-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DATA-INFORMASI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273" y="686736"/>
            <a:ext cx="1133475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1" indent="-341313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600" smtClean="0">
                <a:latin typeface="Calibri" pitchFamily="34" charset="0"/>
              </a:rPr>
              <a:t>Fakta </a:t>
            </a:r>
            <a:r>
              <a:rPr lang="en-US" sz="1600">
                <a:latin typeface="Calibri" pitchFamily="34" charset="0"/>
              </a:rPr>
              <a:t>		</a:t>
            </a:r>
            <a:r>
              <a:rPr lang="en-US" sz="1600" smtClean="0">
                <a:latin typeface="Calibri" pitchFamily="34" charset="0"/>
              </a:rPr>
              <a:t>	: </a:t>
            </a:r>
            <a:r>
              <a:rPr lang="en-US" sz="1600">
                <a:latin typeface="Calibri" pitchFamily="34" charset="0"/>
              </a:rPr>
              <a:t>Sesuatu kenyataan sehari-hari di alam semesta (berupa benda, peristiwa, dan kelakuan )</a:t>
            </a:r>
          </a:p>
          <a:p>
            <a:pPr marL="341313" lvl="1" indent="-341313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600">
                <a:latin typeface="Calibri" pitchFamily="34" charset="0"/>
              </a:rPr>
              <a:t>Data 		</a:t>
            </a:r>
            <a:r>
              <a:rPr lang="en-US" sz="1600" smtClean="0">
                <a:latin typeface="Calibri" pitchFamily="34" charset="0"/>
              </a:rPr>
              <a:t>	: </a:t>
            </a:r>
            <a:r>
              <a:rPr lang="en-US" sz="1600">
                <a:latin typeface="Calibri" pitchFamily="34" charset="0"/>
              </a:rPr>
              <a:t>Catatan fakta (manual maupun digital/ otomatis/ berbasis komputer)</a:t>
            </a:r>
          </a:p>
          <a:p>
            <a:pPr marL="341313" lvl="1" indent="-341313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600">
                <a:latin typeface="Calibri" pitchFamily="34" charset="0"/>
              </a:rPr>
              <a:t>Informasi 	</a:t>
            </a:r>
            <a:r>
              <a:rPr lang="en-US" sz="1600" smtClean="0">
                <a:latin typeface="Calibri" pitchFamily="34" charset="0"/>
              </a:rPr>
              <a:t>	: </a:t>
            </a:r>
            <a:r>
              <a:rPr lang="en-US" sz="1600">
                <a:latin typeface="Calibri" pitchFamily="34" charset="0"/>
              </a:rPr>
              <a:t>Olahan Data yang dapat  digunakan untuk pengambilan keputusan</a:t>
            </a:r>
          </a:p>
          <a:p>
            <a:pPr marL="347663" lvl="1" indent="-347663">
              <a:spcAft>
                <a:spcPts val="300"/>
              </a:spcAft>
              <a:buFont typeface="Wingdings" pitchFamily="2" charset="2"/>
              <a:buChar char="ü"/>
              <a:tabLst>
                <a:tab pos="1828800" algn="l"/>
                <a:tab pos="1939925" algn="l"/>
              </a:tabLst>
            </a:pPr>
            <a:r>
              <a:rPr lang="en-US" sz="1600" smtClean="0">
                <a:latin typeface="Calibri" pitchFamily="34" charset="0"/>
              </a:rPr>
              <a:t>Data </a:t>
            </a:r>
            <a:r>
              <a:rPr lang="en-US" sz="1600">
                <a:latin typeface="Calibri" pitchFamily="34" charset="0"/>
              </a:rPr>
              <a:t>Kuantitatif	: </a:t>
            </a:r>
            <a:r>
              <a:rPr lang="en-US" sz="1600" smtClean="0">
                <a:latin typeface="Calibri" pitchFamily="34" charset="0"/>
              </a:rPr>
              <a:t>disebut </a:t>
            </a:r>
            <a:r>
              <a:rPr lang="en-US" sz="1600">
                <a:latin typeface="Calibri" pitchFamily="34" charset="0"/>
              </a:rPr>
              <a:t>juga Data </a:t>
            </a:r>
            <a:r>
              <a:rPr lang="en-US" sz="1600" smtClean="0">
                <a:latin typeface="Calibri" pitchFamily="34" charset="0"/>
              </a:rPr>
              <a:t>Numerik/ Statistik, yaitu data yang menunjukkan pengukuran fenomena dengan angka</a:t>
            </a:r>
          </a:p>
          <a:p>
            <a:pPr marL="347663" lvl="1" indent="-347663">
              <a:spcAft>
                <a:spcPts val="300"/>
              </a:spcAft>
              <a:buFont typeface="Wingdings" pitchFamily="2" charset="2"/>
              <a:buChar char="ü"/>
              <a:tabLst>
                <a:tab pos="1828800" algn="l"/>
                <a:tab pos="1939925" algn="l"/>
              </a:tabLst>
            </a:pPr>
            <a:r>
              <a:rPr lang="en-US" sz="1600" smtClean="0">
                <a:latin typeface="Calibri" pitchFamily="34" charset="0"/>
              </a:rPr>
              <a:t>Data Kualitatif	: 	disebut juga Data Deskriptif/ Naratif/Verbal,  yaitu </a:t>
            </a:r>
            <a:r>
              <a:rPr lang="en-US" sz="1600" smtClean="0"/>
              <a:t>data </a:t>
            </a:r>
            <a:r>
              <a:rPr lang="en-US" sz="1600"/>
              <a:t>yang berisi deskripsi mengenai kualitas suatu </a:t>
            </a:r>
            <a:r>
              <a:rPr lang="en-US" sz="1600" smtClean="0"/>
              <a:t>		fenomena </a:t>
            </a:r>
            <a:r>
              <a:rPr lang="en-US" sz="1600"/>
              <a:t>tertentu yang biasanya sulit atau tak bisa </a:t>
            </a:r>
            <a:r>
              <a:rPr lang="en-US" sz="1600" smtClean="0"/>
              <a:t>diukur.</a:t>
            </a:r>
            <a:endParaRPr lang="en-US" sz="1600" smtClean="0">
              <a:latin typeface="Calibri" pitchFamily="34" charset="0"/>
            </a:endParaRPr>
          </a:p>
          <a:p>
            <a:pPr marL="347663" lvl="1" indent="-347663">
              <a:spcAft>
                <a:spcPts val="300"/>
              </a:spcAft>
              <a:buFont typeface="Wingdings" pitchFamily="2" charset="2"/>
              <a:buChar char="ü"/>
              <a:tabLst>
                <a:tab pos="1828800" algn="l"/>
                <a:tab pos="1939925" algn="l"/>
              </a:tabLst>
            </a:pPr>
            <a:r>
              <a:rPr lang="en-US" sz="1600" smtClean="0">
                <a:latin typeface="Calibri" pitchFamily="34" charset="0"/>
              </a:rPr>
              <a:t>Data Primer	: Data yang diperoleh langsung dari objek penelitian, biasanya diperoleh melalui sensus atau survei 		langsung.  (Instrumen pengumpulan data melalui kuesioner,  wawancara,  atau catatan pengamatan langsung) </a:t>
            </a:r>
          </a:p>
          <a:p>
            <a:pPr marL="347663" lvl="1" indent="-347663">
              <a:spcAft>
                <a:spcPts val="300"/>
              </a:spcAft>
              <a:buFont typeface="Wingdings" pitchFamily="2" charset="2"/>
              <a:buChar char="ü"/>
              <a:tabLst>
                <a:tab pos="1828800" algn="l"/>
                <a:tab pos="1939925" algn="l"/>
              </a:tabLst>
            </a:pPr>
            <a:r>
              <a:rPr lang="en-US" sz="1600" smtClean="0">
                <a:latin typeface="Calibri" pitchFamily="34" charset="0"/>
              </a:rPr>
              <a:t>Data Sekunder	: </a:t>
            </a:r>
            <a:r>
              <a:rPr lang="en-US" sz="1600">
                <a:latin typeface="Calibri" pitchFamily="34" charset="0"/>
              </a:rPr>
              <a:t>Data yang diperoleh </a:t>
            </a:r>
            <a:r>
              <a:rPr lang="en-US" sz="1600" smtClean="0">
                <a:latin typeface="Calibri" pitchFamily="34" charset="0"/>
              </a:rPr>
              <a:t>dari pihak lain, biasanya </a:t>
            </a:r>
            <a:r>
              <a:rPr lang="en-US" sz="1600">
                <a:latin typeface="Calibri" pitchFamily="34" charset="0"/>
              </a:rPr>
              <a:t>diperoleh dengan cara menghubungi </a:t>
            </a:r>
            <a:r>
              <a:rPr lang="en-US" sz="1600" smtClean="0">
                <a:latin typeface="Calibri" pitchFamily="34" charset="0"/>
              </a:rPr>
              <a:t>pihak yang </a:t>
            </a:r>
            <a:r>
              <a:rPr lang="en-US" sz="1600">
                <a:latin typeface="Calibri" pitchFamily="34" charset="0"/>
              </a:rPr>
              <a:t>memiliki </a:t>
            </a:r>
            <a:r>
              <a:rPr lang="en-US" sz="1600" smtClean="0">
                <a:latin typeface="Calibri" pitchFamily="34" charset="0"/>
              </a:rPr>
              <a:t>		data </a:t>
            </a:r>
            <a:r>
              <a:rPr lang="en-US" sz="1600">
                <a:latin typeface="Calibri" pitchFamily="34" charset="0"/>
              </a:rPr>
              <a:t>tersebut, misalnya BPS</a:t>
            </a:r>
            <a:r>
              <a:rPr lang="en-US" sz="1600" smtClean="0">
                <a:latin typeface="Calibri" pitchFamily="34" charset="0"/>
              </a:rPr>
              <a:t>. (Instrumenya biasanya berbentuk buku atau laporan kegiatan, hasil 		laboratorium, jurnal, dll)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37331"/>
              </p:ext>
            </p:extLst>
          </p:nvPr>
        </p:nvGraphicFramePr>
        <p:xfrm>
          <a:off x="809168" y="4114229"/>
          <a:ext cx="10906583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424611"/>
                <a:gridCol w="5119396"/>
                <a:gridCol w="53625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smtClean="0">
                          <a:effectLst/>
                          <a:latin typeface="Times New Roman"/>
                          <a:ea typeface="Times New Roman"/>
                        </a:rPr>
                        <a:t>No</a:t>
                      </a:r>
                      <a:endParaRPr lang="en-US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smtClean="0">
                          <a:effectLst/>
                          <a:latin typeface="Times New Roman"/>
                          <a:ea typeface="Times New Roman"/>
                        </a:rPr>
                        <a:t>Contoh Data Kuantitatif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smtClean="0">
                          <a:effectLst/>
                          <a:latin typeface="Times New Roman"/>
                          <a:ea typeface="Times New Roman"/>
                        </a:rPr>
                        <a:t>Contoh Data Kualitatif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Peserta kuliah basis data wanita tahun ini berjumlah 60% sedangkan pria 40%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Wanita peserta kuliah basis data lebih cantik daripada wanita peserta matakuliah lain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Tahun ini, total peserta kuliah yang rajin (kehadiran lebih dari 90%) di prodi Teknik Informatika berjumlah 425 dari 555 mahasiswa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Pria peserta kuliah basis data lebih rajin dan pandai daripada pria peseta matakuliah lain.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Pembelajaran daring tingkat SMA untuk tahun ini bisa terlaksana efektif baru 55%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Pembelajaran daring sangat dipengaruhi oleh kelancaran jaringan internet dan mahalnya quota data.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Indeks standar pencemaran udara</a:t>
                      </a:r>
                      <a:r>
                        <a:rPr lang="en-US" sz="1400" baseline="0" smtClean="0">
                          <a:effectLst/>
                          <a:latin typeface="Times New Roman"/>
                          <a:ea typeface="Times New Roman"/>
                        </a:rPr>
                        <a:t> Kota Tasikmalaya 60 sedangkan di Jakarta 250.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Udara di Kota</a:t>
                      </a:r>
                      <a:r>
                        <a:rPr lang="en-US" sz="1400" baseline="0" smtClean="0">
                          <a:effectLst/>
                          <a:latin typeface="Times New Roman"/>
                          <a:ea typeface="Times New Roman"/>
                        </a:rPr>
                        <a:t> Tasikmalaya lebih bersih daripada di Kota Jakarta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Indonesia memiliki jumlah pulau</a:t>
                      </a:r>
                      <a:r>
                        <a:rPr lang="en-US" sz="1400" baseline="0" smtClean="0">
                          <a:effectLst/>
                          <a:latin typeface="Times New Roman"/>
                          <a:ea typeface="Times New Roman"/>
                        </a:rPr>
                        <a:t> sebanyak 17.000 buah dan suku bangsa sebanyak 350 macam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Indonesia memiliki kebhinekaan suku bangsa yang tertinggi di dunia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7D"/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88670" y="3800475"/>
            <a:ext cx="10927080" cy="2774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Tabel contoh pembeda data kuantitaf dan data kualitatif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6589" y="83014"/>
            <a:ext cx="1681833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prstClr val="black"/>
                </a:solidFill>
              </a:rPr>
              <a:t>Harus Selalu di-REVIEW</a:t>
            </a:r>
            <a:endParaRPr 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EVALUASI &amp; KINERJA - 2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3670"/>
              </p:ext>
            </p:extLst>
          </p:nvPr>
        </p:nvGraphicFramePr>
        <p:xfrm>
          <a:off x="676274" y="742950"/>
          <a:ext cx="11249025" cy="50856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1"/>
                <a:gridCol w="2389603"/>
                <a:gridCol w="8249821"/>
              </a:tblGrid>
              <a:tr h="508546">
                <a:tc>
                  <a:txBody>
                    <a:bodyPr/>
                    <a:lstStyle/>
                    <a:p>
                      <a:r>
                        <a:rPr lang="en-US" sz="1600" smtClean="0"/>
                        <a:t>No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Kompetensi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Keterangan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Pengetahuan</a:t>
                      </a:r>
                    </a:p>
                    <a:p>
                      <a:r>
                        <a:rPr lang="en-US" sz="1400" smtClean="0"/>
                        <a:t> arsitektur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Apa itu database dan apa itu DBMS ?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 5 produk DBMS Desktop dan 5 produk DBMS Server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4 macam user dalam </a:t>
                      </a:r>
                      <a:r>
                        <a:rPr lang="en-US" sz="1400" smtClean="0"/>
                        <a:t>Konsep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4 komponen user interface dalam </a:t>
                      </a:r>
                      <a:r>
                        <a:rPr lang="en-US" sz="1400" smtClean="0"/>
                        <a:t>Konsep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5 komponen utama dalam </a:t>
                      </a:r>
                      <a:r>
                        <a:rPr lang="en-US" sz="1400" smtClean="0"/>
                        <a:t>Arsitektur</a:t>
                      </a:r>
                      <a:r>
                        <a:rPr lang="en-US" sz="1400" baseline="0" smtClean="0"/>
                        <a:t> 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smtClean="0"/>
                        <a:t>Sebutkan</a:t>
                      </a:r>
                      <a:r>
                        <a:rPr lang="en-US" sz="1400" baseline="0" smtClean="0"/>
                        <a:t> 1 komponen sistem operasi yang terkait erat dengan </a:t>
                      </a:r>
                      <a:r>
                        <a:rPr lang="en-US" sz="1400" baseline="0" smtClean="0"/>
                        <a:t>DBMS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Jelaskan Alur Proses, Fakta, Data, Informasi, DBMS, DW, DM, BD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smtClean="0"/>
                        <a:t>Jelaskan Query, Query Language, SQL</a:t>
                      </a:r>
                      <a:endParaRPr lang="en-US" sz="1400" baseline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Ketrampilan menjadi</a:t>
                      </a:r>
                    </a:p>
                    <a:p>
                      <a:r>
                        <a:rPr lang="en-US" sz="1400" baseline="0" smtClean="0"/>
                        <a:t>Administrator DBMS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-</a:t>
                      </a:r>
                      <a:endParaRPr lang="en-US" sz="1400" baseline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Pemodelan &amp; Desain</a:t>
                      </a:r>
                      <a:r>
                        <a:rPr lang="en-US" sz="1400" baseline="0" smtClean="0"/>
                        <a:t> </a:t>
                      </a:r>
                    </a:p>
                    <a:p>
                      <a:r>
                        <a:rPr lang="en-US" sz="1400" baseline="0" smtClean="0"/>
                        <a:t>Data dari Sistem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Jelaskan bedanya  Fakta, data, informasi</a:t>
                      </a:r>
                      <a:r>
                        <a:rPr lang="en-US" sz="1400" baseline="0" smtClean="0"/>
                        <a:t> (dengan kata-kata sendiri) !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Apa bedanya data atibutif dan data spasial </a:t>
                      </a:r>
                      <a:r>
                        <a:rPr lang="en-US" sz="1400" baseline="0" smtClean="0"/>
                        <a:t>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Apa bedanya data primer dan data sekunder 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smtClean="0"/>
                        <a:t>Apa bedanya data kuantitatif dan data kualitatif?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Tuliskan </a:t>
                      </a:r>
                      <a:r>
                        <a:rPr lang="en-US" sz="1400" smtClean="0"/>
                        <a:t>contoh 10 Data kualitatif dan 10 data kuantitatif (selain dari contoh yang ada) </a:t>
                      </a:r>
                      <a:r>
                        <a:rPr lang="en-US" sz="1400" smtClean="0"/>
                        <a:t>!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smtClean="0"/>
                        <a:t>Buat informasi</a:t>
                      </a:r>
                      <a:r>
                        <a:rPr lang="en-US" sz="1400" baseline="0" smtClean="0"/>
                        <a:t> grafik : Matematika : Sin/Cos/Tan</a:t>
                      </a:r>
                      <a:r>
                        <a:rPr lang="en-US" sz="1400" smtClean="0"/>
                        <a:t> dan Kependudukan : Bar/Pie</a:t>
                      </a:r>
                      <a:endParaRPr lang="en-US" sz="14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 Collection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smtClean="0"/>
                        <a:t>-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K5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Pemrograman Aplikasi Database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-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0058400" y="102064"/>
            <a:ext cx="1740022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 &amp;</a:t>
            </a:r>
          </a:p>
          <a:p>
            <a:pPr algn="ctr"/>
            <a:r>
              <a:rPr lang="en-US" sz="1600" i="1" smtClean="0">
                <a:solidFill>
                  <a:schemeClr val="tx1"/>
                </a:solidFill>
              </a:rPr>
              <a:t>Penilaian </a:t>
            </a:r>
            <a:r>
              <a:rPr lang="en-US" sz="1600" i="1" smtClean="0">
                <a:solidFill>
                  <a:schemeClr val="tx1"/>
                </a:solidFill>
              </a:rPr>
              <a:t>Langsung</a:t>
            </a:r>
            <a:endParaRPr lang="en-US" sz="16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2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6275</TotalTime>
  <Words>3222</Words>
  <Application>Microsoft Office PowerPoint</Application>
  <PresentationFormat>Custom</PresentationFormat>
  <Paragraphs>1070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Gallery</vt:lpstr>
      <vt:lpstr>2_Gallery</vt:lpstr>
      <vt:lpstr>1_Gallery</vt:lpstr>
      <vt:lpstr>  SISTEM BASIS DATA</vt:lpstr>
      <vt:lpstr>PowerPoint Presentation</vt:lpstr>
      <vt:lpstr>PowerPoint Presentation</vt:lpstr>
      <vt:lpstr>PowerPoint Presentation</vt:lpstr>
      <vt:lpstr>PowerPoint Presentation</vt:lpstr>
      <vt:lpstr> STUDI ALUR PROSES SISTEM DATABASE</vt:lpstr>
      <vt:lpstr>PowerPoint Presentation</vt:lpstr>
      <vt:lpstr>PowerPoint Presentation</vt:lpstr>
      <vt:lpstr>PowerPoint Presentation</vt:lpstr>
      <vt:lpstr> STUDI KASUS SISTEM DATABASE</vt:lpstr>
      <vt:lpstr>PowerPoint Presentation</vt:lpstr>
      <vt:lpstr>PowerPoint Presentation</vt:lpstr>
      <vt:lpstr> INTERMEZO DULU …</vt:lpstr>
      <vt:lpstr>PowerPoint Presentation</vt:lpstr>
      <vt:lpstr>PowerPoint Presentation</vt:lpstr>
      <vt:lpstr> DIAGRAM FOKUS PENDALAMAN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DIAGRAM ER WILAYAH RI</vt:lpstr>
      <vt:lpstr>PowerPoint Presentation</vt:lpstr>
      <vt:lpstr>REVIEW MODEL DATA – ER (Entity Relationship)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User</cp:lastModifiedBy>
  <cp:revision>686</cp:revision>
  <dcterms:created xsi:type="dcterms:W3CDTF">2020-08-18T06:10:40Z</dcterms:created>
  <dcterms:modified xsi:type="dcterms:W3CDTF">2022-10-19T10:53:36Z</dcterms:modified>
</cp:coreProperties>
</file>