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37" r:id="rId2"/>
    <p:sldMasterId id="2147483749" r:id="rId3"/>
    <p:sldMasterId id="2147483762" r:id="rId4"/>
    <p:sldMasterId id="2147483774" r:id="rId5"/>
  </p:sldMasterIdLst>
  <p:notesMasterIdLst>
    <p:notesMasterId r:id="rId41"/>
  </p:notesMasterIdLst>
  <p:handoutMasterIdLst>
    <p:handoutMasterId r:id="rId42"/>
  </p:handoutMasterIdLst>
  <p:sldIdLst>
    <p:sldId id="375" r:id="rId6"/>
    <p:sldId id="430" r:id="rId7"/>
    <p:sldId id="453" r:id="rId8"/>
    <p:sldId id="454" r:id="rId9"/>
    <p:sldId id="455" r:id="rId10"/>
    <p:sldId id="438" r:id="rId11"/>
    <p:sldId id="373" r:id="rId12"/>
    <p:sldId id="376" r:id="rId13"/>
    <p:sldId id="413" r:id="rId14"/>
    <p:sldId id="444" r:id="rId15"/>
    <p:sldId id="446" r:id="rId16"/>
    <p:sldId id="384" r:id="rId17"/>
    <p:sldId id="452" r:id="rId18"/>
    <p:sldId id="456" r:id="rId19"/>
    <p:sldId id="387" r:id="rId20"/>
    <p:sldId id="389" r:id="rId21"/>
    <p:sldId id="448" r:id="rId22"/>
    <p:sldId id="447" r:id="rId23"/>
    <p:sldId id="402" r:id="rId24"/>
    <p:sldId id="393" r:id="rId25"/>
    <p:sldId id="414" r:id="rId26"/>
    <p:sldId id="428" r:id="rId27"/>
    <p:sldId id="429" r:id="rId28"/>
    <p:sldId id="419" r:id="rId29"/>
    <p:sldId id="420" r:id="rId30"/>
    <p:sldId id="422" r:id="rId31"/>
    <p:sldId id="424" r:id="rId32"/>
    <p:sldId id="425" r:id="rId33"/>
    <p:sldId id="392" r:id="rId34"/>
    <p:sldId id="426" r:id="rId35"/>
    <p:sldId id="457" r:id="rId36"/>
    <p:sldId id="336" r:id="rId37"/>
    <p:sldId id="427" r:id="rId38"/>
    <p:sldId id="394" r:id="rId39"/>
    <p:sldId id="3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ECFF"/>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29" autoAdjust="0"/>
    <p:restoredTop sz="94660"/>
  </p:normalViewPr>
  <p:slideViewPr>
    <p:cSldViewPr snapToGrid="0" showGuides="1">
      <p:cViewPr>
        <p:scale>
          <a:sx n="124" d="100"/>
          <a:sy n="124" d="100"/>
        </p:scale>
        <p:origin x="-294" y="-72"/>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65F5A-66B8-4359-8B6E-63D21B59BB90}" type="datetimeFigureOut">
              <a:rPr lang="en-US" smtClean="0"/>
              <a:t>10/26/2022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066A8E-0815-43A3-BD69-3BCAFA934013}" type="slidenum">
              <a:rPr lang="en-US" smtClean="0"/>
              <a:t>‹#›</a:t>
            </a:fld>
            <a:endParaRPr lang="en-US"/>
          </a:p>
        </p:txBody>
      </p:sp>
    </p:spTree>
    <p:extLst>
      <p:ext uri="{BB962C8B-B14F-4D97-AF65-F5344CB8AC3E}">
        <p14:creationId xmlns:p14="http://schemas.microsoft.com/office/powerpoint/2010/main" val="2744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949C3-AEAE-4D9D-A793-209B2CFAC977}" type="datetimeFigureOut">
              <a:rPr lang="en-US" smtClean="0"/>
              <a:t>10/26/2022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FFF5F-F4C4-4FBE-9782-AC09120654A1}" type="slidenum">
              <a:rPr lang="en-US" smtClean="0"/>
              <a:t>‹#›</a:t>
            </a:fld>
            <a:endParaRPr lang="en-US"/>
          </a:p>
        </p:txBody>
      </p:sp>
    </p:spTree>
    <p:extLst>
      <p:ext uri="{BB962C8B-B14F-4D97-AF65-F5344CB8AC3E}">
        <p14:creationId xmlns:p14="http://schemas.microsoft.com/office/powerpoint/2010/main" val="5106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D70290-B88D-4D73-928E-6F44DFE07F3D}"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D70290-B88D-4D73-928E-6F44DFE07F3D}" type="slidenum">
              <a:rPr lang="en-US" smtClean="0">
                <a:solidFill>
                  <a:prstClr val="black"/>
                </a:solidFill>
              </a:rPr>
              <a:pPr/>
              <a:t>31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26/10/2022</a:t>
            </a:fld>
            <a:endParaRPr lang="id-ID"/>
          </a:p>
        </p:txBody>
      </p:sp>
      <p:sp>
        <p:nvSpPr>
          <p:cNvPr id="5" name="Footer Placeholder 4"/>
          <p:cNvSpPr>
            <a:spLocks noGrp="1"/>
          </p:cNvSpPr>
          <p:nvPr>
            <p:ph type="ftr" sz="quarter" idx="11"/>
          </p:nvPr>
        </p:nvSpPr>
        <p:spPr>
          <a:xfrm>
            <a:off x="2416500" y="329307"/>
            <a:ext cx="4973915" cy="309201"/>
          </a:xfrm>
        </p:spPr>
        <p:txBody>
          <a:bodyPr/>
          <a:lstStyle/>
          <a:p>
            <a:endParaRPr lang="id-ID"/>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996056513"/>
      </p:ext>
    </p:extLst>
  </p:cSld>
  <p:clrMapOvr>
    <a:masterClrMapping/>
  </p:clrMapOvr>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26/10/2022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26/10/2022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647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1611432873"/>
      </p:ext>
    </p:extLst>
  </p:cSld>
  <p:clrMapOvr>
    <a:masterClrMapping/>
  </p:clrMapOvr>
  <p:extLst mod="1">
    <p:ext uri="{DCECCB84-F9BA-43D5-87BE-67443E8EF086}">
      <p15:sldGuideLst xmlns=""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5175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31257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740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4426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1629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828231"/>
      </p:ext>
    </p:extLst>
  </p:cSld>
  <p:clrMapOvr>
    <a:masterClrMapping/>
  </p:clrMapOvr>
  <p:extLst mod="1">
    <p:ext uri="{DCECCB84-F9BA-43D5-87BE-67443E8EF086}">
      <p15:sldGuideLst xmlns=""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8863607"/>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t>‹#›</a:t>
            </a:fld>
            <a:endParaRPr lang="id-ID"/>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459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493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81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738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4205570135"/>
      </p:ext>
    </p:extLst>
  </p:cSld>
  <p:clrMapOvr>
    <a:masterClrMapping/>
  </p:clrMapOvr>
  <p:extLst mod="1">
    <p:ext uri="{DCECCB84-F9BA-43D5-87BE-67443E8EF086}">
      <p15:sldGuideLst xmlns=""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7552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6306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951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8991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5412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454511"/>
      </p:ext>
    </p:extLst>
  </p:cSld>
  <p:clrMapOvr>
    <a:masterClrMapping/>
  </p:clrMapOvr>
  <p:extLst mod="1">
    <p:ext uri="{DCECCB84-F9BA-43D5-87BE-67443E8EF086}">
      <p15:sldGuideLst xmlns=""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E12394-E183-4374-B671-43A7AE489794}" type="datetimeFigureOut">
              <a:rPr lang="id-ID" smtClean="0"/>
              <a:t>26/10/2022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1139823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4068079"/>
      </p:ext>
    </p:extLst>
  </p:cSld>
  <p:clrMapOvr>
    <a:masterClrMapping/>
  </p:clrMapOvr>
  <p:extLst>
    <p:ext uri="{DCECCB84-F9BA-43D5-87BE-67443E8EF086}">
      <p15:sldGuideLst xmlns=""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4760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6887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93130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45488" y="178964"/>
            <a:ext cx="529069" cy="450623"/>
          </a:xfrm>
        </p:spPr>
        <p:txBody>
          <a:bodyPr/>
          <a:lstStyle>
            <a:lvl1pPr>
              <a:defRPr sz="1800"/>
            </a:lvl1pPr>
          </a:lstStyle>
          <a:p>
            <a:fld id="{62091213-459E-4082-85E0-74485516930F}" type="slidenum">
              <a:rPr lang="id-ID" smtClean="0">
                <a:solidFill>
                  <a:srgbClr val="B71E42"/>
                </a:solidFill>
              </a:rPr>
              <a:pPr/>
              <a:t>‹#›</a:t>
            </a:fld>
            <a:endParaRPr lang="id-ID">
              <a:solidFill>
                <a:srgbClr val="B71E42"/>
              </a:solidFill>
            </a:endParaRPr>
          </a:p>
        </p:txBody>
      </p:sp>
      <p:pic>
        <p:nvPicPr>
          <p:cNvPr id="6"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flipH="1">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096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142769485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4980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8081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31734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102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t>26/10/2022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110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61216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492079"/>
      </p:ext>
    </p:extLst>
  </p:cSld>
  <p:clrMapOvr>
    <a:masterClrMapping/>
  </p:clrMapOvr>
  <p:extLst mod="1">
    <p:ext uri="{DCECCB84-F9BA-43D5-87BE-67443E8EF086}">
      <p15:sldGuideLst xmlns=""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0561949"/>
      </p:ext>
    </p:extLst>
  </p:cSld>
  <p:clrMapOvr>
    <a:masterClrMapping/>
  </p:clrMapOvr>
  <p:extLst>
    <p:ext uri="{DCECCB84-F9BA-43D5-87BE-67443E8EF086}">
      <p15:sldGuideLst xmlns=""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49516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8912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37647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94"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7"/>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a:xfrm>
            <a:off x="2416514" y="329311"/>
            <a:ext cx="4973915" cy="309201"/>
          </a:xfrm>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a:xfrm>
            <a:off x="1437678" y="798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1693801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5" y="106257"/>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93" y="1498608"/>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92" y="171990"/>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3" name="Straight Connector 32"/>
          <p:cNvCxnSpPr>
            <a:stCxn id="6" idx="2"/>
          </p:cNvCxnSpPr>
          <p:nvPr/>
        </p:nvCxnSpPr>
        <p:spPr>
          <a:xfrm>
            <a:off x="654895"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734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8" y="1756130"/>
            <a:ext cx="8643155"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223"/>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094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31" y="80491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9"/>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62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t>26/10/2022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2091213-459E-4082-85E0-74485516930F}" type="slidenum">
              <a:rPr lang="id-ID" smtClean="0"/>
              <a:t>‹#›</a:t>
            </a:fld>
            <a:endParaRPr lang="id-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2271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205" y="804191"/>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77"/>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75"/>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31"/>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58" y="233047"/>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74"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01410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1728"/>
      </p:ext>
    </p:extLst>
  </p:cSld>
  <p:clrMapOvr>
    <a:masterClrMapping/>
  </p:clrMapOvr>
  <p:extLst mod="1">
    <p:ext uri="{DCECCB84-F9BA-43D5-87BE-67443E8EF086}">
      <p15:sldGuideLst xmlns=""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85"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519"/>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859521"/>
      </p:ext>
    </p:extLst>
  </p:cSld>
  <p:clrMapOvr>
    <a:masterClrMapping/>
  </p:clrMapOvr>
  <p:extLst mod="1">
    <p:ext uri="{DCECCB84-F9BA-43D5-87BE-67443E8EF086}">
      <p15:sldGuideLst xmlns=""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98"/>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70"/>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84"/>
            <a:ext cx="5527351" cy="320123"/>
          </a:xfrm>
        </p:spPr>
        <p:txBody>
          <a:bodyPr/>
          <a:lstStyle>
            <a:lvl1pPr algn="l">
              <a:defRPr/>
            </a:lvl1p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6" name="Footer Placeholder 5"/>
          <p:cNvSpPr>
            <a:spLocks noGrp="1"/>
          </p:cNvSpPr>
          <p:nvPr>
            <p:ph type="ftr" sz="quarter" idx="11"/>
          </p:nvPr>
        </p:nvSpPr>
        <p:spPr>
          <a:xfrm>
            <a:off x="1447386" y="318642"/>
            <a:ext cx="5541004" cy="320931"/>
          </a:xfrm>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45085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4820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25" y="799001"/>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9001"/>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9001"/>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7303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6757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45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t>‹#›</a:t>
            </a:fld>
            <a:endParaRPr lang="id-ID"/>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8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759025"/>
      </p:ext>
    </p:extLst>
  </p:cSld>
  <p:clrMapOvr>
    <a:masterClrMapping/>
  </p:clrMapOvr>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t>26/10/2022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7516031"/>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t>26/10/2022</a:t>
            </a:fld>
            <a:endParaRPr lang="id-ID"/>
          </a:p>
        </p:txBody>
      </p:sp>
      <p:sp>
        <p:nvSpPr>
          <p:cNvPr id="6" name="Footer Placeholder 5"/>
          <p:cNvSpPr>
            <a:spLocks noGrp="1"/>
          </p:cNvSpPr>
          <p:nvPr>
            <p:ph type="ftr" sz="quarter" idx="11"/>
          </p:nvPr>
        </p:nvSpPr>
        <p:spPr>
          <a:xfrm>
            <a:off x="1447382" y="318640"/>
            <a:ext cx="5541004" cy="320931"/>
          </a:xfrm>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50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t>26/10/2022</a:t>
            </a:fld>
            <a:endParaRPr lang="id-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t>‹#›</a:t>
            </a:fld>
            <a:endParaRPr lang="id-ID"/>
          </a:p>
        </p:txBody>
      </p:sp>
    </p:spTree>
    <p:extLst>
      <p:ext uri="{BB962C8B-B14F-4D97-AF65-F5344CB8AC3E}">
        <p14:creationId xmlns:p14="http://schemas.microsoft.com/office/powerpoint/2010/main" val="6074568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341926739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9476011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429130527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93" y="804547"/>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93" y="2015734"/>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solidFill>
                  <a:prstClr val="black">
                    <a:tint val="75000"/>
                  </a:prstClr>
                </a:solidFill>
              </a:rPr>
              <a:pPr/>
              <a:t>26/10/2022</a:t>
            </a:fld>
            <a:endParaRPr lang="id-ID">
              <a:solidFill>
                <a:prstClr val="black">
                  <a:tint val="75000"/>
                </a:prstClr>
              </a:solidFill>
            </a:endParaRPr>
          </a:p>
        </p:txBody>
      </p:sp>
      <p:sp>
        <p:nvSpPr>
          <p:cNvPr id="5" name="Footer Placeholder 4"/>
          <p:cNvSpPr>
            <a:spLocks noGrp="1"/>
          </p:cNvSpPr>
          <p:nvPr>
            <p:ph type="ftr" sz="quarter" idx="3"/>
          </p:nvPr>
        </p:nvSpPr>
        <p:spPr>
          <a:xfrm>
            <a:off x="1451579" y="329311"/>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480074"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7883582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58015" cy="68580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9957642" y="0"/>
            <a:ext cx="223435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D21447A-6C77-4E90-9545-B2B98D1C43C0}"/>
              </a:ext>
            </a:extLst>
          </p:cNvPr>
          <p:cNvSpPr>
            <a:spLocks noGrp="1"/>
          </p:cNvSpPr>
          <p:nvPr>
            <p:ph type="ctrTitle"/>
          </p:nvPr>
        </p:nvSpPr>
        <p:spPr>
          <a:xfrm>
            <a:off x="914399" y="683895"/>
            <a:ext cx="7482418" cy="2174873"/>
          </a:xfrm>
          <a:noFill/>
        </p:spPr>
        <p:txBody>
          <a:bodyPr>
            <a:noAutofit/>
          </a:bodyPr>
          <a:lstStyle/>
          <a:p>
            <a:r>
              <a:rPr lang="en-US" smtClean="0">
                <a:latin typeface="AR JULIAN" pitchFamily="2" charset="0"/>
              </a:rPr>
              <a:t/>
            </a:r>
            <a:br>
              <a:rPr lang="en-US" smtClean="0">
                <a:latin typeface="AR JULIAN" pitchFamily="2" charset="0"/>
              </a:rPr>
            </a:br>
            <a:r>
              <a:rPr lang="en-US">
                <a:latin typeface="AR JULIAN" pitchFamily="2" charset="0"/>
              </a:rPr>
              <a:t/>
            </a:r>
            <a:br>
              <a:rPr lang="en-US">
                <a:latin typeface="AR JULIAN" pitchFamily="2" charset="0"/>
              </a:rPr>
            </a:br>
            <a:r>
              <a:rPr lang="en-US" smtClean="0">
                <a:latin typeface="AR JULIAN" pitchFamily="2" charset="0"/>
              </a:rPr>
              <a:t>SISTEM</a:t>
            </a:r>
            <a:br>
              <a:rPr lang="en-US" smtClean="0">
                <a:latin typeface="AR JULIAN" pitchFamily="2" charset="0"/>
              </a:rPr>
            </a:br>
            <a:r>
              <a:rPr lang="en-US" smtClean="0">
                <a:latin typeface="AR JULIAN" pitchFamily="2" charset="0"/>
              </a:rPr>
              <a:t>BASIS DATA</a:t>
            </a:r>
            <a:endParaRPr lang="id-ID">
              <a:latin typeface="AR JULIAN" pitchFamily="2" charset="0"/>
            </a:endParaRPr>
          </a:p>
        </p:txBody>
      </p:sp>
      <p:sp>
        <p:nvSpPr>
          <p:cNvPr id="4" name="Rounded Rectangle 3"/>
          <p:cNvSpPr/>
          <p:nvPr/>
        </p:nvSpPr>
        <p:spPr>
          <a:xfrm>
            <a:off x="8362950" y="5153525"/>
            <a:ext cx="3190129" cy="694826"/>
          </a:xfrm>
          <a:prstGeom prst="roundRect">
            <a:avLst>
              <a:gd name="adj" fmla="val 43841"/>
            </a:avLst>
          </a:prstGeom>
          <a:gradFill flip="none" rotWithShape="1">
            <a:gsLst>
              <a:gs pos="0">
                <a:srgbClr val="CCFFFF">
                  <a:lumMod val="0"/>
                  <a:lumOff val="100000"/>
                  <a:alpha val="0"/>
                </a:srgbClr>
              </a:gs>
              <a:gs pos="50000">
                <a:schemeClr val="bg1"/>
              </a:gs>
              <a:gs pos="100000">
                <a:schemeClr val="bg1"/>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400">
                <a:solidFill>
                  <a:schemeClr val="tx1"/>
                </a:solidFill>
                <a:latin typeface="Arial" pitchFamily="34" charset="0"/>
                <a:cs typeface="Arial" pitchFamily="34" charset="0"/>
              </a:rPr>
              <a:t>oleh :</a:t>
            </a:r>
          </a:p>
          <a:p>
            <a:pPr algn="ctr">
              <a:spcAft>
                <a:spcPts val="600"/>
              </a:spcAft>
            </a:pPr>
            <a:r>
              <a:rPr lang="en-US" sz="1600" b="1">
                <a:solidFill>
                  <a:schemeClr val="tx1"/>
                </a:solidFill>
                <a:latin typeface="Arial" pitchFamily="34" charset="0"/>
                <a:cs typeface="Arial" pitchFamily="34" charset="0"/>
              </a:rPr>
              <a:t>SANYATA </a:t>
            </a:r>
            <a:r>
              <a:rPr lang="en-US" sz="1600" b="1" smtClean="0">
                <a:solidFill>
                  <a:schemeClr val="tx1"/>
                </a:solidFill>
                <a:latin typeface="Arial" pitchFamily="34" charset="0"/>
                <a:cs typeface="Arial" pitchFamily="34" charset="0"/>
              </a:rPr>
              <a:t>PURWIDAYANTA</a:t>
            </a:r>
            <a:endParaRPr lang="en-US" sz="1600" b="1">
              <a:solidFill>
                <a:schemeClr val="tx1"/>
              </a:solidFill>
              <a:latin typeface="Arial" pitchFamily="34" charset="0"/>
              <a:cs typeface="Arial" pitchFamily="34" charset="0"/>
            </a:endParaRPr>
          </a:p>
        </p:txBody>
      </p:sp>
      <p:sp>
        <p:nvSpPr>
          <p:cNvPr id="9" name="Snip and Round Single Corner Rectangle 8"/>
          <p:cNvSpPr/>
          <p:nvPr/>
        </p:nvSpPr>
        <p:spPr>
          <a:xfrm rot="16200000" flipH="1">
            <a:off x="10959519" y="342654"/>
            <a:ext cx="967264" cy="932259"/>
          </a:xfrm>
          <a:prstGeom prst="snipRoundRect">
            <a:avLst>
              <a:gd name="adj1" fmla="val 0"/>
              <a:gd name="adj2" fmla="val 50000"/>
            </a:avLst>
          </a:prstGeom>
        </p:spPr>
        <p:style>
          <a:lnRef idx="2">
            <a:schemeClr val="accent6"/>
          </a:lnRef>
          <a:fillRef idx="1">
            <a:schemeClr val="lt1"/>
          </a:fillRef>
          <a:effectRef idx="0">
            <a:schemeClr val="accent6"/>
          </a:effectRef>
          <a:fontRef idx="minor">
            <a:schemeClr val="dk1"/>
          </a:fontRef>
        </p:style>
        <p:txBody>
          <a:bodyPr vert="vert" wrap="square" lIns="0" tIns="45720" rIns="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6</a:t>
            </a:r>
            <a:endParaRPr lang="en-US" sz="48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pic>
        <p:nvPicPr>
          <p:cNvPr id="10" name="Picture 2" descr="D:\FOTO-VIDEO-KELUARGA\00_Foto-Keluarga baru\Foto_Kegiatan_LuarKota\IMG_20151027_1658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2136" y="862123"/>
            <a:ext cx="2763396" cy="3862277"/>
          </a:xfrm>
          <a:prstGeom prst="snip2DiagRect">
            <a:avLst/>
          </a:prstGeom>
          <a:solidFill>
            <a:srgbClr val="FFFFFF">
              <a:shade val="85000"/>
            </a:srgbClr>
          </a:solidFill>
          <a:ln w="285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3" name="Picture 12" descr="Penjelasan tentang Basis Data dan DBMS - Beril.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377" y="3961398"/>
            <a:ext cx="2447820" cy="21179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BASIS DATA : Pengertian, Komponen dan Sistem Basis Data (Database) |  Salamadi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821" y="3961397"/>
            <a:ext cx="2527309" cy="211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78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385160357"/>
              </p:ext>
            </p:extLst>
          </p:nvPr>
        </p:nvGraphicFramePr>
        <p:xfrm>
          <a:off x="422275" y="742950"/>
          <a:ext cx="11503024" cy="4872266"/>
        </p:xfrm>
        <a:graphic>
          <a:graphicData uri="http://schemas.openxmlformats.org/drawingml/2006/table">
            <a:tbl>
              <a:tblPr firstRow="1" bandRow="1">
                <a:tableStyleId>{F5AB1C69-6EDB-4FF4-983F-18BD219EF322}</a:tableStyleId>
              </a:tblPr>
              <a:tblGrid>
                <a:gridCol w="587375"/>
                <a:gridCol w="2561047"/>
                <a:gridCol w="8354602"/>
              </a:tblGrid>
              <a:tr h="508546">
                <a:tc>
                  <a:txBody>
                    <a:bodyPr/>
                    <a:lstStyle/>
                    <a:p>
                      <a:r>
                        <a:rPr lang="en-US" sz="1600" smtClean="0"/>
                        <a:t>No</a:t>
                      </a:r>
                      <a:endParaRPr lang="en-US" sz="1600"/>
                    </a:p>
                  </a:txBody>
                  <a:tcPr/>
                </a:tc>
                <a:tc>
                  <a:txBody>
                    <a:bodyPr/>
                    <a:lstStyle/>
                    <a:p>
                      <a:r>
                        <a:rPr lang="en-US" sz="1600" smtClean="0"/>
                        <a:t>Kompetensi</a:t>
                      </a:r>
                      <a:endParaRPr lang="en-US" sz="1600"/>
                    </a:p>
                  </a:txBody>
                  <a:tcPr/>
                </a:tc>
                <a:tc>
                  <a:txBody>
                    <a:bodyPr/>
                    <a:lstStyle/>
                    <a:p>
                      <a:r>
                        <a:rPr lang="en-US" sz="1600" smtClean="0"/>
                        <a:t>Keteranan</a:t>
                      </a:r>
                      <a:endParaRPr lang="en-US" sz="1600"/>
                    </a:p>
                  </a:txBody>
                  <a:tcPr/>
                </a:tc>
              </a:tr>
              <a:tr h="370840">
                <a:tc>
                  <a:txBody>
                    <a:bodyPr/>
                    <a:lstStyle/>
                    <a:p>
                      <a:r>
                        <a:rPr lang="en-US" sz="1400" smtClean="0"/>
                        <a:t>K1</a:t>
                      </a:r>
                      <a:endParaRPr lang="en-US" sz="1400"/>
                    </a:p>
                  </a:txBody>
                  <a:tcPr/>
                </a:tc>
                <a:tc>
                  <a:txBody>
                    <a:bodyPr/>
                    <a:lstStyle/>
                    <a:p>
                      <a:r>
                        <a:rPr lang="en-US" sz="1400" smtClean="0"/>
                        <a:t>Pengetahuan</a:t>
                      </a:r>
                    </a:p>
                    <a:p>
                      <a:r>
                        <a:rPr lang="en-US" sz="1400" smtClean="0"/>
                        <a:t> arsitektur DBMS</a:t>
                      </a:r>
                      <a:endParaRPr lang="en-US" sz="1400"/>
                    </a:p>
                  </a:txBody>
                  <a:tcPr/>
                </a:tc>
                <a:tc>
                  <a:txBody>
                    <a:bodyPr/>
                    <a:lstStyle/>
                    <a:p>
                      <a:pPr marL="342900" indent="-342900">
                        <a:buAutoNum type="arabicPeriod"/>
                      </a:pPr>
                      <a:r>
                        <a:rPr lang="en-US" sz="1400" smtClean="0"/>
                        <a:t>Apa</a:t>
                      </a:r>
                      <a:r>
                        <a:rPr lang="en-US" sz="1400" baseline="0" smtClean="0"/>
                        <a:t> fungsi masing-masing komponen DBMS :  DDL Compiler,  Query Processor,  DML Precompiler,  Program Object Code, dan Database Manager </a:t>
                      </a:r>
                      <a:r>
                        <a:rPr lang="en-US" sz="1400" smtClean="0"/>
                        <a:t>?</a:t>
                      </a:r>
                    </a:p>
                    <a:p>
                      <a:pPr marL="342900" indent="-342900">
                        <a:buAutoNum type="arabicPeriod"/>
                      </a:pPr>
                      <a:r>
                        <a:rPr lang="en-US" sz="1400" smtClean="0"/>
                        <a:t>Apa fungsi File Manager berkaitan dengan Database Manager ?</a:t>
                      </a:r>
                    </a:p>
                    <a:p>
                      <a:pPr marL="342900" indent="-342900">
                        <a:buAutoNum type="arabicPeriod"/>
                      </a:pPr>
                      <a:r>
                        <a:rPr lang="en-US" sz="1400" smtClean="0"/>
                        <a:t>Apa bedanya File Data dengan Meta Data (Data</a:t>
                      </a:r>
                      <a:r>
                        <a:rPr lang="en-US" sz="1400" baseline="0" smtClean="0"/>
                        <a:t> Dictionary) dalam storage berkaitan dengan DBMS ?</a:t>
                      </a:r>
                      <a:endParaRPr lang="en-US" sz="1400" smtClean="0"/>
                    </a:p>
                  </a:txBody>
                  <a:tcPr/>
                </a:tc>
              </a:tr>
              <a:tr h="370840">
                <a:tc>
                  <a:txBody>
                    <a:bodyPr/>
                    <a:lstStyle/>
                    <a:p>
                      <a:r>
                        <a:rPr lang="en-US" sz="1400" smtClean="0"/>
                        <a:t>K2</a:t>
                      </a:r>
                      <a:endParaRPr lang="en-US" sz="1400"/>
                    </a:p>
                  </a:txBody>
                  <a:tcPr/>
                </a:tc>
                <a:tc>
                  <a:txBody>
                    <a:bodyPr/>
                    <a:lstStyle/>
                    <a:p>
                      <a:r>
                        <a:rPr lang="en-US" sz="1400" baseline="0" smtClean="0"/>
                        <a:t>Ketrampilan menjadi</a:t>
                      </a:r>
                    </a:p>
                    <a:p>
                      <a:r>
                        <a:rPr lang="en-US" sz="1400" baseline="0" smtClean="0"/>
                        <a:t>Administrator DBMS</a:t>
                      </a:r>
                      <a:endParaRPr lang="en-US" sz="1400"/>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baseline="0" smtClean="0"/>
                        <a:t>Implementasikan database </a:t>
                      </a:r>
                      <a:br>
                        <a:rPr lang="en-US" sz="1400" baseline="0" smtClean="0"/>
                      </a:br>
                      <a:r>
                        <a:rPr lang="en-US" sz="1400" baseline="0" smtClean="0"/>
                        <a:t>model-1 dan model -2 dari diagram ER kasus Struktur Wilayah dan Perdagangan antar Provinsi yang sudah dibahas,  dalam DBMS Ms-Acceess, Paradox , dan MySQL ?</a:t>
                      </a:r>
                    </a:p>
                  </a:txBody>
                  <a:tcPr/>
                </a:tc>
              </a:tr>
              <a:tr h="370840">
                <a:tc>
                  <a:txBody>
                    <a:bodyPr/>
                    <a:lstStyle/>
                    <a:p>
                      <a:r>
                        <a:rPr lang="en-US" sz="1400" smtClean="0"/>
                        <a:t>K3</a:t>
                      </a:r>
                      <a:endParaRPr lang="en-US" sz="1400"/>
                    </a:p>
                  </a:txBody>
                  <a:tcPr/>
                </a:tc>
                <a:tc>
                  <a:txBody>
                    <a:bodyPr/>
                    <a:lstStyle/>
                    <a:p>
                      <a:r>
                        <a:rPr lang="en-US" sz="1400" smtClean="0"/>
                        <a:t>Pemodelan &amp; Desain</a:t>
                      </a:r>
                      <a:r>
                        <a:rPr lang="en-US" sz="1400" baseline="0" smtClean="0"/>
                        <a:t> </a:t>
                      </a:r>
                    </a:p>
                    <a:p>
                      <a:r>
                        <a:rPr lang="en-US" sz="1400" baseline="0" smtClean="0"/>
                        <a:t>Data dari Sistem</a:t>
                      </a:r>
                      <a:endParaRPr lang="en-US" sz="1400"/>
                    </a:p>
                  </a:txBody>
                  <a:tcPr/>
                </a:tc>
                <a:tc>
                  <a:txBody>
                    <a:bodyPr/>
                    <a:lstStyle/>
                    <a:p>
                      <a:pPr marL="342900" indent="-342900">
                        <a:buAutoNum type="arabicPeriod"/>
                      </a:pPr>
                      <a:r>
                        <a:rPr lang="en-US" sz="1400" smtClean="0"/>
                        <a:t>Jelaskan bedanya  model-1 dan Model-2</a:t>
                      </a:r>
                      <a:r>
                        <a:rPr lang="en-US" sz="1400" baseline="0" smtClean="0"/>
                        <a:t>!</a:t>
                      </a:r>
                    </a:p>
                    <a:p>
                      <a:pPr marL="342900" indent="-342900">
                        <a:buAutoNum type="arabicPeriod"/>
                      </a:pPr>
                      <a:r>
                        <a:rPr lang="en-US" sz="1400" baseline="0" smtClean="0"/>
                        <a:t>Apa pengertian pemodelan data entity-Relationship dan jelaskan simbol-simbolnya ? (Entity set, Relationship set,  Atribut,  Key Atribut,  Derajat Kardinalitas/Asosisi,  Entitas  Agregasi,  Entitas GenSpec,)</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baseline="0" smtClean="0"/>
                        <a:t>Apa pengertian pemodelan data Relational dan jelaskan kriteria desain tabelnya berdasar perkuliahan?</a:t>
                      </a:r>
                    </a:p>
                    <a:p>
                      <a:pPr marL="342900" indent="-342900">
                        <a:buAutoNum type="arabicPeriod"/>
                      </a:pPr>
                      <a:r>
                        <a:rPr lang="en-US" sz="1400" smtClean="0"/>
                        <a:t>Buatkan diagram ER untuk kasus sistem “aplikasi market place online” semacam Bukalapak, Shopee,  Lazada, Tokopedia,</a:t>
                      </a:r>
                      <a:r>
                        <a:rPr lang="en-US" sz="1400" baseline="0" smtClean="0"/>
                        <a:t> dll</a:t>
                      </a:r>
                      <a:endParaRPr lang="en-US" sz="1400" smtClean="0"/>
                    </a:p>
                  </a:txBody>
                  <a:tcPr/>
                </a:tc>
              </a:tr>
              <a:tr h="370840">
                <a:tc>
                  <a:txBody>
                    <a:bodyPr/>
                    <a:lstStyle/>
                    <a:p>
                      <a:r>
                        <a:rPr lang="en-US" sz="1400" smtClean="0"/>
                        <a:t>K4</a:t>
                      </a:r>
                      <a:endParaRPr lang="en-US" sz="1400"/>
                    </a:p>
                  </a:txBody>
                  <a:tcPr/>
                </a:tc>
                <a:tc>
                  <a:txBody>
                    <a:bodyPr/>
                    <a:lstStyle/>
                    <a:p>
                      <a:r>
                        <a:rPr lang="en-US" sz="1400" smtClean="0"/>
                        <a:t>Data Collection</a:t>
                      </a:r>
                      <a:endParaRPr lang="en-US" sz="1400"/>
                    </a:p>
                  </a:txBody>
                  <a:tcPr/>
                </a:tc>
                <a:tc>
                  <a:txBody>
                    <a:bodyPr/>
                    <a:lstStyle/>
                    <a:p>
                      <a:pPr marL="342900" indent="-342900">
                        <a:buAutoNum type="arabicPeriod"/>
                      </a:pPr>
                      <a:r>
                        <a:rPr lang="en-US" sz="1400" smtClean="0"/>
                        <a:t>Lakukan survei untuk mendapatkan </a:t>
                      </a:r>
                      <a:r>
                        <a:rPr lang="en-US" sz="1400" baseline="0" smtClean="0"/>
                        <a:t>data mengimplementasikan diagram ER model-1, untuk wilayah Provinsi se-Indonesia,  untuk Kabupaten/Kota  se-Jawa Barat  saja,  dan untuk Kecamatan Kota Tasikmalaya saja, dan untuk Kelurahan/Desa  salah satu kecamatan saja.</a:t>
                      </a:r>
                    </a:p>
                    <a:p>
                      <a:pPr marL="342900" indent="-342900">
                        <a:buAutoNum type="arabicPeriod"/>
                      </a:pPr>
                      <a:r>
                        <a:rPr lang="en-US" sz="1400" smtClean="0"/>
                        <a:t>Inputkan/Entrikan data yang telah didapat ke database yang dibuat dengan DBMS MySQL,</a:t>
                      </a:r>
                      <a:endParaRPr lang="en-US" sz="1400"/>
                    </a:p>
                  </a:txBody>
                  <a:tcPr/>
                </a:tc>
              </a:tr>
              <a:tr h="370840">
                <a:tc>
                  <a:txBody>
                    <a:bodyPr/>
                    <a:lstStyle/>
                    <a:p>
                      <a:r>
                        <a:rPr lang="en-US" sz="1400" smtClean="0"/>
                        <a:t>K5</a:t>
                      </a:r>
                      <a:endParaRPr lang="en-US" sz="1400"/>
                    </a:p>
                  </a:txBody>
                  <a:tcPr/>
                </a:tc>
                <a:tc>
                  <a:txBody>
                    <a:bodyPr/>
                    <a:lstStyle/>
                    <a:p>
                      <a:r>
                        <a:rPr lang="en-US" sz="1400" smtClean="0"/>
                        <a:t>Pemrograman Aplikasi Database</a:t>
                      </a:r>
                      <a:endParaRPr lang="en-US" sz="1400"/>
                    </a:p>
                  </a:txBody>
                  <a:tcPr/>
                </a:tc>
                <a:tc>
                  <a:txBody>
                    <a:bodyPr/>
                    <a:lstStyle/>
                    <a:p>
                      <a:pPr marL="0" indent="0">
                        <a:buNone/>
                      </a:pPr>
                      <a:r>
                        <a:rPr lang="en-US" sz="1400" baseline="0" smtClean="0"/>
                        <a:t>-</a:t>
                      </a:r>
                    </a:p>
                  </a:txBody>
                  <a:tcPr/>
                </a:tc>
              </a:tr>
            </a:tbl>
          </a:graphicData>
        </a:graphic>
      </p:graphicFrame>
      <p:sp>
        <p:nvSpPr>
          <p:cNvPr id="4" name="Rounded Rectangle 3"/>
          <p:cNvSpPr/>
          <p:nvPr/>
        </p:nvSpPr>
        <p:spPr>
          <a:xfrm>
            <a:off x="10058400" y="102064"/>
            <a:ext cx="1740022"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 &amp;</a:t>
            </a:r>
          </a:p>
          <a:p>
            <a:pPr algn="ctr"/>
            <a:r>
              <a:rPr lang="en-US" sz="1600" i="1" smtClean="0">
                <a:solidFill>
                  <a:schemeClr val="tx1"/>
                </a:solidFill>
              </a:rPr>
              <a:t>Penilaian Langsung</a:t>
            </a:r>
            <a:endParaRPr lang="en-US" sz="1600" i="1">
              <a:solidFill>
                <a:schemeClr val="tx1"/>
              </a:solidFill>
            </a:endParaRPr>
          </a:p>
        </p:txBody>
      </p:sp>
      <p:sp>
        <p:nvSpPr>
          <p:cNvPr id="5"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EVALUASI &amp; KINERJA-5</a:t>
            </a:r>
            <a:endParaRPr lang="id-ID">
              <a:solidFill>
                <a:prstClr val="black"/>
              </a:solidFill>
              <a:latin typeface="AR JULIAN" pitchFamily="2" charset="0"/>
            </a:endParaRPr>
          </a:p>
        </p:txBody>
      </p:sp>
    </p:spTree>
    <p:extLst>
      <p:ext uri="{BB962C8B-B14F-4D97-AF65-F5344CB8AC3E}">
        <p14:creationId xmlns:p14="http://schemas.microsoft.com/office/powerpoint/2010/main" val="1589681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520720" cy="493240"/>
          </a:xfrm>
          <a:solidFill>
            <a:schemeClr val="tx1"/>
          </a:solidFill>
        </p:spPr>
        <p:txBody>
          <a:bodyPr>
            <a:noAutofit/>
          </a:body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INTERMEZO DULU …</a:t>
            </a:r>
            <a:endParaRPr lang="id-ID" sz="3200">
              <a:solidFill>
                <a:schemeClr val="bg1"/>
              </a:solidFill>
              <a:latin typeface="AR JULIAN" pitchFamily="2" charset="0"/>
            </a:endParaRPr>
          </a:p>
        </p:txBody>
      </p:sp>
      <p:sp>
        <p:nvSpPr>
          <p:cNvPr id="2" name="AutoShape 2" descr="Teka Teki Paling Lucu Dan Sulit - TEKA TEKI L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AutoShape 4" descr="Teka Teki Paling Lucu Dan Sulit - TEKA TEKI LUC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Rectangle 10"/>
          <p:cNvSpPr/>
          <p:nvPr/>
        </p:nvSpPr>
        <p:spPr>
          <a:xfrm>
            <a:off x="1338012" y="659555"/>
            <a:ext cx="6638199" cy="461665"/>
          </a:xfrm>
          <a:prstGeom prst="rect">
            <a:avLst/>
          </a:prstGeom>
        </p:spPr>
        <p:txBody>
          <a:bodyPr wrap="square">
            <a:spAutoFit/>
          </a:bodyPr>
          <a:lstStyle/>
          <a:p>
            <a:pPr algn="ctr"/>
            <a:r>
              <a:rPr lang="en-US" sz="2400" smtClean="0">
                <a:solidFill>
                  <a:prstClr val="black"/>
                </a:solidFill>
              </a:rPr>
              <a:t>Find 6 words in the picture !</a:t>
            </a:r>
            <a:endParaRPr lang="en-US" sz="2400">
              <a:solidFill>
                <a:prstClr val="black"/>
              </a:solidFill>
            </a:endParaRPr>
          </a:p>
        </p:txBody>
      </p:sp>
      <p:sp>
        <p:nvSpPr>
          <p:cNvPr id="8" name="Rectangle 7"/>
          <p:cNvSpPr/>
          <p:nvPr/>
        </p:nvSpPr>
        <p:spPr>
          <a:xfrm>
            <a:off x="9727020" y="1259064"/>
            <a:ext cx="1413163" cy="1815882"/>
          </a:xfrm>
          <a:prstGeom prst="rect">
            <a:avLst/>
          </a:prstGeom>
          <a:ln>
            <a:solidFill>
              <a:schemeClr val="tx1"/>
            </a:solidFill>
          </a:ln>
        </p:spPr>
        <p:txBody>
          <a:bodyPr wrap="square">
            <a:spAutoFit/>
          </a:bodyPr>
          <a:lstStyle/>
          <a:p>
            <a:r>
              <a:rPr lang="en-US" sz="1600" smtClean="0">
                <a:solidFill>
                  <a:schemeClr val="bg1"/>
                </a:solidFill>
              </a:rPr>
              <a:t>Solusi</a:t>
            </a:r>
          </a:p>
          <a:p>
            <a:pPr marL="342900" indent="-342900">
              <a:buFontTx/>
              <a:buAutoNum type="arabicPeriod"/>
            </a:pPr>
            <a:r>
              <a:rPr lang="en-US" sz="1600" smtClean="0">
                <a:solidFill>
                  <a:schemeClr val="bg1"/>
                </a:solidFill>
              </a:rPr>
              <a:t>Mirror</a:t>
            </a:r>
          </a:p>
          <a:p>
            <a:pPr marL="342900" indent="-342900">
              <a:buFontTx/>
              <a:buAutoNum type="arabicPeriod"/>
            </a:pPr>
            <a:r>
              <a:rPr lang="en-US" sz="1600" smtClean="0">
                <a:solidFill>
                  <a:schemeClr val="bg1"/>
                </a:solidFill>
              </a:rPr>
              <a:t>Coucho</a:t>
            </a:r>
          </a:p>
          <a:p>
            <a:pPr marL="342900" indent="-342900">
              <a:buFontTx/>
              <a:buAutoNum type="arabicPeriod"/>
            </a:pPr>
            <a:r>
              <a:rPr lang="en-US" sz="1600" smtClean="0">
                <a:solidFill>
                  <a:schemeClr val="bg1"/>
                </a:solidFill>
              </a:rPr>
              <a:t>Cord</a:t>
            </a:r>
          </a:p>
          <a:p>
            <a:pPr marL="342900" indent="-342900">
              <a:buFontTx/>
              <a:buAutoNum type="arabicPeriod"/>
            </a:pPr>
            <a:r>
              <a:rPr lang="en-US" sz="1600" smtClean="0">
                <a:solidFill>
                  <a:schemeClr val="bg1"/>
                </a:solidFill>
              </a:rPr>
              <a:t>Tiles</a:t>
            </a:r>
          </a:p>
          <a:p>
            <a:pPr marL="342900" indent="-342900">
              <a:buFontTx/>
              <a:buAutoNum type="arabicPeriod"/>
            </a:pPr>
            <a:r>
              <a:rPr lang="en-US" sz="1600" smtClean="0">
                <a:solidFill>
                  <a:schemeClr val="bg1"/>
                </a:solidFill>
              </a:rPr>
              <a:t>Straw</a:t>
            </a:r>
          </a:p>
          <a:p>
            <a:pPr marL="342900" indent="-342900">
              <a:buFontTx/>
              <a:buAutoNum type="arabicPeriod"/>
            </a:pPr>
            <a:r>
              <a:rPr lang="en-US" sz="1600" smtClean="0">
                <a:solidFill>
                  <a:schemeClr val="bg1"/>
                </a:solidFill>
              </a:rPr>
              <a:t>Cat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27" t="10418" r="4607" b="10384"/>
          <a:stretch/>
        </p:blipFill>
        <p:spPr bwMode="auto">
          <a:xfrm>
            <a:off x="1613432" y="1259064"/>
            <a:ext cx="6087357" cy="523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63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 xmlns:a16="http://schemas.microsoft.com/office/drawing/2014/main" id="{BD21447A-6C77-4E90-9545-B2B98D1C43C0}"/>
              </a:ext>
            </a:extLst>
          </p:cNvPr>
          <p:cNvSpPr txBox="1">
            <a:spLocks/>
          </p:cNvSpPr>
          <p:nvPr/>
        </p:nvSpPr>
        <p:spPr>
          <a:xfrm>
            <a:off x="428624" y="135411"/>
            <a:ext cx="1153847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TOPIK</a:t>
            </a:r>
            <a:endParaRPr lang="id-ID" sz="3200">
              <a:latin typeface="AR JULIAN" pitchFamily="2" charset="0"/>
            </a:endParaRPr>
          </a:p>
        </p:txBody>
      </p:sp>
      <p:sp>
        <p:nvSpPr>
          <p:cNvPr id="9" name="TextBox 8"/>
          <p:cNvSpPr txBox="1"/>
          <p:nvPr/>
        </p:nvSpPr>
        <p:spPr>
          <a:xfrm>
            <a:off x="2838781" y="2630353"/>
            <a:ext cx="8825581" cy="1800493"/>
          </a:xfrm>
          <a:prstGeom prst="rect">
            <a:avLst/>
          </a:prstGeom>
          <a:noFill/>
        </p:spPr>
        <p:txBody>
          <a:bodyPr wrap="square" rtlCol="0">
            <a:spAutoFit/>
          </a:bodyPr>
          <a:lstStyle/>
          <a:p>
            <a:pPr>
              <a:spcAft>
                <a:spcPts val="600"/>
              </a:spcAft>
            </a:pPr>
            <a:r>
              <a:rPr lang="en-US" sz="2400" b="1"/>
              <a:t>MEMBUAT BASIS DATA SISTEM ORGANISASI BISNIS</a:t>
            </a:r>
          </a:p>
          <a:p>
            <a:pPr marL="285750" indent="-285750">
              <a:spcAft>
                <a:spcPts val="600"/>
              </a:spcAft>
              <a:buFont typeface="Wingdings" pitchFamily="2" charset="2"/>
              <a:buChar char="ü"/>
            </a:pPr>
            <a:r>
              <a:rPr lang="en-US" sz="2400"/>
              <a:t>Model Data Relational (model-R)</a:t>
            </a:r>
          </a:p>
          <a:p>
            <a:pPr marL="285750" indent="-285750">
              <a:spcAft>
                <a:spcPts val="600"/>
              </a:spcAft>
              <a:buFont typeface="Wingdings" pitchFamily="2" charset="2"/>
              <a:buChar char="ü"/>
            </a:pPr>
            <a:r>
              <a:rPr lang="en-US" sz="2400"/>
              <a:t>Pengantar model-OO</a:t>
            </a:r>
          </a:p>
          <a:p>
            <a:pPr marL="285750" indent="-285750">
              <a:spcAft>
                <a:spcPts val="600"/>
              </a:spcAft>
              <a:buFont typeface="Wingdings" pitchFamily="2" charset="2"/>
              <a:buChar char="ü"/>
            </a:pPr>
            <a:r>
              <a:rPr lang="en-US" sz="2400"/>
              <a:t>Sudi Kasus : Problem Sistem</a:t>
            </a:r>
          </a:p>
        </p:txBody>
      </p:sp>
      <p:cxnSp>
        <p:nvCxnSpPr>
          <p:cNvPr id="3" name="Straight Connector 2"/>
          <p:cNvCxnSpPr/>
          <p:nvPr/>
        </p:nvCxnSpPr>
        <p:spPr>
          <a:xfrm>
            <a:off x="559293" y="628651"/>
            <a:ext cx="1123913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2" descr="D:\Gambar\korea3.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4654" b="67772"/>
          <a:stretch/>
        </p:blipFill>
        <p:spPr bwMode="auto">
          <a:xfrm flipH="1">
            <a:off x="370962" y="2093966"/>
            <a:ext cx="2659920" cy="28732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1053559" y="1053324"/>
            <a:ext cx="5909572"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smtClean="0">
                <a:ln w="11430"/>
                <a:solidFill>
                  <a:srgbClr val="FF0000"/>
                </a:solidFill>
                <a:effectLst>
                  <a:outerShdw blurRad="76200" dist="50800" dir="5400000" algn="tl" rotWithShape="0">
                    <a:srgbClr val="000000">
                      <a:alpha val="65000"/>
                    </a:srgbClr>
                  </a:outerShdw>
                </a:effectLst>
              </a:rPr>
              <a:t>Siap fokus ya …</a:t>
            </a:r>
            <a:endParaRPr lang="en-US" sz="5400" b="1" spc="5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372785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1264398" y="1322543"/>
            <a:ext cx="1528704" cy="565370"/>
          </a:xfrm>
          <a:prstGeom prst="rect">
            <a:avLst/>
          </a:prstGeom>
          <a:solidFill>
            <a:schemeClr val="accent6">
              <a:lumMod val="40000"/>
              <a:lumOff val="60000"/>
            </a:schemeClr>
          </a:solidFill>
          <a:ln w="9525">
            <a:solidFill>
              <a:schemeClr val="tx1"/>
            </a:solidFill>
            <a:miter lim="800000"/>
            <a:headEnd/>
            <a:tailEnd/>
          </a:ln>
        </p:spPr>
        <p:txBody>
          <a:bodyPr anchor="ctr"/>
          <a:lstStyle/>
          <a:p>
            <a:pPr algn="ctr" eaLnBrk="0" hangingPunct="0">
              <a:spcBef>
                <a:spcPts val="600"/>
              </a:spcBef>
              <a:spcAft>
                <a:spcPts val="600"/>
              </a:spcAft>
              <a:defRPr/>
            </a:pPr>
            <a:r>
              <a:rPr lang="en-US" b="1" smtClean="0">
                <a:solidFill>
                  <a:prstClr val="black"/>
                </a:solidFill>
                <a:latin typeface="Calibri"/>
                <a:cs typeface="Arial" pitchFamily="34" charset="0"/>
              </a:rPr>
              <a:t>Problem </a:t>
            </a:r>
            <a:endParaRPr lang="en-US" smtClean="0">
              <a:solidFill>
                <a:prstClr val="black"/>
              </a:solidFill>
              <a:latin typeface="Calibri"/>
              <a:cs typeface="Arial" pitchFamily="34" charset="0"/>
            </a:endParaRPr>
          </a:p>
        </p:txBody>
      </p:sp>
      <p:sp>
        <p:nvSpPr>
          <p:cNvPr id="30" name="Title 1"/>
          <p:cNvSpPr txBox="1">
            <a:spLocks/>
          </p:cNvSpPr>
          <p:nvPr/>
        </p:nvSpPr>
        <p:spPr bwMode="auto">
          <a:xfrm>
            <a:off x="1354730" y="922991"/>
            <a:ext cx="1528704" cy="337501"/>
          </a:xfrm>
          <a:prstGeom prst="rect">
            <a:avLst/>
          </a:prstGeom>
          <a:noFill/>
          <a:ln w="9525">
            <a:noFill/>
            <a:miter lim="800000"/>
            <a:headEnd/>
            <a:tailEnd/>
          </a:ln>
        </p:spPr>
        <p:txBody>
          <a:bodyPr anchor="ctr"/>
          <a:lstStyle/>
          <a:p>
            <a:pPr algn="ctr" eaLnBrk="0" hangingPunct="0">
              <a:spcBef>
                <a:spcPts val="600"/>
              </a:spcBef>
              <a:spcAft>
                <a:spcPts val="600"/>
              </a:spcAft>
              <a:defRPr/>
            </a:pPr>
            <a:r>
              <a:rPr lang="en-US" b="1" smtClean="0">
                <a:solidFill>
                  <a:srgbClr val="0033CC"/>
                </a:solidFill>
                <a:latin typeface="Calibri"/>
                <a:cs typeface="Arial" pitchFamily="34" charset="0"/>
              </a:rPr>
              <a:t>Sistem</a:t>
            </a:r>
            <a:endParaRPr lang="en-US" smtClean="0">
              <a:solidFill>
                <a:srgbClr val="0033CC"/>
              </a:solidFill>
              <a:latin typeface="Calibri"/>
              <a:cs typeface="Arial" pitchFamily="34" charset="0"/>
            </a:endParaRPr>
          </a:p>
        </p:txBody>
      </p:sp>
      <p:sp>
        <p:nvSpPr>
          <p:cNvPr id="25" name="Title 1"/>
          <p:cNvSpPr txBox="1">
            <a:spLocks/>
          </p:cNvSpPr>
          <p:nvPr/>
        </p:nvSpPr>
        <p:spPr bwMode="auto">
          <a:xfrm>
            <a:off x="4977491" y="1343357"/>
            <a:ext cx="1528704" cy="565370"/>
          </a:xfrm>
          <a:prstGeom prst="rect">
            <a:avLst/>
          </a:prstGeom>
          <a:solidFill>
            <a:srgbClr val="FFFF00"/>
          </a:solidFill>
          <a:ln w="9525">
            <a:solidFill>
              <a:schemeClr val="tx1"/>
            </a:solidFill>
            <a:miter lim="800000"/>
            <a:headEnd/>
            <a:tailEnd/>
          </a:ln>
        </p:spPr>
        <p:txBody>
          <a:bodyPr anchor="ctr"/>
          <a:lstStyle/>
          <a:p>
            <a:pPr algn="ctr" eaLnBrk="0" hangingPunct="0">
              <a:defRPr/>
            </a:pPr>
            <a:r>
              <a:rPr lang="en-US" b="1" smtClean="0">
                <a:solidFill>
                  <a:prstClr val="black"/>
                </a:solidFill>
                <a:latin typeface="Calibri"/>
                <a:cs typeface="Arial" pitchFamily="34" charset="0"/>
              </a:rPr>
              <a:t>Entity-Relationship</a:t>
            </a:r>
            <a:endParaRPr lang="en-US" smtClean="0">
              <a:solidFill>
                <a:prstClr val="black"/>
              </a:solidFill>
              <a:latin typeface="Calibri"/>
              <a:cs typeface="Arial" pitchFamily="34" charset="0"/>
            </a:endParaRPr>
          </a:p>
        </p:txBody>
      </p:sp>
      <p:sp>
        <p:nvSpPr>
          <p:cNvPr id="27" name="Title 1"/>
          <p:cNvSpPr txBox="1">
            <a:spLocks/>
          </p:cNvSpPr>
          <p:nvPr/>
        </p:nvSpPr>
        <p:spPr bwMode="auto">
          <a:xfrm>
            <a:off x="8690584" y="1318692"/>
            <a:ext cx="1528704" cy="565370"/>
          </a:xfrm>
          <a:prstGeom prst="rect">
            <a:avLst/>
          </a:prstGeom>
          <a:solidFill>
            <a:srgbClr val="92D050"/>
          </a:solidFill>
          <a:ln w="9525">
            <a:solidFill>
              <a:schemeClr val="tx1"/>
            </a:solidFill>
            <a:miter lim="800000"/>
            <a:headEnd/>
            <a:tailEnd/>
          </a:ln>
        </p:spPr>
        <p:txBody>
          <a:bodyPr anchor="ctr"/>
          <a:lstStyle/>
          <a:p>
            <a:pPr algn="ctr" eaLnBrk="0" hangingPunct="0">
              <a:defRPr/>
            </a:pPr>
            <a:r>
              <a:rPr lang="en-US" b="1" smtClean="0">
                <a:solidFill>
                  <a:prstClr val="black"/>
                </a:solidFill>
                <a:latin typeface="Calibri"/>
                <a:cs typeface="Arial" pitchFamily="34" charset="0"/>
              </a:rPr>
              <a:t>Relational</a:t>
            </a:r>
            <a:endParaRPr lang="en-US" smtClean="0">
              <a:solidFill>
                <a:prstClr val="black"/>
              </a:solidFill>
              <a:latin typeface="Calibri"/>
              <a:cs typeface="Arial" pitchFamily="34" charset="0"/>
            </a:endParaRPr>
          </a:p>
        </p:txBody>
      </p:sp>
      <p:cxnSp>
        <p:nvCxnSpPr>
          <p:cNvPr id="28" name="Straight Arrow Connector 27"/>
          <p:cNvCxnSpPr>
            <a:endCxn id="27" idx="1"/>
          </p:cNvCxnSpPr>
          <p:nvPr/>
        </p:nvCxnSpPr>
        <p:spPr>
          <a:xfrm flipV="1">
            <a:off x="6506195" y="1601377"/>
            <a:ext cx="218438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Title 1"/>
          <p:cNvSpPr txBox="1">
            <a:spLocks/>
          </p:cNvSpPr>
          <p:nvPr/>
        </p:nvSpPr>
        <p:spPr bwMode="auto">
          <a:xfrm>
            <a:off x="4669675" y="907027"/>
            <a:ext cx="2710848" cy="337501"/>
          </a:xfrm>
          <a:prstGeom prst="rect">
            <a:avLst/>
          </a:prstGeom>
          <a:noFill/>
          <a:ln w="9525">
            <a:noFill/>
            <a:miter lim="800000"/>
            <a:headEnd/>
            <a:tailEnd/>
          </a:ln>
        </p:spPr>
        <p:txBody>
          <a:bodyPr anchor="ctr"/>
          <a:lstStyle/>
          <a:p>
            <a:pPr algn="ctr" eaLnBrk="0" hangingPunct="0">
              <a:spcBef>
                <a:spcPts val="600"/>
              </a:spcBef>
              <a:spcAft>
                <a:spcPts val="600"/>
              </a:spcAft>
              <a:defRPr/>
            </a:pPr>
            <a:r>
              <a:rPr lang="en-US" b="1" smtClean="0">
                <a:solidFill>
                  <a:srgbClr val="0033CC"/>
                </a:solidFill>
                <a:latin typeface="Calibri"/>
                <a:cs typeface="Arial" pitchFamily="34" charset="0"/>
              </a:rPr>
              <a:t>Model Data : Basis Objek</a:t>
            </a:r>
            <a:endParaRPr lang="en-US" smtClean="0">
              <a:solidFill>
                <a:srgbClr val="0033CC"/>
              </a:solidFill>
              <a:latin typeface="Calibri"/>
              <a:cs typeface="Arial" pitchFamily="34" charset="0"/>
            </a:endParaRPr>
          </a:p>
        </p:txBody>
      </p:sp>
      <p:sp>
        <p:nvSpPr>
          <p:cNvPr id="32" name="Title 1"/>
          <p:cNvSpPr txBox="1">
            <a:spLocks/>
          </p:cNvSpPr>
          <p:nvPr/>
        </p:nvSpPr>
        <p:spPr bwMode="auto">
          <a:xfrm>
            <a:off x="8474526" y="916485"/>
            <a:ext cx="2929009" cy="337501"/>
          </a:xfrm>
          <a:prstGeom prst="rect">
            <a:avLst/>
          </a:prstGeom>
          <a:noFill/>
          <a:ln w="9525">
            <a:noFill/>
            <a:miter lim="800000"/>
            <a:headEnd/>
            <a:tailEnd/>
          </a:ln>
        </p:spPr>
        <p:txBody>
          <a:bodyPr anchor="ctr"/>
          <a:lstStyle/>
          <a:p>
            <a:pPr algn="ctr" eaLnBrk="0" hangingPunct="0">
              <a:spcBef>
                <a:spcPts val="600"/>
              </a:spcBef>
              <a:spcAft>
                <a:spcPts val="600"/>
              </a:spcAft>
              <a:defRPr/>
            </a:pPr>
            <a:r>
              <a:rPr lang="en-US" b="1" smtClean="0">
                <a:solidFill>
                  <a:srgbClr val="0033CC"/>
                </a:solidFill>
                <a:latin typeface="Calibri"/>
                <a:cs typeface="Arial" pitchFamily="34" charset="0"/>
              </a:rPr>
              <a:t>Model Data : Basis Record</a:t>
            </a:r>
            <a:endParaRPr lang="en-US" smtClean="0">
              <a:solidFill>
                <a:srgbClr val="0033CC"/>
              </a:solidFill>
              <a:latin typeface="Calibri"/>
              <a:cs typeface="Arial" pitchFamily="34" charset="0"/>
            </a:endParaRPr>
          </a:p>
        </p:txBody>
      </p:sp>
      <p:sp>
        <p:nvSpPr>
          <p:cNvPr id="26" name="Title 1">
            <a:extLst>
              <a:ext uri="{FF2B5EF4-FFF2-40B4-BE49-F238E27FC236}">
                <a16:creationId xmlns="" xmlns:a16="http://schemas.microsoft.com/office/drawing/2014/main" id="{BD21447A-6C77-4E90-9545-B2B98D1C43C0}"/>
              </a:ext>
            </a:extLst>
          </p:cNvPr>
          <p:cNvSpPr txBox="1">
            <a:spLocks/>
          </p:cNvSpPr>
          <p:nvPr/>
        </p:nvSpPr>
        <p:spPr>
          <a:xfrm>
            <a:off x="690688" y="135411"/>
            <a:ext cx="10904519"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a:t>
            </a:r>
            <a:r>
              <a:rPr lang="en-US" smtClean="0">
                <a:solidFill>
                  <a:schemeClr val="bg1"/>
                </a:solidFill>
                <a:latin typeface="AR JULIAN" pitchFamily="2" charset="0"/>
              </a:rPr>
              <a:t>KONVERSI ER </a:t>
            </a:r>
            <a:r>
              <a:rPr lang="en-US" smtClean="0">
                <a:solidFill>
                  <a:schemeClr val="bg1"/>
                </a:solidFill>
                <a:latin typeface="AR JULIAN" pitchFamily="2" charset="0"/>
                <a:sym typeface="Wingdings" pitchFamily="2" charset="2"/>
              </a:rPr>
              <a:t> R</a:t>
            </a:r>
            <a:endParaRPr lang="id-ID">
              <a:solidFill>
                <a:schemeClr val="bg1"/>
              </a:solidFill>
              <a:latin typeface="AR JULIAN" pitchFamily="2" charset="0"/>
            </a:endParaRPr>
          </a:p>
        </p:txBody>
      </p:sp>
      <p:sp>
        <p:nvSpPr>
          <p:cNvPr id="29" name="Rectangle 28"/>
          <p:cNvSpPr/>
          <p:nvPr/>
        </p:nvSpPr>
        <p:spPr>
          <a:xfrm>
            <a:off x="4049855" y="3469577"/>
            <a:ext cx="3519286" cy="3031357"/>
          </a:xfrm>
          <a:prstGeom prst="rect">
            <a:avLst/>
          </a:prstGeom>
          <a:solidFill>
            <a:srgbClr val="FFFF99"/>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defRPr/>
            </a:pPr>
            <a:r>
              <a:rPr lang="en-US" sz="1600" b="1" smtClean="0">
                <a:solidFill>
                  <a:prstClr val="black"/>
                </a:solidFill>
                <a:latin typeface="Calibri"/>
                <a:cs typeface="Arial" pitchFamily="34" charset="0"/>
                <a:sym typeface="Wingdings"/>
              </a:rPr>
              <a:t>Jenis Objek</a:t>
            </a:r>
            <a:endParaRPr lang="en-US" sz="1600" smtClean="0">
              <a:solidFill>
                <a:prstClr val="black"/>
              </a:solidFill>
              <a:latin typeface="Calibri"/>
              <a:cs typeface="Arial" pitchFamily="34" charset="0"/>
              <a:sym typeface="Wingdings"/>
            </a:endParaRPr>
          </a:p>
          <a:p>
            <a:pPr marL="285750" indent="-285750" eaLnBrk="0" hangingPunct="0">
              <a:buFont typeface="Wingdings" panose="05000000000000000000" pitchFamily="2" charset="2"/>
              <a:buChar char="n"/>
              <a:defRPr/>
            </a:pPr>
            <a:r>
              <a:rPr lang="en-US" sz="1400" smtClean="0">
                <a:solidFill>
                  <a:prstClr val="black"/>
                </a:solidFill>
                <a:latin typeface="Calibri"/>
                <a:cs typeface="Arial" pitchFamily="34" charset="0"/>
              </a:rPr>
              <a:t>Entities (Entitiy set)</a:t>
            </a:r>
            <a:br>
              <a:rPr lang="en-US" sz="1400" smtClean="0">
                <a:solidFill>
                  <a:prstClr val="black"/>
                </a:solidFill>
                <a:latin typeface="Calibri"/>
                <a:cs typeface="Arial" pitchFamily="34" charset="0"/>
              </a:rPr>
            </a:br>
            <a:r>
              <a:rPr lang="en-US" sz="1200" i="1" smtClean="0">
                <a:solidFill>
                  <a:prstClr val="black"/>
                </a:solidFill>
                <a:latin typeface="Calibri"/>
                <a:cs typeface="Arial" pitchFamily="34" charset="0"/>
              </a:rPr>
              <a:t>- cenderung benda/wujud</a:t>
            </a:r>
            <a:endParaRPr lang="en-US" sz="1200" i="1" smtClean="0">
              <a:solidFill>
                <a:prstClr val="black"/>
              </a:solidFill>
              <a:latin typeface="Calibri"/>
              <a:cs typeface="Arial" pitchFamily="34" charset="0"/>
            </a:endParaRPr>
          </a:p>
          <a:p>
            <a:pPr marL="285750" indent="-285750" eaLnBrk="0" hangingPunct="0">
              <a:buFont typeface="Wingdings" panose="05000000000000000000" pitchFamily="2" charset="2"/>
              <a:buChar char="n"/>
              <a:defRPr/>
            </a:pPr>
            <a:r>
              <a:rPr lang="en-US" sz="1400" smtClean="0">
                <a:solidFill>
                  <a:prstClr val="black"/>
                </a:solidFill>
                <a:latin typeface="Calibri"/>
                <a:cs typeface="Arial" pitchFamily="34" charset="0"/>
              </a:rPr>
              <a:t>Relationships (Relationship set)</a:t>
            </a:r>
            <a:br>
              <a:rPr lang="en-US" sz="1400" smtClean="0">
                <a:solidFill>
                  <a:prstClr val="black"/>
                </a:solidFill>
                <a:latin typeface="Calibri"/>
                <a:cs typeface="Arial" pitchFamily="34" charset="0"/>
              </a:rPr>
            </a:br>
            <a:r>
              <a:rPr lang="en-US" sz="1200" i="1" smtClean="0">
                <a:solidFill>
                  <a:prstClr val="black"/>
                </a:solidFill>
                <a:latin typeface="Calibri"/>
                <a:cs typeface="Arial" pitchFamily="34" charset="0"/>
              </a:rPr>
              <a:t>- cenderung peristiwa/kejadian</a:t>
            </a:r>
            <a:endParaRPr lang="en-US" sz="1400" i="1" smtClean="0">
              <a:solidFill>
                <a:prstClr val="black"/>
              </a:solidFill>
              <a:latin typeface="Calibri"/>
              <a:cs typeface="Arial" pitchFamily="34" charset="0"/>
            </a:endParaRPr>
          </a:p>
          <a:p>
            <a:pPr eaLnBrk="0" hangingPunct="0">
              <a:defRPr/>
            </a:pPr>
            <a:r>
              <a:rPr lang="en-US" sz="1400" smtClean="0">
                <a:solidFill>
                  <a:prstClr val="black"/>
                </a:solidFill>
                <a:latin typeface="Calibri"/>
                <a:cs typeface="Arial" pitchFamily="34" charset="0"/>
              </a:rPr>
              <a:t/>
            </a:r>
            <a:br>
              <a:rPr lang="en-US" sz="1400" smtClean="0">
                <a:solidFill>
                  <a:prstClr val="black"/>
                </a:solidFill>
                <a:latin typeface="Calibri"/>
                <a:cs typeface="Arial" pitchFamily="34" charset="0"/>
              </a:rPr>
            </a:br>
            <a:r>
              <a:rPr lang="en-US" sz="1400" b="1" smtClean="0">
                <a:solidFill>
                  <a:prstClr val="black"/>
                </a:solidFill>
                <a:latin typeface="Calibri"/>
                <a:cs typeface="Arial" pitchFamily="34" charset="0"/>
              </a:rPr>
              <a:t>Catatan </a:t>
            </a:r>
            <a:r>
              <a:rPr lang="en-US" sz="1400" smtClean="0">
                <a:solidFill>
                  <a:prstClr val="black"/>
                </a:solidFill>
                <a:latin typeface="Calibri"/>
                <a:cs typeface="Arial" pitchFamily="34" charset="0"/>
              </a:rPr>
              <a:t>:</a:t>
            </a:r>
          </a:p>
          <a:p>
            <a:pPr marL="285750" indent="-193675" eaLnBrk="0" hangingPunct="0">
              <a:buFontTx/>
              <a:buChar char="-"/>
              <a:defRPr/>
            </a:pPr>
            <a:r>
              <a:rPr lang="en-US" sz="1400" smtClean="0">
                <a:solidFill>
                  <a:prstClr val="black"/>
                </a:solidFill>
                <a:latin typeface="Calibri"/>
                <a:cs typeface="Arial" pitchFamily="34" charset="0"/>
              </a:rPr>
              <a:t>Prinsip penamaan data Entities/ Relationships yang riil adalah kata benda  </a:t>
            </a:r>
            <a:br>
              <a:rPr lang="en-US" sz="1400" smtClean="0">
                <a:solidFill>
                  <a:prstClr val="black"/>
                </a:solidFill>
                <a:latin typeface="Calibri"/>
                <a:cs typeface="Arial" pitchFamily="34" charset="0"/>
              </a:rPr>
            </a:br>
            <a:endParaRPr lang="en-US" sz="1400" smtClean="0">
              <a:solidFill>
                <a:prstClr val="black"/>
              </a:solidFill>
              <a:latin typeface="Calibri"/>
              <a:cs typeface="Arial" pitchFamily="34" charset="0"/>
            </a:endParaRPr>
          </a:p>
          <a:p>
            <a:pPr marL="285750" indent="-193675" eaLnBrk="0" hangingPunct="0">
              <a:buFontTx/>
              <a:buChar char="-"/>
              <a:defRPr/>
            </a:pPr>
            <a:r>
              <a:rPr lang="en-US" sz="1400" smtClean="0">
                <a:solidFill>
                  <a:prstClr val="black"/>
                </a:solidFill>
                <a:latin typeface="Calibri"/>
                <a:cs typeface="Arial" pitchFamily="34" charset="0"/>
              </a:rPr>
              <a:t>Untuk kejadian tidak riil maka boleh menggunakan kata kerja untuk mewakili kepemilikan/bagian, yang dinyatakan dalam derajat kardinalitas 1:1 dan 1:N</a:t>
            </a:r>
          </a:p>
        </p:txBody>
      </p:sp>
      <p:sp>
        <p:nvSpPr>
          <p:cNvPr id="38" name="Rectangle 37"/>
          <p:cNvSpPr/>
          <p:nvPr/>
        </p:nvSpPr>
        <p:spPr>
          <a:xfrm>
            <a:off x="7828461" y="3469577"/>
            <a:ext cx="3519286" cy="3031357"/>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hangingPunct="0">
              <a:defRPr/>
            </a:pPr>
            <a:r>
              <a:rPr lang="en-US" sz="1600" b="1" smtClean="0">
                <a:solidFill>
                  <a:prstClr val="black"/>
                </a:solidFill>
                <a:latin typeface="Calibri"/>
                <a:cs typeface="Arial" pitchFamily="34" charset="0"/>
                <a:sym typeface="Wingdings"/>
              </a:rPr>
              <a:t>Bentuk Data</a:t>
            </a:r>
          </a:p>
          <a:p>
            <a:pPr marL="285750" indent="-285750" eaLnBrk="0" hangingPunct="0">
              <a:buFont typeface="Wingdings" panose="05000000000000000000" pitchFamily="2" charset="2"/>
              <a:buChar char="n"/>
              <a:defRPr/>
            </a:pPr>
            <a:r>
              <a:rPr lang="en-US" sz="1400" smtClean="0">
                <a:solidFill>
                  <a:prstClr val="black"/>
                </a:solidFill>
                <a:latin typeface="Calibri"/>
                <a:cs typeface="Arial" pitchFamily="34" charset="0"/>
              </a:rPr>
              <a:t>Tabel (Relasi)</a:t>
            </a:r>
          </a:p>
          <a:p>
            <a:pPr marL="285750" indent="-285750" eaLnBrk="0" hangingPunct="0">
              <a:buFont typeface="Wingdings" panose="05000000000000000000" pitchFamily="2" charset="2"/>
              <a:buChar char="n"/>
              <a:defRPr/>
            </a:pPr>
            <a:r>
              <a:rPr lang="en-US" sz="1400" smtClean="0">
                <a:solidFill>
                  <a:prstClr val="black"/>
                </a:solidFill>
                <a:latin typeface="Calibri"/>
                <a:cs typeface="Arial" pitchFamily="34" charset="0"/>
              </a:rPr>
              <a:t>Record</a:t>
            </a:r>
            <a:br>
              <a:rPr lang="en-US" sz="1400" smtClean="0">
                <a:solidFill>
                  <a:prstClr val="black"/>
                </a:solidFill>
                <a:latin typeface="Calibri"/>
                <a:cs typeface="Arial" pitchFamily="34" charset="0"/>
              </a:rPr>
            </a:br>
            <a:endParaRPr lang="en-US" sz="1400" smtClean="0">
              <a:solidFill>
                <a:prstClr val="black"/>
              </a:solidFill>
              <a:latin typeface="Calibri"/>
              <a:cs typeface="Arial" pitchFamily="34" charset="0"/>
            </a:endParaRPr>
          </a:p>
          <a:p>
            <a:pPr eaLnBrk="0" hangingPunct="0">
              <a:defRPr/>
            </a:pPr>
            <a:r>
              <a:rPr lang="en-US" sz="1400" b="1" smtClean="0">
                <a:solidFill>
                  <a:prstClr val="black"/>
                </a:solidFill>
                <a:latin typeface="Calibri"/>
                <a:cs typeface="Arial" pitchFamily="34" charset="0"/>
              </a:rPr>
              <a:t>Catatan </a:t>
            </a:r>
            <a:r>
              <a:rPr lang="en-US" sz="1400" smtClean="0">
                <a:solidFill>
                  <a:prstClr val="black"/>
                </a:solidFill>
                <a:latin typeface="Calibri"/>
                <a:cs typeface="Arial" pitchFamily="34" charset="0"/>
              </a:rPr>
              <a:t>:</a:t>
            </a:r>
          </a:p>
          <a:p>
            <a:pPr marL="285750" indent="-193675" eaLnBrk="0" hangingPunct="0">
              <a:buFontTx/>
              <a:buChar char="-"/>
              <a:defRPr/>
            </a:pPr>
            <a:r>
              <a:rPr lang="en-US" sz="1400" smtClean="0">
                <a:solidFill>
                  <a:prstClr val="black"/>
                </a:solidFill>
                <a:latin typeface="Calibri"/>
                <a:cs typeface="Arial" pitchFamily="34" charset="0"/>
              </a:rPr>
              <a:t>Skema Relasi/Tabel = Notasi informasi konseptual sebuah tabel  (tanpa record)</a:t>
            </a:r>
            <a:br>
              <a:rPr lang="en-US" sz="1400" smtClean="0">
                <a:solidFill>
                  <a:prstClr val="black"/>
                </a:solidFill>
                <a:latin typeface="Calibri"/>
                <a:cs typeface="Arial" pitchFamily="34" charset="0"/>
              </a:rPr>
            </a:br>
            <a:endParaRPr lang="en-US" sz="1400" smtClean="0">
              <a:solidFill>
                <a:prstClr val="black"/>
              </a:solidFill>
              <a:latin typeface="Calibri"/>
              <a:cs typeface="Arial" pitchFamily="34" charset="0"/>
            </a:endParaRPr>
          </a:p>
          <a:p>
            <a:pPr marL="285750" indent="-193675" eaLnBrk="0" hangingPunct="0">
              <a:buFontTx/>
              <a:buChar char="-"/>
              <a:defRPr/>
            </a:pPr>
            <a:r>
              <a:rPr lang="en-US" sz="1400" smtClean="0">
                <a:solidFill>
                  <a:prstClr val="black"/>
                </a:solidFill>
                <a:latin typeface="Calibri"/>
                <a:cs typeface="Arial" pitchFamily="34" charset="0"/>
              </a:rPr>
              <a:t>Perlu konversi model-ER ke model-R agar mudah dimplementasikan pada RDBMS</a:t>
            </a:r>
          </a:p>
        </p:txBody>
      </p:sp>
      <p:sp>
        <p:nvSpPr>
          <p:cNvPr id="39" name="Down Arrow 38"/>
          <p:cNvSpPr/>
          <p:nvPr/>
        </p:nvSpPr>
        <p:spPr>
          <a:xfrm>
            <a:off x="9268464" y="1884062"/>
            <a:ext cx="372943" cy="154429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10219288" y="1612166"/>
            <a:ext cx="438409" cy="138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a:xfrm>
            <a:off x="10514448" y="2122793"/>
            <a:ext cx="1132978" cy="1012938"/>
          </a:xfrm>
          <a:prstGeom prst="flowChartMagneticDisk">
            <a:avLst/>
          </a:prstGeom>
          <a:solidFill>
            <a:srgbClr val="0070C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Storage</a:t>
            </a:r>
            <a:endParaRPr lang="en-US" sz="1400" smtClean="0"/>
          </a:p>
          <a:p>
            <a:pPr algn="ctr"/>
            <a:r>
              <a:rPr lang="en-US" sz="1400" smtClean="0"/>
              <a:t>Database</a:t>
            </a:r>
            <a:endParaRPr lang="en-US" sz="1400" smtClean="0"/>
          </a:p>
        </p:txBody>
      </p:sp>
      <p:sp>
        <p:nvSpPr>
          <p:cNvPr id="43" name="Oval 42"/>
          <p:cNvSpPr/>
          <p:nvPr/>
        </p:nvSpPr>
        <p:spPr>
          <a:xfrm>
            <a:off x="10657697" y="1260493"/>
            <a:ext cx="690050" cy="64942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44" name="Up-Down Arrow 43"/>
          <p:cNvSpPr/>
          <p:nvPr/>
        </p:nvSpPr>
        <p:spPr>
          <a:xfrm rot="10800000" flipH="1">
            <a:off x="10951960" y="1887913"/>
            <a:ext cx="191511" cy="469762"/>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555371" y="1909914"/>
            <a:ext cx="372943" cy="154429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2793102" y="1601377"/>
            <a:ext cx="218438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 name="Down Arrow 47"/>
          <p:cNvSpPr/>
          <p:nvPr/>
        </p:nvSpPr>
        <p:spPr>
          <a:xfrm>
            <a:off x="1842278" y="1884061"/>
            <a:ext cx="372943" cy="154429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709712" y="3348186"/>
            <a:ext cx="2638076" cy="1493789"/>
            <a:chOff x="1814229" y="2606963"/>
            <a:chExt cx="3933825" cy="2174176"/>
          </a:xfrm>
        </p:grpSpPr>
        <p:sp>
          <p:nvSpPr>
            <p:cNvPr id="51" name="Cloud Callout 50"/>
            <p:cNvSpPr/>
            <p:nvPr/>
          </p:nvSpPr>
          <p:spPr>
            <a:xfrm>
              <a:off x="1814229" y="2606963"/>
              <a:ext cx="3933825" cy="2174176"/>
            </a:xfrm>
            <a:prstGeom prst="cloudCallout">
              <a:avLst>
                <a:gd name="adj1" fmla="val -35846"/>
                <a:gd name="adj2" fmla="val 15623"/>
              </a:avLst>
            </a:prstGeom>
            <a:blipFill dpi="0" rotWithShape="1">
              <a:blip r:embed="rId2"/>
              <a:srcRect/>
              <a:stretch>
                <a:fillRect/>
              </a:stretch>
            </a:blip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52" name="TextBox 51"/>
            <p:cNvSpPr txBox="1"/>
            <p:nvPr/>
          </p:nvSpPr>
          <p:spPr>
            <a:xfrm>
              <a:off x="2574174" y="3401663"/>
              <a:ext cx="2504784" cy="569912"/>
            </a:xfrm>
            <a:prstGeom prst="rect">
              <a:avLst/>
            </a:prstGeom>
            <a:noFill/>
            <a:ln>
              <a:noFill/>
            </a:ln>
          </p:spPr>
          <p:txBody>
            <a:bodyPr wrap="square" rtlCol="0">
              <a:spAutoFit/>
            </a:bodyPr>
            <a:lstStyle/>
            <a:p>
              <a:pPr algn="ctr"/>
              <a:r>
                <a:rPr lang="en-US" sz="2400" smtClean="0">
                  <a:ln w="18415" cmpd="sng">
                    <a:solidFill>
                      <a:prstClr val="black"/>
                    </a:solidFill>
                    <a:prstDash val="solid"/>
                  </a:ln>
                  <a:solidFill>
                    <a:prstClr val="black"/>
                  </a:solidFill>
                  <a:effectLst>
                    <a:outerShdw blurRad="63500" dir="3600000" algn="tl" rotWithShape="0">
                      <a:srgbClr val="000000">
                        <a:alpha val="70000"/>
                      </a:srgbClr>
                    </a:outerShdw>
                  </a:effectLst>
                </a:rPr>
                <a:t>S I S T E M</a:t>
              </a:r>
              <a:endParaRPr lang="en-US" sz="2400">
                <a:ln w="18415" cmpd="sng">
                  <a:solidFill>
                    <a:prstClr val="black"/>
                  </a:solidFill>
                  <a:prstDash val="solid"/>
                </a:ln>
                <a:solidFill>
                  <a:prstClr val="black"/>
                </a:solidFill>
                <a:effectLst>
                  <a:outerShdw blurRad="63500" dir="3600000" algn="tl" rotWithShape="0">
                    <a:srgbClr val="000000">
                      <a:alpha val="70000"/>
                    </a:srgbClr>
                  </a:outerShdw>
                </a:effectLst>
              </a:endParaRPr>
            </a:p>
          </p:txBody>
        </p:sp>
      </p:grpSp>
      <p:sp>
        <p:nvSpPr>
          <p:cNvPr id="53" name="Title 1"/>
          <p:cNvSpPr txBox="1">
            <a:spLocks/>
          </p:cNvSpPr>
          <p:nvPr/>
        </p:nvSpPr>
        <p:spPr bwMode="auto">
          <a:xfrm>
            <a:off x="574495" y="4808373"/>
            <a:ext cx="3281452" cy="1641457"/>
          </a:xfrm>
          <a:prstGeom prst="rect">
            <a:avLst/>
          </a:prstGeom>
          <a:noFill/>
          <a:ln w="9525">
            <a:noFill/>
            <a:miter lim="800000"/>
            <a:headEnd/>
            <a:tailEnd/>
          </a:ln>
        </p:spPr>
        <p:txBody>
          <a:bodyPr anchor="t"/>
          <a:lstStyle/>
          <a:p>
            <a:pPr eaLnBrk="0" hangingPunct="0">
              <a:defRPr/>
            </a:pPr>
            <a:r>
              <a:rPr lang="en-US" b="1" smtClean="0">
                <a:solidFill>
                  <a:prstClr val="black"/>
                </a:solidFill>
                <a:latin typeface="Calibri"/>
                <a:cs typeface="Arial" pitchFamily="34" charset="0"/>
              </a:rPr>
              <a:t>Berdasar Fenomena “bisnis” :</a:t>
            </a:r>
          </a:p>
          <a:p>
            <a:pPr eaLnBrk="0" hangingPunct="0">
              <a:defRPr/>
            </a:pPr>
            <a:r>
              <a:rPr lang="en-US" sz="1600" smtClean="0">
                <a:solidFill>
                  <a:prstClr val="black"/>
                </a:solidFill>
                <a:latin typeface="Calibri"/>
                <a:cs typeface="Arial" pitchFamily="34" charset="0"/>
              </a:rPr>
              <a:t>Problem SOTK pada Institusi :</a:t>
            </a:r>
          </a:p>
          <a:p>
            <a:pPr marL="342900" indent="-342900" eaLnBrk="0" hangingPunct="0">
              <a:buAutoNum type="arabicPeriod"/>
              <a:defRPr/>
            </a:pPr>
            <a:r>
              <a:rPr lang="en-US" sz="1400" smtClean="0">
                <a:solidFill>
                  <a:prstClr val="black"/>
                </a:solidFill>
                <a:latin typeface="Calibri"/>
                <a:cs typeface="Arial" pitchFamily="34" charset="0"/>
              </a:rPr>
              <a:t>Institusi Pemerintahan</a:t>
            </a:r>
          </a:p>
          <a:p>
            <a:pPr marL="342900" indent="-342900" eaLnBrk="0" hangingPunct="0">
              <a:buAutoNum type="arabicPeriod"/>
              <a:defRPr/>
            </a:pPr>
            <a:r>
              <a:rPr lang="en-US" sz="1400" smtClean="0">
                <a:solidFill>
                  <a:prstClr val="black"/>
                </a:solidFill>
                <a:latin typeface="Calibri"/>
                <a:cs typeface="Arial" pitchFamily="34" charset="0"/>
              </a:rPr>
              <a:t>Institusi Swasta (bisnis)</a:t>
            </a:r>
          </a:p>
          <a:p>
            <a:pPr marL="342900" indent="-342900" eaLnBrk="0" hangingPunct="0">
              <a:buAutoNum type="arabicPeriod"/>
              <a:defRPr/>
            </a:pPr>
            <a:r>
              <a:rPr lang="en-US" sz="1400" smtClean="0">
                <a:solidFill>
                  <a:prstClr val="black"/>
                </a:solidFill>
                <a:latin typeface="Calibri"/>
                <a:cs typeface="Arial" pitchFamily="34" charset="0"/>
              </a:rPr>
              <a:t>Institusi Sosial Kemasyarakatan</a:t>
            </a:r>
          </a:p>
          <a:p>
            <a:pPr marL="342900" indent="-342900" eaLnBrk="0" hangingPunct="0">
              <a:buAutoNum type="arabicPeriod"/>
              <a:defRPr/>
            </a:pPr>
            <a:r>
              <a:rPr lang="en-US" sz="1400" smtClean="0">
                <a:solidFill>
                  <a:prstClr val="black"/>
                </a:solidFill>
                <a:latin typeface="Calibri"/>
                <a:cs typeface="Arial" pitchFamily="34" charset="0"/>
              </a:rPr>
              <a:t>Institusi Partikelir (perorangan)</a:t>
            </a:r>
          </a:p>
          <a:p>
            <a:pPr eaLnBrk="0" hangingPunct="0">
              <a:defRPr/>
            </a:pPr>
            <a:endParaRPr lang="en-US" b="1" smtClean="0">
              <a:solidFill>
                <a:prstClr val="black"/>
              </a:solidFill>
              <a:latin typeface="Calibri"/>
              <a:cs typeface="Arial" pitchFamily="34" charset="0"/>
            </a:endParaRPr>
          </a:p>
          <a:p>
            <a:pPr eaLnBrk="0" hangingPunct="0">
              <a:defRPr/>
            </a:pPr>
            <a:endParaRPr lang="en-US" smtClean="0">
              <a:solidFill>
                <a:prstClr val="black"/>
              </a:solidFill>
              <a:latin typeface="Calibri"/>
              <a:cs typeface="Arial" pitchFamily="34" charset="0"/>
            </a:endParaRPr>
          </a:p>
        </p:txBody>
      </p:sp>
    </p:spTree>
    <p:extLst>
      <p:ext uri="{BB962C8B-B14F-4D97-AF65-F5344CB8AC3E}">
        <p14:creationId xmlns:p14="http://schemas.microsoft.com/office/powerpoint/2010/main" val="1356542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739536" y="2857500"/>
            <a:ext cx="1281220" cy="1117680"/>
          </a:xfrm>
          <a:prstGeom prst="ellipse">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black"/>
                </a:solidFill>
              </a:rPr>
              <a:t>Cara PendekatanMempelajari Sistem</a:t>
            </a:r>
            <a:endParaRPr lang="en-US" sz="1400">
              <a:solidFill>
                <a:prstClr val="black"/>
              </a:solidFill>
            </a:endParaRPr>
          </a:p>
        </p:txBody>
      </p:sp>
      <p:grpSp>
        <p:nvGrpSpPr>
          <p:cNvPr id="5" name="Group 4"/>
          <p:cNvGrpSpPr/>
          <p:nvPr/>
        </p:nvGrpSpPr>
        <p:grpSpPr>
          <a:xfrm>
            <a:off x="3970830" y="650425"/>
            <a:ext cx="2771488" cy="1761221"/>
            <a:chOff x="1814229" y="2606963"/>
            <a:chExt cx="3933825" cy="2174176"/>
          </a:xfrm>
        </p:grpSpPr>
        <p:sp>
          <p:nvSpPr>
            <p:cNvPr id="3" name="Cloud Callout 2"/>
            <p:cNvSpPr/>
            <p:nvPr/>
          </p:nvSpPr>
          <p:spPr>
            <a:xfrm>
              <a:off x="1814229" y="2606963"/>
              <a:ext cx="3933825" cy="2174176"/>
            </a:xfrm>
            <a:prstGeom prst="cloudCallout">
              <a:avLst>
                <a:gd name="adj1" fmla="val -35846"/>
                <a:gd name="adj2" fmla="val 15623"/>
              </a:avLst>
            </a:prstGeom>
            <a:blipFill dpi="0" rotWithShape="1">
              <a:blip r:embed="rId3"/>
              <a:srcRect/>
              <a:stretch>
                <a:fillRect/>
              </a:stretch>
            </a:blip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2574174" y="3401663"/>
              <a:ext cx="2504784" cy="645900"/>
            </a:xfrm>
            <a:prstGeom prst="rect">
              <a:avLst/>
            </a:prstGeom>
            <a:noFill/>
            <a:ln>
              <a:noFill/>
            </a:ln>
          </p:spPr>
          <p:txBody>
            <a:bodyPr wrap="square" rtlCol="0">
              <a:spAutoFit/>
            </a:bodyPr>
            <a:lstStyle/>
            <a:p>
              <a:pPr algn="ctr"/>
              <a:r>
                <a:rPr lang="en-US" sz="2800" smtClean="0">
                  <a:ln w="18415" cmpd="sng">
                    <a:solidFill>
                      <a:prstClr val="black"/>
                    </a:solidFill>
                    <a:prstDash val="solid"/>
                  </a:ln>
                  <a:solidFill>
                    <a:prstClr val="black"/>
                  </a:solidFill>
                  <a:effectLst>
                    <a:outerShdw blurRad="63500" dir="3600000" algn="tl" rotWithShape="0">
                      <a:srgbClr val="000000">
                        <a:alpha val="70000"/>
                      </a:srgbClr>
                    </a:outerShdw>
                  </a:effectLst>
                </a:rPr>
                <a:t>S I S T E M</a:t>
              </a:r>
              <a:endParaRPr lang="en-US" sz="2800">
                <a:ln w="18415" cmpd="sng">
                  <a:solidFill>
                    <a:prstClr val="black"/>
                  </a:solidFill>
                  <a:prstDash val="solid"/>
                </a:ln>
                <a:solidFill>
                  <a:prstClr val="black"/>
                </a:solidFill>
                <a:effectLst>
                  <a:outerShdw blurRad="63500" dir="3600000" algn="tl" rotWithShape="0">
                    <a:srgbClr val="000000">
                      <a:alpha val="70000"/>
                    </a:srgbClr>
                  </a:outerShdw>
                </a:effectLst>
              </a:endParaRPr>
            </a:p>
          </p:txBody>
        </p:sp>
      </p:grpSp>
      <p:grpSp>
        <p:nvGrpSpPr>
          <p:cNvPr id="9" name="Group 8"/>
          <p:cNvGrpSpPr/>
          <p:nvPr/>
        </p:nvGrpSpPr>
        <p:grpSpPr>
          <a:xfrm>
            <a:off x="4057664" y="4336303"/>
            <a:ext cx="2657189" cy="1085850"/>
            <a:chOff x="4333876" y="4416346"/>
            <a:chExt cx="2383818" cy="1085850"/>
          </a:xfrm>
        </p:grpSpPr>
        <p:sp>
          <p:nvSpPr>
            <p:cNvPr id="7" name="Rectangle 6"/>
            <p:cNvSpPr/>
            <p:nvPr/>
          </p:nvSpPr>
          <p:spPr>
            <a:xfrm>
              <a:off x="4333876" y="4416346"/>
              <a:ext cx="2383818" cy="1085850"/>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TextBox 41"/>
            <p:cNvSpPr txBox="1"/>
            <p:nvPr/>
          </p:nvSpPr>
          <p:spPr>
            <a:xfrm>
              <a:off x="4609814" y="4674840"/>
              <a:ext cx="1889091" cy="523220"/>
            </a:xfrm>
            <a:prstGeom prst="rect">
              <a:avLst/>
            </a:prstGeom>
            <a:noFill/>
            <a:ln>
              <a:noFill/>
            </a:ln>
          </p:spPr>
          <p:txBody>
            <a:bodyPr wrap="square" rtlCol="0">
              <a:spAutoFit/>
            </a:bodyPr>
            <a:lstStyle/>
            <a:p>
              <a:pPr algn="ct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rPr>
                <a:t>M O D E L</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 name="Rectangle 1"/>
          <p:cNvSpPr/>
          <p:nvPr/>
        </p:nvSpPr>
        <p:spPr>
          <a:xfrm>
            <a:off x="1095389" y="848672"/>
            <a:ext cx="2924174" cy="1796252"/>
          </a:xfrm>
          <a:prstGeom prst="rect">
            <a:avLst/>
          </a:prstGeom>
        </p:spPr>
        <p:txBody>
          <a:bodyPr wrap="square" lIns="36000" tIns="36000" rIns="36000" bIns="36000">
            <a:spAutoFit/>
          </a:bodyPr>
          <a:lstStyle/>
          <a:p>
            <a:r>
              <a:rPr lang="en-US" sz="1600" b="1" smtClean="0">
                <a:solidFill>
                  <a:prstClr val="black"/>
                </a:solidFill>
              </a:rPr>
              <a:t>SISTEM :</a:t>
            </a:r>
          </a:p>
          <a:p>
            <a:r>
              <a:rPr lang="en-US" sz="1600" smtClean="0">
                <a:solidFill>
                  <a:prstClr val="black"/>
                </a:solidFill>
              </a:rPr>
              <a:t>Segala fenomena yang terdapat di alam semesta yang memiliki sifat keteraturan dan ketidakberaturan</a:t>
            </a:r>
          </a:p>
          <a:p>
            <a:endParaRPr lang="en-US" sz="1600">
              <a:solidFill>
                <a:prstClr val="black"/>
              </a:solidFill>
            </a:endParaRPr>
          </a:p>
          <a:p>
            <a:r>
              <a:rPr lang="en-US" sz="1600" smtClean="0">
                <a:solidFill>
                  <a:prstClr val="black"/>
                </a:solidFill>
              </a:rPr>
              <a:t>Dalam konsep spiritual disebut “Sunatullah” / hukum alam</a:t>
            </a:r>
            <a:endParaRPr lang="en-US" sz="1600">
              <a:solidFill>
                <a:prstClr val="black"/>
              </a:solidFill>
            </a:endParaRPr>
          </a:p>
        </p:txBody>
      </p:sp>
      <p:sp>
        <p:nvSpPr>
          <p:cNvPr id="12" name="Rectangle 11"/>
          <p:cNvSpPr/>
          <p:nvPr/>
        </p:nvSpPr>
        <p:spPr>
          <a:xfrm>
            <a:off x="1076329" y="4015338"/>
            <a:ext cx="2924175" cy="2042473"/>
          </a:xfrm>
          <a:prstGeom prst="rect">
            <a:avLst/>
          </a:prstGeom>
        </p:spPr>
        <p:txBody>
          <a:bodyPr wrap="square" lIns="36000" tIns="36000" rIns="36000" bIns="36000">
            <a:spAutoFit/>
          </a:bodyPr>
          <a:lstStyle/>
          <a:p>
            <a:r>
              <a:rPr lang="en-US" sz="1600" b="1" smtClean="0">
                <a:solidFill>
                  <a:prstClr val="black"/>
                </a:solidFill>
              </a:rPr>
              <a:t>MODEL :</a:t>
            </a:r>
          </a:p>
          <a:p>
            <a:r>
              <a:rPr lang="en-US" sz="1600" smtClean="0">
                <a:solidFill>
                  <a:prstClr val="black"/>
                </a:solidFill>
              </a:rPr>
              <a:t>Formulasi pengetahuan untuk mempelajari dan menjelaskan fenomena alam yang diamati (sistem).</a:t>
            </a:r>
          </a:p>
          <a:p>
            <a:endParaRPr lang="en-US" sz="1600">
              <a:solidFill>
                <a:prstClr val="black"/>
              </a:solidFill>
            </a:endParaRPr>
          </a:p>
          <a:p>
            <a:r>
              <a:rPr lang="en-US" sz="1600" smtClean="0">
                <a:solidFill>
                  <a:prstClr val="black"/>
                </a:solidFill>
              </a:rPr>
              <a:t>Dalam konsep pemikiran disebut  “ilmu pengetahuan”</a:t>
            </a:r>
            <a:endParaRPr lang="en-US" sz="1600">
              <a:solidFill>
                <a:prstClr val="black"/>
              </a:solidFill>
            </a:endParaRPr>
          </a:p>
        </p:txBody>
      </p:sp>
      <p:cxnSp>
        <p:nvCxnSpPr>
          <p:cNvPr id="8" name="Straight Arrow Connector 7"/>
          <p:cNvCxnSpPr>
            <a:stCxn id="3" idx="1"/>
            <a:endCxn id="40" idx="0"/>
          </p:cNvCxnSpPr>
          <p:nvPr/>
        </p:nvCxnSpPr>
        <p:spPr>
          <a:xfrm>
            <a:off x="5356574" y="2409771"/>
            <a:ext cx="0" cy="4477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86244" y="3969592"/>
            <a:ext cx="0" cy="3714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127282" y="2795823"/>
            <a:ext cx="4577053" cy="4139595"/>
          </a:xfrm>
          <a:prstGeom prst="rect">
            <a:avLst/>
          </a:prstGeom>
          <a:noFill/>
        </p:spPr>
        <p:txBody>
          <a:bodyPr wrap="square">
            <a:spAutoFit/>
          </a:bodyPr>
          <a:lstStyle/>
          <a:p>
            <a:pPr marL="266700" lvl="1" indent="-266700">
              <a:spcAft>
                <a:spcPts val="600"/>
              </a:spcAft>
              <a:buFont typeface="+mj-lt"/>
              <a:buAutoNum type="arabicPeriod"/>
            </a:pPr>
            <a:r>
              <a:rPr lang="en-US" sz="1400" b="1" smtClean="0">
                <a:solidFill>
                  <a:prstClr val="black"/>
                </a:solidFill>
                <a:latin typeface="Calibri" pitchFamily="34" charset="0"/>
              </a:rPr>
              <a:t>Model </a:t>
            </a:r>
            <a:r>
              <a:rPr lang="en-US" sz="1400" b="1">
                <a:solidFill>
                  <a:prstClr val="black"/>
                </a:solidFill>
                <a:latin typeface="Calibri" pitchFamily="34" charset="0"/>
              </a:rPr>
              <a:t>Verbal</a:t>
            </a:r>
            <a:r>
              <a:rPr lang="en-US" sz="1400">
                <a:solidFill>
                  <a:prstClr val="black"/>
                </a:solidFill>
                <a:latin typeface="Calibri" pitchFamily="34" charset="0"/>
              </a:rPr>
              <a:t>, yaitu </a:t>
            </a:r>
            <a:r>
              <a:rPr lang="en-US" sz="1400" smtClean="0">
                <a:solidFill>
                  <a:prstClr val="black"/>
                </a:solidFill>
                <a:latin typeface="Calibri" pitchFamily="34" charset="0"/>
              </a:rPr>
              <a:t>formulasi sistem menggunakan </a:t>
            </a:r>
            <a:r>
              <a:rPr lang="en-US" sz="1400">
                <a:solidFill>
                  <a:prstClr val="black"/>
                </a:solidFill>
                <a:latin typeface="Calibri" pitchFamily="34" charset="0"/>
              </a:rPr>
              <a:t>uraian yang bersifat naratif atau deskriptif untuk menjelaskan sistem aslinya.</a:t>
            </a:r>
          </a:p>
          <a:p>
            <a:pPr marL="266700" lvl="1" indent="-266700">
              <a:spcAft>
                <a:spcPts val="600"/>
              </a:spcAft>
              <a:buFont typeface="+mj-lt"/>
              <a:buAutoNum type="arabicPeriod"/>
            </a:pPr>
            <a:r>
              <a:rPr lang="en-US" sz="1400" b="1">
                <a:solidFill>
                  <a:prstClr val="black"/>
                </a:solidFill>
                <a:latin typeface="Calibri" pitchFamily="34" charset="0"/>
              </a:rPr>
              <a:t>Model Skematik </a:t>
            </a:r>
            <a:r>
              <a:rPr lang="en-US" sz="1400">
                <a:solidFill>
                  <a:prstClr val="black"/>
                </a:solidFill>
                <a:latin typeface="Calibri" pitchFamily="34" charset="0"/>
              </a:rPr>
              <a:t>yaitu </a:t>
            </a:r>
            <a:r>
              <a:rPr lang="en-US" sz="1400" smtClean="0">
                <a:solidFill>
                  <a:prstClr val="black"/>
                </a:solidFill>
                <a:latin typeface="Calibri" pitchFamily="34" charset="0"/>
              </a:rPr>
              <a:t>formulasi sistem menggunakan diagram dan/atau </a:t>
            </a:r>
            <a:r>
              <a:rPr lang="en-US" sz="1400">
                <a:solidFill>
                  <a:prstClr val="black"/>
                </a:solidFill>
                <a:latin typeface="Calibri" pitchFamily="34" charset="0"/>
              </a:rPr>
              <a:t>gambar </a:t>
            </a:r>
            <a:r>
              <a:rPr lang="en-US" sz="1400" smtClean="0">
                <a:solidFill>
                  <a:prstClr val="black"/>
                </a:solidFill>
                <a:latin typeface="Calibri" pitchFamily="34" charset="0"/>
              </a:rPr>
              <a:t>untuk menjelaskan sistem </a:t>
            </a:r>
            <a:r>
              <a:rPr lang="en-US" sz="1400">
                <a:solidFill>
                  <a:prstClr val="black"/>
                </a:solidFill>
                <a:latin typeface="Calibri" pitchFamily="34" charset="0"/>
              </a:rPr>
              <a:t>aslinya, mencakup  </a:t>
            </a:r>
            <a:r>
              <a:rPr lang="en-US" sz="1400" smtClean="0">
                <a:solidFill>
                  <a:prstClr val="black"/>
                </a:solidFill>
                <a:latin typeface="Calibri" pitchFamily="34" charset="0"/>
              </a:rPr>
              <a:t>:  </a:t>
            </a:r>
          </a:p>
          <a:p>
            <a:pPr marL="542925" lvl="2" indent="-260350">
              <a:buFont typeface="Wingdings" pitchFamily="2" charset="2"/>
              <a:buChar char="ü"/>
            </a:pPr>
            <a:r>
              <a:rPr lang="en-US" sz="1400">
                <a:solidFill>
                  <a:prstClr val="black"/>
                </a:solidFill>
                <a:latin typeface="Calibri" pitchFamily="34" charset="0"/>
              </a:rPr>
              <a:t>Model sistem statik</a:t>
            </a:r>
            <a:endParaRPr lang="en-US" sz="1400" smtClean="0">
              <a:solidFill>
                <a:prstClr val="black"/>
              </a:solidFill>
              <a:latin typeface="Calibri" pitchFamily="34" charset="0"/>
            </a:endParaRPr>
          </a:p>
          <a:p>
            <a:pPr marL="542925" lvl="2" indent="-260350">
              <a:buFont typeface="Wingdings" pitchFamily="2" charset="2"/>
              <a:buChar char="ü"/>
            </a:pPr>
            <a:r>
              <a:rPr lang="en-US" sz="1400" smtClean="0">
                <a:solidFill>
                  <a:prstClr val="black"/>
                </a:solidFill>
                <a:latin typeface="Calibri" pitchFamily="34" charset="0"/>
              </a:rPr>
              <a:t>Model sistem aliran</a:t>
            </a:r>
          </a:p>
          <a:p>
            <a:pPr marL="542925" lvl="2" indent="-260350">
              <a:spcAft>
                <a:spcPts val="600"/>
              </a:spcAft>
              <a:buFont typeface="Wingdings" pitchFamily="2" charset="2"/>
              <a:buChar char="ü"/>
            </a:pPr>
            <a:r>
              <a:rPr lang="en-US" sz="1400" smtClean="0">
                <a:solidFill>
                  <a:prstClr val="black"/>
                </a:solidFill>
                <a:latin typeface="Calibri" pitchFamily="34" charset="0"/>
              </a:rPr>
              <a:t>Model sistem dinamik</a:t>
            </a:r>
          </a:p>
          <a:p>
            <a:pPr marL="266700" lvl="1" indent="-266700">
              <a:spcAft>
                <a:spcPts val="600"/>
              </a:spcAft>
              <a:buFont typeface="+mj-lt"/>
              <a:buAutoNum type="arabicPeriod"/>
            </a:pPr>
            <a:r>
              <a:rPr lang="en-US" sz="1400" b="1" smtClean="0">
                <a:solidFill>
                  <a:prstClr val="black"/>
                </a:solidFill>
                <a:latin typeface="Calibri" pitchFamily="34" charset="0"/>
              </a:rPr>
              <a:t>Model </a:t>
            </a:r>
            <a:r>
              <a:rPr lang="en-US" sz="1400" b="1">
                <a:solidFill>
                  <a:prstClr val="black"/>
                </a:solidFill>
                <a:latin typeface="Calibri" pitchFamily="34" charset="0"/>
              </a:rPr>
              <a:t>Ikonik </a:t>
            </a:r>
            <a:r>
              <a:rPr lang="en-US" sz="1400">
                <a:solidFill>
                  <a:prstClr val="black"/>
                </a:solidFill>
                <a:latin typeface="Calibri" pitchFamily="34" charset="0"/>
              </a:rPr>
              <a:t>yaitu </a:t>
            </a:r>
            <a:r>
              <a:rPr lang="en-US" sz="1400" smtClean="0">
                <a:solidFill>
                  <a:prstClr val="black"/>
                </a:solidFill>
                <a:latin typeface="Calibri" pitchFamily="34" charset="0"/>
              </a:rPr>
              <a:t>formulasi sistem menggunakan </a:t>
            </a:r>
            <a:r>
              <a:rPr lang="en-US" sz="1400">
                <a:solidFill>
                  <a:prstClr val="black"/>
                </a:solidFill>
                <a:latin typeface="Calibri" pitchFamily="34" charset="0"/>
              </a:rPr>
              <a:t>tiruan bentuk atau prototipe mirip seperti sistem aslinya)</a:t>
            </a:r>
          </a:p>
          <a:p>
            <a:pPr marL="266700" lvl="1" indent="-266700">
              <a:spcAft>
                <a:spcPts val="600"/>
              </a:spcAft>
              <a:buFont typeface="+mj-lt"/>
              <a:buAutoNum type="arabicPeriod"/>
            </a:pPr>
            <a:r>
              <a:rPr lang="en-US" sz="1400" b="1">
                <a:solidFill>
                  <a:prstClr val="black"/>
                </a:solidFill>
                <a:latin typeface="Calibri" pitchFamily="34" charset="0"/>
              </a:rPr>
              <a:t>Model Analog </a:t>
            </a:r>
            <a:r>
              <a:rPr lang="en-US" sz="1400">
                <a:solidFill>
                  <a:prstClr val="black"/>
                </a:solidFill>
                <a:latin typeface="Calibri" pitchFamily="34" charset="0"/>
              </a:rPr>
              <a:t>yaitu </a:t>
            </a:r>
            <a:r>
              <a:rPr lang="en-US" sz="1400" smtClean="0">
                <a:solidFill>
                  <a:prstClr val="black"/>
                </a:solidFill>
                <a:latin typeface="Calibri" pitchFamily="34" charset="0"/>
              </a:rPr>
              <a:t>formulasi sistem menggunakan </a:t>
            </a:r>
            <a:r>
              <a:rPr lang="en-US" sz="1400">
                <a:solidFill>
                  <a:prstClr val="black"/>
                </a:solidFill>
                <a:latin typeface="Calibri" pitchFamily="34" charset="0"/>
              </a:rPr>
              <a:t>sistem lain yang memiliki sifat &amp; karakteristik sama untuk menjelaskan sistem aslinya.</a:t>
            </a:r>
          </a:p>
          <a:p>
            <a:pPr marL="266700" lvl="1" indent="-266700">
              <a:spcAft>
                <a:spcPts val="600"/>
              </a:spcAft>
              <a:buFont typeface="+mj-lt"/>
              <a:buAutoNum type="arabicPeriod"/>
            </a:pPr>
            <a:r>
              <a:rPr lang="en-US" sz="1400" b="1">
                <a:solidFill>
                  <a:prstClr val="black"/>
                </a:solidFill>
                <a:latin typeface="Calibri" pitchFamily="34" charset="0"/>
              </a:rPr>
              <a:t>Model Matematik </a:t>
            </a:r>
            <a:r>
              <a:rPr lang="en-US" sz="1400">
                <a:solidFill>
                  <a:prstClr val="black"/>
                </a:solidFill>
                <a:latin typeface="Calibri" pitchFamily="34" charset="0"/>
              </a:rPr>
              <a:t>yaitu </a:t>
            </a:r>
            <a:r>
              <a:rPr lang="en-US" sz="1400" smtClean="0">
                <a:solidFill>
                  <a:prstClr val="black"/>
                </a:solidFill>
                <a:latin typeface="Calibri" pitchFamily="34" charset="0"/>
              </a:rPr>
              <a:t>formulasi sistem menggunakan </a:t>
            </a:r>
            <a:r>
              <a:rPr lang="en-US" sz="1400">
                <a:solidFill>
                  <a:prstClr val="black"/>
                </a:solidFill>
                <a:latin typeface="Calibri" pitchFamily="34" charset="0"/>
              </a:rPr>
              <a:t>rumusan matematik untuk menjelaskan sistem aslinya.</a:t>
            </a:r>
          </a:p>
        </p:txBody>
      </p:sp>
      <p:sp>
        <p:nvSpPr>
          <p:cNvPr id="10" name="Left Brace 9"/>
          <p:cNvSpPr/>
          <p:nvPr/>
        </p:nvSpPr>
        <p:spPr>
          <a:xfrm>
            <a:off x="6757571" y="2988543"/>
            <a:ext cx="333661" cy="3564685"/>
          </a:xfrm>
          <a:prstGeom prst="leftBrace">
            <a:avLst>
              <a:gd name="adj1" fmla="val 94333"/>
              <a:gd name="adj2" fmla="val 511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8" name="Rectangle 17"/>
          <p:cNvSpPr/>
          <p:nvPr/>
        </p:nvSpPr>
        <p:spPr>
          <a:xfrm>
            <a:off x="6924388" y="1248435"/>
            <a:ext cx="3457862" cy="565146"/>
          </a:xfrm>
          <a:prstGeom prst="rect">
            <a:avLst/>
          </a:prstGeom>
        </p:spPr>
        <p:txBody>
          <a:bodyPr wrap="square" lIns="36000" tIns="36000" rIns="36000" bIns="36000">
            <a:spAutoFit/>
          </a:bodyPr>
          <a:lstStyle/>
          <a:p>
            <a:r>
              <a:rPr lang="en-US" sz="1600" smtClean="0">
                <a:solidFill>
                  <a:srgbClr val="C00000"/>
                </a:solidFill>
              </a:rPr>
              <a:t>Kebenaran sistem secara mutlak dan aktual merupakan pengetahuan Tuhan</a:t>
            </a:r>
            <a:endParaRPr lang="en-US" sz="1600">
              <a:solidFill>
                <a:srgbClr val="C00000"/>
              </a:solidFill>
            </a:endParaRPr>
          </a:p>
        </p:txBody>
      </p:sp>
      <p:sp>
        <p:nvSpPr>
          <p:cNvPr id="19" name="Rectangle 18"/>
          <p:cNvSpPr/>
          <p:nvPr/>
        </p:nvSpPr>
        <p:spPr>
          <a:xfrm>
            <a:off x="1095375" y="6023319"/>
            <a:ext cx="4591049" cy="565146"/>
          </a:xfrm>
          <a:prstGeom prst="rect">
            <a:avLst/>
          </a:prstGeom>
        </p:spPr>
        <p:txBody>
          <a:bodyPr wrap="square" lIns="36000" tIns="36000" rIns="36000" bIns="36000">
            <a:spAutoFit/>
          </a:bodyPr>
          <a:lstStyle/>
          <a:p>
            <a:r>
              <a:rPr lang="en-US" sz="1600" smtClean="0">
                <a:solidFill>
                  <a:srgbClr val="C00000"/>
                </a:solidFill>
              </a:rPr>
              <a:t>Kebenaran sistem yang bersifat relatif dan pendekatan merupakan kemampuan pengetahuan model Manusia</a:t>
            </a:r>
            <a:endParaRPr lang="en-US" sz="1600">
              <a:solidFill>
                <a:srgbClr val="C00000"/>
              </a:solidFill>
            </a:endParaRPr>
          </a:p>
        </p:txBody>
      </p:sp>
      <p:sp>
        <p:nvSpPr>
          <p:cNvPr id="13" name="Rectangle 12"/>
          <p:cNvSpPr/>
          <p:nvPr/>
        </p:nvSpPr>
        <p:spPr>
          <a:xfrm>
            <a:off x="647700" y="2857528"/>
            <a:ext cx="4091836" cy="830997"/>
          </a:xfrm>
          <a:prstGeom prst="rect">
            <a:avLst/>
          </a:prstGeom>
        </p:spPr>
        <p:txBody>
          <a:bodyPr wrap="square">
            <a:spAutoFit/>
          </a:bodyPr>
          <a:lstStyle/>
          <a:p>
            <a:pPr algn="r"/>
            <a:r>
              <a:rPr lang="en-US" sz="1200" i="1">
                <a:solidFill>
                  <a:prstClr val="black"/>
                </a:solidFill>
                <a:latin typeface="Arial Narrow" pitchFamily="34" charset="0"/>
                <a:cs typeface="Arial" pitchFamily="34" charset="0"/>
              </a:rPr>
              <a:t>Sebuah sistem digambarkan, dipahami, dipelajari, dan dikembangkan menggunakan alat bantu yang berupa </a:t>
            </a:r>
            <a:r>
              <a:rPr lang="en-US" sz="1200" b="1" i="1">
                <a:solidFill>
                  <a:prstClr val="black"/>
                </a:solidFill>
                <a:latin typeface="Arial Narrow" pitchFamily="34" charset="0"/>
                <a:cs typeface="Arial" pitchFamily="34" charset="0"/>
              </a:rPr>
              <a:t>model</a:t>
            </a:r>
            <a:r>
              <a:rPr lang="en-US" sz="1200" i="1">
                <a:solidFill>
                  <a:prstClr val="black"/>
                </a:solidFill>
                <a:latin typeface="Arial Narrow" pitchFamily="34" charset="0"/>
                <a:cs typeface="Arial" pitchFamily="34" charset="0"/>
              </a:rPr>
              <a:t>. </a:t>
            </a:r>
          </a:p>
          <a:p>
            <a:pPr algn="r"/>
            <a:r>
              <a:rPr lang="en-US" sz="1200" i="1">
                <a:solidFill>
                  <a:prstClr val="black"/>
                </a:solidFill>
                <a:latin typeface="Arial Narrow" pitchFamily="34" charset="0"/>
                <a:cs typeface="Arial" pitchFamily="34" charset="0"/>
              </a:rPr>
              <a:t>Jadi model dapat dikatakan sebagai suatu definisi dan gambaran pengetahuan tentang sebuah sistem yang </a:t>
            </a:r>
            <a:r>
              <a:rPr lang="en-US" sz="1200" i="1" smtClean="0">
                <a:solidFill>
                  <a:prstClr val="black"/>
                </a:solidFill>
                <a:latin typeface="Arial Narrow" pitchFamily="34" charset="0"/>
                <a:cs typeface="Arial" pitchFamily="34" charset="0"/>
              </a:rPr>
              <a:t>dipelajari.</a:t>
            </a:r>
            <a:endParaRPr lang="en-US" sz="1200" i="1">
              <a:solidFill>
                <a:prstClr val="black"/>
              </a:solidFill>
              <a:latin typeface="Arial Narrow" pitchFamily="34" charset="0"/>
              <a:cs typeface="Arial" pitchFamily="34" charset="0"/>
            </a:endParaRPr>
          </a:p>
        </p:txBody>
      </p:sp>
      <p:sp>
        <p:nvSpPr>
          <p:cNvPr id="20" name="TextBox 19"/>
          <p:cNvSpPr txBox="1"/>
          <p:nvPr/>
        </p:nvSpPr>
        <p:spPr>
          <a:xfrm>
            <a:off x="5434798" y="2422988"/>
            <a:ext cx="2615068" cy="400110"/>
          </a:xfrm>
          <a:prstGeom prst="rect">
            <a:avLst/>
          </a:prstGeom>
          <a:noFill/>
          <a:ln>
            <a:noFill/>
          </a:ln>
        </p:spPr>
        <p:txBody>
          <a:bodyPr wrap="square" rtlCol="0">
            <a:spAutoFit/>
          </a:bodyPr>
          <a:lstStyle/>
          <a:p>
            <a:r>
              <a:rPr lang="en-US" sz="2000" smtClean="0">
                <a:ln w="18415" cmpd="sng">
                  <a:solidFill>
                    <a:srgbClr val="00B050"/>
                  </a:solidFill>
                  <a:prstDash val="solid"/>
                </a:ln>
                <a:solidFill>
                  <a:srgbClr val="00B050"/>
                </a:solidFill>
                <a:effectLst>
                  <a:outerShdw blurRad="63500" dir="3600000" algn="tl" rotWithShape="0">
                    <a:srgbClr val="000000">
                      <a:alpha val="70000"/>
                    </a:srgbClr>
                  </a:outerShdw>
                </a:effectLst>
                <a:latin typeface="Aparajita" pitchFamily="34" charset="0"/>
                <a:cs typeface="Aparajita" pitchFamily="34" charset="0"/>
              </a:rPr>
              <a:t>FAKTA &amp; KENYATAAN</a:t>
            </a:r>
            <a:endParaRPr lang="en-US" sz="2000">
              <a:ln w="18415" cmpd="sng">
                <a:solidFill>
                  <a:srgbClr val="00B050"/>
                </a:solidFill>
                <a:prstDash val="solid"/>
              </a:ln>
              <a:solidFill>
                <a:srgbClr val="00B050"/>
              </a:solidFill>
              <a:effectLst>
                <a:outerShdw blurRad="63500" dir="3600000" algn="tl" rotWithShape="0">
                  <a:srgbClr val="000000">
                    <a:alpha val="70000"/>
                  </a:srgbClr>
                </a:outerShdw>
              </a:effectLst>
              <a:latin typeface="Aparajita" pitchFamily="34" charset="0"/>
              <a:cs typeface="Aparajita" pitchFamily="34" charset="0"/>
            </a:endParaRPr>
          </a:p>
        </p:txBody>
      </p:sp>
      <p:sp>
        <p:nvSpPr>
          <p:cNvPr id="21" name="TextBox 20"/>
          <p:cNvSpPr txBox="1"/>
          <p:nvPr/>
        </p:nvSpPr>
        <p:spPr>
          <a:xfrm>
            <a:off x="2962475" y="3961970"/>
            <a:ext cx="2342765" cy="400110"/>
          </a:xfrm>
          <a:prstGeom prst="rect">
            <a:avLst/>
          </a:prstGeom>
          <a:noFill/>
          <a:ln>
            <a:noFill/>
          </a:ln>
        </p:spPr>
        <p:txBody>
          <a:bodyPr wrap="square" rtlCol="0">
            <a:spAutoFit/>
          </a:bodyPr>
          <a:lstStyle/>
          <a:p>
            <a:pPr algn="r"/>
            <a:r>
              <a:rPr lang="en-US" sz="2000" smtClean="0">
                <a:ln w="18415" cmpd="sng">
                  <a:solidFill>
                    <a:srgbClr val="00B050"/>
                  </a:solidFill>
                  <a:prstDash val="solid"/>
                </a:ln>
                <a:solidFill>
                  <a:srgbClr val="00B050"/>
                </a:solidFill>
                <a:effectLst>
                  <a:outerShdw blurRad="63500" dir="3600000" algn="tl" rotWithShape="0">
                    <a:srgbClr val="000000">
                      <a:alpha val="70000"/>
                    </a:srgbClr>
                  </a:outerShdw>
                </a:effectLst>
                <a:latin typeface="Aparajita" pitchFamily="34" charset="0"/>
                <a:cs typeface="Aparajita" pitchFamily="34" charset="0"/>
              </a:rPr>
              <a:t>DATA &amp; ANALISIS</a:t>
            </a:r>
            <a:endParaRPr lang="en-US" sz="2000">
              <a:ln w="18415" cmpd="sng">
                <a:solidFill>
                  <a:srgbClr val="00B050"/>
                </a:solidFill>
                <a:prstDash val="solid"/>
              </a:ln>
              <a:solidFill>
                <a:srgbClr val="00B050"/>
              </a:solidFill>
              <a:effectLst>
                <a:outerShdw blurRad="63500" dir="3600000" algn="tl" rotWithShape="0">
                  <a:srgbClr val="000000">
                    <a:alpha val="70000"/>
                  </a:srgbClr>
                </a:outerShdw>
              </a:effectLst>
              <a:latin typeface="Aparajita" pitchFamily="34" charset="0"/>
              <a:cs typeface="Aparajita" pitchFamily="34" charset="0"/>
            </a:endParaRPr>
          </a:p>
        </p:txBody>
      </p:sp>
      <p:sp>
        <p:nvSpPr>
          <p:cNvPr id="22" name="Title 6"/>
          <p:cNvSpPr txBox="1">
            <a:spLocks/>
          </p:cNvSpPr>
          <p:nvPr/>
        </p:nvSpPr>
        <p:spPr>
          <a:xfrm>
            <a:off x="644079" y="146960"/>
            <a:ext cx="11289225" cy="608857"/>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smtClean="0">
                <a:ln w="18415" cmpd="sng">
                  <a:solidFill>
                    <a:prstClr val="black"/>
                  </a:solidFill>
                  <a:prstDash val="solid"/>
                </a:ln>
                <a:solidFill>
                  <a:sysClr val="windowText" lastClr="000000"/>
                </a:solidFill>
                <a:effectLst>
                  <a:outerShdw blurRad="63500" dir="3600000" algn="tl" rotWithShape="0">
                    <a:srgbClr val="000000">
                      <a:alpha val="70000"/>
                    </a:srgbClr>
                  </a:outerShdw>
                </a:effectLst>
                <a:latin typeface="Calibri" pitchFamily="34" charset="0"/>
                <a:cs typeface="Calibri" pitchFamily="34" charset="0"/>
              </a:rPr>
              <a:t>LITERASI : PEMBANGKITAN BERPIKIR DALAM TEORI </a:t>
            </a:r>
            <a:r>
              <a:rPr lang="en-US" sz="2800" smtClean="0">
                <a:ln w="18415" cmpd="sng">
                  <a:solidFill>
                    <a:prstClr val="black"/>
                  </a:solidFill>
                  <a:prstDash val="solid"/>
                </a:ln>
                <a:solidFill>
                  <a:sysClr val="windowText" lastClr="000000"/>
                </a:solidFill>
                <a:effectLst>
                  <a:outerShdw blurRad="63500" dir="3600000" algn="tl" rotWithShape="0">
                    <a:srgbClr val="000000">
                      <a:alpha val="70000"/>
                    </a:srgbClr>
                  </a:outerShdw>
                </a:effectLst>
                <a:latin typeface="Calibri" pitchFamily="34" charset="0"/>
                <a:cs typeface="Calibri" pitchFamily="34" charset="0"/>
              </a:rPr>
              <a:t>SISTEM </a:t>
            </a:r>
            <a:endParaRPr lang="en-US" sz="2800">
              <a:ln w="18415" cmpd="sng">
                <a:solidFill>
                  <a:prstClr val="black"/>
                </a:solidFill>
                <a:prstDash val="solid"/>
              </a:ln>
              <a:solidFill>
                <a:sysClr val="windowText" lastClr="000000"/>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23" name="Rectangle 22"/>
          <p:cNvSpPr/>
          <p:nvPr/>
        </p:nvSpPr>
        <p:spPr>
          <a:xfrm>
            <a:off x="164064" y="205597"/>
            <a:ext cx="480000" cy="360000"/>
          </a:xfrm>
          <a:prstGeom prst="rect">
            <a:avLst/>
          </a:prstGeom>
          <a:solidFill>
            <a:schemeClr val="bg1">
              <a:lumMod val="75000"/>
            </a:schemeClr>
          </a:solidFill>
          <a:ln w="50800" cap="rnd" cmpd="dbl"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anchor="ctr"/>
          <a:lstStyle/>
          <a:p>
            <a:pPr algn="ctr" defTabSz="914400"/>
            <a:endParaRPr lang="en-US">
              <a:solidFill>
                <a:prstClr val="white"/>
              </a:solidFill>
            </a:endParaRPr>
          </a:p>
        </p:txBody>
      </p:sp>
    </p:spTree>
    <p:extLst>
      <p:ext uri="{BB962C8B-B14F-4D97-AF65-F5344CB8AC3E}">
        <p14:creationId xmlns:p14="http://schemas.microsoft.com/office/powerpoint/2010/main" val="1334709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lowchart: Magnetic Disk 63"/>
          <p:cNvSpPr/>
          <p:nvPr/>
        </p:nvSpPr>
        <p:spPr>
          <a:xfrm>
            <a:off x="7222229" y="4576541"/>
            <a:ext cx="1170975" cy="1089090"/>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smtClean="0"/>
          </a:p>
          <a:p>
            <a:pPr algn="ctr"/>
            <a:r>
              <a:rPr lang="en-US" sz="1400" smtClean="0"/>
              <a:t>Storage</a:t>
            </a:r>
          </a:p>
          <a:p>
            <a:pPr algn="ctr"/>
            <a:r>
              <a:rPr lang="en-US" sz="1400" smtClean="0"/>
              <a:t>Database</a:t>
            </a:r>
          </a:p>
          <a:p>
            <a:pPr algn="ctr"/>
            <a:r>
              <a:rPr lang="en-US" sz="1400" smtClean="0"/>
              <a:t>(DB)</a:t>
            </a:r>
            <a:endParaRPr lang="en-US" sz="1400"/>
          </a:p>
        </p:txBody>
      </p:sp>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389996" cy="493240"/>
          </a:xfrm>
          <a:solidFill>
            <a:schemeClr val="tx1"/>
          </a:solidFill>
        </p:spPr>
        <p:txBody>
          <a:bodyPr>
            <a:noAutofit/>
          </a:bodyPr>
          <a:lstStyle/>
          <a:p>
            <a:r>
              <a:rPr lang="en-US" sz="3200" smtClean="0">
                <a:solidFill>
                  <a:schemeClr val="bg1"/>
                </a:solidFill>
                <a:latin typeface="AR JULIAN" pitchFamily="2" charset="0"/>
                <a:sym typeface="Wingdings"/>
              </a:rPr>
              <a:t> DIAGRAM : FOKUS </a:t>
            </a:r>
            <a:r>
              <a:rPr lang="en-US" sz="3200" smtClean="0">
                <a:solidFill>
                  <a:schemeClr val="bg1"/>
                </a:solidFill>
                <a:latin typeface="AR JULIAN" pitchFamily="2" charset="0"/>
              </a:rPr>
              <a:t>PENDALAMAN </a:t>
            </a:r>
            <a:endParaRPr lang="id-ID" sz="3200">
              <a:solidFill>
                <a:schemeClr val="bg1"/>
              </a:solidFill>
              <a:latin typeface="AR JULIAN" pitchFamily="2" charset="0"/>
            </a:endParaRPr>
          </a:p>
        </p:txBody>
      </p:sp>
      <p:sp>
        <p:nvSpPr>
          <p:cNvPr id="27" name="Rectangle 26"/>
          <p:cNvSpPr/>
          <p:nvPr/>
        </p:nvSpPr>
        <p:spPr>
          <a:xfrm>
            <a:off x="10054186" y="1403254"/>
            <a:ext cx="1312631" cy="136663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313158" y="1815461"/>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9" name="Oval 28"/>
          <p:cNvSpPr/>
          <p:nvPr/>
        </p:nvSpPr>
        <p:spPr>
          <a:xfrm>
            <a:off x="9133030" y="2765992"/>
            <a:ext cx="1155917"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latin typeface="Calibri" pitchFamily="34" charset="0"/>
              </a:rPr>
              <a:t>Survei </a:t>
            </a:r>
          </a:p>
          <a:p>
            <a:pPr algn="ctr"/>
            <a:r>
              <a:rPr lang="en-US" sz="1400" smtClean="0">
                <a:latin typeface="Calibri" pitchFamily="34" charset="0"/>
              </a:rPr>
              <a:t>&amp; Pemodelan Data</a:t>
            </a:r>
            <a:endParaRPr lang="en-US" sz="1400">
              <a:latin typeface="Calibri" pitchFamily="34" charset="0"/>
            </a:endParaRPr>
          </a:p>
        </p:txBody>
      </p:sp>
      <p:sp>
        <p:nvSpPr>
          <p:cNvPr id="30" name="Oval 29"/>
          <p:cNvSpPr/>
          <p:nvPr/>
        </p:nvSpPr>
        <p:spPr>
          <a:xfrm>
            <a:off x="5697287" y="3481405"/>
            <a:ext cx="1184998" cy="10976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smtClean="0">
                <a:latin typeface="Calibri" pitchFamily="34" charset="0"/>
              </a:rPr>
              <a:t>Data</a:t>
            </a:r>
          </a:p>
          <a:p>
            <a:pPr algn="ctr"/>
            <a:r>
              <a:rPr lang="en-US" sz="1200" i="1" smtClean="0">
                <a:latin typeface="Calibri" pitchFamily="34" charset="0"/>
              </a:rPr>
              <a:t>Processing</a:t>
            </a:r>
          </a:p>
          <a:p>
            <a:pPr algn="ctr"/>
            <a:r>
              <a:rPr lang="en-US" sz="1200" i="1" smtClean="0">
                <a:latin typeface="Calibri" pitchFamily="34" charset="0"/>
              </a:rPr>
              <a:t>&amp;</a:t>
            </a:r>
            <a:endParaRPr lang="en-US" sz="1200" i="1">
              <a:latin typeface="Calibri" pitchFamily="34" charset="0"/>
            </a:endParaRPr>
          </a:p>
          <a:p>
            <a:pPr algn="ctr"/>
            <a:r>
              <a:rPr lang="en-US" sz="1200" i="1" smtClean="0">
                <a:latin typeface="Calibri" pitchFamily="34" charset="0"/>
              </a:rPr>
              <a:t>Aplikasi DB</a:t>
            </a:r>
            <a:endParaRPr lang="en-US" sz="1200">
              <a:latin typeface="Calibri" pitchFamily="34" charset="0"/>
            </a:endParaRPr>
          </a:p>
        </p:txBody>
      </p:sp>
      <p:grpSp>
        <p:nvGrpSpPr>
          <p:cNvPr id="31" name="Group 30"/>
          <p:cNvGrpSpPr/>
          <p:nvPr/>
        </p:nvGrpSpPr>
        <p:grpSpPr>
          <a:xfrm>
            <a:off x="4008344" y="1425361"/>
            <a:ext cx="2208685" cy="1370718"/>
            <a:chOff x="1766438" y="2627112"/>
            <a:chExt cx="2208685" cy="1370718"/>
          </a:xfrm>
        </p:grpSpPr>
        <p:sp>
          <p:nvSpPr>
            <p:cNvPr id="32" name="Rectangle 31"/>
            <p:cNvSpPr/>
            <p:nvPr/>
          </p:nvSpPr>
          <p:spPr>
            <a:xfrm>
              <a:off x="1766438" y="2627112"/>
              <a:ext cx="2208685" cy="13707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82925" y="3095751"/>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4" name="Left Brace 33"/>
            <p:cNvSpPr/>
            <p:nvPr/>
          </p:nvSpPr>
          <p:spPr>
            <a:xfrm flipH="1">
              <a:off x="2426880" y="2738459"/>
              <a:ext cx="156044" cy="1122393"/>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5" name="Group 34"/>
            <p:cNvGrpSpPr/>
            <p:nvPr/>
          </p:nvGrpSpPr>
          <p:grpSpPr>
            <a:xfrm>
              <a:off x="1845160" y="2676863"/>
              <a:ext cx="593662" cy="1294776"/>
              <a:chOff x="1800335" y="2703758"/>
              <a:chExt cx="593662" cy="1294776"/>
            </a:xfrm>
          </p:grpSpPr>
          <p:sp>
            <p:nvSpPr>
              <p:cNvPr id="36" name="TextBox 35"/>
              <p:cNvSpPr txBox="1"/>
              <p:nvPr/>
            </p:nvSpPr>
            <p:spPr>
              <a:xfrm>
                <a:off x="1800335" y="2703758"/>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Tekstual</a:t>
                </a:r>
                <a:endParaRPr lang="en-US" sz="1200">
                  <a:latin typeface="Calibri" pitchFamily="34" charset="0"/>
                </a:endParaRPr>
              </a:p>
            </p:txBody>
          </p:sp>
          <p:sp>
            <p:nvSpPr>
              <p:cNvPr id="37" name="TextBox 36"/>
              <p:cNvSpPr txBox="1"/>
              <p:nvPr/>
            </p:nvSpPr>
            <p:spPr>
              <a:xfrm>
                <a:off x="1800335" y="2907406"/>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Tabular</a:t>
                </a:r>
                <a:endParaRPr lang="en-US" sz="1200">
                  <a:latin typeface="Calibri" pitchFamily="34" charset="0"/>
                </a:endParaRPr>
              </a:p>
            </p:txBody>
          </p:sp>
          <p:sp>
            <p:nvSpPr>
              <p:cNvPr id="38" name="TextBox 37"/>
              <p:cNvSpPr txBox="1"/>
              <p:nvPr/>
            </p:nvSpPr>
            <p:spPr>
              <a:xfrm>
                <a:off x="1806370" y="3113049"/>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Grafik</a:t>
                </a:r>
                <a:endParaRPr lang="en-US" sz="1200">
                  <a:latin typeface="Calibri" pitchFamily="34" charset="0"/>
                </a:endParaRPr>
              </a:p>
            </p:txBody>
          </p:sp>
          <p:sp>
            <p:nvSpPr>
              <p:cNvPr id="39" name="TextBox 38"/>
              <p:cNvSpPr txBox="1"/>
              <p:nvPr/>
            </p:nvSpPr>
            <p:spPr>
              <a:xfrm>
                <a:off x="1800335" y="3293279"/>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Gambar</a:t>
                </a:r>
                <a:endParaRPr lang="en-US" sz="1200">
                  <a:latin typeface="Calibri" pitchFamily="34" charset="0"/>
                </a:endParaRPr>
              </a:p>
            </p:txBody>
          </p:sp>
          <p:sp>
            <p:nvSpPr>
              <p:cNvPr id="40" name="TextBox 39"/>
              <p:cNvSpPr txBox="1"/>
              <p:nvPr/>
            </p:nvSpPr>
            <p:spPr>
              <a:xfrm>
                <a:off x="1800335" y="3465866"/>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Spasial</a:t>
                </a:r>
                <a:endParaRPr lang="en-US" sz="1200">
                  <a:latin typeface="Calibri" pitchFamily="34" charset="0"/>
                </a:endParaRPr>
              </a:p>
            </p:txBody>
          </p:sp>
          <p:sp>
            <p:nvSpPr>
              <p:cNvPr id="42" name="TextBox 41"/>
              <p:cNvSpPr txBox="1"/>
              <p:nvPr/>
            </p:nvSpPr>
            <p:spPr>
              <a:xfrm>
                <a:off x="1806370" y="3643504"/>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Audio</a:t>
                </a:r>
                <a:endParaRPr lang="en-US" sz="1200">
                  <a:latin typeface="Calibri" pitchFamily="34" charset="0"/>
                </a:endParaRPr>
              </a:p>
            </p:txBody>
          </p:sp>
          <p:sp>
            <p:nvSpPr>
              <p:cNvPr id="43" name="TextBox 42"/>
              <p:cNvSpPr txBox="1"/>
              <p:nvPr/>
            </p:nvSpPr>
            <p:spPr>
              <a:xfrm>
                <a:off x="1802112" y="3813868"/>
                <a:ext cx="587627" cy="184666"/>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200" smtClean="0">
                    <a:latin typeface="Calibri" pitchFamily="34" charset="0"/>
                  </a:rPr>
                  <a:t>Video</a:t>
                </a:r>
                <a:endParaRPr lang="en-US" sz="1200">
                  <a:latin typeface="Calibri" pitchFamily="34" charset="0"/>
                </a:endParaRPr>
              </a:p>
            </p:txBody>
          </p:sp>
        </p:grpSp>
      </p:grpSp>
      <p:sp>
        <p:nvSpPr>
          <p:cNvPr id="80" name="Left Arrow 79"/>
          <p:cNvSpPr/>
          <p:nvPr/>
        </p:nvSpPr>
        <p:spPr>
          <a:xfrm>
            <a:off x="3474574" y="2232587"/>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2791736" y="1403254"/>
            <a:ext cx="865100" cy="1445976"/>
            <a:chOff x="760492" y="2447663"/>
            <a:chExt cx="836425" cy="1478184"/>
          </a:xfrm>
        </p:grpSpPr>
        <p:pic>
          <p:nvPicPr>
            <p:cNvPr id="82" name="Picture 3" descr="D:\korea1.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60492" y="2447663"/>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99966" y="3706312"/>
              <a:ext cx="459409" cy="219535"/>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400" b="1" smtClean="0">
                  <a:solidFill>
                    <a:schemeClr val="bg1"/>
                  </a:solidFill>
                  <a:latin typeface="Calibri" pitchFamily="34" charset="0"/>
                </a:rPr>
                <a:t>User</a:t>
              </a:r>
              <a:endParaRPr lang="en-US" sz="1400" b="1">
                <a:solidFill>
                  <a:schemeClr val="bg1"/>
                </a:solidFill>
                <a:latin typeface="Calibri" pitchFamily="34" charset="0"/>
              </a:endParaRPr>
            </a:p>
          </p:txBody>
        </p:sp>
      </p:grpSp>
      <p:sp>
        <p:nvSpPr>
          <p:cNvPr id="84" name="Left Arrow 83"/>
          <p:cNvSpPr/>
          <p:nvPr/>
        </p:nvSpPr>
        <p:spPr>
          <a:xfrm flipH="1">
            <a:off x="3477136" y="1849312"/>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3424085" y="1640035"/>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smtClean="0">
                <a:latin typeface="Calibri" pitchFamily="34" charset="0"/>
              </a:rPr>
              <a:t>Query</a:t>
            </a:r>
            <a:endParaRPr lang="en-US" sz="1400">
              <a:latin typeface="Calibri" pitchFamily="34" charset="0"/>
            </a:endParaRPr>
          </a:p>
        </p:txBody>
      </p:sp>
      <p:sp>
        <p:nvSpPr>
          <p:cNvPr id="86" name="TextBox 85"/>
          <p:cNvSpPr txBox="1"/>
          <p:nvPr/>
        </p:nvSpPr>
        <p:spPr>
          <a:xfrm>
            <a:off x="3339734" y="2350914"/>
            <a:ext cx="634204"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400" smtClean="0">
                <a:latin typeface="Calibri" pitchFamily="34" charset="0"/>
              </a:rPr>
              <a:t>Info</a:t>
            </a:r>
            <a:endParaRPr lang="en-US" sz="1400">
              <a:latin typeface="Calibri" pitchFamily="34" charset="0"/>
            </a:endParaRPr>
          </a:p>
        </p:txBody>
      </p:sp>
      <p:grpSp>
        <p:nvGrpSpPr>
          <p:cNvPr id="87" name="Group 86"/>
          <p:cNvGrpSpPr/>
          <p:nvPr/>
        </p:nvGrpSpPr>
        <p:grpSpPr>
          <a:xfrm>
            <a:off x="5269023" y="2796078"/>
            <a:ext cx="424816" cy="1262693"/>
            <a:chOff x="4654237" y="4056397"/>
            <a:chExt cx="535740" cy="836146"/>
          </a:xfrm>
        </p:grpSpPr>
        <p:sp>
          <p:nvSpPr>
            <p:cNvPr id="88" name="Left Arrow 87"/>
            <p:cNvSpPr/>
            <p:nvPr/>
          </p:nvSpPr>
          <p:spPr>
            <a:xfrm rot="5400000">
              <a:off x="4320465" y="4390169"/>
              <a:ext cx="833610" cy="166066"/>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95751" y="4832998"/>
              <a:ext cx="494226" cy="595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10269486" y="2768248"/>
            <a:ext cx="491319" cy="695382"/>
            <a:chOff x="10069264" y="4071261"/>
            <a:chExt cx="461426" cy="881104"/>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10071968" y="4435499"/>
              <a:ext cx="822960" cy="9448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8547572" y="2791156"/>
            <a:ext cx="572349" cy="662978"/>
            <a:chOff x="8263764" y="4065102"/>
            <a:chExt cx="605625" cy="825594"/>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320749" y="477876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10171057" y="3527996"/>
            <a:ext cx="1561411" cy="5539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“Pengumpulan data”/ pengamatan langsung di lapangan/ observasi</a:t>
            </a:r>
            <a:endParaRPr lang="en-US" sz="1200" i="1">
              <a:latin typeface="Calibri" pitchFamily="34" charset="0"/>
            </a:endParaRPr>
          </a:p>
        </p:txBody>
      </p:sp>
      <p:sp>
        <p:nvSpPr>
          <p:cNvPr id="65" name="Oval 64"/>
          <p:cNvSpPr/>
          <p:nvPr/>
        </p:nvSpPr>
        <p:spPr>
          <a:xfrm>
            <a:off x="7324145" y="3526534"/>
            <a:ext cx="855568" cy="84202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62" name="Left-Right Arrow 61"/>
          <p:cNvSpPr/>
          <p:nvPr/>
        </p:nvSpPr>
        <p:spPr>
          <a:xfrm>
            <a:off x="6843865" y="3870064"/>
            <a:ext cx="480280" cy="223871"/>
          </a:xfrm>
          <a:prstGeom prst="lef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509266" y="3284007"/>
            <a:ext cx="121761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latin typeface="Calibri" pitchFamily="34" charset="0"/>
              </a:rPr>
              <a:t>Data Sekunder  :</a:t>
            </a:r>
            <a:endParaRPr lang="en-US" sz="1200" i="1">
              <a:latin typeface="Calibri" pitchFamily="34" charset="0"/>
            </a:endParaRPr>
          </a:p>
        </p:txBody>
      </p:sp>
      <p:sp>
        <p:nvSpPr>
          <p:cNvPr id="67" name="TextBox 66"/>
          <p:cNvSpPr txBox="1"/>
          <p:nvPr/>
        </p:nvSpPr>
        <p:spPr>
          <a:xfrm>
            <a:off x="7727090" y="3053597"/>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a:t>
            </a:r>
            <a:r>
              <a:rPr lang="en-US" sz="1200" smtClean="0">
                <a:solidFill>
                  <a:srgbClr val="C00000"/>
                </a:solidFill>
                <a:latin typeface="Times New Roman"/>
                <a:ea typeface="Times New Roman"/>
              </a:rPr>
              <a:t>…</a:t>
            </a:r>
            <a:endParaRPr lang="en-US" sz="1200" i="1">
              <a:latin typeface="Calibri" pitchFamily="34" charset="0"/>
            </a:endParaRPr>
          </a:p>
        </p:txBody>
      </p:sp>
      <p:sp>
        <p:nvSpPr>
          <p:cNvPr id="68" name="TextBox 67"/>
          <p:cNvSpPr txBox="1"/>
          <p:nvPr/>
        </p:nvSpPr>
        <p:spPr>
          <a:xfrm>
            <a:off x="7727090" y="3280272"/>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a:t>
            </a:r>
            <a:r>
              <a:rPr lang="en-US" sz="1200">
                <a:solidFill>
                  <a:srgbClr val="C00000"/>
                </a:solidFill>
                <a:latin typeface="Times New Roman"/>
                <a:ea typeface="Times New Roman"/>
              </a:rPr>
              <a:t>…</a:t>
            </a:r>
            <a:endParaRPr lang="en-US" sz="1200" i="1">
              <a:latin typeface="Calibri" pitchFamily="34" charset="0"/>
            </a:endParaRPr>
          </a:p>
        </p:txBody>
      </p:sp>
      <p:sp>
        <p:nvSpPr>
          <p:cNvPr id="69" name="TextBox 68"/>
          <p:cNvSpPr txBox="1"/>
          <p:nvPr/>
        </p:nvSpPr>
        <p:spPr>
          <a:xfrm>
            <a:off x="7750043" y="2868804"/>
            <a:ext cx="865291"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i="1" smtClean="0">
                <a:latin typeface="Calibri" pitchFamily="34" charset="0"/>
              </a:rPr>
              <a:t>Proses :</a:t>
            </a:r>
            <a:endParaRPr lang="en-US" sz="1200" b="1" i="1">
              <a:latin typeface="Calibri" pitchFamily="34" charset="0"/>
            </a:endParaRPr>
          </a:p>
        </p:txBody>
      </p:sp>
      <p:sp>
        <p:nvSpPr>
          <p:cNvPr id="70" name="Up-Down Arrow 69"/>
          <p:cNvSpPr/>
          <p:nvPr/>
        </p:nvSpPr>
        <p:spPr>
          <a:xfrm rot="10800000" flipH="1">
            <a:off x="7673540" y="4383999"/>
            <a:ext cx="191511" cy="469762"/>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95020" y="717877"/>
            <a:ext cx="3299868" cy="3077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2000" b="1" smtClean="0">
                <a:latin typeface="Calibri" pitchFamily="34" charset="0"/>
              </a:rPr>
              <a:t>PERLUASAN PROSES </a:t>
            </a:r>
            <a:endParaRPr lang="en-US" sz="2000" b="1">
              <a:latin typeface="Calibri" pitchFamily="34" charset="0"/>
            </a:endParaRPr>
          </a:p>
        </p:txBody>
      </p:sp>
      <p:sp>
        <p:nvSpPr>
          <p:cNvPr id="74" name="Left Brace 73"/>
          <p:cNvSpPr/>
          <p:nvPr/>
        </p:nvSpPr>
        <p:spPr>
          <a:xfrm>
            <a:off x="8162393" y="3679029"/>
            <a:ext cx="143922" cy="777220"/>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8173050" y="3635590"/>
            <a:ext cx="1282723" cy="830997"/>
          </a:xfrm>
          <a:prstGeom prst="rect">
            <a:avLst/>
          </a:prstGeom>
        </p:spPr>
        <p:txBody>
          <a:bodyPr wrap="none">
            <a:spAutoFit/>
          </a:bodyPr>
          <a:lstStyle/>
          <a:p>
            <a:pPr algn="just">
              <a:spcAft>
                <a:spcPts val="0"/>
              </a:spcAft>
            </a:pPr>
            <a:r>
              <a:rPr lang="en-US" sz="1200" smtClean="0">
                <a:solidFill>
                  <a:srgbClr val="C00000"/>
                </a:solidFill>
                <a:latin typeface="Times New Roman"/>
                <a:ea typeface="Times New Roman"/>
              </a:rPr>
              <a:t>Studi 3 RDBMS:</a:t>
            </a:r>
          </a:p>
          <a:p>
            <a:pPr marL="174625" indent="-174625" algn="just">
              <a:spcAft>
                <a:spcPts val="0"/>
              </a:spcAft>
              <a:buAutoNum type="arabicParenR"/>
            </a:pPr>
            <a:r>
              <a:rPr lang="en-US" sz="1200" smtClean="0">
                <a:solidFill>
                  <a:srgbClr val="C00000"/>
                </a:solidFill>
                <a:latin typeface="Times New Roman"/>
                <a:ea typeface="Times New Roman"/>
              </a:rPr>
              <a:t>MySQL</a:t>
            </a:r>
          </a:p>
          <a:p>
            <a:pPr marL="174625" indent="-174625" algn="just">
              <a:spcAft>
                <a:spcPts val="0"/>
              </a:spcAft>
              <a:buAutoNum type="arabicParenR"/>
            </a:pPr>
            <a:r>
              <a:rPr lang="en-US" sz="1200" smtClean="0">
                <a:solidFill>
                  <a:srgbClr val="C00000"/>
                </a:solidFill>
                <a:latin typeface="Times New Roman"/>
                <a:ea typeface="Times New Roman"/>
              </a:rPr>
              <a:t>Ms Access</a:t>
            </a:r>
          </a:p>
          <a:p>
            <a:pPr marL="174625" indent="-174625" algn="just">
              <a:spcAft>
                <a:spcPts val="0"/>
              </a:spcAft>
              <a:buAutoNum type="arabicParenR"/>
            </a:pPr>
            <a:r>
              <a:rPr lang="en-US" sz="1200" smtClean="0">
                <a:solidFill>
                  <a:srgbClr val="C00000"/>
                </a:solidFill>
                <a:latin typeface="Times New Roman"/>
                <a:ea typeface="Times New Roman"/>
              </a:rPr>
              <a:t>Paradox</a:t>
            </a:r>
          </a:p>
        </p:txBody>
      </p:sp>
      <p:sp>
        <p:nvSpPr>
          <p:cNvPr id="101" name="Left Brace 100"/>
          <p:cNvSpPr/>
          <p:nvPr/>
        </p:nvSpPr>
        <p:spPr>
          <a:xfrm>
            <a:off x="9601569" y="4405368"/>
            <a:ext cx="97245" cy="1107996"/>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Connector 2"/>
          <p:cNvCxnSpPr/>
          <p:nvPr/>
        </p:nvCxnSpPr>
        <p:spPr>
          <a:xfrm>
            <a:off x="9592087" y="3940066"/>
            <a:ext cx="0" cy="10650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710988" y="4174912"/>
            <a:ext cx="2104447" cy="1292662"/>
          </a:xfrm>
          <a:prstGeom prst="rect">
            <a:avLst/>
          </a:prstGeom>
        </p:spPr>
        <p:txBody>
          <a:bodyPr wrap="square" lIns="0" tIns="0" rIns="0" bIns="0">
            <a:spAutoFit/>
          </a:bodyPr>
          <a:lstStyle/>
          <a:p>
            <a:pPr>
              <a:spcAft>
                <a:spcPts val="0"/>
              </a:spcAft>
            </a:pPr>
            <a:r>
              <a:rPr lang="en-US" sz="1200" smtClean="0">
                <a:solidFill>
                  <a:srgbClr val="C00000"/>
                </a:solidFill>
                <a:latin typeface="Times New Roman"/>
                <a:ea typeface="Times New Roman"/>
              </a:rPr>
              <a:t>Studi Model Data:</a:t>
            </a:r>
          </a:p>
          <a:p>
            <a:pPr marL="174625" indent="-174625">
              <a:spcAft>
                <a:spcPts val="0"/>
              </a:spcAft>
              <a:buAutoNum type="arabicParenR"/>
            </a:pPr>
            <a:r>
              <a:rPr lang="en-US" sz="1200" smtClean="0">
                <a:solidFill>
                  <a:srgbClr val="C00000"/>
                </a:solidFill>
                <a:latin typeface="Times New Roman"/>
                <a:ea typeface="Times New Roman"/>
              </a:rPr>
              <a:t>Entity Relationship (ER)</a:t>
            </a:r>
          </a:p>
          <a:p>
            <a:pPr marL="174625" indent="-174625">
              <a:spcAft>
                <a:spcPts val="0"/>
              </a:spcAft>
              <a:buAutoNum type="arabicParenR"/>
            </a:pPr>
            <a:r>
              <a:rPr lang="en-US" sz="1200" b="1" smtClean="0">
                <a:solidFill>
                  <a:srgbClr val="C00000"/>
                </a:solidFill>
                <a:latin typeface="Times New Roman"/>
                <a:ea typeface="Times New Roman"/>
              </a:rPr>
              <a:t>Relational/ Tabel</a:t>
            </a:r>
            <a:br>
              <a:rPr lang="en-US" sz="1200" b="1" smtClean="0">
                <a:solidFill>
                  <a:srgbClr val="C00000"/>
                </a:solidFill>
                <a:latin typeface="Times New Roman"/>
                <a:ea typeface="Times New Roman"/>
              </a:rPr>
            </a:br>
            <a:r>
              <a:rPr lang="en-US" sz="1200" smtClean="0">
                <a:solidFill>
                  <a:srgbClr val="C00000"/>
                </a:solidFill>
                <a:latin typeface="Times New Roman"/>
                <a:ea typeface="Times New Roman"/>
              </a:rPr>
              <a:t>------------------------------</a:t>
            </a:r>
          </a:p>
          <a:p>
            <a:pPr marL="174625" indent="-174625">
              <a:spcAft>
                <a:spcPts val="0"/>
              </a:spcAft>
              <a:buAutoNum type="arabicParenR"/>
            </a:pPr>
            <a:r>
              <a:rPr lang="en-US" sz="1200" smtClean="0">
                <a:solidFill>
                  <a:srgbClr val="C00000"/>
                </a:solidFill>
                <a:latin typeface="Times New Roman"/>
                <a:ea typeface="Times New Roman"/>
              </a:rPr>
              <a:t>Object Oriented </a:t>
            </a:r>
          </a:p>
          <a:p>
            <a:pPr marL="174625" indent="-174625">
              <a:spcAft>
                <a:spcPts val="0"/>
              </a:spcAft>
              <a:buAutoNum type="arabicParenR"/>
            </a:pPr>
            <a:r>
              <a:rPr lang="en-US" sz="1200" smtClean="0">
                <a:solidFill>
                  <a:srgbClr val="C00000"/>
                </a:solidFill>
                <a:latin typeface="Times New Roman"/>
                <a:ea typeface="Times New Roman"/>
              </a:rPr>
              <a:t>UML (Unified Modeling Language)</a:t>
            </a:r>
          </a:p>
        </p:txBody>
      </p:sp>
      <p:cxnSp>
        <p:nvCxnSpPr>
          <p:cNvPr id="103" name="Straight Connector 102"/>
          <p:cNvCxnSpPr/>
          <p:nvPr/>
        </p:nvCxnSpPr>
        <p:spPr>
          <a:xfrm>
            <a:off x="6297470" y="4628183"/>
            <a:ext cx="7620" cy="54978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4" name="Left Brace 103"/>
          <p:cNvSpPr/>
          <p:nvPr/>
        </p:nvSpPr>
        <p:spPr>
          <a:xfrm flipH="1">
            <a:off x="6138308" y="4628049"/>
            <a:ext cx="159162" cy="1049201"/>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Rectangle 104"/>
          <p:cNvSpPr/>
          <p:nvPr/>
        </p:nvSpPr>
        <p:spPr>
          <a:xfrm>
            <a:off x="4584029" y="4512632"/>
            <a:ext cx="1695849" cy="1200329"/>
          </a:xfrm>
          <a:prstGeom prst="rect">
            <a:avLst/>
          </a:prstGeom>
        </p:spPr>
        <p:txBody>
          <a:bodyPr wrap="none">
            <a:spAutoFit/>
          </a:bodyPr>
          <a:lstStyle/>
          <a:p>
            <a:pPr algn="just">
              <a:spcAft>
                <a:spcPts val="0"/>
              </a:spcAft>
            </a:pPr>
            <a:r>
              <a:rPr lang="en-US" sz="1200" smtClean="0">
                <a:solidFill>
                  <a:srgbClr val="C00000"/>
                </a:solidFill>
                <a:latin typeface="Times New Roman"/>
                <a:ea typeface="Times New Roman"/>
              </a:rPr>
              <a:t>Studi Data Processing:</a:t>
            </a:r>
          </a:p>
          <a:p>
            <a:pPr marL="174625" indent="-174625" algn="just">
              <a:spcAft>
                <a:spcPts val="0"/>
              </a:spcAft>
              <a:buAutoNum type="arabicParenR"/>
            </a:pPr>
            <a:r>
              <a:rPr lang="en-US" sz="1200" smtClean="0">
                <a:solidFill>
                  <a:srgbClr val="C00000"/>
                </a:solidFill>
                <a:latin typeface="Times New Roman"/>
                <a:ea typeface="Times New Roman"/>
              </a:rPr>
              <a:t>SQL : DDL/DML</a:t>
            </a:r>
          </a:p>
          <a:p>
            <a:pPr marL="174625" indent="-174625" algn="just">
              <a:spcAft>
                <a:spcPts val="0"/>
              </a:spcAft>
              <a:buAutoNum type="arabicParenR"/>
            </a:pPr>
            <a:r>
              <a:rPr lang="en-US" sz="1200" smtClean="0">
                <a:solidFill>
                  <a:srgbClr val="C00000"/>
                </a:solidFill>
                <a:latin typeface="Times New Roman"/>
                <a:ea typeface="Times New Roman"/>
              </a:rPr>
              <a:t>Excel</a:t>
            </a:r>
          </a:p>
          <a:p>
            <a:pPr marL="174625" indent="-174625" algn="just">
              <a:spcAft>
                <a:spcPts val="0"/>
              </a:spcAft>
              <a:buAutoNum type="arabicParenR"/>
            </a:pPr>
            <a:r>
              <a:rPr lang="en-US" sz="1200" smtClean="0">
                <a:solidFill>
                  <a:srgbClr val="C00000"/>
                </a:solidFill>
                <a:latin typeface="Times New Roman"/>
                <a:ea typeface="Times New Roman"/>
              </a:rPr>
              <a:t>Program Aplikasi DB</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 Web Based</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 Mobile Based</a:t>
            </a:r>
          </a:p>
        </p:txBody>
      </p:sp>
      <p:grpSp>
        <p:nvGrpSpPr>
          <p:cNvPr id="8" name="Group 7"/>
          <p:cNvGrpSpPr/>
          <p:nvPr/>
        </p:nvGrpSpPr>
        <p:grpSpPr>
          <a:xfrm>
            <a:off x="6297470" y="1425361"/>
            <a:ext cx="2753628" cy="1359895"/>
            <a:chOff x="6231599" y="2052955"/>
            <a:chExt cx="2753628" cy="1359895"/>
          </a:xfrm>
        </p:grpSpPr>
        <p:grpSp>
          <p:nvGrpSpPr>
            <p:cNvPr id="44" name="Group 43"/>
            <p:cNvGrpSpPr/>
            <p:nvPr/>
          </p:nvGrpSpPr>
          <p:grpSpPr>
            <a:xfrm>
              <a:off x="6231599" y="2052955"/>
              <a:ext cx="2753628" cy="1359895"/>
              <a:chOff x="5896714" y="2428635"/>
              <a:chExt cx="2753628" cy="1359895"/>
            </a:xfrm>
          </p:grpSpPr>
          <p:grpSp>
            <p:nvGrpSpPr>
              <p:cNvPr id="45" name="Group 44"/>
              <p:cNvGrpSpPr/>
              <p:nvPr/>
            </p:nvGrpSpPr>
            <p:grpSpPr>
              <a:xfrm>
                <a:off x="5896714" y="2428635"/>
                <a:ext cx="2753628" cy="1359895"/>
                <a:chOff x="5896714" y="2428635"/>
                <a:chExt cx="2753628" cy="1359895"/>
              </a:xfrm>
            </p:grpSpPr>
            <p:sp>
              <p:nvSpPr>
                <p:cNvPr id="51" name="Rectangle 50"/>
                <p:cNvSpPr/>
                <p:nvPr/>
              </p:nvSpPr>
              <p:spPr>
                <a:xfrm>
                  <a:off x="5896714" y="2428635"/>
                  <a:ext cx="2753628" cy="1359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3" name="TextBox 52"/>
                <p:cNvSpPr txBox="1"/>
                <p:nvPr/>
              </p:nvSpPr>
              <p:spPr>
                <a:xfrm>
                  <a:off x="7743142" y="2748631"/>
                  <a:ext cx="787730" cy="188579"/>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latin typeface="Calibri" pitchFamily="34" charset="0"/>
                    </a:rPr>
                    <a:t>Kuantitatif</a:t>
                  </a:r>
                  <a:endParaRPr lang="en-US" sz="1200" b="1">
                    <a:latin typeface="Calibri" pitchFamily="34" charset="0"/>
                  </a:endParaRPr>
                </a:p>
              </p:txBody>
            </p:sp>
            <p:sp>
              <p:nvSpPr>
                <p:cNvPr id="75" name="Left Brace 74"/>
                <p:cNvSpPr/>
                <p:nvPr/>
              </p:nvSpPr>
              <p:spPr>
                <a:xfrm>
                  <a:off x="7590742" y="2824024"/>
                  <a:ext cx="107575" cy="582671"/>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6" name="TextBox 75"/>
                <p:cNvSpPr txBox="1"/>
                <p:nvPr/>
              </p:nvSpPr>
              <p:spPr>
                <a:xfrm>
                  <a:off x="7761070" y="3330004"/>
                  <a:ext cx="751873" cy="184666"/>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smtClean="0">
                      <a:latin typeface="Calibri" pitchFamily="34" charset="0"/>
                    </a:rPr>
                    <a:t>Kualitatif</a:t>
                  </a:r>
                  <a:endParaRPr lang="en-US" sz="1200" b="1">
                    <a:latin typeface="Calibri" pitchFamily="34" charset="0"/>
                  </a:endParaRPr>
                </a:p>
              </p:txBody>
            </p:sp>
            <p:sp>
              <p:nvSpPr>
                <p:cNvPr id="77" name="Left Brace 76"/>
                <p:cNvSpPr/>
                <p:nvPr/>
              </p:nvSpPr>
              <p:spPr>
                <a:xfrm flipH="1">
                  <a:off x="6762243" y="2808657"/>
                  <a:ext cx="140318" cy="624276"/>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8" name="TextBox 77"/>
                <p:cNvSpPr txBox="1"/>
                <p:nvPr/>
              </p:nvSpPr>
              <p:spPr>
                <a:xfrm>
                  <a:off x="6006667" y="2747349"/>
                  <a:ext cx="694174" cy="184666"/>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smtClean="0">
                      <a:latin typeface="Calibri" pitchFamily="34" charset="0"/>
                    </a:rPr>
                    <a:t>Primer</a:t>
                  </a:r>
                  <a:endParaRPr lang="en-US" sz="1200">
                    <a:latin typeface="Calibri" pitchFamily="34" charset="0"/>
                  </a:endParaRPr>
                </a:p>
              </p:txBody>
            </p:sp>
            <p:sp>
              <p:nvSpPr>
                <p:cNvPr id="79" name="TextBox 78"/>
                <p:cNvSpPr txBox="1"/>
                <p:nvPr/>
              </p:nvSpPr>
              <p:spPr>
                <a:xfrm>
                  <a:off x="6006667" y="3422337"/>
                  <a:ext cx="706182" cy="184666"/>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smtClean="0">
                      <a:latin typeface="Calibri" pitchFamily="34" charset="0"/>
                    </a:rPr>
                    <a:t>Sekunder</a:t>
                  </a:r>
                  <a:endParaRPr lang="en-US" sz="1200">
                    <a:latin typeface="Calibri" pitchFamily="34" charset="0"/>
                  </a:endParaRPr>
                </a:p>
              </p:txBody>
            </p:sp>
          </p:grpSp>
          <p:sp>
            <p:nvSpPr>
              <p:cNvPr id="46" name="Rounded Rectangle 45"/>
              <p:cNvSpPr/>
              <p:nvPr/>
            </p:nvSpPr>
            <p:spPr>
              <a:xfrm>
                <a:off x="6844229" y="2482396"/>
                <a:ext cx="728583" cy="242337"/>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Atributif</a:t>
                </a:r>
                <a:endParaRPr lang="en-US" sz="1200">
                  <a:solidFill>
                    <a:schemeClr val="tx1"/>
                  </a:solidFill>
                </a:endParaRPr>
              </a:p>
            </p:txBody>
          </p:sp>
          <p:cxnSp>
            <p:nvCxnSpPr>
              <p:cNvPr id="47" name="Straight Connector 46"/>
              <p:cNvCxnSpPr>
                <a:stCxn id="46" idx="2"/>
              </p:cNvCxnSpPr>
              <p:nvPr/>
            </p:nvCxnSpPr>
            <p:spPr>
              <a:xfrm>
                <a:off x="7208521" y="2724733"/>
                <a:ext cx="0" cy="26084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891087" y="3469945"/>
                <a:ext cx="699656" cy="258253"/>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Spasial</a:t>
                </a:r>
                <a:endParaRPr lang="en-US" sz="1200">
                  <a:solidFill>
                    <a:schemeClr val="tx1"/>
                  </a:solidFill>
                </a:endParaRPr>
              </a:p>
            </p:txBody>
          </p:sp>
          <p:cxnSp>
            <p:nvCxnSpPr>
              <p:cNvPr id="49" name="Straight Connector 48"/>
              <p:cNvCxnSpPr>
                <a:stCxn id="48" idx="0"/>
              </p:cNvCxnSpPr>
              <p:nvPr/>
            </p:nvCxnSpPr>
            <p:spPr>
              <a:xfrm flipH="1" flipV="1">
                <a:off x="7236809" y="3242240"/>
                <a:ext cx="4106" cy="227705"/>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8055015" y="2621085"/>
              <a:ext cx="728582" cy="3231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latin typeface="Calibri" pitchFamily="34" charset="0"/>
                </a:rPr>
                <a:t>“sifat numerik”</a:t>
              </a:r>
              <a:endParaRPr lang="en-US" sz="1050" i="1">
                <a:latin typeface="Calibri" pitchFamily="34" charset="0"/>
              </a:endParaRPr>
            </a:p>
          </p:txBody>
        </p:sp>
        <p:sp>
          <p:nvSpPr>
            <p:cNvPr id="61" name="TextBox 60"/>
            <p:cNvSpPr txBox="1"/>
            <p:nvPr/>
          </p:nvSpPr>
          <p:spPr>
            <a:xfrm>
              <a:off x="7163171" y="2352185"/>
              <a:ext cx="728582" cy="1615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latin typeface="Calibri" pitchFamily="34" charset="0"/>
                </a:rPr>
                <a:t>“bentuk”</a:t>
              </a:r>
              <a:endParaRPr lang="en-US" sz="1050" i="1">
                <a:latin typeface="Calibri" pitchFamily="34" charset="0"/>
              </a:endParaRPr>
            </a:p>
          </p:txBody>
        </p:sp>
        <p:sp>
          <p:nvSpPr>
            <p:cNvPr id="106" name="TextBox 105"/>
            <p:cNvSpPr txBox="1"/>
            <p:nvPr/>
          </p:nvSpPr>
          <p:spPr>
            <a:xfrm>
              <a:off x="6491948" y="2713802"/>
              <a:ext cx="728582" cy="1615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050" i="1" smtClean="0">
                  <a:latin typeface="Calibri" pitchFamily="34" charset="0"/>
                </a:rPr>
                <a:t>“sumber”</a:t>
              </a:r>
              <a:endParaRPr lang="en-US" sz="1050" i="1">
                <a:latin typeface="Calibri" pitchFamily="34" charset="0"/>
              </a:endParaRPr>
            </a:p>
          </p:txBody>
        </p:sp>
      </p:grpSp>
      <p:sp>
        <p:nvSpPr>
          <p:cNvPr id="59" name="TextBox 58"/>
          <p:cNvSpPr txBox="1"/>
          <p:nvPr/>
        </p:nvSpPr>
        <p:spPr>
          <a:xfrm>
            <a:off x="6679446" y="3044364"/>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latin typeface="Calibri" pitchFamily="34" charset="0"/>
              </a:rPr>
              <a:t>Data Primer  :</a:t>
            </a:r>
            <a:endParaRPr lang="en-US" sz="1200" i="1">
              <a:latin typeface="Calibri" pitchFamily="34" charset="0"/>
            </a:endParaRPr>
          </a:p>
        </p:txBody>
      </p:sp>
      <p:sp>
        <p:nvSpPr>
          <p:cNvPr id="58" name="Up Arrow 57"/>
          <p:cNvSpPr/>
          <p:nvPr/>
        </p:nvSpPr>
        <p:spPr>
          <a:xfrm rot="10800000" flipH="1">
            <a:off x="7619428" y="2791155"/>
            <a:ext cx="191511" cy="809142"/>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10054186" y="2413280"/>
            <a:ext cx="1312631"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latin typeface="Calibri" pitchFamily="34" charset="0"/>
              </a:rPr>
              <a:t>“Organsasi Bisnis”</a:t>
            </a:r>
            <a:endParaRPr lang="en-US" sz="1200" i="1">
              <a:latin typeface="Calibri" pitchFamily="34" charset="0"/>
            </a:endParaRPr>
          </a:p>
        </p:txBody>
      </p:sp>
      <p:sp>
        <p:nvSpPr>
          <p:cNvPr id="118" name="TextBox 117"/>
          <p:cNvSpPr txBox="1"/>
          <p:nvPr/>
        </p:nvSpPr>
        <p:spPr>
          <a:xfrm>
            <a:off x="10134763" y="1444375"/>
            <a:ext cx="1101177"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latin typeface="Calibri" pitchFamily="34" charset="0"/>
              </a:rPr>
              <a:t>Alam semesta</a:t>
            </a:r>
            <a:endParaRPr lang="en-US" sz="1200" i="1">
              <a:latin typeface="Calibri" pitchFamily="34" charset="0"/>
            </a:endParaRPr>
          </a:p>
        </p:txBody>
      </p:sp>
      <p:sp>
        <p:nvSpPr>
          <p:cNvPr id="119" name="TextBox 118"/>
          <p:cNvSpPr txBox="1"/>
          <p:nvPr/>
        </p:nvSpPr>
        <p:spPr>
          <a:xfrm>
            <a:off x="10134763" y="2228614"/>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200" i="1" smtClean="0">
                <a:latin typeface="Calibri" pitchFamily="34" charset="0"/>
              </a:rPr>
              <a:t>Problem Sistem </a:t>
            </a:r>
          </a:p>
        </p:txBody>
      </p:sp>
      <p:grpSp>
        <p:nvGrpSpPr>
          <p:cNvPr id="9" name="Group 8"/>
          <p:cNvGrpSpPr/>
          <p:nvPr/>
        </p:nvGrpSpPr>
        <p:grpSpPr>
          <a:xfrm>
            <a:off x="248200" y="2856220"/>
            <a:ext cx="4447336" cy="3623999"/>
            <a:chOff x="339056" y="2966954"/>
            <a:chExt cx="4089587" cy="3209091"/>
          </a:xfrm>
        </p:grpSpPr>
        <p:grpSp>
          <p:nvGrpSpPr>
            <p:cNvPr id="73" name="Group 72"/>
            <p:cNvGrpSpPr>
              <a:grpSpLocks/>
            </p:cNvGrpSpPr>
            <p:nvPr/>
          </p:nvGrpSpPr>
          <p:grpSpPr bwMode="auto">
            <a:xfrm>
              <a:off x="339056" y="3314085"/>
              <a:ext cx="4089587" cy="2861960"/>
              <a:chOff x="2266" y="6738"/>
              <a:chExt cx="6582" cy="3774"/>
            </a:xfrm>
          </p:grpSpPr>
          <p:sp>
            <p:nvSpPr>
              <p:cNvPr id="90" name="Rectangle 89"/>
              <p:cNvSpPr>
                <a:spLocks noChangeArrowheads="1"/>
              </p:cNvSpPr>
              <p:nvPr/>
            </p:nvSpPr>
            <p:spPr bwMode="auto">
              <a:xfrm>
                <a:off x="2266" y="6738"/>
                <a:ext cx="6384" cy="3774"/>
              </a:xfrm>
              <a:prstGeom prst="rect">
                <a:avLst/>
              </a:prstGeom>
              <a:solidFill>
                <a:srgbClr val="FFFFCC"/>
              </a:solidFill>
              <a:ln w="9525">
                <a:solidFill>
                  <a:srgbClr val="000000"/>
                </a:solidFill>
                <a:miter lim="800000"/>
                <a:headEnd/>
                <a:tailEnd/>
              </a:ln>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91" name="AutoShape 3049"/>
              <p:cNvSpPr>
                <a:spLocks/>
              </p:cNvSpPr>
              <p:nvPr/>
            </p:nvSpPr>
            <p:spPr bwMode="auto">
              <a:xfrm>
                <a:off x="3189" y="8356"/>
                <a:ext cx="205" cy="1826"/>
              </a:xfrm>
              <a:prstGeom prst="leftBrace">
                <a:avLst>
                  <a:gd name="adj1" fmla="val 4449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92" name="Text Box 3050"/>
              <p:cNvSpPr txBox="1">
                <a:spLocks noChangeArrowheads="1"/>
              </p:cNvSpPr>
              <p:nvPr/>
            </p:nvSpPr>
            <p:spPr bwMode="auto">
              <a:xfrm>
                <a:off x="2428" y="8994"/>
                <a:ext cx="761" cy="41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Data</a:t>
                </a:r>
              </a:p>
            </p:txBody>
          </p:sp>
          <p:sp>
            <p:nvSpPr>
              <p:cNvPr id="99" name="Text Box 3051"/>
              <p:cNvSpPr txBox="1">
                <a:spLocks noChangeArrowheads="1"/>
              </p:cNvSpPr>
              <p:nvPr/>
            </p:nvSpPr>
            <p:spPr bwMode="auto">
              <a:xfrm>
                <a:off x="3394" y="8126"/>
                <a:ext cx="862" cy="50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Logis</a:t>
                </a:r>
              </a:p>
            </p:txBody>
          </p:sp>
          <p:sp>
            <p:nvSpPr>
              <p:cNvPr id="107" name="Text Box 3052"/>
              <p:cNvSpPr txBox="1">
                <a:spLocks noChangeArrowheads="1"/>
              </p:cNvSpPr>
              <p:nvPr/>
            </p:nvSpPr>
            <p:spPr bwMode="auto">
              <a:xfrm>
                <a:off x="3394" y="9958"/>
                <a:ext cx="862" cy="49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Fisik</a:t>
                </a:r>
              </a:p>
            </p:txBody>
          </p:sp>
          <p:sp>
            <p:nvSpPr>
              <p:cNvPr id="108" name="AutoShape 3053"/>
              <p:cNvSpPr>
                <a:spLocks/>
              </p:cNvSpPr>
              <p:nvPr/>
            </p:nvSpPr>
            <p:spPr bwMode="auto">
              <a:xfrm>
                <a:off x="5485" y="6801"/>
                <a:ext cx="111" cy="1139"/>
              </a:xfrm>
              <a:prstGeom prst="leftBrace">
                <a:avLst>
                  <a:gd name="adj1" fmla="val 6127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109" name="Text Box 3054"/>
              <p:cNvSpPr txBox="1">
                <a:spLocks noChangeArrowheads="1"/>
              </p:cNvSpPr>
              <p:nvPr/>
            </p:nvSpPr>
            <p:spPr bwMode="auto">
              <a:xfrm>
                <a:off x="5574" y="6775"/>
                <a:ext cx="3274" cy="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2000" tIns="0" rIns="0" bIns="0" anchor="t" anchorCtr="0" upright="1">
                <a:noAutofit/>
              </a:bodyPr>
              <a:lstStyle/>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100" b="1" i="0" u="none" strike="noStrike" kern="0" cap="none" spc="0" normalizeH="0" baseline="0" noProof="0">
                    <a:ln>
                      <a:noFill/>
                    </a:ln>
                    <a:solidFill>
                      <a:sysClr val="windowText" lastClr="000000"/>
                    </a:solidFill>
                    <a:effectLst/>
                    <a:uLnTx/>
                    <a:uFillTx/>
                    <a:latin typeface="Times New Roman"/>
                    <a:ea typeface="Times New Roman"/>
                  </a:rPr>
                  <a:t>Model Entity Relationship (ER)</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Object-Oriented (OO)</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Binary</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Semantic-Data</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Infological</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Functional</a:t>
                </a:r>
              </a:p>
            </p:txBody>
          </p:sp>
          <p:sp>
            <p:nvSpPr>
              <p:cNvPr id="110" name="AutoShape 3055"/>
              <p:cNvSpPr>
                <a:spLocks/>
              </p:cNvSpPr>
              <p:nvPr/>
            </p:nvSpPr>
            <p:spPr bwMode="auto">
              <a:xfrm>
                <a:off x="4269" y="7333"/>
                <a:ext cx="242" cy="2341"/>
              </a:xfrm>
              <a:prstGeom prst="leftBrace">
                <a:avLst>
                  <a:gd name="adj1" fmla="val 3515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111" name="Text Box 3056"/>
              <p:cNvSpPr txBox="1">
                <a:spLocks noChangeArrowheads="1"/>
              </p:cNvSpPr>
              <p:nvPr/>
            </p:nvSpPr>
            <p:spPr bwMode="auto">
              <a:xfrm>
                <a:off x="4521" y="7176"/>
                <a:ext cx="952" cy="43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Berbasis Objek</a:t>
                </a:r>
              </a:p>
            </p:txBody>
          </p:sp>
          <p:sp>
            <p:nvSpPr>
              <p:cNvPr id="112" name="Text Box 3057"/>
              <p:cNvSpPr txBox="1">
                <a:spLocks noChangeArrowheads="1"/>
              </p:cNvSpPr>
              <p:nvPr/>
            </p:nvSpPr>
            <p:spPr bwMode="auto">
              <a:xfrm>
                <a:off x="4511" y="8010"/>
                <a:ext cx="952" cy="46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Berbasis Record</a:t>
                </a:r>
              </a:p>
            </p:txBody>
          </p:sp>
          <p:sp>
            <p:nvSpPr>
              <p:cNvPr id="113" name="AutoShape 3058"/>
              <p:cNvSpPr>
                <a:spLocks/>
              </p:cNvSpPr>
              <p:nvPr/>
            </p:nvSpPr>
            <p:spPr bwMode="auto">
              <a:xfrm>
                <a:off x="5476" y="8032"/>
                <a:ext cx="149" cy="447"/>
              </a:xfrm>
              <a:prstGeom prst="leftBrace">
                <a:avLst>
                  <a:gd name="adj1" fmla="val 2020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114" name="Text Box 3059"/>
              <p:cNvSpPr txBox="1">
                <a:spLocks noChangeArrowheads="1"/>
              </p:cNvSpPr>
              <p:nvPr/>
            </p:nvSpPr>
            <p:spPr bwMode="auto">
              <a:xfrm>
                <a:off x="5570" y="7961"/>
                <a:ext cx="2795"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2000" tIns="0" rIns="0" bIns="0" anchor="t" anchorCtr="0" upright="1">
                <a:noAutofit/>
              </a:bodyPr>
              <a:lstStyle/>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b="1" i="0" u="none" strike="noStrike" kern="0" cap="none" spc="0" normalizeH="0" baseline="0" noProof="0">
                    <a:ln>
                      <a:noFill/>
                    </a:ln>
                    <a:solidFill>
                      <a:sysClr val="windowText" lastClr="000000"/>
                    </a:solidFill>
                    <a:effectLst/>
                    <a:uLnTx/>
                    <a:uFillTx/>
                    <a:latin typeface="Times New Roman"/>
                    <a:ea typeface="Times New Roman"/>
                  </a:rPr>
                  <a:t>Model Relational</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a:t>
                </a:r>
                <a:r>
                  <a:rPr kumimoji="0" lang="en-US" sz="1100" b="0" i="0" u="none" strike="noStrike" kern="0" cap="none" spc="0" normalizeH="0" baseline="0" noProof="0" smtClean="0">
                    <a:ln>
                      <a:noFill/>
                    </a:ln>
                    <a:solidFill>
                      <a:sysClr val="windowText" lastClr="000000"/>
                    </a:solidFill>
                    <a:effectLst/>
                    <a:uLnTx/>
                    <a:uFillTx/>
                    <a:latin typeface="Times New Roman"/>
                    <a:ea typeface="Times New Roman"/>
                  </a:rPr>
                  <a:t>Network </a:t>
                </a: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(Jaringan)</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Hierarchical (Hirarki)</a:t>
                </a:r>
              </a:p>
            </p:txBody>
          </p:sp>
          <p:sp>
            <p:nvSpPr>
              <p:cNvPr id="115" name="AutoShape 3060"/>
              <p:cNvSpPr>
                <a:spLocks/>
              </p:cNvSpPr>
              <p:nvPr/>
            </p:nvSpPr>
            <p:spPr bwMode="auto">
              <a:xfrm>
                <a:off x="4276" y="10036"/>
                <a:ext cx="173" cy="397"/>
              </a:xfrm>
              <a:prstGeom prst="leftBrace">
                <a:avLst>
                  <a:gd name="adj1" fmla="val 242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116" name="Text Box 3061"/>
              <p:cNvSpPr txBox="1">
                <a:spLocks noChangeArrowheads="1"/>
              </p:cNvSpPr>
              <p:nvPr/>
            </p:nvSpPr>
            <p:spPr bwMode="auto">
              <a:xfrm>
                <a:off x="4350" y="10045"/>
                <a:ext cx="380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2000" tIns="0" rIns="0" bIns="0" anchor="t" anchorCtr="0" upright="1">
                <a:noAutofit/>
              </a:bodyPr>
              <a:lstStyle/>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Unifying (Unifikasi)</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Model Frame Memory</a:t>
                </a:r>
              </a:p>
            </p:txBody>
          </p:sp>
          <p:sp>
            <p:nvSpPr>
              <p:cNvPr id="126" name="Text Box 3057"/>
              <p:cNvSpPr txBox="1">
                <a:spLocks noChangeArrowheads="1"/>
              </p:cNvSpPr>
              <p:nvPr/>
            </p:nvSpPr>
            <p:spPr bwMode="auto">
              <a:xfrm>
                <a:off x="4535" y="8577"/>
                <a:ext cx="952" cy="417"/>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Berbasis </a:t>
                </a:r>
                <a:r>
                  <a:rPr kumimoji="0" lang="en-US" sz="1100" b="0" i="1" u="none" strike="noStrike" kern="0" cap="none" spc="0" normalizeH="0" baseline="0" noProof="0" smtClean="0">
                    <a:ln>
                      <a:noFill/>
                    </a:ln>
                    <a:solidFill>
                      <a:sysClr val="windowText" lastClr="000000"/>
                    </a:solidFill>
                    <a:effectLst/>
                    <a:uLnTx/>
                    <a:uFillTx/>
                    <a:latin typeface="Times New Roman"/>
                    <a:ea typeface="Times New Roman"/>
                  </a:rPr>
                  <a:t>Document</a:t>
                </a:r>
                <a:endParaRPr kumimoji="0" lang="en-US" sz="1100" b="0" i="1"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127" name="Text Box 3057"/>
              <p:cNvSpPr txBox="1">
                <a:spLocks noChangeArrowheads="1"/>
              </p:cNvSpPr>
              <p:nvPr/>
            </p:nvSpPr>
            <p:spPr bwMode="auto">
              <a:xfrm>
                <a:off x="4521" y="9032"/>
                <a:ext cx="952" cy="38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Berbasis </a:t>
                </a:r>
                <a:r>
                  <a:rPr kumimoji="0" lang="en-US" sz="1100" b="0" i="1" u="none" strike="noStrike" kern="0" cap="none" spc="0" normalizeH="0" baseline="0" noProof="0" smtClean="0">
                    <a:ln>
                      <a:noFill/>
                    </a:ln>
                    <a:solidFill>
                      <a:sysClr val="windowText" lastClr="000000"/>
                    </a:solidFill>
                    <a:effectLst/>
                    <a:uLnTx/>
                    <a:uFillTx/>
                    <a:latin typeface="Times New Roman"/>
                    <a:ea typeface="Times New Roman"/>
                  </a:rPr>
                  <a:t>Column</a:t>
                </a:r>
                <a:endParaRPr kumimoji="0" lang="en-US" sz="1100" b="0" i="1"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128" name="Text Box 3057"/>
              <p:cNvSpPr txBox="1">
                <a:spLocks noChangeArrowheads="1"/>
              </p:cNvSpPr>
              <p:nvPr/>
            </p:nvSpPr>
            <p:spPr bwMode="auto">
              <a:xfrm>
                <a:off x="4535" y="9481"/>
                <a:ext cx="952" cy="38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Times New Roman"/>
                    <a:ea typeface="Times New Roman"/>
                  </a:rPr>
                  <a:t>Berbasis </a:t>
                </a:r>
                <a:r>
                  <a:rPr kumimoji="0" lang="en-US" sz="1100" b="0" i="1" u="none" strike="noStrike" kern="0" cap="none" spc="0" normalizeH="0" baseline="0" noProof="0" smtClean="0">
                    <a:ln>
                      <a:noFill/>
                    </a:ln>
                    <a:solidFill>
                      <a:sysClr val="windowText" lastClr="000000"/>
                    </a:solidFill>
                    <a:effectLst/>
                    <a:uLnTx/>
                    <a:uFillTx/>
                    <a:latin typeface="Times New Roman"/>
                    <a:ea typeface="Times New Roman"/>
                  </a:rPr>
                  <a:t>Graph, dll</a:t>
                </a:r>
                <a:endParaRPr kumimoji="0" lang="en-US" sz="1100" b="0" i="1"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129" name="Text Box 3059"/>
              <p:cNvSpPr txBox="1">
                <a:spLocks noChangeArrowheads="1"/>
              </p:cNvSpPr>
              <p:nvPr/>
            </p:nvSpPr>
            <p:spPr bwMode="auto">
              <a:xfrm>
                <a:off x="5581" y="8685"/>
                <a:ext cx="279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2000" tIns="0" rIns="0" bIns="0" anchor="t" anchorCtr="0" upright="1">
                <a:noAutofit/>
              </a:bodyPr>
              <a:lstStyle/>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b="1" i="0" u="none" strike="noStrike" kern="0" cap="none" spc="0" normalizeH="0" baseline="0" noProof="0">
                    <a:ln>
                      <a:noFill/>
                    </a:ln>
                    <a:solidFill>
                      <a:sysClr val="windowText" lastClr="000000"/>
                    </a:solidFill>
                    <a:effectLst/>
                    <a:uLnTx/>
                    <a:uFillTx/>
                    <a:latin typeface="Times New Roman"/>
                    <a:ea typeface="Times New Roman"/>
                  </a:rPr>
                  <a:t>Model </a:t>
                </a:r>
                <a:r>
                  <a:rPr kumimoji="0" lang="en-US" sz="1100" b="1" i="0" u="none" strike="noStrike" kern="0" cap="none" spc="0" normalizeH="0" baseline="0" noProof="0" smtClean="0">
                    <a:ln>
                      <a:noFill/>
                    </a:ln>
                    <a:solidFill>
                      <a:sysClr val="windowText" lastClr="000000"/>
                    </a:solidFill>
                    <a:effectLst/>
                    <a:uLnTx/>
                    <a:uFillTx/>
                    <a:latin typeface="Times New Roman"/>
                    <a:ea typeface="Times New Roman"/>
                  </a:rPr>
                  <a:t>NoSQL</a:t>
                </a:r>
                <a:endParaRPr kumimoji="0" lang="en-US" sz="1100" b="1"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135" name="AutoShape 3060"/>
              <p:cNvSpPr>
                <a:spLocks/>
              </p:cNvSpPr>
              <p:nvPr/>
            </p:nvSpPr>
            <p:spPr bwMode="auto">
              <a:xfrm>
                <a:off x="5509" y="8663"/>
                <a:ext cx="127" cy="243"/>
              </a:xfrm>
              <a:prstGeom prst="leftBrace">
                <a:avLst>
                  <a:gd name="adj1" fmla="val 242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136" name="AutoShape 3058"/>
              <p:cNvSpPr>
                <a:spLocks/>
              </p:cNvSpPr>
              <p:nvPr/>
            </p:nvSpPr>
            <p:spPr bwMode="auto">
              <a:xfrm>
                <a:off x="5510" y="9032"/>
                <a:ext cx="149" cy="834"/>
              </a:xfrm>
              <a:prstGeom prst="leftBrace">
                <a:avLst>
                  <a:gd name="adj1" fmla="val 2020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137" name="Text Box 3059"/>
              <p:cNvSpPr txBox="1">
                <a:spLocks noChangeArrowheads="1"/>
              </p:cNvSpPr>
              <p:nvPr/>
            </p:nvSpPr>
            <p:spPr bwMode="auto">
              <a:xfrm>
                <a:off x="5669" y="9032"/>
                <a:ext cx="2795"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2000" tIns="0" rIns="0" bIns="0" anchor="t" anchorCtr="0" upright="1">
                <a:noAutofit/>
              </a:bodyPr>
              <a:lstStyle/>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i="1" u="none" strike="noStrike" kern="0" cap="none" spc="0" normalizeH="0" baseline="0" noProof="0" smtClean="0">
                    <a:ln>
                      <a:noFill/>
                    </a:ln>
                    <a:solidFill>
                      <a:sysClr val="windowText" lastClr="000000"/>
                    </a:solidFill>
                    <a:effectLst/>
                    <a:uLnTx/>
                    <a:uFillTx/>
                    <a:latin typeface="Times New Roman"/>
                    <a:ea typeface="Times New Roman"/>
                  </a:rPr>
                  <a:t>-</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i="1" u="none" strike="noStrike" kern="0" cap="none" spc="0" normalizeH="0" baseline="0" noProof="0" smtClean="0">
                    <a:ln>
                      <a:noFill/>
                    </a:ln>
                    <a:solidFill>
                      <a:sysClr val="windowText" lastClr="000000"/>
                    </a:solidFill>
                    <a:effectLst/>
                    <a:uLnTx/>
                    <a:uFillTx/>
                    <a:latin typeface="Times New Roman"/>
                    <a:ea typeface="Times New Roman"/>
                  </a:rPr>
                  <a:t>Perkembangan-perkembangan</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100" i="1" u="none" strike="noStrike" kern="0" cap="none" spc="0" normalizeH="0" baseline="0" noProof="0" smtClean="0">
                    <a:ln>
                      <a:noFill/>
                    </a:ln>
                    <a:solidFill>
                      <a:sysClr val="windowText" lastClr="000000"/>
                    </a:solidFill>
                    <a:effectLst/>
                    <a:uLnTx/>
                    <a:uFillTx/>
                    <a:latin typeface="Times New Roman"/>
                    <a:ea typeface="Times New Roman"/>
                  </a:rPr>
                  <a:t>Model-Data baru</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lang="en-US" sz="1100" i="1" kern="0">
                    <a:solidFill>
                      <a:sysClr val="windowText" lastClr="000000"/>
                    </a:solidFill>
                    <a:latin typeface="Times New Roman"/>
                    <a:ea typeface="Times New Roman"/>
                  </a:rPr>
                  <a:t>-</a:t>
                </a:r>
                <a:endParaRPr kumimoji="0" lang="en-US" sz="1100" i="1" u="none" strike="noStrike" kern="0" cap="none" spc="0" normalizeH="0" baseline="0" noProof="0">
                  <a:ln>
                    <a:noFill/>
                  </a:ln>
                  <a:solidFill>
                    <a:sysClr val="windowText" lastClr="000000"/>
                  </a:solidFill>
                  <a:effectLst/>
                  <a:uLnTx/>
                  <a:uFillTx/>
                  <a:latin typeface="Times New Roman"/>
                  <a:ea typeface="Times New Roman"/>
                </a:endParaRPr>
              </a:p>
            </p:txBody>
          </p:sp>
        </p:grpSp>
        <p:sp>
          <p:nvSpPr>
            <p:cNvPr id="120" name="Round Same Side Corner Rectangle 119"/>
            <p:cNvSpPr/>
            <p:nvPr/>
          </p:nvSpPr>
          <p:spPr>
            <a:xfrm>
              <a:off x="339056" y="2966954"/>
              <a:ext cx="1401097" cy="339486"/>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smtClean="0">
                  <a:solidFill>
                    <a:schemeClr val="bg1"/>
                  </a:solidFill>
                  <a:latin typeface="Calibri" pitchFamily="34" charset="0"/>
                </a:rPr>
                <a:t>MODEL-DATA</a:t>
              </a:r>
              <a:endParaRPr lang="en-US" sz="1600" smtClean="0">
                <a:solidFill>
                  <a:schemeClr val="bg1"/>
                </a:solidFill>
                <a:latin typeface="Calibri" pitchFamily="34" charset="0"/>
              </a:endParaRPr>
            </a:p>
          </p:txBody>
        </p:sp>
      </p:grpSp>
    </p:spTree>
    <p:extLst>
      <p:ext uri="{BB962C8B-B14F-4D97-AF65-F5344CB8AC3E}">
        <p14:creationId xmlns:p14="http://schemas.microsoft.com/office/powerpoint/2010/main" val="930657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76121" y="3928758"/>
            <a:ext cx="4320480" cy="2571934"/>
          </a:xfrm>
          <a:prstGeom prst="roundRect">
            <a:avLst/>
          </a:prstGeom>
          <a:solidFill>
            <a:srgbClr val="FFFF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 xmlns:a16="http://schemas.microsoft.com/office/drawing/2014/main"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STUDI KASUS</a:t>
            </a:r>
            <a:endParaRPr lang="id-ID">
              <a:solidFill>
                <a:schemeClr val="bg1"/>
              </a:solidFill>
              <a:latin typeface="AR JULIAN" pitchFamily="2" charset="0"/>
            </a:endParaRPr>
          </a:p>
        </p:txBody>
      </p:sp>
      <p:sp>
        <p:nvSpPr>
          <p:cNvPr id="23" name="Title 1"/>
          <p:cNvSpPr txBox="1">
            <a:spLocks/>
          </p:cNvSpPr>
          <p:nvPr/>
        </p:nvSpPr>
        <p:spPr>
          <a:xfrm>
            <a:off x="667153" y="694234"/>
            <a:ext cx="6231303" cy="2917646"/>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Bef>
                <a:spcPts val="0"/>
              </a:spcBef>
              <a:spcAft>
                <a:spcPts val="300"/>
              </a:spcAft>
            </a:pPr>
            <a:r>
              <a:rPr lang="en-US" sz="2000" b="1" cap="none" smtClean="0">
                <a:latin typeface="Calibri" pitchFamily="34" charset="0"/>
              </a:rPr>
              <a:t>PERTANYAAN PROBLEM :</a:t>
            </a:r>
          </a:p>
          <a:p>
            <a:pPr algn="l">
              <a:lnSpc>
                <a:spcPct val="100000"/>
              </a:lnSpc>
              <a:spcBef>
                <a:spcPts val="0"/>
              </a:spcBef>
              <a:spcAft>
                <a:spcPts val="300"/>
              </a:spcAft>
            </a:pPr>
            <a:r>
              <a:rPr lang="en-US" sz="2000" cap="none" smtClean="0">
                <a:latin typeface="Calibri" pitchFamily="34" charset="0"/>
              </a:rPr>
              <a:t>Buatkan Basis Data untuk  Organisasi (Bisnis, Pemerintahan, Sosial):</a:t>
            </a:r>
          </a:p>
          <a:p>
            <a:pPr marL="514350" indent="-400050" algn="l">
              <a:lnSpc>
                <a:spcPct val="100000"/>
              </a:lnSpc>
              <a:spcBef>
                <a:spcPts val="0"/>
              </a:spcBef>
              <a:spcAft>
                <a:spcPts val="300"/>
              </a:spcAft>
              <a:buAutoNum type="arabicPeriod"/>
            </a:pPr>
            <a:r>
              <a:rPr lang="en-US" sz="1800" cap="none" smtClean="0">
                <a:solidFill>
                  <a:srgbClr val="0033CC"/>
                </a:solidFill>
                <a:latin typeface="Calibri" pitchFamily="34" charset="0"/>
              </a:rPr>
              <a:t>Pengelolaan Sistem Administrasi Wilayah RI</a:t>
            </a:r>
            <a:endParaRPr lang="en-US" sz="1800" cap="none">
              <a:solidFill>
                <a:srgbClr val="0033CC"/>
              </a:solidFill>
              <a:latin typeface="Calibri" pitchFamily="34" charset="0"/>
            </a:endParaRPr>
          </a:p>
          <a:p>
            <a:pPr marL="514350" indent="-400050" algn="l">
              <a:lnSpc>
                <a:spcPct val="100000"/>
              </a:lnSpc>
              <a:spcBef>
                <a:spcPts val="0"/>
              </a:spcBef>
              <a:spcAft>
                <a:spcPts val="300"/>
              </a:spcAft>
              <a:buAutoNum type="arabicPeriod"/>
            </a:pPr>
            <a:r>
              <a:rPr lang="en-US" sz="1800" cap="none">
                <a:solidFill>
                  <a:srgbClr val="0033CC"/>
                </a:solidFill>
                <a:latin typeface="Calibri" pitchFamily="34" charset="0"/>
              </a:rPr>
              <a:t>Pengelolaan Sistem </a:t>
            </a:r>
            <a:r>
              <a:rPr lang="en-US" sz="1800" cap="none" smtClean="0">
                <a:solidFill>
                  <a:srgbClr val="0033CC"/>
                </a:solidFill>
                <a:latin typeface="Calibri" pitchFamily="34" charset="0"/>
              </a:rPr>
              <a:t>Akademik Perkuliahan Perguruan Tinggi</a:t>
            </a:r>
          </a:p>
          <a:p>
            <a:pPr marL="514350" indent="-400050" algn="l">
              <a:lnSpc>
                <a:spcPct val="100000"/>
              </a:lnSpc>
              <a:spcBef>
                <a:spcPts val="0"/>
              </a:spcBef>
              <a:spcAft>
                <a:spcPts val="300"/>
              </a:spcAft>
              <a:buAutoNum type="arabicPeriod"/>
            </a:pPr>
            <a:r>
              <a:rPr lang="en-US" sz="1800" cap="none">
                <a:solidFill>
                  <a:srgbClr val="0033CC"/>
                </a:solidFill>
                <a:latin typeface="Calibri" pitchFamily="34" charset="0"/>
              </a:rPr>
              <a:t>Pengelolaan Sistem </a:t>
            </a:r>
            <a:r>
              <a:rPr lang="en-US" sz="1800" cap="none" smtClean="0">
                <a:solidFill>
                  <a:srgbClr val="0033CC"/>
                </a:solidFill>
                <a:latin typeface="Calibri" pitchFamily="34" charset="0"/>
              </a:rPr>
              <a:t>Rekening Nasabah Perbankan</a:t>
            </a:r>
          </a:p>
          <a:p>
            <a:pPr marL="514350" indent="-400050" algn="l">
              <a:lnSpc>
                <a:spcPct val="100000"/>
              </a:lnSpc>
              <a:spcBef>
                <a:spcPts val="0"/>
              </a:spcBef>
              <a:spcAft>
                <a:spcPts val="300"/>
              </a:spcAft>
              <a:buAutoNum type="arabicPeriod"/>
            </a:pPr>
            <a:r>
              <a:rPr lang="en-US" sz="1800" cap="none">
                <a:solidFill>
                  <a:srgbClr val="0033CC"/>
                </a:solidFill>
                <a:latin typeface="Calibri" pitchFamily="34" charset="0"/>
              </a:rPr>
              <a:t>Pengelolaan Sistem </a:t>
            </a:r>
            <a:r>
              <a:rPr lang="en-US" sz="1800" cap="none" smtClean="0">
                <a:solidFill>
                  <a:srgbClr val="0033CC"/>
                </a:solidFill>
                <a:latin typeface="Calibri" pitchFamily="34" charset="0"/>
              </a:rPr>
              <a:t>Penjualan Di Hypermart</a:t>
            </a:r>
          </a:p>
          <a:p>
            <a:pPr marL="514350" indent="-400050" algn="l">
              <a:lnSpc>
                <a:spcPct val="100000"/>
              </a:lnSpc>
              <a:spcBef>
                <a:spcPts val="0"/>
              </a:spcBef>
              <a:spcAft>
                <a:spcPts val="300"/>
              </a:spcAft>
              <a:buAutoNum type="arabicPeriod"/>
            </a:pPr>
            <a:r>
              <a:rPr lang="en-US" sz="1800" cap="none">
                <a:solidFill>
                  <a:srgbClr val="0033CC"/>
                </a:solidFill>
                <a:latin typeface="Calibri" pitchFamily="34" charset="0"/>
              </a:rPr>
              <a:t>Rekontruksi Pengelolaan Sistem </a:t>
            </a:r>
            <a:r>
              <a:rPr lang="en-US" sz="1800" cap="none" smtClean="0">
                <a:solidFill>
                  <a:srgbClr val="0033CC"/>
                </a:solidFill>
                <a:latin typeface="Calibri" pitchFamily="34" charset="0"/>
              </a:rPr>
              <a:t>Facebook</a:t>
            </a:r>
          </a:p>
          <a:p>
            <a:pPr marL="514350" indent="-400050" algn="l">
              <a:lnSpc>
                <a:spcPct val="100000"/>
              </a:lnSpc>
              <a:spcBef>
                <a:spcPts val="0"/>
              </a:spcBef>
              <a:spcAft>
                <a:spcPts val="300"/>
              </a:spcAft>
              <a:buAutoNum type="arabicPeriod"/>
            </a:pPr>
            <a:r>
              <a:rPr lang="en-US" sz="1800" cap="none" smtClean="0">
                <a:solidFill>
                  <a:srgbClr val="0033CC"/>
                </a:solidFill>
                <a:latin typeface="Calibri" pitchFamily="34" charset="0"/>
              </a:rPr>
              <a:t>Dan lain-lain</a:t>
            </a:r>
            <a:endParaRPr lang="en-US" sz="1800" cap="none">
              <a:solidFill>
                <a:srgbClr val="0033CC"/>
              </a:solidFill>
              <a:latin typeface="Calibri" pitchFamily="34" charset="0"/>
            </a:endParaRPr>
          </a:p>
        </p:txBody>
      </p:sp>
      <p:grpSp>
        <p:nvGrpSpPr>
          <p:cNvPr id="5" name="Group 4"/>
          <p:cNvGrpSpPr/>
          <p:nvPr/>
        </p:nvGrpSpPr>
        <p:grpSpPr>
          <a:xfrm>
            <a:off x="7395298" y="1393119"/>
            <a:ext cx="4261264" cy="1519875"/>
            <a:chOff x="7073611" y="1300165"/>
            <a:chExt cx="4261264" cy="1519875"/>
          </a:xfrm>
        </p:grpSpPr>
        <p:pic>
          <p:nvPicPr>
            <p:cNvPr id="12"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10342793" y="1300165"/>
              <a:ext cx="992082" cy="133849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632695" y="1605056"/>
              <a:ext cx="714747" cy="33855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1600" b="1" smtClean="0">
                  <a:latin typeface="Calibri" pitchFamily="34" charset="0"/>
                </a:rPr>
                <a:t>FAKTA</a:t>
              </a:r>
              <a:endParaRPr lang="en-US" sz="1600" b="1">
                <a:latin typeface="Calibri" pitchFamily="34" charset="0"/>
              </a:endParaRPr>
            </a:p>
          </p:txBody>
        </p:sp>
        <p:sp>
          <p:nvSpPr>
            <p:cNvPr id="16" name="Oval 15"/>
            <p:cNvSpPr/>
            <p:nvPr/>
          </p:nvSpPr>
          <p:spPr>
            <a:xfrm>
              <a:off x="8103894" y="1300165"/>
              <a:ext cx="1217105" cy="1004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latin typeface="Calibri" pitchFamily="34" charset="0"/>
                </a:rPr>
                <a:t>Survei </a:t>
              </a:r>
            </a:p>
            <a:p>
              <a:pPr algn="ctr"/>
              <a:r>
                <a:rPr lang="en-US" sz="1400" smtClean="0">
                  <a:latin typeface="Calibri" pitchFamily="34" charset="0"/>
                </a:rPr>
                <a:t>&amp; Pemodelan Data</a:t>
              </a:r>
              <a:endParaRPr lang="en-US" sz="1400">
                <a:latin typeface="Calibri" pitchFamily="34" charset="0"/>
              </a:endParaRPr>
            </a:p>
          </p:txBody>
        </p:sp>
        <p:sp>
          <p:nvSpPr>
            <p:cNvPr id="24" name="TextBox 23"/>
            <p:cNvSpPr txBox="1"/>
            <p:nvPr/>
          </p:nvSpPr>
          <p:spPr>
            <a:xfrm>
              <a:off x="7144569" y="1552456"/>
              <a:ext cx="628570" cy="33855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1600" b="1" smtClean="0">
                  <a:latin typeface="Calibri" pitchFamily="34" charset="0"/>
                </a:rPr>
                <a:t>DATA</a:t>
              </a:r>
              <a:endParaRPr lang="en-US" sz="1600" b="1">
                <a:latin typeface="Calibri" pitchFamily="34" charset="0"/>
              </a:endParaRPr>
            </a:p>
          </p:txBody>
        </p:sp>
        <p:sp>
          <p:nvSpPr>
            <p:cNvPr id="25" name="Flowchart: Magnetic Disk 24"/>
            <p:cNvSpPr/>
            <p:nvPr/>
          </p:nvSpPr>
          <p:spPr>
            <a:xfrm>
              <a:off x="7073611" y="2071307"/>
              <a:ext cx="907314" cy="748733"/>
            </a:xfrm>
            <a:prstGeom prst="flowChartMagneticDisk">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Database</a:t>
              </a:r>
              <a:endParaRPr lang="en-US" sz="1200"/>
            </a:p>
            <a:p>
              <a:pPr algn="ctr"/>
              <a:r>
                <a:rPr lang="en-US" sz="1200"/>
                <a:t>S</a:t>
              </a:r>
              <a:r>
                <a:rPr lang="en-US" sz="1200" smtClean="0"/>
                <a:t>istem</a:t>
              </a:r>
            </a:p>
          </p:txBody>
        </p:sp>
        <p:sp>
          <p:nvSpPr>
            <p:cNvPr id="26" name="TextBox 25"/>
            <p:cNvSpPr txBox="1"/>
            <p:nvPr/>
          </p:nvSpPr>
          <p:spPr>
            <a:xfrm>
              <a:off x="9320999" y="2015815"/>
              <a:ext cx="1117045" cy="43088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400" b="1" smtClean="0">
                  <a:latin typeface="Calibri" pitchFamily="34" charset="0"/>
                </a:rPr>
                <a:t>Organisasi Bisnis</a:t>
              </a:r>
              <a:endParaRPr lang="en-US" sz="1400" b="1">
                <a:latin typeface="Calibri" pitchFamily="34" charset="0"/>
              </a:endParaRPr>
            </a:p>
          </p:txBody>
        </p:sp>
        <p:sp>
          <p:nvSpPr>
            <p:cNvPr id="2" name="Left Arrow 1"/>
            <p:cNvSpPr/>
            <p:nvPr/>
          </p:nvSpPr>
          <p:spPr>
            <a:xfrm>
              <a:off x="9307939" y="1697389"/>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Left Arrow 26"/>
            <p:cNvSpPr/>
            <p:nvPr/>
          </p:nvSpPr>
          <p:spPr>
            <a:xfrm>
              <a:off x="7764822" y="1656897"/>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Left Arrow 27"/>
            <p:cNvSpPr/>
            <p:nvPr/>
          </p:nvSpPr>
          <p:spPr>
            <a:xfrm rot="16200000">
              <a:off x="7342030" y="1976548"/>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 name="Group 3"/>
          <p:cNvGrpSpPr/>
          <p:nvPr/>
        </p:nvGrpSpPr>
        <p:grpSpPr>
          <a:xfrm>
            <a:off x="604763" y="3835089"/>
            <a:ext cx="10954123" cy="2766060"/>
            <a:chOff x="559697" y="3718560"/>
            <a:chExt cx="10954123" cy="2766060"/>
          </a:xfrm>
        </p:grpSpPr>
        <p:sp>
          <p:nvSpPr>
            <p:cNvPr id="29" name="TextBox 28"/>
            <p:cNvSpPr txBox="1"/>
            <p:nvPr/>
          </p:nvSpPr>
          <p:spPr>
            <a:xfrm>
              <a:off x="559697" y="4499034"/>
              <a:ext cx="2434963" cy="61555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2000" b="1" smtClean="0">
                  <a:solidFill>
                    <a:srgbClr val="C00000"/>
                  </a:solidFill>
                  <a:latin typeface="Calibri" pitchFamily="34" charset="0"/>
                </a:rPr>
                <a:t>Bagaimana cara memulai prosesnya ?</a:t>
              </a:r>
              <a:endParaRPr lang="en-US" sz="2000" b="1">
                <a:solidFill>
                  <a:srgbClr val="C00000"/>
                </a:solidFill>
                <a:latin typeface="Calibri" pitchFamily="34" charset="0"/>
              </a:endParaRPr>
            </a:p>
          </p:txBody>
        </p:sp>
        <p:sp>
          <p:nvSpPr>
            <p:cNvPr id="31" name="Left Arrow 30"/>
            <p:cNvSpPr/>
            <p:nvPr/>
          </p:nvSpPr>
          <p:spPr>
            <a:xfrm flipH="1">
              <a:off x="4448788" y="4766796"/>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795610" y="4628138"/>
              <a:ext cx="2223312" cy="492443"/>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Analisis kebutuhan Data &amp; Informasi Organisasi</a:t>
              </a:r>
              <a:endParaRPr lang="en-US" sz="1600" b="1">
                <a:latin typeface="Calibri" pitchFamily="34" charset="0"/>
              </a:endParaRPr>
            </a:p>
          </p:txBody>
        </p:sp>
        <p:sp>
          <p:nvSpPr>
            <p:cNvPr id="33" name="Left Arrow 32"/>
            <p:cNvSpPr/>
            <p:nvPr/>
          </p:nvSpPr>
          <p:spPr>
            <a:xfrm flipH="1">
              <a:off x="7025476" y="4782026"/>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865774" y="4607898"/>
              <a:ext cx="1202237" cy="492443"/>
            </a:xfrm>
            <a:prstGeom prst="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Model Data</a:t>
              </a:r>
            </a:p>
            <a:p>
              <a:r>
                <a:rPr lang="en-US" sz="1600" b="1" smtClean="0">
                  <a:latin typeface="Calibri" pitchFamily="34" charset="0"/>
                </a:rPr>
                <a:t>Konseptual</a:t>
              </a:r>
              <a:endParaRPr lang="en-US" sz="1600" b="1">
                <a:latin typeface="Calibri" pitchFamily="34" charset="0"/>
              </a:endParaRPr>
            </a:p>
          </p:txBody>
        </p:sp>
        <p:sp>
          <p:nvSpPr>
            <p:cNvPr id="35" name="Oval 34"/>
            <p:cNvSpPr/>
            <p:nvPr/>
          </p:nvSpPr>
          <p:spPr>
            <a:xfrm>
              <a:off x="7333089" y="4375378"/>
              <a:ext cx="1207929" cy="86443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Pemodelan</a:t>
              </a:r>
            </a:p>
            <a:p>
              <a:pPr algn="ctr"/>
              <a:r>
                <a:rPr lang="en-US" sz="1400" b="1" smtClean="0">
                  <a:latin typeface="Calibri" pitchFamily="34" charset="0"/>
                </a:rPr>
                <a:t>Data</a:t>
              </a:r>
              <a:endParaRPr lang="en-US" sz="1400" b="1">
                <a:latin typeface="Calibri" pitchFamily="34" charset="0"/>
              </a:endParaRPr>
            </a:p>
          </p:txBody>
        </p:sp>
        <p:sp>
          <p:nvSpPr>
            <p:cNvPr id="36" name="Oval 35"/>
            <p:cNvSpPr/>
            <p:nvPr/>
          </p:nvSpPr>
          <p:spPr>
            <a:xfrm>
              <a:off x="3620401" y="4459604"/>
              <a:ext cx="833649" cy="7802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Survei </a:t>
              </a:r>
            </a:p>
          </p:txBody>
        </p:sp>
        <p:sp>
          <p:nvSpPr>
            <p:cNvPr id="37" name="Left Arrow 36"/>
            <p:cNvSpPr/>
            <p:nvPr/>
          </p:nvSpPr>
          <p:spPr>
            <a:xfrm flipH="1">
              <a:off x="2994660" y="4755282"/>
              <a:ext cx="625741" cy="211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396484" y="3801722"/>
              <a:ext cx="1117045"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Model-ER</a:t>
              </a:r>
              <a:endParaRPr lang="en-US" sz="1600" b="1">
                <a:latin typeface="Calibri" pitchFamily="34" charset="0"/>
              </a:endParaRPr>
            </a:p>
          </p:txBody>
        </p:sp>
        <p:sp>
          <p:nvSpPr>
            <p:cNvPr id="39" name="Left Arrow 38"/>
            <p:cNvSpPr/>
            <p:nvPr/>
          </p:nvSpPr>
          <p:spPr>
            <a:xfrm rot="16200000">
              <a:off x="7774675" y="4117988"/>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 Arrow 39"/>
            <p:cNvSpPr/>
            <p:nvPr/>
          </p:nvSpPr>
          <p:spPr>
            <a:xfrm flipH="1">
              <a:off x="8541018" y="4750891"/>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0405263" y="4391924"/>
              <a:ext cx="833649" cy="7802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Skema</a:t>
              </a:r>
              <a:br>
                <a:rPr lang="en-US" sz="1400" b="1" smtClean="0">
                  <a:latin typeface="Calibri" pitchFamily="34" charset="0"/>
                </a:rPr>
              </a:br>
              <a:r>
                <a:rPr lang="en-US" sz="1400" b="1" smtClean="0">
                  <a:latin typeface="Calibri" pitchFamily="34" charset="0"/>
                </a:rPr>
                <a:t>Relasi</a:t>
              </a:r>
            </a:p>
          </p:txBody>
        </p:sp>
        <p:sp>
          <p:nvSpPr>
            <p:cNvPr id="42" name="TextBox 41"/>
            <p:cNvSpPr txBox="1"/>
            <p:nvPr/>
          </p:nvSpPr>
          <p:spPr>
            <a:xfrm>
              <a:off x="10218103" y="3812229"/>
              <a:ext cx="1117045"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Model-R</a:t>
              </a:r>
              <a:endParaRPr lang="en-US" sz="1600" b="1">
                <a:latin typeface="Calibri" pitchFamily="34" charset="0"/>
              </a:endParaRPr>
            </a:p>
          </p:txBody>
        </p:sp>
        <p:sp>
          <p:nvSpPr>
            <p:cNvPr id="43" name="Left Arrow 42"/>
            <p:cNvSpPr/>
            <p:nvPr/>
          </p:nvSpPr>
          <p:spPr>
            <a:xfrm rot="16200000">
              <a:off x="10644728" y="4124099"/>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 Arrow 43"/>
            <p:cNvSpPr/>
            <p:nvPr/>
          </p:nvSpPr>
          <p:spPr>
            <a:xfrm flipH="1">
              <a:off x="10055725" y="4708400"/>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67381" y="5321573"/>
              <a:ext cx="1284628" cy="95051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Analisis</a:t>
              </a:r>
              <a:br>
                <a:rPr lang="en-US" sz="1400" b="1" smtClean="0">
                  <a:latin typeface="Calibri" pitchFamily="34" charset="0"/>
                </a:rPr>
              </a:br>
              <a:r>
                <a:rPr lang="en-US" sz="1400" b="1" smtClean="0">
                  <a:latin typeface="Calibri" pitchFamily="34" charset="0"/>
                </a:rPr>
                <a:t>Normalisasi</a:t>
              </a:r>
            </a:p>
          </p:txBody>
        </p:sp>
        <p:sp>
          <p:nvSpPr>
            <p:cNvPr id="46" name="TextBox 45"/>
            <p:cNvSpPr txBox="1"/>
            <p:nvPr/>
          </p:nvSpPr>
          <p:spPr>
            <a:xfrm>
              <a:off x="10266689" y="5504504"/>
              <a:ext cx="1114180" cy="492443"/>
            </a:xfrm>
            <a:prstGeom prst="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Skema Data</a:t>
              </a:r>
            </a:p>
            <a:p>
              <a:pPr algn="ctr"/>
              <a:r>
                <a:rPr lang="en-US" sz="1600" b="1" smtClean="0">
                  <a:latin typeface="Calibri" pitchFamily="34" charset="0"/>
                </a:rPr>
                <a:t>Awal</a:t>
              </a:r>
              <a:endParaRPr lang="en-US" sz="1600" b="1">
                <a:latin typeface="Calibri" pitchFamily="34" charset="0"/>
              </a:endParaRPr>
            </a:p>
          </p:txBody>
        </p:sp>
        <p:sp>
          <p:nvSpPr>
            <p:cNvPr id="47" name="Left Arrow 46"/>
            <p:cNvSpPr/>
            <p:nvPr/>
          </p:nvSpPr>
          <p:spPr>
            <a:xfrm rot="16200000">
              <a:off x="10659709" y="5242173"/>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 Arrow 47"/>
            <p:cNvSpPr/>
            <p:nvPr/>
          </p:nvSpPr>
          <p:spPr>
            <a:xfrm>
              <a:off x="9953256" y="5658391"/>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178147" y="5534984"/>
              <a:ext cx="1143431" cy="492443"/>
            </a:xfrm>
            <a:prstGeom prst="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Skema Data</a:t>
              </a:r>
            </a:p>
            <a:p>
              <a:pPr algn="ctr"/>
              <a:r>
                <a:rPr lang="en-US" sz="1600" b="1" smtClean="0">
                  <a:latin typeface="Calibri" pitchFamily="34" charset="0"/>
                </a:rPr>
                <a:t>Final</a:t>
              </a:r>
              <a:endParaRPr lang="en-US" sz="1600" b="1">
                <a:latin typeface="Calibri" pitchFamily="34" charset="0"/>
              </a:endParaRPr>
            </a:p>
          </p:txBody>
        </p:sp>
        <p:sp>
          <p:nvSpPr>
            <p:cNvPr id="50" name="Left Arrow 49"/>
            <p:cNvSpPr/>
            <p:nvPr/>
          </p:nvSpPr>
          <p:spPr>
            <a:xfrm>
              <a:off x="8346472" y="5677818"/>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568763" y="5329426"/>
              <a:ext cx="1284628" cy="95051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Desain</a:t>
              </a:r>
            </a:p>
            <a:p>
              <a:pPr algn="ctr"/>
              <a:r>
                <a:rPr lang="en-US" sz="1400" b="1" smtClean="0">
                  <a:latin typeface="Calibri" pitchFamily="34" charset="0"/>
                </a:rPr>
                <a:t>Relasi/Tabel</a:t>
              </a:r>
            </a:p>
          </p:txBody>
        </p:sp>
        <p:sp>
          <p:nvSpPr>
            <p:cNvPr id="52" name="Left Arrow 51"/>
            <p:cNvSpPr/>
            <p:nvPr/>
          </p:nvSpPr>
          <p:spPr>
            <a:xfrm>
              <a:off x="6853391" y="5712348"/>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eft Arrow 52"/>
            <p:cNvSpPr/>
            <p:nvPr/>
          </p:nvSpPr>
          <p:spPr>
            <a:xfrm>
              <a:off x="5181707" y="5712348"/>
              <a:ext cx="387056" cy="1528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499982" y="5627615"/>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6" name="Flowchart: Magnetic Disk 55"/>
            <p:cNvSpPr/>
            <p:nvPr/>
          </p:nvSpPr>
          <p:spPr>
            <a:xfrm>
              <a:off x="2007331" y="5393257"/>
              <a:ext cx="907314" cy="931036"/>
            </a:xfrm>
            <a:prstGeom prst="flowChartMagneticDisk">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smtClean="0"/>
            </a:p>
            <a:p>
              <a:pPr algn="ctr"/>
              <a:r>
                <a:rPr lang="en-US" sz="1400" smtClean="0"/>
                <a:t>Database</a:t>
              </a:r>
              <a:endParaRPr lang="en-US" sz="1400"/>
            </a:p>
            <a:p>
              <a:pPr algn="ctr"/>
              <a:r>
                <a:rPr lang="en-US" sz="1400"/>
                <a:t>S</a:t>
              </a:r>
              <a:r>
                <a:rPr lang="en-US" sz="1400" smtClean="0"/>
                <a:t>istem</a:t>
              </a:r>
            </a:p>
          </p:txBody>
        </p:sp>
        <p:sp>
          <p:nvSpPr>
            <p:cNvPr id="58" name="Oval 57"/>
            <p:cNvSpPr/>
            <p:nvPr/>
          </p:nvSpPr>
          <p:spPr>
            <a:xfrm>
              <a:off x="3298140" y="5414579"/>
              <a:ext cx="833649" cy="7802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Proses</a:t>
              </a:r>
              <a:br>
                <a:rPr lang="en-US" sz="1400" b="1" smtClean="0">
                  <a:latin typeface="Calibri" pitchFamily="34" charset="0"/>
                </a:rPr>
              </a:br>
              <a:r>
                <a:rPr lang="en-US" sz="1400" b="1" smtClean="0">
                  <a:latin typeface="Calibri" pitchFamily="34" charset="0"/>
                </a:rPr>
                <a:t>DBMS</a:t>
              </a:r>
            </a:p>
          </p:txBody>
        </p:sp>
        <p:sp>
          <p:nvSpPr>
            <p:cNvPr id="59" name="Left Arrow 58"/>
            <p:cNvSpPr/>
            <p:nvPr/>
          </p:nvSpPr>
          <p:spPr>
            <a:xfrm>
              <a:off x="4111957" y="5728253"/>
              <a:ext cx="387056" cy="1528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eft Arrow 59"/>
            <p:cNvSpPr/>
            <p:nvPr/>
          </p:nvSpPr>
          <p:spPr>
            <a:xfrm>
              <a:off x="2908589" y="5759695"/>
              <a:ext cx="387056" cy="1528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85907" y="5496883"/>
              <a:ext cx="990600" cy="82877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Transaksi Data</a:t>
              </a:r>
            </a:p>
          </p:txBody>
        </p:sp>
        <p:sp>
          <p:nvSpPr>
            <p:cNvPr id="62" name="Left Arrow 61"/>
            <p:cNvSpPr/>
            <p:nvPr/>
          </p:nvSpPr>
          <p:spPr>
            <a:xfrm flipH="1">
              <a:off x="1682575" y="5793185"/>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eft Arrow 62"/>
            <p:cNvSpPr/>
            <p:nvPr/>
          </p:nvSpPr>
          <p:spPr>
            <a:xfrm rot="5400000" flipH="1">
              <a:off x="1081476" y="5249793"/>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883894" y="4505027"/>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1</a:t>
              </a:r>
              <a:endParaRPr lang="en-US" sz="1600" b="1">
                <a:latin typeface="Calibri" pitchFamily="34" charset="0"/>
              </a:endParaRPr>
            </a:p>
          </p:txBody>
        </p:sp>
        <p:sp>
          <p:nvSpPr>
            <p:cNvPr id="65" name="TextBox 64"/>
            <p:cNvSpPr txBox="1"/>
            <p:nvPr/>
          </p:nvSpPr>
          <p:spPr>
            <a:xfrm>
              <a:off x="7786463" y="4398013"/>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a:latin typeface="Calibri" pitchFamily="34" charset="0"/>
                </a:rPr>
                <a:t>2</a:t>
              </a:r>
            </a:p>
          </p:txBody>
        </p:sp>
        <p:sp>
          <p:nvSpPr>
            <p:cNvPr id="66" name="TextBox 65"/>
            <p:cNvSpPr txBox="1"/>
            <p:nvPr/>
          </p:nvSpPr>
          <p:spPr>
            <a:xfrm>
              <a:off x="10655916" y="4398013"/>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3</a:t>
              </a:r>
              <a:endParaRPr lang="en-US" sz="1600" b="1">
                <a:latin typeface="Calibri" pitchFamily="34" charset="0"/>
              </a:endParaRPr>
            </a:p>
          </p:txBody>
        </p:sp>
        <p:sp>
          <p:nvSpPr>
            <p:cNvPr id="67" name="TextBox 66"/>
            <p:cNvSpPr txBox="1"/>
            <p:nvPr/>
          </p:nvSpPr>
          <p:spPr>
            <a:xfrm>
              <a:off x="9149963" y="5329426"/>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a:latin typeface="Calibri" pitchFamily="34" charset="0"/>
                </a:rPr>
                <a:t>4</a:t>
              </a:r>
            </a:p>
          </p:txBody>
        </p:sp>
        <p:sp>
          <p:nvSpPr>
            <p:cNvPr id="68" name="TextBox 67"/>
            <p:cNvSpPr txBox="1"/>
            <p:nvPr/>
          </p:nvSpPr>
          <p:spPr>
            <a:xfrm>
              <a:off x="6081825" y="5334506"/>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5</a:t>
              </a:r>
              <a:endParaRPr lang="en-US" sz="1600" b="1">
                <a:latin typeface="Calibri" pitchFamily="34" charset="0"/>
              </a:endParaRPr>
            </a:p>
          </p:txBody>
        </p:sp>
        <p:sp>
          <p:nvSpPr>
            <p:cNvPr id="69" name="TextBox 68"/>
            <p:cNvSpPr txBox="1"/>
            <p:nvPr/>
          </p:nvSpPr>
          <p:spPr>
            <a:xfrm>
              <a:off x="3585712" y="5411873"/>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6</a:t>
              </a:r>
              <a:endParaRPr lang="en-US" sz="1600" b="1">
                <a:latin typeface="Calibri" pitchFamily="34" charset="0"/>
              </a:endParaRPr>
            </a:p>
          </p:txBody>
        </p:sp>
        <p:sp>
          <p:nvSpPr>
            <p:cNvPr id="70" name="TextBox 69"/>
            <p:cNvSpPr txBox="1"/>
            <p:nvPr/>
          </p:nvSpPr>
          <p:spPr>
            <a:xfrm>
              <a:off x="1051955" y="5523930"/>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a:latin typeface="Calibri" pitchFamily="34" charset="0"/>
                </a:rPr>
                <a:t>7</a:t>
              </a:r>
            </a:p>
          </p:txBody>
        </p:sp>
        <p:sp>
          <p:nvSpPr>
            <p:cNvPr id="3" name="Rectangle 2"/>
            <p:cNvSpPr/>
            <p:nvPr/>
          </p:nvSpPr>
          <p:spPr>
            <a:xfrm>
              <a:off x="559697" y="3718560"/>
              <a:ext cx="10954123" cy="27660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3" name="Straight Connector 82"/>
          <p:cNvCxnSpPr>
            <a:stCxn id="16" idx="4"/>
          </p:cNvCxnSpPr>
          <p:nvPr/>
        </p:nvCxnSpPr>
        <p:spPr>
          <a:xfrm flipH="1">
            <a:off x="8017215" y="2397926"/>
            <a:ext cx="1016919" cy="1437163"/>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9324281" y="2397926"/>
            <a:ext cx="1393844" cy="1530832"/>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827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MODEl ENTITY-RELATIONSHIP (ER) </a:t>
            </a:r>
            <a:endParaRPr lang="id-ID">
              <a:solidFill>
                <a:prstClr val="black"/>
              </a:solidFill>
              <a:latin typeface="AR JULIAN" pitchFamily="2" charset="0"/>
            </a:endParaRPr>
          </a:p>
          <a:p>
            <a:pPr algn="l"/>
            <a:r>
              <a:rPr lang="en-US" smtClean="0">
                <a:solidFill>
                  <a:prstClr val="black"/>
                </a:solidFill>
                <a:latin typeface="AR JULIAN" pitchFamily="2" charset="0"/>
              </a:rPr>
              <a:t> </a:t>
            </a:r>
            <a:endParaRPr lang="id-ID">
              <a:solidFill>
                <a:prstClr val="black"/>
              </a:solidFill>
              <a:latin typeface="AR JULIAN" pitchFamily="2" charset="0"/>
            </a:endParaRPr>
          </a:p>
        </p:txBody>
      </p:sp>
      <p:sp>
        <p:nvSpPr>
          <p:cNvPr id="9" name="Rectangle 8"/>
          <p:cNvSpPr/>
          <p:nvPr/>
        </p:nvSpPr>
        <p:spPr>
          <a:xfrm>
            <a:off x="603302" y="1234128"/>
            <a:ext cx="10667267" cy="4785926"/>
          </a:xfrm>
          <a:prstGeom prst="rect">
            <a:avLst/>
          </a:prstGeom>
        </p:spPr>
        <p:txBody>
          <a:bodyPr wrap="square">
            <a:spAutoFit/>
          </a:bodyPr>
          <a:lstStyle/>
          <a:p>
            <a:pPr marL="285750" indent="-285750">
              <a:spcAft>
                <a:spcPts val="600"/>
              </a:spcAft>
              <a:buFont typeface="Wingdings" pitchFamily="2" charset="2"/>
              <a:buChar char="ü"/>
            </a:pPr>
            <a:r>
              <a:rPr lang="en-US" sz="1600" b="1">
                <a:solidFill>
                  <a:prstClr val="black"/>
                </a:solidFill>
              </a:rPr>
              <a:t>Model </a:t>
            </a:r>
            <a:r>
              <a:rPr lang="en-US" sz="1600" b="1" smtClean="0">
                <a:solidFill>
                  <a:prstClr val="black"/>
                </a:solidFill>
              </a:rPr>
              <a:t>Entity-Relationship (Model-ER) </a:t>
            </a:r>
            <a:r>
              <a:rPr lang="en-US" sz="1600" smtClean="0">
                <a:solidFill>
                  <a:prstClr val="black"/>
                </a:solidFill>
                <a:latin typeface="Calibri" pitchFamily="34" charset="0"/>
              </a:rPr>
              <a:t>adalah </a:t>
            </a:r>
            <a:r>
              <a:rPr lang="en-US" sz="1600">
                <a:solidFill>
                  <a:prstClr val="black"/>
                </a:solidFill>
                <a:latin typeface="Calibri" pitchFamily="34" charset="0"/>
              </a:rPr>
              <a:t>teknik untuk memodelkan data yang didasarkan pada persepsi dunia nyata yang terdiri dari sekumpulan objek-objek y</a:t>
            </a:r>
            <a:r>
              <a:rPr lang="en-US" sz="1600" smtClean="0">
                <a:solidFill>
                  <a:prstClr val="black"/>
                </a:solidFill>
                <a:latin typeface="Calibri" pitchFamily="34" charset="0"/>
              </a:rPr>
              <a:t>ang disebut </a:t>
            </a:r>
            <a:r>
              <a:rPr lang="en-US" sz="1600" b="1">
                <a:solidFill>
                  <a:prstClr val="black"/>
                </a:solidFill>
                <a:latin typeface="Calibri" pitchFamily="34" charset="0"/>
              </a:rPr>
              <a:t>Entity </a:t>
            </a:r>
            <a:r>
              <a:rPr lang="en-US" sz="1600" b="1" smtClean="0">
                <a:solidFill>
                  <a:prstClr val="black"/>
                </a:solidFill>
                <a:latin typeface="Calibri" pitchFamily="34" charset="0"/>
              </a:rPr>
              <a:t>Set (</a:t>
            </a:r>
            <a:r>
              <a:rPr lang="en-US" sz="1600" smtClean="0">
                <a:solidFill>
                  <a:prstClr val="black"/>
                </a:solidFill>
                <a:latin typeface="Calibri" pitchFamily="34" charset="0"/>
              </a:rPr>
              <a:t>Kumpulan Entitas/ Entities)</a:t>
            </a:r>
            <a:r>
              <a:rPr lang="en-US" sz="1600" b="1" smtClean="0">
                <a:solidFill>
                  <a:prstClr val="black"/>
                </a:solidFill>
                <a:latin typeface="Calibri" pitchFamily="34" charset="0"/>
              </a:rPr>
              <a:t> </a:t>
            </a:r>
            <a:r>
              <a:rPr lang="en-US" sz="1600">
                <a:solidFill>
                  <a:prstClr val="black"/>
                </a:solidFill>
                <a:latin typeface="Calibri" pitchFamily="34" charset="0"/>
              </a:rPr>
              <a:t>dan kumpulan keterkaitan </a:t>
            </a:r>
            <a:r>
              <a:rPr lang="en-US" sz="1600" smtClean="0">
                <a:solidFill>
                  <a:prstClr val="black"/>
                </a:solidFill>
                <a:latin typeface="Calibri" pitchFamily="34" charset="0"/>
              </a:rPr>
              <a:t>antar </a:t>
            </a:r>
            <a:r>
              <a:rPr lang="en-US" sz="1600">
                <a:solidFill>
                  <a:prstClr val="black"/>
                </a:solidFill>
                <a:latin typeface="Calibri" pitchFamily="34" charset="0"/>
              </a:rPr>
              <a:t>objek-objek </a:t>
            </a:r>
            <a:r>
              <a:rPr lang="en-US" sz="1600" smtClean="0">
                <a:solidFill>
                  <a:prstClr val="black"/>
                </a:solidFill>
                <a:latin typeface="Calibri" pitchFamily="34" charset="0"/>
              </a:rPr>
              <a:t>yang disebut </a:t>
            </a:r>
            <a:r>
              <a:rPr lang="en-US" sz="1600" b="1">
                <a:solidFill>
                  <a:prstClr val="black"/>
                </a:solidFill>
                <a:latin typeface="Calibri" pitchFamily="34" charset="0"/>
              </a:rPr>
              <a:t>Relationship </a:t>
            </a:r>
            <a:r>
              <a:rPr lang="en-US" sz="1600" b="1" smtClean="0">
                <a:solidFill>
                  <a:prstClr val="black"/>
                </a:solidFill>
                <a:latin typeface="Calibri" pitchFamily="34" charset="0"/>
              </a:rPr>
              <a:t>Set (</a:t>
            </a:r>
            <a:r>
              <a:rPr lang="en-US" sz="1600" smtClean="0">
                <a:solidFill>
                  <a:prstClr val="black"/>
                </a:solidFill>
                <a:latin typeface="Calibri" pitchFamily="34" charset="0"/>
              </a:rPr>
              <a:t>Kumpulan Asosiasi/Keterkaitan/”Relasi” /Relationships</a:t>
            </a:r>
            <a:r>
              <a:rPr lang="en-US" sz="1600" smtClean="0">
                <a:solidFill>
                  <a:prstClr val="black"/>
                </a:solidFill>
                <a:latin typeface="Calibri" pitchFamily="34" charset="0"/>
              </a:rPr>
              <a:t>). </a:t>
            </a:r>
            <a:endParaRPr lang="en-US" sz="1600" smtClean="0">
              <a:solidFill>
                <a:prstClr val="black"/>
              </a:solidFill>
              <a:latin typeface="Calibri" pitchFamily="34" charset="0"/>
            </a:endParaRPr>
          </a:p>
          <a:p>
            <a:pPr marL="800100" lvl="1" indent="-342900">
              <a:spcAft>
                <a:spcPts val="600"/>
              </a:spcAft>
              <a:buFont typeface="Wingdings" pitchFamily="2" charset="2"/>
              <a:buChar char="§"/>
            </a:pPr>
            <a:r>
              <a:rPr lang="en-US" sz="1400" smtClean="0">
                <a:solidFill>
                  <a:prstClr val="black"/>
                </a:solidFill>
                <a:latin typeface="Calibri" pitchFamily="34" charset="0"/>
              </a:rPr>
              <a:t>Data </a:t>
            </a:r>
            <a:r>
              <a:rPr lang="en-US" sz="1400" smtClean="0">
                <a:solidFill>
                  <a:prstClr val="black"/>
                </a:solidFill>
                <a:latin typeface="Calibri" pitchFamily="34" charset="0"/>
              </a:rPr>
              <a:t>dalam Model-ER digambarkan dalam bentuk </a:t>
            </a:r>
            <a:r>
              <a:rPr lang="en-US" sz="1400" smtClean="0">
                <a:solidFill>
                  <a:srgbClr val="FF0000"/>
                </a:solidFill>
                <a:latin typeface="Calibri" pitchFamily="34" charset="0"/>
              </a:rPr>
              <a:t>diagram-ER (ERD : Entity Relationship Diagram) </a:t>
            </a:r>
            <a:r>
              <a:rPr lang="en-US" sz="1400" smtClean="0">
                <a:solidFill>
                  <a:prstClr val="black"/>
                </a:solidFill>
                <a:latin typeface="Calibri" pitchFamily="34" charset="0"/>
              </a:rPr>
              <a:t>dengan 4 simbol utama yang terdiri dari </a:t>
            </a:r>
            <a:r>
              <a:rPr lang="en-US" sz="1400" b="1" smtClean="0">
                <a:solidFill>
                  <a:prstClr val="black"/>
                </a:solidFill>
                <a:latin typeface="Calibri" pitchFamily="34" charset="0"/>
              </a:rPr>
              <a:t>Entitiy Set (E)</a:t>
            </a:r>
            <a:r>
              <a:rPr lang="en-US" sz="1400" smtClean="0">
                <a:solidFill>
                  <a:prstClr val="black"/>
                </a:solidFill>
                <a:latin typeface="Calibri" pitchFamily="34" charset="0"/>
              </a:rPr>
              <a:t>, </a:t>
            </a:r>
            <a:r>
              <a:rPr lang="en-US" sz="1400" b="1" smtClean="0">
                <a:solidFill>
                  <a:prstClr val="black"/>
                </a:solidFill>
                <a:latin typeface="Calibri" pitchFamily="34" charset="0"/>
              </a:rPr>
              <a:t>Relationship set (R)</a:t>
            </a:r>
            <a:r>
              <a:rPr lang="en-US" sz="1400" smtClean="0">
                <a:solidFill>
                  <a:prstClr val="black"/>
                </a:solidFill>
                <a:latin typeface="Calibri" pitchFamily="34" charset="0"/>
              </a:rPr>
              <a:t>, </a:t>
            </a:r>
            <a:r>
              <a:rPr lang="en-US" sz="1400" b="1" smtClean="0">
                <a:solidFill>
                  <a:prstClr val="black"/>
                </a:solidFill>
                <a:latin typeface="Calibri" pitchFamily="34" charset="0"/>
              </a:rPr>
              <a:t>Atribut (A)</a:t>
            </a:r>
            <a:r>
              <a:rPr lang="en-US" sz="1400" smtClean="0">
                <a:solidFill>
                  <a:prstClr val="black"/>
                </a:solidFill>
                <a:latin typeface="Calibri" pitchFamily="34" charset="0"/>
              </a:rPr>
              <a:t>, dan </a:t>
            </a:r>
            <a:r>
              <a:rPr lang="en-US" sz="1400" b="1" smtClean="0">
                <a:solidFill>
                  <a:prstClr val="black"/>
                </a:solidFill>
                <a:latin typeface="Calibri" pitchFamily="34" charset="0"/>
              </a:rPr>
              <a:t>Tingkat Kardinalitas (K)</a:t>
            </a:r>
            <a:r>
              <a:rPr lang="en-US" sz="1400" smtClean="0">
                <a:solidFill>
                  <a:prstClr val="black"/>
                </a:solidFill>
                <a:latin typeface="Calibri" pitchFamily="34" charset="0"/>
              </a:rPr>
              <a:t> relationship (Mapping cointrains), dilengkapi 2 simbol turunan entity set yang disebut </a:t>
            </a:r>
            <a:r>
              <a:rPr lang="en-US" sz="1400" b="1" smtClean="0">
                <a:solidFill>
                  <a:prstClr val="black"/>
                </a:solidFill>
              </a:rPr>
              <a:t>generalization-specialization</a:t>
            </a:r>
            <a:r>
              <a:rPr lang="en-US" sz="1400" smtClean="0">
                <a:solidFill>
                  <a:prstClr val="black"/>
                </a:solidFill>
              </a:rPr>
              <a:t> (genspec) dan </a:t>
            </a:r>
            <a:r>
              <a:rPr lang="en-US" sz="1400" b="1" smtClean="0">
                <a:solidFill>
                  <a:prstClr val="black"/>
                </a:solidFill>
              </a:rPr>
              <a:t>agregasi</a:t>
            </a:r>
            <a:r>
              <a:rPr lang="en-US" sz="1600" smtClean="0">
                <a:solidFill>
                  <a:prstClr val="black"/>
                </a:solidFill>
              </a:rPr>
              <a:t>.</a:t>
            </a:r>
          </a:p>
          <a:p>
            <a:pPr marL="285750" indent="-285750">
              <a:spcAft>
                <a:spcPts val="600"/>
              </a:spcAft>
              <a:buFont typeface="Wingdings" pitchFamily="2" charset="2"/>
              <a:buChar char="ü"/>
            </a:pPr>
            <a:r>
              <a:rPr lang="en-US" sz="1600" b="1">
                <a:solidFill>
                  <a:prstClr val="black"/>
                </a:solidFill>
              </a:rPr>
              <a:t>Entity Set : </a:t>
            </a:r>
            <a:r>
              <a:rPr lang="en-US" sz="1600">
                <a:solidFill>
                  <a:prstClr val="black"/>
                </a:solidFill>
              </a:rPr>
              <a:t>Kumpulan sejumlah entitas yang memiliki tipe (domain) yang sama.  Entitas (entity) adalah sebuah objek yang keberadaannya dapat dibedakan dari objek-objek lain dalam kelompoknya (himpunannya).</a:t>
            </a:r>
          </a:p>
          <a:p>
            <a:pPr marL="742950" lvl="1" indent="-285750">
              <a:spcAft>
                <a:spcPts val="600"/>
              </a:spcAft>
              <a:buFont typeface="Wingdings" pitchFamily="2" charset="2"/>
              <a:buChar char="§"/>
            </a:pPr>
            <a:r>
              <a:rPr lang="en-US" sz="1400">
                <a:solidFill>
                  <a:prstClr val="black"/>
                </a:solidFill>
              </a:rPr>
              <a:t>Objek-objek yang termasuk entity ini biasanya berupa benda, material, atau personil yang merupakan sesuatu yang berwujud.</a:t>
            </a:r>
          </a:p>
          <a:p>
            <a:pPr marL="742950" lvl="1" indent="-285750">
              <a:spcAft>
                <a:spcPts val="600"/>
              </a:spcAft>
              <a:buFont typeface="Wingdings" pitchFamily="2" charset="2"/>
              <a:buChar char="§"/>
            </a:pPr>
            <a:r>
              <a:rPr lang="en-US" sz="1400">
                <a:solidFill>
                  <a:prstClr val="black"/>
                </a:solidFill>
              </a:rPr>
              <a:t>Jenis entity set dibedakan menjadi dua yaitu strong entity set dan weak entity set. </a:t>
            </a:r>
            <a:r>
              <a:rPr lang="en-US" sz="1400" b="1">
                <a:solidFill>
                  <a:prstClr val="black"/>
                </a:solidFill>
              </a:rPr>
              <a:t>Weak entity set </a:t>
            </a:r>
            <a:r>
              <a:rPr lang="en-US" sz="1400">
                <a:solidFill>
                  <a:prstClr val="black"/>
                </a:solidFill>
              </a:rPr>
              <a:t>adalah entity set yang keberadaannya bergantung pada </a:t>
            </a:r>
            <a:r>
              <a:rPr lang="en-US" sz="1400" b="1">
                <a:solidFill>
                  <a:prstClr val="black"/>
                </a:solidFill>
              </a:rPr>
              <a:t>strong entity set</a:t>
            </a:r>
            <a:r>
              <a:rPr lang="en-US" sz="1400">
                <a:solidFill>
                  <a:prstClr val="black"/>
                </a:solidFill>
              </a:rPr>
              <a:t>. Secara operasional weak entity set tidak mempunyai atribut kunci utama</a:t>
            </a:r>
            <a:r>
              <a:rPr lang="en-US" sz="1400">
                <a:solidFill>
                  <a:prstClr val="black"/>
                </a:solidFill>
              </a:rPr>
              <a:t>. </a:t>
            </a:r>
            <a:endParaRPr lang="en-US" sz="1400" smtClean="0">
              <a:solidFill>
                <a:prstClr val="black"/>
              </a:solidFill>
            </a:endParaRPr>
          </a:p>
          <a:p>
            <a:pPr marL="285750" indent="-285750">
              <a:spcAft>
                <a:spcPts val="600"/>
              </a:spcAft>
              <a:buFont typeface="Wingdings" pitchFamily="2" charset="2"/>
              <a:buChar char="ü"/>
            </a:pPr>
            <a:r>
              <a:rPr lang="en-US" sz="1600" b="1">
                <a:solidFill>
                  <a:prstClr val="black"/>
                </a:solidFill>
              </a:rPr>
              <a:t>Relationship set </a:t>
            </a:r>
            <a:r>
              <a:rPr lang="en-US" sz="1600">
                <a:solidFill>
                  <a:prstClr val="black"/>
                </a:solidFill>
              </a:rPr>
              <a:t>: Kumpulan sejumlah relationship yang memiliki tipe yang sama. Relationship adalah sebuah objek yang mewakili keterkaitan atau asosiasi antara dua atau lebih entitas. Ukuran keterkaitan dinyatakan dalam tingkat/order/derajat kardinalitas atau asosiasi atau keterkaitan.</a:t>
            </a:r>
          </a:p>
          <a:p>
            <a:pPr marL="742950" lvl="1" indent="-285750">
              <a:spcAft>
                <a:spcPts val="600"/>
              </a:spcAft>
              <a:buFont typeface="Wingdings" pitchFamily="2" charset="2"/>
              <a:buChar char="§"/>
            </a:pPr>
            <a:r>
              <a:rPr lang="en-US" sz="1400">
                <a:solidFill>
                  <a:prstClr val="black"/>
                </a:solidFill>
              </a:rPr>
              <a:t>Objek-objek yang termasuk relationship ini biasanya berupa peritiwa atau kejadian yang ada keterkaitannya dengan </a:t>
            </a:r>
            <a:r>
              <a:rPr lang="en-US" sz="1400">
                <a:solidFill>
                  <a:prstClr val="black"/>
                </a:solidFill>
              </a:rPr>
              <a:t>unsur </a:t>
            </a:r>
            <a:r>
              <a:rPr lang="en-US" sz="1400" smtClean="0">
                <a:solidFill>
                  <a:prstClr val="black"/>
                </a:solidFill>
              </a:rPr>
              <a:t>waktu</a:t>
            </a:r>
          </a:p>
          <a:p>
            <a:pPr marL="742950" lvl="1" indent="-285750">
              <a:spcAft>
                <a:spcPts val="600"/>
              </a:spcAft>
              <a:buFont typeface="Wingdings" pitchFamily="2" charset="2"/>
              <a:buChar char="§"/>
            </a:pPr>
            <a:r>
              <a:rPr lang="en-US" sz="1400" b="1">
                <a:solidFill>
                  <a:prstClr val="black"/>
                </a:solidFill>
              </a:rPr>
              <a:t>Derajat Asosiasi </a:t>
            </a:r>
            <a:r>
              <a:rPr lang="en-US" sz="1400">
                <a:solidFill>
                  <a:prstClr val="black"/>
                </a:solidFill>
              </a:rPr>
              <a:t>sering disebut </a:t>
            </a:r>
            <a:r>
              <a:rPr lang="en-US" sz="1400" b="1">
                <a:solidFill>
                  <a:prstClr val="black"/>
                </a:solidFill>
              </a:rPr>
              <a:t>mapping constrains </a:t>
            </a:r>
            <a:r>
              <a:rPr lang="en-US" sz="1400">
                <a:solidFill>
                  <a:prstClr val="black"/>
                </a:solidFill>
              </a:rPr>
              <a:t>atau </a:t>
            </a:r>
            <a:r>
              <a:rPr lang="en-US" sz="1400" b="1">
                <a:solidFill>
                  <a:prstClr val="black"/>
                </a:solidFill>
              </a:rPr>
              <a:t>mapping cardinalities</a:t>
            </a:r>
            <a:r>
              <a:rPr lang="en-US" sz="1400">
                <a:solidFill>
                  <a:prstClr val="black"/>
                </a:solidFill>
              </a:rPr>
              <a:t> atau </a:t>
            </a:r>
            <a:r>
              <a:rPr lang="en-US" sz="1400" b="1">
                <a:solidFill>
                  <a:prstClr val="black"/>
                </a:solidFill>
              </a:rPr>
              <a:t>tingkat kardinalitas (keterkaitan)</a:t>
            </a:r>
            <a:r>
              <a:rPr lang="en-US" sz="1400">
                <a:solidFill>
                  <a:prstClr val="black"/>
                </a:solidFill>
              </a:rPr>
              <a:t> yaitu deskripsi kualitatitf pada relationship set (R) yang menyatakan pembentukan hubungan antar entitas satu dengan entitas lainnya dari entity </a:t>
            </a:r>
            <a:r>
              <a:rPr lang="en-US" sz="1400">
                <a:solidFill>
                  <a:prstClr val="black"/>
                </a:solidFill>
              </a:rPr>
              <a:t>set </a:t>
            </a:r>
            <a:r>
              <a:rPr lang="en-US" sz="1400" smtClean="0">
                <a:solidFill>
                  <a:prstClr val="black"/>
                </a:solidFill>
              </a:rPr>
              <a:t>masing-masing</a:t>
            </a:r>
            <a:endParaRPr lang="en-US" sz="1600" smtClean="0">
              <a:solidFill>
                <a:prstClr val="black"/>
              </a:solidFill>
            </a:endParaRPr>
          </a:p>
        </p:txBody>
      </p:sp>
      <p:sp>
        <p:nvSpPr>
          <p:cNvPr id="4" name="Round Same Side Corner Rectangle 3"/>
          <p:cNvSpPr/>
          <p:nvPr/>
        </p:nvSpPr>
        <p:spPr>
          <a:xfrm>
            <a:off x="605209" y="871782"/>
            <a:ext cx="2519666" cy="339486"/>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smtClean="0">
                <a:solidFill>
                  <a:prstClr val="white"/>
                </a:solidFill>
                <a:latin typeface="Calibri" pitchFamily="34" charset="0"/>
              </a:rPr>
              <a:t>RESUME REVIEW</a:t>
            </a:r>
            <a:endParaRPr lang="en-US" sz="2000" smtClean="0">
              <a:solidFill>
                <a:prstClr val="white"/>
              </a:solidFill>
              <a:latin typeface="Calibri" pitchFamily="34" charset="0"/>
            </a:endParaRPr>
          </a:p>
        </p:txBody>
      </p:sp>
    </p:spTree>
    <p:extLst>
      <p:ext uri="{BB962C8B-B14F-4D97-AF65-F5344CB8AC3E}">
        <p14:creationId xmlns:p14="http://schemas.microsoft.com/office/powerpoint/2010/main" val="1461244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D21447A-6C77-4E90-9545-B2B98D1C43C0}"/>
              </a:ext>
            </a:extLst>
          </p:cNvPr>
          <p:cNvSpPr txBox="1">
            <a:spLocks/>
          </p:cNvSpPr>
          <p:nvPr/>
        </p:nvSpPr>
        <p:spPr>
          <a:xfrm>
            <a:off x="647700" y="135411"/>
            <a:ext cx="11029949"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prstClr val="black"/>
                </a:solidFill>
                <a:latin typeface="AR JULIAN" pitchFamily="2" charset="0"/>
                <a:sym typeface="Wingdings"/>
              </a:rPr>
              <a:t> </a:t>
            </a:r>
            <a:r>
              <a:rPr lang="en-US" sz="3200" smtClean="0">
                <a:solidFill>
                  <a:prstClr val="black"/>
                </a:solidFill>
                <a:latin typeface="AR JULIAN" pitchFamily="2" charset="0"/>
              </a:rPr>
              <a:t>SIMBOL DIAGRAM ER</a:t>
            </a:r>
            <a:endParaRPr lang="id-ID" sz="3200">
              <a:solidFill>
                <a:prstClr val="black"/>
              </a:solidFill>
              <a:latin typeface="AR JULIAN" pitchFamily="2" charset="0"/>
            </a:endParaRPr>
          </a:p>
        </p:txBody>
      </p:sp>
      <p:sp>
        <p:nvSpPr>
          <p:cNvPr id="2" name="Rectangle 1"/>
          <p:cNvSpPr/>
          <p:nvPr/>
        </p:nvSpPr>
        <p:spPr>
          <a:xfrm>
            <a:off x="8793803" y="901325"/>
            <a:ext cx="2996119" cy="3323987"/>
          </a:xfrm>
          <a:prstGeom prst="rect">
            <a:avLst/>
          </a:prstGeom>
        </p:spPr>
        <p:txBody>
          <a:bodyPr wrap="square">
            <a:spAutoFit/>
          </a:bodyPr>
          <a:lstStyle/>
          <a:p>
            <a:r>
              <a:rPr lang="en-US" sz="1400">
                <a:solidFill>
                  <a:prstClr val="black"/>
                </a:solidFill>
              </a:rPr>
              <a:t>ERD adalah diagram konseptual yang menggambarkan kebutuhan data pada suatu aplikasi. Simbol-simbol yang digunakan dalam ERD diperlihatkan pada tabel di bawah ini. </a:t>
            </a:r>
            <a:endParaRPr lang="en-US" sz="1400" smtClean="0">
              <a:solidFill>
                <a:prstClr val="black"/>
              </a:solidFill>
            </a:endParaRPr>
          </a:p>
          <a:p>
            <a:endParaRPr lang="en-US" sz="1400" i="1">
              <a:solidFill>
                <a:prstClr val="black"/>
              </a:solidFill>
            </a:endParaRPr>
          </a:p>
          <a:p>
            <a:r>
              <a:rPr lang="en-US" sz="1400" i="1" smtClean="0">
                <a:solidFill>
                  <a:prstClr val="black"/>
                </a:solidFill>
              </a:rPr>
              <a:t>(</a:t>
            </a:r>
            <a:r>
              <a:rPr lang="en-US" sz="1400" i="1">
                <a:solidFill>
                  <a:prstClr val="black"/>
                </a:solidFill>
              </a:rPr>
              <a:t>Sumber : Kort, Henry F., Abraham Silberschatz, </a:t>
            </a:r>
            <a:r>
              <a:rPr lang="en-US" sz="1400" i="1" u="sng">
                <a:solidFill>
                  <a:prstClr val="black"/>
                </a:solidFill>
              </a:rPr>
              <a:t>Database System Concepts</a:t>
            </a:r>
            <a:r>
              <a:rPr lang="en-US" sz="1400" i="1">
                <a:solidFill>
                  <a:prstClr val="black"/>
                </a:solidFill>
              </a:rPr>
              <a:t>, McGraw-Hall, 1991)</a:t>
            </a:r>
            <a:endParaRPr lang="en-US" sz="1400">
              <a:solidFill>
                <a:prstClr val="black"/>
              </a:solidFill>
            </a:endParaRPr>
          </a:p>
          <a:p>
            <a:endParaRPr lang="en-US" sz="1400" smtClean="0">
              <a:solidFill>
                <a:prstClr val="black"/>
              </a:solidFill>
            </a:endParaRPr>
          </a:p>
          <a:p>
            <a:r>
              <a:rPr lang="en-US" sz="1400">
                <a:solidFill>
                  <a:prstClr val="black"/>
                </a:solidFill>
              </a:rPr>
              <a:t> </a:t>
            </a:r>
            <a:r>
              <a:rPr lang="en-US" sz="1400" smtClean="0">
                <a:solidFill>
                  <a:prstClr val="black"/>
                </a:solidFill>
              </a:rPr>
              <a:t/>
            </a:r>
            <a:br>
              <a:rPr lang="en-US" sz="1400" smtClean="0">
                <a:solidFill>
                  <a:prstClr val="black"/>
                </a:solidFill>
              </a:rPr>
            </a:br>
            <a:r>
              <a:rPr lang="en-US" sz="1400" u="sng" smtClean="0">
                <a:solidFill>
                  <a:prstClr val="black"/>
                </a:solidFill>
              </a:rPr>
              <a:t>Catatan</a:t>
            </a:r>
            <a:r>
              <a:rPr lang="en-US" sz="1400" smtClean="0">
                <a:solidFill>
                  <a:prstClr val="black"/>
                </a:solidFill>
              </a:rPr>
              <a:t> : </a:t>
            </a:r>
          </a:p>
          <a:p>
            <a:r>
              <a:rPr lang="en-US" sz="1400" smtClean="0">
                <a:solidFill>
                  <a:srgbClr val="0033CC"/>
                </a:solidFill>
              </a:rPr>
              <a:t>Simbol ERD banyak beraneka macam,  maka boleh pakai simbol dari sumber lain, yang penting konsisten.</a:t>
            </a:r>
            <a:endParaRPr lang="en-US" sz="1400">
              <a:solidFill>
                <a:srgbClr val="0033CC"/>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84" y="797465"/>
            <a:ext cx="8344499" cy="576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591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MODEl RELATIONAL (Model-R) </a:t>
            </a:r>
            <a:endParaRPr lang="id-ID">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9" name="Rectangle 8"/>
          <p:cNvSpPr/>
          <p:nvPr/>
        </p:nvSpPr>
        <p:spPr>
          <a:xfrm>
            <a:off x="674367" y="1121597"/>
            <a:ext cx="10951576" cy="5709255"/>
          </a:xfrm>
          <a:prstGeom prst="rect">
            <a:avLst/>
          </a:prstGeom>
        </p:spPr>
        <p:txBody>
          <a:bodyPr wrap="square">
            <a:spAutoFit/>
          </a:bodyPr>
          <a:lstStyle/>
          <a:p>
            <a:pPr marL="285750" indent="-285750">
              <a:spcAft>
                <a:spcPts val="600"/>
              </a:spcAft>
              <a:buFont typeface="Wingdings" pitchFamily="2" charset="2"/>
              <a:buChar char="ü"/>
            </a:pPr>
            <a:r>
              <a:rPr lang="en-US" sz="1600"/>
              <a:t>Basis data </a:t>
            </a:r>
            <a:r>
              <a:rPr lang="en-US" sz="1600" b="1"/>
              <a:t>model relasional </a:t>
            </a:r>
            <a:r>
              <a:rPr lang="en-US" sz="1600"/>
              <a:t>adalah pemodelan data yang secara konseptual direpresentasikan dalam bentuk kumpulan tabel (dalam bahasa matematis tabel disebut relasi) dan masing-masing tabel memiliki nama yang unik (tunggal). Konsep sebuah tabel atau relasi dituliskan dalam bentuk skema relasi. Skema relasi adalah format susunan atribut-atribut penyusun relasi secara sistematis. Adapun </a:t>
            </a:r>
            <a:r>
              <a:rPr lang="en-US" sz="1600">
                <a:solidFill>
                  <a:srgbClr val="FF0000"/>
                </a:solidFill>
              </a:rPr>
              <a:t>format skema relasi </a:t>
            </a:r>
            <a:r>
              <a:rPr lang="en-US" sz="1600"/>
              <a:t>mengikuti aturan </a:t>
            </a:r>
            <a:r>
              <a:rPr lang="en-US" sz="1600">
                <a:solidFill>
                  <a:srgbClr val="FF0000"/>
                </a:solidFill>
              </a:rPr>
              <a:t>NAMA RELASI = (atribut1, atribut2, atribut3, …, atribut-N</a:t>
            </a:r>
            <a:r>
              <a:rPr lang="en-US" sz="1600" smtClean="0">
                <a:solidFill>
                  <a:srgbClr val="FF0000"/>
                </a:solidFill>
              </a:rPr>
              <a:t>)</a:t>
            </a:r>
            <a:r>
              <a:rPr lang="en-US" sz="1600" smtClean="0"/>
              <a:t>.</a:t>
            </a:r>
          </a:p>
          <a:p>
            <a:pPr marL="285750" indent="-285750">
              <a:spcAft>
                <a:spcPts val="600"/>
              </a:spcAft>
              <a:buFont typeface="Wingdings" pitchFamily="2" charset="2"/>
              <a:buChar char="ü"/>
            </a:pPr>
            <a:r>
              <a:rPr lang="en-US" sz="1600" smtClean="0">
                <a:latin typeface="Calibri" pitchFamily="34" charset="0"/>
              </a:rPr>
              <a:t>Contoh Relasi/Tabel :</a:t>
            </a:r>
            <a:r>
              <a:rPr lang="en-US" sz="1600">
                <a:latin typeface="Calibri" pitchFamily="34" charset="0"/>
              </a:rPr>
              <a:t/>
            </a:r>
            <a:br>
              <a:rPr lang="en-US" sz="1600">
                <a:latin typeface="Calibri" pitchFamily="34" charset="0"/>
              </a:rPr>
            </a:br>
            <a:r>
              <a:rPr lang="en-US" sz="1600">
                <a:solidFill>
                  <a:srgbClr val="0033CC"/>
                </a:solidFill>
                <a:latin typeface="Calibri" pitchFamily="34" charset="0"/>
              </a:rPr>
              <a:t/>
            </a:r>
            <a:br>
              <a:rPr lang="en-US" sz="1600">
                <a:solidFill>
                  <a:srgbClr val="0033CC"/>
                </a:solidFill>
                <a:latin typeface="Calibri" pitchFamily="34" charset="0"/>
              </a:rPr>
            </a:br>
            <a:endParaRPr lang="en-US" sz="1600" smtClean="0">
              <a:solidFill>
                <a:srgbClr val="0033CC"/>
              </a:solidFill>
              <a:latin typeface="Calibri" pitchFamily="34" charset="0"/>
            </a:endParaRPr>
          </a:p>
          <a:p>
            <a:pPr>
              <a:spcAft>
                <a:spcPts val="600"/>
              </a:spcAft>
            </a:pPr>
            <a:endParaRPr lang="en-US" sz="1600">
              <a:solidFill>
                <a:srgbClr val="0033CC"/>
              </a:solidFill>
              <a:latin typeface="Calibri" pitchFamily="34" charset="0"/>
            </a:endParaRPr>
          </a:p>
          <a:p>
            <a:pPr>
              <a:spcAft>
                <a:spcPts val="600"/>
              </a:spcAft>
            </a:pPr>
            <a:endParaRPr lang="en-US" sz="1600" smtClean="0">
              <a:solidFill>
                <a:srgbClr val="0033CC"/>
              </a:solidFill>
              <a:latin typeface="Calibri" pitchFamily="34" charset="0"/>
            </a:endParaRPr>
          </a:p>
          <a:p>
            <a:pPr>
              <a:spcAft>
                <a:spcPts val="600"/>
              </a:spcAft>
            </a:pPr>
            <a:endParaRPr lang="en-US" sz="1600">
              <a:solidFill>
                <a:srgbClr val="0033CC"/>
              </a:solidFill>
              <a:latin typeface="Calibri" pitchFamily="34" charset="0"/>
            </a:endParaRPr>
          </a:p>
          <a:p>
            <a:pPr>
              <a:spcAft>
                <a:spcPts val="600"/>
              </a:spcAft>
            </a:pPr>
            <a:r>
              <a:rPr lang="en-US" sz="1600" smtClean="0">
                <a:latin typeface="Calibri" pitchFamily="34" charset="0"/>
              </a:rPr>
              <a:t>					</a:t>
            </a:r>
            <a:r>
              <a:rPr lang="en-US" sz="1600" b="1" smtClean="0">
                <a:solidFill>
                  <a:srgbClr val="FF0000"/>
                </a:solidFill>
                <a:latin typeface="Calibri" pitchFamily="34" charset="0"/>
              </a:rPr>
              <a:t>Skema </a:t>
            </a:r>
            <a:r>
              <a:rPr lang="en-US" sz="1600" b="1">
                <a:solidFill>
                  <a:srgbClr val="FF0000"/>
                </a:solidFill>
                <a:latin typeface="Calibri" pitchFamily="34" charset="0"/>
              </a:rPr>
              <a:t>relasi</a:t>
            </a:r>
            <a:r>
              <a:rPr lang="en-US" sz="1600">
                <a:latin typeface="Calibri" pitchFamily="34" charset="0"/>
              </a:rPr>
              <a:t> tersebut ditulis </a:t>
            </a:r>
            <a:r>
              <a:rPr lang="en-US" sz="1600" smtClean="0">
                <a:latin typeface="Calibri" pitchFamily="34" charset="0"/>
              </a:rPr>
              <a:t>: </a:t>
            </a:r>
            <a:r>
              <a:rPr lang="en-US" sz="1600" b="1" smtClean="0">
                <a:latin typeface="Calibri" pitchFamily="34" charset="0"/>
              </a:rPr>
              <a:t>Mahasiswa </a:t>
            </a:r>
            <a:r>
              <a:rPr lang="en-US" sz="1600" b="1">
                <a:latin typeface="Calibri" pitchFamily="34" charset="0"/>
              </a:rPr>
              <a:t>= </a:t>
            </a:r>
            <a:r>
              <a:rPr lang="en-US" sz="1600">
                <a:latin typeface="Calibri" pitchFamily="34" charset="0"/>
              </a:rPr>
              <a:t>(#NIM, NAMA, JENIS KELAMIN, TGL_LAHIR, ALAMAT)</a:t>
            </a:r>
          </a:p>
          <a:p>
            <a:pPr marL="285750" indent="-285750">
              <a:spcAft>
                <a:spcPts val="600"/>
              </a:spcAft>
              <a:buFont typeface="Wingdings" pitchFamily="2" charset="2"/>
              <a:buChar char="ü"/>
            </a:pPr>
            <a:r>
              <a:rPr lang="en-US" sz="1600" b="1"/>
              <a:t>Ekspresi matematis </a:t>
            </a:r>
            <a:r>
              <a:rPr lang="en-US" sz="1600"/>
              <a:t>model data relasional dinyatakan dalam bentuk </a:t>
            </a:r>
            <a:r>
              <a:rPr lang="en-US" sz="1600" b="1"/>
              <a:t>query </a:t>
            </a:r>
            <a:r>
              <a:rPr lang="en-US" sz="1600"/>
              <a:t>berdasarkan operasi aljabar maupun kalkulus.</a:t>
            </a:r>
          </a:p>
          <a:p>
            <a:pPr marL="285750" indent="-285750">
              <a:spcAft>
                <a:spcPts val="600"/>
              </a:spcAft>
              <a:buFont typeface="Wingdings" pitchFamily="2" charset="2"/>
              <a:buChar char="ü"/>
            </a:pPr>
            <a:r>
              <a:rPr lang="en-US" sz="1600" b="1"/>
              <a:t>Query </a:t>
            </a:r>
            <a:r>
              <a:rPr lang="en-US" sz="1600"/>
              <a:t>adalah ekspresi pernyataan (statement) untuk memperoleh informasi yang diinginkan dari basis data model relasional.</a:t>
            </a:r>
          </a:p>
          <a:p>
            <a:pPr marL="285750" indent="-285750">
              <a:spcAft>
                <a:spcPts val="600"/>
              </a:spcAft>
              <a:buFont typeface="Wingdings" pitchFamily="2" charset="2"/>
              <a:buChar char="ü"/>
            </a:pPr>
            <a:r>
              <a:rPr lang="en-US" sz="1600"/>
              <a:t>Konsep</a:t>
            </a:r>
            <a:r>
              <a:rPr lang="en-US" sz="1600" b="1"/>
              <a:t> Aljabar Relasional </a:t>
            </a:r>
            <a:r>
              <a:rPr lang="en-US" sz="1600"/>
              <a:t>dugunakan untuk mendefinisikan bahasa query yang bersifat prosedural, sedangkan </a:t>
            </a:r>
            <a:r>
              <a:rPr lang="en-US" sz="1600" b="1"/>
              <a:t>Kalkulus Relasional </a:t>
            </a:r>
            <a:r>
              <a:rPr lang="en-US" sz="1600"/>
              <a:t>digunakan untuk mendefinisikan bahasa query non-prosedural. Kalkulus relasional memiliki dua konsep pengembangan yaitu berorientasi tuple yang sering disebut Tuple Relational Calculus (TRC) dan berorientasi pada area atau domain data yang disebut Domain Relational Calculus (DRC). </a:t>
            </a:r>
          </a:p>
          <a:p>
            <a:pPr marL="285750" indent="-285750">
              <a:spcAft>
                <a:spcPts val="600"/>
              </a:spcAft>
              <a:buFont typeface="Wingdings" pitchFamily="2" charset="2"/>
              <a:buChar char="ü"/>
            </a:pPr>
            <a:r>
              <a:rPr lang="en-US" sz="1600"/>
              <a:t>Bahasa yang digunakan untuk merepresentasikan query dalam memanipulasi informasi yang diinginkan disebut </a:t>
            </a:r>
            <a:r>
              <a:rPr lang="en-US" sz="1600" b="1"/>
              <a:t>query language. </a:t>
            </a:r>
            <a:r>
              <a:rPr lang="en-US" sz="1600"/>
              <a:t>Konsep struktur standar untuk bahasa query yang digunakan dalam model data relasional dikenal dengan nama Structured Query Language yang disingkat </a:t>
            </a:r>
            <a:r>
              <a:rPr lang="en-US" sz="1600" b="1"/>
              <a:t>SQL. </a:t>
            </a:r>
          </a:p>
        </p:txBody>
      </p:sp>
      <p:sp>
        <p:nvSpPr>
          <p:cNvPr id="4" name="Round Same Side Corner Rectangle 3"/>
          <p:cNvSpPr/>
          <p:nvPr/>
        </p:nvSpPr>
        <p:spPr>
          <a:xfrm>
            <a:off x="676274" y="759251"/>
            <a:ext cx="2519666" cy="339486"/>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smtClean="0">
                <a:solidFill>
                  <a:schemeClr val="bg1"/>
                </a:solidFill>
                <a:latin typeface="Calibri" pitchFamily="34" charset="0"/>
              </a:rPr>
              <a:t>MODEL-R</a:t>
            </a:r>
            <a:endParaRPr lang="en-US" sz="2000" smtClean="0">
              <a:solidFill>
                <a:schemeClr val="bg1"/>
              </a:solidFill>
              <a:latin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90118462"/>
              </p:ext>
            </p:extLst>
          </p:nvPr>
        </p:nvGraphicFramePr>
        <p:xfrm>
          <a:off x="2855618" y="2294536"/>
          <a:ext cx="8170970" cy="1493520"/>
        </p:xfrm>
        <a:graphic>
          <a:graphicData uri="http://schemas.openxmlformats.org/drawingml/2006/table">
            <a:tbl>
              <a:tblPr/>
              <a:tblGrid>
                <a:gridCol w="1024125"/>
                <a:gridCol w="1426982"/>
                <a:gridCol w="1753675"/>
                <a:gridCol w="1371923"/>
                <a:gridCol w="2594265"/>
              </a:tblGrid>
              <a:tr h="0">
                <a:tc>
                  <a:txBody>
                    <a:bodyPr/>
                    <a:lstStyle/>
                    <a:p>
                      <a:pPr algn="just">
                        <a:spcAft>
                          <a:spcPts val="0"/>
                        </a:spcAft>
                      </a:pPr>
                      <a:r>
                        <a:rPr lang="en-US" sz="1400" b="1">
                          <a:effectLst/>
                          <a:latin typeface="Times New Roman"/>
                          <a:ea typeface="Times New Roman"/>
                        </a:rPr>
                        <a:t>#NIM</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a:effectLst/>
                          <a:latin typeface="Times New Roman"/>
                          <a:ea typeface="Times New Roman"/>
                        </a:rPr>
                        <a:t>NAMA</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a:effectLst/>
                          <a:latin typeface="Times New Roman"/>
                          <a:ea typeface="Times New Roman"/>
                        </a:rPr>
                        <a:t>JENIS KELAMIN</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a:effectLst/>
                          <a:latin typeface="Times New Roman"/>
                          <a:ea typeface="Times New Roman"/>
                        </a:rPr>
                        <a:t>TGL_LAHIR</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b="1">
                          <a:effectLst/>
                          <a:latin typeface="Times New Roman"/>
                          <a:ea typeface="Times New Roman"/>
                        </a:rPr>
                        <a:t>ALAMAT</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0">
                <a:tc>
                  <a:txBody>
                    <a:bodyPr/>
                    <a:lstStyle/>
                    <a:p>
                      <a:pPr algn="just">
                        <a:spcAft>
                          <a:spcPts val="0"/>
                        </a:spcAft>
                      </a:pPr>
                      <a:r>
                        <a:rPr lang="en-US" sz="1400">
                          <a:effectLst/>
                          <a:latin typeface="Times New Roman"/>
                          <a:ea typeface="Times New Roman"/>
                        </a:rPr>
                        <a:t>32104001</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Ali Ahmad</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Laki-Laki</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05/05/2000</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Jl. Diponegoro 15 Tasikmalaya</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11104002</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Budiman</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Laki-Laki</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08/08/1995</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Jl. Mangga Dua 20 Banjar</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32204003</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Cintya Dewi</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Perempuan</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12/12/1998</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Jl. Ahmad Yani 225 Bandung</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32204004</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Deni Darmanto</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Perempuan</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12/12/1998</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Jl. Anggrek  25 Garut</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32204005</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Eko Darwi</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Perempuan</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12/12/1998</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Jl. Merpati 1 25 Ciamis</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400">
                          <a:effectLst/>
                          <a:latin typeface="Times New Roman"/>
                          <a:ea typeface="Times New Roman"/>
                        </a:rPr>
                        <a:t>32204006</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Refi Irawan</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Perempuan</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12/12/1998</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Jl. Galunggung 42 Tasikmalaya</a:t>
                      </a:r>
                      <a:endParaRPr lang="en-US" sz="2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69697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95443" y="929392"/>
            <a:ext cx="10831993" cy="5576506"/>
            <a:chOff x="695443" y="929392"/>
            <a:chExt cx="10831993" cy="5576506"/>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971" t="22309" r="9004" b="28670"/>
            <a:stretch/>
          </p:blipFill>
          <p:spPr bwMode="auto">
            <a:xfrm>
              <a:off x="695443" y="929392"/>
              <a:ext cx="10831993" cy="557650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6836818" y="4704399"/>
              <a:ext cx="300082" cy="369332"/>
            </a:xfrm>
            <a:prstGeom prst="rect">
              <a:avLst/>
            </a:prstGeom>
          </p:spPr>
          <p:txBody>
            <a:bodyPr wrap="none">
              <a:spAutoFit/>
            </a:bodyPr>
            <a:lstStyle/>
            <a:p>
              <a:r>
                <a:rPr lang="en-US">
                  <a:solidFill>
                    <a:srgbClr val="FF0000"/>
                  </a:solidFill>
                </a:rPr>
                <a:t>5</a:t>
              </a:r>
            </a:p>
          </p:txBody>
        </p:sp>
        <p:sp>
          <p:nvSpPr>
            <p:cNvPr id="5" name="Rectangle 4"/>
            <p:cNvSpPr/>
            <p:nvPr/>
          </p:nvSpPr>
          <p:spPr>
            <a:xfrm>
              <a:off x="3102376" y="1345342"/>
              <a:ext cx="300082" cy="369332"/>
            </a:xfrm>
            <a:prstGeom prst="rect">
              <a:avLst/>
            </a:prstGeom>
          </p:spPr>
          <p:txBody>
            <a:bodyPr wrap="none">
              <a:spAutoFit/>
            </a:bodyPr>
            <a:lstStyle/>
            <a:p>
              <a:r>
                <a:rPr lang="en-US" smtClean="0">
                  <a:solidFill>
                    <a:srgbClr val="FF0000"/>
                  </a:solidFill>
                </a:rPr>
                <a:t>1</a:t>
              </a:r>
              <a:endParaRPr lang="en-US">
                <a:solidFill>
                  <a:srgbClr val="FF0000"/>
                </a:solidFill>
              </a:endParaRPr>
            </a:p>
          </p:txBody>
        </p:sp>
        <p:sp>
          <p:nvSpPr>
            <p:cNvPr id="6" name="Rectangle 5"/>
            <p:cNvSpPr/>
            <p:nvPr/>
          </p:nvSpPr>
          <p:spPr>
            <a:xfrm>
              <a:off x="5200118" y="2847764"/>
              <a:ext cx="300082" cy="369332"/>
            </a:xfrm>
            <a:prstGeom prst="rect">
              <a:avLst/>
            </a:prstGeom>
          </p:spPr>
          <p:txBody>
            <a:bodyPr wrap="none">
              <a:spAutoFit/>
            </a:bodyPr>
            <a:lstStyle/>
            <a:p>
              <a:r>
                <a:rPr lang="en-US">
                  <a:solidFill>
                    <a:srgbClr val="FF0000"/>
                  </a:solidFill>
                </a:rPr>
                <a:t>2</a:t>
              </a:r>
            </a:p>
          </p:txBody>
        </p:sp>
        <p:sp>
          <p:nvSpPr>
            <p:cNvPr id="7" name="Rectangle 6"/>
            <p:cNvSpPr/>
            <p:nvPr/>
          </p:nvSpPr>
          <p:spPr>
            <a:xfrm>
              <a:off x="3179216" y="4346400"/>
              <a:ext cx="300082" cy="369332"/>
            </a:xfrm>
            <a:prstGeom prst="rect">
              <a:avLst/>
            </a:prstGeom>
          </p:spPr>
          <p:txBody>
            <a:bodyPr wrap="none">
              <a:spAutoFit/>
            </a:bodyPr>
            <a:lstStyle/>
            <a:p>
              <a:r>
                <a:rPr lang="en-US" smtClean="0">
                  <a:solidFill>
                    <a:srgbClr val="FF0000"/>
                  </a:solidFill>
                </a:rPr>
                <a:t>3</a:t>
              </a:r>
              <a:endParaRPr lang="en-US">
                <a:solidFill>
                  <a:srgbClr val="FF0000"/>
                </a:solidFill>
              </a:endParaRPr>
            </a:p>
          </p:txBody>
        </p:sp>
        <p:sp>
          <p:nvSpPr>
            <p:cNvPr id="8" name="Rectangle 7"/>
            <p:cNvSpPr/>
            <p:nvPr/>
          </p:nvSpPr>
          <p:spPr>
            <a:xfrm>
              <a:off x="3204339" y="5091751"/>
              <a:ext cx="300082" cy="369332"/>
            </a:xfrm>
            <a:prstGeom prst="rect">
              <a:avLst/>
            </a:prstGeom>
          </p:spPr>
          <p:txBody>
            <a:bodyPr wrap="none">
              <a:spAutoFit/>
            </a:bodyPr>
            <a:lstStyle/>
            <a:p>
              <a:r>
                <a:rPr lang="en-US">
                  <a:solidFill>
                    <a:srgbClr val="FF0000"/>
                  </a:solidFill>
                </a:rPr>
                <a:t>4</a:t>
              </a:r>
            </a:p>
          </p:txBody>
        </p:sp>
        <p:sp>
          <p:nvSpPr>
            <p:cNvPr id="9" name="Rectangle 8"/>
            <p:cNvSpPr/>
            <p:nvPr/>
          </p:nvSpPr>
          <p:spPr>
            <a:xfrm>
              <a:off x="5500200" y="1606599"/>
              <a:ext cx="417102" cy="369332"/>
            </a:xfrm>
            <a:prstGeom prst="rect">
              <a:avLst/>
            </a:prstGeom>
            <a:solidFill>
              <a:schemeClr val="accent3">
                <a:lumMod val="20000"/>
                <a:lumOff val="80000"/>
              </a:schemeClr>
            </a:solidFill>
          </p:spPr>
          <p:txBody>
            <a:bodyPr wrap="none">
              <a:spAutoFit/>
            </a:bodyPr>
            <a:lstStyle/>
            <a:p>
              <a:r>
                <a:rPr lang="en-ID" smtClean="0">
                  <a:solidFill>
                    <a:srgbClr val="FF0000"/>
                  </a:solidFill>
                </a:rPr>
                <a:t>P1</a:t>
              </a:r>
              <a:endParaRPr lang="en-US">
                <a:solidFill>
                  <a:srgbClr val="FF0000"/>
                </a:solidFill>
              </a:endParaRPr>
            </a:p>
          </p:txBody>
        </p:sp>
        <p:sp>
          <p:nvSpPr>
            <p:cNvPr id="10" name="Rectangle 9"/>
            <p:cNvSpPr/>
            <p:nvPr/>
          </p:nvSpPr>
          <p:spPr>
            <a:xfrm>
              <a:off x="5394695" y="4919441"/>
              <a:ext cx="417102" cy="369332"/>
            </a:xfrm>
            <a:prstGeom prst="rect">
              <a:avLst/>
            </a:prstGeom>
            <a:solidFill>
              <a:schemeClr val="accent3">
                <a:lumMod val="20000"/>
                <a:lumOff val="80000"/>
              </a:schemeClr>
            </a:solidFill>
          </p:spPr>
          <p:txBody>
            <a:bodyPr wrap="none">
              <a:spAutoFit/>
            </a:bodyPr>
            <a:lstStyle/>
            <a:p>
              <a:r>
                <a:rPr lang="en-US" smtClean="0">
                  <a:solidFill>
                    <a:srgbClr val="FF0000"/>
                  </a:solidFill>
                </a:rPr>
                <a:t>P2</a:t>
              </a:r>
              <a:endParaRPr lang="en-US">
                <a:solidFill>
                  <a:srgbClr val="FF0000"/>
                </a:solidFill>
              </a:endParaRPr>
            </a:p>
          </p:txBody>
        </p:sp>
        <p:sp>
          <p:nvSpPr>
            <p:cNvPr id="11" name="Rectangle 10"/>
            <p:cNvSpPr/>
            <p:nvPr/>
          </p:nvSpPr>
          <p:spPr>
            <a:xfrm>
              <a:off x="9234234" y="4550109"/>
              <a:ext cx="417102" cy="369332"/>
            </a:xfrm>
            <a:prstGeom prst="rect">
              <a:avLst/>
            </a:prstGeom>
            <a:solidFill>
              <a:schemeClr val="accent3">
                <a:lumMod val="20000"/>
                <a:lumOff val="80000"/>
              </a:schemeClr>
            </a:solidFill>
          </p:spPr>
          <p:txBody>
            <a:bodyPr wrap="none">
              <a:spAutoFit/>
            </a:bodyPr>
            <a:lstStyle/>
            <a:p>
              <a:r>
                <a:rPr lang="en-ID" smtClean="0">
                  <a:solidFill>
                    <a:srgbClr val="FF0000"/>
                  </a:solidFill>
                </a:rPr>
                <a:t>P3</a:t>
              </a:r>
              <a:endParaRPr lang="en-US">
                <a:solidFill>
                  <a:srgbClr val="FF0000"/>
                </a:solidFill>
              </a:endParaRPr>
            </a:p>
          </p:txBody>
        </p:sp>
      </p:grpSp>
      <p:sp>
        <p:nvSpPr>
          <p:cNvPr id="14"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53847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prstClr val="black"/>
                </a:solidFill>
                <a:latin typeface="AR JULIAN" pitchFamily="2" charset="0"/>
                <a:sym typeface="Wingdings"/>
              </a:rPr>
              <a:t> KONTEKSTUAL KOMPETENSI BASIS DATA</a:t>
            </a:r>
            <a:endParaRPr lang="id-ID" sz="3200">
              <a:solidFill>
                <a:prstClr val="black"/>
              </a:solidFill>
              <a:latin typeface="AR JULIAN" pitchFamily="2" charset="0"/>
            </a:endParaRPr>
          </a:p>
        </p:txBody>
      </p:sp>
      <p:sp>
        <p:nvSpPr>
          <p:cNvPr id="15" name="Rounded Rectangle 14"/>
          <p:cNvSpPr/>
          <p:nvPr/>
        </p:nvSpPr>
        <p:spPr>
          <a:xfrm>
            <a:off x="10116589" y="83014"/>
            <a:ext cx="1681833"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prstClr val="black"/>
                </a:solidFill>
              </a:rPr>
              <a:t>Harus Selalu di-REVIEW</a:t>
            </a:r>
            <a:endParaRPr lang="en-US" sz="1600" i="1">
              <a:solidFill>
                <a:prstClr val="black"/>
              </a:solidFill>
            </a:endParaRPr>
          </a:p>
        </p:txBody>
      </p:sp>
    </p:spTree>
    <p:extLst>
      <p:ext uri="{BB962C8B-B14F-4D97-AF65-F5344CB8AC3E}">
        <p14:creationId xmlns:p14="http://schemas.microsoft.com/office/powerpoint/2010/main" val="3232833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37775" y="136038"/>
            <a:ext cx="10999524" cy="438497"/>
          </a:xfrm>
        </p:spPr>
        <p:txBody>
          <a:bodyPr>
            <a:normAutofit fontScale="90000"/>
          </a:bodyPr>
          <a:lstStyle/>
          <a:p>
            <a:pPr algn="l"/>
            <a:r>
              <a:rPr lang="en-US" sz="2800" smtClean="0">
                <a:latin typeface="Calibri" pitchFamily="34" charset="0"/>
              </a:rPr>
              <a:t>“TIP PEMBEDA” RELATIONAL : </a:t>
            </a:r>
            <a:r>
              <a:rPr lang="en-US" sz="2200" smtClean="0">
                <a:latin typeface="Calibri" pitchFamily="34" charset="0"/>
              </a:rPr>
              <a:t>TABEL REFERENSI, TABEL MASTER, TABEL TRANSAKSI</a:t>
            </a:r>
            <a:endParaRPr lang="en-US" sz="2800">
              <a:latin typeface="Calibri" pitchFamily="34" charset="0"/>
            </a:endParaRPr>
          </a:p>
        </p:txBody>
      </p:sp>
      <p:sp>
        <p:nvSpPr>
          <p:cNvPr id="76" name="Rectangle 75"/>
          <p:cNvSpPr/>
          <p:nvPr/>
        </p:nvSpPr>
        <p:spPr>
          <a:xfrm>
            <a:off x="371828" y="766584"/>
            <a:ext cx="6951056" cy="6093976"/>
          </a:xfrm>
          <a:prstGeom prst="rect">
            <a:avLst/>
          </a:prstGeom>
          <a:noFill/>
          <a:ln>
            <a:noFill/>
          </a:ln>
        </p:spPr>
        <p:txBody>
          <a:bodyPr wrap="square">
            <a:spAutoFit/>
          </a:bodyPr>
          <a:lstStyle/>
          <a:p>
            <a:pPr marL="230188" indent="-230188">
              <a:buFont typeface="+mj-lt"/>
              <a:buAutoNum type="arabicPeriod"/>
            </a:pPr>
            <a:r>
              <a:rPr lang="en-US" sz="1500" b="1" smtClean="0"/>
              <a:t>Tabel Referensi/ Acuan</a:t>
            </a:r>
            <a:r>
              <a:rPr lang="en-US" sz="1500" smtClean="0"/>
              <a:t> </a:t>
            </a:r>
            <a:r>
              <a:rPr lang="en-US" sz="1500" smtClean="0">
                <a:latin typeface="Calibri" pitchFamily="34" charset="0"/>
              </a:rPr>
              <a:t>adalah tabel yang isinya digunakan untuk acuan pengisian tabel lainnya (tabel master &amp; transaksi), dengan kriteria bahwa volume isi/instan/record  </a:t>
            </a:r>
            <a:r>
              <a:rPr lang="en-US" sz="1500" smtClean="0">
                <a:solidFill>
                  <a:srgbClr val="FF0000"/>
                </a:solidFill>
                <a:latin typeface="Calibri" pitchFamily="34" charset="0"/>
              </a:rPr>
              <a:t>tabelnya berjumlah 2 – 15 record (item data) </a:t>
            </a:r>
            <a:r>
              <a:rPr lang="en-US" sz="1500" smtClean="0">
                <a:latin typeface="Calibri" pitchFamily="34" charset="0"/>
              </a:rPr>
              <a:t>dan jumlahnya relatif tidak pernah berubah selamanya.</a:t>
            </a:r>
          </a:p>
          <a:p>
            <a:pPr lvl="1"/>
            <a:r>
              <a:rPr lang="en-US" sz="1500" u="sng" smtClean="0">
                <a:latin typeface="Calibri" pitchFamily="34" charset="0"/>
              </a:rPr>
              <a:t>Contoh</a:t>
            </a:r>
            <a:r>
              <a:rPr lang="en-US" sz="1500" smtClean="0">
                <a:latin typeface="Calibri" pitchFamily="34" charset="0"/>
              </a:rPr>
              <a:t> :</a:t>
            </a:r>
          </a:p>
          <a:p>
            <a:pPr marL="687388" lvl="1" indent="-230188">
              <a:buFont typeface="+mj-lt"/>
              <a:buAutoNum type="arabicPeriod"/>
            </a:pPr>
            <a:r>
              <a:rPr lang="en-US" sz="1500" smtClean="0">
                <a:solidFill>
                  <a:srgbClr val="FF0000"/>
                </a:solidFill>
                <a:latin typeface="Calibri" pitchFamily="34" charset="0"/>
              </a:rPr>
              <a:t>Jenis_kelamin</a:t>
            </a:r>
            <a:r>
              <a:rPr lang="en-US" sz="1500" smtClean="0">
                <a:latin typeface="Calibri" pitchFamily="34" charset="0"/>
              </a:rPr>
              <a:t>   sebutkan anggota lengkap  : 1) Perempuan, 2) Laki-laki</a:t>
            </a:r>
          </a:p>
          <a:p>
            <a:pPr marL="687388" lvl="1" indent="-230188">
              <a:buFontTx/>
              <a:buAutoNum type="arabicPeriod"/>
            </a:pPr>
            <a:r>
              <a:rPr lang="en-US" sz="1500" smtClean="0">
                <a:solidFill>
                  <a:srgbClr val="FF0000"/>
                </a:solidFill>
                <a:latin typeface="Calibri" pitchFamily="34" charset="0"/>
              </a:rPr>
              <a:t>Golongan_Darah</a:t>
            </a:r>
            <a:r>
              <a:rPr lang="en-US" sz="1500" smtClean="0">
                <a:latin typeface="Calibri" pitchFamily="34" charset="0"/>
              </a:rPr>
              <a:t>  </a:t>
            </a:r>
            <a:r>
              <a:rPr lang="en-US" sz="1500">
                <a:latin typeface="Calibri" pitchFamily="34" charset="0"/>
              </a:rPr>
              <a:t>sebutkan anggota lengkap  : </a:t>
            </a:r>
            <a:r>
              <a:rPr lang="en-US" sz="1500" smtClean="0">
                <a:latin typeface="Calibri" pitchFamily="34" charset="0"/>
              </a:rPr>
              <a:t>A, B, AB, O</a:t>
            </a:r>
            <a:endParaRPr lang="en-US" sz="1500">
              <a:latin typeface="Calibri" pitchFamily="34" charset="0"/>
            </a:endParaRPr>
          </a:p>
          <a:p>
            <a:pPr marL="687388" lvl="1" indent="-230188">
              <a:buFontTx/>
              <a:buAutoNum type="arabicPeriod"/>
            </a:pPr>
            <a:r>
              <a:rPr lang="en-US" sz="1500" smtClean="0">
                <a:solidFill>
                  <a:srgbClr val="FF0000"/>
                </a:solidFill>
                <a:latin typeface="Calibri" pitchFamily="34" charset="0"/>
              </a:rPr>
              <a:t>Status_Pernikahan </a:t>
            </a:r>
            <a:r>
              <a:rPr lang="en-US" sz="1500" smtClean="0">
                <a:latin typeface="Calibri" pitchFamily="34" charset="0"/>
              </a:rPr>
              <a:t>  </a:t>
            </a:r>
            <a:r>
              <a:rPr lang="en-US" sz="1500">
                <a:latin typeface="Calibri" pitchFamily="34" charset="0"/>
              </a:rPr>
              <a:t>sebutkan anggota lengkap  : </a:t>
            </a:r>
            <a:r>
              <a:rPr lang="en-US" sz="1500" smtClean="0">
                <a:latin typeface="Calibri" pitchFamily="34" charset="0"/>
              </a:rPr>
              <a:t>Belum Kawin, Menikah, Janda, Duda.   </a:t>
            </a:r>
          </a:p>
          <a:p>
            <a:pPr marL="687388" lvl="1" indent="-230188">
              <a:buFontTx/>
              <a:buAutoNum type="arabicPeriod"/>
            </a:pPr>
            <a:r>
              <a:rPr lang="en-US" sz="1500" smtClean="0">
                <a:solidFill>
                  <a:srgbClr val="FF0000"/>
                </a:solidFill>
                <a:latin typeface="Calibri" pitchFamily="34" charset="0"/>
              </a:rPr>
              <a:t>Status_kewarganeraan, Jenis_pekerjaan, agama, …</a:t>
            </a:r>
            <a:endParaRPr lang="en-US" sz="1500">
              <a:latin typeface="Calibri" pitchFamily="34" charset="0"/>
            </a:endParaRPr>
          </a:p>
          <a:p>
            <a:pPr marL="230188" indent="-230188">
              <a:buFont typeface="+mj-lt"/>
              <a:buAutoNum type="arabicPeriod"/>
            </a:pPr>
            <a:r>
              <a:rPr lang="en-US" sz="1500" b="1" smtClean="0"/>
              <a:t>Tabel Master/Utama</a:t>
            </a:r>
            <a:r>
              <a:rPr lang="en-US" sz="1500" smtClean="0"/>
              <a:t> </a:t>
            </a:r>
            <a:r>
              <a:rPr lang="en-US" sz="1500">
                <a:latin typeface="Calibri" pitchFamily="34" charset="0"/>
              </a:rPr>
              <a:t>adalah tabel yang isinya digunakan untuk </a:t>
            </a:r>
            <a:r>
              <a:rPr lang="en-US" sz="1500" smtClean="0">
                <a:latin typeface="Calibri" pitchFamily="34" charset="0"/>
              </a:rPr>
              <a:t>menyimpan data utama dengan kriteria </a:t>
            </a:r>
            <a:r>
              <a:rPr lang="en-US" sz="1500">
                <a:latin typeface="Calibri" pitchFamily="34" charset="0"/>
              </a:rPr>
              <a:t>bahwa </a:t>
            </a:r>
            <a:r>
              <a:rPr lang="en-US" sz="1500" smtClean="0">
                <a:latin typeface="Calibri" pitchFamily="34" charset="0"/>
              </a:rPr>
              <a:t>volume isi/instan/record  </a:t>
            </a:r>
            <a:r>
              <a:rPr lang="en-US" sz="1500">
                <a:latin typeface="Calibri" pitchFamily="34" charset="0"/>
              </a:rPr>
              <a:t>tabelnya </a:t>
            </a:r>
            <a:r>
              <a:rPr lang="en-US" sz="1500" smtClean="0">
                <a:latin typeface="Calibri" pitchFamily="34" charset="0"/>
              </a:rPr>
              <a:t>cenderung banyak, namun jumlah relatif  tetap setelah penyimpanan data pertama kali.</a:t>
            </a:r>
            <a:endParaRPr lang="en-US" sz="1500">
              <a:latin typeface="Calibri" pitchFamily="34" charset="0"/>
            </a:endParaRPr>
          </a:p>
          <a:p>
            <a:pPr lvl="1"/>
            <a:r>
              <a:rPr lang="en-US" sz="1500" u="sng">
                <a:latin typeface="Calibri" pitchFamily="34" charset="0"/>
              </a:rPr>
              <a:t>Contoh</a:t>
            </a:r>
            <a:r>
              <a:rPr lang="en-US" sz="1500">
                <a:latin typeface="Calibri" pitchFamily="34" charset="0"/>
              </a:rPr>
              <a:t> :</a:t>
            </a:r>
          </a:p>
          <a:p>
            <a:pPr marL="687388" lvl="1" indent="-230188">
              <a:buFont typeface="+mj-lt"/>
              <a:buAutoNum type="arabicPeriod"/>
            </a:pPr>
            <a:r>
              <a:rPr lang="en-US" sz="1500" smtClean="0">
                <a:latin typeface="Calibri" pitchFamily="34" charset="0"/>
              </a:rPr>
              <a:t>Mahasiswa  </a:t>
            </a:r>
            <a:r>
              <a:rPr lang="en-US" sz="1500">
                <a:latin typeface="Calibri" pitchFamily="34" charset="0"/>
              </a:rPr>
              <a:t>sebutkan </a:t>
            </a:r>
            <a:r>
              <a:rPr lang="en-US" sz="1500" smtClean="0">
                <a:latin typeface="Calibri" pitchFamily="34" charset="0"/>
              </a:rPr>
              <a:t>minimal 3 anggota : </a:t>
            </a:r>
            <a:r>
              <a:rPr lang="en-US" sz="1500">
                <a:latin typeface="Calibri" pitchFamily="34" charset="0"/>
              </a:rPr>
              <a:t>…</a:t>
            </a:r>
          </a:p>
          <a:p>
            <a:pPr marL="687388" lvl="1" indent="-230188">
              <a:buFontTx/>
              <a:buAutoNum type="arabicPeriod"/>
            </a:pPr>
            <a:r>
              <a:rPr lang="en-US" sz="1500" smtClean="0">
                <a:latin typeface="Calibri" pitchFamily="34" charset="0"/>
              </a:rPr>
              <a:t>Jamaah  sebutkan </a:t>
            </a:r>
            <a:r>
              <a:rPr lang="en-US" sz="1500">
                <a:latin typeface="Calibri" pitchFamily="34" charset="0"/>
              </a:rPr>
              <a:t>minimal 3 anggota   : …</a:t>
            </a:r>
          </a:p>
          <a:p>
            <a:pPr marL="687388" lvl="1" indent="-230188">
              <a:buFontTx/>
              <a:buAutoNum type="arabicPeriod"/>
            </a:pPr>
            <a:r>
              <a:rPr lang="en-US" sz="1500" smtClean="0">
                <a:latin typeface="Calibri" pitchFamily="34" charset="0"/>
              </a:rPr>
              <a:t>Karyawan, nasabah, penduduk, guru, dosen, </a:t>
            </a:r>
            <a:endParaRPr lang="en-US" sz="1500">
              <a:latin typeface="Calibri" pitchFamily="34" charset="0"/>
            </a:endParaRPr>
          </a:p>
          <a:p>
            <a:pPr marL="230188" indent="-230188">
              <a:buFont typeface="+mj-lt"/>
              <a:buAutoNum type="arabicPeriod"/>
            </a:pPr>
            <a:endParaRPr lang="en-US" sz="1500" smtClean="0">
              <a:latin typeface="Calibri" pitchFamily="34" charset="0"/>
            </a:endParaRPr>
          </a:p>
          <a:p>
            <a:pPr marL="230188" indent="-230188">
              <a:buFont typeface="+mj-lt"/>
              <a:buAutoNum type="arabicPeriod"/>
            </a:pPr>
            <a:r>
              <a:rPr lang="en-US" sz="1500" b="1" smtClean="0"/>
              <a:t>Tabel Transaksi/Aktivitas</a:t>
            </a:r>
            <a:r>
              <a:rPr lang="en-US" sz="1500" smtClean="0"/>
              <a:t> </a:t>
            </a:r>
            <a:r>
              <a:rPr lang="en-US" sz="1500" smtClean="0">
                <a:latin typeface="Calibri" pitchFamily="34" charset="0"/>
              </a:rPr>
              <a:t>adalah tabel yang isinya digunakan untuk menyimpan data aktivitas dari data master dengan kriteria volume isi/instan/record  tabelnya berkembang banyak/besar sekali dan jumlahnya berubah mengikuti waktu. </a:t>
            </a:r>
          </a:p>
          <a:p>
            <a:pPr lvl="1"/>
            <a:r>
              <a:rPr lang="en-US" sz="1500" u="sng">
                <a:latin typeface="Calibri" pitchFamily="34" charset="0"/>
              </a:rPr>
              <a:t>Contoh</a:t>
            </a:r>
            <a:r>
              <a:rPr lang="en-US" sz="1500">
                <a:latin typeface="Calibri" pitchFamily="34" charset="0"/>
              </a:rPr>
              <a:t> :</a:t>
            </a:r>
          </a:p>
          <a:p>
            <a:pPr marL="800100" lvl="1" indent="-342900">
              <a:buFont typeface="+mj-lt"/>
              <a:buAutoNum type="arabicPeriod"/>
            </a:pPr>
            <a:r>
              <a:rPr lang="en-US" sz="1500" smtClean="0">
                <a:latin typeface="Calibri" pitchFamily="34" charset="0"/>
              </a:rPr>
              <a:t>“Absensi” ~ “Presensi” sebutkan </a:t>
            </a:r>
            <a:r>
              <a:rPr lang="en-US" sz="1500">
                <a:latin typeface="Calibri" pitchFamily="34" charset="0"/>
              </a:rPr>
              <a:t>minimal 3 anggota : …</a:t>
            </a:r>
          </a:p>
          <a:p>
            <a:pPr marL="800100" lvl="1" indent="-342900">
              <a:buFontTx/>
              <a:buAutoNum type="arabicPeriod"/>
            </a:pPr>
            <a:r>
              <a:rPr lang="en-US" sz="1500" smtClean="0">
                <a:latin typeface="Calibri" pitchFamily="34" charset="0"/>
              </a:rPr>
              <a:t>Penjualan, Pembelian, … sebutkan </a:t>
            </a:r>
            <a:r>
              <a:rPr lang="en-US" sz="1500">
                <a:latin typeface="Calibri" pitchFamily="34" charset="0"/>
              </a:rPr>
              <a:t>minimal 3 anggota : …</a:t>
            </a:r>
          </a:p>
          <a:p>
            <a:pPr marL="800100" lvl="1" indent="-342900">
              <a:buFontTx/>
              <a:buAutoNum type="arabicPeriod"/>
            </a:pPr>
            <a:r>
              <a:rPr lang="en-US" sz="1500" smtClean="0">
                <a:latin typeface="Calibri" pitchFamily="34" charset="0"/>
              </a:rPr>
              <a:t>Kecelakaan, Kematian, kelahiran, …  </a:t>
            </a:r>
            <a:r>
              <a:rPr lang="en-US" sz="1500">
                <a:latin typeface="Calibri" pitchFamily="34" charset="0"/>
              </a:rPr>
              <a:t>sebutkan minimal 3 anggota : …</a:t>
            </a:r>
          </a:p>
        </p:txBody>
      </p:sp>
      <p:sp>
        <p:nvSpPr>
          <p:cNvPr id="84" name="Rectangle 83"/>
          <p:cNvSpPr/>
          <p:nvPr/>
        </p:nvSpPr>
        <p:spPr>
          <a:xfrm>
            <a:off x="7751901" y="821939"/>
            <a:ext cx="3792772" cy="2308324"/>
          </a:xfrm>
          <a:prstGeom prst="rect">
            <a:avLst/>
          </a:prstGeom>
          <a:solidFill>
            <a:srgbClr val="FFFFCC"/>
          </a:solidFill>
          <a:ln>
            <a:solidFill>
              <a:schemeClr val="bg1">
                <a:lumMod val="75000"/>
              </a:schemeClr>
            </a:solidFill>
          </a:ln>
        </p:spPr>
        <p:txBody>
          <a:bodyPr wrap="square">
            <a:spAutoFit/>
          </a:bodyPr>
          <a:lstStyle/>
          <a:p>
            <a:r>
              <a:rPr lang="en-US" sz="1600" b="1" smtClean="0">
                <a:solidFill>
                  <a:srgbClr val="FF0000"/>
                </a:solidFill>
              </a:rPr>
              <a:t>Istilah Tambahan :</a:t>
            </a:r>
          </a:p>
          <a:p>
            <a:endParaRPr lang="en-US" sz="1600" b="1" smtClean="0"/>
          </a:p>
          <a:p>
            <a:r>
              <a:rPr lang="en-US" sz="1600" b="1" smtClean="0"/>
              <a:t>Tabel Historis</a:t>
            </a:r>
            <a:r>
              <a:rPr lang="en-US" sz="1600" smtClean="0"/>
              <a:t> = ? </a:t>
            </a:r>
            <a:r>
              <a:rPr lang="en-US" sz="1600" smtClean="0">
                <a:latin typeface="Calibri" pitchFamily="34" charset="0"/>
              </a:rPr>
              <a:t>Definisikan sendiri.</a:t>
            </a:r>
          </a:p>
          <a:p>
            <a:endParaRPr lang="en-US" sz="1600" b="1" smtClean="0"/>
          </a:p>
          <a:p>
            <a:r>
              <a:rPr lang="en-US" sz="1600" b="1" smtClean="0"/>
              <a:t>Tabel Temporary</a:t>
            </a:r>
            <a:r>
              <a:rPr lang="en-US" sz="1600" smtClean="0"/>
              <a:t> </a:t>
            </a:r>
            <a:r>
              <a:rPr lang="en-US" sz="1600"/>
              <a:t>= ? </a:t>
            </a:r>
            <a:r>
              <a:rPr lang="en-US" sz="1600">
                <a:latin typeface="Calibri" pitchFamily="34" charset="0"/>
              </a:rPr>
              <a:t>Definisikan sendiri</a:t>
            </a:r>
            <a:r>
              <a:rPr lang="en-US" sz="1600" smtClean="0">
                <a:latin typeface="Calibri" pitchFamily="34" charset="0"/>
              </a:rPr>
              <a:t>.</a:t>
            </a:r>
          </a:p>
          <a:p>
            <a:endParaRPr lang="en-US" sz="1600">
              <a:latin typeface="Calibri" pitchFamily="34" charset="0"/>
            </a:endParaRPr>
          </a:p>
          <a:p>
            <a:r>
              <a:rPr lang="en-US" sz="1600" b="1" smtClean="0"/>
              <a:t>Tabel Log</a:t>
            </a:r>
            <a:r>
              <a:rPr lang="en-US" sz="1600" smtClean="0"/>
              <a:t> </a:t>
            </a:r>
            <a:r>
              <a:rPr lang="en-US" sz="1600"/>
              <a:t>= ? </a:t>
            </a:r>
            <a:r>
              <a:rPr lang="en-US" sz="1600">
                <a:latin typeface="Calibri" pitchFamily="34" charset="0"/>
              </a:rPr>
              <a:t>Definisikan sendiri.</a:t>
            </a:r>
          </a:p>
          <a:p>
            <a:endParaRPr lang="en-US" sz="1600" smtClean="0">
              <a:latin typeface="Calibri" pitchFamily="34" charset="0"/>
            </a:endParaRPr>
          </a:p>
          <a:p>
            <a:r>
              <a:rPr lang="en-US" sz="1600" smtClean="0">
                <a:latin typeface="Calibri" pitchFamily="34" charset="0"/>
              </a:rPr>
              <a:t>Dan lain-lain.</a:t>
            </a:r>
            <a:endParaRPr lang="en-US" sz="1600">
              <a:latin typeface="Calibri" pitchFamily="34" charset="0"/>
            </a:endParaRPr>
          </a:p>
        </p:txBody>
      </p:sp>
      <p:grpSp>
        <p:nvGrpSpPr>
          <p:cNvPr id="37" name="Group 36"/>
          <p:cNvGrpSpPr/>
          <p:nvPr/>
        </p:nvGrpSpPr>
        <p:grpSpPr>
          <a:xfrm>
            <a:off x="7616852" y="4215208"/>
            <a:ext cx="4315155" cy="1647171"/>
            <a:chOff x="7602782" y="3545718"/>
            <a:chExt cx="4315155" cy="1647171"/>
          </a:xfrm>
        </p:grpSpPr>
        <p:sp>
          <p:nvSpPr>
            <p:cNvPr id="85" name="Rectangle 84"/>
            <p:cNvSpPr/>
            <p:nvPr/>
          </p:nvSpPr>
          <p:spPr>
            <a:xfrm>
              <a:off x="9750577" y="4113788"/>
              <a:ext cx="831501"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Pegawai</a:t>
              </a:r>
              <a:endParaRPr lang="en-US" sz="1400">
                <a:solidFill>
                  <a:schemeClr val="tx1"/>
                </a:solidFill>
              </a:endParaRPr>
            </a:p>
          </p:txBody>
        </p:sp>
        <p:sp>
          <p:nvSpPr>
            <p:cNvPr id="90" name="Rectangle 89"/>
            <p:cNvSpPr/>
            <p:nvPr/>
          </p:nvSpPr>
          <p:spPr>
            <a:xfrm>
              <a:off x="7609290" y="3643337"/>
              <a:ext cx="800984" cy="417133"/>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Jenis_</a:t>
              </a:r>
              <a:br>
                <a:rPr lang="en-US" sz="1200" smtClean="0">
                  <a:solidFill>
                    <a:schemeClr val="tx1"/>
                  </a:solidFill>
                </a:rPr>
              </a:br>
              <a:r>
                <a:rPr lang="en-US" sz="1200" smtClean="0">
                  <a:solidFill>
                    <a:schemeClr val="tx1"/>
                  </a:solidFill>
                </a:rPr>
                <a:t>Kelamin</a:t>
              </a:r>
              <a:endParaRPr lang="en-US" sz="1200">
                <a:solidFill>
                  <a:schemeClr val="tx1"/>
                </a:solidFill>
              </a:endParaRPr>
            </a:p>
          </p:txBody>
        </p:sp>
        <p:sp>
          <p:nvSpPr>
            <p:cNvPr id="102" name="Rectangle 101"/>
            <p:cNvSpPr/>
            <p:nvPr/>
          </p:nvSpPr>
          <p:spPr>
            <a:xfrm>
              <a:off x="7603886" y="4148899"/>
              <a:ext cx="806387" cy="380773"/>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Gol_</a:t>
              </a:r>
              <a:br>
                <a:rPr lang="en-US" sz="1200" smtClean="0">
                  <a:solidFill>
                    <a:schemeClr val="tx1"/>
                  </a:solidFill>
                </a:rPr>
              </a:br>
              <a:r>
                <a:rPr lang="en-US" sz="1200" smtClean="0">
                  <a:solidFill>
                    <a:schemeClr val="tx1"/>
                  </a:solidFill>
                </a:rPr>
                <a:t>Darah</a:t>
              </a:r>
              <a:endParaRPr lang="en-US" sz="1200">
                <a:solidFill>
                  <a:schemeClr val="tx1"/>
                </a:solidFill>
              </a:endParaRPr>
            </a:p>
          </p:txBody>
        </p:sp>
        <p:sp>
          <p:nvSpPr>
            <p:cNvPr id="113" name="Rectangle 112"/>
            <p:cNvSpPr/>
            <p:nvPr/>
          </p:nvSpPr>
          <p:spPr>
            <a:xfrm>
              <a:off x="7602782" y="4686726"/>
              <a:ext cx="800984" cy="33801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a:t>
              </a:r>
              <a:endParaRPr lang="en-US" sz="1200">
                <a:solidFill>
                  <a:schemeClr val="tx1"/>
                </a:solidFill>
              </a:endParaRPr>
            </a:p>
          </p:txBody>
        </p:sp>
        <p:sp>
          <p:nvSpPr>
            <p:cNvPr id="115" name="Rectangle 114"/>
            <p:cNvSpPr/>
            <p:nvPr/>
          </p:nvSpPr>
          <p:spPr>
            <a:xfrm>
              <a:off x="10891136" y="4854872"/>
              <a:ext cx="887273"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Barang</a:t>
              </a:r>
              <a:endParaRPr lang="en-US" sz="1400">
                <a:solidFill>
                  <a:schemeClr val="tx1"/>
                </a:solidFill>
              </a:endParaRPr>
            </a:p>
          </p:txBody>
        </p:sp>
        <p:sp>
          <p:nvSpPr>
            <p:cNvPr id="116" name="Diamond 115"/>
            <p:cNvSpPr/>
            <p:nvPr/>
          </p:nvSpPr>
          <p:spPr>
            <a:xfrm>
              <a:off x="10748244" y="4037418"/>
              <a:ext cx="1169693"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smtClean="0">
                  <a:solidFill>
                    <a:schemeClr val="tx1"/>
                  </a:solidFill>
                </a:rPr>
                <a:t>Penjualan</a:t>
              </a:r>
              <a:endParaRPr lang="en-US" sz="1100">
                <a:solidFill>
                  <a:schemeClr val="tx1"/>
                </a:solidFill>
              </a:endParaRPr>
            </a:p>
          </p:txBody>
        </p:sp>
        <p:cxnSp>
          <p:nvCxnSpPr>
            <p:cNvPr id="117" name="Straight Connector 116"/>
            <p:cNvCxnSpPr/>
            <p:nvPr/>
          </p:nvCxnSpPr>
          <p:spPr>
            <a:xfrm>
              <a:off x="11334774" y="4506620"/>
              <a:ext cx="0" cy="3415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85" idx="3"/>
              <a:endCxn id="116" idx="1"/>
            </p:cNvCxnSpPr>
            <p:nvPr/>
          </p:nvCxnSpPr>
          <p:spPr>
            <a:xfrm flipV="1">
              <a:off x="10582078" y="4275111"/>
              <a:ext cx="166166" cy="76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5" name="Diamond 124"/>
            <p:cNvSpPr/>
            <p:nvPr/>
          </p:nvSpPr>
          <p:spPr>
            <a:xfrm>
              <a:off x="8557256" y="4129156"/>
              <a:ext cx="977835" cy="338018"/>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smtClean="0">
                  <a:solidFill>
                    <a:schemeClr val="tx1"/>
                  </a:solidFill>
                </a:rPr>
                <a:t>memiliki</a:t>
              </a:r>
              <a:endParaRPr lang="en-US" sz="1100">
                <a:solidFill>
                  <a:schemeClr val="tx1"/>
                </a:solidFill>
              </a:endParaRPr>
            </a:p>
          </p:txBody>
        </p:sp>
        <p:cxnSp>
          <p:nvCxnSpPr>
            <p:cNvPr id="126" name="Straight Connector 125"/>
            <p:cNvCxnSpPr>
              <a:endCxn id="125" idx="1"/>
            </p:cNvCxnSpPr>
            <p:nvPr/>
          </p:nvCxnSpPr>
          <p:spPr>
            <a:xfrm>
              <a:off x="8410274" y="4297861"/>
              <a:ext cx="146982" cy="3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9512039" y="4282797"/>
              <a:ext cx="238538" cy="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8410274" y="3801659"/>
              <a:ext cx="329241" cy="106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9505530" y="4471549"/>
              <a:ext cx="239411" cy="3407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402583" y="4004408"/>
              <a:ext cx="272692"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a:t>
              </a:r>
              <a:endParaRPr lang="en-US" sz="1100">
                <a:solidFill>
                  <a:schemeClr val="tx1"/>
                </a:solidFill>
              </a:endParaRPr>
            </a:p>
          </p:txBody>
        </p:sp>
        <p:sp>
          <p:nvSpPr>
            <p:cNvPr id="149" name="Rectangle 148"/>
            <p:cNvSpPr/>
            <p:nvPr/>
          </p:nvSpPr>
          <p:spPr>
            <a:xfrm>
              <a:off x="9405783" y="4015618"/>
              <a:ext cx="368647"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N</a:t>
              </a:r>
              <a:endParaRPr lang="en-US" sz="1100">
                <a:solidFill>
                  <a:schemeClr val="tx1"/>
                </a:solidFill>
              </a:endParaRPr>
            </a:p>
          </p:txBody>
        </p:sp>
        <p:sp>
          <p:nvSpPr>
            <p:cNvPr id="150" name="Rectangle 149"/>
            <p:cNvSpPr/>
            <p:nvPr/>
          </p:nvSpPr>
          <p:spPr>
            <a:xfrm>
              <a:off x="9915814" y="4463178"/>
              <a:ext cx="741755"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smtClean="0">
                  <a:solidFill>
                    <a:schemeClr val="tx1"/>
                  </a:solidFill>
                </a:rPr>
                <a:t>(Kasir)</a:t>
              </a:r>
              <a:endParaRPr lang="en-US" sz="1400" i="1">
                <a:solidFill>
                  <a:schemeClr val="tx1"/>
                </a:solidFill>
              </a:endParaRPr>
            </a:p>
          </p:txBody>
        </p:sp>
        <p:sp>
          <p:nvSpPr>
            <p:cNvPr id="151" name="Diamond 150"/>
            <p:cNvSpPr/>
            <p:nvPr/>
          </p:nvSpPr>
          <p:spPr>
            <a:xfrm>
              <a:off x="8557256" y="3590554"/>
              <a:ext cx="977834" cy="422210"/>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smtClean="0">
                  <a:solidFill>
                    <a:schemeClr val="tx1"/>
                  </a:solidFill>
                </a:rPr>
                <a:t>memiliki</a:t>
              </a:r>
              <a:endParaRPr lang="en-US" sz="1100">
                <a:solidFill>
                  <a:schemeClr val="tx1"/>
                </a:solidFill>
              </a:endParaRPr>
            </a:p>
          </p:txBody>
        </p:sp>
        <p:cxnSp>
          <p:nvCxnSpPr>
            <p:cNvPr id="152" name="Straight Connector 151"/>
            <p:cNvCxnSpPr/>
            <p:nvPr/>
          </p:nvCxnSpPr>
          <p:spPr>
            <a:xfrm>
              <a:off x="9508498" y="3786293"/>
              <a:ext cx="236443" cy="32749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9641464" y="3806425"/>
              <a:ext cx="368647"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N</a:t>
              </a:r>
              <a:endParaRPr lang="en-US" sz="1100">
                <a:solidFill>
                  <a:schemeClr val="tx1"/>
                </a:solidFill>
              </a:endParaRPr>
            </a:p>
          </p:txBody>
        </p:sp>
        <p:sp>
          <p:nvSpPr>
            <p:cNvPr id="154" name="Rectangle 153"/>
            <p:cNvSpPr/>
            <p:nvPr/>
          </p:nvSpPr>
          <p:spPr>
            <a:xfrm>
              <a:off x="8377376" y="3545718"/>
              <a:ext cx="297899"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a:t>
              </a:r>
              <a:endParaRPr lang="en-US" sz="1100">
                <a:solidFill>
                  <a:schemeClr val="tx1"/>
                </a:solidFill>
              </a:endParaRPr>
            </a:p>
          </p:txBody>
        </p:sp>
        <p:cxnSp>
          <p:nvCxnSpPr>
            <p:cNvPr id="155" name="Straight Connector 154"/>
            <p:cNvCxnSpPr>
              <a:endCxn id="164" idx="2"/>
            </p:cNvCxnSpPr>
            <p:nvPr/>
          </p:nvCxnSpPr>
          <p:spPr>
            <a:xfrm flipV="1">
              <a:off x="8403766" y="4830995"/>
              <a:ext cx="171715" cy="738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2" name="Diamond 161"/>
            <p:cNvSpPr/>
            <p:nvPr/>
          </p:nvSpPr>
          <p:spPr>
            <a:xfrm>
              <a:off x="8557256" y="4616584"/>
              <a:ext cx="971326" cy="422210"/>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smtClean="0">
                  <a:solidFill>
                    <a:schemeClr val="tx1"/>
                  </a:solidFill>
                </a:rPr>
                <a:t>memiliki</a:t>
              </a:r>
              <a:endParaRPr lang="en-US" sz="1100">
                <a:solidFill>
                  <a:schemeClr val="tx1"/>
                </a:solidFill>
              </a:endParaRPr>
            </a:p>
          </p:txBody>
        </p:sp>
        <p:sp>
          <p:nvSpPr>
            <p:cNvPr id="164" name="Rectangle 163"/>
            <p:cNvSpPr/>
            <p:nvPr/>
          </p:nvSpPr>
          <p:spPr>
            <a:xfrm>
              <a:off x="8411446" y="4554920"/>
              <a:ext cx="328070"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1</a:t>
              </a:r>
              <a:endParaRPr lang="en-US" sz="1100">
                <a:solidFill>
                  <a:schemeClr val="tx1"/>
                </a:solidFill>
              </a:endParaRPr>
            </a:p>
          </p:txBody>
        </p:sp>
        <p:sp>
          <p:nvSpPr>
            <p:cNvPr id="166" name="Rectangle 165"/>
            <p:cNvSpPr/>
            <p:nvPr/>
          </p:nvSpPr>
          <p:spPr>
            <a:xfrm>
              <a:off x="9590106" y="4536246"/>
              <a:ext cx="368647"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N</a:t>
              </a:r>
              <a:endParaRPr lang="en-US" sz="1100">
                <a:solidFill>
                  <a:schemeClr val="tx1"/>
                </a:solidFill>
              </a:endParaRPr>
            </a:p>
          </p:txBody>
        </p:sp>
        <p:sp>
          <p:nvSpPr>
            <p:cNvPr id="167" name="Rectangle 166"/>
            <p:cNvSpPr/>
            <p:nvPr/>
          </p:nvSpPr>
          <p:spPr>
            <a:xfrm>
              <a:off x="10523564" y="3975750"/>
              <a:ext cx="316839"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N</a:t>
              </a:r>
              <a:endParaRPr lang="en-US" sz="1100">
                <a:solidFill>
                  <a:schemeClr val="tx1"/>
                </a:solidFill>
              </a:endParaRPr>
            </a:p>
          </p:txBody>
        </p:sp>
        <p:sp>
          <p:nvSpPr>
            <p:cNvPr id="168" name="Rectangle 167"/>
            <p:cNvSpPr/>
            <p:nvPr/>
          </p:nvSpPr>
          <p:spPr>
            <a:xfrm>
              <a:off x="11334772" y="4593532"/>
              <a:ext cx="368647" cy="27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solidFill>
                    <a:schemeClr val="tx1"/>
                  </a:solidFill>
                </a:rPr>
                <a:t>M</a:t>
              </a:r>
              <a:endParaRPr lang="en-US" sz="1100">
                <a:solidFill>
                  <a:schemeClr val="tx1"/>
                </a:solidFill>
              </a:endParaRPr>
            </a:p>
          </p:txBody>
        </p:sp>
        <p:cxnSp>
          <p:nvCxnSpPr>
            <p:cNvPr id="169" name="Straight Connector 168"/>
            <p:cNvCxnSpPr/>
            <p:nvPr/>
          </p:nvCxnSpPr>
          <p:spPr>
            <a:xfrm>
              <a:off x="10820404" y="3885562"/>
              <a:ext cx="295934" cy="23383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10480299" y="3567503"/>
              <a:ext cx="894751" cy="36907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Waktu kejadian</a:t>
              </a:r>
              <a:endParaRPr lang="en-US" sz="1000">
                <a:solidFill>
                  <a:schemeClr val="tx1"/>
                </a:solidFill>
                <a:latin typeface="Arial Narrow" pitchFamily="34" charset="0"/>
              </a:endParaRPr>
            </a:p>
          </p:txBody>
        </p:sp>
      </p:grpSp>
    </p:spTree>
    <p:extLst>
      <p:ext uri="{BB962C8B-B14F-4D97-AF65-F5344CB8AC3E}">
        <p14:creationId xmlns:p14="http://schemas.microsoft.com/office/powerpoint/2010/main" val="1957535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HUBUNGAN MODEL ER dan Model-R </a:t>
            </a:r>
            <a:endParaRPr lang="id-ID">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9" name="Rectangle 8"/>
          <p:cNvSpPr/>
          <p:nvPr/>
        </p:nvSpPr>
        <p:spPr>
          <a:xfrm>
            <a:off x="674367" y="1121597"/>
            <a:ext cx="10430455" cy="3123932"/>
          </a:xfrm>
          <a:prstGeom prst="rect">
            <a:avLst/>
          </a:prstGeom>
        </p:spPr>
        <p:txBody>
          <a:bodyPr wrap="square">
            <a:spAutoFit/>
          </a:bodyPr>
          <a:lstStyle/>
          <a:p>
            <a:pPr marL="285750" indent="-285750">
              <a:spcAft>
                <a:spcPts val="600"/>
              </a:spcAft>
              <a:buFont typeface="Wingdings" pitchFamily="2" charset="2"/>
              <a:buChar char="ü"/>
            </a:pPr>
            <a:r>
              <a:rPr lang="en-US" sz="1600" smtClean="0">
                <a:latin typeface="Calibri" pitchFamily="34" charset="0"/>
              </a:rPr>
              <a:t>Dalam </a:t>
            </a:r>
            <a:r>
              <a:rPr lang="en-US" sz="1600">
                <a:latin typeface="Calibri" pitchFamily="34" charset="0"/>
              </a:rPr>
              <a:t>model data relasional dikenal istilah-istilah sebagi berikut :</a:t>
            </a:r>
          </a:p>
          <a:p>
            <a:pPr marL="630238" lvl="1" indent="-169863"/>
            <a:r>
              <a:rPr lang="en-US" sz="1600">
                <a:latin typeface="Calibri" pitchFamily="34" charset="0"/>
              </a:rPr>
              <a:t>•	Basis Data	: kumpulan relasi (tabel-tabel) yang saling terkait secara lojik</a:t>
            </a:r>
          </a:p>
          <a:p>
            <a:pPr marL="630238" lvl="1" indent="-169863"/>
            <a:r>
              <a:rPr lang="en-US" sz="1600">
                <a:latin typeface="Calibri" pitchFamily="34" charset="0"/>
              </a:rPr>
              <a:t>•	Relasi		: konsep matematis sebuah tabel yang memiliki nama unik (tunggal)</a:t>
            </a:r>
          </a:p>
          <a:p>
            <a:pPr marL="630238" lvl="1" indent="-169863"/>
            <a:r>
              <a:rPr lang="en-US" sz="1600">
                <a:latin typeface="Calibri" pitchFamily="34" charset="0"/>
              </a:rPr>
              <a:t>•	Tuple		: identik dengan baris (row) atau record atau item-data. </a:t>
            </a:r>
          </a:p>
          <a:p>
            <a:pPr marL="630238" lvl="1" indent="-169863"/>
            <a:r>
              <a:rPr lang="en-US" sz="1600">
                <a:latin typeface="Calibri" pitchFamily="34" charset="0"/>
              </a:rPr>
              <a:t>•	Arity		: banyaknya atribut dalam suatu </a:t>
            </a:r>
            <a:r>
              <a:rPr lang="en-US" sz="1600" smtClean="0">
                <a:latin typeface="Calibri" pitchFamily="34" charset="0"/>
              </a:rPr>
              <a:t>tuple</a:t>
            </a:r>
          </a:p>
          <a:p>
            <a:pPr marL="288925" indent="-285750">
              <a:buFont typeface="Wingdings" pitchFamily="2" charset="2"/>
              <a:buChar char="ü"/>
            </a:pPr>
            <a:r>
              <a:rPr lang="en-US" sz="1600">
                <a:latin typeface="Calibri" pitchFamily="34" charset="0"/>
              </a:rPr>
              <a:t>Penurunan skema relasi model data relasional dari model Entiry Relationship (ER) merupakan kemudahan dan keuntungan tersendiri yang menghubungkan model ER dengan model relasional. </a:t>
            </a:r>
            <a:r>
              <a:rPr lang="en-US" sz="1600" smtClean="0">
                <a:latin typeface="Calibri" pitchFamily="34" charset="0"/>
              </a:rPr>
              <a:t/>
            </a:r>
            <a:br>
              <a:rPr lang="en-US" sz="1600" smtClean="0">
                <a:latin typeface="Calibri" pitchFamily="34" charset="0"/>
              </a:rPr>
            </a:br>
            <a:r>
              <a:rPr lang="en-US" sz="1600" smtClean="0">
                <a:latin typeface="Calibri" pitchFamily="34" charset="0"/>
              </a:rPr>
              <a:t>Penurunan </a:t>
            </a:r>
            <a:r>
              <a:rPr lang="en-US" sz="1600">
                <a:latin typeface="Calibri" pitchFamily="34" charset="0"/>
              </a:rPr>
              <a:t>diagram-ER ke dalam skema relasi model relasional mencakup empat macam sebagai berikut:</a:t>
            </a:r>
          </a:p>
          <a:p>
            <a:pPr marL="684213" lvl="1" indent="-223838"/>
            <a:r>
              <a:rPr lang="en-US" sz="1600">
                <a:latin typeface="Calibri" pitchFamily="34" charset="0"/>
              </a:rPr>
              <a:t>(</a:t>
            </a:r>
            <a:r>
              <a:rPr lang="en-US" sz="1600" smtClean="0">
                <a:latin typeface="Calibri" pitchFamily="34" charset="0"/>
              </a:rPr>
              <a:t>1)  Entity </a:t>
            </a:r>
            <a:r>
              <a:rPr lang="en-US" sz="1600">
                <a:latin typeface="Calibri" pitchFamily="34" charset="0"/>
              </a:rPr>
              <a:t>set yang terdapat Relationship set dengan kardinalitas 1:1</a:t>
            </a:r>
          </a:p>
          <a:p>
            <a:pPr marL="684213" lvl="1" indent="-223838"/>
            <a:r>
              <a:rPr lang="en-US" sz="1600">
                <a:latin typeface="Calibri" pitchFamily="34" charset="0"/>
              </a:rPr>
              <a:t>(</a:t>
            </a:r>
            <a:r>
              <a:rPr lang="en-US" sz="1600" smtClean="0">
                <a:latin typeface="Calibri" pitchFamily="34" charset="0"/>
              </a:rPr>
              <a:t>2)  Entity </a:t>
            </a:r>
            <a:r>
              <a:rPr lang="en-US" sz="1600">
                <a:latin typeface="Calibri" pitchFamily="34" charset="0"/>
              </a:rPr>
              <a:t>set yang terdapat Relationship set dengan kardinalitas 1:N</a:t>
            </a:r>
          </a:p>
          <a:p>
            <a:pPr marL="684213" lvl="1" indent="-223838"/>
            <a:r>
              <a:rPr lang="en-US" sz="1600">
                <a:latin typeface="Calibri" pitchFamily="34" charset="0"/>
              </a:rPr>
              <a:t>(</a:t>
            </a:r>
            <a:r>
              <a:rPr lang="en-US" sz="1600" smtClean="0">
                <a:latin typeface="Calibri" pitchFamily="34" charset="0"/>
              </a:rPr>
              <a:t>3)  Entity </a:t>
            </a:r>
            <a:r>
              <a:rPr lang="en-US" sz="1600">
                <a:latin typeface="Calibri" pitchFamily="34" charset="0"/>
              </a:rPr>
              <a:t>set yang terdapat Relationship set dengan kardinalitas M:N</a:t>
            </a:r>
          </a:p>
          <a:p>
            <a:pPr marL="684213" lvl="1" indent="-223838"/>
            <a:r>
              <a:rPr lang="en-US" sz="1600">
                <a:latin typeface="Calibri" pitchFamily="34" charset="0"/>
              </a:rPr>
              <a:t>(</a:t>
            </a:r>
            <a:r>
              <a:rPr lang="en-US" sz="1600" smtClean="0">
                <a:latin typeface="Calibri" pitchFamily="34" charset="0"/>
              </a:rPr>
              <a:t>4)  Entity </a:t>
            </a:r>
            <a:r>
              <a:rPr lang="en-US" sz="1600">
                <a:latin typeface="Calibri" pitchFamily="34" charset="0"/>
              </a:rPr>
              <a:t>set yang mengandung </a:t>
            </a:r>
            <a:r>
              <a:rPr lang="en-US" sz="1600" smtClean="0">
                <a:latin typeface="Calibri" pitchFamily="34" charset="0"/>
              </a:rPr>
              <a:t>IsA (GenSpec)</a:t>
            </a:r>
            <a:endParaRPr lang="en-US" sz="1600">
              <a:latin typeface="Calibri" pitchFamily="34" charset="0"/>
            </a:endParaRPr>
          </a:p>
        </p:txBody>
      </p:sp>
      <p:sp>
        <p:nvSpPr>
          <p:cNvPr id="4" name="Round Same Side Corner Rectangle 3"/>
          <p:cNvSpPr/>
          <p:nvPr/>
        </p:nvSpPr>
        <p:spPr>
          <a:xfrm>
            <a:off x="676273" y="759251"/>
            <a:ext cx="5417165" cy="339486"/>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smtClean="0">
                <a:solidFill>
                  <a:schemeClr val="bg1"/>
                </a:solidFill>
                <a:latin typeface="Calibri" pitchFamily="34" charset="0"/>
              </a:rPr>
              <a:t>Hubungan MODEL-ER dengan Model-R</a:t>
            </a:r>
            <a:endParaRPr lang="en-US" sz="2000" smtClean="0">
              <a:solidFill>
                <a:schemeClr val="bg1"/>
              </a:solidFill>
              <a:latin typeface="Calibri" pitchFamily="34" charset="0"/>
            </a:endParaRPr>
          </a:p>
        </p:txBody>
      </p:sp>
      <p:sp>
        <p:nvSpPr>
          <p:cNvPr id="5" name="Rectangle 4"/>
          <p:cNvSpPr/>
          <p:nvPr/>
        </p:nvSpPr>
        <p:spPr>
          <a:xfrm>
            <a:off x="674367" y="4248808"/>
            <a:ext cx="10775042" cy="2539157"/>
          </a:xfrm>
          <a:prstGeom prst="rect">
            <a:avLst/>
          </a:prstGeom>
        </p:spPr>
        <p:txBody>
          <a:bodyPr wrap="square">
            <a:spAutoFit/>
          </a:bodyPr>
          <a:lstStyle/>
          <a:p>
            <a:pPr>
              <a:spcAft>
                <a:spcPts val="200"/>
              </a:spcAft>
            </a:pPr>
            <a:r>
              <a:rPr lang="en-US" sz="1400" b="1" smtClean="0"/>
              <a:t>Masih Digunakan</a:t>
            </a:r>
          </a:p>
          <a:p>
            <a:pPr marL="285750" indent="-285750">
              <a:spcAft>
                <a:spcPts val="200"/>
              </a:spcAft>
              <a:buFont typeface="Wingdings" pitchFamily="2" charset="2"/>
              <a:buChar char="ü"/>
            </a:pPr>
            <a:r>
              <a:rPr lang="en-US" sz="1400" b="1" smtClean="0"/>
              <a:t>Atribut : </a:t>
            </a:r>
            <a:r>
              <a:rPr lang="en-US" sz="1400" smtClean="0"/>
              <a:t>Konsep identifikasi </a:t>
            </a:r>
            <a:r>
              <a:rPr lang="en-US" sz="1400"/>
              <a:t>data yang </a:t>
            </a:r>
            <a:r>
              <a:rPr lang="en-US" sz="1400" smtClean="0"/>
              <a:t>melekat atau dimiliki </a:t>
            </a:r>
            <a:r>
              <a:rPr lang="en-US" sz="1400"/>
              <a:t>oleh sebuah entity set atau relationship set</a:t>
            </a:r>
            <a:r>
              <a:rPr lang="en-US" sz="1400" smtClean="0"/>
              <a:t>. </a:t>
            </a:r>
            <a:br>
              <a:rPr lang="en-US" sz="1400" smtClean="0"/>
            </a:br>
            <a:r>
              <a:rPr lang="en-US" sz="1400" smtClean="0"/>
              <a:t>Pada tingkat implementasi atribut </a:t>
            </a:r>
            <a:r>
              <a:rPr lang="en-US" sz="1400"/>
              <a:t>seringkali dianggap sama dengan istilah </a:t>
            </a:r>
            <a:r>
              <a:rPr lang="en-US" sz="1400" b="1" smtClean="0"/>
              <a:t>property </a:t>
            </a:r>
            <a:r>
              <a:rPr lang="en-US" sz="1400"/>
              <a:t>atau </a:t>
            </a:r>
            <a:r>
              <a:rPr lang="en-US" sz="1400" b="1" smtClean="0"/>
              <a:t>field</a:t>
            </a:r>
            <a:r>
              <a:rPr lang="en-US" sz="1400"/>
              <a:t>.</a:t>
            </a:r>
            <a:endParaRPr lang="en-US" sz="1400" b="1"/>
          </a:p>
          <a:p>
            <a:pPr marL="285750" indent="-285750">
              <a:spcAft>
                <a:spcPts val="200"/>
              </a:spcAft>
              <a:buFont typeface="Wingdings" pitchFamily="2" charset="2"/>
              <a:buChar char="ü"/>
            </a:pPr>
            <a:r>
              <a:rPr lang="en-US" sz="1400" b="1" smtClean="0"/>
              <a:t>Key Attribut </a:t>
            </a:r>
            <a:r>
              <a:rPr lang="en-US" sz="1400" smtClean="0"/>
              <a:t>: atribut kunci </a:t>
            </a:r>
            <a:r>
              <a:rPr lang="en-US" sz="1400"/>
              <a:t>adalah konsep yang menyatakan kemampuan </a:t>
            </a:r>
            <a:r>
              <a:rPr lang="en-US" sz="1400" smtClean="0"/>
              <a:t>atribut untuk </a:t>
            </a:r>
            <a:r>
              <a:rPr lang="en-US" sz="1400"/>
              <a:t>membedakan sebuah tupple atau </a:t>
            </a:r>
            <a:r>
              <a:rPr lang="en-US" sz="1400" smtClean="0"/>
              <a:t>entitas </a:t>
            </a:r>
            <a:r>
              <a:rPr lang="en-US" sz="1400"/>
              <a:t>atau </a:t>
            </a:r>
            <a:r>
              <a:rPr lang="en-US" sz="1400" smtClean="0"/>
              <a:t>relationship </a:t>
            </a:r>
            <a:r>
              <a:rPr lang="en-US" sz="1400"/>
              <a:t>satu dengan lainnya dalam entity/relationship </a:t>
            </a:r>
            <a:r>
              <a:rPr lang="en-US" sz="1400" smtClean="0"/>
              <a:t>set.</a:t>
            </a:r>
            <a:br>
              <a:rPr lang="en-US" sz="1400" smtClean="0"/>
            </a:br>
            <a:r>
              <a:rPr lang="en-US" sz="1400" smtClean="0"/>
              <a:t>Macam </a:t>
            </a:r>
            <a:r>
              <a:rPr lang="en-US" sz="1400"/>
              <a:t>Key A</a:t>
            </a:r>
            <a:r>
              <a:rPr lang="en-US" sz="1400" smtClean="0"/>
              <a:t>ttribut :</a:t>
            </a:r>
          </a:p>
          <a:p>
            <a:pPr marL="801688" lvl="1" indent="-344488"/>
            <a:r>
              <a:rPr lang="en-US" sz="1400" smtClean="0"/>
              <a:t>(</a:t>
            </a:r>
            <a:r>
              <a:rPr lang="en-US" sz="1400"/>
              <a:t>a) 	</a:t>
            </a:r>
            <a:r>
              <a:rPr lang="en-US" sz="1400" smtClean="0">
                <a:solidFill>
                  <a:srgbClr val="0033CC"/>
                </a:solidFill>
              </a:rPr>
              <a:t>Superkey</a:t>
            </a:r>
            <a:r>
              <a:rPr lang="en-US" sz="1400" smtClean="0"/>
              <a:t>: </a:t>
            </a:r>
            <a:r>
              <a:rPr lang="en-US" sz="1400"/>
              <a:t>Satu atau lebih atribut yang dapat digunakan sebagai KEY atau untuk membedakan entitas satu dengan lainnya</a:t>
            </a:r>
            <a:r>
              <a:rPr lang="en-US" sz="1400" smtClean="0"/>
              <a:t>.</a:t>
            </a:r>
          </a:p>
          <a:p>
            <a:pPr marL="801688" lvl="1" indent="-344488"/>
            <a:r>
              <a:rPr lang="en-US" sz="1400" smtClean="0"/>
              <a:t>(</a:t>
            </a:r>
            <a:r>
              <a:rPr lang="en-US" sz="1400"/>
              <a:t>b) 	</a:t>
            </a:r>
            <a:r>
              <a:rPr lang="en-US" sz="1400">
                <a:solidFill>
                  <a:srgbClr val="0033CC"/>
                </a:solidFill>
              </a:rPr>
              <a:t>Candidate key</a:t>
            </a:r>
            <a:r>
              <a:rPr lang="en-US" sz="1400"/>
              <a:t>:  Superkey yang tidak memiliki subset superkey lainnya (sering disebut sebagai superkey minimal)</a:t>
            </a:r>
          </a:p>
          <a:p>
            <a:pPr marL="801688" lvl="1" indent="-344488"/>
            <a:r>
              <a:rPr lang="en-US" sz="1400" smtClean="0"/>
              <a:t>(c)	</a:t>
            </a:r>
            <a:r>
              <a:rPr lang="en-US" sz="1400" smtClean="0">
                <a:solidFill>
                  <a:srgbClr val="0033CC"/>
                </a:solidFill>
              </a:rPr>
              <a:t>Primary key</a:t>
            </a:r>
            <a:r>
              <a:rPr lang="en-US" sz="1400" smtClean="0"/>
              <a:t>: </a:t>
            </a:r>
            <a:r>
              <a:rPr lang="en-US" sz="1400"/>
              <a:t>Candidate key yang dipilih sebagai key utama pada entitas.</a:t>
            </a:r>
          </a:p>
          <a:p>
            <a:pPr marL="801688" lvl="1" indent="-344488"/>
            <a:r>
              <a:rPr lang="en-US" sz="1400"/>
              <a:t>(d) 	</a:t>
            </a:r>
            <a:r>
              <a:rPr lang="en-US" sz="1400">
                <a:solidFill>
                  <a:srgbClr val="0033CC"/>
                </a:solidFill>
              </a:rPr>
              <a:t>Alternate key</a:t>
            </a:r>
            <a:r>
              <a:rPr lang="en-US" sz="1400"/>
              <a:t>: Candidate key yang tidak dipilih sebagai primary key.</a:t>
            </a:r>
          </a:p>
          <a:p>
            <a:pPr marL="801688" lvl="1" indent="-344488"/>
            <a:r>
              <a:rPr lang="en-US" sz="1400"/>
              <a:t>(e) 	</a:t>
            </a:r>
            <a:r>
              <a:rPr lang="en-US" sz="1400">
                <a:solidFill>
                  <a:srgbClr val="0033CC"/>
                </a:solidFill>
              </a:rPr>
              <a:t>Foreign </a:t>
            </a:r>
            <a:r>
              <a:rPr lang="en-US" sz="1400" smtClean="0">
                <a:solidFill>
                  <a:srgbClr val="0033CC"/>
                </a:solidFill>
              </a:rPr>
              <a:t>key</a:t>
            </a:r>
            <a:r>
              <a:rPr lang="en-US" sz="1400" smtClean="0"/>
              <a:t>: </a:t>
            </a:r>
            <a:r>
              <a:rPr lang="en-US" sz="1400"/>
              <a:t>Candidate key (cenderung primary key) yang menjadi atribut (tamu) pada entity set lain</a:t>
            </a:r>
            <a:r>
              <a:rPr lang="en-US" sz="1400" smtClean="0"/>
              <a:t>.</a:t>
            </a:r>
            <a:endParaRPr lang="en-US" sz="1400"/>
          </a:p>
        </p:txBody>
      </p:sp>
    </p:spTree>
    <p:extLst>
      <p:ext uri="{BB962C8B-B14F-4D97-AF65-F5344CB8AC3E}">
        <p14:creationId xmlns:p14="http://schemas.microsoft.com/office/powerpoint/2010/main" val="302791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HUBUNGAN MODEL ER dan Model-R </a:t>
            </a:r>
            <a:endParaRPr lang="id-ID">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9" name="Rectangle 8"/>
          <p:cNvSpPr/>
          <p:nvPr/>
        </p:nvSpPr>
        <p:spPr>
          <a:xfrm>
            <a:off x="476556" y="1121053"/>
            <a:ext cx="5655304" cy="5262979"/>
          </a:xfrm>
          <a:prstGeom prst="rect">
            <a:avLst/>
          </a:prstGeom>
          <a:ln w="3175">
            <a:solidFill>
              <a:schemeClr val="bg1">
                <a:lumMod val="50000"/>
              </a:schemeClr>
            </a:solidFill>
          </a:ln>
        </p:spPr>
        <p:txBody>
          <a:bodyPr wrap="square">
            <a:spAutoFit/>
          </a:bodyPr>
          <a:lstStyle/>
          <a:p>
            <a:pPr marL="230188" lvl="1" indent="-230188">
              <a:buAutoNum type="arabicParenBoth"/>
            </a:pPr>
            <a:r>
              <a:rPr lang="en-US" sz="1600" smtClean="0">
                <a:latin typeface="Calibri" pitchFamily="34" charset="0"/>
              </a:rPr>
              <a:t> Transformasi Entity </a:t>
            </a:r>
            <a:r>
              <a:rPr lang="en-US" sz="1600">
                <a:latin typeface="Calibri" pitchFamily="34" charset="0"/>
              </a:rPr>
              <a:t>set </a:t>
            </a:r>
            <a:r>
              <a:rPr lang="en-US" sz="1600" smtClean="0">
                <a:latin typeface="Calibri" pitchFamily="34" charset="0"/>
              </a:rPr>
              <a:t>dan Relationship </a:t>
            </a:r>
            <a:r>
              <a:rPr lang="en-US" sz="1600">
                <a:latin typeface="Calibri" pitchFamily="34" charset="0"/>
              </a:rPr>
              <a:t>set </a:t>
            </a:r>
            <a:r>
              <a:rPr lang="en-US" sz="1600" smtClean="0">
                <a:latin typeface="Calibri" pitchFamily="34" charset="0"/>
              </a:rPr>
              <a:t>berkardinalitas 1:1</a:t>
            </a:r>
          </a:p>
          <a:p>
            <a:pPr marL="0" lvl="1"/>
            <a:endParaRPr lang="en-US" sz="1600">
              <a:latin typeface="Calibri" pitchFamily="34" charset="0"/>
            </a:endParaRPr>
          </a:p>
          <a:p>
            <a:pPr marL="0" lvl="1"/>
            <a:endParaRPr lang="en-US" sz="160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230188" lvl="1"/>
            <a:r>
              <a:rPr lang="en-US" sz="1600" u="sng" smtClean="0">
                <a:latin typeface="Calibri" pitchFamily="34" charset="0"/>
              </a:rPr>
              <a:t>Ketentuan</a:t>
            </a:r>
            <a:r>
              <a:rPr lang="en-US" sz="1600" smtClean="0">
                <a:latin typeface="Calibri" pitchFamily="34" charset="0"/>
              </a:rPr>
              <a:t> </a:t>
            </a:r>
            <a:r>
              <a:rPr lang="en-US" sz="1600">
                <a:latin typeface="Calibri" pitchFamily="34" charset="0"/>
              </a:rPr>
              <a:t>:</a:t>
            </a:r>
          </a:p>
          <a:p>
            <a:pPr marL="230188" lvl="1">
              <a:buFont typeface="Courier New" pitchFamily="49" charset="0"/>
              <a:buChar char="o"/>
            </a:pPr>
            <a:r>
              <a:rPr lang="en-US" sz="1600" smtClean="0">
                <a:latin typeface="Calibri" pitchFamily="34" charset="0"/>
              </a:rPr>
              <a:t>Nama relationship menggunakan “kata kerja”</a:t>
            </a:r>
          </a:p>
          <a:p>
            <a:pPr marL="230188" lvl="1">
              <a:buFont typeface="Courier New" pitchFamily="49" charset="0"/>
              <a:buChar char="o"/>
            </a:pPr>
            <a:r>
              <a:rPr lang="en-US" sz="1600" smtClean="0">
                <a:latin typeface="Calibri" pitchFamily="34" charset="0"/>
              </a:rPr>
              <a:t>Relationship </a:t>
            </a:r>
            <a:r>
              <a:rPr lang="en-US" sz="1600">
                <a:latin typeface="Calibri" pitchFamily="34" charset="0"/>
              </a:rPr>
              <a:t>set tidak membentuk relasi </a:t>
            </a:r>
            <a:endParaRPr lang="en-US" sz="1600" smtClean="0">
              <a:latin typeface="Calibri" pitchFamily="34" charset="0"/>
            </a:endParaRPr>
          </a:p>
          <a:p>
            <a:pPr marL="230188" lvl="1">
              <a:buFont typeface="Courier New" pitchFamily="49" charset="0"/>
              <a:buChar char="o"/>
            </a:pPr>
            <a:r>
              <a:rPr lang="en-US" sz="1600" smtClean="0">
                <a:latin typeface="Calibri" pitchFamily="34" charset="0"/>
              </a:rPr>
              <a:t>Terdapat </a:t>
            </a:r>
            <a:r>
              <a:rPr lang="en-US" sz="1600">
                <a:latin typeface="Calibri" pitchFamily="34" charset="0"/>
              </a:rPr>
              <a:t>foreign key dari entity set </a:t>
            </a:r>
            <a:r>
              <a:rPr lang="en-US" sz="1600" smtClean="0">
                <a:latin typeface="Calibri" pitchFamily="34" charset="0"/>
              </a:rPr>
              <a:t>satu </a:t>
            </a:r>
            <a:r>
              <a:rPr lang="en-US" sz="1600">
                <a:latin typeface="Calibri" pitchFamily="34" charset="0"/>
              </a:rPr>
              <a:t>ke entity set lainnya.</a:t>
            </a:r>
          </a:p>
          <a:p>
            <a:pPr marL="230188" lvl="1"/>
            <a:endParaRPr lang="en-US" sz="1600" smtClean="0">
              <a:latin typeface="Calibri" pitchFamily="34" charset="0"/>
            </a:endParaRPr>
          </a:p>
          <a:p>
            <a:pPr marL="230188" lvl="1"/>
            <a:r>
              <a:rPr lang="en-US" sz="1600" smtClean="0">
                <a:latin typeface="Calibri" pitchFamily="34" charset="0"/>
              </a:rPr>
              <a:t>Skema </a:t>
            </a:r>
            <a:r>
              <a:rPr lang="en-US" sz="1600">
                <a:latin typeface="Calibri" pitchFamily="34" charset="0"/>
              </a:rPr>
              <a:t>relasi </a:t>
            </a:r>
            <a:r>
              <a:rPr lang="en-US" sz="1600" smtClean="0">
                <a:latin typeface="Calibri" pitchFamily="34" charset="0"/>
              </a:rPr>
              <a:t>ada 2 pilihan, masing-masing 2 bentuk:</a:t>
            </a:r>
          </a:p>
          <a:p>
            <a:pPr marL="230188" lvl="1"/>
            <a:endParaRPr lang="en-US" sz="1600">
              <a:latin typeface="Calibri" pitchFamily="34" charset="0"/>
            </a:endParaRPr>
          </a:p>
          <a:p>
            <a:pPr marL="230188" lvl="1"/>
            <a:r>
              <a:rPr lang="en-US" sz="1600">
                <a:latin typeface="Calibri" pitchFamily="34" charset="0"/>
              </a:rPr>
              <a:t>(a). </a:t>
            </a:r>
            <a:r>
              <a:rPr lang="en-US" sz="1600" smtClean="0">
                <a:latin typeface="Calibri" pitchFamily="34" charset="0"/>
              </a:rPr>
              <a:t>(1) MAHASISWA </a:t>
            </a:r>
            <a:r>
              <a:rPr lang="en-US" sz="1600">
                <a:latin typeface="Calibri" pitchFamily="34" charset="0"/>
              </a:rPr>
              <a:t>= </a:t>
            </a:r>
            <a:r>
              <a:rPr lang="en-US" sz="1600" smtClean="0">
                <a:solidFill>
                  <a:srgbClr val="0033CC"/>
                </a:solidFill>
                <a:latin typeface="Calibri" pitchFamily="34" charset="0"/>
              </a:rPr>
              <a:t>(</a:t>
            </a:r>
            <a:r>
              <a:rPr lang="en-US" sz="1600">
                <a:solidFill>
                  <a:srgbClr val="0033CC"/>
                </a:solidFill>
                <a:latin typeface="Calibri" pitchFamily="34" charset="0"/>
              </a:rPr>
              <a:t>#</a:t>
            </a:r>
            <a:r>
              <a:rPr lang="en-US" sz="1600" smtClean="0">
                <a:solidFill>
                  <a:srgbClr val="0033CC"/>
                </a:solidFill>
                <a:latin typeface="Calibri" pitchFamily="34" charset="0"/>
              </a:rPr>
              <a:t>B1, #A1, </a:t>
            </a:r>
            <a:r>
              <a:rPr lang="en-US" sz="1600" smtClean="0">
                <a:latin typeface="Calibri" pitchFamily="34" charset="0"/>
              </a:rPr>
              <a:t>A2, A3</a:t>
            </a:r>
            <a:r>
              <a:rPr lang="en-US" sz="1600">
                <a:latin typeface="Calibri" pitchFamily="34" charset="0"/>
              </a:rPr>
              <a:t>, …, An) </a:t>
            </a:r>
          </a:p>
          <a:p>
            <a:pPr marL="230188" lvl="1"/>
            <a:r>
              <a:rPr lang="en-US" sz="1600">
                <a:latin typeface="Calibri" pitchFamily="34" charset="0"/>
              </a:rPr>
              <a:t>       </a:t>
            </a:r>
            <a:r>
              <a:rPr lang="en-US" sz="1600" smtClean="0">
                <a:latin typeface="Calibri" pitchFamily="34" charset="0"/>
              </a:rPr>
              <a:t>(2) NILAI </a:t>
            </a:r>
            <a:r>
              <a:rPr lang="en-US" sz="1600">
                <a:latin typeface="Calibri" pitchFamily="34" charset="0"/>
              </a:rPr>
              <a:t>= (</a:t>
            </a:r>
            <a:r>
              <a:rPr lang="en-US" sz="1600">
                <a:solidFill>
                  <a:srgbClr val="0033CC"/>
                </a:solidFill>
                <a:latin typeface="Calibri" pitchFamily="34" charset="0"/>
              </a:rPr>
              <a:t>#B1</a:t>
            </a:r>
            <a:r>
              <a:rPr lang="en-US" sz="1600">
                <a:latin typeface="Calibri" pitchFamily="34" charset="0"/>
              </a:rPr>
              <a:t>, B2, B3, …, Bm) </a:t>
            </a:r>
            <a:endParaRPr lang="en-US" sz="1600" smtClean="0">
              <a:latin typeface="Calibri" pitchFamily="34" charset="0"/>
            </a:endParaRPr>
          </a:p>
          <a:p>
            <a:pPr marL="230188" lvl="1"/>
            <a:r>
              <a:rPr lang="en-US" sz="1600" smtClean="0">
                <a:latin typeface="Calibri" pitchFamily="34" charset="0"/>
              </a:rPr>
              <a:t>atau</a:t>
            </a:r>
          </a:p>
          <a:p>
            <a:pPr marL="230188" lvl="1"/>
            <a:r>
              <a:rPr lang="en-US" sz="1600" smtClean="0">
                <a:latin typeface="Calibri" pitchFamily="34" charset="0"/>
              </a:rPr>
              <a:t>(</a:t>
            </a:r>
            <a:r>
              <a:rPr lang="en-US" sz="1600">
                <a:latin typeface="Calibri" pitchFamily="34" charset="0"/>
              </a:rPr>
              <a:t>b). </a:t>
            </a:r>
            <a:r>
              <a:rPr lang="en-US" sz="1600" smtClean="0">
                <a:latin typeface="Calibri" pitchFamily="34" charset="0"/>
              </a:rPr>
              <a:t>(1) MAHASISWA </a:t>
            </a:r>
            <a:r>
              <a:rPr lang="en-US" sz="1600">
                <a:latin typeface="Calibri" pitchFamily="34" charset="0"/>
              </a:rPr>
              <a:t>= (</a:t>
            </a:r>
            <a:r>
              <a:rPr lang="en-US" sz="1600">
                <a:solidFill>
                  <a:srgbClr val="0033CC"/>
                </a:solidFill>
                <a:latin typeface="Calibri" pitchFamily="34" charset="0"/>
              </a:rPr>
              <a:t>#A1</a:t>
            </a:r>
            <a:r>
              <a:rPr lang="en-US" sz="1600">
                <a:latin typeface="Calibri" pitchFamily="34" charset="0"/>
              </a:rPr>
              <a:t>, A2</a:t>
            </a:r>
            <a:r>
              <a:rPr lang="en-US" sz="1600" smtClean="0">
                <a:latin typeface="Calibri" pitchFamily="34" charset="0"/>
              </a:rPr>
              <a:t>, A3</a:t>
            </a:r>
            <a:r>
              <a:rPr lang="en-US" sz="1600">
                <a:latin typeface="Calibri" pitchFamily="34" charset="0"/>
              </a:rPr>
              <a:t>, …, An) </a:t>
            </a:r>
          </a:p>
          <a:p>
            <a:pPr marL="230188" lvl="1"/>
            <a:r>
              <a:rPr lang="en-US" sz="1600">
                <a:latin typeface="Calibri" pitchFamily="34" charset="0"/>
              </a:rPr>
              <a:t>       </a:t>
            </a:r>
            <a:r>
              <a:rPr lang="en-US" sz="1600" smtClean="0">
                <a:latin typeface="Calibri" pitchFamily="34" charset="0"/>
              </a:rPr>
              <a:t>(2) NILAI </a:t>
            </a:r>
            <a:r>
              <a:rPr lang="en-US" sz="1600">
                <a:latin typeface="Calibri" pitchFamily="34" charset="0"/>
              </a:rPr>
              <a:t>(</a:t>
            </a:r>
            <a:r>
              <a:rPr lang="en-US" sz="1600">
                <a:solidFill>
                  <a:srgbClr val="0033CC"/>
                </a:solidFill>
                <a:latin typeface="Calibri" pitchFamily="34" charset="0"/>
              </a:rPr>
              <a:t>#A1, #B1, </a:t>
            </a:r>
            <a:r>
              <a:rPr lang="en-US" sz="1600">
                <a:latin typeface="Calibri" pitchFamily="34" charset="0"/>
              </a:rPr>
              <a:t>B2, B3, …, Bm)</a:t>
            </a:r>
          </a:p>
        </p:txBody>
      </p:sp>
      <p:sp>
        <p:nvSpPr>
          <p:cNvPr id="4" name="Round Same Side Corner Rectangle 3"/>
          <p:cNvSpPr/>
          <p:nvPr/>
        </p:nvSpPr>
        <p:spPr>
          <a:xfrm>
            <a:off x="471001" y="759251"/>
            <a:ext cx="4098295" cy="339486"/>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smtClean="0">
                <a:solidFill>
                  <a:schemeClr val="bg1"/>
                </a:solidFill>
                <a:latin typeface="Calibri" pitchFamily="34" charset="0"/>
              </a:rPr>
              <a:t>Transformasi Model-ER ke Model-R</a:t>
            </a:r>
            <a:endParaRPr lang="en-US" sz="2000" smtClean="0">
              <a:solidFill>
                <a:schemeClr val="bg1"/>
              </a:solidFill>
              <a:latin typeface="Calibri" pitchFamily="34" charset="0"/>
            </a:endParaRPr>
          </a:p>
        </p:txBody>
      </p:sp>
      <p:grpSp>
        <p:nvGrpSpPr>
          <p:cNvPr id="6" name="Group 5"/>
          <p:cNvGrpSpPr>
            <a:grpSpLocks/>
          </p:cNvGrpSpPr>
          <p:nvPr/>
        </p:nvGrpSpPr>
        <p:grpSpPr bwMode="auto">
          <a:xfrm>
            <a:off x="721855" y="1545127"/>
            <a:ext cx="5166420" cy="1559560"/>
            <a:chOff x="1514" y="6084"/>
            <a:chExt cx="7691" cy="2700"/>
          </a:xfrm>
        </p:grpSpPr>
        <p:grpSp>
          <p:nvGrpSpPr>
            <p:cNvPr id="7" name="Group 6"/>
            <p:cNvGrpSpPr>
              <a:grpSpLocks/>
            </p:cNvGrpSpPr>
            <p:nvPr/>
          </p:nvGrpSpPr>
          <p:grpSpPr bwMode="auto">
            <a:xfrm>
              <a:off x="2450" y="6824"/>
              <a:ext cx="5635" cy="1150"/>
              <a:chOff x="4506" y="5744"/>
              <a:chExt cx="5303" cy="1150"/>
            </a:xfrm>
          </p:grpSpPr>
          <p:sp>
            <p:nvSpPr>
              <p:cNvPr id="30" name="Text Box 3861"/>
              <p:cNvSpPr txBox="1">
                <a:spLocks noChangeArrowheads="1"/>
              </p:cNvSpPr>
              <p:nvPr/>
            </p:nvSpPr>
            <p:spPr bwMode="auto">
              <a:xfrm>
                <a:off x="4506" y="6058"/>
                <a:ext cx="1309"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Mahasiswa</a:t>
                </a:r>
                <a:endParaRPr lang="en-US" sz="1400" b="1">
                  <a:effectLst/>
                  <a:latin typeface="Times New Roman"/>
                  <a:ea typeface="Times New Roman"/>
                </a:endParaRPr>
              </a:p>
            </p:txBody>
          </p:sp>
          <p:sp>
            <p:nvSpPr>
              <p:cNvPr id="31" name="Text Box 3862"/>
              <p:cNvSpPr txBox="1">
                <a:spLocks noChangeArrowheads="1"/>
              </p:cNvSpPr>
              <p:nvPr/>
            </p:nvSpPr>
            <p:spPr bwMode="auto">
              <a:xfrm>
                <a:off x="8500" y="6084"/>
                <a:ext cx="1309"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Nilai</a:t>
                </a:r>
                <a:endParaRPr lang="en-US" sz="1400" b="1">
                  <a:effectLst/>
                  <a:latin typeface="Times New Roman"/>
                  <a:ea typeface="Times New Roman"/>
                </a:endParaRPr>
              </a:p>
            </p:txBody>
          </p:sp>
          <p:cxnSp>
            <p:nvCxnSpPr>
              <p:cNvPr id="32" name="Line 3863"/>
              <p:cNvCxnSpPr/>
              <p:nvPr/>
            </p:nvCxnSpPr>
            <p:spPr bwMode="auto">
              <a:xfrm>
                <a:off x="5815" y="6354"/>
                <a:ext cx="2685" cy="0"/>
              </a:xfrm>
              <a:prstGeom prst="line">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sp>
            <p:nvSpPr>
              <p:cNvPr id="33" name="AutoShape 3864"/>
              <p:cNvSpPr>
                <a:spLocks noChangeArrowheads="1"/>
              </p:cNvSpPr>
              <p:nvPr/>
            </p:nvSpPr>
            <p:spPr bwMode="auto">
              <a:xfrm>
                <a:off x="6326" y="5814"/>
                <a:ext cx="1480" cy="1080"/>
              </a:xfrm>
              <a:prstGeom prst="diamond">
                <a:avLst/>
              </a:prstGeom>
              <a:solidFill>
                <a:srgbClr val="FFFFFF"/>
              </a:solidFill>
              <a:ln w="9525">
                <a:solidFill>
                  <a:srgbClr val="000000"/>
                </a:solidFill>
                <a:miter lim="800000"/>
                <a:headEnd/>
                <a:tailEnd/>
              </a:ln>
            </p:spPr>
            <p:txBody>
              <a:bodyPr rot="0" vert="horz" wrap="square" lIns="0" tIns="45720" rIns="0" bIns="45720" anchor="t" anchorCtr="0" upright="1">
                <a:noAutofit/>
              </a:bodyPr>
              <a:lstStyle/>
              <a:p>
                <a:pPr>
                  <a:spcAft>
                    <a:spcPts val="0"/>
                  </a:spcAft>
                </a:pPr>
                <a:r>
                  <a:rPr lang="en-US" sz="1000" b="1">
                    <a:solidFill>
                      <a:srgbClr val="0033CC"/>
                    </a:solidFill>
                    <a:effectLst/>
                    <a:latin typeface="Times New Roman"/>
                    <a:ea typeface="Times New Roman"/>
                  </a:rPr>
                  <a:t>Memiliki</a:t>
                </a:r>
              </a:p>
            </p:txBody>
          </p:sp>
          <p:sp>
            <p:nvSpPr>
              <p:cNvPr id="34" name="Text Box 3865"/>
              <p:cNvSpPr txBox="1">
                <a:spLocks noChangeArrowheads="1"/>
              </p:cNvSpPr>
              <p:nvPr/>
            </p:nvSpPr>
            <p:spPr bwMode="auto">
              <a:xfrm>
                <a:off x="5881" y="5744"/>
                <a:ext cx="561"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1</a:t>
                </a:r>
              </a:p>
            </p:txBody>
          </p:sp>
          <p:sp>
            <p:nvSpPr>
              <p:cNvPr id="35" name="Text Box 3866"/>
              <p:cNvSpPr txBox="1">
                <a:spLocks noChangeArrowheads="1"/>
              </p:cNvSpPr>
              <p:nvPr/>
            </p:nvSpPr>
            <p:spPr bwMode="auto">
              <a:xfrm>
                <a:off x="7877" y="5814"/>
                <a:ext cx="561"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1</a:t>
                </a:r>
              </a:p>
            </p:txBody>
          </p:sp>
        </p:grpSp>
        <p:sp>
          <p:nvSpPr>
            <p:cNvPr id="8" name="Oval 7"/>
            <p:cNvSpPr>
              <a:spLocks noChangeArrowheads="1"/>
            </p:cNvSpPr>
            <p:nvPr/>
          </p:nvSpPr>
          <p:spPr bwMode="auto">
            <a:xfrm>
              <a:off x="1888" y="6399"/>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A2</a:t>
              </a:r>
            </a:p>
          </p:txBody>
        </p:sp>
        <p:sp>
          <p:nvSpPr>
            <p:cNvPr id="11" name="Oval 10"/>
            <p:cNvSpPr>
              <a:spLocks noChangeArrowheads="1"/>
            </p:cNvSpPr>
            <p:nvPr/>
          </p:nvSpPr>
          <p:spPr bwMode="auto">
            <a:xfrm>
              <a:off x="3010" y="6219"/>
              <a:ext cx="1113"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b="1">
                  <a:effectLst/>
                  <a:latin typeface="Times New Roman"/>
                  <a:ea typeface="Times New Roman"/>
                </a:rPr>
                <a:t>#A1</a:t>
              </a:r>
            </a:p>
          </p:txBody>
        </p:sp>
        <p:sp>
          <p:nvSpPr>
            <p:cNvPr id="12" name="Oval 11"/>
            <p:cNvSpPr>
              <a:spLocks noChangeArrowheads="1"/>
            </p:cNvSpPr>
            <p:nvPr/>
          </p:nvSpPr>
          <p:spPr bwMode="auto">
            <a:xfrm>
              <a:off x="1514" y="797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A3</a:t>
              </a:r>
            </a:p>
          </p:txBody>
        </p:sp>
        <p:sp>
          <p:nvSpPr>
            <p:cNvPr id="13" name="Oval 12"/>
            <p:cNvSpPr>
              <a:spLocks noChangeArrowheads="1"/>
            </p:cNvSpPr>
            <p:nvPr/>
          </p:nvSpPr>
          <p:spPr bwMode="auto">
            <a:xfrm>
              <a:off x="3571" y="815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An</a:t>
              </a:r>
            </a:p>
          </p:txBody>
        </p:sp>
        <p:sp>
          <p:nvSpPr>
            <p:cNvPr id="14" name="Oval 13"/>
            <p:cNvSpPr>
              <a:spLocks noChangeArrowheads="1"/>
            </p:cNvSpPr>
            <p:nvPr/>
          </p:nvSpPr>
          <p:spPr bwMode="auto">
            <a:xfrm>
              <a:off x="2539" y="815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t>
              </a:r>
            </a:p>
          </p:txBody>
        </p:sp>
        <p:cxnSp>
          <p:nvCxnSpPr>
            <p:cNvPr id="15" name="Line 3872"/>
            <p:cNvCxnSpPr/>
            <p:nvPr/>
          </p:nvCxnSpPr>
          <p:spPr bwMode="auto">
            <a:xfrm>
              <a:off x="2262" y="6939"/>
              <a:ext cx="187"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3873"/>
            <p:cNvCxnSpPr/>
            <p:nvPr/>
          </p:nvCxnSpPr>
          <p:spPr bwMode="auto">
            <a:xfrm flipH="1">
              <a:off x="3197" y="6759"/>
              <a:ext cx="187"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3874"/>
            <p:cNvCxnSpPr/>
            <p:nvPr/>
          </p:nvCxnSpPr>
          <p:spPr bwMode="auto">
            <a:xfrm flipV="1">
              <a:off x="2075" y="7614"/>
              <a:ext cx="374"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3875"/>
            <p:cNvCxnSpPr/>
            <p:nvPr/>
          </p:nvCxnSpPr>
          <p:spPr bwMode="auto">
            <a:xfrm flipH="1">
              <a:off x="3010" y="7680"/>
              <a:ext cx="5" cy="4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3876"/>
            <p:cNvCxnSpPr/>
            <p:nvPr/>
          </p:nvCxnSpPr>
          <p:spPr bwMode="auto">
            <a:xfrm>
              <a:off x="3795" y="7710"/>
              <a:ext cx="165" cy="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0" name="Oval 19"/>
            <p:cNvSpPr>
              <a:spLocks noChangeArrowheads="1"/>
            </p:cNvSpPr>
            <p:nvPr/>
          </p:nvSpPr>
          <p:spPr bwMode="auto">
            <a:xfrm>
              <a:off x="6056" y="8199"/>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Bm</a:t>
              </a:r>
            </a:p>
          </p:txBody>
        </p:sp>
        <p:sp>
          <p:nvSpPr>
            <p:cNvPr id="21" name="Oval 20"/>
            <p:cNvSpPr>
              <a:spLocks noChangeArrowheads="1"/>
            </p:cNvSpPr>
            <p:nvPr/>
          </p:nvSpPr>
          <p:spPr bwMode="auto">
            <a:xfrm>
              <a:off x="7148" y="824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t>
              </a:r>
            </a:p>
          </p:txBody>
        </p:sp>
        <p:sp>
          <p:nvSpPr>
            <p:cNvPr id="22" name="Oval 21"/>
            <p:cNvSpPr>
              <a:spLocks noChangeArrowheads="1"/>
            </p:cNvSpPr>
            <p:nvPr/>
          </p:nvSpPr>
          <p:spPr bwMode="auto">
            <a:xfrm>
              <a:off x="8270" y="806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B3</a:t>
              </a:r>
            </a:p>
          </p:txBody>
        </p:sp>
        <p:sp>
          <p:nvSpPr>
            <p:cNvPr id="23" name="Oval 22"/>
            <p:cNvSpPr>
              <a:spLocks noChangeArrowheads="1"/>
            </p:cNvSpPr>
            <p:nvPr/>
          </p:nvSpPr>
          <p:spPr bwMode="auto">
            <a:xfrm>
              <a:off x="6868" y="6084"/>
              <a:ext cx="1029"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b="1">
                  <a:effectLst/>
                  <a:latin typeface="Times New Roman"/>
                  <a:ea typeface="Times New Roman"/>
                </a:rPr>
                <a:t>#B1</a:t>
              </a:r>
            </a:p>
          </p:txBody>
        </p:sp>
        <p:sp>
          <p:nvSpPr>
            <p:cNvPr id="24" name="Oval 23"/>
            <p:cNvSpPr>
              <a:spLocks noChangeArrowheads="1"/>
            </p:cNvSpPr>
            <p:nvPr/>
          </p:nvSpPr>
          <p:spPr bwMode="auto">
            <a:xfrm>
              <a:off x="8083" y="644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B2</a:t>
              </a:r>
            </a:p>
          </p:txBody>
        </p:sp>
        <p:cxnSp>
          <p:nvCxnSpPr>
            <p:cNvPr id="25" name="Line 3882"/>
            <p:cNvCxnSpPr/>
            <p:nvPr/>
          </p:nvCxnSpPr>
          <p:spPr bwMode="auto">
            <a:xfrm flipH="1">
              <a:off x="7148" y="6624"/>
              <a:ext cx="187"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Line 3883"/>
            <p:cNvCxnSpPr/>
            <p:nvPr/>
          </p:nvCxnSpPr>
          <p:spPr bwMode="auto">
            <a:xfrm flipH="1">
              <a:off x="8083" y="6984"/>
              <a:ext cx="187"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3884"/>
            <p:cNvCxnSpPr/>
            <p:nvPr/>
          </p:nvCxnSpPr>
          <p:spPr bwMode="auto">
            <a:xfrm>
              <a:off x="8083" y="7704"/>
              <a:ext cx="56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Line 3885"/>
            <p:cNvCxnSpPr/>
            <p:nvPr/>
          </p:nvCxnSpPr>
          <p:spPr bwMode="auto">
            <a:xfrm>
              <a:off x="7522" y="770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Line 3886"/>
            <p:cNvCxnSpPr/>
            <p:nvPr/>
          </p:nvCxnSpPr>
          <p:spPr bwMode="auto">
            <a:xfrm flipH="1">
              <a:off x="6774" y="7704"/>
              <a:ext cx="187"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7" name="Rectangle 36"/>
          <p:cNvSpPr/>
          <p:nvPr/>
        </p:nvSpPr>
        <p:spPr>
          <a:xfrm>
            <a:off x="6254682" y="1121053"/>
            <a:ext cx="5678501" cy="4770537"/>
          </a:xfrm>
          <a:prstGeom prst="rect">
            <a:avLst/>
          </a:prstGeom>
          <a:solidFill>
            <a:schemeClr val="bg1"/>
          </a:solidFill>
          <a:ln>
            <a:solidFill>
              <a:schemeClr val="bg1">
                <a:lumMod val="50000"/>
              </a:schemeClr>
            </a:solidFill>
          </a:ln>
        </p:spPr>
        <p:txBody>
          <a:bodyPr wrap="square">
            <a:spAutoFit/>
          </a:bodyPr>
          <a:lstStyle/>
          <a:p>
            <a:pPr marL="0" lvl="1"/>
            <a:r>
              <a:rPr lang="en-US" sz="1600" smtClean="0">
                <a:latin typeface="Calibri" pitchFamily="34" charset="0"/>
              </a:rPr>
              <a:t>(2) Transformasi Entity </a:t>
            </a:r>
            <a:r>
              <a:rPr lang="en-US" sz="1600">
                <a:latin typeface="Calibri" pitchFamily="34" charset="0"/>
              </a:rPr>
              <a:t>set </a:t>
            </a:r>
            <a:r>
              <a:rPr lang="en-US" sz="1600" smtClean="0">
                <a:latin typeface="Calibri" pitchFamily="34" charset="0"/>
              </a:rPr>
              <a:t>dan Relationship </a:t>
            </a:r>
            <a:r>
              <a:rPr lang="en-US" sz="1600">
                <a:latin typeface="Calibri" pitchFamily="34" charset="0"/>
              </a:rPr>
              <a:t>set </a:t>
            </a:r>
            <a:r>
              <a:rPr lang="en-US" sz="1600" smtClean="0">
                <a:latin typeface="Calibri" pitchFamily="34" charset="0"/>
              </a:rPr>
              <a:t>berkardinalitas 1:N</a:t>
            </a:r>
          </a:p>
          <a:p>
            <a:pPr marL="0" lvl="1"/>
            <a:endParaRPr lang="en-US" sz="1600">
              <a:latin typeface="Calibri" pitchFamily="34" charset="0"/>
            </a:endParaRPr>
          </a:p>
          <a:p>
            <a:pPr marL="0" lvl="1"/>
            <a:endParaRPr lang="en-US" sz="160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230188" lvl="1"/>
            <a:r>
              <a:rPr lang="en-US" sz="1600" u="sng" smtClean="0">
                <a:latin typeface="Calibri" pitchFamily="34" charset="0"/>
              </a:rPr>
              <a:t>Ketentuan</a:t>
            </a:r>
            <a:r>
              <a:rPr lang="en-US" sz="1600" smtClean="0">
                <a:latin typeface="Calibri" pitchFamily="34" charset="0"/>
              </a:rPr>
              <a:t> </a:t>
            </a:r>
            <a:r>
              <a:rPr lang="en-US" sz="1600">
                <a:latin typeface="Calibri" pitchFamily="34" charset="0"/>
              </a:rPr>
              <a:t>:</a:t>
            </a:r>
          </a:p>
          <a:p>
            <a:pPr marL="230188" lvl="1">
              <a:buFont typeface="Courier New" pitchFamily="49" charset="0"/>
              <a:buChar char="o"/>
            </a:pPr>
            <a:r>
              <a:rPr lang="en-US" sz="1600" smtClean="0">
                <a:latin typeface="Calibri" pitchFamily="34" charset="0"/>
              </a:rPr>
              <a:t>Nama relationship menggunakan “kata kerja”</a:t>
            </a:r>
          </a:p>
          <a:p>
            <a:pPr marL="230188" lvl="1">
              <a:buFont typeface="Courier New" pitchFamily="49" charset="0"/>
              <a:buChar char="o"/>
            </a:pPr>
            <a:r>
              <a:rPr lang="en-US" sz="1600" smtClean="0">
                <a:latin typeface="Calibri" pitchFamily="34" charset="0"/>
              </a:rPr>
              <a:t>Relationship </a:t>
            </a:r>
            <a:r>
              <a:rPr lang="en-US" sz="1600">
                <a:latin typeface="Calibri" pitchFamily="34" charset="0"/>
              </a:rPr>
              <a:t>set tidak membentuk relasi </a:t>
            </a:r>
            <a:endParaRPr lang="en-US" sz="1600" smtClean="0">
              <a:latin typeface="Calibri" pitchFamily="34" charset="0"/>
            </a:endParaRPr>
          </a:p>
          <a:p>
            <a:pPr marL="230188" lvl="1">
              <a:buFont typeface="Courier New" pitchFamily="49" charset="0"/>
              <a:buChar char="o"/>
            </a:pPr>
            <a:r>
              <a:rPr lang="en-US" sz="1600" smtClean="0">
                <a:latin typeface="Calibri" pitchFamily="34" charset="0"/>
              </a:rPr>
              <a:t>Terdapat </a:t>
            </a:r>
            <a:r>
              <a:rPr lang="en-US" sz="1600">
                <a:latin typeface="Calibri" pitchFamily="34" charset="0"/>
              </a:rPr>
              <a:t>foreign key dari </a:t>
            </a:r>
            <a:r>
              <a:rPr lang="en-US" sz="1600" smtClean="0">
                <a:latin typeface="Calibri" pitchFamily="34" charset="0"/>
              </a:rPr>
              <a:t>entity set kardinalitas 1 ke N.</a:t>
            </a:r>
            <a:endParaRPr lang="en-US" sz="1600">
              <a:latin typeface="Calibri" pitchFamily="34" charset="0"/>
            </a:endParaRPr>
          </a:p>
          <a:p>
            <a:pPr marL="230188" lvl="1"/>
            <a:endParaRPr lang="en-US" sz="1600" smtClean="0">
              <a:latin typeface="Calibri" pitchFamily="34" charset="0"/>
            </a:endParaRPr>
          </a:p>
          <a:p>
            <a:pPr marL="230188" lvl="1"/>
            <a:r>
              <a:rPr lang="en-US" sz="1600" smtClean="0">
                <a:latin typeface="Calibri" pitchFamily="34" charset="0"/>
              </a:rPr>
              <a:t>Skema </a:t>
            </a:r>
            <a:r>
              <a:rPr lang="en-US" sz="1600">
                <a:latin typeface="Calibri" pitchFamily="34" charset="0"/>
              </a:rPr>
              <a:t>relasi </a:t>
            </a:r>
            <a:r>
              <a:rPr lang="en-US" sz="1600" smtClean="0">
                <a:latin typeface="Calibri" pitchFamily="34" charset="0"/>
              </a:rPr>
              <a:t>menjadi 2 bentuk :</a:t>
            </a:r>
            <a:endParaRPr lang="en-US" sz="1600">
              <a:latin typeface="Calibri" pitchFamily="34" charset="0"/>
            </a:endParaRPr>
          </a:p>
          <a:p>
            <a:pPr marL="230188" lvl="1"/>
            <a:endParaRPr lang="en-US" sz="1600" smtClean="0">
              <a:latin typeface="Calibri" pitchFamily="34" charset="0"/>
            </a:endParaRPr>
          </a:p>
          <a:p>
            <a:pPr marL="230188" lvl="1"/>
            <a:r>
              <a:rPr lang="en-US" sz="1600" smtClean="0">
                <a:latin typeface="Calibri" pitchFamily="34" charset="0"/>
              </a:rPr>
              <a:t>(1). </a:t>
            </a:r>
            <a:r>
              <a:rPr lang="en-US" sz="1600">
                <a:latin typeface="Calibri" pitchFamily="34" charset="0"/>
              </a:rPr>
              <a:t>MAHASISWA = (</a:t>
            </a:r>
            <a:r>
              <a:rPr lang="en-US" sz="1600">
                <a:solidFill>
                  <a:srgbClr val="0033CC"/>
                </a:solidFill>
                <a:latin typeface="Calibri" pitchFamily="34" charset="0"/>
              </a:rPr>
              <a:t>#</a:t>
            </a:r>
            <a:r>
              <a:rPr lang="en-US" sz="1600" smtClean="0">
                <a:solidFill>
                  <a:srgbClr val="0033CC"/>
                </a:solidFill>
                <a:latin typeface="Calibri" pitchFamily="34" charset="0"/>
              </a:rPr>
              <a:t>A1</a:t>
            </a:r>
            <a:r>
              <a:rPr lang="en-US" sz="1600" smtClean="0">
                <a:latin typeface="Calibri" pitchFamily="34" charset="0"/>
              </a:rPr>
              <a:t>, A2, A3</a:t>
            </a:r>
            <a:r>
              <a:rPr lang="en-US" sz="1600">
                <a:latin typeface="Calibri" pitchFamily="34" charset="0"/>
              </a:rPr>
              <a:t>, …, An) </a:t>
            </a:r>
          </a:p>
          <a:p>
            <a:pPr marL="230188" lvl="1"/>
            <a:r>
              <a:rPr lang="en-US" sz="1600" smtClean="0">
                <a:latin typeface="Calibri" pitchFamily="34" charset="0"/>
              </a:rPr>
              <a:t>(2). NILAI </a:t>
            </a:r>
            <a:r>
              <a:rPr lang="en-US" sz="1600">
                <a:latin typeface="Calibri" pitchFamily="34" charset="0"/>
              </a:rPr>
              <a:t>= </a:t>
            </a:r>
            <a:r>
              <a:rPr lang="en-US" sz="1600" smtClean="0">
                <a:latin typeface="Calibri" pitchFamily="34" charset="0"/>
              </a:rPr>
              <a:t>(</a:t>
            </a:r>
            <a:r>
              <a:rPr lang="en-US" sz="1600">
                <a:solidFill>
                  <a:srgbClr val="0033CC"/>
                </a:solidFill>
                <a:latin typeface="Calibri" pitchFamily="34" charset="0"/>
              </a:rPr>
              <a:t>#</a:t>
            </a:r>
            <a:r>
              <a:rPr lang="en-US" sz="1600" smtClean="0">
                <a:solidFill>
                  <a:srgbClr val="0033CC"/>
                </a:solidFill>
                <a:latin typeface="Calibri" pitchFamily="34" charset="0"/>
              </a:rPr>
              <a:t>A1, #B1</a:t>
            </a:r>
            <a:r>
              <a:rPr lang="en-US" sz="1600">
                <a:solidFill>
                  <a:srgbClr val="0033CC"/>
                </a:solidFill>
                <a:latin typeface="Calibri" pitchFamily="34" charset="0"/>
              </a:rPr>
              <a:t>, </a:t>
            </a:r>
            <a:r>
              <a:rPr lang="en-US" sz="1600" smtClean="0">
                <a:latin typeface="Calibri" pitchFamily="34" charset="0"/>
              </a:rPr>
              <a:t>B2</a:t>
            </a:r>
            <a:r>
              <a:rPr lang="en-US" sz="1600">
                <a:latin typeface="Calibri" pitchFamily="34" charset="0"/>
              </a:rPr>
              <a:t>, B3, …, Bm)</a:t>
            </a:r>
          </a:p>
          <a:p>
            <a:pPr marL="223838" lvl="1" indent="-223838"/>
            <a:endParaRPr lang="en-US" sz="1600">
              <a:latin typeface="Calibri" pitchFamily="34" charset="0"/>
            </a:endParaRPr>
          </a:p>
        </p:txBody>
      </p:sp>
      <p:grpSp>
        <p:nvGrpSpPr>
          <p:cNvPr id="38" name="Group 37"/>
          <p:cNvGrpSpPr>
            <a:grpSpLocks/>
          </p:cNvGrpSpPr>
          <p:nvPr/>
        </p:nvGrpSpPr>
        <p:grpSpPr bwMode="auto">
          <a:xfrm>
            <a:off x="6361936" y="1504694"/>
            <a:ext cx="5166420" cy="1559560"/>
            <a:chOff x="1514" y="6084"/>
            <a:chExt cx="7691" cy="2700"/>
          </a:xfrm>
        </p:grpSpPr>
        <p:grpSp>
          <p:nvGrpSpPr>
            <p:cNvPr id="39" name="Group 38"/>
            <p:cNvGrpSpPr>
              <a:grpSpLocks/>
            </p:cNvGrpSpPr>
            <p:nvPr/>
          </p:nvGrpSpPr>
          <p:grpSpPr bwMode="auto">
            <a:xfrm>
              <a:off x="2450" y="6824"/>
              <a:ext cx="5635" cy="1150"/>
              <a:chOff x="4506" y="5744"/>
              <a:chExt cx="5303" cy="1150"/>
            </a:xfrm>
          </p:grpSpPr>
          <p:sp>
            <p:nvSpPr>
              <p:cNvPr id="60" name="Text Box 3861"/>
              <p:cNvSpPr txBox="1">
                <a:spLocks noChangeArrowheads="1"/>
              </p:cNvSpPr>
              <p:nvPr/>
            </p:nvSpPr>
            <p:spPr bwMode="auto">
              <a:xfrm>
                <a:off x="4506" y="6058"/>
                <a:ext cx="1309"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Mahasiswa</a:t>
                </a:r>
                <a:endParaRPr lang="en-US" sz="1400" b="1">
                  <a:effectLst/>
                  <a:latin typeface="Times New Roman"/>
                  <a:ea typeface="Times New Roman"/>
                </a:endParaRPr>
              </a:p>
            </p:txBody>
          </p:sp>
          <p:sp>
            <p:nvSpPr>
              <p:cNvPr id="61" name="Text Box 3862"/>
              <p:cNvSpPr txBox="1">
                <a:spLocks noChangeArrowheads="1"/>
              </p:cNvSpPr>
              <p:nvPr/>
            </p:nvSpPr>
            <p:spPr bwMode="auto">
              <a:xfrm>
                <a:off x="8500" y="6084"/>
                <a:ext cx="1309"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Nilai</a:t>
                </a:r>
                <a:endParaRPr lang="en-US" sz="1400" b="1">
                  <a:effectLst/>
                  <a:latin typeface="Times New Roman"/>
                  <a:ea typeface="Times New Roman"/>
                </a:endParaRPr>
              </a:p>
            </p:txBody>
          </p:sp>
          <p:cxnSp>
            <p:nvCxnSpPr>
              <p:cNvPr id="62" name="Line 3863"/>
              <p:cNvCxnSpPr/>
              <p:nvPr/>
            </p:nvCxnSpPr>
            <p:spPr bwMode="auto">
              <a:xfrm>
                <a:off x="5815" y="6354"/>
                <a:ext cx="2685"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cxnSp>
          <p:sp>
            <p:nvSpPr>
              <p:cNvPr id="63" name="AutoShape 3864"/>
              <p:cNvSpPr>
                <a:spLocks noChangeArrowheads="1"/>
              </p:cNvSpPr>
              <p:nvPr/>
            </p:nvSpPr>
            <p:spPr bwMode="auto">
              <a:xfrm>
                <a:off x="6080" y="5814"/>
                <a:ext cx="1949" cy="1080"/>
              </a:xfrm>
              <a:prstGeom prst="diamond">
                <a:avLst/>
              </a:prstGeom>
              <a:solidFill>
                <a:srgbClr val="FFFFFF"/>
              </a:solidFill>
              <a:ln w="9525">
                <a:solidFill>
                  <a:srgbClr val="000000"/>
                </a:solidFill>
                <a:miter lim="800000"/>
                <a:headEnd/>
                <a:tailEnd/>
              </a:ln>
            </p:spPr>
            <p:txBody>
              <a:bodyPr rot="0" vert="horz" wrap="square" lIns="0" tIns="45720" rIns="0" bIns="45720" anchor="t" anchorCtr="0" upright="1">
                <a:noAutofit/>
              </a:bodyPr>
              <a:lstStyle/>
              <a:p>
                <a:pPr>
                  <a:spcAft>
                    <a:spcPts val="0"/>
                  </a:spcAft>
                </a:pPr>
                <a:r>
                  <a:rPr lang="en-US" sz="1000" b="1" smtClean="0">
                    <a:solidFill>
                      <a:srgbClr val="0033CC"/>
                    </a:solidFill>
                    <a:effectLst/>
                    <a:latin typeface="Times New Roman"/>
                    <a:ea typeface="Times New Roman"/>
                  </a:rPr>
                  <a:t>Memperoleh</a:t>
                </a:r>
                <a:endParaRPr lang="en-US" sz="1000" b="1">
                  <a:solidFill>
                    <a:srgbClr val="0033CC"/>
                  </a:solidFill>
                  <a:effectLst/>
                  <a:latin typeface="Times New Roman"/>
                  <a:ea typeface="Times New Roman"/>
                </a:endParaRPr>
              </a:p>
            </p:txBody>
          </p:sp>
          <p:sp>
            <p:nvSpPr>
              <p:cNvPr id="64" name="Text Box 3865"/>
              <p:cNvSpPr txBox="1">
                <a:spLocks noChangeArrowheads="1"/>
              </p:cNvSpPr>
              <p:nvPr/>
            </p:nvSpPr>
            <p:spPr bwMode="auto">
              <a:xfrm>
                <a:off x="5881" y="5744"/>
                <a:ext cx="561"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1</a:t>
                </a:r>
              </a:p>
            </p:txBody>
          </p:sp>
          <p:sp>
            <p:nvSpPr>
              <p:cNvPr id="65" name="Text Box 3866"/>
              <p:cNvSpPr txBox="1">
                <a:spLocks noChangeArrowheads="1"/>
              </p:cNvSpPr>
              <p:nvPr/>
            </p:nvSpPr>
            <p:spPr bwMode="auto">
              <a:xfrm>
                <a:off x="7877" y="5814"/>
                <a:ext cx="561"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1000"/>
                  </a:spcAft>
                </a:pPr>
                <a:r>
                  <a:rPr lang="en-US" sz="1200" smtClean="0">
                    <a:effectLst/>
                    <a:latin typeface="Times New Roman"/>
                    <a:ea typeface="Times New Roman"/>
                  </a:rPr>
                  <a:t>N</a:t>
                </a:r>
                <a:endParaRPr lang="en-US" sz="1200">
                  <a:effectLst/>
                  <a:latin typeface="Times New Roman"/>
                  <a:ea typeface="Times New Roman"/>
                </a:endParaRPr>
              </a:p>
            </p:txBody>
          </p:sp>
        </p:grpSp>
        <p:sp>
          <p:nvSpPr>
            <p:cNvPr id="40" name="Oval 39"/>
            <p:cNvSpPr>
              <a:spLocks noChangeArrowheads="1"/>
            </p:cNvSpPr>
            <p:nvPr/>
          </p:nvSpPr>
          <p:spPr bwMode="auto">
            <a:xfrm>
              <a:off x="1888" y="6399"/>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A2</a:t>
              </a:r>
            </a:p>
          </p:txBody>
        </p:sp>
        <p:sp>
          <p:nvSpPr>
            <p:cNvPr id="41" name="Oval 40"/>
            <p:cNvSpPr>
              <a:spLocks noChangeArrowheads="1"/>
            </p:cNvSpPr>
            <p:nvPr/>
          </p:nvSpPr>
          <p:spPr bwMode="auto">
            <a:xfrm>
              <a:off x="3010" y="6219"/>
              <a:ext cx="1113"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b="1">
                  <a:effectLst/>
                  <a:latin typeface="Times New Roman"/>
                  <a:ea typeface="Times New Roman"/>
                </a:rPr>
                <a:t>#A1</a:t>
              </a:r>
            </a:p>
          </p:txBody>
        </p:sp>
        <p:sp>
          <p:nvSpPr>
            <p:cNvPr id="42" name="Oval 41"/>
            <p:cNvSpPr>
              <a:spLocks noChangeArrowheads="1"/>
            </p:cNvSpPr>
            <p:nvPr/>
          </p:nvSpPr>
          <p:spPr bwMode="auto">
            <a:xfrm>
              <a:off x="1514" y="797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A3</a:t>
              </a:r>
            </a:p>
          </p:txBody>
        </p:sp>
        <p:sp>
          <p:nvSpPr>
            <p:cNvPr id="43" name="Oval 42"/>
            <p:cNvSpPr>
              <a:spLocks noChangeArrowheads="1"/>
            </p:cNvSpPr>
            <p:nvPr/>
          </p:nvSpPr>
          <p:spPr bwMode="auto">
            <a:xfrm>
              <a:off x="3571" y="815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An</a:t>
              </a:r>
            </a:p>
          </p:txBody>
        </p:sp>
        <p:sp>
          <p:nvSpPr>
            <p:cNvPr id="44" name="Oval 43"/>
            <p:cNvSpPr>
              <a:spLocks noChangeArrowheads="1"/>
            </p:cNvSpPr>
            <p:nvPr/>
          </p:nvSpPr>
          <p:spPr bwMode="auto">
            <a:xfrm>
              <a:off x="2539" y="815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t>
              </a:r>
            </a:p>
          </p:txBody>
        </p:sp>
        <p:cxnSp>
          <p:nvCxnSpPr>
            <p:cNvPr id="45" name="Line 3872"/>
            <p:cNvCxnSpPr/>
            <p:nvPr/>
          </p:nvCxnSpPr>
          <p:spPr bwMode="auto">
            <a:xfrm>
              <a:off x="2262" y="6939"/>
              <a:ext cx="187"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 name="Line 3873"/>
            <p:cNvCxnSpPr/>
            <p:nvPr/>
          </p:nvCxnSpPr>
          <p:spPr bwMode="auto">
            <a:xfrm flipH="1">
              <a:off x="3197" y="6759"/>
              <a:ext cx="187"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Line 3874"/>
            <p:cNvCxnSpPr/>
            <p:nvPr/>
          </p:nvCxnSpPr>
          <p:spPr bwMode="auto">
            <a:xfrm flipV="1">
              <a:off x="2075" y="7614"/>
              <a:ext cx="374"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Line 3875"/>
            <p:cNvCxnSpPr/>
            <p:nvPr/>
          </p:nvCxnSpPr>
          <p:spPr bwMode="auto">
            <a:xfrm flipH="1">
              <a:off x="3010" y="7680"/>
              <a:ext cx="5" cy="4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Line 3876"/>
            <p:cNvCxnSpPr/>
            <p:nvPr/>
          </p:nvCxnSpPr>
          <p:spPr bwMode="auto">
            <a:xfrm>
              <a:off x="3795" y="7710"/>
              <a:ext cx="165" cy="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0" name="Oval 49"/>
            <p:cNvSpPr>
              <a:spLocks noChangeArrowheads="1"/>
            </p:cNvSpPr>
            <p:nvPr/>
          </p:nvSpPr>
          <p:spPr bwMode="auto">
            <a:xfrm>
              <a:off x="6056" y="8199"/>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Bm</a:t>
              </a:r>
            </a:p>
          </p:txBody>
        </p:sp>
        <p:sp>
          <p:nvSpPr>
            <p:cNvPr id="51" name="Oval 50"/>
            <p:cNvSpPr>
              <a:spLocks noChangeArrowheads="1"/>
            </p:cNvSpPr>
            <p:nvPr/>
          </p:nvSpPr>
          <p:spPr bwMode="auto">
            <a:xfrm>
              <a:off x="7148" y="824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t>
              </a:r>
            </a:p>
          </p:txBody>
        </p:sp>
        <p:sp>
          <p:nvSpPr>
            <p:cNvPr id="52" name="Oval 51"/>
            <p:cNvSpPr>
              <a:spLocks noChangeArrowheads="1"/>
            </p:cNvSpPr>
            <p:nvPr/>
          </p:nvSpPr>
          <p:spPr bwMode="auto">
            <a:xfrm>
              <a:off x="8270" y="806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B3</a:t>
              </a:r>
            </a:p>
          </p:txBody>
        </p:sp>
        <p:sp>
          <p:nvSpPr>
            <p:cNvPr id="53" name="Oval 52"/>
            <p:cNvSpPr>
              <a:spLocks noChangeArrowheads="1"/>
            </p:cNvSpPr>
            <p:nvPr/>
          </p:nvSpPr>
          <p:spPr bwMode="auto">
            <a:xfrm>
              <a:off x="6868" y="6084"/>
              <a:ext cx="1029"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b="1">
                  <a:effectLst/>
                  <a:latin typeface="Times New Roman"/>
                  <a:ea typeface="Times New Roman"/>
                </a:rPr>
                <a:t>#B1</a:t>
              </a:r>
            </a:p>
          </p:txBody>
        </p:sp>
        <p:sp>
          <p:nvSpPr>
            <p:cNvPr id="54" name="Oval 53"/>
            <p:cNvSpPr>
              <a:spLocks noChangeArrowheads="1"/>
            </p:cNvSpPr>
            <p:nvPr/>
          </p:nvSpPr>
          <p:spPr bwMode="auto">
            <a:xfrm>
              <a:off x="8083" y="644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B2</a:t>
              </a:r>
            </a:p>
          </p:txBody>
        </p:sp>
        <p:cxnSp>
          <p:nvCxnSpPr>
            <p:cNvPr id="55" name="Line 3882"/>
            <p:cNvCxnSpPr/>
            <p:nvPr/>
          </p:nvCxnSpPr>
          <p:spPr bwMode="auto">
            <a:xfrm flipH="1">
              <a:off x="7148" y="6624"/>
              <a:ext cx="187"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Line 3883"/>
            <p:cNvCxnSpPr/>
            <p:nvPr/>
          </p:nvCxnSpPr>
          <p:spPr bwMode="auto">
            <a:xfrm flipH="1">
              <a:off x="8083" y="6984"/>
              <a:ext cx="187"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Line 3884"/>
            <p:cNvCxnSpPr/>
            <p:nvPr/>
          </p:nvCxnSpPr>
          <p:spPr bwMode="auto">
            <a:xfrm>
              <a:off x="8083" y="7704"/>
              <a:ext cx="56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Line 3885"/>
            <p:cNvCxnSpPr/>
            <p:nvPr/>
          </p:nvCxnSpPr>
          <p:spPr bwMode="auto">
            <a:xfrm>
              <a:off x="7522" y="770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Line 3886"/>
            <p:cNvCxnSpPr/>
            <p:nvPr/>
          </p:nvCxnSpPr>
          <p:spPr bwMode="auto">
            <a:xfrm flipH="1">
              <a:off x="6774" y="7704"/>
              <a:ext cx="187"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66" name="Rectangle 65"/>
          <p:cNvSpPr/>
          <p:nvPr/>
        </p:nvSpPr>
        <p:spPr>
          <a:xfrm>
            <a:off x="4632105" y="620421"/>
            <a:ext cx="6005609" cy="523220"/>
          </a:xfrm>
          <a:prstGeom prst="rect">
            <a:avLst/>
          </a:prstGeom>
        </p:spPr>
        <p:txBody>
          <a:bodyPr wrap="square">
            <a:spAutoFit/>
          </a:bodyPr>
          <a:lstStyle/>
          <a:p>
            <a:r>
              <a:rPr lang="en-US" sz="1400" smtClean="0">
                <a:solidFill>
                  <a:srgbClr val="FF0000"/>
                </a:solidFill>
                <a:latin typeface="Calibri" pitchFamily="34" charset="0"/>
              </a:rPr>
              <a:t>Catatan : Penggambaran garis pada Relationship set boleh menggunakan PANAH, untuk kejelasan keterbacaan.</a:t>
            </a:r>
            <a:endParaRPr lang="en-US" sz="1400">
              <a:solidFill>
                <a:srgbClr val="FF0000"/>
              </a:solidFill>
            </a:endParaRPr>
          </a:p>
        </p:txBody>
      </p:sp>
      <p:sp>
        <p:nvSpPr>
          <p:cNvPr id="2" name="Freeform 1"/>
          <p:cNvSpPr/>
          <p:nvPr/>
        </p:nvSpPr>
        <p:spPr>
          <a:xfrm>
            <a:off x="8237284" y="1782316"/>
            <a:ext cx="1283234" cy="285182"/>
          </a:xfrm>
          <a:custGeom>
            <a:avLst/>
            <a:gdLst>
              <a:gd name="connsiteX0" fmla="*/ 0 w 1283234"/>
              <a:gd name="connsiteY0" fmla="*/ 238585 h 285182"/>
              <a:gd name="connsiteX1" fmla="*/ 268941 w 1283234"/>
              <a:gd name="connsiteY1" fmla="*/ 61852 h 285182"/>
              <a:gd name="connsiteX2" fmla="*/ 614723 w 1283234"/>
              <a:gd name="connsiteY2" fmla="*/ 380 h 285182"/>
              <a:gd name="connsiteX3" fmla="*/ 914400 w 1283234"/>
              <a:gd name="connsiteY3" fmla="*/ 84904 h 285182"/>
              <a:gd name="connsiteX4" fmla="*/ 1206393 w 1283234"/>
              <a:gd name="connsiteY4" fmla="*/ 253953 h 285182"/>
              <a:gd name="connsiteX5" fmla="*/ 1283234 w 1283234"/>
              <a:gd name="connsiteY5" fmla="*/ 284689 h 2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234" h="285182">
                <a:moveTo>
                  <a:pt x="0" y="238585"/>
                </a:moveTo>
                <a:cubicBezTo>
                  <a:pt x="83243" y="170069"/>
                  <a:pt x="166487" y="101553"/>
                  <a:pt x="268941" y="61852"/>
                </a:cubicBezTo>
                <a:cubicBezTo>
                  <a:pt x="371395" y="22151"/>
                  <a:pt x="507147" y="-3462"/>
                  <a:pt x="614723" y="380"/>
                </a:cubicBezTo>
                <a:cubicBezTo>
                  <a:pt x="722299" y="4222"/>
                  <a:pt x="815789" y="42642"/>
                  <a:pt x="914400" y="84904"/>
                </a:cubicBezTo>
                <a:cubicBezTo>
                  <a:pt x="1013011" y="127166"/>
                  <a:pt x="1144921" y="220655"/>
                  <a:pt x="1206393" y="253953"/>
                </a:cubicBezTo>
                <a:cubicBezTo>
                  <a:pt x="1267865" y="287251"/>
                  <a:pt x="1275549" y="285970"/>
                  <a:pt x="1283234" y="284689"/>
                </a:cubicBezTo>
              </a:path>
            </a:pathLst>
          </a:cu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42652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HUBUNGAN MODEL ER dan Model-R </a:t>
            </a:r>
            <a:endParaRPr lang="id-ID">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9" name="Rectangle 8"/>
          <p:cNvSpPr/>
          <p:nvPr/>
        </p:nvSpPr>
        <p:spPr>
          <a:xfrm>
            <a:off x="264257" y="1121053"/>
            <a:ext cx="5839744" cy="5016758"/>
          </a:xfrm>
          <a:prstGeom prst="rect">
            <a:avLst/>
          </a:prstGeom>
          <a:ln w="3175">
            <a:solidFill>
              <a:schemeClr val="bg1">
                <a:lumMod val="50000"/>
              </a:schemeClr>
            </a:solidFill>
          </a:ln>
        </p:spPr>
        <p:txBody>
          <a:bodyPr wrap="square">
            <a:spAutoFit/>
          </a:bodyPr>
          <a:lstStyle/>
          <a:p>
            <a:pPr marL="0" lvl="1"/>
            <a:r>
              <a:rPr lang="en-US" sz="1600" smtClean="0">
                <a:latin typeface="Calibri" pitchFamily="34" charset="0"/>
              </a:rPr>
              <a:t>(3) Transformasi Entity </a:t>
            </a:r>
            <a:r>
              <a:rPr lang="en-US" sz="1600">
                <a:latin typeface="Calibri" pitchFamily="34" charset="0"/>
              </a:rPr>
              <a:t>set </a:t>
            </a:r>
            <a:r>
              <a:rPr lang="en-US" sz="1600" smtClean="0">
                <a:latin typeface="Calibri" pitchFamily="34" charset="0"/>
              </a:rPr>
              <a:t>dan Relationship </a:t>
            </a:r>
            <a:r>
              <a:rPr lang="en-US" sz="1600">
                <a:latin typeface="Calibri" pitchFamily="34" charset="0"/>
              </a:rPr>
              <a:t>set </a:t>
            </a:r>
            <a:r>
              <a:rPr lang="en-US" sz="1600" smtClean="0">
                <a:latin typeface="Calibri" pitchFamily="34" charset="0"/>
              </a:rPr>
              <a:t>berkardinalitas N:M</a:t>
            </a:r>
          </a:p>
          <a:p>
            <a:pPr marL="0" lvl="1"/>
            <a:endParaRPr lang="en-US" sz="1600">
              <a:latin typeface="Calibri" pitchFamily="34" charset="0"/>
            </a:endParaRPr>
          </a:p>
          <a:p>
            <a:pPr marL="0" lvl="1"/>
            <a:endParaRPr lang="en-US" sz="160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230188" lvl="1"/>
            <a:r>
              <a:rPr lang="en-US" sz="1600" u="sng" smtClean="0">
                <a:latin typeface="Calibri" pitchFamily="34" charset="0"/>
              </a:rPr>
              <a:t>Ketentuan</a:t>
            </a:r>
            <a:r>
              <a:rPr lang="en-US" sz="1600" smtClean="0">
                <a:latin typeface="Calibri" pitchFamily="34" charset="0"/>
              </a:rPr>
              <a:t> </a:t>
            </a:r>
            <a:r>
              <a:rPr lang="en-US" sz="1600">
                <a:latin typeface="Calibri" pitchFamily="34" charset="0"/>
              </a:rPr>
              <a:t>:</a:t>
            </a:r>
          </a:p>
          <a:p>
            <a:pPr marL="230188" lvl="1">
              <a:buFont typeface="Courier New" pitchFamily="49" charset="0"/>
              <a:buChar char="o"/>
            </a:pPr>
            <a:r>
              <a:rPr lang="en-US" sz="1600" smtClean="0">
                <a:latin typeface="Calibri" pitchFamily="34" charset="0"/>
              </a:rPr>
              <a:t>Nama relationship menggunakan “kata benda”</a:t>
            </a:r>
          </a:p>
          <a:p>
            <a:pPr marL="230188" lvl="1">
              <a:buFont typeface="Courier New" pitchFamily="49" charset="0"/>
              <a:buChar char="o"/>
            </a:pPr>
            <a:r>
              <a:rPr lang="en-US" sz="1600" smtClean="0">
                <a:latin typeface="Calibri" pitchFamily="34" charset="0"/>
              </a:rPr>
              <a:t>Relationship </a:t>
            </a:r>
            <a:r>
              <a:rPr lang="en-US" sz="1600">
                <a:latin typeface="Calibri" pitchFamily="34" charset="0"/>
              </a:rPr>
              <a:t>set </a:t>
            </a:r>
            <a:r>
              <a:rPr lang="en-US" sz="1600" smtClean="0">
                <a:latin typeface="Calibri" pitchFamily="34" charset="0"/>
              </a:rPr>
              <a:t>membentuk/menjadi relasi </a:t>
            </a:r>
          </a:p>
          <a:p>
            <a:pPr marL="230188" lvl="1">
              <a:buFont typeface="Courier New" pitchFamily="49" charset="0"/>
              <a:buChar char="o"/>
            </a:pPr>
            <a:r>
              <a:rPr lang="en-US" sz="1600" smtClean="0">
                <a:latin typeface="Calibri" pitchFamily="34" charset="0"/>
              </a:rPr>
              <a:t>Terdapat </a:t>
            </a:r>
            <a:r>
              <a:rPr lang="en-US" sz="1600">
                <a:latin typeface="Calibri" pitchFamily="34" charset="0"/>
              </a:rPr>
              <a:t>foreign key dari </a:t>
            </a:r>
            <a:r>
              <a:rPr lang="en-US" sz="1600" smtClean="0">
                <a:latin typeface="Calibri" pitchFamily="34" charset="0"/>
              </a:rPr>
              <a:t>setiap entity </a:t>
            </a:r>
            <a:r>
              <a:rPr lang="en-US" sz="1600">
                <a:latin typeface="Calibri" pitchFamily="34" charset="0"/>
              </a:rPr>
              <a:t>set </a:t>
            </a:r>
            <a:r>
              <a:rPr lang="en-US" sz="1600" smtClean="0">
                <a:latin typeface="Calibri" pitchFamily="34" charset="0"/>
              </a:rPr>
              <a:t>ke Relationship set</a:t>
            </a:r>
            <a:endParaRPr lang="en-US" sz="1600">
              <a:latin typeface="Calibri" pitchFamily="34" charset="0"/>
            </a:endParaRPr>
          </a:p>
          <a:p>
            <a:pPr marL="230188" lvl="1"/>
            <a:endParaRPr lang="en-US" sz="1600" smtClean="0">
              <a:latin typeface="Calibri" pitchFamily="34" charset="0"/>
            </a:endParaRPr>
          </a:p>
          <a:p>
            <a:pPr marL="230188" lvl="1"/>
            <a:r>
              <a:rPr lang="en-US" sz="1600" smtClean="0">
                <a:latin typeface="Calibri" pitchFamily="34" charset="0"/>
              </a:rPr>
              <a:t>Skema </a:t>
            </a:r>
            <a:r>
              <a:rPr lang="en-US" sz="1600">
                <a:latin typeface="Calibri" pitchFamily="34" charset="0"/>
              </a:rPr>
              <a:t>relasi menjadi </a:t>
            </a:r>
            <a:r>
              <a:rPr lang="en-US" sz="1600" smtClean="0">
                <a:latin typeface="Calibri" pitchFamily="34" charset="0"/>
              </a:rPr>
              <a:t>3 bentuk :</a:t>
            </a:r>
          </a:p>
          <a:p>
            <a:pPr marL="230188" lvl="1"/>
            <a:endParaRPr lang="en-US" sz="1600">
              <a:latin typeface="Calibri" pitchFamily="34" charset="0"/>
            </a:endParaRPr>
          </a:p>
          <a:p>
            <a:pPr marL="230188" lvl="1"/>
            <a:r>
              <a:rPr lang="en-US" sz="1600" smtClean="0">
                <a:latin typeface="Calibri" pitchFamily="34" charset="0"/>
              </a:rPr>
              <a:t>(1). </a:t>
            </a:r>
            <a:r>
              <a:rPr lang="en-US" sz="1600">
                <a:latin typeface="Calibri" pitchFamily="34" charset="0"/>
              </a:rPr>
              <a:t>MAHASISWA </a:t>
            </a:r>
            <a:r>
              <a:rPr lang="en-US" sz="1600" smtClean="0">
                <a:latin typeface="Calibri" pitchFamily="34" charset="0"/>
              </a:rPr>
              <a:t> = </a:t>
            </a:r>
            <a:r>
              <a:rPr lang="en-US" sz="1600" smtClean="0">
                <a:solidFill>
                  <a:srgbClr val="0033CC"/>
                </a:solidFill>
                <a:latin typeface="Calibri" pitchFamily="34" charset="0"/>
              </a:rPr>
              <a:t>(#A1, </a:t>
            </a:r>
            <a:r>
              <a:rPr lang="en-US" sz="1600" smtClean="0">
                <a:latin typeface="Calibri" pitchFamily="34" charset="0"/>
              </a:rPr>
              <a:t>A2, A3</a:t>
            </a:r>
            <a:r>
              <a:rPr lang="en-US" sz="1600">
                <a:latin typeface="Calibri" pitchFamily="34" charset="0"/>
              </a:rPr>
              <a:t>, …, An) </a:t>
            </a:r>
            <a:endParaRPr lang="en-US" sz="1600" smtClean="0">
              <a:latin typeface="Calibri" pitchFamily="34" charset="0"/>
            </a:endParaRPr>
          </a:p>
          <a:p>
            <a:pPr marL="230188" lvl="1"/>
            <a:r>
              <a:rPr lang="en-US" sz="1600" smtClean="0">
                <a:latin typeface="Calibri" pitchFamily="34" charset="0"/>
              </a:rPr>
              <a:t>(2). MATAKULIAH = (</a:t>
            </a:r>
            <a:r>
              <a:rPr lang="en-US" sz="1600" smtClean="0">
                <a:solidFill>
                  <a:srgbClr val="0033CC"/>
                </a:solidFill>
                <a:latin typeface="Calibri" pitchFamily="34" charset="0"/>
              </a:rPr>
              <a:t>#B1</a:t>
            </a:r>
            <a:r>
              <a:rPr lang="en-US" sz="1600">
                <a:latin typeface="Calibri" pitchFamily="34" charset="0"/>
              </a:rPr>
              <a:t>, </a:t>
            </a:r>
            <a:r>
              <a:rPr lang="en-US" sz="1600" smtClean="0">
                <a:latin typeface="Calibri" pitchFamily="34" charset="0"/>
              </a:rPr>
              <a:t>B2</a:t>
            </a:r>
            <a:r>
              <a:rPr lang="en-US" sz="1600">
                <a:latin typeface="Calibri" pitchFamily="34" charset="0"/>
              </a:rPr>
              <a:t>, </a:t>
            </a:r>
            <a:r>
              <a:rPr lang="en-US" sz="1600" smtClean="0">
                <a:latin typeface="Calibri" pitchFamily="34" charset="0"/>
              </a:rPr>
              <a:t>B3</a:t>
            </a:r>
            <a:r>
              <a:rPr lang="en-US" sz="1600">
                <a:latin typeface="Calibri" pitchFamily="34" charset="0"/>
              </a:rPr>
              <a:t>, …, </a:t>
            </a:r>
            <a:r>
              <a:rPr lang="en-US" sz="1600" smtClean="0">
                <a:latin typeface="Calibri" pitchFamily="34" charset="0"/>
              </a:rPr>
              <a:t>Bm) </a:t>
            </a:r>
          </a:p>
          <a:p>
            <a:pPr marL="230188" lvl="1"/>
            <a:r>
              <a:rPr lang="en-US" sz="1600" smtClean="0">
                <a:latin typeface="Calibri" pitchFamily="34" charset="0"/>
              </a:rPr>
              <a:t>(3). KRS </a:t>
            </a:r>
            <a:r>
              <a:rPr lang="en-US" sz="1600">
                <a:latin typeface="Calibri" pitchFamily="34" charset="0"/>
              </a:rPr>
              <a:t>= (</a:t>
            </a:r>
            <a:r>
              <a:rPr lang="en-US" sz="1600">
                <a:solidFill>
                  <a:srgbClr val="0033CC"/>
                </a:solidFill>
                <a:latin typeface="Calibri" pitchFamily="34" charset="0"/>
              </a:rPr>
              <a:t>#</a:t>
            </a:r>
            <a:r>
              <a:rPr lang="en-US" sz="1600" smtClean="0">
                <a:solidFill>
                  <a:srgbClr val="0033CC"/>
                </a:solidFill>
                <a:latin typeface="Calibri" pitchFamily="34" charset="0"/>
              </a:rPr>
              <a:t>A1, #B1, #R1</a:t>
            </a:r>
            <a:r>
              <a:rPr lang="en-US" sz="1600" smtClean="0">
                <a:latin typeface="Calibri" pitchFamily="34" charset="0"/>
              </a:rPr>
              <a:t>, R2</a:t>
            </a:r>
            <a:r>
              <a:rPr lang="en-US" sz="1600">
                <a:latin typeface="Calibri" pitchFamily="34" charset="0"/>
              </a:rPr>
              <a:t>, </a:t>
            </a:r>
            <a:r>
              <a:rPr lang="en-US" sz="1600" smtClean="0">
                <a:latin typeface="Calibri" pitchFamily="34" charset="0"/>
              </a:rPr>
              <a:t>R3</a:t>
            </a:r>
            <a:r>
              <a:rPr lang="en-US" sz="1600">
                <a:latin typeface="Calibri" pitchFamily="34" charset="0"/>
              </a:rPr>
              <a:t>, …, </a:t>
            </a:r>
            <a:r>
              <a:rPr lang="en-US" sz="1600" smtClean="0">
                <a:latin typeface="Calibri" pitchFamily="34" charset="0"/>
              </a:rPr>
              <a:t>Rk) </a:t>
            </a:r>
            <a:endParaRPr lang="en-US" sz="1600">
              <a:latin typeface="Calibri" pitchFamily="34" charset="0"/>
            </a:endParaRPr>
          </a:p>
          <a:p>
            <a:pPr marL="230188" lvl="1"/>
            <a:endParaRPr lang="en-US" sz="1600">
              <a:latin typeface="Calibri" pitchFamily="34" charset="0"/>
            </a:endParaRPr>
          </a:p>
        </p:txBody>
      </p:sp>
      <p:sp>
        <p:nvSpPr>
          <p:cNvPr id="4" name="Round Same Side Corner Rectangle 3"/>
          <p:cNvSpPr/>
          <p:nvPr/>
        </p:nvSpPr>
        <p:spPr>
          <a:xfrm>
            <a:off x="250244" y="758515"/>
            <a:ext cx="4098295" cy="339486"/>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smtClean="0">
                <a:solidFill>
                  <a:schemeClr val="bg1"/>
                </a:solidFill>
                <a:latin typeface="Calibri" pitchFamily="34" charset="0"/>
              </a:rPr>
              <a:t>Transformasi Model-ER ke Model-R</a:t>
            </a:r>
            <a:endParaRPr lang="en-US" sz="2000" smtClean="0">
              <a:solidFill>
                <a:schemeClr val="bg1"/>
              </a:solidFill>
              <a:latin typeface="Calibri" pitchFamily="34" charset="0"/>
            </a:endParaRPr>
          </a:p>
        </p:txBody>
      </p:sp>
      <p:sp>
        <p:nvSpPr>
          <p:cNvPr id="37" name="Rectangle 36"/>
          <p:cNvSpPr/>
          <p:nvPr/>
        </p:nvSpPr>
        <p:spPr>
          <a:xfrm>
            <a:off x="6193912" y="799454"/>
            <a:ext cx="5678501" cy="5755422"/>
          </a:xfrm>
          <a:prstGeom prst="rect">
            <a:avLst/>
          </a:prstGeom>
          <a:ln>
            <a:solidFill>
              <a:schemeClr val="bg1">
                <a:lumMod val="50000"/>
              </a:schemeClr>
            </a:solidFill>
          </a:ln>
        </p:spPr>
        <p:txBody>
          <a:bodyPr wrap="square">
            <a:spAutoFit/>
          </a:bodyPr>
          <a:lstStyle/>
          <a:p>
            <a:pPr marL="0" lvl="1"/>
            <a:r>
              <a:rPr lang="en-US" sz="1600">
                <a:latin typeface="Calibri" pitchFamily="34" charset="0"/>
              </a:rPr>
              <a:t>(4) Transformasi Entity set yang mengandung IsA (GenSpec)</a:t>
            </a:r>
          </a:p>
          <a:p>
            <a:pPr marL="0" lvl="1"/>
            <a:endParaRPr lang="en-US" sz="1600" smtClean="0">
              <a:latin typeface="Calibri" pitchFamily="34" charset="0"/>
            </a:endParaRPr>
          </a:p>
          <a:p>
            <a:pPr marL="0" lvl="1"/>
            <a:endParaRPr lang="en-US" sz="160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0" lvl="1"/>
            <a:endParaRPr lang="en-US" sz="1600" smtClean="0">
              <a:latin typeface="Calibri" pitchFamily="34" charset="0"/>
            </a:endParaRPr>
          </a:p>
          <a:p>
            <a:pPr marL="0" lvl="1"/>
            <a:endParaRPr lang="en-US" sz="1600">
              <a:latin typeface="Calibri" pitchFamily="34" charset="0"/>
            </a:endParaRPr>
          </a:p>
          <a:p>
            <a:pPr marL="230188" lvl="1"/>
            <a:r>
              <a:rPr lang="en-US" sz="1600" u="sng" smtClean="0">
                <a:latin typeface="Calibri" pitchFamily="34" charset="0"/>
              </a:rPr>
              <a:t>Ketentuan</a:t>
            </a:r>
            <a:r>
              <a:rPr lang="en-US" sz="1600" smtClean="0">
                <a:latin typeface="Calibri" pitchFamily="34" charset="0"/>
              </a:rPr>
              <a:t> </a:t>
            </a:r>
            <a:r>
              <a:rPr lang="en-US" sz="1600">
                <a:latin typeface="Calibri" pitchFamily="34" charset="0"/>
              </a:rPr>
              <a:t>:</a:t>
            </a:r>
          </a:p>
          <a:p>
            <a:pPr marL="400050" lvl="1" indent="-169863">
              <a:buFont typeface="Courier New" pitchFamily="49" charset="0"/>
              <a:buChar char="o"/>
            </a:pPr>
            <a:r>
              <a:rPr lang="en-US" sz="1600" smtClean="0"/>
              <a:t>Pilihan </a:t>
            </a:r>
            <a:r>
              <a:rPr lang="en-US" sz="1600"/>
              <a:t>Super Entity Set (Mahasiswa) membentuk relasi sendiri atau melebur pada sub entity set sehingga tidak membentuk relasi </a:t>
            </a:r>
            <a:r>
              <a:rPr lang="en-US" sz="1600" smtClean="0"/>
              <a:t>tersendiri</a:t>
            </a:r>
          </a:p>
          <a:p>
            <a:pPr marL="230188" lvl="1">
              <a:buFont typeface="Courier New" pitchFamily="49" charset="0"/>
              <a:buChar char="o"/>
            </a:pPr>
            <a:endParaRPr lang="en-US" sz="1600" smtClean="0"/>
          </a:p>
          <a:p>
            <a:pPr marL="230188" lvl="1"/>
            <a:r>
              <a:rPr lang="en-US" sz="1600" smtClean="0">
                <a:latin typeface="Calibri" pitchFamily="34" charset="0"/>
              </a:rPr>
              <a:t>Skema </a:t>
            </a:r>
            <a:r>
              <a:rPr lang="en-US" sz="1600">
                <a:latin typeface="Calibri" pitchFamily="34" charset="0"/>
              </a:rPr>
              <a:t>relasi </a:t>
            </a:r>
            <a:r>
              <a:rPr lang="en-US" sz="1600" smtClean="0">
                <a:latin typeface="Calibri" pitchFamily="34" charset="0"/>
              </a:rPr>
              <a:t>ada 2 pilihan, menjadi 3 bentuk atau 2 bentuk :</a:t>
            </a:r>
            <a:endParaRPr lang="en-US" sz="1600">
              <a:latin typeface="Calibri" pitchFamily="34" charset="0"/>
            </a:endParaRPr>
          </a:p>
          <a:p>
            <a:pPr marL="230188" lvl="1"/>
            <a:r>
              <a:rPr lang="en-US" sz="1600">
                <a:latin typeface="Calibri" pitchFamily="34" charset="0"/>
              </a:rPr>
              <a:t>(a)  </a:t>
            </a:r>
            <a:r>
              <a:rPr lang="en-US" sz="1600" smtClean="0">
                <a:latin typeface="Calibri" pitchFamily="34" charset="0"/>
              </a:rPr>
              <a:t>(1) MAHASISWA </a:t>
            </a:r>
            <a:r>
              <a:rPr lang="en-US" sz="1600">
                <a:latin typeface="Calibri" pitchFamily="34" charset="0"/>
              </a:rPr>
              <a:t>= (</a:t>
            </a:r>
            <a:r>
              <a:rPr lang="en-US" sz="1600">
                <a:solidFill>
                  <a:srgbClr val="0033CC"/>
                </a:solidFill>
                <a:latin typeface="Calibri" pitchFamily="34" charset="0"/>
              </a:rPr>
              <a:t>#A1</a:t>
            </a:r>
            <a:r>
              <a:rPr lang="en-US" sz="1600">
                <a:latin typeface="Calibri" pitchFamily="34" charset="0"/>
              </a:rPr>
              <a:t>, </a:t>
            </a:r>
            <a:r>
              <a:rPr lang="en-US" sz="1600" smtClean="0">
                <a:latin typeface="Calibri" pitchFamily="34" charset="0"/>
              </a:rPr>
              <a:t>A2, A3</a:t>
            </a:r>
            <a:r>
              <a:rPr lang="en-US" sz="1600">
                <a:latin typeface="Calibri" pitchFamily="34" charset="0"/>
              </a:rPr>
              <a:t>, …, An) </a:t>
            </a:r>
          </a:p>
          <a:p>
            <a:pPr marL="230188" lvl="1"/>
            <a:r>
              <a:rPr lang="en-US" sz="1600">
                <a:latin typeface="Calibri" pitchFamily="34" charset="0"/>
              </a:rPr>
              <a:t>       </a:t>
            </a:r>
            <a:r>
              <a:rPr lang="en-US" sz="1600" smtClean="0">
                <a:latin typeface="Calibri" pitchFamily="34" charset="0"/>
              </a:rPr>
              <a:t>(2) MHS_S1</a:t>
            </a:r>
            <a:r>
              <a:rPr lang="en-US" sz="1600">
                <a:latin typeface="Calibri" pitchFamily="34" charset="0"/>
              </a:rPr>
              <a:t>= </a:t>
            </a:r>
            <a:r>
              <a:rPr lang="en-US" sz="1600">
                <a:solidFill>
                  <a:srgbClr val="0033CC"/>
                </a:solidFill>
                <a:latin typeface="Calibri" pitchFamily="34" charset="0"/>
              </a:rPr>
              <a:t>(#A1, #B1</a:t>
            </a:r>
            <a:r>
              <a:rPr lang="en-US" sz="1600">
                <a:latin typeface="Calibri" pitchFamily="34" charset="0"/>
              </a:rPr>
              <a:t>, B2, B3, …, Bm)</a:t>
            </a:r>
          </a:p>
          <a:p>
            <a:pPr marL="230188" lvl="1"/>
            <a:r>
              <a:rPr lang="en-US" sz="1600">
                <a:latin typeface="Calibri" pitchFamily="34" charset="0"/>
              </a:rPr>
              <a:t>       </a:t>
            </a:r>
            <a:r>
              <a:rPr lang="en-US" sz="1600" smtClean="0">
                <a:latin typeface="Calibri" pitchFamily="34" charset="0"/>
              </a:rPr>
              <a:t>(3) MHS_D3</a:t>
            </a:r>
            <a:r>
              <a:rPr lang="en-US" sz="1600">
                <a:latin typeface="Calibri" pitchFamily="34" charset="0"/>
              </a:rPr>
              <a:t>= </a:t>
            </a:r>
            <a:r>
              <a:rPr lang="en-US" sz="1600">
                <a:solidFill>
                  <a:srgbClr val="0033CC"/>
                </a:solidFill>
                <a:latin typeface="Calibri" pitchFamily="34" charset="0"/>
              </a:rPr>
              <a:t>(#A1, #C1</a:t>
            </a:r>
            <a:r>
              <a:rPr lang="en-US" sz="1600">
                <a:latin typeface="Calibri" pitchFamily="34" charset="0"/>
              </a:rPr>
              <a:t>, C2, C3, …, Ck), </a:t>
            </a:r>
          </a:p>
          <a:p>
            <a:pPr marL="230188" lvl="1"/>
            <a:r>
              <a:rPr lang="en-US" sz="1600">
                <a:latin typeface="Calibri" pitchFamily="34" charset="0"/>
              </a:rPr>
              <a:t>atau</a:t>
            </a:r>
          </a:p>
          <a:p>
            <a:pPr marL="230188" lvl="1"/>
            <a:r>
              <a:rPr lang="en-US" sz="1600">
                <a:latin typeface="Calibri" pitchFamily="34" charset="0"/>
              </a:rPr>
              <a:t> (b) </a:t>
            </a:r>
            <a:r>
              <a:rPr lang="en-US" sz="1600" smtClean="0">
                <a:latin typeface="Calibri" pitchFamily="34" charset="0"/>
              </a:rPr>
              <a:t>(1) </a:t>
            </a:r>
            <a:r>
              <a:rPr lang="en-US" sz="1600">
                <a:latin typeface="Calibri" pitchFamily="34" charset="0"/>
              </a:rPr>
              <a:t>MHS_S1= (</a:t>
            </a:r>
            <a:r>
              <a:rPr lang="en-US" sz="1600">
                <a:solidFill>
                  <a:srgbClr val="0033CC"/>
                </a:solidFill>
                <a:latin typeface="Calibri" pitchFamily="34" charset="0"/>
              </a:rPr>
              <a:t>#A1</a:t>
            </a:r>
            <a:r>
              <a:rPr lang="en-US" sz="1600">
                <a:latin typeface="Calibri" pitchFamily="34" charset="0"/>
              </a:rPr>
              <a:t>, A2, A3, …, An,  </a:t>
            </a:r>
            <a:r>
              <a:rPr lang="en-US" sz="1600">
                <a:solidFill>
                  <a:srgbClr val="0033CC"/>
                </a:solidFill>
                <a:latin typeface="Calibri" pitchFamily="34" charset="0"/>
              </a:rPr>
              <a:t>#B1</a:t>
            </a:r>
            <a:r>
              <a:rPr lang="en-US" sz="1600">
                <a:latin typeface="Calibri" pitchFamily="34" charset="0"/>
              </a:rPr>
              <a:t>, B2, B3, …, Bm)</a:t>
            </a:r>
          </a:p>
          <a:p>
            <a:pPr marL="230188" lvl="1"/>
            <a:r>
              <a:rPr lang="en-US" sz="1600">
                <a:latin typeface="Calibri" pitchFamily="34" charset="0"/>
              </a:rPr>
              <a:t>       </a:t>
            </a:r>
            <a:r>
              <a:rPr lang="en-US" sz="1600" smtClean="0">
                <a:latin typeface="Calibri" pitchFamily="34" charset="0"/>
              </a:rPr>
              <a:t>(2) MHS_D3</a:t>
            </a:r>
            <a:r>
              <a:rPr lang="en-US" sz="1600">
                <a:latin typeface="Calibri" pitchFamily="34" charset="0"/>
              </a:rPr>
              <a:t>= </a:t>
            </a:r>
            <a:r>
              <a:rPr lang="en-US" sz="1600">
                <a:solidFill>
                  <a:srgbClr val="0033CC"/>
                </a:solidFill>
                <a:latin typeface="Calibri" pitchFamily="34" charset="0"/>
              </a:rPr>
              <a:t>(#A1</a:t>
            </a:r>
            <a:r>
              <a:rPr lang="en-US" sz="1600">
                <a:latin typeface="Calibri" pitchFamily="34" charset="0"/>
              </a:rPr>
              <a:t>, A2, A3, …, An, </a:t>
            </a:r>
            <a:r>
              <a:rPr lang="en-US" sz="1600">
                <a:solidFill>
                  <a:srgbClr val="0033CC"/>
                </a:solidFill>
                <a:latin typeface="Calibri" pitchFamily="34" charset="0"/>
              </a:rPr>
              <a:t>#C1</a:t>
            </a:r>
            <a:r>
              <a:rPr lang="en-US" sz="1600">
                <a:latin typeface="Calibri" pitchFamily="34" charset="0"/>
              </a:rPr>
              <a:t>, C2, C3, …, Ck)</a:t>
            </a:r>
          </a:p>
        </p:txBody>
      </p:sp>
      <p:grpSp>
        <p:nvGrpSpPr>
          <p:cNvPr id="67" name="Group 66"/>
          <p:cNvGrpSpPr>
            <a:grpSpLocks/>
          </p:cNvGrpSpPr>
          <p:nvPr/>
        </p:nvGrpSpPr>
        <p:grpSpPr bwMode="auto">
          <a:xfrm>
            <a:off x="545613" y="1562070"/>
            <a:ext cx="5404197" cy="1600200"/>
            <a:chOff x="2016" y="1674"/>
            <a:chExt cx="8287" cy="2700"/>
          </a:xfrm>
        </p:grpSpPr>
        <p:grpSp>
          <p:nvGrpSpPr>
            <p:cNvPr id="68" name="Group 67"/>
            <p:cNvGrpSpPr>
              <a:grpSpLocks/>
            </p:cNvGrpSpPr>
            <p:nvPr/>
          </p:nvGrpSpPr>
          <p:grpSpPr bwMode="auto">
            <a:xfrm>
              <a:off x="2824" y="2548"/>
              <a:ext cx="6450" cy="1080"/>
              <a:chOff x="4506" y="5788"/>
              <a:chExt cx="6070" cy="1080"/>
            </a:xfrm>
          </p:grpSpPr>
          <p:sp>
            <p:nvSpPr>
              <p:cNvPr id="97" name="Text Box 3917"/>
              <p:cNvSpPr txBox="1">
                <a:spLocks noChangeArrowheads="1"/>
              </p:cNvSpPr>
              <p:nvPr/>
            </p:nvSpPr>
            <p:spPr bwMode="auto">
              <a:xfrm>
                <a:off x="4506" y="6058"/>
                <a:ext cx="1421"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Mahasiswa</a:t>
                </a:r>
                <a:endParaRPr lang="en-US" sz="1400" b="1">
                  <a:effectLst/>
                  <a:latin typeface="Times New Roman"/>
                  <a:ea typeface="Times New Roman"/>
                </a:endParaRPr>
              </a:p>
            </p:txBody>
          </p:sp>
          <p:sp>
            <p:nvSpPr>
              <p:cNvPr id="98" name="Text Box 3918"/>
              <p:cNvSpPr txBox="1">
                <a:spLocks noChangeArrowheads="1"/>
              </p:cNvSpPr>
              <p:nvPr/>
            </p:nvSpPr>
            <p:spPr bwMode="auto">
              <a:xfrm>
                <a:off x="9181" y="5994"/>
                <a:ext cx="1395"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Matakuliah</a:t>
                </a:r>
                <a:endParaRPr lang="en-US" sz="1400" b="1">
                  <a:effectLst/>
                  <a:latin typeface="Times New Roman"/>
                  <a:ea typeface="Times New Roman"/>
                </a:endParaRPr>
              </a:p>
            </p:txBody>
          </p:sp>
          <p:cxnSp>
            <p:nvCxnSpPr>
              <p:cNvPr id="99" name="Line 3919"/>
              <p:cNvCxnSpPr/>
              <p:nvPr/>
            </p:nvCxnSpPr>
            <p:spPr bwMode="auto">
              <a:xfrm>
                <a:off x="5927" y="6328"/>
                <a:ext cx="32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0" name="AutoShape 3920"/>
              <p:cNvSpPr>
                <a:spLocks noChangeArrowheads="1"/>
              </p:cNvSpPr>
              <p:nvPr/>
            </p:nvSpPr>
            <p:spPr bwMode="auto">
              <a:xfrm>
                <a:off x="6563" y="5788"/>
                <a:ext cx="1683" cy="1080"/>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200" b="1">
                    <a:solidFill>
                      <a:srgbClr val="0033CC"/>
                    </a:solidFill>
                    <a:latin typeface="Times New Roman"/>
                    <a:ea typeface="Times New Roman"/>
                  </a:rPr>
                  <a:t>K</a:t>
                </a:r>
                <a:r>
                  <a:rPr lang="en-US" sz="1200" b="1" smtClean="0">
                    <a:solidFill>
                      <a:srgbClr val="0033CC"/>
                    </a:solidFill>
                    <a:effectLst/>
                    <a:latin typeface="Times New Roman"/>
                    <a:ea typeface="Times New Roman"/>
                  </a:rPr>
                  <a:t>RS</a:t>
                </a:r>
                <a:endParaRPr lang="en-US" sz="1000" b="1">
                  <a:solidFill>
                    <a:srgbClr val="0033CC"/>
                  </a:solidFill>
                  <a:effectLst/>
                  <a:latin typeface="Times New Roman"/>
                  <a:ea typeface="Times New Roman"/>
                </a:endParaRPr>
              </a:p>
            </p:txBody>
          </p:sp>
          <p:sp>
            <p:nvSpPr>
              <p:cNvPr id="101" name="Text Box 3921"/>
              <p:cNvSpPr txBox="1">
                <a:spLocks noChangeArrowheads="1"/>
              </p:cNvSpPr>
              <p:nvPr/>
            </p:nvSpPr>
            <p:spPr bwMode="auto">
              <a:xfrm>
                <a:off x="6002" y="5942"/>
                <a:ext cx="561"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N</a:t>
                </a:r>
              </a:p>
            </p:txBody>
          </p:sp>
          <p:sp>
            <p:nvSpPr>
              <p:cNvPr id="102" name="Text Box 3922"/>
              <p:cNvSpPr txBox="1">
                <a:spLocks noChangeArrowheads="1"/>
              </p:cNvSpPr>
              <p:nvPr/>
            </p:nvSpPr>
            <p:spPr bwMode="auto">
              <a:xfrm>
                <a:off x="8433" y="5942"/>
                <a:ext cx="561"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M</a:t>
                </a:r>
              </a:p>
            </p:txBody>
          </p:sp>
        </p:grpSp>
        <p:sp>
          <p:nvSpPr>
            <p:cNvPr id="69" name="Oval 68"/>
            <p:cNvSpPr>
              <a:spLocks noChangeArrowheads="1"/>
            </p:cNvSpPr>
            <p:nvPr/>
          </p:nvSpPr>
          <p:spPr bwMode="auto">
            <a:xfrm>
              <a:off x="2262" y="2079"/>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A2</a:t>
              </a:r>
            </a:p>
          </p:txBody>
        </p:sp>
        <p:sp>
          <p:nvSpPr>
            <p:cNvPr id="70" name="Oval 69"/>
            <p:cNvSpPr>
              <a:spLocks noChangeArrowheads="1"/>
            </p:cNvSpPr>
            <p:nvPr/>
          </p:nvSpPr>
          <p:spPr bwMode="auto">
            <a:xfrm>
              <a:off x="3384" y="1899"/>
              <a:ext cx="1028"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b="1">
                  <a:effectLst/>
                  <a:latin typeface="Times New Roman"/>
                  <a:ea typeface="Times New Roman"/>
                </a:rPr>
                <a:t>#A1</a:t>
              </a:r>
            </a:p>
          </p:txBody>
        </p:sp>
        <p:sp>
          <p:nvSpPr>
            <p:cNvPr id="71" name="Oval 70"/>
            <p:cNvSpPr>
              <a:spLocks noChangeArrowheads="1"/>
            </p:cNvSpPr>
            <p:nvPr/>
          </p:nvSpPr>
          <p:spPr bwMode="auto">
            <a:xfrm>
              <a:off x="2016" y="3654"/>
              <a:ext cx="807"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A3</a:t>
              </a:r>
            </a:p>
          </p:txBody>
        </p:sp>
        <p:sp>
          <p:nvSpPr>
            <p:cNvPr id="72" name="Oval 71"/>
            <p:cNvSpPr>
              <a:spLocks noChangeArrowheads="1"/>
            </p:cNvSpPr>
            <p:nvPr/>
          </p:nvSpPr>
          <p:spPr bwMode="auto">
            <a:xfrm>
              <a:off x="3945" y="383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An</a:t>
              </a:r>
            </a:p>
          </p:txBody>
        </p:sp>
        <p:sp>
          <p:nvSpPr>
            <p:cNvPr id="73" name="Oval 72"/>
            <p:cNvSpPr>
              <a:spLocks noChangeArrowheads="1"/>
            </p:cNvSpPr>
            <p:nvPr/>
          </p:nvSpPr>
          <p:spPr bwMode="auto">
            <a:xfrm>
              <a:off x="2913" y="383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a:t>
              </a:r>
            </a:p>
          </p:txBody>
        </p:sp>
        <p:cxnSp>
          <p:nvCxnSpPr>
            <p:cNvPr id="74" name="Line 3928"/>
            <p:cNvCxnSpPr/>
            <p:nvPr/>
          </p:nvCxnSpPr>
          <p:spPr bwMode="auto">
            <a:xfrm>
              <a:off x="2636" y="2619"/>
              <a:ext cx="187"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Line 3929"/>
            <p:cNvCxnSpPr/>
            <p:nvPr/>
          </p:nvCxnSpPr>
          <p:spPr bwMode="auto">
            <a:xfrm flipH="1">
              <a:off x="3571" y="2439"/>
              <a:ext cx="187"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Line 3930"/>
            <p:cNvCxnSpPr/>
            <p:nvPr/>
          </p:nvCxnSpPr>
          <p:spPr bwMode="auto">
            <a:xfrm flipV="1">
              <a:off x="2449" y="3294"/>
              <a:ext cx="374"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7" name="Line 3931"/>
            <p:cNvCxnSpPr/>
            <p:nvPr/>
          </p:nvCxnSpPr>
          <p:spPr bwMode="auto">
            <a:xfrm flipH="1">
              <a:off x="3384" y="3360"/>
              <a:ext cx="5" cy="4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8" name="Line 3932"/>
            <p:cNvCxnSpPr/>
            <p:nvPr/>
          </p:nvCxnSpPr>
          <p:spPr bwMode="auto">
            <a:xfrm>
              <a:off x="4169" y="3390"/>
              <a:ext cx="165" cy="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9" name="Oval 78"/>
            <p:cNvSpPr>
              <a:spLocks noChangeArrowheads="1"/>
            </p:cNvSpPr>
            <p:nvPr/>
          </p:nvSpPr>
          <p:spPr bwMode="auto">
            <a:xfrm>
              <a:off x="7154" y="3789"/>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Bm</a:t>
              </a:r>
            </a:p>
          </p:txBody>
        </p:sp>
        <p:sp>
          <p:nvSpPr>
            <p:cNvPr id="80" name="Oval 79"/>
            <p:cNvSpPr>
              <a:spLocks noChangeArrowheads="1"/>
            </p:cNvSpPr>
            <p:nvPr/>
          </p:nvSpPr>
          <p:spPr bwMode="auto">
            <a:xfrm>
              <a:off x="8246" y="383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a:t>
              </a:r>
            </a:p>
          </p:txBody>
        </p:sp>
        <p:sp>
          <p:nvSpPr>
            <p:cNvPr id="81" name="Oval 80"/>
            <p:cNvSpPr>
              <a:spLocks noChangeArrowheads="1"/>
            </p:cNvSpPr>
            <p:nvPr/>
          </p:nvSpPr>
          <p:spPr bwMode="auto">
            <a:xfrm>
              <a:off x="9368" y="365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B3</a:t>
              </a:r>
            </a:p>
          </p:txBody>
        </p:sp>
        <p:sp>
          <p:nvSpPr>
            <p:cNvPr id="82" name="Oval 81"/>
            <p:cNvSpPr>
              <a:spLocks noChangeArrowheads="1"/>
            </p:cNvSpPr>
            <p:nvPr/>
          </p:nvSpPr>
          <p:spPr bwMode="auto">
            <a:xfrm>
              <a:off x="7965" y="1674"/>
              <a:ext cx="1028"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b="1">
                  <a:effectLst/>
                  <a:latin typeface="Times New Roman"/>
                  <a:ea typeface="Times New Roman"/>
                </a:rPr>
                <a:t>#B1</a:t>
              </a:r>
            </a:p>
          </p:txBody>
        </p:sp>
        <p:sp>
          <p:nvSpPr>
            <p:cNvPr id="83" name="Oval 82"/>
            <p:cNvSpPr>
              <a:spLocks noChangeArrowheads="1"/>
            </p:cNvSpPr>
            <p:nvPr/>
          </p:nvSpPr>
          <p:spPr bwMode="auto">
            <a:xfrm>
              <a:off x="9181" y="203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B2</a:t>
              </a:r>
            </a:p>
          </p:txBody>
        </p:sp>
        <p:cxnSp>
          <p:nvCxnSpPr>
            <p:cNvPr id="84" name="Line 3938"/>
            <p:cNvCxnSpPr/>
            <p:nvPr/>
          </p:nvCxnSpPr>
          <p:spPr bwMode="auto">
            <a:xfrm flipH="1">
              <a:off x="8246" y="2214"/>
              <a:ext cx="187"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5" name="Line 3939"/>
            <p:cNvCxnSpPr/>
            <p:nvPr/>
          </p:nvCxnSpPr>
          <p:spPr bwMode="auto">
            <a:xfrm flipH="1">
              <a:off x="9181" y="2574"/>
              <a:ext cx="187"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6" name="Line 3940"/>
            <p:cNvCxnSpPr/>
            <p:nvPr/>
          </p:nvCxnSpPr>
          <p:spPr bwMode="auto">
            <a:xfrm>
              <a:off x="9181" y="3294"/>
              <a:ext cx="56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7" name="Line 3941"/>
            <p:cNvCxnSpPr/>
            <p:nvPr/>
          </p:nvCxnSpPr>
          <p:spPr bwMode="auto">
            <a:xfrm>
              <a:off x="8620" y="3294"/>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 name="Line 3942"/>
            <p:cNvCxnSpPr/>
            <p:nvPr/>
          </p:nvCxnSpPr>
          <p:spPr bwMode="auto">
            <a:xfrm flipH="1">
              <a:off x="7872" y="3294"/>
              <a:ext cx="187"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9" name="Oval 88"/>
            <p:cNvSpPr>
              <a:spLocks noChangeArrowheads="1"/>
            </p:cNvSpPr>
            <p:nvPr/>
          </p:nvSpPr>
          <p:spPr bwMode="auto">
            <a:xfrm>
              <a:off x="5966" y="1695"/>
              <a:ext cx="820"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a:effectLst/>
                  <a:latin typeface="Times New Roman"/>
                  <a:ea typeface="Times New Roman"/>
                </a:rPr>
                <a:t>R2</a:t>
              </a:r>
            </a:p>
          </p:txBody>
        </p:sp>
        <p:cxnSp>
          <p:nvCxnSpPr>
            <p:cNvPr id="90" name="Line 3944"/>
            <p:cNvCxnSpPr/>
            <p:nvPr/>
          </p:nvCxnSpPr>
          <p:spPr bwMode="auto">
            <a:xfrm flipH="1">
              <a:off x="6075" y="2250"/>
              <a:ext cx="220" cy="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1" name="Oval 90"/>
            <p:cNvSpPr>
              <a:spLocks noChangeArrowheads="1"/>
            </p:cNvSpPr>
            <p:nvPr/>
          </p:nvSpPr>
          <p:spPr bwMode="auto">
            <a:xfrm>
              <a:off x="4856" y="1995"/>
              <a:ext cx="1122"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b="1">
                  <a:effectLst/>
                  <a:latin typeface="Times New Roman"/>
                  <a:ea typeface="Times New Roman"/>
                </a:rPr>
                <a:t>#R1</a:t>
              </a:r>
            </a:p>
          </p:txBody>
        </p:sp>
        <p:cxnSp>
          <p:nvCxnSpPr>
            <p:cNvPr id="92" name="Line 3946"/>
            <p:cNvCxnSpPr/>
            <p:nvPr/>
          </p:nvCxnSpPr>
          <p:spPr bwMode="auto">
            <a:xfrm>
              <a:off x="5417" y="2535"/>
              <a:ext cx="187"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3" name="Oval 92"/>
            <p:cNvSpPr>
              <a:spLocks noChangeArrowheads="1"/>
            </p:cNvSpPr>
            <p:nvPr/>
          </p:nvSpPr>
          <p:spPr bwMode="auto">
            <a:xfrm>
              <a:off x="4880" y="365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Rk</a:t>
              </a:r>
            </a:p>
          </p:txBody>
        </p:sp>
        <p:cxnSp>
          <p:nvCxnSpPr>
            <p:cNvPr id="94" name="Line 3948"/>
            <p:cNvCxnSpPr/>
            <p:nvPr/>
          </p:nvCxnSpPr>
          <p:spPr bwMode="auto">
            <a:xfrm>
              <a:off x="6189" y="3474"/>
              <a:ext cx="187"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5" name="Oval 94"/>
            <p:cNvSpPr>
              <a:spLocks noChangeArrowheads="1"/>
            </p:cNvSpPr>
            <p:nvPr/>
          </p:nvSpPr>
          <p:spPr bwMode="auto">
            <a:xfrm>
              <a:off x="6062" y="380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a:t>
              </a:r>
            </a:p>
          </p:txBody>
        </p:sp>
        <p:cxnSp>
          <p:nvCxnSpPr>
            <p:cNvPr id="96" name="Line 3950"/>
            <p:cNvCxnSpPr/>
            <p:nvPr/>
          </p:nvCxnSpPr>
          <p:spPr bwMode="auto">
            <a:xfrm flipH="1">
              <a:off x="5441" y="3474"/>
              <a:ext cx="187"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4" name="Oval 103"/>
            <p:cNvSpPr>
              <a:spLocks noChangeArrowheads="1"/>
            </p:cNvSpPr>
            <p:nvPr/>
          </p:nvSpPr>
          <p:spPr bwMode="auto">
            <a:xfrm>
              <a:off x="6587" y="2127"/>
              <a:ext cx="820"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1000"/>
                </a:spcAft>
              </a:pPr>
              <a:r>
                <a:rPr lang="en-US" sz="1200" smtClean="0">
                  <a:effectLst/>
                  <a:latin typeface="Times New Roman"/>
                  <a:ea typeface="Times New Roman"/>
                </a:rPr>
                <a:t>R3</a:t>
              </a:r>
              <a:endParaRPr lang="en-US" sz="1200">
                <a:effectLst/>
                <a:latin typeface="Times New Roman"/>
                <a:ea typeface="Times New Roman"/>
              </a:endParaRPr>
            </a:p>
          </p:txBody>
        </p:sp>
        <p:cxnSp>
          <p:nvCxnSpPr>
            <p:cNvPr id="105" name="Line 3944"/>
            <p:cNvCxnSpPr>
              <a:stCxn id="104" idx="3"/>
            </p:cNvCxnSpPr>
            <p:nvPr/>
          </p:nvCxnSpPr>
          <p:spPr bwMode="auto">
            <a:xfrm flipH="1">
              <a:off x="6482" y="2588"/>
              <a:ext cx="225" cy="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07" name="Group 106"/>
          <p:cNvGrpSpPr>
            <a:grpSpLocks/>
          </p:cNvGrpSpPr>
          <p:nvPr/>
        </p:nvGrpSpPr>
        <p:grpSpPr bwMode="auto">
          <a:xfrm>
            <a:off x="6674409" y="1121053"/>
            <a:ext cx="4709764" cy="2229720"/>
            <a:chOff x="2803" y="7254"/>
            <a:chExt cx="6081" cy="4179"/>
          </a:xfrm>
        </p:grpSpPr>
        <p:grpSp>
          <p:nvGrpSpPr>
            <p:cNvPr id="108" name="Group 107"/>
            <p:cNvGrpSpPr>
              <a:grpSpLocks/>
            </p:cNvGrpSpPr>
            <p:nvPr/>
          </p:nvGrpSpPr>
          <p:grpSpPr bwMode="auto">
            <a:xfrm>
              <a:off x="4112" y="7974"/>
              <a:ext cx="3460" cy="2439"/>
              <a:chOff x="4673" y="7794"/>
              <a:chExt cx="3460" cy="2439"/>
            </a:xfrm>
          </p:grpSpPr>
          <p:sp>
            <p:nvSpPr>
              <p:cNvPr id="133" name="Text Box 3953"/>
              <p:cNvSpPr txBox="1">
                <a:spLocks noChangeArrowheads="1"/>
              </p:cNvSpPr>
              <p:nvPr/>
            </p:nvSpPr>
            <p:spPr bwMode="auto">
              <a:xfrm>
                <a:off x="5611" y="7794"/>
                <a:ext cx="1496"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Mahasiswa</a:t>
                </a:r>
              </a:p>
            </p:txBody>
          </p:sp>
          <p:sp>
            <p:nvSpPr>
              <p:cNvPr id="134" name="AutoShape 3954"/>
              <p:cNvSpPr>
                <a:spLocks noChangeArrowheads="1"/>
              </p:cNvSpPr>
              <p:nvPr/>
            </p:nvSpPr>
            <p:spPr bwMode="auto">
              <a:xfrm flipV="1">
                <a:off x="5925" y="8694"/>
                <a:ext cx="935" cy="796"/>
              </a:xfrm>
              <a:prstGeom prst="triangle">
                <a:avLst>
                  <a:gd name="adj" fmla="val 50000"/>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1000"/>
                  </a:spcAft>
                </a:pPr>
                <a:r>
                  <a:rPr lang="en-US" sz="1400" b="1">
                    <a:solidFill>
                      <a:srgbClr val="0033CC"/>
                    </a:solidFill>
                    <a:effectLst/>
                    <a:latin typeface="Times New Roman"/>
                    <a:ea typeface="Times New Roman"/>
                  </a:rPr>
                  <a:t>IsA</a:t>
                </a:r>
                <a:endParaRPr lang="en-US" sz="1200" b="1">
                  <a:solidFill>
                    <a:srgbClr val="0033CC"/>
                  </a:solidFill>
                  <a:effectLst/>
                  <a:latin typeface="Times New Roman"/>
                  <a:ea typeface="Times New Roman"/>
                </a:endParaRPr>
              </a:p>
            </p:txBody>
          </p:sp>
          <p:sp>
            <p:nvSpPr>
              <p:cNvPr id="135" name="Text Box 3955"/>
              <p:cNvSpPr txBox="1">
                <a:spLocks noChangeArrowheads="1"/>
              </p:cNvSpPr>
              <p:nvPr/>
            </p:nvSpPr>
            <p:spPr bwMode="auto">
              <a:xfrm>
                <a:off x="4673" y="9693"/>
                <a:ext cx="1496"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Mhs_S1</a:t>
                </a:r>
              </a:p>
            </p:txBody>
          </p:sp>
          <p:sp>
            <p:nvSpPr>
              <p:cNvPr id="136" name="Text Box 3956"/>
              <p:cNvSpPr txBox="1">
                <a:spLocks noChangeArrowheads="1"/>
              </p:cNvSpPr>
              <p:nvPr/>
            </p:nvSpPr>
            <p:spPr bwMode="auto">
              <a:xfrm>
                <a:off x="6730" y="9693"/>
                <a:ext cx="1403"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Mhs_D3</a:t>
                </a:r>
              </a:p>
            </p:txBody>
          </p:sp>
          <p:cxnSp>
            <p:nvCxnSpPr>
              <p:cNvPr id="137" name="Line 3957"/>
              <p:cNvCxnSpPr/>
              <p:nvPr/>
            </p:nvCxnSpPr>
            <p:spPr bwMode="auto">
              <a:xfrm>
                <a:off x="6359" y="833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8" name="Line 3958"/>
              <p:cNvCxnSpPr>
                <a:stCxn id="134" idx="1"/>
                <a:endCxn id="135" idx="0"/>
              </p:cNvCxnSpPr>
              <p:nvPr/>
            </p:nvCxnSpPr>
            <p:spPr bwMode="auto">
              <a:xfrm flipH="1">
                <a:off x="5421" y="9092"/>
                <a:ext cx="738" cy="6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9" name="Line 3959"/>
              <p:cNvCxnSpPr>
                <a:stCxn id="134" idx="5"/>
              </p:cNvCxnSpPr>
              <p:nvPr/>
            </p:nvCxnSpPr>
            <p:spPr bwMode="auto">
              <a:xfrm>
                <a:off x="6626" y="9092"/>
                <a:ext cx="805" cy="6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09" name="Oval 108"/>
            <p:cNvSpPr>
              <a:spLocks noChangeArrowheads="1"/>
            </p:cNvSpPr>
            <p:nvPr/>
          </p:nvSpPr>
          <p:spPr bwMode="auto">
            <a:xfrm>
              <a:off x="3554" y="779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#A1</a:t>
              </a:r>
            </a:p>
          </p:txBody>
        </p:sp>
        <p:sp>
          <p:nvSpPr>
            <p:cNvPr id="110" name="Oval 109"/>
            <p:cNvSpPr>
              <a:spLocks noChangeArrowheads="1"/>
            </p:cNvSpPr>
            <p:nvPr/>
          </p:nvSpPr>
          <p:spPr bwMode="auto">
            <a:xfrm>
              <a:off x="4489" y="725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A2</a:t>
              </a:r>
            </a:p>
          </p:txBody>
        </p:sp>
        <p:sp>
          <p:nvSpPr>
            <p:cNvPr id="111" name="Oval 110"/>
            <p:cNvSpPr>
              <a:spLocks noChangeArrowheads="1"/>
            </p:cNvSpPr>
            <p:nvPr/>
          </p:nvSpPr>
          <p:spPr bwMode="auto">
            <a:xfrm>
              <a:off x="5985" y="725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a:t>
              </a:r>
            </a:p>
          </p:txBody>
        </p:sp>
        <p:sp>
          <p:nvSpPr>
            <p:cNvPr id="112" name="Oval 111"/>
            <p:cNvSpPr>
              <a:spLocks noChangeArrowheads="1"/>
            </p:cNvSpPr>
            <p:nvPr/>
          </p:nvSpPr>
          <p:spPr bwMode="auto">
            <a:xfrm>
              <a:off x="6920" y="7794"/>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An</a:t>
              </a:r>
            </a:p>
          </p:txBody>
        </p:sp>
        <p:sp>
          <p:nvSpPr>
            <p:cNvPr id="113" name="Oval 112"/>
            <p:cNvSpPr>
              <a:spLocks noChangeArrowheads="1"/>
            </p:cNvSpPr>
            <p:nvPr/>
          </p:nvSpPr>
          <p:spPr bwMode="auto">
            <a:xfrm>
              <a:off x="2803" y="9438"/>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#B1</a:t>
              </a:r>
            </a:p>
          </p:txBody>
        </p:sp>
        <p:sp>
          <p:nvSpPr>
            <p:cNvPr id="114" name="Oval 113"/>
            <p:cNvSpPr>
              <a:spLocks noChangeArrowheads="1"/>
            </p:cNvSpPr>
            <p:nvPr/>
          </p:nvSpPr>
          <p:spPr bwMode="auto">
            <a:xfrm>
              <a:off x="2803" y="10338"/>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B2</a:t>
              </a:r>
            </a:p>
          </p:txBody>
        </p:sp>
        <p:sp>
          <p:nvSpPr>
            <p:cNvPr id="115" name="Oval 114"/>
            <p:cNvSpPr>
              <a:spLocks noChangeArrowheads="1"/>
            </p:cNvSpPr>
            <p:nvPr/>
          </p:nvSpPr>
          <p:spPr bwMode="auto">
            <a:xfrm>
              <a:off x="3550" y="10863"/>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a:t>
              </a:r>
            </a:p>
          </p:txBody>
        </p:sp>
        <p:sp>
          <p:nvSpPr>
            <p:cNvPr id="116" name="Oval 115"/>
            <p:cNvSpPr>
              <a:spLocks noChangeArrowheads="1"/>
            </p:cNvSpPr>
            <p:nvPr/>
          </p:nvSpPr>
          <p:spPr bwMode="auto">
            <a:xfrm>
              <a:off x="4687" y="10893"/>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Bm</a:t>
              </a:r>
            </a:p>
          </p:txBody>
        </p:sp>
        <p:sp>
          <p:nvSpPr>
            <p:cNvPr id="117" name="Oval 116"/>
            <p:cNvSpPr>
              <a:spLocks noChangeArrowheads="1"/>
            </p:cNvSpPr>
            <p:nvPr/>
          </p:nvSpPr>
          <p:spPr bwMode="auto">
            <a:xfrm>
              <a:off x="7949" y="9258"/>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b="1">
                  <a:effectLst/>
                  <a:latin typeface="Times New Roman"/>
                  <a:ea typeface="Times New Roman"/>
                </a:rPr>
                <a:t>#C1</a:t>
              </a:r>
            </a:p>
          </p:txBody>
        </p:sp>
        <p:sp>
          <p:nvSpPr>
            <p:cNvPr id="118" name="Oval 117"/>
            <p:cNvSpPr>
              <a:spLocks noChangeArrowheads="1"/>
            </p:cNvSpPr>
            <p:nvPr/>
          </p:nvSpPr>
          <p:spPr bwMode="auto">
            <a:xfrm>
              <a:off x="7949" y="10518"/>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C2</a:t>
              </a:r>
            </a:p>
          </p:txBody>
        </p:sp>
        <p:sp>
          <p:nvSpPr>
            <p:cNvPr id="119" name="Oval 118"/>
            <p:cNvSpPr>
              <a:spLocks noChangeArrowheads="1"/>
            </p:cNvSpPr>
            <p:nvPr/>
          </p:nvSpPr>
          <p:spPr bwMode="auto">
            <a:xfrm>
              <a:off x="7104" y="10878"/>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a:t>
              </a:r>
            </a:p>
          </p:txBody>
        </p:sp>
        <p:sp>
          <p:nvSpPr>
            <p:cNvPr id="120" name="Oval 119"/>
            <p:cNvSpPr>
              <a:spLocks noChangeArrowheads="1"/>
            </p:cNvSpPr>
            <p:nvPr/>
          </p:nvSpPr>
          <p:spPr bwMode="auto">
            <a:xfrm>
              <a:off x="5982" y="10878"/>
              <a:ext cx="935" cy="54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1000"/>
                </a:spcAft>
              </a:pPr>
              <a:r>
                <a:rPr lang="en-US" sz="1200">
                  <a:effectLst/>
                  <a:latin typeface="Times New Roman"/>
                  <a:ea typeface="Times New Roman"/>
                </a:rPr>
                <a:t>Ck</a:t>
              </a:r>
            </a:p>
          </p:txBody>
        </p:sp>
        <p:cxnSp>
          <p:nvCxnSpPr>
            <p:cNvPr id="121" name="Line 3972"/>
            <p:cNvCxnSpPr/>
            <p:nvPr/>
          </p:nvCxnSpPr>
          <p:spPr bwMode="auto">
            <a:xfrm flipH="1" flipV="1">
              <a:off x="3738" y="979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2" name="Line 3973"/>
            <p:cNvCxnSpPr/>
            <p:nvPr/>
          </p:nvCxnSpPr>
          <p:spPr bwMode="auto">
            <a:xfrm flipH="1">
              <a:off x="3738" y="1033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 name="Line 3974"/>
            <p:cNvCxnSpPr/>
            <p:nvPr/>
          </p:nvCxnSpPr>
          <p:spPr bwMode="auto">
            <a:xfrm flipH="1">
              <a:off x="4299" y="10434"/>
              <a:ext cx="286" cy="4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4" name="Line 3975"/>
            <p:cNvCxnSpPr/>
            <p:nvPr/>
          </p:nvCxnSpPr>
          <p:spPr bwMode="auto">
            <a:xfrm>
              <a:off x="5047" y="10398"/>
              <a:ext cx="186" cy="5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5" name="Line 3976"/>
            <p:cNvCxnSpPr/>
            <p:nvPr/>
          </p:nvCxnSpPr>
          <p:spPr bwMode="auto">
            <a:xfrm flipH="1">
              <a:off x="6356" y="10419"/>
              <a:ext cx="329"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6" name="Line 3977"/>
            <p:cNvCxnSpPr/>
            <p:nvPr/>
          </p:nvCxnSpPr>
          <p:spPr bwMode="auto">
            <a:xfrm flipV="1">
              <a:off x="7596" y="9618"/>
              <a:ext cx="353"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7" name="Line 3978"/>
            <p:cNvCxnSpPr/>
            <p:nvPr/>
          </p:nvCxnSpPr>
          <p:spPr bwMode="auto">
            <a:xfrm>
              <a:off x="7104" y="10413"/>
              <a:ext cx="331" cy="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8" name="Line 3979"/>
            <p:cNvCxnSpPr/>
            <p:nvPr/>
          </p:nvCxnSpPr>
          <p:spPr bwMode="auto">
            <a:xfrm>
              <a:off x="7575" y="10140"/>
              <a:ext cx="424" cy="5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9" name="Line 3980"/>
            <p:cNvCxnSpPr/>
            <p:nvPr/>
          </p:nvCxnSpPr>
          <p:spPr bwMode="auto">
            <a:xfrm>
              <a:off x="4489" y="8154"/>
              <a:ext cx="5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0" name="Line 3981"/>
            <p:cNvCxnSpPr/>
            <p:nvPr/>
          </p:nvCxnSpPr>
          <p:spPr bwMode="auto">
            <a:xfrm>
              <a:off x="5050" y="7794"/>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1" name="Line 3982"/>
            <p:cNvCxnSpPr/>
            <p:nvPr/>
          </p:nvCxnSpPr>
          <p:spPr bwMode="auto">
            <a:xfrm flipH="1">
              <a:off x="5985" y="7794"/>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2" name="Line 3983"/>
            <p:cNvCxnSpPr/>
            <p:nvPr/>
          </p:nvCxnSpPr>
          <p:spPr bwMode="auto">
            <a:xfrm flipH="1">
              <a:off x="6546" y="8154"/>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37257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a:latin typeface="AR JULIAN" pitchFamily="2" charset="0"/>
                <a:sym typeface="Wingdings"/>
              </a:rPr>
              <a:t>STUDI KASUS</a:t>
            </a:r>
            <a:endParaRPr lang="id-ID">
              <a:latin typeface="AR JULIAN" pitchFamily="2" charset="0"/>
            </a:endParaRPr>
          </a:p>
          <a:p>
            <a:pPr algn="l"/>
            <a:r>
              <a:rPr lang="en-US" smtClean="0">
                <a:latin typeface="AR JULIAN" pitchFamily="2" charset="0"/>
              </a:rPr>
              <a:t> </a:t>
            </a:r>
            <a:endParaRPr lang="id-ID">
              <a:latin typeface="AR JULIAN" pitchFamily="2" charset="0"/>
            </a:endParaRPr>
          </a:p>
          <a:p>
            <a:pPr algn="l"/>
            <a:r>
              <a:rPr lang="en-US" smtClean="0">
                <a:latin typeface="AR JULIAN" pitchFamily="2" charset="0"/>
              </a:rPr>
              <a:t> </a:t>
            </a:r>
            <a:endParaRPr lang="id-ID">
              <a:latin typeface="AR JULIAN" pitchFamily="2" charset="0"/>
            </a:endParaRPr>
          </a:p>
        </p:txBody>
      </p:sp>
      <p:grpSp>
        <p:nvGrpSpPr>
          <p:cNvPr id="2" name="Group 1"/>
          <p:cNvGrpSpPr/>
          <p:nvPr/>
        </p:nvGrpSpPr>
        <p:grpSpPr>
          <a:xfrm>
            <a:off x="794310" y="875690"/>
            <a:ext cx="4610419" cy="2911420"/>
            <a:chOff x="3665284" y="1420952"/>
            <a:chExt cx="4610419" cy="2911420"/>
          </a:xfrm>
        </p:grpSpPr>
        <p:sp>
          <p:nvSpPr>
            <p:cNvPr id="23" name="Rounded Rectangle 22"/>
            <p:cNvSpPr/>
            <p:nvPr/>
          </p:nvSpPr>
          <p:spPr>
            <a:xfrm>
              <a:off x="3665284" y="1760438"/>
              <a:ext cx="4610419" cy="2571934"/>
            </a:xfrm>
            <a:prstGeom prst="roundRect">
              <a:avLst/>
            </a:prstGeom>
            <a:solidFill>
              <a:srgbClr val="FFFFC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59357" y="2629766"/>
              <a:ext cx="1202237" cy="492443"/>
            </a:xfrm>
            <a:prstGeom prst="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Model Data</a:t>
              </a:r>
            </a:p>
            <a:p>
              <a:r>
                <a:rPr lang="en-US" sz="1600" b="1" smtClean="0">
                  <a:latin typeface="Calibri" pitchFamily="34" charset="0"/>
                </a:rPr>
                <a:t>Konseptual</a:t>
              </a:r>
              <a:endParaRPr lang="en-US" sz="1600" b="1">
                <a:latin typeface="Calibri" pitchFamily="34" charset="0"/>
              </a:endParaRPr>
            </a:p>
          </p:txBody>
        </p:sp>
        <p:sp>
          <p:nvSpPr>
            <p:cNvPr id="6" name="Oval 5"/>
            <p:cNvSpPr/>
            <p:nvPr/>
          </p:nvSpPr>
          <p:spPr>
            <a:xfrm>
              <a:off x="4026672" y="2397246"/>
              <a:ext cx="1207929" cy="86443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Pemodelan</a:t>
              </a:r>
            </a:p>
            <a:p>
              <a:pPr algn="ctr"/>
              <a:r>
                <a:rPr lang="en-US" sz="1400" b="1" smtClean="0">
                  <a:latin typeface="Calibri" pitchFamily="34" charset="0"/>
                </a:rPr>
                <a:t>Data</a:t>
              </a:r>
              <a:endParaRPr lang="en-US" sz="1400" b="1">
                <a:latin typeface="Calibri" pitchFamily="34" charset="0"/>
              </a:endParaRPr>
            </a:p>
          </p:txBody>
        </p:sp>
        <p:sp>
          <p:nvSpPr>
            <p:cNvPr id="7" name="TextBox 6"/>
            <p:cNvSpPr txBox="1"/>
            <p:nvPr/>
          </p:nvSpPr>
          <p:spPr>
            <a:xfrm>
              <a:off x="4090067" y="1823590"/>
              <a:ext cx="1117045"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Model-ER</a:t>
              </a:r>
              <a:endParaRPr lang="en-US" sz="1600" b="1">
                <a:latin typeface="Calibri" pitchFamily="34" charset="0"/>
              </a:endParaRPr>
            </a:p>
          </p:txBody>
        </p:sp>
        <p:sp>
          <p:nvSpPr>
            <p:cNvPr id="8" name="Left Arrow 7"/>
            <p:cNvSpPr/>
            <p:nvPr/>
          </p:nvSpPr>
          <p:spPr>
            <a:xfrm rot="16200000">
              <a:off x="4468258" y="2139856"/>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flipH="1">
              <a:off x="5234601" y="2772759"/>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98846" y="2413792"/>
              <a:ext cx="833649" cy="7802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Skema</a:t>
              </a:r>
              <a:br>
                <a:rPr lang="en-US" sz="1400" b="1" smtClean="0">
                  <a:latin typeface="Calibri" pitchFamily="34" charset="0"/>
                </a:rPr>
              </a:br>
              <a:r>
                <a:rPr lang="en-US" sz="1400" b="1" smtClean="0">
                  <a:latin typeface="Calibri" pitchFamily="34" charset="0"/>
                </a:rPr>
                <a:t>Relasi</a:t>
              </a:r>
            </a:p>
          </p:txBody>
        </p:sp>
        <p:sp>
          <p:nvSpPr>
            <p:cNvPr id="12" name="TextBox 11"/>
            <p:cNvSpPr txBox="1"/>
            <p:nvPr/>
          </p:nvSpPr>
          <p:spPr>
            <a:xfrm>
              <a:off x="6911686" y="1834097"/>
              <a:ext cx="1117045"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Model-R</a:t>
              </a:r>
              <a:endParaRPr lang="en-US" sz="1600" b="1">
                <a:latin typeface="Calibri" pitchFamily="34" charset="0"/>
              </a:endParaRPr>
            </a:p>
          </p:txBody>
        </p:sp>
        <p:sp>
          <p:nvSpPr>
            <p:cNvPr id="13" name="Left Arrow 12"/>
            <p:cNvSpPr/>
            <p:nvPr/>
          </p:nvSpPr>
          <p:spPr>
            <a:xfrm rot="16200000">
              <a:off x="7338311" y="2145967"/>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flipH="1">
              <a:off x="6749308" y="2730268"/>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60964" y="3343441"/>
              <a:ext cx="1284628" cy="95051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Analisis</a:t>
              </a:r>
              <a:br>
                <a:rPr lang="en-US" sz="1400" b="1" smtClean="0">
                  <a:latin typeface="Calibri" pitchFamily="34" charset="0"/>
                </a:rPr>
              </a:br>
              <a:r>
                <a:rPr lang="en-US" sz="1400" b="1" smtClean="0">
                  <a:latin typeface="Calibri" pitchFamily="34" charset="0"/>
                </a:rPr>
                <a:t>Normalisasi</a:t>
              </a:r>
            </a:p>
          </p:txBody>
        </p:sp>
        <p:sp>
          <p:nvSpPr>
            <p:cNvPr id="16" name="TextBox 15"/>
            <p:cNvSpPr txBox="1"/>
            <p:nvPr/>
          </p:nvSpPr>
          <p:spPr>
            <a:xfrm>
              <a:off x="6960272" y="3526372"/>
              <a:ext cx="1114180" cy="492443"/>
            </a:xfrm>
            <a:prstGeom prst="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Skema Data</a:t>
              </a:r>
            </a:p>
            <a:p>
              <a:pPr algn="ctr"/>
              <a:r>
                <a:rPr lang="en-US" sz="1600" b="1" smtClean="0">
                  <a:latin typeface="Calibri" pitchFamily="34" charset="0"/>
                </a:rPr>
                <a:t>Awal</a:t>
              </a:r>
              <a:endParaRPr lang="en-US" sz="1600" b="1">
                <a:latin typeface="Calibri" pitchFamily="34" charset="0"/>
              </a:endParaRPr>
            </a:p>
          </p:txBody>
        </p:sp>
        <p:sp>
          <p:nvSpPr>
            <p:cNvPr id="17" name="Left Arrow 16"/>
            <p:cNvSpPr/>
            <p:nvPr/>
          </p:nvSpPr>
          <p:spPr>
            <a:xfrm rot="16200000">
              <a:off x="7353292" y="3264041"/>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6646839" y="3680259"/>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871730" y="3556852"/>
              <a:ext cx="1143431" cy="492443"/>
            </a:xfrm>
            <a:prstGeom prst="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Skema Data</a:t>
              </a:r>
            </a:p>
            <a:p>
              <a:pPr algn="ctr"/>
              <a:r>
                <a:rPr lang="en-US" sz="1600" b="1" smtClean="0">
                  <a:latin typeface="Calibri" pitchFamily="34" charset="0"/>
                </a:rPr>
                <a:t>Final</a:t>
              </a:r>
              <a:endParaRPr lang="en-US" sz="1600" b="1">
                <a:latin typeface="Calibri" pitchFamily="34" charset="0"/>
              </a:endParaRPr>
            </a:p>
          </p:txBody>
        </p:sp>
        <p:sp>
          <p:nvSpPr>
            <p:cNvPr id="20" name="Left Arrow 19"/>
            <p:cNvSpPr/>
            <p:nvPr/>
          </p:nvSpPr>
          <p:spPr>
            <a:xfrm>
              <a:off x="5040055" y="3699686"/>
              <a:ext cx="324756"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480046" y="2419881"/>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a:latin typeface="Calibri" pitchFamily="34" charset="0"/>
                </a:rPr>
                <a:t>2</a:t>
              </a:r>
            </a:p>
          </p:txBody>
        </p:sp>
        <p:sp>
          <p:nvSpPr>
            <p:cNvPr id="22" name="TextBox 21"/>
            <p:cNvSpPr txBox="1"/>
            <p:nvPr/>
          </p:nvSpPr>
          <p:spPr>
            <a:xfrm>
              <a:off x="7349499" y="2419881"/>
              <a:ext cx="2585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latin typeface="Calibri" pitchFamily="34" charset="0"/>
                </a:rPr>
                <a:t>3</a:t>
              </a:r>
              <a:endParaRPr lang="en-US" sz="1600" b="1">
                <a:latin typeface="Calibri" pitchFamily="34" charset="0"/>
              </a:endParaRPr>
            </a:p>
          </p:txBody>
        </p:sp>
        <p:sp>
          <p:nvSpPr>
            <p:cNvPr id="24" name="Round Same Side Corner Rectangle 23"/>
            <p:cNvSpPr/>
            <p:nvPr/>
          </p:nvSpPr>
          <p:spPr>
            <a:xfrm>
              <a:off x="3974767" y="1420952"/>
              <a:ext cx="3374731" cy="339486"/>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smtClean="0">
                  <a:solidFill>
                    <a:schemeClr val="bg1"/>
                  </a:solidFill>
                  <a:latin typeface="Calibri" pitchFamily="34" charset="0"/>
                </a:rPr>
                <a:t>Transformasi model-ER ke model-R</a:t>
              </a:r>
              <a:endParaRPr lang="en-US" sz="1600" smtClean="0">
                <a:solidFill>
                  <a:schemeClr val="bg1"/>
                </a:solidFill>
                <a:latin typeface="Calibri" pitchFamily="34" charset="0"/>
              </a:endParaRPr>
            </a:p>
          </p:txBody>
        </p:sp>
      </p:grpSp>
      <p:sp>
        <p:nvSpPr>
          <p:cNvPr id="25" name="Rectangle 24"/>
          <p:cNvSpPr/>
          <p:nvPr/>
        </p:nvSpPr>
        <p:spPr>
          <a:xfrm>
            <a:off x="6131737" y="1192901"/>
            <a:ext cx="4998963" cy="1000274"/>
          </a:xfrm>
          <a:prstGeom prst="rect">
            <a:avLst/>
          </a:prstGeom>
        </p:spPr>
        <p:txBody>
          <a:bodyPr wrap="square">
            <a:spAutoFit/>
          </a:bodyPr>
          <a:lstStyle/>
          <a:p>
            <a:pPr lvl="0">
              <a:spcAft>
                <a:spcPts val="300"/>
              </a:spcAft>
            </a:pPr>
            <a:r>
              <a:rPr lang="en-US" b="1">
                <a:solidFill>
                  <a:prstClr val="black"/>
                </a:solidFill>
                <a:latin typeface="Calibri" pitchFamily="34" charset="0"/>
              </a:rPr>
              <a:t>PERTANYAAN PROBLEM :</a:t>
            </a:r>
          </a:p>
          <a:p>
            <a:pPr lvl="0">
              <a:spcAft>
                <a:spcPts val="300"/>
              </a:spcAft>
            </a:pPr>
            <a:r>
              <a:rPr lang="en-US">
                <a:solidFill>
                  <a:prstClr val="black"/>
                </a:solidFill>
                <a:latin typeface="Calibri" pitchFamily="34" charset="0"/>
              </a:rPr>
              <a:t>Buatkan Basis Data untuk  Organisasi </a:t>
            </a:r>
            <a:r>
              <a:rPr lang="en-US" smtClean="0">
                <a:solidFill>
                  <a:prstClr val="black"/>
                </a:solidFill>
                <a:latin typeface="Calibri" pitchFamily="34" charset="0"/>
              </a:rPr>
              <a:t>Pemerintah :</a:t>
            </a:r>
            <a:endParaRPr lang="en-US">
              <a:solidFill>
                <a:prstClr val="black"/>
              </a:solidFill>
              <a:latin typeface="Calibri" pitchFamily="34" charset="0"/>
            </a:endParaRPr>
          </a:p>
          <a:p>
            <a:pPr marL="114300" lvl="0">
              <a:spcAft>
                <a:spcPts val="300"/>
              </a:spcAft>
            </a:pPr>
            <a:r>
              <a:rPr lang="en-US" sz="1600" smtClean="0">
                <a:solidFill>
                  <a:srgbClr val="0033CC"/>
                </a:solidFill>
                <a:latin typeface="Calibri" pitchFamily="34" charset="0"/>
              </a:rPr>
              <a:t>1)  Pengelolaan </a:t>
            </a:r>
            <a:r>
              <a:rPr lang="en-US" sz="1600">
                <a:solidFill>
                  <a:srgbClr val="0033CC"/>
                </a:solidFill>
                <a:latin typeface="Calibri" pitchFamily="34" charset="0"/>
              </a:rPr>
              <a:t>Sistem Administrasi Wilayah </a:t>
            </a:r>
            <a:r>
              <a:rPr lang="en-US" sz="1600" smtClean="0">
                <a:solidFill>
                  <a:srgbClr val="0033CC"/>
                </a:solidFill>
                <a:latin typeface="Calibri" pitchFamily="34" charset="0"/>
              </a:rPr>
              <a:t>RI</a:t>
            </a:r>
            <a:endParaRPr lang="en-US" sz="1600">
              <a:solidFill>
                <a:srgbClr val="0033CC"/>
              </a:solidFill>
              <a:latin typeface="Calibri" pitchFamily="34" charset="0"/>
            </a:endParaRPr>
          </a:p>
        </p:txBody>
      </p:sp>
      <p:sp>
        <p:nvSpPr>
          <p:cNvPr id="26" name="Rectangle 25"/>
          <p:cNvSpPr/>
          <p:nvPr/>
        </p:nvSpPr>
        <p:spPr>
          <a:xfrm>
            <a:off x="6193209" y="2448861"/>
            <a:ext cx="4998963" cy="1215717"/>
          </a:xfrm>
          <a:prstGeom prst="rect">
            <a:avLst/>
          </a:prstGeom>
        </p:spPr>
        <p:txBody>
          <a:bodyPr wrap="square">
            <a:spAutoFit/>
          </a:bodyPr>
          <a:lstStyle/>
          <a:p>
            <a:pPr lvl="0">
              <a:spcAft>
                <a:spcPts val="300"/>
              </a:spcAft>
            </a:pPr>
            <a:r>
              <a:rPr lang="en-US" b="1">
                <a:solidFill>
                  <a:prstClr val="black"/>
                </a:solidFill>
                <a:latin typeface="Calibri" pitchFamily="34" charset="0"/>
              </a:rPr>
              <a:t>PERTANYAAN PROBLEM :</a:t>
            </a:r>
          </a:p>
          <a:p>
            <a:pPr lvl="0">
              <a:spcAft>
                <a:spcPts val="300"/>
              </a:spcAft>
            </a:pPr>
            <a:r>
              <a:rPr lang="en-US">
                <a:solidFill>
                  <a:prstClr val="black"/>
                </a:solidFill>
                <a:latin typeface="Calibri" pitchFamily="34" charset="0"/>
              </a:rPr>
              <a:t>Buatkan Basis Data untuk  Organisasi </a:t>
            </a:r>
            <a:r>
              <a:rPr lang="en-US" smtClean="0">
                <a:solidFill>
                  <a:prstClr val="black"/>
                </a:solidFill>
                <a:latin typeface="Calibri" pitchFamily="34" charset="0"/>
              </a:rPr>
              <a:t>Bisnis :</a:t>
            </a:r>
            <a:endParaRPr lang="en-US">
              <a:solidFill>
                <a:prstClr val="black"/>
              </a:solidFill>
              <a:latin typeface="Calibri" pitchFamily="34" charset="0"/>
            </a:endParaRPr>
          </a:p>
          <a:p>
            <a:pPr marL="344488" lvl="0" indent="-230188">
              <a:spcAft>
                <a:spcPts val="300"/>
              </a:spcAft>
            </a:pPr>
            <a:r>
              <a:rPr lang="en-US" sz="1600" smtClean="0">
                <a:solidFill>
                  <a:srgbClr val="0033CC"/>
                </a:solidFill>
                <a:latin typeface="Calibri" pitchFamily="34" charset="0"/>
              </a:rPr>
              <a:t>2) 	Pengelolaan </a:t>
            </a:r>
            <a:r>
              <a:rPr lang="en-US" sz="1600">
                <a:solidFill>
                  <a:srgbClr val="0033CC"/>
                </a:solidFill>
                <a:latin typeface="Calibri" pitchFamily="34" charset="0"/>
              </a:rPr>
              <a:t>Sistem Akademik Perkuliahan Perguruan Tinggi</a:t>
            </a:r>
          </a:p>
        </p:txBody>
      </p:sp>
      <p:sp>
        <p:nvSpPr>
          <p:cNvPr id="27" name="Rectangle 26"/>
          <p:cNvSpPr/>
          <p:nvPr/>
        </p:nvSpPr>
        <p:spPr>
          <a:xfrm>
            <a:off x="676274" y="4031963"/>
            <a:ext cx="10623475" cy="2539157"/>
          </a:xfrm>
          <a:prstGeom prst="rect">
            <a:avLst/>
          </a:prstGeom>
        </p:spPr>
        <p:txBody>
          <a:bodyPr wrap="square">
            <a:spAutoFit/>
          </a:bodyPr>
          <a:lstStyle/>
          <a:p>
            <a:pPr>
              <a:spcAft>
                <a:spcPts val="600"/>
              </a:spcAft>
            </a:pPr>
            <a:r>
              <a:rPr lang="en-US" sz="1600" b="1" i="1" smtClean="0"/>
              <a:t>Review :</a:t>
            </a:r>
          </a:p>
          <a:p>
            <a:pPr marL="285750" indent="-285750">
              <a:spcAft>
                <a:spcPts val="600"/>
              </a:spcAft>
              <a:buFont typeface="Wingdings" pitchFamily="2" charset="2"/>
              <a:buChar char="ü"/>
            </a:pPr>
            <a:r>
              <a:rPr lang="en-US" sz="1600" b="1" smtClean="0"/>
              <a:t>Model </a:t>
            </a:r>
            <a:r>
              <a:rPr lang="en-US" sz="1600" b="1"/>
              <a:t>data </a:t>
            </a:r>
            <a:r>
              <a:rPr lang="en-US" sz="1600"/>
              <a:t>adalah  koleksi seperangkat (tools) konseptual yang merepresentasikan dan mendeskripsikan tentang data (objek,  keterkaitan, makna, dan batasan-batasan data) dari fakta dunia nyata ke dalam bentuk yang bisa dianalisis dan mudah diproses oleh komputer</a:t>
            </a:r>
            <a:r>
              <a:rPr lang="en-US" sz="1600" smtClean="0"/>
              <a:t>.</a:t>
            </a:r>
          </a:p>
          <a:p>
            <a:pPr marL="285750" indent="-285750">
              <a:spcAft>
                <a:spcPts val="600"/>
              </a:spcAft>
              <a:buFont typeface="Wingdings" pitchFamily="2" charset="2"/>
              <a:buChar char="ü"/>
            </a:pPr>
            <a:r>
              <a:rPr lang="en-US" sz="1600" b="1"/>
              <a:t>Model Entity-Relationship (Model-ER</a:t>
            </a:r>
            <a:r>
              <a:rPr lang="en-US" sz="1600"/>
              <a:t>) adalah teknik untuk memodelkan data yang didasarkan pada persepsi dunia nyata yang terdiri dari sekumpulan objek-objek yang disebut Entity Set (Kumpulan Entitas/ Entities) dan kumpulan keterkaitan antar objek-objek yang disebut Relationship Set (Kumpulan Asosiasi/Keterkaitan/”Relasi” /Relationships)</a:t>
            </a:r>
          </a:p>
          <a:p>
            <a:pPr marL="285750" indent="-285750">
              <a:spcAft>
                <a:spcPts val="600"/>
              </a:spcAft>
              <a:buFont typeface="Wingdings" pitchFamily="2" charset="2"/>
              <a:buChar char="ü"/>
            </a:pPr>
            <a:r>
              <a:rPr lang="en-US" sz="1600" b="1" smtClean="0"/>
              <a:t>Model data Relational</a:t>
            </a:r>
            <a:r>
              <a:rPr lang="en-US" sz="1600" smtClean="0"/>
              <a:t> </a:t>
            </a:r>
            <a:r>
              <a:rPr lang="en-US" sz="1600" b="1" smtClean="0"/>
              <a:t>(R)</a:t>
            </a:r>
            <a:r>
              <a:rPr lang="en-US" sz="1600" smtClean="0"/>
              <a:t>  </a:t>
            </a:r>
            <a:r>
              <a:rPr lang="en-US" sz="1600">
                <a:latin typeface="Calibri" pitchFamily="34" charset="0"/>
              </a:rPr>
              <a:t>adalah teknik untuk memodelkan data yang didasarkan pada persepsi dunia nyata </a:t>
            </a:r>
            <a:r>
              <a:rPr lang="en-US" sz="1600" smtClean="0">
                <a:latin typeface="Calibri" pitchFamily="34" charset="0"/>
              </a:rPr>
              <a:t>berbasis record yang </a:t>
            </a:r>
            <a:r>
              <a:rPr lang="en-US" sz="1600">
                <a:latin typeface="Calibri" pitchFamily="34" charset="0"/>
              </a:rPr>
              <a:t>terdiri dari sekumpulan </a:t>
            </a:r>
            <a:r>
              <a:rPr lang="en-US" sz="1600" smtClean="0">
                <a:latin typeface="Calibri" pitchFamily="34" charset="0"/>
              </a:rPr>
              <a:t>relasi atau tabel dan keterkaitan </a:t>
            </a:r>
            <a:r>
              <a:rPr lang="en-US" sz="1600">
                <a:latin typeface="Calibri" pitchFamily="34" charset="0"/>
              </a:rPr>
              <a:t>logis antar </a:t>
            </a:r>
            <a:r>
              <a:rPr lang="en-US" sz="1600" smtClean="0">
                <a:latin typeface="Calibri" pitchFamily="34" charset="0"/>
              </a:rPr>
              <a:t>tabel-tabel tersebut. </a:t>
            </a:r>
            <a:endParaRPr lang="en-US" sz="1600">
              <a:latin typeface="Calibri" pitchFamily="34" charset="0"/>
            </a:endParaRPr>
          </a:p>
        </p:txBody>
      </p:sp>
    </p:spTree>
    <p:extLst>
      <p:ext uri="{BB962C8B-B14F-4D97-AF65-F5344CB8AC3E}">
        <p14:creationId xmlns:p14="http://schemas.microsoft.com/office/powerpoint/2010/main" val="3887028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p:cNvGrpSpPr/>
          <p:nvPr/>
        </p:nvGrpSpPr>
        <p:grpSpPr>
          <a:xfrm>
            <a:off x="377044" y="823786"/>
            <a:ext cx="6269645" cy="5706921"/>
            <a:chOff x="475891" y="1463368"/>
            <a:chExt cx="5236058" cy="5281125"/>
          </a:xfrm>
        </p:grpSpPr>
        <p:sp>
          <p:nvSpPr>
            <p:cNvPr id="146" name="Rectangle 145"/>
            <p:cNvSpPr/>
            <p:nvPr/>
          </p:nvSpPr>
          <p:spPr>
            <a:xfrm>
              <a:off x="475891" y="1842287"/>
              <a:ext cx="5236058" cy="4902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 Same Side Corner Rectangle 146"/>
            <p:cNvSpPr/>
            <p:nvPr/>
          </p:nvSpPr>
          <p:spPr>
            <a:xfrm>
              <a:off x="484770" y="1463368"/>
              <a:ext cx="1353167" cy="388014"/>
            </a:xfrm>
            <a:prstGeom prst="round2SameRect">
              <a:avLst>
                <a:gd name="adj1" fmla="val 31012"/>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Calibri" pitchFamily="34" charset="0"/>
                </a:rPr>
                <a:t>Model - R</a:t>
              </a:r>
              <a:endParaRPr lang="en-US" sz="2000" smtClean="0">
                <a:solidFill>
                  <a:schemeClr val="bg1"/>
                </a:solidFill>
                <a:latin typeface="Calibri" pitchFamily="34" charset="0"/>
              </a:endParaRPr>
            </a:p>
          </p:txBody>
        </p:sp>
      </p:grpSp>
      <p:grpSp>
        <p:nvGrpSpPr>
          <p:cNvPr id="32" name="Group 31"/>
          <p:cNvGrpSpPr/>
          <p:nvPr/>
        </p:nvGrpSpPr>
        <p:grpSpPr>
          <a:xfrm>
            <a:off x="8330006" y="823786"/>
            <a:ext cx="3396565" cy="5715327"/>
            <a:chOff x="8173214" y="1064322"/>
            <a:chExt cx="3396565" cy="5715327"/>
          </a:xfrm>
        </p:grpSpPr>
        <p:grpSp>
          <p:nvGrpSpPr>
            <p:cNvPr id="44" name="Group 43"/>
            <p:cNvGrpSpPr/>
            <p:nvPr/>
          </p:nvGrpSpPr>
          <p:grpSpPr>
            <a:xfrm>
              <a:off x="8173214" y="1064322"/>
              <a:ext cx="3396565" cy="5715327"/>
              <a:chOff x="6431216" y="1398206"/>
              <a:chExt cx="3396565" cy="5715327"/>
            </a:xfrm>
          </p:grpSpPr>
          <p:sp>
            <p:nvSpPr>
              <p:cNvPr id="46" name="Rectangle 45"/>
              <p:cNvSpPr/>
              <p:nvPr/>
            </p:nvSpPr>
            <p:spPr>
              <a:xfrm>
                <a:off x="6431216" y="1802938"/>
                <a:ext cx="3396565" cy="53105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a:off x="8005019" y="1398206"/>
                <a:ext cx="1822762" cy="388014"/>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Calibri" pitchFamily="34" charset="0"/>
                  </a:rPr>
                  <a:t>Model - ER</a:t>
                </a:r>
                <a:endParaRPr lang="en-US" sz="2000" smtClean="0">
                  <a:solidFill>
                    <a:schemeClr val="bg1"/>
                  </a:solidFill>
                  <a:latin typeface="Calibri" pitchFamily="34" charset="0"/>
                </a:endParaRPr>
              </a:p>
            </p:txBody>
          </p:sp>
          <p:grpSp>
            <p:nvGrpSpPr>
              <p:cNvPr id="52" name="Group 51"/>
              <p:cNvGrpSpPr/>
              <p:nvPr/>
            </p:nvGrpSpPr>
            <p:grpSpPr>
              <a:xfrm>
                <a:off x="6593591" y="1888222"/>
                <a:ext cx="2822267" cy="4463031"/>
                <a:chOff x="6601550" y="1583185"/>
                <a:chExt cx="2822267" cy="4463031"/>
              </a:xfrm>
            </p:grpSpPr>
            <p:cxnSp>
              <p:nvCxnSpPr>
                <p:cNvPr id="57" name="Straight Connector 56"/>
                <p:cNvCxnSpPr/>
                <p:nvPr/>
              </p:nvCxnSpPr>
              <p:spPr>
                <a:xfrm flipH="1">
                  <a:off x="7967299" y="3666869"/>
                  <a:ext cx="7950" cy="8633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6" idx="5"/>
                </p:cNvCxnSpPr>
                <p:nvPr/>
              </p:nvCxnSpPr>
              <p:spPr>
                <a:xfrm>
                  <a:off x="7109225" y="1849063"/>
                  <a:ext cx="301789" cy="26196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6647647" y="1629791"/>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#Kode</a:t>
                  </a:r>
                  <a:endParaRPr lang="en-US" sz="1000">
                    <a:solidFill>
                      <a:schemeClr val="tx1"/>
                    </a:solidFill>
                    <a:latin typeface="Arial Narrow" pitchFamily="34" charset="0"/>
                  </a:endParaRPr>
                </a:p>
              </p:txBody>
            </p:sp>
            <p:sp>
              <p:nvSpPr>
                <p:cNvPr id="69" name="Rectangle 68"/>
                <p:cNvSpPr/>
                <p:nvPr/>
              </p:nvSpPr>
              <p:spPr>
                <a:xfrm>
                  <a:off x="7931327" y="2411981"/>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itchFamily="18" charset="0"/>
                      <a:cs typeface="Times New Roman" pitchFamily="18" charset="0"/>
                    </a:rPr>
                    <a:t>1</a:t>
                  </a:r>
                </a:p>
              </p:txBody>
            </p:sp>
            <p:sp>
              <p:nvSpPr>
                <p:cNvPr id="70" name="Rectangle 69"/>
                <p:cNvSpPr/>
                <p:nvPr/>
              </p:nvSpPr>
              <p:spPr>
                <a:xfrm>
                  <a:off x="7434327" y="2111031"/>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Provinsi</a:t>
                  </a:r>
                  <a:endParaRPr lang="en-US" sz="1400">
                    <a:solidFill>
                      <a:schemeClr val="tx1"/>
                    </a:solidFill>
                  </a:endParaRPr>
                </a:p>
              </p:txBody>
            </p:sp>
            <p:sp>
              <p:nvSpPr>
                <p:cNvPr id="71" name="Rectangle 70"/>
                <p:cNvSpPr/>
                <p:nvPr/>
              </p:nvSpPr>
              <p:spPr>
                <a:xfrm>
                  <a:off x="7461240" y="3350194"/>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Kabkota</a:t>
                  </a:r>
                  <a:endParaRPr lang="en-US" sz="1400">
                    <a:solidFill>
                      <a:schemeClr val="tx1"/>
                    </a:solidFill>
                  </a:endParaRPr>
                </a:p>
              </p:txBody>
            </p:sp>
            <p:cxnSp>
              <p:nvCxnSpPr>
                <p:cNvPr id="73" name="Straight Connector 72"/>
                <p:cNvCxnSpPr/>
                <p:nvPr/>
              </p:nvCxnSpPr>
              <p:spPr>
                <a:xfrm>
                  <a:off x="7967299" y="2449048"/>
                  <a:ext cx="0" cy="9144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4" name="Diamond 73"/>
                <p:cNvSpPr/>
                <p:nvPr/>
              </p:nvSpPr>
              <p:spPr>
                <a:xfrm>
                  <a:off x="7402190" y="2650437"/>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Memiliki</a:t>
                  </a:r>
                  <a:endParaRPr lang="en-US" sz="1200">
                    <a:solidFill>
                      <a:schemeClr val="tx1"/>
                    </a:solidFill>
                  </a:endParaRPr>
                </a:p>
              </p:txBody>
            </p:sp>
            <p:sp>
              <p:nvSpPr>
                <p:cNvPr id="75" name="Rectangle 74"/>
                <p:cNvSpPr/>
                <p:nvPr/>
              </p:nvSpPr>
              <p:spPr>
                <a:xfrm>
                  <a:off x="7985712" y="3073482"/>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itchFamily="18" charset="0"/>
                      <a:cs typeface="Times New Roman" pitchFamily="18" charset="0"/>
                    </a:rPr>
                    <a:t>N</a:t>
                  </a:r>
                </a:p>
              </p:txBody>
            </p:sp>
            <p:sp>
              <p:nvSpPr>
                <p:cNvPr id="79" name="Diamond 78"/>
                <p:cNvSpPr/>
                <p:nvPr/>
              </p:nvSpPr>
              <p:spPr>
                <a:xfrm>
                  <a:off x="7410468" y="3876056"/>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memiliki</a:t>
                  </a:r>
                  <a:endParaRPr lang="en-US" sz="1200">
                    <a:solidFill>
                      <a:schemeClr val="tx1"/>
                    </a:solidFill>
                  </a:endParaRPr>
                </a:p>
              </p:txBody>
            </p:sp>
            <p:sp>
              <p:nvSpPr>
                <p:cNvPr id="82" name="Rectangle 81"/>
                <p:cNvSpPr/>
                <p:nvPr/>
              </p:nvSpPr>
              <p:spPr>
                <a:xfrm>
                  <a:off x="7445688" y="4522575"/>
                  <a:ext cx="1079274"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Kecamatan</a:t>
                  </a:r>
                  <a:endParaRPr lang="en-US" sz="1400">
                    <a:solidFill>
                      <a:schemeClr val="tx1"/>
                    </a:solidFill>
                  </a:endParaRPr>
                </a:p>
              </p:txBody>
            </p:sp>
            <p:sp>
              <p:nvSpPr>
                <p:cNvPr id="83" name="Rectangle 82"/>
                <p:cNvSpPr/>
                <p:nvPr/>
              </p:nvSpPr>
              <p:spPr>
                <a:xfrm>
                  <a:off x="7956640" y="3660361"/>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itchFamily="18" charset="0"/>
                      <a:cs typeface="Times New Roman" pitchFamily="18" charset="0"/>
                    </a:rPr>
                    <a:t>1</a:t>
                  </a:r>
                </a:p>
              </p:txBody>
            </p:sp>
            <p:sp>
              <p:nvSpPr>
                <p:cNvPr id="84" name="Rectangle 83"/>
                <p:cNvSpPr/>
                <p:nvPr/>
              </p:nvSpPr>
              <p:spPr>
                <a:xfrm>
                  <a:off x="7954589" y="4278809"/>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88" name="Oval 87"/>
                <p:cNvSpPr/>
                <p:nvPr/>
              </p:nvSpPr>
              <p:spPr>
                <a:xfrm>
                  <a:off x="7252142" y="1617397"/>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Nama</a:t>
                  </a:r>
                  <a:endParaRPr lang="en-US" sz="1000">
                    <a:solidFill>
                      <a:schemeClr val="tx1"/>
                    </a:solidFill>
                    <a:latin typeface="Arial Narrow" pitchFamily="34" charset="0"/>
                  </a:endParaRPr>
                </a:p>
              </p:txBody>
            </p:sp>
            <p:sp>
              <p:nvSpPr>
                <p:cNvPr id="89" name="Oval 88"/>
                <p:cNvSpPr/>
                <p:nvPr/>
              </p:nvSpPr>
              <p:spPr>
                <a:xfrm>
                  <a:off x="7858465" y="1583185"/>
                  <a:ext cx="641050"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Ibukota</a:t>
                  </a:r>
                  <a:endParaRPr lang="en-US" sz="1000">
                    <a:solidFill>
                      <a:schemeClr val="tx1"/>
                    </a:solidFill>
                    <a:latin typeface="Arial Narrow" pitchFamily="34" charset="0"/>
                  </a:endParaRPr>
                </a:p>
              </p:txBody>
            </p:sp>
            <p:cxnSp>
              <p:nvCxnSpPr>
                <p:cNvPr id="90" name="Straight Connector 89"/>
                <p:cNvCxnSpPr>
                  <a:stCxn id="88" idx="4"/>
                </p:cNvCxnSpPr>
                <p:nvPr/>
              </p:nvCxnSpPr>
              <p:spPr>
                <a:xfrm>
                  <a:off x="7522528" y="1874290"/>
                  <a:ext cx="125727" cy="22263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7879852" y="1886684"/>
                  <a:ext cx="113825" cy="21024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3" idx="5"/>
                </p:cNvCxnSpPr>
                <p:nvPr/>
              </p:nvCxnSpPr>
              <p:spPr>
                <a:xfrm>
                  <a:off x="7210659" y="3252736"/>
                  <a:ext cx="250581" cy="13792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749081" y="3033464"/>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cxnSp>
              <p:nvCxnSpPr>
                <p:cNvPr id="98" name="Straight Connector 97"/>
                <p:cNvCxnSpPr>
                  <a:stCxn id="99" idx="5"/>
                </p:cNvCxnSpPr>
                <p:nvPr/>
              </p:nvCxnSpPr>
              <p:spPr>
                <a:xfrm>
                  <a:off x="7200059" y="4323392"/>
                  <a:ext cx="250581" cy="1991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738481" y="4104120"/>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sp>
              <p:nvSpPr>
                <p:cNvPr id="121" name="Oval 120"/>
                <p:cNvSpPr/>
                <p:nvPr/>
              </p:nvSpPr>
              <p:spPr>
                <a:xfrm>
                  <a:off x="8505292" y="1682236"/>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Jml_Pddk</a:t>
                  </a:r>
                  <a:endParaRPr lang="en-US" sz="1000">
                    <a:solidFill>
                      <a:schemeClr val="tx1"/>
                    </a:solidFill>
                    <a:latin typeface="Arial Narrow" pitchFamily="34" charset="0"/>
                  </a:endParaRPr>
                </a:p>
              </p:txBody>
            </p:sp>
            <p:cxnSp>
              <p:nvCxnSpPr>
                <p:cNvPr id="122" name="Straight Connector 121"/>
                <p:cNvCxnSpPr/>
                <p:nvPr/>
              </p:nvCxnSpPr>
              <p:spPr>
                <a:xfrm flipH="1">
                  <a:off x="8335234" y="1916628"/>
                  <a:ext cx="211104" cy="19529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8679146" y="1980805"/>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Koord_X</a:t>
                  </a:r>
                  <a:endParaRPr lang="en-US" sz="1000">
                    <a:solidFill>
                      <a:schemeClr val="tx1"/>
                    </a:solidFill>
                    <a:latin typeface="Arial Narrow" pitchFamily="34" charset="0"/>
                  </a:endParaRPr>
                </a:p>
              </p:txBody>
            </p:sp>
            <p:cxnSp>
              <p:nvCxnSpPr>
                <p:cNvPr id="124" name="Straight Connector 123"/>
                <p:cNvCxnSpPr>
                  <a:stCxn id="123" idx="2"/>
                </p:cNvCxnSpPr>
                <p:nvPr/>
              </p:nvCxnSpPr>
              <p:spPr>
                <a:xfrm flipH="1">
                  <a:off x="8451692" y="2126358"/>
                  <a:ext cx="227454" cy="16173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8690591" y="2342334"/>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Koord_X</a:t>
                  </a:r>
                  <a:endParaRPr lang="en-US" sz="1000">
                    <a:solidFill>
                      <a:schemeClr val="tx1"/>
                    </a:solidFill>
                    <a:latin typeface="Arial Narrow" pitchFamily="34" charset="0"/>
                  </a:endParaRPr>
                </a:p>
              </p:txBody>
            </p:sp>
            <p:cxnSp>
              <p:nvCxnSpPr>
                <p:cNvPr id="126" name="Straight Connector 125"/>
                <p:cNvCxnSpPr>
                  <a:stCxn id="125" idx="2"/>
                </p:cNvCxnSpPr>
                <p:nvPr/>
              </p:nvCxnSpPr>
              <p:spPr>
                <a:xfrm flipH="1" flipV="1">
                  <a:off x="8463137" y="2397879"/>
                  <a:ext cx="227454" cy="9000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28" idx="6"/>
                </p:cNvCxnSpPr>
                <p:nvPr/>
              </p:nvCxnSpPr>
              <p:spPr>
                <a:xfrm flipV="1">
                  <a:off x="7142322" y="2258848"/>
                  <a:ext cx="248024" cy="2468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6601550" y="2155088"/>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cxnSp>
              <p:nvCxnSpPr>
                <p:cNvPr id="129" name="Straight Connector 128"/>
                <p:cNvCxnSpPr/>
                <p:nvPr/>
              </p:nvCxnSpPr>
              <p:spPr>
                <a:xfrm flipH="1">
                  <a:off x="7969962" y="4844809"/>
                  <a:ext cx="7950" cy="86339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0" name="Diamond 129"/>
                <p:cNvSpPr/>
                <p:nvPr/>
              </p:nvSpPr>
              <p:spPr>
                <a:xfrm>
                  <a:off x="7413131" y="5053996"/>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memiliki</a:t>
                  </a:r>
                  <a:endParaRPr lang="en-US" sz="1200">
                    <a:solidFill>
                      <a:schemeClr val="tx1"/>
                    </a:solidFill>
                  </a:endParaRPr>
                </a:p>
              </p:txBody>
            </p:sp>
            <p:sp>
              <p:nvSpPr>
                <p:cNvPr id="131" name="Rectangle 130"/>
                <p:cNvSpPr/>
                <p:nvPr/>
              </p:nvSpPr>
              <p:spPr>
                <a:xfrm>
                  <a:off x="7440667" y="5708199"/>
                  <a:ext cx="1079274"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Kelurahan</a:t>
                  </a:r>
                  <a:endParaRPr lang="en-US" sz="1400">
                    <a:solidFill>
                      <a:schemeClr val="tx1"/>
                    </a:solidFill>
                  </a:endParaRPr>
                </a:p>
              </p:txBody>
            </p:sp>
            <p:sp>
              <p:nvSpPr>
                <p:cNvPr id="132" name="Rectangle 131"/>
                <p:cNvSpPr/>
                <p:nvPr/>
              </p:nvSpPr>
              <p:spPr>
                <a:xfrm>
                  <a:off x="7959303" y="4838301"/>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itchFamily="18" charset="0"/>
                      <a:cs typeface="Times New Roman" pitchFamily="18" charset="0"/>
                    </a:rPr>
                    <a:t>1</a:t>
                  </a:r>
                </a:p>
              </p:txBody>
            </p:sp>
            <p:sp>
              <p:nvSpPr>
                <p:cNvPr id="133" name="Rectangle 132"/>
                <p:cNvSpPr/>
                <p:nvPr/>
              </p:nvSpPr>
              <p:spPr>
                <a:xfrm>
                  <a:off x="7957252" y="5456749"/>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cxnSp>
              <p:nvCxnSpPr>
                <p:cNvPr id="134" name="Straight Connector 133"/>
                <p:cNvCxnSpPr>
                  <a:stCxn id="135" idx="5"/>
                </p:cNvCxnSpPr>
                <p:nvPr/>
              </p:nvCxnSpPr>
              <p:spPr>
                <a:xfrm>
                  <a:off x="7195038" y="5509016"/>
                  <a:ext cx="250581" cy="1991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6733460" y="5289744"/>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grpSp>
        </p:grpSp>
        <p:sp>
          <p:nvSpPr>
            <p:cNvPr id="42" name="Rectangle 41"/>
            <p:cNvSpPr/>
            <p:nvPr/>
          </p:nvSpPr>
          <p:spPr>
            <a:xfrm>
              <a:off x="8173214" y="6310922"/>
              <a:ext cx="3396565" cy="330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smtClean="0">
                  <a:solidFill>
                    <a:schemeClr val="tx1"/>
                  </a:solidFill>
                  <a:latin typeface="Calibri" pitchFamily="34" charset="0"/>
                </a:rPr>
                <a:t>Database Wilayah Administratif RI</a:t>
              </a:r>
            </a:p>
            <a:p>
              <a:pPr marL="457200" indent="-457200" algn="ctr">
                <a:buAutoNum type="arabicParenR"/>
              </a:pPr>
              <a:endParaRPr lang="en-US" sz="1600">
                <a:solidFill>
                  <a:schemeClr val="tx1"/>
                </a:solidFill>
                <a:latin typeface="Calibri" pitchFamily="34" charset="0"/>
              </a:endParaRPr>
            </a:p>
          </p:txBody>
        </p:sp>
      </p:grpSp>
      <p:sp>
        <p:nvSpPr>
          <p:cNvPr id="136" name="Right Arrow 135"/>
          <p:cNvSpPr/>
          <p:nvPr/>
        </p:nvSpPr>
        <p:spPr>
          <a:xfrm rot="10800000">
            <a:off x="6646689" y="1441388"/>
            <a:ext cx="1683316" cy="37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6541336" y="2222070"/>
            <a:ext cx="1894021" cy="2180102"/>
            <a:chOff x="5571112" y="2200155"/>
            <a:chExt cx="1198521" cy="1654945"/>
          </a:xfrm>
        </p:grpSpPr>
        <p:sp>
          <p:nvSpPr>
            <p:cNvPr id="138" name="Oval 137"/>
            <p:cNvSpPr/>
            <p:nvPr/>
          </p:nvSpPr>
          <p:spPr>
            <a:xfrm>
              <a:off x="5797945" y="2200155"/>
              <a:ext cx="660541" cy="631678"/>
            </a:xfrm>
            <a:prstGeom prst="ellipse">
              <a:avLst/>
            </a:prstGeom>
            <a:solidFill>
              <a:srgbClr val="CCECFF"/>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solidFill>
                  <a:schemeClr val="tx1"/>
                </a:solidFill>
                <a:latin typeface="Arial Narrow" pitchFamily="34" charset="0"/>
              </a:endParaRPr>
            </a:p>
          </p:txBody>
        </p:sp>
        <p:sp>
          <p:nvSpPr>
            <p:cNvPr id="139" name="Rectangle 138"/>
            <p:cNvSpPr/>
            <p:nvPr/>
          </p:nvSpPr>
          <p:spPr>
            <a:xfrm>
              <a:off x="5911868" y="2251105"/>
              <a:ext cx="477947" cy="458203"/>
            </a:xfrm>
            <a:prstGeom prst="rect">
              <a:avLst/>
            </a:prstGeom>
          </p:spPr>
          <p:txBody>
            <a:bodyPr wrap="none">
              <a:spAutoFit/>
            </a:bodyPr>
            <a:lstStyle/>
            <a:p>
              <a:pPr algn="ctr"/>
              <a:r>
                <a:rPr lang="en-US" sz="1600" smtClean="0">
                  <a:latin typeface="Calibri" pitchFamily="34" charset="0"/>
                </a:rPr>
                <a:t>Skema</a:t>
              </a:r>
            </a:p>
            <a:p>
              <a:pPr algn="ctr"/>
              <a:r>
                <a:rPr lang="en-US" sz="1600" smtClean="0">
                  <a:latin typeface="Calibri" pitchFamily="34" charset="0"/>
                </a:rPr>
                <a:t> Relasi</a:t>
              </a:r>
              <a:endParaRPr lang="en-US" sz="1600"/>
            </a:p>
          </p:txBody>
        </p:sp>
        <p:sp>
          <p:nvSpPr>
            <p:cNvPr id="140" name="Right Arrow 139"/>
            <p:cNvSpPr/>
            <p:nvPr/>
          </p:nvSpPr>
          <p:spPr>
            <a:xfrm rot="10800000">
              <a:off x="6458486" y="2458925"/>
              <a:ext cx="311147" cy="194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ight Arrow 140"/>
            <p:cNvSpPr/>
            <p:nvPr/>
          </p:nvSpPr>
          <p:spPr>
            <a:xfrm rot="5400000">
              <a:off x="6021419" y="2904522"/>
              <a:ext cx="304062" cy="181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797945" y="3159541"/>
              <a:ext cx="735583" cy="695559"/>
            </a:xfrm>
            <a:prstGeom prst="ellipse">
              <a:avLst/>
            </a:prstGeom>
            <a:solidFill>
              <a:srgbClr val="CCECFF"/>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solidFill>
                  <a:schemeClr val="tx1"/>
                </a:solidFill>
                <a:latin typeface="Arial Narrow" pitchFamily="34" charset="0"/>
              </a:endParaRPr>
            </a:p>
          </p:txBody>
        </p:sp>
        <p:sp>
          <p:nvSpPr>
            <p:cNvPr id="143" name="Rectangle 142"/>
            <p:cNvSpPr/>
            <p:nvPr/>
          </p:nvSpPr>
          <p:spPr>
            <a:xfrm>
              <a:off x="5797088" y="3256938"/>
              <a:ext cx="736441" cy="578784"/>
            </a:xfrm>
            <a:prstGeom prst="rect">
              <a:avLst/>
            </a:prstGeom>
          </p:spPr>
          <p:txBody>
            <a:bodyPr wrap="square">
              <a:spAutoFit/>
            </a:bodyPr>
            <a:lstStyle/>
            <a:p>
              <a:pPr algn="ctr"/>
              <a:r>
                <a:rPr lang="en-US" sz="1400" smtClean="0">
                  <a:latin typeface="Calibri" pitchFamily="34" charset="0"/>
                </a:rPr>
                <a:t>Analisis</a:t>
              </a:r>
            </a:p>
            <a:p>
              <a:pPr algn="ctr"/>
              <a:r>
                <a:rPr lang="en-US" sz="1400" smtClean="0">
                  <a:latin typeface="Calibri" pitchFamily="34" charset="0"/>
                </a:rPr>
                <a:t>Normalisasi</a:t>
              </a:r>
            </a:p>
            <a:p>
              <a:pPr algn="ctr"/>
              <a:r>
                <a:rPr lang="en-US" sz="1400" smtClean="0">
                  <a:latin typeface="Calibri" pitchFamily="34" charset="0"/>
                </a:rPr>
                <a:t>Relasi</a:t>
              </a:r>
              <a:endParaRPr lang="en-US" sz="1400"/>
            </a:p>
          </p:txBody>
        </p:sp>
        <p:sp>
          <p:nvSpPr>
            <p:cNvPr id="144" name="Right Arrow 143"/>
            <p:cNvSpPr/>
            <p:nvPr/>
          </p:nvSpPr>
          <p:spPr>
            <a:xfrm rot="10800000">
              <a:off x="5571112" y="3475381"/>
              <a:ext cx="226925" cy="15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393693" y="1378296"/>
            <a:ext cx="6252996" cy="2146742"/>
          </a:xfrm>
          <a:prstGeom prst="rect">
            <a:avLst/>
          </a:prstGeom>
        </p:spPr>
        <p:txBody>
          <a:bodyPr wrap="square">
            <a:spAutoFit/>
          </a:bodyPr>
          <a:lstStyle/>
          <a:p>
            <a:r>
              <a:rPr lang="en-US" sz="1600" smtClean="0"/>
              <a:t>Database      : </a:t>
            </a:r>
            <a:r>
              <a:rPr lang="en-US" sz="1600" smtClean="0">
                <a:solidFill>
                  <a:srgbClr val="0033CC"/>
                </a:solidFill>
              </a:rPr>
              <a:t>”Wilayah_RI”</a:t>
            </a:r>
            <a:r>
              <a:rPr lang="en-US" sz="1600" smtClean="0"/>
              <a:t>	</a:t>
            </a:r>
          </a:p>
          <a:p>
            <a:r>
              <a:rPr lang="en-US" sz="500" smtClean="0"/>
              <a:t/>
            </a:r>
            <a:br>
              <a:rPr lang="en-US" sz="500" smtClean="0"/>
            </a:br>
            <a:r>
              <a:rPr lang="en-US" sz="1600" smtClean="0"/>
              <a:t>Skema </a:t>
            </a:r>
            <a:r>
              <a:rPr lang="en-US" sz="1600"/>
              <a:t>Relasi </a:t>
            </a:r>
            <a:r>
              <a:rPr lang="en-US" sz="1600" smtClean="0"/>
              <a:t>:</a:t>
            </a:r>
            <a:endParaRPr lang="en-US" sz="1600"/>
          </a:p>
          <a:p>
            <a:pPr marL="168275" indent="-168275">
              <a:spcAft>
                <a:spcPts val="300"/>
              </a:spcAft>
              <a:buFont typeface="Courier New" pitchFamily="49" charset="0"/>
              <a:buChar char="o"/>
              <a:tabLst>
                <a:tab pos="1030288" algn="l"/>
              </a:tabLst>
            </a:pPr>
            <a:r>
              <a:rPr lang="en-US" sz="1400" smtClean="0">
                <a:solidFill>
                  <a:srgbClr val="0033CC"/>
                </a:solidFill>
              </a:rPr>
              <a:t>Provinsi 	= (#Kode_Provinsi, Nama, Ibukota, Jml_Pddk, Koord_X, Koord_Y, …)</a:t>
            </a:r>
          </a:p>
          <a:p>
            <a:pPr marL="168275" indent="-168275">
              <a:spcAft>
                <a:spcPts val="300"/>
              </a:spcAft>
              <a:buFont typeface="Courier New" pitchFamily="49" charset="0"/>
              <a:buChar char="o"/>
              <a:tabLst>
                <a:tab pos="1030288" algn="l"/>
              </a:tabLst>
            </a:pPr>
            <a:r>
              <a:rPr lang="en-US" sz="1400" smtClean="0">
                <a:solidFill>
                  <a:srgbClr val="0033CC"/>
                </a:solidFill>
              </a:rPr>
              <a:t>Kabkota 	= </a:t>
            </a:r>
            <a:r>
              <a:rPr lang="en-US" sz="1400">
                <a:solidFill>
                  <a:srgbClr val="0033CC"/>
                </a:solidFill>
              </a:rPr>
              <a:t>(#</a:t>
            </a:r>
            <a:r>
              <a:rPr lang="en-US" sz="1400" smtClean="0">
                <a:solidFill>
                  <a:srgbClr val="0033CC"/>
                </a:solidFill>
              </a:rPr>
              <a:t>Kode_Kabkota, Kode_Provinsi, Nama</a:t>
            </a:r>
            <a:r>
              <a:rPr lang="en-US" sz="1400">
                <a:solidFill>
                  <a:srgbClr val="0033CC"/>
                </a:solidFill>
              </a:rPr>
              <a:t>, Ibukota, Jml_Pddk, </a:t>
            </a:r>
            <a:r>
              <a:rPr lang="en-US" sz="1400" smtClean="0">
                <a:solidFill>
                  <a:srgbClr val="0033CC"/>
                </a:solidFill>
              </a:rPr>
              <a:t/>
            </a:r>
            <a:br>
              <a:rPr lang="en-US" sz="1400" smtClean="0">
                <a:solidFill>
                  <a:srgbClr val="0033CC"/>
                </a:solidFill>
              </a:rPr>
            </a:br>
            <a:r>
              <a:rPr lang="en-US" sz="1400" smtClean="0">
                <a:solidFill>
                  <a:srgbClr val="0033CC"/>
                </a:solidFill>
              </a:rPr>
              <a:t>		     Koord_X</a:t>
            </a:r>
            <a:r>
              <a:rPr lang="en-US" sz="1400">
                <a:solidFill>
                  <a:srgbClr val="0033CC"/>
                </a:solidFill>
              </a:rPr>
              <a:t>, Koord_Y, </a:t>
            </a:r>
            <a:r>
              <a:rPr lang="en-US" sz="1400" smtClean="0">
                <a:solidFill>
                  <a:srgbClr val="0033CC"/>
                </a:solidFill>
              </a:rPr>
              <a:t>…)</a:t>
            </a:r>
            <a:br>
              <a:rPr lang="en-US" sz="1400" smtClean="0">
                <a:solidFill>
                  <a:srgbClr val="0033CC"/>
                </a:solidFill>
              </a:rPr>
            </a:br>
            <a:r>
              <a:rPr lang="en-US" sz="1400" smtClean="0">
                <a:solidFill>
                  <a:srgbClr val="0033CC"/>
                </a:solidFill>
              </a:rPr>
              <a:t>Primary key alternatif = (#Kode_Kabkota, #Kode_Provinsi) </a:t>
            </a:r>
            <a:r>
              <a:rPr lang="en-US" sz="1400" smtClean="0">
                <a:solidFill>
                  <a:srgbClr val="FF0000"/>
                </a:solidFill>
              </a:rPr>
              <a:t>mengapa bisa ?</a:t>
            </a:r>
          </a:p>
          <a:p>
            <a:pPr marL="168275" indent="-168275">
              <a:spcAft>
                <a:spcPts val="300"/>
              </a:spcAft>
              <a:buFont typeface="Courier New" pitchFamily="49" charset="0"/>
              <a:buChar char="o"/>
              <a:tabLst>
                <a:tab pos="1030288" algn="l"/>
              </a:tabLst>
            </a:pPr>
            <a:r>
              <a:rPr lang="en-US" sz="1400" smtClean="0">
                <a:solidFill>
                  <a:srgbClr val="0033CC"/>
                </a:solidFill>
              </a:rPr>
              <a:t>Kecamatan 	= ( …) </a:t>
            </a:r>
            <a:r>
              <a:rPr lang="en-US" sz="1400" smtClean="0">
                <a:solidFill>
                  <a:srgbClr val="FF0000"/>
                </a:solidFill>
              </a:rPr>
              <a:t>lengkapi sendiri !</a:t>
            </a:r>
            <a:endParaRPr lang="en-US" sz="1400" smtClean="0">
              <a:solidFill>
                <a:srgbClr val="0033CC"/>
              </a:solidFill>
            </a:endParaRPr>
          </a:p>
          <a:p>
            <a:pPr marL="168275" indent="-168275">
              <a:spcAft>
                <a:spcPts val="300"/>
              </a:spcAft>
              <a:buFont typeface="Courier New" pitchFamily="49" charset="0"/>
              <a:buChar char="o"/>
              <a:tabLst>
                <a:tab pos="1030288" algn="l"/>
              </a:tabLst>
            </a:pPr>
            <a:r>
              <a:rPr lang="en-US" sz="1400" smtClean="0">
                <a:solidFill>
                  <a:srgbClr val="0033CC"/>
                </a:solidFill>
              </a:rPr>
              <a:t>Kelurahan 	= </a:t>
            </a:r>
            <a:r>
              <a:rPr lang="en-US" sz="1400">
                <a:solidFill>
                  <a:srgbClr val="0033CC"/>
                </a:solidFill>
              </a:rPr>
              <a:t>( …) </a:t>
            </a:r>
            <a:r>
              <a:rPr lang="en-US" sz="1400">
                <a:solidFill>
                  <a:srgbClr val="FF0000"/>
                </a:solidFill>
              </a:rPr>
              <a:t>lengkapi sendiri !</a:t>
            </a:r>
            <a:endParaRPr lang="en-US" sz="1400">
              <a:solidFill>
                <a:srgbClr val="0033CC"/>
              </a:solidFill>
            </a:endParaRPr>
          </a:p>
        </p:txBody>
      </p:sp>
      <p:sp>
        <p:nvSpPr>
          <p:cNvPr id="35" name="Rectangle 34"/>
          <p:cNvSpPr/>
          <p:nvPr/>
        </p:nvSpPr>
        <p:spPr>
          <a:xfrm>
            <a:off x="6957808" y="685800"/>
            <a:ext cx="2860514" cy="584775"/>
          </a:xfrm>
          <a:prstGeom prst="rect">
            <a:avLst/>
          </a:prstGeom>
        </p:spPr>
        <p:txBody>
          <a:bodyPr wrap="square">
            <a:spAutoFit/>
          </a:bodyPr>
          <a:lstStyle/>
          <a:p>
            <a:pPr algn="r"/>
            <a:r>
              <a:rPr lang="en-US" sz="1600" smtClean="0">
                <a:solidFill>
                  <a:srgbClr val="FF0000"/>
                </a:solidFill>
                <a:latin typeface="Calibri" pitchFamily="34" charset="0"/>
              </a:rPr>
              <a:t>Mungkinkan ada gambar model ER lain berbeda ?</a:t>
            </a:r>
            <a:endParaRPr lang="en-US" sz="1600">
              <a:latin typeface="Calibri" pitchFamily="34" charset="0"/>
            </a:endParaRPr>
          </a:p>
        </p:txBody>
      </p:sp>
      <p:sp>
        <p:nvSpPr>
          <p:cNvPr id="148" name="Rectangle 147"/>
          <p:cNvSpPr/>
          <p:nvPr/>
        </p:nvSpPr>
        <p:spPr>
          <a:xfrm>
            <a:off x="6680581" y="4514836"/>
            <a:ext cx="1678868" cy="2123658"/>
          </a:xfrm>
          <a:prstGeom prst="rect">
            <a:avLst/>
          </a:prstGeom>
        </p:spPr>
        <p:txBody>
          <a:bodyPr wrap="square">
            <a:spAutoFit/>
          </a:bodyPr>
          <a:lstStyle/>
          <a:p>
            <a:r>
              <a:rPr lang="en-US" sz="1200" b="1" smtClean="0">
                <a:solidFill>
                  <a:srgbClr val="FF0000"/>
                </a:solidFill>
                <a:latin typeface="Calibri" pitchFamily="34" charset="0"/>
              </a:rPr>
              <a:t>Bentuk Relasi Normal:</a:t>
            </a:r>
            <a:br>
              <a:rPr lang="en-US" sz="1200" b="1" smtClean="0">
                <a:solidFill>
                  <a:srgbClr val="FF0000"/>
                </a:solidFill>
                <a:latin typeface="Calibri" pitchFamily="34" charset="0"/>
              </a:rPr>
            </a:br>
            <a:endParaRPr lang="en-US" sz="1200" b="1" smtClean="0">
              <a:solidFill>
                <a:srgbClr val="FF0000"/>
              </a:solidFill>
              <a:latin typeface="Calibri" pitchFamily="34" charset="0"/>
            </a:endParaRPr>
          </a:p>
          <a:p>
            <a:pPr marL="168275" indent="-168275">
              <a:buAutoNum type="alphaLcParenR"/>
            </a:pPr>
            <a:r>
              <a:rPr lang="en-US" sz="1200" smtClean="0">
                <a:solidFill>
                  <a:srgbClr val="FF0000"/>
                </a:solidFill>
                <a:latin typeface="Calibri" pitchFamily="34" charset="0"/>
              </a:rPr>
              <a:t>1</a:t>
            </a:r>
            <a:r>
              <a:rPr lang="en-US" sz="1200" baseline="30000" smtClean="0">
                <a:solidFill>
                  <a:srgbClr val="FF0000"/>
                </a:solidFill>
                <a:latin typeface="Calibri" pitchFamily="34" charset="0"/>
              </a:rPr>
              <a:t>st </a:t>
            </a:r>
            <a:r>
              <a:rPr lang="en-US" sz="1200" smtClean="0">
                <a:solidFill>
                  <a:srgbClr val="FF0000"/>
                </a:solidFill>
                <a:latin typeface="Calibri" pitchFamily="34" charset="0"/>
              </a:rPr>
              <a:t>NF (First Normal Form)</a:t>
            </a:r>
          </a:p>
          <a:p>
            <a:pPr marL="168275" indent="-168275">
              <a:buAutoNum type="alphaLcParenR"/>
            </a:pPr>
            <a:r>
              <a:rPr lang="en-US" sz="1200" smtClean="0">
                <a:solidFill>
                  <a:srgbClr val="FF0000"/>
                </a:solidFill>
                <a:latin typeface="Calibri" pitchFamily="34" charset="0"/>
              </a:rPr>
              <a:t>2</a:t>
            </a:r>
            <a:r>
              <a:rPr lang="en-US" sz="1200" baseline="30000" smtClean="0">
                <a:solidFill>
                  <a:srgbClr val="FF0000"/>
                </a:solidFill>
                <a:latin typeface="Calibri" pitchFamily="34" charset="0"/>
              </a:rPr>
              <a:t>nd </a:t>
            </a:r>
            <a:r>
              <a:rPr lang="en-US" sz="1200">
                <a:solidFill>
                  <a:srgbClr val="FF0000"/>
                </a:solidFill>
                <a:latin typeface="Calibri" pitchFamily="34" charset="0"/>
              </a:rPr>
              <a:t>NF </a:t>
            </a:r>
            <a:r>
              <a:rPr lang="en-US" sz="1200" smtClean="0">
                <a:solidFill>
                  <a:srgbClr val="FF0000"/>
                </a:solidFill>
                <a:latin typeface="Calibri" pitchFamily="34" charset="0"/>
              </a:rPr>
              <a:t>(Second Normal </a:t>
            </a:r>
            <a:r>
              <a:rPr lang="en-US" sz="1200">
                <a:solidFill>
                  <a:srgbClr val="FF0000"/>
                </a:solidFill>
                <a:latin typeface="Calibri" pitchFamily="34" charset="0"/>
              </a:rPr>
              <a:t>Form)</a:t>
            </a:r>
            <a:endParaRPr lang="en-US" sz="1200" smtClean="0">
              <a:solidFill>
                <a:srgbClr val="FF0000"/>
              </a:solidFill>
              <a:latin typeface="Calibri" pitchFamily="34" charset="0"/>
            </a:endParaRPr>
          </a:p>
          <a:p>
            <a:pPr marL="168275" indent="-168275">
              <a:buAutoNum type="alphaLcParenR"/>
            </a:pPr>
            <a:r>
              <a:rPr lang="en-US" sz="1200" smtClean="0">
                <a:solidFill>
                  <a:srgbClr val="FF0000"/>
                </a:solidFill>
                <a:latin typeface="Calibri" pitchFamily="34" charset="0"/>
              </a:rPr>
              <a:t>3</a:t>
            </a:r>
            <a:r>
              <a:rPr lang="en-US" sz="1200" baseline="30000" smtClean="0">
                <a:solidFill>
                  <a:srgbClr val="FF0000"/>
                </a:solidFill>
                <a:latin typeface="Calibri" pitchFamily="34" charset="0"/>
              </a:rPr>
              <a:t>th </a:t>
            </a:r>
            <a:r>
              <a:rPr lang="en-US" sz="1200">
                <a:solidFill>
                  <a:srgbClr val="FF0000"/>
                </a:solidFill>
                <a:latin typeface="Calibri" pitchFamily="34" charset="0"/>
              </a:rPr>
              <a:t>NF </a:t>
            </a:r>
            <a:r>
              <a:rPr lang="en-US" sz="1200" smtClean="0">
                <a:solidFill>
                  <a:srgbClr val="FF0000"/>
                </a:solidFill>
                <a:latin typeface="Calibri" pitchFamily="34" charset="0"/>
              </a:rPr>
              <a:t>(Thirth NF)</a:t>
            </a:r>
            <a:br>
              <a:rPr lang="en-US" sz="1200" smtClean="0">
                <a:solidFill>
                  <a:srgbClr val="FF0000"/>
                </a:solidFill>
                <a:latin typeface="Calibri" pitchFamily="34" charset="0"/>
              </a:rPr>
            </a:br>
            <a:r>
              <a:rPr lang="en-US" sz="1200" smtClean="0">
                <a:solidFill>
                  <a:srgbClr val="FF0000"/>
                </a:solidFill>
                <a:latin typeface="Calibri" pitchFamily="34" charset="0"/>
              </a:rPr>
              <a:t>~BCNF (BoyCodd NF)</a:t>
            </a:r>
          </a:p>
          <a:p>
            <a:pPr marL="168275" indent="-168275">
              <a:buAutoNum type="alphaLcParenR"/>
            </a:pPr>
            <a:r>
              <a:rPr lang="en-US" sz="1200" smtClean="0">
                <a:solidFill>
                  <a:srgbClr val="FF0000"/>
                </a:solidFill>
                <a:latin typeface="Calibri" pitchFamily="34" charset="0"/>
              </a:rPr>
              <a:t>4</a:t>
            </a:r>
            <a:r>
              <a:rPr lang="en-US" sz="1200" baseline="30000" smtClean="0">
                <a:solidFill>
                  <a:srgbClr val="FF0000"/>
                </a:solidFill>
                <a:latin typeface="Calibri" pitchFamily="34" charset="0"/>
              </a:rPr>
              <a:t>th </a:t>
            </a:r>
            <a:r>
              <a:rPr lang="en-US" sz="1200">
                <a:solidFill>
                  <a:srgbClr val="FF0000"/>
                </a:solidFill>
                <a:latin typeface="Calibri" pitchFamily="34" charset="0"/>
              </a:rPr>
              <a:t>NF </a:t>
            </a:r>
            <a:r>
              <a:rPr lang="en-US" sz="1200" smtClean="0">
                <a:solidFill>
                  <a:srgbClr val="FF0000"/>
                </a:solidFill>
                <a:latin typeface="Calibri" pitchFamily="34" charset="0"/>
              </a:rPr>
              <a:t>(Fourth NF)</a:t>
            </a:r>
          </a:p>
          <a:p>
            <a:pPr marL="168275" indent="-168275">
              <a:buAutoNum type="alphaLcParenR"/>
            </a:pPr>
            <a:r>
              <a:rPr lang="en-US" sz="1200" smtClean="0">
                <a:solidFill>
                  <a:srgbClr val="FF0000"/>
                </a:solidFill>
                <a:latin typeface="Calibri" pitchFamily="34" charset="0"/>
              </a:rPr>
              <a:t>5</a:t>
            </a:r>
            <a:r>
              <a:rPr lang="en-US" sz="1200" baseline="30000" smtClean="0">
                <a:solidFill>
                  <a:srgbClr val="FF0000"/>
                </a:solidFill>
                <a:latin typeface="Calibri" pitchFamily="34" charset="0"/>
              </a:rPr>
              <a:t>th </a:t>
            </a:r>
            <a:r>
              <a:rPr lang="en-US" sz="1200">
                <a:solidFill>
                  <a:srgbClr val="FF0000"/>
                </a:solidFill>
                <a:latin typeface="Calibri" pitchFamily="34" charset="0"/>
              </a:rPr>
              <a:t>NF </a:t>
            </a:r>
            <a:r>
              <a:rPr lang="en-US" sz="1200" smtClean="0">
                <a:solidFill>
                  <a:srgbClr val="FF0000"/>
                </a:solidFill>
                <a:latin typeface="Calibri" pitchFamily="34" charset="0"/>
              </a:rPr>
              <a:t>(Fifth NF)</a:t>
            </a:r>
          </a:p>
          <a:p>
            <a:pPr marL="168275" indent="-168275">
              <a:buAutoNum type="alphaLcParenR"/>
            </a:pPr>
            <a:r>
              <a:rPr lang="en-US" sz="1200" smtClean="0">
                <a:solidFill>
                  <a:srgbClr val="FF0000"/>
                </a:solidFill>
                <a:latin typeface="Calibri" pitchFamily="34" charset="0"/>
              </a:rPr>
              <a:t>Dst.</a:t>
            </a:r>
            <a:endParaRPr lang="en-US" sz="1200">
              <a:latin typeface="Calibri" pitchFamily="34" charset="0"/>
            </a:endParaRPr>
          </a:p>
        </p:txBody>
      </p:sp>
      <p:sp>
        <p:nvSpPr>
          <p:cNvPr id="149" name="Rectangle 148"/>
          <p:cNvSpPr/>
          <p:nvPr/>
        </p:nvSpPr>
        <p:spPr>
          <a:xfrm>
            <a:off x="421540" y="3497429"/>
            <a:ext cx="6252996" cy="1354217"/>
          </a:xfrm>
          <a:prstGeom prst="rect">
            <a:avLst/>
          </a:prstGeom>
        </p:spPr>
        <p:txBody>
          <a:bodyPr wrap="square">
            <a:spAutoFit/>
          </a:bodyPr>
          <a:lstStyle/>
          <a:p>
            <a:r>
              <a:rPr lang="en-US" sz="1600" smtClean="0"/>
              <a:t>Desain Relasi/Tabel : (Skema Final)</a:t>
            </a:r>
            <a:endParaRPr lang="en-US" sz="1600"/>
          </a:p>
          <a:p>
            <a:pPr marL="168275" indent="-168275">
              <a:spcAft>
                <a:spcPts val="300"/>
              </a:spcAft>
              <a:buFont typeface="Courier New" pitchFamily="49" charset="0"/>
              <a:buChar char="o"/>
              <a:tabLst>
                <a:tab pos="1030288" algn="l"/>
              </a:tabLst>
            </a:pPr>
            <a:r>
              <a:rPr lang="en-US" sz="1400" smtClean="0">
                <a:solidFill>
                  <a:srgbClr val="0033CC"/>
                </a:solidFill>
              </a:rPr>
              <a:t>Nama Tabel	:  </a:t>
            </a:r>
            <a:r>
              <a:rPr lang="en-US" sz="1400" smtClean="0"/>
              <a:t>Provinsi</a:t>
            </a:r>
            <a:r>
              <a:rPr lang="en-US" sz="1400" smtClean="0">
                <a:solidFill>
                  <a:srgbClr val="FF0000"/>
                </a:solidFill>
              </a:rPr>
              <a:t> </a:t>
            </a:r>
          </a:p>
          <a:p>
            <a:pPr marL="168275" indent="-168275">
              <a:spcAft>
                <a:spcPts val="300"/>
              </a:spcAft>
              <a:buFont typeface="Courier New" pitchFamily="49" charset="0"/>
              <a:buChar char="o"/>
              <a:tabLst>
                <a:tab pos="1030288" algn="l"/>
              </a:tabLst>
            </a:pPr>
            <a:r>
              <a:rPr lang="en-US" sz="1400" smtClean="0">
                <a:solidFill>
                  <a:srgbClr val="0033CC"/>
                </a:solidFill>
              </a:rPr>
              <a:t>Primary key	:  </a:t>
            </a:r>
            <a:r>
              <a:rPr lang="en-US" sz="1400" smtClean="0"/>
              <a:t>#Kode_Provinsi</a:t>
            </a:r>
          </a:p>
          <a:p>
            <a:pPr marL="168275" indent="-168275">
              <a:spcAft>
                <a:spcPts val="300"/>
              </a:spcAft>
              <a:buFont typeface="Courier New" pitchFamily="49" charset="0"/>
              <a:buChar char="o"/>
              <a:tabLst>
                <a:tab pos="1030288" algn="l"/>
              </a:tabLst>
            </a:pPr>
            <a:r>
              <a:rPr lang="en-US" sz="1400" smtClean="0">
                <a:solidFill>
                  <a:srgbClr val="0033CC"/>
                </a:solidFill>
              </a:rPr>
              <a:t>Struktur : </a:t>
            </a:r>
            <a:r>
              <a:rPr lang="en-US" sz="1400" i="1" smtClean="0">
                <a:solidFill>
                  <a:srgbClr val="FF0000"/>
                </a:solidFill>
              </a:rPr>
              <a:t>(minimal 7 kolom)</a:t>
            </a:r>
          </a:p>
          <a:p>
            <a:pPr>
              <a:spcAft>
                <a:spcPts val="300"/>
              </a:spcAft>
              <a:tabLst>
                <a:tab pos="1030288" algn="l"/>
              </a:tabLst>
            </a:pPr>
            <a:endParaRPr lang="en-US" sz="1400">
              <a:solidFill>
                <a:srgbClr val="0033CC"/>
              </a:solidFill>
            </a:endParaRPr>
          </a:p>
        </p:txBody>
      </p:sp>
      <p:graphicFrame>
        <p:nvGraphicFramePr>
          <p:cNvPr id="150" name="Table 149"/>
          <p:cNvGraphicFramePr>
            <a:graphicFrameLocks noGrp="1"/>
          </p:cNvGraphicFramePr>
          <p:nvPr>
            <p:extLst>
              <p:ext uri="{D42A27DB-BD31-4B8C-83A1-F6EECF244321}">
                <p14:modId xmlns:p14="http://schemas.microsoft.com/office/powerpoint/2010/main" val="1567532798"/>
              </p:ext>
            </p:extLst>
          </p:nvPr>
        </p:nvGraphicFramePr>
        <p:xfrm>
          <a:off x="689656" y="4639390"/>
          <a:ext cx="5743880" cy="1721987"/>
        </p:xfrm>
        <a:graphic>
          <a:graphicData uri="http://schemas.openxmlformats.org/drawingml/2006/table">
            <a:tbl>
              <a:tblPr firstRow="1" firstCol="1" bandRow="1"/>
              <a:tblGrid>
                <a:gridCol w="431371"/>
                <a:gridCol w="1089660"/>
                <a:gridCol w="478917"/>
                <a:gridCol w="438785"/>
                <a:gridCol w="634048"/>
                <a:gridCol w="768985"/>
                <a:gridCol w="1902114"/>
              </a:tblGrid>
              <a:tr h="258947">
                <a:tc>
                  <a:txBody>
                    <a:bodyPr/>
                    <a:lstStyle/>
                    <a:p>
                      <a:pPr algn="ctr">
                        <a:spcBef>
                          <a:spcPts val="300"/>
                        </a:spcBef>
                        <a:spcAft>
                          <a:spcPts val="300"/>
                        </a:spcAft>
                      </a:pPr>
                      <a:r>
                        <a:rPr lang="en-US" sz="1200" b="0" i="0" smtClean="0">
                          <a:effectLst/>
                          <a:latin typeface="Times New Roman"/>
                          <a:ea typeface="Times New Roman"/>
                        </a:rPr>
                        <a:t>No</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FieldName</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Type</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Size</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Default</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Contrains</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Description</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algn="just">
                        <a:spcAft>
                          <a:spcPts val="0"/>
                        </a:spcAft>
                      </a:pPr>
                      <a:r>
                        <a:rPr lang="en-US" sz="1200" b="0" i="0" smtClean="0">
                          <a:effectLst/>
                          <a:latin typeface="Times New Roman"/>
                          <a:ea typeface="Times New Roman"/>
                        </a:rPr>
                        <a:t>1</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lang="en-US" sz="1200" b="0" i="0" smtClean="0">
                          <a:effectLst/>
                          <a:latin typeface="Times New Roman"/>
                          <a:ea typeface="Times New Roman"/>
                        </a:rPr>
                        <a:t>Kode_Provinsi</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Char</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2</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Null</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lang="en-US" sz="1200" b="0" i="0" smtClean="0">
                          <a:effectLst/>
                          <a:latin typeface="Times New Roman"/>
                          <a:ea typeface="Times New Roman"/>
                        </a:rPr>
                        <a:t>Rumusan kode provinsi</a:t>
                      </a:r>
                    </a:p>
                    <a:p>
                      <a:pPr algn="l">
                        <a:spcAft>
                          <a:spcPts val="0"/>
                        </a:spcAft>
                      </a:pPr>
                      <a:r>
                        <a:rPr lang="en-US" sz="1200" b="0" i="0" smtClean="0">
                          <a:effectLst/>
                          <a:latin typeface="Times New Roman"/>
                          <a:ea typeface="Times New Roman"/>
                        </a:rPr>
                        <a:t>XX = 01, 02, …, 34</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200" b="0" i="0" smtClean="0">
                          <a:effectLst/>
                          <a:latin typeface="Times New Roman"/>
                          <a:ea typeface="Times New Roman"/>
                        </a:rPr>
                        <a:t>2</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effectLst/>
                          <a:latin typeface="Times New Roman"/>
                          <a:ea typeface="Times New Roman"/>
                        </a:rPr>
                        <a:t>Nama</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solidFill>
                            <a:srgbClr val="FF0000"/>
                          </a:solidFill>
                          <a:effectLst/>
                          <a:latin typeface="Times New Roman"/>
                          <a:ea typeface="Times New Roman"/>
                        </a:rPr>
                        <a:t>Lanjutkan </a:t>
                      </a:r>
                      <a:endParaRPr lang="en-US" sz="1200" b="0" i="0">
                        <a:solidFill>
                          <a:srgbClr val="FF0000"/>
                        </a:solidFill>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200" b="0" i="0" smtClean="0">
                          <a:effectLst/>
                          <a:latin typeface="Times New Roman"/>
                          <a:ea typeface="Times New Roman"/>
                        </a:rPr>
                        <a:t>3</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effectLst/>
                          <a:latin typeface="Times New Roman"/>
                          <a:ea typeface="Times New Roman"/>
                        </a:rPr>
                        <a:t>Ibukota</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200" b="0" i="0" smtClean="0">
                          <a:effectLst/>
                          <a:latin typeface="Times New Roman"/>
                          <a:ea typeface="Times New Roman"/>
                        </a:rPr>
                        <a:t>4</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effectLst/>
                          <a:latin typeface="Times New Roman"/>
                          <a:ea typeface="Times New Roman"/>
                        </a:rPr>
                        <a:t>Jml_Pddk</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200" b="0" i="0" smtClean="0">
                          <a:effectLst/>
                          <a:latin typeface="Times New Roman"/>
                          <a:ea typeface="Times New Roman"/>
                        </a:rPr>
                        <a:t>5</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effectLst/>
                          <a:latin typeface="Times New Roman"/>
                          <a:ea typeface="Times New Roman"/>
                        </a:rPr>
                        <a:t>Koord_X</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200" b="0" i="0" smtClean="0">
                          <a:effectLst/>
                          <a:latin typeface="Times New Roman"/>
                          <a:ea typeface="Times New Roman"/>
                        </a:rPr>
                        <a:t>6</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effectLst/>
                          <a:latin typeface="Times New Roman"/>
                          <a:ea typeface="Times New Roman"/>
                        </a:rPr>
                        <a:t>Koord_Y</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151"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Model-R : STUDI KASUS </a:t>
            </a:r>
            <a:r>
              <a:rPr lang="en-US" smtClean="0">
                <a:solidFill>
                  <a:srgbClr val="0033CC"/>
                </a:solidFill>
                <a:latin typeface="AR JULIAN" pitchFamily="2" charset="0"/>
              </a:rPr>
              <a:t>(1) Kewilayahan RI</a:t>
            </a:r>
            <a:endParaRPr lang="id-ID">
              <a:solidFill>
                <a:srgbClr val="0033CC"/>
              </a:solidFill>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152" name="Rectangle 151"/>
          <p:cNvSpPr/>
          <p:nvPr/>
        </p:nvSpPr>
        <p:spPr>
          <a:xfrm>
            <a:off x="2007955" y="729110"/>
            <a:ext cx="4984724" cy="523220"/>
          </a:xfrm>
          <a:prstGeom prst="rect">
            <a:avLst/>
          </a:prstGeom>
        </p:spPr>
        <p:txBody>
          <a:bodyPr wrap="square">
            <a:spAutoFit/>
          </a:bodyPr>
          <a:lstStyle/>
          <a:p>
            <a:pPr marL="168275" indent="-168275">
              <a:buFont typeface="Arial" pitchFamily="34" charset="0"/>
              <a:buChar char="•"/>
            </a:pPr>
            <a:r>
              <a:rPr lang="en-US" sz="1400" smtClean="0">
                <a:solidFill>
                  <a:srgbClr val="FF0000"/>
                </a:solidFill>
                <a:latin typeface="Calibri" pitchFamily="34" charset="0"/>
              </a:rPr>
              <a:t>Relasional = Tebel </a:t>
            </a:r>
          </a:p>
          <a:p>
            <a:pPr marL="168275" indent="-168275">
              <a:buFont typeface="Arial" pitchFamily="34" charset="0"/>
              <a:buChar char="•"/>
            </a:pPr>
            <a:r>
              <a:rPr lang="en-US" sz="1400">
                <a:solidFill>
                  <a:srgbClr val="FF0000"/>
                </a:solidFill>
                <a:latin typeface="Calibri" pitchFamily="34" charset="0"/>
              </a:rPr>
              <a:t>R</a:t>
            </a:r>
            <a:r>
              <a:rPr lang="en-US" sz="1400" smtClean="0">
                <a:solidFill>
                  <a:srgbClr val="FF0000"/>
                </a:solidFill>
                <a:latin typeface="Calibri" pitchFamily="34" charset="0"/>
              </a:rPr>
              <a:t>elasi : bahasa matematis =  Tabel : bahasa operasional/praktis </a:t>
            </a:r>
            <a:endParaRPr lang="en-US" sz="1400">
              <a:solidFill>
                <a:srgbClr val="FF0000"/>
              </a:solidFill>
              <a:latin typeface="Calibri" pitchFamily="34" charset="0"/>
            </a:endParaRPr>
          </a:p>
        </p:txBody>
      </p:sp>
    </p:spTree>
    <p:extLst>
      <p:ext uri="{BB962C8B-B14F-4D97-AF65-F5344CB8AC3E}">
        <p14:creationId xmlns:p14="http://schemas.microsoft.com/office/powerpoint/2010/main" val="1015489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p:cNvGrpSpPr/>
          <p:nvPr/>
        </p:nvGrpSpPr>
        <p:grpSpPr>
          <a:xfrm>
            <a:off x="377043" y="823786"/>
            <a:ext cx="5516609" cy="5591661"/>
            <a:chOff x="475890" y="1463368"/>
            <a:chExt cx="4607165" cy="5174465"/>
          </a:xfrm>
        </p:grpSpPr>
        <p:sp>
          <p:nvSpPr>
            <p:cNvPr id="146" name="Rectangle 145"/>
            <p:cNvSpPr/>
            <p:nvPr/>
          </p:nvSpPr>
          <p:spPr>
            <a:xfrm>
              <a:off x="475890" y="1735627"/>
              <a:ext cx="4607165" cy="4902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 Same Side Corner Rectangle 146"/>
            <p:cNvSpPr/>
            <p:nvPr/>
          </p:nvSpPr>
          <p:spPr>
            <a:xfrm>
              <a:off x="484770" y="1463368"/>
              <a:ext cx="1353167" cy="247400"/>
            </a:xfrm>
            <a:prstGeom prst="round2SameRect">
              <a:avLst>
                <a:gd name="adj1" fmla="val 31012"/>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bg1"/>
                  </a:solidFill>
                  <a:latin typeface="Calibri" pitchFamily="34" charset="0"/>
                </a:rPr>
                <a:t>Model - R</a:t>
              </a:r>
              <a:endParaRPr lang="en-US" sz="1600" smtClean="0">
                <a:solidFill>
                  <a:schemeClr val="bg1"/>
                </a:solidFill>
                <a:latin typeface="Calibri" pitchFamily="34" charset="0"/>
              </a:endParaRPr>
            </a:p>
          </p:txBody>
        </p:sp>
      </p:grpSp>
      <p:sp>
        <p:nvSpPr>
          <p:cNvPr id="33" name="Rectangle 32"/>
          <p:cNvSpPr/>
          <p:nvPr/>
        </p:nvSpPr>
        <p:spPr>
          <a:xfrm>
            <a:off x="387676" y="1179312"/>
            <a:ext cx="5516611" cy="1869743"/>
          </a:xfrm>
          <a:prstGeom prst="rect">
            <a:avLst/>
          </a:prstGeom>
        </p:spPr>
        <p:txBody>
          <a:bodyPr wrap="square">
            <a:spAutoFit/>
          </a:bodyPr>
          <a:lstStyle/>
          <a:p>
            <a:r>
              <a:rPr lang="en-US" sz="1400"/>
              <a:t>Database      : </a:t>
            </a:r>
            <a:r>
              <a:rPr lang="en-US" sz="1400">
                <a:solidFill>
                  <a:srgbClr val="0033CC"/>
                </a:solidFill>
              </a:rPr>
              <a:t>”Wilayah_RI”</a:t>
            </a:r>
            <a:r>
              <a:rPr lang="en-US" sz="1400"/>
              <a:t>	</a:t>
            </a:r>
          </a:p>
          <a:p>
            <a:r>
              <a:rPr lang="en-US" sz="400" smtClean="0"/>
              <a:t/>
            </a:r>
            <a:br>
              <a:rPr lang="en-US" sz="400" smtClean="0"/>
            </a:br>
            <a:r>
              <a:rPr lang="en-US" sz="1400" smtClean="0"/>
              <a:t>Skema </a:t>
            </a:r>
            <a:r>
              <a:rPr lang="en-US" sz="1400"/>
              <a:t>Relasi </a:t>
            </a:r>
            <a:r>
              <a:rPr lang="en-US" sz="1400" smtClean="0"/>
              <a:t>:</a:t>
            </a:r>
            <a:endParaRPr lang="en-US" sz="1400"/>
          </a:p>
          <a:p>
            <a:pPr marL="168275" indent="-168275">
              <a:spcAft>
                <a:spcPts val="300"/>
              </a:spcAft>
              <a:buFont typeface="Courier New" pitchFamily="49" charset="0"/>
              <a:buChar char="o"/>
              <a:tabLst>
                <a:tab pos="1030288" algn="l"/>
              </a:tabLst>
            </a:pPr>
            <a:r>
              <a:rPr lang="en-US" sz="1200" smtClean="0">
                <a:solidFill>
                  <a:srgbClr val="0033CC"/>
                </a:solidFill>
              </a:rPr>
              <a:t>Provinsi 	= (#Kode_Provinsi, Nama, Ibukota, Jml_Pddk, Koord_X, Koord_Y, …)</a:t>
            </a:r>
          </a:p>
          <a:p>
            <a:pPr marL="168275" indent="-168275">
              <a:spcAft>
                <a:spcPts val="300"/>
              </a:spcAft>
              <a:buFont typeface="Courier New" pitchFamily="49" charset="0"/>
              <a:buChar char="o"/>
              <a:tabLst>
                <a:tab pos="1030288" algn="l"/>
              </a:tabLst>
            </a:pPr>
            <a:r>
              <a:rPr lang="en-US" sz="1200" smtClean="0">
                <a:solidFill>
                  <a:srgbClr val="0033CC"/>
                </a:solidFill>
              </a:rPr>
              <a:t>Kabkota 	= </a:t>
            </a:r>
            <a:r>
              <a:rPr lang="en-US" sz="1200">
                <a:solidFill>
                  <a:srgbClr val="0033CC"/>
                </a:solidFill>
              </a:rPr>
              <a:t>(#</a:t>
            </a:r>
            <a:r>
              <a:rPr lang="en-US" sz="1200" smtClean="0">
                <a:solidFill>
                  <a:srgbClr val="0033CC"/>
                </a:solidFill>
              </a:rPr>
              <a:t>Kode_Kabkota, Kode_Provinsi, Nama</a:t>
            </a:r>
            <a:r>
              <a:rPr lang="en-US" sz="1200">
                <a:solidFill>
                  <a:srgbClr val="0033CC"/>
                </a:solidFill>
              </a:rPr>
              <a:t>, Ibukota, Jml_Pddk, </a:t>
            </a:r>
            <a:r>
              <a:rPr lang="en-US" sz="1200" smtClean="0">
                <a:solidFill>
                  <a:srgbClr val="0033CC"/>
                </a:solidFill>
              </a:rPr>
              <a:t/>
            </a:r>
            <a:br>
              <a:rPr lang="en-US" sz="1200" smtClean="0">
                <a:solidFill>
                  <a:srgbClr val="0033CC"/>
                </a:solidFill>
              </a:rPr>
            </a:br>
            <a:r>
              <a:rPr lang="en-US" sz="1200" smtClean="0">
                <a:solidFill>
                  <a:srgbClr val="0033CC"/>
                </a:solidFill>
              </a:rPr>
              <a:t>		     Koord_X</a:t>
            </a:r>
            <a:r>
              <a:rPr lang="en-US" sz="1200">
                <a:solidFill>
                  <a:srgbClr val="0033CC"/>
                </a:solidFill>
              </a:rPr>
              <a:t>, Koord_Y, </a:t>
            </a:r>
            <a:r>
              <a:rPr lang="en-US" sz="1200" smtClean="0">
                <a:solidFill>
                  <a:srgbClr val="0033CC"/>
                </a:solidFill>
              </a:rPr>
              <a:t>…)</a:t>
            </a:r>
            <a:br>
              <a:rPr lang="en-US" sz="1200" smtClean="0">
                <a:solidFill>
                  <a:srgbClr val="0033CC"/>
                </a:solidFill>
              </a:rPr>
            </a:br>
            <a:r>
              <a:rPr lang="en-US" sz="1200" smtClean="0">
                <a:solidFill>
                  <a:srgbClr val="0033CC"/>
                </a:solidFill>
              </a:rPr>
              <a:t>Primary key alternatif = (#Kode_Kabkota, #Kode_Provinsi) </a:t>
            </a:r>
            <a:r>
              <a:rPr lang="en-US" sz="1200" smtClean="0">
                <a:solidFill>
                  <a:srgbClr val="FF0000"/>
                </a:solidFill>
              </a:rPr>
              <a:t>mengapa bisa ?</a:t>
            </a:r>
          </a:p>
          <a:p>
            <a:pPr marL="168275" indent="-168275">
              <a:spcAft>
                <a:spcPts val="300"/>
              </a:spcAft>
              <a:buFont typeface="Courier New" pitchFamily="49" charset="0"/>
              <a:buChar char="o"/>
              <a:tabLst>
                <a:tab pos="1030288" algn="l"/>
              </a:tabLst>
            </a:pPr>
            <a:r>
              <a:rPr lang="en-US" sz="1200" smtClean="0">
                <a:solidFill>
                  <a:srgbClr val="0033CC"/>
                </a:solidFill>
              </a:rPr>
              <a:t>Kecamatan 	= ( …) </a:t>
            </a:r>
            <a:r>
              <a:rPr lang="en-US" sz="1200" smtClean="0">
                <a:solidFill>
                  <a:srgbClr val="FF0000"/>
                </a:solidFill>
              </a:rPr>
              <a:t>lengkapi sendiri !</a:t>
            </a:r>
            <a:endParaRPr lang="en-US" sz="1200" smtClean="0">
              <a:solidFill>
                <a:srgbClr val="0033CC"/>
              </a:solidFill>
            </a:endParaRPr>
          </a:p>
          <a:p>
            <a:pPr marL="168275" indent="-168275">
              <a:spcAft>
                <a:spcPts val="300"/>
              </a:spcAft>
              <a:buFont typeface="Courier New" pitchFamily="49" charset="0"/>
              <a:buChar char="o"/>
              <a:tabLst>
                <a:tab pos="1030288" algn="l"/>
              </a:tabLst>
            </a:pPr>
            <a:r>
              <a:rPr lang="en-US" sz="1200" smtClean="0">
                <a:solidFill>
                  <a:srgbClr val="0033CC"/>
                </a:solidFill>
              </a:rPr>
              <a:t>Kelurahan 	= </a:t>
            </a:r>
            <a:r>
              <a:rPr lang="en-US" sz="1200">
                <a:solidFill>
                  <a:srgbClr val="0033CC"/>
                </a:solidFill>
              </a:rPr>
              <a:t>( …) </a:t>
            </a:r>
            <a:r>
              <a:rPr lang="en-US" sz="1200">
                <a:solidFill>
                  <a:srgbClr val="FF0000"/>
                </a:solidFill>
              </a:rPr>
              <a:t>lengkapi sendiri !</a:t>
            </a:r>
            <a:endParaRPr lang="en-US" sz="1200">
              <a:solidFill>
                <a:srgbClr val="0033CC"/>
              </a:solidFill>
            </a:endParaRPr>
          </a:p>
        </p:txBody>
      </p:sp>
      <p:sp>
        <p:nvSpPr>
          <p:cNvPr id="149" name="Rectangle 148"/>
          <p:cNvSpPr/>
          <p:nvPr/>
        </p:nvSpPr>
        <p:spPr>
          <a:xfrm>
            <a:off x="467644" y="3359684"/>
            <a:ext cx="5516611" cy="1161857"/>
          </a:xfrm>
          <a:prstGeom prst="rect">
            <a:avLst/>
          </a:prstGeom>
        </p:spPr>
        <p:txBody>
          <a:bodyPr wrap="square">
            <a:spAutoFit/>
          </a:bodyPr>
          <a:lstStyle/>
          <a:p>
            <a:r>
              <a:rPr lang="en-US" sz="1400" smtClean="0"/>
              <a:t>Desain Relasi/Tabel : (Skema Final)</a:t>
            </a:r>
            <a:endParaRPr lang="en-US" sz="1400"/>
          </a:p>
          <a:p>
            <a:pPr marL="168275" indent="-168275">
              <a:spcAft>
                <a:spcPts val="300"/>
              </a:spcAft>
              <a:buFont typeface="Courier New" pitchFamily="49" charset="0"/>
              <a:buChar char="o"/>
              <a:tabLst>
                <a:tab pos="1030288" algn="l"/>
              </a:tabLst>
            </a:pPr>
            <a:r>
              <a:rPr lang="en-US" sz="1200" smtClean="0">
                <a:solidFill>
                  <a:srgbClr val="0033CC"/>
                </a:solidFill>
              </a:rPr>
              <a:t>Nama Tabel	:  </a:t>
            </a:r>
            <a:r>
              <a:rPr lang="en-US" sz="1200" smtClean="0"/>
              <a:t>Provinsi</a:t>
            </a:r>
            <a:r>
              <a:rPr lang="en-US" sz="1200" smtClean="0">
                <a:solidFill>
                  <a:srgbClr val="FF0000"/>
                </a:solidFill>
              </a:rPr>
              <a:t> </a:t>
            </a:r>
          </a:p>
          <a:p>
            <a:pPr marL="168275" indent="-168275">
              <a:spcAft>
                <a:spcPts val="300"/>
              </a:spcAft>
              <a:buFont typeface="Courier New" pitchFamily="49" charset="0"/>
              <a:buChar char="o"/>
              <a:tabLst>
                <a:tab pos="1030288" algn="l"/>
              </a:tabLst>
            </a:pPr>
            <a:r>
              <a:rPr lang="en-US" sz="1200" smtClean="0">
                <a:solidFill>
                  <a:srgbClr val="0033CC"/>
                </a:solidFill>
              </a:rPr>
              <a:t>Primary key	:  </a:t>
            </a:r>
            <a:r>
              <a:rPr lang="en-US" sz="1200" smtClean="0"/>
              <a:t>#Kode_Provinsi</a:t>
            </a:r>
          </a:p>
          <a:p>
            <a:pPr marL="168275" indent="-168275">
              <a:spcAft>
                <a:spcPts val="300"/>
              </a:spcAft>
              <a:buFont typeface="Courier New" pitchFamily="49" charset="0"/>
              <a:buChar char="o"/>
              <a:tabLst>
                <a:tab pos="1030288" algn="l"/>
              </a:tabLst>
            </a:pPr>
            <a:r>
              <a:rPr lang="en-US" sz="1200" smtClean="0">
                <a:solidFill>
                  <a:srgbClr val="0033CC"/>
                </a:solidFill>
              </a:rPr>
              <a:t>Struktur : </a:t>
            </a:r>
            <a:r>
              <a:rPr lang="en-US" sz="1200" i="1" smtClean="0">
                <a:solidFill>
                  <a:srgbClr val="FF0000"/>
                </a:solidFill>
              </a:rPr>
              <a:t>(minimal 7 kolom)</a:t>
            </a:r>
          </a:p>
          <a:p>
            <a:pPr>
              <a:spcAft>
                <a:spcPts val="300"/>
              </a:spcAft>
              <a:tabLst>
                <a:tab pos="1030288" algn="l"/>
              </a:tabLst>
            </a:pPr>
            <a:endParaRPr lang="en-US" sz="1200">
              <a:solidFill>
                <a:srgbClr val="0033CC"/>
              </a:solidFill>
            </a:endParaRPr>
          </a:p>
        </p:txBody>
      </p:sp>
      <p:sp>
        <p:nvSpPr>
          <p:cNvPr id="151"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Model-R : STUDI KASUS </a:t>
            </a:r>
            <a:r>
              <a:rPr lang="en-US" smtClean="0">
                <a:solidFill>
                  <a:srgbClr val="0033CC"/>
                </a:solidFill>
                <a:latin typeface="AR JULIAN" pitchFamily="2" charset="0"/>
              </a:rPr>
              <a:t>(1) Kewilayahan RI</a:t>
            </a:r>
            <a:endParaRPr lang="id-ID">
              <a:solidFill>
                <a:srgbClr val="0033CC"/>
              </a:solidFill>
              <a:latin typeface="AR JULIAN" pitchFamily="2" charset="0"/>
            </a:endParaRPr>
          </a:p>
          <a:p>
            <a:pPr algn="l"/>
            <a:r>
              <a:rPr lang="en-US" smtClean="0">
                <a:latin typeface="AR JULIAN" pitchFamily="2" charset="0"/>
              </a:rPr>
              <a:t> </a:t>
            </a:r>
            <a:endParaRPr lang="id-ID">
              <a:latin typeface="AR JULIAN" pitchFamily="2" charset="0"/>
            </a:endParaRPr>
          </a:p>
        </p:txBody>
      </p:sp>
      <p:sp>
        <p:nvSpPr>
          <p:cNvPr id="63" name="Round Same Side Corner Rectangle 62"/>
          <p:cNvSpPr/>
          <p:nvPr/>
        </p:nvSpPr>
        <p:spPr>
          <a:xfrm>
            <a:off x="9832266" y="714615"/>
            <a:ext cx="1739888" cy="281285"/>
          </a:xfrm>
          <a:prstGeom prst="round2SameRect">
            <a:avLst>
              <a:gd name="adj1" fmla="val 31012"/>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bg1"/>
                </a:solidFill>
                <a:latin typeface="Calibri" pitchFamily="34" charset="0"/>
              </a:rPr>
              <a:t>Data Collection</a:t>
            </a:r>
            <a:endParaRPr lang="en-US" sz="1600" smtClean="0">
              <a:solidFill>
                <a:schemeClr val="bg1"/>
              </a:solidFill>
              <a:latin typeface="Calibri" pitchFamily="34" charset="0"/>
            </a:endParaRPr>
          </a:p>
        </p:txBody>
      </p:sp>
      <p:graphicFrame>
        <p:nvGraphicFramePr>
          <p:cNvPr id="64" name="Table 63"/>
          <p:cNvGraphicFramePr>
            <a:graphicFrameLocks noGrp="1"/>
          </p:cNvGraphicFramePr>
          <p:nvPr>
            <p:extLst>
              <p:ext uri="{D42A27DB-BD31-4B8C-83A1-F6EECF244321}">
                <p14:modId xmlns:p14="http://schemas.microsoft.com/office/powerpoint/2010/main" val="1564434302"/>
              </p:ext>
            </p:extLst>
          </p:nvPr>
        </p:nvGraphicFramePr>
        <p:xfrm>
          <a:off x="6087949" y="991105"/>
          <a:ext cx="5478769" cy="5800105"/>
        </p:xfrm>
        <a:graphic>
          <a:graphicData uri="http://schemas.openxmlformats.org/drawingml/2006/table">
            <a:tbl>
              <a:tblPr/>
              <a:tblGrid>
                <a:gridCol w="1089660"/>
                <a:gridCol w="856253"/>
                <a:gridCol w="614486"/>
                <a:gridCol w="1062945"/>
                <a:gridCol w="792480"/>
                <a:gridCol w="1062945"/>
              </a:tblGrid>
              <a:tr h="263035">
                <a:tc>
                  <a:txBody>
                    <a:bodyPr/>
                    <a:lstStyle/>
                    <a:p>
                      <a:pPr algn="ctr">
                        <a:spcBef>
                          <a:spcPts val="300"/>
                        </a:spcBef>
                        <a:spcAft>
                          <a:spcPts val="300"/>
                        </a:spcAft>
                      </a:pPr>
                      <a:r>
                        <a:rPr lang="en-US" sz="1200" b="0" i="0" smtClean="0">
                          <a:effectLst/>
                          <a:latin typeface="Times New Roman"/>
                          <a:ea typeface="Times New Roman"/>
                        </a:rPr>
                        <a:t>Kode_Provinsi</a:t>
                      </a:r>
                      <a:endParaRPr lang="en-US" sz="1200" b="0" i="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spcBef>
                          <a:spcPts val="300"/>
                        </a:spcBef>
                        <a:spcAft>
                          <a:spcPts val="300"/>
                        </a:spcAft>
                      </a:pPr>
                      <a:r>
                        <a:rPr lang="en-US" sz="1200" b="0" i="0" smtClean="0">
                          <a:effectLst/>
                          <a:latin typeface="Times New Roman"/>
                          <a:ea typeface="Times New Roman"/>
                        </a:rPr>
                        <a:t>Nama</a:t>
                      </a: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200" b="0" i="0" smtClean="0">
                          <a:effectLst/>
                          <a:latin typeface="Times New Roman"/>
                          <a:ea typeface="Times New Roman"/>
                        </a:rPr>
                        <a:t>Ibukota</a:t>
                      </a: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200" b="0" i="0" smtClean="0">
                          <a:effectLst/>
                          <a:latin typeface="Times New Roman"/>
                          <a:ea typeface="Times New Roman"/>
                        </a:rPr>
                        <a:t>Jml_Pddk</a:t>
                      </a: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spcBef>
                          <a:spcPts val="300"/>
                        </a:spcBef>
                        <a:spcAft>
                          <a:spcPts val="300"/>
                        </a:spcAft>
                      </a:pPr>
                      <a:r>
                        <a:rPr lang="en-US" sz="1200" b="0" i="0" smtClean="0">
                          <a:effectLst/>
                          <a:latin typeface="Times New Roman"/>
                          <a:ea typeface="Times New Roman"/>
                        </a:rPr>
                        <a:t>Koord_X</a:t>
                      </a:r>
                      <a:endParaRPr lang="en-US" sz="1200" b="0" i="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spcBef>
                          <a:spcPts val="300"/>
                        </a:spcBef>
                        <a:spcAft>
                          <a:spcPts val="300"/>
                        </a:spcAft>
                      </a:pPr>
                      <a:r>
                        <a:rPr lang="en-US" sz="1200" b="0" i="0" smtClean="0">
                          <a:effectLst/>
                          <a:latin typeface="Times New Roman"/>
                          <a:ea typeface="Times New Roman"/>
                        </a:rPr>
                        <a:t>Koord_Y</a:t>
                      </a:r>
                      <a:endParaRPr lang="en-US" sz="1200" b="0" i="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02644">
                <a:tc>
                  <a:txBody>
                    <a:bodyPr/>
                    <a:lstStyle/>
                    <a:p>
                      <a:pPr algn="ctr" fontAlgn="b"/>
                      <a:r>
                        <a:rPr lang="en-US" sz="1050" b="0" i="0" u="none" strike="noStrike" smtClean="0">
                          <a:solidFill>
                            <a:srgbClr val="000000"/>
                          </a:solidFill>
                          <a:effectLst/>
                          <a:latin typeface="Calibri"/>
                        </a:rPr>
                        <a:t>01</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ACEH</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5,459,891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smtClean="0">
                          <a:solidFill>
                            <a:srgbClr val="000000"/>
                          </a:solidFill>
                          <a:effectLst/>
                          <a:latin typeface="Calibri"/>
                        </a:rPr>
                        <a:t>02</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SUMUT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14,703,532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03</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SUMBAR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5,498,751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04</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RIAU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7,128,305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05</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KEPRI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2,242,198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06</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JAMBI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3,677,894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07</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SUMSEL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8,567,923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08</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BABEL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1,517,590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09</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BENGKULU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2,019,848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LAMPUNG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8,521,201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BANTEN</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13,160,496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DKI JAKARTA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10,644,986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JABAR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49,935,858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JATENG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34,940,078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DIY</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3,882,288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JATIM</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39,886,288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KALBAR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5,134,760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KALTENG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2,769,156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KALSEL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4,303,979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KALTIM</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3,793,152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KALTARA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768,505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SULUT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2,528,794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GORONTALO</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1,219,576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SULTENG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3,096,976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SULSEL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8,928,004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SULBAR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1,405,012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SULTRA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2,755,589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BALI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4,380,824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NTB</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5,125,622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NTT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5,541,394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MALUKU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1,831,880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MALUT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1,278,764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PAPUA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3,435,430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 algn="l" fontAlgn="b"/>
                      <a:r>
                        <a:rPr lang="en-US" sz="1050" b="0" i="0" u="none" strike="noStrike">
                          <a:solidFill>
                            <a:srgbClr val="000000"/>
                          </a:solidFill>
                          <a:effectLst/>
                          <a:latin typeface="Calibri"/>
                        </a:rPr>
                        <a:t>PAPUA BARAT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981,822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Rectangle 1"/>
          <p:cNvSpPr/>
          <p:nvPr/>
        </p:nvSpPr>
        <p:spPr>
          <a:xfrm>
            <a:off x="9011749" y="696202"/>
            <a:ext cx="828201" cy="307777"/>
          </a:xfrm>
          <a:prstGeom prst="rect">
            <a:avLst/>
          </a:prstGeom>
        </p:spPr>
        <p:txBody>
          <a:bodyPr wrap="square">
            <a:spAutoFit/>
          </a:bodyPr>
          <a:lstStyle/>
          <a:p>
            <a:r>
              <a:rPr lang="en-US" sz="1400" i="1" smtClean="0">
                <a:solidFill>
                  <a:srgbClr val="FF0000"/>
                </a:solidFill>
              </a:rPr>
              <a:t>contoh</a:t>
            </a:r>
            <a:endParaRPr lang="en-US" sz="1400"/>
          </a:p>
        </p:txBody>
      </p:sp>
      <p:sp>
        <p:nvSpPr>
          <p:cNvPr id="12" name="Rectangle 11"/>
          <p:cNvSpPr/>
          <p:nvPr/>
        </p:nvSpPr>
        <p:spPr>
          <a:xfrm>
            <a:off x="2084057" y="722716"/>
            <a:ext cx="6061019" cy="276999"/>
          </a:xfrm>
          <a:prstGeom prst="rect">
            <a:avLst/>
          </a:prstGeom>
          <a:solidFill>
            <a:srgbClr val="FFFF00"/>
          </a:solidFill>
          <a:ln>
            <a:solidFill>
              <a:schemeClr val="tx1"/>
            </a:solidFill>
          </a:ln>
        </p:spPr>
        <p:txBody>
          <a:bodyPr wrap="square">
            <a:spAutoFit/>
          </a:bodyPr>
          <a:lstStyle/>
          <a:p>
            <a:r>
              <a:rPr lang="en-US" sz="1200" i="1" smtClean="0">
                <a:solidFill>
                  <a:srgbClr val="FF0000"/>
                </a:solidFill>
              </a:rPr>
              <a:t>Problem Sistem </a:t>
            </a:r>
            <a:r>
              <a:rPr lang="en-US" sz="1200" i="1" smtClean="0">
                <a:solidFill>
                  <a:srgbClr val="FF0000"/>
                </a:solidFill>
                <a:sym typeface="Wingdings" pitchFamily="2" charset="2"/>
              </a:rPr>
              <a:t> Model-ER  Model-R  Desain Tabel  data collecting (entri survei)</a:t>
            </a:r>
            <a:endParaRPr lang="en-US" sz="1200"/>
          </a:p>
        </p:txBody>
      </p:sp>
      <p:graphicFrame>
        <p:nvGraphicFramePr>
          <p:cNvPr id="13" name="Table 12"/>
          <p:cNvGraphicFramePr>
            <a:graphicFrameLocks noGrp="1"/>
          </p:cNvGraphicFramePr>
          <p:nvPr>
            <p:extLst>
              <p:ext uri="{D42A27DB-BD31-4B8C-83A1-F6EECF244321}">
                <p14:modId xmlns:p14="http://schemas.microsoft.com/office/powerpoint/2010/main" val="22850181"/>
              </p:ext>
            </p:extLst>
          </p:nvPr>
        </p:nvGraphicFramePr>
        <p:xfrm>
          <a:off x="556906" y="4521541"/>
          <a:ext cx="5306012" cy="1600067"/>
        </p:xfrm>
        <a:graphic>
          <a:graphicData uri="http://schemas.openxmlformats.org/drawingml/2006/table">
            <a:tbl>
              <a:tblPr firstRow="1" firstCol="1" bandRow="1"/>
              <a:tblGrid>
                <a:gridCol w="431371"/>
                <a:gridCol w="1089660"/>
                <a:gridCol w="478917"/>
                <a:gridCol w="438785"/>
                <a:gridCol w="634048"/>
                <a:gridCol w="704108"/>
                <a:gridCol w="1529123"/>
              </a:tblGrid>
              <a:tr h="258947">
                <a:tc>
                  <a:txBody>
                    <a:bodyPr/>
                    <a:lstStyle/>
                    <a:p>
                      <a:pPr algn="ctr">
                        <a:spcBef>
                          <a:spcPts val="300"/>
                        </a:spcBef>
                        <a:spcAft>
                          <a:spcPts val="300"/>
                        </a:spcAft>
                      </a:pPr>
                      <a:r>
                        <a:rPr lang="en-US" sz="1100" b="0" i="0" smtClean="0">
                          <a:effectLst/>
                          <a:latin typeface="Times New Roman"/>
                          <a:ea typeface="Times New Roman"/>
                        </a:rPr>
                        <a:t>No</a:t>
                      </a:r>
                      <a:endParaRPr lang="en-US" sz="11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100" b="0" i="0" smtClean="0">
                          <a:effectLst/>
                          <a:latin typeface="Times New Roman"/>
                          <a:ea typeface="Times New Roman"/>
                        </a:rPr>
                        <a:t>FieldName</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100" b="0" i="0" smtClean="0">
                          <a:effectLst/>
                          <a:latin typeface="Times New Roman"/>
                          <a:ea typeface="Times New Roman"/>
                        </a:rPr>
                        <a:t>Type</a:t>
                      </a:r>
                      <a:endParaRPr lang="en-US" sz="11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100" b="0" i="0" smtClean="0">
                          <a:effectLst/>
                          <a:latin typeface="Times New Roman"/>
                          <a:ea typeface="Times New Roman"/>
                        </a:rPr>
                        <a:t>Size</a:t>
                      </a:r>
                      <a:endParaRPr lang="en-US" sz="11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100" b="0" i="0" smtClean="0">
                          <a:effectLst/>
                          <a:latin typeface="Times New Roman"/>
                          <a:ea typeface="Times New Roman"/>
                        </a:rPr>
                        <a:t>Default</a:t>
                      </a:r>
                      <a:endParaRPr lang="en-US" sz="11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100" b="0" i="0" smtClean="0">
                          <a:effectLst/>
                          <a:latin typeface="Times New Roman"/>
                          <a:ea typeface="Times New Roman"/>
                        </a:rPr>
                        <a:t>Contrains</a:t>
                      </a:r>
                      <a:endParaRPr lang="en-US" sz="11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100" b="0" i="0" smtClean="0">
                          <a:effectLst/>
                          <a:latin typeface="Times New Roman"/>
                          <a:ea typeface="Times New Roman"/>
                        </a:rPr>
                        <a:t>Description</a:t>
                      </a:r>
                      <a:endParaRPr lang="en-US" sz="11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algn="just">
                        <a:spcAft>
                          <a:spcPts val="0"/>
                        </a:spcAft>
                      </a:pPr>
                      <a:r>
                        <a:rPr lang="en-US" sz="1100" b="0" i="0" smtClean="0">
                          <a:effectLst/>
                          <a:latin typeface="Times New Roman"/>
                          <a:ea typeface="Times New Roman"/>
                        </a:rPr>
                        <a:t>1</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lang="en-US" sz="1100" b="0" i="0" smtClean="0">
                          <a:effectLst/>
                          <a:latin typeface="Times New Roman"/>
                          <a:ea typeface="Times New Roman"/>
                        </a:rPr>
                        <a:t>Kode_Provinsi</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Char</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2</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Null</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lang="en-US" sz="1100" b="0" i="0" smtClean="0">
                          <a:effectLst/>
                          <a:latin typeface="Times New Roman"/>
                          <a:ea typeface="Times New Roman"/>
                        </a:rPr>
                        <a:t>Rumusan kode provinsi</a:t>
                      </a:r>
                    </a:p>
                    <a:p>
                      <a:pPr algn="l">
                        <a:spcAft>
                          <a:spcPts val="0"/>
                        </a:spcAft>
                      </a:pPr>
                      <a:r>
                        <a:rPr lang="en-US" sz="1100" b="0" i="0" smtClean="0">
                          <a:effectLst/>
                          <a:latin typeface="Times New Roman"/>
                          <a:ea typeface="Times New Roman"/>
                        </a:rPr>
                        <a:t>XX = 01, 02, …, 34</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100" b="0" i="0" smtClean="0">
                          <a:effectLst/>
                          <a:latin typeface="Times New Roman"/>
                          <a:ea typeface="Times New Roman"/>
                        </a:rPr>
                        <a:t>2</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100" b="0" i="0" smtClean="0">
                          <a:effectLst/>
                          <a:latin typeface="Times New Roman"/>
                          <a:ea typeface="Times New Roman"/>
                        </a:rPr>
                        <a:t>Nama</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100" b="0" i="0" smtClean="0">
                          <a:solidFill>
                            <a:srgbClr val="FF0000"/>
                          </a:solidFill>
                          <a:effectLst/>
                          <a:latin typeface="Times New Roman"/>
                          <a:ea typeface="Times New Roman"/>
                        </a:rPr>
                        <a:t>Lanjutkan </a:t>
                      </a:r>
                      <a:endParaRPr lang="en-US" sz="1100" b="0" i="0">
                        <a:solidFill>
                          <a:srgbClr val="FF0000"/>
                        </a:solidFill>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100" b="0" i="0" smtClean="0">
                          <a:effectLst/>
                          <a:latin typeface="Times New Roman"/>
                          <a:ea typeface="Times New Roman"/>
                        </a:rPr>
                        <a:t>3</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100" b="0" i="0" smtClean="0">
                          <a:effectLst/>
                          <a:latin typeface="Times New Roman"/>
                          <a:ea typeface="Times New Roman"/>
                        </a:rPr>
                        <a:t>Ibukota</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100" b="0" i="0" smtClean="0">
                          <a:effectLst/>
                          <a:latin typeface="Times New Roman"/>
                          <a:ea typeface="Times New Roman"/>
                        </a:rPr>
                        <a:t>4</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100" b="0" i="0" smtClean="0">
                          <a:effectLst/>
                          <a:latin typeface="Times New Roman"/>
                          <a:ea typeface="Times New Roman"/>
                        </a:rPr>
                        <a:t>Jml_Pddk</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100" b="0" i="0" smtClean="0">
                          <a:effectLst/>
                          <a:latin typeface="Times New Roman"/>
                          <a:ea typeface="Times New Roman"/>
                        </a:rPr>
                        <a:t>5</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100" b="0" i="0" smtClean="0">
                          <a:effectLst/>
                          <a:latin typeface="Times New Roman"/>
                          <a:ea typeface="Times New Roman"/>
                        </a:rPr>
                        <a:t>Koord_X</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100" b="0" i="0" smtClean="0">
                          <a:effectLst/>
                          <a:latin typeface="Times New Roman"/>
                          <a:ea typeface="Times New Roman"/>
                        </a:rPr>
                        <a:t>6</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100" b="0" i="0" smtClean="0">
                          <a:effectLst/>
                          <a:latin typeface="Times New Roman"/>
                          <a:ea typeface="Times New Roman"/>
                        </a:rPr>
                        <a:t>Koord_Y</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100" b="0" i="0" smtClean="0">
                          <a:effectLst/>
                          <a:latin typeface="Times New Roman"/>
                          <a:ea typeface="Times New Roman"/>
                        </a:rPr>
                        <a:t>…</a:t>
                      </a: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1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2218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9334499" y="1259934"/>
            <a:ext cx="1958453" cy="3740691"/>
            <a:chOff x="1485132" y="2264349"/>
            <a:chExt cx="951368" cy="2025110"/>
          </a:xfrm>
        </p:grpSpPr>
        <p:sp>
          <p:nvSpPr>
            <p:cNvPr id="63" name="TextBox 62"/>
            <p:cNvSpPr txBox="1"/>
            <p:nvPr/>
          </p:nvSpPr>
          <p:spPr>
            <a:xfrm>
              <a:off x="1603444" y="4021757"/>
              <a:ext cx="714743" cy="267702"/>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endParaRPr lang="en-US" sz="1000" b="1" smtClean="0">
                <a:solidFill>
                  <a:prstClr val="white"/>
                </a:solidFill>
                <a:latin typeface="Calibri" pitchFamily="34" charset="0"/>
              </a:endParaRPr>
            </a:p>
            <a:p>
              <a:pPr algn="ctr"/>
              <a:r>
                <a:rPr lang="en-US" sz="1600" b="1" smtClean="0">
                  <a:solidFill>
                    <a:prstClr val="white"/>
                  </a:solidFill>
                  <a:latin typeface="Calibri" pitchFamily="34" charset="0"/>
                </a:rPr>
                <a:t>Informatikawan</a:t>
              </a:r>
            </a:p>
            <a:p>
              <a:endParaRPr lang="en-US" sz="1000" b="1">
                <a:solidFill>
                  <a:prstClr val="white"/>
                </a:solidFill>
                <a:latin typeface="Calibri" pitchFamily="34" charset="0"/>
              </a:endParaRPr>
            </a:p>
          </p:txBody>
        </p:sp>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1485132" y="2264349"/>
              <a:ext cx="951368" cy="173014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1066513" y="1016094"/>
            <a:ext cx="3759487"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smtClean="0">
                <a:ln w="11430"/>
                <a:solidFill>
                  <a:srgbClr val="FF0000"/>
                </a:solidFill>
                <a:effectLst>
                  <a:outerShdw blurRad="76200" dist="50800" dir="5400000" algn="tl" rotWithShape="0">
                    <a:srgbClr val="000000">
                      <a:alpha val="65000"/>
                    </a:srgbClr>
                  </a:outerShdw>
                </a:effectLst>
              </a:rPr>
              <a:t>Silakan …</a:t>
            </a:r>
            <a:endParaRPr lang="en-US" sz="54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sp>
        <p:nvSpPr>
          <p:cNvPr id="2" name="Rectangle 1"/>
          <p:cNvSpPr/>
          <p:nvPr/>
        </p:nvSpPr>
        <p:spPr>
          <a:xfrm>
            <a:off x="2314008" y="2491740"/>
            <a:ext cx="5252652" cy="584775"/>
          </a:xfrm>
          <a:prstGeom prst="rect">
            <a:avLst/>
          </a:prstGeom>
        </p:spPr>
        <p:txBody>
          <a:bodyPr wrap="square">
            <a:spAutoFit/>
          </a:bodyPr>
          <a:lstStyle/>
          <a:p>
            <a:r>
              <a:rPr lang="en-US" sz="3200" smtClean="0">
                <a:solidFill>
                  <a:srgbClr val="FF0000"/>
                </a:solidFill>
                <a:latin typeface="+mj-lt"/>
              </a:rPr>
              <a:t>Sruput dulu kopinya ….</a:t>
            </a:r>
            <a:endParaRPr lang="en-US" sz="2800" smtClean="0">
              <a:solidFill>
                <a:srgbClr val="FF0000"/>
              </a:solidFill>
              <a:latin typeface="+mj-lt"/>
            </a:endParaRPr>
          </a:p>
        </p:txBody>
      </p:sp>
    </p:spTree>
    <p:extLst>
      <p:ext uri="{BB962C8B-B14F-4D97-AF65-F5344CB8AC3E}">
        <p14:creationId xmlns:p14="http://schemas.microsoft.com/office/powerpoint/2010/main" val="4240279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p:cNvGrpSpPr/>
          <p:nvPr/>
        </p:nvGrpSpPr>
        <p:grpSpPr>
          <a:xfrm>
            <a:off x="377044" y="823786"/>
            <a:ext cx="6269645" cy="5706921"/>
            <a:chOff x="475891" y="1463368"/>
            <a:chExt cx="5236058" cy="5281125"/>
          </a:xfrm>
        </p:grpSpPr>
        <p:sp>
          <p:nvSpPr>
            <p:cNvPr id="146" name="Rectangle 145"/>
            <p:cNvSpPr/>
            <p:nvPr/>
          </p:nvSpPr>
          <p:spPr>
            <a:xfrm>
              <a:off x="475891" y="1842287"/>
              <a:ext cx="5236058" cy="4902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 Same Side Corner Rectangle 146"/>
            <p:cNvSpPr/>
            <p:nvPr/>
          </p:nvSpPr>
          <p:spPr>
            <a:xfrm>
              <a:off x="484770" y="1463368"/>
              <a:ext cx="1353167" cy="388014"/>
            </a:xfrm>
            <a:prstGeom prst="round2SameRect">
              <a:avLst>
                <a:gd name="adj1" fmla="val 31012"/>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Calibri" pitchFamily="34" charset="0"/>
                </a:rPr>
                <a:t>Model - R</a:t>
              </a:r>
              <a:endParaRPr lang="en-US" sz="2000" smtClean="0">
                <a:solidFill>
                  <a:schemeClr val="bg1"/>
                </a:solidFill>
                <a:latin typeface="Calibri" pitchFamily="34" charset="0"/>
              </a:endParaRPr>
            </a:p>
          </p:txBody>
        </p:sp>
      </p:grpSp>
      <p:sp>
        <p:nvSpPr>
          <p:cNvPr id="136" name="Right Arrow 135"/>
          <p:cNvSpPr/>
          <p:nvPr/>
        </p:nvSpPr>
        <p:spPr>
          <a:xfrm rot="10800000">
            <a:off x="5215805" y="846864"/>
            <a:ext cx="2443522" cy="37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77043" y="1324994"/>
            <a:ext cx="6252996" cy="3162404"/>
          </a:xfrm>
          <a:prstGeom prst="rect">
            <a:avLst/>
          </a:prstGeom>
        </p:spPr>
        <p:txBody>
          <a:bodyPr wrap="square">
            <a:spAutoFit/>
          </a:bodyPr>
          <a:lstStyle/>
          <a:p>
            <a:r>
              <a:rPr lang="en-US" sz="1600"/>
              <a:t>Database      : </a:t>
            </a:r>
            <a:r>
              <a:rPr lang="en-US" sz="1600" smtClean="0">
                <a:solidFill>
                  <a:srgbClr val="0033CC"/>
                </a:solidFill>
              </a:rPr>
              <a:t>”…”  </a:t>
            </a:r>
            <a:r>
              <a:rPr lang="en-US" sz="1600">
                <a:solidFill>
                  <a:srgbClr val="FF0000"/>
                </a:solidFill>
              </a:rPr>
              <a:t>lengkapi sendiri !</a:t>
            </a:r>
            <a:r>
              <a:rPr lang="en-US" sz="1600"/>
              <a:t>	</a:t>
            </a:r>
          </a:p>
          <a:p>
            <a:r>
              <a:rPr lang="en-US" sz="500"/>
              <a:t/>
            </a:r>
            <a:br>
              <a:rPr lang="en-US" sz="500"/>
            </a:br>
            <a:r>
              <a:rPr lang="en-US" sz="1600" smtClean="0"/>
              <a:t>Skema </a:t>
            </a:r>
            <a:r>
              <a:rPr lang="en-US" sz="1600"/>
              <a:t>Relasi </a:t>
            </a:r>
            <a:r>
              <a:rPr lang="en-US" sz="1600" smtClean="0"/>
              <a:t>:</a:t>
            </a:r>
            <a:endParaRPr lang="en-US" sz="1600"/>
          </a:p>
          <a:p>
            <a:pPr marL="168275" indent="-168275">
              <a:spcAft>
                <a:spcPts val="300"/>
              </a:spcAft>
              <a:buFont typeface="Courier New" pitchFamily="49" charset="0"/>
              <a:buChar char="o"/>
              <a:tabLst>
                <a:tab pos="1030288" algn="l"/>
              </a:tabLst>
            </a:pPr>
            <a:r>
              <a:rPr lang="en-US" sz="1400" smtClean="0">
                <a:solidFill>
                  <a:srgbClr val="0033CC"/>
                </a:solidFill>
              </a:rPr>
              <a:t>Dosen 	= ( …) </a:t>
            </a:r>
            <a:r>
              <a:rPr lang="en-US" sz="1400" smtClean="0">
                <a:solidFill>
                  <a:srgbClr val="FF0000"/>
                </a:solidFill>
              </a:rPr>
              <a:t>lengkapi sendiri !</a:t>
            </a:r>
            <a:endParaRPr lang="en-US" sz="1400" smtClean="0">
              <a:solidFill>
                <a:srgbClr val="0033CC"/>
              </a:solidFill>
            </a:endParaRPr>
          </a:p>
          <a:p>
            <a:pPr marL="168275" indent="-168275">
              <a:spcAft>
                <a:spcPts val="300"/>
              </a:spcAft>
              <a:buFont typeface="Courier New" pitchFamily="49" charset="0"/>
              <a:buChar char="o"/>
              <a:tabLst>
                <a:tab pos="1030288" algn="l"/>
              </a:tabLst>
            </a:pPr>
            <a:r>
              <a:rPr lang="en-US" sz="1400" smtClean="0">
                <a:solidFill>
                  <a:srgbClr val="0033CC"/>
                </a:solidFill>
              </a:rPr>
              <a:t>… 	= </a:t>
            </a:r>
            <a:r>
              <a:rPr lang="en-US" sz="1400">
                <a:solidFill>
                  <a:srgbClr val="0033CC"/>
                </a:solidFill>
              </a:rPr>
              <a:t>( …) </a:t>
            </a:r>
            <a:r>
              <a:rPr lang="en-US" sz="1400">
                <a:solidFill>
                  <a:srgbClr val="FF0000"/>
                </a:solidFill>
              </a:rPr>
              <a:t>lengkapi sendiri </a:t>
            </a:r>
            <a:r>
              <a:rPr lang="en-US" sz="1400" smtClean="0">
                <a:solidFill>
                  <a:srgbClr val="FF0000"/>
                </a:solidFill>
              </a:rPr>
              <a:t>!</a:t>
            </a:r>
          </a:p>
          <a:p>
            <a:pPr marL="168275" indent="-168275">
              <a:spcAft>
                <a:spcPts val="300"/>
              </a:spcAft>
              <a:buFont typeface="Courier New" pitchFamily="49" charset="0"/>
              <a:buChar char="o"/>
              <a:tabLst>
                <a:tab pos="1030288" algn="l"/>
              </a:tabLst>
            </a:pPr>
            <a:r>
              <a:rPr lang="en-US" sz="1400">
                <a:solidFill>
                  <a:srgbClr val="0033CC"/>
                </a:solidFill>
              </a:rPr>
              <a:t>… 	= ( …) </a:t>
            </a:r>
            <a:r>
              <a:rPr lang="en-US" sz="1400">
                <a:solidFill>
                  <a:srgbClr val="FF0000"/>
                </a:solidFill>
              </a:rPr>
              <a:t>lengkapi sendiri !</a:t>
            </a:r>
            <a:endParaRPr lang="en-US" sz="1400">
              <a:solidFill>
                <a:srgbClr val="0033CC"/>
              </a:solidFill>
            </a:endParaRPr>
          </a:p>
          <a:p>
            <a:pPr marL="168275" indent="-168275">
              <a:spcAft>
                <a:spcPts val="300"/>
              </a:spcAft>
              <a:buFont typeface="Courier New" pitchFamily="49" charset="0"/>
              <a:buChar char="o"/>
              <a:tabLst>
                <a:tab pos="1030288" algn="l"/>
              </a:tabLst>
            </a:pPr>
            <a:r>
              <a:rPr lang="en-US" sz="1400">
                <a:solidFill>
                  <a:srgbClr val="0033CC"/>
                </a:solidFill>
              </a:rPr>
              <a:t>… 	= ( …) </a:t>
            </a:r>
            <a:r>
              <a:rPr lang="en-US" sz="1400">
                <a:solidFill>
                  <a:srgbClr val="FF0000"/>
                </a:solidFill>
              </a:rPr>
              <a:t>lengkapi sendiri !</a:t>
            </a:r>
            <a:endParaRPr lang="en-US" sz="1400">
              <a:solidFill>
                <a:srgbClr val="0033CC"/>
              </a:solidFill>
            </a:endParaRPr>
          </a:p>
          <a:p>
            <a:pPr marL="168275" indent="-168275">
              <a:spcAft>
                <a:spcPts val="300"/>
              </a:spcAft>
              <a:buFont typeface="Courier New" pitchFamily="49" charset="0"/>
              <a:buChar char="o"/>
              <a:tabLst>
                <a:tab pos="1030288" algn="l"/>
              </a:tabLst>
            </a:pPr>
            <a:r>
              <a:rPr lang="en-US" sz="1400">
                <a:solidFill>
                  <a:srgbClr val="0033CC"/>
                </a:solidFill>
              </a:rPr>
              <a:t>… 	= ( …) </a:t>
            </a:r>
            <a:r>
              <a:rPr lang="en-US" sz="1400">
                <a:solidFill>
                  <a:srgbClr val="FF0000"/>
                </a:solidFill>
              </a:rPr>
              <a:t>lengkapi sendiri !</a:t>
            </a:r>
            <a:endParaRPr lang="en-US" sz="1400">
              <a:solidFill>
                <a:srgbClr val="0033CC"/>
              </a:solidFill>
            </a:endParaRPr>
          </a:p>
          <a:p>
            <a:pPr marL="168275" indent="-168275">
              <a:spcAft>
                <a:spcPts val="300"/>
              </a:spcAft>
              <a:buFont typeface="Courier New" pitchFamily="49" charset="0"/>
              <a:buChar char="o"/>
              <a:tabLst>
                <a:tab pos="1030288" algn="l"/>
              </a:tabLst>
            </a:pPr>
            <a:r>
              <a:rPr lang="en-US" sz="1400">
                <a:solidFill>
                  <a:srgbClr val="0033CC"/>
                </a:solidFill>
              </a:rPr>
              <a:t>… 	= ( …) </a:t>
            </a:r>
            <a:r>
              <a:rPr lang="en-US" sz="1400">
                <a:solidFill>
                  <a:srgbClr val="FF0000"/>
                </a:solidFill>
              </a:rPr>
              <a:t>lengkapi sendiri !</a:t>
            </a:r>
            <a:endParaRPr lang="en-US" sz="1400">
              <a:solidFill>
                <a:srgbClr val="0033CC"/>
              </a:solidFill>
            </a:endParaRPr>
          </a:p>
          <a:p>
            <a:pPr marL="168275" indent="-168275">
              <a:spcAft>
                <a:spcPts val="300"/>
              </a:spcAft>
              <a:buFont typeface="Courier New" pitchFamily="49" charset="0"/>
              <a:buChar char="o"/>
              <a:tabLst>
                <a:tab pos="1030288" algn="l"/>
              </a:tabLst>
            </a:pPr>
            <a:r>
              <a:rPr lang="en-US" sz="1400">
                <a:solidFill>
                  <a:srgbClr val="0033CC"/>
                </a:solidFill>
              </a:rPr>
              <a:t>… 	= ( …) </a:t>
            </a:r>
            <a:r>
              <a:rPr lang="en-US" sz="1400">
                <a:solidFill>
                  <a:srgbClr val="FF0000"/>
                </a:solidFill>
              </a:rPr>
              <a:t>lengkapi sendiri !</a:t>
            </a:r>
            <a:endParaRPr lang="en-US" sz="1400">
              <a:solidFill>
                <a:srgbClr val="0033CC"/>
              </a:solidFill>
            </a:endParaRPr>
          </a:p>
          <a:p>
            <a:pPr marL="168275" indent="-168275">
              <a:spcAft>
                <a:spcPts val="300"/>
              </a:spcAft>
              <a:buFont typeface="Courier New" pitchFamily="49" charset="0"/>
              <a:buChar char="o"/>
              <a:tabLst>
                <a:tab pos="1030288" algn="l"/>
              </a:tabLst>
            </a:pPr>
            <a:r>
              <a:rPr lang="en-US" sz="1400">
                <a:solidFill>
                  <a:srgbClr val="0033CC"/>
                </a:solidFill>
              </a:rPr>
              <a:t>… 	= ( …) </a:t>
            </a:r>
            <a:r>
              <a:rPr lang="en-US" sz="1400">
                <a:solidFill>
                  <a:srgbClr val="FF0000"/>
                </a:solidFill>
              </a:rPr>
              <a:t>lengkapi sendiri !</a:t>
            </a:r>
            <a:endParaRPr lang="en-US" sz="1400">
              <a:solidFill>
                <a:srgbClr val="0033CC"/>
              </a:solidFill>
            </a:endParaRPr>
          </a:p>
          <a:p>
            <a:pPr marL="168275" indent="-168275">
              <a:spcAft>
                <a:spcPts val="300"/>
              </a:spcAft>
              <a:buFont typeface="Courier New" pitchFamily="49" charset="0"/>
              <a:buChar char="o"/>
              <a:tabLst>
                <a:tab pos="1030288" algn="l"/>
              </a:tabLst>
            </a:pPr>
            <a:r>
              <a:rPr lang="en-US" sz="1400">
                <a:solidFill>
                  <a:srgbClr val="0033CC"/>
                </a:solidFill>
              </a:rPr>
              <a:t>… 	= ( …) </a:t>
            </a:r>
            <a:r>
              <a:rPr lang="en-US" sz="1400">
                <a:solidFill>
                  <a:srgbClr val="FF0000"/>
                </a:solidFill>
              </a:rPr>
              <a:t>lengkapi sendiri !</a:t>
            </a:r>
            <a:endParaRPr lang="en-US" sz="1400">
              <a:solidFill>
                <a:srgbClr val="0033CC"/>
              </a:solidFill>
            </a:endParaRPr>
          </a:p>
          <a:p>
            <a:pPr marL="168275" indent="-168275">
              <a:spcAft>
                <a:spcPts val="300"/>
              </a:spcAft>
              <a:buFont typeface="Courier New" pitchFamily="49" charset="0"/>
              <a:buChar char="o"/>
              <a:tabLst>
                <a:tab pos="1030288" algn="l"/>
              </a:tabLst>
            </a:pPr>
            <a:r>
              <a:rPr lang="en-US" sz="1400">
                <a:solidFill>
                  <a:srgbClr val="0033CC"/>
                </a:solidFill>
              </a:rPr>
              <a:t>… 	= ( …) </a:t>
            </a:r>
            <a:r>
              <a:rPr lang="en-US" sz="1400">
                <a:solidFill>
                  <a:srgbClr val="FF0000"/>
                </a:solidFill>
              </a:rPr>
              <a:t>lengkapi sendiri </a:t>
            </a:r>
            <a:r>
              <a:rPr lang="en-US" sz="1400" smtClean="0">
                <a:solidFill>
                  <a:srgbClr val="FF0000"/>
                </a:solidFill>
              </a:rPr>
              <a:t>!</a:t>
            </a:r>
            <a:endParaRPr lang="en-US" sz="1400">
              <a:solidFill>
                <a:srgbClr val="0033CC"/>
              </a:solidFill>
            </a:endParaRPr>
          </a:p>
        </p:txBody>
      </p:sp>
      <p:sp>
        <p:nvSpPr>
          <p:cNvPr id="35" name="Rectangle 34"/>
          <p:cNvSpPr/>
          <p:nvPr/>
        </p:nvSpPr>
        <p:spPr>
          <a:xfrm>
            <a:off x="7627021" y="737243"/>
            <a:ext cx="2513222" cy="584775"/>
          </a:xfrm>
          <a:prstGeom prst="rect">
            <a:avLst/>
          </a:prstGeom>
        </p:spPr>
        <p:txBody>
          <a:bodyPr wrap="square">
            <a:spAutoFit/>
          </a:bodyPr>
          <a:lstStyle/>
          <a:p>
            <a:pPr algn="r"/>
            <a:r>
              <a:rPr lang="en-US" sz="1600" smtClean="0">
                <a:solidFill>
                  <a:srgbClr val="FF0000"/>
                </a:solidFill>
                <a:latin typeface="Calibri" pitchFamily="34" charset="0"/>
              </a:rPr>
              <a:t>Mungkinkan ada gambar model ER lain berbeda ?</a:t>
            </a:r>
            <a:endParaRPr lang="en-US" sz="1600">
              <a:latin typeface="Calibri" pitchFamily="34" charset="0"/>
            </a:endParaRPr>
          </a:p>
        </p:txBody>
      </p:sp>
      <p:sp>
        <p:nvSpPr>
          <p:cNvPr id="149" name="Rectangle 148"/>
          <p:cNvSpPr/>
          <p:nvPr/>
        </p:nvSpPr>
        <p:spPr>
          <a:xfrm>
            <a:off x="421540" y="4488534"/>
            <a:ext cx="6252996" cy="1354217"/>
          </a:xfrm>
          <a:prstGeom prst="rect">
            <a:avLst/>
          </a:prstGeom>
        </p:spPr>
        <p:txBody>
          <a:bodyPr wrap="square">
            <a:spAutoFit/>
          </a:bodyPr>
          <a:lstStyle/>
          <a:p>
            <a:r>
              <a:rPr lang="en-US" sz="1600" smtClean="0"/>
              <a:t>Desain Relasi/Tabel : (Skema Final)</a:t>
            </a:r>
            <a:endParaRPr lang="en-US" sz="1600"/>
          </a:p>
          <a:p>
            <a:pPr marL="168275" indent="-168275">
              <a:spcAft>
                <a:spcPts val="300"/>
              </a:spcAft>
              <a:buFont typeface="Courier New" pitchFamily="49" charset="0"/>
              <a:buChar char="o"/>
              <a:tabLst>
                <a:tab pos="1030288" algn="l"/>
              </a:tabLst>
            </a:pPr>
            <a:r>
              <a:rPr lang="en-US" sz="1400" smtClean="0">
                <a:solidFill>
                  <a:srgbClr val="0033CC"/>
                </a:solidFill>
              </a:rPr>
              <a:t>Nama Tabel	:  </a:t>
            </a:r>
            <a:r>
              <a:rPr lang="en-US" sz="1400" smtClean="0"/>
              <a:t>Provinsi</a:t>
            </a:r>
            <a:r>
              <a:rPr lang="en-US" sz="1400" smtClean="0">
                <a:solidFill>
                  <a:srgbClr val="FF0000"/>
                </a:solidFill>
              </a:rPr>
              <a:t> </a:t>
            </a:r>
          </a:p>
          <a:p>
            <a:pPr marL="168275" indent="-168275">
              <a:spcAft>
                <a:spcPts val="300"/>
              </a:spcAft>
              <a:buFont typeface="Courier New" pitchFamily="49" charset="0"/>
              <a:buChar char="o"/>
              <a:tabLst>
                <a:tab pos="1030288" algn="l"/>
              </a:tabLst>
            </a:pPr>
            <a:r>
              <a:rPr lang="en-US" sz="1400" smtClean="0">
                <a:solidFill>
                  <a:srgbClr val="0033CC"/>
                </a:solidFill>
              </a:rPr>
              <a:t>Primary key	:  </a:t>
            </a:r>
            <a:r>
              <a:rPr lang="en-US" sz="1400" smtClean="0"/>
              <a:t>#Kode_Provinsi</a:t>
            </a:r>
          </a:p>
          <a:p>
            <a:pPr marL="168275" indent="-168275">
              <a:spcAft>
                <a:spcPts val="300"/>
              </a:spcAft>
              <a:buFont typeface="Courier New" pitchFamily="49" charset="0"/>
              <a:buChar char="o"/>
              <a:tabLst>
                <a:tab pos="1030288" algn="l"/>
              </a:tabLst>
            </a:pPr>
            <a:r>
              <a:rPr lang="en-US" sz="1400" smtClean="0">
                <a:solidFill>
                  <a:srgbClr val="0033CC"/>
                </a:solidFill>
              </a:rPr>
              <a:t>Struktur : </a:t>
            </a:r>
            <a:r>
              <a:rPr lang="en-US" sz="1400" i="1" smtClean="0">
                <a:solidFill>
                  <a:srgbClr val="FF0000"/>
                </a:solidFill>
              </a:rPr>
              <a:t>(minimal </a:t>
            </a:r>
            <a:r>
              <a:rPr lang="en-US" sz="1400" i="1">
                <a:solidFill>
                  <a:srgbClr val="FF0000"/>
                </a:solidFill>
              </a:rPr>
              <a:t>7</a:t>
            </a:r>
            <a:r>
              <a:rPr lang="en-US" sz="1400" i="1" smtClean="0">
                <a:solidFill>
                  <a:srgbClr val="FF0000"/>
                </a:solidFill>
              </a:rPr>
              <a:t> kolom)</a:t>
            </a:r>
          </a:p>
          <a:p>
            <a:pPr>
              <a:spcAft>
                <a:spcPts val="300"/>
              </a:spcAft>
              <a:tabLst>
                <a:tab pos="1030288" algn="l"/>
              </a:tabLst>
            </a:pPr>
            <a:endParaRPr lang="en-US" sz="1400">
              <a:solidFill>
                <a:srgbClr val="0033CC"/>
              </a:solidFill>
            </a:endParaRPr>
          </a:p>
        </p:txBody>
      </p:sp>
      <p:graphicFrame>
        <p:nvGraphicFramePr>
          <p:cNvPr id="150" name="Table 149"/>
          <p:cNvGraphicFramePr>
            <a:graphicFrameLocks noGrp="1"/>
          </p:cNvGraphicFramePr>
          <p:nvPr>
            <p:extLst>
              <p:ext uri="{D42A27DB-BD31-4B8C-83A1-F6EECF244321}">
                <p14:modId xmlns:p14="http://schemas.microsoft.com/office/powerpoint/2010/main" val="3480207894"/>
              </p:ext>
            </p:extLst>
          </p:nvPr>
        </p:nvGraphicFramePr>
        <p:xfrm>
          <a:off x="706438" y="5600205"/>
          <a:ext cx="5685325" cy="807587"/>
        </p:xfrm>
        <a:graphic>
          <a:graphicData uri="http://schemas.openxmlformats.org/drawingml/2006/table">
            <a:tbl>
              <a:tblPr firstRow="1" firstCol="1" bandRow="1"/>
              <a:tblGrid>
                <a:gridCol w="431371"/>
                <a:gridCol w="972368"/>
                <a:gridCol w="478917"/>
                <a:gridCol w="438785"/>
                <a:gridCol w="634048"/>
                <a:gridCol w="827722"/>
                <a:gridCol w="1902114"/>
              </a:tblGrid>
              <a:tr h="258947">
                <a:tc>
                  <a:txBody>
                    <a:bodyPr/>
                    <a:lstStyle/>
                    <a:p>
                      <a:pPr algn="ctr">
                        <a:spcBef>
                          <a:spcPts val="300"/>
                        </a:spcBef>
                        <a:spcAft>
                          <a:spcPts val="300"/>
                        </a:spcAft>
                      </a:pPr>
                      <a:r>
                        <a:rPr lang="en-US" sz="1200" b="0" i="0" smtClean="0">
                          <a:effectLst/>
                          <a:latin typeface="Times New Roman"/>
                          <a:ea typeface="Times New Roman"/>
                        </a:rPr>
                        <a:t>No</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FieldName</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Type</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Size</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Default</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Constrains</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300"/>
                        </a:spcBef>
                        <a:spcAft>
                          <a:spcPts val="300"/>
                        </a:spcAft>
                      </a:pPr>
                      <a:r>
                        <a:rPr lang="en-US" sz="1200" b="0" i="0" smtClean="0">
                          <a:effectLst/>
                          <a:latin typeface="Times New Roman"/>
                          <a:ea typeface="Times New Roman"/>
                        </a:rPr>
                        <a:t>Description</a:t>
                      </a:r>
                      <a:endParaRPr lang="en-US" sz="1200" b="0" i="0">
                        <a:effectLst/>
                        <a:latin typeface="Times New Roman"/>
                        <a:ea typeface="Times New Roman"/>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algn="just">
                        <a:spcAft>
                          <a:spcPts val="0"/>
                        </a:spcAft>
                      </a:pPr>
                      <a:r>
                        <a:rPr lang="en-US" sz="1200" b="0" i="0" smtClean="0">
                          <a:effectLst/>
                          <a:latin typeface="Times New Roman"/>
                          <a:ea typeface="Times New Roman"/>
                        </a:rPr>
                        <a:t>1</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solidFill>
                            <a:srgbClr val="FF0000"/>
                          </a:solidFill>
                          <a:effectLst/>
                          <a:latin typeface="Times New Roman"/>
                          <a:ea typeface="Times New Roman"/>
                        </a:rPr>
                        <a:t>Lanjutkan </a:t>
                      </a:r>
                      <a:endParaRPr lang="en-US" sz="1200" b="0" i="0">
                        <a:solidFill>
                          <a:srgbClr val="FF0000"/>
                        </a:solidFill>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200" b="0" i="0" smtClean="0">
                          <a:effectLst/>
                          <a:latin typeface="Times New Roman"/>
                          <a:ea typeface="Times New Roman"/>
                        </a:rPr>
                        <a:t>2</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solidFill>
                            <a:srgbClr val="FF0000"/>
                          </a:solidFill>
                          <a:effectLst/>
                          <a:latin typeface="Times New Roman"/>
                          <a:ea typeface="Times New Roman"/>
                        </a:rPr>
                        <a:t>Lanjutkan </a:t>
                      </a:r>
                      <a:endParaRPr lang="en-US" sz="1200" b="0" i="0">
                        <a:solidFill>
                          <a:srgbClr val="FF0000"/>
                        </a:solidFill>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pPr algn="just">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endParaRPr lang="en-US" sz="1200" b="0" i="0">
                        <a:effectLst/>
                        <a:latin typeface="Times New Roman"/>
                        <a:ea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0" i="0" smtClean="0">
                          <a:solidFill>
                            <a:srgbClr val="FF0000"/>
                          </a:solidFill>
                          <a:effectLst/>
                          <a:latin typeface="Times New Roman"/>
                          <a:ea typeface="Times New Roman"/>
                        </a:rPr>
                        <a:t>Lanjutkan </a:t>
                      </a: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151" name="Title 1">
            <a:extLst>
              <a:ext uri="{FF2B5EF4-FFF2-40B4-BE49-F238E27FC236}">
                <a16:creationId xmlns:a16="http://schemas.microsoft.com/office/drawing/2014/main" xmlns="" id="{BD21447A-6C77-4E90-9545-B2B98D1C43C0}"/>
              </a:ext>
            </a:extLst>
          </p:cNvPr>
          <p:cNvSpPr txBox="1">
            <a:spLocks/>
          </p:cNvSpPr>
          <p:nvPr/>
        </p:nvSpPr>
        <p:spPr>
          <a:xfrm>
            <a:off x="676274" y="127181"/>
            <a:ext cx="10927927"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Model-R : STUDI KASUS </a:t>
            </a:r>
            <a:r>
              <a:rPr lang="en-US" smtClean="0">
                <a:solidFill>
                  <a:srgbClr val="0033CC"/>
                </a:solidFill>
                <a:latin typeface="AR JULIAN" pitchFamily="2" charset="0"/>
              </a:rPr>
              <a:t>(2) SISTEM AKADEMIk PT</a:t>
            </a:r>
            <a:endParaRPr lang="id-ID">
              <a:solidFill>
                <a:srgbClr val="0033CC"/>
              </a:solidFill>
              <a:latin typeface="AR JULIAN" pitchFamily="2" charset="0"/>
            </a:endParaRPr>
          </a:p>
        </p:txBody>
      </p:sp>
      <p:grpSp>
        <p:nvGrpSpPr>
          <p:cNvPr id="63" name="Group 62"/>
          <p:cNvGrpSpPr/>
          <p:nvPr/>
        </p:nvGrpSpPr>
        <p:grpSpPr>
          <a:xfrm>
            <a:off x="6844954" y="934004"/>
            <a:ext cx="5121874" cy="5137765"/>
            <a:chOff x="6600320" y="1398206"/>
            <a:chExt cx="5121874" cy="5137765"/>
          </a:xfrm>
        </p:grpSpPr>
        <p:sp>
          <p:nvSpPr>
            <p:cNvPr id="64" name="Rectangle 63"/>
            <p:cNvSpPr/>
            <p:nvPr/>
          </p:nvSpPr>
          <p:spPr>
            <a:xfrm>
              <a:off x="6600320" y="1802746"/>
              <a:ext cx="5116049" cy="4733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 Same Side Corner Rectangle 66"/>
            <p:cNvSpPr/>
            <p:nvPr/>
          </p:nvSpPr>
          <p:spPr>
            <a:xfrm>
              <a:off x="9899432" y="1398206"/>
              <a:ext cx="1822762" cy="388014"/>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Calibri" pitchFamily="34" charset="0"/>
                </a:rPr>
                <a:t>Model - ER</a:t>
              </a:r>
              <a:endParaRPr lang="en-US" sz="2000" smtClean="0">
                <a:solidFill>
                  <a:schemeClr val="bg1"/>
                </a:solidFill>
                <a:latin typeface="Calibri" pitchFamily="34" charset="0"/>
              </a:endParaRPr>
            </a:p>
          </p:txBody>
        </p:sp>
        <p:grpSp>
          <p:nvGrpSpPr>
            <p:cNvPr id="68" name="Group 67"/>
            <p:cNvGrpSpPr/>
            <p:nvPr/>
          </p:nvGrpSpPr>
          <p:grpSpPr>
            <a:xfrm>
              <a:off x="6693472" y="1880388"/>
              <a:ext cx="4943637" cy="4378902"/>
              <a:chOff x="6701431" y="1575351"/>
              <a:chExt cx="4943637" cy="4378902"/>
            </a:xfrm>
          </p:grpSpPr>
          <p:cxnSp>
            <p:nvCxnSpPr>
              <p:cNvPr id="72" name="Straight Connector 71"/>
              <p:cNvCxnSpPr/>
              <p:nvPr/>
            </p:nvCxnSpPr>
            <p:spPr>
              <a:xfrm>
                <a:off x="7975249" y="3666869"/>
                <a:ext cx="0" cy="1949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8366009" y="3501892"/>
                <a:ext cx="292917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7" name="Diamond 76"/>
              <p:cNvSpPr/>
              <p:nvPr/>
            </p:nvSpPr>
            <p:spPr>
              <a:xfrm>
                <a:off x="8492319" y="4193784"/>
                <a:ext cx="1567151"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TRANSKRIP</a:t>
                </a:r>
                <a:endParaRPr lang="en-US" sz="1200">
                  <a:solidFill>
                    <a:schemeClr val="tx1"/>
                  </a:solidFill>
                </a:endParaRPr>
              </a:p>
            </p:txBody>
          </p:sp>
          <p:sp>
            <p:nvSpPr>
              <p:cNvPr id="78" name="Rectangle 77"/>
              <p:cNvSpPr/>
              <p:nvPr/>
            </p:nvSpPr>
            <p:spPr>
              <a:xfrm>
                <a:off x="10287498" y="3328852"/>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Matakuliah</a:t>
                </a:r>
                <a:endParaRPr lang="en-US" sz="1400">
                  <a:solidFill>
                    <a:schemeClr val="tx1"/>
                  </a:solidFill>
                </a:endParaRPr>
              </a:p>
            </p:txBody>
          </p:sp>
          <p:cxnSp>
            <p:nvCxnSpPr>
              <p:cNvPr id="80" name="Straight Connector 79"/>
              <p:cNvCxnSpPr>
                <a:stCxn id="81" idx="5"/>
              </p:cNvCxnSpPr>
              <p:nvPr/>
            </p:nvCxnSpPr>
            <p:spPr>
              <a:xfrm>
                <a:off x="7482539" y="1849063"/>
                <a:ext cx="301789" cy="26196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020961" y="1629791"/>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NIDN</a:t>
                </a:r>
                <a:endParaRPr lang="en-US" sz="1000">
                  <a:solidFill>
                    <a:schemeClr val="tx1"/>
                  </a:solidFill>
                  <a:latin typeface="Arial Narrow" pitchFamily="34" charset="0"/>
                </a:endParaRPr>
              </a:p>
            </p:txBody>
          </p:sp>
          <p:sp>
            <p:nvSpPr>
              <p:cNvPr id="85" name="Rectangle 84"/>
              <p:cNvSpPr/>
              <p:nvPr/>
            </p:nvSpPr>
            <p:spPr>
              <a:xfrm>
                <a:off x="7991871" y="2449048"/>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86" name="Rectangle 85"/>
              <p:cNvSpPr/>
              <p:nvPr/>
            </p:nvSpPr>
            <p:spPr>
              <a:xfrm>
                <a:off x="7434327" y="2111031"/>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Dosen</a:t>
                </a:r>
                <a:endParaRPr lang="en-US" sz="1400">
                  <a:solidFill>
                    <a:schemeClr val="tx1"/>
                  </a:solidFill>
                </a:endParaRPr>
              </a:p>
            </p:txBody>
          </p:sp>
          <p:sp>
            <p:nvSpPr>
              <p:cNvPr id="87" name="Rectangle 86"/>
              <p:cNvSpPr/>
              <p:nvPr/>
            </p:nvSpPr>
            <p:spPr>
              <a:xfrm>
                <a:off x="7476608" y="3350194"/>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Mahasiswa</a:t>
                </a:r>
                <a:endParaRPr lang="en-US" sz="1400">
                  <a:solidFill>
                    <a:schemeClr val="tx1"/>
                  </a:solidFill>
                </a:endParaRPr>
              </a:p>
            </p:txBody>
          </p:sp>
          <p:sp>
            <p:nvSpPr>
              <p:cNvPr id="94" name="Diamond 93"/>
              <p:cNvSpPr/>
              <p:nvPr/>
            </p:nvSpPr>
            <p:spPr>
              <a:xfrm>
                <a:off x="8847591" y="3262908"/>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KRS</a:t>
                </a:r>
                <a:endParaRPr lang="en-US" sz="1200">
                  <a:solidFill>
                    <a:schemeClr val="tx1"/>
                  </a:solidFill>
                </a:endParaRPr>
              </a:p>
            </p:txBody>
          </p:sp>
          <p:cxnSp>
            <p:nvCxnSpPr>
              <p:cNvPr id="95" name="Straight Connector 94"/>
              <p:cNvCxnSpPr/>
              <p:nvPr/>
            </p:nvCxnSpPr>
            <p:spPr>
              <a:xfrm>
                <a:off x="7967299" y="2449048"/>
                <a:ext cx="0" cy="9144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6" name="Diamond 95"/>
              <p:cNvSpPr/>
              <p:nvPr/>
            </p:nvSpPr>
            <p:spPr>
              <a:xfrm>
                <a:off x="7402190" y="2650437"/>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Wali</a:t>
                </a:r>
                <a:endParaRPr lang="en-US" sz="1200">
                  <a:solidFill>
                    <a:schemeClr val="tx1"/>
                  </a:solidFill>
                </a:endParaRPr>
              </a:p>
            </p:txBody>
          </p:sp>
          <p:sp>
            <p:nvSpPr>
              <p:cNvPr id="97" name="Rectangle 96"/>
              <p:cNvSpPr/>
              <p:nvPr/>
            </p:nvSpPr>
            <p:spPr>
              <a:xfrm>
                <a:off x="8044417" y="3073482"/>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M</a:t>
                </a:r>
                <a:endParaRPr lang="en-US" sz="1400">
                  <a:solidFill>
                    <a:schemeClr val="tx1"/>
                  </a:solidFill>
                  <a:latin typeface="Times New Roman" pitchFamily="18" charset="0"/>
                  <a:cs typeface="Times New Roman" pitchFamily="18" charset="0"/>
                </a:endParaRPr>
              </a:p>
            </p:txBody>
          </p:sp>
          <p:sp>
            <p:nvSpPr>
              <p:cNvPr id="100" name="Rectangle 99"/>
              <p:cNvSpPr/>
              <p:nvPr/>
            </p:nvSpPr>
            <p:spPr>
              <a:xfrm>
                <a:off x="9973225" y="3223904"/>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M</a:t>
                </a:r>
                <a:endParaRPr lang="en-US" sz="1400">
                  <a:solidFill>
                    <a:schemeClr val="tx1"/>
                  </a:solidFill>
                  <a:latin typeface="Times New Roman" pitchFamily="18" charset="0"/>
                  <a:cs typeface="Times New Roman" pitchFamily="18" charset="0"/>
                </a:endParaRPr>
              </a:p>
            </p:txBody>
          </p:sp>
          <p:sp>
            <p:nvSpPr>
              <p:cNvPr id="101" name="Rectangle 100"/>
              <p:cNvSpPr/>
              <p:nvPr/>
            </p:nvSpPr>
            <p:spPr>
              <a:xfrm>
                <a:off x="8553875" y="3229064"/>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102" name="Rectangle 101"/>
              <p:cNvSpPr/>
              <p:nvPr/>
            </p:nvSpPr>
            <p:spPr>
              <a:xfrm>
                <a:off x="10333387" y="4262468"/>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Kurikulum</a:t>
                </a:r>
                <a:endParaRPr lang="en-US" sz="1400">
                  <a:solidFill>
                    <a:schemeClr val="tx1"/>
                  </a:solidFill>
                </a:endParaRPr>
              </a:p>
            </p:txBody>
          </p:sp>
          <p:sp>
            <p:nvSpPr>
              <p:cNvPr id="103" name="Diamond 102"/>
              <p:cNvSpPr/>
              <p:nvPr/>
            </p:nvSpPr>
            <p:spPr>
              <a:xfrm>
                <a:off x="7410468" y="4543042"/>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memiliki</a:t>
                </a:r>
                <a:endParaRPr lang="en-US" sz="1200">
                  <a:solidFill>
                    <a:schemeClr val="tx1"/>
                  </a:solidFill>
                </a:endParaRPr>
              </a:p>
            </p:txBody>
          </p:sp>
          <p:cxnSp>
            <p:nvCxnSpPr>
              <p:cNvPr id="104" name="Straight Connector 103"/>
              <p:cNvCxnSpPr>
                <a:endCxn id="77" idx="1"/>
              </p:cNvCxnSpPr>
              <p:nvPr/>
            </p:nvCxnSpPr>
            <p:spPr>
              <a:xfrm>
                <a:off x="8217139" y="3688211"/>
                <a:ext cx="275180" cy="74326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77" idx="3"/>
                <a:endCxn id="102" idx="1"/>
              </p:cNvCxnSpPr>
              <p:nvPr/>
            </p:nvCxnSpPr>
            <p:spPr>
              <a:xfrm>
                <a:off x="10059470" y="4431477"/>
                <a:ext cx="2739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7540560" y="5616236"/>
                <a:ext cx="1079274"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Pembayaran</a:t>
                </a:r>
                <a:endParaRPr lang="en-US" sz="1400">
                  <a:solidFill>
                    <a:schemeClr val="tx1"/>
                  </a:solidFill>
                </a:endParaRPr>
              </a:p>
            </p:txBody>
          </p:sp>
          <p:sp>
            <p:nvSpPr>
              <p:cNvPr id="107" name="Rectangle 106"/>
              <p:cNvSpPr/>
              <p:nvPr/>
            </p:nvSpPr>
            <p:spPr>
              <a:xfrm>
                <a:off x="7975249" y="4143277"/>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itchFamily="18" charset="0"/>
                    <a:cs typeface="Times New Roman" pitchFamily="18" charset="0"/>
                  </a:rPr>
                  <a:t>1</a:t>
                </a:r>
              </a:p>
            </p:txBody>
          </p:sp>
          <p:sp>
            <p:nvSpPr>
              <p:cNvPr id="108" name="Rectangle 107"/>
              <p:cNvSpPr/>
              <p:nvPr/>
            </p:nvSpPr>
            <p:spPr>
              <a:xfrm>
                <a:off x="8029280" y="5200800"/>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109" name="Rectangle 108"/>
              <p:cNvSpPr/>
              <p:nvPr/>
            </p:nvSpPr>
            <p:spPr>
              <a:xfrm>
                <a:off x="8405005" y="3971743"/>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110" name="Rectangle 109"/>
              <p:cNvSpPr/>
              <p:nvPr/>
            </p:nvSpPr>
            <p:spPr>
              <a:xfrm>
                <a:off x="9989759" y="4113176"/>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M</a:t>
                </a:r>
                <a:endParaRPr lang="en-US" sz="1400">
                  <a:solidFill>
                    <a:schemeClr val="tx1"/>
                  </a:solidFill>
                  <a:latin typeface="Times New Roman" pitchFamily="18" charset="0"/>
                  <a:cs typeface="Times New Roman" pitchFamily="18" charset="0"/>
                </a:endParaRPr>
              </a:p>
            </p:txBody>
          </p:sp>
          <p:sp>
            <p:nvSpPr>
              <p:cNvPr id="111" name="Rectangle 110"/>
              <p:cNvSpPr/>
              <p:nvPr/>
            </p:nvSpPr>
            <p:spPr>
              <a:xfrm>
                <a:off x="9087955" y="5616235"/>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 dst</a:t>
                </a:r>
                <a:endParaRPr lang="en-US" sz="1400">
                  <a:solidFill>
                    <a:schemeClr val="tx1"/>
                  </a:solidFill>
                </a:endParaRPr>
              </a:p>
            </p:txBody>
          </p:sp>
          <p:sp>
            <p:nvSpPr>
              <p:cNvPr id="112" name="Oval 111"/>
              <p:cNvSpPr/>
              <p:nvPr/>
            </p:nvSpPr>
            <p:spPr>
              <a:xfrm>
                <a:off x="7644948" y="1609563"/>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NAMA</a:t>
                </a:r>
                <a:endParaRPr lang="en-US" sz="1000">
                  <a:solidFill>
                    <a:schemeClr val="tx1"/>
                  </a:solidFill>
                  <a:latin typeface="Arial Narrow" pitchFamily="34" charset="0"/>
                </a:endParaRPr>
              </a:p>
            </p:txBody>
          </p:sp>
          <p:sp>
            <p:nvSpPr>
              <p:cNvPr id="113" name="Oval 112"/>
              <p:cNvSpPr/>
              <p:nvPr/>
            </p:nvSpPr>
            <p:spPr>
              <a:xfrm>
                <a:off x="8246734" y="1575351"/>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LULUSAN</a:t>
                </a:r>
                <a:endParaRPr lang="en-US" sz="1000">
                  <a:solidFill>
                    <a:schemeClr val="tx1"/>
                  </a:solidFill>
                  <a:latin typeface="Arial Narrow" pitchFamily="34" charset="0"/>
                </a:endParaRPr>
              </a:p>
            </p:txBody>
          </p:sp>
          <p:cxnSp>
            <p:nvCxnSpPr>
              <p:cNvPr id="114" name="Straight Connector 113"/>
              <p:cNvCxnSpPr>
                <a:stCxn id="112" idx="4"/>
                <a:endCxn id="86" idx="0"/>
              </p:cNvCxnSpPr>
              <p:nvPr/>
            </p:nvCxnSpPr>
            <p:spPr>
              <a:xfrm>
                <a:off x="7915334" y="1866456"/>
                <a:ext cx="36063" cy="24457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8154296" y="1841077"/>
                <a:ext cx="314170" cy="26995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7" idx="5"/>
                <a:endCxn id="87" idx="1"/>
              </p:cNvCxnSpPr>
              <p:nvPr/>
            </p:nvCxnSpPr>
            <p:spPr>
              <a:xfrm>
                <a:off x="7226027" y="3252736"/>
                <a:ext cx="250581" cy="26646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764449" y="3033464"/>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NIM</a:t>
                </a:r>
                <a:endParaRPr lang="en-US" sz="1000">
                  <a:solidFill>
                    <a:schemeClr val="tx1"/>
                  </a:solidFill>
                  <a:latin typeface="Arial Narrow" pitchFamily="34" charset="0"/>
                </a:endParaRPr>
              </a:p>
            </p:txBody>
          </p:sp>
          <p:sp>
            <p:nvSpPr>
              <p:cNvPr id="118" name="Oval 117"/>
              <p:cNvSpPr/>
              <p:nvPr/>
            </p:nvSpPr>
            <p:spPr>
              <a:xfrm>
                <a:off x="6747789" y="3363448"/>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NAMA</a:t>
                </a:r>
                <a:endParaRPr lang="en-US" sz="1000">
                  <a:solidFill>
                    <a:schemeClr val="tx1"/>
                  </a:solidFill>
                  <a:latin typeface="Arial Narrow" pitchFamily="34" charset="0"/>
                </a:endParaRPr>
              </a:p>
            </p:txBody>
          </p:sp>
          <p:sp>
            <p:nvSpPr>
              <p:cNvPr id="119" name="Oval 118"/>
              <p:cNvSpPr/>
              <p:nvPr/>
            </p:nvSpPr>
            <p:spPr>
              <a:xfrm>
                <a:off x="6701431" y="3706619"/>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GENDER</a:t>
                </a:r>
                <a:endParaRPr lang="en-US" sz="1000">
                  <a:solidFill>
                    <a:schemeClr val="tx1"/>
                  </a:solidFill>
                  <a:latin typeface="Arial Narrow" pitchFamily="34" charset="0"/>
                </a:endParaRPr>
              </a:p>
            </p:txBody>
          </p:sp>
          <p:cxnSp>
            <p:nvCxnSpPr>
              <p:cNvPr id="120" name="Straight Connector 119"/>
              <p:cNvCxnSpPr>
                <a:endCxn id="87" idx="1"/>
              </p:cNvCxnSpPr>
              <p:nvPr/>
            </p:nvCxnSpPr>
            <p:spPr>
              <a:xfrm>
                <a:off x="7270529" y="3511434"/>
                <a:ext cx="206079" cy="776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7249880" y="3553234"/>
                <a:ext cx="208300" cy="18506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54" idx="5"/>
              </p:cNvCxnSpPr>
              <p:nvPr/>
            </p:nvCxnSpPr>
            <p:spPr>
              <a:xfrm>
                <a:off x="7311152" y="5357532"/>
                <a:ext cx="250581" cy="26646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6849574" y="5138260"/>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sp>
            <p:nvSpPr>
              <p:cNvPr id="155" name="Oval 154"/>
              <p:cNvSpPr/>
              <p:nvPr/>
            </p:nvSpPr>
            <p:spPr>
              <a:xfrm>
                <a:off x="10784616" y="4766871"/>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cxnSp>
            <p:nvCxnSpPr>
              <p:cNvPr id="156" name="Straight Connector 155"/>
              <p:cNvCxnSpPr>
                <a:stCxn id="102" idx="2"/>
                <a:endCxn id="155" idx="0"/>
              </p:cNvCxnSpPr>
              <p:nvPr/>
            </p:nvCxnSpPr>
            <p:spPr>
              <a:xfrm>
                <a:off x="10850457" y="4600485"/>
                <a:ext cx="300772" cy="16638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58" idx="5"/>
              </p:cNvCxnSpPr>
              <p:nvPr/>
            </p:nvCxnSpPr>
            <p:spPr>
              <a:xfrm>
                <a:off x="10463221" y="3064783"/>
                <a:ext cx="301789" cy="26196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10001643" y="2845511"/>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KODE</a:t>
                </a:r>
                <a:endParaRPr lang="en-US" sz="1000">
                  <a:solidFill>
                    <a:schemeClr val="tx1"/>
                  </a:solidFill>
                  <a:latin typeface="Arial Narrow" pitchFamily="34" charset="0"/>
                </a:endParaRPr>
              </a:p>
            </p:txBody>
          </p:sp>
          <p:sp>
            <p:nvSpPr>
              <p:cNvPr id="159" name="Oval 158"/>
              <p:cNvSpPr/>
              <p:nvPr/>
            </p:nvSpPr>
            <p:spPr>
              <a:xfrm>
                <a:off x="10625630" y="2825283"/>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NAMA</a:t>
                </a:r>
                <a:endParaRPr lang="en-US" sz="1000">
                  <a:solidFill>
                    <a:schemeClr val="tx1"/>
                  </a:solidFill>
                  <a:latin typeface="Arial Narrow" pitchFamily="34" charset="0"/>
                </a:endParaRPr>
              </a:p>
            </p:txBody>
          </p:sp>
          <p:sp>
            <p:nvSpPr>
              <p:cNvPr id="160" name="Oval 159"/>
              <p:cNvSpPr/>
              <p:nvPr/>
            </p:nvSpPr>
            <p:spPr>
              <a:xfrm>
                <a:off x="11227416" y="2791071"/>
                <a:ext cx="417652"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SKS</a:t>
                </a:r>
                <a:endParaRPr lang="en-US" sz="1000">
                  <a:solidFill>
                    <a:schemeClr val="tx1"/>
                  </a:solidFill>
                  <a:latin typeface="Arial Narrow" pitchFamily="34" charset="0"/>
                </a:endParaRPr>
              </a:p>
            </p:txBody>
          </p:sp>
          <p:cxnSp>
            <p:nvCxnSpPr>
              <p:cNvPr id="161" name="Straight Connector 160"/>
              <p:cNvCxnSpPr>
                <a:stCxn id="159" idx="4"/>
              </p:cNvCxnSpPr>
              <p:nvPr/>
            </p:nvCxnSpPr>
            <p:spPr>
              <a:xfrm>
                <a:off x="10896016" y="3082176"/>
                <a:ext cx="36063" cy="24457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11134978" y="3056797"/>
                <a:ext cx="314170" cy="26995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64" idx="5"/>
              </p:cNvCxnSpPr>
              <p:nvPr/>
            </p:nvCxnSpPr>
            <p:spPr>
              <a:xfrm>
                <a:off x="7234247" y="2558816"/>
                <a:ext cx="250581" cy="26646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6772669" y="2339544"/>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sp>
            <p:nvSpPr>
              <p:cNvPr id="165" name="Oval 164"/>
              <p:cNvSpPr/>
              <p:nvPr/>
            </p:nvSpPr>
            <p:spPr>
              <a:xfrm>
                <a:off x="9454914" y="4773608"/>
                <a:ext cx="667180"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cxnSp>
            <p:nvCxnSpPr>
              <p:cNvPr id="166" name="Straight Connector 165"/>
              <p:cNvCxnSpPr>
                <a:endCxn id="165" idx="1"/>
              </p:cNvCxnSpPr>
              <p:nvPr/>
            </p:nvCxnSpPr>
            <p:spPr>
              <a:xfrm>
                <a:off x="9412372" y="4641552"/>
                <a:ext cx="140248" cy="17468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979960" y="3092920"/>
                <a:ext cx="295934" cy="23383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639855" y="2887037"/>
                <a:ext cx="894751"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SEMESTER</a:t>
                </a:r>
                <a:endParaRPr lang="en-US" sz="1000">
                  <a:solidFill>
                    <a:schemeClr val="tx1"/>
                  </a:solidFill>
                  <a:latin typeface="Arial Narrow" pitchFamily="34" charset="0"/>
                </a:endParaRPr>
              </a:p>
            </p:txBody>
          </p:sp>
          <p:sp>
            <p:nvSpPr>
              <p:cNvPr id="169" name="Oval 168"/>
              <p:cNvSpPr/>
              <p:nvPr/>
            </p:nvSpPr>
            <p:spPr>
              <a:xfrm>
                <a:off x="8781506" y="3802951"/>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TAHUN</a:t>
                </a:r>
                <a:endParaRPr lang="en-US" sz="1000">
                  <a:solidFill>
                    <a:schemeClr val="tx1"/>
                  </a:solidFill>
                  <a:latin typeface="Arial Narrow" pitchFamily="34" charset="0"/>
                </a:endParaRPr>
              </a:p>
            </p:txBody>
          </p:sp>
          <p:cxnSp>
            <p:nvCxnSpPr>
              <p:cNvPr id="170" name="Straight Connector 169"/>
              <p:cNvCxnSpPr>
                <a:stCxn id="169" idx="0"/>
              </p:cNvCxnSpPr>
              <p:nvPr/>
            </p:nvCxnSpPr>
            <p:spPr>
              <a:xfrm flipV="1">
                <a:off x="9051892" y="3653195"/>
                <a:ext cx="184799" cy="1497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9656169" y="3789291"/>
                <a:ext cx="667180"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cxnSp>
            <p:nvCxnSpPr>
              <p:cNvPr id="172" name="Straight Connector 171"/>
              <p:cNvCxnSpPr>
                <a:endCxn id="171" idx="1"/>
              </p:cNvCxnSpPr>
              <p:nvPr/>
            </p:nvCxnSpPr>
            <p:spPr>
              <a:xfrm>
                <a:off x="9613627" y="3657235"/>
                <a:ext cx="140248" cy="17468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57968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448517" y="759021"/>
            <a:ext cx="5244009" cy="5033758"/>
            <a:chOff x="617299" y="1438371"/>
            <a:chExt cx="5244009" cy="5033758"/>
          </a:xfrm>
        </p:grpSpPr>
        <p:sp>
          <p:nvSpPr>
            <p:cNvPr id="161" name="Rectangle 160"/>
            <p:cNvSpPr/>
            <p:nvPr/>
          </p:nvSpPr>
          <p:spPr>
            <a:xfrm>
              <a:off x="625250" y="1842287"/>
              <a:ext cx="5236058" cy="4629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 Same Side Corner Rectangle 104"/>
            <p:cNvSpPr/>
            <p:nvPr/>
          </p:nvSpPr>
          <p:spPr>
            <a:xfrm>
              <a:off x="617299" y="1438371"/>
              <a:ext cx="1822762" cy="388014"/>
            </a:xfrm>
            <a:prstGeom prst="round2SameRect">
              <a:avLst>
                <a:gd name="adj1" fmla="val 31012"/>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Calibri" pitchFamily="34" charset="0"/>
                </a:rPr>
                <a:t>Model - R</a:t>
              </a:r>
              <a:endParaRPr lang="en-US" sz="2000" smtClean="0">
                <a:solidFill>
                  <a:schemeClr val="bg1"/>
                </a:solidFill>
                <a:latin typeface="Calibri" pitchFamily="34" charset="0"/>
              </a:endParaRPr>
            </a:p>
          </p:txBody>
        </p:sp>
      </p:grpSp>
      <p:graphicFrame>
        <p:nvGraphicFramePr>
          <p:cNvPr id="30" name="Table 29"/>
          <p:cNvGraphicFramePr>
            <a:graphicFrameLocks noGrp="1"/>
          </p:cNvGraphicFramePr>
          <p:nvPr>
            <p:extLst>
              <p:ext uri="{D42A27DB-BD31-4B8C-83A1-F6EECF244321}">
                <p14:modId xmlns:p14="http://schemas.microsoft.com/office/powerpoint/2010/main" val="4245758428"/>
              </p:ext>
            </p:extLst>
          </p:nvPr>
        </p:nvGraphicFramePr>
        <p:xfrm>
          <a:off x="536136" y="2367502"/>
          <a:ext cx="2229803" cy="985963"/>
        </p:xfrm>
        <a:graphic>
          <a:graphicData uri="http://schemas.openxmlformats.org/drawingml/2006/table">
            <a:tbl>
              <a:tblPr firstRow="1" firstCol="1" bandRow="1"/>
              <a:tblGrid>
                <a:gridCol w="470535"/>
                <a:gridCol w="638810"/>
                <a:gridCol w="792798"/>
                <a:gridCol w="327660"/>
              </a:tblGrid>
              <a:tr h="214686">
                <a:tc gridSpan="3">
                  <a:txBody>
                    <a:bodyPr/>
                    <a:lstStyle/>
                    <a:p>
                      <a:pPr algn="l">
                        <a:spcAft>
                          <a:spcPts val="0"/>
                        </a:spcAft>
                      </a:pPr>
                      <a:r>
                        <a:rPr lang="en-US" sz="1400" b="1" i="0" smtClean="0">
                          <a:solidFill>
                            <a:schemeClr val="bg1"/>
                          </a:solidFill>
                          <a:effectLst/>
                          <a:latin typeface="Times New Roman"/>
                          <a:ea typeface="Times New Roman"/>
                        </a:rPr>
                        <a:t>Mahasiswa</a:t>
                      </a:r>
                      <a:endParaRPr lang="en-US" sz="1400" b="1" i="0">
                        <a:solidFill>
                          <a:schemeClr val="bg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lgn="ctr">
                        <a:spcAft>
                          <a:spcPts val="0"/>
                        </a:spcAft>
                      </a:pPr>
                      <a:endParaRPr lang="en-US" sz="1200" b="0" i="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2637">
                <a:tc>
                  <a:txBody>
                    <a:bodyPr/>
                    <a:lstStyle/>
                    <a:p>
                      <a:pPr algn="ctr">
                        <a:spcAft>
                          <a:spcPts val="0"/>
                        </a:spcAft>
                      </a:pPr>
                      <a:r>
                        <a:rPr lang="en-US" sz="1200" b="0" i="0" smtClean="0">
                          <a:effectLst/>
                          <a:latin typeface="Times New Roman"/>
                          <a:ea typeface="Times New Roman"/>
                        </a:rPr>
                        <a:t>NIM</a:t>
                      </a: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NAMA</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GENDER</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927864821"/>
              </p:ext>
            </p:extLst>
          </p:nvPr>
        </p:nvGraphicFramePr>
        <p:xfrm>
          <a:off x="536136" y="1267084"/>
          <a:ext cx="2406014" cy="985963"/>
        </p:xfrm>
        <a:graphic>
          <a:graphicData uri="http://schemas.openxmlformats.org/drawingml/2006/table">
            <a:tbl>
              <a:tblPr firstRow="1" firstCol="1" bandRow="1"/>
              <a:tblGrid>
                <a:gridCol w="554672"/>
                <a:gridCol w="638810"/>
                <a:gridCol w="884872"/>
                <a:gridCol w="327660"/>
              </a:tblGrid>
              <a:tr h="214686">
                <a:tc gridSpan="3">
                  <a:txBody>
                    <a:bodyPr/>
                    <a:lstStyle/>
                    <a:p>
                      <a:pPr algn="l">
                        <a:spcAft>
                          <a:spcPts val="0"/>
                        </a:spcAft>
                      </a:pPr>
                      <a:r>
                        <a:rPr lang="en-US" sz="1400" b="1" i="0" smtClean="0">
                          <a:solidFill>
                            <a:schemeClr val="bg1"/>
                          </a:solidFill>
                          <a:effectLst/>
                          <a:latin typeface="Times New Roman"/>
                          <a:ea typeface="Times New Roman"/>
                        </a:rPr>
                        <a:t>Dosen</a:t>
                      </a:r>
                      <a:endParaRPr lang="en-US" sz="1400" b="1" i="0">
                        <a:solidFill>
                          <a:schemeClr val="bg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lgn="ctr">
                        <a:spcAft>
                          <a:spcPts val="0"/>
                        </a:spcAft>
                      </a:pPr>
                      <a:endParaRPr lang="en-US" sz="1200" b="0" i="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2637">
                <a:tc>
                  <a:txBody>
                    <a:bodyPr/>
                    <a:lstStyle/>
                    <a:p>
                      <a:pPr algn="ctr">
                        <a:spcAft>
                          <a:spcPts val="0"/>
                        </a:spcAft>
                      </a:pPr>
                      <a:r>
                        <a:rPr lang="en-US" sz="1200" b="0" i="0" smtClean="0">
                          <a:effectLst/>
                          <a:latin typeface="Times New Roman"/>
                          <a:ea typeface="Times New Roman"/>
                        </a:rPr>
                        <a:t>NIDN</a:t>
                      </a: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NAMA</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LULUSAN</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864478142"/>
              </p:ext>
            </p:extLst>
          </p:nvPr>
        </p:nvGraphicFramePr>
        <p:xfrm>
          <a:off x="536136" y="3597570"/>
          <a:ext cx="2017077" cy="985963"/>
        </p:xfrm>
        <a:graphic>
          <a:graphicData uri="http://schemas.openxmlformats.org/drawingml/2006/table">
            <a:tbl>
              <a:tblPr firstRow="1" firstCol="1" bandRow="1"/>
              <a:tblGrid>
                <a:gridCol w="597535"/>
                <a:gridCol w="638810"/>
                <a:gridCol w="453072"/>
                <a:gridCol w="327660"/>
              </a:tblGrid>
              <a:tr h="214686">
                <a:tc gridSpan="3">
                  <a:txBody>
                    <a:bodyPr/>
                    <a:lstStyle/>
                    <a:p>
                      <a:pPr algn="l">
                        <a:spcAft>
                          <a:spcPts val="0"/>
                        </a:spcAft>
                      </a:pPr>
                      <a:r>
                        <a:rPr lang="en-US" sz="1400" b="1" i="0" smtClean="0">
                          <a:solidFill>
                            <a:schemeClr val="bg1"/>
                          </a:solidFill>
                          <a:effectLst/>
                          <a:latin typeface="Times New Roman"/>
                          <a:ea typeface="Times New Roman"/>
                        </a:rPr>
                        <a:t>Matakuliah</a:t>
                      </a:r>
                      <a:endParaRPr lang="en-US" sz="1400" b="1" i="0">
                        <a:solidFill>
                          <a:schemeClr val="bg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lgn="ctr">
                        <a:spcAft>
                          <a:spcPts val="0"/>
                        </a:spcAft>
                      </a:pPr>
                      <a:endParaRPr lang="en-US" sz="1200" b="0" i="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2637">
                <a:tc>
                  <a:txBody>
                    <a:bodyPr/>
                    <a:lstStyle/>
                    <a:p>
                      <a:pPr algn="ctr">
                        <a:spcAft>
                          <a:spcPts val="0"/>
                        </a:spcAft>
                      </a:pPr>
                      <a:r>
                        <a:rPr lang="en-US" sz="1200" b="0" i="0" smtClean="0">
                          <a:effectLst/>
                          <a:latin typeface="Times New Roman"/>
                          <a:ea typeface="Times New Roman"/>
                        </a:rPr>
                        <a:t>KODE</a:t>
                      </a: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NAMA</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SKS</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04282836"/>
              </p:ext>
            </p:extLst>
          </p:nvPr>
        </p:nvGraphicFramePr>
        <p:xfrm>
          <a:off x="3567478" y="1243876"/>
          <a:ext cx="1521142" cy="985963"/>
        </p:xfrm>
        <a:graphic>
          <a:graphicData uri="http://schemas.openxmlformats.org/drawingml/2006/table">
            <a:tbl>
              <a:tblPr firstRow="1" firstCol="1" bandRow="1"/>
              <a:tblGrid>
                <a:gridCol w="554672"/>
                <a:gridCol w="638810"/>
                <a:gridCol w="327660"/>
              </a:tblGrid>
              <a:tr h="214686">
                <a:tc gridSpan="2">
                  <a:txBody>
                    <a:bodyPr/>
                    <a:lstStyle/>
                    <a:p>
                      <a:pPr algn="l">
                        <a:spcAft>
                          <a:spcPts val="0"/>
                        </a:spcAft>
                      </a:pPr>
                      <a:r>
                        <a:rPr lang="en-US" sz="1400" b="1" i="0" smtClean="0">
                          <a:solidFill>
                            <a:schemeClr val="bg1"/>
                          </a:solidFill>
                          <a:effectLst/>
                          <a:latin typeface="Times New Roman"/>
                          <a:ea typeface="Times New Roman"/>
                        </a:rPr>
                        <a:t>Wali</a:t>
                      </a:r>
                      <a:endParaRPr lang="en-US" sz="1400" b="1" i="0">
                        <a:solidFill>
                          <a:schemeClr val="bg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lgn="ctr">
                        <a:spcAft>
                          <a:spcPts val="0"/>
                        </a:spcAft>
                      </a:pPr>
                      <a:endParaRPr lang="en-US" sz="1200" b="0" i="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2637">
                <a:tc>
                  <a:txBody>
                    <a:bodyPr/>
                    <a:lstStyle/>
                    <a:p>
                      <a:pPr algn="ctr">
                        <a:spcAft>
                          <a:spcPts val="0"/>
                        </a:spcAft>
                      </a:pPr>
                      <a:r>
                        <a:rPr lang="en-US" sz="1200" b="0" i="0" smtClean="0">
                          <a:effectLst/>
                          <a:latin typeface="Times New Roman"/>
                          <a:ea typeface="Times New Roman"/>
                        </a:rPr>
                        <a:t>NIDN</a:t>
                      </a: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NIM</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958912834"/>
              </p:ext>
            </p:extLst>
          </p:nvPr>
        </p:nvGraphicFramePr>
        <p:xfrm>
          <a:off x="3074497" y="2407648"/>
          <a:ext cx="2473326" cy="985963"/>
        </p:xfrm>
        <a:graphic>
          <a:graphicData uri="http://schemas.openxmlformats.org/drawingml/2006/table">
            <a:tbl>
              <a:tblPr firstRow="1" firstCol="1" bandRow="1"/>
              <a:tblGrid>
                <a:gridCol w="470535"/>
                <a:gridCol w="597535"/>
                <a:gridCol w="589598"/>
                <a:gridCol w="487998"/>
                <a:gridCol w="327660"/>
              </a:tblGrid>
              <a:tr h="214686">
                <a:tc gridSpan="4">
                  <a:txBody>
                    <a:bodyPr/>
                    <a:lstStyle/>
                    <a:p>
                      <a:pPr algn="l">
                        <a:spcAft>
                          <a:spcPts val="0"/>
                        </a:spcAft>
                      </a:pPr>
                      <a:r>
                        <a:rPr lang="en-US" sz="1400" b="1" i="0" smtClean="0">
                          <a:solidFill>
                            <a:schemeClr val="bg1"/>
                          </a:solidFill>
                          <a:effectLst/>
                          <a:latin typeface="Times New Roman"/>
                          <a:ea typeface="Times New Roman"/>
                        </a:rPr>
                        <a:t>KRS</a:t>
                      </a:r>
                      <a:endParaRPr lang="en-US" sz="1400" b="1" i="0">
                        <a:solidFill>
                          <a:schemeClr val="bg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lgn="ctr">
                        <a:spcAft>
                          <a:spcPts val="0"/>
                        </a:spcAft>
                      </a:pPr>
                      <a:endParaRPr lang="en-US" sz="1200" b="0" i="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2637">
                <a:tc>
                  <a:txBody>
                    <a:bodyPr/>
                    <a:lstStyle/>
                    <a:p>
                      <a:pPr algn="ctr">
                        <a:spcAft>
                          <a:spcPts val="0"/>
                        </a:spcAft>
                      </a:pPr>
                      <a:r>
                        <a:rPr lang="en-US" sz="1200" b="0" i="0" smtClean="0">
                          <a:effectLst/>
                          <a:latin typeface="Times New Roman"/>
                          <a:ea typeface="Times New Roman"/>
                        </a:rPr>
                        <a:t>NIM</a:t>
                      </a: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KODE</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SMTR</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THN</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668265416"/>
              </p:ext>
            </p:extLst>
          </p:nvPr>
        </p:nvGraphicFramePr>
        <p:xfrm>
          <a:off x="3074497" y="4767416"/>
          <a:ext cx="1927717" cy="985963"/>
        </p:xfrm>
        <a:graphic>
          <a:graphicData uri="http://schemas.openxmlformats.org/drawingml/2006/table">
            <a:tbl>
              <a:tblPr firstRow="1" firstCol="1" bandRow="1"/>
              <a:tblGrid>
                <a:gridCol w="554672"/>
                <a:gridCol w="880174"/>
                <a:gridCol w="492871"/>
              </a:tblGrid>
              <a:tr h="214686">
                <a:tc gridSpan="2">
                  <a:txBody>
                    <a:bodyPr/>
                    <a:lstStyle/>
                    <a:p>
                      <a:pPr algn="l">
                        <a:spcAft>
                          <a:spcPts val="0"/>
                        </a:spcAft>
                      </a:pPr>
                      <a:r>
                        <a:rPr lang="en-US" sz="1400" b="1" i="0" smtClean="0">
                          <a:solidFill>
                            <a:schemeClr val="bg1"/>
                          </a:solidFill>
                          <a:effectLst/>
                          <a:latin typeface="Times New Roman"/>
                          <a:ea typeface="Times New Roman"/>
                        </a:rPr>
                        <a:t>PEMBAYARAN</a:t>
                      </a:r>
                      <a:endParaRPr lang="en-US" sz="1400" b="1" i="0">
                        <a:solidFill>
                          <a:schemeClr val="bg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lgn="ctr">
                        <a:spcAft>
                          <a:spcPts val="0"/>
                        </a:spcAft>
                      </a:pPr>
                      <a:endParaRPr lang="en-US" sz="1200" b="0" i="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2637">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4035642175"/>
              </p:ext>
            </p:extLst>
          </p:nvPr>
        </p:nvGraphicFramePr>
        <p:xfrm>
          <a:off x="580126" y="4756844"/>
          <a:ext cx="1822244" cy="985963"/>
        </p:xfrm>
        <a:graphic>
          <a:graphicData uri="http://schemas.openxmlformats.org/drawingml/2006/table">
            <a:tbl>
              <a:tblPr firstRow="1" firstCol="1" bandRow="1"/>
              <a:tblGrid>
                <a:gridCol w="554672"/>
                <a:gridCol w="774701"/>
                <a:gridCol w="492871"/>
              </a:tblGrid>
              <a:tr h="214686">
                <a:tc gridSpan="2">
                  <a:txBody>
                    <a:bodyPr/>
                    <a:lstStyle/>
                    <a:p>
                      <a:pPr algn="l">
                        <a:spcAft>
                          <a:spcPts val="0"/>
                        </a:spcAft>
                      </a:pPr>
                      <a:r>
                        <a:rPr lang="en-US" sz="1400" b="1" i="0" smtClean="0">
                          <a:solidFill>
                            <a:schemeClr val="bg1"/>
                          </a:solidFill>
                          <a:effectLst/>
                          <a:latin typeface="Times New Roman"/>
                          <a:ea typeface="Times New Roman"/>
                        </a:rPr>
                        <a:t>KURIKULUM</a:t>
                      </a:r>
                      <a:endParaRPr lang="en-US" sz="1400" b="1" i="0">
                        <a:solidFill>
                          <a:schemeClr val="bg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lgn="ctr">
                        <a:spcAft>
                          <a:spcPts val="0"/>
                        </a:spcAft>
                      </a:pPr>
                      <a:endParaRPr lang="en-US" sz="1200" b="0" i="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2637">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60" name="Group 159"/>
          <p:cNvGrpSpPr/>
          <p:nvPr/>
        </p:nvGrpSpPr>
        <p:grpSpPr>
          <a:xfrm>
            <a:off x="6654945" y="727290"/>
            <a:ext cx="5241882" cy="5137765"/>
            <a:chOff x="6480312" y="1398206"/>
            <a:chExt cx="5241882" cy="5137765"/>
          </a:xfrm>
        </p:grpSpPr>
        <p:sp>
          <p:nvSpPr>
            <p:cNvPr id="159" name="Rectangle 158"/>
            <p:cNvSpPr/>
            <p:nvPr/>
          </p:nvSpPr>
          <p:spPr>
            <a:xfrm>
              <a:off x="6480312" y="1802746"/>
              <a:ext cx="5236058" cy="4733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 Same Side Corner Rectangle 85"/>
            <p:cNvSpPr/>
            <p:nvPr/>
          </p:nvSpPr>
          <p:spPr>
            <a:xfrm>
              <a:off x="9899432" y="1398206"/>
              <a:ext cx="1822762" cy="388014"/>
            </a:xfrm>
            <a:prstGeom prst="round2SameRect">
              <a:avLst>
                <a:gd name="adj1" fmla="val 3920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Calibri" pitchFamily="34" charset="0"/>
                </a:rPr>
                <a:t>Model - ER</a:t>
              </a:r>
              <a:endParaRPr lang="en-US" sz="2000" smtClean="0">
                <a:solidFill>
                  <a:schemeClr val="bg1"/>
                </a:solidFill>
                <a:latin typeface="Calibri" pitchFamily="34" charset="0"/>
              </a:endParaRPr>
            </a:p>
          </p:txBody>
        </p:sp>
        <p:grpSp>
          <p:nvGrpSpPr>
            <p:cNvPr id="156" name="Group 155"/>
            <p:cNvGrpSpPr/>
            <p:nvPr/>
          </p:nvGrpSpPr>
          <p:grpSpPr>
            <a:xfrm>
              <a:off x="6693472" y="1880388"/>
              <a:ext cx="4943637" cy="4378902"/>
              <a:chOff x="6701431" y="1575351"/>
              <a:chExt cx="4943637" cy="4378902"/>
            </a:xfrm>
          </p:grpSpPr>
          <p:cxnSp>
            <p:nvCxnSpPr>
              <p:cNvPr id="100" name="Straight Connector 99"/>
              <p:cNvCxnSpPr/>
              <p:nvPr/>
            </p:nvCxnSpPr>
            <p:spPr>
              <a:xfrm>
                <a:off x="7975249" y="3666869"/>
                <a:ext cx="0" cy="1949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366009" y="3501892"/>
                <a:ext cx="292917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8492319" y="4193784"/>
                <a:ext cx="1567151"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TRANSKRIP</a:t>
                </a:r>
                <a:endParaRPr lang="en-US" sz="1200">
                  <a:solidFill>
                    <a:schemeClr val="tx1"/>
                  </a:solidFill>
                </a:endParaRPr>
              </a:p>
            </p:txBody>
          </p:sp>
          <p:sp>
            <p:nvSpPr>
              <p:cNvPr id="57" name="Rectangle 56"/>
              <p:cNvSpPr/>
              <p:nvPr/>
            </p:nvSpPr>
            <p:spPr>
              <a:xfrm>
                <a:off x="10287498" y="3328852"/>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Matakuliah</a:t>
                </a:r>
                <a:endParaRPr lang="en-US" sz="1400">
                  <a:solidFill>
                    <a:schemeClr val="tx1"/>
                  </a:solidFill>
                </a:endParaRPr>
              </a:p>
            </p:txBody>
          </p:sp>
          <p:cxnSp>
            <p:nvCxnSpPr>
              <p:cNvPr id="80" name="Straight Connector 79"/>
              <p:cNvCxnSpPr>
                <a:stCxn id="81" idx="5"/>
              </p:cNvCxnSpPr>
              <p:nvPr/>
            </p:nvCxnSpPr>
            <p:spPr>
              <a:xfrm>
                <a:off x="7482539" y="1849063"/>
                <a:ext cx="301789" cy="26196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020961" y="1629791"/>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NIDN</a:t>
                </a:r>
                <a:endParaRPr lang="en-US" sz="1000">
                  <a:solidFill>
                    <a:schemeClr val="tx1"/>
                  </a:solidFill>
                  <a:latin typeface="Arial Narrow" pitchFamily="34" charset="0"/>
                </a:endParaRPr>
              </a:p>
            </p:txBody>
          </p:sp>
          <p:sp>
            <p:nvSpPr>
              <p:cNvPr id="83" name="Rectangle 82"/>
              <p:cNvSpPr/>
              <p:nvPr/>
            </p:nvSpPr>
            <p:spPr>
              <a:xfrm>
                <a:off x="7991871" y="2449048"/>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87" name="Rectangle 86"/>
              <p:cNvSpPr/>
              <p:nvPr/>
            </p:nvSpPr>
            <p:spPr>
              <a:xfrm>
                <a:off x="7434327" y="2111031"/>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Dosen</a:t>
                </a:r>
                <a:endParaRPr lang="en-US" sz="1400">
                  <a:solidFill>
                    <a:schemeClr val="tx1"/>
                  </a:solidFill>
                </a:endParaRPr>
              </a:p>
            </p:txBody>
          </p:sp>
          <p:sp>
            <p:nvSpPr>
              <p:cNvPr id="88" name="Rectangle 87"/>
              <p:cNvSpPr/>
              <p:nvPr/>
            </p:nvSpPr>
            <p:spPr>
              <a:xfrm>
                <a:off x="7476608" y="3350194"/>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Mahasiswa</a:t>
                </a:r>
                <a:endParaRPr lang="en-US" sz="1400">
                  <a:solidFill>
                    <a:schemeClr val="tx1"/>
                  </a:solidFill>
                </a:endParaRPr>
              </a:p>
            </p:txBody>
          </p:sp>
          <p:sp>
            <p:nvSpPr>
              <p:cNvPr id="89" name="Diamond 88"/>
              <p:cNvSpPr/>
              <p:nvPr/>
            </p:nvSpPr>
            <p:spPr>
              <a:xfrm>
                <a:off x="8847591" y="3262908"/>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KRS</a:t>
                </a:r>
                <a:endParaRPr lang="en-US" sz="1200">
                  <a:solidFill>
                    <a:schemeClr val="tx1"/>
                  </a:solidFill>
                </a:endParaRPr>
              </a:p>
            </p:txBody>
          </p:sp>
          <p:cxnSp>
            <p:nvCxnSpPr>
              <p:cNvPr id="91" name="Straight Connector 90"/>
              <p:cNvCxnSpPr/>
              <p:nvPr/>
            </p:nvCxnSpPr>
            <p:spPr>
              <a:xfrm>
                <a:off x="7967299" y="2449048"/>
                <a:ext cx="0" cy="9144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2" name="Diamond 91"/>
              <p:cNvSpPr/>
              <p:nvPr/>
            </p:nvSpPr>
            <p:spPr>
              <a:xfrm>
                <a:off x="7402190" y="2650437"/>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Wali</a:t>
                </a:r>
                <a:endParaRPr lang="en-US" sz="1200">
                  <a:solidFill>
                    <a:schemeClr val="tx1"/>
                  </a:solidFill>
                </a:endParaRPr>
              </a:p>
            </p:txBody>
          </p:sp>
          <p:sp>
            <p:nvSpPr>
              <p:cNvPr id="93" name="Rectangle 92"/>
              <p:cNvSpPr/>
              <p:nvPr/>
            </p:nvSpPr>
            <p:spPr>
              <a:xfrm>
                <a:off x="8044417" y="3073482"/>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M</a:t>
                </a:r>
                <a:endParaRPr lang="en-US" sz="1400">
                  <a:solidFill>
                    <a:schemeClr val="tx1"/>
                  </a:solidFill>
                  <a:latin typeface="Times New Roman" pitchFamily="18" charset="0"/>
                  <a:cs typeface="Times New Roman" pitchFamily="18" charset="0"/>
                </a:endParaRPr>
              </a:p>
            </p:txBody>
          </p:sp>
          <p:sp>
            <p:nvSpPr>
              <p:cNvPr id="94" name="Rectangle 93"/>
              <p:cNvSpPr/>
              <p:nvPr/>
            </p:nvSpPr>
            <p:spPr>
              <a:xfrm>
                <a:off x="9973225" y="3223904"/>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M</a:t>
                </a:r>
                <a:endParaRPr lang="en-US" sz="1400">
                  <a:solidFill>
                    <a:schemeClr val="tx1"/>
                  </a:solidFill>
                  <a:latin typeface="Times New Roman" pitchFamily="18" charset="0"/>
                  <a:cs typeface="Times New Roman" pitchFamily="18" charset="0"/>
                </a:endParaRPr>
              </a:p>
            </p:txBody>
          </p:sp>
          <p:sp>
            <p:nvSpPr>
              <p:cNvPr id="95" name="Rectangle 94"/>
              <p:cNvSpPr/>
              <p:nvPr/>
            </p:nvSpPr>
            <p:spPr>
              <a:xfrm>
                <a:off x="8553875" y="3229064"/>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96" name="Rectangle 95"/>
              <p:cNvSpPr/>
              <p:nvPr/>
            </p:nvSpPr>
            <p:spPr>
              <a:xfrm>
                <a:off x="10333387" y="4262468"/>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Kurikulum</a:t>
                </a:r>
                <a:endParaRPr lang="en-US" sz="1400">
                  <a:solidFill>
                    <a:schemeClr val="tx1"/>
                  </a:solidFill>
                </a:endParaRPr>
              </a:p>
            </p:txBody>
          </p:sp>
          <p:sp>
            <p:nvSpPr>
              <p:cNvPr id="97" name="Diamond 96"/>
              <p:cNvSpPr/>
              <p:nvPr/>
            </p:nvSpPr>
            <p:spPr>
              <a:xfrm>
                <a:off x="7410468" y="4543042"/>
                <a:ext cx="1129562" cy="475386"/>
              </a:xfrm>
              <a:prstGeom prst="diamond">
                <a:avLst/>
              </a:prstGeom>
              <a:solidFill>
                <a:srgbClr val="68F2E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smtClean="0">
                    <a:solidFill>
                      <a:schemeClr val="tx1"/>
                    </a:solidFill>
                  </a:rPr>
                  <a:t>memiliki</a:t>
                </a:r>
                <a:endParaRPr lang="en-US" sz="1200">
                  <a:solidFill>
                    <a:schemeClr val="tx1"/>
                  </a:solidFill>
                </a:endParaRPr>
              </a:p>
            </p:txBody>
          </p:sp>
          <p:cxnSp>
            <p:nvCxnSpPr>
              <p:cNvPr id="98" name="Straight Connector 97"/>
              <p:cNvCxnSpPr>
                <a:endCxn id="56" idx="1"/>
              </p:cNvCxnSpPr>
              <p:nvPr/>
            </p:nvCxnSpPr>
            <p:spPr>
              <a:xfrm>
                <a:off x="8217139" y="3688211"/>
                <a:ext cx="275180" cy="74326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56" idx="3"/>
                <a:endCxn id="96" idx="1"/>
              </p:cNvCxnSpPr>
              <p:nvPr/>
            </p:nvCxnSpPr>
            <p:spPr>
              <a:xfrm>
                <a:off x="10059470" y="4431477"/>
                <a:ext cx="2739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7540560" y="5616236"/>
                <a:ext cx="1079274"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Pembayaran</a:t>
                </a:r>
                <a:endParaRPr lang="en-US" sz="1400">
                  <a:solidFill>
                    <a:schemeClr val="tx1"/>
                  </a:solidFill>
                </a:endParaRPr>
              </a:p>
            </p:txBody>
          </p:sp>
          <p:sp>
            <p:nvSpPr>
              <p:cNvPr id="103" name="Rectangle 102"/>
              <p:cNvSpPr/>
              <p:nvPr/>
            </p:nvSpPr>
            <p:spPr>
              <a:xfrm>
                <a:off x="7975249" y="4143277"/>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itchFamily="18" charset="0"/>
                    <a:cs typeface="Times New Roman" pitchFamily="18" charset="0"/>
                  </a:rPr>
                  <a:t>1</a:t>
                </a:r>
              </a:p>
            </p:txBody>
          </p:sp>
          <p:sp>
            <p:nvSpPr>
              <p:cNvPr id="104" name="Rectangle 103"/>
              <p:cNvSpPr/>
              <p:nvPr/>
            </p:nvSpPr>
            <p:spPr>
              <a:xfrm>
                <a:off x="8029280" y="5200800"/>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106" name="Rectangle 105"/>
              <p:cNvSpPr/>
              <p:nvPr/>
            </p:nvSpPr>
            <p:spPr>
              <a:xfrm>
                <a:off x="8405005" y="3971743"/>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N</a:t>
                </a:r>
                <a:endParaRPr lang="en-US" sz="1400">
                  <a:solidFill>
                    <a:schemeClr val="tx1"/>
                  </a:solidFill>
                  <a:latin typeface="Times New Roman" pitchFamily="18" charset="0"/>
                  <a:cs typeface="Times New Roman" pitchFamily="18" charset="0"/>
                </a:endParaRPr>
              </a:p>
            </p:txBody>
          </p:sp>
          <p:sp>
            <p:nvSpPr>
              <p:cNvPr id="107" name="Rectangle 106"/>
              <p:cNvSpPr/>
              <p:nvPr/>
            </p:nvSpPr>
            <p:spPr>
              <a:xfrm>
                <a:off x="9989759" y="4113176"/>
                <a:ext cx="297739" cy="28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latin typeface="Times New Roman" pitchFamily="18" charset="0"/>
                    <a:cs typeface="Times New Roman" pitchFamily="18" charset="0"/>
                  </a:rPr>
                  <a:t>M</a:t>
                </a:r>
                <a:endParaRPr lang="en-US" sz="1400">
                  <a:solidFill>
                    <a:schemeClr val="tx1"/>
                  </a:solidFill>
                  <a:latin typeface="Times New Roman" pitchFamily="18" charset="0"/>
                  <a:cs typeface="Times New Roman" pitchFamily="18" charset="0"/>
                </a:endParaRPr>
              </a:p>
            </p:txBody>
          </p:sp>
          <p:sp>
            <p:nvSpPr>
              <p:cNvPr id="108" name="Rectangle 107"/>
              <p:cNvSpPr/>
              <p:nvPr/>
            </p:nvSpPr>
            <p:spPr>
              <a:xfrm>
                <a:off x="9087955" y="5616235"/>
                <a:ext cx="1034139" cy="33801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 dst</a:t>
                </a:r>
                <a:endParaRPr lang="en-US" sz="1400">
                  <a:solidFill>
                    <a:schemeClr val="tx1"/>
                  </a:solidFill>
                </a:endParaRPr>
              </a:p>
            </p:txBody>
          </p:sp>
          <p:sp>
            <p:nvSpPr>
              <p:cNvPr id="109" name="Oval 108"/>
              <p:cNvSpPr/>
              <p:nvPr/>
            </p:nvSpPr>
            <p:spPr>
              <a:xfrm>
                <a:off x="7644948" y="1609563"/>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NAMA</a:t>
                </a:r>
                <a:endParaRPr lang="en-US" sz="1000">
                  <a:solidFill>
                    <a:schemeClr val="tx1"/>
                  </a:solidFill>
                  <a:latin typeface="Arial Narrow" pitchFamily="34" charset="0"/>
                </a:endParaRPr>
              </a:p>
            </p:txBody>
          </p:sp>
          <p:sp>
            <p:nvSpPr>
              <p:cNvPr id="110" name="Oval 109"/>
              <p:cNvSpPr/>
              <p:nvPr/>
            </p:nvSpPr>
            <p:spPr>
              <a:xfrm>
                <a:off x="8246734" y="1575351"/>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LULUSAN</a:t>
                </a:r>
                <a:endParaRPr lang="en-US" sz="1000">
                  <a:solidFill>
                    <a:schemeClr val="tx1"/>
                  </a:solidFill>
                  <a:latin typeface="Arial Narrow" pitchFamily="34" charset="0"/>
                </a:endParaRPr>
              </a:p>
            </p:txBody>
          </p:sp>
          <p:cxnSp>
            <p:nvCxnSpPr>
              <p:cNvPr id="111" name="Straight Connector 110"/>
              <p:cNvCxnSpPr>
                <a:stCxn id="109" idx="4"/>
                <a:endCxn id="87" idx="0"/>
              </p:cNvCxnSpPr>
              <p:nvPr/>
            </p:nvCxnSpPr>
            <p:spPr>
              <a:xfrm>
                <a:off x="7915334" y="1866456"/>
                <a:ext cx="36063" cy="24457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8154296" y="1841077"/>
                <a:ext cx="314170" cy="26995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20" idx="5"/>
                <a:endCxn id="88" idx="1"/>
              </p:cNvCxnSpPr>
              <p:nvPr/>
            </p:nvCxnSpPr>
            <p:spPr>
              <a:xfrm>
                <a:off x="7226027" y="3252736"/>
                <a:ext cx="250581" cy="26646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6764449" y="3033464"/>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NIM</a:t>
                </a:r>
                <a:endParaRPr lang="en-US" sz="1000">
                  <a:solidFill>
                    <a:schemeClr val="tx1"/>
                  </a:solidFill>
                  <a:latin typeface="Arial Narrow" pitchFamily="34" charset="0"/>
                </a:endParaRPr>
              </a:p>
            </p:txBody>
          </p:sp>
          <p:sp>
            <p:nvSpPr>
              <p:cNvPr id="121" name="Oval 120"/>
              <p:cNvSpPr/>
              <p:nvPr/>
            </p:nvSpPr>
            <p:spPr>
              <a:xfrm>
                <a:off x="6747789" y="3363448"/>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NAMA</a:t>
                </a:r>
                <a:endParaRPr lang="en-US" sz="1000">
                  <a:solidFill>
                    <a:schemeClr val="tx1"/>
                  </a:solidFill>
                  <a:latin typeface="Arial Narrow" pitchFamily="34" charset="0"/>
                </a:endParaRPr>
              </a:p>
            </p:txBody>
          </p:sp>
          <p:sp>
            <p:nvSpPr>
              <p:cNvPr id="122" name="Oval 121"/>
              <p:cNvSpPr/>
              <p:nvPr/>
            </p:nvSpPr>
            <p:spPr>
              <a:xfrm>
                <a:off x="6701431" y="3706619"/>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GENDER</a:t>
                </a:r>
                <a:endParaRPr lang="en-US" sz="1000">
                  <a:solidFill>
                    <a:schemeClr val="tx1"/>
                  </a:solidFill>
                  <a:latin typeface="Arial Narrow" pitchFamily="34" charset="0"/>
                </a:endParaRPr>
              </a:p>
            </p:txBody>
          </p:sp>
          <p:cxnSp>
            <p:nvCxnSpPr>
              <p:cNvPr id="123" name="Straight Connector 122"/>
              <p:cNvCxnSpPr>
                <a:endCxn id="88" idx="1"/>
              </p:cNvCxnSpPr>
              <p:nvPr/>
            </p:nvCxnSpPr>
            <p:spPr>
              <a:xfrm>
                <a:off x="7270529" y="3511434"/>
                <a:ext cx="206079" cy="776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7249880" y="3553234"/>
                <a:ext cx="208300" cy="18506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9" idx="5"/>
              </p:cNvCxnSpPr>
              <p:nvPr/>
            </p:nvCxnSpPr>
            <p:spPr>
              <a:xfrm>
                <a:off x="7311152" y="5357532"/>
                <a:ext cx="250581" cy="26646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849574" y="5138260"/>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sp>
            <p:nvSpPr>
              <p:cNvPr id="130" name="Oval 129"/>
              <p:cNvSpPr/>
              <p:nvPr/>
            </p:nvSpPr>
            <p:spPr>
              <a:xfrm>
                <a:off x="10784616" y="4766871"/>
                <a:ext cx="733226"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cxnSp>
            <p:nvCxnSpPr>
              <p:cNvPr id="131" name="Straight Connector 130"/>
              <p:cNvCxnSpPr>
                <a:stCxn id="96" idx="2"/>
                <a:endCxn id="130" idx="0"/>
              </p:cNvCxnSpPr>
              <p:nvPr/>
            </p:nvCxnSpPr>
            <p:spPr>
              <a:xfrm>
                <a:off x="10850457" y="4600485"/>
                <a:ext cx="300772" cy="16638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35" idx="5"/>
              </p:cNvCxnSpPr>
              <p:nvPr/>
            </p:nvCxnSpPr>
            <p:spPr>
              <a:xfrm>
                <a:off x="10463221" y="3064783"/>
                <a:ext cx="301789" cy="26196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10001643" y="2845511"/>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KODE</a:t>
                </a:r>
                <a:endParaRPr lang="en-US" sz="1000">
                  <a:solidFill>
                    <a:schemeClr val="tx1"/>
                  </a:solidFill>
                  <a:latin typeface="Arial Narrow" pitchFamily="34" charset="0"/>
                </a:endParaRPr>
              </a:p>
            </p:txBody>
          </p:sp>
          <p:sp>
            <p:nvSpPr>
              <p:cNvPr id="136" name="Oval 135"/>
              <p:cNvSpPr/>
              <p:nvPr/>
            </p:nvSpPr>
            <p:spPr>
              <a:xfrm>
                <a:off x="10625630" y="2825283"/>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NAMA</a:t>
                </a:r>
                <a:endParaRPr lang="en-US" sz="1000">
                  <a:solidFill>
                    <a:schemeClr val="tx1"/>
                  </a:solidFill>
                  <a:latin typeface="Arial Narrow" pitchFamily="34" charset="0"/>
                </a:endParaRPr>
              </a:p>
            </p:txBody>
          </p:sp>
          <p:sp>
            <p:nvSpPr>
              <p:cNvPr id="137" name="Oval 136"/>
              <p:cNvSpPr/>
              <p:nvPr/>
            </p:nvSpPr>
            <p:spPr>
              <a:xfrm>
                <a:off x="11227416" y="2791071"/>
                <a:ext cx="417652"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SKS</a:t>
                </a:r>
                <a:endParaRPr lang="en-US" sz="1000">
                  <a:solidFill>
                    <a:schemeClr val="tx1"/>
                  </a:solidFill>
                  <a:latin typeface="Arial Narrow" pitchFamily="34" charset="0"/>
                </a:endParaRPr>
              </a:p>
            </p:txBody>
          </p:sp>
          <p:cxnSp>
            <p:nvCxnSpPr>
              <p:cNvPr id="138" name="Straight Connector 137"/>
              <p:cNvCxnSpPr>
                <a:stCxn id="136" idx="4"/>
              </p:cNvCxnSpPr>
              <p:nvPr/>
            </p:nvCxnSpPr>
            <p:spPr>
              <a:xfrm>
                <a:off x="10896016" y="3082176"/>
                <a:ext cx="36063" cy="24457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11134978" y="3056797"/>
                <a:ext cx="314170" cy="26995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41" idx="5"/>
              </p:cNvCxnSpPr>
              <p:nvPr/>
            </p:nvCxnSpPr>
            <p:spPr>
              <a:xfrm>
                <a:off x="7234247" y="2558816"/>
                <a:ext cx="250581" cy="26646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6772669" y="2339544"/>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sp>
            <p:nvSpPr>
              <p:cNvPr id="142" name="Oval 141"/>
              <p:cNvSpPr/>
              <p:nvPr/>
            </p:nvSpPr>
            <p:spPr>
              <a:xfrm>
                <a:off x="9454914" y="4773608"/>
                <a:ext cx="667180"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cxnSp>
            <p:nvCxnSpPr>
              <p:cNvPr id="143" name="Straight Connector 142"/>
              <p:cNvCxnSpPr>
                <a:endCxn id="142" idx="1"/>
              </p:cNvCxnSpPr>
              <p:nvPr/>
            </p:nvCxnSpPr>
            <p:spPr>
              <a:xfrm>
                <a:off x="9412372" y="4641552"/>
                <a:ext cx="140248" cy="17468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8979960" y="3092920"/>
                <a:ext cx="295934" cy="23383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8639855" y="2887037"/>
                <a:ext cx="894751"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SEMESTER</a:t>
                </a:r>
                <a:endParaRPr lang="en-US" sz="1000">
                  <a:solidFill>
                    <a:schemeClr val="tx1"/>
                  </a:solidFill>
                  <a:latin typeface="Arial Narrow" pitchFamily="34" charset="0"/>
                </a:endParaRPr>
              </a:p>
            </p:txBody>
          </p:sp>
          <p:sp>
            <p:nvSpPr>
              <p:cNvPr id="146" name="Oval 145"/>
              <p:cNvSpPr/>
              <p:nvPr/>
            </p:nvSpPr>
            <p:spPr>
              <a:xfrm>
                <a:off x="8781506" y="3802951"/>
                <a:ext cx="540772" cy="256893"/>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TAHUN</a:t>
                </a:r>
                <a:endParaRPr lang="en-US" sz="1000">
                  <a:solidFill>
                    <a:schemeClr val="tx1"/>
                  </a:solidFill>
                  <a:latin typeface="Arial Narrow" pitchFamily="34" charset="0"/>
                </a:endParaRPr>
              </a:p>
            </p:txBody>
          </p:sp>
          <p:cxnSp>
            <p:nvCxnSpPr>
              <p:cNvPr id="148" name="Straight Connector 147"/>
              <p:cNvCxnSpPr>
                <a:stCxn id="146" idx="0"/>
              </p:cNvCxnSpPr>
              <p:nvPr/>
            </p:nvCxnSpPr>
            <p:spPr>
              <a:xfrm flipV="1">
                <a:off x="9051892" y="3653195"/>
                <a:ext cx="184799" cy="1497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9656169" y="3789291"/>
                <a:ext cx="667180" cy="29110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smtClean="0">
                    <a:solidFill>
                      <a:schemeClr val="tx1"/>
                    </a:solidFill>
                    <a:latin typeface="Arial Narrow" pitchFamily="34" charset="0"/>
                  </a:rPr>
                  <a:t>…</a:t>
                </a:r>
                <a:endParaRPr lang="en-US" sz="1000">
                  <a:solidFill>
                    <a:schemeClr val="tx1"/>
                  </a:solidFill>
                  <a:latin typeface="Arial Narrow" pitchFamily="34" charset="0"/>
                </a:endParaRPr>
              </a:p>
            </p:txBody>
          </p:sp>
          <p:cxnSp>
            <p:nvCxnSpPr>
              <p:cNvPr id="158" name="Straight Connector 157"/>
              <p:cNvCxnSpPr>
                <a:endCxn id="157" idx="1"/>
              </p:cNvCxnSpPr>
              <p:nvPr/>
            </p:nvCxnSpPr>
            <p:spPr>
              <a:xfrm>
                <a:off x="9613627" y="3657235"/>
                <a:ext cx="140248" cy="17468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3" name="Straight Connector 162"/>
          <p:cNvCxnSpPr/>
          <p:nvPr/>
        </p:nvCxnSpPr>
        <p:spPr>
          <a:xfrm>
            <a:off x="2581516" y="1363836"/>
            <a:ext cx="985962" cy="202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2418773" y="1384064"/>
            <a:ext cx="1148705" cy="10772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V="1">
            <a:off x="2222718" y="2513957"/>
            <a:ext cx="851779" cy="12186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418773" y="2475709"/>
            <a:ext cx="655724"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82" name="Table 181"/>
          <p:cNvGraphicFramePr>
            <a:graphicFrameLocks noGrp="1"/>
          </p:cNvGraphicFramePr>
          <p:nvPr>
            <p:extLst>
              <p:ext uri="{D42A27DB-BD31-4B8C-83A1-F6EECF244321}">
                <p14:modId xmlns:p14="http://schemas.microsoft.com/office/powerpoint/2010/main" val="3173519717"/>
              </p:ext>
            </p:extLst>
          </p:nvPr>
        </p:nvGraphicFramePr>
        <p:xfrm>
          <a:off x="3074497" y="3635110"/>
          <a:ext cx="1686353" cy="985963"/>
        </p:xfrm>
        <a:graphic>
          <a:graphicData uri="http://schemas.openxmlformats.org/drawingml/2006/table">
            <a:tbl>
              <a:tblPr firstRow="1" firstCol="1" bandRow="1"/>
              <a:tblGrid>
                <a:gridCol w="554672"/>
                <a:gridCol w="638810"/>
                <a:gridCol w="492871"/>
              </a:tblGrid>
              <a:tr h="214686">
                <a:tc gridSpan="2">
                  <a:txBody>
                    <a:bodyPr/>
                    <a:lstStyle/>
                    <a:p>
                      <a:pPr algn="l">
                        <a:spcAft>
                          <a:spcPts val="0"/>
                        </a:spcAft>
                      </a:pPr>
                      <a:r>
                        <a:rPr lang="en-US" sz="1400" b="1" i="0" smtClean="0">
                          <a:solidFill>
                            <a:schemeClr val="bg1"/>
                          </a:solidFill>
                          <a:effectLst/>
                          <a:latin typeface="Times New Roman"/>
                          <a:ea typeface="Times New Roman"/>
                        </a:rPr>
                        <a:t>TRANSKRIP</a:t>
                      </a:r>
                      <a:endParaRPr lang="en-US" sz="1400" b="1" i="0">
                        <a:solidFill>
                          <a:schemeClr val="bg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lgn="ctr">
                        <a:spcAft>
                          <a:spcPts val="0"/>
                        </a:spcAft>
                      </a:pPr>
                      <a:endParaRPr lang="en-US" sz="1200" b="0" i="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2637">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200" b="0" i="0" smtClean="0">
                          <a:effectLst/>
                          <a:latin typeface="Times New Roman"/>
                          <a:ea typeface="Times New Roman"/>
                        </a:rPr>
                        <a:t>…</a:t>
                      </a:r>
                      <a:endParaRPr lang="en-US" sz="1200" b="0" i="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b="0" i="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83" name="Straight Connector 182"/>
          <p:cNvCxnSpPr/>
          <p:nvPr/>
        </p:nvCxnSpPr>
        <p:spPr>
          <a:xfrm flipV="1">
            <a:off x="1840818" y="3732643"/>
            <a:ext cx="1233679" cy="11598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flipV="1">
            <a:off x="2418773" y="2512864"/>
            <a:ext cx="655724" cy="12197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flipV="1">
            <a:off x="2418773" y="2522598"/>
            <a:ext cx="655724" cy="236993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579063" y="1520805"/>
            <a:ext cx="1198521" cy="1654946"/>
            <a:chOff x="5571112" y="2200155"/>
            <a:chExt cx="1198521" cy="1654946"/>
          </a:xfrm>
        </p:grpSpPr>
        <p:sp>
          <p:nvSpPr>
            <p:cNvPr id="113" name="Oval 112"/>
            <p:cNvSpPr/>
            <p:nvPr/>
          </p:nvSpPr>
          <p:spPr>
            <a:xfrm>
              <a:off x="5797945" y="2200155"/>
              <a:ext cx="660541" cy="631678"/>
            </a:xfrm>
            <a:prstGeom prst="ellipse">
              <a:avLst/>
            </a:prstGeom>
            <a:solidFill>
              <a:srgbClr val="CCECFF"/>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solidFill>
                  <a:schemeClr val="tx1"/>
                </a:solidFill>
                <a:latin typeface="Arial Narrow" pitchFamily="34" charset="0"/>
              </a:endParaRPr>
            </a:p>
          </p:txBody>
        </p:sp>
        <p:sp>
          <p:nvSpPr>
            <p:cNvPr id="2" name="Rectangle 1"/>
            <p:cNvSpPr/>
            <p:nvPr/>
          </p:nvSpPr>
          <p:spPr>
            <a:xfrm>
              <a:off x="5820141" y="2251105"/>
              <a:ext cx="661400" cy="523220"/>
            </a:xfrm>
            <a:prstGeom prst="rect">
              <a:avLst/>
            </a:prstGeom>
          </p:spPr>
          <p:txBody>
            <a:bodyPr wrap="none">
              <a:spAutoFit/>
            </a:bodyPr>
            <a:lstStyle/>
            <a:p>
              <a:r>
                <a:rPr lang="en-US" sz="1400" smtClean="0">
                  <a:latin typeface="Calibri" pitchFamily="34" charset="0"/>
                </a:rPr>
                <a:t>Skema</a:t>
              </a:r>
            </a:p>
            <a:p>
              <a:r>
                <a:rPr lang="en-US" sz="1400" smtClean="0">
                  <a:latin typeface="Calibri" pitchFamily="34" charset="0"/>
                </a:rPr>
                <a:t> Relasi</a:t>
              </a:r>
              <a:endParaRPr lang="en-US" sz="1400"/>
            </a:p>
          </p:txBody>
        </p:sp>
        <p:sp>
          <p:nvSpPr>
            <p:cNvPr id="90" name="Right Arrow 89"/>
            <p:cNvSpPr/>
            <p:nvPr/>
          </p:nvSpPr>
          <p:spPr>
            <a:xfrm rot="10800000">
              <a:off x="6458486" y="2458925"/>
              <a:ext cx="311147" cy="194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Arrow 101"/>
            <p:cNvSpPr/>
            <p:nvPr/>
          </p:nvSpPr>
          <p:spPr>
            <a:xfrm rot="5400000">
              <a:off x="6021419" y="2904522"/>
              <a:ext cx="304062" cy="181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5797945" y="3159541"/>
              <a:ext cx="735583" cy="695559"/>
            </a:xfrm>
            <a:prstGeom prst="ellipse">
              <a:avLst/>
            </a:prstGeom>
            <a:solidFill>
              <a:srgbClr val="CCECFF"/>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solidFill>
                  <a:schemeClr val="tx1"/>
                </a:solidFill>
                <a:latin typeface="Arial Narrow" pitchFamily="34" charset="0"/>
              </a:endParaRPr>
            </a:p>
          </p:txBody>
        </p:sp>
        <p:sp>
          <p:nvSpPr>
            <p:cNvPr id="115" name="Rectangle 114"/>
            <p:cNvSpPr/>
            <p:nvPr/>
          </p:nvSpPr>
          <p:spPr>
            <a:xfrm>
              <a:off x="5797088" y="3208770"/>
              <a:ext cx="736441" cy="646331"/>
            </a:xfrm>
            <a:prstGeom prst="rect">
              <a:avLst/>
            </a:prstGeom>
          </p:spPr>
          <p:txBody>
            <a:bodyPr wrap="square">
              <a:spAutoFit/>
            </a:bodyPr>
            <a:lstStyle/>
            <a:p>
              <a:pPr algn="ctr"/>
              <a:r>
                <a:rPr lang="en-US" sz="1200" smtClean="0">
                  <a:latin typeface="Calibri" pitchFamily="34" charset="0"/>
                </a:rPr>
                <a:t>Analisis</a:t>
              </a:r>
            </a:p>
            <a:p>
              <a:pPr algn="ctr"/>
              <a:r>
                <a:rPr lang="en-US" sz="1200" smtClean="0">
                  <a:latin typeface="Calibri" pitchFamily="34" charset="0"/>
                </a:rPr>
                <a:t>Normali-</a:t>
              </a:r>
            </a:p>
            <a:p>
              <a:pPr algn="ctr"/>
              <a:r>
                <a:rPr lang="en-US" sz="1200" smtClean="0">
                  <a:latin typeface="Calibri" pitchFamily="34" charset="0"/>
                </a:rPr>
                <a:t>isasi</a:t>
              </a:r>
              <a:endParaRPr lang="en-US" sz="1200"/>
            </a:p>
          </p:txBody>
        </p:sp>
        <p:sp>
          <p:nvSpPr>
            <p:cNvPr id="116" name="Right Arrow 115"/>
            <p:cNvSpPr/>
            <p:nvPr/>
          </p:nvSpPr>
          <p:spPr>
            <a:xfrm rot="10800000">
              <a:off x="5571112" y="3475381"/>
              <a:ext cx="226925" cy="154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itle 1">
            <a:extLst>
              <a:ext uri="{FF2B5EF4-FFF2-40B4-BE49-F238E27FC236}">
                <a16:creationId xmlns:a16="http://schemas.microsoft.com/office/drawing/2014/main" xmlns="" id="{BD21447A-6C77-4E90-9545-B2B98D1C43C0}"/>
              </a:ext>
            </a:extLst>
          </p:cNvPr>
          <p:cNvSpPr txBox="1">
            <a:spLocks/>
          </p:cNvSpPr>
          <p:nvPr/>
        </p:nvSpPr>
        <p:spPr>
          <a:xfrm>
            <a:off x="676274" y="127181"/>
            <a:ext cx="10927927"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Model-R : STUDI KASUS </a:t>
            </a:r>
            <a:r>
              <a:rPr lang="en-US" smtClean="0">
                <a:solidFill>
                  <a:srgbClr val="0033CC"/>
                </a:solidFill>
                <a:latin typeface="AR JULIAN" pitchFamily="2" charset="0"/>
              </a:rPr>
              <a:t>(2) SISTEM AKADEMIk PT</a:t>
            </a:r>
            <a:endParaRPr lang="id-ID">
              <a:solidFill>
                <a:srgbClr val="0033CC"/>
              </a:solidFill>
              <a:latin typeface="AR JULIAN" pitchFamily="2" charset="0"/>
            </a:endParaRPr>
          </a:p>
        </p:txBody>
      </p:sp>
      <p:sp>
        <p:nvSpPr>
          <p:cNvPr id="5" name="Rectangle 4"/>
          <p:cNvSpPr/>
          <p:nvPr/>
        </p:nvSpPr>
        <p:spPr>
          <a:xfrm>
            <a:off x="2746635" y="5029274"/>
            <a:ext cx="6267630" cy="17019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 Same Side Corner Rectangle 117"/>
          <p:cNvSpPr/>
          <p:nvPr/>
        </p:nvSpPr>
        <p:spPr>
          <a:xfrm>
            <a:off x="6637378" y="5194407"/>
            <a:ext cx="1871684" cy="417175"/>
          </a:xfrm>
          <a:prstGeom prst="round2SameRect">
            <a:avLst>
              <a:gd name="adj1" fmla="val 31012"/>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latin typeface="Calibri" pitchFamily="34" charset="0"/>
              </a:rPr>
              <a:t>Data Collection</a:t>
            </a:r>
            <a:endParaRPr lang="en-US" smtClean="0">
              <a:solidFill>
                <a:schemeClr val="bg1"/>
              </a:solidFill>
              <a:latin typeface="Calibri" pitchFamily="34" charset="0"/>
            </a:endParaRPr>
          </a:p>
        </p:txBody>
      </p:sp>
      <p:graphicFrame>
        <p:nvGraphicFramePr>
          <p:cNvPr id="125" name="Table 124"/>
          <p:cNvGraphicFramePr>
            <a:graphicFrameLocks noGrp="1"/>
          </p:cNvGraphicFramePr>
          <p:nvPr>
            <p:extLst>
              <p:ext uri="{D42A27DB-BD31-4B8C-83A1-F6EECF244321}">
                <p14:modId xmlns:p14="http://schemas.microsoft.com/office/powerpoint/2010/main" val="4165335073"/>
              </p:ext>
            </p:extLst>
          </p:nvPr>
        </p:nvGraphicFramePr>
        <p:xfrm>
          <a:off x="3098615" y="5606787"/>
          <a:ext cx="5410215" cy="914455"/>
        </p:xfrm>
        <a:graphic>
          <a:graphicData uri="http://schemas.openxmlformats.org/drawingml/2006/table">
            <a:tbl>
              <a:tblPr/>
              <a:tblGrid>
                <a:gridCol w="1076025"/>
                <a:gridCol w="845539"/>
                <a:gridCol w="606797"/>
                <a:gridCol w="1049645"/>
                <a:gridCol w="782564"/>
                <a:gridCol w="1049645"/>
              </a:tblGrid>
              <a:tr h="263035">
                <a:tc>
                  <a:txBody>
                    <a:bodyPr/>
                    <a:lstStyle/>
                    <a:p>
                      <a:pPr algn="ctr">
                        <a:spcBef>
                          <a:spcPts val="300"/>
                        </a:spcBef>
                        <a:spcAft>
                          <a:spcPts val="300"/>
                        </a:spcAft>
                      </a:pPr>
                      <a:endParaRPr lang="en-US" sz="1200" b="0" i="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spcBef>
                          <a:spcPts val="300"/>
                        </a:spcBef>
                        <a:spcAft>
                          <a:spcPts val="300"/>
                        </a:spcAft>
                      </a:pPr>
                      <a:endParaRPr lang="en-US" sz="1200" b="0" i="0" smtClean="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n-US" sz="1200" b="0" i="0" smtClean="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n-US" sz="1200" b="0" i="0" smtClean="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spcBef>
                          <a:spcPts val="300"/>
                        </a:spcBef>
                        <a:spcAft>
                          <a:spcPts val="300"/>
                        </a:spcAft>
                      </a:pPr>
                      <a:endParaRPr lang="en-US" sz="1200" b="0" i="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a:spcBef>
                          <a:spcPts val="300"/>
                        </a:spcBef>
                        <a:spcAft>
                          <a:spcPts val="300"/>
                        </a:spcAft>
                      </a:pPr>
                      <a:endParaRPr lang="en-US" sz="1200" b="0" i="0">
                        <a:effectLst/>
                        <a:latin typeface="Times New Roman"/>
                        <a:ea typeface="Times New Roman"/>
                      </a:endParaRPr>
                    </a:p>
                  </a:txBody>
                  <a:tcPr marL="68580" marR="6858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02644">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smtClean="0">
                          <a:solidFill>
                            <a:srgbClr val="000000"/>
                          </a:solidFill>
                          <a:effectLst/>
                          <a:latin typeface="Calibri"/>
                        </a:rPr>
                        <a:t>…</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6" name="Rectangle 125"/>
          <p:cNvSpPr/>
          <p:nvPr/>
        </p:nvSpPr>
        <p:spPr>
          <a:xfrm>
            <a:off x="5217459" y="5311884"/>
            <a:ext cx="1622794" cy="307777"/>
          </a:xfrm>
          <a:prstGeom prst="rect">
            <a:avLst/>
          </a:prstGeom>
        </p:spPr>
        <p:txBody>
          <a:bodyPr wrap="square">
            <a:spAutoFit/>
          </a:bodyPr>
          <a:lstStyle/>
          <a:p>
            <a:r>
              <a:rPr lang="en-US" sz="1400" i="1" smtClean="0">
                <a:solidFill>
                  <a:srgbClr val="FF0000"/>
                </a:solidFill>
              </a:rPr>
              <a:t>Lengkapi dengan </a:t>
            </a:r>
            <a:endParaRPr lang="en-US" sz="1400"/>
          </a:p>
        </p:txBody>
      </p:sp>
      <p:sp>
        <p:nvSpPr>
          <p:cNvPr id="85" name="Right Arrow 84"/>
          <p:cNvSpPr/>
          <p:nvPr/>
        </p:nvSpPr>
        <p:spPr>
          <a:xfrm rot="2597191">
            <a:off x="5031677" y="4774477"/>
            <a:ext cx="940733" cy="37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06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58164" y="792480"/>
            <a:ext cx="5073016" cy="5722620"/>
            <a:chOff x="558164" y="899160"/>
            <a:chExt cx="5019676" cy="547878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49" t="17283" r="26680" b="7163"/>
            <a:stretch/>
          </p:blipFill>
          <p:spPr bwMode="auto">
            <a:xfrm>
              <a:off x="558164" y="899160"/>
              <a:ext cx="5019676" cy="547878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9" name="Rectangle 28"/>
            <p:cNvSpPr/>
            <p:nvPr/>
          </p:nvSpPr>
          <p:spPr>
            <a:xfrm>
              <a:off x="670560" y="3954780"/>
              <a:ext cx="4777740" cy="655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smtClean="0">
                  <a:solidFill>
                    <a:prstClr val="black"/>
                  </a:solidFill>
                </a:rPr>
                <a:t>Bagian proses</a:t>
              </a:r>
              <a:br>
                <a:rPr lang="en-US" sz="1200" smtClean="0">
                  <a:solidFill>
                    <a:prstClr val="black"/>
                  </a:solidFill>
                </a:rPr>
              </a:br>
              <a:r>
                <a:rPr lang="en-US" sz="1200" smtClean="0">
                  <a:solidFill>
                    <a:prstClr val="black"/>
                  </a:solidFill>
                </a:rPr>
                <a:t>Sistem Operasi</a:t>
              </a:r>
              <a:endParaRPr lang="en-US" sz="1200">
                <a:solidFill>
                  <a:prstClr val="black"/>
                </a:solidFill>
              </a:endParaRPr>
            </a:p>
          </p:txBody>
        </p:sp>
      </p:grpSp>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prstClr val="white"/>
                </a:solidFill>
                <a:latin typeface="AR JULIAN" pitchFamily="2" charset="0"/>
                <a:sym typeface="Wingdings"/>
              </a:rPr>
              <a:t> </a:t>
            </a:r>
            <a:r>
              <a:rPr lang="en-US" sz="3200" smtClean="0">
                <a:solidFill>
                  <a:prstClr val="white"/>
                </a:solidFill>
                <a:latin typeface="AR JULIAN" pitchFamily="2" charset="0"/>
              </a:rPr>
              <a:t>PENDALAMAN KONSEP DBMS</a:t>
            </a:r>
            <a:endParaRPr lang="id-ID" sz="3200">
              <a:solidFill>
                <a:prstClr val="white"/>
              </a:solidFill>
              <a:latin typeface="AR JULIAN" pitchFamily="2" charset="0"/>
            </a:endParaRPr>
          </a:p>
        </p:txBody>
      </p:sp>
      <p:sp>
        <p:nvSpPr>
          <p:cNvPr id="28" name="Rectangle 27"/>
          <p:cNvSpPr/>
          <p:nvPr/>
        </p:nvSpPr>
        <p:spPr>
          <a:xfrm>
            <a:off x="5821552" y="3043741"/>
            <a:ext cx="5981700" cy="3631763"/>
          </a:xfrm>
          <a:prstGeom prst="rect">
            <a:avLst/>
          </a:prstGeom>
        </p:spPr>
        <p:txBody>
          <a:bodyPr wrap="square">
            <a:spAutoFit/>
          </a:bodyPr>
          <a:lstStyle/>
          <a:p>
            <a:pPr algn="just">
              <a:spcAft>
                <a:spcPts val="600"/>
              </a:spcAft>
            </a:pPr>
            <a:r>
              <a:rPr lang="en-US" sz="1400">
                <a:solidFill>
                  <a:prstClr val="black"/>
                </a:solidFill>
                <a:latin typeface="Times New Roman"/>
                <a:ea typeface="Times New Roman"/>
              </a:rPr>
              <a:t>Komponen fungsional </a:t>
            </a:r>
            <a:r>
              <a:rPr lang="en-US" sz="1400" smtClean="0">
                <a:solidFill>
                  <a:prstClr val="black"/>
                </a:solidFill>
                <a:latin typeface="Times New Roman"/>
                <a:ea typeface="Times New Roman"/>
              </a:rPr>
              <a:t>Arsitektur DBMS </a:t>
            </a:r>
            <a:r>
              <a:rPr lang="en-US" sz="1400">
                <a:solidFill>
                  <a:prstClr val="black"/>
                </a:solidFill>
                <a:latin typeface="Times New Roman"/>
                <a:ea typeface="Times New Roman"/>
              </a:rPr>
              <a:t>terdiri dari </a:t>
            </a:r>
            <a:r>
              <a:rPr lang="en-US" sz="1400" i="1">
                <a:solidFill>
                  <a:prstClr val="black"/>
                </a:solidFill>
                <a:latin typeface="Times New Roman"/>
                <a:ea typeface="Times New Roman"/>
              </a:rPr>
              <a:t>Database Manager</a:t>
            </a:r>
            <a:r>
              <a:rPr lang="en-US" sz="1400">
                <a:solidFill>
                  <a:prstClr val="black"/>
                </a:solidFill>
                <a:latin typeface="Times New Roman"/>
                <a:ea typeface="Times New Roman"/>
              </a:rPr>
              <a:t>,</a:t>
            </a:r>
            <a:r>
              <a:rPr lang="en-US" sz="1400" i="1">
                <a:solidFill>
                  <a:prstClr val="black"/>
                </a:solidFill>
                <a:latin typeface="Times New Roman"/>
                <a:ea typeface="Times New Roman"/>
              </a:rPr>
              <a:t> Query Processor</a:t>
            </a:r>
            <a:r>
              <a:rPr lang="en-US" sz="1400">
                <a:solidFill>
                  <a:prstClr val="black"/>
                </a:solidFill>
                <a:latin typeface="Times New Roman"/>
                <a:ea typeface="Times New Roman"/>
              </a:rPr>
              <a:t>, </a:t>
            </a:r>
            <a:r>
              <a:rPr lang="en-US" sz="1400" i="1">
                <a:solidFill>
                  <a:prstClr val="black"/>
                </a:solidFill>
                <a:latin typeface="Times New Roman"/>
                <a:ea typeface="Times New Roman"/>
              </a:rPr>
              <a:t>DDL Compiler</a:t>
            </a:r>
            <a:r>
              <a:rPr lang="en-US" sz="1400">
                <a:solidFill>
                  <a:prstClr val="black"/>
                </a:solidFill>
                <a:latin typeface="Times New Roman"/>
                <a:ea typeface="Times New Roman"/>
              </a:rPr>
              <a:t>, </a:t>
            </a:r>
            <a:r>
              <a:rPr lang="en-US" sz="1400" i="1">
                <a:solidFill>
                  <a:prstClr val="black"/>
                </a:solidFill>
                <a:latin typeface="Times New Roman"/>
                <a:ea typeface="Times New Roman"/>
              </a:rPr>
              <a:t>DML Precompiler</a:t>
            </a:r>
            <a:r>
              <a:rPr lang="en-US" sz="1400">
                <a:solidFill>
                  <a:prstClr val="black"/>
                </a:solidFill>
                <a:latin typeface="Times New Roman"/>
                <a:ea typeface="Times New Roman"/>
              </a:rPr>
              <a:t>, </a:t>
            </a:r>
            <a:r>
              <a:rPr lang="en-US" sz="1400" i="1">
                <a:solidFill>
                  <a:prstClr val="black"/>
                </a:solidFill>
                <a:latin typeface="Times New Roman"/>
                <a:ea typeface="Times New Roman"/>
              </a:rPr>
              <a:t>Program Object </a:t>
            </a:r>
            <a:r>
              <a:rPr lang="en-US" sz="1400" i="1" smtClean="0">
                <a:solidFill>
                  <a:prstClr val="black"/>
                </a:solidFill>
                <a:latin typeface="Times New Roman"/>
                <a:ea typeface="Times New Roman"/>
              </a:rPr>
              <a:t>Code</a:t>
            </a:r>
            <a:r>
              <a:rPr lang="en-US" sz="1400" smtClean="0">
                <a:solidFill>
                  <a:prstClr val="black"/>
                </a:solidFill>
                <a:latin typeface="Times New Roman"/>
                <a:ea typeface="Times New Roman"/>
              </a:rPr>
              <a:t> (gambar).</a:t>
            </a:r>
            <a:endParaRPr lang="en-US" sz="1400">
              <a:solidFill>
                <a:prstClr val="black"/>
              </a:solidFill>
              <a:latin typeface="Times New Roman"/>
              <a:ea typeface="Times New Roman"/>
            </a:endParaRPr>
          </a:p>
          <a:p>
            <a:pPr marL="228600" indent="-228600" algn="just">
              <a:spcAft>
                <a:spcPts val="600"/>
              </a:spcAft>
              <a:buFontTx/>
              <a:buAutoNum type="arabicPeriod"/>
            </a:pPr>
            <a:r>
              <a:rPr lang="en-US" sz="1400" smtClean="0">
                <a:solidFill>
                  <a:prstClr val="black"/>
                </a:solidFill>
                <a:latin typeface="Times New Roman"/>
                <a:ea typeface="Times New Roman"/>
              </a:rPr>
              <a:t>Bagian </a:t>
            </a:r>
            <a:r>
              <a:rPr lang="en-US" sz="1400">
                <a:solidFill>
                  <a:prstClr val="black"/>
                </a:solidFill>
                <a:latin typeface="Times New Roman"/>
                <a:ea typeface="Times New Roman"/>
              </a:rPr>
              <a:t>sistem operasi yang sangat terkait dengan DBMS adalah </a:t>
            </a:r>
            <a:r>
              <a:rPr lang="en-US" sz="1400" i="1">
                <a:solidFill>
                  <a:prstClr val="black"/>
                </a:solidFill>
                <a:latin typeface="Times New Roman"/>
                <a:ea typeface="Times New Roman"/>
              </a:rPr>
              <a:t>file manager</a:t>
            </a:r>
            <a:r>
              <a:rPr lang="en-US" sz="1400">
                <a:solidFill>
                  <a:prstClr val="black"/>
                </a:solidFill>
                <a:latin typeface="Times New Roman"/>
                <a:ea typeface="Times New Roman"/>
              </a:rPr>
              <a:t> sebagai </a:t>
            </a:r>
            <a:r>
              <a:rPr lang="en-US" sz="1400" i="1">
                <a:solidFill>
                  <a:prstClr val="black"/>
                </a:solidFill>
                <a:latin typeface="Times New Roman"/>
                <a:ea typeface="Times New Roman"/>
              </a:rPr>
              <a:t>file management system</a:t>
            </a:r>
            <a:r>
              <a:rPr lang="en-US" sz="1400">
                <a:solidFill>
                  <a:prstClr val="black"/>
                </a:solidFill>
                <a:latin typeface="Times New Roman"/>
                <a:ea typeface="Times New Roman"/>
              </a:rPr>
              <a:t> (FMS) yang erat dengan mekanisme alokasi penyimpanan data di dalam </a:t>
            </a:r>
            <a:r>
              <a:rPr lang="en-US" sz="1400" i="1" smtClean="0">
                <a:solidFill>
                  <a:prstClr val="black"/>
                </a:solidFill>
                <a:latin typeface="Times New Roman"/>
                <a:ea typeface="Times New Roman"/>
              </a:rPr>
              <a:t>storage</a:t>
            </a:r>
            <a:r>
              <a:rPr lang="en-US" sz="1400" smtClean="0">
                <a:solidFill>
                  <a:prstClr val="black"/>
                </a:solidFill>
                <a:latin typeface="Times New Roman"/>
                <a:ea typeface="Times New Roman"/>
              </a:rPr>
              <a:t>, mencakup :</a:t>
            </a:r>
          </a:p>
          <a:p>
            <a:pPr marL="571500" lvl="1" indent="-228600" algn="just">
              <a:spcAft>
                <a:spcPts val="600"/>
              </a:spcAft>
              <a:buFont typeface="Wingdings" pitchFamily="2" charset="2"/>
              <a:buChar char="ü"/>
            </a:pPr>
            <a:r>
              <a:rPr lang="en-US" sz="1400" b="1">
                <a:solidFill>
                  <a:prstClr val="black"/>
                </a:solidFill>
                <a:latin typeface="Times New Roman"/>
                <a:ea typeface="Times New Roman"/>
              </a:rPr>
              <a:t>File Manager</a:t>
            </a:r>
            <a:r>
              <a:rPr lang="en-US" sz="1400">
                <a:solidFill>
                  <a:prstClr val="black"/>
                </a:solidFill>
                <a:latin typeface="Times New Roman"/>
                <a:ea typeface="Times New Roman"/>
              </a:rPr>
              <a:t>, bagian yang mengatur alokasi ruang (space) pada disk storage dan struktur data yang digunakan merepresentasikan informasi yang disimpan dalam disk. Sering disebut sebagai File Management System (FMS</a:t>
            </a:r>
            <a:r>
              <a:rPr lang="en-US" sz="1400" smtClean="0">
                <a:solidFill>
                  <a:prstClr val="black"/>
                </a:solidFill>
                <a:latin typeface="Times New Roman"/>
                <a:ea typeface="Times New Roman"/>
              </a:rPr>
              <a:t>).</a:t>
            </a:r>
          </a:p>
          <a:p>
            <a:pPr marL="571500" lvl="1" indent="-228600" algn="just">
              <a:spcAft>
                <a:spcPts val="600"/>
              </a:spcAft>
              <a:buFont typeface="Wingdings" pitchFamily="2" charset="2"/>
              <a:buChar char="ü"/>
            </a:pPr>
            <a:r>
              <a:rPr lang="en-US" sz="1400" b="1">
                <a:solidFill>
                  <a:prstClr val="black"/>
                </a:solidFill>
                <a:latin typeface="Times New Roman"/>
                <a:ea typeface="Times New Roman"/>
              </a:rPr>
              <a:t>Data file,</a:t>
            </a:r>
            <a:r>
              <a:rPr lang="en-US" sz="1400">
                <a:solidFill>
                  <a:prstClr val="black"/>
                </a:solidFill>
                <a:latin typeface="Times New Roman"/>
                <a:ea typeface="Times New Roman"/>
              </a:rPr>
              <a:t> bagian yang menyimpan database itu sendiri</a:t>
            </a:r>
            <a:r>
              <a:rPr lang="en-US" sz="1400" smtClean="0">
                <a:solidFill>
                  <a:prstClr val="black"/>
                </a:solidFill>
                <a:latin typeface="Times New Roman"/>
                <a:ea typeface="Times New Roman"/>
              </a:rPr>
              <a:t>.</a:t>
            </a:r>
          </a:p>
          <a:p>
            <a:pPr marL="571500" lvl="1" indent="-228600" algn="just">
              <a:spcAft>
                <a:spcPts val="600"/>
              </a:spcAft>
              <a:buFont typeface="Wingdings" pitchFamily="2" charset="2"/>
              <a:buChar char="ü"/>
            </a:pPr>
            <a:r>
              <a:rPr lang="en-US" sz="1400" b="1">
                <a:solidFill>
                  <a:prstClr val="black"/>
                </a:solidFill>
                <a:latin typeface="Times New Roman"/>
                <a:ea typeface="Times New Roman"/>
              </a:rPr>
              <a:t>Data Dictionary,</a:t>
            </a:r>
            <a:r>
              <a:rPr lang="en-US" sz="1400">
                <a:solidFill>
                  <a:prstClr val="black"/>
                </a:solidFill>
                <a:latin typeface="Times New Roman"/>
                <a:ea typeface="Times New Roman"/>
              </a:rPr>
              <a:t> bagian yang digunakan secara potensialdigunakan untuk penekanan desain yang baik dan implementasi yang efisien. Agar implementasi mendapatkan akses yang cepat maka didefinikan konsep data </a:t>
            </a:r>
            <a:r>
              <a:rPr lang="en-US" sz="1400" b="1">
                <a:solidFill>
                  <a:prstClr val="black"/>
                </a:solidFill>
                <a:latin typeface="Times New Roman"/>
                <a:ea typeface="Times New Roman"/>
              </a:rPr>
              <a:t>Index.</a:t>
            </a:r>
            <a:r>
              <a:rPr lang="en-US" sz="1400">
                <a:solidFill>
                  <a:prstClr val="black"/>
                </a:solidFill>
                <a:latin typeface="Times New Roman"/>
                <a:ea typeface="Times New Roman"/>
              </a:rPr>
              <a:t> Agar kebutuhan informasi tentang data dalam database dapat digunakan sebagai selektor strategi diperlukan konsep </a:t>
            </a:r>
            <a:r>
              <a:rPr lang="en-US" sz="1400" b="1">
                <a:solidFill>
                  <a:prstClr val="black"/>
                </a:solidFill>
                <a:latin typeface="Times New Roman"/>
                <a:ea typeface="Times New Roman"/>
              </a:rPr>
              <a:t>statitical </a:t>
            </a:r>
            <a:r>
              <a:rPr lang="en-US" sz="1400" b="1" smtClean="0">
                <a:solidFill>
                  <a:prstClr val="black"/>
                </a:solidFill>
                <a:latin typeface="Times New Roman"/>
                <a:ea typeface="Times New Roman"/>
              </a:rPr>
              <a:t>data.</a:t>
            </a:r>
            <a:endParaRPr lang="en-US" sz="1400" smtClean="0">
              <a:solidFill>
                <a:prstClr val="black"/>
              </a:solidFill>
              <a:latin typeface="Times New Roman"/>
              <a:ea typeface="Times New Roman"/>
            </a:endParaRPr>
          </a:p>
        </p:txBody>
      </p:sp>
      <p:pic>
        <p:nvPicPr>
          <p:cNvPr id="32"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437" t="20378" r="22677" b="25448"/>
          <a:stretch/>
        </p:blipFill>
        <p:spPr bwMode="auto">
          <a:xfrm>
            <a:off x="7222756" y="722299"/>
            <a:ext cx="4595864" cy="22876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381154" y="3554059"/>
            <a:ext cx="300082" cy="369332"/>
          </a:xfrm>
          <a:prstGeom prst="rect">
            <a:avLst/>
          </a:prstGeom>
        </p:spPr>
        <p:txBody>
          <a:bodyPr wrap="none">
            <a:spAutoFit/>
          </a:bodyPr>
          <a:lstStyle/>
          <a:p>
            <a:r>
              <a:rPr lang="en-US">
                <a:solidFill>
                  <a:srgbClr val="FF0000"/>
                </a:solidFill>
              </a:rPr>
              <a:t>5</a:t>
            </a:r>
          </a:p>
        </p:txBody>
      </p:sp>
      <p:sp>
        <p:nvSpPr>
          <p:cNvPr id="9" name="Rectangle 8"/>
          <p:cNvSpPr/>
          <p:nvPr/>
        </p:nvSpPr>
        <p:spPr>
          <a:xfrm>
            <a:off x="4915808" y="2935937"/>
            <a:ext cx="300082" cy="369332"/>
          </a:xfrm>
          <a:prstGeom prst="rect">
            <a:avLst/>
          </a:prstGeom>
        </p:spPr>
        <p:txBody>
          <a:bodyPr wrap="none">
            <a:spAutoFit/>
          </a:bodyPr>
          <a:lstStyle/>
          <a:p>
            <a:r>
              <a:rPr lang="en-US" smtClean="0">
                <a:solidFill>
                  <a:srgbClr val="FF0000"/>
                </a:solidFill>
              </a:rPr>
              <a:t>1</a:t>
            </a:r>
            <a:endParaRPr lang="en-US">
              <a:solidFill>
                <a:srgbClr val="FF0000"/>
              </a:solidFill>
            </a:endParaRPr>
          </a:p>
        </p:txBody>
      </p:sp>
      <p:sp>
        <p:nvSpPr>
          <p:cNvPr id="10" name="Rectangle 9"/>
          <p:cNvSpPr/>
          <p:nvPr/>
        </p:nvSpPr>
        <p:spPr>
          <a:xfrm>
            <a:off x="3647943" y="2935937"/>
            <a:ext cx="300082" cy="369332"/>
          </a:xfrm>
          <a:prstGeom prst="rect">
            <a:avLst/>
          </a:prstGeom>
        </p:spPr>
        <p:txBody>
          <a:bodyPr wrap="none">
            <a:spAutoFit/>
          </a:bodyPr>
          <a:lstStyle/>
          <a:p>
            <a:r>
              <a:rPr lang="en-US">
                <a:solidFill>
                  <a:srgbClr val="FF0000"/>
                </a:solidFill>
              </a:rPr>
              <a:t>2</a:t>
            </a:r>
          </a:p>
        </p:txBody>
      </p:sp>
      <p:sp>
        <p:nvSpPr>
          <p:cNvPr id="11" name="Rectangle 10"/>
          <p:cNvSpPr/>
          <p:nvPr/>
        </p:nvSpPr>
        <p:spPr>
          <a:xfrm>
            <a:off x="2403129" y="2924854"/>
            <a:ext cx="300082" cy="369332"/>
          </a:xfrm>
          <a:prstGeom prst="rect">
            <a:avLst/>
          </a:prstGeom>
        </p:spPr>
        <p:txBody>
          <a:bodyPr wrap="none">
            <a:spAutoFit/>
          </a:bodyPr>
          <a:lstStyle/>
          <a:p>
            <a:r>
              <a:rPr lang="en-US" smtClean="0">
                <a:solidFill>
                  <a:srgbClr val="FF0000"/>
                </a:solidFill>
              </a:rPr>
              <a:t>3</a:t>
            </a:r>
            <a:endParaRPr lang="en-US">
              <a:solidFill>
                <a:srgbClr val="FF0000"/>
              </a:solidFill>
            </a:endParaRPr>
          </a:p>
        </p:txBody>
      </p:sp>
      <p:sp>
        <p:nvSpPr>
          <p:cNvPr id="12" name="Rectangle 11"/>
          <p:cNvSpPr/>
          <p:nvPr/>
        </p:nvSpPr>
        <p:spPr>
          <a:xfrm>
            <a:off x="874006" y="3032430"/>
            <a:ext cx="300082" cy="369332"/>
          </a:xfrm>
          <a:prstGeom prst="rect">
            <a:avLst/>
          </a:prstGeom>
        </p:spPr>
        <p:txBody>
          <a:bodyPr wrap="none">
            <a:spAutoFit/>
          </a:bodyPr>
          <a:lstStyle/>
          <a:p>
            <a:r>
              <a:rPr lang="en-US">
                <a:solidFill>
                  <a:srgbClr val="FF0000"/>
                </a:solidFill>
              </a:rPr>
              <a:t>4</a:t>
            </a:r>
          </a:p>
        </p:txBody>
      </p:sp>
      <p:sp>
        <p:nvSpPr>
          <p:cNvPr id="13" name="Rectangle 12"/>
          <p:cNvSpPr/>
          <p:nvPr/>
        </p:nvSpPr>
        <p:spPr>
          <a:xfrm>
            <a:off x="5221828" y="1867122"/>
            <a:ext cx="300082" cy="369332"/>
          </a:xfrm>
          <a:prstGeom prst="rect">
            <a:avLst/>
          </a:prstGeom>
        </p:spPr>
        <p:txBody>
          <a:bodyPr wrap="none">
            <a:spAutoFit/>
          </a:bodyPr>
          <a:lstStyle/>
          <a:p>
            <a:r>
              <a:rPr lang="en-US" smtClean="0">
                <a:solidFill>
                  <a:srgbClr val="FF0000"/>
                </a:solidFill>
              </a:rPr>
              <a:t>1</a:t>
            </a:r>
            <a:endParaRPr lang="en-US">
              <a:solidFill>
                <a:srgbClr val="FF0000"/>
              </a:solidFill>
            </a:endParaRPr>
          </a:p>
        </p:txBody>
      </p:sp>
      <p:sp>
        <p:nvSpPr>
          <p:cNvPr id="14" name="Rectangle 13"/>
          <p:cNvSpPr/>
          <p:nvPr/>
        </p:nvSpPr>
        <p:spPr>
          <a:xfrm>
            <a:off x="4074610" y="1854515"/>
            <a:ext cx="300082" cy="369332"/>
          </a:xfrm>
          <a:prstGeom prst="rect">
            <a:avLst/>
          </a:prstGeom>
        </p:spPr>
        <p:txBody>
          <a:bodyPr wrap="none">
            <a:spAutoFit/>
          </a:bodyPr>
          <a:lstStyle/>
          <a:p>
            <a:r>
              <a:rPr lang="en-US">
                <a:solidFill>
                  <a:srgbClr val="FF0000"/>
                </a:solidFill>
              </a:rPr>
              <a:t>2</a:t>
            </a:r>
          </a:p>
        </p:txBody>
      </p:sp>
      <p:sp>
        <p:nvSpPr>
          <p:cNvPr id="15" name="Rectangle 14"/>
          <p:cNvSpPr/>
          <p:nvPr/>
        </p:nvSpPr>
        <p:spPr>
          <a:xfrm>
            <a:off x="2917961" y="1854515"/>
            <a:ext cx="300082" cy="369332"/>
          </a:xfrm>
          <a:prstGeom prst="rect">
            <a:avLst/>
          </a:prstGeom>
        </p:spPr>
        <p:txBody>
          <a:bodyPr wrap="none">
            <a:spAutoFit/>
          </a:bodyPr>
          <a:lstStyle/>
          <a:p>
            <a:r>
              <a:rPr lang="en-US" smtClean="0">
                <a:solidFill>
                  <a:srgbClr val="FF0000"/>
                </a:solidFill>
              </a:rPr>
              <a:t>3</a:t>
            </a:r>
            <a:endParaRPr lang="en-US">
              <a:solidFill>
                <a:srgbClr val="FF0000"/>
              </a:solidFill>
            </a:endParaRPr>
          </a:p>
        </p:txBody>
      </p:sp>
      <p:sp>
        <p:nvSpPr>
          <p:cNvPr id="16" name="Rectangle 15"/>
          <p:cNvSpPr/>
          <p:nvPr/>
        </p:nvSpPr>
        <p:spPr>
          <a:xfrm>
            <a:off x="1381154" y="1832592"/>
            <a:ext cx="300082" cy="369332"/>
          </a:xfrm>
          <a:prstGeom prst="rect">
            <a:avLst/>
          </a:prstGeom>
        </p:spPr>
        <p:txBody>
          <a:bodyPr wrap="none">
            <a:spAutoFit/>
          </a:bodyPr>
          <a:lstStyle/>
          <a:p>
            <a:r>
              <a:rPr lang="en-US">
                <a:solidFill>
                  <a:srgbClr val="FF0000"/>
                </a:solidFill>
              </a:rPr>
              <a:t>4</a:t>
            </a:r>
          </a:p>
        </p:txBody>
      </p:sp>
      <p:cxnSp>
        <p:nvCxnSpPr>
          <p:cNvPr id="17" name="Straight Arrow Connector 16"/>
          <p:cNvCxnSpPr/>
          <p:nvPr/>
        </p:nvCxnSpPr>
        <p:spPr>
          <a:xfrm flipV="1">
            <a:off x="5432612" y="1390810"/>
            <a:ext cx="404308" cy="334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432612" y="1725364"/>
            <a:ext cx="404308" cy="47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836920" y="2051788"/>
            <a:ext cx="1041632" cy="461665"/>
          </a:xfrm>
          <a:prstGeom prst="rect">
            <a:avLst/>
          </a:prstGeom>
        </p:spPr>
        <p:txBody>
          <a:bodyPr wrap="none">
            <a:spAutoFit/>
          </a:bodyPr>
          <a:lstStyle/>
          <a:p>
            <a:r>
              <a:rPr lang="en-US" sz="1200" smtClean="0">
                <a:solidFill>
                  <a:srgbClr val="FF0000"/>
                </a:solidFill>
              </a:rPr>
              <a:t>1. Command </a:t>
            </a:r>
            <a:r>
              <a:rPr lang="en-US" sz="1200" smtClean="0">
                <a:solidFill>
                  <a:srgbClr val="FF0000"/>
                </a:solidFill>
              </a:rPr>
              <a:t/>
            </a:r>
            <a:br>
              <a:rPr lang="en-US" sz="1200" smtClean="0">
                <a:solidFill>
                  <a:srgbClr val="FF0000"/>
                </a:solidFill>
              </a:rPr>
            </a:br>
            <a:r>
              <a:rPr lang="en-US" sz="1200" smtClean="0">
                <a:solidFill>
                  <a:srgbClr val="FF0000"/>
                </a:solidFill>
              </a:rPr>
              <a:t>   prompt/line</a:t>
            </a:r>
            <a:endParaRPr lang="en-US" sz="1200">
              <a:solidFill>
                <a:srgbClr val="FF0000"/>
              </a:solidFill>
            </a:endParaRPr>
          </a:p>
        </p:txBody>
      </p:sp>
      <p:sp>
        <p:nvSpPr>
          <p:cNvPr id="20" name="Rectangle 19"/>
          <p:cNvSpPr/>
          <p:nvPr/>
        </p:nvSpPr>
        <p:spPr>
          <a:xfrm>
            <a:off x="5836920" y="1211377"/>
            <a:ext cx="1419619" cy="830997"/>
          </a:xfrm>
          <a:prstGeom prst="rect">
            <a:avLst/>
          </a:prstGeom>
        </p:spPr>
        <p:txBody>
          <a:bodyPr wrap="none">
            <a:spAutoFit/>
          </a:bodyPr>
          <a:lstStyle/>
          <a:p>
            <a:r>
              <a:rPr lang="en-US" sz="1200">
                <a:solidFill>
                  <a:srgbClr val="FF0000"/>
                </a:solidFill>
              </a:rPr>
              <a:t>2</a:t>
            </a:r>
            <a:r>
              <a:rPr lang="en-US" sz="1200" smtClean="0">
                <a:solidFill>
                  <a:srgbClr val="FF0000"/>
                </a:solidFill>
              </a:rPr>
              <a:t>. UI (front DBMS), </a:t>
            </a:r>
            <a:r>
              <a:rPr lang="en-US" sz="1200" smtClean="0">
                <a:solidFill>
                  <a:srgbClr val="FF0000"/>
                </a:solidFill>
              </a:rPr>
              <a:t/>
            </a:r>
            <a:br>
              <a:rPr lang="en-US" sz="1200" smtClean="0">
                <a:solidFill>
                  <a:srgbClr val="FF0000"/>
                </a:solidFill>
              </a:rPr>
            </a:br>
            <a:r>
              <a:rPr lang="en-US" sz="1200" smtClean="0">
                <a:solidFill>
                  <a:srgbClr val="FF0000"/>
                </a:solidFill>
              </a:rPr>
              <a:t>   contoh </a:t>
            </a:r>
            <a:r>
              <a:rPr lang="en-US" sz="1200" smtClean="0">
                <a:solidFill>
                  <a:srgbClr val="FF0000"/>
                </a:solidFill>
              </a:rPr>
              <a:t>MySQL </a:t>
            </a:r>
            <a:r>
              <a:rPr lang="en-US" sz="1200" smtClean="0">
                <a:solidFill>
                  <a:srgbClr val="FF0000"/>
                </a:solidFill>
              </a:rPr>
              <a:t/>
            </a:r>
            <a:br>
              <a:rPr lang="en-US" sz="1200" smtClean="0">
                <a:solidFill>
                  <a:srgbClr val="FF0000"/>
                </a:solidFill>
              </a:rPr>
            </a:br>
            <a:r>
              <a:rPr lang="en-US" sz="1200" smtClean="0">
                <a:solidFill>
                  <a:srgbClr val="FF0000"/>
                </a:solidFill>
              </a:rPr>
              <a:t>    </a:t>
            </a:r>
            <a:r>
              <a:rPr lang="en-US" sz="1200" smtClean="0">
                <a:solidFill>
                  <a:srgbClr val="FF0000"/>
                </a:solidFill>
                <a:sym typeface="Wingdings" pitchFamily="2" charset="2"/>
              </a:rPr>
              <a:t> </a:t>
            </a:r>
            <a:r>
              <a:rPr lang="en-US" sz="1200" smtClean="0">
                <a:solidFill>
                  <a:srgbClr val="FF0000"/>
                </a:solidFill>
                <a:sym typeface="Wingdings" pitchFamily="2" charset="2"/>
              </a:rPr>
              <a:t>front = </a:t>
            </a:r>
            <a:r>
              <a:rPr lang="en-US" sz="1200" smtClean="0">
                <a:solidFill>
                  <a:srgbClr val="FF0000"/>
                </a:solidFill>
                <a:sym typeface="Wingdings" pitchFamily="2" charset="2"/>
              </a:rPr>
              <a:t/>
            </a:r>
            <a:br>
              <a:rPr lang="en-US" sz="1200" smtClean="0">
                <a:solidFill>
                  <a:srgbClr val="FF0000"/>
                </a:solidFill>
                <a:sym typeface="Wingdings" pitchFamily="2" charset="2"/>
              </a:rPr>
            </a:br>
            <a:r>
              <a:rPr lang="en-US" sz="1200" smtClean="0">
                <a:solidFill>
                  <a:srgbClr val="FF0000"/>
                </a:solidFill>
                <a:sym typeface="Wingdings" pitchFamily="2" charset="2"/>
              </a:rPr>
              <a:t>        PHPMyAdmin</a:t>
            </a:r>
            <a:endParaRPr lang="en-US" sz="1200">
              <a:solidFill>
                <a:srgbClr val="FF0000"/>
              </a:solidFill>
            </a:endParaRPr>
          </a:p>
        </p:txBody>
      </p:sp>
      <p:sp>
        <p:nvSpPr>
          <p:cNvPr id="26" name="Rounded Rectangle 25"/>
          <p:cNvSpPr/>
          <p:nvPr/>
        </p:nvSpPr>
        <p:spPr>
          <a:xfrm>
            <a:off x="10224164" y="143185"/>
            <a:ext cx="1681833"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prstClr val="black"/>
                </a:solidFill>
              </a:rPr>
              <a:t>Harus Selalu di-REVIEW</a:t>
            </a:r>
            <a:endParaRPr lang="en-US" sz="1600" i="1">
              <a:solidFill>
                <a:prstClr val="black"/>
              </a:solidFill>
            </a:endParaRPr>
          </a:p>
        </p:txBody>
      </p:sp>
    </p:spTree>
    <p:extLst>
      <p:ext uri="{BB962C8B-B14F-4D97-AF65-F5344CB8AC3E}">
        <p14:creationId xmlns:p14="http://schemas.microsoft.com/office/powerpoint/2010/main" val="2155943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BD21447A-6C77-4E90-9545-B2B98D1C43C0}"/>
              </a:ext>
            </a:extLst>
          </p:cNvPr>
          <p:cNvSpPr txBox="1">
            <a:spLocks/>
          </p:cNvSpPr>
          <p:nvPr/>
        </p:nvSpPr>
        <p:spPr>
          <a:xfrm>
            <a:off x="647701" y="135411"/>
            <a:ext cx="10911186" cy="493240"/>
          </a:xfrm>
          <a:prstGeom prst="rect">
            <a:avLst/>
          </a:prstGeom>
          <a:solidFill>
            <a:schemeClr val="tx1"/>
          </a:solid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schemeClr val="bg1"/>
                </a:solidFill>
                <a:latin typeface="AR JULIAN" pitchFamily="2" charset="0"/>
                <a:sym typeface="Wingdings"/>
              </a:rPr>
              <a:t> STUDI KASUS : REVIEW</a:t>
            </a:r>
            <a:endParaRPr lang="id-ID">
              <a:solidFill>
                <a:schemeClr val="bg1"/>
              </a:solidFill>
              <a:latin typeface="AR JULIAN" pitchFamily="2" charset="0"/>
            </a:endParaRPr>
          </a:p>
        </p:txBody>
      </p:sp>
      <p:sp>
        <p:nvSpPr>
          <p:cNvPr id="23" name="Title 1"/>
          <p:cNvSpPr txBox="1">
            <a:spLocks/>
          </p:cNvSpPr>
          <p:nvPr/>
        </p:nvSpPr>
        <p:spPr>
          <a:xfrm>
            <a:off x="1028301" y="873023"/>
            <a:ext cx="9667873" cy="3241134"/>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Bef>
                <a:spcPts val="0"/>
              </a:spcBef>
              <a:spcAft>
                <a:spcPts val="300"/>
              </a:spcAft>
            </a:pPr>
            <a:r>
              <a:rPr lang="en-US" sz="2400" b="1" cap="none" smtClean="0">
                <a:latin typeface="Calibri" pitchFamily="34" charset="0"/>
              </a:rPr>
              <a:t>Review : PERTANYAAN PROBLEM </a:t>
            </a:r>
          </a:p>
          <a:p>
            <a:pPr algn="l">
              <a:lnSpc>
                <a:spcPct val="100000"/>
              </a:lnSpc>
              <a:spcBef>
                <a:spcPts val="0"/>
              </a:spcBef>
              <a:spcAft>
                <a:spcPts val="300"/>
              </a:spcAft>
            </a:pPr>
            <a:r>
              <a:rPr lang="en-US" sz="2400" cap="none" smtClean="0">
                <a:latin typeface="Calibri" pitchFamily="34" charset="0"/>
              </a:rPr>
              <a:t>Buatkan Basis Data untuk  Organisasi (Bisnis, Pemerintahan, Sosial):</a:t>
            </a:r>
          </a:p>
          <a:p>
            <a:pPr marL="514350" indent="-400050" algn="l">
              <a:lnSpc>
                <a:spcPct val="100000"/>
              </a:lnSpc>
              <a:spcBef>
                <a:spcPts val="0"/>
              </a:spcBef>
              <a:spcAft>
                <a:spcPts val="300"/>
              </a:spcAft>
              <a:buAutoNum type="arabicPeriod"/>
            </a:pPr>
            <a:r>
              <a:rPr lang="en-US" sz="2000" cap="none" smtClean="0">
                <a:solidFill>
                  <a:srgbClr val="0033CC"/>
                </a:solidFill>
                <a:latin typeface="Calibri" pitchFamily="34" charset="0"/>
              </a:rPr>
              <a:t>Pengelolaan Sistem Administrasi Wilayah RI</a:t>
            </a:r>
            <a:endParaRPr lang="en-US" sz="2000" cap="none">
              <a:solidFill>
                <a:srgbClr val="0033CC"/>
              </a:solidFill>
              <a:latin typeface="Calibri" pitchFamily="34" charset="0"/>
            </a:endParaRPr>
          </a:p>
          <a:p>
            <a:pPr marL="514350" indent="-400050" algn="l">
              <a:lnSpc>
                <a:spcPct val="100000"/>
              </a:lnSpc>
              <a:spcBef>
                <a:spcPts val="0"/>
              </a:spcBef>
              <a:spcAft>
                <a:spcPts val="300"/>
              </a:spcAft>
              <a:buAutoNum type="arabicPeriod"/>
            </a:pPr>
            <a:r>
              <a:rPr lang="en-US" sz="2000" cap="none">
                <a:solidFill>
                  <a:srgbClr val="0033CC"/>
                </a:solidFill>
                <a:latin typeface="Calibri" pitchFamily="34" charset="0"/>
              </a:rPr>
              <a:t>Pengelolaan Sistem </a:t>
            </a:r>
            <a:r>
              <a:rPr lang="en-US" sz="2000" cap="none" smtClean="0">
                <a:solidFill>
                  <a:srgbClr val="0033CC"/>
                </a:solidFill>
                <a:latin typeface="Calibri" pitchFamily="34" charset="0"/>
              </a:rPr>
              <a:t>Akademik Perkuliahan Perguruan Tinggi</a:t>
            </a:r>
          </a:p>
          <a:p>
            <a:pPr marL="514350" indent="-400050" algn="l">
              <a:lnSpc>
                <a:spcPct val="100000"/>
              </a:lnSpc>
              <a:spcBef>
                <a:spcPts val="0"/>
              </a:spcBef>
              <a:spcAft>
                <a:spcPts val="300"/>
              </a:spcAft>
              <a:buAutoNum type="arabicPeriod"/>
            </a:pPr>
            <a:r>
              <a:rPr lang="en-US" sz="2000" cap="none">
                <a:solidFill>
                  <a:srgbClr val="0033CC"/>
                </a:solidFill>
                <a:latin typeface="Calibri" pitchFamily="34" charset="0"/>
              </a:rPr>
              <a:t>Pengelolaan Sistem </a:t>
            </a:r>
            <a:r>
              <a:rPr lang="en-US" sz="2000" cap="none" smtClean="0">
                <a:solidFill>
                  <a:srgbClr val="0033CC"/>
                </a:solidFill>
                <a:latin typeface="Calibri" pitchFamily="34" charset="0"/>
              </a:rPr>
              <a:t>Rekening Nasabah Perbankan</a:t>
            </a:r>
          </a:p>
          <a:p>
            <a:pPr marL="514350" indent="-400050" algn="l">
              <a:lnSpc>
                <a:spcPct val="100000"/>
              </a:lnSpc>
              <a:spcBef>
                <a:spcPts val="0"/>
              </a:spcBef>
              <a:spcAft>
                <a:spcPts val="300"/>
              </a:spcAft>
              <a:buAutoNum type="arabicPeriod"/>
            </a:pPr>
            <a:r>
              <a:rPr lang="en-US" sz="2000" cap="none">
                <a:solidFill>
                  <a:srgbClr val="0033CC"/>
                </a:solidFill>
                <a:latin typeface="Calibri" pitchFamily="34" charset="0"/>
              </a:rPr>
              <a:t>Pengelolaan Sistem </a:t>
            </a:r>
            <a:r>
              <a:rPr lang="en-US" sz="2000" cap="none" smtClean="0">
                <a:solidFill>
                  <a:srgbClr val="0033CC"/>
                </a:solidFill>
                <a:latin typeface="Calibri" pitchFamily="34" charset="0"/>
              </a:rPr>
              <a:t>Penjualan Di Hypermart</a:t>
            </a:r>
          </a:p>
          <a:p>
            <a:pPr marL="514350" indent="-400050" algn="l">
              <a:lnSpc>
                <a:spcPct val="100000"/>
              </a:lnSpc>
              <a:spcBef>
                <a:spcPts val="0"/>
              </a:spcBef>
              <a:spcAft>
                <a:spcPts val="300"/>
              </a:spcAft>
              <a:buAutoNum type="arabicPeriod"/>
            </a:pPr>
            <a:r>
              <a:rPr lang="en-US" sz="2000" cap="none">
                <a:solidFill>
                  <a:srgbClr val="0033CC"/>
                </a:solidFill>
                <a:latin typeface="Calibri" pitchFamily="34" charset="0"/>
              </a:rPr>
              <a:t>Rekontruksi Pengelolaan Sistem </a:t>
            </a:r>
            <a:r>
              <a:rPr lang="en-US" sz="2000" cap="none" smtClean="0">
                <a:solidFill>
                  <a:srgbClr val="0033CC"/>
                </a:solidFill>
                <a:latin typeface="Calibri" pitchFamily="34" charset="0"/>
              </a:rPr>
              <a:t>Facebook</a:t>
            </a:r>
          </a:p>
          <a:p>
            <a:pPr marL="514350" indent="-400050" algn="l">
              <a:lnSpc>
                <a:spcPct val="100000"/>
              </a:lnSpc>
              <a:spcBef>
                <a:spcPts val="0"/>
              </a:spcBef>
              <a:spcAft>
                <a:spcPts val="300"/>
              </a:spcAft>
              <a:buAutoNum type="arabicPeriod"/>
            </a:pPr>
            <a:r>
              <a:rPr lang="en-US" sz="2000" cap="none" smtClean="0">
                <a:solidFill>
                  <a:srgbClr val="0033CC"/>
                </a:solidFill>
                <a:latin typeface="Calibri" pitchFamily="34" charset="0"/>
              </a:rPr>
              <a:t>Dan lain-lain</a:t>
            </a:r>
            <a:endParaRPr lang="en-US" sz="2000" cap="none">
              <a:solidFill>
                <a:srgbClr val="0033CC"/>
              </a:solidFill>
              <a:latin typeface="Calibri" pitchFamily="34" charset="0"/>
            </a:endParaRPr>
          </a:p>
        </p:txBody>
      </p:sp>
      <p:sp>
        <p:nvSpPr>
          <p:cNvPr id="7" name="Rectangle 6"/>
          <p:cNvSpPr/>
          <p:nvPr/>
        </p:nvSpPr>
        <p:spPr>
          <a:xfrm>
            <a:off x="1156236" y="4104945"/>
            <a:ext cx="10022872" cy="2246769"/>
          </a:xfrm>
          <a:prstGeom prst="rect">
            <a:avLst/>
          </a:prstGeom>
        </p:spPr>
        <p:txBody>
          <a:bodyPr wrap="none">
            <a:spAutoFit/>
          </a:bodyPr>
          <a:lstStyle/>
          <a:p>
            <a:r>
              <a:rPr lang="en-US" sz="2800" smtClean="0">
                <a:solidFill>
                  <a:srgbClr val="FF0000"/>
                </a:solidFill>
              </a:rPr>
              <a:t>Cari Sendiri SATU contoh kasus sistem lengkap untuk Studi Mandiri</a:t>
            </a:r>
          </a:p>
          <a:p>
            <a:pPr marL="514350" indent="-514350">
              <a:buAutoNum type="arabicPeriod"/>
            </a:pPr>
            <a:r>
              <a:rPr lang="en-US" sz="2800" smtClean="0">
                <a:solidFill>
                  <a:srgbClr val="FF0000"/>
                </a:solidFill>
              </a:rPr>
              <a:t>Buatkan Masing-masing ERD (model-ER)</a:t>
            </a:r>
          </a:p>
          <a:p>
            <a:pPr marL="514350" indent="-514350">
              <a:buAutoNum type="arabicPeriod"/>
            </a:pPr>
            <a:r>
              <a:rPr lang="en-US" sz="2800" smtClean="0">
                <a:solidFill>
                  <a:srgbClr val="FF0000"/>
                </a:solidFill>
              </a:rPr>
              <a:t>Buatkan model-R / Skema Relasi Final (Desain Tabel)</a:t>
            </a:r>
          </a:p>
          <a:p>
            <a:pPr marL="514350" indent="-514350">
              <a:buAutoNum type="arabicPeriod"/>
            </a:pPr>
            <a:r>
              <a:rPr lang="en-US" sz="2800" smtClean="0">
                <a:solidFill>
                  <a:srgbClr val="FF0000"/>
                </a:solidFill>
              </a:rPr>
              <a:t>Lanjutkan dengan Data Collection</a:t>
            </a:r>
          </a:p>
          <a:p>
            <a:pPr marL="514350" indent="-514350">
              <a:buAutoNum type="arabicPeriod"/>
            </a:pPr>
            <a:r>
              <a:rPr lang="en-US" sz="2800" smtClean="0">
                <a:solidFill>
                  <a:srgbClr val="FF0000"/>
                </a:solidFill>
              </a:rPr>
              <a:t>Buatkan contoh Informasi Grafiknya</a:t>
            </a:r>
            <a:endParaRPr lang="en-US" sz="2800">
              <a:solidFill>
                <a:srgbClr val="FF0000"/>
              </a:solidFill>
            </a:endParaRPr>
          </a:p>
        </p:txBody>
      </p:sp>
    </p:spTree>
    <p:extLst>
      <p:ext uri="{BB962C8B-B14F-4D97-AF65-F5344CB8AC3E}">
        <p14:creationId xmlns:p14="http://schemas.microsoft.com/office/powerpoint/2010/main" val="213244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D21447A-6C77-4E90-9545-B2B98D1C43C0}"/>
              </a:ext>
            </a:extLst>
          </p:cNvPr>
          <p:cNvSpPr>
            <a:spLocks noGrp="1"/>
          </p:cNvSpPr>
          <p:nvPr>
            <p:ph type="ctrTitle"/>
          </p:nvPr>
        </p:nvSpPr>
        <p:spPr>
          <a:xfrm>
            <a:off x="155575" y="135411"/>
            <a:ext cx="11793769" cy="493240"/>
          </a:xfrm>
          <a:solidFill>
            <a:schemeClr val="tx1"/>
          </a:solidFill>
        </p:spPr>
        <p:txBody>
          <a:bodyPr>
            <a:noAutofit/>
          </a:bodyPr>
          <a:lstStyle/>
          <a:p>
            <a:r>
              <a:rPr lang="en-US" sz="3200" smtClean="0">
                <a:solidFill>
                  <a:schemeClr val="bg1"/>
                </a:solidFill>
                <a:latin typeface="AR JULIAN" pitchFamily="2" charset="0"/>
                <a:sym typeface="Wingdings"/>
              </a:rPr>
              <a:t> Persiapan : MODEL </a:t>
            </a:r>
            <a:r>
              <a:rPr lang="en-US" sz="3200" smtClean="0">
                <a:solidFill>
                  <a:schemeClr val="bg1"/>
                </a:solidFill>
                <a:latin typeface="AR JULIAN" pitchFamily="2" charset="0"/>
              </a:rPr>
              <a:t>UJIAN</a:t>
            </a:r>
            <a:endParaRPr lang="id-ID" sz="3200">
              <a:solidFill>
                <a:schemeClr val="bg1"/>
              </a:solidFill>
              <a:latin typeface="AR JULIAN" pitchFamily="2" charset="0"/>
            </a:endParaRPr>
          </a:p>
        </p:txBody>
      </p:sp>
      <p:sp>
        <p:nvSpPr>
          <p:cNvPr id="2" name="AutoShape 2" descr="Teka Teki Paling Lucu Dan Sulit - TEKA TEKI L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AutoShape 4" descr="Teka Teki Paling Lucu Dan Sulit - TEKA TEKI LUC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811782"/>
            <a:ext cx="6021501" cy="147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076" y="811781"/>
            <a:ext cx="5942544" cy="46666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2942983"/>
            <a:ext cx="5983080" cy="34379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8958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 xmlns:a16="http://schemas.microsoft.com/office/drawing/2014/main" id="{BD21447A-6C77-4E90-9545-B2B98D1C43C0}"/>
              </a:ext>
            </a:extLst>
          </p:cNvPr>
          <p:cNvSpPr txBox="1">
            <a:spLocks/>
          </p:cNvSpPr>
          <p:nvPr/>
        </p:nvSpPr>
        <p:spPr>
          <a:xfrm>
            <a:off x="428624" y="135411"/>
            <a:ext cx="1124902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PENUTUP</a:t>
            </a:r>
            <a:endParaRPr lang="id-ID" sz="3200">
              <a:latin typeface="AR JULIAN" pitchFamily="2" charset="0"/>
            </a:endParaRPr>
          </a:p>
        </p:txBody>
      </p:sp>
      <p:sp>
        <p:nvSpPr>
          <p:cNvPr id="16" name="Title 1">
            <a:extLst>
              <a:ext uri="{FF2B5EF4-FFF2-40B4-BE49-F238E27FC236}">
                <a16:creationId xmlns="" xmlns:a16="http://schemas.microsoft.com/office/drawing/2014/main" id="{BD21447A-6C77-4E90-9545-B2B98D1C43C0}"/>
              </a:ext>
            </a:extLst>
          </p:cNvPr>
          <p:cNvSpPr txBox="1">
            <a:spLocks/>
          </p:cNvSpPr>
          <p:nvPr/>
        </p:nvSpPr>
        <p:spPr>
          <a:xfrm>
            <a:off x="4976386" y="1328125"/>
            <a:ext cx="5599407" cy="123632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400" smtClean="0"/>
              <a:t>Sekian …</a:t>
            </a:r>
          </a:p>
          <a:p>
            <a:r>
              <a:rPr lang="en-US" sz="5400" smtClean="0"/>
              <a:t>TERIMA </a:t>
            </a:r>
            <a:r>
              <a:rPr lang="en-US" sz="5400"/>
              <a:t>KASIH</a:t>
            </a:r>
            <a:endParaRPr lang="id-ID" sz="5400"/>
          </a:p>
        </p:txBody>
      </p:sp>
      <p:sp>
        <p:nvSpPr>
          <p:cNvPr id="18" name="Rectangle 17"/>
          <p:cNvSpPr/>
          <p:nvPr/>
        </p:nvSpPr>
        <p:spPr>
          <a:xfrm>
            <a:off x="794650" y="1237938"/>
            <a:ext cx="4241801" cy="523293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9" name="Picture 2" descr="D:\00_FOTO-VIDEO-KELUARGA\HP - VIVO V15\WhatsApp Images\IMG-20190915-WA0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67" y="1536555"/>
            <a:ext cx="2195285" cy="451273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rot="19561967">
            <a:off x="1521985" y="2674329"/>
            <a:ext cx="4251402"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solidFill>
                  <a:srgbClr val="00B0F0"/>
                </a:solidFill>
                <a:effectLst>
                  <a:outerShdw blurRad="76200" dist="50800" dir="5400000" algn="tl" rotWithShape="0">
                    <a:srgbClr val="000000">
                      <a:alpha val="65000"/>
                    </a:srgbClr>
                  </a:outerShdw>
                </a:effectLst>
              </a:rPr>
              <a:t>Ngopi dulu ach …</a:t>
            </a:r>
            <a:endParaRPr lang="en-US" sz="3200" b="1" cap="none" spc="5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9334499" y="1259934"/>
            <a:ext cx="1958453" cy="3740691"/>
            <a:chOff x="1485132" y="2264349"/>
            <a:chExt cx="951368" cy="2025110"/>
          </a:xfrm>
        </p:grpSpPr>
        <p:sp>
          <p:nvSpPr>
            <p:cNvPr id="63" name="TextBox 62"/>
            <p:cNvSpPr txBox="1"/>
            <p:nvPr/>
          </p:nvSpPr>
          <p:spPr>
            <a:xfrm>
              <a:off x="1603444" y="4021757"/>
              <a:ext cx="714743" cy="267702"/>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endParaRPr lang="en-US" sz="1000" b="1" smtClean="0">
                <a:solidFill>
                  <a:prstClr val="white"/>
                </a:solidFill>
                <a:latin typeface="Calibri" pitchFamily="34" charset="0"/>
              </a:endParaRPr>
            </a:p>
            <a:p>
              <a:pPr algn="ctr"/>
              <a:r>
                <a:rPr lang="en-US" sz="1600" b="1" smtClean="0">
                  <a:solidFill>
                    <a:prstClr val="white"/>
                  </a:solidFill>
                  <a:latin typeface="Calibri" pitchFamily="34" charset="0"/>
                </a:rPr>
                <a:t>Informatikawan</a:t>
              </a:r>
            </a:p>
            <a:p>
              <a:endParaRPr lang="en-US" sz="1000" b="1">
                <a:solidFill>
                  <a:prstClr val="white"/>
                </a:solidFill>
                <a:latin typeface="Calibri" pitchFamily="34" charset="0"/>
              </a:endParaRPr>
            </a:p>
          </p:txBody>
        </p:sp>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1485132" y="2264349"/>
              <a:ext cx="951368" cy="173014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1066513" y="1016094"/>
            <a:ext cx="3759487"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smtClean="0">
                <a:ln w="11430"/>
                <a:solidFill>
                  <a:srgbClr val="FF0000"/>
                </a:solidFill>
                <a:effectLst>
                  <a:outerShdw blurRad="76200" dist="50800" dir="5400000" algn="tl" rotWithShape="0">
                    <a:srgbClr val="000000">
                      <a:alpha val="65000"/>
                    </a:srgbClr>
                  </a:outerShdw>
                </a:effectLst>
              </a:rPr>
              <a:t>Silakan …</a:t>
            </a:r>
            <a:endParaRPr lang="en-US" sz="54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sp>
        <p:nvSpPr>
          <p:cNvPr id="2" name="Rectangle 1"/>
          <p:cNvSpPr/>
          <p:nvPr/>
        </p:nvSpPr>
        <p:spPr>
          <a:xfrm>
            <a:off x="2314008" y="2491740"/>
            <a:ext cx="5252652" cy="584775"/>
          </a:xfrm>
          <a:prstGeom prst="rect">
            <a:avLst/>
          </a:prstGeom>
        </p:spPr>
        <p:txBody>
          <a:bodyPr wrap="square">
            <a:spAutoFit/>
          </a:bodyPr>
          <a:lstStyle/>
          <a:p>
            <a:r>
              <a:rPr lang="en-US" sz="3200" smtClean="0">
                <a:solidFill>
                  <a:srgbClr val="FF0000"/>
                </a:solidFill>
                <a:latin typeface="+mj-lt"/>
              </a:rPr>
              <a:t>Sruput dulu kopinya ….</a:t>
            </a:r>
            <a:endParaRPr lang="en-US" sz="2800" smtClean="0">
              <a:solidFill>
                <a:srgbClr val="FF0000"/>
              </a:solidFill>
              <a:latin typeface="+mj-lt"/>
            </a:endParaRPr>
          </a:p>
        </p:txBody>
      </p:sp>
    </p:spTree>
    <p:extLst>
      <p:ext uri="{BB962C8B-B14F-4D97-AF65-F5344CB8AC3E}">
        <p14:creationId xmlns:p14="http://schemas.microsoft.com/office/powerpoint/2010/main" val="2460579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713597" y="136038"/>
            <a:ext cx="8923702" cy="438497"/>
          </a:xfrm>
        </p:spPr>
        <p:txBody>
          <a:bodyPr>
            <a:normAutofit fontScale="90000"/>
          </a:bodyPr>
          <a:lstStyle/>
          <a:p>
            <a:r>
              <a:rPr lang="en-US" sz="2800" smtClean="0">
                <a:latin typeface="Calibri" pitchFamily="34" charset="0"/>
              </a:rPr>
              <a:t>TAMBAHAN RESUME MODEL data : OO (Object oriented)</a:t>
            </a:r>
            <a:endParaRPr lang="en-US" sz="2800">
              <a:latin typeface="Calibri" pitchFamily="34" charset="0"/>
            </a:endParaRPr>
          </a:p>
        </p:txBody>
      </p:sp>
      <p:grpSp>
        <p:nvGrpSpPr>
          <p:cNvPr id="50" name="Group 49"/>
          <p:cNvGrpSpPr/>
          <p:nvPr/>
        </p:nvGrpSpPr>
        <p:grpSpPr>
          <a:xfrm>
            <a:off x="553094" y="405263"/>
            <a:ext cx="5242329" cy="4230348"/>
            <a:chOff x="425235" y="1160075"/>
            <a:chExt cx="5242329" cy="4651052"/>
          </a:xfrm>
        </p:grpSpPr>
        <p:sp>
          <p:nvSpPr>
            <p:cNvPr id="46" name="Round Same Side Corner Rectangle 45"/>
            <p:cNvSpPr/>
            <p:nvPr/>
          </p:nvSpPr>
          <p:spPr>
            <a:xfrm>
              <a:off x="431469" y="1160075"/>
              <a:ext cx="1402544" cy="358527"/>
            </a:xfrm>
            <a:prstGeom prst="round2SameRect">
              <a:avLst>
                <a:gd name="adj1" fmla="val 31012"/>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latin typeface="Calibri" pitchFamily="34" charset="0"/>
                </a:rPr>
                <a:t>OOM – C&amp;Y</a:t>
              </a:r>
              <a:endParaRPr lang="en-US" smtClean="0">
                <a:solidFill>
                  <a:schemeClr val="bg1"/>
                </a:solidFill>
                <a:latin typeface="Calibri" pitchFamily="34" charset="0"/>
              </a:endParaRPr>
            </a:p>
          </p:txBody>
        </p:sp>
        <p:grpSp>
          <p:nvGrpSpPr>
            <p:cNvPr id="49" name="Group 48"/>
            <p:cNvGrpSpPr/>
            <p:nvPr/>
          </p:nvGrpSpPr>
          <p:grpSpPr>
            <a:xfrm>
              <a:off x="425235" y="1545492"/>
              <a:ext cx="5242329" cy="4265635"/>
              <a:chOff x="425235" y="1545492"/>
              <a:chExt cx="5242329" cy="4265635"/>
            </a:xfrm>
          </p:grpSpPr>
          <p:sp>
            <p:nvSpPr>
              <p:cNvPr id="45" name="Rectangle 44"/>
              <p:cNvSpPr/>
              <p:nvPr/>
            </p:nvSpPr>
            <p:spPr>
              <a:xfrm>
                <a:off x="425235" y="1545493"/>
                <a:ext cx="5242329" cy="42656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562789" y="1545492"/>
                <a:ext cx="4887817" cy="4095951"/>
                <a:chOff x="809279" y="1449236"/>
                <a:chExt cx="4887817" cy="4095951"/>
              </a:xfrm>
            </p:grpSpPr>
            <p:grpSp>
              <p:nvGrpSpPr>
                <p:cNvPr id="6" name="Group 5"/>
                <p:cNvGrpSpPr>
                  <a:grpSpLocks/>
                </p:cNvGrpSpPr>
                <p:nvPr/>
              </p:nvGrpSpPr>
              <p:grpSpPr bwMode="auto">
                <a:xfrm>
                  <a:off x="809279" y="1449236"/>
                  <a:ext cx="4840804" cy="4095951"/>
                  <a:chOff x="2288" y="11254"/>
                  <a:chExt cx="5897" cy="3851"/>
                </a:xfrm>
              </p:grpSpPr>
              <p:sp>
                <p:nvSpPr>
                  <p:cNvPr id="7" name="Text Box 3233"/>
                  <p:cNvSpPr txBox="1">
                    <a:spLocks noChangeArrowheads="1"/>
                  </p:cNvSpPr>
                  <p:nvPr/>
                </p:nvSpPr>
                <p:spPr bwMode="auto">
                  <a:xfrm>
                    <a:off x="4906" y="11254"/>
                    <a:ext cx="81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1000"/>
                      </a:spcAft>
                    </a:pPr>
                    <a:r>
                      <a:rPr lang="en-US" sz="1400">
                        <a:effectLst/>
                        <a:latin typeface="Times New Roman"/>
                        <a:ea typeface="Times New Roman"/>
                      </a:rPr>
                      <a:t>Roles</a:t>
                    </a:r>
                  </a:p>
                </p:txBody>
              </p:sp>
              <p:cxnSp>
                <p:nvCxnSpPr>
                  <p:cNvPr id="9" name="AutoShape 3234"/>
                  <p:cNvCxnSpPr>
                    <a:cxnSpLocks noChangeShapeType="1"/>
                  </p:cNvCxnSpPr>
                  <p:nvPr/>
                </p:nvCxnSpPr>
                <p:spPr bwMode="auto">
                  <a:xfrm>
                    <a:off x="5069" y="11532"/>
                    <a:ext cx="50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Text Box 3235"/>
                  <p:cNvSpPr txBox="1">
                    <a:spLocks noChangeArrowheads="1"/>
                  </p:cNvSpPr>
                  <p:nvPr/>
                </p:nvSpPr>
                <p:spPr bwMode="auto">
                  <a:xfrm>
                    <a:off x="6317" y="11781"/>
                    <a:ext cx="8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1000"/>
                      </a:spcAft>
                    </a:pPr>
                    <a:r>
                      <a:rPr lang="en-US" sz="1400">
                        <a:effectLst/>
                        <a:latin typeface="Times New Roman"/>
                        <a:ea typeface="Times New Roman"/>
                      </a:rPr>
                      <a:t>Places</a:t>
                    </a:r>
                  </a:p>
                </p:txBody>
              </p:sp>
              <p:sp>
                <p:nvSpPr>
                  <p:cNvPr id="11" name="Text Box 3236"/>
                  <p:cNvSpPr txBox="1">
                    <a:spLocks noChangeArrowheads="1"/>
                  </p:cNvSpPr>
                  <p:nvPr/>
                </p:nvSpPr>
                <p:spPr bwMode="auto">
                  <a:xfrm>
                    <a:off x="6556" y="12048"/>
                    <a:ext cx="16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1000"/>
                      </a:spcAft>
                    </a:pPr>
                    <a:r>
                      <a:rPr lang="en-US" sz="1400">
                        <a:effectLst/>
                        <a:latin typeface="Times New Roman"/>
                        <a:ea typeface="Times New Roman"/>
                      </a:rPr>
                      <a:t>Structures</a:t>
                    </a:r>
                  </a:p>
                </p:txBody>
              </p:sp>
              <p:sp>
                <p:nvSpPr>
                  <p:cNvPr id="12" name="Text Box 3237"/>
                  <p:cNvSpPr txBox="1">
                    <a:spLocks noChangeArrowheads="1"/>
                  </p:cNvSpPr>
                  <p:nvPr/>
                </p:nvSpPr>
                <p:spPr bwMode="auto">
                  <a:xfrm>
                    <a:off x="6024" y="11522"/>
                    <a:ext cx="191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1000"/>
                      </a:spcAft>
                    </a:pPr>
                    <a:r>
                      <a:rPr lang="en-US" sz="1400">
                        <a:effectLst/>
                        <a:latin typeface="Times New Roman"/>
                        <a:ea typeface="Times New Roman"/>
                      </a:rPr>
                      <a:t>Organizasional Units</a:t>
                    </a:r>
                  </a:p>
                </p:txBody>
              </p:sp>
              <p:sp>
                <p:nvSpPr>
                  <p:cNvPr id="13" name="Text Box 3238"/>
                  <p:cNvSpPr txBox="1">
                    <a:spLocks noChangeArrowheads="1"/>
                  </p:cNvSpPr>
                  <p:nvPr/>
                </p:nvSpPr>
                <p:spPr bwMode="auto">
                  <a:xfrm>
                    <a:off x="3426" y="11777"/>
                    <a:ext cx="81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spcAft>
                        <a:spcPts val="1000"/>
                      </a:spcAft>
                    </a:pPr>
                    <a:r>
                      <a:rPr lang="en-US" sz="1400">
                        <a:effectLst/>
                        <a:latin typeface="Times New Roman"/>
                        <a:ea typeface="Times New Roman"/>
                      </a:rPr>
                      <a:t>Things</a:t>
                    </a:r>
                  </a:p>
                </p:txBody>
              </p:sp>
              <p:sp>
                <p:nvSpPr>
                  <p:cNvPr id="14" name="Text Box 3239"/>
                  <p:cNvSpPr txBox="1">
                    <a:spLocks noChangeArrowheads="1"/>
                  </p:cNvSpPr>
                  <p:nvPr/>
                </p:nvSpPr>
                <p:spPr bwMode="auto">
                  <a:xfrm>
                    <a:off x="2745" y="11520"/>
                    <a:ext cx="176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spcAft>
                        <a:spcPts val="1000"/>
                      </a:spcAft>
                    </a:pPr>
                    <a:r>
                      <a:rPr lang="en-US" sz="1400">
                        <a:effectLst/>
                        <a:latin typeface="Times New Roman"/>
                        <a:ea typeface="Times New Roman"/>
                      </a:rPr>
                      <a:t>Occurances/ evants</a:t>
                    </a:r>
                  </a:p>
                </p:txBody>
              </p:sp>
              <p:sp>
                <p:nvSpPr>
                  <p:cNvPr id="15" name="Text Box 3240"/>
                  <p:cNvSpPr txBox="1">
                    <a:spLocks noChangeArrowheads="1"/>
                  </p:cNvSpPr>
                  <p:nvPr/>
                </p:nvSpPr>
                <p:spPr bwMode="auto">
                  <a:xfrm>
                    <a:off x="2288" y="12073"/>
                    <a:ext cx="176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r">
                      <a:spcAft>
                        <a:spcPts val="1000"/>
                      </a:spcAft>
                    </a:pPr>
                    <a:r>
                      <a:rPr lang="en-US" sz="1400">
                        <a:effectLst/>
                        <a:latin typeface="Times New Roman"/>
                        <a:ea typeface="Times New Roman"/>
                      </a:rPr>
                      <a:t>External entities</a:t>
                    </a:r>
                  </a:p>
                </p:txBody>
              </p:sp>
              <p:cxnSp>
                <p:nvCxnSpPr>
                  <p:cNvPr id="16" name="AutoShape 3241"/>
                  <p:cNvCxnSpPr>
                    <a:cxnSpLocks noChangeShapeType="1"/>
                  </p:cNvCxnSpPr>
                  <p:nvPr/>
                </p:nvCxnSpPr>
                <p:spPr bwMode="auto">
                  <a:xfrm flipV="1">
                    <a:off x="5287" y="11532"/>
                    <a:ext cx="0" cy="102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7" name="Group 16"/>
                  <p:cNvGrpSpPr>
                    <a:grpSpLocks/>
                  </p:cNvGrpSpPr>
                  <p:nvPr/>
                </p:nvGrpSpPr>
                <p:grpSpPr bwMode="auto">
                  <a:xfrm>
                    <a:off x="5490" y="11643"/>
                    <a:ext cx="1006" cy="913"/>
                    <a:chOff x="5488" y="9589"/>
                    <a:chExt cx="1006" cy="913"/>
                  </a:xfrm>
                </p:grpSpPr>
                <p:cxnSp>
                  <p:nvCxnSpPr>
                    <p:cNvPr id="32" name="AutoShape 3243"/>
                    <p:cNvCxnSpPr>
                      <a:cxnSpLocks noChangeShapeType="1"/>
                    </p:cNvCxnSpPr>
                    <p:nvPr/>
                  </p:nvCxnSpPr>
                  <p:spPr bwMode="auto">
                    <a:xfrm flipV="1">
                      <a:off x="5488" y="9589"/>
                      <a:ext cx="0" cy="9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244"/>
                    <p:cNvCxnSpPr>
                      <a:cxnSpLocks noChangeShapeType="1"/>
                    </p:cNvCxnSpPr>
                    <p:nvPr/>
                  </p:nvCxnSpPr>
                  <p:spPr bwMode="auto">
                    <a:xfrm>
                      <a:off x="5488" y="9589"/>
                      <a:ext cx="50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245"/>
                    <p:cNvCxnSpPr>
                      <a:cxnSpLocks noChangeShapeType="1"/>
                    </p:cNvCxnSpPr>
                    <p:nvPr/>
                  </p:nvCxnSpPr>
                  <p:spPr bwMode="auto">
                    <a:xfrm flipV="1">
                      <a:off x="5760" y="9818"/>
                      <a:ext cx="1" cy="6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246"/>
                    <p:cNvCxnSpPr>
                      <a:cxnSpLocks noChangeShapeType="1"/>
                    </p:cNvCxnSpPr>
                    <p:nvPr/>
                  </p:nvCxnSpPr>
                  <p:spPr bwMode="auto">
                    <a:xfrm>
                      <a:off x="5760" y="9818"/>
                      <a:ext cx="50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3247"/>
                    <p:cNvCxnSpPr>
                      <a:cxnSpLocks noChangeShapeType="1"/>
                    </p:cNvCxnSpPr>
                    <p:nvPr/>
                  </p:nvCxnSpPr>
                  <p:spPr bwMode="auto">
                    <a:xfrm flipV="1">
                      <a:off x="5991" y="10107"/>
                      <a:ext cx="1"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248"/>
                    <p:cNvCxnSpPr>
                      <a:cxnSpLocks noChangeShapeType="1"/>
                    </p:cNvCxnSpPr>
                    <p:nvPr/>
                  </p:nvCxnSpPr>
                  <p:spPr bwMode="auto">
                    <a:xfrm>
                      <a:off x="5991" y="10107"/>
                      <a:ext cx="50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8" name="Group 17"/>
                  <p:cNvGrpSpPr>
                    <a:grpSpLocks/>
                  </p:cNvGrpSpPr>
                  <p:nvPr/>
                </p:nvGrpSpPr>
                <p:grpSpPr bwMode="auto">
                  <a:xfrm flipH="1">
                    <a:off x="4102" y="11657"/>
                    <a:ext cx="1006" cy="913"/>
                    <a:chOff x="5488" y="9589"/>
                    <a:chExt cx="1006" cy="913"/>
                  </a:xfrm>
                </p:grpSpPr>
                <p:cxnSp>
                  <p:nvCxnSpPr>
                    <p:cNvPr id="26" name="AutoShape 3250"/>
                    <p:cNvCxnSpPr>
                      <a:cxnSpLocks noChangeShapeType="1"/>
                    </p:cNvCxnSpPr>
                    <p:nvPr/>
                  </p:nvCxnSpPr>
                  <p:spPr bwMode="auto">
                    <a:xfrm flipV="1">
                      <a:off x="5488" y="9589"/>
                      <a:ext cx="0" cy="9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251"/>
                    <p:cNvCxnSpPr>
                      <a:cxnSpLocks noChangeShapeType="1"/>
                    </p:cNvCxnSpPr>
                    <p:nvPr/>
                  </p:nvCxnSpPr>
                  <p:spPr bwMode="auto">
                    <a:xfrm>
                      <a:off x="5488" y="9589"/>
                      <a:ext cx="50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252"/>
                    <p:cNvCxnSpPr>
                      <a:cxnSpLocks noChangeShapeType="1"/>
                    </p:cNvCxnSpPr>
                    <p:nvPr/>
                  </p:nvCxnSpPr>
                  <p:spPr bwMode="auto">
                    <a:xfrm flipV="1">
                      <a:off x="5760" y="9818"/>
                      <a:ext cx="1" cy="6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3253"/>
                    <p:cNvCxnSpPr>
                      <a:cxnSpLocks noChangeShapeType="1"/>
                    </p:cNvCxnSpPr>
                    <p:nvPr/>
                  </p:nvCxnSpPr>
                  <p:spPr bwMode="auto">
                    <a:xfrm>
                      <a:off x="5760" y="9818"/>
                      <a:ext cx="50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254"/>
                    <p:cNvCxnSpPr>
                      <a:cxnSpLocks noChangeShapeType="1"/>
                    </p:cNvCxnSpPr>
                    <p:nvPr/>
                  </p:nvCxnSpPr>
                  <p:spPr bwMode="auto">
                    <a:xfrm flipV="1">
                      <a:off x="5991" y="10107"/>
                      <a:ext cx="1" cy="3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AutoShape 3255"/>
                    <p:cNvCxnSpPr>
                      <a:cxnSpLocks noChangeShapeType="1"/>
                    </p:cNvCxnSpPr>
                    <p:nvPr/>
                  </p:nvCxnSpPr>
                  <p:spPr bwMode="auto">
                    <a:xfrm>
                      <a:off x="5991" y="10107"/>
                      <a:ext cx="50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9" name="Group 18"/>
                  <p:cNvGrpSpPr>
                    <a:grpSpLocks/>
                  </p:cNvGrpSpPr>
                  <p:nvPr/>
                </p:nvGrpSpPr>
                <p:grpSpPr bwMode="auto">
                  <a:xfrm>
                    <a:off x="4374" y="12524"/>
                    <a:ext cx="1943" cy="2581"/>
                    <a:chOff x="4372" y="10502"/>
                    <a:chExt cx="1943" cy="2581"/>
                  </a:xfrm>
                </p:grpSpPr>
                <p:sp>
                  <p:nvSpPr>
                    <p:cNvPr id="20" name="AutoShape 3257"/>
                    <p:cNvSpPr>
                      <a:spLocks noChangeArrowheads="1"/>
                    </p:cNvSpPr>
                    <p:nvPr/>
                  </p:nvSpPr>
                  <p:spPr bwMode="auto">
                    <a:xfrm>
                      <a:off x="4372" y="10502"/>
                      <a:ext cx="1943" cy="2581"/>
                    </a:xfrm>
                    <a:prstGeom prst="roundRect">
                      <a:avLst>
                        <a:gd name="adj" fmla="val 21912"/>
                      </a:avLst>
                    </a:prstGeom>
                    <a:solidFill>
                      <a:srgbClr val="FFFF00"/>
                    </a:solidFill>
                    <a:ln w="28575">
                      <a:solidFill>
                        <a:schemeClr val="accent1">
                          <a:lumMod val="75000"/>
                        </a:schemeClr>
                      </a:solidFill>
                      <a:round/>
                      <a:headEnd/>
                      <a:tailEnd/>
                    </a:ln>
                  </p:spPr>
                  <p:txBody>
                    <a:bodyPr rot="0" vert="horz" wrap="square" lIns="91440" tIns="45720" rIns="91440" bIns="45720" anchor="t" anchorCtr="0" upright="1">
                      <a:noAutofit/>
                    </a:bodyPr>
                    <a:lstStyle/>
                    <a:p>
                      <a:endParaRPr lang="en-US" sz="1400"/>
                    </a:p>
                  </p:txBody>
                </p:sp>
                <p:sp>
                  <p:nvSpPr>
                    <p:cNvPr id="21" name="Text Box 3258"/>
                    <p:cNvSpPr txBox="1">
                      <a:spLocks noChangeArrowheads="1"/>
                    </p:cNvSpPr>
                    <p:nvPr/>
                  </p:nvSpPr>
                  <p:spPr bwMode="auto">
                    <a:xfrm>
                      <a:off x="4372" y="10592"/>
                      <a:ext cx="194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400" b="1">
                          <a:effectLst/>
                          <a:latin typeface="Times New Roman"/>
                          <a:ea typeface="Times New Roman"/>
                        </a:rPr>
                        <a:t>Objects Name</a:t>
                      </a:r>
                      <a:endParaRPr lang="en-US" sz="1400">
                        <a:effectLst/>
                        <a:latin typeface="Times New Roman"/>
                        <a:ea typeface="Times New Roman"/>
                      </a:endParaRPr>
                    </a:p>
                  </p:txBody>
                </p:sp>
                <p:sp>
                  <p:nvSpPr>
                    <p:cNvPr id="22" name="Text Box 3259"/>
                    <p:cNvSpPr txBox="1">
                      <a:spLocks noChangeArrowheads="1"/>
                    </p:cNvSpPr>
                    <p:nvPr/>
                  </p:nvSpPr>
                  <p:spPr bwMode="auto">
                    <a:xfrm>
                      <a:off x="4372" y="11248"/>
                      <a:ext cx="1943"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400" b="1">
                          <a:effectLst/>
                          <a:latin typeface="Times New Roman"/>
                          <a:ea typeface="Times New Roman"/>
                        </a:rPr>
                        <a:t>Attributes</a:t>
                      </a:r>
                      <a:endParaRPr lang="en-US" sz="1400">
                        <a:effectLst/>
                        <a:latin typeface="Times New Roman"/>
                        <a:ea typeface="Times New Roman"/>
                      </a:endParaRPr>
                    </a:p>
                    <a:p>
                      <a:pPr algn="ctr">
                        <a:spcAft>
                          <a:spcPts val="0"/>
                        </a:spcAft>
                      </a:pPr>
                      <a:r>
                        <a:rPr lang="en-US" sz="1400">
                          <a:effectLst/>
                          <a:latin typeface="Times New Roman"/>
                          <a:ea typeface="Times New Roman"/>
                        </a:rPr>
                        <a:t>(property)</a:t>
                      </a:r>
                    </a:p>
                  </p:txBody>
                </p:sp>
                <p:sp>
                  <p:nvSpPr>
                    <p:cNvPr id="23" name="Text Box 3260"/>
                    <p:cNvSpPr txBox="1">
                      <a:spLocks noChangeArrowheads="1"/>
                    </p:cNvSpPr>
                    <p:nvPr/>
                  </p:nvSpPr>
                  <p:spPr bwMode="auto">
                    <a:xfrm>
                      <a:off x="4372" y="12267"/>
                      <a:ext cx="1943"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400" b="1">
                          <a:effectLst/>
                          <a:latin typeface="Times New Roman"/>
                          <a:ea typeface="Times New Roman"/>
                        </a:rPr>
                        <a:t>Operations</a:t>
                      </a:r>
                      <a:endParaRPr lang="en-US" sz="1400">
                        <a:effectLst/>
                        <a:latin typeface="Times New Roman"/>
                        <a:ea typeface="Times New Roman"/>
                      </a:endParaRPr>
                    </a:p>
                    <a:p>
                      <a:pPr algn="ctr">
                        <a:spcAft>
                          <a:spcPts val="0"/>
                        </a:spcAft>
                      </a:pPr>
                      <a:r>
                        <a:rPr lang="en-US" sz="1400">
                          <a:effectLst/>
                          <a:latin typeface="Times New Roman"/>
                          <a:ea typeface="Times New Roman"/>
                        </a:rPr>
                        <a:t>(services/ methodes/ </a:t>
                      </a:r>
                      <a:r>
                        <a:rPr lang="en-US" sz="1400" smtClean="0">
                          <a:effectLst/>
                          <a:latin typeface="Times New Roman"/>
                          <a:ea typeface="Times New Roman"/>
                        </a:rPr>
                        <a:t>procedures/ events)</a:t>
                      </a:r>
                      <a:endParaRPr lang="en-US" sz="1400">
                        <a:effectLst/>
                        <a:latin typeface="Times New Roman"/>
                        <a:ea typeface="Times New Roman"/>
                      </a:endParaRPr>
                    </a:p>
                  </p:txBody>
                </p:sp>
                <p:cxnSp>
                  <p:nvCxnSpPr>
                    <p:cNvPr id="24" name="AutoShape 3261"/>
                    <p:cNvCxnSpPr>
                      <a:cxnSpLocks noChangeShapeType="1"/>
                    </p:cNvCxnSpPr>
                    <p:nvPr/>
                  </p:nvCxnSpPr>
                  <p:spPr bwMode="auto">
                    <a:xfrm>
                      <a:off x="4372" y="11004"/>
                      <a:ext cx="1943" cy="0"/>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5" name="AutoShape 3262"/>
                    <p:cNvCxnSpPr>
                      <a:cxnSpLocks noChangeShapeType="1"/>
                    </p:cNvCxnSpPr>
                    <p:nvPr/>
                  </p:nvCxnSpPr>
                  <p:spPr bwMode="auto">
                    <a:xfrm>
                      <a:off x="4372" y="12112"/>
                      <a:ext cx="1943" cy="0"/>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grpSp>
            </p:grpSp>
            <p:sp>
              <p:nvSpPr>
                <p:cNvPr id="4" name="Rectangle 3"/>
                <p:cNvSpPr/>
                <p:nvPr/>
              </p:nvSpPr>
              <p:spPr>
                <a:xfrm>
                  <a:off x="820660" y="2328839"/>
                  <a:ext cx="246490" cy="25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bg1"/>
                      </a:solidFill>
                      <a:latin typeface="Times New Roman" pitchFamily="18" charset="0"/>
                      <a:cs typeface="Times New Roman" pitchFamily="18" charset="0"/>
                    </a:rPr>
                    <a:t>1</a:t>
                  </a:r>
                  <a:endParaRPr lang="en-US" sz="1400" b="1">
                    <a:solidFill>
                      <a:schemeClr val="bg1"/>
                    </a:solidFill>
                    <a:latin typeface="Times New Roman" pitchFamily="18" charset="0"/>
                    <a:cs typeface="Times New Roman" pitchFamily="18" charset="0"/>
                  </a:endParaRPr>
                </a:p>
              </p:txBody>
            </p:sp>
            <p:sp>
              <p:nvSpPr>
                <p:cNvPr id="38" name="Rectangle 37"/>
                <p:cNvSpPr/>
                <p:nvPr/>
              </p:nvSpPr>
              <p:spPr>
                <a:xfrm>
                  <a:off x="1661964" y="2005503"/>
                  <a:ext cx="246490" cy="25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bg1"/>
                      </a:solidFill>
                      <a:latin typeface="Times New Roman" pitchFamily="18" charset="0"/>
                      <a:cs typeface="Times New Roman" pitchFamily="18" charset="0"/>
                    </a:rPr>
                    <a:t>2</a:t>
                  </a:r>
                  <a:endParaRPr lang="en-US" sz="1400" b="1">
                    <a:solidFill>
                      <a:schemeClr val="bg1"/>
                    </a:solidFill>
                    <a:latin typeface="Times New Roman" pitchFamily="18" charset="0"/>
                    <a:cs typeface="Times New Roman" pitchFamily="18" charset="0"/>
                  </a:endParaRPr>
                </a:p>
              </p:txBody>
            </p:sp>
            <p:sp>
              <p:nvSpPr>
                <p:cNvPr id="39" name="Rectangle 38"/>
                <p:cNvSpPr/>
                <p:nvPr/>
              </p:nvSpPr>
              <p:spPr>
                <a:xfrm>
                  <a:off x="943905" y="1732155"/>
                  <a:ext cx="246490" cy="25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bg1"/>
                      </a:solidFill>
                      <a:latin typeface="Times New Roman" pitchFamily="18" charset="0"/>
                      <a:cs typeface="Times New Roman" pitchFamily="18" charset="0"/>
                    </a:rPr>
                    <a:t>3</a:t>
                  </a:r>
                  <a:endParaRPr lang="en-US" sz="1400" b="1">
                    <a:solidFill>
                      <a:schemeClr val="bg1"/>
                    </a:solidFill>
                    <a:latin typeface="Times New Roman" pitchFamily="18" charset="0"/>
                    <a:cs typeface="Times New Roman" pitchFamily="18" charset="0"/>
                  </a:endParaRPr>
                </a:p>
              </p:txBody>
            </p:sp>
            <p:sp>
              <p:nvSpPr>
                <p:cNvPr id="41" name="Rectangle 40"/>
                <p:cNvSpPr/>
                <p:nvPr/>
              </p:nvSpPr>
              <p:spPr>
                <a:xfrm>
                  <a:off x="2832228" y="1449236"/>
                  <a:ext cx="246490" cy="25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latin typeface="Times New Roman" pitchFamily="18" charset="0"/>
                      <a:cs typeface="Times New Roman" pitchFamily="18" charset="0"/>
                    </a:rPr>
                    <a:t>4</a:t>
                  </a:r>
                </a:p>
              </p:txBody>
            </p:sp>
            <p:sp>
              <p:nvSpPr>
                <p:cNvPr id="42" name="Rectangle 41"/>
                <p:cNvSpPr/>
                <p:nvPr/>
              </p:nvSpPr>
              <p:spPr>
                <a:xfrm>
                  <a:off x="5450606" y="1706629"/>
                  <a:ext cx="246490" cy="25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bg1"/>
                      </a:solidFill>
                      <a:latin typeface="Times New Roman" pitchFamily="18" charset="0"/>
                      <a:cs typeface="Times New Roman" pitchFamily="18" charset="0"/>
                    </a:rPr>
                    <a:t>5</a:t>
                  </a:r>
                  <a:endParaRPr lang="en-US" sz="1400" b="1">
                    <a:solidFill>
                      <a:schemeClr val="bg1"/>
                    </a:solidFill>
                    <a:latin typeface="Times New Roman" pitchFamily="18" charset="0"/>
                    <a:cs typeface="Times New Roman" pitchFamily="18" charset="0"/>
                  </a:endParaRPr>
                </a:p>
              </p:txBody>
            </p:sp>
            <p:sp>
              <p:nvSpPr>
                <p:cNvPr id="43" name="Rectangle 42"/>
                <p:cNvSpPr/>
                <p:nvPr/>
              </p:nvSpPr>
              <p:spPr>
                <a:xfrm>
                  <a:off x="4662439" y="1977848"/>
                  <a:ext cx="246490" cy="25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bg1"/>
                      </a:solidFill>
                      <a:latin typeface="Times New Roman" pitchFamily="18" charset="0"/>
                      <a:cs typeface="Times New Roman" pitchFamily="18" charset="0"/>
                    </a:rPr>
                    <a:t>6</a:t>
                  </a:r>
                  <a:endParaRPr lang="en-US" sz="1400" b="1">
                    <a:solidFill>
                      <a:schemeClr val="bg1"/>
                    </a:solidFill>
                    <a:latin typeface="Times New Roman" pitchFamily="18" charset="0"/>
                    <a:cs typeface="Times New Roman" pitchFamily="18" charset="0"/>
                  </a:endParaRPr>
                </a:p>
              </p:txBody>
            </p:sp>
            <p:sp>
              <p:nvSpPr>
                <p:cNvPr id="44" name="Rectangle 43"/>
                <p:cNvSpPr/>
                <p:nvPr/>
              </p:nvSpPr>
              <p:spPr>
                <a:xfrm>
                  <a:off x="5115663" y="2293740"/>
                  <a:ext cx="246490" cy="25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bg1"/>
                      </a:solidFill>
                      <a:latin typeface="Times New Roman" pitchFamily="18" charset="0"/>
                      <a:cs typeface="Times New Roman" pitchFamily="18" charset="0"/>
                    </a:rPr>
                    <a:t>7</a:t>
                  </a:r>
                  <a:endParaRPr lang="en-US" sz="1400" b="1">
                    <a:solidFill>
                      <a:schemeClr val="bg1"/>
                    </a:solidFill>
                    <a:latin typeface="Times New Roman" pitchFamily="18" charset="0"/>
                    <a:cs typeface="Times New Roman" pitchFamily="18" charset="0"/>
                  </a:endParaRPr>
                </a:p>
              </p:txBody>
            </p:sp>
          </p:grpSp>
        </p:grpSp>
      </p:grpSp>
      <p:graphicFrame>
        <p:nvGraphicFramePr>
          <p:cNvPr id="47" name="Table 46"/>
          <p:cNvGraphicFramePr>
            <a:graphicFrameLocks noGrp="1"/>
          </p:cNvGraphicFramePr>
          <p:nvPr>
            <p:extLst>
              <p:ext uri="{D42A27DB-BD31-4B8C-83A1-F6EECF244321}">
                <p14:modId xmlns:p14="http://schemas.microsoft.com/office/powerpoint/2010/main" val="14528201"/>
              </p:ext>
            </p:extLst>
          </p:nvPr>
        </p:nvGraphicFramePr>
        <p:xfrm>
          <a:off x="6106604" y="859796"/>
          <a:ext cx="5422788" cy="5877675"/>
        </p:xfrm>
        <a:graphic>
          <a:graphicData uri="http://schemas.openxmlformats.org/drawingml/2006/table">
            <a:tbl>
              <a:tblPr firstRow="1" firstCol="1" bandRow="1">
                <a:tableStyleId>{10A1B5D5-9B99-4C35-A422-299274C87663}</a:tableStyleId>
              </a:tblPr>
              <a:tblGrid>
                <a:gridCol w="1019483"/>
                <a:gridCol w="4403305"/>
              </a:tblGrid>
              <a:tr h="420209">
                <a:tc>
                  <a:txBody>
                    <a:bodyPr/>
                    <a:lstStyle/>
                    <a:p>
                      <a:pPr algn="l">
                        <a:spcBef>
                          <a:spcPts val="200"/>
                        </a:spcBef>
                        <a:spcAft>
                          <a:spcPts val="200"/>
                        </a:spcAft>
                      </a:pPr>
                      <a:r>
                        <a:rPr lang="en-US" sz="1400" smtClean="0">
                          <a:effectLst/>
                          <a:latin typeface="Calibri" pitchFamily="34" charset="0"/>
                        </a:rPr>
                        <a:t>ISTILAH</a:t>
                      </a:r>
                      <a:endParaRPr lang="en-US" sz="1400" b="1">
                        <a:effectLst/>
                        <a:latin typeface="Calibri" pitchFamily="34" charset="0"/>
                        <a:ea typeface="Times New Roman"/>
                      </a:endParaRPr>
                    </a:p>
                  </a:txBody>
                  <a:tcPr marL="68580" marR="68580" marT="0" marB="0" anchor="ctr"/>
                </a:tc>
                <a:tc>
                  <a:txBody>
                    <a:bodyPr/>
                    <a:lstStyle/>
                    <a:p>
                      <a:pPr algn="l">
                        <a:spcBef>
                          <a:spcPts val="200"/>
                        </a:spcBef>
                        <a:spcAft>
                          <a:spcPts val="200"/>
                        </a:spcAft>
                      </a:pPr>
                      <a:r>
                        <a:rPr lang="en-US" sz="1400" smtClean="0">
                          <a:effectLst/>
                          <a:latin typeface="Calibri" pitchFamily="34" charset="0"/>
                        </a:rPr>
                        <a:t>KETERANGAN</a:t>
                      </a:r>
                      <a:endParaRPr lang="en-US" sz="1400">
                        <a:effectLst/>
                        <a:latin typeface="Calibri" pitchFamily="34" charset="0"/>
                        <a:ea typeface="Times New Roman"/>
                      </a:endParaRPr>
                    </a:p>
                  </a:txBody>
                  <a:tcPr marL="68580" marR="68580" marT="0" marB="0" anchor="ctr"/>
                </a:tc>
              </a:tr>
              <a:tr h="420209">
                <a:tc>
                  <a:txBody>
                    <a:bodyPr/>
                    <a:lstStyle/>
                    <a:p>
                      <a:pPr algn="l">
                        <a:spcBef>
                          <a:spcPts val="200"/>
                        </a:spcBef>
                        <a:spcAft>
                          <a:spcPts val="200"/>
                        </a:spcAft>
                      </a:pPr>
                      <a:r>
                        <a:rPr lang="en-US" sz="1200" smtClean="0">
                          <a:effectLst/>
                          <a:latin typeface="Calibri" pitchFamily="34" charset="0"/>
                        </a:rPr>
                        <a:t>OBJECT</a:t>
                      </a:r>
                      <a:endParaRPr lang="en-US" sz="1200" b="1">
                        <a:effectLst/>
                        <a:latin typeface="Calibri" pitchFamily="34" charset="0"/>
                        <a:ea typeface="Times New Roman"/>
                      </a:endParaRPr>
                    </a:p>
                  </a:txBody>
                  <a:tcPr marL="68580" marR="68580" marT="0" marB="0" anchor="ctr"/>
                </a:tc>
                <a:tc>
                  <a:txBody>
                    <a:bodyPr/>
                    <a:lstStyle/>
                    <a:p>
                      <a:pPr algn="l">
                        <a:spcBef>
                          <a:spcPts val="200"/>
                        </a:spcBef>
                        <a:spcAft>
                          <a:spcPts val="200"/>
                        </a:spcAft>
                      </a:pPr>
                      <a:r>
                        <a:rPr lang="en-US" sz="1200" b="0" smtClean="0">
                          <a:effectLst/>
                          <a:latin typeface="Calibri" pitchFamily="34" charset="0"/>
                        </a:rPr>
                        <a:t>Sesuatu  </a:t>
                      </a:r>
                      <a:r>
                        <a:rPr lang="en-US" sz="1200" b="0">
                          <a:effectLst/>
                          <a:latin typeface="Calibri" pitchFamily="34" charset="0"/>
                        </a:rPr>
                        <a:t>yang merepresentasikan entitas di dunia </a:t>
                      </a:r>
                      <a:r>
                        <a:rPr lang="en-US" sz="1200" b="0" smtClean="0">
                          <a:effectLst/>
                          <a:latin typeface="Calibri" pitchFamily="34" charset="0"/>
                        </a:rPr>
                        <a:t>nyata dan harus memiliki</a:t>
                      </a:r>
                      <a:r>
                        <a:rPr lang="en-US" sz="1200" b="0" baseline="0" smtClean="0">
                          <a:effectLst/>
                          <a:latin typeface="Calibri" pitchFamily="34" charset="0"/>
                        </a:rPr>
                        <a:t> “NAMA”</a:t>
                      </a:r>
                      <a:endParaRPr lang="en-US" sz="1200" b="0">
                        <a:effectLst/>
                        <a:latin typeface="Calibri" pitchFamily="34" charset="0"/>
                        <a:ea typeface="Times New Roman"/>
                      </a:endParaRPr>
                    </a:p>
                  </a:txBody>
                  <a:tcPr marL="68580" marR="68580" marT="0" marB="0" anchor="ctr"/>
                </a:tc>
              </a:tr>
              <a:tr h="269134">
                <a:tc>
                  <a:txBody>
                    <a:bodyPr/>
                    <a:lstStyle/>
                    <a:p>
                      <a:pPr algn="l">
                        <a:spcBef>
                          <a:spcPts val="200"/>
                        </a:spcBef>
                        <a:spcAft>
                          <a:spcPts val="200"/>
                        </a:spcAft>
                      </a:pPr>
                      <a:r>
                        <a:rPr lang="en-US" sz="1200" smtClean="0">
                          <a:effectLst/>
                          <a:latin typeface="Calibri" pitchFamily="34" charset="0"/>
                        </a:rPr>
                        <a:t>ATTRIBUTE</a:t>
                      </a:r>
                      <a:endParaRPr lang="en-US" sz="1200" b="1">
                        <a:effectLst/>
                        <a:latin typeface="Calibri" pitchFamily="34" charset="0"/>
                        <a:ea typeface="Times New Roman"/>
                      </a:endParaRPr>
                    </a:p>
                  </a:txBody>
                  <a:tcPr marL="68580" marR="68580" marT="0" marB="0" anchor="ctr"/>
                </a:tc>
                <a:tc>
                  <a:txBody>
                    <a:bodyPr/>
                    <a:lstStyle/>
                    <a:p>
                      <a:pPr algn="l">
                        <a:spcBef>
                          <a:spcPts val="200"/>
                        </a:spcBef>
                        <a:spcAft>
                          <a:spcPts val="200"/>
                        </a:spcAft>
                      </a:pPr>
                      <a:r>
                        <a:rPr lang="en-US" sz="1200" b="0" smtClean="0">
                          <a:effectLst/>
                          <a:latin typeface="Calibri" pitchFamily="34" charset="0"/>
                        </a:rPr>
                        <a:t>Representasi data/informasi </a:t>
                      </a:r>
                      <a:r>
                        <a:rPr lang="en-US" sz="1200" b="0">
                          <a:effectLst/>
                          <a:latin typeface="Calibri" pitchFamily="34" charset="0"/>
                        </a:rPr>
                        <a:t>yang dimiliki oleh sebuah </a:t>
                      </a:r>
                      <a:r>
                        <a:rPr lang="en-US" sz="1200" b="0" smtClean="0">
                          <a:effectLst/>
                          <a:latin typeface="Calibri" pitchFamily="34" charset="0"/>
                        </a:rPr>
                        <a:t>objek</a:t>
                      </a:r>
                    </a:p>
                    <a:p>
                      <a:pPr algn="l">
                        <a:spcBef>
                          <a:spcPts val="0"/>
                        </a:spcBef>
                        <a:spcAft>
                          <a:spcPts val="200"/>
                        </a:spcAft>
                      </a:pPr>
                      <a:r>
                        <a:rPr lang="en-GB" sz="1200" b="0" smtClean="0">
                          <a:effectLst/>
                          <a:latin typeface="Calibri" pitchFamily="34" charset="0"/>
                        </a:rPr>
                        <a:t>Contoh : </a:t>
                      </a:r>
                      <a:endParaRPr lang="en-US" sz="1200" b="0" smtClean="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Name  (untuk sebuah objek “Wajib Ada” ) </a:t>
                      </a:r>
                      <a:endParaRPr lang="en-US" sz="1200" b="0" smtClean="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Height, Width, Color, Font,</a:t>
                      </a:r>
                      <a:r>
                        <a:rPr lang="en-GB" sz="1200" b="0" baseline="0" smtClean="0">
                          <a:effectLst/>
                          <a:latin typeface="Calibri" pitchFamily="34" charset="0"/>
                        </a:rPr>
                        <a:t> Style, dan lain-lain</a:t>
                      </a:r>
                      <a:endParaRPr lang="en-US" sz="1200" b="0" smtClean="0">
                        <a:effectLst/>
                        <a:latin typeface="Calibri" pitchFamily="34" charset="0"/>
                        <a:ea typeface="Times New Roman"/>
                      </a:endParaRPr>
                    </a:p>
                  </a:txBody>
                  <a:tcPr marL="68580" marR="68580" marT="0" marB="0" anchor="ctr"/>
                </a:tc>
              </a:tr>
              <a:tr h="491771">
                <a:tc>
                  <a:txBody>
                    <a:bodyPr/>
                    <a:lstStyle/>
                    <a:p>
                      <a:pPr algn="l">
                        <a:spcBef>
                          <a:spcPts val="200"/>
                        </a:spcBef>
                        <a:spcAft>
                          <a:spcPts val="200"/>
                        </a:spcAft>
                      </a:pPr>
                      <a:r>
                        <a:rPr lang="en-US" sz="1200" smtClean="0">
                          <a:effectLst/>
                          <a:latin typeface="Calibri" pitchFamily="34" charset="0"/>
                        </a:rPr>
                        <a:t>OPERATION</a:t>
                      </a:r>
                      <a:endParaRPr lang="en-US" sz="1200" b="1">
                        <a:effectLst/>
                        <a:latin typeface="Calibri" pitchFamily="34" charset="0"/>
                        <a:ea typeface="Times New Roman"/>
                      </a:endParaRPr>
                    </a:p>
                  </a:txBody>
                  <a:tcPr marL="68580" marR="68580" marT="0" marB="0" anchor="ctr"/>
                </a:tc>
                <a:tc>
                  <a:txBody>
                    <a:bodyPr/>
                    <a:lstStyle/>
                    <a:p>
                      <a:pPr algn="l">
                        <a:spcBef>
                          <a:spcPts val="200"/>
                        </a:spcBef>
                        <a:spcAft>
                          <a:spcPts val="200"/>
                        </a:spcAft>
                      </a:pPr>
                      <a:r>
                        <a:rPr lang="en-US" sz="1200" b="0" smtClean="0">
                          <a:effectLst/>
                          <a:latin typeface="Calibri" pitchFamily="34" charset="0"/>
                        </a:rPr>
                        <a:t>Bentuk </a:t>
                      </a:r>
                      <a:r>
                        <a:rPr lang="en-US" sz="1200" b="0">
                          <a:effectLst/>
                          <a:latin typeface="Calibri" pitchFamily="34" charset="0"/>
                        </a:rPr>
                        <a:t>pekerjaan yang dapat dilakukan oleh sebuah objek</a:t>
                      </a:r>
                    </a:p>
                    <a:p>
                      <a:pPr algn="l">
                        <a:spcBef>
                          <a:spcPts val="200"/>
                        </a:spcBef>
                        <a:spcAft>
                          <a:spcPts val="200"/>
                        </a:spcAft>
                      </a:pPr>
                      <a:r>
                        <a:rPr lang="en-GB" sz="1200" b="0" smtClean="0">
                          <a:effectLst/>
                          <a:latin typeface="Calibri" pitchFamily="34" charset="0"/>
                        </a:rPr>
                        <a:t>Contoh </a:t>
                      </a:r>
                      <a:r>
                        <a:rPr lang="en-GB" sz="1200" b="0">
                          <a:effectLst/>
                          <a:latin typeface="Calibri" pitchFamily="34" charset="0"/>
                        </a:rPr>
                        <a:t>: Pemanggilan Telpon (Call), Penambahan Nilai (Add), dll </a:t>
                      </a:r>
                      <a:endParaRPr lang="en-US" sz="1200" b="0">
                        <a:effectLst/>
                        <a:latin typeface="Calibri" pitchFamily="34" charset="0"/>
                        <a:ea typeface="Times New Roman"/>
                      </a:endParaRPr>
                    </a:p>
                  </a:txBody>
                  <a:tcPr marL="68580" marR="68580" marT="0" marB="0" anchor="ctr"/>
                </a:tc>
              </a:tr>
              <a:tr h="1179213">
                <a:tc>
                  <a:txBody>
                    <a:bodyPr/>
                    <a:lstStyle/>
                    <a:p>
                      <a:pPr algn="l">
                        <a:spcBef>
                          <a:spcPts val="200"/>
                        </a:spcBef>
                        <a:spcAft>
                          <a:spcPts val="200"/>
                        </a:spcAft>
                      </a:pPr>
                      <a:r>
                        <a:rPr lang="en-US" sz="1200" smtClean="0">
                          <a:effectLst/>
                          <a:latin typeface="Calibri" pitchFamily="34" charset="0"/>
                        </a:rPr>
                        <a:t>PROCEDURE</a:t>
                      </a:r>
                      <a:endParaRPr lang="en-US" sz="1200" b="1">
                        <a:effectLst/>
                        <a:latin typeface="Calibri" pitchFamily="34" charset="0"/>
                        <a:ea typeface="Times New Roman"/>
                      </a:endParaRPr>
                    </a:p>
                  </a:txBody>
                  <a:tcPr marL="68580" marR="68580" marT="0" marB="0" anchor="ctr"/>
                </a:tc>
                <a:tc>
                  <a:txBody>
                    <a:bodyPr/>
                    <a:lstStyle/>
                    <a:p>
                      <a:pPr algn="l">
                        <a:spcBef>
                          <a:spcPts val="200"/>
                        </a:spcBef>
                        <a:spcAft>
                          <a:spcPts val="200"/>
                        </a:spcAft>
                      </a:pPr>
                      <a:r>
                        <a:rPr lang="en-US" sz="1200" b="0" smtClean="0">
                          <a:effectLst/>
                          <a:latin typeface="Calibri" pitchFamily="34" charset="0"/>
                        </a:rPr>
                        <a:t>Ketentuan </a:t>
                      </a:r>
                      <a:r>
                        <a:rPr lang="en-US" sz="1200" b="0">
                          <a:effectLst/>
                          <a:latin typeface="Calibri" pitchFamily="34" charset="0"/>
                        </a:rPr>
                        <a:t>dari sebuah proses untuk melaksanakan operasi.</a:t>
                      </a:r>
                    </a:p>
                    <a:p>
                      <a:pPr algn="l">
                        <a:spcBef>
                          <a:spcPts val="0"/>
                        </a:spcBef>
                        <a:spcAft>
                          <a:spcPts val="200"/>
                        </a:spcAft>
                      </a:pPr>
                      <a:r>
                        <a:rPr lang="en-GB" sz="1200" b="0" smtClean="0">
                          <a:effectLst/>
                          <a:latin typeface="Calibri" pitchFamily="34" charset="0"/>
                        </a:rPr>
                        <a:t>Contoh </a:t>
                      </a:r>
                      <a:r>
                        <a:rPr lang="en-GB" sz="1200" b="0">
                          <a:effectLst/>
                          <a:latin typeface="Calibri" pitchFamily="34" charset="0"/>
                        </a:rPr>
                        <a:t>: </a:t>
                      </a:r>
                      <a:endParaRPr lang="en-US" sz="1200" b="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prosedur nomor </a:t>
                      </a:r>
                      <a:r>
                        <a:rPr lang="en-GB" sz="1200" b="0">
                          <a:effectLst/>
                          <a:latin typeface="Calibri" pitchFamily="34" charset="0"/>
                        </a:rPr>
                        <a:t>telepon </a:t>
                      </a:r>
                      <a:r>
                        <a:rPr lang="en-GB" sz="1200" b="0" smtClean="0">
                          <a:effectLst/>
                          <a:latin typeface="Calibri" pitchFamily="34" charset="0"/>
                        </a:rPr>
                        <a:t>(Pengaturan_PhoneNumber</a:t>
                      </a:r>
                      <a:r>
                        <a:rPr lang="en-GB" sz="1200" b="0">
                          <a:effectLst/>
                          <a:latin typeface="Calibri" pitchFamily="34" charset="0"/>
                        </a:rPr>
                        <a:t>), </a:t>
                      </a:r>
                      <a:endParaRPr lang="en-US" sz="1200" b="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prosedur </a:t>
                      </a:r>
                      <a:r>
                        <a:rPr lang="en-GB" sz="1200" b="0">
                          <a:effectLst/>
                          <a:latin typeface="Calibri" pitchFamily="34" charset="0"/>
                        </a:rPr>
                        <a:t>pengiriman nomor  </a:t>
                      </a:r>
                      <a:r>
                        <a:rPr lang="en-GB" sz="1200" b="0" smtClean="0">
                          <a:effectLst/>
                          <a:latin typeface="Calibri" pitchFamily="34" charset="0"/>
                        </a:rPr>
                        <a:t>(Pengaturan_Sendkey</a:t>
                      </a:r>
                      <a:r>
                        <a:rPr lang="en-GB" sz="1200" b="0">
                          <a:effectLst/>
                          <a:latin typeface="Calibri" pitchFamily="34" charset="0"/>
                        </a:rPr>
                        <a:t>),</a:t>
                      </a:r>
                      <a:endParaRPr lang="en-US" sz="1200" b="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prosedur </a:t>
                      </a:r>
                      <a:r>
                        <a:rPr lang="en-GB" sz="1200" b="0" i="1" smtClean="0">
                          <a:effectLst/>
                          <a:latin typeface="Calibri" pitchFamily="34" charset="0"/>
                        </a:rPr>
                        <a:t>Delete, Edit, Insert, Open, Close</a:t>
                      </a:r>
                      <a:r>
                        <a:rPr lang="en-GB" sz="1200" b="0" smtClean="0">
                          <a:effectLst/>
                          <a:latin typeface="Calibri" pitchFamily="34" charset="0"/>
                        </a:rPr>
                        <a:t>, dan lain-lain</a:t>
                      </a:r>
                      <a:endParaRPr lang="en-GB" sz="1200" b="0" i="1" smtClean="0">
                        <a:effectLst/>
                        <a:latin typeface="Calibri" pitchFamily="34" charset="0"/>
                        <a:ea typeface="Times New Roman"/>
                      </a:endParaRPr>
                    </a:p>
                  </a:txBody>
                  <a:tcPr marL="68580" marR="68580" marT="0" marB="0" anchor="ctr"/>
                </a:tc>
              </a:tr>
              <a:tr h="1176793">
                <a:tc>
                  <a:txBody>
                    <a:bodyPr/>
                    <a:lstStyle/>
                    <a:p>
                      <a:pPr algn="l">
                        <a:spcBef>
                          <a:spcPts val="200"/>
                        </a:spcBef>
                        <a:spcAft>
                          <a:spcPts val="200"/>
                        </a:spcAft>
                      </a:pPr>
                      <a:r>
                        <a:rPr lang="en-US" sz="1200" smtClean="0">
                          <a:effectLst/>
                          <a:latin typeface="Calibri" pitchFamily="34" charset="0"/>
                        </a:rPr>
                        <a:t>EVENT</a:t>
                      </a:r>
                      <a:endParaRPr lang="en-US" sz="1200" b="1">
                        <a:effectLst/>
                        <a:latin typeface="Calibri" pitchFamily="34" charset="0"/>
                        <a:ea typeface="Times New Roman"/>
                      </a:endParaRPr>
                    </a:p>
                  </a:txBody>
                  <a:tcPr marL="68580" marR="68580" marT="0" marB="0" anchor="ctr"/>
                </a:tc>
                <a:tc>
                  <a:txBody>
                    <a:bodyPr/>
                    <a:lstStyle/>
                    <a:p>
                      <a:pPr algn="l">
                        <a:spcBef>
                          <a:spcPts val="200"/>
                        </a:spcBef>
                        <a:spcAft>
                          <a:spcPts val="200"/>
                        </a:spcAft>
                      </a:pPr>
                      <a:r>
                        <a:rPr lang="en-US" sz="1200" b="0" smtClean="0">
                          <a:effectLst/>
                          <a:latin typeface="Calibri" pitchFamily="34" charset="0"/>
                        </a:rPr>
                        <a:t>Suatu peristiwa yang menimpa (mengenai) suatu objek.</a:t>
                      </a:r>
                    </a:p>
                    <a:p>
                      <a:pPr algn="l">
                        <a:spcBef>
                          <a:spcPts val="0"/>
                        </a:spcBef>
                        <a:spcAft>
                          <a:spcPts val="200"/>
                        </a:spcAft>
                      </a:pPr>
                      <a:r>
                        <a:rPr lang="en-GB" sz="1200" b="0" smtClean="0">
                          <a:effectLst/>
                          <a:latin typeface="Calibri" pitchFamily="34" charset="0"/>
                        </a:rPr>
                        <a:t>Contoh : </a:t>
                      </a:r>
                      <a:endParaRPr lang="en-US" sz="1200" b="0" smtClean="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Event nomor telepon ditekan (PhoneNumber_Press), </a:t>
                      </a:r>
                      <a:endParaRPr lang="en-US" sz="1200" b="0" smtClean="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Event</a:t>
                      </a:r>
                      <a:r>
                        <a:rPr lang="en-GB" sz="1200" b="0" baseline="0" smtClean="0">
                          <a:effectLst/>
                          <a:latin typeface="Calibri" pitchFamily="34" charset="0"/>
                        </a:rPr>
                        <a:t> </a:t>
                      </a:r>
                      <a:r>
                        <a:rPr lang="en-GB" sz="1200" b="0" smtClean="0">
                          <a:effectLst/>
                          <a:latin typeface="Calibri" pitchFamily="34" charset="0"/>
                        </a:rPr>
                        <a:t>tombol sendkey diclik  (SendkeyButton_Click),</a:t>
                      </a:r>
                      <a:endParaRPr lang="en-US" sz="1200" b="0" smtClean="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Event icon komunikasi dikatifkan (Communication_OnActive)</a:t>
                      </a:r>
                      <a:endParaRPr lang="en-GB" sz="1200" b="0" smtClean="0">
                        <a:effectLst/>
                        <a:latin typeface="Calibri" pitchFamily="34" charset="0"/>
                        <a:ea typeface="Times New Roman"/>
                      </a:endParaRPr>
                    </a:p>
                  </a:txBody>
                  <a:tcPr marL="68580" marR="68580" marT="0" marB="0" anchor="ctr"/>
                </a:tc>
              </a:tr>
              <a:tr h="222637">
                <a:tc>
                  <a:txBody>
                    <a:bodyPr/>
                    <a:lstStyle/>
                    <a:p>
                      <a:pPr algn="l">
                        <a:spcBef>
                          <a:spcPts val="200"/>
                        </a:spcBef>
                        <a:spcAft>
                          <a:spcPts val="200"/>
                        </a:spcAft>
                      </a:pPr>
                      <a:r>
                        <a:rPr lang="en-US" sz="1200" smtClean="0">
                          <a:effectLst/>
                          <a:latin typeface="Calibri" pitchFamily="34" charset="0"/>
                        </a:rPr>
                        <a:t>METHODE</a:t>
                      </a:r>
                      <a:endParaRPr lang="en-US" sz="1200" b="1">
                        <a:effectLst/>
                        <a:latin typeface="Calibri" pitchFamily="34" charset="0"/>
                        <a:ea typeface="Times New Roman"/>
                      </a:endParaRPr>
                    </a:p>
                  </a:txBody>
                  <a:tcPr marL="68580" marR="68580" marT="0" marB="0" anchor="ctr"/>
                </a:tc>
                <a:tc>
                  <a:txBody>
                    <a:bodyPr/>
                    <a:lstStyle/>
                    <a:p>
                      <a:pPr algn="l">
                        <a:spcBef>
                          <a:spcPts val="200"/>
                        </a:spcBef>
                        <a:spcAft>
                          <a:spcPts val="200"/>
                        </a:spcAft>
                      </a:pPr>
                      <a:r>
                        <a:rPr lang="en-GB" sz="1200" b="0" smtClean="0">
                          <a:effectLst/>
                          <a:latin typeface="Calibri" pitchFamily="34" charset="0"/>
                        </a:rPr>
                        <a:t>Suatu cara dalam proses dan penggunaan prosedur</a:t>
                      </a:r>
                    </a:p>
                    <a:p>
                      <a:pPr algn="l">
                        <a:spcBef>
                          <a:spcPts val="0"/>
                        </a:spcBef>
                        <a:spcAft>
                          <a:spcPts val="200"/>
                        </a:spcAft>
                      </a:pPr>
                      <a:r>
                        <a:rPr lang="en-GB" sz="1200" b="0" smtClean="0">
                          <a:effectLst/>
                          <a:latin typeface="Calibri" pitchFamily="34" charset="0"/>
                        </a:rPr>
                        <a:t>Contoh : </a:t>
                      </a:r>
                      <a:endParaRPr lang="en-US" sz="1200" b="0" smtClean="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Metode Enkripsi, Deskripsi,  Single Sign On, Validasi, dll </a:t>
                      </a:r>
                      <a:endParaRPr lang="en-US" sz="1200" b="0" smtClean="0">
                        <a:effectLst/>
                        <a:latin typeface="Calibri" pitchFamily="34" charset="0"/>
                        <a:ea typeface="Times New Roman"/>
                      </a:endParaRPr>
                    </a:p>
                  </a:txBody>
                  <a:tcPr marL="68580" marR="68580" marT="0" marB="0" anchor="ctr"/>
                </a:tc>
              </a:tr>
              <a:tr h="723231">
                <a:tc>
                  <a:txBody>
                    <a:bodyPr/>
                    <a:lstStyle/>
                    <a:p>
                      <a:pPr algn="l">
                        <a:spcBef>
                          <a:spcPts val="200"/>
                        </a:spcBef>
                        <a:spcAft>
                          <a:spcPts val="200"/>
                        </a:spcAft>
                      </a:pPr>
                      <a:r>
                        <a:rPr lang="en-US" sz="1200" smtClean="0">
                          <a:effectLst/>
                          <a:latin typeface="Calibri" pitchFamily="34" charset="0"/>
                        </a:rPr>
                        <a:t>SERVICE</a:t>
                      </a:r>
                      <a:endParaRPr lang="en-US" sz="1200" b="1">
                        <a:effectLst/>
                        <a:latin typeface="Calibri" pitchFamily="34" charset="0"/>
                        <a:ea typeface="Times New Roman"/>
                      </a:endParaRPr>
                    </a:p>
                  </a:txBody>
                  <a:tcPr marL="68580" marR="68580" marT="0" marB="0" anchor="ctr"/>
                </a:tc>
                <a:tc>
                  <a:txBody>
                    <a:bodyPr/>
                    <a:lstStyle/>
                    <a:p>
                      <a:pPr algn="l">
                        <a:spcBef>
                          <a:spcPts val="200"/>
                        </a:spcBef>
                        <a:spcAft>
                          <a:spcPts val="200"/>
                        </a:spcAft>
                      </a:pPr>
                      <a:r>
                        <a:rPr lang="en-GB" sz="1200" b="0" smtClean="0">
                          <a:effectLst/>
                          <a:latin typeface="Calibri" pitchFamily="34" charset="0"/>
                        </a:rPr>
                        <a:t>Suatu bentuk layanan yang dapat dimanfaatkan</a:t>
                      </a:r>
                    </a:p>
                    <a:p>
                      <a:pPr algn="l">
                        <a:spcBef>
                          <a:spcPts val="0"/>
                        </a:spcBef>
                        <a:spcAft>
                          <a:spcPts val="200"/>
                        </a:spcAft>
                      </a:pPr>
                      <a:r>
                        <a:rPr lang="en-GB" sz="1200" b="0" smtClean="0">
                          <a:effectLst/>
                          <a:latin typeface="Calibri" pitchFamily="34" charset="0"/>
                        </a:rPr>
                        <a:t>Contoh : </a:t>
                      </a:r>
                      <a:endParaRPr lang="en-US" sz="1200" b="0" smtClean="0">
                        <a:effectLst/>
                        <a:latin typeface="Calibri" pitchFamily="34" charset="0"/>
                      </a:endParaRPr>
                    </a:p>
                    <a:p>
                      <a:pPr marL="227013" indent="-171450" algn="l">
                        <a:spcBef>
                          <a:spcPts val="0"/>
                        </a:spcBef>
                        <a:spcAft>
                          <a:spcPts val="200"/>
                        </a:spcAft>
                        <a:buFont typeface="Wingdings" pitchFamily="2" charset="2"/>
                        <a:buChar char="ü"/>
                      </a:pPr>
                      <a:r>
                        <a:rPr lang="en-GB" sz="1200" b="0" smtClean="0">
                          <a:effectLst/>
                          <a:latin typeface="Calibri" pitchFamily="34" charset="0"/>
                        </a:rPr>
                        <a:t>Service</a:t>
                      </a:r>
                      <a:r>
                        <a:rPr lang="en-GB" sz="1200" b="0" baseline="0" smtClean="0">
                          <a:effectLst/>
                          <a:latin typeface="Calibri" pitchFamily="34" charset="0"/>
                        </a:rPr>
                        <a:t> Online, Service Drive Thru, Service Internet Banking, SMS, Call Center, dan lain-lain</a:t>
                      </a:r>
                      <a:endParaRPr lang="en-US" sz="1200" b="0" smtClean="0">
                        <a:effectLst/>
                        <a:latin typeface="Calibri" pitchFamily="34" charset="0"/>
                      </a:endParaRPr>
                    </a:p>
                  </a:txBody>
                  <a:tcPr marL="68580" marR="68580" marT="0" marB="0" anchor="ctr"/>
                </a:tc>
              </a:tr>
            </a:tbl>
          </a:graphicData>
        </a:graphic>
      </p:graphicFrame>
      <p:sp>
        <p:nvSpPr>
          <p:cNvPr id="2" name="Rectangle 1"/>
          <p:cNvSpPr/>
          <p:nvPr/>
        </p:nvSpPr>
        <p:spPr>
          <a:xfrm>
            <a:off x="521308" y="4786159"/>
            <a:ext cx="5274116" cy="1938992"/>
          </a:xfrm>
          <a:prstGeom prst="rect">
            <a:avLst/>
          </a:prstGeom>
          <a:solidFill>
            <a:schemeClr val="bg1"/>
          </a:solidFill>
          <a:ln>
            <a:solidFill>
              <a:schemeClr val="accent1"/>
            </a:solidFill>
          </a:ln>
        </p:spPr>
        <p:txBody>
          <a:bodyPr wrap="square">
            <a:spAutoFit/>
          </a:bodyPr>
          <a:lstStyle/>
          <a:p>
            <a:pPr marL="0" lvl="1"/>
            <a:r>
              <a:rPr lang="en-US" sz="1200" u="sng" smtClean="0">
                <a:latin typeface="Calibri" pitchFamily="34" charset="0"/>
              </a:rPr>
              <a:t>Karakteristik Object </a:t>
            </a:r>
            <a:r>
              <a:rPr lang="en-US" sz="1200" smtClean="0">
                <a:latin typeface="Calibri" pitchFamily="34" charset="0"/>
              </a:rPr>
              <a:t>:</a:t>
            </a:r>
          </a:p>
          <a:p>
            <a:pPr marL="0" lvl="1"/>
            <a:r>
              <a:rPr lang="en-US" sz="1200" b="1" smtClean="0">
                <a:latin typeface="Calibri" pitchFamily="34" charset="0"/>
              </a:rPr>
              <a:t>1. Polymorphisme</a:t>
            </a:r>
            <a:r>
              <a:rPr lang="en-US" sz="1200" smtClean="0">
                <a:latin typeface="Calibri" pitchFamily="34" charset="0"/>
              </a:rPr>
              <a:t> 	: Sifat object/class dari class yang sama bisa memiliki </a:t>
            </a:r>
          </a:p>
          <a:p>
            <a:pPr marL="0" lvl="1"/>
            <a:r>
              <a:rPr lang="en-US" sz="1200">
                <a:latin typeface="Calibri" pitchFamily="34" charset="0"/>
              </a:rPr>
              <a:t>	</a:t>
            </a:r>
            <a:r>
              <a:rPr lang="en-US" sz="1200" smtClean="0">
                <a:latin typeface="Calibri" pitchFamily="34" charset="0"/>
              </a:rPr>
              <a:t>		  banyak bentuk (berubah bentuk)</a:t>
            </a:r>
          </a:p>
          <a:p>
            <a:pPr marL="0" lvl="1"/>
            <a:r>
              <a:rPr lang="en-US" sz="1200" b="1" smtClean="0">
                <a:latin typeface="Calibri" pitchFamily="34" charset="0"/>
              </a:rPr>
              <a:t>2. Inheritance	</a:t>
            </a:r>
            <a:r>
              <a:rPr lang="en-US" sz="1200" smtClean="0">
                <a:latin typeface="Calibri" pitchFamily="34" charset="0"/>
              </a:rPr>
              <a:t>	: Sifat object/class  yang dapat menurunkan atribut/</a:t>
            </a:r>
          </a:p>
          <a:p>
            <a:pPr marL="0" lvl="1"/>
            <a:r>
              <a:rPr lang="en-US" sz="1200">
                <a:latin typeface="Calibri" pitchFamily="34" charset="0"/>
              </a:rPr>
              <a:t>	</a:t>
            </a:r>
            <a:r>
              <a:rPr lang="en-US" sz="1200" smtClean="0">
                <a:latin typeface="Calibri" pitchFamily="34" charset="0"/>
              </a:rPr>
              <a:t>		  property dan operasi/servis kepada </a:t>
            </a:r>
            <a:r>
              <a:rPr lang="en-US" sz="1200">
                <a:latin typeface="Calibri" pitchFamily="34" charset="0"/>
              </a:rPr>
              <a:t>object/class </a:t>
            </a:r>
            <a:r>
              <a:rPr lang="en-US" sz="1200" smtClean="0">
                <a:latin typeface="Calibri" pitchFamily="34" charset="0"/>
              </a:rPr>
              <a:t> lain </a:t>
            </a:r>
          </a:p>
          <a:p>
            <a:pPr marL="0" lvl="1"/>
            <a:r>
              <a:rPr lang="en-US" sz="1200" b="1" smtClean="0">
                <a:latin typeface="Calibri" pitchFamily="34" charset="0"/>
              </a:rPr>
              <a:t>3. Encapsulation</a:t>
            </a:r>
            <a:r>
              <a:rPr lang="en-US" sz="1200" smtClean="0">
                <a:latin typeface="Calibri" pitchFamily="34" charset="0"/>
              </a:rPr>
              <a:t>	: Sifat </a:t>
            </a:r>
            <a:r>
              <a:rPr lang="en-US" sz="1200">
                <a:latin typeface="Calibri" pitchFamily="34" charset="0"/>
              </a:rPr>
              <a:t>object/class </a:t>
            </a:r>
            <a:r>
              <a:rPr lang="en-US" sz="1200" smtClean="0">
                <a:latin typeface="Calibri" pitchFamily="34" charset="0"/>
              </a:rPr>
              <a:t> yang bisa membungkus atribut </a:t>
            </a:r>
          </a:p>
          <a:p>
            <a:pPr marL="0" lvl="1"/>
            <a:r>
              <a:rPr lang="en-US" sz="1200">
                <a:latin typeface="Calibri" pitchFamily="34" charset="0"/>
              </a:rPr>
              <a:t>	</a:t>
            </a:r>
            <a:r>
              <a:rPr lang="en-US" sz="1200" smtClean="0">
                <a:latin typeface="Calibri" pitchFamily="34" charset="0"/>
              </a:rPr>
              <a:t>		  dan operasi menjadi satu paket data object/class.</a:t>
            </a:r>
          </a:p>
          <a:p>
            <a:pPr marL="0" lvl="1"/>
            <a:r>
              <a:rPr lang="en-US" sz="1200" b="1" smtClean="0">
                <a:latin typeface="Calibri" pitchFamily="34" charset="0"/>
              </a:rPr>
              <a:t>4. Information </a:t>
            </a:r>
            <a:r>
              <a:rPr lang="en-US" sz="1200" b="1">
                <a:latin typeface="Calibri" pitchFamily="34" charset="0"/>
              </a:rPr>
              <a:t>Hidding </a:t>
            </a:r>
            <a:r>
              <a:rPr lang="en-US" sz="1200" smtClean="0">
                <a:latin typeface="Calibri" pitchFamily="34" charset="0"/>
              </a:rPr>
              <a:t>: Sifat </a:t>
            </a:r>
            <a:r>
              <a:rPr lang="en-US" sz="1200">
                <a:latin typeface="Calibri" pitchFamily="34" charset="0"/>
              </a:rPr>
              <a:t>object/class </a:t>
            </a:r>
            <a:r>
              <a:rPr lang="en-US" sz="1200" smtClean="0">
                <a:latin typeface="Calibri" pitchFamily="34" charset="0"/>
              </a:rPr>
              <a:t> yang dapat menyembunyikan</a:t>
            </a:r>
          </a:p>
          <a:p>
            <a:pPr marL="0" lvl="1"/>
            <a:r>
              <a:rPr lang="en-US" sz="1200">
                <a:latin typeface="Calibri" pitchFamily="34" charset="0"/>
              </a:rPr>
              <a:t>	</a:t>
            </a:r>
            <a:r>
              <a:rPr lang="en-US" sz="1200" smtClean="0">
                <a:latin typeface="Calibri" pitchFamily="34" charset="0"/>
              </a:rPr>
              <a:t>	               Informasi detil (rumit) dalam berkomunikasi dengan </a:t>
            </a:r>
          </a:p>
          <a:p>
            <a:pPr marL="0" lvl="1"/>
            <a:r>
              <a:rPr lang="en-US" sz="1200">
                <a:latin typeface="Calibri" pitchFamily="34" charset="0"/>
              </a:rPr>
              <a:t>	</a:t>
            </a:r>
            <a:r>
              <a:rPr lang="en-US" sz="1200" smtClean="0">
                <a:latin typeface="Calibri" pitchFamily="34" charset="0"/>
              </a:rPr>
              <a:t>		  object/class  lain.</a:t>
            </a:r>
            <a:endParaRPr lang="en-US" sz="1200">
              <a:latin typeface="Calibri" pitchFamily="34" charset="0"/>
            </a:endParaRPr>
          </a:p>
        </p:txBody>
      </p:sp>
    </p:spTree>
    <p:extLst>
      <p:ext uri="{BB962C8B-B14F-4D97-AF65-F5344CB8AC3E}">
        <p14:creationId xmlns:p14="http://schemas.microsoft.com/office/powerpoint/2010/main" val="3183427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067" y="183468"/>
            <a:ext cx="10130118" cy="485400"/>
          </a:xfrm>
        </p:spPr>
        <p:txBody>
          <a:bodyPr>
            <a:normAutofit/>
          </a:bodyPr>
          <a:lstStyle/>
          <a:p>
            <a:r>
              <a:rPr lang="en-US" sz="2800" smtClean="0"/>
              <a:t>REVIEW ….</a:t>
            </a:r>
            <a:endParaRPr lang="en-US" sz="2800"/>
          </a:p>
        </p:txBody>
      </p:sp>
      <p:sp>
        <p:nvSpPr>
          <p:cNvPr id="100" name="TextBox 99"/>
          <p:cNvSpPr txBox="1"/>
          <p:nvPr/>
        </p:nvSpPr>
        <p:spPr>
          <a:xfrm>
            <a:off x="818984" y="835505"/>
            <a:ext cx="10869433" cy="723275"/>
          </a:xfrm>
          <a:prstGeom prst="rect">
            <a:avLst/>
          </a:prstGeom>
          <a:solidFill>
            <a:schemeClr val="accent2">
              <a:lumMod val="20000"/>
              <a:lumOff val="80000"/>
            </a:schemeClr>
          </a:solidFill>
        </p:spPr>
        <p:txBody>
          <a:bodyPr wrap="square" rtlCol="0">
            <a:spAutoFit/>
          </a:bodyPr>
          <a:lstStyle/>
          <a:p>
            <a:pPr marL="341313" lvl="1" indent="-341313">
              <a:spcBef>
                <a:spcPts val="300"/>
              </a:spcBef>
              <a:spcAft>
                <a:spcPts val="300"/>
              </a:spcAft>
              <a:buFont typeface="Wingdings" pitchFamily="2" charset="2"/>
              <a:buChar char="ü"/>
            </a:pPr>
            <a:r>
              <a:rPr lang="en-US" smtClean="0">
                <a:latin typeface="Calibri" pitchFamily="34" charset="0"/>
              </a:rPr>
              <a:t>Apa itu Fakta ? Apa itu Data ?  Apa itu Informasi ? Apa itu Query ?</a:t>
            </a:r>
          </a:p>
          <a:p>
            <a:pPr marL="341313" lvl="1" indent="-341313">
              <a:spcBef>
                <a:spcPts val="300"/>
              </a:spcBef>
              <a:spcAft>
                <a:spcPts val="300"/>
              </a:spcAft>
              <a:buFont typeface="Wingdings" pitchFamily="2" charset="2"/>
              <a:buChar char="ü"/>
            </a:pPr>
            <a:r>
              <a:rPr lang="en-US" smtClean="0">
                <a:latin typeface="Calibri" pitchFamily="34" charset="0"/>
              </a:rPr>
              <a:t>Apa itu itu model data “ER” ?  </a:t>
            </a:r>
            <a:r>
              <a:rPr lang="en-US">
                <a:latin typeface="Calibri" pitchFamily="34" charset="0"/>
              </a:rPr>
              <a:t>Apa itu itu model data </a:t>
            </a:r>
            <a:r>
              <a:rPr lang="en-US" smtClean="0">
                <a:latin typeface="Calibri" pitchFamily="34" charset="0"/>
              </a:rPr>
              <a:t>“R” ? </a:t>
            </a:r>
            <a:r>
              <a:rPr lang="en-US">
                <a:latin typeface="Calibri" pitchFamily="34" charset="0"/>
              </a:rPr>
              <a:t>Apa itu itu model data </a:t>
            </a:r>
            <a:r>
              <a:rPr lang="en-US" smtClean="0">
                <a:latin typeface="Calibri" pitchFamily="34" charset="0"/>
              </a:rPr>
              <a:t>“OO” ?</a:t>
            </a:r>
            <a:endParaRPr lang="en-US">
              <a:latin typeface="Calibri" pitchFamily="34" charset="0"/>
            </a:endParaRPr>
          </a:p>
        </p:txBody>
      </p:sp>
      <p:sp>
        <p:nvSpPr>
          <p:cNvPr id="4" name="TextBox 3"/>
          <p:cNvSpPr txBox="1"/>
          <p:nvPr/>
        </p:nvSpPr>
        <p:spPr>
          <a:xfrm>
            <a:off x="818984" y="1655106"/>
            <a:ext cx="10869433" cy="2139047"/>
          </a:xfrm>
          <a:prstGeom prst="rect">
            <a:avLst/>
          </a:prstGeom>
          <a:solidFill>
            <a:schemeClr val="accent3">
              <a:lumMod val="20000"/>
              <a:lumOff val="80000"/>
            </a:schemeClr>
          </a:solidFill>
        </p:spPr>
        <p:txBody>
          <a:bodyPr wrap="square" rtlCol="0">
            <a:spAutoFit/>
          </a:bodyPr>
          <a:lstStyle/>
          <a:p>
            <a:pPr marL="341313" lvl="1" indent="-341313">
              <a:spcBef>
                <a:spcPts val="300"/>
              </a:spcBef>
              <a:spcAft>
                <a:spcPts val="300"/>
              </a:spcAft>
              <a:buFont typeface="Wingdings" pitchFamily="2" charset="2"/>
              <a:buChar char="ü"/>
            </a:pPr>
            <a:r>
              <a:rPr lang="en-US" smtClean="0">
                <a:latin typeface="Calibri" pitchFamily="34" charset="0"/>
              </a:rPr>
              <a:t>Model data ER :		1) Apa bedanya Entity-set dan Relationship-set ?</a:t>
            </a:r>
          </a:p>
          <a:p>
            <a:pPr marL="0" lvl="1">
              <a:spcBef>
                <a:spcPts val="300"/>
              </a:spcBef>
              <a:spcAft>
                <a:spcPts val="300"/>
              </a:spcAft>
            </a:pPr>
            <a:r>
              <a:rPr lang="en-US">
                <a:latin typeface="Calibri" pitchFamily="34" charset="0"/>
              </a:rPr>
              <a:t>	</a:t>
            </a:r>
            <a:r>
              <a:rPr lang="en-US" smtClean="0">
                <a:latin typeface="Calibri" pitchFamily="34" charset="0"/>
              </a:rPr>
              <a:t>				2) Apa bedanya Atribute dan Key-Atribute ?</a:t>
            </a:r>
          </a:p>
          <a:p>
            <a:pPr marL="0" lvl="1">
              <a:spcBef>
                <a:spcPts val="300"/>
              </a:spcBef>
              <a:spcAft>
                <a:spcPts val="300"/>
              </a:spcAft>
            </a:pPr>
            <a:r>
              <a:rPr lang="en-US">
                <a:latin typeface="Calibri" pitchFamily="34" charset="0"/>
              </a:rPr>
              <a:t>	</a:t>
            </a:r>
            <a:r>
              <a:rPr lang="en-US" smtClean="0">
                <a:latin typeface="Calibri" pitchFamily="34" charset="0"/>
              </a:rPr>
              <a:t>				3) Apa bedanya Super Key, Candidate Key, Primary Key, Alternate Key, Foreign Key?</a:t>
            </a:r>
          </a:p>
          <a:p>
            <a:pPr marL="0" lvl="1">
              <a:spcBef>
                <a:spcPts val="300"/>
              </a:spcBef>
              <a:spcAft>
                <a:spcPts val="300"/>
              </a:spcAft>
            </a:pPr>
            <a:r>
              <a:rPr lang="en-US">
                <a:latin typeface="Calibri" pitchFamily="34" charset="0"/>
              </a:rPr>
              <a:t>	</a:t>
            </a:r>
            <a:r>
              <a:rPr lang="en-US" smtClean="0">
                <a:latin typeface="Calibri" pitchFamily="34" charset="0"/>
              </a:rPr>
              <a:t>				4) Apa itu tingkat atau derajat Kardinalitas /Asosiasi pada Relationships?</a:t>
            </a:r>
          </a:p>
          <a:p>
            <a:pPr marL="0" lvl="1">
              <a:spcBef>
                <a:spcPts val="300"/>
              </a:spcBef>
              <a:spcAft>
                <a:spcPts val="300"/>
              </a:spcAft>
            </a:pPr>
            <a:r>
              <a:rPr lang="en-US">
                <a:latin typeface="Calibri" pitchFamily="34" charset="0"/>
              </a:rPr>
              <a:t>	</a:t>
            </a:r>
            <a:r>
              <a:rPr lang="en-US" smtClean="0">
                <a:latin typeface="Calibri" pitchFamily="34" charset="0"/>
              </a:rPr>
              <a:t>				5) Apa itu Gen-Spec Entity-set ?</a:t>
            </a:r>
          </a:p>
          <a:p>
            <a:pPr marL="0" lvl="1">
              <a:spcBef>
                <a:spcPts val="300"/>
              </a:spcBef>
              <a:spcAft>
                <a:spcPts val="300"/>
              </a:spcAft>
            </a:pPr>
            <a:r>
              <a:rPr lang="en-US">
                <a:latin typeface="Calibri" pitchFamily="34" charset="0"/>
              </a:rPr>
              <a:t>	</a:t>
            </a:r>
            <a:r>
              <a:rPr lang="en-US" smtClean="0">
                <a:latin typeface="Calibri" pitchFamily="34" charset="0"/>
              </a:rPr>
              <a:t>				6) Apa itu Aggregasi Entity-set ?</a:t>
            </a:r>
          </a:p>
        </p:txBody>
      </p:sp>
      <p:sp>
        <p:nvSpPr>
          <p:cNvPr id="5" name="TextBox 4"/>
          <p:cNvSpPr txBox="1"/>
          <p:nvPr/>
        </p:nvSpPr>
        <p:spPr>
          <a:xfrm>
            <a:off x="811028" y="4654335"/>
            <a:ext cx="10869433" cy="1785104"/>
          </a:xfrm>
          <a:prstGeom prst="rect">
            <a:avLst/>
          </a:prstGeom>
          <a:solidFill>
            <a:srgbClr val="FFE07D"/>
          </a:solidFill>
        </p:spPr>
        <p:txBody>
          <a:bodyPr wrap="square" rtlCol="0">
            <a:spAutoFit/>
          </a:bodyPr>
          <a:lstStyle/>
          <a:p>
            <a:pPr marL="341313" lvl="1" indent="-341313">
              <a:spcBef>
                <a:spcPts val="300"/>
              </a:spcBef>
              <a:spcAft>
                <a:spcPts val="300"/>
              </a:spcAft>
              <a:buFont typeface="Wingdings" pitchFamily="2" charset="2"/>
              <a:buChar char="ü"/>
            </a:pPr>
            <a:r>
              <a:rPr lang="en-US" smtClean="0">
                <a:latin typeface="Calibri" pitchFamily="34" charset="0"/>
              </a:rPr>
              <a:t>Model </a:t>
            </a:r>
            <a:r>
              <a:rPr lang="en-US">
                <a:latin typeface="Calibri" pitchFamily="34" charset="0"/>
              </a:rPr>
              <a:t>data </a:t>
            </a:r>
            <a:r>
              <a:rPr lang="en-US" smtClean="0">
                <a:latin typeface="Calibri" pitchFamily="34" charset="0"/>
              </a:rPr>
              <a:t>OO :</a:t>
            </a:r>
            <a:r>
              <a:rPr lang="en-US">
                <a:latin typeface="Calibri" pitchFamily="34" charset="0"/>
              </a:rPr>
              <a:t>	1) Apa itu </a:t>
            </a:r>
            <a:r>
              <a:rPr lang="en-US" smtClean="0">
                <a:latin typeface="Calibri" pitchFamily="34" charset="0"/>
              </a:rPr>
              <a:t>Object Oriented ?  Apa itu OOA, OOD, OOP ?</a:t>
            </a:r>
            <a:endParaRPr lang="en-US">
              <a:latin typeface="Calibri" pitchFamily="34" charset="0"/>
            </a:endParaRPr>
          </a:p>
          <a:p>
            <a:pPr marL="0" lvl="1">
              <a:spcBef>
                <a:spcPts val="300"/>
              </a:spcBef>
              <a:spcAft>
                <a:spcPts val="300"/>
              </a:spcAft>
            </a:pPr>
            <a:r>
              <a:rPr lang="en-US">
                <a:latin typeface="Calibri" pitchFamily="34" charset="0"/>
              </a:rPr>
              <a:t>					2) </a:t>
            </a:r>
            <a:r>
              <a:rPr lang="en-US" smtClean="0">
                <a:latin typeface="Calibri" pitchFamily="34" charset="0"/>
              </a:rPr>
              <a:t>Apa bedanya Object dan Class ?</a:t>
            </a:r>
          </a:p>
          <a:p>
            <a:pPr marL="0" lvl="1">
              <a:spcBef>
                <a:spcPts val="300"/>
              </a:spcBef>
              <a:spcAft>
                <a:spcPts val="300"/>
              </a:spcAft>
            </a:pPr>
            <a:r>
              <a:rPr lang="en-US">
                <a:latin typeface="Calibri" pitchFamily="34" charset="0"/>
              </a:rPr>
              <a:t>	</a:t>
            </a:r>
            <a:r>
              <a:rPr lang="en-US" smtClean="0">
                <a:latin typeface="Calibri" pitchFamily="34" charset="0"/>
              </a:rPr>
              <a:t>				3) Apa 3 identitas utama sebuah Object ? </a:t>
            </a:r>
          </a:p>
          <a:p>
            <a:pPr marL="0" lvl="1">
              <a:spcBef>
                <a:spcPts val="300"/>
              </a:spcBef>
              <a:spcAft>
                <a:spcPts val="300"/>
              </a:spcAft>
            </a:pPr>
            <a:r>
              <a:rPr lang="en-US">
                <a:latin typeface="Calibri" pitchFamily="34" charset="0"/>
              </a:rPr>
              <a:t>	</a:t>
            </a:r>
            <a:r>
              <a:rPr lang="en-US" smtClean="0">
                <a:latin typeface="Calibri" pitchFamily="34" charset="0"/>
              </a:rPr>
              <a:t>				4) Apa karakterisitik OOP itu, ada 4 yaitu Polymorphisme, Inheritance, Encapsulation, </a:t>
            </a:r>
          </a:p>
          <a:p>
            <a:pPr marL="0" lvl="1">
              <a:spcBef>
                <a:spcPts val="300"/>
              </a:spcBef>
              <a:spcAft>
                <a:spcPts val="300"/>
              </a:spcAft>
            </a:pPr>
            <a:r>
              <a:rPr lang="en-US">
                <a:latin typeface="Calibri" pitchFamily="34" charset="0"/>
              </a:rPr>
              <a:t>	</a:t>
            </a:r>
            <a:r>
              <a:rPr lang="en-US" smtClean="0">
                <a:latin typeface="Calibri" pitchFamily="34" charset="0"/>
              </a:rPr>
              <a:t>				     Information Hidding ?</a:t>
            </a:r>
            <a:endParaRPr lang="en-US">
              <a:latin typeface="Calibri" pitchFamily="34" charset="0"/>
            </a:endParaRPr>
          </a:p>
        </p:txBody>
      </p:sp>
      <p:sp>
        <p:nvSpPr>
          <p:cNvPr id="6" name="TextBox 5"/>
          <p:cNvSpPr txBox="1"/>
          <p:nvPr/>
        </p:nvSpPr>
        <p:spPr>
          <a:xfrm>
            <a:off x="818980" y="3882118"/>
            <a:ext cx="10869433" cy="723275"/>
          </a:xfrm>
          <a:prstGeom prst="rect">
            <a:avLst/>
          </a:prstGeom>
          <a:solidFill>
            <a:schemeClr val="accent6">
              <a:lumMod val="20000"/>
              <a:lumOff val="80000"/>
            </a:schemeClr>
          </a:solidFill>
        </p:spPr>
        <p:txBody>
          <a:bodyPr wrap="square" rtlCol="0">
            <a:spAutoFit/>
          </a:bodyPr>
          <a:lstStyle/>
          <a:p>
            <a:pPr marL="341313" lvl="1" indent="-341313">
              <a:spcBef>
                <a:spcPts val="300"/>
              </a:spcBef>
              <a:spcAft>
                <a:spcPts val="300"/>
              </a:spcAft>
              <a:buFont typeface="Wingdings" pitchFamily="2" charset="2"/>
              <a:buChar char="ü"/>
            </a:pPr>
            <a:r>
              <a:rPr lang="en-US" smtClean="0">
                <a:latin typeface="Calibri" pitchFamily="34" charset="0"/>
              </a:rPr>
              <a:t>Model </a:t>
            </a:r>
            <a:r>
              <a:rPr lang="en-US">
                <a:latin typeface="Calibri" pitchFamily="34" charset="0"/>
              </a:rPr>
              <a:t>data </a:t>
            </a:r>
            <a:r>
              <a:rPr lang="en-US" smtClean="0">
                <a:latin typeface="Calibri" pitchFamily="34" charset="0"/>
              </a:rPr>
              <a:t>R </a:t>
            </a:r>
            <a:r>
              <a:rPr lang="en-US">
                <a:latin typeface="Calibri" pitchFamily="34" charset="0"/>
              </a:rPr>
              <a:t>:		1) Apa </a:t>
            </a:r>
            <a:r>
              <a:rPr lang="en-US" smtClean="0">
                <a:latin typeface="Calibri" pitchFamily="34" charset="0"/>
              </a:rPr>
              <a:t>itu Relasional (Relational) ?  Apa itu Database Relasional ?</a:t>
            </a:r>
            <a:endParaRPr lang="en-US">
              <a:latin typeface="Calibri" pitchFamily="34" charset="0"/>
            </a:endParaRPr>
          </a:p>
          <a:p>
            <a:pPr marL="0" lvl="1">
              <a:spcBef>
                <a:spcPts val="300"/>
              </a:spcBef>
              <a:spcAft>
                <a:spcPts val="300"/>
              </a:spcAft>
            </a:pPr>
            <a:r>
              <a:rPr lang="en-US">
                <a:latin typeface="Calibri" pitchFamily="34" charset="0"/>
              </a:rPr>
              <a:t>					2) Apa </a:t>
            </a:r>
            <a:r>
              <a:rPr lang="en-US" smtClean="0">
                <a:latin typeface="Calibri" pitchFamily="34" charset="0"/>
              </a:rPr>
              <a:t>itu Tuple?  Apa itu Arity ?</a:t>
            </a:r>
          </a:p>
        </p:txBody>
      </p:sp>
    </p:spTree>
    <p:extLst>
      <p:ext uri="{BB962C8B-B14F-4D97-AF65-F5344CB8AC3E}">
        <p14:creationId xmlns:p14="http://schemas.microsoft.com/office/powerpoint/2010/main" val="1548446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58164" y="899160"/>
            <a:ext cx="5019676" cy="5692140"/>
            <a:chOff x="558164" y="899160"/>
            <a:chExt cx="5019676" cy="547878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49" t="17283" r="26680" b="7163"/>
            <a:stretch/>
          </p:blipFill>
          <p:spPr bwMode="auto">
            <a:xfrm>
              <a:off x="558164" y="899160"/>
              <a:ext cx="5019676" cy="547878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9" name="Rectangle 28"/>
            <p:cNvSpPr/>
            <p:nvPr/>
          </p:nvSpPr>
          <p:spPr>
            <a:xfrm>
              <a:off x="670560" y="3954780"/>
              <a:ext cx="4777740" cy="655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smtClean="0">
                  <a:solidFill>
                    <a:prstClr val="black"/>
                  </a:solidFill>
                </a:rPr>
                <a:t>Bagian proses</a:t>
              </a:r>
              <a:br>
                <a:rPr lang="en-US" sz="1200" smtClean="0">
                  <a:solidFill>
                    <a:prstClr val="black"/>
                  </a:solidFill>
                </a:rPr>
              </a:br>
              <a:r>
                <a:rPr lang="en-US" sz="1200" smtClean="0">
                  <a:solidFill>
                    <a:prstClr val="black"/>
                  </a:solidFill>
                </a:rPr>
                <a:t>Sistem Operasi</a:t>
              </a:r>
              <a:endParaRPr lang="en-US" sz="1200">
                <a:solidFill>
                  <a:prstClr val="black"/>
                </a:solidFill>
              </a:endParaRPr>
            </a:p>
          </p:txBody>
        </p:sp>
      </p:grpSp>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prstClr val="white"/>
                </a:solidFill>
                <a:latin typeface="AR JULIAN" pitchFamily="2" charset="0"/>
                <a:sym typeface="Wingdings"/>
              </a:rPr>
              <a:t> </a:t>
            </a:r>
            <a:r>
              <a:rPr lang="en-US" sz="3200" smtClean="0">
                <a:solidFill>
                  <a:prstClr val="white"/>
                </a:solidFill>
                <a:latin typeface="AR JULIAN" pitchFamily="2" charset="0"/>
              </a:rPr>
              <a:t>PENDALAMAN KONSEP DBMS</a:t>
            </a:r>
            <a:endParaRPr lang="id-ID" sz="3200">
              <a:solidFill>
                <a:prstClr val="white"/>
              </a:solidFill>
              <a:latin typeface="AR JULIAN" pitchFamily="2" charset="0"/>
            </a:endParaRPr>
          </a:p>
        </p:txBody>
      </p:sp>
      <p:sp>
        <p:nvSpPr>
          <p:cNvPr id="28" name="Rectangle 27"/>
          <p:cNvSpPr/>
          <p:nvPr/>
        </p:nvSpPr>
        <p:spPr>
          <a:xfrm>
            <a:off x="5836920" y="830208"/>
            <a:ext cx="5981700" cy="5047536"/>
          </a:xfrm>
          <a:prstGeom prst="rect">
            <a:avLst/>
          </a:prstGeom>
        </p:spPr>
        <p:txBody>
          <a:bodyPr wrap="square">
            <a:spAutoFit/>
          </a:bodyPr>
          <a:lstStyle/>
          <a:p>
            <a:pPr algn="just">
              <a:spcAft>
                <a:spcPts val="600"/>
              </a:spcAft>
            </a:pPr>
            <a:r>
              <a:rPr lang="en-US" sz="1400" smtClean="0">
                <a:solidFill>
                  <a:prstClr val="black"/>
                </a:solidFill>
                <a:latin typeface="Times New Roman"/>
                <a:ea typeface="Times New Roman"/>
              </a:rPr>
              <a:t>2.  Bagian DBMS, mencakup :</a:t>
            </a:r>
          </a:p>
          <a:p>
            <a:pPr marL="571500" lvl="1" indent="-228600" algn="just">
              <a:spcAft>
                <a:spcPts val="600"/>
              </a:spcAft>
              <a:buFont typeface="Wingdings" pitchFamily="2" charset="2"/>
              <a:buChar char="ü"/>
              <a:tabLst>
                <a:tab pos="457200" algn="l"/>
              </a:tabLst>
            </a:pPr>
            <a:r>
              <a:rPr lang="en-US" sz="1400" b="1" smtClean="0">
                <a:solidFill>
                  <a:prstClr val="black"/>
                </a:solidFill>
                <a:latin typeface="Times New Roman"/>
                <a:ea typeface="Times New Roman"/>
              </a:rPr>
              <a:t>Database </a:t>
            </a:r>
            <a:r>
              <a:rPr lang="en-US" sz="1400" b="1">
                <a:solidFill>
                  <a:prstClr val="black"/>
                </a:solidFill>
                <a:latin typeface="Times New Roman"/>
                <a:ea typeface="Times New Roman"/>
              </a:rPr>
              <a:t>Manager, </a:t>
            </a:r>
            <a:r>
              <a:rPr lang="en-US" sz="1400">
                <a:solidFill>
                  <a:prstClr val="black"/>
                </a:solidFill>
                <a:latin typeface="Times New Roman"/>
                <a:ea typeface="Times New Roman"/>
              </a:rPr>
              <a:t>bagian yang menyediakan antarmuka (interface) antara data </a:t>
            </a:r>
            <a:r>
              <a:rPr lang="en-US" sz="1400" i="1">
                <a:solidFill>
                  <a:prstClr val="black"/>
                </a:solidFill>
                <a:latin typeface="Times New Roman"/>
                <a:ea typeface="Times New Roman"/>
              </a:rPr>
              <a:t>low- level</a:t>
            </a:r>
            <a:r>
              <a:rPr lang="en-US" sz="1400">
                <a:solidFill>
                  <a:prstClr val="black"/>
                </a:solidFill>
                <a:latin typeface="Times New Roman"/>
                <a:ea typeface="Times New Roman"/>
              </a:rPr>
              <a:t> yang disimpan dalam database dan program aplikasi atau query yang dikirim ke sistem. Bagian ini memiliki </a:t>
            </a:r>
            <a:r>
              <a:rPr lang="en-US" sz="1400" smtClean="0">
                <a:solidFill>
                  <a:prstClr val="black"/>
                </a:solidFill>
                <a:latin typeface="Times New Roman"/>
                <a:ea typeface="Times New Roman"/>
              </a:rPr>
              <a:t>tugas:</a:t>
            </a:r>
            <a:endParaRPr lang="en-US" sz="1400">
              <a:solidFill>
                <a:prstClr val="black"/>
              </a:solidFill>
              <a:latin typeface="Times New Roman"/>
              <a:ea typeface="Times New Roman"/>
            </a:endParaRPr>
          </a:p>
          <a:p>
            <a:pPr marL="974725" lvl="2" indent="-234950" algn="just">
              <a:buFont typeface="Courier New"/>
              <a:buChar char="o"/>
              <a:tabLst>
                <a:tab pos="914400" algn="l"/>
              </a:tabLst>
            </a:pPr>
            <a:r>
              <a:rPr lang="en-US" sz="1400">
                <a:solidFill>
                  <a:prstClr val="black"/>
                </a:solidFill>
                <a:latin typeface="Times New Roman"/>
                <a:ea typeface="Times New Roman"/>
                <a:cs typeface="Times New Roman"/>
              </a:rPr>
              <a:t>Berinteraksi dengan file manager</a:t>
            </a:r>
          </a:p>
          <a:p>
            <a:pPr marL="974725" lvl="2" indent="-234950" algn="just">
              <a:buFont typeface="Courier New"/>
              <a:buChar char="o"/>
              <a:tabLst>
                <a:tab pos="914400" algn="l"/>
              </a:tabLst>
            </a:pPr>
            <a:r>
              <a:rPr lang="en-US" sz="1400">
                <a:solidFill>
                  <a:prstClr val="black"/>
                </a:solidFill>
                <a:latin typeface="Times New Roman"/>
                <a:ea typeface="Times New Roman"/>
                <a:cs typeface="Times New Roman"/>
              </a:rPr>
              <a:t>Menjamin pelaksanaan integritas data</a:t>
            </a:r>
          </a:p>
          <a:p>
            <a:pPr marL="974725" lvl="2" indent="-234950" algn="just">
              <a:buFont typeface="Courier New"/>
              <a:buChar char="o"/>
              <a:tabLst>
                <a:tab pos="914400" algn="l"/>
              </a:tabLst>
            </a:pPr>
            <a:r>
              <a:rPr lang="en-US" sz="1400">
                <a:solidFill>
                  <a:prstClr val="black"/>
                </a:solidFill>
                <a:latin typeface="Times New Roman"/>
                <a:ea typeface="Times New Roman"/>
                <a:cs typeface="Times New Roman"/>
              </a:rPr>
              <a:t>Menjamin pelaksanaan keamanan data</a:t>
            </a:r>
          </a:p>
          <a:p>
            <a:pPr marL="974725" lvl="2" indent="-234950" algn="just">
              <a:buFont typeface="Courier New"/>
              <a:buChar char="o"/>
              <a:tabLst>
                <a:tab pos="914400" algn="l"/>
              </a:tabLst>
            </a:pPr>
            <a:r>
              <a:rPr lang="en-US" sz="1400">
                <a:solidFill>
                  <a:prstClr val="black"/>
                </a:solidFill>
                <a:latin typeface="Times New Roman"/>
                <a:ea typeface="Times New Roman"/>
                <a:cs typeface="Times New Roman"/>
              </a:rPr>
              <a:t>Menjamin pelaksanaan backup dan recaovery data</a:t>
            </a:r>
          </a:p>
          <a:p>
            <a:pPr marL="974725" lvl="2" indent="-234950" algn="just">
              <a:spcAft>
                <a:spcPts val="600"/>
              </a:spcAft>
              <a:buFont typeface="Courier New"/>
              <a:buChar char="o"/>
              <a:tabLst>
                <a:tab pos="914400" algn="l"/>
              </a:tabLst>
            </a:pPr>
            <a:r>
              <a:rPr lang="en-US" sz="1400">
                <a:solidFill>
                  <a:prstClr val="black"/>
                </a:solidFill>
                <a:latin typeface="Times New Roman"/>
                <a:ea typeface="Times New Roman"/>
                <a:cs typeface="Times New Roman"/>
              </a:rPr>
              <a:t>Mengontrol konkurensi proses atau akses</a:t>
            </a:r>
            <a:r>
              <a:rPr lang="en-US" sz="1400" smtClean="0">
                <a:solidFill>
                  <a:prstClr val="black"/>
                </a:solidFill>
                <a:latin typeface="Times New Roman"/>
                <a:ea typeface="Times New Roman"/>
                <a:cs typeface="Times New Roman"/>
              </a:rPr>
              <a:t>.</a:t>
            </a:r>
          </a:p>
          <a:p>
            <a:pPr marL="517525" lvl="1" indent="-234950" algn="just">
              <a:spcAft>
                <a:spcPts val="600"/>
              </a:spcAft>
              <a:buFont typeface="Wingdings" pitchFamily="2" charset="2"/>
              <a:buChar char="ü"/>
              <a:tabLst>
                <a:tab pos="914400" algn="l"/>
              </a:tabLst>
            </a:pPr>
            <a:r>
              <a:rPr lang="en-US" sz="1400" b="1" smtClean="0">
                <a:solidFill>
                  <a:prstClr val="black"/>
                </a:solidFill>
                <a:latin typeface="Times New Roman"/>
                <a:ea typeface="Times New Roman"/>
              </a:rPr>
              <a:t>Query </a:t>
            </a:r>
            <a:r>
              <a:rPr lang="en-US" sz="1400" b="1">
                <a:solidFill>
                  <a:prstClr val="black"/>
                </a:solidFill>
                <a:latin typeface="Times New Roman"/>
                <a:ea typeface="Times New Roman"/>
              </a:rPr>
              <a:t>processor,</a:t>
            </a:r>
            <a:r>
              <a:rPr lang="en-US" sz="1400">
                <a:solidFill>
                  <a:prstClr val="black"/>
                </a:solidFill>
                <a:latin typeface="Times New Roman"/>
                <a:ea typeface="Times New Roman"/>
              </a:rPr>
              <a:t> bagian yang menerjemahkan bahasa query ke dalam instruksi </a:t>
            </a:r>
            <a:r>
              <a:rPr lang="en-US" sz="1400" i="1">
                <a:solidFill>
                  <a:prstClr val="black"/>
                </a:solidFill>
                <a:latin typeface="Times New Roman"/>
                <a:ea typeface="Times New Roman"/>
              </a:rPr>
              <a:t>low-level</a:t>
            </a:r>
            <a:r>
              <a:rPr lang="en-US" sz="1400">
                <a:solidFill>
                  <a:prstClr val="black"/>
                </a:solidFill>
                <a:latin typeface="Times New Roman"/>
                <a:ea typeface="Times New Roman"/>
              </a:rPr>
              <a:t> sehingga database manager mengerti. Selain dari pada itu bagian ini juga melakukan optimasi terjemahan sehingga sistem menemukan strategi terbaik untuk mengeksekusi </a:t>
            </a:r>
            <a:r>
              <a:rPr lang="en-US" sz="1400" smtClean="0">
                <a:solidFill>
                  <a:prstClr val="black"/>
                </a:solidFill>
                <a:latin typeface="Times New Roman"/>
                <a:ea typeface="Times New Roman"/>
              </a:rPr>
              <a:t>query.</a:t>
            </a:r>
          </a:p>
          <a:p>
            <a:pPr marL="517525" lvl="1" indent="-234950" algn="just">
              <a:spcAft>
                <a:spcPts val="600"/>
              </a:spcAft>
              <a:buFont typeface="Wingdings" pitchFamily="2" charset="2"/>
              <a:buChar char="ü"/>
              <a:tabLst>
                <a:tab pos="914400" algn="l"/>
              </a:tabLst>
            </a:pPr>
            <a:r>
              <a:rPr lang="en-US" sz="1400" b="1" smtClean="0">
                <a:solidFill>
                  <a:prstClr val="black"/>
                </a:solidFill>
                <a:latin typeface="Times New Roman"/>
                <a:ea typeface="Times New Roman"/>
              </a:rPr>
              <a:t>DML </a:t>
            </a:r>
            <a:r>
              <a:rPr lang="en-US" sz="1400" b="1">
                <a:solidFill>
                  <a:prstClr val="black"/>
                </a:solidFill>
                <a:latin typeface="Times New Roman"/>
                <a:ea typeface="Times New Roman"/>
              </a:rPr>
              <a:t>Precompiler, </a:t>
            </a:r>
            <a:r>
              <a:rPr lang="en-US" sz="1400">
                <a:solidFill>
                  <a:prstClr val="black"/>
                </a:solidFill>
                <a:latin typeface="Times New Roman"/>
                <a:ea typeface="Times New Roman"/>
              </a:rPr>
              <a:t>bagian yang mengkonversi pernyataan DML yang ada dalam program apliksasi ke pemanggilan prosedur normal sistem. Precompiler harus berinteraksi dengan query processor agar membangkitkan </a:t>
            </a:r>
            <a:r>
              <a:rPr lang="en-US" sz="1400" b="1" smtClean="0">
                <a:solidFill>
                  <a:prstClr val="black"/>
                </a:solidFill>
                <a:latin typeface="Times New Roman"/>
                <a:ea typeface="Times New Roman"/>
              </a:rPr>
              <a:t>program </a:t>
            </a:r>
            <a:r>
              <a:rPr lang="en-US" sz="1400" b="1">
                <a:solidFill>
                  <a:prstClr val="black"/>
                </a:solidFill>
                <a:latin typeface="Times New Roman"/>
                <a:ea typeface="Times New Roman"/>
              </a:rPr>
              <a:t>object</a:t>
            </a:r>
            <a:r>
              <a:rPr lang="en-US" sz="1400">
                <a:solidFill>
                  <a:prstClr val="black"/>
                </a:solidFill>
                <a:latin typeface="Times New Roman"/>
                <a:ea typeface="Times New Roman"/>
              </a:rPr>
              <a:t> </a:t>
            </a:r>
            <a:r>
              <a:rPr lang="en-US" sz="1400" b="1">
                <a:solidFill>
                  <a:prstClr val="black"/>
                </a:solidFill>
                <a:latin typeface="Times New Roman"/>
                <a:ea typeface="Times New Roman"/>
              </a:rPr>
              <a:t>code </a:t>
            </a:r>
            <a:r>
              <a:rPr lang="en-US" sz="1400">
                <a:solidFill>
                  <a:prstClr val="black"/>
                </a:solidFill>
                <a:latin typeface="Times New Roman"/>
                <a:ea typeface="Times New Roman"/>
              </a:rPr>
              <a:t>yang tepat</a:t>
            </a:r>
            <a:r>
              <a:rPr lang="en-US" sz="1400" smtClean="0">
                <a:solidFill>
                  <a:prstClr val="black"/>
                </a:solidFill>
                <a:latin typeface="Times New Roman"/>
                <a:ea typeface="Times New Roman"/>
              </a:rPr>
              <a:t>.</a:t>
            </a:r>
          </a:p>
          <a:p>
            <a:pPr marL="517525" lvl="1" indent="-234950" algn="just">
              <a:spcAft>
                <a:spcPts val="600"/>
              </a:spcAft>
              <a:buFont typeface="Wingdings" pitchFamily="2" charset="2"/>
              <a:buChar char="ü"/>
              <a:tabLst>
                <a:tab pos="914400" algn="l"/>
              </a:tabLst>
            </a:pPr>
            <a:r>
              <a:rPr lang="en-US" sz="1400" b="1" smtClean="0">
                <a:solidFill>
                  <a:prstClr val="black"/>
                </a:solidFill>
                <a:latin typeface="Times New Roman"/>
                <a:ea typeface="Times New Roman"/>
              </a:rPr>
              <a:t>DDL </a:t>
            </a:r>
            <a:r>
              <a:rPr lang="en-US" sz="1400" b="1">
                <a:solidFill>
                  <a:prstClr val="black"/>
                </a:solidFill>
                <a:latin typeface="Times New Roman"/>
                <a:ea typeface="Times New Roman"/>
              </a:rPr>
              <a:t>compiler, </a:t>
            </a:r>
            <a:r>
              <a:rPr lang="en-US" sz="1400">
                <a:solidFill>
                  <a:prstClr val="black"/>
                </a:solidFill>
                <a:latin typeface="Times New Roman"/>
                <a:ea typeface="Times New Roman"/>
              </a:rPr>
              <a:t>bagain yang mengkonversi pernyataan DDL ke dalam sebuah himpunan tabel yang merisi </a:t>
            </a:r>
            <a:r>
              <a:rPr lang="en-US" sz="1400" i="1">
                <a:solidFill>
                  <a:prstClr val="black"/>
                </a:solidFill>
                <a:latin typeface="Times New Roman"/>
                <a:ea typeface="Times New Roman"/>
              </a:rPr>
              <a:t>metadata</a:t>
            </a:r>
            <a:r>
              <a:rPr lang="en-US" sz="1400">
                <a:solidFill>
                  <a:prstClr val="black"/>
                </a:solidFill>
                <a:latin typeface="Times New Roman"/>
                <a:ea typeface="Times New Roman"/>
              </a:rPr>
              <a:t>  atau “data tentang data” (data about data).</a:t>
            </a:r>
            <a:endParaRPr lang="en-US" sz="1400" b="1" smtClean="0">
              <a:solidFill>
                <a:prstClr val="black"/>
              </a:solidFill>
              <a:latin typeface="Times New Roman"/>
              <a:ea typeface="Times New Roman"/>
            </a:endParaRPr>
          </a:p>
          <a:p>
            <a:pPr marL="517525" lvl="1" indent="-234950" algn="just">
              <a:spcAft>
                <a:spcPts val="600"/>
              </a:spcAft>
              <a:buFont typeface="Wingdings" pitchFamily="2" charset="2"/>
              <a:buChar char="ü"/>
              <a:tabLst>
                <a:tab pos="914400" algn="l"/>
              </a:tabLst>
            </a:pPr>
            <a:endParaRPr lang="en-US" sz="1200" smtClean="0">
              <a:solidFill>
                <a:prstClr val="black"/>
              </a:solidFill>
              <a:latin typeface="Times New Roman"/>
              <a:ea typeface="Times New Roman"/>
              <a:cs typeface="Times New Roman"/>
            </a:endParaRPr>
          </a:p>
        </p:txBody>
      </p:sp>
    </p:spTree>
    <p:extLst>
      <p:ext uri="{BB962C8B-B14F-4D97-AF65-F5344CB8AC3E}">
        <p14:creationId xmlns:p14="http://schemas.microsoft.com/office/powerpoint/2010/main" val="504555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58164" y="822960"/>
            <a:ext cx="5019676" cy="5692140"/>
            <a:chOff x="558164" y="899160"/>
            <a:chExt cx="5019676" cy="547878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49" t="17283" r="26680" b="7163"/>
            <a:stretch/>
          </p:blipFill>
          <p:spPr bwMode="auto">
            <a:xfrm>
              <a:off x="558164" y="899160"/>
              <a:ext cx="5019676" cy="547878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9" name="Rectangle 28"/>
            <p:cNvSpPr/>
            <p:nvPr/>
          </p:nvSpPr>
          <p:spPr>
            <a:xfrm>
              <a:off x="670560" y="3954780"/>
              <a:ext cx="4777740" cy="655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smtClean="0">
                  <a:solidFill>
                    <a:prstClr val="black"/>
                  </a:solidFill>
                </a:rPr>
                <a:t>Bagian proses</a:t>
              </a:r>
              <a:br>
                <a:rPr lang="en-US" sz="1200" smtClean="0">
                  <a:solidFill>
                    <a:prstClr val="black"/>
                  </a:solidFill>
                </a:rPr>
              </a:br>
              <a:r>
                <a:rPr lang="en-US" sz="1200" smtClean="0">
                  <a:solidFill>
                    <a:prstClr val="black"/>
                  </a:solidFill>
                </a:rPr>
                <a:t>Sistem Operasi</a:t>
              </a:r>
              <a:endParaRPr lang="en-US" sz="1200">
                <a:solidFill>
                  <a:prstClr val="black"/>
                </a:solidFill>
              </a:endParaRPr>
            </a:p>
          </p:txBody>
        </p:sp>
      </p:grpSp>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prstClr val="white"/>
                </a:solidFill>
                <a:latin typeface="AR JULIAN" pitchFamily="2" charset="0"/>
                <a:sym typeface="Wingdings"/>
              </a:rPr>
              <a:t> </a:t>
            </a:r>
            <a:r>
              <a:rPr lang="en-US" sz="3200" smtClean="0">
                <a:solidFill>
                  <a:prstClr val="white"/>
                </a:solidFill>
                <a:latin typeface="AR JULIAN" pitchFamily="2" charset="0"/>
              </a:rPr>
              <a:t>PENDALAMAN KONSEP DBMS</a:t>
            </a:r>
            <a:endParaRPr lang="id-ID" sz="3200">
              <a:solidFill>
                <a:prstClr val="white"/>
              </a:solidFill>
              <a:latin typeface="AR JULIAN" pitchFamily="2" charset="0"/>
            </a:endParaRPr>
          </a:p>
        </p:txBody>
      </p:sp>
      <p:sp>
        <p:nvSpPr>
          <p:cNvPr id="28" name="Rectangle 27"/>
          <p:cNvSpPr/>
          <p:nvPr/>
        </p:nvSpPr>
        <p:spPr>
          <a:xfrm>
            <a:off x="5715000" y="650207"/>
            <a:ext cx="6164580" cy="6217087"/>
          </a:xfrm>
          <a:prstGeom prst="rect">
            <a:avLst/>
          </a:prstGeom>
        </p:spPr>
        <p:txBody>
          <a:bodyPr wrap="square">
            <a:spAutoFit/>
          </a:bodyPr>
          <a:lstStyle/>
          <a:p>
            <a:pPr algn="just">
              <a:spcAft>
                <a:spcPts val="600"/>
              </a:spcAft>
            </a:pPr>
            <a:r>
              <a:rPr lang="en-US" sz="1400">
                <a:solidFill>
                  <a:prstClr val="black"/>
                </a:solidFill>
                <a:latin typeface="Times New Roman"/>
                <a:ea typeface="Times New Roman"/>
              </a:rPr>
              <a:t>3</a:t>
            </a:r>
            <a:r>
              <a:rPr lang="en-US" sz="1400" smtClean="0">
                <a:solidFill>
                  <a:prstClr val="black"/>
                </a:solidFill>
                <a:latin typeface="Times New Roman"/>
                <a:ea typeface="Times New Roman"/>
              </a:rPr>
              <a:t>.  Bagian USER dan INTERFACE, mencakup :</a:t>
            </a:r>
          </a:p>
          <a:p>
            <a:pPr marL="174625" indent="-174625" algn="just">
              <a:spcAft>
                <a:spcPts val="600"/>
              </a:spcAft>
              <a:buFont typeface="Wingdings" pitchFamily="2" charset="2"/>
              <a:buChar char="ü"/>
            </a:pPr>
            <a:r>
              <a:rPr lang="en-US" sz="1200" b="1" smtClean="0">
                <a:solidFill>
                  <a:prstClr val="black"/>
                </a:solidFill>
                <a:latin typeface="Times New Roman"/>
                <a:ea typeface="Times New Roman"/>
              </a:rPr>
              <a:t>Database </a:t>
            </a:r>
            <a:r>
              <a:rPr lang="en-US" sz="1200" b="1">
                <a:solidFill>
                  <a:prstClr val="black"/>
                </a:solidFill>
                <a:latin typeface="Times New Roman"/>
                <a:ea typeface="Times New Roman"/>
              </a:rPr>
              <a:t>Administrator, </a:t>
            </a:r>
            <a:r>
              <a:rPr lang="en-US" sz="1200">
                <a:solidFill>
                  <a:prstClr val="black"/>
                </a:solidFill>
                <a:latin typeface="Times New Roman"/>
                <a:ea typeface="Times New Roman"/>
              </a:rPr>
              <a:t>orang (user) yang berfungsi sebagai pusat kontrol terhadap data dan program yang mengakses data, meliputi :</a:t>
            </a:r>
          </a:p>
          <a:p>
            <a:pPr marL="742950" lvl="1" indent="-285750" algn="just">
              <a:buFont typeface="Courier New"/>
              <a:buChar char="o"/>
              <a:tabLst>
                <a:tab pos="685800" algn="l"/>
              </a:tabLst>
            </a:pPr>
            <a:r>
              <a:rPr lang="en-US" sz="1200">
                <a:solidFill>
                  <a:prstClr val="black"/>
                </a:solidFill>
                <a:latin typeface="Times New Roman"/>
                <a:ea typeface="Times New Roman"/>
                <a:cs typeface="Times New Roman"/>
              </a:rPr>
              <a:t>Mendefinisikan skema database</a:t>
            </a:r>
          </a:p>
          <a:p>
            <a:pPr marL="742950" lvl="1" indent="-285750">
              <a:buFont typeface="Courier New"/>
              <a:buChar char="o"/>
              <a:tabLst>
                <a:tab pos="685800" algn="l"/>
              </a:tabLst>
            </a:pPr>
            <a:r>
              <a:rPr lang="en-US" sz="1200">
                <a:solidFill>
                  <a:prstClr val="black"/>
                </a:solidFill>
                <a:latin typeface="Times New Roman"/>
                <a:ea typeface="Times New Roman"/>
                <a:cs typeface="Times New Roman"/>
              </a:rPr>
              <a:t>Mendefinisikan metode akses dan struktur storage</a:t>
            </a:r>
          </a:p>
          <a:p>
            <a:pPr marL="742950" lvl="1" indent="-285750" algn="just">
              <a:buFont typeface="Courier New"/>
              <a:buChar char="o"/>
              <a:tabLst>
                <a:tab pos="685800" algn="l"/>
              </a:tabLst>
            </a:pPr>
            <a:r>
              <a:rPr lang="en-US" sz="1200">
                <a:solidFill>
                  <a:prstClr val="black"/>
                </a:solidFill>
                <a:latin typeface="Times New Roman"/>
                <a:ea typeface="Times New Roman"/>
                <a:cs typeface="Times New Roman"/>
              </a:rPr>
              <a:t>Memodifikasi organisasi secara fisik dan skema lojik.</a:t>
            </a:r>
          </a:p>
          <a:p>
            <a:pPr marL="742950" lvl="1" indent="-285750" algn="just">
              <a:buFont typeface="Courier New"/>
              <a:buChar char="o"/>
              <a:tabLst>
                <a:tab pos="685800" algn="l"/>
              </a:tabLst>
            </a:pPr>
            <a:r>
              <a:rPr lang="en-US" sz="1200">
                <a:solidFill>
                  <a:prstClr val="black"/>
                </a:solidFill>
                <a:latin typeface="Times New Roman"/>
                <a:ea typeface="Times New Roman"/>
                <a:cs typeface="Times New Roman"/>
              </a:rPr>
              <a:t>Menjamin otoritas untuk mengakses data</a:t>
            </a:r>
          </a:p>
          <a:p>
            <a:pPr marL="742950" lvl="1" indent="-285750" algn="just">
              <a:buFont typeface="Courier New"/>
              <a:buChar char="o"/>
              <a:tabLst>
                <a:tab pos="685800" algn="l"/>
              </a:tabLst>
            </a:pPr>
            <a:r>
              <a:rPr lang="en-US" sz="1200" smtClean="0">
                <a:solidFill>
                  <a:prstClr val="black"/>
                </a:solidFill>
                <a:latin typeface="Times New Roman"/>
                <a:ea typeface="Times New Roman"/>
                <a:cs typeface="Times New Roman"/>
              </a:rPr>
              <a:t>Menspesifikasikan </a:t>
            </a:r>
            <a:r>
              <a:rPr lang="en-US" sz="1200">
                <a:solidFill>
                  <a:prstClr val="black"/>
                </a:solidFill>
                <a:latin typeface="Times New Roman"/>
                <a:ea typeface="Times New Roman"/>
                <a:cs typeface="Times New Roman"/>
              </a:rPr>
              <a:t>batasan integritas (integrity constrains).</a:t>
            </a:r>
          </a:p>
          <a:p>
            <a:pPr marL="174625" indent="-174625" algn="just">
              <a:spcAft>
                <a:spcPts val="600"/>
              </a:spcAft>
              <a:buFont typeface="Wingdings" pitchFamily="2" charset="2"/>
              <a:buChar char="ü"/>
              <a:tabLst>
                <a:tab pos="228600" algn="l"/>
              </a:tabLst>
            </a:pPr>
            <a:r>
              <a:rPr lang="en-US" sz="1200" b="1" smtClean="0">
                <a:solidFill>
                  <a:prstClr val="black"/>
                </a:solidFill>
                <a:latin typeface="Times New Roman"/>
                <a:ea typeface="Times New Roman"/>
              </a:rPr>
              <a:t>DDL</a:t>
            </a:r>
            <a:r>
              <a:rPr lang="en-US" sz="1200" b="1">
                <a:solidFill>
                  <a:prstClr val="black"/>
                </a:solidFill>
                <a:latin typeface="Times New Roman"/>
                <a:ea typeface="Times New Roman"/>
              </a:rPr>
              <a:t>, </a:t>
            </a:r>
            <a:r>
              <a:rPr lang="en-US" sz="1200">
                <a:solidFill>
                  <a:prstClr val="black"/>
                </a:solidFill>
                <a:latin typeface="Times New Roman"/>
                <a:ea typeface="Times New Roman"/>
              </a:rPr>
              <a:t>Data Definision Language merupakan bahasa spesifik </a:t>
            </a:r>
            <a:r>
              <a:rPr lang="en-US" sz="1200" smtClean="0">
                <a:solidFill>
                  <a:prstClr val="black"/>
                </a:solidFill>
                <a:latin typeface="Times New Roman"/>
                <a:ea typeface="Times New Roman"/>
              </a:rPr>
              <a:t>digunakan </a:t>
            </a:r>
            <a:r>
              <a:rPr lang="en-US" sz="1200">
                <a:solidFill>
                  <a:prstClr val="black"/>
                </a:solidFill>
                <a:latin typeface="Times New Roman"/>
                <a:ea typeface="Times New Roman"/>
              </a:rPr>
              <a:t>untuk mengekspresikan sekumpulan definisi </a:t>
            </a:r>
            <a:r>
              <a:rPr lang="en-US" sz="1200" smtClean="0">
                <a:solidFill>
                  <a:prstClr val="black"/>
                </a:solidFill>
                <a:latin typeface="Times New Roman"/>
                <a:ea typeface="Times New Roman"/>
              </a:rPr>
              <a:t>skema </a:t>
            </a:r>
            <a:r>
              <a:rPr lang="en-US" sz="1200">
                <a:solidFill>
                  <a:prstClr val="black"/>
                </a:solidFill>
                <a:latin typeface="Times New Roman"/>
                <a:ea typeface="Times New Roman"/>
              </a:rPr>
              <a:t>database. Hasil kompilasi DDL adalah sekumpulan tabel yang disimpan dalam data dictionary yaitu file yang berisi meta data atau struktur database (“data </a:t>
            </a:r>
            <a:r>
              <a:rPr lang="en-US" sz="1200" smtClean="0">
                <a:solidFill>
                  <a:prstClr val="black"/>
                </a:solidFill>
                <a:latin typeface="Times New Roman"/>
                <a:ea typeface="Times New Roman"/>
              </a:rPr>
              <a:t>about </a:t>
            </a:r>
            <a:r>
              <a:rPr lang="en-US" sz="1200">
                <a:solidFill>
                  <a:prstClr val="black"/>
                </a:solidFill>
                <a:latin typeface="Times New Roman"/>
                <a:ea typeface="Times New Roman"/>
              </a:rPr>
              <a:t>data</a:t>
            </a:r>
            <a:r>
              <a:rPr lang="en-US" sz="1200" smtClean="0">
                <a:solidFill>
                  <a:prstClr val="black"/>
                </a:solidFill>
                <a:latin typeface="Times New Roman"/>
                <a:ea typeface="Times New Roman"/>
              </a:rPr>
              <a:t>”), meliputi instruksi</a:t>
            </a:r>
            <a:r>
              <a:rPr lang="en-US" sz="1400" smtClean="0">
                <a:solidFill>
                  <a:prstClr val="black"/>
                </a:solidFill>
                <a:latin typeface="Times New Roman"/>
                <a:ea typeface="Times New Roman"/>
              </a:rPr>
              <a:t>:</a:t>
            </a:r>
          </a:p>
          <a:p>
            <a:pPr marL="742950" lvl="1" indent="-285750" algn="just">
              <a:buFont typeface="Courier New"/>
              <a:buChar char="o"/>
              <a:tabLst>
                <a:tab pos="685800" algn="l"/>
              </a:tabLst>
            </a:pPr>
            <a:r>
              <a:rPr lang="en-US" sz="1200" b="1" smtClean="0">
                <a:solidFill>
                  <a:prstClr val="black"/>
                </a:solidFill>
                <a:latin typeface="Times New Roman"/>
                <a:ea typeface="Times New Roman"/>
                <a:cs typeface="Times New Roman"/>
              </a:rPr>
              <a:t>Create </a:t>
            </a:r>
            <a:r>
              <a:rPr lang="en-US" sz="1200" b="1">
                <a:solidFill>
                  <a:prstClr val="black"/>
                </a:solidFill>
                <a:latin typeface="Times New Roman"/>
                <a:ea typeface="Times New Roman"/>
                <a:cs typeface="Times New Roman"/>
              </a:rPr>
              <a:t>Database </a:t>
            </a:r>
            <a:r>
              <a:rPr lang="en-US" sz="1200">
                <a:solidFill>
                  <a:prstClr val="black"/>
                </a:solidFill>
                <a:latin typeface="Times New Roman"/>
                <a:ea typeface="Times New Roman"/>
                <a:cs typeface="Times New Roman"/>
              </a:rPr>
              <a:t>atau </a:t>
            </a:r>
            <a:r>
              <a:rPr lang="en-US" sz="1200" b="1">
                <a:solidFill>
                  <a:prstClr val="black"/>
                </a:solidFill>
                <a:latin typeface="Times New Roman"/>
                <a:ea typeface="Times New Roman"/>
                <a:cs typeface="Times New Roman"/>
              </a:rPr>
              <a:t>Skema (Relasi) </a:t>
            </a:r>
            <a:endParaRPr lang="en-US" sz="1200">
              <a:solidFill>
                <a:prstClr val="black"/>
              </a:solidFill>
              <a:latin typeface="Times New Roman"/>
              <a:ea typeface="Times New Roman"/>
              <a:cs typeface="Times New Roman"/>
            </a:endParaRP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Create Index</a:t>
            </a:r>
            <a:endParaRPr lang="en-US" sz="1200">
              <a:solidFill>
                <a:prstClr val="black"/>
              </a:solidFill>
              <a:latin typeface="Times New Roman"/>
              <a:ea typeface="Times New Roman"/>
              <a:cs typeface="Times New Roman"/>
            </a:endParaRP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Modify Skema</a:t>
            </a:r>
            <a:endParaRPr lang="en-US" sz="1200">
              <a:solidFill>
                <a:prstClr val="black"/>
              </a:solidFill>
              <a:latin typeface="Times New Roman"/>
              <a:ea typeface="Times New Roman"/>
              <a:cs typeface="Times New Roman"/>
            </a:endParaRP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Delete/ Drop Database </a:t>
            </a:r>
            <a:r>
              <a:rPr lang="en-US" sz="1200">
                <a:solidFill>
                  <a:prstClr val="black"/>
                </a:solidFill>
                <a:latin typeface="Times New Roman"/>
                <a:ea typeface="Times New Roman"/>
                <a:cs typeface="Times New Roman"/>
              </a:rPr>
              <a:t>atau </a:t>
            </a:r>
            <a:r>
              <a:rPr lang="en-US" sz="1200" b="1">
                <a:solidFill>
                  <a:prstClr val="black"/>
                </a:solidFill>
                <a:latin typeface="Times New Roman"/>
                <a:ea typeface="Times New Roman"/>
                <a:cs typeface="Times New Roman"/>
              </a:rPr>
              <a:t>Skema (Relasi)</a:t>
            </a:r>
            <a:endParaRPr lang="en-US" sz="1200">
              <a:solidFill>
                <a:prstClr val="black"/>
              </a:solidFill>
              <a:latin typeface="Times New Roman"/>
              <a:ea typeface="Times New Roman"/>
              <a:cs typeface="Times New Roman"/>
            </a:endParaRPr>
          </a:p>
          <a:p>
            <a:pPr marL="174625" indent="-174625" algn="just">
              <a:spcAft>
                <a:spcPts val="600"/>
              </a:spcAft>
              <a:buFont typeface="Wingdings" pitchFamily="2" charset="2"/>
              <a:buChar char="ü"/>
              <a:tabLst>
                <a:tab pos="174625" algn="l"/>
              </a:tabLst>
            </a:pPr>
            <a:r>
              <a:rPr lang="en-US" sz="1200" b="1">
                <a:solidFill>
                  <a:prstClr val="black"/>
                </a:solidFill>
                <a:latin typeface="Times New Roman"/>
                <a:ea typeface="Times New Roman"/>
              </a:rPr>
              <a:t>DML, </a:t>
            </a:r>
            <a:r>
              <a:rPr lang="en-US" sz="1200">
                <a:solidFill>
                  <a:prstClr val="black"/>
                </a:solidFill>
                <a:latin typeface="Times New Roman"/>
                <a:ea typeface="Times New Roman"/>
              </a:rPr>
              <a:t>Data manipulation Language merupakan bahasa yang mengijinkan user </a:t>
            </a:r>
            <a:r>
              <a:rPr lang="en-US" sz="1200" smtClean="0">
                <a:solidFill>
                  <a:prstClr val="black"/>
                </a:solidFill>
                <a:latin typeface="Times New Roman"/>
                <a:ea typeface="Times New Roman"/>
              </a:rPr>
              <a:t>memanipulasi </a:t>
            </a:r>
            <a:r>
              <a:rPr lang="en-US" sz="1200">
                <a:solidFill>
                  <a:prstClr val="black"/>
                </a:solidFill>
                <a:latin typeface="Times New Roman"/>
                <a:ea typeface="Times New Roman"/>
              </a:rPr>
              <a:t>data yang telah diorganisasikan oleh model data tertentu. DML memilki dua tipe yaitu DML prosedural (harus menspesifikasikan data apa yang dibutuhkan dan bagaimana mendapatkannya) dan DML Non-prosedural (hanya menspesifikasikan tentang data apa yang dibutuhkan).  Instruksi operasional DML meliputi :</a:t>
            </a: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Retrieval </a:t>
            </a:r>
            <a:r>
              <a:rPr lang="en-US" sz="1200">
                <a:solidFill>
                  <a:prstClr val="black"/>
                </a:solidFill>
                <a:latin typeface="Times New Roman"/>
                <a:ea typeface="Times New Roman"/>
                <a:cs typeface="Times New Roman"/>
              </a:rPr>
              <a:t>(informasi) dari database</a:t>
            </a: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Insert/ append </a:t>
            </a:r>
            <a:r>
              <a:rPr lang="en-US" sz="1200">
                <a:solidFill>
                  <a:prstClr val="black"/>
                </a:solidFill>
                <a:latin typeface="Times New Roman"/>
                <a:ea typeface="Times New Roman"/>
                <a:cs typeface="Times New Roman"/>
              </a:rPr>
              <a:t>tuple(record)</a:t>
            </a: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Delete/Drop </a:t>
            </a:r>
            <a:r>
              <a:rPr lang="en-US" sz="1200">
                <a:solidFill>
                  <a:prstClr val="black"/>
                </a:solidFill>
                <a:latin typeface="Times New Roman"/>
                <a:ea typeface="Times New Roman"/>
                <a:cs typeface="Times New Roman"/>
              </a:rPr>
              <a:t>tuple(record)</a:t>
            </a: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Modify/Update/Edit/Replace </a:t>
            </a:r>
            <a:r>
              <a:rPr lang="en-US" sz="1200">
                <a:solidFill>
                  <a:prstClr val="black"/>
                </a:solidFill>
                <a:latin typeface="Times New Roman"/>
                <a:ea typeface="Times New Roman"/>
                <a:cs typeface="Times New Roman"/>
              </a:rPr>
              <a:t>tuple(record)</a:t>
            </a: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Find/Seek/Locate </a:t>
            </a:r>
            <a:r>
              <a:rPr lang="en-US" sz="1200">
                <a:solidFill>
                  <a:prstClr val="black"/>
                </a:solidFill>
                <a:latin typeface="Times New Roman"/>
                <a:ea typeface="Times New Roman"/>
                <a:cs typeface="Times New Roman"/>
              </a:rPr>
              <a:t>tuple(record)</a:t>
            </a:r>
          </a:p>
          <a:p>
            <a:pPr marL="742950" lvl="1" indent="-285750" algn="just">
              <a:buFont typeface="Courier New"/>
              <a:buChar char="o"/>
              <a:tabLst>
                <a:tab pos="685800" algn="l"/>
              </a:tabLst>
            </a:pPr>
            <a:r>
              <a:rPr lang="en-US" sz="1200" b="1">
                <a:solidFill>
                  <a:prstClr val="black"/>
                </a:solidFill>
                <a:latin typeface="Times New Roman"/>
                <a:ea typeface="Times New Roman"/>
                <a:cs typeface="Times New Roman"/>
              </a:rPr>
              <a:t>Move (First/last/next/prior) </a:t>
            </a:r>
            <a:r>
              <a:rPr lang="en-US" sz="1200">
                <a:solidFill>
                  <a:prstClr val="black"/>
                </a:solidFill>
                <a:latin typeface="Times New Roman"/>
                <a:ea typeface="Times New Roman"/>
                <a:cs typeface="Times New Roman"/>
              </a:rPr>
              <a:t>Pointer tuple</a:t>
            </a:r>
          </a:p>
          <a:p>
            <a:pPr marL="174625" indent="-174625">
              <a:spcAft>
                <a:spcPts val="600"/>
              </a:spcAft>
              <a:buFont typeface="Wingdings" pitchFamily="2" charset="2"/>
              <a:buChar char="ü"/>
              <a:tabLst>
                <a:tab pos="228600" algn="l"/>
              </a:tabLst>
            </a:pPr>
            <a:r>
              <a:rPr lang="en-US" sz="1200" b="1">
                <a:solidFill>
                  <a:prstClr val="black"/>
                </a:solidFill>
                <a:latin typeface="Times New Roman"/>
                <a:ea typeface="Times New Roman"/>
              </a:rPr>
              <a:t>Query, </a:t>
            </a:r>
            <a:r>
              <a:rPr lang="en-US" sz="1200">
                <a:solidFill>
                  <a:prstClr val="black"/>
                </a:solidFill>
                <a:latin typeface="Times New Roman"/>
                <a:ea typeface="Times New Roman"/>
              </a:rPr>
              <a:t>adalah pernyataan (statement) untuk memperoleh informasi dari database. Query Language (QL) adalah bahasa yang menyediakan cara untuk mendapatkan informasi yang diinginkan. Structure Query Language (SQL) merupakan kaidah terstruktur yang digunakan oleh Query Language</a:t>
            </a:r>
            <a:r>
              <a:rPr lang="en-US" sz="1400" smtClean="0">
                <a:solidFill>
                  <a:prstClr val="black"/>
                </a:solidFill>
                <a:latin typeface="Times New Roman"/>
                <a:ea typeface="Times New Roman"/>
              </a:rPr>
              <a:t>.</a:t>
            </a:r>
            <a:endParaRPr lang="en-US" sz="1400" smtClean="0">
              <a:solidFill>
                <a:prstClr val="black"/>
              </a:solidFill>
              <a:latin typeface="Times New Roman"/>
              <a:ea typeface="Times New Roman"/>
              <a:cs typeface="Times New Roman"/>
            </a:endParaRPr>
          </a:p>
        </p:txBody>
      </p:sp>
    </p:spTree>
    <p:extLst>
      <p:ext uri="{BB962C8B-B14F-4D97-AF65-F5344CB8AC3E}">
        <p14:creationId xmlns:p14="http://schemas.microsoft.com/office/powerpoint/2010/main" val="1369397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lowchart: Magnetic Disk 63"/>
          <p:cNvSpPr/>
          <p:nvPr/>
        </p:nvSpPr>
        <p:spPr>
          <a:xfrm>
            <a:off x="6838546" y="5577981"/>
            <a:ext cx="1170975" cy="1085830"/>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rPr>
              <a:t>Storage</a:t>
            </a:r>
          </a:p>
          <a:p>
            <a:pPr algn="ctr"/>
            <a:r>
              <a:rPr lang="en-US" smtClean="0">
                <a:solidFill>
                  <a:prstClr val="white"/>
                </a:solidFill>
              </a:rPr>
              <a:t>Database</a:t>
            </a:r>
            <a:endParaRPr lang="en-US">
              <a:solidFill>
                <a:prstClr val="white"/>
              </a:solidFill>
            </a:endParaRPr>
          </a:p>
        </p:txBody>
      </p:sp>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STUDI KASUS SISTEM DATABASE</a:t>
            </a:r>
            <a:endParaRPr lang="id-ID" sz="3200">
              <a:latin typeface="AR JULIAN" pitchFamily="2" charset="0"/>
            </a:endParaRPr>
          </a:p>
        </p:txBody>
      </p:sp>
      <p:sp>
        <p:nvSpPr>
          <p:cNvPr id="27" name="Rectangle 26"/>
          <p:cNvSpPr/>
          <p:nvPr/>
        </p:nvSpPr>
        <p:spPr>
          <a:xfrm>
            <a:off x="9249938" y="2852262"/>
            <a:ext cx="1312631" cy="183564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TextBox 27"/>
          <p:cNvSpPr txBox="1"/>
          <p:nvPr/>
        </p:nvSpPr>
        <p:spPr>
          <a:xfrm>
            <a:off x="9520255" y="353578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solidFill>
                  <a:prstClr val="white"/>
                </a:solidFill>
                <a:latin typeface="Calibri" pitchFamily="34" charset="0"/>
              </a:rPr>
              <a:t>FAKTA</a:t>
            </a:r>
            <a:endParaRPr lang="en-US" b="1">
              <a:solidFill>
                <a:prstClr val="white"/>
              </a:solidFill>
              <a:latin typeface="Calibri" pitchFamily="34" charset="0"/>
            </a:endParaRPr>
          </a:p>
        </p:txBody>
      </p:sp>
      <p:sp>
        <p:nvSpPr>
          <p:cNvPr id="29" name="Oval 28"/>
          <p:cNvSpPr/>
          <p:nvPr/>
        </p:nvSpPr>
        <p:spPr>
          <a:xfrm>
            <a:off x="8457256" y="4874584"/>
            <a:ext cx="1172980"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solidFill>
                  <a:prstClr val="white"/>
                </a:solidFill>
                <a:latin typeface="Calibri" pitchFamily="34" charset="0"/>
              </a:rPr>
              <a:t>Survei</a:t>
            </a:r>
            <a:endParaRPr lang="en-US" b="1">
              <a:solidFill>
                <a:prstClr val="white"/>
              </a:solidFill>
              <a:latin typeface="Calibri" pitchFamily="34" charset="0"/>
            </a:endParaRPr>
          </a:p>
        </p:txBody>
      </p:sp>
      <p:sp>
        <p:nvSpPr>
          <p:cNvPr id="30" name="Oval 29"/>
          <p:cNvSpPr/>
          <p:nvPr/>
        </p:nvSpPr>
        <p:spPr>
          <a:xfrm>
            <a:off x="4758094" y="4820077"/>
            <a:ext cx="1322122" cy="13098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i="1" smtClean="0">
                <a:solidFill>
                  <a:prstClr val="white"/>
                </a:solidFill>
                <a:latin typeface="Calibri" pitchFamily="34" charset="0"/>
              </a:rPr>
              <a:t>Data</a:t>
            </a:r>
          </a:p>
          <a:p>
            <a:pPr algn="ctr"/>
            <a:r>
              <a:rPr lang="en-US" sz="1600" b="1" i="1" smtClean="0">
                <a:solidFill>
                  <a:prstClr val="white"/>
                </a:solidFill>
                <a:latin typeface="Calibri" pitchFamily="34" charset="0"/>
              </a:rPr>
              <a:t>Processing</a:t>
            </a:r>
            <a:endParaRPr lang="en-US" sz="1600" b="1">
              <a:solidFill>
                <a:prstClr val="white"/>
              </a:solidFill>
              <a:latin typeface="Calibri" pitchFamily="34" charset="0"/>
            </a:endParaRPr>
          </a:p>
        </p:txBody>
      </p:sp>
      <p:grpSp>
        <p:nvGrpSpPr>
          <p:cNvPr id="31" name="Group 30"/>
          <p:cNvGrpSpPr/>
          <p:nvPr/>
        </p:nvGrpSpPr>
        <p:grpSpPr>
          <a:xfrm>
            <a:off x="2960308" y="2861849"/>
            <a:ext cx="2398161" cy="1835649"/>
            <a:chOff x="1586753" y="2253364"/>
            <a:chExt cx="2398161" cy="1835649"/>
          </a:xfrm>
        </p:grpSpPr>
        <p:sp>
          <p:nvSpPr>
            <p:cNvPr id="32" name="Rectangle 31"/>
            <p:cNvSpPr/>
            <p:nvPr/>
          </p:nvSpPr>
          <p:spPr>
            <a:xfrm>
              <a:off x="1586753" y="2253364"/>
              <a:ext cx="2398161"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TextBox 32"/>
            <p:cNvSpPr txBox="1"/>
            <p:nvPr/>
          </p:nvSpPr>
          <p:spPr>
            <a:xfrm>
              <a:off x="2582925" y="2947243"/>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solidFill>
                    <a:prstClr val="white"/>
                  </a:solidFill>
                  <a:latin typeface="Calibri" pitchFamily="34" charset="0"/>
                </a:rPr>
                <a:t>INFORMASI</a:t>
              </a:r>
              <a:endParaRPr lang="en-US" b="1">
                <a:solidFill>
                  <a:prstClr val="white"/>
                </a:solidFill>
                <a:latin typeface="Calibri" pitchFamily="34" charset="0"/>
              </a:endParaRPr>
            </a:p>
          </p:txBody>
        </p:sp>
        <p:sp>
          <p:nvSpPr>
            <p:cNvPr id="34" name="Left Brace 33"/>
            <p:cNvSpPr/>
            <p:nvPr/>
          </p:nvSpPr>
          <p:spPr>
            <a:xfrm flipH="1">
              <a:off x="2373762" y="2478349"/>
              <a:ext cx="209162" cy="1382504"/>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grpSp>
          <p:nvGrpSpPr>
            <p:cNvPr id="35" name="Group 34"/>
            <p:cNvGrpSpPr/>
            <p:nvPr/>
          </p:nvGrpSpPr>
          <p:grpSpPr>
            <a:xfrm>
              <a:off x="1694571" y="2370626"/>
              <a:ext cx="663153" cy="1597949"/>
              <a:chOff x="1649746" y="2397521"/>
              <a:chExt cx="663153" cy="1597949"/>
            </a:xfrm>
          </p:grpSpPr>
          <p:sp>
            <p:nvSpPr>
              <p:cNvPr id="36" name="TextBox 35"/>
              <p:cNvSpPr txBox="1"/>
              <p:nvPr/>
            </p:nvSpPr>
            <p:spPr>
              <a:xfrm>
                <a:off x="1649746" y="239752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solidFill>
                      <a:prstClr val="black"/>
                    </a:solidFill>
                    <a:latin typeface="Calibri" pitchFamily="34" charset="0"/>
                  </a:rPr>
                  <a:t>Tekstual</a:t>
                </a:r>
                <a:endParaRPr lang="en-US" sz="1400">
                  <a:solidFill>
                    <a:prstClr val="black"/>
                  </a:solidFill>
                  <a:latin typeface="Calibri" pitchFamily="34" charset="0"/>
                </a:endParaRPr>
              </a:p>
            </p:txBody>
          </p:sp>
          <p:sp>
            <p:nvSpPr>
              <p:cNvPr id="37" name="TextBox 36"/>
              <p:cNvSpPr txBox="1"/>
              <p:nvPr/>
            </p:nvSpPr>
            <p:spPr>
              <a:xfrm>
                <a:off x="1649746" y="263050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solidFill>
                      <a:prstClr val="black"/>
                    </a:solidFill>
                    <a:latin typeface="Calibri" pitchFamily="34" charset="0"/>
                  </a:rPr>
                  <a:t>Tabular</a:t>
                </a:r>
                <a:endParaRPr lang="en-US" sz="1400">
                  <a:solidFill>
                    <a:prstClr val="black"/>
                  </a:solidFill>
                  <a:latin typeface="Calibri" pitchFamily="34" charset="0"/>
                </a:endParaRPr>
              </a:p>
            </p:txBody>
          </p:sp>
          <p:sp>
            <p:nvSpPr>
              <p:cNvPr id="38" name="TextBox 37"/>
              <p:cNvSpPr txBox="1"/>
              <p:nvPr/>
            </p:nvSpPr>
            <p:spPr>
              <a:xfrm>
                <a:off x="1649746" y="2860902"/>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solidFill>
                      <a:prstClr val="black"/>
                    </a:solidFill>
                    <a:latin typeface="Calibri" pitchFamily="34" charset="0"/>
                  </a:rPr>
                  <a:t>Grafik</a:t>
                </a:r>
                <a:endParaRPr lang="en-US" sz="1400">
                  <a:solidFill>
                    <a:prstClr val="black"/>
                  </a:solidFill>
                  <a:latin typeface="Calibri" pitchFamily="34" charset="0"/>
                </a:endParaRPr>
              </a:p>
            </p:txBody>
          </p:sp>
          <p:sp>
            <p:nvSpPr>
              <p:cNvPr id="39" name="TextBox 38"/>
              <p:cNvSpPr txBox="1"/>
              <p:nvPr/>
            </p:nvSpPr>
            <p:spPr>
              <a:xfrm>
                <a:off x="1649746" y="3095243"/>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solidFill>
                      <a:prstClr val="black"/>
                    </a:solidFill>
                    <a:latin typeface="Calibri" pitchFamily="34" charset="0"/>
                  </a:rPr>
                  <a:t>Gambar</a:t>
                </a:r>
                <a:endParaRPr lang="en-US" sz="1400">
                  <a:solidFill>
                    <a:prstClr val="black"/>
                  </a:solidFill>
                  <a:latin typeface="Calibri" pitchFamily="34" charset="0"/>
                </a:endParaRPr>
              </a:p>
            </p:txBody>
          </p:sp>
          <p:sp>
            <p:nvSpPr>
              <p:cNvPr id="40" name="TextBox 39"/>
              <p:cNvSpPr txBox="1"/>
              <p:nvPr/>
            </p:nvSpPr>
            <p:spPr>
              <a:xfrm>
                <a:off x="1649746" y="3323528"/>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solidFill>
                      <a:prstClr val="black"/>
                    </a:solidFill>
                    <a:latin typeface="Calibri" pitchFamily="34" charset="0"/>
                  </a:rPr>
                  <a:t>Spasial</a:t>
                </a:r>
                <a:endParaRPr lang="en-US" sz="1400">
                  <a:solidFill>
                    <a:prstClr val="black"/>
                  </a:solidFill>
                  <a:latin typeface="Calibri" pitchFamily="34" charset="0"/>
                </a:endParaRPr>
              </a:p>
            </p:txBody>
          </p:sp>
          <p:sp>
            <p:nvSpPr>
              <p:cNvPr id="42" name="TextBox 41"/>
              <p:cNvSpPr txBox="1"/>
              <p:nvPr/>
            </p:nvSpPr>
            <p:spPr>
              <a:xfrm>
                <a:off x="1649746" y="354694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solidFill>
                      <a:prstClr val="black"/>
                    </a:solidFill>
                    <a:latin typeface="Calibri" pitchFamily="34" charset="0"/>
                  </a:rPr>
                  <a:t>Audio</a:t>
                </a:r>
                <a:endParaRPr lang="en-US" sz="1400">
                  <a:solidFill>
                    <a:prstClr val="black"/>
                  </a:solidFill>
                  <a:latin typeface="Calibri" pitchFamily="34" charset="0"/>
                </a:endParaRPr>
              </a:p>
            </p:txBody>
          </p:sp>
          <p:sp>
            <p:nvSpPr>
              <p:cNvPr id="43" name="TextBox 42"/>
              <p:cNvSpPr txBox="1"/>
              <p:nvPr/>
            </p:nvSpPr>
            <p:spPr>
              <a:xfrm>
                <a:off x="1649746" y="378002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solidFill>
                      <a:prstClr val="black"/>
                    </a:solidFill>
                    <a:latin typeface="Calibri" pitchFamily="34" charset="0"/>
                  </a:rPr>
                  <a:t>Video</a:t>
                </a:r>
                <a:endParaRPr lang="en-US" sz="1400">
                  <a:solidFill>
                    <a:prstClr val="black"/>
                  </a:solidFill>
                  <a:latin typeface="Calibri" pitchFamily="34" charset="0"/>
                </a:endParaRPr>
              </a:p>
            </p:txBody>
          </p:sp>
        </p:grpSp>
      </p:grpSp>
      <p:grpSp>
        <p:nvGrpSpPr>
          <p:cNvPr id="44" name="Group 43"/>
          <p:cNvGrpSpPr/>
          <p:nvPr/>
        </p:nvGrpSpPr>
        <p:grpSpPr>
          <a:xfrm>
            <a:off x="5631987" y="2861849"/>
            <a:ext cx="3357387" cy="1835649"/>
            <a:chOff x="5585011" y="2253364"/>
            <a:chExt cx="3357387" cy="1835649"/>
          </a:xfrm>
        </p:grpSpPr>
        <p:grpSp>
          <p:nvGrpSpPr>
            <p:cNvPr id="45" name="Group 44"/>
            <p:cNvGrpSpPr/>
            <p:nvPr/>
          </p:nvGrpSpPr>
          <p:grpSpPr>
            <a:xfrm>
              <a:off x="5585011" y="2253364"/>
              <a:ext cx="3357387" cy="1835649"/>
              <a:chOff x="5585011" y="2253364"/>
              <a:chExt cx="3357387" cy="1835649"/>
            </a:xfrm>
          </p:grpSpPr>
          <p:sp>
            <p:nvSpPr>
              <p:cNvPr id="51" name="Rectangle 50"/>
              <p:cNvSpPr/>
              <p:nvPr/>
            </p:nvSpPr>
            <p:spPr>
              <a:xfrm>
                <a:off x="5585011" y="2253364"/>
                <a:ext cx="3357387"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solidFill>
                      <a:prstClr val="white"/>
                    </a:solidFill>
                    <a:latin typeface="Calibri" pitchFamily="34" charset="0"/>
                  </a:rPr>
                  <a:t>DATA</a:t>
                </a:r>
                <a:endParaRPr lang="en-US" b="1">
                  <a:solidFill>
                    <a:prstClr val="white"/>
                  </a:solidFill>
                  <a:latin typeface="Calibri" pitchFamily="34" charset="0"/>
                </a:endParaRPr>
              </a:p>
            </p:txBody>
          </p:sp>
          <p:sp>
            <p:nvSpPr>
              <p:cNvPr id="53" name="TextBox 52"/>
              <p:cNvSpPr txBox="1"/>
              <p:nvPr/>
            </p:nvSpPr>
            <p:spPr>
              <a:xfrm>
                <a:off x="7770036" y="2564741"/>
                <a:ext cx="107936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prstClr val="black"/>
                    </a:solidFill>
                    <a:latin typeface="Calibri" pitchFamily="34" charset="0"/>
                  </a:rPr>
                  <a:t>Kuantitatif</a:t>
                </a:r>
                <a:endParaRPr lang="en-US" sz="1600" b="1">
                  <a:solidFill>
                    <a:prstClr val="black"/>
                  </a:solidFill>
                  <a:latin typeface="Calibri" pitchFamily="34" charset="0"/>
                </a:endParaRPr>
              </a:p>
            </p:txBody>
          </p:sp>
          <p:sp>
            <p:nvSpPr>
              <p:cNvPr id="75" name="Left Brace 74"/>
              <p:cNvSpPr/>
              <p:nvPr/>
            </p:nvSpPr>
            <p:spPr>
              <a:xfrm>
                <a:off x="7590742" y="2704582"/>
                <a:ext cx="152400" cy="826566"/>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6" name="TextBox 75"/>
              <p:cNvSpPr txBox="1"/>
              <p:nvPr/>
            </p:nvSpPr>
            <p:spPr>
              <a:xfrm>
                <a:off x="7752105" y="3406696"/>
                <a:ext cx="109729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prstClr val="black"/>
                    </a:solidFill>
                    <a:latin typeface="Calibri" pitchFamily="34" charset="0"/>
                  </a:rPr>
                  <a:t>Kualitatif</a:t>
                </a:r>
                <a:endParaRPr lang="en-US" sz="1600" b="1">
                  <a:solidFill>
                    <a:prstClr val="black"/>
                  </a:solidFill>
                  <a:latin typeface="Calibri" pitchFamily="34" charset="0"/>
                </a:endParaRPr>
              </a:p>
            </p:txBody>
          </p:sp>
          <p:sp>
            <p:nvSpPr>
              <p:cNvPr id="77" name="Left Brace 76"/>
              <p:cNvSpPr/>
              <p:nvPr/>
            </p:nvSpPr>
            <p:spPr>
              <a:xfrm flipH="1">
                <a:off x="6721817" y="2753320"/>
                <a:ext cx="169270" cy="777827"/>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8" name="TextBox 77"/>
              <p:cNvSpPr txBox="1"/>
              <p:nvPr/>
            </p:nvSpPr>
            <p:spPr>
              <a:xfrm>
                <a:off x="5712812" y="2616849"/>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solidFill>
                      <a:prstClr val="black"/>
                    </a:solidFill>
                    <a:latin typeface="Calibri" pitchFamily="34" charset="0"/>
                  </a:rPr>
                  <a:t>Primer</a:t>
                </a:r>
                <a:endParaRPr lang="en-US" sz="1600">
                  <a:solidFill>
                    <a:prstClr val="black"/>
                  </a:solidFill>
                  <a:latin typeface="Calibri" pitchFamily="34" charset="0"/>
                </a:endParaRPr>
              </a:p>
            </p:txBody>
          </p:sp>
          <p:sp>
            <p:nvSpPr>
              <p:cNvPr id="79" name="TextBox 78"/>
              <p:cNvSpPr txBox="1"/>
              <p:nvPr/>
            </p:nvSpPr>
            <p:spPr>
              <a:xfrm>
                <a:off x="5712812" y="3422337"/>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solidFill>
                      <a:prstClr val="black"/>
                    </a:solidFill>
                    <a:latin typeface="Calibri" pitchFamily="34" charset="0"/>
                  </a:rPr>
                  <a:t>Sekunder</a:t>
                </a:r>
                <a:endParaRPr lang="en-US" sz="1600">
                  <a:solidFill>
                    <a:prstClr val="black"/>
                  </a:solidFill>
                  <a:latin typeface="Calibri" pitchFamily="34" charset="0"/>
                </a:endParaRPr>
              </a:p>
            </p:txBody>
          </p:sp>
        </p:grpSp>
        <p:sp>
          <p:nvSpPr>
            <p:cNvPr id="46" name="Rounded Rectangle 45"/>
            <p:cNvSpPr/>
            <p:nvPr/>
          </p:nvSpPr>
          <p:spPr>
            <a:xfrm>
              <a:off x="6761627" y="2336632"/>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prstClr val="black"/>
                  </a:solidFill>
                </a:rPr>
                <a:t>Atributif</a:t>
              </a:r>
              <a:endParaRPr lang="en-US" sz="1600">
                <a:solidFill>
                  <a:prstClr val="black"/>
                </a:solidFill>
              </a:endParaRPr>
            </a:p>
          </p:txBody>
        </p:sp>
        <p:cxnSp>
          <p:nvCxnSpPr>
            <p:cNvPr id="47" name="Straight Connector 46"/>
            <p:cNvCxnSpPr>
              <a:stCxn id="46" idx="2"/>
              <a:endCxn id="52" idx="0"/>
            </p:cNvCxnSpPr>
            <p:nvPr/>
          </p:nvCxnSpPr>
          <p:spPr>
            <a:xfrm>
              <a:off x="7229972" y="2678630"/>
              <a:ext cx="1978" cy="260848"/>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775604" y="3605333"/>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prstClr val="black"/>
                  </a:solidFill>
                </a:rPr>
                <a:t>Spasial</a:t>
              </a:r>
              <a:endParaRPr lang="en-US" sz="1600">
                <a:solidFill>
                  <a:prstClr val="black"/>
                </a:solidFill>
              </a:endParaRPr>
            </a:p>
          </p:txBody>
        </p:sp>
        <p:cxnSp>
          <p:nvCxnSpPr>
            <p:cNvPr id="49" name="Straight Connector 48"/>
            <p:cNvCxnSpPr/>
            <p:nvPr/>
          </p:nvCxnSpPr>
          <p:spPr>
            <a:xfrm flipV="1">
              <a:off x="7234831" y="3319079"/>
              <a:ext cx="1978" cy="29972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Left Arrow 79"/>
          <p:cNvSpPr/>
          <p:nvPr/>
        </p:nvSpPr>
        <p:spPr>
          <a:xfrm>
            <a:off x="2377697" y="3847056"/>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1" name="Group 80"/>
          <p:cNvGrpSpPr/>
          <p:nvPr/>
        </p:nvGrpSpPr>
        <p:grpSpPr>
          <a:xfrm>
            <a:off x="1723274" y="2976096"/>
            <a:ext cx="942645" cy="1615901"/>
            <a:chOff x="742714" y="2427512"/>
            <a:chExt cx="836425" cy="1525021"/>
          </a:xfrm>
        </p:grpSpPr>
        <p:pic>
          <p:nvPicPr>
            <p:cNvPr id="82"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42714" y="2427512"/>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02460" y="3706312"/>
              <a:ext cx="634204" cy="24622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prstClr val="white"/>
                  </a:solidFill>
                  <a:latin typeface="Calibri" pitchFamily="34" charset="0"/>
                </a:rPr>
                <a:t>User</a:t>
              </a:r>
              <a:endParaRPr lang="en-US" sz="1600" b="1">
                <a:solidFill>
                  <a:prstClr val="white"/>
                </a:solidFill>
                <a:latin typeface="Calibri" pitchFamily="34" charset="0"/>
              </a:endParaRPr>
            </a:p>
          </p:txBody>
        </p:sp>
      </p:grpSp>
      <p:sp>
        <p:nvSpPr>
          <p:cNvPr id="84" name="Left Arrow 83"/>
          <p:cNvSpPr/>
          <p:nvPr/>
        </p:nvSpPr>
        <p:spPr>
          <a:xfrm flipH="1">
            <a:off x="2395627" y="3256313"/>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TextBox 84"/>
          <p:cNvSpPr txBox="1"/>
          <p:nvPr/>
        </p:nvSpPr>
        <p:spPr>
          <a:xfrm>
            <a:off x="2273420" y="3023984"/>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solidFill>
                  <a:prstClr val="black"/>
                </a:solidFill>
                <a:latin typeface="Calibri" pitchFamily="34" charset="0"/>
              </a:rPr>
              <a:t>Query</a:t>
            </a:r>
            <a:endParaRPr lang="en-US" sz="1600">
              <a:solidFill>
                <a:prstClr val="black"/>
              </a:solidFill>
              <a:latin typeface="Calibri" pitchFamily="34" charset="0"/>
            </a:endParaRPr>
          </a:p>
        </p:txBody>
      </p:sp>
      <p:sp>
        <p:nvSpPr>
          <p:cNvPr id="86" name="TextBox 85"/>
          <p:cNvSpPr txBox="1"/>
          <p:nvPr/>
        </p:nvSpPr>
        <p:spPr>
          <a:xfrm>
            <a:off x="2227489" y="3965383"/>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600" smtClean="0">
                <a:solidFill>
                  <a:prstClr val="black"/>
                </a:solidFill>
                <a:latin typeface="Calibri" pitchFamily="34" charset="0"/>
              </a:rPr>
              <a:t>Info</a:t>
            </a:r>
            <a:endParaRPr lang="en-US" sz="1600">
              <a:solidFill>
                <a:prstClr val="black"/>
              </a:solidFill>
              <a:latin typeface="Calibri" pitchFamily="34" charset="0"/>
            </a:endParaRPr>
          </a:p>
        </p:txBody>
      </p:sp>
      <p:grpSp>
        <p:nvGrpSpPr>
          <p:cNvPr id="87" name="Group 86"/>
          <p:cNvGrpSpPr/>
          <p:nvPr/>
        </p:nvGrpSpPr>
        <p:grpSpPr>
          <a:xfrm>
            <a:off x="4127394" y="4701861"/>
            <a:ext cx="598564" cy="822960"/>
            <a:chOff x="4591413" y="4076245"/>
            <a:chExt cx="598564" cy="822960"/>
          </a:xfrm>
        </p:grpSpPr>
        <p:sp>
          <p:nvSpPr>
            <p:cNvPr id="88" name="Left Arrow 87"/>
            <p:cNvSpPr/>
            <p:nvPr/>
          </p:nvSpPr>
          <p:spPr>
            <a:xfrm rot="5400000">
              <a:off x="4271373" y="439628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4641337" y="4782283"/>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90" name="Group 89"/>
          <p:cNvGrpSpPr/>
          <p:nvPr/>
        </p:nvGrpSpPr>
        <p:grpSpPr>
          <a:xfrm>
            <a:off x="6091425" y="4705841"/>
            <a:ext cx="833317" cy="881105"/>
            <a:chOff x="6510619" y="4080225"/>
            <a:chExt cx="833317" cy="881105"/>
          </a:xfrm>
        </p:grpSpPr>
        <p:sp>
          <p:nvSpPr>
            <p:cNvPr id="91" name="Left Arrow 90"/>
            <p:cNvSpPr/>
            <p:nvPr/>
          </p:nvSpPr>
          <p:spPr>
            <a:xfrm>
              <a:off x="6510619" y="4737459"/>
              <a:ext cx="82296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p:nvSpPr>
          <p:spPr>
            <a:xfrm rot="5400000">
              <a:off x="6876488" y="4435737"/>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93" name="Group 92"/>
          <p:cNvGrpSpPr/>
          <p:nvPr/>
        </p:nvGrpSpPr>
        <p:grpSpPr>
          <a:xfrm>
            <a:off x="9650070" y="4696876"/>
            <a:ext cx="461427" cy="881105"/>
            <a:chOff x="10069264" y="4071260"/>
            <a:chExt cx="461427" cy="881105"/>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rot="5400000">
              <a:off x="10063243" y="4426772"/>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96" name="Group 95"/>
          <p:cNvGrpSpPr/>
          <p:nvPr/>
        </p:nvGrpSpPr>
        <p:grpSpPr>
          <a:xfrm>
            <a:off x="7826640" y="4699683"/>
            <a:ext cx="605625" cy="822960"/>
            <a:chOff x="8263764" y="4065102"/>
            <a:chExt cx="605625" cy="822960"/>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p:nvSpPr>
          <p:spPr>
            <a:xfrm>
              <a:off x="8320749" y="477114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9" name="TextBox 98"/>
          <p:cNvSpPr txBox="1"/>
          <p:nvPr/>
        </p:nvSpPr>
        <p:spPr>
          <a:xfrm>
            <a:off x="1039511" y="736692"/>
            <a:ext cx="10380964" cy="1969770"/>
          </a:xfrm>
          <a:prstGeom prst="rect">
            <a:avLst/>
          </a:prstGeom>
          <a:noFill/>
        </p:spPr>
        <p:txBody>
          <a:bodyPr wrap="square" rtlCol="0">
            <a:spAutoFit/>
          </a:bodyPr>
          <a:lstStyle/>
          <a:p>
            <a:pPr marL="0" lvl="1">
              <a:spcAft>
                <a:spcPts val="300"/>
              </a:spcAft>
            </a:pPr>
            <a:r>
              <a:rPr lang="en-US" sz="1600" smtClean="0">
                <a:solidFill>
                  <a:srgbClr val="0070C0"/>
                </a:solidFill>
              </a:rPr>
              <a:t>1. Kasus : 	(A) Membuat data Peserta Kuliah Basis Data, dilengkapi foto dan alamat rumah dilengkapi </a:t>
            </a:r>
          </a:p>
          <a:p>
            <a:pPr marL="0" lvl="1">
              <a:spcAft>
                <a:spcPts val="300"/>
              </a:spcAft>
            </a:pPr>
            <a:r>
              <a:rPr lang="en-US" sz="1600" smtClean="0">
                <a:solidFill>
                  <a:srgbClr val="0070C0"/>
                </a:solidFill>
              </a:rPr>
              <a:t> 	 	      dengan </a:t>
            </a:r>
            <a:r>
              <a:rPr lang="en-US" sz="1600">
                <a:solidFill>
                  <a:srgbClr val="0070C0"/>
                </a:solidFill>
              </a:rPr>
              <a:t>koordinat peta (X,Y</a:t>
            </a:r>
            <a:r>
              <a:rPr lang="en-US" sz="1600" smtClean="0">
                <a:solidFill>
                  <a:srgbClr val="0070C0"/>
                </a:solidFill>
              </a:rPr>
              <a:t>), dengan melakukan survei dan membuat formulir survei terlebih dulu.</a:t>
            </a:r>
            <a:r>
              <a:rPr lang="en-US" sz="1600">
                <a:solidFill>
                  <a:srgbClr val="0070C0"/>
                </a:solidFill>
              </a:rPr>
              <a:t/>
            </a:r>
            <a:br>
              <a:rPr lang="en-US" sz="1600">
                <a:solidFill>
                  <a:srgbClr val="0070C0"/>
                </a:solidFill>
              </a:rPr>
            </a:br>
            <a:r>
              <a:rPr lang="en-US" sz="1600" smtClean="0">
                <a:solidFill>
                  <a:srgbClr val="0070C0"/>
                </a:solidFill>
              </a:rPr>
              <a:t>		(B) Membuat data kependudukan Kota/Kab Tasikmalaya tahun 2022,  dengan data per kecamatan.</a:t>
            </a:r>
          </a:p>
          <a:p>
            <a:pPr marL="342900" lvl="1" indent="-342900">
              <a:spcAft>
                <a:spcPts val="300"/>
              </a:spcAft>
              <a:buAutoNum type="arabicPeriod" startAt="2"/>
            </a:pPr>
            <a:r>
              <a:rPr lang="en-US" sz="1600" smtClean="0">
                <a:solidFill>
                  <a:srgbClr val="0070C0"/>
                </a:solidFill>
              </a:rPr>
              <a:t>Membuatan Informasi dari kasus (A) dan (B) dalam bentuk Tabular dilengkapi Grafik yang rapi</a:t>
            </a:r>
            <a:br>
              <a:rPr lang="en-US" sz="1600" smtClean="0">
                <a:solidFill>
                  <a:srgbClr val="0070C0"/>
                </a:solidFill>
              </a:rPr>
            </a:br>
            <a:r>
              <a:rPr lang="en-US" sz="1600" smtClean="0">
                <a:solidFill>
                  <a:srgbClr val="0070C0"/>
                </a:solidFill>
              </a:rPr>
              <a:t>	a) Grafik Scatter,  jarak tempat tinggal dengan kampus untuk kasus (A)</a:t>
            </a:r>
          </a:p>
          <a:p>
            <a:pPr marL="0" lvl="1">
              <a:spcAft>
                <a:spcPts val="300"/>
              </a:spcAft>
            </a:pPr>
            <a:r>
              <a:rPr lang="en-US" sz="1600" smtClean="0">
                <a:solidFill>
                  <a:srgbClr val="0070C0"/>
                </a:solidFill>
              </a:rPr>
              <a:t>	b) </a:t>
            </a:r>
            <a:r>
              <a:rPr lang="en-US" sz="1600">
                <a:solidFill>
                  <a:srgbClr val="0070C0"/>
                </a:solidFill>
              </a:rPr>
              <a:t>Grafik Bar, jumlah penduduk per kecamatan untuk kasus (B</a:t>
            </a:r>
            <a:r>
              <a:rPr lang="en-US" sz="1600" smtClean="0">
                <a:solidFill>
                  <a:srgbClr val="0070C0"/>
                </a:solidFill>
              </a:rPr>
              <a:t>)</a:t>
            </a:r>
          </a:p>
          <a:p>
            <a:pPr marL="0" lvl="1">
              <a:spcAft>
                <a:spcPts val="300"/>
              </a:spcAft>
            </a:pPr>
            <a:r>
              <a:rPr lang="en-US" sz="1600" smtClean="0">
                <a:solidFill>
                  <a:srgbClr val="0070C0"/>
                </a:solidFill>
              </a:rPr>
              <a:t>	c) </a:t>
            </a:r>
            <a:r>
              <a:rPr lang="en-US" sz="1600">
                <a:solidFill>
                  <a:srgbClr val="0070C0"/>
                </a:solidFill>
              </a:rPr>
              <a:t>Grafik Pie, komposisi jumlah wanita berbanding jumlah laki-laki kasus (A) dan (B)</a:t>
            </a:r>
            <a:endParaRPr lang="en-US" sz="1600" smtClean="0">
              <a:solidFill>
                <a:srgbClr val="0070C0"/>
              </a:solidFill>
            </a:endParaRPr>
          </a:p>
        </p:txBody>
      </p:sp>
      <p:sp>
        <p:nvSpPr>
          <p:cNvPr id="59" name="TextBox 58"/>
          <p:cNvSpPr txBox="1"/>
          <p:nvPr/>
        </p:nvSpPr>
        <p:spPr>
          <a:xfrm>
            <a:off x="5774323" y="3754581"/>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solidFill>
                  <a:prstClr val="black"/>
                </a:solidFill>
                <a:latin typeface="Calibri" pitchFamily="34" charset="0"/>
              </a:rPr>
              <a:t>“sumber”</a:t>
            </a:r>
            <a:endParaRPr lang="en-US" sz="1200" i="1">
              <a:solidFill>
                <a:prstClr val="black"/>
              </a:solidFill>
              <a:latin typeface="Calibri" pitchFamily="34" charset="0"/>
            </a:endParaRPr>
          </a:p>
        </p:txBody>
      </p:sp>
      <p:sp>
        <p:nvSpPr>
          <p:cNvPr id="60" name="TextBox 59"/>
          <p:cNvSpPr txBox="1"/>
          <p:nvPr/>
        </p:nvSpPr>
        <p:spPr>
          <a:xfrm>
            <a:off x="8083214" y="3620772"/>
            <a:ext cx="72858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solidFill>
                  <a:prstClr val="black"/>
                </a:solidFill>
                <a:latin typeface="Calibri" pitchFamily="34" charset="0"/>
              </a:rPr>
              <a:t>“sifat numerik”</a:t>
            </a:r>
            <a:endParaRPr lang="en-US" sz="1200" i="1">
              <a:solidFill>
                <a:prstClr val="black"/>
              </a:solidFill>
              <a:latin typeface="Calibri" pitchFamily="34" charset="0"/>
            </a:endParaRPr>
          </a:p>
        </p:txBody>
      </p:sp>
      <p:sp>
        <p:nvSpPr>
          <p:cNvPr id="61" name="TextBox 60"/>
          <p:cNvSpPr txBox="1"/>
          <p:nvPr/>
        </p:nvSpPr>
        <p:spPr>
          <a:xfrm>
            <a:off x="6891206" y="3320933"/>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solidFill>
                  <a:prstClr val="black"/>
                </a:solidFill>
                <a:latin typeface="Calibri" pitchFamily="34" charset="0"/>
              </a:rPr>
              <a:t>“bentuk”</a:t>
            </a:r>
            <a:endParaRPr lang="en-US" sz="1200" i="1">
              <a:solidFill>
                <a:prstClr val="black"/>
              </a:solidFill>
              <a:latin typeface="Calibri" pitchFamily="34" charset="0"/>
            </a:endParaRPr>
          </a:p>
        </p:txBody>
      </p:sp>
      <p:sp>
        <p:nvSpPr>
          <p:cNvPr id="63" name="TextBox 62"/>
          <p:cNvSpPr txBox="1"/>
          <p:nvPr/>
        </p:nvSpPr>
        <p:spPr>
          <a:xfrm>
            <a:off x="9630236" y="6256875"/>
            <a:ext cx="241048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solidFill>
                  <a:prstClr val="black"/>
                </a:solidFill>
                <a:latin typeface="Calibri" pitchFamily="34" charset="0"/>
              </a:rPr>
              <a:t>“Pengumpulan data”/ pengamatan langsung di lapangan/ observasi</a:t>
            </a:r>
            <a:endParaRPr lang="en-US" sz="1200" i="1">
              <a:solidFill>
                <a:prstClr val="black"/>
              </a:solidFill>
              <a:latin typeface="Calibri" pitchFamily="34" charset="0"/>
            </a:endParaRPr>
          </a:p>
        </p:txBody>
      </p:sp>
      <p:sp>
        <p:nvSpPr>
          <p:cNvPr id="58" name="Left-Right Arrow 57"/>
          <p:cNvSpPr/>
          <p:nvPr/>
        </p:nvSpPr>
        <p:spPr>
          <a:xfrm rot="5400000" flipH="1">
            <a:off x="6873781" y="5111421"/>
            <a:ext cx="1023834" cy="171223"/>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Oval 64"/>
          <p:cNvSpPr/>
          <p:nvPr/>
        </p:nvSpPr>
        <p:spPr>
          <a:xfrm>
            <a:off x="7039241" y="4883950"/>
            <a:ext cx="671662" cy="5777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solidFill>
                  <a:prstClr val="white"/>
                </a:solidFill>
                <a:latin typeface="Calibri" pitchFamily="34" charset="0"/>
              </a:rPr>
              <a:t>DBMS</a:t>
            </a:r>
            <a:endParaRPr lang="en-US" sz="1400" b="1">
              <a:solidFill>
                <a:prstClr val="white"/>
              </a:solidFill>
              <a:latin typeface="Calibri" pitchFamily="34" charset="0"/>
            </a:endParaRPr>
          </a:p>
        </p:txBody>
      </p:sp>
      <p:sp>
        <p:nvSpPr>
          <p:cNvPr id="2" name="Rectangle 1"/>
          <p:cNvSpPr/>
          <p:nvPr/>
        </p:nvSpPr>
        <p:spPr>
          <a:xfrm>
            <a:off x="299258" y="4924120"/>
            <a:ext cx="4306566" cy="1384995"/>
          </a:xfrm>
          <a:prstGeom prst="rect">
            <a:avLst/>
          </a:prstGeom>
        </p:spPr>
        <p:txBody>
          <a:bodyPr wrap="square">
            <a:spAutoFit/>
          </a:bodyPr>
          <a:lstStyle/>
          <a:p>
            <a:r>
              <a:rPr lang="en-US" sz="1200" b="1" smtClean="0">
                <a:solidFill>
                  <a:prstClr val="black"/>
                </a:solidFill>
                <a:latin typeface="Times New Roman" pitchFamily="18" charset="0"/>
                <a:cs typeface="Times New Roman" pitchFamily="18" charset="0"/>
              </a:rPr>
              <a:t>Kata Penting SBD :</a:t>
            </a:r>
          </a:p>
          <a:p>
            <a:r>
              <a:rPr lang="en-US" sz="1200" smtClean="0">
                <a:solidFill>
                  <a:prstClr val="black"/>
                </a:solidFill>
                <a:latin typeface="Times New Roman" pitchFamily="18" charset="0"/>
                <a:cs typeface="Times New Roman" pitchFamily="18" charset="0"/>
              </a:rPr>
              <a:t>1) FAKTA – DATA – INFORMASI - STORAGE</a:t>
            </a:r>
          </a:p>
          <a:p>
            <a:r>
              <a:rPr lang="en-US" sz="1200" smtClean="0">
                <a:solidFill>
                  <a:prstClr val="black"/>
                </a:solidFill>
                <a:latin typeface="Times New Roman" pitchFamily="18" charset="0"/>
                <a:cs typeface="Times New Roman" pitchFamily="18" charset="0"/>
              </a:rPr>
              <a:t>2) SURVEI – DBMS – DATA PROCESSING</a:t>
            </a:r>
          </a:p>
          <a:p>
            <a:r>
              <a:rPr lang="en-US" sz="1200" smtClean="0">
                <a:solidFill>
                  <a:prstClr val="black"/>
                </a:solidFill>
                <a:latin typeface="Times New Roman" pitchFamily="18" charset="0"/>
                <a:cs typeface="Times New Roman" pitchFamily="18" charset="0"/>
              </a:rPr>
              <a:t>3) QUERY</a:t>
            </a:r>
          </a:p>
          <a:p>
            <a:r>
              <a:rPr lang="en-US" sz="1200" smtClean="0">
                <a:solidFill>
                  <a:prstClr val="black"/>
                </a:solidFill>
                <a:latin typeface="Times New Roman" pitchFamily="18" charset="0"/>
                <a:cs typeface="Times New Roman" pitchFamily="18" charset="0"/>
              </a:rPr>
              <a:t>4) DATA : Atribut/spasial, kuantitatif/kualitatif, primer/sekunder</a:t>
            </a:r>
          </a:p>
          <a:p>
            <a:r>
              <a:rPr lang="en-US" sz="1200" smtClean="0">
                <a:solidFill>
                  <a:prstClr val="black"/>
                </a:solidFill>
                <a:latin typeface="Times New Roman" pitchFamily="18" charset="0"/>
                <a:cs typeface="Times New Roman" pitchFamily="18" charset="0"/>
              </a:rPr>
              <a:t>5) INFORMASI : Sajian TTGGSAV</a:t>
            </a:r>
          </a:p>
          <a:p>
            <a:endParaRPr lang="en-US" sz="1200" smtClean="0">
              <a:solidFill>
                <a:prstClr val="black"/>
              </a:solidFill>
              <a:latin typeface="Times New Roman" pitchFamily="18" charset="0"/>
              <a:cs typeface="Times New Roman" pitchFamily="18" charset="0"/>
            </a:endParaRPr>
          </a:p>
        </p:txBody>
      </p:sp>
      <p:cxnSp>
        <p:nvCxnSpPr>
          <p:cNvPr id="5" name="Straight Connector 4"/>
          <p:cNvCxnSpPr/>
          <p:nvPr/>
        </p:nvCxnSpPr>
        <p:spPr>
          <a:xfrm>
            <a:off x="9630236" y="914400"/>
            <a:ext cx="179023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012353" y="1438275"/>
            <a:ext cx="103664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029172" y="6256875"/>
            <a:ext cx="3391303" cy="0"/>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8029172" y="6120896"/>
            <a:ext cx="3019828" cy="419"/>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049000" y="1438275"/>
            <a:ext cx="0" cy="46916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1420475" y="901362"/>
            <a:ext cx="0" cy="53555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0904601" y="1847850"/>
            <a:ext cx="296799"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sp>
        <p:nvSpPr>
          <p:cNvPr id="102" name="Oval 101"/>
          <p:cNvSpPr/>
          <p:nvPr/>
        </p:nvSpPr>
        <p:spPr>
          <a:xfrm>
            <a:off x="11285601" y="1295400"/>
            <a:ext cx="296799"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cxnSp>
        <p:nvCxnSpPr>
          <p:cNvPr id="103" name="Straight Connector 102"/>
          <p:cNvCxnSpPr/>
          <p:nvPr/>
        </p:nvCxnSpPr>
        <p:spPr>
          <a:xfrm>
            <a:off x="771525" y="1712052"/>
            <a:ext cx="3234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71525" y="1712052"/>
            <a:ext cx="0" cy="19087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771525" y="3620772"/>
            <a:ext cx="1085850" cy="0"/>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771525" y="2214359"/>
            <a:ext cx="296799"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sp>
        <p:nvSpPr>
          <p:cNvPr id="107" name="Oval 106"/>
          <p:cNvSpPr/>
          <p:nvPr/>
        </p:nvSpPr>
        <p:spPr>
          <a:xfrm>
            <a:off x="468398" y="2214359"/>
            <a:ext cx="296799"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08" name="Rounded Rectangle 107"/>
          <p:cNvSpPr/>
          <p:nvPr/>
        </p:nvSpPr>
        <p:spPr>
          <a:xfrm>
            <a:off x="10116589" y="83014"/>
            <a:ext cx="1681833"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prstClr val="black"/>
                </a:solidFill>
              </a:rPr>
              <a:t>Harus Selalu di-REVIEW</a:t>
            </a:r>
            <a:endParaRPr lang="en-US" sz="1600" i="1">
              <a:solidFill>
                <a:prstClr val="black"/>
              </a:solidFill>
            </a:endParaRPr>
          </a:p>
        </p:txBody>
      </p:sp>
    </p:spTree>
    <p:extLst>
      <p:ext uri="{BB962C8B-B14F-4D97-AF65-F5344CB8AC3E}">
        <p14:creationId xmlns:p14="http://schemas.microsoft.com/office/powerpoint/2010/main" val="3928315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CONTOH ISI UTAMA : LAPORAN KINERJA-1</a:t>
            </a:r>
            <a:endParaRPr lang="id-ID" sz="3200">
              <a:latin typeface="AR JULIAN"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52015466"/>
              </p:ext>
            </p:extLst>
          </p:nvPr>
        </p:nvGraphicFramePr>
        <p:xfrm>
          <a:off x="618311" y="933288"/>
          <a:ext cx="1916163" cy="5163565"/>
        </p:xfrm>
        <a:graphic>
          <a:graphicData uri="http://schemas.openxmlformats.org/drawingml/2006/table">
            <a:tbl>
              <a:tblPr/>
              <a:tblGrid>
                <a:gridCol w="498805"/>
                <a:gridCol w="382664"/>
                <a:gridCol w="535064"/>
                <a:gridCol w="499630"/>
              </a:tblGrid>
              <a:tr h="174249">
                <a:tc>
                  <a:txBody>
                    <a:bodyPr/>
                    <a:lstStyle/>
                    <a:p>
                      <a:pPr algn="ctr" fontAlgn="b"/>
                      <a:r>
                        <a:rPr lang="en-US" sz="1200" b="1" i="0" u="none" strike="noStrike">
                          <a:solidFill>
                            <a:srgbClr val="000000"/>
                          </a:solidFill>
                          <a:effectLst/>
                          <a:latin typeface="Calibri"/>
                        </a:rPr>
                        <a:t>Sudut</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a:solidFill>
                            <a:srgbClr val="000000"/>
                          </a:solidFill>
                          <a:effectLst/>
                          <a:latin typeface="Calibri"/>
                        </a:rPr>
                        <a:t>Sinus</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smtClean="0">
                          <a:solidFill>
                            <a:srgbClr val="000000"/>
                          </a:solidFill>
                          <a:effectLst/>
                          <a:latin typeface="Calibri"/>
                        </a:rPr>
                        <a:t>Cosinus</a:t>
                      </a:r>
                      <a:endParaRPr lang="en-US" sz="1200" b="1"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smtClean="0">
                          <a:solidFill>
                            <a:srgbClr val="000000"/>
                          </a:solidFill>
                          <a:effectLst/>
                          <a:latin typeface="Calibri"/>
                        </a:rPr>
                        <a:t>Tangen</a:t>
                      </a:r>
                      <a:endParaRPr lang="en-US" sz="1200" b="1"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4249">
                <a:tc>
                  <a:txBody>
                    <a:bodyPr/>
                    <a:lstStyle/>
                    <a:p>
                      <a:pPr algn="ctr" fontAlgn="b"/>
                      <a:r>
                        <a:rPr lang="en-US" sz="1200" b="0" i="0" u="none" strike="noStrike">
                          <a:solidFill>
                            <a:srgbClr val="000000"/>
                          </a:solidFill>
                          <a:effectLst/>
                          <a:latin typeface="Calibri"/>
                        </a:rPr>
                        <a:t>Derajat</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74249">
                <a:tc>
                  <a:txBody>
                    <a:bodyPr/>
                    <a:lstStyle/>
                    <a:p>
                      <a:pPr algn="ctr" fontAlgn="b"/>
                      <a:r>
                        <a:rPr lang="en-US" sz="1200" b="0" i="0" u="none" strike="noStrike">
                          <a:solidFill>
                            <a:srgbClr val="000000"/>
                          </a:solidFill>
                          <a:effectLst/>
                          <a:latin typeface="Calibri"/>
                        </a:rPr>
                        <a:t>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0.26</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0.97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0.87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45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0.71</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0.71</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60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0.87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75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0.97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0.26</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90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smtClean="0">
                          <a:solidFill>
                            <a:srgbClr val="000000"/>
                          </a:solidFill>
                          <a:effectLst/>
                          <a:latin typeface="Calibri"/>
                        </a:rPr>
                        <a:t>~</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105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0.97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-0.26</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120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0.87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135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0.71</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-0.71</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150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-0.87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165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0.26</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-0.97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180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195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-0.26</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-0.97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210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-0.87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225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-0.71</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-0.71</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240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-0.87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255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-0.97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-0.26</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270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smtClean="0">
                          <a:solidFill>
                            <a:srgbClr val="000000"/>
                          </a:solidFill>
                          <a:effectLst/>
                          <a:latin typeface="Calibri"/>
                        </a:rPr>
                        <a:t>~</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285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-0.97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0.26</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300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-0.87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315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-0.71</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0.71</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330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-0.50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0.87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345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-0.26</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0.97</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-0.27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360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02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0164" y="719771"/>
            <a:ext cx="3792221" cy="270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319" y="3583780"/>
            <a:ext cx="3792221" cy="278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0164" y="3595473"/>
            <a:ext cx="3792221" cy="276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758440" y="933288"/>
            <a:ext cx="3794760" cy="1600438"/>
          </a:xfrm>
          <a:prstGeom prst="rect">
            <a:avLst/>
          </a:prstGeom>
          <a:ln>
            <a:solidFill>
              <a:schemeClr val="tx1"/>
            </a:solidFill>
          </a:ln>
        </p:spPr>
        <p:txBody>
          <a:bodyPr wrap="square">
            <a:spAutoFit/>
          </a:bodyPr>
          <a:lstStyle/>
          <a:p>
            <a:r>
              <a:rPr lang="en-US" sz="1400" smtClean="0">
                <a:solidFill>
                  <a:srgbClr val="000000"/>
                </a:solidFill>
                <a:latin typeface="Calibri"/>
              </a:rPr>
              <a:t>Kinerja-1 	: Latihan pembuatan informasi</a:t>
            </a:r>
          </a:p>
          <a:p>
            <a:r>
              <a:rPr lang="en-US" sz="1400" smtClean="0">
                <a:solidFill>
                  <a:srgbClr val="000000"/>
                </a:solidFill>
                <a:latin typeface="Calibri"/>
              </a:rPr>
              <a:t>Survei 	: Analisis Bidang Matematika</a:t>
            </a:r>
          </a:p>
          <a:p>
            <a:r>
              <a:rPr lang="en-US" sz="1400" smtClean="0">
                <a:solidFill>
                  <a:srgbClr val="000000"/>
                </a:solidFill>
                <a:latin typeface="Calibri"/>
              </a:rPr>
              <a:t>Data 		: Sudut Istimewa Trigonometri</a:t>
            </a:r>
          </a:p>
          <a:p>
            <a:r>
              <a:rPr lang="en-US" sz="1400" smtClean="0">
                <a:solidFill>
                  <a:srgbClr val="000000"/>
                </a:solidFill>
                <a:latin typeface="Calibri"/>
              </a:rPr>
              <a:t>Informasi 	: </a:t>
            </a:r>
          </a:p>
          <a:p>
            <a:pPr marL="342900" indent="-228600">
              <a:buAutoNum type="arabicParenR"/>
            </a:pPr>
            <a:r>
              <a:rPr lang="en-US" sz="1400" smtClean="0">
                <a:solidFill>
                  <a:srgbClr val="000000"/>
                </a:solidFill>
                <a:latin typeface="Calibri"/>
              </a:rPr>
              <a:t>Grafik Sinus</a:t>
            </a:r>
          </a:p>
          <a:p>
            <a:pPr marL="342900" indent="-228600">
              <a:buAutoNum type="arabicParenR"/>
            </a:pPr>
            <a:r>
              <a:rPr lang="en-US" sz="1400" smtClean="0">
                <a:solidFill>
                  <a:srgbClr val="000000"/>
                </a:solidFill>
                <a:latin typeface="Calibri"/>
              </a:rPr>
              <a:t>Grafik Cosinus</a:t>
            </a:r>
          </a:p>
          <a:p>
            <a:pPr marL="342900" indent="-228600">
              <a:buAutoNum type="arabicParenR"/>
            </a:pPr>
            <a:r>
              <a:rPr lang="en-US" sz="1400" smtClean="0">
                <a:solidFill>
                  <a:srgbClr val="000000"/>
                </a:solidFill>
                <a:latin typeface="Calibri"/>
              </a:rPr>
              <a:t>Grafik Tangen</a:t>
            </a:r>
          </a:p>
        </p:txBody>
      </p:sp>
      <p:sp>
        <p:nvSpPr>
          <p:cNvPr id="8" name="Rounded Rectangle 7"/>
          <p:cNvSpPr/>
          <p:nvPr/>
        </p:nvSpPr>
        <p:spPr>
          <a:xfrm>
            <a:off x="10447650" y="121114"/>
            <a:ext cx="1173220"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Tree>
    <p:extLst>
      <p:ext uri="{BB962C8B-B14F-4D97-AF65-F5344CB8AC3E}">
        <p14:creationId xmlns:p14="http://schemas.microsoft.com/office/powerpoint/2010/main" val="794237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a:latin typeface="AR JULIAN" pitchFamily="2" charset="0"/>
                <a:sym typeface="Wingdings"/>
              </a:rPr>
              <a:t>CONTOH ISI UTAMA : LAPORAN </a:t>
            </a:r>
            <a:r>
              <a:rPr lang="en-US" sz="3200" smtClean="0">
                <a:latin typeface="AR JULIAN" pitchFamily="2" charset="0"/>
                <a:sym typeface="Wingdings"/>
              </a:rPr>
              <a:t>KINERJA-2</a:t>
            </a:r>
            <a:endParaRPr lang="id-ID" sz="3200">
              <a:latin typeface="AR JULIAN"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37211905"/>
              </p:ext>
            </p:extLst>
          </p:nvPr>
        </p:nvGraphicFramePr>
        <p:xfrm>
          <a:off x="376268" y="659049"/>
          <a:ext cx="4892003" cy="6134265"/>
        </p:xfrm>
        <a:graphic>
          <a:graphicData uri="http://schemas.openxmlformats.org/drawingml/2006/table">
            <a:tbl>
              <a:tblPr/>
              <a:tblGrid>
                <a:gridCol w="219982"/>
                <a:gridCol w="810533"/>
                <a:gridCol w="614486"/>
                <a:gridCol w="815340"/>
                <a:gridCol w="792480"/>
                <a:gridCol w="1062945"/>
                <a:gridCol w="576237"/>
              </a:tblGrid>
              <a:tr h="434340">
                <a:tc>
                  <a:txBody>
                    <a:bodyPr/>
                    <a:lstStyle/>
                    <a:p>
                      <a:pPr algn="ctr" fontAlgn="ctr"/>
                      <a:r>
                        <a:rPr lang="en-US" sz="1050" b="0" i="0" u="none" strike="noStrike">
                          <a:solidFill>
                            <a:srgbClr val="000000"/>
                          </a:solidFill>
                          <a:effectLst/>
                          <a:latin typeface="Calibri"/>
                        </a:rPr>
                        <a:t>No</a:t>
                      </a: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Provinsi</a:t>
                      </a: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Kab</a:t>
                      </a:r>
                      <a:r>
                        <a:rPr lang="en-US" sz="1050" b="0" i="0" u="none" strike="noStrike" smtClean="0">
                          <a:solidFill>
                            <a:srgbClr val="000000"/>
                          </a:solidFill>
                          <a:effectLst/>
                          <a:latin typeface="Calibri"/>
                        </a:rPr>
                        <a:t>/ Kota</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Kecamatan</a:t>
                      </a: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Kel/ Desa</a:t>
                      </a: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Proyeksi </a:t>
                      </a:r>
                      <a:r>
                        <a:rPr lang="en-US" sz="1050" b="0" i="0" u="none" strike="noStrike" smtClean="0">
                          <a:solidFill>
                            <a:srgbClr val="000000"/>
                          </a:solidFill>
                          <a:effectLst/>
                          <a:latin typeface="Calibri"/>
                        </a:rPr>
                        <a:t>pen-</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duduk 2020</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a:t>
                      </a:r>
                      <a:r>
                        <a:rPr lang="en-US" sz="1050" b="0" i="0" u="none" strike="noStrike" smtClean="0">
                          <a:solidFill>
                            <a:srgbClr val="000000"/>
                          </a:solidFill>
                          <a:effectLst/>
                          <a:latin typeface="Calibri"/>
                        </a:rPr>
                        <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Pulau</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2644">
                <a:tc>
                  <a:txBody>
                    <a:bodyPr/>
                    <a:lstStyle/>
                    <a:p>
                      <a:pPr algn="ctr" fontAlgn="b"/>
                      <a:r>
                        <a:rPr lang="en-US" sz="1050" b="0" i="0" u="none" strike="noStrike">
                          <a:solidFill>
                            <a:srgbClr val="000000"/>
                          </a:solidFill>
                          <a:effectLst/>
                          <a:latin typeface="Calibri"/>
                        </a:rPr>
                        <a:t>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ACEH</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289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6474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5,459,891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SUMUT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6080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14,703,532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SUMBAR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5,498,751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391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RIAU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1835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7,128,305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KEPRI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2,242,198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2408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JAMBI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1561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3,677,894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SUMSEL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3194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8,567,923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BABEL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387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1,517,590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950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BENGKULU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2,019,848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LAMPUNG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2640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8,521,201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BANTEN</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1551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13,160,496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DKI JAKARTA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10,644,986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JABAR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5960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49,935,858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JATENG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573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8559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34,940,078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296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DIY</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3,882,288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JATIM</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8499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39,886,288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421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KALBAR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1997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5,134,760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KALTENG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1572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2,769,156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KALSEL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2007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4,303,979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KALTIM</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3,793,152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KALTARA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482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768,505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SULUT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2,528,794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GORONTALO</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1,219,576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SULTENG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2007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3,096,976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978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SULSEL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8,928,004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SULBAR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1,405,012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SULTRA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2197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2,755,589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651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BALI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4,380,824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NTB</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5,125,622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864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NTT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3268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5,541,394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1192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MALUKU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1,831,880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MALUT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1180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1,278,764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PAPUA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5225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3,435,430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598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PAPUA BARAT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981,822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2486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a:rPr>
                        <a:t>INDONESIA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7060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82334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a:t>
                      </a:r>
                      <a:r>
                        <a:rPr lang="en-US" sz="1050" b="0" i="0" u="none" strike="noStrike" smtClean="0">
                          <a:solidFill>
                            <a:srgbClr val="000000"/>
                          </a:solidFill>
                          <a:effectLst/>
                          <a:latin typeface="Calibri"/>
                        </a:rPr>
                        <a:t>   271,066,366 </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18683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340" y="3726181"/>
            <a:ext cx="5372099" cy="301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7340" y="1104576"/>
            <a:ext cx="3060273" cy="2423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519159" y="1102083"/>
            <a:ext cx="3322319" cy="1200329"/>
          </a:xfrm>
          <a:prstGeom prst="rect">
            <a:avLst/>
          </a:prstGeom>
          <a:ln>
            <a:solidFill>
              <a:schemeClr val="tx1"/>
            </a:solidFill>
          </a:ln>
        </p:spPr>
        <p:txBody>
          <a:bodyPr wrap="square">
            <a:spAutoFit/>
          </a:bodyPr>
          <a:lstStyle/>
          <a:p>
            <a:r>
              <a:rPr lang="en-US" sz="1200" smtClean="0">
                <a:solidFill>
                  <a:srgbClr val="000000"/>
                </a:solidFill>
                <a:latin typeface="Calibri"/>
              </a:rPr>
              <a:t>Kinerja-1 	: Latihan pembuatan informasi</a:t>
            </a:r>
          </a:p>
          <a:p>
            <a:r>
              <a:rPr lang="en-US" sz="1200" smtClean="0">
                <a:solidFill>
                  <a:srgbClr val="000000"/>
                </a:solidFill>
                <a:latin typeface="Calibri"/>
              </a:rPr>
              <a:t>Survei 		: Data Sekunder Kependudukan</a:t>
            </a:r>
          </a:p>
          <a:p>
            <a:r>
              <a:rPr lang="en-US" sz="1200" smtClean="0">
                <a:solidFill>
                  <a:srgbClr val="000000"/>
                </a:solidFill>
                <a:latin typeface="Calibri"/>
              </a:rPr>
              <a:t>Data 		: Data penduduk provinsi Indonesia</a:t>
            </a:r>
          </a:p>
          <a:p>
            <a:r>
              <a:rPr lang="en-US" sz="1200" smtClean="0">
                <a:solidFill>
                  <a:srgbClr val="000000"/>
                </a:solidFill>
                <a:latin typeface="Calibri"/>
              </a:rPr>
              <a:t>Informasi 	: </a:t>
            </a:r>
          </a:p>
          <a:p>
            <a:pPr marL="342900" indent="-228600">
              <a:buAutoNum type="arabicParenR"/>
            </a:pPr>
            <a:r>
              <a:rPr lang="en-US" sz="1200" smtClean="0">
                <a:solidFill>
                  <a:srgbClr val="000000"/>
                </a:solidFill>
                <a:latin typeface="Calibri"/>
              </a:rPr>
              <a:t>Grafik Pie Kompoisisi Penduduk Pulau Besar</a:t>
            </a:r>
          </a:p>
          <a:p>
            <a:pPr marL="342900" indent="-228600">
              <a:buAutoNum type="arabicParenR"/>
            </a:pPr>
            <a:r>
              <a:rPr lang="en-US" sz="1200" smtClean="0">
                <a:solidFill>
                  <a:srgbClr val="000000"/>
                </a:solidFill>
                <a:latin typeface="Calibri"/>
              </a:rPr>
              <a:t>Grafik Bar Jumlah Penduduk</a:t>
            </a:r>
          </a:p>
        </p:txBody>
      </p:sp>
      <p:sp>
        <p:nvSpPr>
          <p:cNvPr id="7" name="Rounded Rectangle 6"/>
          <p:cNvSpPr/>
          <p:nvPr/>
        </p:nvSpPr>
        <p:spPr>
          <a:xfrm>
            <a:off x="10447650" y="121114"/>
            <a:ext cx="1173220"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Tree>
    <p:extLst>
      <p:ext uri="{BB962C8B-B14F-4D97-AF65-F5344CB8AC3E}">
        <p14:creationId xmlns:p14="http://schemas.microsoft.com/office/powerpoint/2010/main" val="2774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576302" y="127181"/>
            <a:ext cx="11348997"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2800" smtClean="0">
                <a:latin typeface="AR JULIAN" pitchFamily="2" charset="0"/>
                <a:sym typeface="Wingdings"/>
              </a:rPr>
              <a:t> </a:t>
            </a:r>
            <a:r>
              <a:rPr lang="en-US" sz="2800" smtClean="0">
                <a:latin typeface="AR JULIAN" pitchFamily="2" charset="0"/>
              </a:rPr>
              <a:t>EKSPLORASI MODEL DATA</a:t>
            </a:r>
            <a:endParaRPr lang="id-ID" sz="2800">
              <a:latin typeface="AR JULIAN" pitchFamily="2" charset="0"/>
            </a:endParaRPr>
          </a:p>
          <a:p>
            <a:pPr algn="l"/>
            <a:r>
              <a:rPr lang="en-US" sz="2800" smtClean="0">
                <a:latin typeface="AR JULIAN" pitchFamily="2" charset="0"/>
              </a:rPr>
              <a:t> </a:t>
            </a:r>
            <a:endParaRPr lang="id-ID" sz="2800">
              <a:latin typeface="AR JULIAN" pitchFamily="2" charset="0"/>
            </a:endParaRPr>
          </a:p>
        </p:txBody>
      </p:sp>
      <p:sp>
        <p:nvSpPr>
          <p:cNvPr id="16" name="Title 1"/>
          <p:cNvSpPr txBox="1">
            <a:spLocks/>
          </p:cNvSpPr>
          <p:nvPr/>
        </p:nvSpPr>
        <p:spPr bwMode="auto">
          <a:xfrm>
            <a:off x="471808" y="1033365"/>
            <a:ext cx="6628024" cy="3393287"/>
          </a:xfrm>
          <a:prstGeom prst="rect">
            <a:avLst/>
          </a:prstGeom>
          <a:noFill/>
          <a:ln w="9525">
            <a:noFill/>
            <a:miter lim="800000"/>
            <a:headEnd/>
            <a:tailEnd/>
          </a:ln>
        </p:spPr>
        <p:txBody>
          <a:bodyPr anchor="t" anchorCtr="0"/>
          <a:lstStyle/>
          <a:p>
            <a:pPr marL="465138" indent="-465138" eaLnBrk="0" hangingPunct="0">
              <a:spcAft>
                <a:spcPts val="300"/>
              </a:spcAft>
              <a:buFont typeface="+mj-lt"/>
              <a:buAutoNum type="arabicPeriod"/>
              <a:defRPr/>
            </a:pPr>
            <a:r>
              <a:rPr lang="en-US" sz="2000" b="1">
                <a:latin typeface="Calibri"/>
                <a:cs typeface="Arial" pitchFamily="34" charset="0"/>
              </a:rPr>
              <a:t>Apa yang dimasud tingkatan Abstraksi Data ?</a:t>
            </a:r>
          </a:p>
          <a:p>
            <a:pPr marL="465138" indent="-465138" eaLnBrk="0" hangingPunct="0">
              <a:spcAft>
                <a:spcPts val="300"/>
              </a:spcAft>
              <a:buFont typeface="+mj-lt"/>
              <a:buAutoNum type="arabicPeriod"/>
              <a:defRPr/>
            </a:pPr>
            <a:r>
              <a:rPr lang="en-US" sz="2000" b="1" smtClean="0">
                <a:latin typeface="Calibri"/>
                <a:cs typeface="Arial" pitchFamily="34" charset="0"/>
              </a:rPr>
              <a:t>Apa </a:t>
            </a:r>
            <a:r>
              <a:rPr lang="en-US" sz="2000" b="1" smtClean="0">
                <a:solidFill>
                  <a:srgbClr val="FF0000"/>
                </a:solidFill>
                <a:latin typeface="Calibri"/>
                <a:cs typeface="Arial" pitchFamily="34" charset="0"/>
              </a:rPr>
              <a:t>fungsi</a:t>
            </a:r>
            <a:r>
              <a:rPr lang="en-US" sz="2000" b="1" smtClean="0">
                <a:latin typeface="Calibri"/>
                <a:cs typeface="Arial" pitchFamily="34" charset="0"/>
              </a:rPr>
              <a:t> Abstraksi data Fisik, Konseptual, dan View ?</a:t>
            </a:r>
            <a:endParaRPr lang="en-US" sz="2000" b="1">
              <a:latin typeface="Calibri"/>
              <a:cs typeface="Arial" pitchFamily="34" charset="0"/>
            </a:endParaRPr>
          </a:p>
          <a:p>
            <a:pPr marL="465138" indent="-465138" eaLnBrk="0" hangingPunct="0">
              <a:spcAft>
                <a:spcPts val="300"/>
              </a:spcAft>
              <a:buFont typeface="+mj-lt"/>
              <a:buAutoNum type="arabicPeriod"/>
              <a:defRPr/>
            </a:pPr>
            <a:r>
              <a:rPr lang="en-US" sz="2000" b="1">
                <a:latin typeface="Calibri"/>
                <a:cs typeface="Arial" pitchFamily="34" charset="0"/>
              </a:rPr>
              <a:t>Sebutkan 2 tingkatan abstraksi data secara logis!</a:t>
            </a:r>
          </a:p>
          <a:p>
            <a:pPr marL="465138" indent="-465138" eaLnBrk="0" hangingPunct="0">
              <a:spcAft>
                <a:spcPts val="300"/>
              </a:spcAft>
              <a:buFont typeface="+mj-lt"/>
              <a:buAutoNum type="arabicPeriod"/>
              <a:defRPr/>
            </a:pPr>
            <a:r>
              <a:rPr lang="en-US" sz="2000" b="1" smtClean="0">
                <a:latin typeface="Calibri"/>
                <a:cs typeface="Arial" pitchFamily="34" charset="0"/>
              </a:rPr>
              <a:t>Apa pengertian Data Modeling dan Data Collection?</a:t>
            </a:r>
          </a:p>
          <a:p>
            <a:pPr marL="465138" indent="-465138" eaLnBrk="0" hangingPunct="0">
              <a:spcAft>
                <a:spcPts val="300"/>
              </a:spcAft>
              <a:buFont typeface="+mj-lt"/>
              <a:buAutoNum type="arabicPeriod"/>
              <a:defRPr/>
            </a:pPr>
            <a:r>
              <a:rPr lang="en-US" sz="2000" b="1" smtClean="0">
                <a:latin typeface="Calibri"/>
                <a:cs typeface="Arial" pitchFamily="34" charset="0"/>
              </a:rPr>
              <a:t>Sebutkan 5 model  data logis berbasis objek!</a:t>
            </a:r>
          </a:p>
          <a:p>
            <a:pPr marL="465138" indent="-465138" eaLnBrk="0" hangingPunct="0">
              <a:spcAft>
                <a:spcPts val="300"/>
              </a:spcAft>
              <a:buFont typeface="+mj-lt"/>
              <a:buAutoNum type="arabicPeriod"/>
              <a:defRPr/>
            </a:pPr>
            <a:r>
              <a:rPr lang="en-US" sz="2000" b="1" smtClean="0">
                <a:latin typeface="Calibri"/>
                <a:cs typeface="Arial" pitchFamily="34" charset="0"/>
              </a:rPr>
              <a:t>Sebutkan 3 model data logis berbasis Record !</a:t>
            </a:r>
          </a:p>
          <a:p>
            <a:pPr marL="465138" indent="-465138" eaLnBrk="0" hangingPunct="0">
              <a:spcAft>
                <a:spcPts val="300"/>
              </a:spcAft>
              <a:buFont typeface="+mj-lt"/>
              <a:buAutoNum type="arabicPeriod"/>
              <a:defRPr/>
            </a:pPr>
            <a:r>
              <a:rPr lang="en-US" sz="2000" b="1" smtClean="0">
                <a:latin typeface="Calibri"/>
                <a:cs typeface="Arial" pitchFamily="34" charset="0"/>
              </a:rPr>
              <a:t>Apa itu model data ER ?</a:t>
            </a:r>
          </a:p>
          <a:p>
            <a:pPr marL="465138" indent="-465138" eaLnBrk="0" hangingPunct="0">
              <a:spcAft>
                <a:spcPts val="300"/>
              </a:spcAft>
              <a:buFont typeface="+mj-lt"/>
              <a:buAutoNum type="arabicPeriod"/>
              <a:defRPr/>
            </a:pPr>
            <a:r>
              <a:rPr lang="en-US" sz="2000" b="1" smtClean="0">
                <a:latin typeface="Calibri"/>
                <a:cs typeface="Arial" pitchFamily="34" charset="0"/>
              </a:rPr>
              <a:t>Sebutkan 6 kata kuncil/ simbol dalam ERD !</a:t>
            </a:r>
          </a:p>
          <a:p>
            <a:pPr marL="465138" indent="-465138" eaLnBrk="0" hangingPunct="0">
              <a:spcAft>
                <a:spcPts val="300"/>
              </a:spcAft>
              <a:buFont typeface="+mj-lt"/>
              <a:buAutoNum type="arabicPeriod"/>
              <a:defRPr/>
            </a:pPr>
            <a:r>
              <a:rPr lang="en-US" sz="2000" b="1" smtClean="0">
                <a:latin typeface="Calibri"/>
                <a:cs typeface="Arial" pitchFamily="34" charset="0"/>
              </a:rPr>
              <a:t>Apa itu model data Relational ?</a:t>
            </a:r>
            <a:r>
              <a:rPr lang="en-US" sz="2000" b="1">
                <a:latin typeface="Calibri"/>
                <a:cs typeface="Arial" pitchFamily="34" charset="0"/>
              </a:rPr>
              <a:t/>
            </a:r>
            <a:br>
              <a:rPr lang="en-US" sz="2000" b="1">
                <a:latin typeface="Calibri"/>
                <a:cs typeface="Arial" pitchFamily="34" charset="0"/>
              </a:rPr>
            </a:br>
            <a:endParaRPr lang="en-US" sz="2000" b="1">
              <a:latin typeface="Calibri"/>
              <a:cs typeface="Arial" pitchFamily="34" charset="0"/>
            </a:endParaRPr>
          </a:p>
        </p:txBody>
      </p:sp>
      <p:sp>
        <p:nvSpPr>
          <p:cNvPr id="8" name="Rounded Rectangle 7"/>
          <p:cNvSpPr/>
          <p:nvPr/>
        </p:nvSpPr>
        <p:spPr>
          <a:xfrm>
            <a:off x="10447650" y="121114"/>
            <a:ext cx="1173220"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pic>
        <p:nvPicPr>
          <p:cNvPr id="1026" name="Picture 2" descr="11 Aktor Korea Ini Langganan Main Drama Komedi Roman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44" y="4701176"/>
            <a:ext cx="2622885" cy="174859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p:cNvGrpSpPr>
            <a:grpSpLocks/>
          </p:cNvGrpSpPr>
          <p:nvPr/>
        </p:nvGrpSpPr>
        <p:grpSpPr bwMode="auto">
          <a:xfrm>
            <a:off x="6951612" y="4220481"/>
            <a:ext cx="4757407" cy="2343150"/>
            <a:chOff x="2111" y="3949"/>
            <a:chExt cx="8142" cy="3690"/>
          </a:xfrm>
          <a:solidFill>
            <a:srgbClr val="FFFFCC"/>
          </a:solidFill>
        </p:grpSpPr>
        <p:sp>
          <p:nvSpPr>
            <p:cNvPr id="43" name="Rectangle 42"/>
            <p:cNvSpPr>
              <a:spLocks noChangeArrowheads="1"/>
            </p:cNvSpPr>
            <p:nvPr/>
          </p:nvSpPr>
          <p:spPr bwMode="auto">
            <a:xfrm>
              <a:off x="2111" y="3949"/>
              <a:ext cx="8142" cy="3690"/>
            </a:xfrm>
            <a:prstGeom prst="rect">
              <a:avLst/>
            </a:prstGeom>
            <a:grpFill/>
            <a:ln w="9525">
              <a:solidFill>
                <a:srgbClr val="000000"/>
              </a:solidFill>
              <a:miter lim="800000"/>
              <a:headEnd/>
              <a:tailEnd/>
            </a:ln>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Text Box 2588"/>
            <p:cNvSpPr txBox="1">
              <a:spLocks noChangeArrowheads="1"/>
            </p:cNvSpPr>
            <p:nvPr/>
          </p:nvSpPr>
          <p:spPr bwMode="auto">
            <a:xfrm>
              <a:off x="4528" y="4257"/>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View-1</a:t>
              </a:r>
            </a:p>
          </p:txBody>
        </p:sp>
        <p:sp>
          <p:nvSpPr>
            <p:cNvPr id="45" name="Text Box 2589"/>
            <p:cNvSpPr txBox="1">
              <a:spLocks noChangeArrowheads="1"/>
            </p:cNvSpPr>
            <p:nvPr/>
          </p:nvSpPr>
          <p:spPr bwMode="auto">
            <a:xfrm>
              <a:off x="6592" y="5157"/>
              <a:ext cx="1539" cy="72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Conceptual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Database</a:t>
              </a:r>
            </a:p>
          </p:txBody>
        </p:sp>
        <p:sp>
          <p:nvSpPr>
            <p:cNvPr id="46" name="Text Box 2590"/>
            <p:cNvSpPr txBox="1">
              <a:spLocks noChangeArrowheads="1"/>
            </p:cNvSpPr>
            <p:nvPr/>
          </p:nvSpPr>
          <p:spPr bwMode="auto">
            <a:xfrm>
              <a:off x="8716" y="5157"/>
              <a:ext cx="1309" cy="72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Physical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Database</a:t>
              </a:r>
            </a:p>
          </p:txBody>
        </p:sp>
        <p:sp>
          <p:nvSpPr>
            <p:cNvPr id="47" name="Text Box 2591"/>
            <p:cNvSpPr txBox="1">
              <a:spLocks noChangeArrowheads="1"/>
            </p:cNvSpPr>
            <p:nvPr/>
          </p:nvSpPr>
          <p:spPr bwMode="auto">
            <a:xfrm>
              <a:off x="4528" y="5157"/>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View-2</a:t>
              </a:r>
            </a:p>
          </p:txBody>
        </p:sp>
        <p:sp>
          <p:nvSpPr>
            <p:cNvPr id="48" name="Text Box 2592"/>
            <p:cNvSpPr txBox="1">
              <a:spLocks noChangeArrowheads="1"/>
            </p:cNvSpPr>
            <p:nvPr/>
          </p:nvSpPr>
          <p:spPr bwMode="auto">
            <a:xfrm>
              <a:off x="4528" y="6596"/>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View-N</a:t>
              </a:r>
            </a:p>
          </p:txBody>
        </p:sp>
        <p:sp>
          <p:nvSpPr>
            <p:cNvPr id="49" name="Text Box 2593"/>
            <p:cNvSpPr txBox="1">
              <a:spLocks noChangeArrowheads="1"/>
            </p:cNvSpPr>
            <p:nvPr/>
          </p:nvSpPr>
          <p:spPr bwMode="auto">
            <a:xfrm>
              <a:off x="2234" y="4257"/>
              <a:ext cx="1601"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User Group-1</a:t>
              </a:r>
            </a:p>
          </p:txBody>
        </p:sp>
        <p:sp>
          <p:nvSpPr>
            <p:cNvPr id="50" name="Text Box 2594"/>
            <p:cNvSpPr txBox="1">
              <a:spLocks noChangeArrowheads="1"/>
            </p:cNvSpPr>
            <p:nvPr/>
          </p:nvSpPr>
          <p:spPr bwMode="auto">
            <a:xfrm>
              <a:off x="2234" y="5157"/>
              <a:ext cx="164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User Group-2</a:t>
              </a:r>
            </a:p>
          </p:txBody>
        </p:sp>
        <p:sp>
          <p:nvSpPr>
            <p:cNvPr id="51" name="Text Box 2595"/>
            <p:cNvSpPr txBox="1">
              <a:spLocks noChangeArrowheads="1"/>
            </p:cNvSpPr>
            <p:nvPr/>
          </p:nvSpPr>
          <p:spPr bwMode="auto">
            <a:xfrm>
              <a:off x="2234" y="6596"/>
              <a:ext cx="164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User Group-N</a:t>
              </a:r>
            </a:p>
          </p:txBody>
        </p:sp>
        <p:cxnSp>
          <p:nvCxnSpPr>
            <p:cNvPr id="52" name="Line 2596"/>
            <p:cNvCxnSpPr/>
            <p:nvPr/>
          </p:nvCxnSpPr>
          <p:spPr bwMode="auto">
            <a:xfrm>
              <a:off x="2986" y="5607"/>
              <a:ext cx="0" cy="900"/>
            </a:xfrm>
            <a:prstGeom prst="line">
              <a:avLst/>
            </a:prstGeom>
            <a:grpFill/>
            <a:ln w="9525">
              <a:solidFill>
                <a:srgbClr val="000000"/>
              </a:solidFill>
              <a:prstDash val="dash"/>
              <a:round/>
              <a:headEnd/>
              <a:tailEnd type="triangle" w="med" len="med"/>
            </a:ln>
            <a:extLst/>
          </p:spPr>
        </p:cxnSp>
        <p:cxnSp>
          <p:nvCxnSpPr>
            <p:cNvPr id="53" name="Line 2597"/>
            <p:cNvCxnSpPr/>
            <p:nvPr/>
          </p:nvCxnSpPr>
          <p:spPr bwMode="auto">
            <a:xfrm>
              <a:off x="3779" y="4512"/>
              <a:ext cx="748" cy="0"/>
            </a:xfrm>
            <a:prstGeom prst="line">
              <a:avLst/>
            </a:prstGeom>
            <a:grpFill/>
            <a:ln w="9525">
              <a:solidFill>
                <a:srgbClr val="000000"/>
              </a:solidFill>
              <a:round/>
              <a:headEnd type="triangle" w="med" len="med"/>
              <a:tailEnd type="triangle" w="med" len="med"/>
            </a:ln>
            <a:extLst/>
          </p:spPr>
        </p:cxnSp>
        <p:cxnSp>
          <p:nvCxnSpPr>
            <p:cNvPr id="54" name="Line 2598"/>
            <p:cNvCxnSpPr/>
            <p:nvPr/>
          </p:nvCxnSpPr>
          <p:spPr bwMode="auto">
            <a:xfrm>
              <a:off x="3779" y="5382"/>
              <a:ext cx="748" cy="0"/>
            </a:xfrm>
            <a:prstGeom prst="line">
              <a:avLst/>
            </a:prstGeom>
            <a:grpFill/>
            <a:ln w="9525">
              <a:solidFill>
                <a:srgbClr val="000000"/>
              </a:solidFill>
              <a:round/>
              <a:headEnd type="triangle" w="med" len="med"/>
              <a:tailEnd type="triangle" w="med" len="med"/>
            </a:ln>
            <a:extLst/>
          </p:spPr>
        </p:cxnSp>
        <p:cxnSp>
          <p:nvCxnSpPr>
            <p:cNvPr id="55" name="Line 2599"/>
            <p:cNvCxnSpPr/>
            <p:nvPr/>
          </p:nvCxnSpPr>
          <p:spPr bwMode="auto">
            <a:xfrm>
              <a:off x="3794" y="6866"/>
              <a:ext cx="748" cy="0"/>
            </a:xfrm>
            <a:prstGeom prst="line">
              <a:avLst/>
            </a:prstGeom>
            <a:grpFill/>
            <a:ln w="9525">
              <a:solidFill>
                <a:srgbClr val="000000"/>
              </a:solidFill>
              <a:round/>
              <a:headEnd type="triangle" w="med" len="med"/>
              <a:tailEnd type="triangle" w="med" len="med"/>
            </a:ln>
            <a:extLst/>
          </p:spPr>
        </p:cxnSp>
        <p:cxnSp>
          <p:nvCxnSpPr>
            <p:cNvPr id="56" name="Line 2600"/>
            <p:cNvCxnSpPr>
              <a:stCxn id="45" idx="3"/>
            </p:cNvCxnSpPr>
            <p:nvPr/>
          </p:nvCxnSpPr>
          <p:spPr bwMode="auto">
            <a:xfrm>
              <a:off x="8131" y="5517"/>
              <a:ext cx="625" cy="0"/>
            </a:xfrm>
            <a:prstGeom prst="line">
              <a:avLst/>
            </a:prstGeom>
            <a:grpFill/>
            <a:ln w="9525">
              <a:solidFill>
                <a:srgbClr val="000000"/>
              </a:solidFill>
              <a:round/>
              <a:headEnd type="triangle" w="med" len="med"/>
              <a:tailEnd type="triangle" w="med" len="med"/>
            </a:ln>
            <a:extLst/>
          </p:spPr>
        </p:cxnSp>
        <p:cxnSp>
          <p:nvCxnSpPr>
            <p:cNvPr id="57" name="Line 2601"/>
            <p:cNvCxnSpPr/>
            <p:nvPr/>
          </p:nvCxnSpPr>
          <p:spPr bwMode="auto">
            <a:xfrm>
              <a:off x="5664" y="4616"/>
              <a:ext cx="935" cy="540"/>
            </a:xfrm>
            <a:prstGeom prst="line">
              <a:avLst/>
            </a:prstGeom>
            <a:grpFill/>
            <a:ln w="9525">
              <a:solidFill>
                <a:srgbClr val="000000"/>
              </a:solidFill>
              <a:round/>
              <a:headEnd type="triangle" w="med" len="med"/>
              <a:tailEnd type="triangle" w="med" len="med"/>
            </a:ln>
            <a:extLst/>
          </p:spPr>
        </p:cxnSp>
        <p:cxnSp>
          <p:nvCxnSpPr>
            <p:cNvPr id="58" name="Line 2602"/>
            <p:cNvCxnSpPr/>
            <p:nvPr/>
          </p:nvCxnSpPr>
          <p:spPr bwMode="auto">
            <a:xfrm>
              <a:off x="5664" y="5337"/>
              <a:ext cx="935" cy="0"/>
            </a:xfrm>
            <a:prstGeom prst="line">
              <a:avLst/>
            </a:prstGeom>
            <a:grpFill/>
            <a:ln w="9525">
              <a:solidFill>
                <a:srgbClr val="000000"/>
              </a:solidFill>
              <a:round/>
              <a:headEnd type="triangle" w="med" len="med"/>
              <a:tailEnd type="triangle" w="med" len="med"/>
            </a:ln>
            <a:extLst/>
          </p:spPr>
        </p:cxnSp>
        <p:cxnSp>
          <p:nvCxnSpPr>
            <p:cNvPr id="59" name="Line 2603"/>
            <p:cNvCxnSpPr/>
            <p:nvPr/>
          </p:nvCxnSpPr>
          <p:spPr bwMode="auto">
            <a:xfrm flipV="1">
              <a:off x="5664" y="5877"/>
              <a:ext cx="935" cy="900"/>
            </a:xfrm>
            <a:prstGeom prst="line">
              <a:avLst/>
            </a:prstGeom>
            <a:grpFill/>
            <a:ln w="9525">
              <a:solidFill>
                <a:srgbClr val="000000"/>
              </a:solidFill>
              <a:round/>
              <a:headEnd type="triangle" w="med" len="med"/>
              <a:tailEnd type="triangle" w="med" len="med"/>
            </a:ln>
            <a:extLst/>
          </p:spPr>
        </p:cxnSp>
        <p:sp>
          <p:nvSpPr>
            <p:cNvPr id="60" name="Text Box 2595"/>
            <p:cNvSpPr txBox="1">
              <a:spLocks noChangeArrowheads="1"/>
            </p:cNvSpPr>
            <p:nvPr/>
          </p:nvSpPr>
          <p:spPr bwMode="auto">
            <a:xfrm>
              <a:off x="3835" y="7235"/>
              <a:ext cx="4821" cy="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Times New Roman"/>
                  <a:ea typeface="Times New Roman"/>
                </a:rPr>
                <a:t>--- Tingkatan Abstraksi Data ---</a:t>
              </a:r>
              <a:endParaRPr kumimoji="0" lang="en-US" sz="1200" b="1" i="0" u="none" strike="noStrike" kern="0" cap="none" spc="0" normalizeH="0" baseline="0" noProof="0">
                <a:ln>
                  <a:noFill/>
                </a:ln>
                <a:solidFill>
                  <a:sysClr val="windowText" lastClr="000000"/>
                </a:solidFill>
                <a:effectLst/>
                <a:uLnTx/>
                <a:uFillTx/>
                <a:latin typeface="Times New Roman"/>
                <a:ea typeface="Times New Roman"/>
              </a:endParaRPr>
            </a:p>
          </p:txBody>
        </p:sp>
      </p:grpSp>
      <p:sp>
        <p:nvSpPr>
          <p:cNvPr id="5" name="Rectangle 4"/>
          <p:cNvSpPr/>
          <p:nvPr/>
        </p:nvSpPr>
        <p:spPr>
          <a:xfrm>
            <a:off x="3436606" y="5556567"/>
            <a:ext cx="3411711" cy="900246"/>
          </a:xfrm>
          <a:prstGeom prst="rect">
            <a:avLst/>
          </a:prstGeom>
        </p:spPr>
        <p:txBody>
          <a:bodyPr wrap="square">
            <a:spAutoFit/>
          </a:bodyPr>
          <a:lstStyle/>
          <a:p>
            <a:r>
              <a:rPr lang="it-IT" sz="1050" smtClean="0"/>
              <a:t>Fungsi Abstraksi Data mendeskripsikan :</a:t>
            </a:r>
          </a:p>
          <a:p>
            <a:pPr marL="168275" indent="-168275">
              <a:buAutoNum type="arabicPeriod"/>
            </a:pPr>
            <a:r>
              <a:rPr lang="it-IT" sz="1050" smtClean="0"/>
              <a:t>“bagaimana </a:t>
            </a:r>
            <a:r>
              <a:rPr lang="it-IT" sz="1050"/>
              <a:t>data secara aktual disimpan dalam storage </a:t>
            </a:r>
            <a:r>
              <a:rPr lang="it-IT" sz="1050" smtClean="0"/>
              <a:t>”</a:t>
            </a:r>
          </a:p>
          <a:p>
            <a:pPr marL="168275" indent="-168275">
              <a:buAutoNum type="arabicPeriod"/>
            </a:pPr>
            <a:r>
              <a:rPr lang="it-IT" sz="1050"/>
              <a:t>“data apa saja yang disimpan dalam basis data untuk keperluan administrator basis data”.</a:t>
            </a:r>
          </a:p>
          <a:p>
            <a:pPr marL="168275" indent="-168275">
              <a:buAutoNum type="arabicPeriod"/>
            </a:pPr>
            <a:r>
              <a:rPr lang="en-US" sz="1050" smtClean="0">
                <a:latin typeface="Times New Roman"/>
                <a:ea typeface="Times New Roman"/>
              </a:rPr>
              <a:t>“</a:t>
            </a:r>
            <a:r>
              <a:rPr lang="en-US" sz="1050">
                <a:latin typeface="Times New Roman"/>
                <a:ea typeface="Times New Roman"/>
              </a:rPr>
              <a:t>bagian basis data untuk keperluan pengguna data</a:t>
            </a:r>
            <a:r>
              <a:rPr lang="en-US" sz="1050" smtClean="0">
                <a:latin typeface="Times New Roman"/>
                <a:ea typeface="Times New Roman"/>
              </a:rPr>
              <a:t>”</a:t>
            </a:r>
            <a:endParaRPr lang="it-IT" sz="1050" smtClean="0"/>
          </a:p>
        </p:txBody>
      </p:sp>
      <p:cxnSp>
        <p:nvCxnSpPr>
          <p:cNvPr id="3" name="Straight Arrow Connector 2"/>
          <p:cNvCxnSpPr/>
          <p:nvPr/>
        </p:nvCxnSpPr>
        <p:spPr>
          <a:xfrm flipH="1">
            <a:off x="5769484" y="5094177"/>
            <a:ext cx="892573" cy="549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6731212" y="3956317"/>
            <a:ext cx="3865069" cy="2343090"/>
          </a:xfrm>
          <a:prstGeom prst="round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10659404" y="3922632"/>
            <a:ext cx="1320270" cy="2343090"/>
          </a:xfrm>
          <a:prstGeom prst="round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432716" y="3851680"/>
            <a:ext cx="662361" cy="369332"/>
          </a:xfrm>
          <a:prstGeom prst="rect">
            <a:avLst/>
          </a:prstGeom>
        </p:spPr>
        <p:txBody>
          <a:bodyPr wrap="none">
            <a:spAutoFit/>
          </a:bodyPr>
          <a:lstStyle/>
          <a:p>
            <a:r>
              <a:rPr lang="en-US" smtClean="0"/>
              <a:t>Logis</a:t>
            </a:r>
            <a:endParaRPr lang="en-US"/>
          </a:p>
        </p:txBody>
      </p:sp>
      <p:sp>
        <p:nvSpPr>
          <p:cNvPr id="62" name="Rectangle 61"/>
          <p:cNvSpPr/>
          <p:nvPr/>
        </p:nvSpPr>
        <p:spPr>
          <a:xfrm>
            <a:off x="10850968" y="3871793"/>
            <a:ext cx="595035" cy="369332"/>
          </a:xfrm>
          <a:prstGeom prst="rect">
            <a:avLst/>
          </a:prstGeom>
        </p:spPr>
        <p:txBody>
          <a:bodyPr wrap="none">
            <a:spAutoFit/>
          </a:bodyPr>
          <a:lstStyle/>
          <a:p>
            <a:r>
              <a:rPr lang="en-US" smtClean="0"/>
              <a:t>Fisik</a:t>
            </a:r>
            <a:endParaRPr lang="en-US"/>
          </a:p>
        </p:txBody>
      </p:sp>
      <p:sp>
        <p:nvSpPr>
          <p:cNvPr id="67" name="Rectangle 66"/>
          <p:cNvSpPr/>
          <p:nvPr/>
        </p:nvSpPr>
        <p:spPr>
          <a:xfrm>
            <a:off x="5969268" y="116564"/>
            <a:ext cx="4416768" cy="738664"/>
          </a:xfrm>
          <a:prstGeom prst="rect">
            <a:avLst/>
          </a:prstGeom>
          <a:solidFill>
            <a:schemeClr val="bg1"/>
          </a:solidFill>
        </p:spPr>
        <p:txBody>
          <a:bodyPr wrap="square">
            <a:spAutoFit/>
          </a:bodyPr>
          <a:lstStyle/>
          <a:p>
            <a:pPr algn="just"/>
            <a:r>
              <a:rPr lang="en-US" sz="1400" smtClean="0"/>
              <a:t>Model-ER : </a:t>
            </a:r>
            <a:r>
              <a:rPr lang="en-US" sz="1400" u="sng" smtClean="0"/>
              <a:t>model data</a:t>
            </a:r>
            <a:r>
              <a:rPr lang="en-US" sz="1400" smtClean="0"/>
              <a:t> yang memandang data </a:t>
            </a:r>
            <a:r>
              <a:rPr lang="en-US" sz="1400" u="sng" smtClean="0"/>
              <a:t>secara logis</a:t>
            </a:r>
            <a:r>
              <a:rPr lang="en-US" sz="1400" smtClean="0"/>
              <a:t> sebagai </a:t>
            </a:r>
            <a:r>
              <a:rPr lang="en-US" sz="1400" u="sng" smtClean="0"/>
              <a:t>kumpulan objek-objek</a:t>
            </a:r>
            <a:r>
              <a:rPr lang="en-US" sz="1400" smtClean="0"/>
              <a:t> yang sebut Kumpulan </a:t>
            </a:r>
            <a:r>
              <a:rPr lang="en-US" sz="1400" u="sng" smtClean="0"/>
              <a:t>Entitas</a:t>
            </a:r>
            <a:r>
              <a:rPr lang="en-US" sz="1400" smtClean="0"/>
              <a:t> (entity set) + kumpulan </a:t>
            </a:r>
            <a:r>
              <a:rPr lang="en-US" sz="1400" u="sng" smtClean="0"/>
              <a:t>Relasi</a:t>
            </a:r>
            <a:r>
              <a:rPr lang="en-US" sz="1400" smtClean="0"/>
              <a:t> (Relationship set)</a:t>
            </a:r>
            <a:endParaRPr lang="en-US" sz="1400"/>
          </a:p>
        </p:txBody>
      </p:sp>
      <p:grpSp>
        <p:nvGrpSpPr>
          <p:cNvPr id="2" name="Group 1"/>
          <p:cNvGrpSpPr/>
          <p:nvPr/>
        </p:nvGrpSpPr>
        <p:grpSpPr>
          <a:xfrm>
            <a:off x="6951612" y="902167"/>
            <a:ext cx="4752515" cy="3020465"/>
            <a:chOff x="7099832" y="902167"/>
            <a:chExt cx="4604295" cy="2913849"/>
          </a:xfrm>
        </p:grpSpPr>
        <p:pic>
          <p:nvPicPr>
            <p:cNvPr id="63" name="Picture 62"/>
            <p:cNvPicPr>
              <a:picLocks noChangeAspect="1"/>
            </p:cNvPicPr>
            <p:nvPr/>
          </p:nvPicPr>
          <p:blipFill>
            <a:blip r:embed="rId3"/>
            <a:stretch>
              <a:fillRect/>
            </a:stretch>
          </p:blipFill>
          <p:spPr>
            <a:xfrm>
              <a:off x="7099832" y="987131"/>
              <a:ext cx="4604295" cy="2828885"/>
            </a:xfrm>
            <a:prstGeom prst="rect">
              <a:avLst/>
            </a:prstGeom>
          </p:spPr>
        </p:pic>
        <p:sp>
          <p:nvSpPr>
            <p:cNvPr id="14" name="Freeform 13"/>
            <p:cNvSpPr/>
            <p:nvPr/>
          </p:nvSpPr>
          <p:spPr>
            <a:xfrm>
              <a:off x="8882743" y="902167"/>
              <a:ext cx="954718" cy="379944"/>
            </a:xfrm>
            <a:custGeom>
              <a:avLst/>
              <a:gdLst>
                <a:gd name="connsiteX0" fmla="*/ 1014292 w 1014292"/>
                <a:gd name="connsiteY0" fmla="*/ 215444 h 453649"/>
                <a:gd name="connsiteX1" fmla="*/ 906716 w 1014292"/>
                <a:gd name="connsiteY1" fmla="*/ 100183 h 453649"/>
                <a:gd name="connsiteX2" fmla="*/ 484094 w 1014292"/>
                <a:gd name="connsiteY2" fmla="*/ 291 h 453649"/>
                <a:gd name="connsiteX3" fmla="*/ 169049 w 1014292"/>
                <a:gd name="connsiteY3" fmla="*/ 77131 h 453649"/>
                <a:gd name="connsiteX4" fmla="*/ 53788 w 1014292"/>
                <a:gd name="connsiteY4" fmla="*/ 276916 h 453649"/>
                <a:gd name="connsiteX5" fmla="*/ 0 w 1014292"/>
                <a:gd name="connsiteY5" fmla="*/ 453649 h 453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292" h="453649">
                  <a:moveTo>
                    <a:pt x="1014292" y="215444"/>
                  </a:moveTo>
                  <a:cubicBezTo>
                    <a:pt x="1004687" y="175743"/>
                    <a:pt x="995082" y="136042"/>
                    <a:pt x="906716" y="100183"/>
                  </a:cubicBezTo>
                  <a:cubicBezTo>
                    <a:pt x="818350" y="64324"/>
                    <a:pt x="607038" y="4133"/>
                    <a:pt x="484094" y="291"/>
                  </a:cubicBezTo>
                  <a:cubicBezTo>
                    <a:pt x="361150" y="-3551"/>
                    <a:pt x="240766" y="31027"/>
                    <a:pt x="169049" y="77131"/>
                  </a:cubicBezTo>
                  <a:cubicBezTo>
                    <a:pt x="97332" y="123235"/>
                    <a:pt x="81963" y="214163"/>
                    <a:pt x="53788" y="276916"/>
                  </a:cubicBezTo>
                  <a:cubicBezTo>
                    <a:pt x="25613" y="339669"/>
                    <a:pt x="12806" y="396659"/>
                    <a:pt x="0" y="453649"/>
                  </a:cubicBez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63"/>
            <p:cNvSpPr/>
            <p:nvPr/>
          </p:nvSpPr>
          <p:spPr>
            <a:xfrm rot="19288654">
              <a:off x="7806562" y="1508252"/>
              <a:ext cx="957653" cy="379944"/>
            </a:xfrm>
            <a:custGeom>
              <a:avLst/>
              <a:gdLst>
                <a:gd name="connsiteX0" fmla="*/ 1014292 w 1014292"/>
                <a:gd name="connsiteY0" fmla="*/ 215444 h 453649"/>
                <a:gd name="connsiteX1" fmla="*/ 906716 w 1014292"/>
                <a:gd name="connsiteY1" fmla="*/ 100183 h 453649"/>
                <a:gd name="connsiteX2" fmla="*/ 484094 w 1014292"/>
                <a:gd name="connsiteY2" fmla="*/ 291 h 453649"/>
                <a:gd name="connsiteX3" fmla="*/ 169049 w 1014292"/>
                <a:gd name="connsiteY3" fmla="*/ 77131 h 453649"/>
                <a:gd name="connsiteX4" fmla="*/ 53788 w 1014292"/>
                <a:gd name="connsiteY4" fmla="*/ 276916 h 453649"/>
                <a:gd name="connsiteX5" fmla="*/ 0 w 1014292"/>
                <a:gd name="connsiteY5" fmla="*/ 453649 h 453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292" h="453649">
                  <a:moveTo>
                    <a:pt x="1014292" y="215444"/>
                  </a:moveTo>
                  <a:cubicBezTo>
                    <a:pt x="1004687" y="175743"/>
                    <a:pt x="995082" y="136042"/>
                    <a:pt x="906716" y="100183"/>
                  </a:cubicBezTo>
                  <a:cubicBezTo>
                    <a:pt x="818350" y="64324"/>
                    <a:pt x="607038" y="4133"/>
                    <a:pt x="484094" y="291"/>
                  </a:cubicBezTo>
                  <a:cubicBezTo>
                    <a:pt x="361150" y="-3551"/>
                    <a:pt x="240766" y="31027"/>
                    <a:pt x="169049" y="77131"/>
                  </a:cubicBezTo>
                  <a:cubicBezTo>
                    <a:pt x="97332" y="123235"/>
                    <a:pt x="81963" y="214163"/>
                    <a:pt x="53788" y="276916"/>
                  </a:cubicBezTo>
                  <a:cubicBezTo>
                    <a:pt x="25613" y="339669"/>
                    <a:pt x="12806" y="396659"/>
                    <a:pt x="0" y="453649"/>
                  </a:cubicBez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Freeform 64"/>
            <p:cNvSpPr/>
            <p:nvPr/>
          </p:nvSpPr>
          <p:spPr>
            <a:xfrm rot="19288654">
              <a:off x="7429407" y="2318926"/>
              <a:ext cx="641164" cy="237232"/>
            </a:xfrm>
            <a:custGeom>
              <a:avLst/>
              <a:gdLst>
                <a:gd name="connsiteX0" fmla="*/ 1014292 w 1014292"/>
                <a:gd name="connsiteY0" fmla="*/ 215444 h 453649"/>
                <a:gd name="connsiteX1" fmla="*/ 906716 w 1014292"/>
                <a:gd name="connsiteY1" fmla="*/ 100183 h 453649"/>
                <a:gd name="connsiteX2" fmla="*/ 484094 w 1014292"/>
                <a:gd name="connsiteY2" fmla="*/ 291 h 453649"/>
                <a:gd name="connsiteX3" fmla="*/ 169049 w 1014292"/>
                <a:gd name="connsiteY3" fmla="*/ 77131 h 453649"/>
                <a:gd name="connsiteX4" fmla="*/ 53788 w 1014292"/>
                <a:gd name="connsiteY4" fmla="*/ 276916 h 453649"/>
                <a:gd name="connsiteX5" fmla="*/ 0 w 1014292"/>
                <a:gd name="connsiteY5" fmla="*/ 453649 h 453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292" h="453649">
                  <a:moveTo>
                    <a:pt x="1014292" y="215444"/>
                  </a:moveTo>
                  <a:cubicBezTo>
                    <a:pt x="1004687" y="175743"/>
                    <a:pt x="995082" y="136042"/>
                    <a:pt x="906716" y="100183"/>
                  </a:cubicBezTo>
                  <a:cubicBezTo>
                    <a:pt x="818350" y="64324"/>
                    <a:pt x="607038" y="4133"/>
                    <a:pt x="484094" y="291"/>
                  </a:cubicBezTo>
                  <a:cubicBezTo>
                    <a:pt x="361150" y="-3551"/>
                    <a:pt x="240766" y="31027"/>
                    <a:pt x="169049" y="77131"/>
                  </a:cubicBezTo>
                  <a:cubicBezTo>
                    <a:pt x="97332" y="123235"/>
                    <a:pt x="81963" y="214163"/>
                    <a:pt x="53788" y="276916"/>
                  </a:cubicBezTo>
                  <a:cubicBezTo>
                    <a:pt x="25613" y="339669"/>
                    <a:pt x="12806" y="396659"/>
                    <a:pt x="0" y="453649"/>
                  </a:cubicBez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08529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5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2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9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6527</TotalTime>
  <Words>4847</Words>
  <Application>Microsoft Office PowerPoint</Application>
  <PresentationFormat>Custom</PresentationFormat>
  <Paragraphs>1733</Paragraphs>
  <Slides>35</Slides>
  <Notes>3</Notes>
  <HiddenSlides>0</HiddenSlides>
  <MMClips>0</MMClips>
  <ScaleCrop>false</ScaleCrop>
  <HeadingPairs>
    <vt:vector size="4" baseType="variant">
      <vt:variant>
        <vt:lpstr>Theme</vt:lpstr>
      </vt:variant>
      <vt:variant>
        <vt:i4>5</vt:i4>
      </vt:variant>
      <vt:variant>
        <vt:lpstr>Slide Titles</vt:lpstr>
      </vt:variant>
      <vt:variant>
        <vt:i4>35</vt:i4>
      </vt:variant>
    </vt:vector>
  </HeadingPairs>
  <TitlesOfParts>
    <vt:vector size="40" baseType="lpstr">
      <vt:lpstr>Gallery</vt:lpstr>
      <vt:lpstr>1_Gallery</vt:lpstr>
      <vt:lpstr>5_Gallery</vt:lpstr>
      <vt:lpstr>2_Gallery</vt:lpstr>
      <vt:lpstr>9_Gallery</vt:lpstr>
      <vt:lpstr>  SISTEM BASIS DATA</vt:lpstr>
      <vt:lpstr>PowerPoint Presentation</vt:lpstr>
      <vt:lpstr>PowerPoint Presentation</vt:lpstr>
      <vt:lpstr>PowerPoint Presentation</vt:lpstr>
      <vt:lpstr>PowerPoint Presentation</vt:lpstr>
      <vt:lpstr> STUDI KASUS SISTEM DATABASE</vt:lpstr>
      <vt:lpstr> CONTOH ISI UTAMA : LAPORAN KINERJA-1</vt:lpstr>
      <vt:lpstr> CONTOH ISI UTAMA : LAPORAN KINERJA-2</vt:lpstr>
      <vt:lpstr>PowerPoint Presentation</vt:lpstr>
      <vt:lpstr>PowerPoint Presentation</vt:lpstr>
      <vt:lpstr> INTERMEZO DULU …</vt:lpstr>
      <vt:lpstr>PowerPoint Presentation</vt:lpstr>
      <vt:lpstr>PowerPoint Presentation</vt:lpstr>
      <vt:lpstr>PowerPoint Presentation</vt:lpstr>
      <vt:lpstr> DIAGRAM : FOKUS PENDALAMAN </vt:lpstr>
      <vt:lpstr>PowerPoint Presentation</vt:lpstr>
      <vt:lpstr>PowerPoint Presentation</vt:lpstr>
      <vt:lpstr>PowerPoint Presentation</vt:lpstr>
      <vt:lpstr>PowerPoint Presentation</vt:lpstr>
      <vt:lpstr>“TIP PEMBEDA” RELATIONAL : TABEL REFERENSI, TABEL MASTER, TABEL TRANSAKSI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Persiapan : MODEL UJIAN</vt:lpstr>
      <vt:lpstr>PowerPoint Presentation</vt:lpstr>
      <vt:lpstr>PowerPoint Presentation</vt:lpstr>
      <vt:lpstr>TAMBAHAN RESUME MODEL data : OO (Object oriented)</vt:lpstr>
      <vt:lpstr>REVIEW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 Djkstra</dc:creator>
  <cp:lastModifiedBy>User</cp:lastModifiedBy>
  <cp:revision>697</cp:revision>
  <dcterms:created xsi:type="dcterms:W3CDTF">2020-08-18T06:10:40Z</dcterms:created>
  <dcterms:modified xsi:type="dcterms:W3CDTF">2022-10-26T03:21:49Z</dcterms:modified>
</cp:coreProperties>
</file>