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</p:sldMasterIdLst>
  <p:notesMasterIdLst>
    <p:notesMasterId r:id="rId28"/>
  </p:notesMasterIdLst>
  <p:handoutMasterIdLst>
    <p:handoutMasterId r:id="rId29"/>
  </p:handoutMasterIdLst>
  <p:sldIdLst>
    <p:sldId id="479" r:id="rId3"/>
    <p:sldId id="465" r:id="rId4"/>
    <p:sldId id="482" r:id="rId5"/>
    <p:sldId id="478" r:id="rId6"/>
    <p:sldId id="469" r:id="rId7"/>
    <p:sldId id="481" r:id="rId8"/>
    <p:sldId id="480" r:id="rId9"/>
    <p:sldId id="487" r:id="rId10"/>
    <p:sldId id="464" r:id="rId11"/>
    <p:sldId id="483" r:id="rId12"/>
    <p:sldId id="486" r:id="rId13"/>
    <p:sldId id="484" r:id="rId14"/>
    <p:sldId id="488" r:id="rId15"/>
    <p:sldId id="375" r:id="rId16"/>
    <p:sldId id="458" r:id="rId17"/>
    <p:sldId id="459" r:id="rId18"/>
    <p:sldId id="460" r:id="rId19"/>
    <p:sldId id="461" r:id="rId20"/>
    <p:sldId id="462" r:id="rId21"/>
    <p:sldId id="463" r:id="rId22"/>
    <p:sldId id="456" r:id="rId23"/>
    <p:sldId id="492" r:id="rId24"/>
    <p:sldId id="490" r:id="rId25"/>
    <p:sldId id="491" r:id="rId26"/>
    <p:sldId id="4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ECFF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 showGuides="1">
      <p:cViewPr>
        <p:scale>
          <a:sx n="124" d="100"/>
          <a:sy n="124" d="100"/>
        </p:scale>
        <p:origin x="-55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65F5A-66B8-4359-8B6E-63D21B59BB9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8E-0815-43A3-BD69-3BCAFA93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949C3-AEAE-4D9D-A793-209B2CFAC97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FFF5F-F4C4-4FBE-9782-AC09120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70290-B88D-4D73-928E-6F44DFE07F3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01/11/2022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605651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01/11/2022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01/11/2022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4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01/11/2022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7440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654888" y="675568"/>
            <a:ext cx="109148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9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01/11/2022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47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01/11/2022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68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01/11/2022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9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70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4314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01/11/2022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111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654888" y="675568"/>
            <a:ext cx="109148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59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01/11/2022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306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01/11/2022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06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01/11/2022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01/11/2022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398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01/11/2022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01/11/2022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7590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01/11/2022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1603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/>
              <a:t>01/11/2022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/>
              <a:t>01/11/2022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4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01/11/2022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3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58015" cy="685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57642" y="0"/>
            <a:ext cx="223435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21" y="862123"/>
            <a:ext cx="7482418" cy="2174873"/>
          </a:xfrm>
          <a:noFill/>
        </p:spPr>
        <p:txBody>
          <a:bodyPr>
            <a:noAutofit/>
          </a:bodyPr>
          <a:lstStyle/>
          <a:p>
            <a:r>
              <a:rPr lang="en-US" smtClean="0">
                <a:latin typeface="AR JULIAN" pitchFamily="2" charset="0"/>
              </a:rPr>
              <a:t/>
            </a:r>
            <a:br>
              <a:rPr lang="en-US" smtClean="0">
                <a:latin typeface="AR JULIAN" pitchFamily="2" charset="0"/>
              </a:rPr>
            </a:br>
            <a:r>
              <a:rPr lang="en-US">
                <a:latin typeface="AR JULIAN" pitchFamily="2" charset="0"/>
              </a:rPr>
              <a:t/>
            </a:r>
            <a:br>
              <a:rPr lang="en-US">
                <a:latin typeface="AR JULIAN" pitchFamily="2" charset="0"/>
              </a:rPr>
            </a:br>
            <a:r>
              <a:rPr lang="en-US" smtClean="0">
                <a:latin typeface="AR JULIAN" pitchFamily="2" charset="0"/>
              </a:rPr>
              <a:t>SISTEM</a:t>
            </a:r>
            <a:br>
              <a:rPr lang="en-US" smtClean="0">
                <a:latin typeface="AR JULIAN" pitchFamily="2" charset="0"/>
              </a:rPr>
            </a:br>
            <a:r>
              <a:rPr lang="en-US" smtClean="0">
                <a:latin typeface="AR JULIAN" pitchFamily="2" charset="0"/>
              </a:rPr>
              <a:t>BASIS DATA</a:t>
            </a:r>
            <a:endParaRPr lang="id-ID">
              <a:latin typeface="AR JULIAN" pitchFamily="2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62950" y="5153525"/>
            <a:ext cx="3190129" cy="694826"/>
          </a:xfrm>
          <a:prstGeom prst="roundRect">
            <a:avLst>
              <a:gd name="adj" fmla="val 43841"/>
            </a:avLst>
          </a:prstGeom>
          <a:gradFill flip="none" rotWithShape="1">
            <a:gsLst>
              <a:gs pos="0">
                <a:srgbClr val="CCFFFF">
                  <a:lumMod val="0"/>
                  <a:lumOff val="100000"/>
                  <a:alpha val="0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 :</a:t>
            </a:r>
          </a:p>
          <a:p>
            <a:pPr algn="ctr"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SANYATA </a:t>
            </a:r>
            <a:r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PURWIDAYANTA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nip and Round Single Corner Rectangle 8"/>
          <p:cNvSpPr/>
          <p:nvPr/>
        </p:nvSpPr>
        <p:spPr>
          <a:xfrm rot="16200000" flipH="1">
            <a:off x="10959519" y="342654"/>
            <a:ext cx="967264" cy="932259"/>
          </a:xfrm>
          <a:prstGeom prst="snipRoundRect">
            <a:avLst>
              <a:gd name="adj1" fmla="val 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0" tIns="45720" rIns="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endParaRPr lang="en-US" sz="48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 descr="D:\FOTO-VIDEO-KELUARGA\00_Foto-Keluarga baru\Foto_Kegiatan_LuarKota\IMG_20151027_1658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136" y="862123"/>
            <a:ext cx="2763396" cy="38622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3" name="Picture 12" descr="Penjelasan tentang Basis Data dan DBMS - Beril.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77" y="3961398"/>
            <a:ext cx="2447820" cy="211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BASIS DATA : Pengertian, Komponen dan Sistem Basis Data (Database) |  Salamadi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21" y="3961397"/>
            <a:ext cx="2527309" cy="211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6096000" y="721567"/>
            <a:ext cx="5717099" cy="5981700"/>
            <a:chOff x="6286500" y="742950"/>
            <a:chExt cx="5717099" cy="5981700"/>
          </a:xfrm>
        </p:grpSpPr>
        <p:sp>
          <p:nvSpPr>
            <p:cNvPr id="26" name="Rectangle 25"/>
            <p:cNvSpPr/>
            <p:nvPr/>
          </p:nvSpPr>
          <p:spPr>
            <a:xfrm>
              <a:off x="6286500" y="749908"/>
              <a:ext cx="5717099" cy="35093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smtClean="0">
                  <a:solidFill>
                    <a:prstClr val="black"/>
                  </a:solidFill>
                </a:rPr>
                <a:t>Hardware/Software User-Interface</a:t>
              </a:r>
              <a:endParaRPr lang="en-US" sz="1600" i="1">
                <a:solidFill>
                  <a:prstClr val="black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294425" y="1257247"/>
              <a:ext cx="5680599" cy="5373310"/>
              <a:chOff x="6323000" y="925676"/>
              <a:chExt cx="5680599" cy="537331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271476" y="4562581"/>
                <a:ext cx="1606909" cy="4142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i="1" smtClean="0">
                    <a:solidFill>
                      <a:prstClr val="black"/>
                    </a:solidFill>
                  </a:rPr>
                  <a:t>Software</a:t>
                </a:r>
              </a:p>
              <a:p>
                <a:pPr algn="ctr"/>
                <a:r>
                  <a:rPr lang="en-US" sz="1400" i="1" smtClean="0">
                    <a:solidFill>
                      <a:prstClr val="black"/>
                    </a:solidFill>
                  </a:rPr>
                  <a:t>USER INTERFACE</a:t>
                </a:r>
                <a:endParaRPr lang="en-US" sz="1400" i="1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6422444" y="925676"/>
                <a:ext cx="5217797" cy="1946972"/>
                <a:chOff x="5932073" y="2431351"/>
                <a:chExt cx="5217797" cy="1946972"/>
              </a:xfrm>
            </p:grpSpPr>
            <p:pic>
              <p:nvPicPr>
                <p:cNvPr id="27" name="Picture 3" descr="D:\korea1.jp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1" t="2343" r="80112" b="44916"/>
                <a:stretch/>
              </p:blipFill>
              <p:spPr bwMode="auto">
                <a:xfrm flipH="1">
                  <a:off x="5932073" y="2648184"/>
                  <a:ext cx="1171631" cy="17038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Rectangle 27"/>
                <p:cNvSpPr/>
                <p:nvPr/>
              </p:nvSpPr>
              <p:spPr>
                <a:xfrm>
                  <a:off x="6247870" y="3993650"/>
                  <a:ext cx="764914" cy="3551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i="1" smtClean="0">
                      <a:solidFill>
                        <a:prstClr val="black"/>
                      </a:solidFill>
                    </a:rPr>
                    <a:t>USER</a:t>
                  </a:r>
                  <a:endParaRPr lang="en-US" sz="1400" i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840732" y="3954710"/>
                  <a:ext cx="1557873" cy="41421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i="1" smtClean="0">
                      <a:solidFill>
                        <a:prstClr val="black"/>
                      </a:solidFill>
                    </a:rPr>
                    <a:t>Hardware</a:t>
                  </a:r>
                </a:p>
                <a:p>
                  <a:pPr algn="ctr"/>
                  <a:r>
                    <a:rPr lang="en-US" sz="1400" i="1" smtClean="0">
                      <a:solidFill>
                        <a:prstClr val="black"/>
                      </a:solidFill>
                    </a:rPr>
                    <a:t>USER INTERFACE</a:t>
                  </a:r>
                  <a:endParaRPr lang="en-US" sz="1400" i="1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1028" name="Picture 4" descr="Monitor with Speakers and Computer System Unit Stock Vector - Illustration  of monitor, display: 17923711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040" t="9479" r="3325" b="14788"/>
                <a:stretch/>
              </p:blipFill>
              <p:spPr bwMode="auto">
                <a:xfrm>
                  <a:off x="10289384" y="2557705"/>
                  <a:ext cx="847725" cy="14951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10149744" y="3964113"/>
                  <a:ext cx="1000126" cy="41421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i="1" smtClean="0">
                      <a:solidFill>
                        <a:prstClr val="black"/>
                      </a:solidFill>
                    </a:rPr>
                    <a:t>Hardware</a:t>
                  </a:r>
                </a:p>
                <a:p>
                  <a:pPr algn="ctr"/>
                  <a:r>
                    <a:rPr lang="en-US" sz="1400" i="1" smtClean="0">
                      <a:solidFill>
                        <a:prstClr val="black"/>
                      </a:solidFill>
                    </a:rPr>
                    <a:t>Processor</a:t>
                  </a:r>
                  <a:endParaRPr lang="en-US" sz="1400" i="1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1030" name="Picture 6" descr="Monitor Cpu Mouse Keyboard Speaker Printer Vector Images (35)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01" t="6774" r="4340" b="15761"/>
                <a:stretch/>
              </p:blipFill>
              <p:spPr bwMode="auto">
                <a:xfrm>
                  <a:off x="7828732" y="2730219"/>
                  <a:ext cx="1581874" cy="12338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Right Arrow 3"/>
                <p:cNvSpPr/>
                <p:nvPr/>
              </p:nvSpPr>
              <p:spPr>
                <a:xfrm>
                  <a:off x="7012784" y="3650721"/>
                  <a:ext cx="768321" cy="14947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>
                  <a:off x="9429656" y="3568199"/>
                  <a:ext cx="878777" cy="157259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066552" y="3694505"/>
                  <a:ext cx="55816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smtClean="0">
                      <a:solidFill>
                        <a:srgbClr val="0033CC"/>
                      </a:solidFill>
                    </a:rPr>
                    <a:t>Input</a:t>
                  </a:r>
                  <a:endParaRPr lang="en-US" sz="1400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539852" y="3637333"/>
                  <a:ext cx="608275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smtClean="0">
                      <a:solidFill>
                        <a:srgbClr val="0033CC"/>
                      </a:solidFill>
                    </a:rPr>
                    <a:t>Port</a:t>
                  </a:r>
                </a:p>
                <a:p>
                  <a:r>
                    <a:rPr lang="en-US" sz="1400" smtClean="0">
                      <a:solidFill>
                        <a:srgbClr val="0033CC"/>
                      </a:solidFill>
                    </a:rPr>
                    <a:t>Input</a:t>
                  </a:r>
                  <a:endParaRPr lang="en-US" sz="1400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 flipH="1">
                  <a:off x="7012784" y="3170991"/>
                  <a:ext cx="756220" cy="177351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Right Arrow 35"/>
                <p:cNvSpPr/>
                <p:nvPr/>
              </p:nvSpPr>
              <p:spPr>
                <a:xfrm flipH="1">
                  <a:off x="9410606" y="3183719"/>
                  <a:ext cx="866676" cy="157259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991809" y="2920364"/>
                  <a:ext cx="7200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smtClean="0">
                      <a:solidFill>
                        <a:srgbClr val="0033CC"/>
                      </a:solidFill>
                    </a:rPr>
                    <a:t>Output</a:t>
                  </a:r>
                  <a:endParaRPr lang="en-US" sz="1400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539852" y="2739128"/>
                  <a:ext cx="72006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smtClean="0">
                      <a:solidFill>
                        <a:srgbClr val="0033CC"/>
                      </a:solidFill>
                    </a:rPr>
                    <a:t>Port</a:t>
                  </a:r>
                </a:p>
                <a:p>
                  <a:r>
                    <a:rPr lang="en-US" sz="1400" smtClean="0">
                      <a:solidFill>
                        <a:srgbClr val="0033CC"/>
                      </a:solidFill>
                    </a:rPr>
                    <a:t>Output</a:t>
                  </a:r>
                  <a:endParaRPr lang="en-US" sz="1400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7958304" y="2431351"/>
                  <a:ext cx="13078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smtClean="0">
                      <a:solidFill>
                        <a:srgbClr val="0033CC"/>
                      </a:solidFill>
                    </a:rPr>
                    <a:t>I/O Hardware</a:t>
                  </a:r>
                  <a:endParaRPr lang="en-US" sz="1400">
                    <a:solidFill>
                      <a:srgbClr val="0033CC"/>
                    </a:solidFill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10651050" y="4524289"/>
                <a:ext cx="1123950" cy="4142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i="1" smtClean="0">
                    <a:solidFill>
                      <a:prstClr val="black"/>
                    </a:solidFill>
                  </a:rPr>
                  <a:t>Software</a:t>
                </a:r>
              </a:p>
              <a:p>
                <a:pPr algn="ctr"/>
                <a:r>
                  <a:rPr lang="en-US" sz="1400" i="1" smtClean="0">
                    <a:solidFill>
                      <a:prstClr val="black"/>
                    </a:solidFill>
                  </a:rPr>
                  <a:t>Pocessor</a:t>
                </a:r>
                <a:endParaRPr lang="en-US" sz="1400" i="1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0662383" y="3298906"/>
                <a:ext cx="1072332" cy="1008010"/>
              </a:xfrm>
              <a:prstGeom prst="roundRect">
                <a:avLst>
                  <a:gd name="adj" fmla="val 50000"/>
                </a:avLst>
              </a:prstGeom>
              <a:solidFill>
                <a:srgbClr val="00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smtClean="0">
                    <a:solidFill>
                      <a:prstClr val="white"/>
                    </a:solidFill>
                  </a:rPr>
                  <a:t>Program</a:t>
                </a:r>
                <a:br>
                  <a:rPr lang="en-US" sz="1400" smtClean="0">
                    <a:solidFill>
                      <a:prstClr val="white"/>
                    </a:solidFill>
                  </a:rPr>
                </a:br>
                <a:r>
                  <a:rPr lang="en-US" sz="1400" smtClean="0">
                    <a:solidFill>
                      <a:prstClr val="white"/>
                    </a:solidFill>
                  </a:rPr>
                  <a:t>Aplikasi</a:t>
                </a:r>
              </a:p>
              <a:p>
                <a:pPr algn="ctr"/>
                <a:r>
                  <a:rPr lang="en-US" sz="1400" smtClean="0">
                    <a:solidFill>
                      <a:prstClr val="white"/>
                    </a:solidFill>
                  </a:rPr>
                  <a:t>Database</a:t>
                </a:r>
                <a:endParaRPr 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ight Arrow 41"/>
              <p:cNvSpPr/>
              <p:nvPr/>
            </p:nvSpPr>
            <p:spPr>
              <a:xfrm>
                <a:off x="7008259" y="3899518"/>
                <a:ext cx="1263171" cy="149475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ight Arrow 42"/>
              <p:cNvSpPr/>
              <p:nvPr/>
            </p:nvSpPr>
            <p:spPr>
              <a:xfrm>
                <a:off x="9883924" y="3896640"/>
                <a:ext cx="792000" cy="157259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120698" y="3997499"/>
                <a:ext cx="9557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smtClean="0">
                    <a:solidFill>
                      <a:srgbClr val="0033CC"/>
                    </a:solidFill>
                  </a:rPr>
                  <a:t>Data Input</a:t>
                </a:r>
                <a:endParaRPr lang="en-US" sz="1400">
                  <a:solidFill>
                    <a:srgbClr val="0033CC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976695" y="3955205"/>
                <a:ext cx="6082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smtClean="0">
                    <a:solidFill>
                      <a:srgbClr val="0033CC"/>
                    </a:solidFill>
                  </a:rPr>
                  <a:t>Data</a:t>
                </a:r>
              </a:p>
              <a:p>
                <a:r>
                  <a:rPr lang="en-US" sz="1400" smtClean="0">
                    <a:solidFill>
                      <a:srgbClr val="0033CC"/>
                    </a:solidFill>
                  </a:rPr>
                  <a:t>Input</a:t>
                </a:r>
                <a:endParaRPr lang="en-US" sz="1400">
                  <a:solidFill>
                    <a:srgbClr val="0033CC"/>
                  </a:solidFill>
                </a:endParaRPr>
              </a:p>
            </p:txBody>
          </p:sp>
          <p:pic>
            <p:nvPicPr>
              <p:cNvPr id="46" name="Picture 45"/>
              <p:cNvPicPr/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8259375" y="3239940"/>
                <a:ext cx="1619010" cy="1274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Right Arrow 46"/>
              <p:cNvSpPr/>
              <p:nvPr/>
            </p:nvSpPr>
            <p:spPr>
              <a:xfrm rot="16200000" flipV="1">
                <a:off x="6928737" y="3166210"/>
                <a:ext cx="736603" cy="149475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008259" y="2851370"/>
                <a:ext cx="72000" cy="115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435130" y="3069320"/>
                <a:ext cx="9058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smtClean="0">
                    <a:solidFill>
                      <a:srgbClr val="0033CC"/>
                    </a:solidFill>
                  </a:rPr>
                  <a:t>Informasi </a:t>
                </a:r>
              </a:p>
              <a:p>
                <a:r>
                  <a:rPr lang="en-US" sz="1400" smtClean="0">
                    <a:solidFill>
                      <a:srgbClr val="0033CC"/>
                    </a:solidFill>
                  </a:rPr>
                  <a:t>Output</a:t>
                </a:r>
                <a:endParaRPr lang="en-US" sz="1400">
                  <a:solidFill>
                    <a:srgbClr val="0033CC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262361" y="3570456"/>
                <a:ext cx="1008000" cy="7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 flipH="1">
                <a:off x="9854868" y="3563826"/>
                <a:ext cx="792000" cy="157259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6323000" y="3032430"/>
                <a:ext cx="5680599" cy="3689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503"/>
              <a:stretch/>
            </p:blipFill>
            <p:spPr bwMode="auto">
              <a:xfrm>
                <a:off x="8168965" y="5024416"/>
                <a:ext cx="1882147" cy="12745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4" name="Rounded Rectangle 53"/>
              <p:cNvSpPr/>
              <p:nvPr/>
            </p:nvSpPr>
            <p:spPr>
              <a:xfrm>
                <a:off x="10676859" y="5157696"/>
                <a:ext cx="1072332" cy="1008010"/>
              </a:xfrm>
              <a:prstGeom prst="roundRect">
                <a:avLst>
                  <a:gd name="adj" fmla="val 50000"/>
                </a:avLst>
              </a:prstGeom>
              <a:solidFill>
                <a:srgbClr val="00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smtClean="0">
                    <a:solidFill>
                      <a:prstClr val="white"/>
                    </a:solidFill>
                  </a:rPr>
                  <a:t>DBMS</a:t>
                </a:r>
              </a:p>
              <a:p>
                <a:pPr algn="ctr"/>
                <a:r>
                  <a:rPr lang="en-US" sz="1400" smtClean="0">
                    <a:solidFill>
                      <a:prstClr val="white"/>
                    </a:solidFill>
                  </a:rPr>
                  <a:t>MySQL</a:t>
                </a:r>
                <a:endParaRPr 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899586" y="3119236"/>
                <a:ext cx="76249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smtClean="0">
                    <a:solidFill>
                      <a:srgbClr val="0033CC"/>
                    </a:solidFill>
                  </a:rPr>
                  <a:t>Data</a:t>
                </a:r>
              </a:p>
              <a:p>
                <a:r>
                  <a:rPr lang="en-US" sz="1400" smtClean="0">
                    <a:solidFill>
                      <a:srgbClr val="0033CC"/>
                    </a:solidFill>
                  </a:rPr>
                  <a:t>Output</a:t>
                </a:r>
                <a:endParaRPr lang="en-US" sz="140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6286500" y="742950"/>
              <a:ext cx="5717099" cy="5981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9166331" y="6162985"/>
            <a:ext cx="1730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UI (front DBMS), 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  <a:sym typeface="Wingdings" pitchFamily="2" charset="2"/>
              </a:rPr>
              <a:t> front = PHPMyAdmin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>
            <a:stCxn id="54" idx="1"/>
            <a:endCxn id="1031" idx="3"/>
          </p:cNvCxnSpPr>
          <p:nvPr/>
        </p:nvCxnSpPr>
        <p:spPr>
          <a:xfrm flipH="1">
            <a:off x="9832037" y="5971889"/>
            <a:ext cx="6257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4" idx="0"/>
          </p:cNvCxnSpPr>
          <p:nvPr/>
        </p:nvCxnSpPr>
        <p:spPr>
          <a:xfrm flipH="1">
            <a:off x="10993950" y="5248687"/>
            <a:ext cx="0" cy="219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34661" y="1109059"/>
            <a:ext cx="1658966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Hardware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20986" y="6193763"/>
            <a:ext cx="165896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Software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9224580" y="4615464"/>
            <a:ext cx="1" cy="363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10977572" y="4625662"/>
            <a:ext cx="0" cy="219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z="28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TINJAUAN : APLIKASI Database</a:t>
            </a:r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 JULIAN" pitchFamily="2" charset="0"/>
                <a:sym typeface="Wingdings"/>
              </a:rPr>
              <a:t>… demo Aplikasi “KASIR PENJUALAN”</a:t>
            </a:r>
            <a:endParaRPr lang="id-ID" sz="3200">
              <a:solidFill>
                <a:srgbClr val="FF0000"/>
              </a:solidFill>
              <a:latin typeface="AR JULIAN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1993" y="823295"/>
            <a:ext cx="5686185" cy="11649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smtClean="0">
                <a:solidFill>
                  <a:prstClr val="black"/>
                </a:solidFill>
              </a:rPr>
              <a:t>Spesifikasi Development :</a:t>
            </a:r>
          </a:p>
          <a:p>
            <a:pPr marL="285750" indent="-193675">
              <a:buFont typeface="Arial" pitchFamily="34" charset="0"/>
              <a:buChar char="•"/>
            </a:pPr>
            <a:r>
              <a:rPr lang="en-US" sz="1400" smtClean="0">
                <a:solidFill>
                  <a:prstClr val="black"/>
                </a:solidFill>
              </a:rPr>
              <a:t>Kasus 	: Kasir Penjualan Barang Toko (Client-Server)</a:t>
            </a:r>
          </a:p>
          <a:p>
            <a:pPr marL="285750" indent="-193675">
              <a:buFont typeface="Arial" pitchFamily="34" charset="0"/>
              <a:buChar char="•"/>
            </a:pPr>
            <a:r>
              <a:rPr lang="en-US" sz="1400" smtClean="0">
                <a:solidFill>
                  <a:prstClr val="black"/>
                </a:solidFill>
              </a:rPr>
              <a:t>DBMS	: Paradox 5.0</a:t>
            </a:r>
          </a:p>
          <a:p>
            <a:pPr marL="285750" indent="-193675">
              <a:buFont typeface="Arial" pitchFamily="34" charset="0"/>
              <a:buChar char="•"/>
            </a:pPr>
            <a:r>
              <a:rPr lang="en-US" sz="1400" smtClean="0">
                <a:solidFill>
                  <a:prstClr val="black"/>
                </a:solidFill>
              </a:rPr>
              <a:t>Bahasa	: Delphi 5.0</a:t>
            </a:r>
          </a:p>
          <a:p>
            <a:pPr marL="285750" indent="-193675">
              <a:buFont typeface="Arial" pitchFamily="34" charset="0"/>
              <a:buChar char="•"/>
            </a:pPr>
            <a:r>
              <a:rPr lang="en-US" sz="1400" smtClean="0">
                <a:solidFill>
                  <a:prstClr val="black"/>
                </a:solidFill>
              </a:rPr>
              <a:t>SO	: Windows 2007</a:t>
            </a:r>
          </a:p>
          <a:p>
            <a:r>
              <a:rPr lang="en-US" sz="1400" smtClean="0">
                <a:solidFill>
                  <a:prstClr val="black"/>
                </a:solidFill>
              </a:rPr>
              <a:t> </a:t>
            </a:r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993" y="1992589"/>
            <a:ext cx="5686185" cy="47397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smtClean="0">
                <a:latin typeface="Calibri" pitchFamily="34" charset="0"/>
              </a:rPr>
              <a:t>DESKRIPSI KASUS :</a:t>
            </a:r>
            <a:endParaRPr lang="en-US" sz="1400">
              <a:latin typeface="Calibri" pitchFamily="34" charset="0"/>
            </a:endParaRPr>
          </a:p>
          <a:p>
            <a:pPr marL="176213"/>
            <a:r>
              <a:rPr lang="en-US" sz="1400" smtClean="0">
                <a:latin typeface="Calibri" pitchFamily="34" charset="0"/>
              </a:rPr>
              <a:t>Aplikasi </a:t>
            </a:r>
            <a:r>
              <a:rPr lang="en-US" sz="1400">
                <a:latin typeface="Calibri" pitchFamily="34" charset="0"/>
              </a:rPr>
              <a:t>Penjualan Barang”  dinamakan SAPBAR adalah aplikasi basis data yang berfungsi menangani proses transaksi pembelian barang dari konsumen oleh kasir. ”. </a:t>
            </a:r>
          </a:p>
          <a:p>
            <a:r>
              <a:rPr lang="en-US" sz="1400" b="1" smtClean="0">
                <a:latin typeface="Calibri" pitchFamily="34" charset="0"/>
              </a:rPr>
              <a:t/>
            </a:r>
            <a:br>
              <a:rPr lang="en-US" sz="1400" b="1" smtClean="0">
                <a:latin typeface="Calibri" pitchFamily="34" charset="0"/>
              </a:rPr>
            </a:br>
            <a:r>
              <a:rPr lang="en-US" sz="1400" b="1" smtClean="0">
                <a:latin typeface="Calibri" pitchFamily="34" charset="0"/>
              </a:rPr>
              <a:t>Elemen </a:t>
            </a:r>
            <a:r>
              <a:rPr lang="en-US" sz="1400" b="1">
                <a:latin typeface="Calibri" pitchFamily="34" charset="0"/>
              </a:rPr>
              <a:t>proses </a:t>
            </a:r>
            <a:r>
              <a:rPr lang="en-US" sz="1400" b="1" smtClean="0">
                <a:latin typeface="Calibri" pitchFamily="34" charset="0"/>
              </a:rPr>
              <a:t> </a:t>
            </a:r>
            <a:r>
              <a:rPr lang="en-US" sz="1400" smtClean="0">
                <a:latin typeface="Calibri" pitchFamily="34" charset="0"/>
              </a:rPr>
              <a:t>mencakup : </a:t>
            </a:r>
            <a:endParaRPr lang="en-US" sz="1400">
              <a:latin typeface="Calibri" pitchFamily="34" charset="0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400">
                <a:latin typeface="Calibri" pitchFamily="34" charset="0"/>
              </a:rPr>
              <a:t>User </a:t>
            </a:r>
            <a:r>
              <a:rPr lang="en-US" sz="1400" smtClean="0">
                <a:latin typeface="Calibri" pitchFamily="34" charset="0"/>
              </a:rPr>
              <a:t>	: (1) Teknisi admin; (2) Kasir operator dan (2) pembeli</a:t>
            </a:r>
            <a:endParaRPr lang="en-US" sz="1400">
              <a:latin typeface="Calibri" pitchFamily="34" charset="0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400">
                <a:latin typeface="Calibri" pitchFamily="34" charset="0"/>
              </a:rPr>
              <a:t>Proses </a:t>
            </a:r>
            <a:r>
              <a:rPr lang="en-US" sz="1400" smtClean="0">
                <a:latin typeface="Calibri" pitchFamily="34" charset="0"/>
              </a:rPr>
              <a:t>	: </a:t>
            </a:r>
            <a:r>
              <a:rPr lang="en-US" sz="1400">
                <a:latin typeface="Calibri" pitchFamily="34" charset="0"/>
              </a:rPr>
              <a:t>(a) penyimpanan data; </a:t>
            </a:r>
            <a:r>
              <a:rPr lang="en-US" sz="1400" smtClean="0">
                <a:latin typeface="Calibri" pitchFamily="34" charset="0"/>
              </a:rPr>
              <a:t>	(</a:t>
            </a:r>
            <a:r>
              <a:rPr lang="en-US" sz="1400">
                <a:latin typeface="Calibri" pitchFamily="34" charset="0"/>
              </a:rPr>
              <a:t>b) Penghapusan data; </a:t>
            </a:r>
            <a:endParaRPr lang="en-US" sz="1400" smtClean="0">
              <a:latin typeface="Calibri" pitchFamily="34" charset="0"/>
            </a:endParaRPr>
          </a:p>
          <a:p>
            <a:pPr lvl="0"/>
            <a:r>
              <a:rPr lang="en-US" sz="1400" smtClean="0">
                <a:latin typeface="Calibri" pitchFamily="34" charset="0"/>
              </a:rPr>
              <a:t>		  (</a:t>
            </a:r>
            <a:r>
              <a:rPr lang="en-US" sz="1400">
                <a:latin typeface="Calibri" pitchFamily="34" charset="0"/>
              </a:rPr>
              <a:t>c) Pengeditan data</a:t>
            </a:r>
            <a:r>
              <a:rPr lang="en-US" sz="1400" smtClean="0">
                <a:latin typeface="Calibri" pitchFamily="34" charset="0"/>
              </a:rPr>
              <a:t>; 	(</a:t>
            </a:r>
            <a:r>
              <a:rPr lang="en-US" sz="1400">
                <a:latin typeface="Calibri" pitchFamily="34" charset="0"/>
              </a:rPr>
              <a:t>d) Penampilan browse data; </a:t>
            </a:r>
            <a:endParaRPr lang="en-US" sz="1400" smtClean="0">
              <a:latin typeface="Calibri" pitchFamily="34" charset="0"/>
            </a:endParaRPr>
          </a:p>
          <a:p>
            <a:pPr lvl="0"/>
            <a:r>
              <a:rPr lang="en-US" sz="1400">
                <a:latin typeface="Calibri" pitchFamily="34" charset="0"/>
              </a:rPr>
              <a:t>	</a:t>
            </a:r>
            <a:r>
              <a:rPr lang="en-US" sz="1400" smtClean="0">
                <a:latin typeface="Calibri" pitchFamily="34" charset="0"/>
              </a:rPr>
              <a:t>	  (</a:t>
            </a:r>
            <a:r>
              <a:rPr lang="en-US" sz="1400">
                <a:latin typeface="Calibri" pitchFamily="34" charset="0"/>
              </a:rPr>
              <a:t>e</a:t>
            </a:r>
            <a:r>
              <a:rPr lang="en-US" sz="1400" smtClean="0">
                <a:latin typeface="Calibri" pitchFamily="34" charset="0"/>
              </a:rPr>
              <a:t>) Laporan </a:t>
            </a:r>
            <a:r>
              <a:rPr lang="en-US" sz="1400">
                <a:latin typeface="Calibri" pitchFamily="34" charset="0"/>
              </a:rPr>
              <a:t>informasi; </a:t>
            </a:r>
            <a:r>
              <a:rPr lang="en-US" sz="1400" smtClean="0">
                <a:latin typeface="Calibri" pitchFamily="34" charset="0"/>
              </a:rPr>
              <a:t>	(</a:t>
            </a:r>
            <a:r>
              <a:rPr lang="en-US" sz="1400">
                <a:latin typeface="Calibri" pitchFamily="34" charset="0"/>
              </a:rPr>
              <a:t>f) Data </a:t>
            </a:r>
            <a:r>
              <a:rPr lang="en-US" sz="1400" smtClean="0">
                <a:latin typeface="Calibri" pitchFamily="34" charset="0"/>
              </a:rPr>
              <a:t>collection; </a:t>
            </a:r>
            <a:br>
              <a:rPr lang="en-US" sz="1400" smtClean="0">
                <a:latin typeface="Calibri" pitchFamily="34" charset="0"/>
              </a:rPr>
            </a:br>
            <a:r>
              <a:rPr lang="en-US" sz="1400" smtClean="0">
                <a:latin typeface="Calibri" pitchFamily="34" charset="0"/>
              </a:rPr>
              <a:t>		  (</a:t>
            </a:r>
            <a:r>
              <a:rPr lang="en-US" sz="1400">
                <a:latin typeface="Calibri" pitchFamily="34" charset="0"/>
              </a:rPr>
              <a:t>g) mengenal alur prosedur;</a:t>
            </a:r>
          </a:p>
          <a:p>
            <a:r>
              <a:rPr lang="en-US" sz="1400" smtClean="0">
                <a:latin typeface="Calibri" pitchFamily="34" charset="0"/>
              </a:rPr>
              <a:t/>
            </a:r>
            <a:br>
              <a:rPr lang="en-US" sz="1400" smtClean="0">
                <a:latin typeface="Calibri" pitchFamily="34" charset="0"/>
              </a:rPr>
            </a:br>
            <a:r>
              <a:rPr lang="en-US" sz="1400" b="1" smtClean="0">
                <a:latin typeface="Calibri" pitchFamily="34" charset="0"/>
              </a:rPr>
              <a:t>Mengacu 6 </a:t>
            </a:r>
            <a:r>
              <a:rPr lang="en-US" sz="1400" b="1">
                <a:latin typeface="Calibri" pitchFamily="34" charset="0"/>
              </a:rPr>
              <a:t>elemen sistem </a:t>
            </a:r>
            <a:r>
              <a:rPr lang="en-US" sz="1400" b="1" smtClean="0">
                <a:latin typeface="Calibri" pitchFamily="34" charset="0"/>
              </a:rPr>
              <a:t>CBS</a:t>
            </a:r>
            <a:r>
              <a:rPr lang="en-US" sz="1400" b="1">
                <a:latin typeface="Calibri" pitchFamily="34" charset="0"/>
              </a:rPr>
              <a:t>, </a:t>
            </a:r>
            <a:r>
              <a:rPr lang="en-US" sz="1400" b="1" smtClean="0">
                <a:latin typeface="Calibri" pitchFamily="34" charset="0"/>
              </a:rPr>
              <a:t>kriteria </a:t>
            </a:r>
            <a:r>
              <a:rPr lang="en-US" sz="1400" b="1">
                <a:latin typeface="Calibri" pitchFamily="34" charset="0"/>
              </a:rPr>
              <a:t>sistem </a:t>
            </a:r>
            <a:r>
              <a:rPr lang="en-US" sz="1400" b="1" smtClean="0">
                <a:latin typeface="Calibri" pitchFamily="34" charset="0"/>
              </a:rPr>
              <a:t> terdiri dari :</a:t>
            </a:r>
            <a:endParaRPr lang="en-US" sz="1400" b="1">
              <a:latin typeface="Calibri" pitchFamily="34" charset="0"/>
            </a:endParaRPr>
          </a:p>
          <a:p>
            <a:pPr marL="176213" lvl="0" indent="-176213"/>
            <a:r>
              <a:rPr lang="en-US" sz="1200" i="1">
                <a:latin typeface="Calibri" pitchFamily="34" charset="0"/>
              </a:rPr>
              <a:t>•	</a:t>
            </a:r>
            <a:r>
              <a:rPr lang="en-US" sz="1200">
                <a:latin typeface="Calibri" pitchFamily="34" charset="0"/>
              </a:rPr>
              <a:t>Hardware: Sistem ini menggunakan perangkat keras (hardware) yang diperlukan berupa client-server </a:t>
            </a:r>
          </a:p>
          <a:p>
            <a:pPr marL="176213" lvl="0" indent="-176213"/>
            <a:r>
              <a:rPr lang="en-US" sz="1200">
                <a:latin typeface="Calibri" pitchFamily="34" charset="0"/>
              </a:rPr>
              <a:t>•	Software : Sistem ini dirancang untuk membuat perangkat lunak yang bersifat client-server tetapi bisa memenuhi stand alone untuk belajar.</a:t>
            </a:r>
          </a:p>
          <a:p>
            <a:pPr marL="176213" lvl="0" indent="-176213"/>
            <a:r>
              <a:rPr lang="en-US" sz="1200">
                <a:latin typeface="Calibri" pitchFamily="34" charset="0"/>
              </a:rPr>
              <a:t>•	Database : Sistem ini menggunakan model RDBMS MySQL, MsAccess, atau Paradox</a:t>
            </a:r>
          </a:p>
          <a:p>
            <a:pPr marL="176213" lvl="0" indent="-176213"/>
            <a:r>
              <a:rPr lang="en-US" sz="1200">
                <a:latin typeface="Calibri" pitchFamily="34" charset="0"/>
              </a:rPr>
              <a:t>•	People : Sistem ini </a:t>
            </a:r>
            <a:r>
              <a:rPr lang="en-US" sz="1200" smtClean="0">
                <a:latin typeface="Calibri" pitchFamily="34" charset="0"/>
              </a:rPr>
              <a:t>digunakan </a:t>
            </a:r>
            <a:r>
              <a:rPr lang="en-US" sz="1200">
                <a:latin typeface="Calibri" pitchFamily="34" charset="0"/>
              </a:rPr>
              <a:t>oleh kasir untuk menanani transaksi pembelian barang.</a:t>
            </a:r>
          </a:p>
          <a:p>
            <a:pPr marL="176213" lvl="0" indent="-176213"/>
            <a:r>
              <a:rPr lang="en-US" sz="1200">
                <a:latin typeface="Calibri" pitchFamily="34" charset="0"/>
              </a:rPr>
              <a:t>•	Document : Sistem ini akan menggunakan dokumentasi sederhana yang diuraikan dalam dokumen README.</a:t>
            </a:r>
          </a:p>
          <a:p>
            <a:pPr marL="176213" lvl="0" indent="-176213"/>
            <a:r>
              <a:rPr lang="en-US" sz="1200">
                <a:latin typeface="Calibri" pitchFamily="34" charset="0"/>
              </a:rPr>
              <a:t>•	Procedure : Sistem ini memerlukan prosedur kusus untuk proses transaksi dalam pembuatan nomor transaksi otomatis dan penghapusan transaksi</a:t>
            </a:r>
          </a:p>
        </p:txBody>
      </p:sp>
    </p:spTree>
    <p:extLst>
      <p:ext uri="{BB962C8B-B14F-4D97-AF65-F5344CB8AC3E}">
        <p14:creationId xmlns:p14="http://schemas.microsoft.com/office/powerpoint/2010/main" val="27755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13098" y="757588"/>
            <a:ext cx="2011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A. Flow Map Sistem</a:t>
            </a:r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83631" y="3862801"/>
            <a:ext cx="217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</a:t>
            </a:r>
            <a:r>
              <a:rPr lang="en-US" smtClean="0"/>
              <a:t>. Diagram Model-ER</a:t>
            </a:r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26251" y="746773"/>
            <a:ext cx="316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C. Desain Relasi/Tabel Model-R</a:t>
            </a:r>
            <a:endParaRPr lang="en-US"/>
          </a:p>
        </p:txBody>
      </p:sp>
      <p:sp>
        <p:nvSpPr>
          <p:cNvPr id="42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z="28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TINJAUAN : APLIKASI Database</a:t>
            </a:r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 JULIAN" pitchFamily="2" charset="0"/>
                <a:sym typeface="Wingdings"/>
              </a:rPr>
              <a:t>… demo Aplikasi “KASIR PENJUALAN”</a:t>
            </a:r>
            <a:endParaRPr lang="id-ID" sz="3200">
              <a:solidFill>
                <a:srgbClr val="FF0000"/>
              </a:solidFill>
              <a:latin typeface="AR JULIAN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8" y="1126920"/>
            <a:ext cx="5346620" cy="273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8" y="4296271"/>
            <a:ext cx="5342351" cy="22966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61" y="1076644"/>
            <a:ext cx="4567470" cy="557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6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z="28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TINJAUAN : APLIKASI Database</a:t>
            </a:r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 JULIAN" pitchFamily="2" charset="0"/>
                <a:sym typeface="Wingdings"/>
              </a:rPr>
              <a:t>… demo Aplikasi “KASIR PENJUALAN”</a:t>
            </a:r>
            <a:endParaRPr lang="id-ID" sz="3200">
              <a:solidFill>
                <a:srgbClr val="FF0000"/>
              </a:solidFill>
              <a:latin typeface="AR JULIAN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1729" y="628651"/>
            <a:ext cx="2754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D.  Instalasi Program Sistem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4184" y="997230"/>
            <a:ext cx="9551255" cy="575542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latin typeface="Calibri" pitchFamily="34" charset="0"/>
              </a:rPr>
              <a:t>Petunjuk Instalsasi : README.TXT</a:t>
            </a:r>
            <a:endParaRPr lang="en-US" sz="160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Program </a:t>
            </a:r>
            <a:r>
              <a:rPr lang="en-US" sz="1600">
                <a:latin typeface="Calibri" pitchFamily="34" charset="0"/>
              </a:rPr>
              <a:t>Aplikasi Database </a:t>
            </a:r>
            <a:r>
              <a:rPr lang="en-US" sz="1600" smtClean="0">
                <a:latin typeface="Calibri" pitchFamily="34" charset="0"/>
              </a:rPr>
              <a:t>KASIR PENJUALAN </a:t>
            </a:r>
            <a:r>
              <a:rPr lang="en-US" sz="1600">
                <a:latin typeface="Calibri" pitchFamily="34" charset="0"/>
              </a:rPr>
              <a:t>ini </a:t>
            </a:r>
            <a:r>
              <a:rPr lang="en-US" sz="1600" smtClean="0">
                <a:latin typeface="Calibri" pitchFamily="34" charset="0"/>
              </a:rPr>
              <a:t>diimplementasikan </a:t>
            </a:r>
            <a:r>
              <a:rPr lang="en-US" sz="1600">
                <a:latin typeface="Calibri" pitchFamily="34" charset="0"/>
              </a:rPr>
              <a:t>dengan platform </a:t>
            </a:r>
            <a:r>
              <a:rPr lang="en-US" sz="1600" smtClean="0">
                <a:latin typeface="Calibri" pitchFamily="34" charset="0"/>
              </a:rPr>
              <a:t>:</a:t>
            </a:r>
          </a:p>
          <a:p>
            <a:r>
              <a:rPr lang="en-US" sz="1600" smtClean="0">
                <a:latin typeface="Calibri" pitchFamily="34" charset="0"/>
              </a:rPr>
              <a:t>===================================================================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- DBMS : Paradox</a:t>
            </a:r>
          </a:p>
          <a:p>
            <a:r>
              <a:rPr lang="en-US" sz="1600">
                <a:latin typeface="Calibri" pitchFamily="34" charset="0"/>
              </a:rPr>
              <a:t>- Sistem Operasi : Windows based</a:t>
            </a:r>
          </a:p>
          <a:p>
            <a:r>
              <a:rPr lang="en-US" sz="1600">
                <a:latin typeface="Calibri" pitchFamily="34" charset="0"/>
              </a:rPr>
              <a:t>- Bahasa Pemrograman : </a:t>
            </a:r>
            <a:r>
              <a:rPr lang="en-US" sz="1600" smtClean="0">
                <a:latin typeface="Calibri" pitchFamily="34" charset="0"/>
              </a:rPr>
              <a:t>Delphi</a:t>
            </a:r>
          </a:p>
          <a:p>
            <a:r>
              <a:rPr lang="en-US" sz="1600" smtClean="0">
                <a:latin typeface="Calibri" pitchFamily="34" charset="0"/>
              </a:rPr>
              <a:t>Untuk </a:t>
            </a:r>
            <a:r>
              <a:rPr lang="en-US" sz="1600">
                <a:latin typeface="Calibri" pitchFamily="34" charset="0"/>
              </a:rPr>
              <a:t>dapat menjalankan program ini </a:t>
            </a:r>
            <a:r>
              <a:rPr lang="en-US" sz="1600" smtClean="0">
                <a:latin typeface="Calibri" pitchFamily="34" charset="0"/>
              </a:rPr>
              <a:t>diperlukan langkah-langkah </a:t>
            </a:r>
            <a:r>
              <a:rPr lang="en-US" sz="1600">
                <a:latin typeface="Calibri" pitchFamily="34" charset="0"/>
              </a:rPr>
              <a:t>instaslasi:</a:t>
            </a:r>
          </a:p>
          <a:p>
            <a:r>
              <a:rPr lang="en-US" sz="1600" smtClean="0">
                <a:latin typeface="Calibri" pitchFamily="34" charset="0"/>
              </a:rPr>
              <a:t>==============================================================</a:t>
            </a:r>
            <a:r>
              <a:rPr lang="en-US" sz="1600">
                <a:latin typeface="Calibri" pitchFamily="34" charset="0"/>
              </a:rPr>
              <a:t> </a:t>
            </a:r>
          </a:p>
          <a:p>
            <a:r>
              <a:rPr lang="en-US" sz="1600" smtClean="0">
                <a:latin typeface="Calibri" pitchFamily="34" charset="0"/>
              </a:rPr>
              <a:t>Instalasi </a:t>
            </a:r>
            <a:r>
              <a:rPr lang="en-US" sz="1600">
                <a:latin typeface="Calibri" pitchFamily="34" charset="0"/>
              </a:rPr>
              <a:t>:</a:t>
            </a:r>
          </a:p>
          <a:p>
            <a:pPr marL="176213" lvl="1"/>
            <a:r>
              <a:rPr lang="en-US" sz="1600">
                <a:latin typeface="Calibri" pitchFamily="34" charset="0"/>
              </a:rPr>
              <a:t>1. Ubah terlebih dulu Regional Setting Formats : </a:t>
            </a:r>
            <a:r>
              <a:rPr lang="en-US" sz="1600" smtClean="0">
                <a:latin typeface="Calibri" pitchFamily="34" charset="0"/>
              </a:rPr>
              <a:t>   </a:t>
            </a:r>
            <a:r>
              <a:rPr lang="en-US" sz="1600">
                <a:latin typeface="Calibri" pitchFamily="34" charset="0"/>
              </a:rPr>
              <a:t>(Date and Time Setting --&gt; Change calender setting)</a:t>
            </a:r>
          </a:p>
          <a:p>
            <a:pPr marL="176213" lvl="1"/>
            <a:r>
              <a:rPr lang="en-US" sz="1600">
                <a:latin typeface="Calibri" pitchFamily="34" charset="0"/>
              </a:rPr>
              <a:t>    - Format : Indonesian (Indonesia)</a:t>
            </a:r>
          </a:p>
          <a:p>
            <a:pPr marL="176213" lvl="1"/>
            <a:r>
              <a:rPr lang="en-US" sz="1600">
                <a:latin typeface="Calibri" pitchFamily="34" charset="0"/>
              </a:rPr>
              <a:t>    - Date and time formats : </a:t>
            </a:r>
            <a:r>
              <a:rPr lang="en-US" sz="1600" smtClean="0">
                <a:latin typeface="Calibri" pitchFamily="34" charset="0"/>
              </a:rPr>
              <a:t>[ </a:t>
            </a:r>
            <a:r>
              <a:rPr lang="en-US" sz="1600">
                <a:latin typeface="Calibri" pitchFamily="34" charset="0"/>
              </a:rPr>
              <a:t>short date : </a:t>
            </a:r>
            <a:r>
              <a:rPr lang="en-US" sz="1600" smtClean="0">
                <a:latin typeface="Calibri" pitchFamily="34" charset="0"/>
              </a:rPr>
              <a:t>dd/MM/yyyy +  </a:t>
            </a:r>
            <a:r>
              <a:rPr lang="en-US" sz="1600">
                <a:latin typeface="Calibri" pitchFamily="34" charset="0"/>
              </a:rPr>
              <a:t>short time : </a:t>
            </a:r>
            <a:r>
              <a:rPr lang="en-US" sz="1600" smtClean="0">
                <a:latin typeface="Calibri" pitchFamily="34" charset="0"/>
              </a:rPr>
              <a:t>HH:mm +  </a:t>
            </a:r>
            <a:r>
              <a:rPr lang="en-US" sz="1600">
                <a:latin typeface="Calibri" pitchFamily="34" charset="0"/>
              </a:rPr>
              <a:t>Long time : </a:t>
            </a:r>
            <a:r>
              <a:rPr lang="en-US" sz="1600" smtClean="0">
                <a:latin typeface="Calibri" pitchFamily="34" charset="0"/>
              </a:rPr>
              <a:t>HH:mm:ss ]</a:t>
            </a:r>
            <a:endParaRPr lang="en-US" sz="1600">
              <a:latin typeface="Calibri" pitchFamily="34" charset="0"/>
            </a:endParaRPr>
          </a:p>
          <a:p>
            <a:pPr marL="176213" lvl="1"/>
            <a:r>
              <a:rPr lang="en-US" sz="1600">
                <a:latin typeface="Calibri" pitchFamily="34" charset="0"/>
              </a:rPr>
              <a:t>2. Instalasi terlebih dulu BDE (Borland Delphi Engine) di komputer Anda</a:t>
            </a:r>
          </a:p>
          <a:p>
            <a:pPr marL="176213" lvl="1"/>
            <a:r>
              <a:rPr lang="en-US" sz="1600">
                <a:latin typeface="Calibri" pitchFamily="34" charset="0"/>
              </a:rPr>
              <a:t>    - Copy terlebih dulu BDE</a:t>
            </a:r>
          </a:p>
          <a:p>
            <a:pPr marL="176213" lvl="1"/>
            <a:r>
              <a:rPr lang="en-US" sz="1600">
                <a:latin typeface="Calibri" pitchFamily="34" charset="0"/>
              </a:rPr>
              <a:t>    - Jalankan Setup.exe pada folder BDE sampai instalasi </a:t>
            </a:r>
            <a:r>
              <a:rPr lang="en-US" sz="1600" smtClean="0">
                <a:latin typeface="Calibri" pitchFamily="34" charset="0"/>
              </a:rPr>
              <a:t>selesai</a:t>
            </a:r>
            <a:endParaRPr lang="en-US" sz="1600">
              <a:latin typeface="Calibri" pitchFamily="34" charset="0"/>
            </a:endParaRPr>
          </a:p>
          <a:p>
            <a:pPr marL="176213" lvl="1"/>
            <a:r>
              <a:rPr lang="en-US" sz="1600">
                <a:latin typeface="Calibri" pitchFamily="34" charset="0"/>
              </a:rPr>
              <a:t>3. Copy satu set folder PENJUALAN (PROGRAM + DATABASE)</a:t>
            </a:r>
          </a:p>
          <a:p>
            <a:pPr marL="176213" lvl="1"/>
            <a:r>
              <a:rPr lang="en-US" sz="1600">
                <a:latin typeface="Calibri" pitchFamily="34" charset="0"/>
              </a:rPr>
              <a:t>    - misal buat foilder D:\DEMOS</a:t>
            </a:r>
          </a:p>
          <a:p>
            <a:pPr marL="176213" lvl="1"/>
            <a:r>
              <a:rPr lang="en-US" sz="1600">
                <a:latin typeface="Calibri" pitchFamily="34" charset="0"/>
              </a:rPr>
              <a:t>    - Copy PENJUALAN ke foilder D:\</a:t>
            </a:r>
            <a:r>
              <a:rPr lang="en-US" sz="1600" smtClean="0">
                <a:latin typeface="Calibri" pitchFamily="34" charset="0"/>
              </a:rPr>
              <a:t>DEMOS</a:t>
            </a:r>
            <a:endParaRPr lang="en-US" sz="1600">
              <a:latin typeface="Calibri" pitchFamily="34" charset="0"/>
            </a:endParaRPr>
          </a:p>
          <a:p>
            <a:pPr marL="176213" lvl="1"/>
            <a:r>
              <a:rPr lang="en-US" sz="1600">
                <a:latin typeface="Calibri" pitchFamily="34" charset="0"/>
              </a:rPr>
              <a:t>4. Sesuaikan setting folder database pada file DbConfig.txt</a:t>
            </a:r>
          </a:p>
          <a:p>
            <a:pPr marL="176213" lvl="1"/>
            <a:r>
              <a:rPr lang="en-US" sz="1600">
                <a:latin typeface="Calibri" pitchFamily="34" charset="0"/>
              </a:rPr>
              <a:t>    - misalkan folder point(2) D:\</a:t>
            </a:r>
            <a:r>
              <a:rPr lang="en-US" sz="1600" smtClean="0">
                <a:latin typeface="Calibri" pitchFamily="34" charset="0"/>
              </a:rPr>
              <a:t>DEMOS\PENJUALAN\DATABASE</a:t>
            </a:r>
            <a:endParaRPr lang="en-US" sz="1600">
              <a:latin typeface="Calibri" pitchFamily="34" charset="0"/>
            </a:endParaRPr>
          </a:p>
          <a:p>
            <a:pPr marL="176213" lvl="1"/>
            <a:r>
              <a:rPr lang="en-US" sz="1600">
                <a:latin typeface="Calibri" pitchFamily="34" charset="0"/>
              </a:rPr>
              <a:t>5. Buka Folder D:\DEMOS\PENJUALAN\PROGRAM</a:t>
            </a:r>
          </a:p>
          <a:p>
            <a:pPr marL="176213" lvl="1"/>
            <a:r>
              <a:rPr lang="en-US" sz="1600">
                <a:latin typeface="Calibri" pitchFamily="34" charset="0"/>
              </a:rPr>
              <a:t>   - Run :</a:t>
            </a:r>
            <a:r>
              <a:rPr lang="en-US" sz="1600" smtClean="0">
                <a:latin typeface="Calibri" pitchFamily="34" charset="0"/>
              </a:rPr>
              <a:t>Penjulan.exe</a:t>
            </a:r>
            <a:endParaRPr lang="en-US" sz="160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Selesai</a:t>
            </a:r>
            <a:r>
              <a:rPr lang="en-US" sz="160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4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korea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r="64921"/>
          <a:stretch/>
        </p:blipFill>
        <p:spPr bwMode="auto">
          <a:xfrm>
            <a:off x="9334499" y="1259934"/>
            <a:ext cx="1958453" cy="319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285702" y="1026686"/>
            <a:ext cx="8526572" cy="43396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Studi Terapan Demo Program</a:t>
            </a:r>
          </a:p>
          <a:p>
            <a:pPr marL="514350" indent="-514350">
              <a:buAutoNum type="arabicPeriod"/>
            </a:pP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 Project Program :  Pemilu.exe</a:t>
            </a:r>
          </a:p>
          <a:p>
            <a:pPr marL="514350" indent="-514350">
              <a:buAutoNum type="arabicPeriod"/>
            </a:pP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Copy :  set PROGRAM + DATABASE </a:t>
            </a:r>
          </a:p>
          <a:p>
            <a:pPr marL="514350" indent="-514350">
              <a:buAutoNum type="arabicPeriod"/>
            </a:pP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Running :</a:t>
            </a:r>
            <a:b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a. Instal/Run DBE (Borland Delphi Engine)</a:t>
            </a:r>
            <a:b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b. Setting direktori : DbConfig.txt</a:t>
            </a:r>
          </a:p>
          <a:p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 c. Run :Penjualan.exe</a:t>
            </a:r>
            <a:endParaRPr lang="en-US" sz="280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2400" smtClean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sz="2400" u="sng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Ujicoba Mandiri</a:t>
            </a:r>
            <a:r>
              <a:rPr lang="en-US" sz="24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</a:p>
          <a:p>
            <a:r>
              <a:rPr lang="en-US" sz="2400" i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Download WAG : </a:t>
            </a:r>
            <a:r>
              <a:rPr lang="en-US" sz="2400" i="1" smtClean="0">
                <a:ln w="18415" cmpd="sng">
                  <a:noFill/>
                  <a:prstDash val="solid"/>
                </a:ln>
                <a:solidFill>
                  <a:srgbClr val="0033C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paket Penjualan.Zip  </a:t>
            </a:r>
            <a:endParaRPr lang="en-US" sz="3600" i="1" smtClean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DEMO &amp; DISKUSI</a:t>
            </a:r>
            <a:endParaRPr lang="id-ID">
              <a:latin typeface="AR JULIAN" pitchFamily="2" charset="0"/>
            </a:endParaRPr>
          </a:p>
        </p:txBody>
      </p:sp>
      <p:pic>
        <p:nvPicPr>
          <p:cNvPr id="8" name="Picture 3" descr="D:\korea1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>
            <a:off x="8486112" y="2483459"/>
            <a:ext cx="2652325" cy="357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02069" y="5640968"/>
            <a:ext cx="3069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APAKAH SUDAH BERHASIL ?</a:t>
            </a:r>
            <a:br>
              <a:rPr lang="en-US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Sampaikan testimoninya …..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58015" cy="685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57642" y="0"/>
            <a:ext cx="223435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081" y="3202823"/>
            <a:ext cx="8915561" cy="2174873"/>
          </a:xfrm>
          <a:noFill/>
        </p:spPr>
        <p:txBody>
          <a:bodyPr>
            <a:noAutofit/>
          </a:bodyPr>
          <a:lstStyle/>
          <a:p>
            <a:r>
              <a:rPr lang="en-US" sz="5400" smtClean="0">
                <a:latin typeface="AR JULIAN" pitchFamily="2" charset="0"/>
              </a:rPr>
              <a:t/>
            </a:r>
            <a:br>
              <a:rPr lang="en-US" sz="5400" smtClean="0">
                <a:latin typeface="AR JULIAN" pitchFamily="2" charset="0"/>
              </a:rPr>
            </a:br>
            <a:r>
              <a:rPr lang="en-US" sz="5400">
                <a:latin typeface="AR JULIAN" pitchFamily="2" charset="0"/>
              </a:rPr>
              <a:t/>
            </a:r>
            <a:br>
              <a:rPr lang="en-US" sz="5400">
                <a:latin typeface="AR JULIAN" pitchFamily="2" charset="0"/>
              </a:rPr>
            </a:br>
            <a:r>
              <a:rPr lang="en-US" sz="5400" smtClean="0">
                <a:latin typeface="AR JULIAN" pitchFamily="2" charset="0"/>
              </a:rPr>
              <a:t>ELABOPRASI</a:t>
            </a:r>
            <a:br>
              <a:rPr lang="en-US" sz="5400" smtClean="0">
                <a:latin typeface="AR JULIAN" pitchFamily="2" charset="0"/>
              </a:rPr>
            </a:br>
            <a:r>
              <a:rPr lang="en-US" sz="5400" smtClean="0">
                <a:latin typeface="AR JULIAN" pitchFamily="2" charset="0"/>
              </a:rPr>
              <a:t>KASUS KASIR PENJUALAN</a:t>
            </a:r>
            <a:endParaRPr lang="id-ID" sz="5400">
              <a:latin typeface="AR JULIAN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0938" y="2734108"/>
            <a:ext cx="53182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DILANJUTAN DETIL …</a:t>
            </a:r>
            <a:endParaRPr lang="en-US" sz="4000">
              <a:ln w="18415" cmpd="sng">
                <a:noFill/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1042081" y="1052713"/>
            <a:ext cx="8915561" cy="119900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smtClean="0">
                <a:latin typeface="AR JULIAN" pitchFamily="2" charset="0"/>
              </a:rPr>
              <a:t/>
            </a:r>
            <a:br>
              <a:rPr lang="en-US" sz="5400" smtClean="0">
                <a:latin typeface="AR JULIAN" pitchFamily="2" charset="0"/>
              </a:rPr>
            </a:br>
            <a:r>
              <a:rPr lang="en-US" sz="5400" smtClean="0">
                <a:latin typeface="AR JULIAN" pitchFamily="2" charset="0"/>
              </a:rPr>
              <a:t/>
            </a:r>
            <a:br>
              <a:rPr lang="en-US" sz="5400" smtClean="0">
                <a:latin typeface="AR JULIAN" pitchFamily="2" charset="0"/>
              </a:rPr>
            </a:br>
            <a:r>
              <a:rPr lang="en-US" sz="5400" smtClean="0">
                <a:latin typeface="AR JULIAN" pitchFamily="2" charset="0"/>
              </a:rPr>
              <a:t>DEMO dulu … tunggu!</a:t>
            </a:r>
            <a:endParaRPr lang="id-ID" sz="5400">
              <a:latin typeface="AR JULI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5116" y="127181"/>
            <a:ext cx="11500183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mtClean="0">
                <a:latin typeface="AR JULIAN" pitchFamily="2" charset="0"/>
                <a:sym typeface="Wingdings"/>
              </a:rPr>
              <a:t> STUDI KASUS </a:t>
            </a:r>
            <a:r>
              <a:rPr lang="en-US" sz="2800" smtClean="0">
                <a:latin typeface="AR JULIAN" pitchFamily="2" charset="0"/>
              </a:rPr>
              <a:t>: </a:t>
            </a:r>
            <a:r>
              <a:rPr lang="en-US" sz="2800" smtClean="0">
                <a:solidFill>
                  <a:srgbClr val="0033CC"/>
                </a:solidFill>
                <a:latin typeface="AR JULIAN" pitchFamily="2" charset="0"/>
              </a:rPr>
              <a:t>APLIKASI DATABASE </a:t>
            </a:r>
            <a:r>
              <a:rPr lang="en-US" sz="2800" smtClean="0">
                <a:solidFill>
                  <a:srgbClr val="FF0000"/>
                </a:solidFill>
                <a:latin typeface="AR JULIAN" pitchFamily="2" charset="0"/>
              </a:rPr>
              <a:t>Penjualan </a:t>
            </a:r>
            <a:endParaRPr lang="id-ID" sz="2800">
              <a:solidFill>
                <a:srgbClr val="FF0000"/>
              </a:solidFill>
              <a:latin typeface="AR JULIAN" pitchFamily="2" charset="0"/>
            </a:endParaRPr>
          </a:p>
          <a:p>
            <a:pPr algn="l"/>
            <a:r>
              <a:rPr lang="en-US" sz="2800" smtClean="0">
                <a:latin typeface="AR JULIAN" pitchFamily="2" charset="0"/>
              </a:rPr>
              <a:t> </a:t>
            </a:r>
            <a:endParaRPr lang="id-ID" sz="2800">
              <a:latin typeface="AR JULIAN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462" y="834130"/>
            <a:ext cx="6001231" cy="2031325"/>
          </a:xfrm>
          <a:prstGeom prst="rect">
            <a:avLst/>
          </a:prstGeom>
          <a:solidFill>
            <a:srgbClr val="CCFFFF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144588" algn="l"/>
              </a:tabLst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PROBLEM 	: SubSistem Penjualan Barang</a:t>
            </a:r>
          </a:p>
          <a:p>
            <a:pPr>
              <a:tabLst>
                <a:tab pos="1144588" algn="l"/>
              </a:tabLst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DESKRIPSI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	:</a:t>
            </a:r>
          </a:p>
          <a:p>
            <a:pPr marL="285750" indent="-285750">
              <a:buFont typeface="Wingdings" pitchFamily="2" charset="2"/>
              <a:buChar char="ü"/>
              <a:tabLst>
                <a:tab pos="1027113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Subsistem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Penjualan Barang ini merupakan contoh sederhana aplikasi basis data yang berfungsi menangani proses transaksi pembelian barang dari konsumen oleh kasir. </a:t>
            </a: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Char char="ü"/>
              <a:tabLst>
                <a:tab pos="1027113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Untuk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menyederhanakan kompleksitas data dan proses maka banyaknya atribut data dan kompleksitas informasi tidak menjadi fokus utama. </a:t>
            </a:r>
            <a:endParaRPr lang="en-US" sz="1400" b="1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9462" y="2997287"/>
            <a:ext cx="6001231" cy="3754874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144588" algn="l"/>
              </a:tabLst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SASARAN	: </a:t>
            </a:r>
          </a:p>
          <a:p>
            <a:pPr>
              <a:tabLst>
                <a:tab pos="1144588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Sasaran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utama studi kasus ini adalah mampu membuat produk aplikasi basis data dengan pengolahan data dasar yang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mencakup:</a:t>
            </a:r>
          </a:p>
          <a:p>
            <a:pPr marL="400050" indent="-284163">
              <a:tabLst>
                <a:tab pos="346075" algn="l"/>
              </a:tabLst>
            </a:pPr>
            <a:r>
              <a:rPr lang="en-US" sz="14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1)	Pembuatan pemodelan dan desain data keterkaitan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model-ER dan model-R</a:t>
            </a:r>
          </a:p>
          <a:p>
            <a:pPr marL="400050" indent="-284163">
              <a:tabLst>
                <a:tab pos="346075" algn="l"/>
              </a:tabLst>
            </a:pPr>
            <a:r>
              <a:rPr lang="en-US" sz="14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2)	Implementasi basis data dalam DBMS</a:t>
            </a:r>
          </a:p>
          <a:p>
            <a:pPr marL="400050" indent="-284163">
              <a:tabLst>
                <a:tab pos="346075" algn="l"/>
              </a:tabLst>
            </a:pPr>
            <a:r>
              <a:rPr lang="en-US" sz="14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3)	Pembuatan aplikasi basis data dengan unsur pengolahan data dasar :</a:t>
            </a:r>
          </a:p>
          <a:p>
            <a:pPr marL="857250" lvl="1" indent="-284163">
              <a:tabLst>
                <a:tab pos="346075" algn="l"/>
              </a:tabLst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A.	Penyimpanan data</a:t>
            </a:r>
          </a:p>
          <a:p>
            <a:pPr marL="857250" lvl="1" indent="-284163">
              <a:tabLst>
                <a:tab pos="346075" algn="l"/>
              </a:tabLst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B.	Penghapusan data</a:t>
            </a:r>
          </a:p>
          <a:p>
            <a:pPr marL="857250" lvl="1" indent="-284163">
              <a:tabLst>
                <a:tab pos="346075" algn="l"/>
              </a:tabLst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C.	Pengeditan data</a:t>
            </a:r>
          </a:p>
          <a:p>
            <a:pPr marL="857250" lvl="1" indent="-284163">
              <a:tabLst>
                <a:tab pos="346075" algn="l"/>
              </a:tabLst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D.	Penampilan browse data</a:t>
            </a:r>
          </a:p>
          <a:p>
            <a:pPr marL="857250" lvl="1" indent="-284163">
              <a:tabLst>
                <a:tab pos="346075" algn="l"/>
              </a:tabLst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	Penampilan laporan informasi</a:t>
            </a:r>
          </a:p>
          <a:p>
            <a:pPr marL="857250" lvl="1" indent="-284163">
              <a:tabLst>
                <a:tab pos="346075" algn="l"/>
              </a:tabLst>
            </a:pP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	Mengenal prosedur pengolahan data</a:t>
            </a:r>
          </a:p>
          <a:p>
            <a:pPr marL="400050" indent="-284163">
              <a:tabLst>
                <a:tab pos="346075" algn="l"/>
              </a:tabLst>
            </a:pPr>
            <a:r>
              <a:rPr lang="en-US" sz="14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4)	Melakukan data collection dalam bentuk entri data </a:t>
            </a:r>
            <a:r>
              <a:rPr lang="en-US" sz="14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tabel referensi, master, </a:t>
            </a:r>
            <a:r>
              <a:rPr lang="en-US" sz="14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dan </a:t>
            </a:r>
            <a:r>
              <a:rPr lang="en-US" sz="14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transaksi</a:t>
            </a:r>
            <a:endParaRPr lang="en-US" sz="140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6703" y="4228393"/>
            <a:ext cx="5199026" cy="2523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144588" algn="l"/>
              </a:tabLst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PEMBELAJARAN &amp; PENYEDERHANAAN :</a:t>
            </a:r>
          </a:p>
          <a:p>
            <a:pPr>
              <a:tabLst>
                <a:tab pos="1144588" algn="l"/>
              </a:tabLst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144588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Penyederhanaan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kebutuhan fasiltas dan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tools pengembangan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aplikasi basis data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dan melatih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eksplorasi pembelajaran maka target implementasi dapat dilakukan dengan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pilihan :</a:t>
            </a:r>
            <a:br>
              <a:rPr lang="en-US" sz="1400" smtClean="0">
                <a:latin typeface="Courier New" pitchFamily="49" charset="0"/>
                <a:cs typeface="Courier New" pitchFamily="49" charset="0"/>
              </a:rPr>
            </a:b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346075" indent="-230188">
              <a:tabLst>
                <a:tab pos="1027113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1)	DBMS :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free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Paradox, MsAccess, MySQL, PostgreSQL</a:t>
            </a:r>
          </a:p>
          <a:p>
            <a:pPr marL="346075" indent="-230188">
              <a:tabLst>
                <a:tab pos="1027113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2)	Sistem Operasi :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Windows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atau non-Windows</a:t>
            </a:r>
          </a:p>
          <a:p>
            <a:pPr marL="346075" indent="-230188">
              <a:tabLst>
                <a:tab pos="1027113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3)	Bahasa Pemrograman :</a:t>
            </a:r>
          </a:p>
          <a:p>
            <a:pPr marL="803275" lvl="1" indent="-230188">
              <a:tabLst>
                <a:tab pos="1027113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a.	Free Visual Objek : Delphi, Visual Basic, C++</a:t>
            </a:r>
          </a:p>
          <a:p>
            <a:pPr marL="803275" lvl="1" indent="-230188">
              <a:tabLst>
                <a:tab pos="1027113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b.	Free Web Based atau Mobile based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75205" y="864452"/>
            <a:ext cx="5150094" cy="2843652"/>
            <a:chOff x="4280085" y="2369899"/>
            <a:chExt cx="6390777" cy="3699999"/>
          </a:xfrm>
        </p:grpSpPr>
        <p:sp>
          <p:nvSpPr>
            <p:cNvPr id="23" name="Flowchart: Magnetic Disk 22"/>
            <p:cNvSpPr/>
            <p:nvPr/>
          </p:nvSpPr>
          <p:spPr>
            <a:xfrm>
              <a:off x="6328999" y="5211738"/>
              <a:ext cx="1170975" cy="783224"/>
            </a:xfrm>
            <a:prstGeom prst="flowChartMagneticDisk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Penjualan</a:t>
              </a:r>
              <a:endParaRPr lang="en-US" sz="1400"/>
            </a:p>
          </p:txBody>
        </p:sp>
        <p:sp>
          <p:nvSpPr>
            <p:cNvPr id="24" name="Oval 23"/>
            <p:cNvSpPr/>
            <p:nvPr/>
          </p:nvSpPr>
          <p:spPr>
            <a:xfrm>
              <a:off x="6190649" y="2369899"/>
              <a:ext cx="1305299" cy="127789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i="1" smtClean="0">
                  <a:latin typeface="Calibri" pitchFamily="34" charset="0"/>
                </a:rPr>
                <a:t>3. Data</a:t>
              </a:r>
            </a:p>
            <a:p>
              <a:pPr algn="ctr"/>
              <a:r>
                <a:rPr lang="en-US" sz="1100" b="1" i="1" smtClean="0">
                  <a:latin typeface="Calibri" pitchFamily="34" charset="0"/>
                </a:rPr>
                <a:t>Processing</a:t>
              </a:r>
            </a:p>
            <a:p>
              <a:pPr algn="ctr"/>
              <a:r>
                <a:rPr lang="en-US" sz="1100" b="1" i="1" smtClean="0">
                  <a:latin typeface="Calibri" pitchFamily="34" charset="0"/>
                </a:rPr>
                <a:t>&amp;</a:t>
              </a:r>
              <a:endParaRPr lang="en-US" sz="1100" b="1" i="1">
                <a:latin typeface="Calibri" pitchFamily="34" charset="0"/>
              </a:endParaRPr>
            </a:p>
            <a:p>
              <a:pPr algn="ctr"/>
              <a:r>
                <a:rPr lang="en-US" sz="1100" b="1" i="1" smtClean="0">
                  <a:latin typeface="Calibri" pitchFamily="34" charset="0"/>
                </a:rPr>
                <a:t>Aplikasi DB</a:t>
              </a:r>
              <a:endParaRPr lang="en-US" sz="1100" b="1">
                <a:latin typeface="Calibri" pitchFamily="34" charset="0"/>
              </a:endParaRPr>
            </a:p>
          </p:txBody>
        </p:sp>
        <p:sp>
          <p:nvSpPr>
            <p:cNvPr id="25" name="Left Arrow 24"/>
            <p:cNvSpPr/>
            <p:nvPr/>
          </p:nvSpPr>
          <p:spPr>
            <a:xfrm>
              <a:off x="7495948" y="2943763"/>
              <a:ext cx="826986" cy="210610"/>
            </a:xfrm>
            <a:prstGeom prst="lef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280085" y="2459708"/>
              <a:ext cx="1075449" cy="1659038"/>
              <a:chOff x="508010" y="2796827"/>
              <a:chExt cx="836425" cy="1462340"/>
            </a:xfrm>
          </p:grpSpPr>
          <p:pic>
            <p:nvPicPr>
              <p:cNvPr id="34" name="Picture 3" descr="D:\korea1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1" t="2343" r="80112" b="44916"/>
              <a:stretch/>
            </p:blipFill>
            <p:spPr bwMode="auto">
              <a:xfrm>
                <a:off x="508010" y="2796827"/>
                <a:ext cx="836425" cy="12946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615482" y="4047375"/>
                <a:ext cx="393044" cy="2117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pPr algn="ctr"/>
                <a:r>
                  <a:rPr lang="en-US" sz="1200" b="1" smtClean="0">
                    <a:solidFill>
                      <a:schemeClr val="bg1"/>
                    </a:solidFill>
                    <a:latin typeface="Calibri" pitchFamily="34" charset="0"/>
                  </a:rPr>
                  <a:t>User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7503395" y="2742082"/>
              <a:ext cx="864752" cy="240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200" smtClean="0">
                  <a:latin typeface="Calibri" pitchFamily="34" charset="0"/>
                </a:rPr>
                <a:t>2. Data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42443" y="3116070"/>
              <a:ext cx="1048206" cy="240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r"/>
              <a:r>
                <a:rPr lang="en-US" sz="1200" smtClean="0">
                  <a:latin typeface="Calibri" pitchFamily="34" charset="0"/>
                </a:rPr>
                <a:t>4. Informasi</a:t>
              </a:r>
              <a:endParaRPr lang="en-US" sz="1200">
                <a:latin typeface="Calibri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306758" y="3998607"/>
              <a:ext cx="1073080" cy="101717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smtClean="0">
                  <a:latin typeface="Calibri" pitchFamily="34" charset="0"/>
                </a:rPr>
                <a:t>DBMS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30" name="Up-Down Arrow 29"/>
            <p:cNvSpPr/>
            <p:nvPr/>
          </p:nvSpPr>
          <p:spPr>
            <a:xfrm rot="10800000" flipH="1">
              <a:off x="6747544" y="3656623"/>
              <a:ext cx="191511" cy="554442"/>
            </a:xfrm>
            <a:prstGeom prst="up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Up-Down Arrow 30"/>
            <p:cNvSpPr/>
            <p:nvPr/>
          </p:nvSpPr>
          <p:spPr>
            <a:xfrm rot="10800000" flipH="1">
              <a:off x="6792094" y="4810349"/>
              <a:ext cx="191511" cy="554442"/>
            </a:xfrm>
            <a:prstGeom prst="up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AutoShape 3200"/>
            <p:cNvSpPr>
              <a:spLocks noChangeArrowheads="1"/>
            </p:cNvSpPr>
            <p:nvPr/>
          </p:nvSpPr>
          <p:spPr bwMode="auto">
            <a:xfrm>
              <a:off x="8322935" y="2382346"/>
              <a:ext cx="1847854" cy="1361364"/>
            </a:xfrm>
            <a:prstGeom prst="cloudCallout">
              <a:avLst>
                <a:gd name="adj1" fmla="val -12727"/>
                <a:gd name="adj2" fmla="val 4607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1. Problem Subsistem</a:t>
              </a: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smtClean="0">
                  <a:solidFill>
                    <a:srgbClr val="FF0000"/>
                  </a:solidFill>
                  <a:latin typeface="Times New Roman"/>
                  <a:ea typeface="Times New Roman"/>
                </a:rPr>
                <a:t>Penjualan</a:t>
              </a: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5283899" y="2911077"/>
              <a:ext cx="906752" cy="210610"/>
            </a:xfrm>
            <a:prstGeom prst="lef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03395" y="4387960"/>
              <a:ext cx="3167467" cy="1681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3</a:t>
              </a:r>
              <a:r>
                <a:rPr lang="en-US" sz="1200" smtClean="0">
                  <a:latin typeface="Calibri" pitchFamily="34" charset="0"/>
                </a:rPr>
                <a:t> platform yang perlu diketahui dalam pembuatan aplikasi database  (komputer):</a:t>
              </a:r>
            </a:p>
            <a:p>
              <a:pPr marL="228600" indent="-228600">
                <a:buAutoNum type="arabicParenR"/>
              </a:pPr>
              <a:r>
                <a:rPr lang="en-US" sz="1200" smtClean="0">
                  <a:latin typeface="Calibri" pitchFamily="34" charset="0"/>
                </a:rPr>
                <a:t>DBMS</a:t>
              </a:r>
            </a:p>
            <a:p>
              <a:pPr marL="228600" indent="-228600">
                <a:buAutoNum type="arabicParenR"/>
              </a:pPr>
              <a:r>
                <a:rPr lang="en-US" sz="1200" smtClean="0">
                  <a:latin typeface="Calibri" pitchFamily="34" charset="0"/>
                </a:rPr>
                <a:t>Sistem Operasi </a:t>
              </a:r>
            </a:p>
            <a:p>
              <a:pPr marL="228600" indent="-228600">
                <a:buAutoNum type="arabicParenR"/>
              </a:pPr>
              <a:r>
                <a:rPr lang="en-US" sz="1200" smtClean="0">
                  <a:latin typeface="Calibri" pitchFamily="34" charset="0"/>
                </a:rPr>
                <a:t>Bahasa Pemrograman</a:t>
              </a:r>
            </a:p>
            <a:p>
              <a:endParaRPr lang="en-US" sz="1200">
                <a:latin typeface="Calibri" pitchFamily="34" charset="0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0255377" y="97985"/>
            <a:ext cx="1298448" cy="52243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45459" y="127181"/>
            <a:ext cx="1088827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mtClean="0">
                <a:latin typeface="AR JULIAN" pitchFamily="2" charset="0"/>
                <a:sym typeface="Wingdings"/>
              </a:rPr>
              <a:t> STUDI KASUS </a:t>
            </a:r>
            <a:r>
              <a:rPr lang="en-US" sz="2800" smtClean="0">
                <a:latin typeface="AR JULIAN" pitchFamily="2" charset="0"/>
              </a:rPr>
              <a:t>: </a:t>
            </a:r>
            <a:r>
              <a:rPr lang="en-US" sz="2800" smtClean="0">
                <a:solidFill>
                  <a:srgbClr val="0033CC"/>
                </a:solidFill>
                <a:latin typeface="AR JULIAN" pitchFamily="2" charset="0"/>
              </a:rPr>
              <a:t>APLIKASI DATABASE </a:t>
            </a:r>
            <a:r>
              <a:rPr lang="en-US" sz="2800" smtClean="0">
                <a:solidFill>
                  <a:srgbClr val="FF0000"/>
                </a:solidFill>
                <a:latin typeface="AR JULIAN" pitchFamily="2" charset="0"/>
              </a:rPr>
              <a:t>Analisis &amp; desain</a:t>
            </a:r>
            <a:endParaRPr lang="id-ID" sz="2800">
              <a:solidFill>
                <a:srgbClr val="FF0000"/>
              </a:solidFill>
              <a:latin typeface="AR JULIAN" pitchFamily="2" charset="0"/>
            </a:endParaRPr>
          </a:p>
          <a:p>
            <a:pPr algn="l"/>
            <a:r>
              <a:rPr lang="en-US" sz="2800" smtClean="0">
                <a:latin typeface="AR JULIAN" pitchFamily="2" charset="0"/>
              </a:rPr>
              <a:t> </a:t>
            </a:r>
            <a:endParaRPr lang="id-ID" sz="2800">
              <a:latin typeface="AR JULIAN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614" y="815992"/>
            <a:ext cx="11679058" cy="30777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srgbClr val="FF0000"/>
                </a:solidFill>
              </a:rPr>
              <a:t>Analisis </a:t>
            </a:r>
            <a:r>
              <a:rPr lang="en-US">
                <a:solidFill>
                  <a:srgbClr val="FF0000"/>
                </a:solidFill>
              </a:rPr>
              <a:t>dan Pemodelan </a:t>
            </a:r>
            <a:r>
              <a:rPr lang="en-US" smtClean="0">
                <a:solidFill>
                  <a:srgbClr val="FF0000"/>
                </a:solidFill>
              </a:rPr>
              <a:t>Data</a:t>
            </a:r>
          </a:p>
          <a:p>
            <a:r>
              <a:rPr lang="en-US" sz="1600" smtClean="0"/>
              <a:t>     A. Model-ER</a:t>
            </a:r>
            <a:r>
              <a:rPr lang="en-US" sz="1600"/>
              <a:t>: Diagram ER </a:t>
            </a:r>
            <a:r>
              <a:rPr lang="en-US" sz="1600" smtClean="0"/>
              <a:t>Penjualan</a:t>
            </a:r>
          </a:p>
          <a:p>
            <a:endParaRPr lang="en-US" sz="1600"/>
          </a:p>
          <a:p>
            <a:endParaRPr lang="en-US" sz="1600" smtClean="0"/>
          </a:p>
          <a:p>
            <a:endParaRPr lang="en-US" sz="1600"/>
          </a:p>
          <a:p>
            <a:endParaRPr lang="en-US" sz="1600" smtClean="0"/>
          </a:p>
          <a:p>
            <a:endParaRPr lang="en-US" sz="1600"/>
          </a:p>
          <a:p>
            <a:endParaRPr lang="en-US" sz="1600" smtClean="0"/>
          </a:p>
          <a:p>
            <a:endParaRPr lang="en-US" sz="1600"/>
          </a:p>
          <a:p>
            <a:endParaRPr lang="en-US" sz="1600" smtClean="0"/>
          </a:p>
          <a:p>
            <a:endParaRPr lang="en-US" sz="1600" smtClean="0"/>
          </a:p>
          <a:p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610890" y="1442406"/>
            <a:ext cx="5982011" cy="2232213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Times New Roman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 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Diagram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ER : SubSistem Penjualan Barang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45459" y="1560824"/>
            <a:ext cx="5865497" cy="1786890"/>
            <a:chOff x="1384" y="961"/>
            <a:chExt cx="9722" cy="2814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1903" y="2044"/>
              <a:ext cx="8574" cy="846"/>
              <a:chOff x="1655" y="1119"/>
              <a:chExt cx="8574" cy="846"/>
            </a:xfrm>
          </p:grpSpPr>
          <p:sp>
            <p:nvSpPr>
              <p:cNvPr id="61" name="Text Box 5007"/>
              <p:cNvSpPr txBox="1">
                <a:spLocks noChangeArrowheads="1"/>
              </p:cNvSpPr>
              <p:nvPr/>
            </p:nvSpPr>
            <p:spPr bwMode="auto">
              <a:xfrm>
                <a:off x="1655" y="1187"/>
                <a:ext cx="1424" cy="7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Master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(transaksi)</a:t>
                </a:r>
              </a:p>
            </p:txBody>
          </p:sp>
          <p:sp>
            <p:nvSpPr>
              <p:cNvPr id="62" name="Text Box 5008"/>
              <p:cNvSpPr txBox="1">
                <a:spLocks noChangeArrowheads="1"/>
              </p:cNvSpPr>
              <p:nvPr/>
            </p:nvSpPr>
            <p:spPr bwMode="auto">
              <a:xfrm>
                <a:off x="5230" y="1153"/>
                <a:ext cx="1424" cy="7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Detil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(transaksi)</a:t>
                </a:r>
              </a:p>
            </p:txBody>
          </p:sp>
          <p:cxnSp>
            <p:nvCxnSpPr>
              <p:cNvPr id="63" name="AutoShape 5009"/>
              <p:cNvCxnSpPr>
                <a:cxnSpLocks noChangeShapeType="1"/>
              </p:cNvCxnSpPr>
              <p:nvPr/>
            </p:nvCxnSpPr>
            <p:spPr bwMode="auto">
              <a:xfrm>
                <a:off x="3079" y="1536"/>
                <a:ext cx="215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4" name="Text Box 5010"/>
              <p:cNvSpPr txBox="1">
                <a:spLocks noChangeArrowheads="1"/>
              </p:cNvSpPr>
              <p:nvPr/>
            </p:nvSpPr>
            <p:spPr bwMode="auto">
              <a:xfrm>
                <a:off x="8805" y="1153"/>
                <a:ext cx="1424" cy="7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Barang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(Master)</a:t>
                </a:r>
              </a:p>
            </p:txBody>
          </p:sp>
          <p:cxnSp>
            <p:nvCxnSpPr>
              <p:cNvPr id="65" name="AutoShape 5011"/>
              <p:cNvCxnSpPr>
                <a:cxnSpLocks noChangeShapeType="1"/>
              </p:cNvCxnSpPr>
              <p:nvPr/>
            </p:nvCxnSpPr>
            <p:spPr bwMode="auto">
              <a:xfrm>
                <a:off x="6654" y="1536"/>
                <a:ext cx="215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6" name="Group 65"/>
              <p:cNvGrpSpPr>
                <a:grpSpLocks/>
              </p:cNvGrpSpPr>
              <p:nvPr/>
            </p:nvGrpSpPr>
            <p:grpSpPr bwMode="auto">
              <a:xfrm>
                <a:off x="3625" y="1119"/>
                <a:ext cx="1258" cy="812"/>
                <a:chOff x="3625" y="1119"/>
                <a:chExt cx="1258" cy="812"/>
              </a:xfrm>
            </p:grpSpPr>
            <p:sp>
              <p:nvSpPr>
                <p:cNvPr id="74" name="AutoShape 5013"/>
                <p:cNvSpPr>
                  <a:spLocks noChangeArrowheads="1"/>
                </p:cNvSpPr>
                <p:nvPr/>
              </p:nvSpPr>
              <p:spPr bwMode="auto">
                <a:xfrm>
                  <a:off x="3625" y="1119"/>
                  <a:ext cx="1258" cy="812"/>
                </a:xfrm>
                <a:prstGeom prst="diamond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Text Box 5014"/>
                <p:cNvSpPr txBox="1">
                  <a:spLocks noChangeArrowheads="1"/>
                </p:cNvSpPr>
                <p:nvPr/>
              </p:nvSpPr>
              <p:spPr bwMode="auto">
                <a:xfrm>
                  <a:off x="3625" y="1306"/>
                  <a:ext cx="1193" cy="5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/>
                      <a:ea typeface="Times New Roman"/>
                    </a:rPr>
                    <a:t>Memiliki</a:t>
                  </a: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endParaRPr>
                </a:p>
              </p:txBody>
            </p:sp>
          </p:grpSp>
          <p:sp>
            <p:nvSpPr>
              <p:cNvPr id="67" name="Text Box 5015"/>
              <p:cNvSpPr txBox="1">
                <a:spLocks noChangeArrowheads="1"/>
              </p:cNvSpPr>
              <p:nvPr/>
            </p:nvSpPr>
            <p:spPr bwMode="auto">
              <a:xfrm>
                <a:off x="3079" y="1167"/>
                <a:ext cx="61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1</a:t>
                </a:r>
              </a:p>
            </p:txBody>
          </p:sp>
          <p:grpSp>
            <p:nvGrpSpPr>
              <p:cNvPr id="68" name="Group 67"/>
              <p:cNvGrpSpPr>
                <a:grpSpLocks/>
              </p:cNvGrpSpPr>
              <p:nvPr/>
            </p:nvGrpSpPr>
            <p:grpSpPr bwMode="auto">
              <a:xfrm>
                <a:off x="7150" y="1119"/>
                <a:ext cx="1258" cy="812"/>
                <a:chOff x="3625" y="1119"/>
                <a:chExt cx="1258" cy="812"/>
              </a:xfrm>
            </p:grpSpPr>
            <p:sp>
              <p:nvSpPr>
                <p:cNvPr id="72" name="AutoShape 5017"/>
                <p:cNvSpPr>
                  <a:spLocks noChangeArrowheads="1"/>
                </p:cNvSpPr>
                <p:nvPr/>
              </p:nvSpPr>
              <p:spPr bwMode="auto">
                <a:xfrm>
                  <a:off x="3625" y="1119"/>
                  <a:ext cx="1258" cy="812"/>
                </a:xfrm>
                <a:prstGeom prst="diamond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Text Box 5018"/>
                <p:cNvSpPr txBox="1">
                  <a:spLocks noChangeArrowheads="1"/>
                </p:cNvSpPr>
                <p:nvPr/>
              </p:nvSpPr>
              <p:spPr bwMode="auto">
                <a:xfrm>
                  <a:off x="3625" y="1306"/>
                  <a:ext cx="1193" cy="5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/>
                      <a:ea typeface="Times New Roman"/>
                    </a:rPr>
                    <a:t>Memiliki</a:t>
                  </a: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endParaRPr>
                </a:p>
              </p:txBody>
            </p:sp>
          </p:grpSp>
          <p:sp>
            <p:nvSpPr>
              <p:cNvPr id="69" name="Text Box 5019"/>
              <p:cNvSpPr txBox="1">
                <a:spLocks noChangeArrowheads="1"/>
              </p:cNvSpPr>
              <p:nvPr/>
            </p:nvSpPr>
            <p:spPr bwMode="auto">
              <a:xfrm>
                <a:off x="4685" y="1136"/>
                <a:ext cx="61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N</a:t>
                </a:r>
              </a:p>
            </p:txBody>
          </p:sp>
          <p:sp>
            <p:nvSpPr>
              <p:cNvPr id="70" name="Text Box 5020"/>
              <p:cNvSpPr txBox="1">
                <a:spLocks noChangeArrowheads="1"/>
              </p:cNvSpPr>
              <p:nvPr/>
            </p:nvSpPr>
            <p:spPr bwMode="auto">
              <a:xfrm>
                <a:off x="6620" y="1198"/>
                <a:ext cx="61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N</a:t>
                </a:r>
              </a:p>
            </p:txBody>
          </p:sp>
          <p:sp>
            <p:nvSpPr>
              <p:cNvPr id="71" name="Text Box 5021"/>
              <p:cNvSpPr txBox="1">
                <a:spLocks noChangeArrowheads="1"/>
              </p:cNvSpPr>
              <p:nvPr/>
            </p:nvSpPr>
            <p:spPr bwMode="auto">
              <a:xfrm>
                <a:off x="8226" y="1167"/>
                <a:ext cx="61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1</a:t>
                </a:r>
              </a:p>
            </p:txBody>
          </p: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8591" y="1044"/>
              <a:ext cx="1439" cy="676"/>
              <a:chOff x="8591" y="1044"/>
              <a:chExt cx="1439" cy="676"/>
            </a:xfrm>
          </p:grpSpPr>
          <p:sp>
            <p:nvSpPr>
              <p:cNvPr id="59" name="Oval 58"/>
              <p:cNvSpPr>
                <a:spLocks noChangeArrowheads="1"/>
              </p:cNvSpPr>
              <p:nvPr/>
            </p:nvSpPr>
            <p:spPr bwMode="auto">
              <a:xfrm>
                <a:off x="8591" y="1044"/>
                <a:ext cx="1439" cy="6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Text Box 5024"/>
              <p:cNvSpPr txBox="1">
                <a:spLocks noChangeArrowheads="1"/>
              </p:cNvSpPr>
              <p:nvPr/>
            </p:nvSpPr>
            <p:spPr bwMode="auto">
              <a:xfrm>
                <a:off x="8739" y="1044"/>
                <a:ext cx="1093" cy="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#Kode_</a:t>
                </a:r>
                <a:b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</a:b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Barang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1457" y="961"/>
              <a:ext cx="1522" cy="676"/>
              <a:chOff x="8591" y="1044"/>
              <a:chExt cx="1439" cy="676"/>
            </a:xfrm>
          </p:grpSpPr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8591" y="1044"/>
                <a:ext cx="1439" cy="6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Text Box 5027"/>
              <p:cNvSpPr txBox="1">
                <a:spLocks noChangeArrowheads="1"/>
              </p:cNvSpPr>
              <p:nvPr/>
            </p:nvSpPr>
            <p:spPr bwMode="auto">
              <a:xfrm>
                <a:off x="8739" y="1044"/>
                <a:ext cx="1093" cy="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#No_</a:t>
                </a:r>
                <a:b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</a:b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Transaksi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</p:grpSp>
        <p:cxnSp>
          <p:nvCxnSpPr>
            <p:cNvPr id="27" name="AutoShape 5028"/>
            <p:cNvCxnSpPr>
              <a:cxnSpLocks noChangeShapeType="1"/>
            </p:cNvCxnSpPr>
            <p:nvPr/>
          </p:nvCxnSpPr>
          <p:spPr bwMode="auto">
            <a:xfrm>
              <a:off x="2052" y="1637"/>
              <a:ext cx="199" cy="4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5029"/>
            <p:cNvCxnSpPr>
              <a:cxnSpLocks noChangeShapeType="1"/>
            </p:cNvCxnSpPr>
            <p:nvPr/>
          </p:nvCxnSpPr>
          <p:spPr bwMode="auto">
            <a:xfrm>
              <a:off x="9550" y="1720"/>
              <a:ext cx="199" cy="3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8756" y="3230"/>
              <a:ext cx="1076" cy="511"/>
              <a:chOff x="8591" y="1044"/>
              <a:chExt cx="1439" cy="676"/>
            </a:xfrm>
          </p:grpSpPr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8591" y="1044"/>
                <a:ext cx="1439" cy="6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 Box 5032"/>
              <p:cNvSpPr txBox="1">
                <a:spLocks noChangeArrowheads="1"/>
              </p:cNvSpPr>
              <p:nvPr/>
            </p:nvSpPr>
            <p:spPr bwMode="auto">
              <a:xfrm>
                <a:off x="8739" y="1089"/>
                <a:ext cx="1093" cy="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Nama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10030" y="3230"/>
              <a:ext cx="1076" cy="511"/>
              <a:chOff x="8591" y="1044"/>
              <a:chExt cx="1439" cy="676"/>
            </a:xfrm>
          </p:grpSpPr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8591" y="1044"/>
                <a:ext cx="1439" cy="6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Text Box 5035"/>
              <p:cNvSpPr txBox="1">
                <a:spLocks noChangeArrowheads="1"/>
              </p:cNvSpPr>
              <p:nvPr/>
            </p:nvSpPr>
            <p:spPr bwMode="auto">
              <a:xfrm>
                <a:off x="8591" y="1190"/>
                <a:ext cx="1439" cy="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Harga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</p:grpSp>
        <p:cxnSp>
          <p:nvCxnSpPr>
            <p:cNvPr id="31" name="AutoShape 5036"/>
            <p:cNvCxnSpPr>
              <a:cxnSpLocks noChangeShapeType="1"/>
            </p:cNvCxnSpPr>
            <p:nvPr/>
          </p:nvCxnSpPr>
          <p:spPr bwMode="auto">
            <a:xfrm>
              <a:off x="10030" y="2856"/>
              <a:ext cx="447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5037"/>
            <p:cNvCxnSpPr>
              <a:cxnSpLocks noChangeShapeType="1"/>
            </p:cNvCxnSpPr>
            <p:nvPr/>
          </p:nvCxnSpPr>
          <p:spPr bwMode="auto">
            <a:xfrm flipH="1">
              <a:off x="9402" y="2856"/>
              <a:ext cx="148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1384" y="3264"/>
              <a:ext cx="1233" cy="511"/>
              <a:chOff x="8739" y="1044"/>
              <a:chExt cx="1291" cy="676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8739" y="1044"/>
                <a:ext cx="1291" cy="6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Text Box 5040"/>
              <p:cNvSpPr txBox="1">
                <a:spLocks noChangeArrowheads="1"/>
              </p:cNvSpPr>
              <p:nvPr/>
            </p:nvSpPr>
            <p:spPr bwMode="auto">
              <a:xfrm>
                <a:off x="8914" y="1044"/>
                <a:ext cx="1093" cy="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Tanggal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</p:grpSp>
        <p:cxnSp>
          <p:nvCxnSpPr>
            <p:cNvPr id="34" name="AutoShape 5041"/>
            <p:cNvCxnSpPr>
              <a:cxnSpLocks noChangeShapeType="1"/>
            </p:cNvCxnSpPr>
            <p:nvPr/>
          </p:nvCxnSpPr>
          <p:spPr bwMode="auto">
            <a:xfrm>
              <a:off x="2731" y="2890"/>
              <a:ext cx="447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5042"/>
            <p:cNvCxnSpPr>
              <a:cxnSpLocks noChangeShapeType="1"/>
            </p:cNvCxnSpPr>
            <p:nvPr/>
          </p:nvCxnSpPr>
          <p:spPr bwMode="auto">
            <a:xfrm flipH="1">
              <a:off x="2103" y="2890"/>
              <a:ext cx="148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2813" y="3264"/>
              <a:ext cx="1209" cy="511"/>
              <a:chOff x="2813" y="3264"/>
              <a:chExt cx="1209" cy="511"/>
            </a:xfrm>
          </p:grpSpPr>
          <p:sp>
            <p:nvSpPr>
              <p:cNvPr id="49" name="Oval 48"/>
              <p:cNvSpPr>
                <a:spLocks noChangeArrowheads="1"/>
              </p:cNvSpPr>
              <p:nvPr/>
            </p:nvSpPr>
            <p:spPr bwMode="auto">
              <a:xfrm>
                <a:off x="2813" y="3264"/>
                <a:ext cx="1209" cy="5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Text Box 5045"/>
              <p:cNvSpPr txBox="1">
                <a:spLocks noChangeArrowheads="1"/>
              </p:cNvSpPr>
              <p:nvPr/>
            </p:nvSpPr>
            <p:spPr bwMode="auto">
              <a:xfrm>
                <a:off x="2937" y="3264"/>
                <a:ext cx="1003" cy="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Jumlah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4849" y="3264"/>
              <a:ext cx="1374" cy="511"/>
              <a:chOff x="8591" y="1044"/>
              <a:chExt cx="1439" cy="676"/>
            </a:xfrm>
          </p:grpSpPr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8591" y="1044"/>
                <a:ext cx="1439" cy="6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Text Box 5048"/>
              <p:cNvSpPr txBox="1">
                <a:spLocks noChangeArrowheads="1"/>
              </p:cNvSpPr>
              <p:nvPr/>
            </p:nvSpPr>
            <p:spPr bwMode="auto">
              <a:xfrm>
                <a:off x="8739" y="1044"/>
                <a:ext cx="1093" cy="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Jam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</p:grpSp>
        <p:cxnSp>
          <p:nvCxnSpPr>
            <p:cNvPr id="38" name="AutoShape 5049"/>
            <p:cNvCxnSpPr>
              <a:cxnSpLocks noChangeShapeType="1"/>
            </p:cNvCxnSpPr>
            <p:nvPr/>
          </p:nvCxnSpPr>
          <p:spPr bwMode="auto">
            <a:xfrm flipH="1">
              <a:off x="5711" y="2873"/>
              <a:ext cx="148" cy="3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5050"/>
            <p:cNvCxnSpPr>
              <a:cxnSpLocks noChangeShapeType="1"/>
            </p:cNvCxnSpPr>
            <p:nvPr/>
          </p:nvCxnSpPr>
          <p:spPr bwMode="auto">
            <a:xfrm>
              <a:off x="6505" y="2932"/>
              <a:ext cx="282" cy="4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6422" y="3264"/>
              <a:ext cx="1209" cy="511"/>
              <a:chOff x="2813" y="3264"/>
              <a:chExt cx="1209" cy="511"/>
            </a:xfrm>
          </p:grpSpPr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2813" y="3264"/>
                <a:ext cx="1209" cy="51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Text Box 5053"/>
              <p:cNvSpPr txBox="1">
                <a:spLocks noChangeArrowheads="1"/>
              </p:cNvSpPr>
              <p:nvPr/>
            </p:nvSpPr>
            <p:spPr bwMode="auto">
              <a:xfrm>
                <a:off x="2937" y="3264"/>
                <a:ext cx="1003" cy="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QTY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41" name="Group 40"/>
            <p:cNvGrpSpPr>
              <a:grpSpLocks/>
            </p:cNvGrpSpPr>
            <p:nvPr/>
          </p:nvGrpSpPr>
          <p:grpSpPr bwMode="auto">
            <a:xfrm>
              <a:off x="5131" y="1126"/>
              <a:ext cx="1374" cy="511"/>
              <a:chOff x="8591" y="1044"/>
              <a:chExt cx="1439" cy="676"/>
            </a:xfrm>
          </p:grpSpPr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8591" y="1044"/>
                <a:ext cx="1439" cy="6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Text Box 5056"/>
              <p:cNvSpPr txBox="1">
                <a:spLocks noChangeArrowheads="1"/>
              </p:cNvSpPr>
              <p:nvPr/>
            </p:nvSpPr>
            <p:spPr bwMode="auto">
              <a:xfrm>
                <a:off x="8739" y="1044"/>
                <a:ext cx="1093" cy="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Tanggal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</p:grpSp>
        <p:cxnSp>
          <p:nvCxnSpPr>
            <p:cNvPr id="42" name="AutoShape 5057"/>
            <p:cNvCxnSpPr>
              <a:cxnSpLocks noChangeShapeType="1"/>
            </p:cNvCxnSpPr>
            <p:nvPr/>
          </p:nvCxnSpPr>
          <p:spPr bwMode="auto">
            <a:xfrm>
              <a:off x="5859" y="1637"/>
              <a:ext cx="216" cy="4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Rectangle 3"/>
          <p:cNvSpPr/>
          <p:nvPr/>
        </p:nvSpPr>
        <p:spPr>
          <a:xfrm>
            <a:off x="269614" y="3981120"/>
            <a:ext cx="11679058" cy="275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srgbClr val="FF0000"/>
                </a:solidFill>
              </a:rPr>
              <a:t>Desain </a:t>
            </a:r>
            <a:r>
              <a:rPr lang="en-US">
                <a:solidFill>
                  <a:srgbClr val="FF0000"/>
                </a:solidFill>
              </a:rPr>
              <a:t>Relasi/Tabel</a:t>
            </a:r>
          </a:p>
          <a:p>
            <a:r>
              <a:rPr lang="en-US" sz="1200" smtClean="0"/>
              <a:t>Desain </a:t>
            </a:r>
            <a:r>
              <a:rPr lang="en-US" sz="1200"/>
              <a:t>Nama Database : PENJUALAN</a:t>
            </a:r>
          </a:p>
          <a:p>
            <a:r>
              <a:rPr lang="en-US" sz="1200"/>
              <a:t>Desain Relasi/Tabel 	: </a:t>
            </a:r>
            <a:endParaRPr lang="en-US" sz="1200" smtClean="0"/>
          </a:p>
          <a:p>
            <a:pPr marL="168275" indent="-168275">
              <a:buFontTx/>
              <a:buChar char="-"/>
            </a:pPr>
            <a:r>
              <a:rPr lang="en-US" sz="1200" smtClean="0">
                <a:solidFill>
                  <a:srgbClr val="FF0000"/>
                </a:solidFill>
              </a:rPr>
              <a:t>4 penjelesan tabel</a:t>
            </a:r>
          </a:p>
          <a:p>
            <a:pPr marL="168275" indent="-168275">
              <a:buFontTx/>
              <a:buChar char="-"/>
            </a:pPr>
            <a:r>
              <a:rPr lang="en-US" sz="1200" smtClean="0">
                <a:solidFill>
                  <a:srgbClr val="FF0000"/>
                </a:solidFill>
              </a:rPr>
              <a:t>Struktur ada 7 kolom :</a:t>
            </a:r>
          </a:p>
          <a:p>
            <a:pPr marL="400050" lvl="1" indent="-174625">
              <a:buFont typeface="Courier New" pitchFamily="49" charset="0"/>
              <a:buChar char="o"/>
            </a:pPr>
            <a:r>
              <a:rPr lang="en-US" sz="1200" smtClean="0"/>
              <a:t>No = nomor urut fieldname</a:t>
            </a:r>
          </a:p>
          <a:p>
            <a:pPr marL="400050" lvl="1" indent="-174625">
              <a:buFont typeface="Courier New" pitchFamily="49" charset="0"/>
              <a:buChar char="o"/>
            </a:pPr>
            <a:r>
              <a:rPr lang="en-US" sz="1200" smtClean="0"/>
              <a:t>Fieldname = nama atribut</a:t>
            </a:r>
          </a:p>
          <a:p>
            <a:pPr marL="400050" lvl="1" indent="-174625">
              <a:buFont typeface="Courier New" pitchFamily="49" charset="0"/>
              <a:buChar char="o"/>
            </a:pPr>
            <a:r>
              <a:rPr lang="en-US" sz="1200" smtClean="0"/>
              <a:t>Type = Tipe data</a:t>
            </a:r>
          </a:p>
          <a:p>
            <a:pPr marL="400050" lvl="1" indent="-174625">
              <a:buFont typeface="Courier New" pitchFamily="49" charset="0"/>
              <a:buChar char="o"/>
            </a:pPr>
            <a:r>
              <a:rPr lang="en-US" sz="1200" smtClean="0"/>
              <a:t>Size = ukuran (satuan byte)</a:t>
            </a:r>
          </a:p>
          <a:p>
            <a:pPr marL="400050" lvl="1" indent="-174625">
              <a:buFont typeface="Courier New" pitchFamily="49" charset="0"/>
              <a:buChar char="o"/>
            </a:pPr>
            <a:r>
              <a:rPr lang="en-US" sz="1200" smtClean="0"/>
              <a:t>Default = yang dilakukan otomatis</a:t>
            </a:r>
            <a:br>
              <a:rPr lang="en-US" sz="1200" smtClean="0"/>
            </a:br>
            <a:r>
              <a:rPr lang="en-US" sz="1200" smtClean="0"/>
              <a:t>               jika “lupa”</a:t>
            </a:r>
          </a:p>
          <a:p>
            <a:pPr marL="400050" lvl="1" indent="-174625">
              <a:buFont typeface="Courier New" pitchFamily="49" charset="0"/>
              <a:buChar char="o"/>
            </a:pPr>
            <a:r>
              <a:rPr lang="en-US" sz="1200" smtClean="0"/>
              <a:t>Constraints = Batasan validasi data</a:t>
            </a:r>
          </a:p>
          <a:p>
            <a:pPr marL="400050" lvl="1" indent="-174625">
              <a:buFont typeface="Courier New" pitchFamily="49" charset="0"/>
              <a:buChar char="o"/>
            </a:pPr>
            <a:r>
              <a:rPr lang="en-US" sz="1200" smtClean="0"/>
              <a:t>Description = penejelasan/keterangan</a:t>
            </a:r>
          </a:p>
          <a:p>
            <a:pPr marL="225425" lvl="1"/>
            <a:endParaRPr lang="en-US" sz="110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09164"/>
              </p:ext>
            </p:extLst>
          </p:nvPr>
        </p:nvGraphicFramePr>
        <p:xfrm>
          <a:off x="3684996" y="4095318"/>
          <a:ext cx="8094628" cy="2602484"/>
        </p:xfrm>
        <a:graphic>
          <a:graphicData uri="http://schemas.openxmlformats.org/drawingml/2006/table">
            <a:tbl>
              <a:tblPr firstRow="1" firstCol="1" bandRow="1"/>
              <a:tblGrid>
                <a:gridCol w="389572"/>
                <a:gridCol w="1139952"/>
                <a:gridCol w="524383"/>
                <a:gridCol w="458597"/>
                <a:gridCol w="780098"/>
                <a:gridCol w="999871"/>
                <a:gridCol w="3802155"/>
              </a:tblGrid>
              <a:tr h="0">
                <a:tc gridSpan="7"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smtClean="0">
                          <a:solidFill>
                            <a:srgbClr val="00B0F0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1. Nama </a:t>
                      </a:r>
                      <a:r>
                        <a:rPr lang="en-US" sz="1400">
                          <a:solidFill>
                            <a:srgbClr val="00B0F0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Tabel</a:t>
                      </a: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	: </a:t>
                      </a:r>
                      <a:r>
                        <a:rPr lang="en-US" sz="1400" b="1">
                          <a:effectLst/>
                          <a:latin typeface="Calibri"/>
                          <a:ea typeface="Calibri"/>
                          <a:cs typeface="Arial"/>
                        </a:rPr>
                        <a:t>Barang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smtClean="0">
                          <a:solidFill>
                            <a:srgbClr val="00B0F0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2. Primary </a:t>
                      </a:r>
                      <a:r>
                        <a:rPr lang="en-US" sz="1400">
                          <a:solidFill>
                            <a:srgbClr val="00B0F0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Key	</a:t>
                      </a: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: Kode_Barang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smtClean="0">
                          <a:solidFill>
                            <a:srgbClr val="00B0F0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3. Fungsi</a:t>
                      </a: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	</a:t>
                      </a: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	: </a:t>
                      </a: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Tabel Master Barang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solidFill>
                            <a:srgbClr val="00B0F0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4. Struktur		</a:t>
                      </a:r>
                      <a:r>
                        <a:rPr lang="en-US" sz="14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(1)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Fieldname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(2)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Type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(3)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Size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(4)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Default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(5)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Constraints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(6)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Description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(7)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Kode_Barang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Char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Format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K-XXXXXX, XXXXXX=000001 sd 999999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(Perluasan = BarCode/ QRCode)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Nama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Char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50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Unik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Nama identitas barang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Harga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Real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.2 digit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Harga satuan barang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Total (Byte) =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68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6724865" y="1144969"/>
            <a:ext cx="5278514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smtClean="0"/>
              <a:t>B</a:t>
            </a:r>
            <a:r>
              <a:rPr lang="en-US" sz="1600"/>
              <a:t>.  Model-R : Skema Relasi Penjualan</a:t>
            </a:r>
          </a:p>
          <a:p>
            <a:pPr marL="284163" indent="-284163"/>
            <a:r>
              <a:rPr lang="en-US" sz="1600" smtClean="0">
                <a:solidFill>
                  <a:srgbClr val="0033CC"/>
                </a:solidFill>
              </a:rPr>
              <a:t> Skema </a:t>
            </a:r>
            <a:r>
              <a:rPr lang="en-US" sz="1600">
                <a:solidFill>
                  <a:srgbClr val="0033CC"/>
                </a:solidFill>
              </a:rPr>
              <a:t>Relasi :</a:t>
            </a:r>
          </a:p>
          <a:p>
            <a:pPr marL="460375" indent="-230188"/>
            <a:r>
              <a:rPr lang="en-US" sz="1600" smtClean="0">
                <a:solidFill>
                  <a:srgbClr val="0033CC"/>
                </a:solidFill>
              </a:rPr>
              <a:t>1</a:t>
            </a:r>
            <a:r>
              <a:rPr lang="en-US" sz="1600">
                <a:solidFill>
                  <a:srgbClr val="0033CC"/>
                </a:solidFill>
              </a:rPr>
              <a:t>.	Barang </a:t>
            </a:r>
            <a:r>
              <a:rPr lang="en-US" sz="1600">
                <a:solidFill>
                  <a:srgbClr val="FF0000"/>
                </a:solidFill>
              </a:rPr>
              <a:t>(#Kode_Barang</a:t>
            </a:r>
            <a:r>
              <a:rPr lang="en-US" sz="1600">
                <a:solidFill>
                  <a:srgbClr val="0033CC"/>
                </a:solidFill>
              </a:rPr>
              <a:t>, Nama, Harga)</a:t>
            </a:r>
          </a:p>
          <a:p>
            <a:pPr marL="460375" indent="-230188"/>
            <a:r>
              <a:rPr lang="en-US" sz="1600" smtClean="0">
                <a:solidFill>
                  <a:srgbClr val="0033CC"/>
                </a:solidFill>
              </a:rPr>
              <a:t>2.</a:t>
            </a:r>
            <a:r>
              <a:rPr lang="en-US" sz="1600">
                <a:solidFill>
                  <a:srgbClr val="0033CC"/>
                </a:solidFill>
              </a:rPr>
              <a:t>	Master </a:t>
            </a:r>
            <a:r>
              <a:rPr lang="en-US" sz="1600">
                <a:solidFill>
                  <a:srgbClr val="FF0000"/>
                </a:solidFill>
              </a:rPr>
              <a:t>(#No_Transaksi</a:t>
            </a:r>
            <a:r>
              <a:rPr lang="en-US" sz="1600">
                <a:solidFill>
                  <a:srgbClr val="0033CC"/>
                </a:solidFill>
              </a:rPr>
              <a:t>, Tanggal, Jumlah)</a:t>
            </a:r>
          </a:p>
          <a:p>
            <a:pPr marL="460375" indent="-230188"/>
            <a:r>
              <a:rPr lang="en-US" sz="1600" smtClean="0">
                <a:solidFill>
                  <a:srgbClr val="0033CC"/>
                </a:solidFill>
              </a:rPr>
              <a:t>3</a:t>
            </a:r>
            <a:r>
              <a:rPr lang="en-US" sz="1600">
                <a:solidFill>
                  <a:srgbClr val="0033CC"/>
                </a:solidFill>
              </a:rPr>
              <a:t>.	Detil</a:t>
            </a:r>
            <a:r>
              <a:rPr lang="en-US" sz="1600">
                <a:solidFill>
                  <a:srgbClr val="FF0000"/>
                </a:solidFill>
              </a:rPr>
              <a:t>(#No_Transaksi, #Kode_Barang</a:t>
            </a:r>
            <a:r>
              <a:rPr lang="en-US" sz="1600">
                <a:solidFill>
                  <a:srgbClr val="0033CC"/>
                </a:solidFill>
              </a:rPr>
              <a:t>, Tanggal, Jam, QTY)</a:t>
            </a:r>
          </a:p>
          <a:p>
            <a:pPr marL="460375" indent="-230188"/>
            <a:endParaRPr lang="en-US" sz="1600"/>
          </a:p>
        </p:txBody>
      </p:sp>
      <p:sp>
        <p:nvSpPr>
          <p:cNvPr id="77" name="Rectangle 76"/>
          <p:cNvSpPr/>
          <p:nvPr/>
        </p:nvSpPr>
        <p:spPr>
          <a:xfrm>
            <a:off x="14554476" y="3674619"/>
            <a:ext cx="4694027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srgbClr val="FF0000"/>
                </a:solidFill>
              </a:rPr>
              <a:t>Desain </a:t>
            </a:r>
            <a:r>
              <a:rPr lang="en-US">
                <a:solidFill>
                  <a:srgbClr val="FF0000"/>
                </a:solidFill>
              </a:rPr>
              <a:t>Relasi/Tabel</a:t>
            </a:r>
          </a:p>
          <a:p>
            <a:endParaRPr lang="en-US" smtClean="0"/>
          </a:p>
          <a:p>
            <a:r>
              <a:rPr lang="en-US" sz="1600" smtClean="0"/>
              <a:t>Desain </a:t>
            </a:r>
            <a:r>
              <a:rPr lang="en-US" sz="1600"/>
              <a:t>Nama Database : PENJUALAN</a:t>
            </a:r>
          </a:p>
          <a:p>
            <a:r>
              <a:rPr lang="en-US" sz="1600"/>
              <a:t>Desain Relasi/Tabel 	: </a:t>
            </a:r>
            <a:endParaRPr lang="en-US" sz="1600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51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149" y="830667"/>
            <a:ext cx="1133395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srgbClr val="FF0000"/>
                </a:solidFill>
              </a:rPr>
              <a:t>Desain Relasi/Tabel : </a:t>
            </a:r>
            <a:r>
              <a:rPr lang="en-US" sz="1600" smtClean="0"/>
              <a:t>Desain </a:t>
            </a:r>
            <a:r>
              <a:rPr lang="en-US" sz="1600"/>
              <a:t>Nama Database : PENJUALAN</a:t>
            </a:r>
          </a:p>
          <a:p>
            <a:r>
              <a:rPr lang="en-US" sz="1600" smtClean="0"/>
              <a:t>     Desain </a:t>
            </a:r>
            <a:r>
              <a:rPr lang="en-US" sz="1600"/>
              <a:t>Relasi/Tabel 	: </a:t>
            </a:r>
            <a:endParaRPr lang="en-US" sz="1600" smtClean="0"/>
          </a:p>
          <a:p>
            <a:endParaRPr lang="en-US" sz="1600"/>
          </a:p>
          <a:p>
            <a:endParaRPr lang="en-US" sz="1600" smtClean="0"/>
          </a:p>
          <a:p>
            <a:endParaRPr lang="en-US" sz="1400"/>
          </a:p>
          <a:p>
            <a:endParaRPr lang="en-US" sz="1400" smtClean="0"/>
          </a:p>
          <a:p>
            <a:endParaRPr lang="en-US" sz="1400" smtClean="0"/>
          </a:p>
          <a:p>
            <a:endParaRPr lang="en-US" sz="1400" smtClean="0"/>
          </a:p>
          <a:p>
            <a:endParaRPr lang="en-US" sz="1400"/>
          </a:p>
          <a:p>
            <a:endParaRPr lang="en-US" sz="1400" smtClean="0"/>
          </a:p>
          <a:p>
            <a:endParaRPr lang="en-US" sz="1400"/>
          </a:p>
          <a:p>
            <a:endParaRPr lang="en-US" sz="1400" smtClean="0"/>
          </a:p>
          <a:p>
            <a:endParaRPr lang="en-US" sz="1400"/>
          </a:p>
          <a:p>
            <a:endParaRPr lang="en-US" sz="1400" smtClean="0"/>
          </a:p>
          <a:p>
            <a:endParaRPr lang="en-US" sz="1400"/>
          </a:p>
          <a:p>
            <a:endParaRPr lang="en-US" sz="1400" smtClean="0"/>
          </a:p>
          <a:p>
            <a:endParaRPr lang="en-US" sz="1400"/>
          </a:p>
          <a:p>
            <a:endParaRPr lang="en-US" sz="1400" smtClean="0"/>
          </a:p>
          <a:p>
            <a:endParaRPr lang="en-US" sz="1400"/>
          </a:p>
          <a:p>
            <a:endParaRPr lang="en-US" sz="1400" smtClean="0"/>
          </a:p>
          <a:p>
            <a:endParaRPr lang="en-US" sz="1400"/>
          </a:p>
          <a:p>
            <a:endParaRPr lang="en-US" sz="1400" smtClean="0"/>
          </a:p>
          <a:p>
            <a:endParaRPr lang="en-US" sz="1400"/>
          </a:p>
          <a:p>
            <a:endParaRPr lang="en-US" sz="1400" smtClean="0"/>
          </a:p>
          <a:p>
            <a:endParaRPr lang="en-US" sz="1400" smtClean="0"/>
          </a:p>
          <a:p>
            <a:endParaRPr lang="en-US" smtClean="0"/>
          </a:p>
        </p:txBody>
      </p:sp>
      <p:sp>
        <p:nvSpPr>
          <p:cNvPr id="77" name="Rectangle 76"/>
          <p:cNvSpPr/>
          <p:nvPr/>
        </p:nvSpPr>
        <p:spPr>
          <a:xfrm>
            <a:off x="14554476" y="3674619"/>
            <a:ext cx="4694027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srgbClr val="FF0000"/>
                </a:solidFill>
              </a:rPr>
              <a:t>Desain </a:t>
            </a:r>
            <a:r>
              <a:rPr lang="en-US">
                <a:solidFill>
                  <a:srgbClr val="FF0000"/>
                </a:solidFill>
              </a:rPr>
              <a:t>Relasi/Tabel</a:t>
            </a:r>
          </a:p>
          <a:p>
            <a:endParaRPr lang="en-US" smtClean="0"/>
          </a:p>
          <a:p>
            <a:r>
              <a:rPr lang="en-US" sz="1600" smtClean="0"/>
              <a:t>Desain </a:t>
            </a:r>
            <a:r>
              <a:rPr lang="en-US" sz="1600"/>
              <a:t>Nama Database : PENJUALAN</a:t>
            </a:r>
          </a:p>
          <a:p>
            <a:r>
              <a:rPr lang="en-US" sz="1600"/>
              <a:t>Desain Relasi/Tabel 	: </a:t>
            </a:r>
            <a:endParaRPr lang="en-US" sz="1600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86592"/>
              </p:ext>
            </p:extLst>
          </p:nvPr>
        </p:nvGraphicFramePr>
        <p:xfrm>
          <a:off x="3015148" y="4243473"/>
          <a:ext cx="8157437" cy="2427224"/>
        </p:xfrm>
        <a:graphic>
          <a:graphicData uri="http://schemas.openxmlformats.org/drawingml/2006/table">
            <a:tbl>
              <a:tblPr firstRow="1" firstCol="1" bandRow="1"/>
              <a:tblGrid>
                <a:gridCol w="389572"/>
                <a:gridCol w="1138428"/>
                <a:gridCol w="524383"/>
                <a:gridCol w="458597"/>
                <a:gridCol w="780098"/>
                <a:gridCol w="999871"/>
                <a:gridCol w="3866488"/>
              </a:tblGrid>
              <a:tr h="0">
                <a:tc gridSpan="7"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Nama Tabel	: </a:t>
                      </a:r>
                      <a:r>
                        <a:rPr lang="en-US" sz="1400" b="1">
                          <a:effectLst/>
                          <a:latin typeface="Calibri"/>
                          <a:ea typeface="Calibri"/>
                          <a:cs typeface="Arial"/>
                        </a:rPr>
                        <a:t>Master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Primary Key	: No_Transaksi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Fungsi	</a:t>
                      </a: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: </a:t>
                      </a: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Tabel Rekapitulasi Transaksi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Struktur	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(1)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Filedname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(2)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Type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(3)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Size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(4)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Default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(5)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Constraints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(6)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Description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(7)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No_Transaksi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Char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Otomatis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T-XXXX, XXXX=0001 sd 9999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Tanggal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Date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Format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DD/MM/YYYY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Jumlah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Real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.2 digit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Rekapitulasi Jumlah Transaksi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Total (Byte) =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26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85583"/>
              </p:ext>
            </p:extLst>
          </p:nvPr>
        </p:nvGraphicFramePr>
        <p:xfrm>
          <a:off x="3015148" y="1246013"/>
          <a:ext cx="8172708" cy="2917952"/>
        </p:xfrm>
        <a:graphic>
          <a:graphicData uri="http://schemas.openxmlformats.org/drawingml/2006/table">
            <a:tbl>
              <a:tblPr firstRow="1" firstCol="1" bandRow="1"/>
              <a:tblGrid>
                <a:gridCol w="368653"/>
                <a:gridCol w="1139952"/>
                <a:gridCol w="511367"/>
                <a:gridCol w="433971"/>
                <a:gridCol w="738208"/>
                <a:gridCol w="999871"/>
                <a:gridCol w="3980686"/>
              </a:tblGrid>
              <a:tr h="0">
                <a:tc gridSpan="7"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Nama Tabel	: </a:t>
                      </a:r>
                      <a:r>
                        <a:rPr lang="en-US" sz="1400" b="1">
                          <a:effectLst/>
                          <a:latin typeface="Calibri"/>
                          <a:ea typeface="Calibri"/>
                          <a:cs typeface="Arial"/>
                        </a:rPr>
                        <a:t>Detil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Primary Key	: No_Transaksi + Kode_Barang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Fungsi	</a:t>
                      </a: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: </a:t>
                      </a: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Tabel Rincian Detil Transaksi dari Tabel Master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Struktur	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(1)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Filedname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(2)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Type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(3)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Size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(4)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Default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(5)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Constraints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(6)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Description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(7)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No_Transaksi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Char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Kunci tamu dari  tabel Master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Kode_Barang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Char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Kunci Tamu dari tabel Barang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Tanggal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Date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Format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DD/MM/YYYY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Jam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Time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Format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HH:MM:DD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QTY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Int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Kuantitas banyaknya barang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Total (Byte) =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37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Arial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45459" y="127181"/>
            <a:ext cx="1088827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mtClean="0">
                <a:latin typeface="AR JULIAN" pitchFamily="2" charset="0"/>
                <a:sym typeface="Wingdings"/>
              </a:rPr>
              <a:t> STUDI KASUS </a:t>
            </a:r>
            <a:r>
              <a:rPr lang="en-US" sz="2800" smtClean="0">
                <a:latin typeface="AR JULIAN" pitchFamily="2" charset="0"/>
              </a:rPr>
              <a:t>: </a:t>
            </a:r>
            <a:r>
              <a:rPr lang="en-US" sz="2800" smtClean="0">
                <a:solidFill>
                  <a:srgbClr val="0033CC"/>
                </a:solidFill>
                <a:latin typeface="AR JULIAN" pitchFamily="2" charset="0"/>
              </a:rPr>
              <a:t>APLIKASI DATABASE </a:t>
            </a:r>
            <a:r>
              <a:rPr lang="en-US" sz="2800" smtClean="0">
                <a:solidFill>
                  <a:srgbClr val="FF0000"/>
                </a:solidFill>
                <a:latin typeface="AR JULIAN" pitchFamily="2" charset="0"/>
              </a:rPr>
              <a:t>Analisis &amp; desain</a:t>
            </a:r>
            <a:endParaRPr lang="id-ID" sz="2800">
              <a:solidFill>
                <a:srgbClr val="FF0000"/>
              </a:solidFill>
              <a:latin typeface="AR JULIAN" pitchFamily="2" charset="0"/>
            </a:endParaRPr>
          </a:p>
          <a:p>
            <a:pPr algn="l"/>
            <a:r>
              <a:rPr lang="en-US" sz="2800" smtClean="0">
                <a:latin typeface="AR JULIAN" pitchFamily="2" charset="0"/>
              </a:rPr>
              <a:t> </a:t>
            </a:r>
            <a:endParaRPr lang="id-ID" sz="2800">
              <a:latin typeface="AR JULI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45459" y="127181"/>
            <a:ext cx="1088827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mtClean="0">
                <a:latin typeface="AR JULIAN" pitchFamily="2" charset="0"/>
                <a:sym typeface="Wingdings"/>
              </a:rPr>
              <a:t> STUDI KASUS </a:t>
            </a:r>
            <a:r>
              <a:rPr lang="en-US" sz="2800" smtClean="0">
                <a:latin typeface="AR JULIAN" pitchFamily="2" charset="0"/>
              </a:rPr>
              <a:t>: </a:t>
            </a:r>
            <a:r>
              <a:rPr lang="en-US" sz="2800" smtClean="0">
                <a:solidFill>
                  <a:srgbClr val="0033CC"/>
                </a:solidFill>
                <a:latin typeface="AR JULIAN" pitchFamily="2" charset="0"/>
              </a:rPr>
              <a:t>APLIKASI DATABASE </a:t>
            </a:r>
            <a:r>
              <a:rPr lang="en-US" sz="2000" smtClean="0">
                <a:solidFill>
                  <a:srgbClr val="FF0000"/>
                </a:solidFill>
                <a:latin typeface="AR JULIAN" pitchFamily="2" charset="0"/>
              </a:rPr>
              <a:t>implementasi database</a:t>
            </a:r>
            <a:r>
              <a:rPr lang="en-US" sz="2800" smtClean="0">
                <a:solidFill>
                  <a:srgbClr val="0033CC"/>
                </a:solidFill>
                <a:latin typeface="AR JULIAN" pitchFamily="2" charset="0"/>
              </a:rPr>
              <a:t> </a:t>
            </a:r>
            <a:endParaRPr lang="id-ID" sz="2800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z="2800" smtClean="0">
                <a:latin typeface="AR JULIAN" pitchFamily="2" charset="0"/>
              </a:rPr>
              <a:t> </a:t>
            </a:r>
            <a:endParaRPr lang="id-ID" sz="2800">
              <a:latin typeface="AR JULIAN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554476" y="3674619"/>
            <a:ext cx="4694027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srgbClr val="FF0000"/>
                </a:solidFill>
              </a:rPr>
              <a:t>Desain </a:t>
            </a:r>
            <a:r>
              <a:rPr lang="en-US">
                <a:solidFill>
                  <a:srgbClr val="FF0000"/>
                </a:solidFill>
              </a:rPr>
              <a:t>Relasi/Tabel</a:t>
            </a:r>
          </a:p>
          <a:p>
            <a:endParaRPr lang="en-US" smtClean="0"/>
          </a:p>
          <a:p>
            <a:r>
              <a:rPr lang="en-US" sz="1600" smtClean="0"/>
              <a:t>Desain </a:t>
            </a:r>
            <a:r>
              <a:rPr lang="en-US" sz="1600"/>
              <a:t>Nama Database : PENJUALAN</a:t>
            </a:r>
          </a:p>
          <a:p>
            <a:r>
              <a:rPr lang="en-US" sz="1600"/>
              <a:t>Desain Relasi/Tabel 	: </a:t>
            </a:r>
            <a:endParaRPr lang="en-US" sz="1600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459" y="2299115"/>
            <a:ext cx="4562206" cy="31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 l="46219" t="39763" r="38991" b="8933"/>
          <a:stretch>
            <a:fillRect/>
          </a:stretch>
        </p:blipFill>
        <p:spPr bwMode="auto">
          <a:xfrm>
            <a:off x="2847058" y="3272720"/>
            <a:ext cx="1532841" cy="329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7908" y="3674619"/>
            <a:ext cx="4431642" cy="297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4183" y="852805"/>
            <a:ext cx="4485367" cy="268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714615" y="834129"/>
            <a:ext cx="4708203" cy="1169551"/>
          </a:xfrm>
          <a:prstGeom prst="rect">
            <a:avLst/>
          </a:prstGeom>
          <a:solidFill>
            <a:srgbClr val="CCFFFF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144588" algn="l"/>
              </a:tabLst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DBMS : Paradox</a:t>
            </a:r>
          </a:p>
          <a:p>
            <a:pPr>
              <a:tabLst>
                <a:tab pos="1144588" algn="l"/>
              </a:tabLst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Implementasi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85750" indent="-285750">
              <a:buFont typeface="Wingdings" pitchFamily="2" charset="2"/>
              <a:buChar char="ü"/>
              <a:tabLst>
                <a:tab pos="1027113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Tabel : Barang.db</a:t>
            </a:r>
          </a:p>
          <a:p>
            <a:pPr marL="285750" indent="-285750">
              <a:buFont typeface="Wingdings" pitchFamily="2" charset="2"/>
              <a:buChar char="ü"/>
              <a:tabLst>
                <a:tab pos="1027113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Tabel : Detail.db</a:t>
            </a:r>
          </a:p>
          <a:p>
            <a:pPr marL="285750" indent="-285750">
              <a:buFont typeface="Wingdings" pitchFamily="2" charset="2"/>
              <a:buChar char="ü"/>
              <a:tabLst>
                <a:tab pos="1027113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Tabel : Master.db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550" y="1406906"/>
            <a:ext cx="181171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Aplikasi DB :</a:t>
            </a:r>
          </a:p>
          <a:p>
            <a:pPr marL="168275" indent="-168275">
              <a:buAutoNum type="arabicPeriod"/>
            </a:pPr>
            <a:r>
              <a:rPr lang="en-US" sz="1400" smtClean="0"/>
              <a:t>Problem</a:t>
            </a:r>
          </a:p>
          <a:p>
            <a:pPr marL="168275" indent="-168275">
              <a:buAutoNum type="arabicPeriod"/>
            </a:pPr>
            <a:r>
              <a:rPr lang="en-US" sz="1400" smtClean="0"/>
              <a:t>Analisis</a:t>
            </a:r>
          </a:p>
          <a:p>
            <a:pPr marL="168275" indent="-168275">
              <a:buAutoNum type="arabicPeriod"/>
            </a:pPr>
            <a:r>
              <a:rPr lang="en-US" sz="1400" smtClean="0"/>
              <a:t>Desain</a:t>
            </a:r>
          </a:p>
          <a:p>
            <a:pPr marL="168275" indent="-168275">
              <a:buAutoNum type="arabicPeriod"/>
            </a:pPr>
            <a:r>
              <a:rPr lang="en-US" sz="1400" smtClean="0"/>
              <a:t>Implmentasi :</a:t>
            </a:r>
          </a:p>
          <a:p>
            <a:r>
              <a:rPr lang="en-US" sz="1400"/>
              <a:t> </a:t>
            </a:r>
            <a:r>
              <a:rPr lang="en-US" sz="1400" smtClean="0"/>
              <a:t>  - DBMS : paradox</a:t>
            </a:r>
            <a:br>
              <a:rPr lang="en-US" sz="1400" smtClean="0"/>
            </a:br>
            <a:r>
              <a:rPr lang="en-US" sz="1400" smtClean="0"/>
              <a:t>   - Bhs Pemrg : Delphi</a:t>
            </a:r>
          </a:p>
          <a:p>
            <a:r>
              <a:rPr lang="en-US" sz="1400"/>
              <a:t> </a:t>
            </a:r>
            <a:r>
              <a:rPr lang="en-US" sz="1400" smtClean="0"/>
              <a:t>  - SO : Window</a:t>
            </a:r>
          </a:p>
          <a:p>
            <a:endParaRPr lang="en-US" sz="1400" smtClean="0"/>
          </a:p>
          <a:p>
            <a:pPr marL="342900" indent="-342900">
              <a:buAutoNum type="arabicPeriod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690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45459" y="127181"/>
            <a:ext cx="1088827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mtClean="0">
                <a:latin typeface="AR JULIAN" pitchFamily="2" charset="0"/>
                <a:sym typeface="Wingdings"/>
              </a:rPr>
              <a:t> STUDI KASUS </a:t>
            </a:r>
            <a:r>
              <a:rPr lang="en-US" sz="2800" smtClean="0">
                <a:latin typeface="AR JULIAN" pitchFamily="2" charset="0"/>
              </a:rPr>
              <a:t>: </a:t>
            </a:r>
            <a:r>
              <a:rPr lang="en-US" sz="2800" smtClean="0">
                <a:solidFill>
                  <a:srgbClr val="0033CC"/>
                </a:solidFill>
                <a:latin typeface="AR JULIAN" pitchFamily="2" charset="0"/>
              </a:rPr>
              <a:t>APLIKASI DATABASE </a:t>
            </a:r>
            <a:r>
              <a:rPr lang="en-US" sz="2000" smtClean="0">
                <a:solidFill>
                  <a:srgbClr val="FF0000"/>
                </a:solidFill>
                <a:latin typeface="AR JULIAN" pitchFamily="2" charset="0"/>
              </a:rPr>
              <a:t>implementasi Program</a:t>
            </a:r>
            <a:endParaRPr lang="id-ID" sz="2800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z="2800" smtClean="0">
                <a:latin typeface="AR JULIAN" pitchFamily="2" charset="0"/>
              </a:rPr>
              <a:t> </a:t>
            </a:r>
            <a:endParaRPr lang="id-ID" sz="2800">
              <a:latin typeface="AR JULIAN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554476" y="3674619"/>
            <a:ext cx="4694027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srgbClr val="FF0000"/>
                </a:solidFill>
              </a:rPr>
              <a:t>Desain </a:t>
            </a:r>
            <a:r>
              <a:rPr lang="en-US">
                <a:solidFill>
                  <a:srgbClr val="FF0000"/>
                </a:solidFill>
              </a:rPr>
              <a:t>Relasi/Tabel</a:t>
            </a:r>
          </a:p>
          <a:p>
            <a:endParaRPr lang="en-US" smtClean="0"/>
          </a:p>
          <a:p>
            <a:r>
              <a:rPr lang="en-US" sz="1600" smtClean="0"/>
              <a:t>Desain </a:t>
            </a:r>
            <a:r>
              <a:rPr lang="en-US" sz="1600"/>
              <a:t>Nama Database : PENJUALAN</a:t>
            </a:r>
          </a:p>
          <a:p>
            <a:r>
              <a:rPr lang="en-US" sz="1600"/>
              <a:t>Desain Relasi/Tabel 	: </a:t>
            </a:r>
            <a:endParaRPr lang="en-US" sz="1600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</p:txBody>
      </p:sp>
      <p:sp>
        <p:nvSpPr>
          <p:cNvPr id="13" name="Rectangle 12"/>
          <p:cNvSpPr/>
          <p:nvPr/>
        </p:nvSpPr>
        <p:spPr>
          <a:xfrm>
            <a:off x="714615" y="834129"/>
            <a:ext cx="5241574" cy="2000548"/>
          </a:xfrm>
          <a:prstGeom prst="rect">
            <a:avLst/>
          </a:prstGeom>
          <a:solidFill>
            <a:srgbClr val="CCFFFF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144588" algn="l"/>
              </a:tabLst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A. Struktur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direktori program :</a:t>
            </a:r>
          </a:p>
          <a:p>
            <a:pPr>
              <a:tabLst>
                <a:tab pos="1144588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:\\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PENJUALAN</a:t>
            </a: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144588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\PENJUALAN\Database</a:t>
            </a:r>
          </a:p>
          <a:p>
            <a:pPr>
              <a:tabLst>
                <a:tab pos="1144588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	- Barang.db</a:t>
            </a:r>
          </a:p>
          <a:p>
            <a:pPr>
              <a:tabLst>
                <a:tab pos="1144588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	- Master.db</a:t>
            </a:r>
          </a:p>
          <a:p>
            <a:pPr>
              <a:tabLst>
                <a:tab pos="1144588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	- Detail.db</a:t>
            </a:r>
          </a:p>
          <a:p>
            <a:pPr>
              <a:tabLst>
                <a:tab pos="1144588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	- (beserta file-file indexnya)</a:t>
            </a:r>
          </a:p>
          <a:p>
            <a:pPr>
              <a:tabLst>
                <a:tab pos="1144588" algn="l"/>
              </a:tabLst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\PENJUALAN\Program</a:t>
            </a:r>
          </a:p>
          <a:p>
            <a:pPr>
              <a:tabLst>
                <a:tab pos="1144588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	- Penjualan.dpr (delphi project)</a:t>
            </a:r>
          </a:p>
          <a:p>
            <a:pPr>
              <a:tabLst>
                <a:tab pos="1144588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	- (beserta file-file modul lainnya)</a:t>
            </a:r>
          </a:p>
        </p:txBody>
      </p:sp>
      <p:pic>
        <p:nvPicPr>
          <p:cNvPr id="14" name="Picture 1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615" y="3371297"/>
            <a:ext cx="5241574" cy="31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14615" y="2930919"/>
            <a:ext cx="2529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B. Model Interaksi:</a:t>
            </a:r>
            <a:endParaRPr lang="en-US" sz="16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8845" y="832064"/>
            <a:ext cx="2933684" cy="209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9580" y="3167428"/>
            <a:ext cx="2617794" cy="332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82529" y="3167427"/>
            <a:ext cx="2522322" cy="330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64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95443" y="929392"/>
            <a:ext cx="10831993" cy="5576506"/>
            <a:chOff x="695443" y="929392"/>
            <a:chExt cx="10831993" cy="557650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1" t="22309" r="9004" b="28670"/>
            <a:stretch/>
          </p:blipFill>
          <p:spPr bwMode="auto">
            <a:xfrm>
              <a:off x="695443" y="929392"/>
              <a:ext cx="10831993" cy="5576506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836818" y="470439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102376" y="134534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1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0118" y="284776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79216" y="434640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4339" y="509175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0200" y="1606599"/>
              <a:ext cx="417102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ID" smtClean="0">
                  <a:solidFill>
                    <a:srgbClr val="FF0000"/>
                  </a:solidFill>
                </a:rPr>
                <a:t>P1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94695" y="4919441"/>
              <a:ext cx="417102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P2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234234" y="4550109"/>
              <a:ext cx="417102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ID" smtClean="0">
                  <a:solidFill>
                    <a:srgbClr val="FF0000"/>
                  </a:solidFill>
                </a:rPr>
                <a:t>P3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KONTEKSTUAL KOMPETENSI BASIS DATA</a:t>
            </a:r>
            <a:endParaRPr lang="id-ID" sz="3200">
              <a:solidFill>
                <a:prstClr val="black"/>
              </a:solidFill>
              <a:latin typeface="AR JULIAN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116589" y="83014"/>
            <a:ext cx="1681833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prstClr val="black"/>
                </a:solidFill>
              </a:rPr>
              <a:t>Harus Selalu di-REVIEW</a:t>
            </a:r>
            <a:endParaRPr lang="en-US" sz="1600" i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45459" y="127181"/>
            <a:ext cx="1088827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mtClean="0">
                <a:latin typeface="AR JULIAN" pitchFamily="2" charset="0"/>
                <a:sym typeface="Wingdings"/>
              </a:rPr>
              <a:t> STUDI KASUS </a:t>
            </a:r>
            <a:r>
              <a:rPr lang="en-US" sz="2800" smtClean="0">
                <a:latin typeface="AR JULIAN" pitchFamily="2" charset="0"/>
              </a:rPr>
              <a:t>: </a:t>
            </a:r>
            <a:r>
              <a:rPr lang="en-US" sz="2800" smtClean="0">
                <a:solidFill>
                  <a:srgbClr val="0033CC"/>
                </a:solidFill>
                <a:latin typeface="AR JULIAN" pitchFamily="2" charset="0"/>
              </a:rPr>
              <a:t>APLIKASI DATABASE </a:t>
            </a:r>
            <a:r>
              <a:rPr lang="en-US" sz="2000" smtClean="0">
                <a:solidFill>
                  <a:srgbClr val="FF0000"/>
                </a:solidFill>
                <a:latin typeface="AR JULIAN" pitchFamily="2" charset="0"/>
              </a:rPr>
              <a:t>DATA COLLECTING</a:t>
            </a:r>
            <a:endParaRPr lang="id-ID" sz="2800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z="2800" smtClean="0">
                <a:latin typeface="AR JULIAN" pitchFamily="2" charset="0"/>
              </a:rPr>
              <a:t> </a:t>
            </a:r>
            <a:endParaRPr lang="id-ID" sz="2800">
              <a:latin typeface="AR JULIAN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554476" y="3674619"/>
            <a:ext cx="4694027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srgbClr val="FF0000"/>
                </a:solidFill>
              </a:rPr>
              <a:t>Desain </a:t>
            </a:r>
            <a:r>
              <a:rPr lang="en-US">
                <a:solidFill>
                  <a:srgbClr val="FF0000"/>
                </a:solidFill>
              </a:rPr>
              <a:t>Relasi/Tabel</a:t>
            </a:r>
          </a:p>
          <a:p>
            <a:endParaRPr lang="en-US" smtClean="0"/>
          </a:p>
          <a:p>
            <a:r>
              <a:rPr lang="en-US" sz="1600" smtClean="0"/>
              <a:t>Desain </a:t>
            </a:r>
            <a:r>
              <a:rPr lang="en-US" sz="1600"/>
              <a:t>Nama Database : PENJUALAN</a:t>
            </a:r>
          </a:p>
          <a:p>
            <a:r>
              <a:rPr lang="en-US" sz="1600"/>
              <a:t>Desain Relasi/Tabel 	: </a:t>
            </a:r>
            <a:endParaRPr lang="en-US" sz="1600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530" y="3922697"/>
            <a:ext cx="4060513" cy="276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2948" y="845289"/>
            <a:ext cx="3975989" cy="288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530" y="781897"/>
            <a:ext cx="4060513" cy="301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54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4" y="135411"/>
            <a:ext cx="11520720" cy="49324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3200" smtClean="0">
                <a:solidFill>
                  <a:schemeClr val="bg1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solidFill>
                  <a:schemeClr val="bg1"/>
                </a:solidFill>
                <a:latin typeface="AR JULIAN" pitchFamily="2" charset="0"/>
              </a:rPr>
              <a:t>INFORMASI IDE PEMBUATAN APLIKASI DATAbASE…</a:t>
            </a:r>
            <a:endParaRPr lang="id-ID" sz="3200">
              <a:solidFill>
                <a:schemeClr val="bg1"/>
              </a:solidFill>
              <a:latin typeface="AR JULIAN" pitchFamily="2" charset="0"/>
            </a:endParaRPr>
          </a:p>
        </p:txBody>
      </p:sp>
      <p:sp>
        <p:nvSpPr>
          <p:cNvPr id="2" name="AutoShape 2" descr="Teka Teki Paling Lucu Dan Sulit - TEKA TEKI L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Teka Teki Paling Lucu Dan Sulit - TEKA TEKI LUC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45292"/>
              </p:ext>
            </p:extLst>
          </p:nvPr>
        </p:nvGraphicFramePr>
        <p:xfrm>
          <a:off x="1604015" y="1552798"/>
          <a:ext cx="375944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62"/>
                <a:gridCol w="2679179"/>
              </a:tblGrid>
              <a:tr h="150087">
                <a:tc>
                  <a:txBody>
                    <a:bodyPr/>
                    <a:lstStyle/>
                    <a:p>
                      <a:r>
                        <a:rPr lang="en-US" sz="1400" smtClean="0"/>
                        <a:t>Kelompok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3717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11210001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11210010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14987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11210011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11210020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11210021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11210030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11210031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11210040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11210041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11210050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11210051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11210060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11210061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11210070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11210071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11210080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11210081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11210090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11210091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11210100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0375" y="629468"/>
            <a:ext cx="92173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mtClean="0"/>
              <a:t>Semua peserta kuliah Basis Data harus punya ide membuat Aplikasi Database untuk Demo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mtClean="0"/>
              <a:t>Satu Kinerja Kelas : Membuat Aplikasi Database “PEMILU MHS FAVORIT one Man three Vote”</a:t>
            </a:r>
            <a:br>
              <a:rPr lang="en-US" smtClean="0"/>
            </a:br>
            <a:r>
              <a:rPr lang="en-US" smtClean="0"/>
              <a:t>terbagi dalam kelompok sbb :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925824" y="804916"/>
            <a:ext cx="1677068" cy="355373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PEMERIKSAAN</a:t>
            </a:r>
            <a:endParaRPr lang="en-US" sz="1600" i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775" y="5220677"/>
            <a:ext cx="4979633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Pengingat : Harus Dilaporkan pembuatan APLIKASI DATABASE :</a:t>
            </a:r>
          </a:p>
          <a:p>
            <a:r>
              <a:rPr lang="en-US" sz="1400" smtClean="0">
                <a:solidFill>
                  <a:srgbClr val="0033CC"/>
                </a:solidFill>
              </a:rPr>
              <a:t>(1) Problem</a:t>
            </a:r>
          </a:p>
          <a:p>
            <a:r>
              <a:rPr lang="en-US" sz="1400" smtClean="0">
                <a:solidFill>
                  <a:srgbClr val="0033CC"/>
                </a:solidFill>
              </a:rPr>
              <a:t>(2) Analisis</a:t>
            </a:r>
          </a:p>
          <a:p>
            <a:r>
              <a:rPr lang="en-US" sz="1400" smtClean="0">
                <a:solidFill>
                  <a:srgbClr val="0033CC"/>
                </a:solidFill>
              </a:rPr>
              <a:t>(3) Desain / Rancangan</a:t>
            </a:r>
          </a:p>
          <a:p>
            <a:r>
              <a:rPr lang="en-US" sz="1400" smtClean="0">
                <a:solidFill>
                  <a:srgbClr val="0033CC"/>
                </a:solidFill>
              </a:rPr>
              <a:t>(4) Implementasi/ Realisasi</a:t>
            </a:r>
          </a:p>
          <a:p>
            <a:r>
              <a:rPr lang="en-US" sz="1400" smtClean="0">
                <a:solidFill>
                  <a:srgbClr val="0033CC"/>
                </a:solidFill>
              </a:rPr>
              <a:t>(5) Koleksi Data                                             </a:t>
            </a:r>
            <a:r>
              <a:rPr lang="en-US" sz="1600" smtClean="0">
                <a:solidFill>
                  <a:srgbClr val="FF0000"/>
                </a:solidFill>
              </a:rPr>
              <a:t>[  “PADIK” ]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93028" y="5139080"/>
            <a:ext cx="619785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APLIKASI DATABASE harus ada elemen PROSES PENGOLAHAN DATA:</a:t>
            </a:r>
          </a:p>
          <a:p>
            <a:r>
              <a:rPr lang="en-US" sz="1400" smtClean="0">
                <a:solidFill>
                  <a:srgbClr val="0033CC"/>
                </a:solidFill>
              </a:rPr>
              <a:t>(1) Penyimpanan data (</a:t>
            </a:r>
            <a:r>
              <a:rPr lang="en-US" sz="1400" smtClean="0">
                <a:solidFill>
                  <a:srgbClr val="C00000"/>
                </a:solidFill>
              </a:rPr>
              <a:t>Input</a:t>
            </a:r>
            <a:r>
              <a:rPr lang="en-US" sz="1400" smtClean="0">
                <a:solidFill>
                  <a:srgbClr val="0033CC"/>
                </a:solidFill>
              </a:rPr>
              <a:t>/ entry/ add/ insert/ append/ submit/ “upload”/ “send”)</a:t>
            </a:r>
          </a:p>
          <a:p>
            <a:r>
              <a:rPr lang="en-US" sz="1400" smtClean="0">
                <a:solidFill>
                  <a:srgbClr val="0033CC"/>
                </a:solidFill>
              </a:rPr>
              <a:t>(2) Penghapusan data (</a:t>
            </a:r>
            <a:r>
              <a:rPr lang="en-US" sz="1400">
                <a:solidFill>
                  <a:srgbClr val="C00000"/>
                </a:solidFill>
              </a:rPr>
              <a:t>D</a:t>
            </a:r>
            <a:r>
              <a:rPr lang="en-US" sz="1400" smtClean="0">
                <a:solidFill>
                  <a:srgbClr val="C00000"/>
                </a:solidFill>
              </a:rPr>
              <a:t>elete</a:t>
            </a:r>
            <a:r>
              <a:rPr lang="en-US" sz="1400" smtClean="0">
                <a:solidFill>
                  <a:srgbClr val="0033CC"/>
                </a:solidFill>
              </a:rPr>
              <a:t>/ erase/ drop/ remove/ … )</a:t>
            </a:r>
          </a:p>
          <a:p>
            <a:r>
              <a:rPr lang="en-US" sz="1400" smtClean="0">
                <a:solidFill>
                  <a:srgbClr val="0033CC"/>
                </a:solidFill>
              </a:rPr>
              <a:t>(3) Pengeditan data (Update/ </a:t>
            </a:r>
            <a:r>
              <a:rPr lang="en-US" sz="1400" smtClean="0">
                <a:solidFill>
                  <a:srgbClr val="C00000"/>
                </a:solidFill>
              </a:rPr>
              <a:t>Edit</a:t>
            </a:r>
            <a:r>
              <a:rPr lang="en-US" sz="1400" smtClean="0">
                <a:solidFill>
                  <a:srgbClr val="0033CC"/>
                </a:solidFill>
              </a:rPr>
              <a:t>/ Change/ Modify/ Remark/ … )</a:t>
            </a:r>
          </a:p>
          <a:p>
            <a:r>
              <a:rPr lang="en-US" sz="1400" smtClean="0">
                <a:solidFill>
                  <a:srgbClr val="0033CC"/>
                </a:solidFill>
              </a:rPr>
              <a:t>(4) Penyajian </a:t>
            </a:r>
            <a:r>
              <a:rPr lang="en-US" sz="1400" smtClean="0">
                <a:solidFill>
                  <a:srgbClr val="C00000"/>
                </a:solidFill>
              </a:rPr>
              <a:t>Browse </a:t>
            </a:r>
            <a:r>
              <a:rPr lang="en-US" sz="1400" smtClean="0">
                <a:solidFill>
                  <a:srgbClr val="0033CC"/>
                </a:solidFill>
              </a:rPr>
              <a:t>data (Tabular/ View/…)</a:t>
            </a:r>
          </a:p>
          <a:p>
            <a:r>
              <a:rPr lang="en-US" sz="1400" smtClean="0">
                <a:solidFill>
                  <a:srgbClr val="0033CC"/>
                </a:solidFill>
              </a:rPr>
              <a:t>(5) Penyajian laporan/report (</a:t>
            </a:r>
            <a:r>
              <a:rPr lang="en-US" sz="1400" smtClean="0">
                <a:solidFill>
                  <a:srgbClr val="C00000"/>
                </a:solidFill>
              </a:rPr>
              <a:t>Print</a:t>
            </a:r>
            <a:r>
              <a:rPr lang="en-US" sz="1400" smtClean="0">
                <a:solidFill>
                  <a:srgbClr val="0033CC"/>
                </a:solidFill>
              </a:rPr>
              <a:t>/ Reporting/…)  </a:t>
            </a:r>
          </a:p>
          <a:p>
            <a:r>
              <a:rPr lang="en-US" sz="1400" smtClean="0">
                <a:solidFill>
                  <a:srgbClr val="0033CC"/>
                </a:solidFill>
              </a:rPr>
              <a:t>(6) Mengenal Aturan/</a:t>
            </a:r>
            <a:r>
              <a:rPr lang="en-US" sz="1400" smtClean="0">
                <a:solidFill>
                  <a:srgbClr val="C00000"/>
                </a:solidFill>
              </a:rPr>
              <a:t>Prosedur</a:t>
            </a:r>
            <a:r>
              <a:rPr lang="en-US" sz="1400" smtClean="0">
                <a:solidFill>
                  <a:srgbClr val="0033CC"/>
                </a:solidFill>
              </a:rPr>
              <a:t> Pengolahan Data</a:t>
            </a:r>
            <a:r>
              <a:rPr lang="en-US" sz="1400" smtClean="0"/>
              <a:t> 			    </a:t>
            </a:r>
            <a:r>
              <a:rPr lang="en-US" sz="1600" smtClean="0">
                <a:solidFill>
                  <a:srgbClr val="FF0000"/>
                </a:solidFill>
              </a:rPr>
              <a:t>[ “IDE BPP” ]</a:t>
            </a:r>
            <a:endParaRPr lang="en-US" sz="140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0715"/>
              </p:ext>
            </p:extLst>
          </p:nvPr>
        </p:nvGraphicFramePr>
        <p:xfrm>
          <a:off x="6313854" y="1552798"/>
          <a:ext cx="375944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62"/>
                <a:gridCol w="2679179"/>
              </a:tblGrid>
              <a:tr h="150087">
                <a:tc>
                  <a:txBody>
                    <a:bodyPr/>
                    <a:lstStyle/>
                    <a:p>
                      <a:r>
                        <a:rPr lang="en-US" sz="1400" smtClean="0"/>
                        <a:t>Kelompok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3717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11210101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11210110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14987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11210111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11210120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11210121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11210130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11210131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11210140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11210141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11210150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16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11210151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11210160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17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11210161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11210170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18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11210171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11210180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19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11210181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11210190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NIM  :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11210191</a:t>
                      </a:r>
                      <a:r>
                        <a:rPr lang="en-US" sz="1400" baseline="0" smtClean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smtClean="0"/>
                        <a:t>s/d </a:t>
                      </a:r>
                      <a:r>
                        <a:rPr lang="en-US" sz="1400" smtClean="0">
                          <a:solidFill>
                            <a:srgbClr val="0033CC"/>
                          </a:solidFill>
                        </a:rPr>
                        <a:t>11210200</a:t>
                      </a:r>
                      <a:endParaRPr lang="en-US" sz="140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58015" cy="685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57642" y="0"/>
            <a:ext cx="223435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908" y="3043391"/>
            <a:ext cx="8109604" cy="999729"/>
          </a:xfrm>
          <a:noFill/>
        </p:spPr>
        <p:txBody>
          <a:bodyPr>
            <a:noAutofit/>
          </a:bodyPr>
          <a:lstStyle/>
          <a:p>
            <a:r>
              <a:rPr lang="en-US" sz="5400" smtClean="0">
                <a:latin typeface="AR JULIAN" pitchFamily="2" charset="0"/>
              </a:rPr>
              <a:t>MATERI KHUSUS</a:t>
            </a:r>
            <a:br>
              <a:rPr lang="en-US" sz="5400" smtClean="0">
                <a:latin typeface="AR JULIAN" pitchFamily="2" charset="0"/>
              </a:rPr>
            </a:br>
            <a:r>
              <a:rPr lang="en-US" sz="5400" smtClean="0">
                <a:latin typeface="AR JULIAN" pitchFamily="2" charset="0"/>
              </a:rPr>
              <a:t>KINERJA MANAGER</a:t>
            </a:r>
            <a:endParaRPr lang="id-ID" sz="5400">
              <a:latin typeface="AR JULIAN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5983" y="1398052"/>
            <a:ext cx="53182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DILANJUTKAN  </a:t>
            </a:r>
            <a:r>
              <a:rPr lang="en-US" sz="400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</a:t>
            </a:r>
            <a:endParaRPr lang="en-US" sz="4000">
              <a:ln w="18415" cmpd="sng">
                <a:noFill/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74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4" y="97311"/>
            <a:ext cx="11249025" cy="493240"/>
          </a:xfrm>
          <a:noFill/>
        </p:spPr>
        <p:txBody>
          <a:bodyPr>
            <a:noAutofit/>
          </a:bodyPr>
          <a:lstStyle/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STUDI KASUS : </a:t>
            </a:r>
            <a:r>
              <a:rPr lang="en-US" sz="2800" smtClean="0">
                <a:latin typeface="AR JULIAN" pitchFamily="2" charset="0"/>
              </a:rPr>
              <a:t>BUATAN SKEMA &amp; DESAIN RELASi/TABEL</a:t>
            </a:r>
            <a:endParaRPr lang="id-ID" sz="3200">
              <a:latin typeface="AR JULIAN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8981" y="621947"/>
            <a:ext cx="3889669" cy="6117058"/>
            <a:chOff x="548981" y="621947"/>
            <a:chExt cx="3889669" cy="6117058"/>
          </a:xfrm>
        </p:grpSpPr>
        <p:grpSp>
          <p:nvGrpSpPr>
            <p:cNvPr id="4" name="Group 3"/>
            <p:cNvGrpSpPr/>
            <p:nvPr/>
          </p:nvGrpSpPr>
          <p:grpSpPr>
            <a:xfrm>
              <a:off x="548981" y="621947"/>
              <a:ext cx="3889669" cy="6117058"/>
              <a:chOff x="548981" y="621947"/>
              <a:chExt cx="3889669" cy="611705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48981" y="1145167"/>
                <a:ext cx="3889669" cy="55938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548981" y="621947"/>
                <a:ext cx="3889669" cy="5232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400" smtClean="0">
                    <a:latin typeface="Calibri" pitchFamily="34" charset="0"/>
                  </a:rPr>
                  <a:t>Model-1 :  	Diagram ER Struktur wilayah </a:t>
                </a:r>
                <a:br>
                  <a:rPr lang="en-US" sz="1400" smtClean="0">
                    <a:latin typeface="Calibri" pitchFamily="34" charset="0"/>
                  </a:rPr>
                </a:br>
                <a:r>
                  <a:rPr lang="en-US" sz="1400" smtClean="0">
                    <a:latin typeface="Calibri" pitchFamily="34" charset="0"/>
                  </a:rPr>
                  <a:t>		dan Perdagangan antar provinsi</a:t>
                </a:r>
                <a:endParaRPr lang="en-US" sz="1600">
                  <a:latin typeface="Calibri" pitchFamily="34" charset="0"/>
                </a:endParaRPr>
              </a:p>
            </p:txBody>
          </p: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037" y="1247775"/>
              <a:ext cx="2920752" cy="5397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4657283" y="621947"/>
            <a:ext cx="4042069" cy="6117058"/>
            <a:chOff x="6244931" y="610155"/>
            <a:chExt cx="4042069" cy="61170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2401" y="1074501"/>
              <a:ext cx="3390901" cy="5627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6244931" y="610155"/>
              <a:ext cx="4042069" cy="6117058"/>
              <a:chOff x="548981" y="621947"/>
              <a:chExt cx="4042069" cy="611705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48981" y="1145167"/>
                <a:ext cx="4042069" cy="55938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48981" y="621947"/>
                <a:ext cx="4042069" cy="52322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400" smtClean="0">
                    <a:latin typeface="Calibri" pitchFamily="34" charset="0"/>
                  </a:rPr>
                  <a:t>Model-2 :  	Diagram ER Struktur wilayah </a:t>
                </a:r>
                <a:br>
                  <a:rPr lang="en-US" sz="1400" smtClean="0">
                    <a:latin typeface="Calibri" pitchFamily="34" charset="0"/>
                  </a:rPr>
                </a:br>
                <a:r>
                  <a:rPr lang="en-US" sz="1400" smtClean="0">
                    <a:latin typeface="Calibri" pitchFamily="34" charset="0"/>
                  </a:rPr>
                  <a:t>		dan Perdagangan antar provinsi</a:t>
                </a:r>
                <a:endParaRPr lang="en-US" sz="1600">
                  <a:latin typeface="Calibri" pitchFamily="34" charset="0"/>
                </a:endParaRPr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8853100" y="615197"/>
            <a:ext cx="305752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Tugas :</a:t>
            </a:r>
            <a:br>
              <a:rPr lang="en-US" sz="1600" smtClean="0"/>
            </a:br>
            <a:endParaRPr lang="en-US" sz="1600" smtClean="0"/>
          </a:p>
          <a:p>
            <a:pPr marL="342900" indent="-342900">
              <a:buAutoNum type="arabicPeriod"/>
            </a:pPr>
            <a:r>
              <a:rPr lang="en-US" sz="1600" smtClean="0"/>
              <a:t>Buatkan Skema Relasi dari diagram ER Model-1</a:t>
            </a:r>
          </a:p>
          <a:p>
            <a:pPr marL="342900" indent="-342900">
              <a:buAutoNum type="arabicPeriod"/>
            </a:pPr>
            <a:r>
              <a:rPr lang="en-US" sz="1600"/>
              <a:t>Buatkan Skema Relasi dari diagram ER </a:t>
            </a:r>
            <a:r>
              <a:rPr lang="en-US" sz="1600" smtClean="0"/>
              <a:t>Model-2</a:t>
            </a:r>
            <a:br>
              <a:rPr lang="en-US" sz="1600" smtClean="0"/>
            </a:br>
            <a:endParaRPr lang="en-US" sz="1600" smtClean="0"/>
          </a:p>
          <a:p>
            <a:pPr marL="342900" indent="-342900">
              <a:buAutoNum type="arabicPeriod"/>
            </a:pPr>
            <a:r>
              <a:rPr lang="en-US" sz="1600"/>
              <a:t>Buatkan </a:t>
            </a:r>
            <a:r>
              <a:rPr lang="en-US" sz="1600" smtClean="0"/>
              <a:t>Desain Relasi/Tabel </a:t>
            </a:r>
            <a:r>
              <a:rPr lang="en-US" sz="1600"/>
              <a:t>dari diagram ER </a:t>
            </a:r>
            <a:r>
              <a:rPr lang="en-US" sz="1600" smtClean="0"/>
              <a:t>Model-1</a:t>
            </a:r>
          </a:p>
          <a:p>
            <a:pPr marL="342900" indent="-342900">
              <a:buAutoNum type="arabicPeriod"/>
            </a:pPr>
            <a:r>
              <a:rPr lang="en-US" sz="1600"/>
              <a:t>Buatkan </a:t>
            </a:r>
            <a:r>
              <a:rPr lang="en-US" sz="1600" smtClean="0"/>
              <a:t>Desain Relasi/Tabel </a:t>
            </a:r>
            <a:r>
              <a:rPr lang="en-US" sz="1600"/>
              <a:t>dari diagram ER </a:t>
            </a:r>
            <a:r>
              <a:rPr lang="en-US" sz="1600" smtClean="0"/>
              <a:t>Model-2</a:t>
            </a:r>
          </a:p>
          <a:p>
            <a:pPr marL="342900" indent="-342900">
              <a:buAutoNum type="arabicPeriod"/>
            </a:pP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8699352" y="3633186"/>
            <a:ext cx="32921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Jawab : </a:t>
            </a:r>
          </a:p>
          <a:p>
            <a:r>
              <a:rPr lang="en-US" sz="1400" smtClean="0"/>
              <a:t>Skema Relasi/Tabel model-1</a:t>
            </a:r>
            <a:br>
              <a:rPr lang="en-US" sz="1400" smtClean="0"/>
            </a:br>
            <a:r>
              <a:rPr lang="en-US" sz="1400" smtClean="0"/>
              <a:t>1) Xprovinsi = (#id, Kode, Nama, Ibukota)</a:t>
            </a:r>
          </a:p>
          <a:p>
            <a:r>
              <a:rPr lang="en-US" sz="1400" smtClean="0"/>
              <a:t>2) Xkabupaten = ( … )</a:t>
            </a:r>
          </a:p>
          <a:p>
            <a:r>
              <a:rPr lang="en-US" sz="1400" smtClean="0"/>
              <a:t>3) Xkecamatan </a:t>
            </a:r>
            <a:r>
              <a:rPr lang="en-US" sz="1400"/>
              <a:t>= ( … </a:t>
            </a:r>
            <a:r>
              <a:rPr lang="en-US" sz="1400" smtClean="0"/>
              <a:t>)</a:t>
            </a:r>
          </a:p>
          <a:p>
            <a:r>
              <a:rPr lang="en-US" sz="1400" smtClean="0"/>
              <a:t>4) Xkelurahan </a:t>
            </a:r>
            <a:r>
              <a:rPr lang="en-US" sz="1400"/>
              <a:t>= ( … </a:t>
            </a:r>
            <a:r>
              <a:rPr lang="en-US" sz="1400" smtClean="0"/>
              <a:t>)</a:t>
            </a:r>
          </a:p>
          <a:p>
            <a:r>
              <a:rPr lang="en-US" sz="1400" smtClean="0"/>
              <a:t>5) Xperdagangan = (…)</a:t>
            </a:r>
          </a:p>
          <a:p>
            <a:endParaRPr lang="en-US" sz="1400"/>
          </a:p>
          <a:p>
            <a:r>
              <a:rPr lang="en-US" sz="1400" smtClean="0"/>
              <a:t>Desain Tabel model-1:</a:t>
            </a:r>
          </a:p>
          <a:p>
            <a:r>
              <a:rPr lang="en-US" sz="1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62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527514" y="844027"/>
            <a:ext cx="10815676" cy="5746763"/>
            <a:chOff x="475890" y="1319838"/>
            <a:chExt cx="4607165" cy="5317995"/>
          </a:xfrm>
        </p:grpSpPr>
        <p:sp>
          <p:nvSpPr>
            <p:cNvPr id="146" name="Rectangle 145"/>
            <p:cNvSpPr/>
            <p:nvPr/>
          </p:nvSpPr>
          <p:spPr>
            <a:xfrm>
              <a:off x="475890" y="1735627"/>
              <a:ext cx="4607165" cy="49022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Round Same Side Corner Rectangle 146"/>
            <p:cNvSpPr/>
            <p:nvPr/>
          </p:nvSpPr>
          <p:spPr>
            <a:xfrm>
              <a:off x="484770" y="1319838"/>
              <a:ext cx="1353167" cy="390930"/>
            </a:xfrm>
            <a:prstGeom prst="round2SameRect">
              <a:avLst>
                <a:gd name="adj1" fmla="val 31012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prstClr val="white"/>
                  </a:solidFill>
                  <a:latin typeface="Calibri" pitchFamily="34" charset="0"/>
                </a:rPr>
                <a:t>Model - R</a:t>
              </a:r>
              <a:endParaRPr lang="en-US" sz="2000" smtClean="0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149" name="Rectangle 148"/>
          <p:cNvSpPr/>
          <p:nvPr/>
        </p:nvSpPr>
        <p:spPr>
          <a:xfrm>
            <a:off x="676274" y="2202216"/>
            <a:ext cx="551661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</a:rPr>
              <a:t>Desain Relasi/Tabel : (Skema Final)</a:t>
            </a:r>
            <a:endParaRPr lang="en-US">
              <a:solidFill>
                <a:prstClr val="black"/>
              </a:solidFill>
            </a:endParaRPr>
          </a:p>
          <a:p>
            <a:pPr marL="168275" indent="-168275">
              <a:spcAft>
                <a:spcPts val="300"/>
              </a:spcAft>
              <a:buFont typeface="Courier New" pitchFamily="49" charset="0"/>
              <a:buChar char="o"/>
              <a:tabLst>
                <a:tab pos="1030288" algn="l"/>
              </a:tabLst>
            </a:pPr>
            <a:r>
              <a:rPr lang="en-US" smtClean="0">
                <a:solidFill>
                  <a:srgbClr val="0033CC"/>
                </a:solidFill>
              </a:rPr>
              <a:t>Nama Tabel	:</a:t>
            </a:r>
          </a:p>
          <a:p>
            <a:pPr marL="168275" indent="-168275">
              <a:spcAft>
                <a:spcPts val="300"/>
              </a:spcAft>
              <a:buFont typeface="Courier New" pitchFamily="49" charset="0"/>
              <a:buChar char="o"/>
              <a:tabLst>
                <a:tab pos="1030288" algn="l"/>
              </a:tabLst>
            </a:pPr>
            <a:r>
              <a:rPr lang="en-US" smtClean="0">
                <a:solidFill>
                  <a:srgbClr val="0033CC"/>
                </a:solidFill>
              </a:rPr>
              <a:t>Fungsi Tabel</a:t>
            </a:r>
            <a:r>
              <a:rPr lang="en-US">
                <a:solidFill>
                  <a:srgbClr val="0033CC"/>
                </a:solidFill>
              </a:rPr>
              <a:t>	:</a:t>
            </a:r>
          </a:p>
          <a:p>
            <a:pPr marL="168275" indent="-168275">
              <a:spcAft>
                <a:spcPts val="300"/>
              </a:spcAft>
              <a:buFont typeface="Courier New" pitchFamily="49" charset="0"/>
              <a:buChar char="o"/>
              <a:tabLst>
                <a:tab pos="1030288" algn="l"/>
              </a:tabLst>
            </a:pPr>
            <a:r>
              <a:rPr lang="en-US" smtClean="0">
                <a:solidFill>
                  <a:srgbClr val="0033CC"/>
                </a:solidFill>
              </a:rPr>
              <a:t>Primary key	:  </a:t>
            </a:r>
            <a:r>
              <a:rPr lang="en-US" smtClean="0">
                <a:solidFill>
                  <a:prstClr val="black"/>
                </a:solidFill>
              </a:rPr>
              <a:t>#</a:t>
            </a:r>
          </a:p>
          <a:p>
            <a:pPr marL="168275" indent="-168275">
              <a:spcAft>
                <a:spcPts val="300"/>
              </a:spcAft>
              <a:buFont typeface="Courier New" pitchFamily="49" charset="0"/>
              <a:buChar char="o"/>
              <a:tabLst>
                <a:tab pos="1030288" algn="l"/>
              </a:tabLst>
            </a:pPr>
            <a:r>
              <a:rPr lang="en-US" smtClean="0">
                <a:solidFill>
                  <a:srgbClr val="0033CC"/>
                </a:solidFill>
              </a:rPr>
              <a:t>Struktur tabel : </a:t>
            </a:r>
            <a:r>
              <a:rPr lang="en-US" i="1" smtClean="0">
                <a:solidFill>
                  <a:srgbClr val="FF0000"/>
                </a:solidFill>
              </a:rPr>
              <a:t>(minimal 7 kolom)</a:t>
            </a:r>
          </a:p>
          <a:p>
            <a:pPr>
              <a:spcAft>
                <a:spcPts val="300"/>
              </a:spcAft>
              <a:tabLst>
                <a:tab pos="1030288" algn="l"/>
              </a:tabLst>
            </a:pPr>
            <a:endParaRPr lang="en-US">
              <a:solidFill>
                <a:srgbClr val="0033CC"/>
              </a:solidFill>
            </a:endParaRPr>
          </a:p>
        </p:txBody>
      </p:sp>
      <p:sp>
        <p:nvSpPr>
          <p:cNvPr id="151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09576" y="127181"/>
            <a:ext cx="11515724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CATATAn PENTING : </a:t>
            </a:r>
            <a:r>
              <a:rPr lang="en-ID" smtClean="0">
                <a:solidFill>
                  <a:prstClr val="black"/>
                </a:solidFill>
                <a:latin typeface="AR JULIAN" pitchFamily="2" charset="0"/>
              </a:rPr>
              <a:t>DESAIN RELASI/TABEL </a:t>
            </a:r>
            <a:r>
              <a:rPr lang="en-ID" sz="2400" smtClean="0">
                <a:solidFill>
                  <a:srgbClr val="FF0000"/>
                </a:solidFill>
                <a:latin typeface="AR JULIAN" pitchFamily="2" charset="0"/>
              </a:rPr>
              <a:t>(di STMIK DCI)</a:t>
            </a:r>
            <a:endParaRPr lang="id-ID">
              <a:solidFill>
                <a:srgbClr val="FF0000"/>
              </a:solidFill>
              <a:latin typeface="AR JULIAN" pitchFamily="2" charset="0"/>
            </a:endParaRPr>
          </a:p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 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70265"/>
              </p:ext>
            </p:extLst>
          </p:nvPr>
        </p:nvGraphicFramePr>
        <p:xfrm>
          <a:off x="769998" y="3938961"/>
          <a:ext cx="9855561" cy="2453507"/>
        </p:xfrm>
        <a:graphic>
          <a:graphicData uri="http://schemas.openxmlformats.org/drawingml/2006/table">
            <a:tbl>
              <a:tblPr firstRow="1" firstCol="1" bandRow="1"/>
              <a:tblGrid>
                <a:gridCol w="431371"/>
                <a:gridCol w="1935370"/>
                <a:gridCol w="891251"/>
                <a:gridCol w="694481"/>
                <a:gridCol w="937549"/>
                <a:gridCol w="1632030"/>
                <a:gridCol w="3333509"/>
              </a:tblGrid>
              <a:tr h="25894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No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FieldName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Type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Size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Default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Contrains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894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400" b="0" i="0" smtClean="0">
                          <a:effectLst/>
                          <a:latin typeface="Times New Roman"/>
                          <a:ea typeface="Times New Roman"/>
                        </a:rPr>
                        <a:t>(1)</a:t>
                      </a:r>
                      <a:endParaRPr lang="en-US" sz="14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400" b="0" i="0" smtClean="0">
                          <a:effectLst/>
                          <a:latin typeface="Times New Roman"/>
                          <a:ea typeface="Times New Roman"/>
                        </a:rPr>
                        <a:t>(2)</a:t>
                      </a:r>
                      <a:endParaRPr lang="en-US" sz="1400" b="0" i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400" b="0" i="0" smtClean="0">
                          <a:effectLst/>
                          <a:latin typeface="Times New Roman"/>
                          <a:ea typeface="Times New Roman"/>
                        </a:rPr>
                        <a:t>(3)</a:t>
                      </a:r>
                      <a:endParaRPr lang="en-US" sz="14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400" b="0" i="0" smtClean="0">
                          <a:effectLst/>
                          <a:latin typeface="Times New Roman"/>
                          <a:ea typeface="Times New Roman"/>
                        </a:rPr>
                        <a:t>(4)</a:t>
                      </a:r>
                      <a:endParaRPr lang="en-US" sz="14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400" b="0" i="0" smtClean="0">
                          <a:effectLst/>
                          <a:latin typeface="Times New Roman"/>
                          <a:ea typeface="Times New Roman"/>
                        </a:rPr>
                        <a:t>(5)</a:t>
                      </a:r>
                      <a:endParaRPr lang="en-US" sz="14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400" b="0" i="0" smtClean="0">
                          <a:effectLst/>
                          <a:latin typeface="Times New Roman"/>
                          <a:ea typeface="Times New Roman"/>
                        </a:rPr>
                        <a:t>(6)</a:t>
                      </a:r>
                      <a:endParaRPr lang="en-US" sz="14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D" sz="1400" b="0" i="0" smtClean="0">
                          <a:effectLst/>
                          <a:latin typeface="Times New Roman"/>
                          <a:ea typeface="Times New Roman"/>
                        </a:rPr>
                        <a:t>(7)</a:t>
                      </a:r>
                      <a:endParaRPr lang="en-US" sz="14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b="0" i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0" smtClean="0"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85799" y="1352169"/>
            <a:ext cx="10477501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D" sz="2400" smtClean="0">
                <a:solidFill>
                  <a:prstClr val="black"/>
                </a:solidFill>
              </a:rPr>
              <a:t>Kriteria desain :  4 unsur = NT + FT + PK + ST (7 kolom)</a:t>
            </a:r>
          </a:p>
          <a:p>
            <a:r>
              <a:rPr lang="en-ID" sz="2400">
                <a:solidFill>
                  <a:prstClr val="black"/>
                </a:solidFill>
              </a:rPr>
              <a:t>	</a:t>
            </a:r>
            <a:r>
              <a:rPr lang="en-ID" sz="2400" smtClean="0">
                <a:solidFill>
                  <a:prstClr val="black"/>
                </a:solidFill>
              </a:rPr>
              <a:t>				   </a:t>
            </a:r>
            <a:r>
              <a:rPr lang="en-ID" sz="2400" smtClean="0">
                <a:solidFill>
                  <a:srgbClr val="0033CC"/>
                </a:solidFill>
              </a:rPr>
              <a:t>atau = N + F + K+ S</a:t>
            </a:r>
            <a:endParaRPr lang="en-US" sz="24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Gambar Backgrounds Simple Untuk Powerpoint - Wallpaper C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PENUTUP</a:t>
            </a:r>
            <a:endParaRPr lang="id-ID" sz="3200">
              <a:latin typeface="AR JULIAN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976386" y="1328125"/>
            <a:ext cx="5599407" cy="1236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smtClean="0"/>
              <a:t>Sekian …</a:t>
            </a:r>
          </a:p>
          <a:p>
            <a:r>
              <a:rPr lang="en-US" sz="5400" smtClean="0"/>
              <a:t>TERIMA </a:t>
            </a:r>
            <a:r>
              <a:rPr lang="en-US" sz="5400"/>
              <a:t>KASIH</a:t>
            </a:r>
            <a:endParaRPr lang="id-ID" sz="5400"/>
          </a:p>
        </p:txBody>
      </p:sp>
      <p:sp>
        <p:nvSpPr>
          <p:cNvPr id="18" name="Rectangle 17"/>
          <p:cNvSpPr/>
          <p:nvPr/>
        </p:nvSpPr>
        <p:spPr>
          <a:xfrm>
            <a:off x="794650" y="1237938"/>
            <a:ext cx="4241801" cy="52329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9" name="Picture 2" descr="D:\00_FOTO-VIDEO-KELUARGA\HP - VIVO V15\WhatsApp Images\IMG-20190915-WA00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67" y="1536555"/>
            <a:ext cx="2195285" cy="4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19561967">
            <a:off x="1521985" y="2674329"/>
            <a:ext cx="4251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Ngopi dulu ach …</a:t>
            </a:r>
            <a:endParaRPr lang="en-US" sz="3200" b="1" cap="none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68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58164" y="792480"/>
            <a:ext cx="5073016" cy="5722620"/>
            <a:chOff x="558164" y="899160"/>
            <a:chExt cx="5019676" cy="5478780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9" t="17283" r="26680" b="7163"/>
            <a:stretch/>
          </p:blipFill>
          <p:spPr bwMode="auto">
            <a:xfrm>
              <a:off x="558164" y="899160"/>
              <a:ext cx="5019676" cy="5478780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670560" y="3954780"/>
              <a:ext cx="4777740" cy="65532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smtClean="0">
                  <a:solidFill>
                    <a:prstClr val="black"/>
                  </a:solidFill>
                </a:rPr>
                <a:t>Bagian proses</a:t>
              </a:r>
              <a:br>
                <a:rPr lang="en-US" sz="1200" smtClean="0">
                  <a:solidFill>
                    <a:prstClr val="black"/>
                  </a:solidFill>
                </a:rPr>
              </a:br>
              <a:r>
                <a:rPr lang="en-US" sz="1200" smtClean="0">
                  <a:solidFill>
                    <a:prstClr val="black"/>
                  </a:solidFill>
                </a:rPr>
                <a:t>Sistem Operasi</a:t>
              </a:r>
              <a:endParaRPr lang="en-US" sz="1200">
                <a:solidFill>
                  <a:prstClr val="black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389996" cy="4932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prstClr val="white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solidFill>
                  <a:prstClr val="white"/>
                </a:solidFill>
                <a:latin typeface="AR JULIAN" pitchFamily="2" charset="0"/>
              </a:rPr>
              <a:t>PENDALAMAN KONSEP MODEL DATA &amp; DBMS</a:t>
            </a:r>
            <a:endParaRPr lang="id-ID" sz="3200">
              <a:solidFill>
                <a:prstClr val="white"/>
              </a:solidFill>
              <a:latin typeface="AR JULIAN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1154" y="355405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5808" y="29359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7943" y="29359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03129" y="29248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4006" y="303243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21828" y="18671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74610" y="18545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17961" y="18545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154" y="18325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32612" y="1260182"/>
            <a:ext cx="404308" cy="46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32612" y="1725364"/>
            <a:ext cx="468726" cy="410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36920" y="2051788"/>
            <a:ext cx="1041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0033CC"/>
                </a:solidFill>
              </a:rPr>
              <a:t>1. Command </a:t>
            </a:r>
            <a:br>
              <a:rPr lang="en-US" sz="1200" smtClean="0">
                <a:solidFill>
                  <a:srgbClr val="0033CC"/>
                </a:solidFill>
              </a:rPr>
            </a:br>
            <a:r>
              <a:rPr lang="en-US" sz="1200" smtClean="0">
                <a:solidFill>
                  <a:srgbClr val="0033CC"/>
                </a:solidFill>
              </a:rPr>
              <a:t>   prompt/line</a:t>
            </a:r>
            <a:endParaRPr lang="en-US" sz="1200">
              <a:solidFill>
                <a:srgbClr val="0033CC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224164" y="143185"/>
            <a:ext cx="1681833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prstClr val="black"/>
                </a:solidFill>
              </a:rPr>
              <a:t>Harus Selalu di-REVIEW</a:t>
            </a:r>
            <a:endParaRPr lang="en-US" sz="1600" i="1">
              <a:solidFill>
                <a:prstClr val="black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7180" t="3057" r="20679" b="3355"/>
          <a:stretch/>
        </p:blipFill>
        <p:spPr>
          <a:xfrm>
            <a:off x="7086852" y="760668"/>
            <a:ext cx="4666644" cy="289312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Group 22"/>
          <p:cNvGrpSpPr/>
          <p:nvPr/>
        </p:nvGrpSpPr>
        <p:grpSpPr>
          <a:xfrm>
            <a:off x="7086852" y="3653789"/>
            <a:ext cx="4649458" cy="3020465"/>
            <a:chOff x="7099832" y="902167"/>
            <a:chExt cx="4604295" cy="291384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9832" y="987131"/>
              <a:ext cx="4604295" cy="2828885"/>
            </a:xfrm>
            <a:prstGeom prst="rect">
              <a:avLst/>
            </a:prstGeom>
          </p:spPr>
        </p:pic>
        <p:sp>
          <p:nvSpPr>
            <p:cNvPr id="27" name="Freeform 26"/>
            <p:cNvSpPr/>
            <p:nvPr/>
          </p:nvSpPr>
          <p:spPr>
            <a:xfrm>
              <a:off x="8882743" y="902167"/>
              <a:ext cx="954718" cy="379944"/>
            </a:xfrm>
            <a:custGeom>
              <a:avLst/>
              <a:gdLst>
                <a:gd name="connsiteX0" fmla="*/ 1014292 w 1014292"/>
                <a:gd name="connsiteY0" fmla="*/ 215444 h 453649"/>
                <a:gd name="connsiteX1" fmla="*/ 906716 w 1014292"/>
                <a:gd name="connsiteY1" fmla="*/ 100183 h 453649"/>
                <a:gd name="connsiteX2" fmla="*/ 484094 w 1014292"/>
                <a:gd name="connsiteY2" fmla="*/ 291 h 453649"/>
                <a:gd name="connsiteX3" fmla="*/ 169049 w 1014292"/>
                <a:gd name="connsiteY3" fmla="*/ 77131 h 453649"/>
                <a:gd name="connsiteX4" fmla="*/ 53788 w 1014292"/>
                <a:gd name="connsiteY4" fmla="*/ 276916 h 453649"/>
                <a:gd name="connsiteX5" fmla="*/ 0 w 1014292"/>
                <a:gd name="connsiteY5" fmla="*/ 453649 h 45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4292" h="453649">
                  <a:moveTo>
                    <a:pt x="1014292" y="215444"/>
                  </a:moveTo>
                  <a:cubicBezTo>
                    <a:pt x="1004687" y="175743"/>
                    <a:pt x="995082" y="136042"/>
                    <a:pt x="906716" y="100183"/>
                  </a:cubicBezTo>
                  <a:cubicBezTo>
                    <a:pt x="818350" y="64324"/>
                    <a:pt x="607038" y="4133"/>
                    <a:pt x="484094" y="291"/>
                  </a:cubicBezTo>
                  <a:cubicBezTo>
                    <a:pt x="361150" y="-3551"/>
                    <a:pt x="240766" y="31027"/>
                    <a:pt x="169049" y="77131"/>
                  </a:cubicBezTo>
                  <a:cubicBezTo>
                    <a:pt x="97332" y="123235"/>
                    <a:pt x="81963" y="214163"/>
                    <a:pt x="53788" y="276916"/>
                  </a:cubicBezTo>
                  <a:cubicBezTo>
                    <a:pt x="25613" y="339669"/>
                    <a:pt x="12806" y="396659"/>
                    <a:pt x="0" y="453649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9288654">
              <a:off x="7806562" y="1508252"/>
              <a:ext cx="957653" cy="379944"/>
            </a:xfrm>
            <a:custGeom>
              <a:avLst/>
              <a:gdLst>
                <a:gd name="connsiteX0" fmla="*/ 1014292 w 1014292"/>
                <a:gd name="connsiteY0" fmla="*/ 215444 h 453649"/>
                <a:gd name="connsiteX1" fmla="*/ 906716 w 1014292"/>
                <a:gd name="connsiteY1" fmla="*/ 100183 h 453649"/>
                <a:gd name="connsiteX2" fmla="*/ 484094 w 1014292"/>
                <a:gd name="connsiteY2" fmla="*/ 291 h 453649"/>
                <a:gd name="connsiteX3" fmla="*/ 169049 w 1014292"/>
                <a:gd name="connsiteY3" fmla="*/ 77131 h 453649"/>
                <a:gd name="connsiteX4" fmla="*/ 53788 w 1014292"/>
                <a:gd name="connsiteY4" fmla="*/ 276916 h 453649"/>
                <a:gd name="connsiteX5" fmla="*/ 0 w 1014292"/>
                <a:gd name="connsiteY5" fmla="*/ 453649 h 45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4292" h="453649">
                  <a:moveTo>
                    <a:pt x="1014292" y="215444"/>
                  </a:moveTo>
                  <a:cubicBezTo>
                    <a:pt x="1004687" y="175743"/>
                    <a:pt x="995082" y="136042"/>
                    <a:pt x="906716" y="100183"/>
                  </a:cubicBezTo>
                  <a:cubicBezTo>
                    <a:pt x="818350" y="64324"/>
                    <a:pt x="607038" y="4133"/>
                    <a:pt x="484094" y="291"/>
                  </a:cubicBezTo>
                  <a:cubicBezTo>
                    <a:pt x="361150" y="-3551"/>
                    <a:pt x="240766" y="31027"/>
                    <a:pt x="169049" y="77131"/>
                  </a:cubicBezTo>
                  <a:cubicBezTo>
                    <a:pt x="97332" y="123235"/>
                    <a:pt x="81963" y="214163"/>
                    <a:pt x="53788" y="276916"/>
                  </a:cubicBezTo>
                  <a:cubicBezTo>
                    <a:pt x="25613" y="339669"/>
                    <a:pt x="12806" y="396659"/>
                    <a:pt x="0" y="453649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rot="19288654">
              <a:off x="7429407" y="2318926"/>
              <a:ext cx="641164" cy="237232"/>
            </a:xfrm>
            <a:custGeom>
              <a:avLst/>
              <a:gdLst>
                <a:gd name="connsiteX0" fmla="*/ 1014292 w 1014292"/>
                <a:gd name="connsiteY0" fmla="*/ 215444 h 453649"/>
                <a:gd name="connsiteX1" fmla="*/ 906716 w 1014292"/>
                <a:gd name="connsiteY1" fmla="*/ 100183 h 453649"/>
                <a:gd name="connsiteX2" fmla="*/ 484094 w 1014292"/>
                <a:gd name="connsiteY2" fmla="*/ 291 h 453649"/>
                <a:gd name="connsiteX3" fmla="*/ 169049 w 1014292"/>
                <a:gd name="connsiteY3" fmla="*/ 77131 h 453649"/>
                <a:gd name="connsiteX4" fmla="*/ 53788 w 1014292"/>
                <a:gd name="connsiteY4" fmla="*/ 276916 h 453649"/>
                <a:gd name="connsiteX5" fmla="*/ 0 w 1014292"/>
                <a:gd name="connsiteY5" fmla="*/ 453649 h 45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4292" h="453649">
                  <a:moveTo>
                    <a:pt x="1014292" y="215444"/>
                  </a:moveTo>
                  <a:cubicBezTo>
                    <a:pt x="1004687" y="175743"/>
                    <a:pt x="995082" y="136042"/>
                    <a:pt x="906716" y="100183"/>
                  </a:cubicBezTo>
                  <a:cubicBezTo>
                    <a:pt x="818350" y="64324"/>
                    <a:pt x="607038" y="4133"/>
                    <a:pt x="484094" y="291"/>
                  </a:cubicBezTo>
                  <a:cubicBezTo>
                    <a:pt x="361150" y="-3551"/>
                    <a:pt x="240766" y="31027"/>
                    <a:pt x="169049" y="77131"/>
                  </a:cubicBezTo>
                  <a:cubicBezTo>
                    <a:pt x="97332" y="123235"/>
                    <a:pt x="81963" y="214163"/>
                    <a:pt x="53788" y="276916"/>
                  </a:cubicBezTo>
                  <a:cubicBezTo>
                    <a:pt x="25613" y="339669"/>
                    <a:pt x="12806" y="396659"/>
                    <a:pt x="0" y="453649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789986" y="1079033"/>
            <a:ext cx="2054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33CC"/>
                </a:solidFill>
              </a:rPr>
              <a:t>2</a:t>
            </a:r>
            <a:r>
              <a:rPr lang="en-US" sz="1200" smtClean="0">
                <a:solidFill>
                  <a:srgbClr val="0033CC"/>
                </a:solidFill>
              </a:rPr>
              <a:t>. UI (front DBMS), </a:t>
            </a:r>
            <a:br>
              <a:rPr lang="en-US" sz="1200" smtClean="0">
                <a:solidFill>
                  <a:srgbClr val="0033CC"/>
                </a:solidFill>
              </a:rPr>
            </a:br>
            <a:r>
              <a:rPr lang="en-US" sz="1200" smtClean="0">
                <a:solidFill>
                  <a:srgbClr val="0033CC"/>
                </a:solidFill>
              </a:rPr>
              <a:t>   contoh MySQL </a:t>
            </a:r>
            <a:br>
              <a:rPr lang="en-US" sz="1200" smtClean="0">
                <a:solidFill>
                  <a:srgbClr val="0033CC"/>
                </a:solidFill>
              </a:rPr>
            </a:br>
            <a:r>
              <a:rPr lang="en-US" sz="1200" smtClean="0">
                <a:solidFill>
                  <a:srgbClr val="0033CC"/>
                </a:solidFill>
              </a:rPr>
              <a:t>    </a:t>
            </a:r>
            <a:r>
              <a:rPr lang="en-US" sz="1200" smtClean="0">
                <a:solidFill>
                  <a:srgbClr val="0033CC"/>
                </a:solidFill>
                <a:sym typeface="Wingdings" pitchFamily="2" charset="2"/>
              </a:rPr>
              <a:t> front = PHPMyAdmin</a:t>
            </a:r>
            <a:endParaRPr lang="en-US" sz="12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7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312"/>
              </p:ext>
            </p:extLst>
          </p:nvPr>
        </p:nvGraphicFramePr>
        <p:xfrm>
          <a:off x="422275" y="742950"/>
          <a:ext cx="11503024" cy="5446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7375"/>
                <a:gridCol w="2561047"/>
                <a:gridCol w="8354602"/>
              </a:tblGrid>
              <a:tr h="508546">
                <a:tc>
                  <a:txBody>
                    <a:bodyPr/>
                    <a:lstStyle/>
                    <a:p>
                      <a:r>
                        <a:rPr lang="en-US" sz="1600" smtClean="0"/>
                        <a:t>No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Kompetensi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Keteranan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Pengetahuan</a:t>
                      </a:r>
                    </a:p>
                    <a:p>
                      <a:r>
                        <a:rPr lang="en-US" sz="1400" smtClean="0"/>
                        <a:t> arsitektur DBMS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Apa</a:t>
                      </a:r>
                      <a:r>
                        <a:rPr lang="en-US" sz="1400" baseline="0" smtClean="0"/>
                        <a:t> fungsi masing-masing komponen DBMS :  DDL Compiler,  Query Processor,  DML Precompiler,  Program Object Code, dan Database Manager </a:t>
                      </a:r>
                      <a:r>
                        <a:rPr lang="en-US" sz="1400" smtClean="0"/>
                        <a:t>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Apa fungsi File Manager berkaitan dengan Database Manager 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Apa bedanya File Data dengan Meta Data (Data</a:t>
                      </a:r>
                      <a:r>
                        <a:rPr lang="en-US" sz="1400" baseline="0" smtClean="0"/>
                        <a:t> Dictionary) dalam storage berkaitan dengan DBMS ?</a:t>
                      </a:r>
                      <a:endParaRPr lang="en-US" sz="14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Ketrampilan menjadi</a:t>
                      </a:r>
                    </a:p>
                    <a:p>
                      <a:r>
                        <a:rPr lang="en-US" sz="1400" baseline="0" smtClean="0"/>
                        <a:t>Administrator DBMS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smtClean="0"/>
                        <a:t>Implementasikan database </a:t>
                      </a:r>
                      <a:br>
                        <a:rPr lang="en-US" sz="1400" baseline="0" smtClean="0"/>
                      </a:br>
                      <a:r>
                        <a:rPr lang="en-US" sz="1400" baseline="0" smtClean="0"/>
                        <a:t>model-1 dan model -2 dari diagram ER kasus Struktur Wilayah dan Perdagangan antar Provinsi yang sudah dibahas,  dalam DBMS Ms-Acceess, Paradox , dan MySQL 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Pemodelan &amp; Desain</a:t>
                      </a:r>
                      <a:r>
                        <a:rPr lang="en-US" sz="1400" baseline="0" smtClean="0"/>
                        <a:t> </a:t>
                      </a:r>
                    </a:p>
                    <a:p>
                      <a:r>
                        <a:rPr lang="en-US" sz="1400" baseline="0" smtClean="0"/>
                        <a:t>Data dari Sistem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Jelaskan bedanya  model-1 dan Model-2</a:t>
                      </a:r>
                      <a:r>
                        <a:rPr lang="en-US" sz="1400" baseline="0" smtClean="0"/>
                        <a:t>!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smtClean="0"/>
                        <a:t>Apa pengertian pemodelan data entity-Relationship dan jelaskan simbol-simbolnya ? (Entity set, Relationship set,  Atribut,  Key Atribut,  Derajat Kardinalitas/Asosisi,  Entitas  Agregasi,  Entitas GenSpec,)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smtClean="0"/>
                        <a:t>Apa pengertian pemodelan data Relational dan jelaskan kriteria desain tabelnya berdasar perkuliahan?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Buatkan diagram ER untuk kasus sistem “aplikasi market place online” semacam Bukalapak, Shopee,  Lazada, Tokopedia,</a:t>
                      </a:r>
                      <a:r>
                        <a:rPr lang="en-US" sz="1400" baseline="0" smtClean="0"/>
                        <a:t> dll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smtClean="0"/>
                        <a:t>Konversi model-ER ke Model-R</a:t>
                      </a:r>
                      <a:endParaRPr lang="en-US" sz="14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 Collection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Lakukan survei untuk mendapatkan </a:t>
                      </a:r>
                      <a:r>
                        <a:rPr lang="en-US" sz="1400" baseline="0" smtClean="0"/>
                        <a:t>data mengimplementasikan diagram ER model-1, untuk wilayah Provinsi se-Indonesia,  untuk Kabupaten/Kota  se-Jawa Barat  saja,  dan untuk Kecamatan Kota Tasikmalaya saja, dan untuk Kelurahan/Desa  salah satu kecamatan saja.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Inputkan/Entrikan data yang telah didapat ke database yang dibuat dengan DBMS MySQL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Pemrograman Aplikasi Database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baseline="0" smtClean="0"/>
                        <a:t>Buatkan Program Aplikasi Database untuk Pendataan Wilayah dari studi kasus diagram ER model-1, dengan kriteria ada “otoritas login user “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smtClean="0"/>
                        <a:t>Asumsi ada 2 kelompok user yaitu Grup Admin ada 3 orang user dan Grup Operator ada 15 user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0058400" y="102064"/>
            <a:ext cx="1740022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 &amp;</a:t>
            </a:r>
          </a:p>
          <a:p>
            <a:pPr algn="ctr"/>
            <a:r>
              <a:rPr lang="en-US" sz="1600" i="1" smtClean="0">
                <a:solidFill>
                  <a:schemeClr val="tx1"/>
                </a:solidFill>
              </a:rPr>
              <a:t>Penilaian Langsung</a:t>
            </a:r>
            <a:endParaRPr lang="en-US" sz="1600" i="1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EVALUASI &amp; KINERJA-6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4" y="135411"/>
            <a:ext cx="11249025" cy="493240"/>
          </a:xfrm>
          <a:noFill/>
        </p:spPr>
        <p:txBody>
          <a:bodyPr>
            <a:noAutofit/>
          </a:bodyPr>
          <a:lstStyle/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STUDI ALUR PROSES SISTEM DATABASE</a:t>
            </a:r>
            <a:endParaRPr lang="id-ID" sz="3200">
              <a:latin typeface="AR JULIAN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3336" y="1010265"/>
            <a:ext cx="10593275" cy="5273643"/>
            <a:chOff x="611526" y="1390168"/>
            <a:chExt cx="10593275" cy="5273643"/>
          </a:xfrm>
        </p:grpSpPr>
        <p:sp>
          <p:nvSpPr>
            <p:cNvPr id="64" name="Flowchart: Magnetic Disk 63"/>
            <p:cNvSpPr/>
            <p:nvPr/>
          </p:nvSpPr>
          <p:spPr>
            <a:xfrm>
              <a:off x="6838546" y="5577981"/>
              <a:ext cx="1170975" cy="1085830"/>
            </a:xfrm>
            <a:prstGeom prst="flowChartMagneticDisk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Storage</a:t>
              </a:r>
            </a:p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Database</a:t>
              </a: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249938" y="2852262"/>
              <a:ext cx="1312631" cy="18356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20255" y="3535786"/>
              <a:ext cx="778611" cy="36933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prstClr val="white"/>
                  </a:solidFill>
                  <a:latin typeface="Calibri" pitchFamily="34" charset="0"/>
                </a:rPr>
                <a:t>FAKTA</a:t>
              </a:r>
              <a:endParaRPr lang="en-US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457256" y="4874584"/>
              <a:ext cx="1172980" cy="117421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solidFill>
                    <a:prstClr val="white"/>
                  </a:solidFill>
                  <a:latin typeface="Calibri" pitchFamily="34" charset="0"/>
                </a:rPr>
                <a:t>Survei</a:t>
              </a:r>
              <a:endParaRPr lang="en-US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758094" y="4820077"/>
              <a:ext cx="1322122" cy="13098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i="1" smtClean="0">
                  <a:solidFill>
                    <a:prstClr val="white"/>
                  </a:solidFill>
                  <a:latin typeface="Calibri" pitchFamily="34" charset="0"/>
                </a:rPr>
                <a:t>Data</a:t>
              </a:r>
            </a:p>
            <a:p>
              <a:pPr algn="ctr"/>
              <a:r>
                <a:rPr lang="en-US" sz="1600" b="1" i="1" smtClean="0">
                  <a:solidFill>
                    <a:prstClr val="white"/>
                  </a:solidFill>
                  <a:latin typeface="Calibri" pitchFamily="34" charset="0"/>
                </a:rPr>
                <a:t>Processing</a:t>
              </a:r>
              <a:endParaRPr lang="en-US" sz="16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960308" y="2861849"/>
              <a:ext cx="2398161" cy="1835649"/>
              <a:chOff x="1586753" y="2253364"/>
              <a:chExt cx="2398161" cy="183564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586753" y="2253364"/>
                <a:ext cx="2398161" cy="18356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582925" y="2947243"/>
                <a:ext cx="1298689" cy="3693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smtClean="0">
                    <a:solidFill>
                      <a:prstClr val="white"/>
                    </a:solidFill>
                    <a:latin typeface="Calibri" pitchFamily="34" charset="0"/>
                  </a:rPr>
                  <a:t>INFORMASI</a:t>
                </a:r>
                <a:endParaRPr lang="en-US" b="1">
                  <a:solidFill>
                    <a:prstClr val="white"/>
                  </a:solidFill>
                  <a:latin typeface="Calibri" pitchFamily="34" charset="0"/>
                </a:endParaRPr>
              </a:p>
            </p:txBody>
          </p:sp>
          <p:sp>
            <p:nvSpPr>
              <p:cNvPr id="34" name="Left Brace 33"/>
              <p:cNvSpPr/>
              <p:nvPr/>
            </p:nvSpPr>
            <p:spPr>
              <a:xfrm flipH="1">
                <a:off x="2373762" y="2478349"/>
                <a:ext cx="209162" cy="1382504"/>
              </a:xfrm>
              <a:prstGeom prst="leftBrace">
                <a:avLst>
                  <a:gd name="adj1" fmla="val 87745"/>
                  <a:gd name="adj2" fmla="val 50000"/>
                </a:avLst>
              </a:prstGeom>
              <a:no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1694571" y="2370626"/>
                <a:ext cx="663153" cy="1597949"/>
                <a:chOff x="1649746" y="2397521"/>
                <a:chExt cx="663153" cy="1597949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1649746" y="2397521"/>
                  <a:ext cx="663153" cy="2154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18288" tIns="0" rIns="0" bIns="0" rtlCol="0">
                  <a:spAutoFit/>
                </a:bodyPr>
                <a:lstStyle/>
                <a:p>
                  <a:r>
                    <a:rPr lang="en-US" sz="1400" smtClean="0">
                      <a:solidFill>
                        <a:prstClr val="black"/>
                      </a:solidFill>
                      <a:latin typeface="Calibri" pitchFamily="34" charset="0"/>
                    </a:rPr>
                    <a:t>Tekstual</a:t>
                  </a:r>
                  <a:endParaRPr lang="en-US" sz="14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649746" y="2630501"/>
                  <a:ext cx="663153" cy="2154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18288" tIns="0" rIns="0" bIns="0" rtlCol="0">
                  <a:spAutoFit/>
                </a:bodyPr>
                <a:lstStyle/>
                <a:p>
                  <a:r>
                    <a:rPr lang="en-US" sz="1400" smtClean="0">
                      <a:solidFill>
                        <a:prstClr val="black"/>
                      </a:solidFill>
                      <a:latin typeface="Calibri" pitchFamily="34" charset="0"/>
                    </a:rPr>
                    <a:t>Tabular</a:t>
                  </a:r>
                  <a:endParaRPr lang="en-US" sz="14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649746" y="2860902"/>
                  <a:ext cx="663153" cy="2154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18288" tIns="0" rIns="0" bIns="0" rtlCol="0">
                  <a:spAutoFit/>
                </a:bodyPr>
                <a:lstStyle/>
                <a:p>
                  <a:r>
                    <a:rPr lang="en-US" sz="1400" smtClean="0">
                      <a:solidFill>
                        <a:prstClr val="black"/>
                      </a:solidFill>
                      <a:latin typeface="Calibri" pitchFamily="34" charset="0"/>
                    </a:rPr>
                    <a:t>Grafik</a:t>
                  </a:r>
                  <a:endParaRPr lang="en-US" sz="14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9746" y="3095243"/>
                  <a:ext cx="663153" cy="2154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18288" tIns="0" rIns="0" bIns="0" rtlCol="0">
                  <a:spAutoFit/>
                </a:bodyPr>
                <a:lstStyle/>
                <a:p>
                  <a:r>
                    <a:rPr lang="en-US" sz="1400" smtClean="0">
                      <a:solidFill>
                        <a:prstClr val="black"/>
                      </a:solidFill>
                      <a:latin typeface="Calibri" pitchFamily="34" charset="0"/>
                    </a:rPr>
                    <a:t>Gambar</a:t>
                  </a:r>
                  <a:endParaRPr lang="en-US" sz="14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649746" y="3323528"/>
                  <a:ext cx="663153" cy="2154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18288" tIns="0" rIns="0" bIns="0" rtlCol="0">
                  <a:spAutoFit/>
                </a:bodyPr>
                <a:lstStyle/>
                <a:p>
                  <a:r>
                    <a:rPr lang="en-US" sz="1400" smtClean="0">
                      <a:solidFill>
                        <a:prstClr val="black"/>
                      </a:solidFill>
                      <a:latin typeface="Calibri" pitchFamily="34" charset="0"/>
                    </a:rPr>
                    <a:t>Spasial</a:t>
                  </a:r>
                  <a:endParaRPr lang="en-US" sz="14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649746" y="3546946"/>
                  <a:ext cx="663153" cy="2154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18288" tIns="0" rIns="0" bIns="0" rtlCol="0">
                  <a:spAutoFit/>
                </a:bodyPr>
                <a:lstStyle/>
                <a:p>
                  <a:r>
                    <a:rPr lang="en-US" sz="1400" smtClean="0">
                      <a:solidFill>
                        <a:prstClr val="black"/>
                      </a:solidFill>
                      <a:latin typeface="Calibri" pitchFamily="34" charset="0"/>
                    </a:rPr>
                    <a:t>Audio</a:t>
                  </a:r>
                  <a:endParaRPr lang="en-US" sz="14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649746" y="3780026"/>
                  <a:ext cx="663153" cy="2154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18288" tIns="0" rIns="0" bIns="0" rtlCol="0">
                  <a:spAutoFit/>
                </a:bodyPr>
                <a:lstStyle/>
                <a:p>
                  <a:r>
                    <a:rPr lang="en-US" sz="1400" smtClean="0">
                      <a:solidFill>
                        <a:prstClr val="black"/>
                      </a:solidFill>
                      <a:latin typeface="Calibri" pitchFamily="34" charset="0"/>
                    </a:rPr>
                    <a:t>Video</a:t>
                  </a:r>
                  <a:endParaRPr lang="en-US" sz="14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5631987" y="2861849"/>
              <a:ext cx="3357387" cy="1835649"/>
              <a:chOff x="5585011" y="2253364"/>
              <a:chExt cx="3357387" cy="1835649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585011" y="2253364"/>
                <a:ext cx="3357387" cy="1835649"/>
                <a:chOff x="5585011" y="2253364"/>
                <a:chExt cx="3357387" cy="1835649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5585011" y="2253364"/>
                  <a:ext cx="3357387" cy="1835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891087" y="2939478"/>
                  <a:ext cx="681725" cy="3693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b="1" smtClean="0">
                      <a:solidFill>
                        <a:prstClr val="white"/>
                      </a:solidFill>
                      <a:latin typeface="Calibri" pitchFamily="34" charset="0"/>
                    </a:rPr>
                    <a:t>DATA</a:t>
                  </a:r>
                  <a:endParaRPr lang="en-US" b="1">
                    <a:solidFill>
                      <a:prstClr val="white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770036" y="2564741"/>
                  <a:ext cx="1079361" cy="24622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91440" tIns="0" rIns="0" bIns="0" rtlCol="0">
                  <a:spAutoFit/>
                </a:bodyPr>
                <a:lstStyle/>
                <a:p>
                  <a:r>
                    <a:rPr lang="en-US" sz="1600" b="1" smtClean="0">
                      <a:solidFill>
                        <a:prstClr val="black"/>
                      </a:solidFill>
                      <a:latin typeface="Calibri" pitchFamily="34" charset="0"/>
                    </a:rPr>
                    <a:t>Kuantitatif</a:t>
                  </a:r>
                  <a:endParaRPr lang="en-US" sz="1600" b="1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75" name="Left Brace 74"/>
                <p:cNvSpPr/>
                <p:nvPr/>
              </p:nvSpPr>
              <p:spPr>
                <a:xfrm>
                  <a:off x="7590742" y="2704582"/>
                  <a:ext cx="152400" cy="826566"/>
                </a:xfrm>
                <a:prstGeom prst="leftBrace">
                  <a:avLst>
                    <a:gd name="adj1" fmla="val 87745"/>
                    <a:gd name="adj2" fmla="val 50000"/>
                  </a:avLst>
                </a:prstGeom>
                <a:no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7752105" y="3406696"/>
                  <a:ext cx="1097291" cy="24622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91440" tIns="0" rIns="0" bIns="0" rtlCol="0">
                  <a:spAutoFit/>
                </a:bodyPr>
                <a:lstStyle/>
                <a:p>
                  <a:r>
                    <a:rPr lang="en-US" sz="1600" b="1" smtClean="0">
                      <a:solidFill>
                        <a:prstClr val="black"/>
                      </a:solidFill>
                      <a:latin typeface="Calibri" pitchFamily="34" charset="0"/>
                    </a:rPr>
                    <a:t>Kualitatif</a:t>
                  </a:r>
                  <a:endParaRPr lang="en-US" sz="1600" b="1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77" name="Left Brace 76"/>
                <p:cNvSpPr/>
                <p:nvPr/>
              </p:nvSpPr>
              <p:spPr>
                <a:xfrm flipH="1">
                  <a:off x="6721817" y="2753320"/>
                  <a:ext cx="169270" cy="777827"/>
                </a:xfrm>
                <a:prstGeom prst="leftBrace">
                  <a:avLst>
                    <a:gd name="adj1" fmla="val 87745"/>
                    <a:gd name="adj2" fmla="val 50000"/>
                  </a:avLst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5712812" y="2616849"/>
                  <a:ext cx="1000037" cy="24622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91440" tIns="0" rIns="0" bIns="0" rtlCol="0">
                  <a:spAutoFit/>
                </a:bodyPr>
                <a:lstStyle/>
                <a:p>
                  <a:r>
                    <a:rPr lang="en-US" sz="1600" smtClean="0">
                      <a:solidFill>
                        <a:prstClr val="black"/>
                      </a:solidFill>
                      <a:latin typeface="Calibri" pitchFamily="34" charset="0"/>
                    </a:rPr>
                    <a:t>Primer</a:t>
                  </a:r>
                  <a:endParaRPr lang="en-US" sz="16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5712812" y="3422337"/>
                  <a:ext cx="1000037" cy="24622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91440" tIns="0" rIns="0" bIns="0" rtlCol="0">
                  <a:spAutoFit/>
                </a:bodyPr>
                <a:lstStyle/>
                <a:p>
                  <a:r>
                    <a:rPr lang="en-US" sz="1600" smtClean="0">
                      <a:solidFill>
                        <a:prstClr val="black"/>
                      </a:solidFill>
                      <a:latin typeface="Calibri" pitchFamily="34" charset="0"/>
                    </a:rPr>
                    <a:t>Sekunder</a:t>
                  </a:r>
                  <a:endParaRPr lang="en-US" sz="16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46" name="Rounded Rectangle 45"/>
              <p:cNvSpPr/>
              <p:nvPr/>
            </p:nvSpPr>
            <p:spPr>
              <a:xfrm>
                <a:off x="6761627" y="2336632"/>
                <a:ext cx="936690" cy="341998"/>
              </a:xfrm>
              <a:prstGeom prst="roundRect">
                <a:avLst>
                  <a:gd name="adj" fmla="val 48062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prstClr val="black"/>
                    </a:solidFill>
                  </a:rPr>
                  <a:t>Atributif</a:t>
                </a:r>
                <a:endParaRPr lang="en-US" sz="16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6" idx="2"/>
                <a:endCxn id="52" idx="0"/>
              </p:cNvCxnSpPr>
              <p:nvPr/>
            </p:nvCxnSpPr>
            <p:spPr>
              <a:xfrm>
                <a:off x="7229972" y="2678630"/>
                <a:ext cx="1978" cy="260848"/>
              </a:xfrm>
              <a:prstGeom prst="line">
                <a:avLst/>
              </a:prstGeom>
              <a:ln w="19050"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6775604" y="3605333"/>
                <a:ext cx="936690" cy="341998"/>
              </a:xfrm>
              <a:prstGeom prst="roundRect">
                <a:avLst>
                  <a:gd name="adj" fmla="val 48062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prstClr val="black"/>
                    </a:solidFill>
                  </a:rPr>
                  <a:t>Spasial</a:t>
                </a:r>
                <a:endParaRPr lang="en-US" sz="16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7234831" y="3319079"/>
                <a:ext cx="1978" cy="299729"/>
              </a:xfrm>
              <a:prstGeom prst="line">
                <a:avLst/>
              </a:prstGeom>
              <a:ln w="19050"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Left Arrow 79"/>
            <p:cNvSpPr/>
            <p:nvPr/>
          </p:nvSpPr>
          <p:spPr>
            <a:xfrm>
              <a:off x="2377697" y="3847056"/>
              <a:ext cx="528821" cy="161032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1723274" y="2976096"/>
              <a:ext cx="942645" cy="1615901"/>
              <a:chOff x="742714" y="2427512"/>
              <a:chExt cx="836425" cy="1525021"/>
            </a:xfrm>
          </p:grpSpPr>
          <p:pic>
            <p:nvPicPr>
              <p:cNvPr id="82" name="Picture 3" descr="D:\korea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1" t="2343" r="80112" b="44916"/>
              <a:stretch/>
            </p:blipFill>
            <p:spPr bwMode="auto">
              <a:xfrm>
                <a:off x="742714" y="2427512"/>
                <a:ext cx="836425" cy="1294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802460" y="3706312"/>
                <a:ext cx="634204" cy="24622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r>
                  <a:rPr lang="en-US" sz="1600" b="1" smtClean="0">
                    <a:solidFill>
                      <a:prstClr val="white"/>
                    </a:solidFill>
                    <a:latin typeface="Calibri" pitchFamily="34" charset="0"/>
                  </a:rPr>
                  <a:t>User</a:t>
                </a:r>
                <a:endParaRPr lang="en-US" sz="1600" b="1">
                  <a:solidFill>
                    <a:prstClr val="white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84" name="Left Arrow 83"/>
            <p:cNvSpPr/>
            <p:nvPr/>
          </p:nvSpPr>
          <p:spPr>
            <a:xfrm flipH="1">
              <a:off x="2395627" y="3256313"/>
              <a:ext cx="538892" cy="171222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3420" y="3023984"/>
              <a:ext cx="63420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600" smtClean="0">
                  <a:solidFill>
                    <a:prstClr val="black"/>
                  </a:solidFill>
                  <a:latin typeface="Calibri" pitchFamily="34" charset="0"/>
                </a:rPr>
                <a:t>Query</a:t>
              </a:r>
              <a:endParaRPr lang="en-US" sz="160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27489" y="3965383"/>
              <a:ext cx="63420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r"/>
              <a:r>
                <a:rPr lang="en-US" sz="1600" smtClean="0">
                  <a:solidFill>
                    <a:prstClr val="black"/>
                  </a:solidFill>
                  <a:latin typeface="Calibri" pitchFamily="34" charset="0"/>
                </a:rPr>
                <a:t>Info</a:t>
              </a:r>
              <a:endParaRPr lang="en-US" sz="160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127394" y="4701861"/>
              <a:ext cx="598564" cy="822960"/>
              <a:chOff x="4591413" y="4076245"/>
              <a:chExt cx="598564" cy="822960"/>
            </a:xfrm>
          </p:grpSpPr>
          <p:sp>
            <p:nvSpPr>
              <p:cNvPr id="88" name="Left Arrow 87"/>
              <p:cNvSpPr/>
              <p:nvPr/>
            </p:nvSpPr>
            <p:spPr>
              <a:xfrm rot="5400000">
                <a:off x="4271373" y="4396285"/>
                <a:ext cx="822960" cy="182880"/>
              </a:xfrm>
              <a:prstGeom prst="lef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641337" y="4782283"/>
                <a:ext cx="548640" cy="11193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091425" y="4705841"/>
              <a:ext cx="833317" cy="881105"/>
              <a:chOff x="6510619" y="4080225"/>
              <a:chExt cx="833317" cy="881105"/>
            </a:xfrm>
          </p:grpSpPr>
          <p:sp>
            <p:nvSpPr>
              <p:cNvPr id="91" name="Left Arrow 90"/>
              <p:cNvSpPr/>
              <p:nvPr/>
            </p:nvSpPr>
            <p:spPr>
              <a:xfrm>
                <a:off x="6510619" y="4737459"/>
                <a:ext cx="822960" cy="223871"/>
              </a:xfrm>
              <a:prstGeom prst="lef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6876488" y="4435737"/>
                <a:ext cx="822960" cy="11193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650070" y="4696876"/>
              <a:ext cx="461427" cy="881105"/>
              <a:chOff x="10069264" y="4071260"/>
              <a:chExt cx="461427" cy="881105"/>
            </a:xfrm>
          </p:grpSpPr>
          <p:sp>
            <p:nvSpPr>
              <p:cNvPr id="94" name="Left Arrow 93"/>
              <p:cNvSpPr/>
              <p:nvPr/>
            </p:nvSpPr>
            <p:spPr>
              <a:xfrm>
                <a:off x="10069264" y="4728494"/>
                <a:ext cx="451070" cy="223871"/>
              </a:xfrm>
              <a:prstGeom prst="lef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5400000">
                <a:off x="10063243" y="4426772"/>
                <a:ext cx="822960" cy="11193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826640" y="4699683"/>
              <a:ext cx="605625" cy="822960"/>
              <a:chOff x="8263764" y="4065102"/>
              <a:chExt cx="605625" cy="822960"/>
            </a:xfrm>
          </p:grpSpPr>
          <p:sp>
            <p:nvSpPr>
              <p:cNvPr id="97" name="Left Arrow 96"/>
              <p:cNvSpPr/>
              <p:nvPr/>
            </p:nvSpPr>
            <p:spPr>
              <a:xfrm rot="5400000">
                <a:off x="7943724" y="4385142"/>
                <a:ext cx="822960" cy="182880"/>
              </a:xfrm>
              <a:prstGeom prst="lef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20749" y="4771140"/>
                <a:ext cx="548640" cy="11193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758094" y="1390168"/>
              <a:ext cx="35896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lvl="1" algn="ctr">
                <a:spcAft>
                  <a:spcPts val="300"/>
                </a:spcAft>
              </a:pPr>
              <a:r>
                <a:rPr lang="en-US" sz="2400" smtClean="0">
                  <a:solidFill>
                    <a:srgbClr val="0070C0"/>
                  </a:solidFill>
                </a:rPr>
                <a:t>Studi </a:t>
              </a:r>
              <a:r>
                <a:rPr lang="en-US" sz="2400">
                  <a:solidFill>
                    <a:srgbClr val="0070C0"/>
                  </a:solidFill>
                </a:rPr>
                <a:t>Kasus : </a:t>
              </a:r>
              <a:br>
                <a:rPr lang="en-US" sz="2400">
                  <a:solidFill>
                    <a:srgbClr val="0070C0"/>
                  </a:solidFill>
                </a:rPr>
              </a:br>
              <a:r>
                <a:rPr lang="en-US" sz="2400">
                  <a:solidFill>
                    <a:srgbClr val="0070C0"/>
                  </a:solidFill>
                </a:rPr>
                <a:t>LAPANGAN </a:t>
              </a:r>
              <a:r>
                <a:rPr lang="en-US" sz="2400" smtClean="0">
                  <a:solidFill>
                    <a:srgbClr val="0070C0"/>
                  </a:solidFill>
                </a:rPr>
                <a:t>(SISTEM 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74323" y="3754581"/>
              <a:ext cx="72858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200" i="1" smtClean="0">
                  <a:solidFill>
                    <a:prstClr val="black"/>
                  </a:solidFill>
                  <a:latin typeface="Calibri" pitchFamily="34" charset="0"/>
                </a:rPr>
                <a:t>“sumber”</a:t>
              </a:r>
              <a:endParaRPr lang="en-US" sz="1200" i="1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83214" y="3620772"/>
              <a:ext cx="7285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200" i="1" smtClean="0">
                  <a:solidFill>
                    <a:prstClr val="black"/>
                  </a:solidFill>
                  <a:latin typeface="Calibri" pitchFamily="34" charset="0"/>
                </a:rPr>
                <a:t>“sifat numerik”</a:t>
              </a:r>
              <a:endParaRPr lang="en-US" sz="1200" i="1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1206" y="3320933"/>
              <a:ext cx="72858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200" i="1" smtClean="0">
                  <a:solidFill>
                    <a:prstClr val="black"/>
                  </a:solidFill>
                  <a:latin typeface="Calibri" pitchFamily="34" charset="0"/>
                </a:rPr>
                <a:t>“bentuk”</a:t>
              </a:r>
              <a:endParaRPr lang="en-US" sz="1200" i="1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794320" y="6152275"/>
              <a:ext cx="241048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200" i="1" smtClean="0">
                  <a:solidFill>
                    <a:prstClr val="black"/>
                  </a:solidFill>
                  <a:latin typeface="Calibri" pitchFamily="34" charset="0"/>
                </a:rPr>
                <a:t>“Pengumpulan data”/ pengamatan langsung di lapangan/ observasi</a:t>
              </a:r>
              <a:endParaRPr lang="en-US" sz="1200" i="1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58" name="Left-Right Arrow 57"/>
            <p:cNvSpPr/>
            <p:nvPr/>
          </p:nvSpPr>
          <p:spPr>
            <a:xfrm rot="5400000" flipH="1">
              <a:off x="6873781" y="5111421"/>
              <a:ext cx="1023834" cy="171223"/>
            </a:xfrm>
            <a:prstGeom prst="left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039241" y="4883950"/>
              <a:ext cx="671662" cy="57773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smtClean="0">
                  <a:solidFill>
                    <a:prstClr val="white"/>
                  </a:solidFill>
                  <a:latin typeface="Calibri" pitchFamily="34" charset="0"/>
                </a:rPr>
                <a:t>DBMS</a:t>
              </a:r>
              <a:endParaRPr lang="en-US" sz="14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11526" y="4895248"/>
              <a:ext cx="430656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Kata Penting SBD :</a:t>
              </a:r>
            </a:p>
            <a:p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1) FAKTA – DATA – INFORMASI - STORAGE</a:t>
              </a:r>
            </a:p>
            <a:p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2) SURVEI – DBMS – DATA PROCESSING</a:t>
              </a:r>
            </a:p>
            <a:p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3) QUERY</a:t>
              </a:r>
            </a:p>
            <a:p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4) DATA : Atribut/spasial, kuantitatif/kualitatif, primer/sekunder</a:t>
              </a:r>
            </a:p>
            <a:p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5) INFORMASI : Sajian TTGGSAV</a:t>
              </a:r>
            </a:p>
            <a:p>
              <a:endPara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8347726" y="1805666"/>
              <a:ext cx="270527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8029172" y="6120896"/>
              <a:ext cx="3019828" cy="419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1049000" y="1805666"/>
              <a:ext cx="0" cy="43242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71525" y="1712052"/>
              <a:ext cx="39865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71525" y="1712052"/>
              <a:ext cx="0" cy="19087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771525" y="3620772"/>
              <a:ext cx="1085850" cy="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ounded Rectangle 107"/>
          <p:cNvSpPr/>
          <p:nvPr/>
        </p:nvSpPr>
        <p:spPr>
          <a:xfrm>
            <a:off x="10116589" y="83014"/>
            <a:ext cx="1681833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prstClr val="black"/>
                </a:solidFill>
              </a:rPr>
              <a:t>Harus Selalu di-REVIEW</a:t>
            </a:r>
            <a:endParaRPr lang="en-US" sz="1600" i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401" y="5385542"/>
            <a:ext cx="1758747" cy="129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TINJAUAN : APLIKASI Database </a:t>
            </a:r>
            <a:r>
              <a:rPr lang="en-US" sz="2000" smtClean="0">
                <a:solidFill>
                  <a:srgbClr val="FF0000"/>
                </a:solidFill>
                <a:latin typeface="AR JULIAN" pitchFamily="2" charset="0"/>
                <a:sym typeface="Wingdings"/>
              </a:rPr>
              <a:t>… demo Aplikasi “pemilu”</a:t>
            </a:r>
            <a:endParaRPr lang="id-ID" sz="3200">
              <a:solidFill>
                <a:srgbClr val="FF0000"/>
              </a:solidFill>
              <a:latin typeface="AR JULIAN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096000" y="721567"/>
            <a:ext cx="5717099" cy="5981700"/>
            <a:chOff x="6286500" y="742950"/>
            <a:chExt cx="5717099" cy="5981700"/>
          </a:xfrm>
        </p:grpSpPr>
        <p:sp>
          <p:nvSpPr>
            <p:cNvPr id="26" name="Rectangle 25"/>
            <p:cNvSpPr/>
            <p:nvPr/>
          </p:nvSpPr>
          <p:spPr>
            <a:xfrm>
              <a:off x="6286500" y="749908"/>
              <a:ext cx="5717099" cy="35093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smtClean="0">
                  <a:solidFill>
                    <a:prstClr val="black"/>
                  </a:solidFill>
                </a:rPr>
                <a:t>Hardware/Software User-Interface</a:t>
              </a:r>
              <a:endParaRPr lang="en-US" sz="1600" i="1">
                <a:solidFill>
                  <a:prstClr val="black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294425" y="1257247"/>
              <a:ext cx="5680599" cy="5358008"/>
              <a:chOff x="6323000" y="925676"/>
              <a:chExt cx="5680599" cy="53580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271476" y="4562581"/>
                <a:ext cx="1606909" cy="4142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i="1" smtClean="0">
                    <a:solidFill>
                      <a:prstClr val="black"/>
                    </a:solidFill>
                  </a:rPr>
                  <a:t>Software</a:t>
                </a:r>
              </a:p>
              <a:p>
                <a:pPr algn="ctr"/>
                <a:r>
                  <a:rPr lang="en-US" sz="1400" i="1" smtClean="0">
                    <a:solidFill>
                      <a:prstClr val="black"/>
                    </a:solidFill>
                  </a:rPr>
                  <a:t>USER INTERFACE</a:t>
                </a:r>
                <a:endParaRPr lang="en-US" sz="1400" i="1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6422444" y="925676"/>
                <a:ext cx="5217797" cy="1946972"/>
                <a:chOff x="5932073" y="2431351"/>
                <a:chExt cx="5217797" cy="1946972"/>
              </a:xfrm>
            </p:grpSpPr>
            <p:pic>
              <p:nvPicPr>
                <p:cNvPr id="27" name="Picture 3" descr="D:\korea1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1" t="2343" r="80112" b="44916"/>
                <a:stretch/>
              </p:blipFill>
              <p:spPr bwMode="auto">
                <a:xfrm flipH="1">
                  <a:off x="5932073" y="2648184"/>
                  <a:ext cx="1171631" cy="17038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Rectangle 27"/>
                <p:cNvSpPr/>
                <p:nvPr/>
              </p:nvSpPr>
              <p:spPr>
                <a:xfrm>
                  <a:off x="6247870" y="3993650"/>
                  <a:ext cx="764914" cy="3551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i="1" smtClean="0">
                      <a:solidFill>
                        <a:prstClr val="black"/>
                      </a:solidFill>
                    </a:rPr>
                    <a:t>USER</a:t>
                  </a:r>
                  <a:endParaRPr lang="en-US" sz="1400" i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840732" y="3954710"/>
                  <a:ext cx="1557873" cy="41421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i="1" smtClean="0">
                      <a:solidFill>
                        <a:prstClr val="black"/>
                      </a:solidFill>
                    </a:rPr>
                    <a:t>Hardware</a:t>
                  </a:r>
                </a:p>
                <a:p>
                  <a:pPr algn="ctr"/>
                  <a:r>
                    <a:rPr lang="en-US" sz="1400" i="1" smtClean="0">
                      <a:solidFill>
                        <a:prstClr val="black"/>
                      </a:solidFill>
                    </a:rPr>
                    <a:t>USER INTERFACE</a:t>
                  </a:r>
                  <a:endParaRPr lang="en-US" sz="1400" i="1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1028" name="Picture 4" descr="Monitor with Speakers and Computer System Unit Stock Vector - Illustration  of monitor, display: 179237112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040" t="9479" r="3325" b="14788"/>
                <a:stretch/>
              </p:blipFill>
              <p:spPr bwMode="auto">
                <a:xfrm>
                  <a:off x="10289384" y="2557705"/>
                  <a:ext cx="847725" cy="14951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10149744" y="3964113"/>
                  <a:ext cx="1000126" cy="41421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i="1" smtClean="0">
                      <a:solidFill>
                        <a:prstClr val="black"/>
                      </a:solidFill>
                    </a:rPr>
                    <a:t>Hardware</a:t>
                  </a:r>
                </a:p>
                <a:p>
                  <a:pPr algn="ctr"/>
                  <a:r>
                    <a:rPr lang="en-US" sz="1400" i="1" smtClean="0">
                      <a:solidFill>
                        <a:prstClr val="black"/>
                      </a:solidFill>
                    </a:rPr>
                    <a:t>Processor</a:t>
                  </a:r>
                  <a:endParaRPr lang="en-US" sz="1400" i="1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1030" name="Picture 6" descr="Monitor Cpu Mouse Keyboard Speaker Printer Vector Images (35)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01" t="6774" r="4340" b="15761"/>
                <a:stretch/>
              </p:blipFill>
              <p:spPr bwMode="auto">
                <a:xfrm>
                  <a:off x="7828732" y="2730219"/>
                  <a:ext cx="1581874" cy="12338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Right Arrow 3"/>
                <p:cNvSpPr/>
                <p:nvPr/>
              </p:nvSpPr>
              <p:spPr>
                <a:xfrm>
                  <a:off x="7012784" y="3650721"/>
                  <a:ext cx="768321" cy="14947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>
                  <a:off x="9429656" y="3568199"/>
                  <a:ext cx="878777" cy="157259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066552" y="3694505"/>
                  <a:ext cx="55816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smtClean="0">
                      <a:solidFill>
                        <a:srgbClr val="0033CC"/>
                      </a:solidFill>
                    </a:rPr>
                    <a:t>Input</a:t>
                  </a:r>
                  <a:endParaRPr lang="en-US" sz="1400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539852" y="3637333"/>
                  <a:ext cx="608275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smtClean="0">
                      <a:solidFill>
                        <a:srgbClr val="0033CC"/>
                      </a:solidFill>
                    </a:rPr>
                    <a:t>Port</a:t>
                  </a:r>
                </a:p>
                <a:p>
                  <a:r>
                    <a:rPr lang="en-US" sz="1400" smtClean="0">
                      <a:solidFill>
                        <a:srgbClr val="0033CC"/>
                      </a:solidFill>
                    </a:rPr>
                    <a:t>Input</a:t>
                  </a:r>
                  <a:endParaRPr lang="en-US" sz="1400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 flipH="1">
                  <a:off x="7012784" y="3170991"/>
                  <a:ext cx="756220" cy="177351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Right Arrow 35"/>
                <p:cNvSpPr/>
                <p:nvPr/>
              </p:nvSpPr>
              <p:spPr>
                <a:xfrm flipH="1">
                  <a:off x="9410606" y="3183719"/>
                  <a:ext cx="866676" cy="157259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991809" y="2920364"/>
                  <a:ext cx="7200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smtClean="0">
                      <a:solidFill>
                        <a:srgbClr val="0033CC"/>
                      </a:solidFill>
                    </a:rPr>
                    <a:t>Output</a:t>
                  </a:r>
                  <a:endParaRPr lang="en-US" sz="1400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539852" y="2739128"/>
                  <a:ext cx="72006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smtClean="0">
                      <a:solidFill>
                        <a:srgbClr val="0033CC"/>
                      </a:solidFill>
                    </a:rPr>
                    <a:t>Port</a:t>
                  </a:r>
                </a:p>
                <a:p>
                  <a:r>
                    <a:rPr lang="en-US" sz="1400" smtClean="0">
                      <a:solidFill>
                        <a:srgbClr val="0033CC"/>
                      </a:solidFill>
                    </a:rPr>
                    <a:t>Output</a:t>
                  </a:r>
                  <a:endParaRPr lang="en-US" sz="1400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7958304" y="2431351"/>
                  <a:ext cx="13078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smtClean="0">
                      <a:solidFill>
                        <a:srgbClr val="0033CC"/>
                      </a:solidFill>
                    </a:rPr>
                    <a:t>I/O Hardware</a:t>
                  </a:r>
                  <a:endParaRPr lang="en-US" sz="1400">
                    <a:solidFill>
                      <a:srgbClr val="0033CC"/>
                    </a:solidFill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10651050" y="4524289"/>
                <a:ext cx="1123950" cy="4142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i="1" smtClean="0">
                    <a:solidFill>
                      <a:prstClr val="black"/>
                    </a:solidFill>
                  </a:rPr>
                  <a:t>Software</a:t>
                </a:r>
              </a:p>
              <a:p>
                <a:pPr algn="ctr"/>
                <a:r>
                  <a:rPr lang="en-US" sz="1400" i="1" smtClean="0">
                    <a:solidFill>
                      <a:prstClr val="black"/>
                    </a:solidFill>
                  </a:rPr>
                  <a:t>Pocessor</a:t>
                </a:r>
                <a:endParaRPr lang="en-US" sz="1400" i="1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0662383" y="3298906"/>
                <a:ext cx="1072332" cy="1008010"/>
              </a:xfrm>
              <a:prstGeom prst="roundRect">
                <a:avLst>
                  <a:gd name="adj" fmla="val 50000"/>
                </a:avLst>
              </a:prstGeom>
              <a:solidFill>
                <a:srgbClr val="00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smtClean="0">
                    <a:solidFill>
                      <a:prstClr val="white"/>
                    </a:solidFill>
                  </a:rPr>
                  <a:t>Program</a:t>
                </a:r>
                <a:br>
                  <a:rPr lang="en-US" sz="1400" smtClean="0">
                    <a:solidFill>
                      <a:prstClr val="white"/>
                    </a:solidFill>
                  </a:rPr>
                </a:br>
                <a:r>
                  <a:rPr lang="en-US" sz="1400" smtClean="0">
                    <a:solidFill>
                      <a:prstClr val="white"/>
                    </a:solidFill>
                  </a:rPr>
                  <a:t>Aplikasi</a:t>
                </a:r>
              </a:p>
              <a:p>
                <a:pPr algn="ctr"/>
                <a:r>
                  <a:rPr lang="en-US" sz="1400" smtClean="0">
                    <a:solidFill>
                      <a:prstClr val="white"/>
                    </a:solidFill>
                  </a:rPr>
                  <a:t>Database</a:t>
                </a:r>
                <a:endParaRPr 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ight Arrow 41"/>
              <p:cNvSpPr/>
              <p:nvPr/>
            </p:nvSpPr>
            <p:spPr>
              <a:xfrm>
                <a:off x="7008259" y="3899518"/>
                <a:ext cx="1263171" cy="149475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ight Arrow 42"/>
              <p:cNvSpPr/>
              <p:nvPr/>
            </p:nvSpPr>
            <p:spPr>
              <a:xfrm>
                <a:off x="9883924" y="3896640"/>
                <a:ext cx="792000" cy="157259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120698" y="3997499"/>
                <a:ext cx="9557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smtClean="0">
                    <a:solidFill>
                      <a:srgbClr val="0033CC"/>
                    </a:solidFill>
                  </a:rPr>
                  <a:t>Data Input</a:t>
                </a:r>
                <a:endParaRPr lang="en-US" sz="1400">
                  <a:solidFill>
                    <a:srgbClr val="0033CC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976695" y="3955205"/>
                <a:ext cx="6082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smtClean="0">
                    <a:solidFill>
                      <a:srgbClr val="0033CC"/>
                    </a:solidFill>
                  </a:rPr>
                  <a:t>Data</a:t>
                </a:r>
              </a:p>
              <a:p>
                <a:r>
                  <a:rPr lang="en-US" sz="1400" smtClean="0">
                    <a:solidFill>
                      <a:srgbClr val="0033CC"/>
                    </a:solidFill>
                  </a:rPr>
                  <a:t>Input</a:t>
                </a:r>
                <a:endParaRPr lang="en-US" sz="1400">
                  <a:solidFill>
                    <a:srgbClr val="0033CC"/>
                  </a:solidFill>
                </a:endParaRPr>
              </a:p>
            </p:txBody>
          </p:sp>
          <p:sp>
            <p:nvSpPr>
              <p:cNvPr id="47" name="Right Arrow 46"/>
              <p:cNvSpPr/>
              <p:nvPr/>
            </p:nvSpPr>
            <p:spPr>
              <a:xfrm rot="16200000" flipV="1">
                <a:off x="6928737" y="3166210"/>
                <a:ext cx="736603" cy="149475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008259" y="2851370"/>
                <a:ext cx="72000" cy="115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435130" y="3069320"/>
                <a:ext cx="9058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smtClean="0">
                    <a:solidFill>
                      <a:srgbClr val="0033CC"/>
                    </a:solidFill>
                  </a:rPr>
                  <a:t>Informasi </a:t>
                </a:r>
              </a:p>
              <a:p>
                <a:r>
                  <a:rPr lang="en-US" sz="1400" smtClean="0">
                    <a:solidFill>
                      <a:srgbClr val="0033CC"/>
                    </a:solidFill>
                  </a:rPr>
                  <a:t>Output</a:t>
                </a:r>
                <a:endParaRPr lang="en-US" sz="1400">
                  <a:solidFill>
                    <a:srgbClr val="0033CC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262361" y="3570456"/>
                <a:ext cx="1008000" cy="7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 flipH="1">
                <a:off x="9854868" y="3563826"/>
                <a:ext cx="792000" cy="157259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6323000" y="3032430"/>
                <a:ext cx="5680599" cy="3689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ounded Rectangle 53"/>
              <p:cNvSpPr/>
              <p:nvPr/>
            </p:nvSpPr>
            <p:spPr>
              <a:xfrm>
                <a:off x="10676858" y="5157695"/>
                <a:ext cx="1168160" cy="1125989"/>
              </a:xfrm>
              <a:prstGeom prst="roundRect">
                <a:avLst>
                  <a:gd name="adj" fmla="val 50000"/>
                </a:avLst>
              </a:prstGeom>
              <a:solidFill>
                <a:srgbClr val="00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smtClean="0">
                    <a:solidFill>
                      <a:prstClr val="white"/>
                    </a:solidFill>
                  </a:rPr>
                  <a:t>DBMS</a:t>
                </a:r>
              </a:p>
              <a:p>
                <a:pPr algn="ctr"/>
                <a:r>
                  <a:rPr lang="en-US" sz="1200" smtClean="0">
                    <a:solidFill>
                      <a:prstClr val="white"/>
                    </a:solidFill>
                  </a:rPr>
                  <a:t>“PARADOX”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899586" y="3119236"/>
                <a:ext cx="76249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smtClean="0">
                    <a:solidFill>
                      <a:srgbClr val="0033CC"/>
                    </a:solidFill>
                  </a:rPr>
                  <a:t>Data</a:t>
                </a:r>
              </a:p>
              <a:p>
                <a:r>
                  <a:rPr lang="en-US" sz="1400" smtClean="0">
                    <a:solidFill>
                      <a:srgbClr val="0033CC"/>
                    </a:solidFill>
                  </a:rPr>
                  <a:t>Output</a:t>
                </a:r>
                <a:endParaRPr lang="en-US" sz="140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6286500" y="742950"/>
              <a:ext cx="5717099" cy="5981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9166331" y="6162985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UI (front DBMS), 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  <a:sym typeface="Wingdings" pitchFamily="2" charset="2"/>
              </a:rPr>
              <a:t> Paradox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>
            <a:stCxn id="54" idx="1"/>
          </p:cNvCxnSpPr>
          <p:nvPr/>
        </p:nvCxnSpPr>
        <p:spPr>
          <a:xfrm flipH="1">
            <a:off x="9832039" y="6030878"/>
            <a:ext cx="625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4" idx="0"/>
          </p:cNvCxnSpPr>
          <p:nvPr/>
        </p:nvCxnSpPr>
        <p:spPr>
          <a:xfrm>
            <a:off x="10993950" y="5248687"/>
            <a:ext cx="0" cy="219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34661" y="1109059"/>
            <a:ext cx="1658966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Hardware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20986" y="6193763"/>
            <a:ext cx="165896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Software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9224580" y="4615464"/>
            <a:ext cx="1" cy="363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10977572" y="4625662"/>
            <a:ext cx="0" cy="219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00" y="3641118"/>
            <a:ext cx="1619010" cy="115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291993" y="823295"/>
            <a:ext cx="5686185" cy="11649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smtClean="0">
                <a:solidFill>
                  <a:prstClr val="black"/>
                </a:solidFill>
              </a:rPr>
              <a:t>Spesifikasi Development :</a:t>
            </a:r>
          </a:p>
          <a:p>
            <a:pPr marL="285750" indent="-193675">
              <a:buFont typeface="Arial" pitchFamily="34" charset="0"/>
              <a:buChar char="•"/>
            </a:pPr>
            <a:r>
              <a:rPr lang="en-US" sz="1400" smtClean="0">
                <a:solidFill>
                  <a:prstClr val="black"/>
                </a:solidFill>
              </a:rPr>
              <a:t>Kasus 	: Pemilu Ketua Senat Mahasiswa Online (Client-Server)</a:t>
            </a:r>
          </a:p>
          <a:p>
            <a:pPr marL="285750" indent="-193675">
              <a:buFont typeface="Arial" pitchFamily="34" charset="0"/>
              <a:buChar char="•"/>
            </a:pPr>
            <a:r>
              <a:rPr lang="en-US" sz="1400" smtClean="0">
                <a:solidFill>
                  <a:prstClr val="black"/>
                </a:solidFill>
              </a:rPr>
              <a:t>DBMS	: Paradox 5.0</a:t>
            </a:r>
          </a:p>
          <a:p>
            <a:pPr marL="285750" indent="-193675">
              <a:buFont typeface="Arial" pitchFamily="34" charset="0"/>
              <a:buChar char="•"/>
            </a:pPr>
            <a:r>
              <a:rPr lang="en-US" sz="1400" smtClean="0">
                <a:solidFill>
                  <a:prstClr val="black"/>
                </a:solidFill>
              </a:rPr>
              <a:t>Bahasa	: Delphi 5.0</a:t>
            </a:r>
          </a:p>
          <a:p>
            <a:pPr marL="285750" indent="-193675">
              <a:buFont typeface="Arial" pitchFamily="34" charset="0"/>
              <a:buChar char="•"/>
            </a:pPr>
            <a:r>
              <a:rPr lang="en-US" sz="1400" smtClean="0">
                <a:solidFill>
                  <a:prstClr val="black"/>
                </a:solidFill>
              </a:rPr>
              <a:t>SO	: Windows 2007</a:t>
            </a:r>
          </a:p>
          <a:p>
            <a:r>
              <a:rPr lang="en-US" sz="1400" smtClean="0">
                <a:solidFill>
                  <a:prstClr val="black"/>
                </a:solidFill>
              </a:rPr>
              <a:t> </a:t>
            </a:r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1993" y="1992589"/>
            <a:ext cx="5686185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smtClean="0">
                <a:latin typeface="Calibri" pitchFamily="34" charset="0"/>
              </a:rPr>
              <a:t>DESKRIPSI KASUS :</a:t>
            </a:r>
            <a:endParaRPr lang="en-US" sz="1400">
              <a:latin typeface="Calibri" pitchFamily="34" charset="0"/>
            </a:endParaRPr>
          </a:p>
          <a:p>
            <a:pPr marL="176213"/>
            <a:r>
              <a:rPr lang="en-US" sz="1400" smtClean="0">
                <a:latin typeface="Calibri" pitchFamily="34" charset="0"/>
              </a:rPr>
              <a:t>“APLIKASI DATABSE PEMILIHAN </a:t>
            </a:r>
            <a:r>
              <a:rPr lang="en-US" sz="1400">
                <a:latin typeface="Calibri" pitchFamily="34" charset="0"/>
              </a:rPr>
              <a:t>KETUA SENAT MAHASISWA ONLINE” </a:t>
            </a:r>
            <a:r>
              <a:rPr lang="en-US" sz="1400" smtClean="0">
                <a:latin typeface="Calibri" pitchFamily="34" charset="0"/>
              </a:rPr>
              <a:t>PEMILU_ SEMA </a:t>
            </a:r>
            <a:r>
              <a:rPr lang="en-US" sz="1400">
                <a:latin typeface="Calibri" pitchFamily="34" charset="0"/>
              </a:rPr>
              <a:t>adalah aplikasi basis data yang berfungsi menangani proses pemilihan ketua senat mahasiswa melalui calon/kandidat yang dilakukan secara </a:t>
            </a:r>
            <a:r>
              <a:rPr lang="en-US" sz="1400" smtClean="0">
                <a:latin typeface="Calibri" pitchFamily="34" charset="0"/>
              </a:rPr>
              <a:t>“online”. </a:t>
            </a:r>
            <a:endParaRPr lang="en-US" sz="1400">
              <a:latin typeface="Calibri" pitchFamily="34" charset="0"/>
            </a:endParaRPr>
          </a:p>
          <a:p>
            <a:r>
              <a:rPr lang="en-US" sz="1400" b="1" smtClean="0">
                <a:latin typeface="Calibri" pitchFamily="34" charset="0"/>
              </a:rPr>
              <a:t/>
            </a:r>
            <a:br>
              <a:rPr lang="en-US" sz="1400" b="1" smtClean="0">
                <a:latin typeface="Calibri" pitchFamily="34" charset="0"/>
              </a:rPr>
            </a:br>
            <a:r>
              <a:rPr lang="en-US" sz="1400" b="1" smtClean="0">
                <a:latin typeface="Calibri" pitchFamily="34" charset="0"/>
              </a:rPr>
              <a:t>Elemen </a:t>
            </a:r>
            <a:r>
              <a:rPr lang="en-US" sz="1400" b="1">
                <a:latin typeface="Calibri" pitchFamily="34" charset="0"/>
              </a:rPr>
              <a:t>proses </a:t>
            </a:r>
            <a:r>
              <a:rPr lang="en-US" sz="1400" b="1" smtClean="0">
                <a:latin typeface="Calibri" pitchFamily="34" charset="0"/>
              </a:rPr>
              <a:t> </a:t>
            </a:r>
            <a:r>
              <a:rPr lang="en-US" sz="1400" smtClean="0">
                <a:latin typeface="Calibri" pitchFamily="34" charset="0"/>
              </a:rPr>
              <a:t>mencakup : </a:t>
            </a:r>
            <a:endParaRPr lang="en-US" sz="1400">
              <a:latin typeface="Calibri" pitchFamily="34" charset="0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400">
                <a:latin typeface="Calibri" pitchFamily="34" charset="0"/>
              </a:rPr>
              <a:t>User </a:t>
            </a:r>
            <a:r>
              <a:rPr lang="en-US" sz="1400" smtClean="0">
                <a:latin typeface="Calibri" pitchFamily="34" charset="0"/>
              </a:rPr>
              <a:t>	: (1) panitia </a:t>
            </a:r>
            <a:r>
              <a:rPr lang="en-US" sz="1400">
                <a:latin typeface="Calibri" pitchFamily="34" charset="0"/>
              </a:rPr>
              <a:t>sebagai </a:t>
            </a:r>
            <a:r>
              <a:rPr lang="en-US" sz="1400" smtClean="0">
                <a:latin typeface="Calibri" pitchFamily="34" charset="0"/>
              </a:rPr>
              <a:t>admin </a:t>
            </a:r>
            <a:r>
              <a:rPr lang="en-US" sz="1400">
                <a:latin typeface="Calibri" pitchFamily="34" charset="0"/>
              </a:rPr>
              <a:t>pemilu dan </a:t>
            </a:r>
            <a:r>
              <a:rPr lang="en-US" sz="1400" smtClean="0">
                <a:latin typeface="Calibri" pitchFamily="34" charset="0"/>
              </a:rPr>
              <a:t>(2) pemilih</a:t>
            </a:r>
            <a:endParaRPr lang="en-US" sz="1400">
              <a:latin typeface="Calibri" pitchFamily="34" charset="0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400">
                <a:latin typeface="Calibri" pitchFamily="34" charset="0"/>
              </a:rPr>
              <a:t>Proses </a:t>
            </a:r>
            <a:r>
              <a:rPr lang="en-US" sz="1400" smtClean="0">
                <a:latin typeface="Calibri" pitchFamily="34" charset="0"/>
              </a:rPr>
              <a:t>	: </a:t>
            </a:r>
            <a:r>
              <a:rPr lang="en-US" sz="1400">
                <a:latin typeface="Calibri" pitchFamily="34" charset="0"/>
              </a:rPr>
              <a:t>(a) penyimpanan data; </a:t>
            </a:r>
            <a:r>
              <a:rPr lang="en-US" sz="1400" smtClean="0">
                <a:latin typeface="Calibri" pitchFamily="34" charset="0"/>
              </a:rPr>
              <a:t>	(</a:t>
            </a:r>
            <a:r>
              <a:rPr lang="en-US" sz="1400">
                <a:latin typeface="Calibri" pitchFamily="34" charset="0"/>
              </a:rPr>
              <a:t>b) Penghapusan data; </a:t>
            </a:r>
            <a:endParaRPr lang="en-US" sz="1400" smtClean="0">
              <a:latin typeface="Calibri" pitchFamily="34" charset="0"/>
            </a:endParaRPr>
          </a:p>
          <a:p>
            <a:pPr lvl="0"/>
            <a:r>
              <a:rPr lang="en-US" sz="1400" smtClean="0">
                <a:latin typeface="Calibri" pitchFamily="34" charset="0"/>
              </a:rPr>
              <a:t>		  (</a:t>
            </a:r>
            <a:r>
              <a:rPr lang="en-US" sz="1400">
                <a:latin typeface="Calibri" pitchFamily="34" charset="0"/>
              </a:rPr>
              <a:t>c) Pengeditan data</a:t>
            </a:r>
            <a:r>
              <a:rPr lang="en-US" sz="1400" smtClean="0">
                <a:latin typeface="Calibri" pitchFamily="34" charset="0"/>
              </a:rPr>
              <a:t>; 	(</a:t>
            </a:r>
            <a:r>
              <a:rPr lang="en-US" sz="1400">
                <a:latin typeface="Calibri" pitchFamily="34" charset="0"/>
              </a:rPr>
              <a:t>d) Penampilan browse data; </a:t>
            </a:r>
            <a:endParaRPr lang="en-US" sz="1400" smtClean="0">
              <a:latin typeface="Calibri" pitchFamily="34" charset="0"/>
            </a:endParaRPr>
          </a:p>
          <a:p>
            <a:pPr lvl="0"/>
            <a:r>
              <a:rPr lang="en-US" sz="1400">
                <a:latin typeface="Calibri" pitchFamily="34" charset="0"/>
              </a:rPr>
              <a:t>	</a:t>
            </a:r>
            <a:r>
              <a:rPr lang="en-US" sz="1400" smtClean="0">
                <a:latin typeface="Calibri" pitchFamily="34" charset="0"/>
              </a:rPr>
              <a:t>	  (</a:t>
            </a:r>
            <a:r>
              <a:rPr lang="en-US" sz="1400">
                <a:latin typeface="Calibri" pitchFamily="34" charset="0"/>
              </a:rPr>
              <a:t>e</a:t>
            </a:r>
            <a:r>
              <a:rPr lang="en-US" sz="1400" smtClean="0">
                <a:latin typeface="Calibri" pitchFamily="34" charset="0"/>
              </a:rPr>
              <a:t>) Laporan </a:t>
            </a:r>
            <a:r>
              <a:rPr lang="en-US" sz="1400">
                <a:latin typeface="Calibri" pitchFamily="34" charset="0"/>
              </a:rPr>
              <a:t>informasi; </a:t>
            </a:r>
            <a:r>
              <a:rPr lang="en-US" sz="1400" smtClean="0">
                <a:latin typeface="Calibri" pitchFamily="34" charset="0"/>
              </a:rPr>
              <a:t>	(</a:t>
            </a:r>
            <a:r>
              <a:rPr lang="en-US" sz="1400">
                <a:latin typeface="Calibri" pitchFamily="34" charset="0"/>
              </a:rPr>
              <a:t>f) Data </a:t>
            </a:r>
            <a:r>
              <a:rPr lang="en-US" sz="1400" smtClean="0">
                <a:latin typeface="Calibri" pitchFamily="34" charset="0"/>
              </a:rPr>
              <a:t>collection; </a:t>
            </a:r>
            <a:br>
              <a:rPr lang="en-US" sz="1400" smtClean="0">
                <a:latin typeface="Calibri" pitchFamily="34" charset="0"/>
              </a:rPr>
            </a:br>
            <a:r>
              <a:rPr lang="en-US" sz="1400" smtClean="0">
                <a:latin typeface="Calibri" pitchFamily="34" charset="0"/>
              </a:rPr>
              <a:t>		  (</a:t>
            </a:r>
            <a:r>
              <a:rPr lang="en-US" sz="1400">
                <a:latin typeface="Calibri" pitchFamily="34" charset="0"/>
              </a:rPr>
              <a:t>g) mengenal alur prosedur;</a:t>
            </a:r>
          </a:p>
          <a:p>
            <a:r>
              <a:rPr lang="en-US" sz="1400" smtClean="0">
                <a:latin typeface="Calibri" pitchFamily="34" charset="0"/>
              </a:rPr>
              <a:t/>
            </a:r>
            <a:br>
              <a:rPr lang="en-US" sz="1400" smtClean="0">
                <a:latin typeface="Calibri" pitchFamily="34" charset="0"/>
              </a:rPr>
            </a:br>
            <a:r>
              <a:rPr lang="en-US" sz="1400" b="1" smtClean="0">
                <a:latin typeface="Calibri" pitchFamily="34" charset="0"/>
              </a:rPr>
              <a:t>Mengacu 6 </a:t>
            </a:r>
            <a:r>
              <a:rPr lang="en-US" sz="1400" b="1">
                <a:latin typeface="Calibri" pitchFamily="34" charset="0"/>
              </a:rPr>
              <a:t>elemen sistem </a:t>
            </a:r>
            <a:r>
              <a:rPr lang="en-US" sz="1400" b="1" smtClean="0">
                <a:latin typeface="Calibri" pitchFamily="34" charset="0"/>
              </a:rPr>
              <a:t>CBS</a:t>
            </a:r>
            <a:r>
              <a:rPr lang="en-US" sz="1400" b="1">
                <a:latin typeface="Calibri" pitchFamily="34" charset="0"/>
              </a:rPr>
              <a:t>, </a:t>
            </a:r>
            <a:r>
              <a:rPr lang="en-US" sz="1400" b="1" smtClean="0">
                <a:latin typeface="Calibri" pitchFamily="34" charset="0"/>
              </a:rPr>
              <a:t>kriteria </a:t>
            </a:r>
            <a:r>
              <a:rPr lang="en-US" sz="1400" b="1">
                <a:latin typeface="Calibri" pitchFamily="34" charset="0"/>
              </a:rPr>
              <a:t>sistem </a:t>
            </a:r>
            <a:r>
              <a:rPr lang="en-US" sz="1400" b="1" smtClean="0">
                <a:latin typeface="Calibri" pitchFamily="34" charset="0"/>
              </a:rPr>
              <a:t> terdiri dari :</a:t>
            </a:r>
            <a:endParaRPr lang="en-US" sz="1400" b="1">
              <a:latin typeface="Calibri" pitchFamily="34" charset="0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i="1">
                <a:latin typeface="Calibri" pitchFamily="34" charset="0"/>
              </a:rPr>
              <a:t>Hardware</a:t>
            </a:r>
            <a:r>
              <a:rPr lang="en-US" sz="1200">
                <a:latin typeface="Calibri" pitchFamily="34" charset="0"/>
              </a:rPr>
              <a:t>: Sistem ini menggunakan perangkat keras (hardware) yang diperlukan berupa client-server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i="1">
                <a:latin typeface="Calibri" pitchFamily="34" charset="0"/>
              </a:rPr>
              <a:t>Software</a:t>
            </a:r>
            <a:r>
              <a:rPr lang="en-US" sz="1200">
                <a:latin typeface="Calibri" pitchFamily="34" charset="0"/>
              </a:rPr>
              <a:t> : Sistem ini dirancang untuk membuat perangkat lunak yang bersifat client-server tetapi bisa memenuhi stand alone untuk belajar.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i="1">
                <a:latin typeface="Calibri" pitchFamily="34" charset="0"/>
              </a:rPr>
              <a:t>Database</a:t>
            </a:r>
            <a:r>
              <a:rPr lang="en-US" sz="1200">
                <a:latin typeface="Calibri" pitchFamily="34" charset="0"/>
              </a:rPr>
              <a:t> : Sistem ini menggunakan model RDBMS Paradox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i="1">
                <a:latin typeface="Calibri" pitchFamily="34" charset="0"/>
              </a:rPr>
              <a:t>People</a:t>
            </a:r>
            <a:r>
              <a:rPr lang="en-US" sz="1200">
                <a:latin typeface="Calibri" pitchFamily="34" charset="0"/>
              </a:rPr>
              <a:t> : Sistem ini akan digunakan oleh panitia pemilu dan pemilih.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i="1">
                <a:latin typeface="Calibri" pitchFamily="34" charset="0"/>
              </a:rPr>
              <a:t>Document</a:t>
            </a:r>
            <a:r>
              <a:rPr lang="en-US" sz="1200">
                <a:latin typeface="Calibri" pitchFamily="34" charset="0"/>
              </a:rPr>
              <a:t> : Sistem ini menggunakan dokumentasi sederhana yang diuraikan dalam dokumen README.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>
                <a:latin typeface="Calibri" pitchFamily="34" charset="0"/>
              </a:rPr>
              <a:t>Procedure</a:t>
            </a:r>
            <a:r>
              <a:rPr lang="en-US" sz="1200">
                <a:latin typeface="Calibri" pitchFamily="34" charset="0"/>
              </a:rPr>
              <a:t> : Sistem ini memerlukan prosedur kusus untuk proses pemilu</a:t>
            </a:r>
          </a:p>
        </p:txBody>
      </p:sp>
    </p:spTree>
    <p:extLst>
      <p:ext uri="{BB962C8B-B14F-4D97-AF65-F5344CB8AC3E}">
        <p14:creationId xmlns:p14="http://schemas.microsoft.com/office/powerpoint/2010/main" val="31343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z="28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TINJAUAN : APLIKASI Database</a:t>
            </a:r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 JULIAN" pitchFamily="2" charset="0"/>
                <a:sym typeface="Wingdings"/>
              </a:rPr>
              <a:t>… demo Aplikasi “PEMILU”</a:t>
            </a:r>
            <a:endParaRPr lang="id-ID" sz="3200">
              <a:solidFill>
                <a:srgbClr val="FF0000"/>
              </a:solidFill>
              <a:latin typeface="AR JULIAN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8" y="1237861"/>
            <a:ext cx="4992078" cy="513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5464848" y="1190660"/>
            <a:ext cx="4152532" cy="1823620"/>
            <a:chOff x="6197861" y="1288315"/>
            <a:chExt cx="4152532" cy="1823620"/>
          </a:xfrm>
        </p:grpSpPr>
        <p:sp>
          <p:nvSpPr>
            <p:cNvPr id="17" name="Rectangle 16"/>
            <p:cNvSpPr/>
            <p:nvPr/>
          </p:nvSpPr>
          <p:spPr>
            <a:xfrm>
              <a:off x="6197861" y="1288315"/>
              <a:ext cx="4152532" cy="182362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 bwMode="auto">
            <a:xfrm>
              <a:off x="6336413" y="1442096"/>
              <a:ext cx="3846167" cy="1287324"/>
              <a:chOff x="0" y="0"/>
              <a:chExt cx="6247" cy="2814"/>
            </a:xfrm>
          </p:grpSpPr>
          <p:grpSp>
            <p:nvGrpSpPr>
              <p:cNvPr id="72" name="Group 71"/>
              <p:cNvGrpSpPr>
                <a:grpSpLocks/>
              </p:cNvGrpSpPr>
              <p:nvPr/>
            </p:nvGrpSpPr>
            <p:grpSpPr bwMode="auto">
              <a:xfrm>
                <a:off x="519" y="956"/>
                <a:ext cx="4999" cy="973"/>
                <a:chOff x="519" y="956"/>
                <a:chExt cx="4999" cy="973"/>
              </a:xfrm>
            </p:grpSpPr>
            <p:sp>
              <p:nvSpPr>
                <p:cNvPr id="93" name="Text Box 5007"/>
                <p:cNvSpPr txBox="1">
                  <a:spLocks noChangeArrowheads="1"/>
                </p:cNvSpPr>
                <p:nvPr/>
              </p:nvSpPr>
              <p:spPr bwMode="auto">
                <a:xfrm>
                  <a:off x="519" y="1151"/>
                  <a:ext cx="1424" cy="77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Arial"/>
                    </a:rPr>
                    <a:t> </a:t>
                  </a:r>
                  <a:r>
                    <a:rPr lang="en-US" sz="1200" b="1" smtClean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Arial"/>
                    </a:rPr>
                    <a:t>Pemilih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94" name="Text Box 5008"/>
                <p:cNvSpPr txBox="1">
                  <a:spLocks noChangeArrowheads="1"/>
                </p:cNvSpPr>
                <p:nvPr/>
              </p:nvSpPr>
              <p:spPr bwMode="auto">
                <a:xfrm>
                  <a:off x="4094" y="1117"/>
                  <a:ext cx="1424" cy="77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200" b="1" smtClean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Arial"/>
                    </a:rPr>
                    <a:t>Calon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cxnSp>
              <p:nvCxnSpPr>
                <p:cNvPr id="95" name="AutoShape 5009"/>
                <p:cNvCxnSpPr>
                  <a:cxnSpLocks noChangeShapeType="1"/>
                </p:cNvCxnSpPr>
                <p:nvPr/>
              </p:nvCxnSpPr>
              <p:spPr bwMode="auto">
                <a:xfrm>
                  <a:off x="1943" y="1500"/>
                  <a:ext cx="215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96" name="Group 95"/>
                <p:cNvGrpSpPr>
                  <a:grpSpLocks/>
                </p:cNvGrpSpPr>
                <p:nvPr/>
              </p:nvGrpSpPr>
              <p:grpSpPr bwMode="auto">
                <a:xfrm>
                  <a:off x="2453" y="1083"/>
                  <a:ext cx="1258" cy="812"/>
                  <a:chOff x="2453" y="1083"/>
                  <a:chExt cx="1258" cy="812"/>
                </a:xfrm>
              </p:grpSpPr>
              <p:sp>
                <p:nvSpPr>
                  <p:cNvPr id="99" name="AutoShape 5013"/>
                  <p:cNvSpPr>
                    <a:spLocks noChangeArrowheads="1"/>
                  </p:cNvSpPr>
                  <p:nvPr/>
                </p:nvSpPr>
                <p:spPr bwMode="auto">
                  <a:xfrm>
                    <a:off x="2453" y="1083"/>
                    <a:ext cx="1258" cy="812"/>
                  </a:xfrm>
                  <a:prstGeom prst="diamond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1000"/>
                      </a:spcAft>
                    </a:pPr>
                    <a:r>
                      <a:rPr lang="en-US" sz="1200">
                        <a:effectLst/>
                        <a:latin typeface="Times New Roman"/>
                        <a:ea typeface="Times New Roman"/>
                      </a:rPr>
                      <a:t> </a:t>
                    </a:r>
                  </a:p>
                </p:txBody>
              </p:sp>
              <p:sp>
                <p:nvSpPr>
                  <p:cNvPr id="100" name="Text Box 50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9" y="1144"/>
                    <a:ext cx="1193" cy="5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rPr>
                      <a:t>memilih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sp>
              <p:nvSpPr>
                <p:cNvPr id="97" name="Text Box 5015"/>
                <p:cNvSpPr txBox="1">
                  <a:spLocks noChangeArrowheads="1"/>
                </p:cNvSpPr>
                <p:nvPr/>
              </p:nvSpPr>
              <p:spPr bwMode="auto">
                <a:xfrm>
                  <a:off x="1943" y="987"/>
                  <a:ext cx="613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Arial"/>
                    </a:rPr>
                    <a:t>1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98" name="Text Box 5019"/>
                <p:cNvSpPr txBox="1">
                  <a:spLocks noChangeArrowheads="1"/>
                </p:cNvSpPr>
                <p:nvPr/>
              </p:nvSpPr>
              <p:spPr bwMode="auto">
                <a:xfrm>
                  <a:off x="3549" y="956"/>
                  <a:ext cx="613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Arial"/>
                    </a:rPr>
                    <a:t>1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grpSp>
            <p:nvGrpSpPr>
              <p:cNvPr id="73" name="Group 72"/>
              <p:cNvGrpSpPr>
                <a:grpSpLocks/>
              </p:cNvGrpSpPr>
              <p:nvPr/>
            </p:nvGrpSpPr>
            <p:grpSpPr bwMode="auto">
              <a:xfrm>
                <a:off x="73" y="0"/>
                <a:ext cx="1522" cy="676"/>
                <a:chOff x="73" y="0"/>
                <a:chExt cx="1439" cy="676"/>
              </a:xfrm>
            </p:grpSpPr>
            <p:sp>
              <p:nvSpPr>
                <p:cNvPr id="91" name="Oval 90"/>
                <p:cNvSpPr>
                  <a:spLocks noChangeArrowheads="1"/>
                </p:cNvSpPr>
                <p:nvPr/>
              </p:nvSpPr>
              <p:spPr bwMode="auto">
                <a:xfrm>
                  <a:off x="73" y="0"/>
                  <a:ext cx="1439" cy="676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1000"/>
                    </a:spcAft>
                  </a:pPr>
                  <a:r>
                    <a:rPr lang="en-US" sz="1200">
                      <a:effectLst/>
                      <a:latin typeface="Times New Roman"/>
                      <a:ea typeface="Times New Roman"/>
                    </a:rPr>
                    <a:t> </a:t>
                  </a:r>
                </a:p>
              </p:txBody>
            </p:sp>
            <p:sp>
              <p:nvSpPr>
                <p:cNvPr id="92" name="Text Box 5027"/>
                <p:cNvSpPr txBox="1">
                  <a:spLocks noChangeArrowheads="1"/>
                </p:cNvSpPr>
                <p:nvPr/>
              </p:nvSpPr>
              <p:spPr bwMode="auto">
                <a:xfrm>
                  <a:off x="221" y="0"/>
                  <a:ext cx="1093" cy="6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Arial"/>
                    </a:rPr>
                    <a:t>#Identitas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cxnSp>
            <p:nvCxnSpPr>
              <p:cNvPr id="74" name="AutoShape 5028"/>
              <p:cNvCxnSpPr>
                <a:cxnSpLocks noChangeShapeType="1"/>
              </p:cNvCxnSpPr>
              <p:nvPr/>
            </p:nvCxnSpPr>
            <p:spPr bwMode="auto">
              <a:xfrm>
                <a:off x="668" y="676"/>
                <a:ext cx="199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75" name="Group 74"/>
              <p:cNvGrpSpPr>
                <a:grpSpLocks/>
              </p:cNvGrpSpPr>
              <p:nvPr/>
            </p:nvGrpSpPr>
            <p:grpSpPr bwMode="auto">
              <a:xfrm>
                <a:off x="0" y="2303"/>
                <a:ext cx="1233" cy="511"/>
                <a:chOff x="0" y="2303"/>
                <a:chExt cx="1291" cy="676"/>
              </a:xfrm>
            </p:grpSpPr>
            <p:sp>
              <p:nvSpPr>
                <p:cNvPr id="89" name="Oval 88"/>
                <p:cNvSpPr>
                  <a:spLocks noChangeArrowheads="1"/>
                </p:cNvSpPr>
                <p:nvPr/>
              </p:nvSpPr>
              <p:spPr bwMode="auto">
                <a:xfrm>
                  <a:off x="0" y="2303"/>
                  <a:ext cx="1291" cy="676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1000"/>
                    </a:spcAft>
                  </a:pPr>
                  <a:r>
                    <a:rPr lang="en-US" sz="1200">
                      <a:effectLst/>
                      <a:latin typeface="Times New Roman"/>
                      <a:ea typeface="Times New Roman"/>
                    </a:rPr>
                    <a:t> </a:t>
                  </a:r>
                </a:p>
              </p:txBody>
            </p:sp>
            <p:sp>
              <p:nvSpPr>
                <p:cNvPr id="90" name="Text Box 5040"/>
                <p:cNvSpPr txBox="1">
                  <a:spLocks noChangeArrowheads="1"/>
                </p:cNvSpPr>
                <p:nvPr/>
              </p:nvSpPr>
              <p:spPr bwMode="auto">
                <a:xfrm>
                  <a:off x="175" y="2303"/>
                  <a:ext cx="1093" cy="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Arial"/>
                    </a:rPr>
                    <a:t>Status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cxnSp>
            <p:nvCxnSpPr>
              <p:cNvPr id="76" name="AutoShape 5042"/>
              <p:cNvCxnSpPr>
                <a:cxnSpLocks noChangeShapeType="1"/>
              </p:cNvCxnSpPr>
              <p:nvPr/>
            </p:nvCxnSpPr>
            <p:spPr bwMode="auto">
              <a:xfrm flipH="1">
                <a:off x="719" y="1929"/>
                <a:ext cx="148" cy="3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77" name="Group 76"/>
              <p:cNvGrpSpPr>
                <a:grpSpLocks/>
              </p:cNvGrpSpPr>
              <p:nvPr/>
            </p:nvGrpSpPr>
            <p:grpSpPr bwMode="auto">
              <a:xfrm>
                <a:off x="3465" y="2303"/>
                <a:ext cx="1374" cy="511"/>
                <a:chOff x="3465" y="2303"/>
                <a:chExt cx="1439" cy="676"/>
              </a:xfrm>
            </p:grpSpPr>
            <p:sp>
              <p:nvSpPr>
                <p:cNvPr id="87" name="Oval 86"/>
                <p:cNvSpPr>
                  <a:spLocks noChangeArrowheads="1"/>
                </p:cNvSpPr>
                <p:nvPr/>
              </p:nvSpPr>
              <p:spPr bwMode="auto">
                <a:xfrm>
                  <a:off x="3465" y="2303"/>
                  <a:ext cx="1439" cy="676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1000"/>
                    </a:spcAft>
                  </a:pPr>
                  <a:r>
                    <a:rPr lang="en-US" sz="1200">
                      <a:effectLst/>
                      <a:latin typeface="Times New Roman"/>
                      <a:ea typeface="Times New Roman"/>
                    </a:rPr>
                    <a:t> </a:t>
                  </a:r>
                </a:p>
              </p:txBody>
            </p:sp>
            <p:sp>
              <p:nvSpPr>
                <p:cNvPr id="88" name="Text Box 5048"/>
                <p:cNvSpPr txBox="1">
                  <a:spLocks noChangeArrowheads="1"/>
                </p:cNvSpPr>
                <p:nvPr/>
              </p:nvSpPr>
              <p:spPr bwMode="auto">
                <a:xfrm>
                  <a:off x="3613" y="2303"/>
                  <a:ext cx="1093" cy="6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Arial"/>
                    </a:rPr>
                    <a:t>Nama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cxnSp>
            <p:nvCxnSpPr>
              <p:cNvPr id="78" name="AutoShape 5049"/>
              <p:cNvCxnSpPr>
                <a:cxnSpLocks noChangeShapeType="1"/>
              </p:cNvCxnSpPr>
              <p:nvPr/>
            </p:nvCxnSpPr>
            <p:spPr bwMode="auto">
              <a:xfrm flipH="1">
                <a:off x="4327" y="1912"/>
                <a:ext cx="148" cy="3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5050"/>
              <p:cNvCxnSpPr>
                <a:cxnSpLocks noChangeShapeType="1"/>
              </p:cNvCxnSpPr>
              <p:nvPr/>
            </p:nvCxnSpPr>
            <p:spPr bwMode="auto">
              <a:xfrm>
                <a:off x="5121" y="1971"/>
                <a:ext cx="282" cy="40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80" name="Group 79"/>
              <p:cNvGrpSpPr>
                <a:grpSpLocks/>
              </p:cNvGrpSpPr>
              <p:nvPr/>
            </p:nvGrpSpPr>
            <p:grpSpPr bwMode="auto">
              <a:xfrm>
                <a:off x="5038" y="2303"/>
                <a:ext cx="1209" cy="511"/>
                <a:chOff x="5038" y="2303"/>
                <a:chExt cx="1209" cy="511"/>
              </a:xfrm>
            </p:grpSpPr>
            <p:sp>
              <p:nvSpPr>
                <p:cNvPr id="85" name="Oval 84"/>
                <p:cNvSpPr>
                  <a:spLocks noChangeArrowheads="1"/>
                </p:cNvSpPr>
                <p:nvPr/>
              </p:nvSpPr>
              <p:spPr bwMode="auto">
                <a:xfrm>
                  <a:off x="5038" y="2303"/>
                  <a:ext cx="1209" cy="511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1000"/>
                    </a:spcAft>
                  </a:pPr>
                  <a:r>
                    <a:rPr lang="en-US" sz="1200">
                      <a:effectLst/>
                      <a:latin typeface="Times New Roman"/>
                      <a:ea typeface="Times New Roman"/>
                    </a:rPr>
                    <a:t> </a:t>
                  </a:r>
                </a:p>
              </p:txBody>
            </p:sp>
            <p:sp>
              <p:nvSpPr>
                <p:cNvPr id="86" name="Text Box 5053"/>
                <p:cNvSpPr txBox="1">
                  <a:spLocks noChangeArrowheads="1"/>
                </p:cNvSpPr>
                <p:nvPr/>
              </p:nvSpPr>
              <p:spPr bwMode="auto">
                <a:xfrm>
                  <a:off x="5162" y="2303"/>
                  <a:ext cx="1003" cy="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Arial"/>
                    </a:rPr>
                    <a:t>Jumlah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grpSp>
            <p:nvGrpSpPr>
              <p:cNvPr id="81" name="Group 80"/>
              <p:cNvGrpSpPr>
                <a:grpSpLocks/>
              </p:cNvGrpSpPr>
              <p:nvPr/>
            </p:nvGrpSpPr>
            <p:grpSpPr bwMode="auto">
              <a:xfrm>
                <a:off x="3747" y="165"/>
                <a:ext cx="1374" cy="511"/>
                <a:chOff x="3747" y="165"/>
                <a:chExt cx="1439" cy="676"/>
              </a:xfrm>
            </p:grpSpPr>
            <p:sp>
              <p:nvSpPr>
                <p:cNvPr id="83" name="Oval 82"/>
                <p:cNvSpPr>
                  <a:spLocks noChangeArrowheads="1"/>
                </p:cNvSpPr>
                <p:nvPr/>
              </p:nvSpPr>
              <p:spPr bwMode="auto">
                <a:xfrm>
                  <a:off x="3747" y="165"/>
                  <a:ext cx="1439" cy="676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1000"/>
                    </a:spcAft>
                  </a:pPr>
                  <a:r>
                    <a:rPr lang="en-US" sz="1200">
                      <a:effectLst/>
                      <a:latin typeface="Times New Roman"/>
                      <a:ea typeface="Times New Roman"/>
                    </a:rPr>
                    <a:t> </a:t>
                  </a:r>
                </a:p>
              </p:txBody>
            </p:sp>
            <p:sp>
              <p:nvSpPr>
                <p:cNvPr id="84" name="Text Box 5056"/>
                <p:cNvSpPr txBox="1">
                  <a:spLocks noChangeArrowheads="1"/>
                </p:cNvSpPr>
                <p:nvPr/>
              </p:nvSpPr>
              <p:spPr bwMode="auto">
                <a:xfrm>
                  <a:off x="3895" y="165"/>
                  <a:ext cx="1093" cy="6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Arial"/>
                    </a:rPr>
                    <a:t>#Nomor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cxnSp>
            <p:nvCxnSpPr>
              <p:cNvPr id="82" name="AutoShape 5057"/>
              <p:cNvCxnSpPr>
                <a:cxnSpLocks noChangeShapeType="1"/>
              </p:cNvCxnSpPr>
              <p:nvPr/>
            </p:nvCxnSpPr>
            <p:spPr bwMode="auto">
              <a:xfrm>
                <a:off x="4475" y="676"/>
                <a:ext cx="216" cy="40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6" name="Rectangle 15"/>
          <p:cNvSpPr/>
          <p:nvPr/>
        </p:nvSpPr>
        <p:spPr>
          <a:xfrm>
            <a:off x="313098" y="821328"/>
            <a:ext cx="2011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A. Flow Map Sistem</a:t>
            </a:r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361700" y="740469"/>
            <a:ext cx="217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</a:t>
            </a:r>
            <a:r>
              <a:rPr lang="en-US" smtClean="0"/>
              <a:t>. Diagram Model-ER</a:t>
            </a:r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419320" y="3097473"/>
            <a:ext cx="316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C. Desain Relasi/Tabel Model-R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000735" y="904769"/>
            <a:ext cx="2467150" cy="7489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588">
              <a:spcBef>
                <a:spcPts val="200"/>
              </a:spcBef>
              <a:spcAft>
                <a:spcPts val="200"/>
              </a:spcAft>
            </a:pPr>
            <a:r>
              <a:rPr lang="en-US" sz="1200" b="1">
                <a:latin typeface="Calibri"/>
              </a:rPr>
              <a:t>Skema Relasi :</a:t>
            </a:r>
            <a:endParaRPr lang="en-US" sz="1200" b="1"/>
          </a:p>
          <a:p>
            <a:pPr marL="1588">
              <a:spcBef>
                <a:spcPts val="200"/>
              </a:spcBef>
              <a:spcAft>
                <a:spcPts val="200"/>
              </a:spcAft>
            </a:pPr>
            <a:r>
              <a:rPr lang="en-US" sz="1200" smtClean="0">
                <a:latin typeface="Calibri"/>
              </a:rPr>
              <a:t>1. Calon </a:t>
            </a:r>
            <a:r>
              <a:rPr lang="en-US" sz="1200">
                <a:latin typeface="Calibri"/>
              </a:rPr>
              <a:t>= (#Nomor, Nama, Jumlah)</a:t>
            </a:r>
            <a:endParaRPr lang="en-US" sz="1200"/>
          </a:p>
          <a:p>
            <a:pPr marL="1588">
              <a:spcBef>
                <a:spcPts val="200"/>
              </a:spcBef>
              <a:spcAft>
                <a:spcPts val="200"/>
              </a:spcAft>
            </a:pPr>
            <a:r>
              <a:rPr lang="en-US" sz="1200" smtClean="0">
                <a:latin typeface="Calibri"/>
              </a:rPr>
              <a:t>2. Pemilih </a:t>
            </a:r>
            <a:r>
              <a:rPr lang="en-US" sz="1200">
                <a:latin typeface="Calibri"/>
              </a:rPr>
              <a:t>= (#Identitas, Status)</a:t>
            </a:r>
            <a:endParaRPr lang="en-US" sz="1200">
              <a:effectLst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18303"/>
              </p:ext>
            </p:extLst>
          </p:nvPr>
        </p:nvGraphicFramePr>
        <p:xfrm>
          <a:off x="5530669" y="3466805"/>
          <a:ext cx="6248955" cy="1581150"/>
        </p:xfrm>
        <a:graphic>
          <a:graphicData uri="http://schemas.openxmlformats.org/drawingml/2006/table">
            <a:tbl>
              <a:tblPr firstRow="1" firstCol="1" bandRow="1"/>
              <a:tblGrid>
                <a:gridCol w="355012"/>
                <a:gridCol w="956282"/>
                <a:gridCol w="492517"/>
                <a:gridCol w="426263"/>
                <a:gridCol w="823776"/>
                <a:gridCol w="1156288"/>
                <a:gridCol w="2038817"/>
              </a:tblGrid>
              <a:tr h="0">
                <a:tc gridSpan="7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Nama Tabel	: TblCalon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Primary Key	: Nomor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Fungsi	</a:t>
                      </a:r>
                      <a:r>
                        <a:rPr lang="en-US" sz="1000" b="1" smtClean="0">
                          <a:effectLst/>
                          <a:latin typeface="Calibri"/>
                        </a:rPr>
                        <a:t>: </a:t>
                      </a:r>
                      <a:r>
                        <a:rPr lang="en-US" sz="1000" b="1">
                          <a:effectLst/>
                          <a:latin typeface="Calibri"/>
                        </a:rPr>
                        <a:t>Tabel Calon dan Prolehan Suara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Struktur	: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No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(1)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Fieldname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(2)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Type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(3)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Size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(4)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Default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(5)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Constraints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(6)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Description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(7)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Nomor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Int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3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Not Null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1-6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Nomor/foto calon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2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Nama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Char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50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Not Null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Huruf Besar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Nama Calon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3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Jumlah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Int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10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Positif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Perolehan suara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Total (Byte) =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63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27267"/>
              </p:ext>
            </p:extLst>
          </p:nvPr>
        </p:nvGraphicFramePr>
        <p:xfrm>
          <a:off x="5515156" y="5134790"/>
          <a:ext cx="6249505" cy="1555076"/>
        </p:xfrm>
        <a:graphic>
          <a:graphicData uri="http://schemas.openxmlformats.org/drawingml/2006/table">
            <a:tbl>
              <a:tblPr firstRow="1" firstCol="1" bandRow="1"/>
              <a:tblGrid>
                <a:gridCol w="346520"/>
                <a:gridCol w="1048257"/>
                <a:gridCol w="479416"/>
                <a:gridCol w="414831"/>
                <a:gridCol w="719123"/>
                <a:gridCol w="768985"/>
                <a:gridCol w="2472373"/>
              </a:tblGrid>
              <a:tr h="678776">
                <a:tc gridSpan="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Nama Tabel	: TblPemilih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Primary Key	: Identitas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Fungsi	</a:t>
                      </a:r>
                      <a:r>
                        <a:rPr lang="en-US" sz="1000" b="1" smtClean="0">
                          <a:effectLst/>
                          <a:latin typeface="Calibri"/>
                        </a:rPr>
                        <a:t>: </a:t>
                      </a:r>
                      <a:r>
                        <a:rPr lang="en-US" sz="1000" b="1">
                          <a:effectLst/>
                          <a:latin typeface="Calibri"/>
                        </a:rPr>
                        <a:t>Tabel Daftar Pemilih Tetap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Struktur	: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No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(1)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Filedname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(2)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Type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(3)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Size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(4)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Default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(5)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Constraints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(6)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Description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(7)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Identitas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Char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8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Not Null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Otomatis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NIM atau bisa dikembangkan </a:t>
                      </a:r>
                      <a:r>
                        <a:rPr lang="en-US" sz="1000" smtClean="0">
                          <a:effectLst/>
                          <a:latin typeface="Calibri"/>
                        </a:rPr>
                        <a:t>(Bar/ </a:t>
                      </a:r>
                      <a:r>
                        <a:rPr lang="en-US" sz="1000">
                          <a:effectLst/>
                          <a:latin typeface="Calibri"/>
                        </a:rPr>
                        <a:t>QRCode) 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2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Status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Char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Not Null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Format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/>
                        </a:rPr>
                        <a:t>0 = Belum memilih, 1 = sudah memilih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Total (Byte) =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9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3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z="28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TINJAUAN : APLIKASI Database</a:t>
            </a:r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 JULIAN" pitchFamily="2" charset="0"/>
                <a:sym typeface="Wingdings"/>
              </a:rPr>
              <a:t>… demo Aplikasi “PEMILU”</a:t>
            </a:r>
            <a:endParaRPr lang="id-ID" sz="3200">
              <a:solidFill>
                <a:srgbClr val="FF0000"/>
              </a:solidFill>
              <a:latin typeface="AR JULIAN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1729" y="759855"/>
            <a:ext cx="2754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D.  Instalasi Program Sistem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14184" y="1144168"/>
            <a:ext cx="8275704" cy="55092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latin typeface="Calibri" pitchFamily="34" charset="0"/>
              </a:rPr>
              <a:t>Petunjuk Instalsasi : README.TXT</a:t>
            </a:r>
            <a:endParaRPr lang="en-US" sz="160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Program </a:t>
            </a:r>
            <a:r>
              <a:rPr lang="en-US" sz="1600">
                <a:latin typeface="Calibri" pitchFamily="34" charset="0"/>
              </a:rPr>
              <a:t>Aplikasi Database PEMILU SEMA ini </a:t>
            </a:r>
            <a:r>
              <a:rPr lang="en-US" sz="1600" smtClean="0">
                <a:latin typeface="Calibri" pitchFamily="34" charset="0"/>
              </a:rPr>
              <a:t>diimplementasikan </a:t>
            </a:r>
            <a:r>
              <a:rPr lang="en-US" sz="1600">
                <a:latin typeface="Calibri" pitchFamily="34" charset="0"/>
              </a:rPr>
              <a:t>dengan platform </a:t>
            </a:r>
            <a:r>
              <a:rPr lang="en-US" sz="1600" smtClean="0">
                <a:latin typeface="Calibri" pitchFamily="34" charset="0"/>
              </a:rPr>
              <a:t>:</a:t>
            </a:r>
          </a:p>
          <a:p>
            <a:r>
              <a:rPr lang="en-US" sz="1600" smtClean="0">
                <a:latin typeface="Calibri" pitchFamily="34" charset="0"/>
              </a:rPr>
              <a:t>===================================================================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- DBMS : Paradox</a:t>
            </a:r>
          </a:p>
          <a:p>
            <a:r>
              <a:rPr lang="en-US" sz="1600">
                <a:latin typeface="Calibri" pitchFamily="34" charset="0"/>
              </a:rPr>
              <a:t>- Sistem Operasi : Windows based</a:t>
            </a:r>
          </a:p>
          <a:p>
            <a:r>
              <a:rPr lang="en-US" sz="1600">
                <a:latin typeface="Calibri" pitchFamily="34" charset="0"/>
              </a:rPr>
              <a:t>- Bahasa Pemrograman : Delphi</a:t>
            </a:r>
          </a:p>
          <a:p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Untuk </a:t>
            </a:r>
            <a:r>
              <a:rPr lang="en-US" sz="1600">
                <a:latin typeface="Calibri" pitchFamily="34" charset="0"/>
              </a:rPr>
              <a:t>dapat menjalankan program ini </a:t>
            </a:r>
            <a:r>
              <a:rPr lang="en-US" sz="1600" smtClean="0">
                <a:latin typeface="Calibri" pitchFamily="34" charset="0"/>
              </a:rPr>
              <a:t>diperlukan langkah-langkah </a:t>
            </a:r>
            <a:r>
              <a:rPr lang="en-US" sz="1600">
                <a:latin typeface="Calibri" pitchFamily="34" charset="0"/>
              </a:rPr>
              <a:t>instaslasi:</a:t>
            </a:r>
          </a:p>
          <a:p>
            <a:r>
              <a:rPr lang="en-US" sz="1600" smtClean="0">
                <a:latin typeface="Calibri" pitchFamily="34" charset="0"/>
              </a:rPr>
              <a:t>==============================================================</a:t>
            </a:r>
            <a:r>
              <a:rPr lang="en-US" sz="1600">
                <a:latin typeface="Calibri" pitchFamily="34" charset="0"/>
              </a:rPr>
              <a:t> </a:t>
            </a:r>
          </a:p>
          <a:p>
            <a:r>
              <a:rPr lang="en-US" sz="1600">
                <a:latin typeface="Calibri" pitchFamily="34" charset="0"/>
              </a:rPr>
              <a:t>Instalasi :</a:t>
            </a:r>
          </a:p>
          <a:p>
            <a:r>
              <a:rPr lang="en-US" sz="1600">
                <a:latin typeface="Calibri" pitchFamily="34" charset="0"/>
              </a:rPr>
              <a:t>1. Instalasi terlebih dulu BDE (Borland Delphi Engine) di komputer Anda</a:t>
            </a:r>
          </a:p>
          <a:p>
            <a:r>
              <a:rPr lang="en-US" sz="1600">
                <a:latin typeface="Calibri" pitchFamily="34" charset="0"/>
              </a:rPr>
              <a:t>    </a:t>
            </a:r>
            <a:r>
              <a:rPr lang="en-US" sz="1600" smtClean="0">
                <a:latin typeface="Calibri" pitchFamily="34" charset="0"/>
              </a:rPr>
              <a:t> - </a:t>
            </a:r>
            <a:r>
              <a:rPr lang="en-US" sz="1600">
                <a:latin typeface="Calibri" pitchFamily="34" charset="0"/>
              </a:rPr>
              <a:t>Copy terlebih dulu BDE</a:t>
            </a:r>
          </a:p>
          <a:p>
            <a:r>
              <a:rPr lang="en-US" sz="1600">
                <a:latin typeface="Calibri" pitchFamily="34" charset="0"/>
              </a:rPr>
              <a:t>    </a:t>
            </a:r>
            <a:r>
              <a:rPr lang="en-US" sz="1600" smtClean="0">
                <a:latin typeface="Calibri" pitchFamily="34" charset="0"/>
              </a:rPr>
              <a:t> - </a:t>
            </a:r>
            <a:r>
              <a:rPr lang="en-US" sz="1600">
                <a:latin typeface="Calibri" pitchFamily="34" charset="0"/>
              </a:rPr>
              <a:t>Jalankan Setup.exe pada folder BDE sampai instalasi selesai</a:t>
            </a:r>
          </a:p>
          <a:p>
            <a:r>
              <a:rPr lang="en-US" sz="1600">
                <a:latin typeface="Calibri" pitchFamily="34" charset="0"/>
              </a:rPr>
              <a:t> </a:t>
            </a:r>
            <a:r>
              <a:rPr lang="en-US" sz="1600" smtClean="0">
                <a:latin typeface="Calibri" pitchFamily="34" charset="0"/>
              </a:rPr>
              <a:t>2</a:t>
            </a:r>
            <a:r>
              <a:rPr lang="en-US" sz="1600">
                <a:latin typeface="Calibri" pitchFamily="34" charset="0"/>
              </a:rPr>
              <a:t>. Copy satu set folder PEMILU (PROGRAM + DATABASE + GAMBAR)</a:t>
            </a:r>
          </a:p>
          <a:p>
            <a:r>
              <a:rPr lang="en-US" sz="1600">
                <a:latin typeface="Calibri" pitchFamily="34" charset="0"/>
              </a:rPr>
              <a:t>    </a:t>
            </a:r>
            <a:r>
              <a:rPr lang="en-US" sz="1600" smtClean="0">
                <a:latin typeface="Calibri" pitchFamily="34" charset="0"/>
              </a:rPr>
              <a:t>  - </a:t>
            </a:r>
            <a:r>
              <a:rPr lang="en-US" sz="1600">
                <a:latin typeface="Calibri" pitchFamily="34" charset="0"/>
              </a:rPr>
              <a:t>misal buat foilder D:\</a:t>
            </a:r>
          </a:p>
          <a:p>
            <a:r>
              <a:rPr lang="en-US" sz="1600">
                <a:latin typeface="Calibri" pitchFamily="34" charset="0"/>
              </a:rPr>
              <a:t>    </a:t>
            </a:r>
            <a:r>
              <a:rPr lang="en-US" sz="1600" smtClean="0">
                <a:latin typeface="Calibri" pitchFamily="34" charset="0"/>
              </a:rPr>
              <a:t>  - </a:t>
            </a:r>
            <a:r>
              <a:rPr lang="en-US" sz="1600">
                <a:latin typeface="Calibri" pitchFamily="34" charset="0"/>
              </a:rPr>
              <a:t>Copy PEMILU ke foilder D:\</a:t>
            </a:r>
          </a:p>
          <a:p>
            <a:r>
              <a:rPr lang="en-US" sz="1600">
                <a:latin typeface="Calibri" pitchFamily="34" charset="0"/>
              </a:rPr>
              <a:t> </a:t>
            </a:r>
            <a:r>
              <a:rPr lang="en-US" sz="1600" smtClean="0">
                <a:latin typeface="Calibri" pitchFamily="34" charset="0"/>
              </a:rPr>
              <a:t>3. </a:t>
            </a:r>
            <a:r>
              <a:rPr lang="en-US" sz="1600">
                <a:latin typeface="Calibri" pitchFamily="34" charset="0"/>
              </a:rPr>
              <a:t>Sesuaikan setting folder database pada file DbConfig.txt</a:t>
            </a:r>
          </a:p>
          <a:p>
            <a:r>
              <a:rPr lang="en-US" sz="1600">
                <a:latin typeface="Calibri" pitchFamily="34" charset="0"/>
              </a:rPr>
              <a:t>    </a:t>
            </a:r>
            <a:r>
              <a:rPr lang="en-US" sz="1600" smtClean="0">
                <a:latin typeface="Calibri" pitchFamily="34" charset="0"/>
              </a:rPr>
              <a:t>  - </a:t>
            </a:r>
            <a:r>
              <a:rPr lang="en-US" sz="1600">
                <a:latin typeface="Calibri" pitchFamily="34" charset="0"/>
              </a:rPr>
              <a:t>misalkan folder point(2) D:\PEMILU\DATABASE</a:t>
            </a:r>
          </a:p>
          <a:p>
            <a:r>
              <a:rPr lang="en-US" sz="1600">
                <a:latin typeface="Calibri" pitchFamily="34" charset="0"/>
              </a:rPr>
              <a:t> </a:t>
            </a:r>
            <a:r>
              <a:rPr lang="en-US" sz="1600" smtClean="0">
                <a:latin typeface="Calibri" pitchFamily="34" charset="0"/>
              </a:rPr>
              <a:t>4. </a:t>
            </a:r>
            <a:r>
              <a:rPr lang="en-US" sz="1600">
                <a:latin typeface="Calibri" pitchFamily="34" charset="0"/>
              </a:rPr>
              <a:t>Buka Folder D:\PEMILU\PROGRAM</a:t>
            </a:r>
          </a:p>
          <a:p>
            <a:r>
              <a:rPr lang="en-US" sz="1600">
                <a:latin typeface="Calibri" pitchFamily="34" charset="0"/>
              </a:rPr>
              <a:t>   </a:t>
            </a:r>
            <a:r>
              <a:rPr lang="en-US" sz="1600" smtClean="0">
                <a:latin typeface="Calibri" pitchFamily="34" charset="0"/>
              </a:rPr>
              <a:t>   - </a:t>
            </a:r>
            <a:r>
              <a:rPr lang="en-US" sz="1600">
                <a:latin typeface="Calibri" pitchFamily="34" charset="0"/>
              </a:rPr>
              <a:t>Run : </a:t>
            </a:r>
            <a:r>
              <a:rPr lang="en-US" sz="1600" smtClean="0">
                <a:latin typeface="Calibri" pitchFamily="34" charset="0"/>
              </a:rPr>
              <a:t>P_Pemilu.exe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Selesai.</a:t>
            </a:r>
          </a:p>
        </p:txBody>
      </p:sp>
    </p:spTree>
    <p:extLst>
      <p:ext uri="{BB962C8B-B14F-4D97-AF65-F5344CB8AC3E}">
        <p14:creationId xmlns:p14="http://schemas.microsoft.com/office/powerpoint/2010/main" val="30382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korea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r="64921"/>
          <a:stretch/>
        </p:blipFill>
        <p:spPr bwMode="auto">
          <a:xfrm>
            <a:off x="9334499" y="1259934"/>
            <a:ext cx="1958453" cy="319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285702" y="1026686"/>
            <a:ext cx="8526572" cy="43396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Studi Terapan Demo Program</a:t>
            </a:r>
          </a:p>
          <a:p>
            <a:pPr marL="514350" indent="-514350">
              <a:buAutoNum type="arabicPeriod"/>
            </a:pP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 Project Program :  Pemilu.exe</a:t>
            </a:r>
          </a:p>
          <a:p>
            <a:pPr marL="514350" indent="-514350">
              <a:buAutoNum type="arabicPeriod"/>
            </a:pP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Copy :  set PROGRAM + DATABASE + GAMBAR</a:t>
            </a:r>
          </a:p>
          <a:p>
            <a:pPr marL="514350" indent="-514350">
              <a:buAutoNum type="arabicPeriod"/>
            </a:pP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Running :</a:t>
            </a:r>
            <a:b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a. Instal/Run DBE (Borland Delphi Engine)</a:t>
            </a:r>
            <a:b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b. Setting direktori : DbConfig.txt</a:t>
            </a:r>
          </a:p>
          <a:p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 c. Run :Pemilu.exe</a:t>
            </a:r>
            <a:endParaRPr lang="en-US" sz="280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2400" smtClean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sz="2400" u="sng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Ujicoba Mandiri</a:t>
            </a:r>
            <a:r>
              <a:rPr lang="en-US" sz="24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</a:p>
          <a:p>
            <a:r>
              <a:rPr lang="en-US" sz="2400" i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Download WAG : </a:t>
            </a:r>
            <a:r>
              <a:rPr lang="en-US" sz="2400" i="1" smtClean="0">
                <a:ln w="18415" cmpd="sng">
                  <a:noFill/>
                  <a:prstDash val="solid"/>
                </a:ln>
                <a:solidFill>
                  <a:srgbClr val="0033C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paket Pemilu.Zip  </a:t>
            </a:r>
            <a:endParaRPr lang="en-US" sz="3600" i="1" smtClean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DEMO &amp; DISKUSI</a:t>
            </a:r>
            <a:endParaRPr lang="id-ID">
              <a:latin typeface="AR JULIAN" pitchFamily="2" charset="0"/>
            </a:endParaRPr>
          </a:p>
        </p:txBody>
      </p:sp>
      <p:pic>
        <p:nvPicPr>
          <p:cNvPr id="8" name="Picture 3" descr="D:\korea1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>
            <a:off x="8486112" y="2483459"/>
            <a:ext cx="2652325" cy="357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02069" y="5640968"/>
            <a:ext cx="3069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APAKAH SUDAH BERHASIL ?</a:t>
            </a:r>
            <a:br>
              <a:rPr lang="en-US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Sampaikan testimoninya …..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3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6799</TotalTime>
  <Words>1912</Words>
  <Application>Microsoft Office PowerPoint</Application>
  <PresentationFormat>Custom</PresentationFormat>
  <Paragraphs>900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Gallery</vt:lpstr>
      <vt:lpstr>3_Gallery</vt:lpstr>
      <vt:lpstr>  SISTEM BASIS DATA</vt:lpstr>
      <vt:lpstr>PowerPoint Presentation</vt:lpstr>
      <vt:lpstr>PowerPoint Presentation</vt:lpstr>
      <vt:lpstr>PowerPoint Presentation</vt:lpstr>
      <vt:lpstr> STUDI ALUR PROSES SISTEM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ELABOPRASI KASUS KASIR PENJUALAN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 INFORMASI IDE PEMBUATAN APLIKASI DATAbASE…</vt:lpstr>
      <vt:lpstr>MATERI KHUSUS KINERJA MANAGER</vt:lpstr>
      <vt:lpstr> STUDI KASUS : BUATAN SKEMA &amp; DESAIN RELASi/TABEL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 Djkstra</dc:creator>
  <cp:lastModifiedBy>User</cp:lastModifiedBy>
  <cp:revision>765</cp:revision>
  <dcterms:created xsi:type="dcterms:W3CDTF">2020-08-18T06:10:40Z</dcterms:created>
  <dcterms:modified xsi:type="dcterms:W3CDTF">2022-11-01T15:05:14Z</dcterms:modified>
</cp:coreProperties>
</file>