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9" r:id="rId6"/>
    <p:sldId id="270" r:id="rId7"/>
    <p:sldId id="260" r:id="rId8"/>
    <p:sldId id="262" r:id="rId9"/>
    <p:sldId id="263" r:id="rId10"/>
    <p:sldId id="264" r:id="rId11"/>
    <p:sldId id="265" r:id="rId12"/>
    <p:sldId id="266" r:id="rId13"/>
    <p:sldId id="267" r:id="rId14"/>
    <p:sldId id="261"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18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FC85D14-195B-4748-AE18-66C0FBCDABD2}" type="datetimeFigureOut">
              <a:rPr lang="en-US" smtClean="0"/>
              <a:t>6/19/2024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87F84FC-2651-4EEC-82F8-3AE916F29C59}" type="slidenum">
              <a:rPr lang="en-US" smtClean="0"/>
              <a:t>‹#›</a:t>
            </a:fld>
            <a:endParaRPr lang="en-US"/>
          </a:p>
        </p:txBody>
      </p:sp>
    </p:spTree>
    <p:extLst>
      <p:ext uri="{BB962C8B-B14F-4D97-AF65-F5344CB8AC3E}">
        <p14:creationId xmlns:p14="http://schemas.microsoft.com/office/powerpoint/2010/main" val="308123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C85D14-195B-4748-AE18-66C0FBCDABD2}"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F84FC-2651-4EEC-82F8-3AE916F29C59}" type="slidenum">
              <a:rPr lang="en-US" smtClean="0"/>
              <a:t>‹#›</a:t>
            </a:fld>
            <a:endParaRPr lang="en-US"/>
          </a:p>
        </p:txBody>
      </p:sp>
    </p:spTree>
    <p:extLst>
      <p:ext uri="{BB962C8B-B14F-4D97-AF65-F5344CB8AC3E}">
        <p14:creationId xmlns:p14="http://schemas.microsoft.com/office/powerpoint/2010/main" val="213860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C85D14-195B-4748-AE18-66C0FBCDABD2}"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F84FC-2651-4EEC-82F8-3AE916F29C59}" type="slidenum">
              <a:rPr lang="en-US" smtClean="0"/>
              <a:t>‹#›</a:t>
            </a:fld>
            <a:endParaRPr lang="en-US"/>
          </a:p>
        </p:txBody>
      </p:sp>
    </p:spTree>
    <p:extLst>
      <p:ext uri="{BB962C8B-B14F-4D97-AF65-F5344CB8AC3E}">
        <p14:creationId xmlns:p14="http://schemas.microsoft.com/office/powerpoint/2010/main" val="3425997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C85D14-195B-4748-AE18-66C0FBCDABD2}"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F84FC-2651-4EEC-82F8-3AE916F29C5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7109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C85D14-195B-4748-AE18-66C0FBCDABD2}"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F84FC-2651-4EEC-82F8-3AE916F29C59}" type="slidenum">
              <a:rPr lang="en-US" smtClean="0"/>
              <a:t>‹#›</a:t>
            </a:fld>
            <a:endParaRPr lang="en-US"/>
          </a:p>
        </p:txBody>
      </p:sp>
    </p:spTree>
    <p:extLst>
      <p:ext uri="{BB962C8B-B14F-4D97-AF65-F5344CB8AC3E}">
        <p14:creationId xmlns:p14="http://schemas.microsoft.com/office/powerpoint/2010/main" val="1616885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C85D14-195B-4748-AE18-66C0FBCDABD2}" type="datetimeFigureOut">
              <a:rPr lang="en-US" smtClean="0"/>
              <a:t>6/19/2024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7F84FC-2651-4EEC-82F8-3AE916F29C59}" type="slidenum">
              <a:rPr lang="en-US" smtClean="0"/>
              <a:t>‹#›</a:t>
            </a:fld>
            <a:endParaRPr lang="en-US"/>
          </a:p>
        </p:txBody>
      </p:sp>
    </p:spTree>
    <p:extLst>
      <p:ext uri="{BB962C8B-B14F-4D97-AF65-F5344CB8AC3E}">
        <p14:creationId xmlns:p14="http://schemas.microsoft.com/office/powerpoint/2010/main" val="1295986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C85D14-195B-4748-AE18-66C0FBCDABD2}" type="datetimeFigureOut">
              <a:rPr lang="en-US" smtClean="0"/>
              <a:t>6/19/2024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7F84FC-2651-4EEC-82F8-3AE916F29C59}" type="slidenum">
              <a:rPr lang="en-US" smtClean="0"/>
              <a:t>‹#›</a:t>
            </a:fld>
            <a:endParaRPr lang="en-US"/>
          </a:p>
        </p:txBody>
      </p:sp>
    </p:spTree>
    <p:extLst>
      <p:ext uri="{BB962C8B-B14F-4D97-AF65-F5344CB8AC3E}">
        <p14:creationId xmlns:p14="http://schemas.microsoft.com/office/powerpoint/2010/main" val="2423279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C85D14-195B-4748-AE18-66C0FBCDABD2}"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F84FC-2651-4EEC-82F8-3AE916F29C59}" type="slidenum">
              <a:rPr lang="en-US" smtClean="0"/>
              <a:t>‹#›</a:t>
            </a:fld>
            <a:endParaRPr lang="en-US"/>
          </a:p>
        </p:txBody>
      </p:sp>
    </p:spTree>
    <p:extLst>
      <p:ext uri="{BB962C8B-B14F-4D97-AF65-F5344CB8AC3E}">
        <p14:creationId xmlns:p14="http://schemas.microsoft.com/office/powerpoint/2010/main" val="436613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C85D14-195B-4748-AE18-66C0FBCDABD2}"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F84FC-2651-4EEC-82F8-3AE916F29C59}" type="slidenum">
              <a:rPr lang="en-US" smtClean="0"/>
              <a:t>‹#›</a:t>
            </a:fld>
            <a:endParaRPr lang="en-US"/>
          </a:p>
        </p:txBody>
      </p:sp>
    </p:spTree>
    <p:extLst>
      <p:ext uri="{BB962C8B-B14F-4D97-AF65-F5344CB8AC3E}">
        <p14:creationId xmlns:p14="http://schemas.microsoft.com/office/powerpoint/2010/main" val="3476855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C85D14-195B-4748-AE18-66C0FBCDABD2}"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F84FC-2651-4EEC-82F8-3AE916F29C59}" type="slidenum">
              <a:rPr lang="en-US" smtClean="0"/>
              <a:t>‹#›</a:t>
            </a:fld>
            <a:endParaRPr lang="en-US"/>
          </a:p>
        </p:txBody>
      </p:sp>
    </p:spTree>
    <p:extLst>
      <p:ext uri="{BB962C8B-B14F-4D97-AF65-F5344CB8AC3E}">
        <p14:creationId xmlns:p14="http://schemas.microsoft.com/office/powerpoint/2010/main" val="2574461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C85D14-195B-4748-AE18-66C0FBCDABD2}"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F84FC-2651-4EEC-82F8-3AE916F29C59}" type="slidenum">
              <a:rPr lang="en-US" smtClean="0"/>
              <a:t>‹#›</a:t>
            </a:fld>
            <a:endParaRPr lang="en-US"/>
          </a:p>
        </p:txBody>
      </p:sp>
    </p:spTree>
    <p:extLst>
      <p:ext uri="{BB962C8B-B14F-4D97-AF65-F5344CB8AC3E}">
        <p14:creationId xmlns:p14="http://schemas.microsoft.com/office/powerpoint/2010/main" val="3038640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C85D14-195B-4748-AE18-66C0FBCDABD2}"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F84FC-2651-4EEC-82F8-3AE916F29C59}" type="slidenum">
              <a:rPr lang="en-US" smtClean="0"/>
              <a:t>‹#›</a:t>
            </a:fld>
            <a:endParaRPr lang="en-US"/>
          </a:p>
        </p:txBody>
      </p:sp>
    </p:spTree>
    <p:extLst>
      <p:ext uri="{BB962C8B-B14F-4D97-AF65-F5344CB8AC3E}">
        <p14:creationId xmlns:p14="http://schemas.microsoft.com/office/powerpoint/2010/main" val="56788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C85D14-195B-4748-AE18-66C0FBCDABD2}" type="datetimeFigureOut">
              <a:rPr lang="en-US" smtClean="0"/>
              <a:t>6/19/2024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7F84FC-2651-4EEC-82F8-3AE916F29C59}" type="slidenum">
              <a:rPr lang="en-US" smtClean="0"/>
              <a:t>‹#›</a:t>
            </a:fld>
            <a:endParaRPr lang="en-US"/>
          </a:p>
        </p:txBody>
      </p:sp>
    </p:spTree>
    <p:extLst>
      <p:ext uri="{BB962C8B-B14F-4D97-AF65-F5344CB8AC3E}">
        <p14:creationId xmlns:p14="http://schemas.microsoft.com/office/powerpoint/2010/main" val="1825833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C85D14-195B-4748-AE18-66C0FBCDABD2}" type="datetimeFigureOut">
              <a:rPr lang="en-US" smtClean="0"/>
              <a:t>6/19/2024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7F84FC-2651-4EEC-82F8-3AE916F29C59}" type="slidenum">
              <a:rPr lang="en-US" smtClean="0"/>
              <a:t>‹#›</a:t>
            </a:fld>
            <a:endParaRPr lang="en-US"/>
          </a:p>
        </p:txBody>
      </p:sp>
    </p:spTree>
    <p:extLst>
      <p:ext uri="{BB962C8B-B14F-4D97-AF65-F5344CB8AC3E}">
        <p14:creationId xmlns:p14="http://schemas.microsoft.com/office/powerpoint/2010/main" val="448702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C85D14-195B-4748-AE18-66C0FBCDABD2}" type="datetimeFigureOut">
              <a:rPr lang="en-US" smtClean="0"/>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7F84FC-2651-4EEC-82F8-3AE916F29C59}" type="slidenum">
              <a:rPr lang="en-US" smtClean="0"/>
              <a:t>‹#›</a:t>
            </a:fld>
            <a:endParaRPr lang="en-US"/>
          </a:p>
        </p:txBody>
      </p:sp>
    </p:spTree>
    <p:extLst>
      <p:ext uri="{BB962C8B-B14F-4D97-AF65-F5344CB8AC3E}">
        <p14:creationId xmlns:p14="http://schemas.microsoft.com/office/powerpoint/2010/main" val="1946655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C85D14-195B-4748-AE18-66C0FBCDABD2}"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F84FC-2651-4EEC-82F8-3AE916F29C59}" type="slidenum">
              <a:rPr lang="en-US" smtClean="0"/>
              <a:t>‹#›</a:t>
            </a:fld>
            <a:endParaRPr lang="en-US"/>
          </a:p>
        </p:txBody>
      </p:sp>
    </p:spTree>
    <p:extLst>
      <p:ext uri="{BB962C8B-B14F-4D97-AF65-F5344CB8AC3E}">
        <p14:creationId xmlns:p14="http://schemas.microsoft.com/office/powerpoint/2010/main" val="428757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C85D14-195B-4748-AE18-66C0FBCDABD2}"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F84FC-2651-4EEC-82F8-3AE916F29C59}" type="slidenum">
              <a:rPr lang="en-US" smtClean="0"/>
              <a:t>‹#›</a:t>
            </a:fld>
            <a:endParaRPr lang="en-US"/>
          </a:p>
        </p:txBody>
      </p:sp>
    </p:spTree>
    <p:extLst>
      <p:ext uri="{BB962C8B-B14F-4D97-AF65-F5344CB8AC3E}">
        <p14:creationId xmlns:p14="http://schemas.microsoft.com/office/powerpoint/2010/main" val="4270300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C85D14-195B-4748-AE18-66C0FBCDABD2}" type="datetimeFigureOut">
              <a:rPr lang="en-US" smtClean="0"/>
              <a:t>6/19/2024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7F84FC-2651-4EEC-82F8-3AE916F29C59}" type="slidenum">
              <a:rPr lang="en-US" smtClean="0"/>
              <a:t>‹#›</a:t>
            </a:fld>
            <a:endParaRPr lang="en-US"/>
          </a:p>
        </p:txBody>
      </p:sp>
    </p:spTree>
    <p:extLst>
      <p:ext uri="{BB962C8B-B14F-4D97-AF65-F5344CB8AC3E}">
        <p14:creationId xmlns:p14="http://schemas.microsoft.com/office/powerpoint/2010/main" val="3724763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www.mentorness.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linkedin.com/in/esther-banjo-99b67023a" TargetMode="Externa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hyperlink" Target="https://www.mentornes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2.wav"/><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65A0-3D0F-6638-6830-763DB2160DB8}"/>
              </a:ext>
            </a:extLst>
          </p:cNvPr>
          <p:cNvSpPr>
            <a:spLocks noGrp="1"/>
          </p:cNvSpPr>
          <p:nvPr>
            <p:ph type="ctrTitle"/>
          </p:nvPr>
        </p:nvSpPr>
        <p:spPr>
          <a:xfrm>
            <a:off x="2268279" y="1297173"/>
            <a:ext cx="9144000" cy="1451344"/>
          </a:xfrm>
        </p:spPr>
        <p:txBody>
          <a:bodyPr>
            <a:normAutofit/>
          </a:bodyPr>
          <a:lstStyle/>
          <a:p>
            <a:r>
              <a:rPr lang="en-US" dirty="0">
                <a:solidFill>
                  <a:schemeClr val="bg2"/>
                </a:solidFill>
              </a:rPr>
              <a:t>Hotel Reservation Dataset Analysis with MySQL</a:t>
            </a:r>
          </a:p>
        </p:txBody>
      </p:sp>
      <p:sp>
        <p:nvSpPr>
          <p:cNvPr id="3" name="Subtitle 2">
            <a:extLst>
              <a:ext uri="{FF2B5EF4-FFF2-40B4-BE49-F238E27FC236}">
                <a16:creationId xmlns:a16="http://schemas.microsoft.com/office/drawing/2014/main" id="{5B1FF30C-70FF-4018-CD91-9945B29FE4D9}"/>
              </a:ext>
            </a:extLst>
          </p:cNvPr>
          <p:cNvSpPr>
            <a:spLocks noGrp="1"/>
          </p:cNvSpPr>
          <p:nvPr>
            <p:ph type="subTitle" idx="1"/>
          </p:nvPr>
        </p:nvSpPr>
        <p:spPr>
          <a:xfrm>
            <a:off x="2268279" y="3506344"/>
            <a:ext cx="9144000" cy="906167"/>
          </a:xfrm>
        </p:spPr>
        <p:txBody>
          <a:bodyPr>
            <a:normAutofit/>
          </a:bodyPr>
          <a:lstStyle/>
          <a:p>
            <a:r>
              <a:rPr lang="en-US" b="1" dirty="0"/>
              <a:t>Banjo Esther Olawunmi</a:t>
            </a:r>
          </a:p>
          <a:p>
            <a:r>
              <a:rPr lang="en-US" sz="1800" i="1" dirty="0"/>
              <a:t>Data Analyst Intern</a:t>
            </a:r>
          </a:p>
        </p:txBody>
      </p:sp>
      <p:pic>
        <p:nvPicPr>
          <p:cNvPr id="5" name="Picture 4">
            <a:hlinkClick r:id="rId4"/>
            <a:extLst>
              <a:ext uri="{FF2B5EF4-FFF2-40B4-BE49-F238E27FC236}">
                <a16:creationId xmlns:a16="http://schemas.microsoft.com/office/drawing/2014/main" id="{F8599DF4-2B02-5ACC-54D3-6BA882910C8D}"/>
              </a:ext>
            </a:extLst>
          </p:cNvPr>
          <p:cNvPicPr>
            <a:picLocks noChangeAspect="1"/>
          </p:cNvPicPr>
          <p:nvPr/>
        </p:nvPicPr>
        <p:blipFill>
          <a:blip r:embed="rId5"/>
          <a:stretch>
            <a:fillRect/>
          </a:stretch>
        </p:blipFill>
        <p:spPr>
          <a:xfrm>
            <a:off x="2355887" y="4929906"/>
            <a:ext cx="1239935" cy="630921"/>
          </a:xfrm>
          <a:prstGeom prst="rect">
            <a:avLst/>
          </a:prstGeom>
        </p:spPr>
      </p:pic>
      <p:sp>
        <p:nvSpPr>
          <p:cNvPr id="6" name="TextBox 5">
            <a:extLst>
              <a:ext uri="{FF2B5EF4-FFF2-40B4-BE49-F238E27FC236}">
                <a16:creationId xmlns:a16="http://schemas.microsoft.com/office/drawing/2014/main" id="{11BD7D98-EDC1-4D80-DFE3-817600DFC0BE}"/>
              </a:ext>
            </a:extLst>
          </p:cNvPr>
          <p:cNvSpPr txBox="1"/>
          <p:nvPr/>
        </p:nvSpPr>
        <p:spPr>
          <a:xfrm>
            <a:off x="2456121" y="4412511"/>
            <a:ext cx="435935" cy="461665"/>
          </a:xfrm>
          <a:prstGeom prst="rect">
            <a:avLst/>
          </a:prstGeom>
          <a:noFill/>
        </p:spPr>
        <p:txBody>
          <a:bodyPr wrap="square" rtlCol="0">
            <a:spAutoFit/>
          </a:bodyPr>
          <a:lstStyle/>
          <a:p>
            <a:r>
              <a:rPr lang="en-US" sz="2400" b="1" dirty="0">
                <a:solidFill>
                  <a:schemeClr val="tx2">
                    <a:lumMod val="75000"/>
                  </a:schemeClr>
                </a:solidFill>
              </a:rPr>
              <a:t>@</a:t>
            </a:r>
          </a:p>
        </p:txBody>
      </p:sp>
    </p:spTree>
    <p:extLst>
      <p:ext uri="{BB962C8B-B14F-4D97-AF65-F5344CB8AC3E}">
        <p14:creationId xmlns:p14="http://schemas.microsoft.com/office/powerpoint/2010/main" val="2587889942"/>
      </p:ext>
    </p:extLst>
  </p:cSld>
  <p:clrMapOvr>
    <a:masterClrMapping/>
  </p:clrMapOvr>
  <mc:AlternateContent xmlns:mc="http://schemas.openxmlformats.org/markup-compatibility/2006">
    <mc:Choice xmlns:p14="http://schemas.microsoft.com/office/powerpoint/2010/main" Requires="p14">
      <p:transition spd="slow" p14:dur="1750">
        <p14:reveal/>
        <p:sndAc>
          <p:stSnd>
            <p:snd r:embed="rId2" name="chimes.wav"/>
          </p:stSnd>
        </p:sndAc>
      </p:transition>
    </mc:Choice>
    <mc:Fallback>
      <p:transition spd="slow">
        <p:fade/>
        <p:sndAc>
          <p:stSnd>
            <p:snd r:embed="rId2" name="chimes.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5000"/>
                <a:satMod val="135000"/>
              </a:schemeClr>
              <a:prstClr val="white"/>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215B-77B5-0330-5032-F9B8B4A9594A}"/>
              </a:ext>
            </a:extLst>
          </p:cNvPr>
          <p:cNvSpPr>
            <a:spLocks noGrp="1"/>
          </p:cNvSpPr>
          <p:nvPr>
            <p:ph type="title"/>
          </p:nvPr>
        </p:nvSpPr>
        <p:spPr>
          <a:xfrm>
            <a:off x="1123690" y="100788"/>
            <a:ext cx="9906000" cy="494635"/>
          </a:xfrm>
        </p:spPr>
        <p:txBody>
          <a:bodyPr>
            <a:normAutofit/>
          </a:bodyPr>
          <a:lstStyle/>
          <a:p>
            <a:r>
              <a:rPr lang="en-US" sz="1800" cap="none" dirty="0">
                <a:solidFill>
                  <a:schemeClr val="bg1"/>
                </a:solidFill>
                <a:latin typeface="Microsoft PhagsPa" panose="020B0502040204020203" pitchFamily="34" charset="0"/>
                <a:ea typeface="+mn-ea"/>
                <a:cs typeface="+mn-cs"/>
              </a:rPr>
              <a:t>5. The most commonly booked room type</a:t>
            </a:r>
          </a:p>
        </p:txBody>
      </p:sp>
      <p:sp>
        <p:nvSpPr>
          <p:cNvPr id="3" name="Text Placeholder 2">
            <a:extLst>
              <a:ext uri="{FF2B5EF4-FFF2-40B4-BE49-F238E27FC236}">
                <a16:creationId xmlns:a16="http://schemas.microsoft.com/office/drawing/2014/main" id="{75940A1A-2B6C-2EA0-042E-77ED7A798785}"/>
              </a:ext>
            </a:extLst>
          </p:cNvPr>
          <p:cNvSpPr>
            <a:spLocks noGrp="1"/>
          </p:cNvSpPr>
          <p:nvPr>
            <p:ph type="body" idx="1"/>
          </p:nvPr>
        </p:nvSpPr>
        <p:spPr>
          <a:xfrm>
            <a:off x="1123690" y="2344475"/>
            <a:ext cx="9906000" cy="412275"/>
          </a:xfrm>
        </p:spPr>
        <p:txBody>
          <a:bodyPr/>
          <a:lstStyle/>
          <a:p>
            <a:r>
              <a:rPr lang="en-US" cap="none" dirty="0">
                <a:solidFill>
                  <a:schemeClr val="bg1"/>
                </a:solidFill>
                <a:latin typeface="Microsoft PhagsPa" panose="020B0502040204020203" pitchFamily="34" charset="0"/>
              </a:rPr>
              <a:t>6. Reservations on weekends</a:t>
            </a:r>
          </a:p>
        </p:txBody>
      </p:sp>
      <p:pic>
        <p:nvPicPr>
          <p:cNvPr id="5" name="Picture 4">
            <a:extLst>
              <a:ext uri="{FF2B5EF4-FFF2-40B4-BE49-F238E27FC236}">
                <a16:creationId xmlns:a16="http://schemas.microsoft.com/office/drawing/2014/main" id="{8D4AFA56-3E88-0C90-7F82-30CEBE373922}"/>
              </a:ext>
            </a:extLst>
          </p:cNvPr>
          <p:cNvPicPr>
            <a:picLocks noChangeAspect="1"/>
          </p:cNvPicPr>
          <p:nvPr/>
        </p:nvPicPr>
        <p:blipFill>
          <a:blip r:embed="rId3"/>
          <a:stretch>
            <a:fillRect/>
          </a:stretch>
        </p:blipFill>
        <p:spPr>
          <a:xfrm>
            <a:off x="1396225" y="545200"/>
            <a:ext cx="6493132" cy="1849499"/>
          </a:xfrm>
          <a:prstGeom prst="rect">
            <a:avLst/>
          </a:prstGeom>
        </p:spPr>
      </p:pic>
      <p:sp>
        <p:nvSpPr>
          <p:cNvPr id="8" name="TextBox 7">
            <a:extLst>
              <a:ext uri="{FF2B5EF4-FFF2-40B4-BE49-F238E27FC236}">
                <a16:creationId xmlns:a16="http://schemas.microsoft.com/office/drawing/2014/main" id="{49BB764D-37A1-999F-C0E8-34054373624D}"/>
              </a:ext>
            </a:extLst>
          </p:cNvPr>
          <p:cNvSpPr txBox="1"/>
          <p:nvPr/>
        </p:nvSpPr>
        <p:spPr>
          <a:xfrm>
            <a:off x="1123690" y="4762715"/>
            <a:ext cx="6039293" cy="369332"/>
          </a:xfrm>
          <a:prstGeom prst="rect">
            <a:avLst/>
          </a:prstGeom>
          <a:noFill/>
        </p:spPr>
        <p:txBody>
          <a:bodyPr wrap="square" rtlCol="0">
            <a:spAutoFit/>
          </a:bodyPr>
          <a:lstStyle/>
          <a:p>
            <a:r>
              <a:rPr lang="en-US" dirty="0">
                <a:solidFill>
                  <a:schemeClr val="bg1"/>
                </a:solidFill>
                <a:latin typeface="Microsoft PhagsPa" panose="020B0502040204020203" pitchFamily="34" charset="0"/>
              </a:rPr>
              <a:t>7. The highest and lowest lead time for reservation</a:t>
            </a:r>
          </a:p>
        </p:txBody>
      </p:sp>
      <p:pic>
        <p:nvPicPr>
          <p:cNvPr id="10" name="Picture 9">
            <a:extLst>
              <a:ext uri="{FF2B5EF4-FFF2-40B4-BE49-F238E27FC236}">
                <a16:creationId xmlns:a16="http://schemas.microsoft.com/office/drawing/2014/main" id="{0CD4982F-9E90-508E-CBA1-5FBBE6FB77A0}"/>
              </a:ext>
            </a:extLst>
          </p:cNvPr>
          <p:cNvPicPr>
            <a:picLocks noChangeAspect="1"/>
          </p:cNvPicPr>
          <p:nvPr/>
        </p:nvPicPr>
        <p:blipFill>
          <a:blip r:embed="rId4"/>
          <a:stretch>
            <a:fillRect/>
          </a:stretch>
        </p:blipFill>
        <p:spPr>
          <a:xfrm>
            <a:off x="1396225" y="5132047"/>
            <a:ext cx="6493132" cy="1608829"/>
          </a:xfrm>
          <a:prstGeom prst="rect">
            <a:avLst/>
          </a:prstGeom>
        </p:spPr>
      </p:pic>
      <p:cxnSp>
        <p:nvCxnSpPr>
          <p:cNvPr id="11" name="Straight Arrow Connector 10">
            <a:extLst>
              <a:ext uri="{FF2B5EF4-FFF2-40B4-BE49-F238E27FC236}">
                <a16:creationId xmlns:a16="http://schemas.microsoft.com/office/drawing/2014/main" id="{EDAB5612-1F8A-C4A5-393F-D14DFA985BF0}"/>
              </a:ext>
            </a:extLst>
          </p:cNvPr>
          <p:cNvCxnSpPr>
            <a:cxnSpLocks/>
          </p:cNvCxnSpPr>
          <p:nvPr/>
        </p:nvCxnSpPr>
        <p:spPr>
          <a:xfrm>
            <a:off x="7889357" y="1442106"/>
            <a:ext cx="615650" cy="0"/>
          </a:xfrm>
          <a:prstGeom prst="straightConnector1">
            <a:avLst/>
          </a:prstGeom>
          <a:ln w="285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85EAA38-CC2A-499F-E48F-1A28BEE886A0}"/>
              </a:ext>
            </a:extLst>
          </p:cNvPr>
          <p:cNvCxnSpPr>
            <a:cxnSpLocks/>
          </p:cNvCxnSpPr>
          <p:nvPr/>
        </p:nvCxnSpPr>
        <p:spPr>
          <a:xfrm>
            <a:off x="7877685" y="3721016"/>
            <a:ext cx="615650" cy="0"/>
          </a:xfrm>
          <a:prstGeom prst="straightConnector1">
            <a:avLst/>
          </a:prstGeom>
          <a:ln w="285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B983B0-7CD1-622A-4A23-B7D0DC7EE801}"/>
              </a:ext>
            </a:extLst>
          </p:cNvPr>
          <p:cNvCxnSpPr>
            <a:cxnSpLocks/>
          </p:cNvCxnSpPr>
          <p:nvPr/>
        </p:nvCxnSpPr>
        <p:spPr>
          <a:xfrm>
            <a:off x="7889357" y="5999928"/>
            <a:ext cx="615650" cy="0"/>
          </a:xfrm>
          <a:prstGeom prst="straightConnector1">
            <a:avLst/>
          </a:prstGeom>
          <a:ln w="285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1D6CE63-C5EF-F58F-7715-3309C9504C39}"/>
              </a:ext>
            </a:extLst>
          </p:cNvPr>
          <p:cNvSpPr txBox="1"/>
          <p:nvPr/>
        </p:nvSpPr>
        <p:spPr>
          <a:xfrm>
            <a:off x="8493335" y="969961"/>
            <a:ext cx="2828260" cy="923330"/>
          </a:xfrm>
          <a:prstGeom prst="rect">
            <a:avLst/>
          </a:prstGeom>
          <a:noFill/>
        </p:spPr>
        <p:txBody>
          <a:bodyPr wrap="square" rtlCol="0">
            <a:spAutoFit/>
          </a:bodyPr>
          <a:lstStyle/>
          <a:p>
            <a:r>
              <a:rPr lang="en-US" i="1" dirty="0">
                <a:solidFill>
                  <a:schemeClr val="bg1">
                    <a:lumMod val="95000"/>
                    <a:lumOff val="5000"/>
                  </a:schemeClr>
                </a:solidFill>
              </a:rPr>
              <a:t>The most room booked room type by guests for reservation is the “Room_Type_1”</a:t>
            </a:r>
          </a:p>
        </p:txBody>
      </p:sp>
      <p:sp>
        <p:nvSpPr>
          <p:cNvPr id="15" name="TextBox 14">
            <a:extLst>
              <a:ext uri="{FF2B5EF4-FFF2-40B4-BE49-F238E27FC236}">
                <a16:creationId xmlns:a16="http://schemas.microsoft.com/office/drawing/2014/main" id="{A30629F4-B43A-5149-E06C-2647EC382FE3}"/>
              </a:ext>
            </a:extLst>
          </p:cNvPr>
          <p:cNvSpPr txBox="1"/>
          <p:nvPr/>
        </p:nvSpPr>
        <p:spPr>
          <a:xfrm>
            <a:off x="8451629" y="2807497"/>
            <a:ext cx="2934586" cy="1754326"/>
          </a:xfrm>
          <a:prstGeom prst="rect">
            <a:avLst/>
          </a:prstGeom>
          <a:noFill/>
        </p:spPr>
        <p:txBody>
          <a:bodyPr wrap="square" rtlCol="0">
            <a:spAutoFit/>
          </a:bodyPr>
          <a:lstStyle/>
          <a:p>
            <a:r>
              <a:rPr lang="en-US" i="1" dirty="0">
                <a:solidFill>
                  <a:schemeClr val="bg1">
                    <a:lumMod val="95000"/>
                    <a:lumOff val="5000"/>
                  </a:schemeClr>
                </a:solidFill>
              </a:rPr>
              <a:t>It was observed from the analysis that bookings on weekend is 383 which means approximately 55% of the reservations in the dataset include weekend nights.</a:t>
            </a:r>
          </a:p>
        </p:txBody>
      </p:sp>
      <p:sp>
        <p:nvSpPr>
          <p:cNvPr id="16" name="TextBox 15">
            <a:extLst>
              <a:ext uri="{FF2B5EF4-FFF2-40B4-BE49-F238E27FC236}">
                <a16:creationId xmlns:a16="http://schemas.microsoft.com/office/drawing/2014/main" id="{A4498D90-FACD-D9A6-E6A9-B99EEC3F4D39}"/>
              </a:ext>
            </a:extLst>
          </p:cNvPr>
          <p:cNvSpPr txBox="1"/>
          <p:nvPr/>
        </p:nvSpPr>
        <p:spPr>
          <a:xfrm>
            <a:off x="8493335" y="5613991"/>
            <a:ext cx="2342890" cy="923330"/>
          </a:xfrm>
          <a:prstGeom prst="rect">
            <a:avLst/>
          </a:prstGeom>
          <a:noFill/>
        </p:spPr>
        <p:txBody>
          <a:bodyPr wrap="square" rtlCol="0">
            <a:spAutoFit/>
          </a:bodyPr>
          <a:lstStyle/>
          <a:p>
            <a:r>
              <a:rPr lang="en-US" i="1" dirty="0">
                <a:solidFill>
                  <a:schemeClr val="bg1"/>
                </a:solidFill>
              </a:rPr>
              <a:t>The lead time in the dataset ranges from 0 to 433 </a:t>
            </a:r>
          </a:p>
        </p:txBody>
      </p:sp>
      <p:pic>
        <p:nvPicPr>
          <p:cNvPr id="18" name="Picture 17">
            <a:extLst>
              <a:ext uri="{FF2B5EF4-FFF2-40B4-BE49-F238E27FC236}">
                <a16:creationId xmlns:a16="http://schemas.microsoft.com/office/drawing/2014/main" id="{A096F05D-89CE-0688-3DCA-56EC5EC07D7E}"/>
              </a:ext>
            </a:extLst>
          </p:cNvPr>
          <p:cNvPicPr>
            <a:picLocks noChangeAspect="1"/>
          </p:cNvPicPr>
          <p:nvPr/>
        </p:nvPicPr>
        <p:blipFill>
          <a:blip r:embed="rId5"/>
          <a:stretch>
            <a:fillRect/>
          </a:stretch>
        </p:blipFill>
        <p:spPr>
          <a:xfrm>
            <a:off x="1396225" y="2756751"/>
            <a:ext cx="6493132" cy="2005964"/>
          </a:xfrm>
          <a:prstGeom prst="rect">
            <a:avLst/>
          </a:prstGeom>
        </p:spPr>
      </p:pic>
    </p:spTree>
    <p:extLst>
      <p:ext uri="{BB962C8B-B14F-4D97-AF65-F5344CB8AC3E}">
        <p14:creationId xmlns:p14="http://schemas.microsoft.com/office/powerpoint/2010/main" val="33705870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grayscl/>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AA8B-ED6B-7818-A355-F39907FB0432}"/>
              </a:ext>
            </a:extLst>
          </p:cNvPr>
          <p:cNvSpPr>
            <a:spLocks noGrp="1"/>
          </p:cNvSpPr>
          <p:nvPr>
            <p:ph type="title"/>
          </p:nvPr>
        </p:nvSpPr>
        <p:spPr>
          <a:xfrm>
            <a:off x="1024453" y="63834"/>
            <a:ext cx="9906000" cy="430839"/>
          </a:xfrm>
        </p:spPr>
        <p:txBody>
          <a:bodyPr>
            <a:normAutofit/>
          </a:bodyPr>
          <a:lstStyle/>
          <a:p>
            <a:r>
              <a:rPr lang="en-US" sz="1800" cap="none" dirty="0">
                <a:solidFill>
                  <a:schemeClr val="bg1"/>
                </a:solidFill>
                <a:latin typeface="Microsoft PhagsPa" panose="020B0502040204020203" pitchFamily="34" charset="0"/>
                <a:ea typeface="+mn-ea"/>
                <a:cs typeface="+mn-cs"/>
              </a:rPr>
              <a:t>8. The most common market segment type</a:t>
            </a:r>
          </a:p>
        </p:txBody>
      </p:sp>
      <p:sp>
        <p:nvSpPr>
          <p:cNvPr id="3" name="Text Placeholder 2">
            <a:extLst>
              <a:ext uri="{FF2B5EF4-FFF2-40B4-BE49-F238E27FC236}">
                <a16:creationId xmlns:a16="http://schemas.microsoft.com/office/drawing/2014/main" id="{0A52D780-ED18-132F-993F-83EC9FCF4F51}"/>
              </a:ext>
            </a:extLst>
          </p:cNvPr>
          <p:cNvSpPr>
            <a:spLocks noGrp="1"/>
          </p:cNvSpPr>
          <p:nvPr>
            <p:ph type="body" idx="1"/>
          </p:nvPr>
        </p:nvSpPr>
        <p:spPr>
          <a:xfrm>
            <a:off x="1024453" y="3145725"/>
            <a:ext cx="9906000" cy="430839"/>
          </a:xfrm>
        </p:spPr>
        <p:txBody>
          <a:bodyPr/>
          <a:lstStyle/>
          <a:p>
            <a:r>
              <a:rPr lang="en-US" cap="none" dirty="0">
                <a:solidFill>
                  <a:schemeClr val="bg1"/>
                </a:solidFill>
                <a:latin typeface="Microsoft PhagsPa" panose="020B0502040204020203" pitchFamily="34" charset="0"/>
              </a:rPr>
              <a:t>9. The reservations with a booking status of “Confirmed” </a:t>
            </a:r>
          </a:p>
        </p:txBody>
      </p:sp>
      <p:pic>
        <p:nvPicPr>
          <p:cNvPr id="5" name="Picture 4">
            <a:extLst>
              <a:ext uri="{FF2B5EF4-FFF2-40B4-BE49-F238E27FC236}">
                <a16:creationId xmlns:a16="http://schemas.microsoft.com/office/drawing/2014/main" id="{AA344DFB-6814-0649-7D63-E285B6645AF1}"/>
              </a:ext>
            </a:extLst>
          </p:cNvPr>
          <p:cNvPicPr>
            <a:picLocks noChangeAspect="1"/>
          </p:cNvPicPr>
          <p:nvPr/>
        </p:nvPicPr>
        <p:blipFill>
          <a:blip r:embed="rId3"/>
          <a:stretch>
            <a:fillRect/>
          </a:stretch>
        </p:blipFill>
        <p:spPr>
          <a:xfrm>
            <a:off x="1261546" y="494673"/>
            <a:ext cx="5660729" cy="2612841"/>
          </a:xfrm>
          <a:prstGeom prst="rect">
            <a:avLst/>
          </a:prstGeom>
        </p:spPr>
      </p:pic>
      <p:pic>
        <p:nvPicPr>
          <p:cNvPr id="7" name="Picture 6">
            <a:extLst>
              <a:ext uri="{FF2B5EF4-FFF2-40B4-BE49-F238E27FC236}">
                <a16:creationId xmlns:a16="http://schemas.microsoft.com/office/drawing/2014/main" id="{5532DD3A-AA63-9B6E-DC4A-1FA9FA86D98B}"/>
              </a:ext>
            </a:extLst>
          </p:cNvPr>
          <p:cNvPicPr>
            <a:picLocks noChangeAspect="1"/>
          </p:cNvPicPr>
          <p:nvPr/>
        </p:nvPicPr>
        <p:blipFill>
          <a:blip r:embed="rId4"/>
          <a:stretch>
            <a:fillRect/>
          </a:stretch>
        </p:blipFill>
        <p:spPr>
          <a:xfrm>
            <a:off x="1265091" y="3538353"/>
            <a:ext cx="5657185" cy="3079326"/>
          </a:xfrm>
          <a:prstGeom prst="rect">
            <a:avLst/>
          </a:prstGeom>
        </p:spPr>
      </p:pic>
      <p:cxnSp>
        <p:nvCxnSpPr>
          <p:cNvPr id="8" name="Straight Arrow Connector 7">
            <a:extLst>
              <a:ext uri="{FF2B5EF4-FFF2-40B4-BE49-F238E27FC236}">
                <a16:creationId xmlns:a16="http://schemas.microsoft.com/office/drawing/2014/main" id="{D152B446-2451-AF09-B667-6A6572A2D32A}"/>
              </a:ext>
            </a:extLst>
          </p:cNvPr>
          <p:cNvCxnSpPr>
            <a:cxnSpLocks/>
          </p:cNvCxnSpPr>
          <p:nvPr/>
        </p:nvCxnSpPr>
        <p:spPr>
          <a:xfrm>
            <a:off x="6922275" y="1782348"/>
            <a:ext cx="615650" cy="0"/>
          </a:xfrm>
          <a:prstGeom prst="straightConnector1">
            <a:avLst/>
          </a:prstGeom>
          <a:ln w="285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E624B8B-AA89-DCCD-24AA-D1E7A7C642A8}"/>
              </a:ext>
            </a:extLst>
          </p:cNvPr>
          <p:cNvCxnSpPr>
            <a:cxnSpLocks/>
          </p:cNvCxnSpPr>
          <p:nvPr/>
        </p:nvCxnSpPr>
        <p:spPr>
          <a:xfrm>
            <a:off x="6922275" y="4922496"/>
            <a:ext cx="61565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4101A9A-8451-D39F-E74C-99C0A3CE14F2}"/>
              </a:ext>
            </a:extLst>
          </p:cNvPr>
          <p:cNvSpPr txBox="1"/>
          <p:nvPr/>
        </p:nvSpPr>
        <p:spPr>
          <a:xfrm>
            <a:off x="7537925" y="1300213"/>
            <a:ext cx="3147238" cy="923330"/>
          </a:xfrm>
          <a:prstGeom prst="rect">
            <a:avLst/>
          </a:prstGeom>
          <a:noFill/>
        </p:spPr>
        <p:txBody>
          <a:bodyPr wrap="square" rtlCol="0">
            <a:spAutoFit/>
          </a:bodyPr>
          <a:lstStyle/>
          <a:p>
            <a:r>
              <a:rPr lang="en-US" i="1" dirty="0">
                <a:solidFill>
                  <a:schemeClr val="bg1">
                    <a:lumMod val="95000"/>
                    <a:lumOff val="5000"/>
                  </a:schemeClr>
                </a:solidFill>
              </a:rPr>
              <a:t>The most common market segment type is the ONLINE segment type</a:t>
            </a:r>
          </a:p>
        </p:txBody>
      </p:sp>
      <p:sp>
        <p:nvSpPr>
          <p:cNvPr id="11" name="TextBox 10">
            <a:extLst>
              <a:ext uri="{FF2B5EF4-FFF2-40B4-BE49-F238E27FC236}">
                <a16:creationId xmlns:a16="http://schemas.microsoft.com/office/drawing/2014/main" id="{F5A963CA-483C-B825-88B7-B241779769CF}"/>
              </a:ext>
            </a:extLst>
          </p:cNvPr>
          <p:cNvSpPr txBox="1"/>
          <p:nvPr/>
        </p:nvSpPr>
        <p:spPr>
          <a:xfrm>
            <a:off x="7608717" y="4551429"/>
            <a:ext cx="3005653" cy="646331"/>
          </a:xfrm>
          <a:prstGeom prst="rect">
            <a:avLst/>
          </a:prstGeom>
          <a:noFill/>
        </p:spPr>
        <p:txBody>
          <a:bodyPr wrap="square" rtlCol="0">
            <a:spAutoFit/>
          </a:bodyPr>
          <a:lstStyle/>
          <a:p>
            <a:r>
              <a:rPr lang="en-US" i="1" dirty="0">
                <a:solidFill>
                  <a:schemeClr val="bg1">
                    <a:lumMod val="95000"/>
                    <a:lumOff val="5000"/>
                  </a:schemeClr>
                </a:solidFill>
              </a:rPr>
              <a:t>493 booking status was recorded to</a:t>
            </a:r>
            <a:r>
              <a:rPr lang="en-US" dirty="0"/>
              <a:t> </a:t>
            </a:r>
            <a:r>
              <a:rPr lang="en-US" i="1" dirty="0">
                <a:solidFill>
                  <a:schemeClr val="bg1">
                    <a:lumMod val="95000"/>
                    <a:lumOff val="5000"/>
                  </a:schemeClr>
                </a:solidFill>
              </a:rPr>
              <a:t>be</a:t>
            </a:r>
            <a:r>
              <a:rPr lang="en-US" dirty="0"/>
              <a:t> </a:t>
            </a:r>
            <a:r>
              <a:rPr lang="en-US" dirty="0">
                <a:solidFill>
                  <a:schemeClr val="bg1"/>
                </a:solidFill>
              </a:rPr>
              <a:t>“</a:t>
            </a:r>
            <a:r>
              <a:rPr lang="en-US" i="1" dirty="0">
                <a:solidFill>
                  <a:schemeClr val="bg1">
                    <a:lumMod val="95000"/>
                    <a:lumOff val="5000"/>
                  </a:schemeClr>
                </a:solidFill>
              </a:rPr>
              <a:t>Confirmed</a:t>
            </a:r>
            <a:r>
              <a:rPr lang="en-US" dirty="0">
                <a:solidFill>
                  <a:schemeClr val="bg1"/>
                </a:solidFill>
              </a:rPr>
              <a:t>”</a:t>
            </a:r>
          </a:p>
        </p:txBody>
      </p:sp>
    </p:spTree>
    <p:extLst>
      <p:ext uri="{BB962C8B-B14F-4D97-AF65-F5344CB8AC3E}">
        <p14:creationId xmlns:p14="http://schemas.microsoft.com/office/powerpoint/2010/main" val="427789176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accent5">
                <a:shade val="45000"/>
                <a:satMod val="135000"/>
              </a:schemeClr>
              <a:prstClr val="white"/>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30107-9FB1-BA21-4FE6-03DAC6ECFB62}"/>
              </a:ext>
            </a:extLst>
          </p:cNvPr>
          <p:cNvSpPr>
            <a:spLocks noGrp="1"/>
          </p:cNvSpPr>
          <p:nvPr>
            <p:ph type="title"/>
          </p:nvPr>
        </p:nvSpPr>
        <p:spPr>
          <a:xfrm>
            <a:off x="1141411" y="580860"/>
            <a:ext cx="9906000" cy="435935"/>
          </a:xfrm>
        </p:spPr>
        <p:txBody>
          <a:bodyPr>
            <a:normAutofit/>
          </a:bodyPr>
          <a:lstStyle/>
          <a:p>
            <a:r>
              <a:rPr lang="en-US" sz="1800" cap="none" dirty="0">
                <a:solidFill>
                  <a:schemeClr val="bg1"/>
                </a:solidFill>
                <a:latin typeface="Microsoft PhagsPa" panose="020B0502040204020203" pitchFamily="34" charset="0"/>
                <a:ea typeface="+mn-ea"/>
                <a:cs typeface="+mn-cs"/>
              </a:rPr>
              <a:t>10. Total number of children and adults across all reservations</a:t>
            </a:r>
          </a:p>
        </p:txBody>
      </p:sp>
      <p:sp>
        <p:nvSpPr>
          <p:cNvPr id="3" name="Text Placeholder 2">
            <a:extLst>
              <a:ext uri="{FF2B5EF4-FFF2-40B4-BE49-F238E27FC236}">
                <a16:creationId xmlns:a16="http://schemas.microsoft.com/office/drawing/2014/main" id="{4F477B7C-8A66-8BD5-7E13-000F73BCD5BE}"/>
              </a:ext>
            </a:extLst>
          </p:cNvPr>
          <p:cNvSpPr>
            <a:spLocks noGrp="1"/>
          </p:cNvSpPr>
          <p:nvPr>
            <p:ph type="body" idx="1"/>
          </p:nvPr>
        </p:nvSpPr>
        <p:spPr>
          <a:xfrm>
            <a:off x="801168" y="3593306"/>
            <a:ext cx="9906000" cy="435935"/>
          </a:xfrm>
        </p:spPr>
        <p:txBody>
          <a:bodyPr/>
          <a:lstStyle/>
          <a:p>
            <a:r>
              <a:rPr lang="en-US" cap="none" dirty="0">
                <a:solidFill>
                  <a:schemeClr val="bg1"/>
                </a:solidFill>
                <a:latin typeface="Microsoft PhagsPa" panose="020B0502040204020203" pitchFamily="34" charset="0"/>
              </a:rPr>
              <a:t>11. The average number of weekend nights for reservations involving children</a:t>
            </a:r>
          </a:p>
        </p:txBody>
      </p:sp>
      <p:pic>
        <p:nvPicPr>
          <p:cNvPr id="5" name="Picture 4">
            <a:extLst>
              <a:ext uri="{FF2B5EF4-FFF2-40B4-BE49-F238E27FC236}">
                <a16:creationId xmlns:a16="http://schemas.microsoft.com/office/drawing/2014/main" id="{515F4C51-2AE5-7ED5-8133-46F1A63C4EDE}"/>
              </a:ext>
            </a:extLst>
          </p:cNvPr>
          <p:cNvPicPr>
            <a:picLocks noChangeAspect="1"/>
          </p:cNvPicPr>
          <p:nvPr/>
        </p:nvPicPr>
        <p:blipFill>
          <a:blip r:embed="rId3"/>
          <a:stretch>
            <a:fillRect/>
          </a:stretch>
        </p:blipFill>
        <p:spPr>
          <a:xfrm>
            <a:off x="1141411" y="1016795"/>
            <a:ext cx="7267575" cy="2247900"/>
          </a:xfrm>
          <a:prstGeom prst="rect">
            <a:avLst/>
          </a:prstGeom>
        </p:spPr>
      </p:pic>
      <p:pic>
        <p:nvPicPr>
          <p:cNvPr id="7" name="Picture 6">
            <a:extLst>
              <a:ext uri="{FF2B5EF4-FFF2-40B4-BE49-F238E27FC236}">
                <a16:creationId xmlns:a16="http://schemas.microsoft.com/office/drawing/2014/main" id="{9AF3F9C8-110B-D759-4EE1-554C6F3B7639}"/>
              </a:ext>
            </a:extLst>
          </p:cNvPr>
          <p:cNvPicPr>
            <a:picLocks noChangeAspect="1"/>
          </p:cNvPicPr>
          <p:nvPr/>
        </p:nvPicPr>
        <p:blipFill>
          <a:blip r:embed="rId4"/>
          <a:stretch>
            <a:fillRect/>
          </a:stretch>
        </p:blipFill>
        <p:spPr>
          <a:xfrm>
            <a:off x="1141411" y="4123992"/>
            <a:ext cx="7267575" cy="2352675"/>
          </a:xfrm>
          <a:prstGeom prst="rect">
            <a:avLst/>
          </a:prstGeom>
        </p:spPr>
      </p:pic>
      <p:cxnSp>
        <p:nvCxnSpPr>
          <p:cNvPr id="8" name="Straight Arrow Connector 7">
            <a:extLst>
              <a:ext uri="{FF2B5EF4-FFF2-40B4-BE49-F238E27FC236}">
                <a16:creationId xmlns:a16="http://schemas.microsoft.com/office/drawing/2014/main" id="{1BC173DC-56EF-8980-E433-242E71DF1F8F}"/>
              </a:ext>
            </a:extLst>
          </p:cNvPr>
          <p:cNvCxnSpPr>
            <a:cxnSpLocks/>
          </p:cNvCxnSpPr>
          <p:nvPr/>
        </p:nvCxnSpPr>
        <p:spPr>
          <a:xfrm>
            <a:off x="8408986" y="2026897"/>
            <a:ext cx="615650" cy="0"/>
          </a:xfrm>
          <a:prstGeom prst="straightConnector1">
            <a:avLst/>
          </a:prstGeom>
          <a:ln w="285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A4C56D2-CEBF-16A8-DD48-C754D22C463A}"/>
              </a:ext>
            </a:extLst>
          </p:cNvPr>
          <p:cNvCxnSpPr>
            <a:cxnSpLocks/>
          </p:cNvCxnSpPr>
          <p:nvPr/>
        </p:nvCxnSpPr>
        <p:spPr>
          <a:xfrm>
            <a:off x="8408986" y="5227296"/>
            <a:ext cx="615650" cy="0"/>
          </a:xfrm>
          <a:prstGeom prst="straightConnector1">
            <a:avLst/>
          </a:prstGeom>
          <a:ln w="285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434A780-D1D6-377E-8CE8-1039E0CC72D3}"/>
              </a:ext>
            </a:extLst>
          </p:cNvPr>
          <p:cNvSpPr txBox="1"/>
          <p:nvPr/>
        </p:nvSpPr>
        <p:spPr>
          <a:xfrm>
            <a:off x="9060326" y="872735"/>
            <a:ext cx="2094614" cy="2308324"/>
          </a:xfrm>
          <a:prstGeom prst="rect">
            <a:avLst/>
          </a:prstGeom>
          <a:noFill/>
        </p:spPr>
        <p:txBody>
          <a:bodyPr wrap="square" rtlCol="0">
            <a:spAutoFit/>
          </a:bodyPr>
          <a:lstStyle/>
          <a:p>
            <a:r>
              <a:rPr lang="en-US" i="1" dirty="0">
                <a:solidFill>
                  <a:schemeClr val="bg1">
                    <a:lumMod val="95000"/>
                    <a:lumOff val="5000"/>
                  </a:schemeClr>
                </a:solidFill>
              </a:rPr>
              <a:t>This gave an insight that across all reservations, adult(1316) are way more than children(69) and they are much more around than children</a:t>
            </a:r>
          </a:p>
        </p:txBody>
      </p:sp>
      <p:sp>
        <p:nvSpPr>
          <p:cNvPr id="11" name="TextBox 10">
            <a:extLst>
              <a:ext uri="{FF2B5EF4-FFF2-40B4-BE49-F238E27FC236}">
                <a16:creationId xmlns:a16="http://schemas.microsoft.com/office/drawing/2014/main" id="{3C86A53A-EF5B-DF4D-0F1E-5D5077DE7CF9}"/>
              </a:ext>
            </a:extLst>
          </p:cNvPr>
          <p:cNvSpPr txBox="1"/>
          <p:nvPr/>
        </p:nvSpPr>
        <p:spPr>
          <a:xfrm>
            <a:off x="9024636" y="4838664"/>
            <a:ext cx="2264735" cy="923330"/>
          </a:xfrm>
          <a:prstGeom prst="rect">
            <a:avLst/>
          </a:prstGeom>
          <a:noFill/>
        </p:spPr>
        <p:txBody>
          <a:bodyPr wrap="square" rtlCol="0">
            <a:spAutoFit/>
          </a:bodyPr>
          <a:lstStyle/>
          <a:p>
            <a:r>
              <a:rPr lang="en-US" i="1" dirty="0">
                <a:solidFill>
                  <a:schemeClr val="bg1">
                    <a:lumMod val="95000"/>
                    <a:lumOff val="5000"/>
                  </a:schemeClr>
                </a:solidFill>
              </a:rPr>
              <a:t>The average number of weekend nights with kids is 1</a:t>
            </a:r>
          </a:p>
        </p:txBody>
      </p:sp>
    </p:spTree>
    <p:extLst>
      <p:ext uri="{BB962C8B-B14F-4D97-AF65-F5344CB8AC3E}">
        <p14:creationId xmlns:p14="http://schemas.microsoft.com/office/powerpoint/2010/main" val="280681783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prstClr val="black"/>
              <a:schemeClr val="accent5">
                <a:tint val="45000"/>
                <a:satMod val="40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1E3F-0A26-7448-A06D-3AA6F789D32B}"/>
              </a:ext>
            </a:extLst>
          </p:cNvPr>
          <p:cNvSpPr>
            <a:spLocks noGrp="1"/>
          </p:cNvSpPr>
          <p:nvPr>
            <p:ph type="title"/>
          </p:nvPr>
        </p:nvSpPr>
        <p:spPr>
          <a:xfrm>
            <a:off x="936513" y="86641"/>
            <a:ext cx="9906000" cy="319656"/>
          </a:xfrm>
        </p:spPr>
        <p:txBody>
          <a:bodyPr>
            <a:normAutofit fontScale="90000"/>
          </a:bodyPr>
          <a:lstStyle/>
          <a:p>
            <a:r>
              <a:rPr lang="en-US" sz="1700" cap="none" dirty="0">
                <a:solidFill>
                  <a:schemeClr val="bg1"/>
                </a:solidFill>
                <a:latin typeface="Microsoft PhagsPa" panose="020B0502040204020203" pitchFamily="34" charset="0"/>
                <a:ea typeface="+mn-ea"/>
                <a:cs typeface="+mn-cs"/>
              </a:rPr>
              <a:t>12. Reservations made in each month of the year</a:t>
            </a:r>
          </a:p>
        </p:txBody>
      </p:sp>
      <p:sp>
        <p:nvSpPr>
          <p:cNvPr id="3" name="Text Placeholder 2">
            <a:extLst>
              <a:ext uri="{FF2B5EF4-FFF2-40B4-BE49-F238E27FC236}">
                <a16:creationId xmlns:a16="http://schemas.microsoft.com/office/drawing/2014/main" id="{DD58B761-602E-6329-36B7-6B98CBBEB367}"/>
              </a:ext>
            </a:extLst>
          </p:cNvPr>
          <p:cNvSpPr>
            <a:spLocks noGrp="1"/>
          </p:cNvSpPr>
          <p:nvPr>
            <p:ph type="body" idx="1"/>
          </p:nvPr>
        </p:nvSpPr>
        <p:spPr>
          <a:xfrm>
            <a:off x="936513" y="4058538"/>
            <a:ext cx="9906000" cy="420208"/>
          </a:xfrm>
        </p:spPr>
        <p:txBody>
          <a:bodyPr>
            <a:normAutofit/>
          </a:bodyPr>
          <a:lstStyle/>
          <a:p>
            <a:r>
              <a:rPr lang="en-US" sz="1600" cap="none" dirty="0">
                <a:solidFill>
                  <a:schemeClr val="bg1"/>
                </a:solidFill>
                <a:latin typeface="Microsoft PhagsPa" panose="020B0502040204020203" pitchFamily="34" charset="0"/>
              </a:rPr>
              <a:t>13. The average number of nights (both weekend and weekday) spent by guests for each room type?</a:t>
            </a:r>
          </a:p>
          <a:p>
            <a:endParaRPr lang="en-US" dirty="0"/>
          </a:p>
        </p:txBody>
      </p:sp>
      <p:pic>
        <p:nvPicPr>
          <p:cNvPr id="5" name="Picture 4">
            <a:extLst>
              <a:ext uri="{FF2B5EF4-FFF2-40B4-BE49-F238E27FC236}">
                <a16:creationId xmlns:a16="http://schemas.microsoft.com/office/drawing/2014/main" id="{48A6175C-D499-4F05-21A7-7673ADB85382}"/>
              </a:ext>
            </a:extLst>
          </p:cNvPr>
          <p:cNvPicPr>
            <a:picLocks noChangeAspect="1"/>
          </p:cNvPicPr>
          <p:nvPr/>
        </p:nvPicPr>
        <p:blipFill>
          <a:blip r:embed="rId3"/>
          <a:stretch>
            <a:fillRect/>
          </a:stretch>
        </p:blipFill>
        <p:spPr>
          <a:xfrm>
            <a:off x="1264167" y="406297"/>
            <a:ext cx="6444438" cy="3640390"/>
          </a:xfrm>
          <a:prstGeom prst="rect">
            <a:avLst/>
          </a:prstGeom>
        </p:spPr>
      </p:pic>
      <p:pic>
        <p:nvPicPr>
          <p:cNvPr id="7" name="Picture 6">
            <a:extLst>
              <a:ext uri="{FF2B5EF4-FFF2-40B4-BE49-F238E27FC236}">
                <a16:creationId xmlns:a16="http://schemas.microsoft.com/office/drawing/2014/main" id="{E6E73E99-B0B9-6A76-11B0-7726807E87FC}"/>
              </a:ext>
            </a:extLst>
          </p:cNvPr>
          <p:cNvPicPr>
            <a:picLocks noChangeAspect="1"/>
          </p:cNvPicPr>
          <p:nvPr/>
        </p:nvPicPr>
        <p:blipFill>
          <a:blip r:embed="rId4"/>
          <a:stretch>
            <a:fillRect/>
          </a:stretch>
        </p:blipFill>
        <p:spPr>
          <a:xfrm>
            <a:off x="1264167" y="4418770"/>
            <a:ext cx="6419629" cy="2352589"/>
          </a:xfrm>
          <a:prstGeom prst="rect">
            <a:avLst/>
          </a:prstGeom>
        </p:spPr>
      </p:pic>
      <p:cxnSp>
        <p:nvCxnSpPr>
          <p:cNvPr id="8" name="Straight Arrow Connector 7">
            <a:extLst>
              <a:ext uri="{FF2B5EF4-FFF2-40B4-BE49-F238E27FC236}">
                <a16:creationId xmlns:a16="http://schemas.microsoft.com/office/drawing/2014/main" id="{D038EA25-19A4-1A51-7156-A6CA3A5E2C2A}"/>
              </a:ext>
            </a:extLst>
          </p:cNvPr>
          <p:cNvCxnSpPr>
            <a:cxnSpLocks/>
          </p:cNvCxnSpPr>
          <p:nvPr/>
        </p:nvCxnSpPr>
        <p:spPr>
          <a:xfrm>
            <a:off x="7708605" y="2175751"/>
            <a:ext cx="615650" cy="0"/>
          </a:xfrm>
          <a:prstGeom prst="straightConnector1">
            <a:avLst/>
          </a:prstGeom>
          <a:ln w="285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807DF0D-83EC-83CF-FD6E-4E8A6B5A215B}"/>
              </a:ext>
            </a:extLst>
          </p:cNvPr>
          <p:cNvCxnSpPr>
            <a:cxnSpLocks/>
          </p:cNvCxnSpPr>
          <p:nvPr/>
        </p:nvCxnSpPr>
        <p:spPr>
          <a:xfrm>
            <a:off x="7683796" y="5556906"/>
            <a:ext cx="61565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CD8B4B2-BF2B-DA01-5F75-7535FBFA764A}"/>
              </a:ext>
            </a:extLst>
          </p:cNvPr>
          <p:cNvSpPr txBox="1"/>
          <p:nvPr/>
        </p:nvSpPr>
        <p:spPr>
          <a:xfrm>
            <a:off x="8324255" y="1349329"/>
            <a:ext cx="3147237" cy="1754326"/>
          </a:xfrm>
          <a:prstGeom prst="rect">
            <a:avLst/>
          </a:prstGeom>
          <a:noFill/>
        </p:spPr>
        <p:txBody>
          <a:bodyPr wrap="square" rtlCol="0">
            <a:spAutoFit/>
          </a:bodyPr>
          <a:lstStyle/>
          <a:p>
            <a:r>
              <a:rPr lang="en-US" i="1" dirty="0">
                <a:solidFill>
                  <a:schemeClr val="bg1">
                    <a:lumMod val="95000"/>
                    <a:lumOff val="5000"/>
                  </a:schemeClr>
                </a:solidFill>
              </a:rPr>
              <a:t>The result here shows the reservation made in each month of the year and having the month of October to be the highest month to have more guests in the hotel</a:t>
            </a:r>
          </a:p>
        </p:txBody>
      </p:sp>
      <p:sp>
        <p:nvSpPr>
          <p:cNvPr id="11" name="TextBox 10">
            <a:extLst>
              <a:ext uri="{FF2B5EF4-FFF2-40B4-BE49-F238E27FC236}">
                <a16:creationId xmlns:a16="http://schemas.microsoft.com/office/drawing/2014/main" id="{F2A1732E-6FA9-A12C-0732-ECECB6E2D8FD}"/>
              </a:ext>
            </a:extLst>
          </p:cNvPr>
          <p:cNvSpPr txBox="1"/>
          <p:nvPr/>
        </p:nvSpPr>
        <p:spPr>
          <a:xfrm>
            <a:off x="8193121" y="4607206"/>
            <a:ext cx="3147237" cy="1754326"/>
          </a:xfrm>
          <a:prstGeom prst="rect">
            <a:avLst/>
          </a:prstGeom>
          <a:noFill/>
        </p:spPr>
        <p:txBody>
          <a:bodyPr wrap="square" rtlCol="0">
            <a:spAutoFit/>
          </a:bodyPr>
          <a:lstStyle/>
          <a:p>
            <a:r>
              <a:rPr lang="en-US" i="1" dirty="0">
                <a:solidFill>
                  <a:srgbClr val="00B0F0"/>
                </a:solidFill>
              </a:rPr>
              <a:t>Taking the sum for both columns involved and getting their average shows the average number of nights spent by guests and the corresponding room type used</a:t>
            </a:r>
          </a:p>
        </p:txBody>
      </p:sp>
    </p:spTree>
    <p:extLst>
      <p:ext uri="{BB962C8B-B14F-4D97-AF65-F5344CB8AC3E}">
        <p14:creationId xmlns:p14="http://schemas.microsoft.com/office/powerpoint/2010/main" val="92869822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accent5">
                <a:shade val="45000"/>
                <a:satMod val="135000"/>
              </a:schemeClr>
              <a:prstClr val="white"/>
            </a:duotone>
          </a:blip>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2DD7C0-045B-0C02-26E7-8D68203768BB}"/>
              </a:ext>
            </a:extLst>
          </p:cNvPr>
          <p:cNvSpPr>
            <a:spLocks noGrp="1"/>
          </p:cNvSpPr>
          <p:nvPr>
            <p:ph type="body" idx="1"/>
          </p:nvPr>
        </p:nvSpPr>
        <p:spPr>
          <a:xfrm>
            <a:off x="801169" y="0"/>
            <a:ext cx="10926542" cy="503484"/>
          </a:xfrm>
        </p:spPr>
        <p:txBody>
          <a:bodyPr>
            <a:noAutofit/>
          </a:bodyPr>
          <a:lstStyle/>
          <a:p>
            <a:r>
              <a:rPr lang="en-US" cap="none" dirty="0">
                <a:solidFill>
                  <a:schemeClr val="bg1"/>
                </a:solidFill>
                <a:latin typeface="Microsoft PhagsPa" panose="020B0502040204020203" pitchFamily="34" charset="0"/>
              </a:rPr>
              <a:t>14. The most common room type, the average price for that room type for reservations involving children</a:t>
            </a:r>
          </a:p>
        </p:txBody>
      </p:sp>
      <p:sp>
        <p:nvSpPr>
          <p:cNvPr id="8" name="Title 7">
            <a:extLst>
              <a:ext uri="{FF2B5EF4-FFF2-40B4-BE49-F238E27FC236}">
                <a16:creationId xmlns:a16="http://schemas.microsoft.com/office/drawing/2014/main" id="{FA6B7D06-FE4C-0A4E-F017-947BCFB14120}"/>
              </a:ext>
            </a:extLst>
          </p:cNvPr>
          <p:cNvSpPr>
            <a:spLocks noGrp="1"/>
          </p:cNvSpPr>
          <p:nvPr>
            <p:ph type="title"/>
          </p:nvPr>
        </p:nvSpPr>
        <p:spPr>
          <a:xfrm>
            <a:off x="801169" y="3566616"/>
            <a:ext cx="9687183" cy="496020"/>
          </a:xfrm>
        </p:spPr>
        <p:txBody>
          <a:bodyPr>
            <a:normAutofit/>
          </a:bodyPr>
          <a:lstStyle/>
          <a:p>
            <a:r>
              <a:rPr lang="en-US" sz="1800" cap="none" dirty="0">
                <a:solidFill>
                  <a:schemeClr val="bg1"/>
                </a:solidFill>
                <a:latin typeface="Microsoft PhagsPa" panose="020B0502040204020203" pitchFamily="34" charset="0"/>
                <a:ea typeface="+mn-ea"/>
                <a:cs typeface="+mn-cs"/>
              </a:rPr>
              <a:t>15. The market segment type that generates the highest average price per room.</a:t>
            </a:r>
            <a:endParaRPr lang="en-US" dirty="0"/>
          </a:p>
        </p:txBody>
      </p:sp>
      <p:pic>
        <p:nvPicPr>
          <p:cNvPr id="10" name="Picture 9">
            <a:extLst>
              <a:ext uri="{FF2B5EF4-FFF2-40B4-BE49-F238E27FC236}">
                <a16:creationId xmlns:a16="http://schemas.microsoft.com/office/drawing/2014/main" id="{C20FB905-DE58-EF60-C2DB-0BA8275957F2}"/>
              </a:ext>
            </a:extLst>
          </p:cNvPr>
          <p:cNvPicPr>
            <a:picLocks noChangeAspect="1"/>
          </p:cNvPicPr>
          <p:nvPr/>
        </p:nvPicPr>
        <p:blipFill>
          <a:blip r:embed="rId3"/>
          <a:stretch>
            <a:fillRect/>
          </a:stretch>
        </p:blipFill>
        <p:spPr>
          <a:xfrm>
            <a:off x="1222743" y="4062636"/>
            <a:ext cx="7389629" cy="2787900"/>
          </a:xfrm>
          <a:prstGeom prst="rect">
            <a:avLst/>
          </a:prstGeom>
        </p:spPr>
      </p:pic>
      <p:pic>
        <p:nvPicPr>
          <p:cNvPr id="12" name="Picture 11">
            <a:extLst>
              <a:ext uri="{FF2B5EF4-FFF2-40B4-BE49-F238E27FC236}">
                <a16:creationId xmlns:a16="http://schemas.microsoft.com/office/drawing/2014/main" id="{5A9525B7-F76F-92B7-91EE-F4A4F2C34170}"/>
              </a:ext>
            </a:extLst>
          </p:cNvPr>
          <p:cNvPicPr>
            <a:picLocks noChangeAspect="1"/>
          </p:cNvPicPr>
          <p:nvPr/>
        </p:nvPicPr>
        <p:blipFill>
          <a:blip r:embed="rId4"/>
          <a:stretch>
            <a:fillRect/>
          </a:stretch>
        </p:blipFill>
        <p:spPr>
          <a:xfrm>
            <a:off x="1222744" y="343721"/>
            <a:ext cx="7389629" cy="3230359"/>
          </a:xfrm>
          <a:prstGeom prst="rect">
            <a:avLst/>
          </a:prstGeom>
        </p:spPr>
      </p:pic>
      <p:cxnSp>
        <p:nvCxnSpPr>
          <p:cNvPr id="13" name="Straight Arrow Connector 12">
            <a:extLst>
              <a:ext uri="{FF2B5EF4-FFF2-40B4-BE49-F238E27FC236}">
                <a16:creationId xmlns:a16="http://schemas.microsoft.com/office/drawing/2014/main" id="{5597C271-D9B1-9AD7-3528-C43480B283C4}"/>
              </a:ext>
            </a:extLst>
          </p:cNvPr>
          <p:cNvCxnSpPr>
            <a:cxnSpLocks/>
          </p:cNvCxnSpPr>
          <p:nvPr/>
        </p:nvCxnSpPr>
        <p:spPr>
          <a:xfrm>
            <a:off x="8612373" y="1878040"/>
            <a:ext cx="615650" cy="0"/>
          </a:xfrm>
          <a:prstGeom prst="straightConnector1">
            <a:avLst/>
          </a:prstGeom>
          <a:ln w="285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85289D9-9298-4B6F-4F75-D49D05C8BAB0}"/>
              </a:ext>
            </a:extLst>
          </p:cNvPr>
          <p:cNvCxnSpPr>
            <a:cxnSpLocks/>
          </p:cNvCxnSpPr>
          <p:nvPr/>
        </p:nvCxnSpPr>
        <p:spPr>
          <a:xfrm>
            <a:off x="8612373" y="5099705"/>
            <a:ext cx="615650" cy="0"/>
          </a:xfrm>
          <a:prstGeom prst="straightConnector1">
            <a:avLst/>
          </a:prstGeom>
          <a:ln w="285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4D6B6FE-BBCD-43FD-0AD0-1D665B9C447F}"/>
              </a:ext>
            </a:extLst>
          </p:cNvPr>
          <p:cNvSpPr txBox="1"/>
          <p:nvPr/>
        </p:nvSpPr>
        <p:spPr>
          <a:xfrm>
            <a:off x="9314121" y="1265274"/>
            <a:ext cx="2541181" cy="1754326"/>
          </a:xfrm>
          <a:prstGeom prst="rect">
            <a:avLst/>
          </a:prstGeom>
          <a:noFill/>
        </p:spPr>
        <p:txBody>
          <a:bodyPr wrap="square" rtlCol="0">
            <a:spAutoFit/>
          </a:bodyPr>
          <a:lstStyle/>
          <a:p>
            <a:r>
              <a:rPr lang="en-US" i="1" dirty="0">
                <a:solidFill>
                  <a:schemeClr val="bg1">
                    <a:lumMod val="95000"/>
                    <a:lumOff val="5000"/>
                  </a:schemeClr>
                </a:solidFill>
              </a:rPr>
              <a:t>The average price for the most common room type  for reservation involving children is “Room type 1” with an average price of $123.12</a:t>
            </a:r>
          </a:p>
        </p:txBody>
      </p:sp>
      <p:sp>
        <p:nvSpPr>
          <p:cNvPr id="16" name="TextBox 15">
            <a:extLst>
              <a:ext uri="{FF2B5EF4-FFF2-40B4-BE49-F238E27FC236}">
                <a16:creationId xmlns:a16="http://schemas.microsoft.com/office/drawing/2014/main" id="{609CAB01-F54D-0425-CA35-E737E2E4AE21}"/>
              </a:ext>
            </a:extLst>
          </p:cNvPr>
          <p:cNvSpPr txBox="1"/>
          <p:nvPr/>
        </p:nvSpPr>
        <p:spPr>
          <a:xfrm>
            <a:off x="9217761" y="4440682"/>
            <a:ext cx="2541181" cy="1200329"/>
          </a:xfrm>
          <a:prstGeom prst="rect">
            <a:avLst/>
          </a:prstGeom>
          <a:noFill/>
        </p:spPr>
        <p:txBody>
          <a:bodyPr wrap="square" rtlCol="0">
            <a:spAutoFit/>
          </a:bodyPr>
          <a:lstStyle/>
          <a:p>
            <a:r>
              <a:rPr lang="en-US" i="1" dirty="0">
                <a:solidFill>
                  <a:schemeClr val="bg1">
                    <a:lumMod val="95000"/>
                    <a:lumOff val="5000"/>
                  </a:schemeClr>
                </a:solidFill>
              </a:rPr>
              <a:t>The highest average room price is generated by the “online” market segment with a record of $112</a:t>
            </a:r>
          </a:p>
        </p:txBody>
      </p:sp>
    </p:spTree>
    <p:extLst>
      <p:ext uri="{BB962C8B-B14F-4D97-AF65-F5344CB8AC3E}">
        <p14:creationId xmlns:p14="http://schemas.microsoft.com/office/powerpoint/2010/main" val="418249395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D75D-88F9-4376-A6C3-DBCA9D20610B}"/>
              </a:ext>
            </a:extLst>
          </p:cNvPr>
          <p:cNvSpPr>
            <a:spLocks noGrp="1"/>
          </p:cNvSpPr>
          <p:nvPr>
            <p:ph type="title"/>
          </p:nvPr>
        </p:nvSpPr>
        <p:spPr>
          <a:xfrm>
            <a:off x="1141411" y="0"/>
            <a:ext cx="9906000" cy="765543"/>
          </a:xfrm>
        </p:spPr>
        <p:txBody>
          <a:bodyPr/>
          <a:lstStyle/>
          <a:p>
            <a:pPr algn="ctr"/>
            <a:r>
              <a:rPr lang="en-US" sz="3200" b="1" dirty="0">
                <a:solidFill>
                  <a:schemeClr val="bg2"/>
                </a:solidFill>
              </a:rPr>
              <a:t>Conclusions</a:t>
            </a:r>
            <a:endParaRPr lang="en-US" b="1" dirty="0">
              <a:solidFill>
                <a:schemeClr val="bg2"/>
              </a:solidFill>
            </a:endParaRPr>
          </a:p>
        </p:txBody>
      </p:sp>
      <p:sp>
        <p:nvSpPr>
          <p:cNvPr id="3" name="Text Placeholder 2">
            <a:extLst>
              <a:ext uri="{FF2B5EF4-FFF2-40B4-BE49-F238E27FC236}">
                <a16:creationId xmlns:a16="http://schemas.microsoft.com/office/drawing/2014/main" id="{69CB9781-4A87-925A-406E-1C4A4944BF4B}"/>
              </a:ext>
            </a:extLst>
          </p:cNvPr>
          <p:cNvSpPr>
            <a:spLocks noGrp="1"/>
          </p:cNvSpPr>
          <p:nvPr>
            <p:ph type="body" idx="1"/>
          </p:nvPr>
        </p:nvSpPr>
        <p:spPr>
          <a:xfrm>
            <a:off x="1354062" y="830555"/>
            <a:ext cx="9906000" cy="5750998"/>
          </a:xfrm>
        </p:spPr>
        <p:txBody>
          <a:bodyPr>
            <a:normAutofit/>
          </a:bodyPr>
          <a:lstStyle/>
          <a:p>
            <a:r>
              <a:rPr lang="en-US" cap="none" dirty="0">
                <a:solidFill>
                  <a:schemeClr val="tx2"/>
                </a:solidFill>
              </a:rPr>
              <a:t>This data analysis project has provided significant insights into the hotel's reservation patterns, guest preferences, and market trends. By leveraging the "hotel reservation dataset," we identified key factors influencing booking behavior and potential areas for operational and strategic improvements. The analysis highlights the importance of data-driven decisions in enhancing revenue management, optimizing guest experience, and improving overall hotel performance.</a:t>
            </a:r>
          </a:p>
          <a:p>
            <a:r>
              <a:rPr lang="en-US" cap="none" dirty="0">
                <a:solidFill>
                  <a:schemeClr val="tx2"/>
                </a:solidFill>
              </a:rPr>
              <a:t>Key findings include:</a:t>
            </a:r>
          </a:p>
          <a:p>
            <a:pPr>
              <a:buFont typeface="Arial" panose="020B0604020202020204" pitchFamily="34" charset="0"/>
              <a:buChar char="•"/>
            </a:pPr>
            <a:r>
              <a:rPr lang="en-US" cap="none" dirty="0">
                <a:solidFill>
                  <a:schemeClr val="tx2"/>
                </a:solidFill>
              </a:rPr>
              <a:t>The most popular meal plan and room types.</a:t>
            </a:r>
          </a:p>
          <a:p>
            <a:pPr>
              <a:buFont typeface="Arial" panose="020B0604020202020204" pitchFamily="34" charset="0"/>
              <a:buChar char="•"/>
            </a:pPr>
            <a:r>
              <a:rPr lang="en-US" cap="none" dirty="0">
                <a:solidFill>
                  <a:schemeClr val="tx2"/>
                </a:solidFill>
              </a:rPr>
              <a:t>The number of reservations across different years and months.</a:t>
            </a:r>
          </a:p>
          <a:p>
            <a:pPr>
              <a:buFont typeface="Arial" panose="020B0604020202020204" pitchFamily="34" charset="0"/>
              <a:buChar char="•"/>
            </a:pPr>
            <a:r>
              <a:rPr lang="en-US" cap="none" dirty="0">
                <a:solidFill>
                  <a:schemeClr val="tx2"/>
                </a:solidFill>
              </a:rPr>
              <a:t>Insights into average prices, weekend reservations, and the most common market segments.</a:t>
            </a:r>
          </a:p>
          <a:p>
            <a:pPr>
              <a:buFont typeface="Arial" panose="020B0604020202020204" pitchFamily="34" charset="0"/>
              <a:buChar char="•"/>
            </a:pPr>
            <a:r>
              <a:rPr lang="en-US" cap="none" dirty="0">
                <a:solidFill>
                  <a:schemeClr val="tx2"/>
                </a:solidFill>
              </a:rPr>
              <a:t>Days between booking and arrival.</a:t>
            </a:r>
          </a:p>
          <a:p>
            <a:pPr>
              <a:buFont typeface="Arial" panose="020B0604020202020204" pitchFamily="34" charset="0"/>
              <a:buChar char="•"/>
            </a:pPr>
            <a:r>
              <a:rPr lang="en-US" cap="none" dirty="0">
                <a:solidFill>
                  <a:schemeClr val="tx2"/>
                </a:solidFill>
              </a:rPr>
              <a:t>Weekends and weekdays reservations involving children.</a:t>
            </a:r>
          </a:p>
          <a:p>
            <a:r>
              <a:rPr lang="en-US" cap="none" dirty="0">
                <a:solidFill>
                  <a:schemeClr val="tx2"/>
                </a:solidFill>
              </a:rPr>
              <a:t>These insights offer a clear roadmap for strategic actions to boost competitiveness and profitability. Also helps the management to be well prepared in offering good services to guests regarding to meal plan preferences, type of room, choice of days, market segment type, and also having kids around.</a:t>
            </a:r>
          </a:p>
          <a:p>
            <a:endParaRPr lang="en-US" dirty="0"/>
          </a:p>
        </p:txBody>
      </p:sp>
    </p:spTree>
    <p:extLst>
      <p:ext uri="{BB962C8B-B14F-4D97-AF65-F5344CB8AC3E}">
        <p14:creationId xmlns:p14="http://schemas.microsoft.com/office/powerpoint/2010/main" val="2533340400"/>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accent5">
                <a:shade val="45000"/>
                <a:satMod val="135000"/>
              </a:schemeClr>
              <a:prstClr val="white"/>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6530A-D9EB-77CF-18F3-5F81DED4CF0C}"/>
              </a:ext>
            </a:extLst>
          </p:cNvPr>
          <p:cNvSpPr>
            <a:spLocks noGrp="1"/>
          </p:cNvSpPr>
          <p:nvPr>
            <p:ph type="title"/>
          </p:nvPr>
        </p:nvSpPr>
        <p:spPr>
          <a:xfrm>
            <a:off x="1141411" y="79524"/>
            <a:ext cx="9906000" cy="547797"/>
          </a:xfrm>
        </p:spPr>
        <p:txBody>
          <a:bodyPr>
            <a:normAutofit fontScale="90000"/>
          </a:bodyPr>
          <a:lstStyle/>
          <a:p>
            <a:pPr algn="ctr"/>
            <a:r>
              <a:rPr lang="en-US" b="1" dirty="0">
                <a:solidFill>
                  <a:schemeClr val="bg2"/>
                </a:solidFill>
              </a:rPr>
              <a:t>Recommendations</a:t>
            </a:r>
          </a:p>
        </p:txBody>
      </p:sp>
      <p:sp>
        <p:nvSpPr>
          <p:cNvPr id="3" name="Text Placeholder 2">
            <a:extLst>
              <a:ext uri="{FF2B5EF4-FFF2-40B4-BE49-F238E27FC236}">
                <a16:creationId xmlns:a16="http://schemas.microsoft.com/office/drawing/2014/main" id="{F8715960-5267-B7B3-F3D2-61DA9845AED0}"/>
              </a:ext>
            </a:extLst>
          </p:cNvPr>
          <p:cNvSpPr>
            <a:spLocks noGrp="1"/>
          </p:cNvSpPr>
          <p:nvPr>
            <p:ph type="body" idx="1"/>
          </p:nvPr>
        </p:nvSpPr>
        <p:spPr>
          <a:xfrm>
            <a:off x="1322165" y="612368"/>
            <a:ext cx="9906000" cy="5979818"/>
          </a:xfrm>
        </p:spPr>
        <p:txBody>
          <a:bodyPr>
            <a:normAutofit fontScale="92500" lnSpcReduction="20000"/>
          </a:bodyPr>
          <a:lstStyle/>
          <a:p>
            <a:pPr>
              <a:buFont typeface="Arial" panose="020B0604020202020204" pitchFamily="34" charset="0"/>
              <a:buChar char="•"/>
            </a:pPr>
            <a:r>
              <a:rPr lang="en-US" b="1" cap="none" dirty="0">
                <a:solidFill>
                  <a:schemeClr val="bg2"/>
                </a:solidFill>
              </a:rPr>
              <a:t>Adjust room prices:</a:t>
            </a:r>
            <a:endParaRPr lang="en-US" cap="none" dirty="0">
              <a:solidFill>
                <a:schemeClr val="bg2"/>
              </a:solidFill>
            </a:endParaRPr>
          </a:p>
          <a:p>
            <a:pPr marL="742950" lvl="1" indent="-285750">
              <a:buFont typeface="Arial" panose="020B0604020202020204" pitchFamily="34" charset="0"/>
              <a:buChar char="•"/>
            </a:pPr>
            <a:r>
              <a:rPr lang="en-US" dirty="0">
                <a:solidFill>
                  <a:schemeClr val="bg2"/>
                </a:solidFill>
              </a:rPr>
              <a:t>Change room rates based on demand to maximize revenue, which might include guests having their kids in the same room with them.</a:t>
            </a:r>
          </a:p>
          <a:p>
            <a:pPr marL="742950" lvl="1" indent="-285750">
              <a:buFont typeface="Arial" panose="020B0604020202020204" pitchFamily="34" charset="0"/>
              <a:buChar char="•"/>
            </a:pPr>
            <a:r>
              <a:rPr lang="en-US" dirty="0">
                <a:solidFill>
                  <a:schemeClr val="bg2"/>
                </a:solidFill>
              </a:rPr>
              <a:t>Manage room availability to meet guest preferences better.</a:t>
            </a:r>
          </a:p>
          <a:p>
            <a:pPr>
              <a:buFont typeface="Arial" panose="020B0604020202020204" pitchFamily="34" charset="0"/>
              <a:buChar char="•"/>
            </a:pPr>
            <a:r>
              <a:rPr lang="en-US" b="1" cap="none" dirty="0">
                <a:solidFill>
                  <a:schemeClr val="bg2"/>
                </a:solidFill>
              </a:rPr>
              <a:t>Improve guest experience:</a:t>
            </a:r>
            <a:endParaRPr lang="en-US" cap="none" dirty="0">
              <a:solidFill>
                <a:schemeClr val="bg2"/>
              </a:solidFill>
            </a:endParaRPr>
          </a:p>
          <a:p>
            <a:pPr marL="742950" lvl="1" indent="-285750">
              <a:buFont typeface="Arial" panose="020B0604020202020204" pitchFamily="34" charset="0"/>
              <a:buChar char="•"/>
            </a:pPr>
            <a:r>
              <a:rPr lang="en-US" dirty="0">
                <a:solidFill>
                  <a:schemeClr val="bg2"/>
                </a:solidFill>
              </a:rPr>
              <a:t>Use personalized marketing and loyalty programs to attract high-value guests.</a:t>
            </a:r>
          </a:p>
          <a:p>
            <a:pPr marL="742950" lvl="1" indent="-285750">
              <a:buFont typeface="Arial" panose="020B0604020202020204" pitchFamily="34" charset="0"/>
              <a:buChar char="•"/>
            </a:pPr>
            <a:r>
              <a:rPr lang="en-US" dirty="0">
                <a:solidFill>
                  <a:schemeClr val="bg2"/>
                </a:solidFill>
              </a:rPr>
              <a:t>Offer family-friendly amenities to encourage repeat bookings.</a:t>
            </a:r>
          </a:p>
          <a:p>
            <a:pPr marL="742950" lvl="1" indent="-285750">
              <a:buFont typeface="Arial" panose="020B0604020202020204" pitchFamily="34" charset="0"/>
              <a:buChar char="•"/>
            </a:pPr>
            <a:r>
              <a:rPr lang="en-US" dirty="0">
                <a:solidFill>
                  <a:schemeClr val="bg2"/>
                </a:solidFill>
              </a:rPr>
              <a:t>Customer services on weekends should be looked into, like hiring more staff on weekends will be advisable and beneficial</a:t>
            </a:r>
          </a:p>
          <a:p>
            <a:pPr>
              <a:buFont typeface="Arial" panose="020B0604020202020204" pitchFamily="34" charset="0"/>
              <a:buChar char="•"/>
            </a:pPr>
            <a:r>
              <a:rPr lang="en-US" b="1" cap="none" dirty="0">
                <a:solidFill>
                  <a:schemeClr val="bg2"/>
                </a:solidFill>
              </a:rPr>
              <a:t>Optimize revenue management:</a:t>
            </a:r>
            <a:endParaRPr lang="en-US" cap="none" dirty="0">
              <a:solidFill>
                <a:schemeClr val="bg2"/>
              </a:solidFill>
            </a:endParaRPr>
          </a:p>
          <a:p>
            <a:pPr marL="742950" lvl="1" indent="-285750">
              <a:buFont typeface="Arial" panose="020B0604020202020204" pitchFamily="34" charset="0"/>
              <a:buChar char="•"/>
            </a:pPr>
            <a:r>
              <a:rPr lang="en-US" dirty="0">
                <a:solidFill>
                  <a:schemeClr val="bg2"/>
                </a:solidFill>
              </a:rPr>
              <a:t>Allocate rooms and set prices effectively during peak periods.</a:t>
            </a:r>
          </a:p>
          <a:p>
            <a:pPr marL="742950" lvl="1" indent="-285750">
              <a:buFont typeface="Arial" panose="020B0604020202020204" pitchFamily="34" charset="0"/>
              <a:buChar char="•"/>
            </a:pPr>
            <a:r>
              <a:rPr lang="en-US" dirty="0">
                <a:solidFill>
                  <a:schemeClr val="bg2"/>
                </a:solidFill>
              </a:rPr>
              <a:t>Identify and focus on the most profitable guest segments.</a:t>
            </a:r>
          </a:p>
          <a:p>
            <a:pPr marL="742950" lvl="1" indent="-285750">
              <a:buFont typeface="Arial" panose="020B0604020202020204" pitchFamily="34" charset="0"/>
              <a:buChar char="•"/>
            </a:pPr>
            <a:r>
              <a:rPr lang="en-US" dirty="0">
                <a:solidFill>
                  <a:schemeClr val="bg2"/>
                </a:solidFill>
              </a:rPr>
              <a:t>Keep tabs on the months that has the most number of reservations over time to prepare ahead.</a:t>
            </a:r>
          </a:p>
          <a:p>
            <a:pPr>
              <a:buFont typeface="Arial" panose="020B0604020202020204" pitchFamily="34" charset="0"/>
              <a:buChar char="•"/>
            </a:pPr>
            <a:r>
              <a:rPr lang="en-US" b="1" cap="none" dirty="0">
                <a:solidFill>
                  <a:schemeClr val="bg2"/>
                </a:solidFill>
              </a:rPr>
              <a:t>Make data-driven decisions:</a:t>
            </a:r>
            <a:endParaRPr lang="en-US" cap="none" dirty="0">
              <a:solidFill>
                <a:schemeClr val="bg2"/>
              </a:solidFill>
            </a:endParaRPr>
          </a:p>
          <a:p>
            <a:pPr marL="742950" lvl="1" indent="-285750">
              <a:buFont typeface="Arial" panose="020B0604020202020204" pitchFamily="34" charset="0"/>
              <a:buChar char="•"/>
            </a:pPr>
            <a:r>
              <a:rPr lang="en-US" dirty="0">
                <a:solidFill>
                  <a:schemeClr val="bg2"/>
                </a:solidFill>
              </a:rPr>
              <a:t>Create a system to regularly analyze data for ongoing improvements.</a:t>
            </a:r>
          </a:p>
          <a:p>
            <a:pPr marL="742950" lvl="1" indent="-285750">
              <a:buFont typeface="Arial" panose="020B0604020202020204" pitchFamily="34" charset="0"/>
              <a:buChar char="•"/>
            </a:pPr>
            <a:r>
              <a:rPr lang="en-US" dirty="0">
                <a:solidFill>
                  <a:schemeClr val="bg2"/>
                </a:solidFill>
              </a:rPr>
              <a:t>Use data insights to refine pricing and enhance guest services.</a:t>
            </a:r>
          </a:p>
          <a:p>
            <a:r>
              <a:rPr lang="en-US" cap="none" dirty="0">
                <a:solidFill>
                  <a:schemeClr val="bg2"/>
                </a:solidFill>
              </a:rPr>
              <a:t>Implementing these steps will help the hotel attract more guests, increase revenue, and provide a better overall experience.</a:t>
            </a:r>
          </a:p>
          <a:p>
            <a:endParaRPr lang="en-US" dirty="0"/>
          </a:p>
        </p:txBody>
      </p:sp>
      <p:sp>
        <p:nvSpPr>
          <p:cNvPr id="4" name="Explosion: 8 Points 3">
            <a:extLst>
              <a:ext uri="{FF2B5EF4-FFF2-40B4-BE49-F238E27FC236}">
                <a16:creationId xmlns:a16="http://schemas.microsoft.com/office/drawing/2014/main" id="{59D0ED68-2FB2-56C5-CA32-14F3BBABE80A}"/>
              </a:ext>
            </a:extLst>
          </p:cNvPr>
          <p:cNvSpPr/>
          <p:nvPr/>
        </p:nvSpPr>
        <p:spPr>
          <a:xfrm>
            <a:off x="7974420" y="172668"/>
            <a:ext cx="382772" cy="361507"/>
          </a:xfrm>
          <a:prstGeom prst="irregularSeal1">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2"/>
              </a:solidFill>
            </a:endParaRPr>
          </a:p>
        </p:txBody>
      </p:sp>
      <p:sp>
        <p:nvSpPr>
          <p:cNvPr id="5" name="Explosion: 8 Points 4">
            <a:extLst>
              <a:ext uri="{FF2B5EF4-FFF2-40B4-BE49-F238E27FC236}">
                <a16:creationId xmlns:a16="http://schemas.microsoft.com/office/drawing/2014/main" id="{F10968F1-E503-0FD4-612C-ABA694E6479E}"/>
              </a:ext>
            </a:extLst>
          </p:cNvPr>
          <p:cNvSpPr/>
          <p:nvPr/>
        </p:nvSpPr>
        <p:spPr>
          <a:xfrm>
            <a:off x="3834809" y="165193"/>
            <a:ext cx="382772" cy="361507"/>
          </a:xfrm>
          <a:prstGeom prst="irregularSeal1">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561928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B748E2-1304-02B2-D6D5-8E14A5D805ED}"/>
              </a:ext>
            </a:extLst>
          </p:cNvPr>
          <p:cNvSpPr txBox="1"/>
          <p:nvPr/>
        </p:nvSpPr>
        <p:spPr>
          <a:xfrm>
            <a:off x="3055088" y="754912"/>
            <a:ext cx="6081824" cy="3046988"/>
          </a:xfrm>
          <a:prstGeom prst="rect">
            <a:avLst/>
          </a:prstGeom>
          <a:noFill/>
        </p:spPr>
        <p:txBody>
          <a:bodyPr wrap="square" rtlCol="0">
            <a:spAutoFit/>
          </a:bodyPr>
          <a:lstStyle/>
          <a:p>
            <a:pPr algn="ctr"/>
            <a:r>
              <a:rPr lang="en-US" sz="9600" dirty="0">
                <a:solidFill>
                  <a:schemeClr val="bg2">
                    <a:lumMod val="50000"/>
                  </a:schemeClr>
                </a:solidFill>
                <a:latin typeface="Algerian" panose="04020705040A02060702" pitchFamily="82" charset="0"/>
              </a:rPr>
              <a:t>THANK YOU!</a:t>
            </a:r>
          </a:p>
        </p:txBody>
      </p:sp>
      <p:sp>
        <p:nvSpPr>
          <p:cNvPr id="5" name="TextBox 4">
            <a:extLst>
              <a:ext uri="{FF2B5EF4-FFF2-40B4-BE49-F238E27FC236}">
                <a16:creationId xmlns:a16="http://schemas.microsoft.com/office/drawing/2014/main" id="{3A034C7E-3894-2BDA-34C7-F952669FD2F5}"/>
              </a:ext>
            </a:extLst>
          </p:cNvPr>
          <p:cNvSpPr txBox="1"/>
          <p:nvPr/>
        </p:nvSpPr>
        <p:spPr>
          <a:xfrm>
            <a:off x="1860697" y="5284381"/>
            <a:ext cx="4401879" cy="369332"/>
          </a:xfrm>
          <a:prstGeom prst="rect">
            <a:avLst/>
          </a:prstGeom>
          <a:noFill/>
        </p:spPr>
        <p:txBody>
          <a:bodyPr wrap="square" rtlCol="0">
            <a:spAutoFit/>
          </a:bodyPr>
          <a:lstStyle/>
          <a:p>
            <a:r>
              <a:rPr lang="en-US" dirty="0"/>
              <a:t> – </a:t>
            </a:r>
            <a:r>
              <a:rPr lang="en-US" dirty="0">
                <a:solidFill>
                  <a:schemeClr val="bg2">
                    <a:lumMod val="50000"/>
                  </a:schemeClr>
                </a:solidFill>
                <a:hlinkClick r:id="rId2">
                  <a:extLst>
                    <a:ext uri="{A12FA001-AC4F-418D-AE19-62706E023703}">
                      <ahyp:hlinkClr xmlns:ahyp="http://schemas.microsoft.com/office/drawing/2018/hyperlinkcolor" val="tx"/>
                    </a:ext>
                  </a:extLst>
                </a:hlinkClick>
              </a:rPr>
              <a:t>Esther Banjo</a:t>
            </a:r>
            <a:endParaRPr lang="en-US" dirty="0">
              <a:solidFill>
                <a:schemeClr val="bg2">
                  <a:lumMod val="50000"/>
                </a:schemeClr>
              </a:solidFill>
            </a:endParaRPr>
          </a:p>
        </p:txBody>
      </p:sp>
      <p:pic>
        <p:nvPicPr>
          <p:cNvPr id="7" name="Picture 6">
            <a:extLst>
              <a:ext uri="{FF2B5EF4-FFF2-40B4-BE49-F238E27FC236}">
                <a16:creationId xmlns:a16="http://schemas.microsoft.com/office/drawing/2014/main" id="{665FEDF4-544D-A228-E0A6-7D5A673AFF95}"/>
              </a:ext>
            </a:extLst>
          </p:cNvPr>
          <p:cNvPicPr>
            <a:picLocks noChangeAspect="1"/>
          </p:cNvPicPr>
          <p:nvPr/>
        </p:nvPicPr>
        <p:blipFill rotWithShape="1">
          <a:blip r:embed="rId3"/>
          <a:srcRect l="11290" t="21128" r="13441" b="23478"/>
          <a:stretch/>
        </p:blipFill>
        <p:spPr>
          <a:xfrm>
            <a:off x="1460202" y="5284381"/>
            <a:ext cx="496188" cy="369332"/>
          </a:xfrm>
          <a:prstGeom prst="rect">
            <a:avLst/>
          </a:prstGeom>
        </p:spPr>
      </p:pic>
      <p:pic>
        <p:nvPicPr>
          <p:cNvPr id="8" name="Picture 7">
            <a:hlinkClick r:id="rId4"/>
            <a:extLst>
              <a:ext uri="{FF2B5EF4-FFF2-40B4-BE49-F238E27FC236}">
                <a16:creationId xmlns:a16="http://schemas.microsoft.com/office/drawing/2014/main" id="{582169D5-867C-5125-ABDC-83D12DA8C911}"/>
              </a:ext>
            </a:extLst>
          </p:cNvPr>
          <p:cNvPicPr>
            <a:picLocks noChangeAspect="1"/>
          </p:cNvPicPr>
          <p:nvPr/>
        </p:nvPicPr>
        <p:blipFill>
          <a:blip r:embed="rId5"/>
          <a:stretch>
            <a:fillRect/>
          </a:stretch>
        </p:blipFill>
        <p:spPr>
          <a:xfrm>
            <a:off x="10109952" y="5339742"/>
            <a:ext cx="1243692" cy="627942"/>
          </a:xfrm>
          <a:prstGeom prst="rect">
            <a:avLst/>
          </a:prstGeom>
        </p:spPr>
      </p:pic>
    </p:spTree>
    <p:extLst>
      <p:ext uri="{BB962C8B-B14F-4D97-AF65-F5344CB8AC3E}">
        <p14:creationId xmlns:p14="http://schemas.microsoft.com/office/powerpoint/2010/main" val="5571559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3623-0D93-BA45-AD13-4118D03E7287}"/>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A0C8E49-C5CA-C85B-3F59-59DD788E9C45}"/>
              </a:ext>
            </a:extLst>
          </p:cNvPr>
          <p:cNvSpPr>
            <a:spLocks noGrp="1"/>
          </p:cNvSpPr>
          <p:nvPr>
            <p:ph idx="1"/>
          </p:nvPr>
        </p:nvSpPr>
        <p:spPr/>
        <p:txBody>
          <a:bodyPr/>
          <a:lstStyle/>
          <a:p>
            <a:r>
              <a:rPr lang="en-US" dirty="0"/>
              <a:t>Overview</a:t>
            </a:r>
          </a:p>
          <a:p>
            <a:r>
              <a:rPr lang="en-US" dirty="0"/>
              <a:t>Data description</a:t>
            </a:r>
          </a:p>
          <a:p>
            <a:r>
              <a:rPr lang="en-US" dirty="0"/>
              <a:t>User interface of tool and data cleaning</a:t>
            </a:r>
          </a:p>
          <a:p>
            <a:r>
              <a:rPr lang="en-US" dirty="0"/>
              <a:t>Data analysis –Questions, Queries and Results</a:t>
            </a:r>
          </a:p>
          <a:p>
            <a:r>
              <a:rPr lang="en-US" dirty="0"/>
              <a:t>Conclusion</a:t>
            </a:r>
          </a:p>
          <a:p>
            <a:r>
              <a:rPr lang="en-US" dirty="0"/>
              <a:t>Recommendations</a:t>
            </a:r>
          </a:p>
        </p:txBody>
      </p:sp>
    </p:spTree>
    <p:extLst>
      <p:ext uri="{BB962C8B-B14F-4D97-AF65-F5344CB8AC3E}">
        <p14:creationId xmlns:p14="http://schemas.microsoft.com/office/powerpoint/2010/main" val="13592165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B17-AB7A-5FA1-C8B7-116B8FA2E229}"/>
              </a:ext>
            </a:extLst>
          </p:cNvPr>
          <p:cNvSpPr>
            <a:spLocks noGrp="1"/>
          </p:cNvSpPr>
          <p:nvPr>
            <p:ph type="title"/>
          </p:nvPr>
        </p:nvSpPr>
        <p:spPr>
          <a:xfrm>
            <a:off x="1141411" y="430398"/>
            <a:ext cx="9906000" cy="739183"/>
          </a:xfrm>
        </p:spPr>
        <p:txBody>
          <a:bodyPr/>
          <a:lstStyle/>
          <a:p>
            <a:pPr algn="ctr"/>
            <a:r>
              <a:rPr lang="en-US" b="1" u="sng" dirty="0">
                <a:solidFill>
                  <a:schemeClr val="bg2">
                    <a:lumMod val="75000"/>
                  </a:schemeClr>
                </a:solidFill>
              </a:rPr>
              <a:t>OVERVIEW OF data</a:t>
            </a:r>
          </a:p>
        </p:txBody>
      </p:sp>
      <p:sp>
        <p:nvSpPr>
          <p:cNvPr id="3" name="Text Placeholder 2">
            <a:extLst>
              <a:ext uri="{FF2B5EF4-FFF2-40B4-BE49-F238E27FC236}">
                <a16:creationId xmlns:a16="http://schemas.microsoft.com/office/drawing/2014/main" id="{F34415DC-9CA8-23DF-8A9A-975B7808B28F}"/>
              </a:ext>
            </a:extLst>
          </p:cNvPr>
          <p:cNvSpPr>
            <a:spLocks noGrp="1"/>
          </p:cNvSpPr>
          <p:nvPr>
            <p:ph type="body" idx="1"/>
          </p:nvPr>
        </p:nvSpPr>
        <p:spPr>
          <a:xfrm>
            <a:off x="1143000" y="1169582"/>
            <a:ext cx="10244470" cy="5018567"/>
          </a:xfrm>
        </p:spPr>
        <p:txBody>
          <a:bodyPr>
            <a:noAutofit/>
          </a:bodyPr>
          <a:lstStyle/>
          <a:p>
            <a:r>
              <a:rPr lang="en-US" sz="2000" cap="none" dirty="0"/>
              <a:t>The hotel reservation dataset provides a comprehensive view of the booking behaviors and preferences of guests. This data was provided by </a:t>
            </a:r>
            <a:r>
              <a:rPr lang="en-US" sz="2000" cap="none" dirty="0" err="1">
                <a:solidFill>
                  <a:schemeClr val="bg2">
                    <a:lumMod val="50000"/>
                  </a:schemeClr>
                </a:solidFill>
              </a:rPr>
              <a:t>Mentorness</a:t>
            </a:r>
            <a:r>
              <a:rPr lang="en-US" sz="2000" cap="none" dirty="0"/>
              <a:t> as part of the SQL project to analyze and help hotel management gain valuable insights into customers preferences, pricing strategies, service offerings, meal planning, and customer services for bookings.</a:t>
            </a:r>
          </a:p>
          <a:p>
            <a:r>
              <a:rPr lang="en-US" sz="2000" cap="none" dirty="0"/>
              <a:t>The hotel industry relies on data to make informed decisions and provide a better guest experience. In this project, I will be working with a hotel reservation dataset to gain insights into guest preferences, booking trends and patterns, and other key factors that impact the hotel's operations which will help in decision-making and strategy formulation for hotel management. I will use SQL to query and analyze the dataset, as well as answer specific questions about the dataset. </a:t>
            </a:r>
          </a:p>
          <a:p>
            <a:r>
              <a:rPr lang="en-US" sz="2000" cap="none" dirty="0"/>
              <a:t>By analyzing this data, hotel management can gain valuable insights into customer segments, optimize pricing strategies, improve service offerings, and ultimately enhance the overall guest experience. </a:t>
            </a:r>
          </a:p>
        </p:txBody>
      </p:sp>
    </p:spTree>
    <p:extLst>
      <p:ext uri="{BB962C8B-B14F-4D97-AF65-F5344CB8AC3E}">
        <p14:creationId xmlns:p14="http://schemas.microsoft.com/office/powerpoint/2010/main" val="321993267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accent5">
                <a:shade val="45000"/>
                <a:satMod val="135000"/>
              </a:schemeClr>
              <a:prstClr val="white"/>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9C861-E78C-FFCE-C3F4-58CCB2CED5F3}"/>
              </a:ext>
            </a:extLst>
          </p:cNvPr>
          <p:cNvSpPr>
            <a:spLocks noGrp="1"/>
          </p:cNvSpPr>
          <p:nvPr>
            <p:ph type="title"/>
          </p:nvPr>
        </p:nvSpPr>
        <p:spPr>
          <a:xfrm>
            <a:off x="1141411" y="426004"/>
            <a:ext cx="9906000" cy="632858"/>
          </a:xfrm>
        </p:spPr>
        <p:txBody>
          <a:bodyPr/>
          <a:lstStyle/>
          <a:p>
            <a:pPr algn="ctr"/>
            <a:r>
              <a:rPr lang="en-US" b="1" u="sng" dirty="0">
                <a:solidFill>
                  <a:schemeClr val="bg2">
                    <a:lumMod val="75000"/>
                  </a:schemeClr>
                </a:solidFill>
              </a:rPr>
              <a:t>Data description</a:t>
            </a:r>
          </a:p>
        </p:txBody>
      </p:sp>
      <p:sp>
        <p:nvSpPr>
          <p:cNvPr id="3" name="Text Placeholder 2">
            <a:extLst>
              <a:ext uri="{FF2B5EF4-FFF2-40B4-BE49-F238E27FC236}">
                <a16:creationId xmlns:a16="http://schemas.microsoft.com/office/drawing/2014/main" id="{DB1FBA5B-CC61-F9EA-9AAF-9E3DB21F9CDD}"/>
              </a:ext>
            </a:extLst>
          </p:cNvPr>
          <p:cNvSpPr>
            <a:spLocks noGrp="1"/>
          </p:cNvSpPr>
          <p:nvPr>
            <p:ph type="body" idx="1"/>
          </p:nvPr>
        </p:nvSpPr>
        <p:spPr>
          <a:xfrm>
            <a:off x="1141411" y="1190848"/>
            <a:ext cx="9906000" cy="5380074"/>
          </a:xfrm>
        </p:spPr>
        <p:txBody>
          <a:bodyPr>
            <a:normAutofit fontScale="92500" lnSpcReduction="10000"/>
          </a:bodyPr>
          <a:lstStyle/>
          <a:p>
            <a:r>
              <a:rPr lang="en-US" cap="none" dirty="0">
                <a:solidFill>
                  <a:schemeClr val="bg2">
                    <a:lumMod val="50000"/>
                  </a:schemeClr>
                </a:solidFill>
                <a:latin typeface="Arial Rounded MT Bold" panose="020F0704030504030204" pitchFamily="34" charset="0"/>
              </a:rPr>
              <a:t>The dataset includes the following columns:</a:t>
            </a:r>
          </a:p>
          <a:p>
            <a:pPr marL="285750" indent="-285750">
              <a:buFont typeface="Arial" panose="020B0604020202020204" pitchFamily="34" charset="0"/>
              <a:buChar char="•"/>
            </a:pPr>
            <a:r>
              <a:rPr lang="en-US" cap="none" dirty="0">
                <a:solidFill>
                  <a:schemeClr val="bg2">
                    <a:lumMod val="50000"/>
                  </a:schemeClr>
                </a:solidFill>
                <a:latin typeface="Arial Rounded MT Bold" panose="020F0704030504030204" pitchFamily="34" charset="0"/>
              </a:rPr>
              <a:t> </a:t>
            </a:r>
            <a:r>
              <a:rPr lang="en-US" cap="none" dirty="0" err="1">
                <a:solidFill>
                  <a:schemeClr val="bg2">
                    <a:lumMod val="50000"/>
                  </a:schemeClr>
                </a:solidFill>
                <a:latin typeface="Arial Rounded MT Bold" panose="020F0704030504030204" pitchFamily="34" charset="0"/>
              </a:rPr>
              <a:t>Booking_id</a:t>
            </a:r>
            <a:r>
              <a:rPr lang="en-US" cap="none" dirty="0">
                <a:solidFill>
                  <a:schemeClr val="bg2">
                    <a:lumMod val="50000"/>
                  </a:schemeClr>
                </a:solidFill>
                <a:latin typeface="Arial Rounded MT Bold" panose="020F0704030504030204" pitchFamily="34" charset="0"/>
              </a:rPr>
              <a:t>: A unique identifier for each hotel reservation.</a:t>
            </a:r>
          </a:p>
          <a:p>
            <a:pPr marL="285750" indent="-285750">
              <a:buFont typeface="Arial" panose="020B0604020202020204" pitchFamily="34" charset="0"/>
              <a:buChar char="•"/>
            </a:pPr>
            <a:r>
              <a:rPr lang="en-US" cap="none" dirty="0">
                <a:solidFill>
                  <a:schemeClr val="bg2">
                    <a:lumMod val="50000"/>
                  </a:schemeClr>
                </a:solidFill>
                <a:latin typeface="Arial Rounded MT Bold" panose="020F0704030504030204" pitchFamily="34" charset="0"/>
              </a:rPr>
              <a:t> </a:t>
            </a:r>
            <a:r>
              <a:rPr lang="en-US" cap="none" dirty="0" err="1">
                <a:solidFill>
                  <a:schemeClr val="bg2">
                    <a:lumMod val="50000"/>
                  </a:schemeClr>
                </a:solidFill>
                <a:latin typeface="Arial Rounded MT Bold" panose="020F0704030504030204" pitchFamily="34" charset="0"/>
              </a:rPr>
              <a:t>No_of_adults</a:t>
            </a:r>
            <a:r>
              <a:rPr lang="en-US" cap="none" dirty="0">
                <a:solidFill>
                  <a:schemeClr val="bg2">
                    <a:lumMod val="50000"/>
                  </a:schemeClr>
                </a:solidFill>
                <a:latin typeface="Arial Rounded MT Bold" panose="020F0704030504030204" pitchFamily="34" charset="0"/>
              </a:rPr>
              <a:t>: The number of adults in the reservation. </a:t>
            </a:r>
          </a:p>
          <a:p>
            <a:pPr marL="285750" indent="-285750">
              <a:buFont typeface="Arial" panose="020B0604020202020204" pitchFamily="34" charset="0"/>
              <a:buChar char="•"/>
            </a:pPr>
            <a:r>
              <a:rPr lang="en-US" cap="none" dirty="0" err="1">
                <a:solidFill>
                  <a:schemeClr val="bg2">
                    <a:lumMod val="50000"/>
                  </a:schemeClr>
                </a:solidFill>
                <a:latin typeface="Arial Rounded MT Bold" panose="020F0704030504030204" pitchFamily="34" charset="0"/>
              </a:rPr>
              <a:t>No_of_children</a:t>
            </a:r>
            <a:r>
              <a:rPr lang="en-US" cap="none" dirty="0">
                <a:solidFill>
                  <a:schemeClr val="bg2">
                    <a:lumMod val="50000"/>
                  </a:schemeClr>
                </a:solidFill>
                <a:latin typeface="Arial Rounded MT Bold" panose="020F0704030504030204" pitchFamily="34" charset="0"/>
              </a:rPr>
              <a:t>: The number of children in the reservation. </a:t>
            </a:r>
          </a:p>
          <a:p>
            <a:pPr marL="285750" indent="-285750">
              <a:buFont typeface="Arial" panose="020B0604020202020204" pitchFamily="34" charset="0"/>
              <a:buChar char="•"/>
            </a:pPr>
            <a:r>
              <a:rPr lang="en-US" cap="none" dirty="0" err="1">
                <a:solidFill>
                  <a:schemeClr val="bg2">
                    <a:lumMod val="50000"/>
                  </a:schemeClr>
                </a:solidFill>
                <a:latin typeface="Arial Rounded MT Bold" panose="020F0704030504030204" pitchFamily="34" charset="0"/>
              </a:rPr>
              <a:t>No_of_weekend_nights</a:t>
            </a:r>
            <a:r>
              <a:rPr lang="en-US" cap="none" dirty="0">
                <a:solidFill>
                  <a:schemeClr val="bg2">
                    <a:lumMod val="50000"/>
                  </a:schemeClr>
                </a:solidFill>
                <a:latin typeface="Arial Rounded MT Bold" panose="020F0704030504030204" pitchFamily="34" charset="0"/>
              </a:rPr>
              <a:t>: The number of nights in the reservation that fall on weekends. </a:t>
            </a:r>
          </a:p>
          <a:p>
            <a:pPr marL="285750" indent="-285750">
              <a:buFont typeface="Arial" panose="020B0604020202020204" pitchFamily="34" charset="0"/>
              <a:buChar char="•"/>
            </a:pPr>
            <a:r>
              <a:rPr lang="en-US" cap="none" dirty="0" err="1">
                <a:solidFill>
                  <a:schemeClr val="bg2">
                    <a:lumMod val="50000"/>
                  </a:schemeClr>
                </a:solidFill>
                <a:latin typeface="Arial Rounded MT Bold" panose="020F0704030504030204" pitchFamily="34" charset="0"/>
              </a:rPr>
              <a:t>No_of_week_nights</a:t>
            </a:r>
            <a:r>
              <a:rPr lang="en-US" cap="none" dirty="0">
                <a:solidFill>
                  <a:schemeClr val="bg2">
                    <a:lumMod val="50000"/>
                  </a:schemeClr>
                </a:solidFill>
                <a:latin typeface="Arial Rounded MT Bold" panose="020F0704030504030204" pitchFamily="34" charset="0"/>
              </a:rPr>
              <a:t>: The number of nights in the reservation that fall on weekdays. </a:t>
            </a:r>
          </a:p>
          <a:p>
            <a:pPr marL="285750" indent="-285750">
              <a:buFont typeface="Arial" panose="020B0604020202020204" pitchFamily="34" charset="0"/>
              <a:buChar char="•"/>
            </a:pPr>
            <a:r>
              <a:rPr lang="en-US" cap="none" dirty="0" err="1">
                <a:solidFill>
                  <a:schemeClr val="bg2">
                    <a:lumMod val="50000"/>
                  </a:schemeClr>
                </a:solidFill>
                <a:latin typeface="Arial Rounded MT Bold" panose="020F0704030504030204" pitchFamily="34" charset="0"/>
              </a:rPr>
              <a:t>Type_of_meal_plan</a:t>
            </a:r>
            <a:r>
              <a:rPr lang="en-US" cap="none" dirty="0">
                <a:solidFill>
                  <a:schemeClr val="bg2">
                    <a:lumMod val="50000"/>
                  </a:schemeClr>
                </a:solidFill>
                <a:latin typeface="Arial Rounded MT Bold" panose="020F0704030504030204" pitchFamily="34" charset="0"/>
              </a:rPr>
              <a:t>: The meal plan chosen by the guests. </a:t>
            </a:r>
          </a:p>
          <a:p>
            <a:pPr marL="285750" indent="-285750">
              <a:buFont typeface="Arial" panose="020B0604020202020204" pitchFamily="34" charset="0"/>
              <a:buChar char="•"/>
            </a:pPr>
            <a:r>
              <a:rPr lang="en-US" cap="none" dirty="0" err="1">
                <a:solidFill>
                  <a:schemeClr val="bg2">
                    <a:lumMod val="50000"/>
                  </a:schemeClr>
                </a:solidFill>
                <a:latin typeface="Arial Rounded MT Bold" panose="020F0704030504030204" pitchFamily="34" charset="0"/>
              </a:rPr>
              <a:t>Room_type_reserved</a:t>
            </a:r>
            <a:r>
              <a:rPr lang="en-US" cap="none" dirty="0">
                <a:solidFill>
                  <a:schemeClr val="bg2">
                    <a:lumMod val="50000"/>
                  </a:schemeClr>
                </a:solidFill>
                <a:latin typeface="Arial Rounded MT Bold" panose="020F0704030504030204" pitchFamily="34" charset="0"/>
              </a:rPr>
              <a:t>: The type of room reserved by the guests. </a:t>
            </a:r>
          </a:p>
          <a:p>
            <a:pPr marL="285750" indent="-285750">
              <a:buFont typeface="Arial" panose="020B0604020202020204" pitchFamily="34" charset="0"/>
              <a:buChar char="•"/>
            </a:pPr>
            <a:r>
              <a:rPr lang="en-US" cap="none" dirty="0" err="1">
                <a:solidFill>
                  <a:schemeClr val="bg2">
                    <a:lumMod val="50000"/>
                  </a:schemeClr>
                </a:solidFill>
                <a:latin typeface="Arial Rounded MT Bold" panose="020F0704030504030204" pitchFamily="34" charset="0"/>
              </a:rPr>
              <a:t>Lead_time</a:t>
            </a:r>
            <a:r>
              <a:rPr lang="en-US" cap="none" dirty="0">
                <a:solidFill>
                  <a:schemeClr val="bg2">
                    <a:lumMod val="50000"/>
                  </a:schemeClr>
                </a:solidFill>
                <a:latin typeface="Arial Rounded MT Bold" panose="020F0704030504030204" pitchFamily="34" charset="0"/>
              </a:rPr>
              <a:t>: The number of days between booking and arrival. </a:t>
            </a:r>
          </a:p>
          <a:p>
            <a:pPr marL="285750" indent="-285750">
              <a:buFont typeface="Arial" panose="020B0604020202020204" pitchFamily="34" charset="0"/>
              <a:buChar char="•"/>
            </a:pPr>
            <a:r>
              <a:rPr lang="en-US" cap="none" dirty="0" err="1">
                <a:solidFill>
                  <a:schemeClr val="bg2">
                    <a:lumMod val="50000"/>
                  </a:schemeClr>
                </a:solidFill>
                <a:latin typeface="Arial Rounded MT Bold" panose="020F0704030504030204" pitchFamily="34" charset="0"/>
              </a:rPr>
              <a:t>Arrival_date</a:t>
            </a:r>
            <a:r>
              <a:rPr lang="en-US" cap="none" dirty="0">
                <a:solidFill>
                  <a:schemeClr val="bg2">
                    <a:lumMod val="50000"/>
                  </a:schemeClr>
                </a:solidFill>
                <a:latin typeface="Arial Rounded MT Bold" panose="020F0704030504030204" pitchFamily="34" charset="0"/>
              </a:rPr>
              <a:t>: The date of arrival. </a:t>
            </a:r>
          </a:p>
          <a:p>
            <a:pPr marL="285750" indent="-285750">
              <a:buFont typeface="Arial" panose="020B0604020202020204" pitchFamily="34" charset="0"/>
              <a:buChar char="•"/>
            </a:pPr>
            <a:r>
              <a:rPr lang="en-US" cap="none" dirty="0" err="1">
                <a:solidFill>
                  <a:schemeClr val="bg2">
                    <a:lumMod val="50000"/>
                  </a:schemeClr>
                </a:solidFill>
                <a:latin typeface="Arial Rounded MT Bold" panose="020F0704030504030204" pitchFamily="34" charset="0"/>
              </a:rPr>
              <a:t>Market_segment_type</a:t>
            </a:r>
            <a:r>
              <a:rPr lang="en-US" cap="none" dirty="0">
                <a:solidFill>
                  <a:schemeClr val="bg2">
                    <a:lumMod val="50000"/>
                  </a:schemeClr>
                </a:solidFill>
                <a:latin typeface="Arial Rounded MT Bold" panose="020F0704030504030204" pitchFamily="34" charset="0"/>
              </a:rPr>
              <a:t>: The market segment to which the reservation belongs. </a:t>
            </a:r>
          </a:p>
          <a:p>
            <a:pPr marL="285750" indent="-285750">
              <a:buFont typeface="Arial" panose="020B0604020202020204" pitchFamily="34" charset="0"/>
              <a:buChar char="•"/>
            </a:pPr>
            <a:r>
              <a:rPr lang="en-US" cap="none" dirty="0" err="1">
                <a:solidFill>
                  <a:schemeClr val="bg2">
                    <a:lumMod val="50000"/>
                  </a:schemeClr>
                </a:solidFill>
                <a:latin typeface="Arial Rounded MT Bold" panose="020F0704030504030204" pitchFamily="34" charset="0"/>
              </a:rPr>
              <a:t>Avg_price_per_room</a:t>
            </a:r>
            <a:r>
              <a:rPr lang="en-US" cap="none" dirty="0">
                <a:solidFill>
                  <a:schemeClr val="bg2">
                    <a:lumMod val="50000"/>
                  </a:schemeClr>
                </a:solidFill>
                <a:latin typeface="Arial Rounded MT Bold" panose="020F0704030504030204" pitchFamily="34" charset="0"/>
              </a:rPr>
              <a:t>: The average price per room in the reservation. </a:t>
            </a:r>
          </a:p>
          <a:p>
            <a:pPr marL="285750" indent="-285750">
              <a:buFont typeface="Arial" panose="020B0604020202020204" pitchFamily="34" charset="0"/>
              <a:buChar char="•"/>
            </a:pPr>
            <a:r>
              <a:rPr lang="en-US" cap="none" dirty="0" err="1">
                <a:solidFill>
                  <a:schemeClr val="bg2">
                    <a:lumMod val="50000"/>
                  </a:schemeClr>
                </a:solidFill>
                <a:latin typeface="Arial Rounded MT Bold" panose="020F0704030504030204" pitchFamily="34" charset="0"/>
              </a:rPr>
              <a:t>Booking_status</a:t>
            </a:r>
            <a:r>
              <a:rPr lang="en-US" cap="none" dirty="0">
                <a:solidFill>
                  <a:schemeClr val="bg2">
                    <a:lumMod val="50000"/>
                  </a:schemeClr>
                </a:solidFill>
                <a:latin typeface="Arial Rounded MT Bold" panose="020F0704030504030204" pitchFamily="34" charset="0"/>
              </a:rPr>
              <a:t>: The status of the booking.</a:t>
            </a:r>
          </a:p>
        </p:txBody>
      </p:sp>
    </p:spTree>
    <p:extLst>
      <p:ext uri="{BB962C8B-B14F-4D97-AF65-F5344CB8AC3E}">
        <p14:creationId xmlns:p14="http://schemas.microsoft.com/office/powerpoint/2010/main" val="2174427588"/>
      </p:ext>
    </p:extLst>
  </p:cSld>
  <p:clrMapOvr>
    <a:masterClrMapping/>
  </p:clrMapOvr>
  <mc:AlternateContent xmlns:mc="http://schemas.openxmlformats.org/markup-compatibility/2006">
    <mc:Choice xmlns:p14="http://schemas.microsoft.com/office/powerpoint/2010/main" Requires="p14">
      <p:transition spd="slow" p14:dur="3400">
        <p14:reveal/>
        <p:sndAc>
          <p:stSnd>
            <p:snd r:embed="rId2" name="click.wav"/>
          </p:stSnd>
        </p:sndAc>
      </p:transition>
    </mc:Choice>
    <mc:Fallback>
      <p:transition spd="slow">
        <p:fade/>
        <p:sndAc>
          <p:stSnd>
            <p:snd r:embed="rId2"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174DDE-0240-A70E-5862-E3BD343E2555}"/>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916F45E4-D772-FCB0-9F5D-D695A182754D}"/>
              </a:ext>
            </a:extLst>
          </p:cNvPr>
          <p:cNvSpPr/>
          <p:nvPr/>
        </p:nvSpPr>
        <p:spPr>
          <a:xfrm>
            <a:off x="2530549" y="0"/>
            <a:ext cx="9661451" cy="6858000"/>
          </a:xfrm>
          <a:prstGeom prst="rect">
            <a:avLst/>
          </a:prstGeom>
          <a:solidFill>
            <a:schemeClr val="bg2">
              <a:lumMod val="40000"/>
              <a:lumOff val="60000"/>
              <a:alpha val="70000"/>
            </a:schemeClr>
          </a:solidFill>
          <a:ln>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9037C97-5F76-E5E3-7294-441CBD5A70E6}"/>
              </a:ext>
            </a:extLst>
          </p:cNvPr>
          <p:cNvPicPr>
            <a:picLocks noChangeAspect="1"/>
          </p:cNvPicPr>
          <p:nvPr/>
        </p:nvPicPr>
        <p:blipFill rotWithShape="1">
          <a:blip r:embed="rId2"/>
          <a:srcRect r="79893" b="53798"/>
          <a:stretch/>
        </p:blipFill>
        <p:spPr>
          <a:xfrm>
            <a:off x="4718633" y="1299990"/>
            <a:ext cx="2255044" cy="3168502"/>
          </a:xfrm>
          <a:prstGeom prst="rect">
            <a:avLst/>
          </a:prstGeom>
        </p:spPr>
      </p:pic>
      <p:cxnSp>
        <p:nvCxnSpPr>
          <p:cNvPr id="8" name="Straight Arrow Connector 7">
            <a:extLst>
              <a:ext uri="{FF2B5EF4-FFF2-40B4-BE49-F238E27FC236}">
                <a16:creationId xmlns:a16="http://schemas.microsoft.com/office/drawing/2014/main" id="{4181CE63-E08B-89B8-6CD3-A73A85EE61C9}"/>
              </a:ext>
            </a:extLst>
          </p:cNvPr>
          <p:cNvCxnSpPr>
            <a:cxnSpLocks/>
            <a:endCxn id="6" idx="1"/>
          </p:cNvCxnSpPr>
          <p:nvPr/>
        </p:nvCxnSpPr>
        <p:spPr>
          <a:xfrm>
            <a:off x="2530549" y="1392865"/>
            <a:ext cx="2188084" cy="1491376"/>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DB08307-D91B-0383-C260-07DA8BB178CC}"/>
              </a:ext>
            </a:extLst>
          </p:cNvPr>
          <p:cNvSpPr txBox="1"/>
          <p:nvPr/>
        </p:nvSpPr>
        <p:spPr>
          <a:xfrm>
            <a:off x="3813564" y="330764"/>
            <a:ext cx="4029739" cy="1015663"/>
          </a:xfrm>
          <a:prstGeom prst="rect">
            <a:avLst/>
          </a:prstGeom>
          <a:noFill/>
        </p:spPr>
        <p:txBody>
          <a:bodyPr wrap="square" rtlCol="0">
            <a:spAutoFit/>
          </a:bodyPr>
          <a:lstStyle/>
          <a:p>
            <a:pPr algn="ctr"/>
            <a:r>
              <a:rPr lang="en-US" sz="2000" b="1" dirty="0">
                <a:solidFill>
                  <a:schemeClr val="bg1"/>
                </a:solidFill>
                <a:cs typeface="Calibri Light" panose="020F0302020204030204" pitchFamily="34" charset="0"/>
              </a:rPr>
              <a:t>Double-click to activate the database that has the table for the analysis </a:t>
            </a:r>
          </a:p>
        </p:txBody>
      </p:sp>
      <p:pic>
        <p:nvPicPr>
          <p:cNvPr id="14" name="Picture 13">
            <a:extLst>
              <a:ext uri="{FF2B5EF4-FFF2-40B4-BE49-F238E27FC236}">
                <a16:creationId xmlns:a16="http://schemas.microsoft.com/office/drawing/2014/main" id="{82DD2511-DE87-F766-2B9E-388A10A790D3}"/>
              </a:ext>
            </a:extLst>
          </p:cNvPr>
          <p:cNvPicPr>
            <a:picLocks noChangeAspect="1"/>
          </p:cNvPicPr>
          <p:nvPr/>
        </p:nvPicPr>
        <p:blipFill rotWithShape="1">
          <a:blip r:embed="rId2"/>
          <a:srcRect t="64031" r="80937"/>
          <a:stretch/>
        </p:blipFill>
        <p:spPr>
          <a:xfrm>
            <a:off x="8240233" y="2945218"/>
            <a:ext cx="2138086" cy="2466753"/>
          </a:xfrm>
          <a:prstGeom prst="rect">
            <a:avLst/>
          </a:prstGeom>
        </p:spPr>
      </p:pic>
      <p:cxnSp>
        <p:nvCxnSpPr>
          <p:cNvPr id="16" name="Connector: Elbow 15">
            <a:extLst>
              <a:ext uri="{FF2B5EF4-FFF2-40B4-BE49-F238E27FC236}">
                <a16:creationId xmlns:a16="http://schemas.microsoft.com/office/drawing/2014/main" id="{EAFD9DF9-19E2-9340-B598-95240913F0CE}"/>
              </a:ext>
            </a:extLst>
          </p:cNvPr>
          <p:cNvCxnSpPr/>
          <p:nvPr/>
        </p:nvCxnSpPr>
        <p:spPr>
          <a:xfrm>
            <a:off x="6973677" y="2884241"/>
            <a:ext cx="1266556" cy="861237"/>
          </a:xfrm>
          <a:prstGeom prst="bentConnector3">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FF6464FD-9E0D-6D5E-3880-622EC44D13EF}"/>
              </a:ext>
            </a:extLst>
          </p:cNvPr>
          <p:cNvSpPr txBox="1"/>
          <p:nvPr/>
        </p:nvSpPr>
        <p:spPr>
          <a:xfrm>
            <a:off x="7843303" y="5450874"/>
            <a:ext cx="3101143" cy="923330"/>
          </a:xfrm>
          <a:prstGeom prst="rect">
            <a:avLst/>
          </a:prstGeom>
          <a:noFill/>
        </p:spPr>
        <p:txBody>
          <a:bodyPr wrap="square" rtlCol="0">
            <a:spAutoFit/>
          </a:bodyPr>
          <a:lstStyle/>
          <a:p>
            <a:r>
              <a:rPr lang="en-US" b="1" dirty="0">
                <a:solidFill>
                  <a:schemeClr val="bg1"/>
                </a:solidFill>
              </a:rPr>
              <a:t>Click on the “</a:t>
            </a:r>
            <a:r>
              <a:rPr lang="en-US" b="1" dirty="0" err="1">
                <a:solidFill>
                  <a:schemeClr val="bg1"/>
                </a:solidFill>
              </a:rPr>
              <a:t>hotelreserve</a:t>
            </a:r>
            <a:r>
              <a:rPr lang="en-US" b="1" dirty="0">
                <a:solidFill>
                  <a:schemeClr val="bg1"/>
                </a:solidFill>
              </a:rPr>
              <a:t>” to show the columns and datatype that are in the table</a:t>
            </a:r>
          </a:p>
        </p:txBody>
      </p:sp>
    </p:spTree>
    <p:extLst>
      <p:ext uri="{BB962C8B-B14F-4D97-AF65-F5344CB8AC3E}">
        <p14:creationId xmlns:p14="http://schemas.microsoft.com/office/powerpoint/2010/main" val="273240371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3B6474-A8D2-1D0A-7D68-1334AAA489E3}"/>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6251398F-EB8D-224B-D842-28699FABED95}"/>
              </a:ext>
            </a:extLst>
          </p:cNvPr>
          <p:cNvSpPr/>
          <p:nvPr/>
        </p:nvSpPr>
        <p:spPr>
          <a:xfrm>
            <a:off x="0" y="0"/>
            <a:ext cx="2466753" cy="6858000"/>
          </a:xfrm>
          <a:prstGeom prst="rect">
            <a:avLst/>
          </a:prstGeom>
          <a:solidFill>
            <a:schemeClr val="bg2">
              <a:lumMod val="40000"/>
              <a:lumOff val="6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58BEC47-E610-C7B7-1C8D-75A2A85761C7}"/>
              </a:ext>
            </a:extLst>
          </p:cNvPr>
          <p:cNvSpPr/>
          <p:nvPr/>
        </p:nvSpPr>
        <p:spPr>
          <a:xfrm>
            <a:off x="2466753" y="3827721"/>
            <a:ext cx="9725247" cy="3030279"/>
          </a:xfrm>
          <a:prstGeom prst="rect">
            <a:avLst/>
          </a:prstGeom>
          <a:solidFill>
            <a:schemeClr val="bg2">
              <a:lumMod val="40000"/>
              <a:lumOff val="6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8D70B0E-25CF-72C0-67CE-034C3106D588}"/>
              </a:ext>
            </a:extLst>
          </p:cNvPr>
          <p:cNvPicPr>
            <a:picLocks noChangeAspect="1"/>
          </p:cNvPicPr>
          <p:nvPr/>
        </p:nvPicPr>
        <p:blipFill rotWithShape="1">
          <a:blip r:embed="rId2"/>
          <a:srcRect l="20201" t="55813" b="22636"/>
          <a:stretch/>
        </p:blipFill>
        <p:spPr>
          <a:xfrm>
            <a:off x="0" y="3968603"/>
            <a:ext cx="7469067" cy="1233376"/>
          </a:xfrm>
          <a:prstGeom prst="rect">
            <a:avLst/>
          </a:prstGeom>
        </p:spPr>
      </p:pic>
      <p:sp>
        <p:nvSpPr>
          <p:cNvPr id="11" name="TextBox 10">
            <a:extLst>
              <a:ext uri="{FF2B5EF4-FFF2-40B4-BE49-F238E27FC236}">
                <a16:creationId xmlns:a16="http://schemas.microsoft.com/office/drawing/2014/main" id="{1D0E86FF-9991-F4A3-671C-A5528AD4008D}"/>
              </a:ext>
            </a:extLst>
          </p:cNvPr>
          <p:cNvSpPr txBox="1"/>
          <p:nvPr/>
        </p:nvSpPr>
        <p:spPr>
          <a:xfrm>
            <a:off x="478465" y="994301"/>
            <a:ext cx="1584251" cy="1569660"/>
          </a:xfrm>
          <a:prstGeom prst="rect">
            <a:avLst/>
          </a:prstGeom>
          <a:noFill/>
        </p:spPr>
        <p:txBody>
          <a:bodyPr wrap="square" rtlCol="0">
            <a:spAutoFit/>
          </a:bodyPr>
          <a:lstStyle/>
          <a:p>
            <a:r>
              <a:rPr lang="en-US" sz="1600" b="1" dirty="0">
                <a:solidFill>
                  <a:schemeClr val="bg1"/>
                </a:solidFill>
              </a:rPr>
              <a:t>This pane is where queries are written and run using “</a:t>
            </a:r>
            <a:r>
              <a:rPr lang="en-US" sz="1600" b="1" dirty="0" err="1">
                <a:solidFill>
                  <a:schemeClr val="bg1"/>
                </a:solidFill>
              </a:rPr>
              <a:t>ctrl+enter</a:t>
            </a:r>
            <a:r>
              <a:rPr lang="en-US" sz="1600" b="1" dirty="0">
                <a:solidFill>
                  <a:schemeClr val="bg1"/>
                </a:solidFill>
              </a:rPr>
              <a:t>” keys</a:t>
            </a:r>
          </a:p>
        </p:txBody>
      </p:sp>
      <p:pic>
        <p:nvPicPr>
          <p:cNvPr id="13" name="Picture 12">
            <a:extLst>
              <a:ext uri="{FF2B5EF4-FFF2-40B4-BE49-F238E27FC236}">
                <a16:creationId xmlns:a16="http://schemas.microsoft.com/office/drawing/2014/main" id="{86AA94C3-ACAB-3464-DC1F-CBEBA6866D78}"/>
              </a:ext>
            </a:extLst>
          </p:cNvPr>
          <p:cNvPicPr>
            <a:picLocks noChangeAspect="1"/>
          </p:cNvPicPr>
          <p:nvPr/>
        </p:nvPicPr>
        <p:blipFill rotWithShape="1">
          <a:blip r:embed="rId2"/>
          <a:srcRect l="20392" t="87597" r="5948" b="-930"/>
          <a:stretch/>
        </p:blipFill>
        <p:spPr>
          <a:xfrm>
            <a:off x="3544922" y="5342860"/>
            <a:ext cx="8261497" cy="914404"/>
          </a:xfrm>
          <a:prstGeom prst="rect">
            <a:avLst/>
          </a:prstGeom>
        </p:spPr>
      </p:pic>
      <p:cxnSp>
        <p:nvCxnSpPr>
          <p:cNvPr id="14" name="Straight Arrow Connector 13">
            <a:extLst>
              <a:ext uri="{FF2B5EF4-FFF2-40B4-BE49-F238E27FC236}">
                <a16:creationId xmlns:a16="http://schemas.microsoft.com/office/drawing/2014/main" id="{8ABC4EDB-17E4-B6DD-C7D4-10F2E717A0E7}"/>
              </a:ext>
            </a:extLst>
          </p:cNvPr>
          <p:cNvCxnSpPr>
            <a:cxnSpLocks/>
          </p:cNvCxnSpPr>
          <p:nvPr/>
        </p:nvCxnSpPr>
        <p:spPr>
          <a:xfrm flipH="1">
            <a:off x="3119620" y="5800062"/>
            <a:ext cx="42530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E03D0C4A-E471-1B0B-71B5-C759E9BF84FF}"/>
              </a:ext>
            </a:extLst>
          </p:cNvPr>
          <p:cNvCxnSpPr>
            <a:cxnSpLocks/>
          </p:cNvCxnSpPr>
          <p:nvPr/>
        </p:nvCxnSpPr>
        <p:spPr>
          <a:xfrm>
            <a:off x="7432893" y="4616304"/>
            <a:ext cx="48555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A76F4392-93BC-F3E2-012D-BFBE97CC0731}"/>
              </a:ext>
            </a:extLst>
          </p:cNvPr>
          <p:cNvSpPr txBox="1"/>
          <p:nvPr/>
        </p:nvSpPr>
        <p:spPr>
          <a:xfrm>
            <a:off x="7918447" y="4154639"/>
            <a:ext cx="2679405" cy="830997"/>
          </a:xfrm>
          <a:prstGeom prst="rect">
            <a:avLst/>
          </a:prstGeom>
          <a:noFill/>
        </p:spPr>
        <p:txBody>
          <a:bodyPr wrap="square" rtlCol="0">
            <a:spAutoFit/>
          </a:bodyPr>
          <a:lstStyle/>
          <a:p>
            <a:r>
              <a:rPr lang="en-US" sz="1600" b="1" dirty="0">
                <a:solidFill>
                  <a:schemeClr val="bg1"/>
                </a:solidFill>
              </a:rPr>
              <a:t>Results of queries are displayed here in a table format</a:t>
            </a:r>
          </a:p>
        </p:txBody>
      </p:sp>
      <p:sp>
        <p:nvSpPr>
          <p:cNvPr id="18" name="TextBox 17">
            <a:extLst>
              <a:ext uri="{FF2B5EF4-FFF2-40B4-BE49-F238E27FC236}">
                <a16:creationId xmlns:a16="http://schemas.microsoft.com/office/drawing/2014/main" id="{DB3A60C9-407D-47EB-A6A5-99337E2B3BB3}"/>
              </a:ext>
            </a:extLst>
          </p:cNvPr>
          <p:cNvSpPr txBox="1"/>
          <p:nvPr/>
        </p:nvSpPr>
        <p:spPr>
          <a:xfrm>
            <a:off x="1034533" y="5393941"/>
            <a:ext cx="2183955" cy="1077218"/>
          </a:xfrm>
          <a:prstGeom prst="rect">
            <a:avLst/>
          </a:prstGeom>
          <a:noFill/>
        </p:spPr>
        <p:txBody>
          <a:bodyPr wrap="square" rtlCol="0">
            <a:spAutoFit/>
          </a:bodyPr>
          <a:lstStyle/>
          <a:p>
            <a:r>
              <a:rPr lang="en-US" sz="1600" b="1" dirty="0">
                <a:solidFill>
                  <a:schemeClr val="bg1"/>
                </a:solidFill>
              </a:rPr>
              <a:t>Actions carried out if correct or wrong are shown here and the details involved</a:t>
            </a:r>
          </a:p>
        </p:txBody>
      </p:sp>
      <p:sp>
        <p:nvSpPr>
          <p:cNvPr id="20" name="Left Brace 19">
            <a:extLst>
              <a:ext uri="{FF2B5EF4-FFF2-40B4-BE49-F238E27FC236}">
                <a16:creationId xmlns:a16="http://schemas.microsoft.com/office/drawing/2014/main" id="{F5AB31C3-68E6-04AD-41B5-6B6EA24808EC}"/>
              </a:ext>
            </a:extLst>
          </p:cNvPr>
          <p:cNvSpPr/>
          <p:nvPr/>
        </p:nvSpPr>
        <p:spPr>
          <a:xfrm>
            <a:off x="2062716" y="616688"/>
            <a:ext cx="404037" cy="2020186"/>
          </a:xfrm>
          <a:prstGeom prst="leftBrace">
            <a:avLst/>
          </a:prstGeom>
          <a:ln w="38100">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462916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96AB-915A-DE78-CC61-E3A0E03B1D1D}"/>
              </a:ext>
            </a:extLst>
          </p:cNvPr>
          <p:cNvSpPr>
            <a:spLocks noGrp="1"/>
          </p:cNvSpPr>
          <p:nvPr>
            <p:ph type="title"/>
          </p:nvPr>
        </p:nvSpPr>
        <p:spPr>
          <a:xfrm>
            <a:off x="1006640" y="345338"/>
            <a:ext cx="9906000" cy="526532"/>
          </a:xfrm>
        </p:spPr>
        <p:txBody>
          <a:bodyPr>
            <a:normAutofit fontScale="90000"/>
          </a:bodyPr>
          <a:lstStyle/>
          <a:p>
            <a:pPr algn="ctr"/>
            <a:r>
              <a:rPr lang="en-US" b="1" u="sng" dirty="0">
                <a:solidFill>
                  <a:schemeClr val="bg2">
                    <a:lumMod val="75000"/>
                  </a:schemeClr>
                </a:solidFill>
              </a:rPr>
              <a:t>Questions for insights</a:t>
            </a:r>
          </a:p>
        </p:txBody>
      </p:sp>
      <p:sp>
        <p:nvSpPr>
          <p:cNvPr id="3" name="Text Placeholder 2">
            <a:extLst>
              <a:ext uri="{FF2B5EF4-FFF2-40B4-BE49-F238E27FC236}">
                <a16:creationId xmlns:a16="http://schemas.microsoft.com/office/drawing/2014/main" id="{3D286AF5-DA3B-09EC-2A5C-661F1F87835B}"/>
              </a:ext>
            </a:extLst>
          </p:cNvPr>
          <p:cNvSpPr>
            <a:spLocks noGrp="1"/>
          </p:cNvSpPr>
          <p:nvPr>
            <p:ph type="body" idx="1"/>
          </p:nvPr>
        </p:nvSpPr>
        <p:spPr>
          <a:xfrm>
            <a:off x="1279360" y="871870"/>
            <a:ext cx="10590028" cy="6071191"/>
          </a:xfrm>
        </p:spPr>
        <p:txBody>
          <a:bodyPr>
            <a:normAutofit fontScale="85000" lnSpcReduction="20000"/>
          </a:bodyPr>
          <a:lstStyle/>
          <a:p>
            <a:r>
              <a:rPr lang="en-US" cap="none" dirty="0">
                <a:solidFill>
                  <a:schemeClr val="bg1"/>
                </a:solidFill>
              </a:rPr>
              <a:t>The following questions are to be analyzed which will help to get insights, and make recommendations;</a:t>
            </a:r>
          </a:p>
          <a:p>
            <a:r>
              <a:rPr lang="en-US" cap="none" dirty="0">
                <a:solidFill>
                  <a:schemeClr val="bg1"/>
                </a:solidFill>
              </a:rPr>
              <a:t>1. What is the total number of reservations in the dataset?</a:t>
            </a:r>
          </a:p>
          <a:p>
            <a:r>
              <a:rPr lang="en-US" cap="none" dirty="0">
                <a:solidFill>
                  <a:schemeClr val="bg1"/>
                </a:solidFill>
              </a:rPr>
              <a:t>2. Which meal plan is the most popular among guests?</a:t>
            </a:r>
          </a:p>
          <a:p>
            <a:r>
              <a:rPr lang="en-US" cap="none" dirty="0">
                <a:solidFill>
                  <a:schemeClr val="bg1"/>
                </a:solidFill>
              </a:rPr>
              <a:t>3. What is the average price per room for reservations involving children?</a:t>
            </a:r>
          </a:p>
          <a:p>
            <a:r>
              <a:rPr lang="en-US" cap="none" dirty="0">
                <a:solidFill>
                  <a:schemeClr val="bg1"/>
                </a:solidFill>
              </a:rPr>
              <a:t>4. How many reservations were made for the year 20XX (replace XX with the desired year)?</a:t>
            </a:r>
          </a:p>
          <a:p>
            <a:r>
              <a:rPr lang="en-US" cap="none" dirty="0">
                <a:solidFill>
                  <a:schemeClr val="bg1"/>
                </a:solidFill>
              </a:rPr>
              <a:t>5. What is the most commonly booked room type?</a:t>
            </a:r>
          </a:p>
          <a:p>
            <a:r>
              <a:rPr lang="en-US" cap="none" dirty="0">
                <a:solidFill>
                  <a:schemeClr val="bg1"/>
                </a:solidFill>
              </a:rPr>
              <a:t>6. How many reservations fall on a weekend?</a:t>
            </a:r>
          </a:p>
          <a:p>
            <a:r>
              <a:rPr lang="en-US" cap="none" dirty="0">
                <a:solidFill>
                  <a:schemeClr val="bg1"/>
                </a:solidFill>
              </a:rPr>
              <a:t>7. What is the highest and lowest lead time for reservations?</a:t>
            </a:r>
          </a:p>
          <a:p>
            <a:r>
              <a:rPr lang="en-US" cap="none" dirty="0">
                <a:solidFill>
                  <a:schemeClr val="bg1"/>
                </a:solidFill>
              </a:rPr>
              <a:t>8. What is the most common market segment type for reservations?</a:t>
            </a:r>
          </a:p>
          <a:p>
            <a:r>
              <a:rPr lang="en-US" cap="none" dirty="0">
                <a:solidFill>
                  <a:schemeClr val="bg1"/>
                </a:solidFill>
              </a:rPr>
              <a:t>9. How many reservations have a booking status of "Confirmed"?</a:t>
            </a:r>
          </a:p>
          <a:p>
            <a:r>
              <a:rPr lang="en-US" cap="none" dirty="0">
                <a:solidFill>
                  <a:schemeClr val="bg1"/>
                </a:solidFill>
              </a:rPr>
              <a:t>10. What is the total number of adults and children across all reservations?</a:t>
            </a:r>
          </a:p>
          <a:p>
            <a:r>
              <a:rPr lang="en-US" cap="none" dirty="0">
                <a:solidFill>
                  <a:schemeClr val="bg1"/>
                </a:solidFill>
              </a:rPr>
              <a:t>11. What is the average number of weekend nights for reservations involving children?</a:t>
            </a:r>
          </a:p>
          <a:p>
            <a:r>
              <a:rPr lang="en-US" cap="none" dirty="0">
                <a:solidFill>
                  <a:schemeClr val="bg1"/>
                </a:solidFill>
              </a:rPr>
              <a:t>12.  How many reservations were made in each month of the year?</a:t>
            </a:r>
          </a:p>
          <a:p>
            <a:r>
              <a:rPr lang="en-US" cap="none" dirty="0">
                <a:solidFill>
                  <a:schemeClr val="bg1"/>
                </a:solidFill>
              </a:rPr>
              <a:t>13. What is the average number of nights (both weekend and weekday) spent by guests for each room type?</a:t>
            </a:r>
          </a:p>
          <a:p>
            <a:r>
              <a:rPr lang="en-US" cap="none" dirty="0">
                <a:solidFill>
                  <a:schemeClr val="bg1"/>
                </a:solidFill>
              </a:rPr>
              <a:t>14. For reservations involving children, what is the most common room type, and what is the average</a:t>
            </a:r>
          </a:p>
          <a:p>
            <a:r>
              <a:rPr lang="en-US" cap="none" dirty="0">
                <a:solidFill>
                  <a:schemeClr val="bg1"/>
                </a:solidFill>
              </a:rPr>
              <a:t>price for that room type?</a:t>
            </a:r>
          </a:p>
          <a:p>
            <a:r>
              <a:rPr lang="en-US" cap="none" dirty="0">
                <a:solidFill>
                  <a:schemeClr val="bg1"/>
                </a:solidFill>
              </a:rPr>
              <a:t>15. Find the market segment type that generates the highest average price per room.</a:t>
            </a:r>
          </a:p>
          <a:p>
            <a:endParaRPr lang="en-US" cap="none" dirty="0"/>
          </a:p>
        </p:txBody>
      </p:sp>
    </p:spTree>
    <p:extLst>
      <p:ext uri="{BB962C8B-B14F-4D97-AF65-F5344CB8AC3E}">
        <p14:creationId xmlns:p14="http://schemas.microsoft.com/office/powerpoint/2010/main" val="3253334731"/>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prstClr val="black"/>
              <a:schemeClr val="accent5">
                <a:tint val="45000"/>
                <a:satMod val="40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B0D45-4B14-58FA-6BE2-4A745940B7B2}"/>
              </a:ext>
            </a:extLst>
          </p:cNvPr>
          <p:cNvSpPr>
            <a:spLocks noGrp="1"/>
          </p:cNvSpPr>
          <p:nvPr>
            <p:ph type="title"/>
          </p:nvPr>
        </p:nvSpPr>
        <p:spPr>
          <a:xfrm>
            <a:off x="1066983" y="6760"/>
            <a:ext cx="9906000" cy="579695"/>
          </a:xfrm>
        </p:spPr>
        <p:txBody>
          <a:bodyPr>
            <a:normAutofit fontScale="90000"/>
          </a:bodyPr>
          <a:lstStyle/>
          <a:p>
            <a:pPr algn="ctr"/>
            <a:r>
              <a:rPr lang="en-US">
                <a:solidFill>
                  <a:schemeClr val="bg2"/>
                </a:solidFill>
                <a:effectLst>
                  <a:outerShdw blurRad="38100" dist="38100" dir="2700000" algn="tl">
                    <a:srgbClr val="000000">
                      <a:alpha val="43137"/>
                    </a:srgbClr>
                  </a:outerShdw>
                </a:effectLst>
              </a:rPr>
              <a:t>Queries </a:t>
            </a:r>
            <a:r>
              <a:rPr lang="en-US" dirty="0">
                <a:solidFill>
                  <a:schemeClr val="bg2"/>
                </a:solidFill>
                <a:effectLst>
                  <a:outerShdw blurRad="38100" dist="38100" dir="2700000" algn="tl">
                    <a:srgbClr val="000000">
                      <a:alpha val="43137"/>
                    </a:srgbClr>
                  </a:outerShdw>
                </a:effectLst>
              </a:rPr>
              <a:t>and results for analysis</a:t>
            </a:r>
            <a:endParaRPr lang="en-US" dirty="0"/>
          </a:p>
        </p:txBody>
      </p:sp>
      <p:sp>
        <p:nvSpPr>
          <p:cNvPr id="3" name="Text Placeholder 2">
            <a:extLst>
              <a:ext uri="{FF2B5EF4-FFF2-40B4-BE49-F238E27FC236}">
                <a16:creationId xmlns:a16="http://schemas.microsoft.com/office/drawing/2014/main" id="{63AD7D7C-FE72-0B97-A7E0-0DCC6B01AED2}"/>
              </a:ext>
            </a:extLst>
          </p:cNvPr>
          <p:cNvSpPr>
            <a:spLocks noGrp="1"/>
          </p:cNvSpPr>
          <p:nvPr>
            <p:ph type="body" idx="1"/>
          </p:nvPr>
        </p:nvSpPr>
        <p:spPr>
          <a:xfrm>
            <a:off x="1322163" y="518677"/>
            <a:ext cx="9906000" cy="579695"/>
          </a:xfrm>
        </p:spPr>
        <p:txBody>
          <a:bodyPr>
            <a:normAutofit/>
          </a:bodyPr>
          <a:lstStyle/>
          <a:p>
            <a:r>
              <a:rPr lang="en-US" cap="none" dirty="0">
                <a:solidFill>
                  <a:schemeClr val="bg1"/>
                </a:solidFill>
                <a:latin typeface="Microsoft PhagsPa" panose="020B0502040204020203" pitchFamily="34" charset="0"/>
              </a:rPr>
              <a:t>1. The total number of reservations in the dataset</a:t>
            </a:r>
          </a:p>
        </p:txBody>
      </p:sp>
      <p:sp>
        <p:nvSpPr>
          <p:cNvPr id="10" name="Text Placeholder 2">
            <a:extLst>
              <a:ext uri="{FF2B5EF4-FFF2-40B4-BE49-F238E27FC236}">
                <a16:creationId xmlns:a16="http://schemas.microsoft.com/office/drawing/2014/main" id="{0786BC11-D598-1D60-56D0-6FDB85802CF7}"/>
              </a:ext>
            </a:extLst>
          </p:cNvPr>
          <p:cNvSpPr txBox="1">
            <a:spLocks/>
          </p:cNvSpPr>
          <p:nvPr/>
        </p:nvSpPr>
        <p:spPr>
          <a:xfrm>
            <a:off x="1322163" y="3253910"/>
            <a:ext cx="9906000" cy="579695"/>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cap="all" baseline="0">
                <a:solidFill>
                  <a:schemeClr val="tx1">
                    <a:tint val="75000"/>
                  </a:schemeClr>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9pPr>
          </a:lstStyle>
          <a:p>
            <a:r>
              <a:rPr lang="en-US" cap="none" dirty="0">
                <a:solidFill>
                  <a:schemeClr val="bg1"/>
                </a:solidFill>
                <a:latin typeface="Microsoft PhagsPa" panose="020B0502040204020203" pitchFamily="34" charset="0"/>
              </a:rPr>
              <a:t>2. The most popular meal plan among guest</a:t>
            </a:r>
          </a:p>
        </p:txBody>
      </p:sp>
      <p:pic>
        <p:nvPicPr>
          <p:cNvPr id="12" name="Picture 11">
            <a:extLst>
              <a:ext uri="{FF2B5EF4-FFF2-40B4-BE49-F238E27FC236}">
                <a16:creationId xmlns:a16="http://schemas.microsoft.com/office/drawing/2014/main" id="{E2F6F5B9-5F2D-19E3-B718-7B815A205126}"/>
              </a:ext>
            </a:extLst>
          </p:cNvPr>
          <p:cNvPicPr>
            <a:picLocks noChangeAspect="1"/>
          </p:cNvPicPr>
          <p:nvPr/>
        </p:nvPicPr>
        <p:blipFill>
          <a:blip r:embed="rId3"/>
          <a:stretch>
            <a:fillRect/>
          </a:stretch>
        </p:blipFill>
        <p:spPr>
          <a:xfrm>
            <a:off x="1322162" y="3717254"/>
            <a:ext cx="6997774" cy="2949360"/>
          </a:xfrm>
          <a:prstGeom prst="rect">
            <a:avLst/>
          </a:prstGeom>
        </p:spPr>
      </p:pic>
      <p:cxnSp>
        <p:nvCxnSpPr>
          <p:cNvPr id="15" name="Straight Arrow Connector 14">
            <a:extLst>
              <a:ext uri="{FF2B5EF4-FFF2-40B4-BE49-F238E27FC236}">
                <a16:creationId xmlns:a16="http://schemas.microsoft.com/office/drawing/2014/main" id="{63A60F40-8670-69D7-4F47-0552AA6AB29E}"/>
              </a:ext>
            </a:extLst>
          </p:cNvPr>
          <p:cNvCxnSpPr>
            <a:cxnSpLocks/>
          </p:cNvCxnSpPr>
          <p:nvPr/>
        </p:nvCxnSpPr>
        <p:spPr>
          <a:xfrm>
            <a:off x="8294434" y="2139194"/>
            <a:ext cx="462555" cy="0"/>
          </a:xfrm>
          <a:prstGeom prst="straightConnector1">
            <a:avLst/>
          </a:prstGeom>
          <a:ln w="285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7211153-52CD-E9D5-855F-AC1B9878D8FB}"/>
              </a:ext>
            </a:extLst>
          </p:cNvPr>
          <p:cNvSpPr txBox="1"/>
          <p:nvPr/>
        </p:nvSpPr>
        <p:spPr>
          <a:xfrm>
            <a:off x="8682561" y="1631294"/>
            <a:ext cx="2881423" cy="923330"/>
          </a:xfrm>
          <a:prstGeom prst="rect">
            <a:avLst/>
          </a:prstGeom>
          <a:noFill/>
        </p:spPr>
        <p:txBody>
          <a:bodyPr wrap="square" rtlCol="0">
            <a:spAutoFit/>
          </a:bodyPr>
          <a:lstStyle/>
          <a:p>
            <a:r>
              <a:rPr lang="en-US" i="1" dirty="0"/>
              <a:t>There are 700 reservations in total in the dataset analyzed with no duplicate values</a:t>
            </a:r>
          </a:p>
        </p:txBody>
      </p:sp>
      <p:pic>
        <p:nvPicPr>
          <p:cNvPr id="18" name="Picture 17">
            <a:extLst>
              <a:ext uri="{FF2B5EF4-FFF2-40B4-BE49-F238E27FC236}">
                <a16:creationId xmlns:a16="http://schemas.microsoft.com/office/drawing/2014/main" id="{D887A8DE-9750-6AFE-0BEB-ABD4BE0774B0}"/>
              </a:ext>
            </a:extLst>
          </p:cNvPr>
          <p:cNvPicPr>
            <a:picLocks noChangeAspect="1"/>
          </p:cNvPicPr>
          <p:nvPr/>
        </p:nvPicPr>
        <p:blipFill>
          <a:blip r:embed="rId4">
            <a:biLevel thresh="75000"/>
          </a:blip>
          <a:stretch>
            <a:fillRect/>
          </a:stretch>
        </p:blipFill>
        <p:spPr>
          <a:xfrm>
            <a:off x="8319938" y="5150601"/>
            <a:ext cx="560881" cy="188992"/>
          </a:xfrm>
          <a:prstGeom prst="rect">
            <a:avLst/>
          </a:prstGeom>
        </p:spPr>
      </p:pic>
      <p:pic>
        <p:nvPicPr>
          <p:cNvPr id="21" name="Picture 20">
            <a:extLst>
              <a:ext uri="{FF2B5EF4-FFF2-40B4-BE49-F238E27FC236}">
                <a16:creationId xmlns:a16="http://schemas.microsoft.com/office/drawing/2014/main" id="{68BF9B1B-D8C8-2FF7-0922-4EB079AECF5F}"/>
              </a:ext>
            </a:extLst>
          </p:cNvPr>
          <p:cNvPicPr>
            <a:picLocks noChangeAspect="1"/>
          </p:cNvPicPr>
          <p:nvPr/>
        </p:nvPicPr>
        <p:blipFill>
          <a:blip r:embed="rId5"/>
          <a:stretch>
            <a:fillRect/>
          </a:stretch>
        </p:blipFill>
        <p:spPr>
          <a:xfrm>
            <a:off x="1322163" y="982175"/>
            <a:ext cx="6997773" cy="2105372"/>
          </a:xfrm>
          <a:prstGeom prst="rect">
            <a:avLst/>
          </a:prstGeom>
        </p:spPr>
      </p:pic>
      <p:sp>
        <p:nvSpPr>
          <p:cNvPr id="23" name="TextBox 22">
            <a:extLst>
              <a:ext uri="{FF2B5EF4-FFF2-40B4-BE49-F238E27FC236}">
                <a16:creationId xmlns:a16="http://schemas.microsoft.com/office/drawing/2014/main" id="{A4D021DF-11FD-B48B-D4DA-B7909A42D9AD}"/>
              </a:ext>
            </a:extLst>
          </p:cNvPr>
          <p:cNvSpPr txBox="1"/>
          <p:nvPr/>
        </p:nvSpPr>
        <p:spPr>
          <a:xfrm>
            <a:off x="8782676" y="4462430"/>
            <a:ext cx="2464121" cy="1754326"/>
          </a:xfrm>
          <a:prstGeom prst="rect">
            <a:avLst/>
          </a:prstGeom>
          <a:noFill/>
        </p:spPr>
        <p:txBody>
          <a:bodyPr wrap="square" rtlCol="0">
            <a:spAutoFit/>
          </a:bodyPr>
          <a:lstStyle/>
          <a:p>
            <a:r>
              <a:rPr lang="en-US" i="1" dirty="0"/>
              <a:t>Guests most preferred meal plan is the “Meal plan 1” which has the highest number of order across the types of meal plan</a:t>
            </a:r>
          </a:p>
        </p:txBody>
      </p:sp>
    </p:spTree>
    <p:extLst>
      <p:ext uri="{BB962C8B-B14F-4D97-AF65-F5344CB8AC3E}">
        <p14:creationId xmlns:p14="http://schemas.microsoft.com/office/powerpoint/2010/main" val="274971159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grayscl/>
          </a:blip>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4F1964-69F4-7AEB-B89E-686B39EA762E}"/>
              </a:ext>
            </a:extLst>
          </p:cNvPr>
          <p:cNvSpPr>
            <a:spLocks noGrp="1"/>
          </p:cNvSpPr>
          <p:nvPr>
            <p:ph type="body" idx="1"/>
          </p:nvPr>
        </p:nvSpPr>
        <p:spPr>
          <a:xfrm>
            <a:off x="981923" y="170120"/>
            <a:ext cx="9906000" cy="382773"/>
          </a:xfrm>
        </p:spPr>
        <p:txBody>
          <a:bodyPr>
            <a:normAutofit lnSpcReduction="10000"/>
          </a:bodyPr>
          <a:lstStyle/>
          <a:p>
            <a:r>
              <a:rPr lang="en-US" cap="none" dirty="0">
                <a:solidFill>
                  <a:schemeClr val="bg1"/>
                </a:solidFill>
                <a:latin typeface="Microsoft PhagsPa" panose="020B0502040204020203" pitchFamily="34" charset="0"/>
              </a:rPr>
              <a:t>3. The average price per room for reservations involving children</a:t>
            </a:r>
          </a:p>
        </p:txBody>
      </p:sp>
      <p:pic>
        <p:nvPicPr>
          <p:cNvPr id="7" name="Picture 6">
            <a:extLst>
              <a:ext uri="{FF2B5EF4-FFF2-40B4-BE49-F238E27FC236}">
                <a16:creationId xmlns:a16="http://schemas.microsoft.com/office/drawing/2014/main" id="{42E97E87-D256-10A9-08DE-C8CD602C1BB4}"/>
              </a:ext>
            </a:extLst>
          </p:cNvPr>
          <p:cNvPicPr>
            <a:picLocks noChangeAspect="1"/>
          </p:cNvPicPr>
          <p:nvPr/>
        </p:nvPicPr>
        <p:blipFill>
          <a:blip r:embed="rId3"/>
          <a:stretch>
            <a:fillRect/>
          </a:stretch>
        </p:blipFill>
        <p:spPr>
          <a:xfrm>
            <a:off x="1182540" y="513149"/>
            <a:ext cx="6781247" cy="2495866"/>
          </a:xfrm>
          <a:prstGeom prst="rect">
            <a:avLst/>
          </a:prstGeom>
        </p:spPr>
      </p:pic>
      <p:sp>
        <p:nvSpPr>
          <p:cNvPr id="8" name="TextBox 7">
            <a:extLst>
              <a:ext uri="{FF2B5EF4-FFF2-40B4-BE49-F238E27FC236}">
                <a16:creationId xmlns:a16="http://schemas.microsoft.com/office/drawing/2014/main" id="{7357DBA9-FEDB-B95A-2492-AF1B3D0408DF}"/>
              </a:ext>
            </a:extLst>
          </p:cNvPr>
          <p:cNvSpPr txBox="1"/>
          <p:nvPr/>
        </p:nvSpPr>
        <p:spPr>
          <a:xfrm>
            <a:off x="981923" y="3059668"/>
            <a:ext cx="6781247" cy="369332"/>
          </a:xfrm>
          <a:prstGeom prst="rect">
            <a:avLst/>
          </a:prstGeom>
          <a:noFill/>
        </p:spPr>
        <p:txBody>
          <a:bodyPr wrap="square" rtlCol="0">
            <a:spAutoFit/>
          </a:bodyPr>
          <a:lstStyle/>
          <a:p>
            <a:r>
              <a:rPr lang="en-US" dirty="0">
                <a:solidFill>
                  <a:schemeClr val="bg1"/>
                </a:solidFill>
                <a:latin typeface="Microsoft PhagsPa" panose="020B0502040204020203" pitchFamily="34" charset="0"/>
              </a:rPr>
              <a:t>4.</a:t>
            </a:r>
            <a:r>
              <a:rPr lang="en-US" dirty="0"/>
              <a:t> </a:t>
            </a:r>
            <a:r>
              <a:rPr lang="en-US" dirty="0">
                <a:solidFill>
                  <a:schemeClr val="bg1"/>
                </a:solidFill>
                <a:latin typeface="Microsoft PhagsPa" panose="020B0502040204020203" pitchFamily="34" charset="0"/>
              </a:rPr>
              <a:t>Reservations</a:t>
            </a:r>
            <a:r>
              <a:rPr lang="en-US" dirty="0"/>
              <a:t> </a:t>
            </a:r>
            <a:r>
              <a:rPr lang="en-US" dirty="0">
                <a:solidFill>
                  <a:schemeClr val="bg1"/>
                </a:solidFill>
                <a:latin typeface="Microsoft PhagsPa" panose="020B0502040204020203" pitchFamily="34" charset="0"/>
              </a:rPr>
              <a:t>made</a:t>
            </a:r>
            <a:r>
              <a:rPr lang="en-US" dirty="0"/>
              <a:t> </a:t>
            </a:r>
            <a:r>
              <a:rPr lang="en-US" dirty="0">
                <a:solidFill>
                  <a:schemeClr val="bg1"/>
                </a:solidFill>
                <a:latin typeface="Microsoft PhagsPa" panose="020B0502040204020203" pitchFamily="34" charset="0"/>
              </a:rPr>
              <a:t>for</a:t>
            </a:r>
            <a:r>
              <a:rPr lang="en-US" dirty="0"/>
              <a:t> </a:t>
            </a:r>
            <a:r>
              <a:rPr lang="en-US" dirty="0">
                <a:solidFill>
                  <a:schemeClr val="bg1"/>
                </a:solidFill>
                <a:latin typeface="Microsoft PhagsPa" panose="020B0502040204020203" pitchFamily="34" charset="0"/>
              </a:rPr>
              <a:t>the</a:t>
            </a:r>
            <a:r>
              <a:rPr lang="en-US" dirty="0"/>
              <a:t> </a:t>
            </a:r>
            <a:r>
              <a:rPr lang="en-US" dirty="0">
                <a:solidFill>
                  <a:schemeClr val="bg1"/>
                </a:solidFill>
                <a:latin typeface="Microsoft PhagsPa" panose="020B0502040204020203" pitchFamily="34" charset="0"/>
              </a:rPr>
              <a:t>year</a:t>
            </a:r>
            <a:r>
              <a:rPr lang="en-US" dirty="0"/>
              <a:t> </a:t>
            </a:r>
            <a:r>
              <a:rPr lang="en-US" dirty="0">
                <a:solidFill>
                  <a:schemeClr val="bg1"/>
                </a:solidFill>
                <a:latin typeface="Microsoft PhagsPa" panose="020B0502040204020203" pitchFamily="34" charset="0"/>
              </a:rPr>
              <a:t>2018</a:t>
            </a:r>
          </a:p>
        </p:txBody>
      </p:sp>
      <p:pic>
        <p:nvPicPr>
          <p:cNvPr id="11" name="Picture 10">
            <a:extLst>
              <a:ext uri="{FF2B5EF4-FFF2-40B4-BE49-F238E27FC236}">
                <a16:creationId xmlns:a16="http://schemas.microsoft.com/office/drawing/2014/main" id="{37C55EB9-5F0C-0571-B220-2CFEBD3375C3}"/>
              </a:ext>
            </a:extLst>
          </p:cNvPr>
          <p:cNvPicPr>
            <a:picLocks noChangeAspect="1"/>
          </p:cNvPicPr>
          <p:nvPr/>
        </p:nvPicPr>
        <p:blipFill>
          <a:blip r:embed="rId4"/>
          <a:stretch>
            <a:fillRect/>
          </a:stretch>
        </p:blipFill>
        <p:spPr>
          <a:xfrm>
            <a:off x="1182540" y="3479653"/>
            <a:ext cx="6781246" cy="3303194"/>
          </a:xfrm>
          <a:prstGeom prst="rect">
            <a:avLst/>
          </a:prstGeom>
        </p:spPr>
      </p:pic>
      <p:cxnSp>
        <p:nvCxnSpPr>
          <p:cNvPr id="13" name="Straight Arrow Connector 12">
            <a:extLst>
              <a:ext uri="{FF2B5EF4-FFF2-40B4-BE49-F238E27FC236}">
                <a16:creationId xmlns:a16="http://schemas.microsoft.com/office/drawing/2014/main" id="{09E2815D-5D26-7910-866C-D7529D3DC944}"/>
              </a:ext>
            </a:extLst>
          </p:cNvPr>
          <p:cNvCxnSpPr>
            <a:cxnSpLocks/>
          </p:cNvCxnSpPr>
          <p:nvPr/>
        </p:nvCxnSpPr>
        <p:spPr>
          <a:xfrm>
            <a:off x="7963786" y="1761082"/>
            <a:ext cx="615650" cy="0"/>
          </a:xfrm>
          <a:prstGeom prst="straightConnector1">
            <a:avLst/>
          </a:prstGeom>
          <a:ln w="285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6A8B40C-9A0D-74D2-0851-487C2BF2829C}"/>
              </a:ext>
            </a:extLst>
          </p:cNvPr>
          <p:cNvCxnSpPr>
            <a:cxnSpLocks/>
          </p:cNvCxnSpPr>
          <p:nvPr/>
        </p:nvCxnSpPr>
        <p:spPr>
          <a:xfrm>
            <a:off x="7963786" y="5122667"/>
            <a:ext cx="615650" cy="0"/>
          </a:xfrm>
          <a:prstGeom prst="straightConnector1">
            <a:avLst/>
          </a:prstGeom>
          <a:ln w="285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66CB3FF-FBE6-EF40-F913-5B59343BE1F2}"/>
              </a:ext>
            </a:extLst>
          </p:cNvPr>
          <p:cNvSpPr txBox="1"/>
          <p:nvPr/>
        </p:nvSpPr>
        <p:spPr>
          <a:xfrm>
            <a:off x="8579436" y="1229766"/>
            <a:ext cx="2732568" cy="923330"/>
          </a:xfrm>
          <a:prstGeom prst="rect">
            <a:avLst/>
          </a:prstGeom>
          <a:noFill/>
        </p:spPr>
        <p:txBody>
          <a:bodyPr wrap="square" rtlCol="0">
            <a:spAutoFit/>
          </a:bodyPr>
          <a:lstStyle/>
          <a:p>
            <a:r>
              <a:rPr lang="en-US" i="1" dirty="0">
                <a:solidFill>
                  <a:schemeClr val="bg1">
                    <a:lumMod val="95000"/>
                    <a:lumOff val="5000"/>
                  </a:schemeClr>
                </a:solidFill>
              </a:rPr>
              <a:t>The average price per room involving children rounded up to whole number is $145</a:t>
            </a:r>
          </a:p>
        </p:txBody>
      </p:sp>
      <p:sp>
        <p:nvSpPr>
          <p:cNvPr id="20" name="TextBox 19">
            <a:extLst>
              <a:ext uri="{FF2B5EF4-FFF2-40B4-BE49-F238E27FC236}">
                <a16:creationId xmlns:a16="http://schemas.microsoft.com/office/drawing/2014/main" id="{C2FF32A7-795E-C99C-8E4E-8CAB3A046576}"/>
              </a:ext>
            </a:extLst>
          </p:cNvPr>
          <p:cNvSpPr txBox="1"/>
          <p:nvPr/>
        </p:nvSpPr>
        <p:spPr>
          <a:xfrm>
            <a:off x="8579436" y="4254087"/>
            <a:ext cx="2509284" cy="2031325"/>
          </a:xfrm>
          <a:prstGeom prst="rect">
            <a:avLst/>
          </a:prstGeom>
          <a:noFill/>
        </p:spPr>
        <p:txBody>
          <a:bodyPr wrap="square" rtlCol="0">
            <a:spAutoFit/>
          </a:bodyPr>
          <a:lstStyle/>
          <a:p>
            <a:r>
              <a:rPr lang="en-US" i="1" dirty="0"/>
              <a:t>The dataset covers from 01-07-2017 to 31-12-2018, and my desired year in question is 2018.  This then result in having 577 reservations for the year 2018.</a:t>
            </a:r>
          </a:p>
        </p:txBody>
      </p:sp>
    </p:spTree>
    <p:extLst>
      <p:ext uri="{BB962C8B-B14F-4D97-AF65-F5344CB8AC3E}">
        <p14:creationId xmlns:p14="http://schemas.microsoft.com/office/powerpoint/2010/main" val="1512392406"/>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2976</TotalTime>
  <Words>1539</Words>
  <Application>Microsoft Office PowerPoint</Application>
  <PresentationFormat>Widescreen</PresentationFormat>
  <Paragraphs>110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Arial Rounded MT Bold</vt:lpstr>
      <vt:lpstr>Calibri Light</vt:lpstr>
      <vt:lpstr>Microsoft PhagsPa</vt:lpstr>
      <vt:lpstr>Tw Cen MT</vt:lpstr>
      <vt:lpstr>Circuit</vt:lpstr>
      <vt:lpstr>Hotel Reservation Dataset Analysis with MySQL</vt:lpstr>
      <vt:lpstr>Contents</vt:lpstr>
      <vt:lpstr>OVERVIEW OF data</vt:lpstr>
      <vt:lpstr>Data description</vt:lpstr>
      <vt:lpstr>PowerPoint Presentation</vt:lpstr>
      <vt:lpstr>PowerPoint Presentation</vt:lpstr>
      <vt:lpstr>Questions for insights</vt:lpstr>
      <vt:lpstr>Queries and results for analysis</vt:lpstr>
      <vt:lpstr>PowerPoint Presentation</vt:lpstr>
      <vt:lpstr>5. The most commonly booked room type</vt:lpstr>
      <vt:lpstr>8. The most common market segment type</vt:lpstr>
      <vt:lpstr>10. Total number of children and adults across all reservations</vt:lpstr>
      <vt:lpstr>12. Reservations made in each month of the year</vt:lpstr>
      <vt:lpstr>15. The market segment type that generates the highest average price per room.</vt:lpstr>
      <vt:lpstr>Conclusions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Esther Banjo</dc:creator>
  <cp:lastModifiedBy>Esther Banjo</cp:lastModifiedBy>
  <cp:revision>3</cp:revision>
  <dcterms:created xsi:type="dcterms:W3CDTF">2024-06-19T09:42:21Z</dcterms:created>
  <dcterms:modified xsi:type="dcterms:W3CDTF">2024-06-21T11:18:54Z</dcterms:modified>
</cp:coreProperties>
</file>