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FF0000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FF000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BE000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8F000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FF6666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FF0000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FF0000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FF000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BE000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8F000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FF6666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FF0000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FF0000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FF000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BE000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8F000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FF6666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FF0000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FF0000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33269" y="20523"/>
            <a:ext cx="4768850" cy="7148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99335" y="2326970"/>
            <a:ext cx="8067675" cy="1671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2.jpg"/><Relationship Id="rId5" Type="http://schemas.openxmlformats.org/officeDocument/2006/relationships/image" Target="../media/image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FF0000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99335" y="2326970"/>
            <a:ext cx="8067675" cy="1671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5400"/>
              <a:t>YOUTUBE</a:t>
            </a:r>
            <a:r>
              <a:rPr dirty="0" sz="5400" spc="-70"/>
              <a:t> </a:t>
            </a:r>
            <a:r>
              <a:rPr dirty="0" sz="5400"/>
              <a:t>SONGS</a:t>
            </a:r>
            <a:r>
              <a:rPr dirty="0" sz="5400" spc="-310"/>
              <a:t> </a:t>
            </a:r>
            <a:r>
              <a:rPr dirty="0" sz="5400" spc="15"/>
              <a:t>AN</a:t>
            </a:r>
            <a:r>
              <a:rPr dirty="0" sz="5400" spc="-10"/>
              <a:t>A</a:t>
            </a:r>
            <a:r>
              <a:rPr dirty="0" sz="5400" spc="-690"/>
              <a:t>L</a:t>
            </a:r>
            <a:r>
              <a:rPr dirty="0" sz="5400" spc="15"/>
              <a:t>YSIS</a:t>
            </a:r>
            <a:endParaRPr sz="5400"/>
          </a:p>
          <a:p>
            <a:pPr algn="r" marR="8890">
              <a:lnSpc>
                <a:spcPct val="100000"/>
              </a:lnSpc>
              <a:spcBef>
                <a:spcPts val="5"/>
              </a:spcBef>
            </a:pPr>
            <a:r>
              <a:rPr dirty="0" sz="5400"/>
              <a:t>WITH</a:t>
            </a:r>
            <a:r>
              <a:rPr dirty="0" sz="5400" spc="-90"/>
              <a:t> </a:t>
            </a:r>
            <a:r>
              <a:rPr dirty="0" sz="5400"/>
              <a:t>POWER</a:t>
            </a:r>
            <a:r>
              <a:rPr dirty="0" sz="5400" spc="-85"/>
              <a:t> </a:t>
            </a:r>
            <a:r>
              <a:rPr dirty="0" sz="5400" spc="-25"/>
              <a:t>BI</a:t>
            </a:r>
            <a:endParaRPr sz="5400"/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70292" y="5146547"/>
            <a:ext cx="1069310" cy="550163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920610" y="3952112"/>
            <a:ext cx="2275205" cy="121920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800" b="1">
                <a:latin typeface="Trebuchet MS"/>
                <a:cs typeface="Trebuchet MS"/>
              </a:rPr>
              <a:t>BY</a:t>
            </a:r>
            <a:r>
              <a:rPr dirty="0" sz="1800" spc="-5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BANJO</a:t>
            </a:r>
            <a:r>
              <a:rPr dirty="0" sz="1800" spc="-2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ESTHER</a:t>
            </a:r>
            <a:r>
              <a:rPr dirty="0" sz="1800" spc="-30" b="1">
                <a:latin typeface="Trebuchet MS"/>
                <a:cs typeface="Trebuchet MS"/>
              </a:rPr>
              <a:t> </a:t>
            </a:r>
            <a:r>
              <a:rPr dirty="0" sz="1800" spc="-25" b="1">
                <a:latin typeface="Trebuchet MS"/>
                <a:cs typeface="Trebuchet MS"/>
              </a:rPr>
              <a:t>O.</a:t>
            </a:r>
            <a:endParaRPr sz="1800">
              <a:latin typeface="Trebuchet MS"/>
              <a:cs typeface="Trebuchet MS"/>
            </a:endParaRPr>
          </a:p>
          <a:p>
            <a:pPr algn="ctr" marL="258445">
              <a:lnSpc>
                <a:spcPts val="1785"/>
              </a:lnSpc>
              <a:spcBef>
                <a:spcPts val="994"/>
              </a:spcBef>
            </a:pPr>
            <a:r>
              <a:rPr dirty="0" sz="1800" i="1">
                <a:latin typeface="Trebuchet MS"/>
                <a:cs typeface="Trebuchet MS"/>
              </a:rPr>
              <a:t>Data</a:t>
            </a:r>
            <a:r>
              <a:rPr dirty="0" sz="1800" spc="-90" i="1">
                <a:latin typeface="Trebuchet MS"/>
                <a:cs typeface="Trebuchet MS"/>
              </a:rPr>
              <a:t> </a:t>
            </a:r>
            <a:r>
              <a:rPr dirty="0" sz="1800" i="1">
                <a:latin typeface="Trebuchet MS"/>
                <a:cs typeface="Trebuchet MS"/>
              </a:rPr>
              <a:t>Analyst</a:t>
            </a:r>
            <a:r>
              <a:rPr dirty="0" sz="1800" spc="-50" i="1">
                <a:latin typeface="Trebuchet MS"/>
                <a:cs typeface="Trebuchet MS"/>
              </a:rPr>
              <a:t> </a:t>
            </a:r>
            <a:r>
              <a:rPr dirty="0" sz="1800" spc="-10" i="1">
                <a:latin typeface="Trebuchet MS"/>
                <a:cs typeface="Trebuchet MS"/>
              </a:rPr>
              <a:t>Intern</a:t>
            </a:r>
            <a:endParaRPr sz="1800">
              <a:latin typeface="Trebuchet MS"/>
              <a:cs typeface="Trebuchet MS"/>
            </a:endParaRPr>
          </a:p>
          <a:p>
            <a:pPr algn="ctr" marL="209550">
              <a:lnSpc>
                <a:spcPts val="3465"/>
              </a:lnSpc>
            </a:pPr>
            <a:r>
              <a:rPr dirty="0" sz="3200" spc="-50" b="1">
                <a:latin typeface="Trebuchet MS"/>
                <a:cs typeface="Trebuchet MS"/>
              </a:rPr>
              <a:t>@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015" y="6192010"/>
            <a:ext cx="550164" cy="5516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2013" rIns="0" bIns="0" rtlCol="0" vert="horz">
            <a:spAutoFit/>
          </a:bodyPr>
          <a:lstStyle/>
          <a:p>
            <a:pPr marL="12319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Project</a:t>
            </a:r>
            <a:r>
              <a:rPr dirty="0" spc="-240"/>
              <a:t> </a:t>
            </a:r>
            <a:r>
              <a:rPr dirty="0" spc="-10"/>
              <a:t>Overview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63651" y="916889"/>
            <a:ext cx="8722360" cy="55740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Trebuchet MS"/>
                <a:cs typeface="Trebuchet MS"/>
              </a:rPr>
              <a:t>This</a:t>
            </a:r>
            <a:r>
              <a:rPr dirty="0" sz="2800" spc="-7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project</a:t>
            </a:r>
            <a:r>
              <a:rPr dirty="0" sz="2800" spc="-8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aims</a:t>
            </a:r>
            <a:r>
              <a:rPr dirty="0" sz="2800" spc="-5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to</a:t>
            </a:r>
            <a:r>
              <a:rPr dirty="0" sz="2800" spc="-7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conduct</a:t>
            </a:r>
            <a:r>
              <a:rPr dirty="0" sz="2800" spc="-7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a</a:t>
            </a:r>
            <a:r>
              <a:rPr dirty="0" sz="2800" spc="-7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comprehensive</a:t>
            </a:r>
            <a:r>
              <a:rPr dirty="0" sz="2800" spc="-40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analysis </a:t>
            </a:r>
            <a:r>
              <a:rPr dirty="0" sz="2800">
                <a:latin typeface="Trebuchet MS"/>
                <a:cs typeface="Trebuchet MS"/>
              </a:rPr>
              <a:t>of</a:t>
            </a:r>
            <a:r>
              <a:rPr dirty="0" sz="2800" spc="-135">
                <a:latin typeface="Trebuchet MS"/>
                <a:cs typeface="Trebuchet MS"/>
              </a:rPr>
              <a:t> </a:t>
            </a:r>
            <a:r>
              <a:rPr dirty="0" sz="2800" spc="-100">
                <a:latin typeface="Trebuchet MS"/>
                <a:cs typeface="Trebuchet MS"/>
              </a:rPr>
              <a:t>YouTube</a:t>
            </a:r>
            <a:r>
              <a:rPr dirty="0" sz="2800" spc="-8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song</a:t>
            </a:r>
            <a:r>
              <a:rPr dirty="0" sz="2800" spc="-9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data</a:t>
            </a:r>
            <a:r>
              <a:rPr dirty="0" sz="2800" spc="-7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using</a:t>
            </a:r>
            <a:r>
              <a:rPr dirty="0" sz="2800" spc="-9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Power</a:t>
            </a:r>
            <a:r>
              <a:rPr dirty="0" sz="2800" spc="-85">
                <a:latin typeface="Trebuchet MS"/>
                <a:cs typeface="Trebuchet MS"/>
              </a:rPr>
              <a:t> </a:t>
            </a:r>
            <a:r>
              <a:rPr dirty="0" sz="2800" spc="-25">
                <a:latin typeface="Trebuchet MS"/>
                <a:cs typeface="Trebuchet MS"/>
              </a:rPr>
              <a:t>BI.</a:t>
            </a:r>
            <a:endParaRPr sz="2800">
              <a:latin typeface="Trebuchet MS"/>
              <a:cs typeface="Trebuchet MS"/>
            </a:endParaRPr>
          </a:p>
          <a:p>
            <a:pPr marL="12700" marR="27305">
              <a:lnSpc>
                <a:spcPct val="100000"/>
              </a:lnSpc>
              <a:spcBef>
                <a:spcPts val="5"/>
              </a:spcBef>
            </a:pPr>
            <a:r>
              <a:rPr dirty="0" sz="2800">
                <a:latin typeface="Trebuchet MS"/>
                <a:cs typeface="Trebuchet MS"/>
              </a:rPr>
              <a:t>The</a:t>
            </a:r>
            <a:r>
              <a:rPr dirty="0" sz="2800" spc="-9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dataset</a:t>
            </a:r>
            <a:r>
              <a:rPr dirty="0" sz="2800" spc="-4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contains</a:t>
            </a:r>
            <a:r>
              <a:rPr dirty="0" sz="2800" spc="-5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key</a:t>
            </a:r>
            <a:r>
              <a:rPr dirty="0" sz="2800" spc="-9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attributes</a:t>
            </a:r>
            <a:r>
              <a:rPr dirty="0" sz="2800" spc="-3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such</a:t>
            </a:r>
            <a:r>
              <a:rPr dirty="0" sz="2800" spc="-8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as</a:t>
            </a:r>
            <a:r>
              <a:rPr dirty="0" sz="2800" spc="-6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video</a:t>
            </a:r>
            <a:r>
              <a:rPr dirty="0" sz="2800" spc="-80">
                <a:latin typeface="Trebuchet MS"/>
                <a:cs typeface="Trebuchet MS"/>
              </a:rPr>
              <a:t> </a:t>
            </a:r>
            <a:r>
              <a:rPr dirty="0" sz="2800" spc="-25">
                <a:latin typeface="Trebuchet MS"/>
                <a:cs typeface="Trebuchet MS"/>
              </a:rPr>
              <a:t>ID, </a:t>
            </a:r>
            <a:r>
              <a:rPr dirty="0" sz="2800">
                <a:latin typeface="Trebuchet MS"/>
                <a:cs typeface="Trebuchet MS"/>
              </a:rPr>
              <a:t>channel</a:t>
            </a:r>
            <a:r>
              <a:rPr dirty="0" sz="2800" spc="-9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title,</a:t>
            </a:r>
            <a:r>
              <a:rPr dirty="0" sz="2800" spc="-7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title,</a:t>
            </a:r>
            <a:r>
              <a:rPr dirty="0" sz="2800" spc="-8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description,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tags,</a:t>
            </a:r>
            <a:r>
              <a:rPr dirty="0" sz="2800" spc="-8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published</a:t>
            </a:r>
            <a:r>
              <a:rPr dirty="0" sz="2800" spc="-80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date, </a:t>
            </a:r>
            <a:r>
              <a:rPr dirty="0" sz="2800">
                <a:latin typeface="Trebuchet MS"/>
                <a:cs typeface="Trebuchet MS"/>
              </a:rPr>
              <a:t>view</a:t>
            </a:r>
            <a:r>
              <a:rPr dirty="0" sz="2800" spc="-8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count,</a:t>
            </a:r>
            <a:r>
              <a:rPr dirty="0" sz="2800" spc="-7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like</a:t>
            </a:r>
            <a:r>
              <a:rPr dirty="0" sz="2800" spc="-8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count,</a:t>
            </a:r>
            <a:r>
              <a:rPr dirty="0" sz="2800" spc="-7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favorite</a:t>
            </a:r>
            <a:r>
              <a:rPr dirty="0" sz="2800" spc="-7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count,</a:t>
            </a:r>
            <a:r>
              <a:rPr dirty="0" sz="2800" spc="-75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comment </a:t>
            </a:r>
            <a:r>
              <a:rPr dirty="0" sz="2800">
                <a:latin typeface="Trebuchet MS"/>
                <a:cs typeface="Trebuchet MS"/>
              </a:rPr>
              <a:t>count,</a:t>
            </a:r>
            <a:r>
              <a:rPr dirty="0" sz="2800" spc="-8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video</a:t>
            </a:r>
            <a:r>
              <a:rPr dirty="0" sz="2800" spc="-9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duration,</a:t>
            </a:r>
            <a:r>
              <a:rPr dirty="0" sz="2800" spc="-7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video</a:t>
            </a:r>
            <a:r>
              <a:rPr dirty="0" sz="2800" spc="-8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definition,</a:t>
            </a:r>
            <a:r>
              <a:rPr dirty="0" sz="2800" spc="-5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and</a:t>
            </a:r>
            <a:r>
              <a:rPr dirty="0" sz="2800" spc="-90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caption </a:t>
            </a:r>
            <a:r>
              <a:rPr dirty="0" sz="2800">
                <a:latin typeface="Trebuchet MS"/>
                <a:cs typeface="Trebuchet MS"/>
              </a:rPr>
              <a:t>details.</a:t>
            </a:r>
            <a:r>
              <a:rPr dirty="0" sz="2800" spc="-8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The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goal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is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to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utilize</a:t>
            </a:r>
            <a:r>
              <a:rPr dirty="0" sz="2800" spc="-45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Power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BI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to</a:t>
            </a:r>
            <a:r>
              <a:rPr dirty="0" sz="2800" spc="-60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create </a:t>
            </a:r>
            <a:r>
              <a:rPr dirty="0" sz="2800">
                <a:latin typeface="Trebuchet MS"/>
                <a:cs typeface="Trebuchet MS"/>
              </a:rPr>
              <a:t>insightful</a:t>
            </a:r>
            <a:r>
              <a:rPr dirty="0" sz="2800" spc="-9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visualizations</a:t>
            </a:r>
            <a:r>
              <a:rPr dirty="0" sz="2800" spc="-5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and</a:t>
            </a:r>
            <a:r>
              <a:rPr dirty="0" sz="2800" spc="-10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reports</a:t>
            </a:r>
            <a:r>
              <a:rPr dirty="0" sz="2800" spc="-11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that</a:t>
            </a:r>
            <a:r>
              <a:rPr dirty="0" sz="2800" spc="-8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provide</a:t>
            </a:r>
            <a:r>
              <a:rPr dirty="0" sz="2800" spc="-110">
                <a:latin typeface="Trebuchet MS"/>
                <a:cs typeface="Trebuchet MS"/>
              </a:rPr>
              <a:t> </a:t>
            </a:r>
            <a:r>
              <a:rPr dirty="0" sz="2800" spc="-50">
                <a:latin typeface="Trebuchet MS"/>
                <a:cs typeface="Trebuchet MS"/>
              </a:rPr>
              <a:t>a </a:t>
            </a:r>
            <a:r>
              <a:rPr dirty="0" sz="2800">
                <a:latin typeface="Trebuchet MS"/>
                <a:cs typeface="Trebuchet MS"/>
              </a:rPr>
              <a:t>deeper</a:t>
            </a:r>
            <a:r>
              <a:rPr dirty="0" sz="2800" spc="-9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understanding</a:t>
            </a:r>
            <a:r>
              <a:rPr dirty="0" sz="2800" spc="-7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of</a:t>
            </a:r>
            <a:r>
              <a:rPr dirty="0" sz="2800" spc="-140">
                <a:latin typeface="Trebuchet MS"/>
                <a:cs typeface="Trebuchet MS"/>
              </a:rPr>
              <a:t> </a:t>
            </a:r>
            <a:r>
              <a:rPr dirty="0" sz="2800" spc="-100">
                <a:latin typeface="Trebuchet MS"/>
                <a:cs typeface="Trebuchet MS"/>
              </a:rPr>
              <a:t>YouTube</a:t>
            </a:r>
            <a:r>
              <a:rPr dirty="0" sz="2800" spc="-8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songs'</a:t>
            </a:r>
            <a:r>
              <a:rPr dirty="0" sz="2800" spc="-80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performance, </a:t>
            </a:r>
            <a:r>
              <a:rPr dirty="0" sz="2800" spc="-35">
                <a:latin typeface="Trebuchet MS"/>
                <a:cs typeface="Trebuchet MS"/>
              </a:rPr>
              <a:t>popularity,</a:t>
            </a:r>
            <a:r>
              <a:rPr dirty="0" sz="2800" spc="-7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and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user</a:t>
            </a:r>
            <a:r>
              <a:rPr dirty="0" sz="2800" spc="-7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engagement.</a:t>
            </a:r>
            <a:r>
              <a:rPr dirty="0" sz="2800" spc="-11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The</a:t>
            </a:r>
            <a:r>
              <a:rPr dirty="0" sz="2800" spc="-8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analysis</a:t>
            </a:r>
            <a:r>
              <a:rPr dirty="0" sz="2800" spc="-3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aims</a:t>
            </a:r>
            <a:r>
              <a:rPr dirty="0" sz="2800" spc="-50">
                <a:latin typeface="Trebuchet MS"/>
                <a:cs typeface="Trebuchet MS"/>
              </a:rPr>
              <a:t> </a:t>
            </a:r>
            <a:r>
              <a:rPr dirty="0" sz="2800" spc="-25">
                <a:latin typeface="Trebuchet MS"/>
                <a:cs typeface="Trebuchet MS"/>
              </a:rPr>
              <a:t>to </a:t>
            </a:r>
            <a:r>
              <a:rPr dirty="0" sz="2800">
                <a:latin typeface="Trebuchet MS"/>
                <a:cs typeface="Trebuchet MS"/>
              </a:rPr>
              <a:t>uncover</a:t>
            </a:r>
            <a:r>
              <a:rPr dirty="0" sz="2800" spc="-8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trends,</a:t>
            </a:r>
            <a:r>
              <a:rPr dirty="0" sz="2800" spc="-8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preferences,</a:t>
            </a:r>
            <a:r>
              <a:rPr dirty="0" sz="2800" spc="-7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and</a:t>
            </a:r>
            <a:r>
              <a:rPr dirty="0" sz="2800" spc="-9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patterns</a:t>
            </a:r>
            <a:r>
              <a:rPr dirty="0" sz="2800" spc="-7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in</a:t>
            </a:r>
            <a:r>
              <a:rPr dirty="0" sz="2800" spc="-9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the</a:t>
            </a:r>
            <a:r>
              <a:rPr dirty="0" sz="2800" spc="-90">
                <a:latin typeface="Trebuchet MS"/>
                <a:cs typeface="Trebuchet MS"/>
              </a:rPr>
              <a:t> </a:t>
            </a:r>
            <a:r>
              <a:rPr dirty="0" sz="2800" spc="-20">
                <a:latin typeface="Trebuchet MS"/>
                <a:cs typeface="Trebuchet MS"/>
              </a:rPr>
              <a:t>data </a:t>
            </a:r>
            <a:r>
              <a:rPr dirty="0" sz="2800">
                <a:latin typeface="Trebuchet MS"/>
                <a:cs typeface="Trebuchet MS"/>
              </a:rPr>
              <a:t>to</a:t>
            </a:r>
            <a:r>
              <a:rPr dirty="0" sz="2800" spc="-8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aid</a:t>
            </a:r>
            <a:r>
              <a:rPr dirty="0" sz="2800" spc="-6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content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creators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and</a:t>
            </a:r>
            <a:r>
              <a:rPr dirty="0" sz="2800" spc="-7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stakeholders</a:t>
            </a:r>
            <a:r>
              <a:rPr dirty="0" sz="2800" spc="-5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in</a:t>
            </a:r>
            <a:r>
              <a:rPr dirty="0" sz="2800" spc="-85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optimizing </a:t>
            </a:r>
            <a:r>
              <a:rPr dirty="0" sz="2800">
                <a:latin typeface="Trebuchet MS"/>
                <a:cs typeface="Trebuchet MS"/>
              </a:rPr>
              <a:t>their</a:t>
            </a:r>
            <a:r>
              <a:rPr dirty="0" sz="2800" spc="-114">
                <a:latin typeface="Trebuchet MS"/>
                <a:cs typeface="Trebuchet MS"/>
              </a:rPr>
              <a:t> </a:t>
            </a:r>
            <a:r>
              <a:rPr dirty="0" sz="2800" spc="-100">
                <a:latin typeface="Trebuchet MS"/>
                <a:cs typeface="Trebuchet MS"/>
              </a:rPr>
              <a:t>YouTube</a:t>
            </a:r>
            <a:r>
              <a:rPr dirty="0" sz="2800" spc="-7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song</a:t>
            </a:r>
            <a:r>
              <a:rPr dirty="0" sz="2800" spc="-85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content.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3467" rIns="0" bIns="0" rtlCol="0" vert="horz">
            <a:spAutoFit/>
          </a:bodyPr>
          <a:lstStyle/>
          <a:p>
            <a:pPr marL="809625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 spc="-10"/>
              <a:t>Description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820013" y="833755"/>
            <a:ext cx="8761095" cy="5513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following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are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columns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available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in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“songs”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dataset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used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for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this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Trebuchet MS"/>
                <a:cs typeface="Trebuchet MS"/>
              </a:rPr>
              <a:t>project;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000">
              <a:latin typeface="Trebuchet MS"/>
              <a:cs typeface="Trebuchet MS"/>
            </a:endParaRPr>
          </a:p>
          <a:p>
            <a:pPr marL="314325" indent="-301625">
              <a:lnSpc>
                <a:spcPct val="100000"/>
              </a:lnSpc>
              <a:buFont typeface="Trebuchet MS"/>
              <a:buAutoNum type="arabicPeriod"/>
              <a:tabLst>
                <a:tab pos="314325" algn="l"/>
              </a:tabLst>
            </a:pPr>
            <a:r>
              <a:rPr dirty="0" sz="2000" b="1">
                <a:latin typeface="Trebuchet MS"/>
                <a:cs typeface="Trebuchet MS"/>
              </a:rPr>
              <a:t>video_id</a:t>
            </a:r>
            <a:r>
              <a:rPr dirty="0" sz="2000">
                <a:latin typeface="Trebuchet MS"/>
                <a:cs typeface="Trebuchet MS"/>
              </a:rPr>
              <a:t>: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Unique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identifier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for</a:t>
            </a:r>
            <a:r>
              <a:rPr dirty="0" sz="2000" spc="-1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each</a:t>
            </a:r>
            <a:r>
              <a:rPr dirty="0" sz="2000" spc="-70">
                <a:latin typeface="Trebuchet MS"/>
                <a:cs typeface="Trebuchet MS"/>
              </a:rPr>
              <a:t> YouTube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video.</a:t>
            </a:r>
            <a:endParaRPr sz="2000">
              <a:latin typeface="Trebuchet MS"/>
              <a:cs typeface="Trebuchet MS"/>
            </a:endParaRPr>
          </a:p>
          <a:p>
            <a:pPr marL="314325" indent="-301625">
              <a:lnSpc>
                <a:spcPct val="100000"/>
              </a:lnSpc>
              <a:buFont typeface="Trebuchet MS"/>
              <a:buAutoNum type="arabicPeriod"/>
              <a:tabLst>
                <a:tab pos="314325" algn="l"/>
              </a:tabLst>
            </a:pPr>
            <a:r>
              <a:rPr dirty="0" sz="2000" spc="-10" b="1">
                <a:latin typeface="Trebuchet MS"/>
                <a:cs typeface="Trebuchet MS"/>
              </a:rPr>
              <a:t>channelTitle</a:t>
            </a:r>
            <a:r>
              <a:rPr dirty="0" sz="2000" spc="-10">
                <a:latin typeface="Trebuchet MS"/>
                <a:cs typeface="Trebuchet MS"/>
              </a:rPr>
              <a:t>:</a:t>
            </a:r>
            <a:r>
              <a:rPr dirty="0" sz="2000" spc="-9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Title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of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-75">
                <a:latin typeface="Trebuchet MS"/>
                <a:cs typeface="Trebuchet MS"/>
              </a:rPr>
              <a:t> YouTube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channel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publishing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song.</a:t>
            </a:r>
            <a:endParaRPr sz="2000">
              <a:latin typeface="Trebuchet MS"/>
              <a:cs typeface="Trebuchet MS"/>
            </a:endParaRPr>
          </a:p>
          <a:p>
            <a:pPr marL="314325" indent="-301625">
              <a:lnSpc>
                <a:spcPct val="100000"/>
              </a:lnSpc>
              <a:buFont typeface="Trebuchet MS"/>
              <a:buAutoNum type="arabicPeriod"/>
              <a:tabLst>
                <a:tab pos="314325" algn="l"/>
              </a:tabLst>
            </a:pPr>
            <a:r>
              <a:rPr dirty="0" sz="2000" b="1">
                <a:latin typeface="Trebuchet MS"/>
                <a:cs typeface="Trebuchet MS"/>
              </a:rPr>
              <a:t>title</a:t>
            </a:r>
            <a:r>
              <a:rPr dirty="0" sz="2000">
                <a:latin typeface="Trebuchet MS"/>
                <a:cs typeface="Trebuchet MS"/>
              </a:rPr>
              <a:t>: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Title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of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-95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YouTube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song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video.</a:t>
            </a:r>
            <a:endParaRPr sz="2000">
              <a:latin typeface="Trebuchet MS"/>
              <a:cs typeface="Trebuchet MS"/>
            </a:endParaRPr>
          </a:p>
          <a:p>
            <a:pPr marL="314325" indent="-301625">
              <a:lnSpc>
                <a:spcPct val="100000"/>
              </a:lnSpc>
              <a:buFont typeface="Trebuchet MS"/>
              <a:buAutoNum type="arabicPeriod"/>
              <a:tabLst>
                <a:tab pos="314325" algn="l"/>
              </a:tabLst>
            </a:pPr>
            <a:r>
              <a:rPr dirty="0" sz="2000" b="1">
                <a:latin typeface="Trebuchet MS"/>
                <a:cs typeface="Trebuchet MS"/>
              </a:rPr>
              <a:t>description</a:t>
            </a:r>
            <a:r>
              <a:rPr dirty="0" sz="2000">
                <a:latin typeface="Trebuchet MS"/>
                <a:cs typeface="Trebuchet MS"/>
              </a:rPr>
              <a:t>: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Description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provided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for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YouTube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song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video.</a:t>
            </a:r>
            <a:endParaRPr sz="2000">
              <a:latin typeface="Trebuchet MS"/>
              <a:cs typeface="Trebuchet MS"/>
            </a:endParaRPr>
          </a:p>
          <a:p>
            <a:pPr marL="314960" indent="-302260">
              <a:lnSpc>
                <a:spcPct val="100000"/>
              </a:lnSpc>
              <a:buFont typeface="Trebuchet MS"/>
              <a:buAutoNum type="arabicPeriod"/>
              <a:tabLst>
                <a:tab pos="314960" algn="l"/>
              </a:tabLst>
            </a:pPr>
            <a:r>
              <a:rPr dirty="0" sz="2000" b="1">
                <a:latin typeface="Trebuchet MS"/>
                <a:cs typeface="Trebuchet MS"/>
              </a:rPr>
              <a:t>tags</a:t>
            </a:r>
            <a:r>
              <a:rPr dirty="0" sz="2000">
                <a:latin typeface="Trebuchet MS"/>
                <a:cs typeface="Trebuchet MS"/>
              </a:rPr>
              <a:t>: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Tags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associated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with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-75">
                <a:latin typeface="Trebuchet MS"/>
                <a:cs typeface="Trebuchet MS"/>
              </a:rPr>
              <a:t> YouTube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song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video.</a:t>
            </a:r>
            <a:endParaRPr sz="2000">
              <a:latin typeface="Trebuchet MS"/>
              <a:cs typeface="Trebuchet MS"/>
            </a:endParaRPr>
          </a:p>
          <a:p>
            <a:pPr marL="314325" indent="-301625">
              <a:lnSpc>
                <a:spcPct val="100000"/>
              </a:lnSpc>
              <a:buFont typeface="Trebuchet MS"/>
              <a:buAutoNum type="arabicPeriod"/>
              <a:tabLst>
                <a:tab pos="314325" algn="l"/>
              </a:tabLst>
            </a:pPr>
            <a:r>
              <a:rPr dirty="0" sz="2000" b="1">
                <a:latin typeface="Trebuchet MS"/>
                <a:cs typeface="Trebuchet MS"/>
              </a:rPr>
              <a:t>publishedAt</a:t>
            </a:r>
            <a:r>
              <a:rPr dirty="0" sz="2000">
                <a:latin typeface="Trebuchet MS"/>
                <a:cs typeface="Trebuchet MS"/>
              </a:rPr>
              <a:t>: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Date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time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when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YouTube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song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video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was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published.</a:t>
            </a:r>
            <a:endParaRPr sz="2000">
              <a:latin typeface="Trebuchet MS"/>
              <a:cs typeface="Trebuchet MS"/>
            </a:endParaRPr>
          </a:p>
          <a:p>
            <a:pPr marL="314325" indent="-301625">
              <a:lnSpc>
                <a:spcPct val="100000"/>
              </a:lnSpc>
              <a:spcBef>
                <a:spcPts val="5"/>
              </a:spcBef>
              <a:buFont typeface="Trebuchet MS"/>
              <a:buAutoNum type="arabicPeriod"/>
              <a:tabLst>
                <a:tab pos="314325" algn="l"/>
              </a:tabLst>
            </a:pPr>
            <a:r>
              <a:rPr dirty="0" sz="2000" b="1">
                <a:latin typeface="Trebuchet MS"/>
                <a:cs typeface="Trebuchet MS"/>
              </a:rPr>
              <a:t>viewCount</a:t>
            </a:r>
            <a:r>
              <a:rPr dirty="0" sz="2000">
                <a:latin typeface="Trebuchet MS"/>
                <a:cs typeface="Trebuchet MS"/>
              </a:rPr>
              <a:t>: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Number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of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views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received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by</a:t>
            </a:r>
            <a:r>
              <a:rPr dirty="0" sz="2000" spc="-1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YouTube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song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video.</a:t>
            </a:r>
            <a:endParaRPr sz="2000">
              <a:latin typeface="Trebuchet MS"/>
              <a:cs typeface="Trebuchet MS"/>
            </a:endParaRPr>
          </a:p>
          <a:p>
            <a:pPr marL="314325" indent="-301625">
              <a:lnSpc>
                <a:spcPct val="100000"/>
              </a:lnSpc>
              <a:buFont typeface="Trebuchet MS"/>
              <a:buAutoNum type="arabicPeriod"/>
              <a:tabLst>
                <a:tab pos="314325" algn="l"/>
              </a:tabLst>
            </a:pPr>
            <a:r>
              <a:rPr dirty="0" sz="2000" b="1">
                <a:latin typeface="Trebuchet MS"/>
                <a:cs typeface="Trebuchet MS"/>
              </a:rPr>
              <a:t>likeCount</a:t>
            </a:r>
            <a:r>
              <a:rPr dirty="0" sz="2000">
                <a:latin typeface="Trebuchet MS"/>
                <a:cs typeface="Trebuchet MS"/>
              </a:rPr>
              <a:t>: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Number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of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likes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received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by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-75">
                <a:latin typeface="Trebuchet MS"/>
                <a:cs typeface="Trebuchet MS"/>
              </a:rPr>
              <a:t> YouTube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song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video.</a:t>
            </a:r>
            <a:endParaRPr sz="2000">
              <a:latin typeface="Trebuchet MS"/>
              <a:cs typeface="Trebuchet MS"/>
            </a:endParaRPr>
          </a:p>
          <a:p>
            <a:pPr marL="12700" marR="5080" indent="301625">
              <a:lnSpc>
                <a:spcPct val="100000"/>
              </a:lnSpc>
              <a:buFont typeface="Trebuchet MS"/>
              <a:buAutoNum type="arabicPeriod"/>
              <a:tabLst>
                <a:tab pos="314325" algn="l"/>
              </a:tabLst>
            </a:pPr>
            <a:r>
              <a:rPr dirty="0" sz="2000" b="1">
                <a:latin typeface="Trebuchet MS"/>
                <a:cs typeface="Trebuchet MS"/>
              </a:rPr>
              <a:t>favoriteCount</a:t>
            </a:r>
            <a:r>
              <a:rPr dirty="0" sz="2000">
                <a:latin typeface="Trebuchet MS"/>
                <a:cs typeface="Trebuchet MS"/>
              </a:rPr>
              <a:t>: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Number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of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times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YouTube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song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video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has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been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marked </a:t>
            </a:r>
            <a:r>
              <a:rPr dirty="0" sz="2000">
                <a:latin typeface="Trebuchet MS"/>
                <a:cs typeface="Trebuchet MS"/>
              </a:rPr>
              <a:t>as</a:t>
            </a:r>
            <a:r>
              <a:rPr dirty="0" sz="2000" spc="-1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favorite.</a:t>
            </a:r>
            <a:endParaRPr sz="2000">
              <a:latin typeface="Trebuchet MS"/>
              <a:cs typeface="Trebuchet MS"/>
            </a:endParaRPr>
          </a:p>
          <a:p>
            <a:pPr marL="447040" indent="-434340">
              <a:lnSpc>
                <a:spcPct val="100000"/>
              </a:lnSpc>
              <a:buFont typeface="Trebuchet MS"/>
              <a:buAutoNum type="arabicPeriod"/>
              <a:tabLst>
                <a:tab pos="447040" algn="l"/>
              </a:tabLst>
            </a:pPr>
            <a:r>
              <a:rPr dirty="0" sz="2000" b="1">
                <a:latin typeface="Trebuchet MS"/>
                <a:cs typeface="Trebuchet MS"/>
              </a:rPr>
              <a:t>commentCount</a:t>
            </a:r>
            <a:r>
              <a:rPr dirty="0" sz="2000">
                <a:latin typeface="Trebuchet MS"/>
                <a:cs typeface="Trebuchet MS"/>
              </a:rPr>
              <a:t>: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Number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of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comments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posted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on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YouTube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song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Trebuchet MS"/>
                <a:cs typeface="Trebuchet MS"/>
              </a:rPr>
              <a:t>video.</a:t>
            </a:r>
            <a:endParaRPr sz="2000">
              <a:latin typeface="Trebuchet MS"/>
              <a:cs typeface="Trebuchet MS"/>
            </a:endParaRPr>
          </a:p>
          <a:p>
            <a:pPr marL="446405" indent="-433705">
              <a:lnSpc>
                <a:spcPct val="100000"/>
              </a:lnSpc>
              <a:buFont typeface="Trebuchet MS"/>
              <a:buAutoNum type="arabicPeriod" startAt="11"/>
              <a:tabLst>
                <a:tab pos="446405" algn="l"/>
              </a:tabLst>
            </a:pPr>
            <a:r>
              <a:rPr dirty="0" sz="2000" b="1">
                <a:latin typeface="Trebuchet MS"/>
                <a:cs typeface="Trebuchet MS"/>
              </a:rPr>
              <a:t>duration</a:t>
            </a:r>
            <a:r>
              <a:rPr dirty="0" sz="2000">
                <a:latin typeface="Trebuchet MS"/>
                <a:cs typeface="Trebuchet MS"/>
              </a:rPr>
              <a:t>: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Duration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of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-75">
                <a:latin typeface="Trebuchet MS"/>
                <a:cs typeface="Trebuchet MS"/>
              </a:rPr>
              <a:t> YouTube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song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video.</a:t>
            </a:r>
            <a:endParaRPr sz="2000">
              <a:latin typeface="Trebuchet MS"/>
              <a:cs typeface="Trebuchet MS"/>
            </a:endParaRPr>
          </a:p>
          <a:p>
            <a:pPr marL="446405" indent="-433705">
              <a:lnSpc>
                <a:spcPct val="100000"/>
              </a:lnSpc>
              <a:buFont typeface="Trebuchet MS"/>
              <a:buAutoNum type="arabicPeriod" startAt="11"/>
              <a:tabLst>
                <a:tab pos="446405" algn="l"/>
              </a:tabLst>
            </a:pPr>
            <a:r>
              <a:rPr dirty="0" sz="2000" b="1">
                <a:latin typeface="Trebuchet MS"/>
                <a:cs typeface="Trebuchet MS"/>
              </a:rPr>
              <a:t>definition</a:t>
            </a:r>
            <a:r>
              <a:rPr dirty="0" sz="2000">
                <a:latin typeface="Trebuchet MS"/>
                <a:cs typeface="Trebuchet MS"/>
              </a:rPr>
              <a:t>: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Video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definition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or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quality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(e.g.,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HD,</a:t>
            </a:r>
            <a:r>
              <a:rPr dirty="0" sz="2000" spc="-20">
                <a:latin typeface="Trebuchet MS"/>
                <a:cs typeface="Trebuchet MS"/>
              </a:rPr>
              <a:t> SD).</a:t>
            </a:r>
            <a:endParaRPr sz="2000">
              <a:latin typeface="Trebuchet MS"/>
              <a:cs typeface="Trebuchet MS"/>
            </a:endParaRPr>
          </a:p>
          <a:p>
            <a:pPr marL="446405" indent="-433705">
              <a:lnSpc>
                <a:spcPct val="100000"/>
              </a:lnSpc>
              <a:buFont typeface="Trebuchet MS"/>
              <a:buAutoNum type="arabicPeriod" startAt="11"/>
              <a:tabLst>
                <a:tab pos="446405" algn="l"/>
              </a:tabLst>
            </a:pPr>
            <a:r>
              <a:rPr dirty="0" sz="2000" spc="-10" b="1">
                <a:latin typeface="Trebuchet MS"/>
                <a:cs typeface="Trebuchet MS"/>
              </a:rPr>
              <a:t>caption</a:t>
            </a:r>
            <a:r>
              <a:rPr dirty="0" sz="2000" spc="-10">
                <a:latin typeface="Trebuchet MS"/>
                <a:cs typeface="Trebuchet MS"/>
              </a:rPr>
              <a:t>: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Availability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of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captions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for</a:t>
            </a:r>
            <a:r>
              <a:rPr dirty="0" sz="2000" spc="-1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YouTube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song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video.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Analysis</a:t>
            </a:r>
            <a:r>
              <a:rPr dirty="0" sz="3200" spc="-95"/>
              <a:t> </a:t>
            </a:r>
            <a:r>
              <a:rPr dirty="0" sz="3200" spc="-10"/>
              <a:t>Objectives</a:t>
            </a:r>
            <a:endParaRPr sz="3200"/>
          </a:p>
        </p:txBody>
      </p:sp>
      <p:sp>
        <p:nvSpPr>
          <p:cNvPr id="4" name="object 4" descr=""/>
          <p:cNvSpPr txBox="1"/>
          <p:nvPr/>
        </p:nvSpPr>
        <p:spPr>
          <a:xfrm>
            <a:off x="567944" y="768222"/>
            <a:ext cx="7752715" cy="5818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4325" indent="-30162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14325" algn="l"/>
              </a:tabLst>
            </a:pPr>
            <a:r>
              <a:rPr dirty="0" u="sng" sz="20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Data</a:t>
            </a:r>
            <a:r>
              <a:rPr dirty="0" u="sng" sz="2000" spc="-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Cleaning</a:t>
            </a:r>
            <a:r>
              <a:rPr dirty="0" u="sng" sz="2000" spc="-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and</a:t>
            </a:r>
            <a:r>
              <a:rPr dirty="0" u="sng" sz="2000" spc="-2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2000" spc="-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Preparation</a:t>
            </a:r>
            <a:r>
              <a:rPr dirty="0" u="none" sz="2000" spc="-1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lvl="1" marL="180975" indent="-168275">
              <a:lnSpc>
                <a:spcPct val="100000"/>
              </a:lnSpc>
              <a:buChar char="-"/>
              <a:tabLst>
                <a:tab pos="180975" algn="l"/>
              </a:tabLst>
            </a:pPr>
            <a:r>
              <a:rPr dirty="0" sz="2000">
                <a:latin typeface="Trebuchet MS"/>
                <a:cs typeface="Trebuchet MS"/>
              </a:rPr>
              <a:t>Clean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preprocess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dataset,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handling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missing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values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or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Trebuchet MS"/>
                <a:cs typeface="Trebuchet MS"/>
              </a:rPr>
              <a:t>outliers.</a:t>
            </a:r>
            <a:endParaRPr sz="2000">
              <a:latin typeface="Trebuchet MS"/>
              <a:cs typeface="Trebuchet MS"/>
            </a:endParaRPr>
          </a:p>
          <a:p>
            <a:pPr lvl="1" marL="180975" indent="-168275">
              <a:lnSpc>
                <a:spcPct val="100000"/>
              </a:lnSpc>
              <a:buChar char="-"/>
              <a:tabLst>
                <a:tab pos="180975" algn="l"/>
              </a:tabLst>
            </a:pPr>
            <a:r>
              <a:rPr dirty="0" sz="2000">
                <a:latin typeface="Trebuchet MS"/>
                <a:cs typeface="Trebuchet MS"/>
              </a:rPr>
              <a:t>Convert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relevant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columns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to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appropriate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data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types.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rebuchet MS"/>
                <a:cs typeface="Trebuchet MS"/>
              </a:rPr>
              <a:t>2.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Exploratory</a:t>
            </a:r>
            <a:r>
              <a:rPr dirty="0" u="sng" sz="2000" spc="-7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Data</a:t>
            </a:r>
            <a:r>
              <a:rPr dirty="0" u="sng" sz="2000" spc="-15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Analysis</a:t>
            </a:r>
            <a:r>
              <a:rPr dirty="0" u="sng" sz="20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2000" spc="-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(EDA):</a:t>
            </a:r>
            <a:endParaRPr sz="2000">
              <a:latin typeface="Trebuchet MS"/>
              <a:cs typeface="Trebuchet MS"/>
            </a:endParaRPr>
          </a:p>
          <a:p>
            <a:pPr marL="180975" indent="-168275">
              <a:lnSpc>
                <a:spcPct val="100000"/>
              </a:lnSpc>
              <a:buChar char="-"/>
              <a:tabLst>
                <a:tab pos="180975" algn="l"/>
              </a:tabLst>
            </a:pPr>
            <a:r>
              <a:rPr dirty="0" sz="2000">
                <a:latin typeface="Trebuchet MS"/>
                <a:cs typeface="Trebuchet MS"/>
              </a:rPr>
              <a:t>Explore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patterns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distributions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in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view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counts,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like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counts,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and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Trebuchet MS"/>
                <a:cs typeface="Trebuchet MS"/>
              </a:rPr>
              <a:t>comments.</a:t>
            </a:r>
            <a:endParaRPr sz="2000">
              <a:latin typeface="Trebuchet MS"/>
              <a:cs typeface="Trebuchet MS"/>
            </a:endParaRPr>
          </a:p>
          <a:p>
            <a:pPr marL="12700" marR="69215" indent="168275">
              <a:lnSpc>
                <a:spcPct val="100000"/>
              </a:lnSpc>
              <a:buChar char="-"/>
              <a:tabLst>
                <a:tab pos="180975" algn="l"/>
              </a:tabLst>
            </a:pPr>
            <a:r>
              <a:rPr dirty="0" sz="2000">
                <a:latin typeface="Trebuchet MS"/>
                <a:cs typeface="Trebuchet MS"/>
              </a:rPr>
              <a:t>Identify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trends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in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popularity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engagement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of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YouTube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song </a:t>
            </a:r>
            <a:r>
              <a:rPr dirty="0" sz="2000" spc="-10">
                <a:latin typeface="Trebuchet MS"/>
                <a:cs typeface="Trebuchet MS"/>
              </a:rPr>
              <a:t>videos.</a:t>
            </a:r>
            <a:endParaRPr sz="2000">
              <a:latin typeface="Trebuchet MS"/>
              <a:cs typeface="Trebuchet MS"/>
            </a:endParaRPr>
          </a:p>
          <a:p>
            <a:pPr marL="314325" indent="-301625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314325" algn="l"/>
              </a:tabLst>
            </a:pPr>
            <a:r>
              <a:rPr dirty="0" u="sng" sz="20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Content</a:t>
            </a:r>
            <a:r>
              <a:rPr dirty="0" u="sng" sz="2000" spc="-6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and</a:t>
            </a:r>
            <a:r>
              <a:rPr dirty="0" u="sng" sz="2000" spc="-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Channel</a:t>
            </a:r>
            <a:r>
              <a:rPr dirty="0" u="sng" sz="2000" spc="-15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2000" spc="-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Analysis</a:t>
            </a:r>
            <a:r>
              <a:rPr dirty="0" u="none" sz="2000" spc="-1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lvl="1" marL="299085" indent="-286385">
              <a:lnSpc>
                <a:spcPct val="100000"/>
              </a:lnSpc>
              <a:buChar char="-"/>
              <a:tabLst>
                <a:tab pos="299085" algn="l"/>
              </a:tabLst>
            </a:pPr>
            <a:r>
              <a:rPr dirty="0" sz="2000">
                <a:latin typeface="Trebuchet MS"/>
                <a:cs typeface="Trebuchet MS"/>
              </a:rPr>
              <a:t>Analyze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distribution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of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videos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across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different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channels.</a:t>
            </a:r>
            <a:endParaRPr sz="2000">
              <a:latin typeface="Trebuchet MS"/>
              <a:cs typeface="Trebuchet MS"/>
            </a:endParaRPr>
          </a:p>
          <a:p>
            <a:pPr lvl="1" marL="180975" indent="-168275">
              <a:lnSpc>
                <a:spcPct val="100000"/>
              </a:lnSpc>
              <a:buChar char="-"/>
              <a:tabLst>
                <a:tab pos="180975" algn="l"/>
              </a:tabLst>
            </a:pPr>
            <a:r>
              <a:rPr dirty="0" sz="2000">
                <a:latin typeface="Trebuchet MS"/>
                <a:cs typeface="Trebuchet MS"/>
              </a:rPr>
              <a:t>Identify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popular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tags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their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correlation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with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view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counts.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rebuchet MS"/>
                <a:cs typeface="Trebuchet MS"/>
              </a:rPr>
              <a:t>4.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u="sng" sz="2000" spc="-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Temporal</a:t>
            </a:r>
            <a:r>
              <a:rPr dirty="0" u="sng" sz="2000" spc="-8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2000" spc="-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Trends</a:t>
            </a:r>
            <a:r>
              <a:rPr dirty="0" u="none" sz="2000" spc="-1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180975" indent="-168275">
              <a:lnSpc>
                <a:spcPct val="100000"/>
              </a:lnSpc>
              <a:buChar char="-"/>
              <a:tabLst>
                <a:tab pos="180975" algn="l"/>
              </a:tabLst>
            </a:pPr>
            <a:r>
              <a:rPr dirty="0" sz="2000">
                <a:latin typeface="Trebuchet MS"/>
                <a:cs typeface="Trebuchet MS"/>
              </a:rPr>
              <a:t>Explore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how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YouTube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song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video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metrics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vary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over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time.</a:t>
            </a:r>
            <a:endParaRPr sz="2000">
              <a:latin typeface="Trebuchet MS"/>
              <a:cs typeface="Trebuchet MS"/>
            </a:endParaRPr>
          </a:p>
          <a:p>
            <a:pPr marL="180975" indent="-168275">
              <a:lnSpc>
                <a:spcPct val="100000"/>
              </a:lnSpc>
              <a:buChar char="-"/>
              <a:tabLst>
                <a:tab pos="180975" algn="l"/>
              </a:tabLst>
            </a:pPr>
            <a:r>
              <a:rPr dirty="0" sz="2000">
                <a:latin typeface="Trebuchet MS"/>
                <a:cs typeface="Trebuchet MS"/>
              </a:rPr>
              <a:t>Identify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peak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publishing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times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their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impact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on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engagement.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rebuchet MS"/>
                <a:cs typeface="Trebuchet MS"/>
              </a:rPr>
              <a:t>5.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User</a:t>
            </a:r>
            <a:r>
              <a:rPr dirty="0" u="sng" sz="2000" spc="-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Engagement</a:t>
            </a:r>
            <a:r>
              <a:rPr dirty="0" u="sng" sz="2000" spc="-6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2000" spc="-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Insights</a:t>
            </a:r>
            <a:r>
              <a:rPr dirty="0" u="none" sz="2000" spc="-1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180975" indent="-168275">
              <a:lnSpc>
                <a:spcPct val="100000"/>
              </a:lnSpc>
              <a:buChar char="-"/>
              <a:tabLst>
                <a:tab pos="180975" algn="l"/>
              </a:tabLst>
            </a:pPr>
            <a:r>
              <a:rPr dirty="0" sz="2000">
                <a:latin typeface="Trebuchet MS"/>
                <a:cs typeface="Trebuchet MS"/>
              </a:rPr>
              <a:t>Investigate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relationships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between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likes,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comments,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views.</a:t>
            </a:r>
            <a:endParaRPr sz="2000">
              <a:latin typeface="Trebuchet MS"/>
              <a:cs typeface="Trebuchet MS"/>
            </a:endParaRPr>
          </a:p>
          <a:p>
            <a:pPr marL="12700" marR="307340" indent="168275">
              <a:lnSpc>
                <a:spcPct val="100000"/>
              </a:lnSpc>
              <a:buChar char="-"/>
              <a:tabLst>
                <a:tab pos="180975" algn="l"/>
              </a:tabLst>
            </a:pPr>
            <a:r>
              <a:rPr dirty="0" sz="2000">
                <a:latin typeface="Trebuchet MS"/>
                <a:cs typeface="Trebuchet MS"/>
              </a:rPr>
              <a:t>Identify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factors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influencing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user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engagement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with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YouTube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song </a:t>
            </a:r>
            <a:r>
              <a:rPr dirty="0" sz="2000" spc="-10">
                <a:latin typeface="Trebuchet MS"/>
                <a:cs typeface="Trebuchet MS"/>
              </a:rPr>
              <a:t>videos.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86383"/>
            <a:ext cx="12191999" cy="607161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6486" rIns="0" bIns="0" rtlCol="0" vert="horz">
            <a:spAutoFit/>
          </a:bodyPr>
          <a:lstStyle/>
          <a:p>
            <a:pPr marL="1473835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Dashboard</a:t>
            </a:r>
            <a:r>
              <a:rPr dirty="0" sz="2400" spc="-110"/>
              <a:t> </a:t>
            </a:r>
            <a:r>
              <a:rPr dirty="0" sz="2400" spc="-10"/>
              <a:t>Interactions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0794" rIns="0" bIns="0" rtlCol="0" vert="horz">
            <a:spAutoFit/>
          </a:bodyPr>
          <a:lstStyle/>
          <a:p>
            <a:pPr marL="37147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Recommendations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844397" y="969009"/>
            <a:ext cx="8676640" cy="51784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263525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latin typeface="Trebuchet MS"/>
                <a:cs typeface="Trebuchet MS"/>
              </a:rPr>
              <a:t>The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following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points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are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recommended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for</a:t>
            </a:r>
            <a:r>
              <a:rPr dirty="0" sz="2600" spc="-30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improvement </a:t>
            </a:r>
            <a:r>
              <a:rPr dirty="0" sz="2600">
                <a:latin typeface="Trebuchet MS"/>
                <a:cs typeface="Trebuchet MS"/>
              </a:rPr>
              <a:t>of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activities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on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90">
                <a:latin typeface="Trebuchet MS"/>
                <a:cs typeface="Trebuchet MS"/>
              </a:rPr>
              <a:t>YouTube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songs;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6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dirty="0" sz="2600" i="1">
                <a:latin typeface="Trebuchet MS"/>
                <a:cs typeface="Trebuchet MS"/>
              </a:rPr>
              <a:t>Engage</a:t>
            </a:r>
            <a:r>
              <a:rPr dirty="0" sz="2600" spc="-55" i="1">
                <a:latin typeface="Trebuchet MS"/>
                <a:cs typeface="Trebuchet MS"/>
              </a:rPr>
              <a:t> </a:t>
            </a:r>
            <a:r>
              <a:rPr dirty="0" sz="2600" i="1">
                <a:latin typeface="Trebuchet MS"/>
                <a:cs typeface="Trebuchet MS"/>
              </a:rPr>
              <a:t>viewers</a:t>
            </a:r>
            <a:r>
              <a:rPr dirty="0" sz="2600" spc="-30" i="1">
                <a:latin typeface="Trebuchet MS"/>
                <a:cs typeface="Trebuchet MS"/>
              </a:rPr>
              <a:t> </a:t>
            </a:r>
            <a:r>
              <a:rPr dirty="0" sz="2600" i="1">
                <a:latin typeface="Trebuchet MS"/>
                <a:cs typeface="Trebuchet MS"/>
              </a:rPr>
              <a:t>through</a:t>
            </a:r>
            <a:r>
              <a:rPr dirty="0" sz="2600" spc="-20" i="1">
                <a:latin typeface="Trebuchet MS"/>
                <a:cs typeface="Trebuchet MS"/>
              </a:rPr>
              <a:t> </a:t>
            </a:r>
            <a:r>
              <a:rPr dirty="0" sz="2600" i="1">
                <a:latin typeface="Trebuchet MS"/>
                <a:cs typeface="Trebuchet MS"/>
              </a:rPr>
              <a:t>comments</a:t>
            </a:r>
            <a:r>
              <a:rPr dirty="0" sz="2600" spc="-30" i="1">
                <a:latin typeface="Trebuchet MS"/>
                <a:cs typeface="Trebuchet MS"/>
              </a:rPr>
              <a:t> </a:t>
            </a:r>
            <a:r>
              <a:rPr dirty="0" sz="2600" i="1">
                <a:latin typeface="Trebuchet MS"/>
                <a:cs typeface="Trebuchet MS"/>
              </a:rPr>
              <a:t>and</a:t>
            </a:r>
            <a:r>
              <a:rPr dirty="0" sz="2600" spc="-25" i="1">
                <a:latin typeface="Trebuchet MS"/>
                <a:cs typeface="Trebuchet MS"/>
              </a:rPr>
              <a:t> </a:t>
            </a:r>
            <a:r>
              <a:rPr dirty="0" sz="2600" spc="-10" i="1">
                <a:latin typeface="Trebuchet MS"/>
                <a:cs typeface="Trebuchet MS"/>
              </a:rPr>
              <a:t>description</a:t>
            </a:r>
            <a:endParaRPr sz="26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dirty="0" sz="2600" i="1">
                <a:latin typeface="Trebuchet MS"/>
                <a:cs typeface="Trebuchet MS"/>
              </a:rPr>
              <a:t>Use</a:t>
            </a:r>
            <a:r>
              <a:rPr dirty="0" sz="2600" spc="-40" i="1">
                <a:latin typeface="Trebuchet MS"/>
                <a:cs typeface="Trebuchet MS"/>
              </a:rPr>
              <a:t> </a:t>
            </a:r>
            <a:r>
              <a:rPr dirty="0" sz="2600" i="1">
                <a:latin typeface="Trebuchet MS"/>
                <a:cs typeface="Trebuchet MS"/>
              </a:rPr>
              <a:t>relevant</a:t>
            </a:r>
            <a:r>
              <a:rPr dirty="0" sz="2600" spc="-30" i="1">
                <a:latin typeface="Trebuchet MS"/>
                <a:cs typeface="Trebuchet MS"/>
              </a:rPr>
              <a:t> </a:t>
            </a:r>
            <a:r>
              <a:rPr dirty="0" sz="2600" i="1">
                <a:latin typeface="Trebuchet MS"/>
                <a:cs typeface="Trebuchet MS"/>
              </a:rPr>
              <a:t>tags</a:t>
            </a:r>
            <a:r>
              <a:rPr dirty="0" sz="2600" spc="-40" i="1">
                <a:latin typeface="Trebuchet MS"/>
                <a:cs typeface="Trebuchet MS"/>
              </a:rPr>
              <a:t> </a:t>
            </a:r>
            <a:r>
              <a:rPr dirty="0" sz="2600" i="1">
                <a:latin typeface="Trebuchet MS"/>
                <a:cs typeface="Trebuchet MS"/>
              </a:rPr>
              <a:t>to</a:t>
            </a:r>
            <a:r>
              <a:rPr dirty="0" sz="2600" spc="-35" i="1">
                <a:latin typeface="Trebuchet MS"/>
                <a:cs typeface="Trebuchet MS"/>
              </a:rPr>
              <a:t> </a:t>
            </a:r>
            <a:r>
              <a:rPr dirty="0" sz="2600" i="1">
                <a:latin typeface="Trebuchet MS"/>
                <a:cs typeface="Trebuchet MS"/>
              </a:rPr>
              <a:t>enable</a:t>
            </a:r>
            <a:r>
              <a:rPr dirty="0" sz="2600" spc="-50" i="1">
                <a:latin typeface="Trebuchet MS"/>
                <a:cs typeface="Trebuchet MS"/>
              </a:rPr>
              <a:t> </a:t>
            </a:r>
            <a:r>
              <a:rPr dirty="0" sz="2600" i="1">
                <a:latin typeface="Trebuchet MS"/>
                <a:cs typeface="Trebuchet MS"/>
              </a:rPr>
              <a:t>search</a:t>
            </a:r>
            <a:r>
              <a:rPr dirty="0" sz="2600" spc="-30" i="1">
                <a:latin typeface="Trebuchet MS"/>
                <a:cs typeface="Trebuchet MS"/>
              </a:rPr>
              <a:t> </a:t>
            </a:r>
            <a:r>
              <a:rPr dirty="0" sz="2600" spc="-10" i="1">
                <a:latin typeface="Trebuchet MS"/>
                <a:cs typeface="Trebuchet MS"/>
              </a:rPr>
              <a:t>visibility</a:t>
            </a:r>
            <a:endParaRPr sz="26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dirty="0" sz="2600" i="1">
                <a:latin typeface="Trebuchet MS"/>
                <a:cs typeface="Trebuchet MS"/>
              </a:rPr>
              <a:t>Maintain</a:t>
            </a:r>
            <a:r>
              <a:rPr dirty="0" sz="2600" spc="-50" i="1">
                <a:latin typeface="Trebuchet MS"/>
                <a:cs typeface="Trebuchet MS"/>
              </a:rPr>
              <a:t> </a:t>
            </a:r>
            <a:r>
              <a:rPr dirty="0" sz="2600" i="1">
                <a:latin typeface="Trebuchet MS"/>
                <a:cs typeface="Trebuchet MS"/>
              </a:rPr>
              <a:t>a</a:t>
            </a:r>
            <a:r>
              <a:rPr dirty="0" sz="2600" spc="-20" i="1">
                <a:latin typeface="Trebuchet MS"/>
                <a:cs typeface="Trebuchet MS"/>
              </a:rPr>
              <a:t> </a:t>
            </a:r>
            <a:r>
              <a:rPr dirty="0" sz="2600" i="1">
                <a:latin typeface="Trebuchet MS"/>
                <a:cs typeface="Trebuchet MS"/>
              </a:rPr>
              <a:t>consistent</a:t>
            </a:r>
            <a:r>
              <a:rPr dirty="0" sz="2600" spc="-40" i="1">
                <a:latin typeface="Trebuchet MS"/>
                <a:cs typeface="Trebuchet MS"/>
              </a:rPr>
              <a:t> </a:t>
            </a:r>
            <a:r>
              <a:rPr dirty="0" sz="2600" i="1">
                <a:latin typeface="Trebuchet MS"/>
                <a:cs typeface="Trebuchet MS"/>
              </a:rPr>
              <a:t>posting</a:t>
            </a:r>
            <a:r>
              <a:rPr dirty="0" sz="2600" spc="-20" i="1">
                <a:latin typeface="Trebuchet MS"/>
                <a:cs typeface="Trebuchet MS"/>
              </a:rPr>
              <a:t> </a:t>
            </a:r>
            <a:r>
              <a:rPr dirty="0" sz="2600" spc="-10" i="1">
                <a:latin typeface="Trebuchet MS"/>
                <a:cs typeface="Trebuchet MS"/>
              </a:rPr>
              <a:t>schedule</a:t>
            </a:r>
            <a:endParaRPr sz="2600">
              <a:latin typeface="Trebuchet MS"/>
              <a:cs typeface="Trebuchet MS"/>
            </a:endParaRPr>
          </a:p>
          <a:p>
            <a:pPr marL="355600" marR="934085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sz="2600" i="1">
                <a:latin typeface="Trebuchet MS"/>
                <a:cs typeface="Trebuchet MS"/>
              </a:rPr>
              <a:t>Encourage</a:t>
            </a:r>
            <a:r>
              <a:rPr dirty="0" sz="2600" spc="-40" i="1">
                <a:latin typeface="Trebuchet MS"/>
                <a:cs typeface="Trebuchet MS"/>
              </a:rPr>
              <a:t> </a:t>
            </a:r>
            <a:r>
              <a:rPr dirty="0" sz="2600" i="1">
                <a:latin typeface="Trebuchet MS"/>
                <a:cs typeface="Trebuchet MS"/>
              </a:rPr>
              <a:t>content</a:t>
            </a:r>
            <a:r>
              <a:rPr dirty="0" sz="2600" spc="-60" i="1">
                <a:latin typeface="Trebuchet MS"/>
                <a:cs typeface="Trebuchet MS"/>
              </a:rPr>
              <a:t> </a:t>
            </a:r>
            <a:r>
              <a:rPr dirty="0" sz="2600" i="1">
                <a:latin typeface="Trebuchet MS"/>
                <a:cs typeface="Trebuchet MS"/>
              </a:rPr>
              <a:t>creators</a:t>
            </a:r>
            <a:r>
              <a:rPr dirty="0" sz="2600" spc="-35" i="1">
                <a:latin typeface="Trebuchet MS"/>
                <a:cs typeface="Trebuchet MS"/>
              </a:rPr>
              <a:t> </a:t>
            </a:r>
            <a:r>
              <a:rPr dirty="0" sz="2600" i="1">
                <a:latin typeface="Trebuchet MS"/>
                <a:cs typeface="Trebuchet MS"/>
              </a:rPr>
              <a:t>to</a:t>
            </a:r>
            <a:r>
              <a:rPr dirty="0" sz="2600" spc="-45" i="1">
                <a:latin typeface="Trebuchet MS"/>
                <a:cs typeface="Trebuchet MS"/>
              </a:rPr>
              <a:t> </a:t>
            </a:r>
            <a:r>
              <a:rPr dirty="0" sz="2600" i="1">
                <a:latin typeface="Trebuchet MS"/>
                <a:cs typeface="Trebuchet MS"/>
              </a:rPr>
              <a:t>create</a:t>
            </a:r>
            <a:r>
              <a:rPr dirty="0" sz="2600" spc="-35" i="1">
                <a:latin typeface="Trebuchet MS"/>
                <a:cs typeface="Trebuchet MS"/>
              </a:rPr>
              <a:t> </a:t>
            </a:r>
            <a:r>
              <a:rPr dirty="0" sz="2600" i="1">
                <a:latin typeface="Trebuchet MS"/>
                <a:cs typeface="Trebuchet MS"/>
              </a:rPr>
              <a:t>videos</a:t>
            </a:r>
            <a:r>
              <a:rPr dirty="0" sz="2600" spc="-50" i="1">
                <a:latin typeface="Trebuchet MS"/>
                <a:cs typeface="Trebuchet MS"/>
              </a:rPr>
              <a:t> </a:t>
            </a:r>
            <a:r>
              <a:rPr dirty="0" sz="2600" spc="-20" i="1">
                <a:latin typeface="Trebuchet MS"/>
                <a:cs typeface="Trebuchet MS"/>
              </a:rPr>
              <a:t>with</a:t>
            </a:r>
            <a:r>
              <a:rPr dirty="0" sz="2600" spc="-20" i="1">
                <a:latin typeface="Trebuchet MS"/>
                <a:cs typeface="Trebuchet MS"/>
              </a:rPr>
              <a:t> </a:t>
            </a:r>
            <a:r>
              <a:rPr dirty="0" sz="2600" spc="-10" i="1">
                <a:latin typeface="Trebuchet MS"/>
                <a:cs typeface="Trebuchet MS"/>
              </a:rPr>
              <a:t>quality</a:t>
            </a:r>
            <a:endParaRPr sz="26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5600" algn="l"/>
              </a:tabLst>
            </a:pPr>
            <a:r>
              <a:rPr dirty="0" sz="2600" i="1">
                <a:latin typeface="Trebuchet MS"/>
                <a:cs typeface="Trebuchet MS"/>
              </a:rPr>
              <a:t>Analyze</a:t>
            </a:r>
            <a:r>
              <a:rPr dirty="0" sz="2600" spc="-65" i="1">
                <a:latin typeface="Trebuchet MS"/>
                <a:cs typeface="Trebuchet MS"/>
              </a:rPr>
              <a:t> </a:t>
            </a:r>
            <a:r>
              <a:rPr dirty="0" sz="2600" i="1">
                <a:latin typeface="Trebuchet MS"/>
                <a:cs typeface="Trebuchet MS"/>
              </a:rPr>
              <a:t>metrics</a:t>
            </a:r>
            <a:r>
              <a:rPr dirty="0" sz="2600" spc="-55" i="1">
                <a:latin typeface="Trebuchet MS"/>
                <a:cs typeface="Trebuchet MS"/>
              </a:rPr>
              <a:t> </a:t>
            </a:r>
            <a:r>
              <a:rPr dirty="0" sz="2600" i="1">
                <a:latin typeface="Trebuchet MS"/>
                <a:cs typeface="Trebuchet MS"/>
              </a:rPr>
              <a:t>and</a:t>
            </a:r>
            <a:r>
              <a:rPr dirty="0" sz="2600" spc="-50" i="1">
                <a:latin typeface="Trebuchet MS"/>
                <a:cs typeface="Trebuchet MS"/>
              </a:rPr>
              <a:t> </a:t>
            </a:r>
            <a:r>
              <a:rPr dirty="0" sz="2600" i="1">
                <a:latin typeface="Trebuchet MS"/>
                <a:cs typeface="Trebuchet MS"/>
              </a:rPr>
              <a:t>trends</a:t>
            </a:r>
            <a:r>
              <a:rPr dirty="0" sz="2600" spc="-65" i="1">
                <a:latin typeface="Trebuchet MS"/>
                <a:cs typeface="Trebuchet MS"/>
              </a:rPr>
              <a:t> </a:t>
            </a:r>
            <a:r>
              <a:rPr dirty="0" sz="2600" i="1">
                <a:latin typeface="Trebuchet MS"/>
                <a:cs typeface="Trebuchet MS"/>
              </a:rPr>
              <a:t>regularly</a:t>
            </a:r>
            <a:r>
              <a:rPr dirty="0" sz="2600" spc="-45" i="1">
                <a:latin typeface="Trebuchet MS"/>
                <a:cs typeface="Trebuchet MS"/>
              </a:rPr>
              <a:t> </a:t>
            </a:r>
            <a:r>
              <a:rPr dirty="0" sz="2600" i="1">
                <a:latin typeface="Trebuchet MS"/>
                <a:cs typeface="Trebuchet MS"/>
              </a:rPr>
              <a:t>to</a:t>
            </a:r>
            <a:r>
              <a:rPr dirty="0" sz="2600" spc="-60" i="1">
                <a:latin typeface="Trebuchet MS"/>
                <a:cs typeface="Trebuchet MS"/>
              </a:rPr>
              <a:t> </a:t>
            </a:r>
            <a:r>
              <a:rPr dirty="0" sz="2600" i="1">
                <a:latin typeface="Trebuchet MS"/>
                <a:cs typeface="Trebuchet MS"/>
              </a:rPr>
              <a:t>understand</a:t>
            </a:r>
            <a:r>
              <a:rPr dirty="0" sz="2600" spc="-65" i="1">
                <a:latin typeface="Trebuchet MS"/>
                <a:cs typeface="Trebuchet MS"/>
              </a:rPr>
              <a:t> </a:t>
            </a:r>
            <a:r>
              <a:rPr dirty="0" sz="2600" spc="-25" i="1">
                <a:latin typeface="Trebuchet MS"/>
                <a:cs typeface="Trebuchet MS"/>
              </a:rPr>
              <a:t>the</a:t>
            </a:r>
            <a:r>
              <a:rPr dirty="0" sz="2600" spc="-25" i="1">
                <a:latin typeface="Trebuchet MS"/>
                <a:cs typeface="Trebuchet MS"/>
              </a:rPr>
              <a:t> </a:t>
            </a:r>
            <a:r>
              <a:rPr dirty="0" sz="2600" i="1">
                <a:latin typeface="Trebuchet MS"/>
                <a:cs typeface="Trebuchet MS"/>
              </a:rPr>
              <a:t>type</a:t>
            </a:r>
            <a:r>
              <a:rPr dirty="0" sz="2600" spc="-30" i="1">
                <a:latin typeface="Trebuchet MS"/>
                <a:cs typeface="Trebuchet MS"/>
              </a:rPr>
              <a:t> </a:t>
            </a:r>
            <a:r>
              <a:rPr dirty="0" sz="2600" i="1">
                <a:latin typeface="Trebuchet MS"/>
                <a:cs typeface="Trebuchet MS"/>
              </a:rPr>
              <a:t>of</a:t>
            </a:r>
            <a:r>
              <a:rPr dirty="0" sz="2600" spc="-35" i="1">
                <a:latin typeface="Trebuchet MS"/>
                <a:cs typeface="Trebuchet MS"/>
              </a:rPr>
              <a:t> </a:t>
            </a:r>
            <a:r>
              <a:rPr dirty="0" sz="2600" i="1">
                <a:latin typeface="Trebuchet MS"/>
                <a:cs typeface="Trebuchet MS"/>
              </a:rPr>
              <a:t>content</a:t>
            </a:r>
            <a:r>
              <a:rPr dirty="0" sz="2600" spc="-30" i="1">
                <a:latin typeface="Trebuchet MS"/>
                <a:cs typeface="Trebuchet MS"/>
              </a:rPr>
              <a:t> </a:t>
            </a:r>
            <a:r>
              <a:rPr dirty="0" sz="2600" i="1">
                <a:latin typeface="Trebuchet MS"/>
                <a:cs typeface="Trebuchet MS"/>
              </a:rPr>
              <a:t>that</a:t>
            </a:r>
            <a:r>
              <a:rPr dirty="0" sz="2600" spc="-45" i="1">
                <a:latin typeface="Trebuchet MS"/>
                <a:cs typeface="Trebuchet MS"/>
              </a:rPr>
              <a:t> </a:t>
            </a:r>
            <a:r>
              <a:rPr dirty="0" sz="2600" i="1">
                <a:latin typeface="Trebuchet MS"/>
                <a:cs typeface="Trebuchet MS"/>
              </a:rPr>
              <a:t>surges</a:t>
            </a:r>
            <a:r>
              <a:rPr dirty="0" sz="2600" spc="-40" i="1">
                <a:latin typeface="Trebuchet MS"/>
                <a:cs typeface="Trebuchet MS"/>
              </a:rPr>
              <a:t> </a:t>
            </a:r>
            <a:r>
              <a:rPr dirty="0" sz="2600" i="1">
                <a:latin typeface="Trebuchet MS"/>
                <a:cs typeface="Trebuchet MS"/>
              </a:rPr>
              <a:t>more</a:t>
            </a:r>
            <a:r>
              <a:rPr dirty="0" sz="2600" spc="-10" i="1">
                <a:latin typeface="Trebuchet MS"/>
                <a:cs typeface="Trebuchet MS"/>
              </a:rPr>
              <a:t> </a:t>
            </a:r>
            <a:r>
              <a:rPr dirty="0" sz="2600" i="1">
                <a:latin typeface="Trebuchet MS"/>
                <a:cs typeface="Trebuchet MS"/>
              </a:rPr>
              <a:t>over</a:t>
            </a:r>
            <a:r>
              <a:rPr dirty="0" sz="2600" spc="-25" i="1">
                <a:latin typeface="Trebuchet MS"/>
                <a:cs typeface="Trebuchet MS"/>
              </a:rPr>
              <a:t> </a:t>
            </a:r>
            <a:r>
              <a:rPr dirty="0" sz="2600" i="1">
                <a:latin typeface="Trebuchet MS"/>
                <a:cs typeface="Trebuchet MS"/>
              </a:rPr>
              <a:t>a</a:t>
            </a:r>
            <a:r>
              <a:rPr dirty="0" sz="2600" spc="-30" i="1">
                <a:latin typeface="Trebuchet MS"/>
                <a:cs typeface="Trebuchet MS"/>
              </a:rPr>
              <a:t> </a:t>
            </a:r>
            <a:r>
              <a:rPr dirty="0" sz="2600" i="1">
                <a:latin typeface="Trebuchet MS"/>
                <a:cs typeface="Trebuchet MS"/>
              </a:rPr>
              <a:t>certain</a:t>
            </a:r>
            <a:r>
              <a:rPr dirty="0" sz="2600" spc="-40" i="1">
                <a:latin typeface="Trebuchet MS"/>
                <a:cs typeface="Trebuchet MS"/>
              </a:rPr>
              <a:t> </a:t>
            </a:r>
            <a:r>
              <a:rPr dirty="0" sz="2600" spc="-10" i="1">
                <a:latin typeface="Trebuchet MS"/>
                <a:cs typeface="Trebuchet MS"/>
              </a:rPr>
              <a:t>period </a:t>
            </a:r>
            <a:r>
              <a:rPr dirty="0" sz="2600" i="1">
                <a:latin typeface="Trebuchet MS"/>
                <a:cs typeface="Trebuchet MS"/>
              </a:rPr>
              <a:t>of</a:t>
            </a:r>
            <a:r>
              <a:rPr dirty="0" sz="2600" spc="-10" i="1">
                <a:latin typeface="Trebuchet MS"/>
                <a:cs typeface="Trebuchet MS"/>
              </a:rPr>
              <a:t> </a:t>
            </a:r>
            <a:r>
              <a:rPr dirty="0" sz="2600" spc="-20" i="1">
                <a:latin typeface="Trebuchet MS"/>
                <a:cs typeface="Trebuchet MS"/>
              </a:rPr>
              <a:t>time</a:t>
            </a:r>
            <a:endParaRPr sz="2600">
              <a:latin typeface="Trebuchet MS"/>
              <a:cs typeface="Trebuchet MS"/>
            </a:endParaRPr>
          </a:p>
          <a:p>
            <a:pPr marL="355600" marR="15875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sz="2600" i="1">
                <a:latin typeface="Trebuchet MS"/>
                <a:cs typeface="Trebuchet MS"/>
              </a:rPr>
              <a:t>Investigate</a:t>
            </a:r>
            <a:r>
              <a:rPr dirty="0" sz="2600" spc="-75" i="1">
                <a:latin typeface="Trebuchet MS"/>
                <a:cs typeface="Trebuchet MS"/>
              </a:rPr>
              <a:t> </a:t>
            </a:r>
            <a:r>
              <a:rPr dirty="0" sz="2600" i="1">
                <a:latin typeface="Trebuchet MS"/>
                <a:cs typeface="Trebuchet MS"/>
              </a:rPr>
              <a:t>the</a:t>
            </a:r>
            <a:r>
              <a:rPr dirty="0" sz="2600" spc="-50" i="1">
                <a:latin typeface="Trebuchet MS"/>
                <a:cs typeface="Trebuchet MS"/>
              </a:rPr>
              <a:t> </a:t>
            </a:r>
            <a:r>
              <a:rPr dirty="0" sz="2600" i="1">
                <a:latin typeface="Trebuchet MS"/>
                <a:cs typeface="Trebuchet MS"/>
              </a:rPr>
              <a:t>relationship</a:t>
            </a:r>
            <a:r>
              <a:rPr dirty="0" sz="2600" spc="-45" i="1">
                <a:latin typeface="Trebuchet MS"/>
                <a:cs typeface="Trebuchet MS"/>
              </a:rPr>
              <a:t> </a:t>
            </a:r>
            <a:r>
              <a:rPr dirty="0" sz="2600" i="1">
                <a:latin typeface="Trebuchet MS"/>
                <a:cs typeface="Trebuchet MS"/>
              </a:rPr>
              <a:t>between</a:t>
            </a:r>
            <a:r>
              <a:rPr dirty="0" sz="2600" spc="-30" i="1">
                <a:latin typeface="Trebuchet MS"/>
                <a:cs typeface="Trebuchet MS"/>
              </a:rPr>
              <a:t> </a:t>
            </a:r>
            <a:r>
              <a:rPr dirty="0" sz="2600" i="1">
                <a:latin typeface="Trebuchet MS"/>
                <a:cs typeface="Trebuchet MS"/>
              </a:rPr>
              <a:t>likes,</a:t>
            </a:r>
            <a:r>
              <a:rPr dirty="0" sz="2600" spc="-55" i="1">
                <a:latin typeface="Trebuchet MS"/>
                <a:cs typeface="Trebuchet MS"/>
              </a:rPr>
              <a:t> </a:t>
            </a:r>
            <a:r>
              <a:rPr dirty="0" sz="2600" spc="-10" i="1">
                <a:latin typeface="Trebuchet MS"/>
                <a:cs typeface="Trebuchet MS"/>
              </a:rPr>
              <a:t>comments,</a:t>
            </a:r>
            <a:r>
              <a:rPr dirty="0" sz="2600" spc="-10" i="1">
                <a:latin typeface="Trebuchet MS"/>
                <a:cs typeface="Trebuchet MS"/>
              </a:rPr>
              <a:t> </a:t>
            </a:r>
            <a:r>
              <a:rPr dirty="0" sz="2600" i="1">
                <a:latin typeface="Trebuchet MS"/>
                <a:cs typeface="Trebuchet MS"/>
              </a:rPr>
              <a:t>and</a:t>
            </a:r>
            <a:r>
              <a:rPr dirty="0" sz="2600" spc="-30" i="1">
                <a:latin typeface="Trebuchet MS"/>
                <a:cs typeface="Trebuchet MS"/>
              </a:rPr>
              <a:t> </a:t>
            </a:r>
            <a:r>
              <a:rPr dirty="0" sz="2600" i="1">
                <a:latin typeface="Trebuchet MS"/>
                <a:cs typeface="Trebuchet MS"/>
              </a:rPr>
              <a:t>views</a:t>
            </a:r>
            <a:r>
              <a:rPr dirty="0" sz="2600" spc="-35" i="1">
                <a:latin typeface="Trebuchet MS"/>
                <a:cs typeface="Trebuchet MS"/>
              </a:rPr>
              <a:t> </a:t>
            </a:r>
            <a:r>
              <a:rPr dirty="0" sz="2600" i="1">
                <a:latin typeface="Trebuchet MS"/>
                <a:cs typeface="Trebuchet MS"/>
              </a:rPr>
              <a:t>across</a:t>
            </a:r>
            <a:r>
              <a:rPr dirty="0" sz="2600" spc="-30" i="1">
                <a:latin typeface="Trebuchet MS"/>
                <a:cs typeface="Trebuchet MS"/>
              </a:rPr>
              <a:t> </a:t>
            </a:r>
            <a:r>
              <a:rPr dirty="0" sz="2600" i="1">
                <a:latin typeface="Trebuchet MS"/>
                <a:cs typeface="Trebuchet MS"/>
              </a:rPr>
              <a:t>tags,</a:t>
            </a:r>
            <a:r>
              <a:rPr dirty="0" sz="2600" spc="-55" i="1">
                <a:latin typeface="Trebuchet MS"/>
                <a:cs typeface="Trebuchet MS"/>
              </a:rPr>
              <a:t> </a:t>
            </a:r>
            <a:r>
              <a:rPr dirty="0" sz="2600" i="1">
                <a:latin typeface="Trebuchet MS"/>
                <a:cs typeface="Trebuchet MS"/>
              </a:rPr>
              <a:t>video</a:t>
            </a:r>
            <a:r>
              <a:rPr dirty="0" sz="2600" spc="-35" i="1">
                <a:latin typeface="Trebuchet MS"/>
                <a:cs typeface="Trebuchet MS"/>
              </a:rPr>
              <a:t> </a:t>
            </a:r>
            <a:r>
              <a:rPr dirty="0" sz="2600" spc="-30" i="1">
                <a:latin typeface="Trebuchet MS"/>
                <a:cs typeface="Trebuchet MS"/>
              </a:rPr>
              <a:t>quality,</a:t>
            </a:r>
            <a:r>
              <a:rPr dirty="0" sz="2600" spc="-55" i="1">
                <a:latin typeface="Trebuchet MS"/>
                <a:cs typeface="Trebuchet MS"/>
              </a:rPr>
              <a:t> </a:t>
            </a:r>
            <a:r>
              <a:rPr dirty="0" sz="2600" i="1">
                <a:latin typeface="Trebuchet MS"/>
                <a:cs typeface="Trebuchet MS"/>
              </a:rPr>
              <a:t>and</a:t>
            </a:r>
            <a:r>
              <a:rPr dirty="0" sz="2600" spc="-30" i="1">
                <a:latin typeface="Trebuchet MS"/>
                <a:cs typeface="Trebuchet MS"/>
              </a:rPr>
              <a:t> </a:t>
            </a:r>
            <a:r>
              <a:rPr dirty="0" sz="2600" spc="-10" i="1">
                <a:latin typeface="Trebuchet MS"/>
                <a:cs typeface="Trebuchet MS"/>
              </a:rPr>
              <a:t>caption.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7001" y="1991309"/>
            <a:ext cx="3111500" cy="222123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81990" marR="5080" indent="-669925">
              <a:lnSpc>
                <a:spcPct val="100000"/>
              </a:lnSpc>
              <a:spcBef>
                <a:spcPts val="100"/>
              </a:spcBef>
            </a:pPr>
            <a:r>
              <a:rPr dirty="0" sz="7200" spc="-195">
                <a:latin typeface="Times New Roman"/>
                <a:cs typeface="Times New Roman"/>
              </a:rPr>
              <a:t>THANK </a:t>
            </a:r>
            <a:r>
              <a:rPr dirty="0" sz="7200" spc="-650">
                <a:latin typeface="Times New Roman"/>
                <a:cs typeface="Times New Roman"/>
              </a:rPr>
              <a:t>YOU</a:t>
            </a:r>
            <a:endParaRPr sz="72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451" y="355193"/>
            <a:ext cx="2080419" cy="187745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92895" y="12191"/>
            <a:ext cx="595883" cy="69951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64823" y="5804915"/>
            <a:ext cx="835151" cy="835152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82585" y="4876552"/>
            <a:ext cx="817028" cy="8158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2024-07-04T16:53:04Z</dcterms:created>
  <dcterms:modified xsi:type="dcterms:W3CDTF">2024-07-04T16:53:04Z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2024-07-04T00:00:00Z</vt:filetime>
  </property>
  <property fmtid="{D5CDD505-2E9C-101B-9397-08002B2CF9AE}" pid="5" name="Producer">
    <vt:lpwstr>3-Heights(TM) PDF Security Shell 4.8.25.2 (http://www.pdf-tools.com)</vt:lpwstr>
  </property>
</Properties>
</file>