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59" r:id="rId6"/>
    <p:sldId id="258" r:id="rId7"/>
    <p:sldId id="260" r:id="rId8"/>
    <p:sldId id="261" r:id="rId9"/>
    <p:sldId id="262" r:id="rId10"/>
    <p:sldId id="263" r:id="rId11"/>
    <p:sldId id="264" r:id="rId12"/>
    <p:sldId id="266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5/3/2020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estfulapi.net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rest-api-architectural-constraints/" TargetMode="External"/><Relationship Id="rId4" Type="http://schemas.openxmlformats.org/officeDocument/2006/relationships/hyperlink" Target="https://developer.mozilla.org/en-US/docs/Web/HTTP/Method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4" name="Rectangle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ctangle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REST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Representational State Transfer</a:t>
            </a: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993BF3C0-1CC3-4896-8B6F-508B834465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79" cy="6857990"/>
          </a:xfrm>
          <a:prstGeom prst="rect">
            <a:avLst/>
          </a:prstGeom>
        </p:spPr>
      </p:pic>
      <p:sp>
        <p:nvSpPr>
          <p:cNvPr id="5" name="Rectangle 22">
            <a:extLst>
              <a:ext uri="{FF2B5EF4-FFF2-40B4-BE49-F238E27FC236}">
                <a16:creationId xmlns:a16="http://schemas.microsoft.com/office/drawing/2014/main" id="{F57A1F5C-F798-4F7D-9CE9-B2E13C109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24">
            <a:extLst>
              <a:ext uri="{FF2B5EF4-FFF2-40B4-BE49-F238E27FC236}">
                <a16:creationId xmlns:a16="http://schemas.microsoft.com/office/drawing/2014/main" id="{94C560BA-76CD-4F4C-BD20-3FE825737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AA4273E-73D7-42C4-A3B0-9BB0CBBF5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788" y="642594"/>
            <a:ext cx="6718433" cy="17465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kind of constraints does REST have?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048C7A-E35F-4870-8157-F6795438DCD1}"/>
              </a:ext>
            </a:extLst>
          </p:cNvPr>
          <p:cNvSpPr txBox="1"/>
          <p:nvPr/>
        </p:nvSpPr>
        <p:spPr>
          <a:xfrm>
            <a:off x="4849788" y="2113190"/>
            <a:ext cx="56374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 must be stateless.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 must be client-server.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 must be cacheable.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 must be layered.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 must have a uniform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 optionally may have code on demand.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 descr="abstract image">
            <a:extLst>
              <a:ext uri="{FF2B5EF4-FFF2-40B4-BE49-F238E27FC236}">
                <a16:creationId xmlns:a16="http://schemas.microsoft.com/office/drawing/2014/main" id="{8214E3B9-D9B9-431E-B348-80D87C6E31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09037" y="0"/>
            <a:ext cx="12191979" cy="6857990"/>
          </a:xfrm>
          <a:prstGeom prst="rect">
            <a:avLst/>
          </a:prstGeom>
        </p:spPr>
      </p:pic>
      <p:sp>
        <p:nvSpPr>
          <p:cNvPr id="10" name="Rectangle 22">
            <a:extLst>
              <a:ext uri="{FF2B5EF4-FFF2-40B4-BE49-F238E27FC236}">
                <a16:creationId xmlns:a16="http://schemas.microsoft.com/office/drawing/2014/main" id="{6F3555A4-238A-45F1-B969-B461E64C0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24">
            <a:extLst>
              <a:ext uri="{FF2B5EF4-FFF2-40B4-BE49-F238E27FC236}">
                <a16:creationId xmlns:a16="http://schemas.microsoft.com/office/drawing/2014/main" id="{CB658461-1B6C-4462-BDB3-EBAE7B52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778B837-26A6-45F2-8850-8C274601D2F6}"/>
              </a:ext>
            </a:extLst>
          </p:cNvPr>
          <p:cNvSpPr txBox="1">
            <a:spLocks/>
          </p:cNvSpPr>
          <p:nvPr/>
        </p:nvSpPr>
        <p:spPr>
          <a:xfrm>
            <a:off x="4740751" y="642594"/>
            <a:ext cx="6718433" cy="1746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Where did you get this information?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4BFA4D-A082-410A-BEFB-62DB76050061}"/>
              </a:ext>
            </a:extLst>
          </p:cNvPr>
          <p:cNvSpPr txBox="1"/>
          <p:nvPr/>
        </p:nvSpPr>
        <p:spPr>
          <a:xfrm>
            <a:off x="4674127" y="2113190"/>
            <a:ext cx="56374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https://restfulapi.net/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https://developer.mozilla.org/en-US/docs/Web/HTTP/Methods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https://www.geeksforgeeks.org/rest-api-architectural-constraints/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710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B4FFF528-0D8F-4C14-98A9-A445920E1A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5" name="Rectangle 22">
            <a:extLst>
              <a:ext uri="{FF2B5EF4-FFF2-40B4-BE49-F238E27FC236}">
                <a16:creationId xmlns:a16="http://schemas.microsoft.com/office/drawing/2014/main" id="{6EEFA894-15F0-4739-BB81-7E695598C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24">
            <a:extLst>
              <a:ext uri="{FF2B5EF4-FFF2-40B4-BE49-F238E27FC236}">
                <a16:creationId xmlns:a16="http://schemas.microsoft.com/office/drawing/2014/main" id="{5AFBE142-8604-4EB5-85F7-99438BCBD5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248CBB4-88CA-4E40-8DE1-16438C9DE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4"/>
            <a:ext cx="6718433" cy="17465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REST?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594F82-1743-460E-B464-4AB499A22C67}"/>
              </a:ext>
            </a:extLst>
          </p:cNvPr>
          <p:cNvSpPr txBox="1"/>
          <p:nvPr/>
        </p:nvSpPr>
        <p:spPr>
          <a:xfrm>
            <a:off x="4672670" y="1928632"/>
            <a:ext cx="56374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Representational State Transfer.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a protocol.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set of design guidelines.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way to create easy to use and develop APIs.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Usually uses HTTP methods, but doesn’t have 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Doesn’t have a formal set of specifications.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621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09037" y="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4"/>
            <a:ext cx="6718433" cy="17465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REST?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DB6C9A-1D89-41A2-8416-821EF3840C3B}"/>
              </a:ext>
            </a:extLst>
          </p:cNvPr>
          <p:cNvSpPr txBox="1"/>
          <p:nvPr/>
        </p:nvSpPr>
        <p:spPr>
          <a:xfrm>
            <a:off x="4672670" y="1928632"/>
            <a:ext cx="56374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Representational State Transfer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a protocol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set of design guidelines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way to create easy to use and develop APIs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 descr="abstract image">
            <a:extLst>
              <a:ext uri="{FF2B5EF4-FFF2-40B4-BE49-F238E27FC236}">
                <a16:creationId xmlns:a16="http://schemas.microsoft.com/office/drawing/2014/main" id="{E9F9539B-C35C-4B89-97E3-A3EA8E6CA0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363" y="152400"/>
            <a:ext cx="12191979" cy="6857990"/>
          </a:xfrm>
          <a:prstGeom prst="rect">
            <a:avLst/>
          </a:prstGeom>
        </p:spPr>
      </p:pic>
      <p:sp>
        <p:nvSpPr>
          <p:cNvPr id="10" name="Rectangle 22">
            <a:extLst>
              <a:ext uri="{FF2B5EF4-FFF2-40B4-BE49-F238E27FC236}">
                <a16:creationId xmlns:a16="http://schemas.microsoft.com/office/drawing/2014/main" id="{4A11D2D2-C695-49FB-97C1-6D9D4C5F1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2343" y="3901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24">
            <a:extLst>
              <a:ext uri="{FF2B5EF4-FFF2-40B4-BE49-F238E27FC236}">
                <a16:creationId xmlns:a16="http://schemas.microsoft.com/office/drawing/2014/main" id="{2AFDF6E4-DC88-4B68-BF98-17BF0E3C5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9503" y="5273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9DEDAEF-B3B9-47B7-AEFA-7E3C906DA939}"/>
              </a:ext>
            </a:extLst>
          </p:cNvPr>
          <p:cNvSpPr txBox="1">
            <a:spLocks/>
          </p:cNvSpPr>
          <p:nvPr/>
        </p:nvSpPr>
        <p:spPr>
          <a:xfrm>
            <a:off x="4893151" y="794994"/>
            <a:ext cx="6718433" cy="1746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are some key parts of REST?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C1AACB-B564-47F4-834D-05197CF01B2B}"/>
              </a:ext>
            </a:extLst>
          </p:cNvPr>
          <p:cNvSpPr txBox="1"/>
          <p:nvPr/>
        </p:nvSpPr>
        <p:spPr>
          <a:xfrm>
            <a:off x="4893151" y="2296305"/>
            <a:ext cx="563740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Clients and servers can communicate and carry out requests using only the resource identifier, the action required, and what format to return the representation.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Representation could be returned in JSON, XML, plain text, or some other format.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Resources: Sources of information. Identified with a global identifier, such as a URI.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Representations: Documents that contain resource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Standard Interface: An interface that identifies resources and allows them to be manipulated with representations. Uses semantic messages.</a:t>
            </a:r>
          </a:p>
        </p:txBody>
      </p:sp>
    </p:spTree>
    <p:extLst>
      <p:ext uri="{BB962C8B-B14F-4D97-AF65-F5344CB8AC3E}">
        <p14:creationId xmlns:p14="http://schemas.microsoft.com/office/powerpoint/2010/main" val="121601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C9E287FF-04CD-4200-B39E-51BFCEF3D8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0"/>
            <a:ext cx="12191979" cy="6857990"/>
          </a:xfrm>
          <a:prstGeom prst="rect">
            <a:avLst/>
          </a:prstGeom>
        </p:spPr>
      </p:pic>
      <p:sp>
        <p:nvSpPr>
          <p:cNvPr id="5" name="Rectangle 22">
            <a:extLst>
              <a:ext uri="{FF2B5EF4-FFF2-40B4-BE49-F238E27FC236}">
                <a16:creationId xmlns:a16="http://schemas.microsoft.com/office/drawing/2014/main" id="{78D323D5-4469-408C-AAAF-AFACF634D3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24">
            <a:extLst>
              <a:ext uri="{FF2B5EF4-FFF2-40B4-BE49-F238E27FC236}">
                <a16:creationId xmlns:a16="http://schemas.microsoft.com/office/drawing/2014/main" id="{2A10A4F6-78CF-480D-A7A6-EF73F1068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85AA169-A66C-40D4-A705-7070E8317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4"/>
            <a:ext cx="6718433" cy="17465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are some of REST’s benefits?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04F305-F667-453E-B7CE-23BBC6D615C5}"/>
              </a:ext>
            </a:extLst>
          </p:cNvPr>
          <p:cNvSpPr txBox="1"/>
          <p:nvPr/>
        </p:nvSpPr>
        <p:spPr>
          <a:xfrm>
            <a:off x="4740751" y="2297748"/>
            <a:ext cx="56374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Highly scalable.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Doesn’t require a constant connection.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Doesn’t use special software for client and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Resources are addressable.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HTTP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to implement because developers don’t have to create new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229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61A9DF71-AFFD-4BD6-B587-4C2CB33473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09037" y="0"/>
            <a:ext cx="12191979" cy="6857990"/>
          </a:xfrm>
          <a:prstGeom prst="rect">
            <a:avLst/>
          </a:prstGeom>
        </p:spPr>
      </p:pic>
      <p:sp>
        <p:nvSpPr>
          <p:cNvPr id="5" name="Rectangle 22">
            <a:extLst>
              <a:ext uri="{FF2B5EF4-FFF2-40B4-BE49-F238E27FC236}">
                <a16:creationId xmlns:a16="http://schemas.microsoft.com/office/drawing/2014/main" id="{3D72A4B1-EC95-404A-9E94-8BA920BFC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24">
            <a:extLst>
              <a:ext uri="{FF2B5EF4-FFF2-40B4-BE49-F238E27FC236}">
                <a16:creationId xmlns:a16="http://schemas.microsoft.com/office/drawing/2014/main" id="{50A5955B-7E3E-4DA2-8872-4DCC8F2E3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F28FEE-213A-4568-B97B-892D18313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4"/>
            <a:ext cx="6718433" cy="17465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are some HTTP verbs (methods)?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147656-C555-48C6-B385-A5AE4FE72719}"/>
              </a:ext>
            </a:extLst>
          </p:cNvPr>
          <p:cNvSpPr txBox="1"/>
          <p:nvPr/>
        </p:nvSpPr>
        <p:spPr>
          <a:xfrm>
            <a:off x="4740751" y="2220105"/>
            <a:ext cx="563740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GET: Requests a representation.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POST: Submits something to a resource.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PUT: Replaces the current version of a resource with the new 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Delete: Deletes a resource.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are for common CRUD 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Create, Read, Update, Delete = POST, GET, PUT, DELETE.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Important to use the correct verb. GET should only retrieve information. It can’t submit anything.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488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3315717B-1F27-40D4-8CAC-D788A4D3C0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0"/>
            <a:ext cx="12191979" cy="6857990"/>
          </a:xfrm>
          <a:prstGeom prst="rect">
            <a:avLst/>
          </a:prstGeom>
        </p:spPr>
      </p:pic>
      <p:sp>
        <p:nvSpPr>
          <p:cNvPr id="5" name="Rectangle 22">
            <a:extLst>
              <a:ext uri="{FF2B5EF4-FFF2-40B4-BE49-F238E27FC236}">
                <a16:creationId xmlns:a16="http://schemas.microsoft.com/office/drawing/2014/main" id="{652EE3BC-E17C-4DC3-8A47-3E609ABC8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24">
            <a:extLst>
              <a:ext uri="{FF2B5EF4-FFF2-40B4-BE49-F238E27FC236}">
                <a16:creationId xmlns:a16="http://schemas.microsoft.com/office/drawing/2014/main" id="{8C11F3FE-89F7-4CD7-B565-934EF2BC8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DD93A85-2308-4515-9156-50E917EB9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4"/>
            <a:ext cx="6718433" cy="17465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OK, what are some more HTTP verbs?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35F630-E2EC-4D85-9D06-447D1F54AD52}"/>
              </a:ext>
            </a:extLst>
          </p:cNvPr>
          <p:cNvSpPr txBox="1"/>
          <p:nvPr/>
        </p:nvSpPr>
        <p:spPr>
          <a:xfrm>
            <a:off x="4740751" y="2389098"/>
            <a:ext cx="563740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HEAD: Like GET, but doesn’t return any kind of body, just the header.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OPTIONS: Information about different ways to communicate with the resource.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TRACE: Performs a message loopback test along the path to the resource.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CONNECT: Establishes a tunnel to a server specified by the resource.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PATCH: Partial modifications to a resource.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methods could be useful for debugging, but aren’t used often for APIs.</a:t>
            </a:r>
          </a:p>
        </p:txBody>
      </p:sp>
    </p:spTree>
    <p:extLst>
      <p:ext uri="{BB962C8B-B14F-4D97-AF65-F5344CB8AC3E}">
        <p14:creationId xmlns:p14="http://schemas.microsoft.com/office/powerpoint/2010/main" val="1401495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CC0F3D27-42A8-4733-BE70-02291625FC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0"/>
            <a:ext cx="12191979" cy="6857990"/>
          </a:xfrm>
          <a:prstGeom prst="rect">
            <a:avLst/>
          </a:prstGeom>
        </p:spPr>
      </p:pic>
      <p:sp>
        <p:nvSpPr>
          <p:cNvPr id="5" name="Rectangle 22">
            <a:extLst>
              <a:ext uri="{FF2B5EF4-FFF2-40B4-BE49-F238E27FC236}">
                <a16:creationId xmlns:a16="http://schemas.microsoft.com/office/drawing/2014/main" id="{C7ADDA62-D7EC-4A19-A476-7236F869C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24">
            <a:extLst>
              <a:ext uri="{FF2B5EF4-FFF2-40B4-BE49-F238E27FC236}">
                <a16:creationId xmlns:a16="http://schemas.microsoft.com/office/drawing/2014/main" id="{93CDA43F-4461-4831-9C76-5B7B330D3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AFBA294-C83D-454D-BE24-7B8C8ACD8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4"/>
            <a:ext cx="6718433" cy="17465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are HTTP and REST related?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3F5EA4-B8F8-4726-86FC-CD94E196C021}"/>
              </a:ext>
            </a:extLst>
          </p:cNvPr>
          <p:cNvSpPr txBox="1"/>
          <p:nvPr/>
        </p:nvSpPr>
        <p:spPr>
          <a:xfrm>
            <a:off x="4865615" y="2223083"/>
            <a:ext cx="56457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 is not HTTP and HTTP is not REST.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of HTTP methods in REST APIs makes it easy to confuse REST for HTTP.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 methods are an easy way to follow the semantic messaging guideline. The methods say what they 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 doesn’t require HTTP, and doesn’t have to use it at all. Nonstandard implementations are also allowed, such as using HTTP methods in an unusual 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 makes meeting REST standards easy.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 expands on HTTP to create a new set of useful design guidelines.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072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F5DC2760-C3CC-435B-A682-F090D93B2D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5" name="Rectangle 22">
            <a:extLst>
              <a:ext uri="{FF2B5EF4-FFF2-40B4-BE49-F238E27FC236}">
                <a16:creationId xmlns:a16="http://schemas.microsoft.com/office/drawing/2014/main" id="{A807EAD0-C82B-4683-BB63-ED6665D83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24">
            <a:extLst>
              <a:ext uri="{FF2B5EF4-FFF2-40B4-BE49-F238E27FC236}">
                <a16:creationId xmlns:a16="http://schemas.microsoft.com/office/drawing/2014/main" id="{2DAA3973-F440-4632-9CAA-BB62DBB580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E72CF02-A1C4-4EFD-AA92-CC5701588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809" y="642604"/>
            <a:ext cx="6718433" cy="17465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the stateless client/server protocol?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063C4D-AAD9-4CFD-9777-BF4C1E791BE1}"/>
              </a:ext>
            </a:extLst>
          </p:cNvPr>
          <p:cNvSpPr txBox="1"/>
          <p:nvPr/>
        </p:nvSpPr>
        <p:spPr>
          <a:xfrm>
            <a:off x="4849809" y="2062866"/>
            <a:ext cx="56374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Servers don’t store information about the state of the client.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Servers should include whatever information is necessary to allow the client to create application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request from the client to the resource has to contain enough information for the resource to understand and carry out the request.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Requests can’t rely on context that may be stored on the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client is responsible for storing session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client is also responsible for storing and updating application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068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CE58ADC3-1276-48E6-8035-3BAF07AAAE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6" name="Rectangle 22">
            <a:extLst>
              <a:ext uri="{FF2B5EF4-FFF2-40B4-BE49-F238E27FC236}">
                <a16:creationId xmlns:a16="http://schemas.microsoft.com/office/drawing/2014/main" id="{C2856FEB-7FB7-4110-957D-4BB7D60E9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24">
            <a:extLst>
              <a:ext uri="{FF2B5EF4-FFF2-40B4-BE49-F238E27FC236}">
                <a16:creationId xmlns:a16="http://schemas.microsoft.com/office/drawing/2014/main" id="{ED72390D-44DA-46A0-AFE0-6F94F8E8D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35F1C7F-728B-4B99-81F3-A2B4EAE46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809" y="642604"/>
            <a:ext cx="6718433" cy="17465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Does REST have constraints?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16F9A0-3966-4235-A184-7C6D08D515F3}"/>
              </a:ext>
            </a:extLst>
          </p:cNvPr>
          <p:cNvSpPr txBox="1"/>
          <p:nvPr/>
        </p:nvSpPr>
        <p:spPr>
          <a:xfrm>
            <a:off x="4849809" y="2062866"/>
            <a:ext cx="56374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 must be stateless.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 must be client-server.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 must be </a:t>
            </a:r>
            <a:r>
              <a:rPr lang="en-US" dirty="0" err="1"/>
              <a:t>chacheable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 must be layered.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 must have a uniform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 optionally may feature code on demand.</a:t>
            </a:r>
          </a:p>
        </p:txBody>
      </p:sp>
    </p:spTree>
    <p:extLst>
      <p:ext uri="{BB962C8B-B14F-4D97-AF65-F5344CB8AC3E}">
        <p14:creationId xmlns:p14="http://schemas.microsoft.com/office/powerpoint/2010/main" val="14725418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92E9E5-79AF-4029-8FCA-9C327D54FD8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59927E4-E194-47BE-91C2-B87D50CF51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4A532A-EA0D-41F9-B458-AF9358EF2F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{F90EF804-E4F3-44AA-8249-6AFCFD3C97BB}tf56410444</Template>
  <TotalTime>0</TotalTime>
  <Words>711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Avenir Next LT Pro Light</vt:lpstr>
      <vt:lpstr>Garamond</vt:lpstr>
      <vt:lpstr>SavonVTI</vt:lpstr>
      <vt:lpstr>REST</vt:lpstr>
      <vt:lpstr>What is REST?</vt:lpstr>
      <vt:lpstr>What is REST?</vt:lpstr>
      <vt:lpstr>What are some of REST’s benefits?</vt:lpstr>
      <vt:lpstr>What are some HTTP verbs (methods)?</vt:lpstr>
      <vt:lpstr>OK, what are some more HTTP verbs? </vt:lpstr>
      <vt:lpstr>How are HTTP and REST related?</vt:lpstr>
      <vt:lpstr>What is the stateless client/server protocol?</vt:lpstr>
      <vt:lpstr>Does REST have constraints?</vt:lpstr>
      <vt:lpstr>What kind of constraints does REST have?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2020-05-04T03:47:58Z</dcterms:created>
  <dcterms:modified xsi:type="dcterms:W3CDTF">2020-05-11T03:25:03Z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