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58" r:id="rId7"/>
    <p:sldId id="263" r:id="rId8"/>
    <p:sldId id="259" r:id="rId9"/>
    <p:sldId id="260" r:id="rId10"/>
    <p:sldId id="266" r:id="rId11"/>
    <p:sldId id="261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fulapi.net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tapitutorial.com/lessons/httpmethods.html" TargetMode="External"/><Relationship Id="rId4" Type="http://schemas.openxmlformats.org/officeDocument/2006/relationships/hyperlink" Target="https://www.mulesoft.com/resources/api/restful-ap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RESTful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</a:rPr>
              <a:t>How are REST principles applied to APIs?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4204-F511-4868-9F3D-A955CADE6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715F3-1827-4334-B8E8-51A66703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13ED35D9-BB01-45B5-AE08-2A5BFDF31B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D5E7610F-B3CD-4492-BBBD-26F347A86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BA86479E-E67C-4B8A-AAB1-213FE7557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4F4CA3-6AC7-41C0-9C25-9C3505262171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 did you get this information?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F1D6A4-C631-476C-B6AF-85FD22EA5FDA}"/>
              </a:ext>
            </a:extLst>
          </p:cNvPr>
          <p:cNvSpPr txBox="1"/>
          <p:nvPr/>
        </p:nvSpPr>
        <p:spPr>
          <a:xfrm>
            <a:off x="4740751" y="2389098"/>
            <a:ext cx="6384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https://restfulapi.net/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https://www.mulesoft.com/resources/api/restful-api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https://www.restapitutorial.com/lessons/httpmethods.html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3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2C0-14E3-4975-9A22-984F263C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8196-CC92-4C43-86E0-13889D4E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7677F099-A1F0-4E71-9D69-C03BA3009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13FF68F-C7E9-49EA-8557-5A01C30A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FEAD2CA3-BD1A-4998-8689-2BD33A812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C33351-46AC-4821-BD85-92229589991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a RESTful API?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A286B-8316-4A29-8A3C-EE9F92AF9B57}"/>
              </a:ext>
            </a:extLst>
          </p:cNvPr>
          <p:cNvSpPr txBox="1"/>
          <p:nvPr/>
        </p:nvSpPr>
        <p:spPr>
          <a:xfrm>
            <a:off x="4748169" y="2656778"/>
            <a:ext cx="65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5662-B7C0-461D-935E-901AA722C356}"/>
              </a:ext>
            </a:extLst>
          </p:cNvPr>
          <p:cNvSpPr txBox="1"/>
          <p:nvPr/>
        </p:nvSpPr>
        <p:spPr>
          <a:xfrm>
            <a:off x="4748168" y="2014194"/>
            <a:ext cx="63770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Applies REST architecture principles to API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Client-Server: User interface and data storage are separated.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Stateless: Requests from the client must contain all information necessary to understand the request. Requests cannot use context that might be stored on the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Cacheable: Implicitly or explicitly label response data as cacheable or non-cacheable. Clients are allowed to reuse cached data for other later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Layered: REST architecture has layers with hierarchy. Components can only see what’s in the layer they’re interacting with.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Uniform Interface: The software engineering principle of generality makes the architecture simple and interactions visible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Code on Demand:</a:t>
            </a:r>
            <a:r>
              <a:rPr lang="en-US" sz="1600" dirty="0"/>
              <a:t> Enhance client functionality with scripts or applets. This is optional.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14947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14D38D-45D2-4253-ABB8-1AEFA974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bstract image">
            <a:extLst>
              <a:ext uri="{FF2B5EF4-FFF2-40B4-BE49-F238E27FC236}">
                <a16:creationId xmlns:a16="http://schemas.microsoft.com/office/drawing/2014/main" id="{BE6EC784-BC18-444C-A711-6A5B9CA6A0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10" name="Rectangle 22">
            <a:extLst>
              <a:ext uri="{FF2B5EF4-FFF2-40B4-BE49-F238E27FC236}">
                <a16:creationId xmlns:a16="http://schemas.microsoft.com/office/drawing/2014/main" id="{AC78AF97-B0C7-40E6-8FEF-F3B835145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24">
            <a:extLst>
              <a:ext uri="{FF2B5EF4-FFF2-40B4-BE49-F238E27FC236}">
                <a16:creationId xmlns:a16="http://schemas.microsoft.com/office/drawing/2014/main" id="{C2058EC2-1422-4BA6-AB18-A692CCAF7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A66A3B8-D739-4317-8B79-FD5CD4CEAB1B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What’s so great about RESTful APIs?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950D3D-F346-42AC-ADB7-A92ECD3257C0}"/>
              </a:ext>
            </a:extLst>
          </p:cNvPr>
          <p:cNvSpPr txBox="1"/>
          <p:nvPr/>
        </p:nvSpPr>
        <p:spPr>
          <a:xfrm>
            <a:off x="4874004" y="2298583"/>
            <a:ext cx="65851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HTTP methods, so nothing new has to be created. HTTP methods are also descriptive, making it easier to tell what’s happening.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Breaks the API down into components, allowing updates or expansions without refactoring the whole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Modularity allows developers to work on specific pieces of the API. This could make development or deployment faster.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RESTful APIs generally use less bandwidth than SOAP (a competing design standard), making them ideal for web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RESTful APIs can return data in many formats, such as JSON, XML, plain text, and many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also be applied to developing cloud based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3E6C-CF3C-459F-8C32-3B4B8003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965B1-2C4C-47C8-BFA2-F8F7F5812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CDFCA3E0-993D-4C4D-9407-788BEE9A63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185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0C287D0F-1DC9-429B-B569-7D663C93C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0A423EDD-FB6D-46A7-9825-F0C62331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10A1848-6504-418E-8715-6A84FCC5266B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what’s not so great about them?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CD275F-B2FD-4BE0-8C56-F177D0DDCA41}"/>
              </a:ext>
            </a:extLst>
          </p:cNvPr>
          <p:cNvSpPr txBox="1"/>
          <p:nvPr/>
        </p:nvSpPr>
        <p:spPr>
          <a:xfrm>
            <a:off x="4740751" y="2298583"/>
            <a:ext cx="63844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isn’t a standardized set of rules dictating exactly what makes a RESTful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REST’s design constraints mean it simply can’t meet some design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Complicated APIs have a lot of components, which can be difficult to maintain and troubleshoot.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definite learning curve associated with creating RESTful APIs. Development might be slow at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RESTful APIs should only use HTTP methods. This may limit what the API can 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some HTTP methods are unevenly supported. It’s important to be aware of users’ software and its capabilities.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18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41C9-811E-4DAC-B309-20CE65E6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5D09FF67-4FE4-4811-A02B-1D04F4F04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7733" y="2618384"/>
            <a:ext cx="4896533" cy="2819794"/>
          </a:xfrm>
        </p:spPr>
      </p:pic>
      <p:pic>
        <p:nvPicPr>
          <p:cNvPr id="9" name="Picture 8" descr="abstract image">
            <a:extLst>
              <a:ext uri="{FF2B5EF4-FFF2-40B4-BE49-F238E27FC236}">
                <a16:creationId xmlns:a16="http://schemas.microsoft.com/office/drawing/2014/main" id="{A7A10B61-5F2F-42F1-8A29-D1192AB7D1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79" cy="6857990"/>
          </a:xfrm>
          <a:prstGeom prst="rect">
            <a:avLst/>
          </a:prstGeom>
        </p:spPr>
      </p:pic>
      <p:sp>
        <p:nvSpPr>
          <p:cNvPr id="10" name="Rectangle 22">
            <a:extLst>
              <a:ext uri="{FF2B5EF4-FFF2-40B4-BE49-F238E27FC236}">
                <a16:creationId xmlns:a16="http://schemas.microsoft.com/office/drawing/2014/main" id="{B46F993E-DD0E-4DC3-B72C-E298C7B76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24">
            <a:extLst>
              <a:ext uri="{FF2B5EF4-FFF2-40B4-BE49-F238E27FC236}">
                <a16:creationId xmlns:a16="http://schemas.microsoft.com/office/drawing/2014/main" id="{49DA7C2E-6465-445D-8B95-EEA22E1F5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7AA6A76-E8F7-4213-A706-A3725EBC7C8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do you communicate with a website?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554873A-52D7-487B-8BB5-F5769FC7F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229" y="2648613"/>
            <a:ext cx="4896533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848C-7136-458A-A328-69F81ACA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07F8D-DF93-49C4-8811-C82F4CFB0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3D8A05C7-A566-4C03-B93B-62F1686186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7121E655-6413-4DFA-A280-A11AB5EC4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54A8480B-4456-4C19-98F0-BB456DCF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CD9338-10D4-47F0-8AA9-F541734035B9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you explain that diagram?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C8071A-BEDB-48C9-8A06-5F6B04D458BF}"/>
              </a:ext>
            </a:extLst>
          </p:cNvPr>
          <p:cNvSpPr txBox="1"/>
          <p:nvPr/>
        </p:nvSpPr>
        <p:spPr>
          <a:xfrm>
            <a:off x="4740751" y="2103120"/>
            <a:ext cx="63844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HTTP GET method is used to load the home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HTTP GET method is used to load posts.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HTTP GET method is used to load the about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HTTP POST method is used to create a new post.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HTTP PATCH method is used to edit an existing post.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HTTP GET method is used to navigate from posts back to home.</a:t>
            </a:r>
          </a:p>
        </p:txBody>
      </p:sp>
    </p:spTree>
    <p:extLst>
      <p:ext uri="{BB962C8B-B14F-4D97-AF65-F5344CB8AC3E}">
        <p14:creationId xmlns:p14="http://schemas.microsoft.com/office/powerpoint/2010/main" val="136191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9FAD-CAFF-4A53-A5F8-44FA85D55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6604C-7E94-4F56-9894-849747CBC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06D2B62B-DCDF-45C8-A93F-17DAAAFE2A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EF0FC22D-145E-43EA-AE0A-002BB3D4E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089BF3B3-211E-4B8E-BA97-AC5B2FA8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6D8A8A-773C-44DC-AD0E-86A48576D28D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the best choices for HTTP methods?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A50F1-B137-452C-90FA-63ACF630CF7E}"/>
              </a:ext>
            </a:extLst>
          </p:cNvPr>
          <p:cNvSpPr txBox="1"/>
          <p:nvPr/>
        </p:nvSpPr>
        <p:spPr>
          <a:xfrm>
            <a:off x="4740751" y="2103120"/>
            <a:ext cx="63844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get data, use 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create something new, use 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modify an existing resource, use POST.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delete a resource, use DELETE.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PATCH can be used to partially update a resource. Patch can be more efficient, but it’s less evenly supported.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no strict rules defining which HTTP methods RESTful APIs must use.</a:t>
            </a:r>
          </a:p>
        </p:txBody>
      </p:sp>
    </p:spTree>
    <p:extLst>
      <p:ext uri="{BB962C8B-B14F-4D97-AF65-F5344CB8AC3E}">
        <p14:creationId xmlns:p14="http://schemas.microsoft.com/office/powerpoint/2010/main" val="130122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73C3-B418-4B58-91B0-57BA0433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8EEE1-B2E6-4D81-8E99-7686D7FF6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FFC12216-5CD5-4219-A26D-70D933A458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0E860E3D-DF4B-4957-9E0B-EEE33422E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6F1D8D1C-FF28-4C2A-99A4-73AAE870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D38A57-F1D9-49BF-A496-C09A8C375B6D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do you use a RESTful API?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5ECE91-D2A3-4DCE-98C6-FBB09EADF80A}"/>
              </a:ext>
            </a:extLst>
          </p:cNvPr>
          <p:cNvSpPr txBox="1"/>
          <p:nvPr/>
        </p:nvSpPr>
        <p:spPr>
          <a:xfrm>
            <a:off x="4740751" y="2231472"/>
            <a:ext cx="63844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RESTful APIs work by breaking transactions down into components called modules.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module only handles a small part of the transaction.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information request is part of the transaction.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RESTful APIs have taken over the web because they use less bandwidth than SOAP.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applications also use RESTful APIs for similar reasons.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Modularity allows for flexible, fast development and deployment.</a:t>
            </a:r>
          </a:p>
        </p:txBody>
      </p:sp>
    </p:spTree>
    <p:extLst>
      <p:ext uri="{BB962C8B-B14F-4D97-AF65-F5344CB8AC3E}">
        <p14:creationId xmlns:p14="http://schemas.microsoft.com/office/powerpoint/2010/main" val="236513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4FE3-EFB1-4A1D-9E67-2F6F9C8D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9FE3D-1DA3-46C7-9B29-2B1CD45AE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EA85409A-3057-4028-840F-9387816D42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211ADEE1-44B5-42DD-B4FD-704236E34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0292DABC-B12E-42A2-BE55-33754DABA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A3F292-2DF3-42BA-871E-A754342BB068}"/>
              </a:ext>
            </a:extLst>
          </p:cNvPr>
          <p:cNvSpPr txBox="1">
            <a:spLocks/>
          </p:cNvSpPr>
          <p:nvPr/>
        </p:nvSpPr>
        <p:spPr>
          <a:xfrm>
            <a:off x="4740751" y="642594"/>
            <a:ext cx="6718433" cy="174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What’s a URI? What’s a URL?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37FC84-C427-4C5C-8BAA-A092642BCAFB}"/>
              </a:ext>
            </a:extLst>
          </p:cNvPr>
          <p:cNvSpPr txBox="1"/>
          <p:nvPr/>
        </p:nvSpPr>
        <p:spPr>
          <a:xfrm>
            <a:off x="4740750" y="2103120"/>
            <a:ext cx="6384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URLs are URIs. Not all URIs are URLs.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URLs are a subset of URIs.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URI is a Uniform Resource Identifier.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URI is just the name of the resource.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URL is a Uniform Resource Locator.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URL tell a client how to get to the resource.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URI tells the client how to reach the resource, it’s also a URL.</a:t>
            </a:r>
          </a:p>
        </p:txBody>
      </p:sp>
    </p:spTree>
    <p:extLst>
      <p:ext uri="{BB962C8B-B14F-4D97-AF65-F5344CB8AC3E}">
        <p14:creationId xmlns:p14="http://schemas.microsoft.com/office/powerpoint/2010/main" val="1552869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{DFEE6CB2-623E-4866-86C3-28E1044564ED}tf56410444</Template>
  <TotalTime>0</TotalTime>
  <Words>729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 Next LT Pro Light</vt:lpstr>
      <vt:lpstr>Garamond</vt:lpstr>
      <vt:lpstr>SavonVTI</vt:lpstr>
      <vt:lpstr>RESTful APIs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2020-05-10T13:46:18Z</dcterms:created>
  <dcterms:modified xsi:type="dcterms:W3CDTF">2020-05-11T03:24:47Z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