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9" r:id="rId7"/>
    <p:sldId id="265" r:id="rId8"/>
    <p:sldId id="266" r:id="rId9"/>
    <p:sldId id="267" r:id="rId10"/>
    <p:sldId id="272" r:id="rId11"/>
    <p:sldId id="270" r:id="rId12"/>
    <p:sldId id="273"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solutions/devops/"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docs.microsoft.com/en-us/azure/azure-function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4" y="2301727"/>
            <a:ext cx="4775075" cy="2747741"/>
          </a:xfrm>
        </p:spPr>
        <p:txBody>
          <a:bodyPr>
            <a:noAutofit/>
          </a:bodyPr>
          <a:lstStyle/>
          <a:p>
            <a:r>
              <a:rPr lang="en-US" sz="4000" i="1" dirty="0"/>
              <a:t>Microservices</a:t>
            </a:r>
            <a:br>
              <a:rPr lang="en-US" sz="4000" i="1" dirty="0"/>
            </a:br>
            <a:r>
              <a:rPr lang="en-US" sz="4000" dirty="0"/>
              <a:t> </a:t>
            </a:r>
            <a:endParaRPr lang="en-US" sz="4000"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Where did you get this information?</a:t>
            </a:r>
          </a:p>
        </p:txBody>
      </p:sp>
      <p:sp>
        <p:nvSpPr>
          <p:cNvPr id="7" name="TextBox 6">
            <a:extLst>
              <a:ext uri="{FF2B5EF4-FFF2-40B4-BE49-F238E27FC236}">
                <a16:creationId xmlns:a16="http://schemas.microsoft.com/office/drawing/2014/main" id="{76F8DBAD-C386-4A60-B5E4-0DBCB51DFD4C}"/>
              </a:ext>
            </a:extLst>
          </p:cNvPr>
          <p:cNvSpPr txBox="1"/>
          <p:nvPr/>
        </p:nvSpPr>
        <p:spPr>
          <a:xfrm>
            <a:off x="4740751" y="2389098"/>
            <a:ext cx="6384449" cy="923330"/>
          </a:xfrm>
          <a:prstGeom prst="rect">
            <a:avLst/>
          </a:prstGeom>
          <a:noFill/>
        </p:spPr>
        <p:txBody>
          <a:bodyPr wrap="square" rtlCol="0">
            <a:spAutoFit/>
          </a:bodyPr>
          <a:lstStyle/>
          <a:p>
            <a:pPr marL="342900" indent="-342900">
              <a:buFont typeface="+mj-lt"/>
              <a:buAutoNum type="arabicPeriod"/>
            </a:pPr>
            <a:r>
              <a:rPr lang="en-US" dirty="0">
                <a:hlinkClick r:id="rId3"/>
              </a:rPr>
              <a:t>https://azure.microsoft.com/en-us/solutions/devops/</a:t>
            </a:r>
            <a:endParaRPr lang="en-US" dirty="0"/>
          </a:p>
          <a:p>
            <a:pPr marL="342900" indent="-342900">
              <a:buFont typeface="+mj-lt"/>
              <a:buAutoNum type="arabicPeriod"/>
            </a:pPr>
            <a:r>
              <a:rPr lang="en-US">
                <a:hlinkClick r:id="rId4"/>
              </a:rPr>
              <a:t>https://docs.microsoft.com/en-us/azure/azure-functions/</a:t>
            </a:r>
            <a:endParaRPr lang="en-US" dirty="0"/>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A2C0-14E3-4975-9A22-984F263C83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518196-CC92-4C43-86E0-13889D4E09C2}"/>
              </a:ext>
            </a:extLst>
          </p:cNvPr>
          <p:cNvSpPr>
            <a:spLocks noGrp="1"/>
          </p:cNvSpPr>
          <p:nvPr>
            <p:ph idx="1"/>
          </p:nvPr>
        </p:nvSpPr>
        <p:spPr/>
        <p:txBody>
          <a:bodyPr/>
          <a:lstStyle/>
          <a:p>
            <a:endParaRPr lang="en-US"/>
          </a:p>
        </p:txBody>
      </p:sp>
      <p:pic>
        <p:nvPicPr>
          <p:cNvPr id="4" name="Picture 3" descr="abstract image">
            <a:extLst>
              <a:ext uri="{FF2B5EF4-FFF2-40B4-BE49-F238E27FC236}">
                <a16:creationId xmlns:a16="http://schemas.microsoft.com/office/drawing/2014/main" id="{7677F099-A1F0-4E71-9D69-C03BA3009CD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5" name="Rectangle 22">
            <a:extLst>
              <a:ext uri="{FF2B5EF4-FFF2-40B4-BE49-F238E27FC236}">
                <a16:creationId xmlns:a16="http://schemas.microsoft.com/office/drawing/2014/main" id="{A13FF68F-C7E9-49EA-8557-5A01C30AC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24">
            <a:extLst>
              <a:ext uri="{FF2B5EF4-FFF2-40B4-BE49-F238E27FC236}">
                <a16:creationId xmlns:a16="http://schemas.microsoft.com/office/drawing/2014/main" id="{FEAD2CA3-BD1A-4998-8689-2BD33A812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AC33351-46AC-4821-BD85-922295899919}"/>
              </a:ext>
            </a:extLst>
          </p:cNvPr>
          <p:cNvSpPr txBox="1">
            <a:spLocks/>
          </p:cNvSpPr>
          <p:nvPr/>
        </p:nvSpPr>
        <p:spPr>
          <a:xfrm>
            <a:off x="4740751" y="642594"/>
            <a:ext cx="6718433" cy="1746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solidFill>
                  <a:schemeClr val="tx1">
                    <a:lumMod val="75000"/>
                    <a:lumOff val="25000"/>
                  </a:schemeClr>
                </a:solidFill>
              </a:rPr>
              <a:t>What are Microservices?</a:t>
            </a:r>
          </a:p>
        </p:txBody>
      </p:sp>
      <p:sp>
        <p:nvSpPr>
          <p:cNvPr id="8" name="TextBox 7">
            <a:extLst>
              <a:ext uri="{FF2B5EF4-FFF2-40B4-BE49-F238E27FC236}">
                <a16:creationId xmlns:a16="http://schemas.microsoft.com/office/drawing/2014/main" id="{939A286B-8316-4A29-8A3C-EE9F92AF9B57}"/>
              </a:ext>
            </a:extLst>
          </p:cNvPr>
          <p:cNvSpPr txBox="1"/>
          <p:nvPr/>
        </p:nvSpPr>
        <p:spPr>
          <a:xfrm>
            <a:off x="4748169" y="2656778"/>
            <a:ext cx="6514191"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73715662-B7C0-461D-935E-901AA722C356}"/>
              </a:ext>
            </a:extLst>
          </p:cNvPr>
          <p:cNvSpPr txBox="1"/>
          <p:nvPr/>
        </p:nvSpPr>
        <p:spPr>
          <a:xfrm>
            <a:off x="4748168" y="2014194"/>
            <a:ext cx="6377031"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Microservices are a smaller version of services in a Service. Oriented Architecture.</a:t>
            </a:r>
          </a:p>
          <a:p>
            <a:pPr marL="285750" indent="-285750">
              <a:buFont typeface="Arial" panose="020B0604020202020204" pitchFamily="34" charset="0"/>
              <a:buChar char="•"/>
            </a:pPr>
            <a:r>
              <a:rPr lang="en-US" sz="1600" dirty="0"/>
              <a:t>Microservices are often individual functions.</a:t>
            </a:r>
          </a:p>
          <a:p>
            <a:pPr marL="285750" indent="-285750">
              <a:buFont typeface="Arial" panose="020B0604020202020204" pitchFamily="34" charset="0"/>
              <a:buChar char="•"/>
            </a:pPr>
            <a:r>
              <a:rPr lang="en-US" sz="1600" dirty="0"/>
              <a:t>Each component communicates via the API.</a:t>
            </a:r>
          </a:p>
          <a:p>
            <a:pPr marL="285750" indent="-285750">
              <a:buFont typeface="Arial" panose="020B0604020202020204" pitchFamily="34" charset="0"/>
              <a:buChar char="•"/>
            </a:pPr>
            <a:r>
              <a:rPr lang="en-US" sz="1600" dirty="0"/>
              <a:t>Each component is created to deal with one specific issue, like logging in, searching, or generating content.</a:t>
            </a:r>
          </a:p>
          <a:p>
            <a:pPr marL="285750" indent="-285750">
              <a:buFont typeface="Arial" panose="020B0604020202020204" pitchFamily="34" charset="0"/>
              <a:buChar char="•"/>
            </a:pPr>
            <a:r>
              <a:rPr lang="en-US" sz="1600" dirty="0"/>
              <a:t>Components aren’t tightly coupled, so they can be expanded, altered, scaled, etc. without changing other components.</a:t>
            </a:r>
          </a:p>
          <a:p>
            <a:pPr marL="285750" indent="-285750">
              <a:buFont typeface="Arial" panose="020B0604020202020204" pitchFamily="34" charset="0"/>
              <a:buChar char="•"/>
            </a:pPr>
            <a:r>
              <a:rPr lang="en-US" sz="1600" dirty="0"/>
              <a:t>Applications are built with many individual microservice components.</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314947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A2C0-14E3-4975-9A22-984F263C83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518196-CC92-4C43-86E0-13889D4E09C2}"/>
              </a:ext>
            </a:extLst>
          </p:cNvPr>
          <p:cNvSpPr>
            <a:spLocks noGrp="1"/>
          </p:cNvSpPr>
          <p:nvPr>
            <p:ph idx="1"/>
          </p:nvPr>
        </p:nvSpPr>
        <p:spPr/>
        <p:txBody>
          <a:bodyPr/>
          <a:lstStyle/>
          <a:p>
            <a:endParaRPr lang="en-US"/>
          </a:p>
        </p:txBody>
      </p:sp>
      <p:pic>
        <p:nvPicPr>
          <p:cNvPr id="4" name="Picture 3" descr="abstract image">
            <a:extLst>
              <a:ext uri="{FF2B5EF4-FFF2-40B4-BE49-F238E27FC236}">
                <a16:creationId xmlns:a16="http://schemas.microsoft.com/office/drawing/2014/main" id="{7677F099-A1F0-4E71-9D69-C03BA3009CD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5" name="Rectangle 22">
            <a:extLst>
              <a:ext uri="{FF2B5EF4-FFF2-40B4-BE49-F238E27FC236}">
                <a16:creationId xmlns:a16="http://schemas.microsoft.com/office/drawing/2014/main" id="{A13FF68F-C7E9-49EA-8557-5A01C30AC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24">
            <a:extLst>
              <a:ext uri="{FF2B5EF4-FFF2-40B4-BE49-F238E27FC236}">
                <a16:creationId xmlns:a16="http://schemas.microsoft.com/office/drawing/2014/main" id="{FEAD2CA3-BD1A-4998-8689-2BD33A812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AC33351-46AC-4821-BD85-922295899919}"/>
              </a:ext>
            </a:extLst>
          </p:cNvPr>
          <p:cNvSpPr txBox="1">
            <a:spLocks/>
          </p:cNvSpPr>
          <p:nvPr/>
        </p:nvSpPr>
        <p:spPr>
          <a:xfrm>
            <a:off x="4740751" y="642594"/>
            <a:ext cx="6718433" cy="1746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solidFill>
                  <a:schemeClr val="tx1">
                    <a:lumMod val="75000"/>
                    <a:lumOff val="25000"/>
                  </a:schemeClr>
                </a:solidFill>
              </a:rPr>
              <a:t>What is an API Gateway?</a:t>
            </a:r>
          </a:p>
        </p:txBody>
      </p:sp>
      <p:sp>
        <p:nvSpPr>
          <p:cNvPr id="8" name="TextBox 7">
            <a:extLst>
              <a:ext uri="{FF2B5EF4-FFF2-40B4-BE49-F238E27FC236}">
                <a16:creationId xmlns:a16="http://schemas.microsoft.com/office/drawing/2014/main" id="{939A286B-8316-4A29-8A3C-EE9F92AF9B57}"/>
              </a:ext>
            </a:extLst>
          </p:cNvPr>
          <p:cNvSpPr txBox="1"/>
          <p:nvPr/>
        </p:nvSpPr>
        <p:spPr>
          <a:xfrm>
            <a:off x="4748169" y="2656778"/>
            <a:ext cx="6514191"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73715662-B7C0-461D-935E-901AA722C356}"/>
              </a:ext>
            </a:extLst>
          </p:cNvPr>
          <p:cNvSpPr txBox="1"/>
          <p:nvPr/>
        </p:nvSpPr>
        <p:spPr>
          <a:xfrm>
            <a:off x="4748168" y="2014194"/>
            <a:ext cx="6377031"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API gateway allows different microservice components to connect.</a:t>
            </a:r>
          </a:p>
          <a:p>
            <a:pPr marL="285750" indent="-285750">
              <a:buFont typeface="Arial" panose="020B0604020202020204" pitchFamily="34" charset="0"/>
              <a:buChar char="•"/>
            </a:pPr>
            <a:r>
              <a:rPr lang="en-US" sz="1600" dirty="0"/>
              <a:t>These connections might be between microservices.</a:t>
            </a:r>
          </a:p>
          <a:p>
            <a:pPr marL="285750" indent="-285750">
              <a:buFont typeface="Arial" panose="020B0604020202020204" pitchFamily="34" charset="0"/>
              <a:buChar char="•"/>
            </a:pPr>
            <a:r>
              <a:rPr lang="en-US" sz="1600" dirty="0"/>
              <a:t>The client also needs to be able to communicate with at least one microservice.</a:t>
            </a:r>
          </a:p>
          <a:p>
            <a:pPr marL="285750" indent="-285750">
              <a:buFont typeface="Arial" panose="020B0604020202020204" pitchFamily="34" charset="0"/>
              <a:buChar char="•"/>
            </a:pPr>
            <a:r>
              <a:rPr lang="en-US" sz="1600" dirty="0"/>
              <a:t>The API gateway can also connect to other applications, which may not be built using the microservice architecture.</a:t>
            </a:r>
          </a:p>
          <a:p>
            <a:pPr marL="285750" indent="-285750">
              <a:buFont typeface="Arial" panose="020B0604020202020204" pitchFamily="34" charset="0"/>
              <a:buChar char="•"/>
            </a:pPr>
            <a:r>
              <a:rPr lang="en-US" sz="1600" dirty="0"/>
              <a:t>Many microservice deployments are built in the cloud.</a:t>
            </a:r>
          </a:p>
          <a:p>
            <a:pPr marL="285750" indent="-285750">
              <a:buFont typeface="Arial" panose="020B0604020202020204" pitchFamily="34" charset="0"/>
              <a:buChar char="•"/>
            </a:pPr>
            <a:r>
              <a:rPr lang="en-US" sz="1600" dirty="0"/>
              <a:t>Cloud platform providers have tools for cloud API gateway design.</a:t>
            </a:r>
          </a:p>
          <a:p>
            <a:pPr marL="285750" indent="-285750">
              <a:buFont typeface="Arial" panose="020B0604020202020204" pitchFamily="34" charset="0"/>
              <a:buChar char="•"/>
            </a:pPr>
            <a:r>
              <a:rPr lang="en-US" sz="1600" dirty="0"/>
              <a:t>Cloud API gateways usually follow a few design patterns.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6110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A2C0-14E3-4975-9A22-984F263C83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518196-CC92-4C43-86E0-13889D4E09C2}"/>
              </a:ext>
            </a:extLst>
          </p:cNvPr>
          <p:cNvSpPr>
            <a:spLocks noGrp="1"/>
          </p:cNvSpPr>
          <p:nvPr>
            <p:ph idx="1"/>
          </p:nvPr>
        </p:nvSpPr>
        <p:spPr/>
        <p:txBody>
          <a:bodyPr/>
          <a:lstStyle/>
          <a:p>
            <a:endParaRPr lang="en-US"/>
          </a:p>
        </p:txBody>
      </p:sp>
      <p:pic>
        <p:nvPicPr>
          <p:cNvPr id="4" name="Picture 3" descr="abstract image">
            <a:extLst>
              <a:ext uri="{FF2B5EF4-FFF2-40B4-BE49-F238E27FC236}">
                <a16:creationId xmlns:a16="http://schemas.microsoft.com/office/drawing/2014/main" id="{7677F099-A1F0-4E71-9D69-C03BA3009CD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5" name="Rectangle 22">
            <a:extLst>
              <a:ext uri="{FF2B5EF4-FFF2-40B4-BE49-F238E27FC236}">
                <a16:creationId xmlns:a16="http://schemas.microsoft.com/office/drawing/2014/main" id="{A13FF68F-C7E9-49EA-8557-5A01C30AC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24">
            <a:extLst>
              <a:ext uri="{FF2B5EF4-FFF2-40B4-BE49-F238E27FC236}">
                <a16:creationId xmlns:a16="http://schemas.microsoft.com/office/drawing/2014/main" id="{FEAD2CA3-BD1A-4998-8689-2BD33A812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AC33351-46AC-4821-BD85-922295899919}"/>
              </a:ext>
            </a:extLst>
          </p:cNvPr>
          <p:cNvSpPr txBox="1">
            <a:spLocks/>
          </p:cNvSpPr>
          <p:nvPr/>
        </p:nvSpPr>
        <p:spPr>
          <a:xfrm>
            <a:off x="4740751" y="642594"/>
            <a:ext cx="6718433" cy="1746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solidFill>
                  <a:schemeClr val="tx1">
                    <a:lumMod val="75000"/>
                    <a:lumOff val="25000"/>
                  </a:schemeClr>
                </a:solidFill>
              </a:rPr>
              <a:t>What are Advantages of Microservices?</a:t>
            </a:r>
          </a:p>
        </p:txBody>
      </p:sp>
      <p:sp>
        <p:nvSpPr>
          <p:cNvPr id="8" name="TextBox 7">
            <a:extLst>
              <a:ext uri="{FF2B5EF4-FFF2-40B4-BE49-F238E27FC236}">
                <a16:creationId xmlns:a16="http://schemas.microsoft.com/office/drawing/2014/main" id="{939A286B-8316-4A29-8A3C-EE9F92AF9B57}"/>
              </a:ext>
            </a:extLst>
          </p:cNvPr>
          <p:cNvSpPr txBox="1"/>
          <p:nvPr/>
        </p:nvSpPr>
        <p:spPr>
          <a:xfrm>
            <a:off x="4748169" y="2656778"/>
            <a:ext cx="6514191"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B430DC75-A57A-48A1-AB07-2F4C1F29484B}"/>
              </a:ext>
            </a:extLst>
          </p:cNvPr>
          <p:cNvSpPr txBox="1"/>
          <p:nvPr/>
        </p:nvSpPr>
        <p:spPr>
          <a:xfrm>
            <a:off x="4748168" y="2014194"/>
            <a:ext cx="6377031"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Microservices are fast to develop because teams are working on one small piece of code, not a complex application.</a:t>
            </a:r>
          </a:p>
          <a:p>
            <a:pPr marL="285750" indent="-285750">
              <a:buFont typeface="Arial" panose="020B0604020202020204" pitchFamily="34" charset="0"/>
              <a:buChar char="•"/>
            </a:pPr>
            <a:r>
              <a:rPr lang="en-US" sz="1600" dirty="0"/>
              <a:t>Deployment can be faster because components can be pushed out as they’re completed.</a:t>
            </a:r>
          </a:p>
          <a:p>
            <a:pPr marL="285750" indent="-285750">
              <a:buFont typeface="Arial" panose="020B0604020202020204" pitchFamily="34" charset="0"/>
              <a:buChar char="•"/>
            </a:pPr>
            <a:r>
              <a:rPr lang="en-US" sz="1600" dirty="0"/>
              <a:t>Code can be reused. Multiple applications might use the same microservice.</a:t>
            </a:r>
          </a:p>
          <a:p>
            <a:pPr marL="285750" indent="-285750">
              <a:buFont typeface="Arial" panose="020B0604020202020204" pitchFamily="34" charset="0"/>
              <a:buChar char="•"/>
            </a:pPr>
            <a:r>
              <a:rPr lang="en-US" sz="1600" dirty="0"/>
              <a:t>Scaling is flexible. Each individual service can be scaled in or out to meet needs.</a:t>
            </a:r>
          </a:p>
          <a:p>
            <a:pPr marL="285750" indent="-285750">
              <a:buFont typeface="Arial" panose="020B0604020202020204" pitchFamily="34" charset="0"/>
              <a:buChar char="•"/>
            </a:pPr>
            <a:r>
              <a:rPr lang="en-US" sz="1600" dirty="0"/>
              <a:t>Developers can write individual components in different languages, allowing them to choose what’s best for each situation.</a:t>
            </a:r>
          </a:p>
          <a:p>
            <a:pPr marL="285750" indent="-285750">
              <a:buFont typeface="Arial" panose="020B0604020202020204" pitchFamily="34" charset="0"/>
              <a:buChar char="•"/>
            </a:pPr>
            <a:r>
              <a:rPr lang="en-US" sz="1600" dirty="0"/>
              <a:t>Services aren’t tightly coupled. Failure of one component won’t break the entire application.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95833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A2C0-14E3-4975-9A22-984F263C83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518196-CC92-4C43-86E0-13889D4E09C2}"/>
              </a:ext>
            </a:extLst>
          </p:cNvPr>
          <p:cNvSpPr>
            <a:spLocks noGrp="1"/>
          </p:cNvSpPr>
          <p:nvPr>
            <p:ph idx="1"/>
          </p:nvPr>
        </p:nvSpPr>
        <p:spPr/>
        <p:txBody>
          <a:bodyPr/>
          <a:lstStyle/>
          <a:p>
            <a:endParaRPr lang="en-US"/>
          </a:p>
        </p:txBody>
      </p:sp>
      <p:pic>
        <p:nvPicPr>
          <p:cNvPr id="4" name="Picture 3" descr="abstract image">
            <a:extLst>
              <a:ext uri="{FF2B5EF4-FFF2-40B4-BE49-F238E27FC236}">
                <a16:creationId xmlns:a16="http://schemas.microsoft.com/office/drawing/2014/main" id="{7677F099-A1F0-4E71-9D69-C03BA3009CD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5" name="Rectangle 22">
            <a:extLst>
              <a:ext uri="{FF2B5EF4-FFF2-40B4-BE49-F238E27FC236}">
                <a16:creationId xmlns:a16="http://schemas.microsoft.com/office/drawing/2014/main" id="{A13FF68F-C7E9-49EA-8557-5A01C30AC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24">
            <a:extLst>
              <a:ext uri="{FF2B5EF4-FFF2-40B4-BE49-F238E27FC236}">
                <a16:creationId xmlns:a16="http://schemas.microsoft.com/office/drawing/2014/main" id="{FEAD2CA3-BD1A-4998-8689-2BD33A812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AC33351-46AC-4821-BD85-922295899919}"/>
              </a:ext>
            </a:extLst>
          </p:cNvPr>
          <p:cNvSpPr txBox="1">
            <a:spLocks/>
          </p:cNvSpPr>
          <p:nvPr/>
        </p:nvSpPr>
        <p:spPr>
          <a:xfrm>
            <a:off x="4740751" y="642594"/>
            <a:ext cx="6718433" cy="1746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3600" dirty="0">
                <a:solidFill>
                  <a:schemeClr val="tx1">
                    <a:lumMod val="75000"/>
                    <a:lumOff val="25000"/>
                  </a:schemeClr>
                </a:solidFill>
              </a:rPr>
              <a:t>What are Disadvantages of Microservices?</a:t>
            </a:r>
          </a:p>
        </p:txBody>
      </p:sp>
      <p:sp>
        <p:nvSpPr>
          <p:cNvPr id="8" name="TextBox 7">
            <a:extLst>
              <a:ext uri="{FF2B5EF4-FFF2-40B4-BE49-F238E27FC236}">
                <a16:creationId xmlns:a16="http://schemas.microsoft.com/office/drawing/2014/main" id="{939A286B-8316-4A29-8A3C-EE9F92AF9B57}"/>
              </a:ext>
            </a:extLst>
          </p:cNvPr>
          <p:cNvSpPr txBox="1"/>
          <p:nvPr/>
        </p:nvSpPr>
        <p:spPr>
          <a:xfrm>
            <a:off x="4748169" y="2656778"/>
            <a:ext cx="6514191"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73715662-B7C0-461D-935E-901AA722C356}"/>
              </a:ext>
            </a:extLst>
          </p:cNvPr>
          <p:cNvSpPr txBox="1"/>
          <p:nvPr/>
        </p:nvSpPr>
        <p:spPr>
          <a:xfrm>
            <a:off x="4664278" y="2257553"/>
            <a:ext cx="6377031"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Testing each component and how all of the pieces interact can be very complicated.</a:t>
            </a:r>
          </a:p>
          <a:p>
            <a:pPr marL="285750" indent="-285750">
              <a:buFont typeface="Arial" panose="020B0604020202020204" pitchFamily="34" charset="0"/>
              <a:buChar char="•"/>
            </a:pPr>
            <a:r>
              <a:rPr lang="en-US" sz="1600" dirty="0"/>
              <a:t>As the application grows managing huge numbers of microservices can be difficult.</a:t>
            </a:r>
          </a:p>
          <a:p>
            <a:pPr marL="285750" indent="-285750">
              <a:buFont typeface="Arial" panose="020B0604020202020204" pitchFamily="34" charset="0"/>
              <a:buChar char="•"/>
            </a:pPr>
            <a:r>
              <a:rPr lang="en-US" sz="1600" dirty="0"/>
              <a:t>Development can be different than what teams are used to. Projects and timelines will look different.</a:t>
            </a:r>
          </a:p>
          <a:p>
            <a:pPr marL="285750" indent="-285750">
              <a:buFont typeface="Arial" panose="020B0604020202020204" pitchFamily="34" charset="0"/>
              <a:buChar char="•"/>
            </a:pPr>
            <a:r>
              <a:rPr lang="en-US" sz="1600" dirty="0"/>
              <a:t>The development teams can become involved with network problems, especially if the application is deployed in the cloud.</a:t>
            </a:r>
          </a:p>
          <a:p>
            <a:pPr marL="285750" indent="-285750">
              <a:buFont typeface="Arial" panose="020B0604020202020204" pitchFamily="34" charset="0"/>
              <a:buChar char="•"/>
            </a:pPr>
            <a:r>
              <a:rPr lang="en-US" sz="1600" dirty="0"/>
              <a:t>Microservices need to communicate a lot. That requires more bandwidth. </a:t>
            </a:r>
          </a:p>
          <a:p>
            <a:pPr marL="285750" indent="-285750">
              <a:buFont typeface="Arial" panose="020B0604020202020204" pitchFamily="34" charset="0"/>
              <a:buChar char="•"/>
            </a:pPr>
            <a:r>
              <a:rPr lang="en-US" sz="1600" dirty="0"/>
              <a:t>Complicated to design and maintain.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18891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A2C0-14E3-4975-9A22-984F263C83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518196-CC92-4C43-86E0-13889D4E09C2}"/>
              </a:ext>
            </a:extLst>
          </p:cNvPr>
          <p:cNvSpPr>
            <a:spLocks noGrp="1"/>
          </p:cNvSpPr>
          <p:nvPr>
            <p:ph idx="1"/>
          </p:nvPr>
        </p:nvSpPr>
        <p:spPr/>
        <p:txBody>
          <a:bodyPr/>
          <a:lstStyle/>
          <a:p>
            <a:endParaRPr lang="en-US"/>
          </a:p>
        </p:txBody>
      </p:sp>
      <p:pic>
        <p:nvPicPr>
          <p:cNvPr id="4" name="Picture 3" descr="abstract image">
            <a:extLst>
              <a:ext uri="{FF2B5EF4-FFF2-40B4-BE49-F238E27FC236}">
                <a16:creationId xmlns:a16="http://schemas.microsoft.com/office/drawing/2014/main" id="{7677F099-A1F0-4E71-9D69-C03BA3009CD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5" name="Rectangle 22">
            <a:extLst>
              <a:ext uri="{FF2B5EF4-FFF2-40B4-BE49-F238E27FC236}">
                <a16:creationId xmlns:a16="http://schemas.microsoft.com/office/drawing/2014/main" id="{A13FF68F-C7E9-49EA-8557-5A01C30AC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24">
            <a:extLst>
              <a:ext uri="{FF2B5EF4-FFF2-40B4-BE49-F238E27FC236}">
                <a16:creationId xmlns:a16="http://schemas.microsoft.com/office/drawing/2014/main" id="{FEAD2CA3-BD1A-4998-8689-2BD33A812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AC33351-46AC-4821-BD85-922295899919}"/>
              </a:ext>
            </a:extLst>
          </p:cNvPr>
          <p:cNvSpPr txBox="1">
            <a:spLocks/>
          </p:cNvSpPr>
          <p:nvPr/>
        </p:nvSpPr>
        <p:spPr>
          <a:xfrm>
            <a:off x="4740751" y="642594"/>
            <a:ext cx="6718433" cy="1746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solidFill>
                  <a:schemeClr val="tx1">
                    <a:lumMod val="75000"/>
                    <a:lumOff val="25000"/>
                  </a:schemeClr>
                </a:solidFill>
              </a:rPr>
              <a:t>How are Microservices Deployed in Production?</a:t>
            </a:r>
          </a:p>
        </p:txBody>
      </p:sp>
      <p:sp>
        <p:nvSpPr>
          <p:cNvPr id="8" name="TextBox 7">
            <a:extLst>
              <a:ext uri="{FF2B5EF4-FFF2-40B4-BE49-F238E27FC236}">
                <a16:creationId xmlns:a16="http://schemas.microsoft.com/office/drawing/2014/main" id="{939A286B-8316-4A29-8A3C-EE9F92AF9B57}"/>
              </a:ext>
            </a:extLst>
          </p:cNvPr>
          <p:cNvSpPr txBox="1"/>
          <p:nvPr/>
        </p:nvSpPr>
        <p:spPr>
          <a:xfrm>
            <a:off x="4748169" y="2656778"/>
            <a:ext cx="6514191"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73715662-B7C0-461D-935E-901AA722C356}"/>
              </a:ext>
            </a:extLst>
          </p:cNvPr>
          <p:cNvSpPr txBox="1"/>
          <p:nvPr/>
        </p:nvSpPr>
        <p:spPr>
          <a:xfrm>
            <a:off x="4748169" y="2363631"/>
            <a:ext cx="6377031"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Each microservice can be deployed independently of other services.</a:t>
            </a:r>
          </a:p>
          <a:p>
            <a:pPr marL="285750" indent="-285750">
              <a:buFont typeface="Arial" panose="020B0604020202020204" pitchFamily="34" charset="0"/>
              <a:buChar char="•"/>
            </a:pPr>
            <a:r>
              <a:rPr lang="en-US" sz="1600" dirty="0"/>
              <a:t>Updating the application with a new microservice won’t make other parts of the application unavailable while the change is made.</a:t>
            </a:r>
          </a:p>
          <a:p>
            <a:pPr marL="285750" indent="-285750">
              <a:buFont typeface="Arial" panose="020B0604020202020204" pitchFamily="34" charset="0"/>
              <a:buChar char="•"/>
            </a:pPr>
            <a:r>
              <a:rPr lang="en-US" sz="1600" dirty="0"/>
              <a:t>Microsoft’s Azure has tools specifically to help plan and execute deployment.</a:t>
            </a:r>
          </a:p>
          <a:p>
            <a:pPr marL="285750" indent="-285750">
              <a:buFont typeface="Arial" panose="020B0604020202020204" pitchFamily="34" charset="0"/>
              <a:buChar char="•"/>
            </a:pPr>
            <a:r>
              <a:rPr lang="en-US" sz="1600" dirty="0"/>
              <a:t>DevOps tools are designed to Plan, Develop, Deliver, and Operate a cloud based application. </a:t>
            </a:r>
          </a:p>
          <a:p>
            <a:pPr marL="285750" indent="-285750">
              <a:buFont typeface="Arial" panose="020B0604020202020204" pitchFamily="34" charset="0"/>
              <a:buChar char="•"/>
            </a:pPr>
            <a:r>
              <a:rPr lang="en-US" sz="1600" dirty="0"/>
              <a:t>Azure can be integrated directly with GitHub.</a:t>
            </a:r>
          </a:p>
          <a:p>
            <a:pPr marL="285750" indent="-285750">
              <a:buFont typeface="Arial" panose="020B0604020202020204" pitchFamily="34" charset="0"/>
              <a:buChar char="•"/>
            </a:pPr>
            <a:r>
              <a:rPr lang="en-US" sz="1600" dirty="0"/>
              <a:t>For better availability and speed microservices can be deployed to many servers in datacenters around the world.</a:t>
            </a:r>
          </a:p>
          <a:p>
            <a:pPr marL="285750" indent="-285750">
              <a:buFont typeface="Arial" panose="020B0604020202020204" pitchFamily="34" charset="0"/>
              <a:buChar char="•"/>
            </a:pPr>
            <a:r>
              <a:rPr lang="en-US" sz="1600" dirty="0"/>
              <a:t>Microservices can also be serverless. They only run when they’re called and don’t have to exist on a specific server.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729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A2C0-14E3-4975-9A22-984F263C83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518196-CC92-4C43-86E0-13889D4E09C2}"/>
              </a:ext>
            </a:extLst>
          </p:cNvPr>
          <p:cNvSpPr>
            <a:spLocks noGrp="1"/>
          </p:cNvSpPr>
          <p:nvPr>
            <p:ph idx="1"/>
          </p:nvPr>
        </p:nvSpPr>
        <p:spPr/>
        <p:txBody>
          <a:bodyPr/>
          <a:lstStyle/>
          <a:p>
            <a:endParaRPr lang="en-US"/>
          </a:p>
        </p:txBody>
      </p:sp>
      <p:pic>
        <p:nvPicPr>
          <p:cNvPr id="4" name="Picture 3" descr="abstract image">
            <a:extLst>
              <a:ext uri="{FF2B5EF4-FFF2-40B4-BE49-F238E27FC236}">
                <a16:creationId xmlns:a16="http://schemas.microsoft.com/office/drawing/2014/main" id="{7677F099-A1F0-4E71-9D69-C03BA3009CD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5" name="Rectangle 22">
            <a:extLst>
              <a:ext uri="{FF2B5EF4-FFF2-40B4-BE49-F238E27FC236}">
                <a16:creationId xmlns:a16="http://schemas.microsoft.com/office/drawing/2014/main" id="{A13FF68F-C7E9-49EA-8557-5A01C30AC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24">
            <a:extLst>
              <a:ext uri="{FF2B5EF4-FFF2-40B4-BE49-F238E27FC236}">
                <a16:creationId xmlns:a16="http://schemas.microsoft.com/office/drawing/2014/main" id="{FEAD2CA3-BD1A-4998-8689-2BD33A812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AC33351-46AC-4821-BD85-922295899919}"/>
              </a:ext>
            </a:extLst>
          </p:cNvPr>
          <p:cNvSpPr txBox="1">
            <a:spLocks/>
          </p:cNvSpPr>
          <p:nvPr/>
        </p:nvSpPr>
        <p:spPr>
          <a:xfrm>
            <a:off x="4740751" y="642594"/>
            <a:ext cx="6718433" cy="1746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solidFill>
                  <a:schemeClr val="tx1">
                    <a:lumMod val="75000"/>
                    <a:lumOff val="25000"/>
                  </a:schemeClr>
                </a:solidFill>
              </a:rPr>
              <a:t>How are Microservices Managed in Production?</a:t>
            </a:r>
          </a:p>
        </p:txBody>
      </p:sp>
      <p:sp>
        <p:nvSpPr>
          <p:cNvPr id="8" name="TextBox 7">
            <a:extLst>
              <a:ext uri="{FF2B5EF4-FFF2-40B4-BE49-F238E27FC236}">
                <a16:creationId xmlns:a16="http://schemas.microsoft.com/office/drawing/2014/main" id="{939A286B-8316-4A29-8A3C-EE9F92AF9B57}"/>
              </a:ext>
            </a:extLst>
          </p:cNvPr>
          <p:cNvSpPr txBox="1"/>
          <p:nvPr/>
        </p:nvSpPr>
        <p:spPr>
          <a:xfrm>
            <a:off x="4748169" y="2656778"/>
            <a:ext cx="6514191"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73715662-B7C0-461D-935E-901AA722C356}"/>
              </a:ext>
            </a:extLst>
          </p:cNvPr>
          <p:cNvSpPr txBox="1"/>
          <p:nvPr/>
        </p:nvSpPr>
        <p:spPr>
          <a:xfrm>
            <a:off x="4740751" y="2332817"/>
            <a:ext cx="6377031"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Azure has a suite of management tools to handle many different management tasks.</a:t>
            </a:r>
          </a:p>
          <a:p>
            <a:pPr marL="285750" indent="-285750">
              <a:buFont typeface="Arial" panose="020B0604020202020204" pitchFamily="34" charset="0"/>
              <a:buChar char="•"/>
            </a:pPr>
            <a:r>
              <a:rPr lang="en-US" sz="1600" dirty="0"/>
              <a:t>Azure Portal is an integrated console to handle building and management tasks.</a:t>
            </a:r>
          </a:p>
          <a:p>
            <a:pPr marL="285750" indent="-285750">
              <a:buFont typeface="Arial" panose="020B0604020202020204" pitchFamily="34" charset="0"/>
              <a:buChar char="•"/>
            </a:pPr>
            <a:r>
              <a:rPr lang="en-US" sz="1600" dirty="0"/>
              <a:t>Azure also offers disaster recovery and backup.</a:t>
            </a:r>
          </a:p>
          <a:p>
            <a:pPr marL="285750" indent="-285750">
              <a:buFont typeface="Arial" panose="020B0604020202020204" pitchFamily="34" charset="0"/>
              <a:buChar char="•"/>
            </a:pPr>
            <a:r>
              <a:rPr lang="en-US" sz="1600" dirty="0"/>
              <a:t>Tools to control access, both for the application’s logins/</a:t>
            </a:r>
            <a:r>
              <a:rPr lang="en-US" sz="1600" dirty="0" err="1"/>
              <a:t>etc</a:t>
            </a:r>
            <a:r>
              <a:rPr lang="en-US" sz="1600" dirty="0"/>
              <a:t> and for the code itself.</a:t>
            </a:r>
          </a:p>
          <a:p>
            <a:pPr marL="285750" indent="-285750">
              <a:buFont typeface="Arial" panose="020B0604020202020204" pitchFamily="34" charset="0"/>
              <a:buChar char="•"/>
            </a:pPr>
            <a:r>
              <a:rPr lang="en-US" sz="1600" dirty="0"/>
              <a:t>API design and definition.</a:t>
            </a:r>
          </a:p>
          <a:p>
            <a:pPr marL="285750" indent="-285750">
              <a:buFont typeface="Arial" panose="020B0604020202020204" pitchFamily="34" charset="0"/>
              <a:buChar char="•"/>
            </a:pPr>
            <a:r>
              <a:rPr lang="en-US" sz="1600" dirty="0"/>
              <a:t>Other cloud providers have similar tools.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94253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A2C0-14E3-4975-9A22-984F263C83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518196-CC92-4C43-86E0-13889D4E09C2}"/>
              </a:ext>
            </a:extLst>
          </p:cNvPr>
          <p:cNvSpPr>
            <a:spLocks noGrp="1"/>
          </p:cNvSpPr>
          <p:nvPr>
            <p:ph idx="1"/>
          </p:nvPr>
        </p:nvSpPr>
        <p:spPr/>
        <p:txBody>
          <a:bodyPr/>
          <a:lstStyle/>
          <a:p>
            <a:endParaRPr lang="en-US"/>
          </a:p>
        </p:txBody>
      </p:sp>
      <p:pic>
        <p:nvPicPr>
          <p:cNvPr id="4" name="Picture 3" descr="abstract image">
            <a:extLst>
              <a:ext uri="{FF2B5EF4-FFF2-40B4-BE49-F238E27FC236}">
                <a16:creationId xmlns:a16="http://schemas.microsoft.com/office/drawing/2014/main" id="{7677F099-A1F0-4E71-9D69-C03BA3009CD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5" name="Rectangle 22">
            <a:extLst>
              <a:ext uri="{FF2B5EF4-FFF2-40B4-BE49-F238E27FC236}">
                <a16:creationId xmlns:a16="http://schemas.microsoft.com/office/drawing/2014/main" id="{A13FF68F-C7E9-49EA-8557-5A01C30AC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24">
            <a:extLst>
              <a:ext uri="{FF2B5EF4-FFF2-40B4-BE49-F238E27FC236}">
                <a16:creationId xmlns:a16="http://schemas.microsoft.com/office/drawing/2014/main" id="{FEAD2CA3-BD1A-4998-8689-2BD33A812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AC33351-46AC-4821-BD85-922295899919}"/>
              </a:ext>
            </a:extLst>
          </p:cNvPr>
          <p:cNvSpPr txBox="1">
            <a:spLocks/>
          </p:cNvSpPr>
          <p:nvPr/>
        </p:nvSpPr>
        <p:spPr>
          <a:xfrm>
            <a:off x="4740751" y="642594"/>
            <a:ext cx="6718433" cy="1746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solidFill>
                  <a:schemeClr val="tx1">
                    <a:lumMod val="75000"/>
                    <a:lumOff val="25000"/>
                  </a:schemeClr>
                </a:solidFill>
              </a:rPr>
              <a:t>How are Microservices Scaled?</a:t>
            </a:r>
          </a:p>
        </p:txBody>
      </p:sp>
      <p:sp>
        <p:nvSpPr>
          <p:cNvPr id="8" name="TextBox 7">
            <a:extLst>
              <a:ext uri="{FF2B5EF4-FFF2-40B4-BE49-F238E27FC236}">
                <a16:creationId xmlns:a16="http://schemas.microsoft.com/office/drawing/2014/main" id="{939A286B-8316-4A29-8A3C-EE9F92AF9B57}"/>
              </a:ext>
            </a:extLst>
          </p:cNvPr>
          <p:cNvSpPr txBox="1"/>
          <p:nvPr/>
        </p:nvSpPr>
        <p:spPr>
          <a:xfrm>
            <a:off x="4748169" y="2656778"/>
            <a:ext cx="6514191"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73715662-B7C0-461D-935E-901AA722C356}"/>
              </a:ext>
            </a:extLst>
          </p:cNvPr>
          <p:cNvSpPr txBox="1"/>
          <p:nvPr/>
        </p:nvSpPr>
        <p:spPr>
          <a:xfrm>
            <a:off x="4748168" y="2330298"/>
            <a:ext cx="6377031"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Each microservice can be scaled.</a:t>
            </a:r>
          </a:p>
          <a:p>
            <a:pPr marL="285750" indent="-285750">
              <a:buFont typeface="Arial" panose="020B0604020202020204" pitchFamily="34" charset="0"/>
              <a:buChar char="•"/>
            </a:pPr>
            <a:r>
              <a:rPr lang="en-US" sz="1600" dirty="0"/>
              <a:t>Horizontal scaling means that more servers are added as demand increases, and taken down as demand falls.</a:t>
            </a:r>
          </a:p>
          <a:p>
            <a:pPr marL="285750" indent="-285750">
              <a:buFont typeface="Arial" panose="020B0604020202020204" pitchFamily="34" charset="0"/>
              <a:buChar char="•"/>
            </a:pPr>
            <a:r>
              <a:rPr lang="en-US" sz="1600" dirty="0"/>
              <a:t>Traffic spikes on one microservice don’t require other microservices to scale out at the same time.</a:t>
            </a:r>
          </a:p>
          <a:p>
            <a:pPr marL="285750" indent="-285750">
              <a:buFont typeface="Arial" panose="020B0604020202020204" pitchFamily="34" charset="0"/>
              <a:buChar char="•"/>
            </a:pPr>
            <a:r>
              <a:rPr lang="en-US" sz="1600" dirty="0"/>
              <a:t>Scaling can be automated based on time of day. If the application is heavily used during working hours, it can be scaled out to handle the extra load during that time, then scaled back at night when there are far fewer users.</a:t>
            </a:r>
          </a:p>
          <a:p>
            <a:pPr marL="285750" indent="-285750">
              <a:buFont typeface="Arial" panose="020B0604020202020204" pitchFamily="34" charset="0"/>
              <a:buChar char="•"/>
            </a:pPr>
            <a:r>
              <a:rPr lang="en-US" sz="1600" dirty="0"/>
              <a:t>Scaling can save a lot of money because servers aren’t running idle, they’re off.</a:t>
            </a:r>
          </a:p>
        </p:txBody>
      </p:sp>
    </p:spTree>
    <p:extLst>
      <p:ext uri="{BB962C8B-B14F-4D97-AF65-F5344CB8AC3E}">
        <p14:creationId xmlns:p14="http://schemas.microsoft.com/office/powerpoint/2010/main" val="373689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A2C0-14E3-4975-9A22-984F263C83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518196-CC92-4C43-86E0-13889D4E09C2}"/>
              </a:ext>
            </a:extLst>
          </p:cNvPr>
          <p:cNvSpPr>
            <a:spLocks noGrp="1"/>
          </p:cNvSpPr>
          <p:nvPr>
            <p:ph idx="1"/>
          </p:nvPr>
        </p:nvSpPr>
        <p:spPr/>
        <p:txBody>
          <a:bodyPr/>
          <a:lstStyle/>
          <a:p>
            <a:endParaRPr lang="en-US"/>
          </a:p>
        </p:txBody>
      </p:sp>
      <p:pic>
        <p:nvPicPr>
          <p:cNvPr id="4" name="Picture 3" descr="abstract image">
            <a:extLst>
              <a:ext uri="{FF2B5EF4-FFF2-40B4-BE49-F238E27FC236}">
                <a16:creationId xmlns:a16="http://schemas.microsoft.com/office/drawing/2014/main" id="{7677F099-A1F0-4E71-9D69-C03BA3009CD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5" name="Rectangle 22">
            <a:extLst>
              <a:ext uri="{FF2B5EF4-FFF2-40B4-BE49-F238E27FC236}">
                <a16:creationId xmlns:a16="http://schemas.microsoft.com/office/drawing/2014/main" id="{A13FF68F-C7E9-49EA-8557-5A01C30AC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24">
            <a:extLst>
              <a:ext uri="{FF2B5EF4-FFF2-40B4-BE49-F238E27FC236}">
                <a16:creationId xmlns:a16="http://schemas.microsoft.com/office/drawing/2014/main" id="{FEAD2CA3-BD1A-4998-8689-2BD33A812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9AC33351-46AC-4821-BD85-922295899919}"/>
              </a:ext>
            </a:extLst>
          </p:cNvPr>
          <p:cNvSpPr txBox="1">
            <a:spLocks/>
          </p:cNvSpPr>
          <p:nvPr/>
        </p:nvSpPr>
        <p:spPr>
          <a:xfrm>
            <a:off x="4740751" y="642594"/>
            <a:ext cx="6718433" cy="1746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solidFill>
                  <a:schemeClr val="tx1">
                    <a:lumMod val="75000"/>
                    <a:lumOff val="25000"/>
                  </a:schemeClr>
                </a:solidFill>
              </a:rPr>
              <a:t>What are “Serverless” Functions?</a:t>
            </a:r>
          </a:p>
        </p:txBody>
      </p:sp>
      <p:sp>
        <p:nvSpPr>
          <p:cNvPr id="8" name="TextBox 7">
            <a:extLst>
              <a:ext uri="{FF2B5EF4-FFF2-40B4-BE49-F238E27FC236}">
                <a16:creationId xmlns:a16="http://schemas.microsoft.com/office/drawing/2014/main" id="{939A286B-8316-4A29-8A3C-EE9F92AF9B57}"/>
              </a:ext>
            </a:extLst>
          </p:cNvPr>
          <p:cNvSpPr txBox="1"/>
          <p:nvPr/>
        </p:nvSpPr>
        <p:spPr>
          <a:xfrm>
            <a:off x="4748169" y="2656778"/>
            <a:ext cx="6514191"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73715662-B7C0-461D-935E-901AA722C356}"/>
              </a:ext>
            </a:extLst>
          </p:cNvPr>
          <p:cNvSpPr txBox="1"/>
          <p:nvPr/>
        </p:nvSpPr>
        <p:spPr>
          <a:xfrm>
            <a:off x="4748168" y="2330298"/>
            <a:ext cx="6377031"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Serverless functions are triggered by an event handler.</a:t>
            </a:r>
          </a:p>
          <a:p>
            <a:pPr marL="285750" indent="-285750">
              <a:buFont typeface="Arial" panose="020B0604020202020204" pitchFamily="34" charset="0"/>
              <a:buChar char="•"/>
            </a:pPr>
            <a:r>
              <a:rPr lang="en-US" sz="1600" dirty="0"/>
              <a:t>They don’t require a provisioned server.</a:t>
            </a:r>
          </a:p>
          <a:p>
            <a:pPr marL="285750" indent="-285750">
              <a:buFont typeface="Arial" panose="020B0604020202020204" pitchFamily="34" charset="0"/>
              <a:buChar char="•"/>
            </a:pPr>
            <a:r>
              <a:rPr lang="en-US" sz="1600" dirty="0"/>
              <a:t>Instead, think of them as using the server as a service.</a:t>
            </a:r>
          </a:p>
          <a:p>
            <a:pPr marL="285750" indent="-285750">
              <a:buFont typeface="Arial" panose="020B0604020202020204" pitchFamily="34" charset="0"/>
              <a:buChar char="•"/>
            </a:pPr>
            <a:r>
              <a:rPr lang="en-US" sz="1600" dirty="0"/>
              <a:t>These are probably taking the idea of microservices to their logical conclusion.</a:t>
            </a:r>
          </a:p>
          <a:p>
            <a:pPr marL="285750" indent="-285750">
              <a:buFont typeface="Arial" panose="020B0604020202020204" pitchFamily="34" charset="0"/>
              <a:buChar char="•"/>
            </a:pPr>
            <a:r>
              <a:rPr lang="en-US" sz="1600" dirty="0"/>
              <a:t>If designed correctly, applications using serverless functions can handle rapid changes in traffic.</a:t>
            </a:r>
          </a:p>
          <a:p>
            <a:pPr marL="285750" indent="-285750">
              <a:buFont typeface="Arial" panose="020B0604020202020204" pitchFamily="34" charset="0"/>
              <a:buChar char="•"/>
            </a:pPr>
            <a:r>
              <a:rPr lang="en-US" sz="1600" dirty="0"/>
              <a:t>Azure manages them with Functions. Google uses Cloud Functions. AWS uses Lambda. Different names for very similar ideas.</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347385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{DFEE6CB2-623E-4866-86C3-28E1044564ED}tf56410444</Template>
  <TotalTime>0</TotalTime>
  <Words>787</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 Next LT Pro Light</vt:lpstr>
      <vt:lpstr>Garamond</vt:lpstr>
      <vt:lpstr>SavonVTI</vt:lpstr>
      <vt:lpstr>Microservices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Where did you get this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2020-05-17T18:49:08Z</dcterms:created>
  <dcterms:modified xsi:type="dcterms:W3CDTF">2020-06-22T03:25:35Z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