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9" r:id="rId7"/>
    <p:sldId id="265" r:id="rId8"/>
    <p:sldId id="266" r:id="rId9"/>
    <p:sldId id="267" r:id="rId10"/>
    <p:sldId id="268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oap/soap_header.htm" TargetMode="External"/><Relationship Id="rId3" Type="http://schemas.openxmlformats.org/officeDocument/2006/relationships/hyperlink" Target="https://docs.oracle.com/cd/A97335_02/integrate.102/a90297/overview.htm" TargetMode="External"/><Relationship Id="rId7" Type="http://schemas.openxmlformats.org/officeDocument/2006/relationships/hyperlink" Target="https://www.tutorialspoint.com/soap/soap_fault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oap/soap_examples.htm" TargetMode="External"/><Relationship Id="rId5" Type="http://schemas.openxmlformats.org/officeDocument/2006/relationships/hyperlink" Target="https://thehistoryoftheweb.com/soap-rest-odds/" TargetMode="External"/><Relationship Id="rId10" Type="http://schemas.openxmlformats.org/officeDocument/2006/relationships/hyperlink" Target="https://www.xml.com/pub/a/ws/2001/04/04/soap.html" TargetMode="External"/><Relationship Id="rId4" Type="http://schemas.openxmlformats.org/officeDocument/2006/relationships/hyperlink" Target="https://www.techrepublic.com/article/an-introduction-to-the-simple-object-access-protocol-soap/" TargetMode="External"/><Relationship Id="rId9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imple 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bject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ccess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rotocol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https://docs.oracle.com/cd/A97335_02/integrate.102/a90297/overview.htm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https://www.techrepublic.com/article/an-introduction-to-the-simple-object-access-protocol-soap/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https://thehistoryoftheweb.com/soap-rest-odds/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https://www.tutorialspoint.com/soap/soap_examples.htm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https://www.tutorialspoint.com/soap/soap_fault.htm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https://www.tutorialspoint.com/soap/soap_header.htm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https://www.w3schools.com/xml/xml_soap.asp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10"/>
              </a:rPr>
              <a:t>https://www.xml.com/pub/a/ws/2001/04/04/soap.html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SOAP?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is an acronym for Simple Object Access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Standardized XML based protocol for exchanging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Standardized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encodes/decodes in a decentralized, distributed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Standardizes the communication between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is extendable and widely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SOAP is posted over HTTP using request/response model, able to get past firewalls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client initiates the request to a SOAP server that then sends a response back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history of SOAP?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XML (used in SOAP) was created in 1997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was created one short year later in 1998 as developers recognized a need for a more refined means of computers talking to each other, more than what XML offered.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Employees at Microsoft created SOAP.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XML-RPC (remote procedure call), a lightweight version of SOAP was released in April 1998, marking the creation of web services.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became a W3C Recommendation May 8, 2000 with Microsoft and IBM as its allies.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2000s, companies such as Salesforce, Yahoo, and eBay utilized SOAP which allowed any developer to connect to their website.  At the same time, REST was coming out as a competitor to SOAP.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SOAP Envelopes?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SOAP envelope is required and is what marks the XML as a SOAP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envelope is marked by the opening and closing tags &lt;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600" dirty="0"/>
              <a:t>Example SOAP envelope [4]</a:t>
            </a:r>
          </a:p>
          <a:p>
            <a:pPr lvl="1"/>
            <a:r>
              <a:rPr lang="en-US" sz="1100" dirty="0"/>
              <a:t>&lt;?xml version="1.0"?&gt;</a:t>
            </a:r>
            <a:br>
              <a:rPr lang="en-US" sz="1100" dirty="0"/>
            </a:br>
            <a:r>
              <a:rPr lang="en-US" sz="1100" dirty="0"/>
              <a:t>&lt;</a:t>
            </a:r>
            <a:r>
              <a:rPr lang="en-US" sz="1100" dirty="0" err="1"/>
              <a:t>soap:Envelope</a:t>
            </a:r>
            <a:br>
              <a:rPr lang="en-US" sz="1100" dirty="0"/>
            </a:br>
            <a:r>
              <a:rPr lang="en-US" sz="1100" dirty="0" err="1"/>
              <a:t>xmlns:soap</a:t>
            </a:r>
            <a:r>
              <a:rPr lang="en-US" sz="1100" dirty="0"/>
              <a:t>="http://www.w3.org/2003/05/soap-envelope/"</a:t>
            </a:r>
            <a:br>
              <a:rPr lang="en-US" sz="1100" dirty="0"/>
            </a:br>
            <a:r>
              <a:rPr lang="en-US" sz="1100" dirty="0" err="1"/>
              <a:t>soap:encodingStyle</a:t>
            </a:r>
            <a:r>
              <a:rPr lang="en-US" sz="1100" dirty="0"/>
              <a:t>="http://www.w3.org/2003/05/soap-encoding"&gt;</a:t>
            </a:r>
            <a:br>
              <a:rPr lang="en-US" sz="1100" dirty="0"/>
            </a:br>
            <a:r>
              <a:rPr lang="en-US" sz="1100" dirty="0"/>
              <a:t>  ...</a:t>
            </a:r>
            <a:br>
              <a:rPr lang="en-US" sz="1100" dirty="0"/>
            </a:br>
            <a:r>
              <a:rPr lang="en-US" sz="1100" dirty="0"/>
              <a:t>  Message information goes here</a:t>
            </a:r>
            <a:br>
              <a:rPr lang="en-US" sz="1100" dirty="0"/>
            </a:br>
            <a:r>
              <a:rPr lang="en-US" sz="1100" dirty="0"/>
              <a:t>  ...</a:t>
            </a:r>
            <a:br>
              <a:rPr lang="en-US" sz="1100" dirty="0"/>
            </a:br>
            <a:r>
              <a:rPr lang="en-US" sz="1100" dirty="0"/>
              <a:t>&lt;/</a:t>
            </a:r>
            <a:r>
              <a:rPr lang="en-US" sz="1100" dirty="0" err="1"/>
              <a:t>soap:Envelope</a:t>
            </a:r>
            <a:r>
              <a:rPr lang="en-US" sz="11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 ”</a:t>
            </a:r>
            <a:r>
              <a:rPr lang="en-US" dirty="0" err="1"/>
              <a:t>xmlns:soap</a:t>
            </a:r>
            <a:r>
              <a:rPr lang="en-US" dirty="0"/>
              <a:t> namespace” always contains the same link "http://www.w3.org/2003/05/soap-envelope/".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 “</a:t>
            </a:r>
            <a:r>
              <a:rPr lang="en-US" dirty="0" err="1"/>
              <a:t>encodingStyle</a:t>
            </a:r>
            <a:r>
              <a:rPr lang="en-US" dirty="0"/>
              <a:t>” defines the document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additional elements follow the body of the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SOAP Headers?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SOAP header is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XML element directly after the SOAP envelope.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Contains application specific information or add new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expiration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Attribute Actor specifies recipient of the SOAP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Attribute </a:t>
            </a:r>
            <a:r>
              <a:rPr lang="en-US" sz="1600" dirty="0" err="1"/>
              <a:t>MustUnderstand</a:t>
            </a:r>
            <a:r>
              <a:rPr lang="en-US" sz="1600" dirty="0"/>
              <a:t> states whether a header is optional or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Attribute </a:t>
            </a:r>
            <a:r>
              <a:rPr lang="en-US" sz="1600" dirty="0" err="1"/>
              <a:t>encodingStyle</a:t>
            </a:r>
            <a:r>
              <a:rPr lang="en-US" sz="1600" dirty="0"/>
              <a:t> defines all of the data types used in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SOAP Faults?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Optional element that returns error messages for SOAP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Contains errors and status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present, is a child element of Body element; however, can only appear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Possible sub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faultcode</a:t>
            </a:r>
            <a:r>
              <a:rPr lang="en-US" sz="1600" dirty="0"/>
              <a:t>&gt; - class of errors in the form of a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faultstring</a:t>
            </a:r>
            <a:r>
              <a:rPr lang="en-US" sz="1600" dirty="0"/>
              <a:t>&gt; - text that explains the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faultfactor</a:t>
            </a:r>
            <a:r>
              <a:rPr lang="en-US" sz="1600" dirty="0"/>
              <a:t>&gt; - who caused the 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&lt;detail&gt; - application specific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fault linked to 500-599 status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some fault code examples?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Codes that provide additional information about the 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Fault codes must be placed within the &lt;</a:t>
            </a:r>
            <a:r>
              <a:rPr lang="en-US" sz="1600" dirty="0" err="1"/>
              <a:t>faultcode</a:t>
            </a:r>
            <a:r>
              <a:rPr lang="en-US" sz="1600" dirty="0"/>
              <a:t>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SOAP-ENV:VersionMismatch</a:t>
            </a:r>
            <a:r>
              <a:rPr lang="en-US" sz="1600" dirty="0"/>
              <a:t> – indicates an invalid namespace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SOAP-ENV: </a:t>
            </a:r>
            <a:r>
              <a:rPr lang="en-US" sz="1600" dirty="0" err="1"/>
              <a:t>MustUnderstand</a:t>
            </a:r>
            <a:r>
              <a:rPr lang="en-US" sz="1600" dirty="0"/>
              <a:t> – indicates that an immediate child element of Header was not understood if set to “1”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SOAP-ENV: Client – indicates there was a problem with how the message was written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SOAP-ENV: Server – indicates there was a problem with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51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SOAP UI Data Flow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7281D0-94CE-4F8F-90E5-8970F572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17" y="2165933"/>
            <a:ext cx="6609649" cy="34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SOAP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2038E-F084-4CDE-AB58-CBA9C14D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89" y="2469691"/>
            <a:ext cx="6177586" cy="1332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DEEE30-B839-4287-97F6-A8AFC7C32003}"/>
              </a:ext>
            </a:extLst>
          </p:cNvPr>
          <p:cNvSpPr txBox="1"/>
          <p:nvPr/>
        </p:nvSpPr>
        <p:spPr>
          <a:xfrm>
            <a:off x="4565090" y="2022527"/>
            <a:ext cx="637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E9C43-E321-4922-9F65-D8BE76D0B255}"/>
              </a:ext>
            </a:extLst>
          </p:cNvPr>
          <p:cNvSpPr txBox="1"/>
          <p:nvPr/>
        </p:nvSpPr>
        <p:spPr>
          <a:xfrm>
            <a:off x="4565089" y="3993366"/>
            <a:ext cx="637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4F919-4735-4C29-B5FC-979442AB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43" y="4385780"/>
            <a:ext cx="7308605" cy="7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754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Garamond</vt:lpstr>
      <vt:lpstr>SavonVTI</vt:lpstr>
      <vt:lpstr>SOAP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2020-05-18T03:41:23Z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