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A8F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43100"/>
            <a:ext cx="8520600" cy="116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</a:rPr>
              <a:t>Women in the Workforce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Yihua Leng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A8FB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71325"/>
            <a:ext cx="8520600" cy="127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BE251"/>
                </a:solidFill>
              </a:rPr>
              <a:t>What factors influenced women's working statuses over the past two decades?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35500" y="1838650"/>
            <a:ext cx="8520600" cy="296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700">
                <a:solidFill>
                  <a:srgbClr val="FFFFFF"/>
                </a:solidFill>
              </a:rPr>
              <a:t>Data source: General Social Survey</a:t>
            </a:r>
          </a:p>
          <a:p>
            <a:pPr indent="-371475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Demographic attitudes and living conditions of residents in United States since 1972</a:t>
            </a:r>
          </a:p>
          <a:p>
            <a:pPr indent="-371475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Face-to-face interview at the University of Chicago</a:t>
            </a:r>
          </a:p>
          <a:p>
            <a:pPr indent="-371475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7826"/>
            </a:pPr>
            <a:r>
              <a:rPr lang="en" sz="2250">
                <a:solidFill>
                  <a:srgbClr val="FFFFFF"/>
                </a:solidFill>
              </a:rPr>
              <a:t>Open to the public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700">
              <a:solidFill>
                <a:srgbClr val="FFFFFF"/>
              </a:solidFill>
              <a:highlight>
                <a:srgbClr val="44A0DD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AC9A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100" y="738925"/>
            <a:ext cx="3337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Men vs Women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725" y="3905775"/>
            <a:ext cx="2812200" cy="139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393D3E"/>
                </a:solidFill>
              </a:rPr>
              <a:t>z-test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>
                <a:solidFill>
                  <a:srgbClr val="393D3E"/>
                </a:solidFill>
              </a:rPr>
              <a:t>z-score:  -32.78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93D3E"/>
              </a:buClr>
              <a:buSzPct val="100000"/>
            </a:pPr>
            <a:r>
              <a:rPr lang="en" sz="1800">
                <a:solidFill>
                  <a:srgbClr val="393D3E"/>
                </a:solidFill>
              </a:rPr>
              <a:t>p-value: 0.0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07500" y="510325"/>
            <a:ext cx="4407900" cy="8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1475" lvl="0" marL="4572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SzPct val="97826"/>
              <a:buChar char="●"/>
            </a:pPr>
            <a:r>
              <a:rPr lang="en" sz="2250">
                <a:solidFill>
                  <a:srgbClr val="FFFFFF"/>
                </a:solidFill>
              </a:rPr>
              <a:t>Female Employment Rates by Family Status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250" y="1476925"/>
            <a:ext cx="4451950" cy="2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25" y="1476924"/>
            <a:ext cx="4598275" cy="23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-168550" y="-96350"/>
            <a:ext cx="5193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lang="en" sz="3250">
                <a:solidFill>
                  <a:srgbClr val="CC0000"/>
                </a:solidFill>
              </a:rPr>
              <a:t>Employment: 1994 ~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4A0DD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4250" y="159750"/>
            <a:ext cx="8881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5DB41"/>
                </a:solidFill>
              </a:rPr>
              <a:t>     </a:t>
            </a:r>
            <a:r>
              <a:rPr b="1" lang="en" sz="1800">
                <a:solidFill>
                  <a:srgbClr val="F5DB41"/>
                </a:solidFill>
              </a:rPr>
              <a:t>Among the women with children under thirteen, which ones are </a:t>
            </a:r>
            <a:r>
              <a:rPr b="1" lang="en" sz="1800">
                <a:solidFill>
                  <a:srgbClr val="F5DB41"/>
                </a:solidFill>
                <a:highlight>
                  <a:srgbClr val="44A0DD"/>
                </a:highlight>
              </a:rPr>
              <a:t>working?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-389650" y="946600"/>
            <a:ext cx="35034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1600">
                <a:solidFill>
                  <a:srgbClr val="FBE251"/>
                </a:solidFill>
              </a:rPr>
              <a:t>       General Social Survey data: 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</a:rPr>
              <a:t>160 survey questions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2876075" y="1318800"/>
            <a:ext cx="691500" cy="17400"/>
          </a:xfrm>
          <a:prstGeom prst="straightConnector1">
            <a:avLst/>
          </a:prstGeom>
          <a:noFill/>
          <a:ln cap="flat" cmpd="sng" w="38100">
            <a:solidFill>
              <a:srgbClr val="FBE25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 txBox="1"/>
          <p:nvPr/>
        </p:nvSpPr>
        <p:spPr>
          <a:xfrm>
            <a:off x="3308450" y="962225"/>
            <a:ext cx="27096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40 Important questions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Random Forest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5695475" y="1395000"/>
            <a:ext cx="691500" cy="17400"/>
          </a:xfrm>
          <a:prstGeom prst="straightConnector1">
            <a:avLst/>
          </a:prstGeom>
          <a:noFill/>
          <a:ln cap="flat" cmpd="sng" w="38100">
            <a:solidFill>
              <a:srgbClr val="FBE25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6086750" y="985825"/>
            <a:ext cx="32022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Classification Model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BE251"/>
                </a:solidFill>
                <a:highlight>
                  <a:srgbClr val="44A0DD"/>
                </a:highlight>
              </a:rPr>
              <a:t>Target: Employment Status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5779"/>
            <a:ext cx="9144000" cy="324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B47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900" y="78625"/>
            <a:ext cx="3223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9425" y="745050"/>
            <a:ext cx="1418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40 Features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43550" y="1547800"/>
            <a:ext cx="26166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Feature Engineering</a:t>
            </a:r>
          </a:p>
          <a:p>
            <a:pPr lvl="0" rtl="0" algn="ctr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Grid Search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37" y="78624"/>
            <a:ext cx="3848937" cy="27492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400650" y="1365350"/>
            <a:ext cx="1534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roc_auc_score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 0.81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4775" y="2632300"/>
            <a:ext cx="3223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Tree Interpreter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69425" y="3258225"/>
            <a:ext cx="261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Feature Contribution Matrix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25" y="3318125"/>
            <a:ext cx="5821750" cy="1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B47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17150" y="148750"/>
            <a:ext cx="8520600" cy="5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Decision Paths in Feature Contribution Matrix: Kmeans Clustering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8450" y="798375"/>
            <a:ext cx="36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spcAft>
                <a:spcPts val="700"/>
              </a:spcAft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Principle Component Analysis (PCA)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60375" y="1360000"/>
            <a:ext cx="2988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Three principle components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83225" y="819075"/>
            <a:ext cx="3416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2.    Kmeans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87" y="2237875"/>
            <a:ext cx="3243425" cy="2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875" y="2237875"/>
            <a:ext cx="3382799" cy="231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203100" y="1290975"/>
            <a:ext cx="3243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Number of cluster 6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Average Silhoutte score: 0.53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596825" y="36275"/>
            <a:ext cx="3852600" cy="45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7F6000"/>
                </a:solidFill>
              </a:rPr>
              <a:t>Cluster vs Rest of population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96775" y="4423225"/>
            <a:ext cx="32838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5" y="436025"/>
            <a:ext cx="3785750" cy="46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75" y="455975"/>
            <a:ext cx="4298049" cy="46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1B47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54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16650" y="1056175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980000"/>
                </a:solidFill>
              </a:rPr>
              <a:t>Unemployed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1: have children early, poor education, lower class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2: have children late, rich family, spouses work over time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3: High school degree, working class, spouses work full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772675" y="10561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980000"/>
                </a:solidFill>
              </a:rPr>
              <a:t>Employed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4: have children early, less than high school education, blue-collar worker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5: have children late, college degree or above, diverse political views</a:t>
            </a:r>
          </a:p>
          <a:p>
            <a:pPr indent="-342900" lvl="0" marL="673100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Cluster 6: High school degree, working class, single mom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4A0D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1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D966"/>
                </a:solidFill>
              </a:rPr>
              <a:t>Conclusions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Key Factors:</a:t>
            </a:r>
          </a:p>
          <a:p>
            <a:pPr indent="-4000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>
                <a:solidFill>
                  <a:srgbClr val="FFFFFF"/>
                </a:solidFill>
                <a:highlight>
                  <a:srgbClr val="44A0DD"/>
                </a:highlight>
              </a:rPr>
              <a:t>Highest degree earned</a:t>
            </a:r>
          </a:p>
          <a:p>
            <a:pPr indent="-4000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>
                <a:solidFill>
                  <a:srgbClr val="FFFFFF"/>
                </a:solidFill>
                <a:highlight>
                  <a:srgbClr val="44A0DD"/>
                </a:highlight>
              </a:rPr>
              <a:t>Spouse's working hours</a:t>
            </a:r>
          </a:p>
          <a:p>
            <a:pPr indent="-4000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>
                <a:solidFill>
                  <a:srgbClr val="FFFFFF"/>
                </a:solidFill>
                <a:highlight>
                  <a:srgbClr val="44A0DD"/>
                </a:highlight>
              </a:rPr>
              <a:t>Family's socioeconomic background</a:t>
            </a:r>
          </a:p>
          <a:p>
            <a:pPr indent="-4000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2700">
                <a:solidFill>
                  <a:srgbClr val="FFFFFF"/>
                </a:solidFill>
                <a:highlight>
                  <a:srgbClr val="44A0DD"/>
                </a:highlight>
              </a:rPr>
              <a:t>Age when having first child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