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28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37973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8FB7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1243100"/>
            <a:ext cx="8520600" cy="1166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FFF00"/>
                </a:solidFill>
              </a:rPr>
              <a:t>Women in the Workforce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Yihua Leng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A0DD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214724"/>
            <a:ext cx="8520600" cy="13664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D966"/>
                </a:solidFill>
              </a:rPr>
              <a:t>Thank You </a:t>
            </a:r>
            <a:endParaRPr lang="en" sz="3600" b="1" dirty="0">
              <a:solidFill>
                <a:srgbClr val="FFD966"/>
              </a:solidFill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447800" y="1733549"/>
            <a:ext cx="6248400" cy="19812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github.com/</a:t>
            </a:r>
            <a:r>
              <a:rPr lang="en-US" b="1" dirty="0" err="1" smtClean="0">
                <a:solidFill>
                  <a:schemeClr val="bg1"/>
                </a:solidFill>
              </a:rPr>
              <a:t>banjopickin</a:t>
            </a:r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women_workforce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6499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8FB7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71325"/>
            <a:ext cx="8520600" cy="127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b="1">
                <a:solidFill>
                  <a:srgbClr val="FBE251"/>
                </a:solidFill>
              </a:rPr>
              <a:t>What factors influenced women's working statuses over the past two decades?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35500" y="1838650"/>
            <a:ext cx="8520600" cy="29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 b="1">
                <a:solidFill>
                  <a:srgbClr val="FFFFFF"/>
                </a:solidFill>
              </a:rPr>
              <a:t>Data source: General Social Survey</a:t>
            </a:r>
          </a:p>
          <a:p>
            <a:pPr marL="457200" lvl="0" indent="-371475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7826"/>
            </a:pPr>
            <a:r>
              <a:rPr lang="en" sz="2250">
                <a:solidFill>
                  <a:srgbClr val="FFFFFF"/>
                </a:solidFill>
              </a:rPr>
              <a:t>Demographic attitudes and living conditions of residents in United States since 1972</a:t>
            </a:r>
          </a:p>
          <a:p>
            <a:pPr marL="457200" lvl="0" indent="-371475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7826"/>
            </a:pPr>
            <a:r>
              <a:rPr lang="en" sz="2250">
                <a:solidFill>
                  <a:srgbClr val="FFFFFF"/>
                </a:solidFill>
              </a:rPr>
              <a:t>Face-to-face interview at the University of Chicago</a:t>
            </a:r>
          </a:p>
          <a:p>
            <a:pPr marL="457200" lvl="0" indent="-371475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7826"/>
            </a:pPr>
            <a:r>
              <a:rPr lang="en" sz="2250">
                <a:solidFill>
                  <a:srgbClr val="FFFFFF"/>
                </a:solidFill>
              </a:rPr>
              <a:t>Open to the public</a:t>
            </a:r>
          </a:p>
          <a:p>
            <a:pPr lvl="0">
              <a:spcBef>
                <a:spcPts val="0"/>
              </a:spcBef>
              <a:buNone/>
            </a:pPr>
            <a:endParaRPr sz="2700" b="1">
              <a:solidFill>
                <a:srgbClr val="FFFFFF"/>
              </a:solidFill>
              <a:highlight>
                <a:srgbClr val="44A0DD"/>
              </a:highlight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9A6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100" y="738925"/>
            <a:ext cx="33378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200">
                <a:solidFill>
                  <a:srgbClr val="FFFFFF"/>
                </a:solidFill>
              </a:rPr>
              <a:t>Men vs Women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0" y="3745200"/>
            <a:ext cx="2812200" cy="139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rgbClr val="393D3E"/>
                </a:solidFill>
              </a:rPr>
              <a:t>z-test</a:t>
            </a:r>
          </a:p>
          <a:p>
            <a:pPr marL="673100" lvl="0" indent="-3429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93D3E"/>
              </a:buClr>
              <a:buSzPct val="100000"/>
            </a:pPr>
            <a:r>
              <a:rPr lang="en" sz="1800" dirty="0">
                <a:solidFill>
                  <a:srgbClr val="393D3E"/>
                </a:solidFill>
              </a:rPr>
              <a:t>z-score:  -32.78</a:t>
            </a:r>
          </a:p>
          <a:p>
            <a:pPr marL="673100" lvl="0" indent="-342900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393D3E"/>
              </a:buClr>
              <a:buSzPct val="100000"/>
            </a:pPr>
            <a:r>
              <a:rPr lang="en" sz="1800" dirty="0">
                <a:solidFill>
                  <a:srgbClr val="393D3E"/>
                </a:solidFill>
              </a:rPr>
              <a:t>p-value: 0.0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07500" y="510325"/>
            <a:ext cx="4407900" cy="88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71475" rtl="0">
              <a:lnSpc>
                <a:spcPct val="130000"/>
              </a:lnSpc>
              <a:spcBef>
                <a:spcPts val="0"/>
              </a:spcBef>
              <a:buClr>
                <a:srgbClr val="FFFFFF"/>
              </a:buClr>
              <a:buSzPct val="97826"/>
              <a:buChar char="●"/>
            </a:pPr>
            <a:r>
              <a:rPr lang="en" sz="2250">
                <a:solidFill>
                  <a:srgbClr val="FFFFFF"/>
                </a:solidFill>
              </a:rPr>
              <a:t>Female Employment Rates by Family Status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250" y="1476925"/>
            <a:ext cx="4451950" cy="23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725" y="1476924"/>
            <a:ext cx="4598275" cy="23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-168550" y="-96350"/>
            <a:ext cx="5193600" cy="45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Arial"/>
              <a:buNone/>
            </a:pPr>
            <a:r>
              <a:rPr lang="en" sz="3250">
                <a:solidFill>
                  <a:srgbClr val="CC0000"/>
                </a:solidFill>
              </a:rPr>
              <a:t>Employment: 1994 ~ 2014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725" y="1476925"/>
            <a:ext cx="4598275" cy="237872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A0DD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54250" y="159750"/>
            <a:ext cx="88818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5DB41"/>
                </a:solidFill>
              </a:rPr>
              <a:t>     </a:t>
            </a:r>
            <a:r>
              <a:rPr lang="en" sz="1800" b="1">
                <a:solidFill>
                  <a:srgbClr val="F5DB41"/>
                </a:solidFill>
              </a:rPr>
              <a:t>Among the women with children under thirteen, which ones are </a:t>
            </a:r>
            <a:r>
              <a:rPr lang="en" sz="1800" b="1">
                <a:solidFill>
                  <a:srgbClr val="F5DB41"/>
                </a:solidFill>
                <a:highlight>
                  <a:srgbClr val="44A0DD"/>
                </a:highlight>
              </a:rPr>
              <a:t>working?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-389650" y="946600"/>
            <a:ext cx="3503400" cy="90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1600" b="1" dirty="0">
                <a:solidFill>
                  <a:srgbClr val="FBE251"/>
                </a:solidFill>
              </a:rPr>
              <a:t>       General Social Survey data: </a:t>
            </a:r>
          </a:p>
          <a:p>
            <a:pPr lvl="0" algn="ctr" rtl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FBE251"/>
                </a:solidFill>
              </a:rPr>
              <a:t>160 survey questions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78" name="Shape 78"/>
          <p:cNvCxnSpPr/>
          <p:nvPr/>
        </p:nvCxnSpPr>
        <p:spPr>
          <a:xfrm>
            <a:off x="2876075" y="1318800"/>
            <a:ext cx="691500" cy="17400"/>
          </a:xfrm>
          <a:prstGeom prst="straightConnector1">
            <a:avLst/>
          </a:prstGeom>
          <a:noFill/>
          <a:ln w="38100" cap="flat" cmpd="sng">
            <a:solidFill>
              <a:srgbClr val="FBE25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3308450" y="962225"/>
            <a:ext cx="2709600" cy="6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BE251"/>
                </a:solidFill>
                <a:highlight>
                  <a:srgbClr val="44A0DD"/>
                </a:highlight>
              </a:rPr>
              <a:t>40 Important questions</a:t>
            </a:r>
          </a:p>
          <a:p>
            <a:pPr lvl="0" algn="ctr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BE251"/>
                </a:solidFill>
                <a:highlight>
                  <a:srgbClr val="44A0DD"/>
                </a:highlight>
              </a:rPr>
              <a:t>Random Forest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0" name="Shape 80"/>
          <p:cNvCxnSpPr/>
          <p:nvPr/>
        </p:nvCxnSpPr>
        <p:spPr>
          <a:xfrm>
            <a:off x="5695475" y="1395000"/>
            <a:ext cx="691500" cy="17400"/>
          </a:xfrm>
          <a:prstGeom prst="straightConnector1">
            <a:avLst/>
          </a:prstGeom>
          <a:noFill/>
          <a:ln w="38100" cap="flat" cmpd="sng">
            <a:solidFill>
              <a:srgbClr val="FBE25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1" name="Shape 81"/>
          <p:cNvSpPr txBox="1"/>
          <p:nvPr/>
        </p:nvSpPr>
        <p:spPr>
          <a:xfrm>
            <a:off x="6086750" y="985825"/>
            <a:ext cx="3202200" cy="9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ctr" rtl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BE251"/>
                </a:solidFill>
                <a:highlight>
                  <a:srgbClr val="44A0DD"/>
                </a:highlight>
              </a:rPr>
              <a:t>Classification Model</a:t>
            </a:r>
          </a:p>
          <a:p>
            <a:pPr lvl="0" algn="ctr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BE251"/>
                </a:solidFill>
                <a:highlight>
                  <a:srgbClr val="44A0DD"/>
                </a:highlight>
              </a:rPr>
              <a:t>Target: Employment Status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5779"/>
            <a:ext cx="9144000" cy="3240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596825" y="36275"/>
            <a:ext cx="3852600" cy="45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rgbClr val="7F6000"/>
                </a:solidFill>
              </a:rPr>
              <a:t>Cluster vs Rest of population</a:t>
            </a:r>
          </a:p>
          <a:p>
            <a:pPr lvl="0">
              <a:spcBef>
                <a:spcPts val="0"/>
              </a:spcBef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96775" y="4423225"/>
            <a:ext cx="3283800" cy="5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75" y="436025"/>
            <a:ext cx="3785750" cy="46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775" y="455975"/>
            <a:ext cx="4298049" cy="461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B479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6900" y="78625"/>
            <a:ext cx="32238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Random Forest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69425" y="745050"/>
            <a:ext cx="1418100" cy="4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40 Features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43550" y="1547800"/>
            <a:ext cx="2616600" cy="68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30000"/>
              </a:lnSpc>
              <a:spcBef>
                <a:spcPts val="0"/>
              </a:spcBef>
              <a:spcAft>
                <a:spcPts val="7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Feature Engineering</a:t>
            </a:r>
          </a:p>
          <a:p>
            <a:pPr lvl="0" algn="ctr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Grid Search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137" y="78624"/>
            <a:ext cx="3848937" cy="274923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7400650" y="1365350"/>
            <a:ext cx="15345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roc_auc_score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 0.81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4775" y="2632300"/>
            <a:ext cx="3223800" cy="4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lnSpc>
                <a:spcPct val="130000"/>
              </a:lnSpc>
              <a:spcBef>
                <a:spcPts val="0"/>
              </a:spcBef>
              <a:spcAft>
                <a:spcPts val="700"/>
              </a:spcAft>
              <a:buClr>
                <a:srgbClr val="FFFFFF"/>
              </a:buClr>
              <a:buSzPct val="100000"/>
              <a:buChar char="●"/>
            </a:pPr>
            <a:r>
              <a:rPr lang="en" sz="2800">
                <a:solidFill>
                  <a:srgbClr val="FFFFFF"/>
                </a:solidFill>
              </a:rPr>
              <a:t>Tree Interpreter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469425" y="3258225"/>
            <a:ext cx="26166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Feature Contribution Matrix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025" y="3318125"/>
            <a:ext cx="5821750" cy="14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B479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17150" y="148750"/>
            <a:ext cx="8520600" cy="52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Decision Paths in Feature Contribution Matrix: Kmeans Clustering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38450" y="798375"/>
            <a:ext cx="3687300" cy="4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30000"/>
              </a:lnSpc>
              <a:spcBef>
                <a:spcPts val="0"/>
              </a:spcBef>
              <a:spcAft>
                <a:spcPts val="700"/>
              </a:spcAft>
              <a:buClr>
                <a:srgbClr val="FFFFFF"/>
              </a:buClr>
              <a:buAutoNum type="arabicPeriod"/>
            </a:pPr>
            <a:r>
              <a:rPr lang="en">
                <a:solidFill>
                  <a:srgbClr val="FFFFFF"/>
                </a:solidFill>
              </a:rPr>
              <a:t>Principle Component Analysis (PCA)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60375" y="1360000"/>
            <a:ext cx="2988900" cy="4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Three principle components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983225" y="819075"/>
            <a:ext cx="3416100" cy="4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2.    Kmeans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87" y="2237875"/>
            <a:ext cx="3243425" cy="23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875" y="2237875"/>
            <a:ext cx="3382799" cy="2316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5203100" y="1290975"/>
            <a:ext cx="3243300" cy="6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30000"/>
              </a:lnSpc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Number of cluster 6</a:t>
            </a:r>
          </a:p>
          <a:p>
            <a:pPr marL="457200" lvl="0" indent="-228600" rtl="0">
              <a:lnSpc>
                <a:spcPct val="130000"/>
              </a:lnSpc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Average Silhoutte score: 0.53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B479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2548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16650" y="1056175"/>
            <a:ext cx="3999900" cy="361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980000"/>
                </a:solidFill>
              </a:rPr>
              <a:t>Unemployed</a:t>
            </a:r>
          </a:p>
          <a:p>
            <a:pPr marL="673100" lvl="0" indent="-342900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Cluster 1: have children early, poor education, lower class</a:t>
            </a:r>
          </a:p>
          <a:p>
            <a:pPr marL="673100" lvl="0" indent="-342900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Cluster 2: have children late, rich family, spouses work over time</a:t>
            </a:r>
          </a:p>
          <a:p>
            <a:pPr marL="673100" lvl="0" indent="-342900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Cluster 3: High school degree, working class, spouses work full time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772675" y="10561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980000"/>
                </a:solidFill>
              </a:rPr>
              <a:t>Employed</a:t>
            </a:r>
          </a:p>
          <a:p>
            <a:pPr marL="673100" lvl="0" indent="-342900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Cluster 4: have children early, less than high school education, blue-collar worker</a:t>
            </a:r>
          </a:p>
          <a:p>
            <a:pPr marL="673100" lvl="0" indent="-342900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Cluster 5: have children late, college degree or above, diverse political views</a:t>
            </a:r>
          </a:p>
          <a:p>
            <a:pPr marL="673100" lvl="0" indent="-342900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Cluster 6: High school degree, working class, single mom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A0DD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2147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FFD966"/>
                </a:solidFill>
              </a:rPr>
              <a:t>Conclusions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FFFFFF"/>
                </a:solidFill>
              </a:rPr>
              <a:t>Key Factors:</a:t>
            </a:r>
          </a:p>
          <a:p>
            <a:pPr marL="457200" lvl="0" indent="-4000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2700" dirty="0">
                <a:solidFill>
                  <a:srgbClr val="FFFFFF"/>
                </a:solidFill>
                <a:highlight>
                  <a:srgbClr val="44A0DD"/>
                </a:highlight>
              </a:rPr>
              <a:t>Highest degree earned</a:t>
            </a:r>
          </a:p>
          <a:p>
            <a:pPr marL="457200" lvl="0" indent="-4000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2700" dirty="0">
                <a:solidFill>
                  <a:srgbClr val="FFFFFF"/>
                </a:solidFill>
                <a:highlight>
                  <a:srgbClr val="44A0DD"/>
                </a:highlight>
              </a:rPr>
              <a:t>Spouse's working hours</a:t>
            </a:r>
          </a:p>
          <a:p>
            <a:pPr marL="457200" lvl="0" indent="-4000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2700" dirty="0">
                <a:solidFill>
                  <a:srgbClr val="FFFFFF"/>
                </a:solidFill>
                <a:highlight>
                  <a:srgbClr val="44A0DD"/>
                </a:highlight>
              </a:rPr>
              <a:t>Family's socioeconomic background</a:t>
            </a:r>
          </a:p>
          <a:p>
            <a:pPr marL="457200" lvl="0" indent="-4000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2700" dirty="0">
                <a:solidFill>
                  <a:srgbClr val="FFFFFF"/>
                </a:solidFill>
                <a:highlight>
                  <a:srgbClr val="44A0DD"/>
                </a:highlight>
              </a:rPr>
              <a:t>Age when having first child</a:t>
            </a:r>
          </a:p>
          <a:p>
            <a:pPr lvl="0">
              <a:spcBef>
                <a:spcPts val="0"/>
              </a:spcBef>
              <a:buNone/>
            </a:pP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260</Words>
  <Application>Microsoft Office PowerPoint</Application>
  <PresentationFormat>On-screen Show (16:9)</PresentationFormat>
  <Paragraphs>52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simple-light-2</vt:lpstr>
      <vt:lpstr>Women in the Workforce</vt:lpstr>
      <vt:lpstr>What factors influenced women's working statuses over the past two decades? </vt:lpstr>
      <vt:lpstr>Men vs Women</vt:lpstr>
      <vt:lpstr>     Among the women with children under thirteen, which ones are working? </vt:lpstr>
      <vt:lpstr>Cluster vs Rest of population </vt:lpstr>
      <vt:lpstr>Random Forest</vt:lpstr>
      <vt:lpstr>Decision Paths in Feature Contribution Matrix: Kmeans Clustering</vt:lpstr>
      <vt:lpstr>Results</vt:lpstr>
      <vt:lpstr>Conclusions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in the Workforce</dc:title>
  <cp:lastModifiedBy>daxia</cp:lastModifiedBy>
  <cp:revision>6</cp:revision>
  <dcterms:modified xsi:type="dcterms:W3CDTF">2016-03-25T18:21:30Z</dcterms:modified>
</cp:coreProperties>
</file>