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91" r:id="rId31"/>
    <p:sldId id="315" r:id="rId32"/>
    <p:sldId id="292" r:id="rId33"/>
    <p:sldId id="296" r:id="rId34"/>
    <p:sldId id="316" r:id="rId35"/>
    <p:sldId id="293" r:id="rId36"/>
    <p:sldId id="295" r:id="rId37"/>
    <p:sldId id="297" r:id="rId38"/>
    <p:sldId id="298" r:id="rId39"/>
    <p:sldId id="299" r:id="rId40"/>
    <p:sldId id="289" r:id="rId41"/>
    <p:sldId id="300" r:id="rId42"/>
    <p:sldId id="301" r:id="rId43"/>
    <p:sldId id="302" r:id="rId44"/>
    <p:sldId id="303" r:id="rId45"/>
    <p:sldId id="304" r:id="rId46"/>
    <p:sldId id="305" r:id="rId47"/>
    <p:sldId id="306" r:id="rId48"/>
    <p:sldId id="307" r:id="rId49"/>
    <p:sldId id="308" r:id="rId50"/>
    <p:sldId id="313" r:id="rId51"/>
    <p:sldId id="309" r:id="rId52"/>
    <p:sldId id="310" r:id="rId53"/>
    <p:sldId id="314" r:id="rId54"/>
    <p:sldId id="287" r:id="rId55"/>
    <p:sldId id="288" r:id="rId56"/>
    <p:sldId id="363" r:id="rId57"/>
    <p:sldId id="364" r:id="rId58"/>
    <p:sldId id="365"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5" r:id="rId76"/>
    <p:sldId id="333" r:id="rId77"/>
    <p:sldId id="334"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52" r:id="rId92"/>
    <p:sldId id="353" r:id="rId93"/>
    <p:sldId id="351" r:id="rId94"/>
    <p:sldId id="350" r:id="rId95"/>
    <p:sldId id="349" r:id="rId96"/>
    <p:sldId id="354" r:id="rId97"/>
    <p:sldId id="355" r:id="rId98"/>
    <p:sldId id="357" r:id="rId99"/>
    <p:sldId id="356" r:id="rId100"/>
    <p:sldId id="358" r:id="rId101"/>
    <p:sldId id="359" r:id="rId102"/>
    <p:sldId id="360" r:id="rId103"/>
    <p:sldId id="361" r:id="rId104"/>
    <p:sldId id="362"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303B3-AD55-463D-84E0-6BDC38BF64E9}" type="datetimeFigureOut">
              <a:rPr lang="en-US" smtClean="0"/>
              <a:pPr/>
              <a:t>1/28/2016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9CE714-D2EA-4424-A79E-E908200792E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9CE714-D2EA-4424-A79E-E908200792E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09CE714-D2EA-4424-A79E-E908200792E3}"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ww.abc.com/purchase" TargetMode="External"/><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www.abc.com/purchase" TargetMode="External"/><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www.abc.com/purchase" TargetMode="External"/><Relationship Id="rId2" Type="http://schemas.openxmlformats.org/officeDocument/2006/relationships/hyperlink" Target="http://www.w3.org/2001/XMLSChe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II</a:t>
            </a:r>
            <a:br>
              <a:rPr lang="en-US" dirty="0" smtClean="0"/>
            </a:br>
            <a:r>
              <a:rPr lang="en-US" dirty="0" smtClean="0"/>
              <a:t>XML Tutorial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references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Entity References</a:t>
            </a:r>
          </a:p>
          <a:p>
            <a:r>
              <a:rPr lang="en-US" dirty="0" smtClean="0"/>
              <a:t>Some characters have a special meaning in XML.</a:t>
            </a:r>
          </a:p>
          <a:p>
            <a:r>
              <a:rPr lang="en-US" dirty="0" smtClean="0"/>
              <a:t>If you place a character like "&lt;" inside an XML element, it will generate an error because the parser interprets it as the start of a new element.</a:t>
            </a:r>
          </a:p>
          <a:p>
            <a:r>
              <a:rPr lang="en-US" dirty="0" smtClean="0"/>
              <a:t>This will generate an XML error:</a:t>
            </a:r>
          </a:p>
          <a:p>
            <a:r>
              <a:rPr lang="en-US" dirty="0" smtClean="0">
                <a:solidFill>
                  <a:srgbClr val="FF0000"/>
                </a:solidFill>
                <a:effectLst>
                  <a:outerShdw blurRad="38100" dist="38100" dir="2700000" algn="tl">
                    <a:srgbClr val="000000">
                      <a:alpha val="43137"/>
                    </a:srgbClr>
                  </a:outerShdw>
                </a:effectLst>
              </a:rPr>
              <a:t>&lt;message&gt;if salary &lt; 1000 then&lt;/message&gt;</a:t>
            </a:r>
          </a:p>
          <a:p>
            <a:r>
              <a:rPr lang="en-US" dirty="0" smtClean="0"/>
              <a:t>To avoid this error, replace the "&lt;" character with an </a:t>
            </a:r>
            <a:r>
              <a:rPr lang="en-US" b="1" dirty="0" smtClean="0"/>
              <a:t>entity reference</a:t>
            </a:r>
            <a:r>
              <a:rPr lang="en-US" dirty="0" smtClean="0"/>
              <a:t>:</a:t>
            </a:r>
          </a:p>
          <a:p>
            <a:r>
              <a:rPr lang="en-US" dirty="0" smtClean="0">
                <a:solidFill>
                  <a:srgbClr val="FF0000"/>
                </a:solidFill>
                <a:effectLst>
                  <a:outerShdw blurRad="38100" dist="38100" dir="2700000" algn="tl">
                    <a:srgbClr val="000000">
                      <a:alpha val="43137"/>
                    </a:srgbClr>
                  </a:outerShdw>
                </a:effectLst>
              </a:rPr>
              <a:t>&lt;message&gt;if salary &amp;</a:t>
            </a:r>
            <a:r>
              <a:rPr lang="en-US" dirty="0" err="1" smtClean="0">
                <a:solidFill>
                  <a:srgbClr val="FF0000"/>
                </a:solidFill>
                <a:effectLst>
                  <a:outerShdw blurRad="38100" dist="38100" dir="2700000" algn="tl">
                    <a:srgbClr val="000000">
                      <a:alpha val="43137"/>
                    </a:srgbClr>
                  </a:outerShdw>
                </a:effectLst>
              </a:rPr>
              <a:t>lt</a:t>
            </a:r>
            <a:r>
              <a:rPr lang="en-US" dirty="0" smtClean="0">
                <a:solidFill>
                  <a:srgbClr val="FF0000"/>
                </a:solidFill>
                <a:effectLst>
                  <a:outerShdw blurRad="38100" dist="38100" dir="2700000" algn="tl">
                    <a:srgbClr val="000000">
                      <a:alpha val="43137"/>
                    </a:srgbClr>
                  </a:outerShdw>
                </a:effectLst>
              </a:rPr>
              <a:t>; 1000 then&lt;/message&gt;</a:t>
            </a:r>
          </a:p>
          <a:p>
            <a:pPr>
              <a:buNone/>
            </a:pP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smtClean="0"/>
              <a:t>Default namespace – </a:t>
            </a:r>
            <a:r>
              <a:rPr lang="en-US" dirty="0" smtClean="0">
                <a:hlinkClick r:id="rId2"/>
              </a:rPr>
              <a:t>http://www.w3.org/2001/XMLSchema</a:t>
            </a:r>
            <a:endParaRPr lang="en-US" dirty="0" smtClean="0"/>
          </a:p>
          <a:p>
            <a:r>
              <a:rPr lang="en-US" dirty="0" err="1" smtClean="0"/>
              <a:t>Targetnamespace</a:t>
            </a:r>
            <a:r>
              <a:rPr lang="en-US" dirty="0" smtClean="0"/>
              <a:t> – </a:t>
            </a:r>
            <a:r>
              <a:rPr lang="en-US" dirty="0" smtClean="0">
                <a:hlinkClick r:id="rId3"/>
              </a:rPr>
              <a:t>www.abc.com/purchase</a:t>
            </a:r>
            <a:endParaRPr lang="en-US" dirty="0" smtClean="0"/>
          </a:p>
          <a:p>
            <a:r>
              <a:rPr lang="en-US" dirty="0" smtClean="0"/>
              <a:t>In both schemas the </a:t>
            </a:r>
            <a:r>
              <a:rPr lang="en-US" dirty="0" err="1" smtClean="0"/>
              <a:t>targetNamespace</a:t>
            </a:r>
            <a:r>
              <a:rPr lang="en-US" dirty="0" smtClean="0"/>
              <a:t> is the same</a:t>
            </a:r>
          </a:p>
          <a:p>
            <a:r>
              <a:rPr lang="en-US" dirty="0" smtClean="0"/>
              <a:t>Prefix </a:t>
            </a:r>
            <a:r>
              <a:rPr lang="en-US" dirty="0" err="1" smtClean="0"/>
              <a:t>prd</a:t>
            </a:r>
            <a:r>
              <a:rPr lang="en-US" dirty="0" smtClean="0"/>
              <a:t> is used as an alias to refer to the namespace URI - </a:t>
            </a:r>
            <a:r>
              <a:rPr lang="en-US" dirty="0" smtClean="0">
                <a:hlinkClick r:id="rId3"/>
              </a:rPr>
              <a:t>www.abc.com/purchase</a:t>
            </a:r>
            <a:endParaRPr lang="en-US" dirty="0" smtClean="0"/>
          </a:p>
          <a:p>
            <a:r>
              <a:rPr lang="en-US" dirty="0" smtClean="0"/>
              <a:t>You can refer to the </a:t>
            </a:r>
            <a:r>
              <a:rPr lang="en-US" dirty="0" err="1" smtClean="0"/>
              <a:t>datatypes</a:t>
            </a:r>
            <a:r>
              <a:rPr lang="en-US" dirty="0" smtClean="0"/>
              <a:t> declared in potype.xsd by using </a:t>
            </a:r>
            <a:r>
              <a:rPr lang="en-US" dirty="0" err="1" smtClean="0"/>
              <a:t>prd</a:t>
            </a:r>
            <a:r>
              <a:rPr lang="en-US" dirty="0" smtClean="0"/>
              <a:t> prefix before the name of the </a:t>
            </a:r>
            <a:r>
              <a:rPr lang="en-US" dirty="0" err="1" smtClean="0"/>
              <a:t>datatype</a:t>
            </a:r>
            <a:endParaRPr lang="en-US" dirty="0" smtClean="0"/>
          </a:p>
          <a:p>
            <a:r>
              <a:rPr lang="en-US" dirty="0" smtClean="0"/>
              <a:t>If we do not use </a:t>
            </a:r>
            <a:r>
              <a:rPr lang="en-US" dirty="0" err="1" smtClean="0"/>
              <a:t>prd</a:t>
            </a:r>
            <a:r>
              <a:rPr lang="en-US" dirty="0" smtClean="0"/>
              <a:t> then </a:t>
            </a:r>
            <a:r>
              <a:rPr lang="en-US" dirty="0" err="1" smtClean="0"/>
              <a:t>prstring</a:t>
            </a:r>
            <a:r>
              <a:rPr lang="en-US" dirty="0" smtClean="0"/>
              <a:t> will be considered to belong to default namespace</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element</a:t>
            </a:r>
            <a:endParaRPr lang="en-US" dirty="0"/>
          </a:p>
        </p:txBody>
      </p:sp>
      <p:sp>
        <p:nvSpPr>
          <p:cNvPr id="3" name="Content Placeholder 2"/>
          <p:cNvSpPr>
            <a:spLocks noGrp="1"/>
          </p:cNvSpPr>
          <p:nvPr>
            <p:ph idx="1"/>
          </p:nvPr>
        </p:nvSpPr>
        <p:spPr/>
        <p:txBody>
          <a:bodyPr/>
          <a:lstStyle/>
          <a:p>
            <a:r>
              <a:rPr lang="en-US" dirty="0" smtClean="0"/>
              <a:t>Import is similar to include but allows access to components from multiple schemas belonging to different target namespace.</a:t>
            </a:r>
          </a:p>
          <a:p>
            <a:r>
              <a:rPr lang="en-US" dirty="0" smtClean="0"/>
              <a:t>&lt;import id=“ID” namespace=“namespace” </a:t>
            </a:r>
            <a:r>
              <a:rPr lang="en-US" dirty="0" err="1" smtClean="0"/>
              <a:t>schemaLocation</a:t>
            </a:r>
            <a:r>
              <a:rPr lang="en-US" dirty="0" smtClean="0"/>
              <a:t>=“filename”/&gt;</a:t>
            </a:r>
          </a:p>
          <a:p>
            <a:endParaRPr lang="en-US" dirty="0" smtClean="0"/>
          </a:p>
          <a:p>
            <a:r>
              <a:rPr lang="en-US" dirty="0" smtClean="0"/>
              <a:t>Namespace specify – URI and associated prefix</a:t>
            </a: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Refer potype.xsd</a:t>
            </a:r>
          </a:p>
          <a:p>
            <a:r>
              <a:rPr lang="en-US" dirty="0" smtClean="0"/>
              <a:t>Refer purchaseorder.xsd</a:t>
            </a:r>
          </a:p>
          <a:p>
            <a:r>
              <a:rPr lang="en-US" dirty="0" smtClean="0"/>
              <a:t>Refer purchase.xml</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Grouping elements and attributes in an XML Schema</a:t>
            </a:r>
            <a:endParaRPr lang="en-US" dirty="0"/>
          </a:p>
        </p:txBody>
      </p:sp>
      <p:sp>
        <p:nvSpPr>
          <p:cNvPr id="3" name="Content Placeholder 2"/>
          <p:cNvSpPr>
            <a:spLocks noGrp="1"/>
          </p:cNvSpPr>
          <p:nvPr>
            <p:ph idx="1"/>
          </p:nvPr>
        </p:nvSpPr>
        <p:spPr/>
        <p:txBody>
          <a:bodyPr/>
          <a:lstStyle/>
          <a:p>
            <a:r>
              <a:rPr lang="en-US" dirty="0" smtClean="0"/>
              <a:t>Grouping attributes and elements in schema:</a:t>
            </a:r>
          </a:p>
          <a:p>
            <a:r>
              <a:rPr lang="en-US" dirty="0" smtClean="0"/>
              <a:t>sequence</a:t>
            </a:r>
          </a:p>
          <a:p>
            <a:r>
              <a:rPr lang="en-US" dirty="0" smtClean="0"/>
              <a:t>group (element)</a:t>
            </a:r>
          </a:p>
          <a:p>
            <a:r>
              <a:rPr lang="en-US" dirty="0" smtClean="0"/>
              <a:t>choice</a:t>
            </a:r>
          </a:p>
          <a:p>
            <a:r>
              <a:rPr lang="en-US" dirty="0" smtClean="0"/>
              <a:t>all</a:t>
            </a:r>
          </a:p>
          <a:p>
            <a:r>
              <a:rPr lang="en-US" dirty="0" err="1" smtClean="0"/>
              <a:t>attributeGroup</a:t>
            </a:r>
            <a:r>
              <a:rPr lang="en-US" dirty="0" smtClean="0"/>
              <a:t> (attributes)</a:t>
            </a:r>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sequence element</a:t>
            </a:r>
            <a:endParaRPr lang="en-US" dirty="0"/>
          </a:p>
        </p:txBody>
      </p:sp>
      <p:sp>
        <p:nvSpPr>
          <p:cNvPr id="3" name="Content Placeholder 2"/>
          <p:cNvSpPr>
            <a:spLocks noGrp="1"/>
          </p:cNvSpPr>
          <p:nvPr>
            <p:ph idx="1"/>
          </p:nvPr>
        </p:nvSpPr>
        <p:spPr>
          <a:xfrm>
            <a:off x="304800" y="838200"/>
            <a:ext cx="8610600" cy="5562600"/>
          </a:xfrm>
        </p:spPr>
        <p:txBody>
          <a:bodyPr/>
          <a:lstStyle/>
          <a:p>
            <a:pPr>
              <a:buNone/>
            </a:pPr>
            <a:r>
              <a:rPr lang="en-US" dirty="0" smtClean="0"/>
              <a:t>Refer s1.xsd</a:t>
            </a:r>
          </a:p>
          <a:p>
            <a:pPr>
              <a:buNone/>
            </a:pPr>
            <a:r>
              <a:rPr lang="en-US" dirty="0" smtClean="0"/>
              <a:t>Refer x1.xml</a:t>
            </a:r>
          </a:p>
          <a:p>
            <a:pPr>
              <a:buNone/>
            </a:pPr>
            <a:endParaRPr lang="en-US" dirty="0" smtClean="0"/>
          </a:p>
          <a:p>
            <a:pPr>
              <a:buNone/>
            </a:pPr>
            <a:r>
              <a:rPr lang="en-US" dirty="0" smtClean="0"/>
              <a:t>Sequence checks the order of child elements within the parent element</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Set of elements can be grouped together by a common name incorporated into a complex </a:t>
            </a:r>
            <a:r>
              <a:rPr lang="en-US" dirty="0" err="1" smtClean="0"/>
              <a:t>datatype</a:t>
            </a:r>
            <a:r>
              <a:rPr lang="en-US" dirty="0" smtClean="0"/>
              <a:t>.</a:t>
            </a:r>
          </a:p>
          <a:p>
            <a:r>
              <a:rPr lang="en-US" dirty="0" smtClean="0"/>
              <a:t>By grouping we can refer to a set of related elements by a common name.</a:t>
            </a:r>
          </a:p>
          <a:p>
            <a:pPr>
              <a:buNone/>
            </a:pPr>
            <a:r>
              <a:rPr lang="en-US" dirty="0" smtClean="0"/>
              <a:t>&lt;group </a:t>
            </a:r>
            <a:r>
              <a:rPr lang="en-US" dirty="0" err="1" smtClean="0"/>
              <a:t>maxOccurs</a:t>
            </a:r>
            <a:r>
              <a:rPr lang="en-US" dirty="0" smtClean="0"/>
              <a:t>=“</a:t>
            </a:r>
            <a:r>
              <a:rPr lang="en-US" dirty="0" err="1" smtClean="0"/>
              <a:t>nonNegetiveInteger|unbounded</a:t>
            </a:r>
            <a:r>
              <a:rPr lang="en-US" dirty="0" smtClean="0"/>
              <a:t>” </a:t>
            </a:r>
            <a:r>
              <a:rPr lang="en-US" dirty="0" err="1" smtClean="0"/>
              <a:t>minOccurs</a:t>
            </a:r>
            <a:r>
              <a:rPr lang="en-US" dirty="0" smtClean="0"/>
              <a:t>=“</a:t>
            </a:r>
            <a:r>
              <a:rPr lang="en-US" dirty="0" err="1" smtClean="0"/>
              <a:t>nonNegetiveInteger</a:t>
            </a:r>
            <a:r>
              <a:rPr lang="en-US" dirty="0" smtClean="0"/>
              <a:t>” name=“</a:t>
            </a:r>
            <a:r>
              <a:rPr lang="en-US" dirty="0" err="1" smtClean="0"/>
              <a:t>groupname</a:t>
            </a:r>
            <a:r>
              <a:rPr lang="en-US" dirty="0" smtClean="0"/>
              <a:t>” ref=“</a:t>
            </a:r>
            <a:r>
              <a:rPr lang="en-US" dirty="0" err="1" smtClean="0"/>
              <a:t>Qname</a:t>
            </a:r>
            <a:r>
              <a:rPr lang="en-US" dirty="0" smtClean="0"/>
              <a:t>”&gt;&lt;/group&gt;</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err="1" smtClean="0"/>
              <a:t>maxOccurs</a:t>
            </a:r>
            <a:r>
              <a:rPr lang="en-US" dirty="0" smtClean="0"/>
              <a:t> – maximum number of times a group can occur in an XML document</a:t>
            </a:r>
          </a:p>
          <a:p>
            <a:r>
              <a:rPr lang="en-US" dirty="0" err="1" smtClean="0"/>
              <a:t>minOccurs</a:t>
            </a:r>
            <a:r>
              <a:rPr lang="en-US" dirty="0" smtClean="0"/>
              <a:t> – minimum number of times a group can occur in XML document</a:t>
            </a:r>
          </a:p>
          <a:p>
            <a:r>
              <a:rPr lang="en-US" dirty="0" smtClean="0"/>
              <a:t>name – name of the group</a:t>
            </a:r>
          </a:p>
          <a:p>
            <a:r>
              <a:rPr lang="en-US" dirty="0" smtClean="0"/>
              <a:t>ref – refer to a group in a complex type element</a:t>
            </a:r>
          </a:p>
          <a:p>
            <a:endParaRPr lang="en-US" dirty="0" smtClean="0"/>
          </a:p>
          <a:p>
            <a:r>
              <a:rPr lang="en-US" dirty="0" smtClean="0"/>
              <a:t>Refer g1.xsd</a:t>
            </a:r>
          </a:p>
          <a:p>
            <a:r>
              <a:rPr lang="en-US" dirty="0" smtClean="0"/>
              <a:t>Refer x2.xml</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Alternative options can be specified with choice. </a:t>
            </a:r>
          </a:p>
          <a:p>
            <a:pPr>
              <a:buNone/>
            </a:pPr>
            <a:r>
              <a:rPr lang="en-US" dirty="0" smtClean="0"/>
              <a:t>&lt;choice id=“ID” </a:t>
            </a:r>
            <a:r>
              <a:rPr lang="en-US" dirty="0" err="1" smtClean="0"/>
              <a:t>maxOccurs</a:t>
            </a:r>
            <a:r>
              <a:rPr lang="en-US" dirty="0" smtClean="0"/>
              <a:t>=“</a:t>
            </a:r>
            <a:r>
              <a:rPr lang="en-US" dirty="0" err="1" smtClean="0"/>
              <a:t>nonNegativeInteger|unbounded</a:t>
            </a:r>
            <a:r>
              <a:rPr lang="en-US" dirty="0" smtClean="0"/>
              <a:t>” </a:t>
            </a:r>
            <a:r>
              <a:rPr lang="en-US" dirty="0" err="1" smtClean="0"/>
              <a:t>minOccurs</a:t>
            </a:r>
            <a:r>
              <a:rPr lang="en-US" dirty="0" smtClean="0"/>
              <a:t>=“</a:t>
            </a:r>
            <a:r>
              <a:rPr lang="en-US" dirty="0" err="1" smtClean="0"/>
              <a:t>nonNegativeInteger</a:t>
            </a:r>
            <a:r>
              <a:rPr lang="en-US" dirty="0" smtClean="0"/>
              <a:t>”&gt;&lt;/choice&gt;</a:t>
            </a:r>
          </a:p>
          <a:p>
            <a:pPr>
              <a:buNone/>
            </a:pPr>
            <a:endParaRPr lang="en-US" dirty="0" smtClean="0"/>
          </a:p>
          <a:p>
            <a:pPr>
              <a:buNone/>
            </a:pPr>
            <a:r>
              <a:rPr lang="en-US" dirty="0" smtClean="0"/>
              <a:t>Refer c1.xsd</a:t>
            </a:r>
          </a:p>
          <a:p>
            <a:pPr>
              <a:buNone/>
            </a:pPr>
            <a:r>
              <a:rPr lang="en-US" dirty="0" smtClean="0"/>
              <a:t>Refer x3.xml   (replace residence element by office element for choice)</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element</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smtClean="0">
                <a:solidFill>
                  <a:srgbClr val="FF0000"/>
                </a:solidFill>
                <a:effectLst>
                  <a:outerShdw blurRad="38100" dist="38100" dir="2700000" algn="tl">
                    <a:srgbClr val="000000">
                      <a:alpha val="43137"/>
                    </a:srgbClr>
                  </a:outerShdw>
                </a:effectLst>
              </a:rPr>
              <a:t>all element enables you to use the child elements in any order</a:t>
            </a:r>
            <a:r>
              <a:rPr lang="en-US" dirty="0" smtClean="0"/>
              <a:t> as against the sequence element, which specifies the order in which the child element should appear.</a:t>
            </a:r>
          </a:p>
          <a:p>
            <a:r>
              <a:rPr lang="en-US" dirty="0" smtClean="0"/>
              <a:t>&lt;all </a:t>
            </a:r>
            <a:r>
              <a:rPr lang="en-US" dirty="0" err="1" smtClean="0"/>
              <a:t>maxOccurs</a:t>
            </a:r>
            <a:r>
              <a:rPr lang="en-US" dirty="0" smtClean="0"/>
              <a:t>=“</a:t>
            </a:r>
            <a:r>
              <a:rPr lang="en-US" dirty="0" err="1" smtClean="0"/>
              <a:t>positiveInteger</a:t>
            </a:r>
            <a:r>
              <a:rPr lang="en-US" dirty="0" smtClean="0"/>
              <a:t>” </a:t>
            </a:r>
            <a:r>
              <a:rPr lang="en-US" dirty="0" err="1" smtClean="0"/>
              <a:t>minOccurs</a:t>
            </a:r>
            <a:r>
              <a:rPr lang="en-US" dirty="0" smtClean="0"/>
              <a:t>=“0/1”&gt;&lt;/all&gt;</a:t>
            </a:r>
          </a:p>
          <a:p>
            <a:pPr>
              <a:buNone/>
            </a:pPr>
            <a:r>
              <a:rPr lang="en-US" dirty="0" smtClean="0"/>
              <a:t>Refer a1.xsd</a:t>
            </a:r>
          </a:p>
          <a:p>
            <a:pPr>
              <a:buNone/>
            </a:pPr>
            <a:r>
              <a:rPr lang="en-US" dirty="0" smtClean="0"/>
              <a:t>Refer x4.xml   (the order can only change..but we cannot omit child elements)</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attributeGroup</a:t>
            </a:r>
            <a:r>
              <a:rPr lang="en-US" dirty="0" smtClean="0"/>
              <a:t> element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Attributes can be grouped so that it can be reused by different elements.</a:t>
            </a:r>
          </a:p>
          <a:p>
            <a:r>
              <a:rPr lang="en-US" dirty="0" smtClean="0"/>
              <a:t>&lt;</a:t>
            </a:r>
            <a:r>
              <a:rPr lang="en-US" dirty="0" err="1" smtClean="0"/>
              <a:t>attributeGroup</a:t>
            </a:r>
            <a:r>
              <a:rPr lang="en-US" dirty="0" smtClean="0"/>
              <a:t> name=“</a:t>
            </a:r>
            <a:r>
              <a:rPr lang="en-US" dirty="0" err="1" smtClean="0"/>
              <a:t>groupname</a:t>
            </a:r>
            <a:r>
              <a:rPr lang="en-US" dirty="0" smtClean="0"/>
              <a:t>”&gt;</a:t>
            </a:r>
          </a:p>
          <a:p>
            <a:pPr>
              <a:buNone/>
            </a:pPr>
            <a:r>
              <a:rPr lang="en-US" dirty="0" smtClean="0"/>
              <a:t>Attribute1</a:t>
            </a:r>
          </a:p>
          <a:p>
            <a:pPr>
              <a:buNone/>
            </a:pPr>
            <a:r>
              <a:rPr lang="en-US" dirty="0" smtClean="0"/>
              <a:t>Attribute2</a:t>
            </a:r>
          </a:p>
          <a:p>
            <a:pPr>
              <a:buNone/>
            </a:pPr>
            <a:r>
              <a:rPr lang="en-US" dirty="0" smtClean="0"/>
              <a:t>……</a:t>
            </a:r>
          </a:p>
          <a:p>
            <a:pPr>
              <a:buNone/>
            </a:pPr>
            <a:r>
              <a:rPr lang="en-US" dirty="0" smtClean="0"/>
              <a:t>&lt;/</a:t>
            </a:r>
            <a:r>
              <a:rPr lang="en-US" dirty="0" err="1" smtClean="0"/>
              <a:t>attributeGroup</a:t>
            </a:r>
            <a:r>
              <a:rPr lang="en-US" dirty="0" smtClean="0"/>
              <a:t>&gt;</a:t>
            </a:r>
          </a:p>
          <a:p>
            <a:pPr>
              <a:buNone/>
            </a:pPr>
            <a:endParaRPr lang="en-US" dirty="0" smtClean="0"/>
          </a:p>
          <a:p>
            <a:pPr>
              <a:buNone/>
            </a:pPr>
            <a:r>
              <a:rPr lang="en-US" dirty="0" smtClean="0"/>
              <a:t>Refer:ag1.xsd</a:t>
            </a:r>
          </a:p>
          <a:p>
            <a:pPr>
              <a:buNone/>
            </a:pPr>
            <a:r>
              <a:rPr lang="en-US" dirty="0" smtClean="0"/>
              <a:t>Refer:x5.xml    (show adding the attributes in x5.xml in </a:t>
            </a:r>
            <a:r>
              <a:rPr lang="en-US" dirty="0" err="1" smtClean="0"/>
              <a:t>xmlspy</a:t>
            </a:r>
            <a:r>
              <a:rPr lang="en-US" smtClean="0"/>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references</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There are 5 predefined entity references in XML:</a:t>
            </a:r>
          </a:p>
        </p:txBody>
      </p:sp>
      <p:pic>
        <p:nvPicPr>
          <p:cNvPr id="26626" name="Picture 2"/>
          <p:cNvPicPr>
            <a:picLocks noChangeAspect="1" noChangeArrowheads="1"/>
          </p:cNvPicPr>
          <p:nvPr/>
        </p:nvPicPr>
        <p:blipFill>
          <a:blip r:embed="rId2" cstate="print"/>
          <a:srcRect l="18155" t="38542" r="55491" b="34375"/>
          <a:stretch>
            <a:fillRect/>
          </a:stretch>
        </p:blipFill>
        <p:spPr bwMode="auto">
          <a:xfrm>
            <a:off x="1600200" y="2667000"/>
            <a:ext cx="6066692"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XML presentation technologies</a:t>
            </a:r>
            <a:endParaRPr lang="en-US" dirty="0"/>
          </a:p>
        </p:txBody>
      </p:sp>
      <p:sp>
        <p:nvSpPr>
          <p:cNvPr id="3" name="Content Placeholder 2"/>
          <p:cNvSpPr>
            <a:spLocks noGrp="1"/>
          </p:cNvSpPr>
          <p:nvPr>
            <p:ph idx="1"/>
          </p:nvPr>
        </p:nvSpPr>
        <p:spPr>
          <a:xfrm>
            <a:off x="457200" y="762000"/>
            <a:ext cx="8229600" cy="5867400"/>
          </a:xfrm>
        </p:spPr>
        <p:txBody>
          <a:bodyPr>
            <a:normAutofit fontScale="92500" lnSpcReduction="10000"/>
          </a:bodyPr>
          <a:lstStyle/>
          <a:p>
            <a:r>
              <a:rPr lang="en-US" dirty="0" smtClean="0"/>
              <a:t>Data is stored in XML document by using elements and attributes. </a:t>
            </a:r>
          </a:p>
          <a:p>
            <a:r>
              <a:rPr lang="en-US" dirty="0" smtClean="0"/>
              <a:t>XML focus on data storage not presentation of data. </a:t>
            </a:r>
          </a:p>
          <a:p>
            <a:r>
              <a:rPr lang="en-US" dirty="0" smtClean="0"/>
              <a:t>Rendering refers to the act of processing XML documents so that it can be displayed on a variety of targets, such as web browsers, email pagers, and cell phones.</a:t>
            </a:r>
          </a:p>
          <a:p>
            <a:r>
              <a:rPr lang="en-US" dirty="0" smtClean="0"/>
              <a:t> XML presentation technologies provide a modular way to deliver and display content to a variety of devices. </a:t>
            </a:r>
          </a:p>
          <a:p>
            <a:r>
              <a:rPr lang="en-US" dirty="0" smtClean="0"/>
              <a:t>Here we examine some technologies for display, including </a:t>
            </a:r>
            <a:r>
              <a:rPr lang="en-US" dirty="0" smtClean="0"/>
              <a:t>CSS</a:t>
            </a:r>
            <a:r>
              <a:rPr lang="en-US" dirty="0" smtClean="0"/>
              <a:t> and</a:t>
            </a:r>
            <a:r>
              <a:rPr lang="en-US" dirty="0" smtClean="0"/>
              <a:t> XSL. </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smtClean="0"/>
              <a:t>Cascading style sheets is an XML-supporting technology for adding style display properties such as fonts, colors, or spacing to Web documents.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371600" y="3581400"/>
            <a:ext cx="6667500" cy="2679347"/>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Refer recipe.xml and recipe.css</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 extended style language</a:t>
            </a:r>
            <a:endParaRPr lang="en-US" dirty="0"/>
          </a:p>
        </p:txBody>
      </p:sp>
      <p:sp>
        <p:nvSpPr>
          <p:cNvPr id="3" name="Content Placeholder 2"/>
          <p:cNvSpPr>
            <a:spLocks noGrp="1"/>
          </p:cNvSpPr>
          <p:nvPr>
            <p:ph idx="1"/>
          </p:nvPr>
        </p:nvSpPr>
        <p:spPr/>
        <p:txBody>
          <a:bodyPr/>
          <a:lstStyle/>
          <a:p>
            <a:r>
              <a:rPr lang="en-US" dirty="0" smtClean="0"/>
              <a:t>XSL 1.0 is a W3C Recommendation that provides users with the ability to describe how </a:t>
            </a:r>
            <a:r>
              <a:rPr lang="en-US" dirty="0" smtClean="0">
                <a:solidFill>
                  <a:srgbClr val="FF0000"/>
                </a:solidFill>
              </a:rPr>
              <a:t>XML data and documents are to be formatted</a:t>
            </a:r>
            <a:r>
              <a:rPr lang="en-US" dirty="0" smtClean="0"/>
              <a:t>.</a:t>
            </a:r>
          </a:p>
          <a:p>
            <a:r>
              <a:rPr lang="en-US" dirty="0" smtClean="0"/>
              <a:t> XSL does this by defining "formatting objects," such as footnotes, headers, or columns. </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791200"/>
          </a:xfrm>
        </p:spPr>
        <p:txBody>
          <a:bodyPr/>
          <a:lstStyle/>
          <a:p>
            <a:r>
              <a:rPr lang="en-US" dirty="0" smtClean="0"/>
              <a:t>An XSL style sheet is basically a </a:t>
            </a:r>
            <a:r>
              <a:rPr lang="en-US" dirty="0" smtClean="0">
                <a:solidFill>
                  <a:srgbClr val="FF0000"/>
                </a:solidFill>
              </a:rPr>
              <a:t>series of pattern-action rules </a:t>
            </a:r>
            <a:r>
              <a:rPr lang="en-US" dirty="0" smtClean="0"/>
              <a:t>and looks like an XML document with a mixture of two kinds of elements:</a:t>
            </a:r>
          </a:p>
          <a:p>
            <a:r>
              <a:rPr lang="en-US" dirty="0" smtClean="0"/>
              <a:t> those defined by </a:t>
            </a:r>
            <a:r>
              <a:rPr lang="en-US" dirty="0" smtClean="0">
                <a:solidFill>
                  <a:srgbClr val="FF0000"/>
                </a:solidFill>
              </a:rPr>
              <a:t>XSL</a:t>
            </a:r>
            <a:r>
              <a:rPr lang="en-US" dirty="0" smtClean="0"/>
              <a:t> and </a:t>
            </a:r>
          </a:p>
          <a:p>
            <a:r>
              <a:rPr lang="en-US" dirty="0" smtClean="0"/>
              <a:t>those defined by </a:t>
            </a:r>
            <a:r>
              <a:rPr lang="en-US" dirty="0" smtClean="0">
                <a:solidFill>
                  <a:srgbClr val="FF0000"/>
                </a:solidFill>
              </a:rPr>
              <a:t>the object language</a:t>
            </a:r>
            <a:r>
              <a:rPr lang="en-US" dirty="0" smtClean="0"/>
              <a:t>. </a:t>
            </a:r>
          </a:p>
          <a:p>
            <a:r>
              <a:rPr lang="en-US" dirty="0" smtClean="0">
                <a:solidFill>
                  <a:srgbClr val="FF0000"/>
                </a:solidFill>
              </a:rPr>
              <a:t>The action part of the rule is called the "template" in XSL, and a template and a pattern together are referred to as a "template rule." </a:t>
            </a:r>
            <a:endParaRPr lang="en-US" dirty="0">
              <a:solidFill>
                <a:srgbClr val="FF0000"/>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result of applying all matching patterns to a document recursively is a tree of objects, which is then interpreted top-down according to the definition of each object.</a:t>
            </a:r>
          </a:p>
          <a:p>
            <a:r>
              <a:rPr lang="en-US" dirty="0" smtClean="0"/>
              <a:t>For example, if they are HTML objects, an HTML document will be generated; if they are XML objects, XML will be the result. </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XSL and CSS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52400" y="1752600"/>
            <a:ext cx="8459656" cy="25146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410199"/>
          </a:xfrm>
        </p:spPr>
        <p:txBody>
          <a:bodyPr/>
          <a:lstStyle/>
          <a:p>
            <a:r>
              <a:rPr lang="en-US" dirty="0" smtClean="0"/>
              <a:t>The general principle is that if the document is to be simply rendered and not transformed in any way through the addition or deletion of items, then CSS is the more straightforward approach. </a:t>
            </a:r>
          </a:p>
          <a:p>
            <a:r>
              <a:rPr lang="en-US" dirty="0" smtClean="0"/>
              <a:t>Refer places.xml and place.xsl</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dirty="0" smtClean="0"/>
              <a:t>XML transformation</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The transformation language lets you transform the structure of documents into different forms (such as PDF, WML, HTML, or another schema type), while the formatting language actually formats and styles documents in various ways. </a:t>
            </a:r>
          </a:p>
          <a:p>
            <a:r>
              <a:rPr lang="en-US" dirty="0" smtClean="0"/>
              <a:t>In practice, you often transform a document before formatting it. </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XSL is made up of the following parts: </a:t>
            </a:r>
          </a:p>
          <a:p>
            <a:r>
              <a:rPr lang="en-US" dirty="0" smtClean="0"/>
              <a:t>XSL Transformation (XSLT): It is an XML based language that allows to transform an XML document into another XML document. </a:t>
            </a:r>
          </a:p>
          <a:p>
            <a:r>
              <a:rPr lang="en-US" dirty="0" err="1" smtClean="0"/>
              <a:t>XMLPath</a:t>
            </a:r>
            <a:r>
              <a:rPr lang="en-US" dirty="0" smtClean="0"/>
              <a:t> (</a:t>
            </a:r>
            <a:r>
              <a:rPr lang="en-US" dirty="0" err="1" smtClean="0"/>
              <a:t>XPath</a:t>
            </a:r>
            <a:r>
              <a:rPr lang="en-US" dirty="0" smtClean="0"/>
              <a:t>): It is a language that is used to access different parts of an XML document, such as elements and attributes. </a:t>
            </a:r>
          </a:p>
          <a:p>
            <a:r>
              <a:rPr lang="en-US" dirty="0" smtClean="0"/>
              <a:t>XSL formatting objects (XSL-FO), which specify how the data is to be displayed.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Comments in XML</a:t>
            </a:r>
          </a:p>
          <a:p>
            <a:pPr>
              <a:buNone/>
            </a:pPr>
            <a:r>
              <a:rPr lang="en-US" dirty="0" smtClean="0"/>
              <a:t>&lt;!-- This is a comment --&gt; </a:t>
            </a:r>
          </a:p>
          <a:p>
            <a:r>
              <a:rPr lang="en-US" dirty="0" smtClean="0"/>
              <a:t>White space is preserved in XML</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pPr>
              <a:buNone/>
            </a:pPr>
            <a:r>
              <a:rPr lang="en-US" dirty="0" smtClean="0"/>
              <a:t>Transformation of documents can be done in 3 ways:</a:t>
            </a:r>
          </a:p>
          <a:p>
            <a:r>
              <a:rPr lang="en-US" dirty="0" smtClean="0"/>
              <a:t>On the server— A server program, such as a Java </a:t>
            </a:r>
            <a:r>
              <a:rPr lang="en-US" dirty="0" err="1" smtClean="0"/>
              <a:t>servlet</a:t>
            </a:r>
            <a:r>
              <a:rPr lang="en-US" dirty="0" smtClean="0"/>
              <a:t> or a </a:t>
            </a:r>
            <a:r>
              <a:rPr lang="en-US" dirty="0" err="1" smtClean="0"/>
              <a:t>JavaServer</a:t>
            </a:r>
            <a:r>
              <a:rPr lang="en-US" dirty="0" smtClean="0"/>
              <a:t> Page (JSP), can use a </a:t>
            </a:r>
            <a:r>
              <a:rPr lang="en-US" dirty="0" err="1" smtClean="0"/>
              <a:t>stylesheet</a:t>
            </a:r>
            <a:r>
              <a:rPr lang="en-US" dirty="0" smtClean="0"/>
              <a:t> to transform a document automatically and serve it to the client. </a:t>
            </a:r>
          </a:p>
          <a:p>
            <a:r>
              <a:rPr lang="en-US" dirty="0" smtClean="0"/>
              <a:t>On the client— A client program, such as a browser, can perform the transformation, reading in the </a:t>
            </a:r>
            <a:r>
              <a:rPr lang="en-US" dirty="0" err="1" smtClean="0"/>
              <a:t>stylesheet</a:t>
            </a:r>
            <a:r>
              <a:rPr lang="en-US" dirty="0" smtClean="0"/>
              <a:t> that you specify with the &lt;?xml-</a:t>
            </a:r>
            <a:r>
              <a:rPr lang="en-US" dirty="0" err="1" smtClean="0"/>
              <a:t>stylesheet</a:t>
            </a:r>
            <a:r>
              <a:rPr lang="en-US" dirty="0" smtClean="0"/>
              <a:t>?&gt; processing instruction. Internet Explorer can handle transformations this way, to some extent. </a:t>
            </a:r>
          </a:p>
          <a:p>
            <a:r>
              <a:rPr lang="en-US" dirty="0" smtClean="0"/>
              <a:t>With a separate program —Several standalone programs, usually based on Java, will perform XSLT transformations. </a:t>
            </a:r>
          </a:p>
          <a:p>
            <a:pPr>
              <a:buNone/>
            </a:pP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a:t>
            </a:r>
            <a:endParaRPr lang="en-US" dirty="0"/>
          </a:p>
        </p:txBody>
      </p:sp>
      <p:sp>
        <p:nvSpPr>
          <p:cNvPr id="3" name="Content Placeholder 2"/>
          <p:cNvSpPr>
            <a:spLocks noGrp="1"/>
          </p:cNvSpPr>
          <p:nvPr>
            <p:ph idx="1"/>
          </p:nvPr>
        </p:nvSpPr>
        <p:spPr/>
        <p:txBody>
          <a:bodyPr/>
          <a:lstStyle/>
          <a:p>
            <a:r>
              <a:rPr lang="en-US" dirty="0" smtClean="0"/>
              <a:t>To perform an XSL transformation, </a:t>
            </a:r>
            <a:r>
              <a:rPr lang="en-US" dirty="0" smtClean="0">
                <a:solidFill>
                  <a:srgbClr val="FF0000"/>
                </a:solidFill>
              </a:rPr>
              <a:t>a program referred to as an XSLT processor reads both an XML document and an XSLT document that defines how to transform the XML .</a:t>
            </a:r>
          </a:p>
          <a:p>
            <a:r>
              <a:rPr lang="en-US" dirty="0" smtClean="0">
                <a:solidFill>
                  <a:srgbClr val="FF0000"/>
                </a:solidFill>
              </a:rPr>
              <a:t>An XSLT processor has the capability to read the XML source document, and rearrange and reassemble it in a variety of ways, even adding new text and tags. </a:t>
            </a:r>
            <a:endParaRPr lang="en-US" dirty="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1" y="755420"/>
            <a:ext cx="8610600" cy="465478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 y="914400"/>
            <a:ext cx="9127361" cy="4267200"/>
          </a:xfrm>
          <a:prstGeom prst="rect">
            <a:avLst/>
          </a:prstGeom>
          <a:noFill/>
          <a:ln w="9525">
            <a:noFill/>
            <a:miter lim="800000"/>
            <a:headEnd/>
            <a:tailEnd/>
          </a:ln>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12820" y="1447800"/>
            <a:ext cx="8918355" cy="3962399"/>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XSLT processor comes packaged along with MSXML parser. </a:t>
            </a:r>
          </a:p>
          <a:p>
            <a:r>
              <a:rPr lang="en-US" dirty="0" smtClean="0"/>
              <a:t>Since XSLT is an application of XML, the MSXML parser is also used to parse an XSLT document. </a:t>
            </a:r>
          </a:p>
          <a:p>
            <a:r>
              <a:rPr lang="en-US" dirty="0" smtClean="0"/>
              <a:t>The MSXML parser parses the XSLT </a:t>
            </a:r>
            <a:r>
              <a:rPr lang="en-US" dirty="0" err="1" smtClean="0"/>
              <a:t>stylesheet</a:t>
            </a:r>
            <a:r>
              <a:rPr lang="en-US" dirty="0" smtClean="0"/>
              <a:t> and creates a tree structure based on the elements and attributes used in an XSLT document. </a:t>
            </a:r>
          </a:p>
          <a:p>
            <a:r>
              <a:rPr lang="en-US" dirty="0" smtClean="0"/>
              <a:t>This tree is referred to as the XSLT tree. </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The XSLT processor component of the MSXML parser takes the transformation information contained in the XSLT </a:t>
            </a:r>
            <a:r>
              <a:rPr lang="en-US" dirty="0" err="1" smtClean="0"/>
              <a:t>stylesheet</a:t>
            </a:r>
            <a:r>
              <a:rPr lang="en-US" dirty="0" smtClean="0"/>
              <a:t>, applies it to the data retrieved from the source document, and builds a resultant tree structure referred to as the result tree. </a:t>
            </a:r>
          </a:p>
          <a:p>
            <a:r>
              <a:rPr lang="en-US" dirty="0" smtClean="0"/>
              <a:t>This tree is then rendered to various targets, such as web browsers, pagers, and cell phones. </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XSLT elements to select and format the data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447369" y="2819400"/>
            <a:ext cx="8120370" cy="17526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09880" y="1523999"/>
            <a:ext cx="8529319" cy="3148197"/>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26571" y="1905000"/>
            <a:ext cx="8245929" cy="2819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What is an XML Element?</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An XML element is everything from (including) the element's start tag to (including) the element's end tag.</a:t>
            </a:r>
          </a:p>
          <a:p>
            <a:r>
              <a:rPr lang="en-US" dirty="0" smtClean="0"/>
              <a:t>An element can contain:</a:t>
            </a:r>
          </a:p>
          <a:p>
            <a:pPr lvl="1"/>
            <a:r>
              <a:rPr lang="en-US" dirty="0" smtClean="0"/>
              <a:t>other elements </a:t>
            </a:r>
          </a:p>
          <a:p>
            <a:pPr lvl="1"/>
            <a:r>
              <a:rPr lang="en-US" dirty="0" smtClean="0"/>
              <a:t>text </a:t>
            </a:r>
          </a:p>
          <a:p>
            <a:pPr lvl="1"/>
            <a:r>
              <a:rPr lang="en-US" dirty="0" smtClean="0"/>
              <a:t>attributes </a:t>
            </a:r>
          </a:p>
          <a:p>
            <a:pPr lvl="1"/>
            <a:r>
              <a:rPr lang="en-US" dirty="0" smtClean="0"/>
              <a:t>or a mix of all of the above... </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52400" y="1447800"/>
            <a:ext cx="8915400" cy="20574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91048" y="2819400"/>
            <a:ext cx="9052952" cy="109537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template rules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 template rule describes how an XML element and its contents are converted into a format that can be displayed in the browser. A template rule consists of two parts: </a:t>
            </a:r>
          </a:p>
          <a:p>
            <a:r>
              <a:rPr lang="en-US" dirty="0" smtClean="0">
                <a:solidFill>
                  <a:srgbClr val="FF0000"/>
                </a:solidFill>
              </a:rPr>
              <a:t>A pattern that identifies an XML element in an XML document </a:t>
            </a:r>
          </a:p>
          <a:p>
            <a:r>
              <a:rPr lang="en-US" dirty="0" smtClean="0">
                <a:solidFill>
                  <a:srgbClr val="FF0000"/>
                </a:solidFill>
              </a:rPr>
              <a:t>An action or processing code that details the transformation and rendering of the resulting element. </a:t>
            </a:r>
          </a:p>
          <a:p>
            <a:pPr>
              <a:buNone/>
            </a:pP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template element: It is used to define a template for desired output. The syntax is as follows: </a:t>
            </a:r>
          </a:p>
          <a:p>
            <a:pPr>
              <a:buNone/>
            </a:pPr>
            <a:r>
              <a:rPr lang="en-US" dirty="0" smtClean="0"/>
              <a:t>	&lt;</a:t>
            </a:r>
            <a:r>
              <a:rPr lang="en-US" dirty="0" err="1" smtClean="0"/>
              <a:t>xsl:template</a:t>
            </a:r>
            <a:r>
              <a:rPr lang="en-US" dirty="0" smtClean="0"/>
              <a:t> match=‖pattern‖&gt; </a:t>
            </a:r>
          </a:p>
          <a:p>
            <a:pPr>
              <a:buNone/>
            </a:pPr>
            <a:r>
              <a:rPr lang="en-US" dirty="0" smtClean="0"/>
              <a:t>	[action to be taken] </a:t>
            </a:r>
          </a:p>
          <a:p>
            <a:pPr>
              <a:buNone/>
            </a:pPr>
            <a:r>
              <a:rPr lang="en-US" dirty="0" smtClean="0"/>
              <a:t>	&lt;/</a:t>
            </a:r>
            <a:r>
              <a:rPr lang="en-US" dirty="0" err="1" smtClean="0"/>
              <a:t>xsl:template</a:t>
            </a:r>
            <a:r>
              <a:rPr lang="en-US" dirty="0" smtClean="0"/>
              <a:t>&gt; </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04800" y="990600"/>
            <a:ext cx="8617105" cy="33528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The apply-templates elements :</a:t>
            </a:r>
          </a:p>
          <a:p>
            <a:r>
              <a:rPr lang="en-US" dirty="0" smtClean="0"/>
              <a:t>This element is used to instruct the XSLT processor to find an appropriate template and perform the specified tasks on each selected element. The syntax for using this element is as follows: </a:t>
            </a:r>
          </a:p>
          <a:p>
            <a:r>
              <a:rPr lang="en-US" dirty="0" smtClean="0"/>
              <a:t>&lt;</a:t>
            </a:r>
            <a:r>
              <a:rPr lang="en-US" dirty="0" err="1" smtClean="0"/>
              <a:t>xsl:apply</a:t>
            </a:r>
            <a:r>
              <a:rPr lang="en-US" dirty="0" smtClean="0"/>
              <a:t>-templates [select=‖pattern‖]&gt; </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The select attribute is optional and is used to specify the context in which the template should be executed. The default value for this attribute is ―node()‖, which means that the template should be executed for the children of the current node. </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Refer a.xml and a.xsl</a:t>
            </a:r>
          </a:p>
          <a:p>
            <a:r>
              <a:rPr lang="en-US" dirty="0" smtClean="0"/>
              <a:t>Refer  b.xml and b.xsl</a:t>
            </a:r>
          </a:p>
          <a:p>
            <a:r>
              <a:rPr lang="en-US" smtClean="0"/>
              <a:t>Refer c.xml and c.xsl</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dirty="0" smtClean="0"/>
              <a:t>Refer d.xml and d.xsl</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When..choose statements</a:t>
            </a:r>
            <a:endParaRPr lang="en-US" dirty="0"/>
          </a:p>
        </p:txBody>
      </p:sp>
      <p:sp>
        <p:nvSpPr>
          <p:cNvPr id="3" name="Content Placeholder 2"/>
          <p:cNvSpPr>
            <a:spLocks noGrp="1"/>
          </p:cNvSpPr>
          <p:nvPr>
            <p:ph idx="1"/>
          </p:nvPr>
        </p:nvSpPr>
        <p:spPr/>
        <p:txBody>
          <a:bodyPr/>
          <a:lstStyle/>
          <a:p>
            <a:r>
              <a:rPr lang="en-US" dirty="0" smtClean="0"/>
              <a:t>Refer e.xml and e.xsl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naming rules</a:t>
            </a:r>
            <a:endParaRPr lang="en-US" dirty="0"/>
          </a:p>
        </p:txBody>
      </p:sp>
      <p:sp>
        <p:nvSpPr>
          <p:cNvPr id="3" name="Content Placeholder 2"/>
          <p:cNvSpPr>
            <a:spLocks noGrp="1"/>
          </p:cNvSpPr>
          <p:nvPr>
            <p:ph idx="1"/>
          </p:nvPr>
        </p:nvSpPr>
        <p:spPr/>
        <p:txBody>
          <a:bodyPr>
            <a:normAutofit/>
          </a:bodyPr>
          <a:lstStyle/>
          <a:p>
            <a:r>
              <a:rPr lang="en-US" dirty="0" smtClean="0"/>
              <a:t>XML elements must follow these naming rules:</a:t>
            </a:r>
          </a:p>
          <a:p>
            <a:pPr lvl="1"/>
            <a:r>
              <a:rPr lang="en-US" dirty="0" smtClean="0"/>
              <a:t>Names can contain letters, numbers, and other characters </a:t>
            </a:r>
          </a:p>
          <a:p>
            <a:pPr lvl="1"/>
            <a:r>
              <a:rPr lang="en-US" dirty="0" smtClean="0"/>
              <a:t>Names cannot start with a number or punctuation character </a:t>
            </a:r>
          </a:p>
          <a:p>
            <a:pPr lvl="1"/>
            <a:r>
              <a:rPr lang="en-US" dirty="0" smtClean="0"/>
              <a:t>Names cannot contain spaces </a:t>
            </a:r>
          </a:p>
          <a:p>
            <a:pPr lvl="1"/>
            <a:r>
              <a:rPr lang="en-US" dirty="0" smtClean="0"/>
              <a:t>Any name can be used, no words are reserved.</a:t>
            </a:r>
          </a:p>
          <a:p>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914400"/>
          </a:xfrm>
        </p:spPr>
        <p:txBody>
          <a:bodyPr/>
          <a:lstStyle/>
          <a:p>
            <a:r>
              <a:rPr lang="en-US" dirty="0" smtClean="0"/>
              <a:t>Various comparison and </a:t>
            </a:r>
            <a:r>
              <a:rPr lang="en-US" dirty="0" err="1" smtClean="0"/>
              <a:t>boolean</a:t>
            </a:r>
            <a:r>
              <a:rPr lang="en-US" dirty="0" smtClean="0"/>
              <a:t> operators: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82600" y="1295400"/>
            <a:ext cx="7366000" cy="381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Attributes provide additional information about an element.</a:t>
            </a:r>
          </a:p>
          <a:p>
            <a:r>
              <a:rPr lang="en-US" dirty="0" smtClean="0"/>
              <a:t>Attribute values must always be quoted. Either single or double quotes can be used. </a:t>
            </a:r>
          </a:p>
          <a:p>
            <a:r>
              <a:rPr lang="en-US" dirty="0" smtClean="0"/>
              <a:t>If the attribute value itself contains double quotes you can use single quotes, like in this example:</a:t>
            </a:r>
          </a:p>
          <a:p>
            <a:r>
              <a:rPr lang="en-US" dirty="0" smtClean="0">
                <a:solidFill>
                  <a:srgbClr val="FF0000"/>
                </a:solidFill>
                <a:effectLst>
                  <a:outerShdw blurRad="38100" dist="38100" dir="2700000" algn="tl">
                    <a:srgbClr val="000000">
                      <a:alpha val="43137"/>
                    </a:srgbClr>
                  </a:outerShdw>
                </a:effectLst>
              </a:rPr>
              <a:t>&lt;gangster name=‘Ben  "Shotgun" Ziegler'&gt;</a:t>
            </a:r>
          </a:p>
          <a:p>
            <a:r>
              <a:rPr lang="en-US" dirty="0" smtClean="0">
                <a:solidFill>
                  <a:srgbClr val="FF0000"/>
                </a:solidFill>
                <a:effectLst>
                  <a:outerShdw blurRad="38100" dist="38100" dir="2700000" algn="tl">
                    <a:srgbClr val="000000">
                      <a:alpha val="43137"/>
                    </a:srgbClr>
                  </a:outerShdw>
                </a:effectLst>
              </a:rPr>
              <a:t>or you can use character entities:</a:t>
            </a:r>
          </a:p>
          <a:p>
            <a:r>
              <a:rPr lang="en-US" dirty="0" smtClean="0">
                <a:solidFill>
                  <a:srgbClr val="FF0000"/>
                </a:solidFill>
                <a:effectLst>
                  <a:outerShdw blurRad="38100" dist="38100" dir="2700000" algn="tl">
                    <a:srgbClr val="000000">
                      <a:alpha val="43137"/>
                    </a:srgbClr>
                  </a:outerShdw>
                </a:effectLst>
              </a:rPr>
              <a:t>&lt;gangster name=“Ben &amp;</a:t>
            </a:r>
            <a:r>
              <a:rPr lang="en-US" dirty="0" err="1" smtClean="0">
                <a:solidFill>
                  <a:srgbClr val="FF0000"/>
                </a:solidFill>
                <a:effectLst>
                  <a:outerShdw blurRad="38100" dist="38100" dir="2700000" algn="tl">
                    <a:srgbClr val="000000">
                      <a:alpha val="43137"/>
                    </a:srgbClr>
                  </a:outerShdw>
                </a:effectLst>
              </a:rPr>
              <a:t>quot;Shotgun&amp;quot</a:t>
            </a:r>
            <a:r>
              <a:rPr lang="en-US" dirty="0" smtClean="0">
                <a:solidFill>
                  <a:srgbClr val="FF0000"/>
                </a:solidFill>
                <a:effectLst>
                  <a:outerShdw blurRad="38100" dist="38100" dir="2700000" algn="tl">
                    <a:srgbClr val="000000">
                      <a:alpha val="43137"/>
                    </a:srgbClr>
                  </a:outerShdw>
                </a:effectLst>
              </a:rPr>
              <a:t>; Ziegler"&gt;</a:t>
            </a:r>
          </a:p>
          <a:p>
            <a:pPr>
              <a:buNone/>
            </a:pP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elements Vs Attributes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&lt;person gender="female"&gt;</a:t>
            </a:r>
            <a:br>
              <a:rPr lang="en-US" dirty="0" smtClean="0"/>
            </a:br>
            <a:r>
              <a:rPr lang="en-US" dirty="0" smtClean="0"/>
              <a:t>  &lt;</a:t>
            </a:r>
            <a:r>
              <a:rPr lang="en-US" dirty="0" err="1" smtClean="0"/>
              <a:t>firstname</a:t>
            </a:r>
            <a:r>
              <a:rPr lang="en-US" dirty="0" smtClean="0"/>
              <a:t>&gt;Anna&lt;/</a:t>
            </a:r>
            <a:r>
              <a:rPr lang="en-US" dirty="0" err="1" smtClean="0"/>
              <a:t>firstname</a:t>
            </a:r>
            <a:r>
              <a:rPr lang="en-US" dirty="0" smtClean="0"/>
              <a:t>&gt;</a:t>
            </a:r>
            <a:br>
              <a:rPr lang="en-US" dirty="0" smtClean="0"/>
            </a:br>
            <a:r>
              <a:rPr lang="en-US" dirty="0" smtClean="0"/>
              <a:t>  &lt;</a:t>
            </a:r>
            <a:r>
              <a:rPr lang="en-US" dirty="0" err="1" smtClean="0"/>
              <a:t>lastname</a:t>
            </a:r>
            <a:r>
              <a:rPr lang="en-US" dirty="0" smtClean="0"/>
              <a:t>&gt;Smith&lt;/</a:t>
            </a:r>
            <a:r>
              <a:rPr lang="en-US" dirty="0" err="1" smtClean="0"/>
              <a:t>lastname</a:t>
            </a:r>
            <a:r>
              <a:rPr lang="en-US" dirty="0" smtClean="0"/>
              <a:t>&gt;</a:t>
            </a:r>
            <a:br>
              <a:rPr lang="en-US" dirty="0" smtClean="0"/>
            </a:br>
            <a:r>
              <a:rPr lang="en-US" dirty="0" smtClean="0"/>
              <a:t>&lt;/person&gt;</a:t>
            </a:r>
          </a:p>
          <a:p>
            <a:pPr>
              <a:buNone/>
            </a:pPr>
            <a:r>
              <a:rPr lang="en-US" dirty="0" smtClean="0"/>
              <a:t>(OR)</a:t>
            </a:r>
            <a:br>
              <a:rPr lang="en-US" dirty="0" smtClean="0"/>
            </a:br>
            <a:r>
              <a:rPr lang="en-US" dirty="0" smtClean="0"/>
              <a:t>&lt;person&gt;</a:t>
            </a:r>
            <a:br>
              <a:rPr lang="en-US" dirty="0" smtClean="0"/>
            </a:br>
            <a:r>
              <a:rPr lang="en-US" dirty="0" smtClean="0"/>
              <a:t>  &lt;gender&gt;female&lt;/gender&gt;</a:t>
            </a:r>
            <a:br>
              <a:rPr lang="en-US" dirty="0" smtClean="0"/>
            </a:br>
            <a:r>
              <a:rPr lang="en-US" dirty="0" smtClean="0"/>
              <a:t>  &lt;</a:t>
            </a:r>
            <a:r>
              <a:rPr lang="en-US" dirty="0" err="1" smtClean="0"/>
              <a:t>firstname</a:t>
            </a:r>
            <a:r>
              <a:rPr lang="en-US" dirty="0" smtClean="0"/>
              <a:t>&gt;Anna&lt;/</a:t>
            </a:r>
            <a:r>
              <a:rPr lang="en-US" dirty="0" err="1" smtClean="0"/>
              <a:t>firstname</a:t>
            </a:r>
            <a:r>
              <a:rPr lang="en-US" dirty="0" smtClean="0"/>
              <a:t>&gt;</a:t>
            </a:r>
            <a:br>
              <a:rPr lang="en-US" dirty="0" smtClean="0"/>
            </a:br>
            <a:r>
              <a:rPr lang="en-US" dirty="0" smtClean="0"/>
              <a:t>  &lt;</a:t>
            </a:r>
            <a:r>
              <a:rPr lang="en-US" dirty="0" err="1" smtClean="0"/>
              <a:t>lastname</a:t>
            </a:r>
            <a:r>
              <a:rPr lang="en-US" dirty="0" smtClean="0"/>
              <a:t>&gt;Smith&lt;/</a:t>
            </a:r>
            <a:r>
              <a:rPr lang="en-US" dirty="0" err="1" smtClean="0"/>
              <a:t>lastname</a:t>
            </a:r>
            <a:r>
              <a:rPr lang="en-US" dirty="0" smtClean="0"/>
              <a:t>&gt;</a:t>
            </a:r>
            <a:br>
              <a:rPr lang="en-US" dirty="0" smtClean="0"/>
            </a:br>
            <a:r>
              <a:rPr lang="en-US" dirty="0" smtClean="0"/>
              <a:t>&lt;/person&gt;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3" name="Content Placeholder 2"/>
          <p:cNvSpPr>
            <a:spLocks noGrp="1"/>
          </p:cNvSpPr>
          <p:nvPr>
            <p:ph idx="1"/>
          </p:nvPr>
        </p:nvSpPr>
        <p:spPr/>
        <p:txBody>
          <a:bodyPr/>
          <a:lstStyle/>
          <a:p>
            <a:pPr>
              <a:buNone/>
            </a:pPr>
            <a:r>
              <a:rPr lang="en-US" dirty="0" smtClean="0"/>
              <a:t>&lt;note date="10/01/2008"&gt;</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&lt;/note&gt;</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3" name="Content Placeholder 2"/>
          <p:cNvSpPr>
            <a:spLocks noGrp="1"/>
          </p:cNvSpPr>
          <p:nvPr>
            <p:ph idx="1"/>
          </p:nvPr>
        </p:nvSpPr>
        <p:spPr/>
        <p:txBody>
          <a:bodyPr/>
          <a:lstStyle/>
          <a:p>
            <a:pPr>
              <a:buNone/>
            </a:pPr>
            <a:r>
              <a:rPr lang="en-US" dirty="0" smtClean="0"/>
              <a:t>&lt;note&gt;</a:t>
            </a:r>
            <a:br>
              <a:rPr lang="en-US" dirty="0" smtClean="0"/>
            </a:br>
            <a:r>
              <a:rPr lang="en-US" dirty="0" smtClean="0"/>
              <a:t>  &lt;date&gt;10/01/2008&lt;/date&gt;</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&lt;/note&gt;</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&lt;note&gt;</a:t>
            </a:r>
            <a:br>
              <a:rPr lang="en-US" dirty="0" smtClean="0"/>
            </a:br>
            <a:r>
              <a:rPr lang="en-US" dirty="0" smtClean="0"/>
              <a:t>  </a:t>
            </a:r>
            <a:r>
              <a:rPr lang="en-US" dirty="0" smtClean="0">
                <a:solidFill>
                  <a:srgbClr val="FF0000"/>
                </a:solidFill>
                <a:effectLst>
                  <a:outerShdw blurRad="38100" dist="38100" dir="2700000" algn="tl">
                    <a:srgbClr val="000000">
                      <a:alpha val="43137"/>
                    </a:srgbClr>
                  </a:outerShdw>
                </a:effectLst>
              </a:rPr>
              <a:t>&lt;date&gt;</a:t>
            </a:r>
            <a:br>
              <a:rPr lang="en-US" dirty="0" smtClean="0">
                <a:solidFill>
                  <a:srgbClr val="FF0000"/>
                </a:solidFill>
                <a:effectLst>
                  <a:outerShdw blurRad="38100" dist="38100" dir="2700000" algn="tl">
                    <a:srgbClr val="000000">
                      <a:alpha val="43137"/>
                    </a:srgbClr>
                  </a:outerShdw>
                </a:effectLst>
              </a:rPr>
            </a:br>
            <a:r>
              <a:rPr lang="en-US" dirty="0" smtClean="0">
                <a:solidFill>
                  <a:srgbClr val="FF0000"/>
                </a:solidFill>
                <a:effectLst>
                  <a:outerShdw blurRad="38100" dist="38100" dir="2700000" algn="tl">
                    <a:srgbClr val="000000">
                      <a:alpha val="43137"/>
                    </a:srgbClr>
                  </a:outerShdw>
                </a:effectLst>
              </a:rPr>
              <a:t>    &lt;day&gt;10&lt;/day&gt;</a:t>
            </a:r>
            <a:br>
              <a:rPr lang="en-US" dirty="0" smtClean="0">
                <a:solidFill>
                  <a:srgbClr val="FF0000"/>
                </a:solidFill>
                <a:effectLst>
                  <a:outerShdw blurRad="38100" dist="38100" dir="2700000" algn="tl">
                    <a:srgbClr val="000000">
                      <a:alpha val="43137"/>
                    </a:srgbClr>
                  </a:outerShdw>
                </a:effectLst>
              </a:rPr>
            </a:br>
            <a:r>
              <a:rPr lang="en-US" dirty="0" smtClean="0">
                <a:solidFill>
                  <a:srgbClr val="FF0000"/>
                </a:solidFill>
                <a:effectLst>
                  <a:outerShdw blurRad="38100" dist="38100" dir="2700000" algn="tl">
                    <a:srgbClr val="000000">
                      <a:alpha val="43137"/>
                    </a:srgbClr>
                  </a:outerShdw>
                </a:effectLst>
              </a:rPr>
              <a:t>    &lt;month&gt;01&lt;/month&gt;</a:t>
            </a:r>
            <a:br>
              <a:rPr lang="en-US" dirty="0" smtClean="0">
                <a:solidFill>
                  <a:srgbClr val="FF0000"/>
                </a:solidFill>
                <a:effectLst>
                  <a:outerShdw blurRad="38100" dist="38100" dir="2700000" algn="tl">
                    <a:srgbClr val="000000">
                      <a:alpha val="43137"/>
                    </a:srgbClr>
                  </a:outerShdw>
                </a:effectLst>
              </a:rPr>
            </a:br>
            <a:r>
              <a:rPr lang="en-US" dirty="0" smtClean="0">
                <a:solidFill>
                  <a:srgbClr val="FF0000"/>
                </a:solidFill>
                <a:effectLst>
                  <a:outerShdw blurRad="38100" dist="38100" dir="2700000" algn="tl">
                    <a:srgbClr val="000000">
                      <a:alpha val="43137"/>
                    </a:srgbClr>
                  </a:outerShdw>
                </a:effectLst>
              </a:rPr>
              <a:t>    &lt;year&gt;2008&lt;/year&gt;</a:t>
            </a:r>
            <a:br>
              <a:rPr lang="en-US" dirty="0" smtClean="0">
                <a:solidFill>
                  <a:srgbClr val="FF0000"/>
                </a:solidFill>
                <a:effectLst>
                  <a:outerShdw blurRad="38100" dist="38100" dir="2700000" algn="tl">
                    <a:srgbClr val="000000">
                      <a:alpha val="43137"/>
                    </a:srgbClr>
                  </a:outerShdw>
                </a:effectLst>
              </a:rPr>
            </a:br>
            <a:r>
              <a:rPr lang="en-US" dirty="0" smtClean="0">
                <a:solidFill>
                  <a:srgbClr val="FF0000"/>
                </a:solidFill>
                <a:effectLst>
                  <a:outerShdw blurRad="38100" dist="38100" dir="2700000" algn="tl">
                    <a:srgbClr val="000000">
                      <a:alpha val="43137"/>
                    </a:srgbClr>
                  </a:outerShdw>
                </a:effectLst>
              </a:rPr>
              <a:t>  &lt;/date&gt;</a:t>
            </a:r>
            <a:r>
              <a:rPr lang="en-US" dirty="0" smtClean="0"/>
              <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&lt;/note&gt;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XML?</a:t>
            </a:r>
            <a:br>
              <a:rPr lang="en-US" b="1" dirty="0" smtClean="0"/>
            </a:br>
            <a:endParaRPr lang="en-US" dirty="0"/>
          </a:p>
        </p:txBody>
      </p:sp>
      <p:sp>
        <p:nvSpPr>
          <p:cNvPr id="3" name="Content Placeholder 2"/>
          <p:cNvSpPr>
            <a:spLocks noGrp="1"/>
          </p:cNvSpPr>
          <p:nvPr>
            <p:ph idx="1"/>
          </p:nvPr>
        </p:nvSpPr>
        <p:spPr/>
        <p:txBody>
          <a:bodyPr/>
          <a:lstStyle/>
          <a:p>
            <a:r>
              <a:rPr lang="en-US" dirty="0" smtClean="0"/>
              <a:t>XML stands for </a:t>
            </a:r>
            <a:r>
              <a:rPr lang="en-US" dirty="0" err="1" smtClean="0"/>
              <a:t>EXtensible</a:t>
            </a:r>
            <a:r>
              <a:rPr lang="en-US" dirty="0" smtClean="0"/>
              <a:t> Markup Language </a:t>
            </a:r>
          </a:p>
          <a:p>
            <a:r>
              <a:rPr lang="en-US" dirty="0" smtClean="0"/>
              <a:t>XML is a markup language much like HTML </a:t>
            </a:r>
          </a:p>
          <a:p>
            <a:r>
              <a:rPr lang="en-US" dirty="0" smtClean="0"/>
              <a:t>XML was designed to carry data, not to display data </a:t>
            </a:r>
          </a:p>
          <a:p>
            <a:r>
              <a:rPr lang="en-US" dirty="0" smtClean="0"/>
              <a:t>XML tags are not predefined. You must define your own tags </a:t>
            </a:r>
          </a:p>
          <a:p>
            <a:r>
              <a:rPr lang="en-US" dirty="0" smtClean="0"/>
              <a:t>XML is designed to be self-descriptive </a:t>
            </a:r>
          </a:p>
          <a:p>
            <a:r>
              <a:rPr lang="en-US" dirty="0" smtClean="0"/>
              <a:t>XML is a W3C Recommendation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best practice?</a:t>
            </a:r>
            <a:endParaRPr lang="en-US" dirty="0"/>
          </a:p>
        </p:txBody>
      </p:sp>
      <p:sp>
        <p:nvSpPr>
          <p:cNvPr id="3" name="Content Placeholder 2"/>
          <p:cNvSpPr>
            <a:spLocks noGrp="1"/>
          </p:cNvSpPr>
          <p:nvPr>
            <p:ph idx="1"/>
          </p:nvPr>
        </p:nvSpPr>
        <p:spPr/>
        <p:txBody>
          <a:bodyPr>
            <a:normAutofit lnSpcReduction="10000"/>
          </a:bodyPr>
          <a:lstStyle/>
          <a:p>
            <a:r>
              <a:rPr lang="en-US" dirty="0" smtClean="0"/>
              <a:t>Some of the problems with using attributes are:</a:t>
            </a:r>
          </a:p>
          <a:p>
            <a:r>
              <a:rPr lang="en-US" dirty="0" smtClean="0"/>
              <a:t>attributes cannot contain multiple values (elements can) </a:t>
            </a:r>
          </a:p>
          <a:p>
            <a:r>
              <a:rPr lang="en-US" dirty="0" smtClean="0"/>
              <a:t>attributes cannot contain tree structures (elements can) </a:t>
            </a:r>
          </a:p>
          <a:p>
            <a:r>
              <a:rPr lang="en-US" dirty="0" smtClean="0"/>
              <a:t>attributes are not easily expandable (for future changes) </a:t>
            </a:r>
          </a:p>
          <a:p>
            <a:r>
              <a:rPr lang="en-US" dirty="0" smtClean="0"/>
              <a:t>Attributes are difficult to read and maintain. </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end up like this</a:t>
            </a:r>
            <a:endParaRPr lang="en-US" dirty="0"/>
          </a:p>
        </p:txBody>
      </p:sp>
      <p:sp>
        <p:nvSpPr>
          <p:cNvPr id="3" name="Content Placeholder 2"/>
          <p:cNvSpPr>
            <a:spLocks noGrp="1"/>
          </p:cNvSpPr>
          <p:nvPr>
            <p:ph idx="1"/>
          </p:nvPr>
        </p:nvSpPr>
        <p:spPr/>
        <p:txBody>
          <a:bodyPr/>
          <a:lstStyle/>
          <a:p>
            <a:pPr>
              <a:buNone/>
            </a:pPr>
            <a:r>
              <a:rPr lang="en-US" dirty="0" smtClean="0"/>
              <a:t>	&lt;note day="10" month="01" year="2008"</a:t>
            </a:r>
            <a:br>
              <a:rPr lang="en-US" dirty="0" smtClean="0"/>
            </a:br>
            <a:r>
              <a:rPr lang="en-US" dirty="0" smtClean="0"/>
              <a:t>to="</a:t>
            </a:r>
            <a:r>
              <a:rPr lang="en-US" dirty="0" err="1" smtClean="0"/>
              <a:t>Tove</a:t>
            </a:r>
            <a:r>
              <a:rPr lang="en-US" dirty="0" smtClean="0"/>
              <a:t>" from="</a:t>
            </a:r>
            <a:r>
              <a:rPr lang="en-US" dirty="0" err="1" smtClean="0"/>
              <a:t>Jani</a:t>
            </a:r>
            <a:r>
              <a:rPr lang="en-US" dirty="0" smtClean="0"/>
              <a:t>" heading="Reminder"</a:t>
            </a:r>
            <a:br>
              <a:rPr lang="en-US" dirty="0" smtClean="0"/>
            </a:br>
            <a:r>
              <a:rPr lang="en-US" dirty="0" smtClean="0"/>
              <a:t>body="Don't forget me this weekend!"&gt;</a:t>
            </a:r>
            <a:br>
              <a:rPr lang="en-US" dirty="0" smtClean="0"/>
            </a:br>
            <a:r>
              <a:rPr lang="en-US" dirty="0" smtClean="0"/>
              <a:t>&lt;/note&gt;</a:t>
            </a:r>
          </a:p>
          <a:p>
            <a:pPr>
              <a:buNone/>
            </a:pPr>
            <a:endParaRPr lang="en-US" dirty="0"/>
          </a:p>
        </p:txBody>
      </p:sp>
      <p:cxnSp>
        <p:nvCxnSpPr>
          <p:cNvPr id="5" name="Straight Connector 4"/>
          <p:cNvCxnSpPr/>
          <p:nvPr/>
        </p:nvCxnSpPr>
        <p:spPr>
          <a:xfrm>
            <a:off x="1752600" y="1219200"/>
            <a:ext cx="3352800" cy="32766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Attributes as ID references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&lt;messages&gt;</a:t>
            </a:r>
            <a:br>
              <a:rPr lang="en-US" dirty="0" smtClean="0"/>
            </a:br>
            <a:r>
              <a:rPr lang="en-US" dirty="0" smtClean="0"/>
              <a:t>  &lt;note </a:t>
            </a:r>
            <a:r>
              <a:rPr lang="en-US" dirty="0" smtClean="0">
                <a:solidFill>
                  <a:srgbClr val="FF0000"/>
                </a:solidFill>
                <a:effectLst>
                  <a:outerShdw blurRad="38100" dist="38100" dir="2700000" algn="tl">
                    <a:srgbClr val="000000">
                      <a:alpha val="43137"/>
                    </a:srgbClr>
                  </a:outerShdw>
                </a:effectLst>
              </a:rPr>
              <a:t>id="501"</a:t>
            </a:r>
            <a:r>
              <a:rPr lang="en-US" dirty="0" smtClean="0"/>
              <a:t>&gt;</a:t>
            </a:r>
            <a:br>
              <a:rPr lang="en-US" dirty="0" smtClean="0"/>
            </a:br>
            <a:r>
              <a:rPr lang="en-US" dirty="0" smtClean="0"/>
              <a:t>    &lt;to&gt;</a:t>
            </a:r>
            <a:r>
              <a:rPr lang="en-US" dirty="0" err="1" smtClean="0"/>
              <a:t>Tove</a:t>
            </a:r>
            <a:r>
              <a:rPr lang="en-US" dirty="0" smtClean="0"/>
              <a:t>&lt;/to&gt;</a:t>
            </a:r>
            <a:br>
              <a:rPr lang="en-US" dirty="0" smtClean="0"/>
            </a:br>
            <a:r>
              <a:rPr lang="en-US" dirty="0" smtClean="0"/>
              <a:t>    &lt;from&gt;</a:t>
            </a:r>
            <a:r>
              <a:rPr lang="en-US" dirty="0" err="1" smtClean="0"/>
              <a:t>Jani</a:t>
            </a:r>
            <a:r>
              <a:rPr lang="en-US" dirty="0" smtClean="0"/>
              <a:t>&lt;/from&gt;</a:t>
            </a:r>
            <a:br>
              <a:rPr lang="en-US" dirty="0" smtClean="0"/>
            </a:br>
            <a:r>
              <a:rPr lang="en-US" dirty="0" smtClean="0"/>
              <a:t>    &lt;heading&gt;Reminder&lt;/heading&gt;</a:t>
            </a:r>
            <a:br>
              <a:rPr lang="en-US" dirty="0" smtClean="0"/>
            </a:br>
            <a:r>
              <a:rPr lang="en-US" dirty="0" smtClean="0"/>
              <a:t>    &lt;body&gt;Don't forget me this weekend!&lt;/body&gt;</a:t>
            </a:r>
            <a:br>
              <a:rPr lang="en-US" dirty="0" smtClean="0"/>
            </a:br>
            <a:r>
              <a:rPr lang="en-US" dirty="0" smtClean="0"/>
              <a:t>  &lt;/note&gt;</a:t>
            </a:r>
            <a:br>
              <a:rPr lang="en-US" dirty="0" smtClean="0"/>
            </a:br>
            <a:r>
              <a:rPr lang="en-US" dirty="0" smtClean="0"/>
              <a:t>  &lt;note </a:t>
            </a:r>
            <a:r>
              <a:rPr lang="en-US" dirty="0" smtClean="0">
                <a:solidFill>
                  <a:srgbClr val="FF0000"/>
                </a:solidFill>
                <a:effectLst>
                  <a:outerShdw blurRad="38100" dist="38100" dir="2700000" algn="tl">
                    <a:srgbClr val="000000">
                      <a:alpha val="43137"/>
                    </a:srgbClr>
                  </a:outerShdw>
                </a:effectLst>
              </a:rPr>
              <a:t>id="502"</a:t>
            </a:r>
            <a:r>
              <a:rPr lang="en-US" dirty="0" smtClean="0"/>
              <a:t>&gt;</a:t>
            </a:r>
            <a:br>
              <a:rPr lang="en-US" dirty="0" smtClean="0"/>
            </a:br>
            <a:r>
              <a:rPr lang="en-US" dirty="0" smtClean="0"/>
              <a:t>    &lt;to&gt;</a:t>
            </a:r>
            <a:r>
              <a:rPr lang="en-US" dirty="0" err="1" smtClean="0"/>
              <a:t>Jani</a:t>
            </a:r>
            <a:r>
              <a:rPr lang="en-US" dirty="0" smtClean="0"/>
              <a:t>&lt;/to&gt;</a:t>
            </a:r>
            <a:br>
              <a:rPr lang="en-US" dirty="0" smtClean="0"/>
            </a:br>
            <a:r>
              <a:rPr lang="en-US" dirty="0" smtClean="0"/>
              <a:t>    &lt;from&gt;</a:t>
            </a:r>
            <a:r>
              <a:rPr lang="en-US" dirty="0" err="1" smtClean="0"/>
              <a:t>Tove</a:t>
            </a:r>
            <a:r>
              <a:rPr lang="en-US" dirty="0" smtClean="0"/>
              <a:t>&lt;/from&gt;</a:t>
            </a:r>
            <a:br>
              <a:rPr lang="en-US" dirty="0" smtClean="0"/>
            </a:br>
            <a:r>
              <a:rPr lang="en-US" dirty="0" smtClean="0"/>
              <a:t>    &lt;heading&gt;Re: Reminder&lt;/heading&gt;</a:t>
            </a:r>
            <a:br>
              <a:rPr lang="en-US" dirty="0" smtClean="0"/>
            </a:br>
            <a:r>
              <a:rPr lang="en-US" dirty="0" smtClean="0"/>
              <a:t>    &lt;body&gt;I will not&lt;/body&gt;</a:t>
            </a:r>
            <a:br>
              <a:rPr lang="en-US" dirty="0" smtClean="0"/>
            </a:br>
            <a:r>
              <a:rPr lang="en-US" dirty="0" smtClean="0"/>
              <a:t>  &lt;/note&gt;</a:t>
            </a:r>
            <a:br>
              <a:rPr lang="en-US" dirty="0" smtClean="0"/>
            </a:br>
            <a:r>
              <a:rPr lang="en-US" dirty="0" smtClean="0"/>
              <a:t>&lt;/messages&gt;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Encoding</a:t>
            </a:r>
            <a:endParaRPr lang="en-US" dirty="0"/>
          </a:p>
        </p:txBody>
      </p:sp>
      <p:sp>
        <p:nvSpPr>
          <p:cNvPr id="3" name="Content Placeholder 2"/>
          <p:cNvSpPr>
            <a:spLocks noGrp="1"/>
          </p:cNvSpPr>
          <p:nvPr>
            <p:ph idx="1"/>
          </p:nvPr>
        </p:nvSpPr>
        <p:spPr/>
        <p:txBody>
          <a:bodyPr/>
          <a:lstStyle/>
          <a:p>
            <a:r>
              <a:rPr lang="en-US" dirty="0" smtClean="0"/>
              <a:t>XML documents can contain international characters, like Norwegian </a:t>
            </a:r>
            <a:r>
              <a:rPr lang="en-US" dirty="0" err="1" smtClean="0"/>
              <a:t>æøå</a:t>
            </a:r>
            <a:r>
              <a:rPr lang="en-US" dirty="0" smtClean="0"/>
              <a:t>, or French </a:t>
            </a:r>
            <a:r>
              <a:rPr lang="en-US" dirty="0" err="1" smtClean="0"/>
              <a:t>êèé</a:t>
            </a:r>
            <a:r>
              <a:rPr lang="en-US" dirty="0" smtClean="0"/>
              <a:t>.</a:t>
            </a:r>
          </a:p>
          <a:p>
            <a:r>
              <a:rPr lang="en-US" dirty="0" smtClean="0"/>
              <a:t>To avoid errors, you should specify the encoding used, or save your XML files as UTF-8.</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Encoding </a:t>
            </a:r>
            <a:endParaRPr lang="en-US" dirty="0"/>
          </a:p>
        </p:txBody>
      </p:sp>
      <p:sp>
        <p:nvSpPr>
          <p:cNvPr id="3" name="Content Placeholder 2"/>
          <p:cNvSpPr>
            <a:spLocks noGrp="1"/>
          </p:cNvSpPr>
          <p:nvPr>
            <p:ph idx="1"/>
          </p:nvPr>
        </p:nvSpPr>
        <p:spPr/>
        <p:txBody>
          <a:bodyPr/>
          <a:lstStyle/>
          <a:p>
            <a:r>
              <a:rPr lang="en-US" dirty="0" smtClean="0"/>
              <a:t>Character encoding defines a unique binary code for each different character used in a document.</a:t>
            </a:r>
          </a:p>
          <a:p>
            <a:r>
              <a:rPr lang="en-US" dirty="0" smtClean="0"/>
              <a:t>In computer terms, character encoding are also called character set, character map, code set, and code page.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Unicode is an industry standard for character encoding of text documents. It </a:t>
            </a:r>
            <a:r>
              <a:rPr lang="en-US" dirty="0" err="1" smtClean="0"/>
              <a:t>deﬁnes</a:t>
            </a:r>
            <a:r>
              <a:rPr lang="en-US" dirty="0" smtClean="0"/>
              <a:t> (nearly) every possible international character by a name and a number. </a:t>
            </a:r>
          </a:p>
          <a:p>
            <a:r>
              <a:rPr lang="en-US" dirty="0" smtClean="0"/>
              <a:t>Unicode has two variants: UTF-8 and UTF-16. </a:t>
            </a:r>
          </a:p>
          <a:p>
            <a:r>
              <a:rPr lang="en-US" dirty="0" smtClean="0"/>
              <a:t>UTF = </a:t>
            </a:r>
            <a:r>
              <a:rPr lang="en-US" b="1" dirty="0" smtClean="0"/>
              <a:t>U</a:t>
            </a:r>
            <a:r>
              <a:rPr lang="en-US" dirty="0" smtClean="0"/>
              <a:t>niversal character set </a:t>
            </a:r>
            <a:r>
              <a:rPr lang="en-US" b="1" dirty="0" smtClean="0"/>
              <a:t>T</a:t>
            </a:r>
            <a:r>
              <a:rPr lang="en-US" dirty="0" smtClean="0"/>
              <a:t>ransformation </a:t>
            </a:r>
            <a:r>
              <a:rPr lang="en-US" b="1" dirty="0" smtClean="0"/>
              <a:t>F</a:t>
            </a:r>
            <a:r>
              <a:rPr lang="en-US" dirty="0" smtClean="0"/>
              <a:t>ormat.</a:t>
            </a:r>
          </a:p>
          <a:p>
            <a:r>
              <a:rPr lang="en-US" dirty="0" smtClean="0"/>
              <a:t>UTF-8 uses a single byte (8-bits) to represent commonly used characters and two (or three) bytes for the rest. </a:t>
            </a:r>
          </a:p>
          <a:p>
            <a:r>
              <a:rPr lang="en-US" dirty="0" smtClean="0"/>
              <a:t>UTF-16 uses two bytes (16 bits) for most characters, and three bytes for the rest.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r>
              <a:rPr lang="en-US" b="1" dirty="0" smtClean="0"/>
              <a:t>UTF-8 - The Web Standard</a:t>
            </a:r>
          </a:p>
          <a:p>
            <a:r>
              <a:rPr lang="en-US" dirty="0" smtClean="0"/>
              <a:t>UTF-8 is the standard character encoding on the web.</a:t>
            </a:r>
          </a:p>
          <a:p>
            <a:r>
              <a:rPr lang="en-US" dirty="0" smtClean="0"/>
              <a:t>UTF-8 is the default character encoding for HTML-5, CSS, JavaScript, PHP, SQL, and XML.</a:t>
            </a:r>
          </a:p>
          <a:p>
            <a:pPr>
              <a:buNone/>
            </a:pPr>
            <a:r>
              <a:rPr lang="en-US" dirty="0" smtClean="0">
                <a:solidFill>
                  <a:srgbClr val="FF0000"/>
                </a:solidFill>
                <a:effectLst>
                  <a:outerShdw blurRad="38100" dist="38100" dir="2700000" algn="tl">
                    <a:srgbClr val="000000">
                      <a:alpha val="43137"/>
                    </a:srgbClr>
                  </a:outerShdw>
                </a:effectLst>
              </a:rPr>
              <a:t>&lt;?xml version="1.0" encoding="UTF-8</a:t>
            </a:r>
            <a:r>
              <a:rPr lang="en-US" b="1" dirty="0" smtClean="0">
                <a:solidFill>
                  <a:srgbClr val="FF0000"/>
                </a:solidFill>
                <a:effectLst>
                  <a:outerShdw blurRad="38100" dist="38100" dir="2700000" algn="tl">
                    <a:srgbClr val="000000">
                      <a:alpha val="43137"/>
                    </a:srgbClr>
                  </a:outerShdw>
                </a:effectLst>
              </a:rPr>
              <a:t>"</a:t>
            </a:r>
            <a:r>
              <a:rPr lang="en-US" dirty="0" smtClean="0">
                <a:solidFill>
                  <a:srgbClr val="FF0000"/>
                </a:solidFill>
                <a:effectLst>
                  <a:outerShdw blurRad="38100" dist="38100" dir="2700000" algn="tl">
                    <a:srgbClr val="000000">
                      <a:alpha val="43137"/>
                    </a:srgbClr>
                  </a:outerShdw>
                </a:effectLst>
              </a:rPr>
              <a:t>?&gt; --prolog</a:t>
            </a:r>
          </a:p>
          <a:p>
            <a:pPr>
              <a:buNone/>
            </a:pPr>
            <a:r>
              <a:rPr lang="en-US" dirty="0" smtClean="0"/>
              <a:t>In addition, most XML software systems understand encodings like ISO-8859-1, Windows-1252, and ASCII.</a:t>
            </a:r>
          </a:p>
          <a:p>
            <a:pPr>
              <a:buNone/>
            </a:pP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formed of XML document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XML document with correct syntax is "Well Formed".</a:t>
            </a:r>
          </a:p>
          <a:p>
            <a:r>
              <a:rPr lang="en-US" dirty="0" smtClean="0"/>
              <a:t>The syntax rules were described in the previous chapters:</a:t>
            </a:r>
          </a:p>
          <a:p>
            <a:r>
              <a:rPr lang="en-US" dirty="0" smtClean="0"/>
              <a:t>XML documents must have a root element </a:t>
            </a:r>
          </a:p>
          <a:p>
            <a:r>
              <a:rPr lang="en-US" dirty="0" smtClean="0"/>
              <a:t>XML elements must have a closing tag </a:t>
            </a:r>
          </a:p>
          <a:p>
            <a:r>
              <a:rPr lang="en-US" dirty="0" smtClean="0"/>
              <a:t>XML tags are case sensitive </a:t>
            </a:r>
          </a:p>
          <a:p>
            <a:r>
              <a:rPr lang="en-US" dirty="0" smtClean="0"/>
              <a:t>XML elements must be properly nested </a:t>
            </a:r>
          </a:p>
          <a:p>
            <a:r>
              <a:rPr lang="en-US" dirty="0" smtClean="0"/>
              <a:t>XML attribute values must be quoted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 XML </a:t>
            </a:r>
            <a:r>
              <a:rPr lang="en-US" b="1" dirty="0" err="1" smtClean="0"/>
              <a:t>Validator</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Checks the syntax of XML document</a:t>
            </a:r>
          </a:p>
          <a:p>
            <a:r>
              <a:rPr lang="en-US" dirty="0" smtClean="0"/>
              <a:t>Deals with the structure of the XML document</a:t>
            </a:r>
          </a:p>
          <a:p>
            <a:r>
              <a:rPr lang="en-US" dirty="0" smtClean="0"/>
              <a:t>An XML document validated against a DTD is "Well Formed" and "Valid".</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a XML document valid?</a:t>
            </a:r>
            <a:endParaRPr lang="en-US" dirty="0"/>
          </a:p>
        </p:txBody>
      </p:sp>
      <p:sp>
        <p:nvSpPr>
          <p:cNvPr id="3" name="Content Placeholder 2"/>
          <p:cNvSpPr>
            <a:spLocks noGrp="1"/>
          </p:cNvSpPr>
          <p:nvPr>
            <p:ph idx="1"/>
          </p:nvPr>
        </p:nvSpPr>
        <p:spPr/>
        <p:txBody>
          <a:bodyPr>
            <a:normAutofit fontScale="92500"/>
          </a:bodyPr>
          <a:lstStyle/>
          <a:p>
            <a:r>
              <a:rPr lang="en-US" dirty="0" smtClean="0"/>
              <a:t>A valid XML document is not the same as a well formed XML document.</a:t>
            </a:r>
          </a:p>
          <a:p>
            <a:r>
              <a:rPr lang="en-US" dirty="0" smtClean="0"/>
              <a:t>The first rule, for a valid XML document, is that it </a:t>
            </a:r>
            <a:r>
              <a:rPr lang="en-US" dirty="0" smtClean="0">
                <a:solidFill>
                  <a:srgbClr val="FF0000"/>
                </a:solidFill>
                <a:effectLst>
                  <a:outerShdw blurRad="38100" dist="38100" dir="2700000" algn="tl">
                    <a:srgbClr val="000000">
                      <a:alpha val="43137"/>
                    </a:srgbClr>
                  </a:outerShdw>
                </a:effectLst>
              </a:rPr>
              <a:t>must be well formed </a:t>
            </a:r>
            <a:r>
              <a:rPr lang="en-US" dirty="0" smtClean="0"/>
              <a:t>(see previous paragraph).</a:t>
            </a:r>
          </a:p>
          <a:p>
            <a:r>
              <a:rPr lang="en-US" dirty="0" smtClean="0"/>
              <a:t>The second rule is that a valid XML document </a:t>
            </a:r>
            <a:r>
              <a:rPr lang="en-US" dirty="0" smtClean="0">
                <a:solidFill>
                  <a:srgbClr val="FF0000"/>
                </a:solidFill>
                <a:effectLst>
                  <a:outerShdw blurRad="38100" dist="38100" dir="2700000" algn="tl">
                    <a:srgbClr val="000000">
                      <a:alpha val="43137"/>
                    </a:srgbClr>
                  </a:outerShdw>
                </a:effectLst>
              </a:rPr>
              <a:t>must conform to a document type</a:t>
            </a:r>
            <a:r>
              <a:rPr lang="en-US" dirty="0" smtClean="0"/>
              <a:t>.</a:t>
            </a:r>
          </a:p>
          <a:p>
            <a:r>
              <a:rPr lang="en-US" dirty="0" smtClean="0"/>
              <a:t>Rules that defines legal elements and attributes for XML documents are often called document definitions, or document schemas.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Difference Between XML and HTML</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XML is not a replacement for HTML.</a:t>
            </a:r>
          </a:p>
          <a:p>
            <a:r>
              <a:rPr lang="en-US" dirty="0" smtClean="0"/>
              <a:t>XML and HTML were designed with different goals:</a:t>
            </a:r>
          </a:p>
          <a:p>
            <a:r>
              <a:rPr lang="en-US" dirty="0" smtClean="0"/>
              <a:t>XML was designed to transport and store data, with focus on what data is </a:t>
            </a:r>
          </a:p>
          <a:p>
            <a:r>
              <a:rPr lang="en-US" dirty="0" smtClean="0"/>
              <a:t>HTML was designed to display data, with focus on how data looks </a:t>
            </a:r>
          </a:p>
          <a:p>
            <a:r>
              <a:rPr lang="en-US" dirty="0" smtClean="0"/>
              <a:t>HTML is about displaying information, while XML is about carrying information.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DTD</a:t>
            </a:r>
            <a:endParaRPr lang="en-US" dirty="0"/>
          </a:p>
        </p:txBody>
      </p:sp>
      <p:sp>
        <p:nvSpPr>
          <p:cNvPr id="3" name="Content Placeholder 2"/>
          <p:cNvSpPr>
            <a:spLocks noGrp="1"/>
          </p:cNvSpPr>
          <p:nvPr>
            <p:ph idx="1"/>
          </p:nvPr>
        </p:nvSpPr>
        <p:spPr/>
        <p:txBody>
          <a:bodyPr>
            <a:normAutofit lnSpcReduction="10000"/>
          </a:bodyPr>
          <a:lstStyle/>
          <a:p>
            <a:r>
              <a:rPr lang="en-US" dirty="0" smtClean="0"/>
              <a:t>Internal </a:t>
            </a:r>
            <a:r>
              <a:rPr lang="en-US" dirty="0" err="1" smtClean="0"/>
              <a:t>dtd</a:t>
            </a:r>
            <a:endParaRPr lang="en-US" dirty="0" smtClean="0"/>
          </a:p>
          <a:p>
            <a:pPr>
              <a:buNone/>
            </a:pPr>
            <a:r>
              <a:rPr lang="en-US" dirty="0" smtClean="0"/>
              <a:t>Refer ex1.xml</a:t>
            </a:r>
          </a:p>
          <a:p>
            <a:pPr>
              <a:buNone/>
            </a:pPr>
            <a:r>
              <a:rPr lang="en-US" dirty="0" smtClean="0"/>
              <a:t>External </a:t>
            </a:r>
            <a:r>
              <a:rPr lang="en-US" dirty="0" err="1" smtClean="0"/>
              <a:t>dtd</a:t>
            </a:r>
            <a:r>
              <a:rPr lang="en-US" dirty="0" smtClean="0"/>
              <a:t>:</a:t>
            </a:r>
          </a:p>
          <a:p>
            <a:pPr>
              <a:buNone/>
            </a:pPr>
            <a:r>
              <a:rPr lang="en-US" dirty="0" smtClean="0"/>
              <a:t>Refer ex2.xml</a:t>
            </a:r>
          </a:p>
          <a:p>
            <a:pPr>
              <a:buNone/>
            </a:pPr>
            <a:r>
              <a:rPr lang="en-US" dirty="0" smtClean="0"/>
              <a:t>           note.dtd</a:t>
            </a:r>
          </a:p>
          <a:p>
            <a:pPr>
              <a:buNone/>
            </a:pPr>
            <a:r>
              <a:rPr lang="en-US" dirty="0" smtClean="0"/>
              <a:t>&lt;!DOCTYPE note SYSTEM|PUBLIC "Note.dtd"&gt;</a:t>
            </a:r>
          </a:p>
          <a:p>
            <a:pPr>
              <a:buNone/>
            </a:pPr>
            <a:r>
              <a:rPr lang="en-US" dirty="0" smtClean="0"/>
              <a:t>SYSTEM – local </a:t>
            </a:r>
            <a:r>
              <a:rPr lang="en-US" dirty="0" err="1" smtClean="0"/>
              <a:t>dtd</a:t>
            </a:r>
            <a:endParaRPr lang="en-US" dirty="0" smtClean="0"/>
          </a:p>
          <a:p>
            <a:pPr>
              <a:buNone/>
            </a:pPr>
            <a:r>
              <a:rPr lang="en-US" dirty="0" smtClean="0"/>
              <a:t>PUBLIC – global </a:t>
            </a:r>
            <a:r>
              <a:rPr lang="en-US" dirty="0" err="1" smtClean="0"/>
              <a:t>dtd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parsers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Validating- validates </a:t>
            </a:r>
            <a:r>
              <a:rPr lang="en-US" dirty="0" err="1" smtClean="0"/>
              <a:t>dtd</a:t>
            </a:r>
            <a:r>
              <a:rPr lang="en-US" dirty="0" smtClean="0"/>
              <a:t> against xml, time consuming, Ex: MSXML</a:t>
            </a:r>
          </a:p>
          <a:p>
            <a:r>
              <a:rPr lang="en-US" dirty="0" smtClean="0"/>
              <a:t>Non validating – fast</a:t>
            </a:r>
            <a:r>
              <a:rPr lang="en-US" smtClean="0"/>
              <a:t>, no well </a:t>
            </a:r>
            <a:r>
              <a:rPr lang="en-US" dirty="0" err="1" smtClean="0"/>
              <a:t>formedness</a:t>
            </a:r>
            <a:r>
              <a:rPr lang="en-US" dirty="0" smtClean="0"/>
              <a:t> </a:t>
            </a:r>
            <a:r>
              <a:rPr lang="en-US" dirty="0" err="1" smtClean="0"/>
              <a:t>ex:Expat</a:t>
            </a:r>
            <a:endParaRPr lang="en-US" dirty="0" smtClean="0"/>
          </a:p>
          <a:p>
            <a:pPr>
              <a:buNone/>
            </a:pPr>
            <a:r>
              <a:rPr lang="en-US" dirty="0" smtClean="0"/>
              <a:t>------------------------------------------------------------------</a:t>
            </a:r>
          </a:p>
          <a:p>
            <a:r>
              <a:rPr lang="en-US" dirty="0" smtClean="0"/>
              <a:t>Tree based – fast, but consumes more space (DOM)</a:t>
            </a:r>
          </a:p>
          <a:p>
            <a:r>
              <a:rPr lang="en-US" dirty="0" smtClean="0"/>
              <a:t>Event based – slow but does not require space (SAX)</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element in DTD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&lt;!ELEMENT </a:t>
            </a:r>
            <a:r>
              <a:rPr lang="en-US" dirty="0" err="1" smtClean="0"/>
              <a:t>element</a:t>
            </a:r>
            <a:r>
              <a:rPr lang="en-US" dirty="0" smtClean="0"/>
              <a:t>-name (element-content)&gt;</a:t>
            </a:r>
            <a:br>
              <a:rPr lang="en-US" dirty="0" smtClean="0"/>
            </a:br>
            <a:endParaRPr lang="en-US" dirty="0" smtClean="0"/>
          </a:p>
          <a:p>
            <a:pPr>
              <a:buNone/>
            </a:pPr>
            <a:r>
              <a:rPr lang="en-US" dirty="0" smtClean="0"/>
              <a:t>Empty element:</a:t>
            </a:r>
          </a:p>
          <a:p>
            <a:pPr>
              <a:buNone/>
            </a:pPr>
            <a:r>
              <a:rPr lang="en-US" dirty="0" smtClean="0"/>
              <a:t>&lt;!ELEMENT </a:t>
            </a:r>
            <a:r>
              <a:rPr lang="en-US" dirty="0" err="1" smtClean="0"/>
              <a:t>element</a:t>
            </a:r>
            <a:r>
              <a:rPr lang="en-US" dirty="0" smtClean="0"/>
              <a:t>-name (EMPTY)&gt; </a:t>
            </a:r>
          </a:p>
          <a:p>
            <a:pPr>
              <a:buNone/>
            </a:pPr>
            <a:endParaRPr lang="en-US" dirty="0" smtClean="0"/>
          </a:p>
          <a:p>
            <a:pPr>
              <a:buNone/>
            </a:pPr>
            <a:r>
              <a:rPr lang="en-US" dirty="0" smtClean="0"/>
              <a:t>Elements with data:</a:t>
            </a:r>
          </a:p>
          <a:p>
            <a:pPr>
              <a:buNone/>
            </a:pPr>
            <a:r>
              <a:rPr lang="en-US" dirty="0" smtClean="0"/>
              <a:t>&lt;!ELEMENT </a:t>
            </a:r>
            <a:r>
              <a:rPr lang="en-US" dirty="0" err="1" smtClean="0"/>
              <a:t>element</a:t>
            </a:r>
            <a:r>
              <a:rPr lang="en-US" dirty="0" smtClean="0"/>
              <a:t>-name (#CDATA)&gt;  or &lt;!ELEMENT </a:t>
            </a:r>
            <a:r>
              <a:rPr lang="en-US" dirty="0" err="1" smtClean="0"/>
              <a:t>element</a:t>
            </a:r>
            <a:r>
              <a:rPr lang="en-US" dirty="0" smtClean="0"/>
              <a:t>-name (#PCDATA)&gt; or &lt;!ELEMENT </a:t>
            </a:r>
            <a:r>
              <a:rPr lang="en-US" dirty="0" err="1" smtClean="0"/>
              <a:t>element</a:t>
            </a:r>
            <a:r>
              <a:rPr lang="en-US" dirty="0" smtClean="0"/>
              <a:t>-name (ANY)&gt; (declare an element with the content)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PCDATA, CDATA</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PCDATA is text that WILL be parsed by a parser</a:t>
            </a:r>
            <a:r>
              <a:rPr lang="en-US" dirty="0" smtClean="0"/>
              <a:t>. </a:t>
            </a:r>
            <a:r>
              <a:rPr lang="en-US" b="1" dirty="0" smtClean="0"/>
              <a:t>The text will be examined by the parser for entities and markup</a:t>
            </a:r>
            <a:r>
              <a:rPr lang="en-US" dirty="0" smtClean="0"/>
              <a:t>.</a:t>
            </a:r>
          </a:p>
          <a:p>
            <a:r>
              <a:rPr lang="en-US" dirty="0" smtClean="0"/>
              <a:t>Tags inside the text will be treated as markup and entities will be expanded.</a:t>
            </a:r>
          </a:p>
          <a:p>
            <a:r>
              <a:rPr lang="en-US" dirty="0" smtClean="0"/>
              <a:t>However, parsed character data should not contain any &amp;, &lt;, or &gt; characters; these need to be represented by the &amp;amp; &amp;</a:t>
            </a:r>
            <a:r>
              <a:rPr lang="en-US" dirty="0" err="1" smtClean="0"/>
              <a:t>lt</a:t>
            </a:r>
            <a:r>
              <a:rPr lang="en-US" dirty="0" smtClean="0"/>
              <a:t>; and &amp;</a:t>
            </a:r>
            <a:r>
              <a:rPr lang="en-US" dirty="0" err="1" smtClean="0"/>
              <a:t>gt</a:t>
            </a:r>
            <a:r>
              <a:rPr lang="en-US" dirty="0" smtClean="0"/>
              <a:t>; entities, respectively.</a:t>
            </a:r>
          </a:p>
          <a:p>
            <a:r>
              <a:rPr lang="en-US" dirty="0" smtClean="0"/>
              <a:t>Refer ex3.xml, ex7.xml</a:t>
            </a:r>
          </a:p>
          <a:p>
            <a:r>
              <a:rPr lang="en-US" b="1" dirty="0" smtClean="0"/>
              <a:t>CDATA</a:t>
            </a:r>
          </a:p>
          <a:p>
            <a:r>
              <a:rPr lang="en-US" dirty="0" smtClean="0"/>
              <a:t>CDATA means character data.</a:t>
            </a:r>
          </a:p>
          <a:p>
            <a:r>
              <a:rPr lang="en-US" b="1" dirty="0" smtClean="0"/>
              <a:t>CDATA is text that will NOT be parsed by a parser</a:t>
            </a:r>
            <a:r>
              <a:rPr lang="en-US" dirty="0" smtClean="0"/>
              <a:t>. Tags inside the text will NOT be treated as markup and entities will not be expanded.</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PCDATA – parsed</a:t>
            </a:r>
            <a:endParaRPr lang="en-US" dirty="0" smtClean="0">
              <a:solidFill>
                <a:srgbClr val="FF0000"/>
              </a:solidFill>
            </a:endParaRPr>
          </a:p>
          <a:p>
            <a:r>
              <a:rPr lang="en-US" dirty="0" smtClean="0">
                <a:solidFill>
                  <a:srgbClr val="FF0000"/>
                </a:solidFill>
              </a:rPr>
              <a:t>If CDATA is for an attribute it will be parsed</a:t>
            </a:r>
          </a:p>
          <a:p>
            <a:r>
              <a:rPr lang="en-US" dirty="0" smtClean="0"/>
              <a:t>So CDATA is expanded in case of attribute alone</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with children sequences</a:t>
            </a:r>
            <a:endParaRPr lang="en-US" dirty="0"/>
          </a:p>
        </p:txBody>
      </p:sp>
      <p:sp>
        <p:nvSpPr>
          <p:cNvPr id="3" name="Content Placeholder 2"/>
          <p:cNvSpPr>
            <a:spLocks noGrp="1"/>
          </p:cNvSpPr>
          <p:nvPr>
            <p:ph idx="1"/>
          </p:nvPr>
        </p:nvSpPr>
        <p:spPr/>
        <p:txBody>
          <a:bodyPr/>
          <a:lstStyle/>
          <a:p>
            <a:pPr>
              <a:buNone/>
            </a:pPr>
            <a:r>
              <a:rPr lang="en-US" dirty="0" smtClean="0"/>
              <a:t>&lt;!ELEMENT </a:t>
            </a:r>
            <a:r>
              <a:rPr lang="en-US" dirty="0" err="1" smtClean="0"/>
              <a:t>element</a:t>
            </a:r>
            <a:r>
              <a:rPr lang="en-US" dirty="0" smtClean="0"/>
              <a:t>-name (child-element-name)&gt; </a:t>
            </a:r>
          </a:p>
          <a:p>
            <a:pPr>
              <a:buNone/>
            </a:pPr>
            <a:r>
              <a:rPr lang="en-US" dirty="0" smtClean="0"/>
              <a:t>Or</a:t>
            </a:r>
          </a:p>
          <a:p>
            <a:pPr>
              <a:buNone/>
            </a:pPr>
            <a:r>
              <a:rPr lang="en-US" dirty="0" smtClean="0"/>
              <a:t> &lt;!ELEMENT </a:t>
            </a:r>
            <a:r>
              <a:rPr lang="en-US" dirty="0" err="1" smtClean="0"/>
              <a:t>element</a:t>
            </a:r>
            <a:r>
              <a:rPr lang="en-US" dirty="0" smtClean="0"/>
              <a:t>-name (child-element-</a:t>
            </a:r>
            <a:r>
              <a:rPr lang="en-US" dirty="0" err="1" smtClean="0"/>
              <a:t>name,child</a:t>
            </a:r>
            <a:r>
              <a:rPr lang="en-US" dirty="0" smtClean="0"/>
              <a:t>-element-name,.....)&gt;</a:t>
            </a:r>
          </a:p>
          <a:p>
            <a:pPr>
              <a:buNone/>
            </a:pPr>
            <a:r>
              <a:rPr lang="en-US" dirty="0" smtClean="0"/>
              <a:t>example:</a:t>
            </a:r>
          </a:p>
          <a:p>
            <a:pPr>
              <a:buNone/>
            </a:pPr>
            <a:r>
              <a:rPr lang="en-US" dirty="0" smtClean="0"/>
              <a:t>&lt;!ELEMENT note (</a:t>
            </a:r>
            <a:r>
              <a:rPr lang="en-US" dirty="0" err="1" smtClean="0"/>
              <a:t>to,from,heading,body</a:t>
            </a:r>
            <a:r>
              <a:rPr lang="en-US" dirty="0" smtClean="0"/>
              <a:t>)&gt;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only one occurrence of the same element</a:t>
            </a:r>
            <a:endParaRPr lang="en-US" dirty="0"/>
          </a:p>
        </p:txBody>
      </p:sp>
      <p:sp>
        <p:nvSpPr>
          <p:cNvPr id="3" name="Content Placeholder 2"/>
          <p:cNvSpPr>
            <a:spLocks noGrp="1"/>
          </p:cNvSpPr>
          <p:nvPr>
            <p:ph idx="1"/>
          </p:nvPr>
        </p:nvSpPr>
        <p:spPr/>
        <p:txBody>
          <a:bodyPr/>
          <a:lstStyle/>
          <a:p>
            <a:pPr>
              <a:buNone/>
            </a:pPr>
            <a:r>
              <a:rPr lang="en-US" dirty="0" smtClean="0"/>
              <a:t>&lt;!ELEMENT </a:t>
            </a:r>
            <a:r>
              <a:rPr lang="en-US" dirty="0" err="1" smtClean="0"/>
              <a:t>element</a:t>
            </a:r>
            <a:r>
              <a:rPr lang="en-US" dirty="0" smtClean="0"/>
              <a:t>-name (child-name)&gt;</a:t>
            </a:r>
          </a:p>
          <a:p>
            <a:pPr>
              <a:buNone/>
            </a:pPr>
            <a:r>
              <a:rPr lang="en-US" dirty="0" smtClean="0"/>
              <a:t>Example</a:t>
            </a:r>
          </a:p>
          <a:p>
            <a:pPr>
              <a:buNone/>
            </a:pPr>
            <a:r>
              <a:rPr lang="en-US" dirty="0" smtClean="0"/>
              <a:t>&lt;!ELEMENT note (message)&gt;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minimum one occurrence of the same element</a:t>
            </a:r>
            <a:endParaRPr lang="en-US" dirty="0"/>
          </a:p>
        </p:txBody>
      </p:sp>
      <p:sp>
        <p:nvSpPr>
          <p:cNvPr id="3" name="Content Placeholder 2"/>
          <p:cNvSpPr>
            <a:spLocks noGrp="1"/>
          </p:cNvSpPr>
          <p:nvPr>
            <p:ph idx="1"/>
          </p:nvPr>
        </p:nvSpPr>
        <p:spPr/>
        <p:txBody>
          <a:bodyPr/>
          <a:lstStyle/>
          <a:p>
            <a:pPr>
              <a:buNone/>
            </a:pPr>
            <a:r>
              <a:rPr lang="en-US" dirty="0" smtClean="0"/>
              <a:t>&lt;!ELEMENT </a:t>
            </a:r>
            <a:r>
              <a:rPr lang="en-US" dirty="0" err="1" smtClean="0"/>
              <a:t>element</a:t>
            </a:r>
            <a:r>
              <a:rPr lang="en-US" dirty="0" smtClean="0"/>
              <a:t>-name (child-name+)&gt;</a:t>
            </a:r>
          </a:p>
          <a:p>
            <a:pPr>
              <a:buNone/>
            </a:pPr>
            <a:r>
              <a:rPr lang="en-US" dirty="0" smtClean="0"/>
              <a:t>Example</a:t>
            </a:r>
          </a:p>
          <a:p>
            <a:pPr>
              <a:buNone/>
            </a:pPr>
            <a:r>
              <a:rPr lang="en-US" dirty="0" smtClean="0"/>
              <a:t>&lt;!ELEMENT note (message+)&gt;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zero or more occurrences of the same element</a:t>
            </a:r>
            <a:endParaRPr lang="en-US" dirty="0"/>
          </a:p>
        </p:txBody>
      </p:sp>
      <p:sp>
        <p:nvSpPr>
          <p:cNvPr id="3" name="Content Placeholder 2"/>
          <p:cNvSpPr>
            <a:spLocks noGrp="1"/>
          </p:cNvSpPr>
          <p:nvPr>
            <p:ph idx="1"/>
          </p:nvPr>
        </p:nvSpPr>
        <p:spPr/>
        <p:txBody>
          <a:bodyPr/>
          <a:lstStyle/>
          <a:p>
            <a:pPr>
              <a:buNone/>
            </a:pPr>
            <a:r>
              <a:rPr lang="en-US" dirty="0" smtClean="0"/>
              <a:t>&lt;!ELEMENT </a:t>
            </a:r>
            <a:r>
              <a:rPr lang="en-US" dirty="0" err="1" smtClean="0"/>
              <a:t>element</a:t>
            </a:r>
            <a:r>
              <a:rPr lang="en-US" dirty="0" smtClean="0"/>
              <a:t>-name (child-name*)&gt;</a:t>
            </a:r>
          </a:p>
          <a:p>
            <a:pPr>
              <a:buNone/>
            </a:pPr>
            <a:r>
              <a:rPr lang="en-US" dirty="0" smtClean="0"/>
              <a:t>Example</a:t>
            </a:r>
          </a:p>
          <a:p>
            <a:pPr>
              <a:buNone/>
            </a:pPr>
            <a:r>
              <a:rPr lang="en-US" dirty="0" smtClean="0"/>
              <a:t>&lt;!ELEMENT note (message*)&gt;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0 or 1 occurrences of the same element</a:t>
            </a:r>
            <a:endParaRPr lang="en-US" dirty="0"/>
          </a:p>
        </p:txBody>
      </p:sp>
      <p:sp>
        <p:nvSpPr>
          <p:cNvPr id="3" name="Content Placeholder 2"/>
          <p:cNvSpPr>
            <a:spLocks noGrp="1"/>
          </p:cNvSpPr>
          <p:nvPr>
            <p:ph idx="1"/>
          </p:nvPr>
        </p:nvSpPr>
        <p:spPr/>
        <p:txBody>
          <a:bodyPr/>
          <a:lstStyle/>
          <a:p>
            <a:pPr>
              <a:buNone/>
            </a:pPr>
            <a:r>
              <a:rPr lang="en-US" dirty="0" smtClean="0"/>
              <a:t>&lt;!ELEMENT </a:t>
            </a:r>
            <a:r>
              <a:rPr lang="en-US" dirty="0" err="1" smtClean="0"/>
              <a:t>element</a:t>
            </a:r>
            <a:r>
              <a:rPr lang="en-US" dirty="0" smtClean="0"/>
              <a:t>-name (child-name?)&gt;</a:t>
            </a:r>
          </a:p>
          <a:p>
            <a:pPr>
              <a:buNone/>
            </a:pPr>
            <a:r>
              <a:rPr lang="en-US" dirty="0" smtClean="0"/>
              <a:t>Example</a:t>
            </a:r>
          </a:p>
          <a:p>
            <a:pPr>
              <a:buNone/>
            </a:pPr>
            <a:r>
              <a:rPr lang="en-US" dirty="0" smtClean="0"/>
              <a:t>&lt;!ELEMENT note (message?)&gt;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XML does?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XML was created to structure, store, and transport information.</a:t>
            </a:r>
          </a:p>
          <a:p>
            <a:r>
              <a:rPr lang="en-US" dirty="0" smtClean="0"/>
              <a:t>The following example is a note to </a:t>
            </a:r>
            <a:r>
              <a:rPr lang="en-US" dirty="0" err="1" smtClean="0"/>
              <a:t>Tove</a:t>
            </a:r>
            <a:r>
              <a:rPr lang="en-US" dirty="0" smtClean="0"/>
              <a:t>, from </a:t>
            </a:r>
            <a:r>
              <a:rPr lang="en-US" dirty="0" err="1" smtClean="0"/>
              <a:t>Jani</a:t>
            </a:r>
            <a:r>
              <a:rPr lang="en-US" dirty="0" smtClean="0"/>
              <a:t>, stored as XML:</a:t>
            </a:r>
          </a:p>
          <a:p>
            <a:r>
              <a:rPr lang="en-US" dirty="0" smtClean="0"/>
              <a:t>&lt;note&gt;</a:t>
            </a:r>
            <a:br>
              <a:rPr lang="en-US" dirty="0" smtClean="0"/>
            </a:br>
            <a:r>
              <a:rPr lang="en-US" dirty="0" smtClean="0"/>
              <a:t>&lt;to&gt;</a:t>
            </a:r>
            <a:r>
              <a:rPr lang="en-US" dirty="0" err="1" smtClean="0"/>
              <a:t>Tove</a:t>
            </a:r>
            <a:r>
              <a:rPr lang="en-US" dirty="0" smtClean="0"/>
              <a:t>&lt;/to&gt;</a:t>
            </a:r>
            <a:br>
              <a:rPr lang="en-US" dirty="0" smtClean="0"/>
            </a:br>
            <a:r>
              <a:rPr lang="en-US" dirty="0" smtClean="0"/>
              <a:t>&lt;from&gt;</a:t>
            </a:r>
            <a:r>
              <a:rPr lang="en-US" dirty="0" err="1" smtClean="0"/>
              <a:t>Jani</a:t>
            </a:r>
            <a:r>
              <a:rPr lang="en-US" dirty="0" smtClean="0"/>
              <a:t>&lt;/from&gt;</a:t>
            </a:r>
            <a:br>
              <a:rPr lang="en-US" dirty="0" smtClean="0"/>
            </a:br>
            <a:r>
              <a:rPr lang="en-US" dirty="0" smtClean="0"/>
              <a:t>&lt;heading&gt;Reminder&lt;/heading&gt;</a:t>
            </a:r>
            <a:br>
              <a:rPr lang="en-US" dirty="0" smtClean="0"/>
            </a:br>
            <a:r>
              <a:rPr lang="en-US" dirty="0" smtClean="0"/>
              <a:t>&lt;body&gt;Don't forget me this weekend!&lt;/body&gt;</a:t>
            </a:r>
            <a:br>
              <a:rPr lang="en-US" dirty="0" smtClean="0"/>
            </a:br>
            <a:r>
              <a:rPr lang="en-US" dirty="0" smtClean="0"/>
              <a:t>&lt;/note&gt;</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mixed content</a:t>
            </a:r>
            <a:endParaRPr lang="en-US" dirty="0"/>
          </a:p>
        </p:txBody>
      </p:sp>
      <p:sp>
        <p:nvSpPr>
          <p:cNvPr id="3" name="Content Placeholder 2"/>
          <p:cNvSpPr>
            <a:spLocks noGrp="1"/>
          </p:cNvSpPr>
          <p:nvPr>
            <p:ph idx="1"/>
          </p:nvPr>
        </p:nvSpPr>
        <p:spPr/>
        <p:txBody>
          <a:bodyPr/>
          <a:lstStyle/>
          <a:p>
            <a:pPr>
              <a:buNone/>
            </a:pPr>
            <a:r>
              <a:rPr lang="en-US" dirty="0" smtClean="0"/>
              <a:t>Example</a:t>
            </a:r>
          </a:p>
          <a:p>
            <a:pPr>
              <a:buNone/>
            </a:pPr>
            <a:r>
              <a:rPr lang="en-US" dirty="0" smtClean="0"/>
              <a:t>&lt;!ELEMENT note (</a:t>
            </a:r>
            <a:r>
              <a:rPr lang="en-US" dirty="0" err="1" smtClean="0"/>
              <a:t>to+,from,header,message</a:t>
            </a:r>
            <a:r>
              <a:rPr lang="en-US" dirty="0" smtClean="0"/>
              <a:t>*,#PCDATA)&gt;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DTD</a:t>
            </a:r>
            <a:endParaRPr lang="en-US" dirty="0"/>
          </a:p>
        </p:txBody>
      </p:sp>
      <p:sp>
        <p:nvSpPr>
          <p:cNvPr id="3" name="Content Placeholder 2"/>
          <p:cNvSpPr>
            <a:spLocks noGrp="1"/>
          </p:cNvSpPr>
          <p:nvPr>
            <p:ph idx="1"/>
          </p:nvPr>
        </p:nvSpPr>
        <p:spPr/>
        <p:txBody>
          <a:bodyPr/>
          <a:lstStyle/>
          <a:p>
            <a:pPr>
              <a:buNone/>
            </a:pPr>
            <a:r>
              <a:rPr lang="en-US" dirty="0" smtClean="0"/>
              <a:t>&lt;!ATTLIST element-name attribute-name attribute-type default-value&gt;</a:t>
            </a:r>
            <a:br>
              <a:rPr lang="en-US" dirty="0" smtClean="0"/>
            </a:b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type</a:t>
            </a:r>
            <a:endParaRPr lang="en-US" dirty="0"/>
          </a:p>
        </p:txBody>
      </p:sp>
      <p:pic>
        <p:nvPicPr>
          <p:cNvPr id="1026" name="Picture 2"/>
          <p:cNvPicPr>
            <a:picLocks noChangeAspect="1" noChangeArrowheads="1"/>
          </p:cNvPicPr>
          <p:nvPr/>
        </p:nvPicPr>
        <p:blipFill>
          <a:blip r:embed="rId2" cstate="print"/>
          <a:srcRect l="16773" t="23958" r="50220" b="35253"/>
          <a:stretch>
            <a:fillRect/>
          </a:stretch>
        </p:blipFill>
        <p:spPr bwMode="auto">
          <a:xfrm>
            <a:off x="838200" y="1513305"/>
            <a:ext cx="6705600" cy="46588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Attribute_default_value</a:t>
            </a:r>
            <a:endParaRPr lang="en-US" dirty="0"/>
          </a:p>
        </p:txBody>
      </p:sp>
      <p:pic>
        <p:nvPicPr>
          <p:cNvPr id="2050" name="Picture 2"/>
          <p:cNvPicPr>
            <a:picLocks noChangeAspect="1" noChangeArrowheads="1"/>
          </p:cNvPicPr>
          <p:nvPr/>
        </p:nvPicPr>
        <p:blipFill>
          <a:blip r:embed="rId2" cstate="print"/>
          <a:srcRect l="16984" t="41667" r="40849" b="34375"/>
          <a:stretch>
            <a:fillRect/>
          </a:stretch>
        </p:blipFill>
        <p:spPr bwMode="auto">
          <a:xfrm>
            <a:off x="381000" y="1676400"/>
            <a:ext cx="834887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declaration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DTD example: </a:t>
            </a:r>
          </a:p>
          <a:p>
            <a:pPr>
              <a:buNone/>
            </a:pPr>
            <a:r>
              <a:rPr lang="en-US" dirty="0" smtClean="0"/>
              <a:t>&lt;!ELEMENT square EMPTY&gt; </a:t>
            </a:r>
          </a:p>
          <a:p>
            <a:pPr>
              <a:buNone/>
            </a:pPr>
            <a:r>
              <a:rPr lang="en-US" dirty="0" smtClean="0"/>
              <a:t>&lt;!ATTLIST square width CDATA "0"&gt; </a:t>
            </a:r>
          </a:p>
          <a:p>
            <a:pPr>
              <a:buNone/>
            </a:pPr>
            <a:endParaRPr lang="en-US" dirty="0" smtClean="0"/>
          </a:p>
          <a:p>
            <a:pPr>
              <a:buNone/>
            </a:pPr>
            <a:r>
              <a:rPr lang="en-US" dirty="0" smtClean="0"/>
              <a:t>XML example: </a:t>
            </a:r>
          </a:p>
          <a:p>
            <a:pPr>
              <a:buNone/>
            </a:pPr>
            <a:r>
              <a:rPr lang="en-US" dirty="0" smtClean="0"/>
              <a:t>&lt;square width=“100"&gt;&lt;/square&gt;</a:t>
            </a:r>
          </a:p>
          <a:p>
            <a:pPr>
              <a:buNone/>
            </a:pPr>
            <a:endParaRPr lang="en-US" dirty="0" smtClean="0"/>
          </a:p>
          <a:p>
            <a:pPr>
              <a:buNone/>
            </a:pPr>
            <a:r>
              <a:rPr lang="en-US" dirty="0" smtClean="0"/>
              <a:t>In the above example the element square is defined to be an empty element with the attributes width of  type CDATA. The width attribute has a default value of 0.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type is default</a:t>
            </a:r>
            <a:endParaRPr lang="en-US" dirty="0"/>
          </a:p>
        </p:txBody>
      </p:sp>
      <p:sp>
        <p:nvSpPr>
          <p:cNvPr id="3" name="Content Placeholder 2"/>
          <p:cNvSpPr>
            <a:spLocks noGrp="1"/>
          </p:cNvSpPr>
          <p:nvPr>
            <p:ph idx="1"/>
          </p:nvPr>
        </p:nvSpPr>
        <p:spPr/>
        <p:txBody>
          <a:bodyPr/>
          <a:lstStyle/>
          <a:p>
            <a:pPr>
              <a:buNone/>
            </a:pPr>
            <a:r>
              <a:rPr lang="en-US" dirty="0" smtClean="0"/>
              <a:t>Syntax: &lt;!ATTLIST element-name attribute-name CDATA "default-value"&gt; </a:t>
            </a:r>
          </a:p>
          <a:p>
            <a:pPr>
              <a:buNone/>
            </a:pPr>
            <a:endParaRPr lang="en-US" dirty="0" smtClean="0"/>
          </a:p>
          <a:p>
            <a:pPr>
              <a:buNone/>
            </a:pPr>
            <a:r>
              <a:rPr lang="en-US" dirty="0" smtClean="0"/>
              <a:t>DTD example: </a:t>
            </a:r>
          </a:p>
          <a:p>
            <a:pPr>
              <a:buNone/>
            </a:pPr>
            <a:r>
              <a:rPr lang="en-US" dirty="0" smtClean="0"/>
              <a:t>&lt;!ATTLIST payment type CDATA "check"&gt;</a:t>
            </a:r>
          </a:p>
          <a:p>
            <a:pPr>
              <a:buNone/>
            </a:pPr>
            <a:endParaRPr lang="en-US" dirty="0" smtClean="0"/>
          </a:p>
          <a:p>
            <a:pPr>
              <a:buNone/>
            </a:pPr>
            <a:r>
              <a:rPr lang="en-US" dirty="0" smtClean="0"/>
              <a:t> XML example: &lt;payment type="check"&gt;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type implied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Syntax: &lt;!ATTLIST element-name attribute-name attribute-type #IMPLIED&gt;</a:t>
            </a:r>
          </a:p>
          <a:p>
            <a:pPr>
              <a:buNone/>
            </a:pPr>
            <a:r>
              <a:rPr lang="en-US" dirty="0" smtClean="0"/>
              <a:t>DTD example: </a:t>
            </a:r>
          </a:p>
          <a:p>
            <a:pPr>
              <a:buNone/>
            </a:pPr>
            <a:r>
              <a:rPr lang="en-US" dirty="0" smtClean="0"/>
              <a:t>&lt;!ATTLIST contact fax CDATA #IMPLIED&gt; </a:t>
            </a:r>
          </a:p>
          <a:p>
            <a:pPr>
              <a:buNone/>
            </a:pPr>
            <a:r>
              <a:rPr lang="en-US" dirty="0" smtClean="0"/>
              <a:t>XML example:</a:t>
            </a:r>
          </a:p>
          <a:p>
            <a:pPr>
              <a:buNone/>
            </a:pPr>
            <a:r>
              <a:rPr lang="en-US" dirty="0" smtClean="0"/>
              <a:t> &lt;</a:t>
            </a:r>
            <a:r>
              <a:rPr lang="en-US" smtClean="0"/>
              <a:t>contact fax="555-667788 "&gt;</a:t>
            </a:r>
            <a:endParaRPr lang="en-US" dirty="0" smtClean="0"/>
          </a:p>
          <a:p>
            <a:pPr>
              <a:buNone/>
            </a:pPr>
            <a:r>
              <a:rPr lang="en-US" dirty="0" smtClean="0"/>
              <a:t>an implied attribute if you don't want to force the author to include an attribute and you don't have an option for a default value either.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attribute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Syntax:</a:t>
            </a:r>
          </a:p>
          <a:p>
            <a:pPr>
              <a:buNone/>
            </a:pPr>
            <a:r>
              <a:rPr lang="en-US" dirty="0" smtClean="0"/>
              <a:t> &lt;!ATTLIST element-name </a:t>
            </a:r>
            <a:r>
              <a:rPr lang="en-US" dirty="0" err="1" smtClean="0"/>
              <a:t>attribute_name</a:t>
            </a:r>
            <a:r>
              <a:rPr lang="en-US" dirty="0" smtClean="0"/>
              <a:t> attribute-type #REQUIRED&gt;</a:t>
            </a:r>
          </a:p>
          <a:p>
            <a:pPr>
              <a:buNone/>
            </a:pPr>
            <a:r>
              <a:rPr lang="en-US" dirty="0" smtClean="0"/>
              <a:t>DTD example: </a:t>
            </a:r>
          </a:p>
          <a:p>
            <a:pPr>
              <a:buNone/>
            </a:pPr>
            <a:r>
              <a:rPr lang="en-US" dirty="0" smtClean="0"/>
              <a:t>&lt;!ATTLIST person number CDATA #REQUIRED&gt; XML example:</a:t>
            </a:r>
          </a:p>
          <a:p>
            <a:pPr>
              <a:buNone/>
            </a:pPr>
            <a:r>
              <a:rPr lang="en-US" dirty="0" smtClean="0"/>
              <a:t> &lt;person number="5677"&gt;</a:t>
            </a:r>
          </a:p>
          <a:p>
            <a:pPr>
              <a:buNone/>
            </a:pPr>
            <a:r>
              <a:rPr lang="en-US" dirty="0" smtClean="0"/>
              <a:t>Use a required attribute if you don't have an option for a default value, but still want to force the attribute to be present. </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attribute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buNone/>
            </a:pPr>
            <a:r>
              <a:rPr lang="en-US" dirty="0" smtClean="0"/>
              <a:t>Syntax: </a:t>
            </a:r>
          </a:p>
          <a:p>
            <a:pPr>
              <a:buNone/>
            </a:pPr>
            <a:r>
              <a:rPr lang="en-US" dirty="0" smtClean="0"/>
              <a:t>&lt;!ATTLIST element-name attribute-name attribute-type #FIXED "value"&gt;</a:t>
            </a:r>
          </a:p>
          <a:p>
            <a:pPr>
              <a:buNone/>
            </a:pPr>
            <a:r>
              <a:rPr lang="en-US" dirty="0" smtClean="0"/>
              <a:t>DTD example:</a:t>
            </a:r>
          </a:p>
          <a:p>
            <a:pPr>
              <a:buNone/>
            </a:pPr>
            <a:r>
              <a:rPr lang="en-US" dirty="0" smtClean="0"/>
              <a:t> &lt;!ATTLIST sender company CDATA #FIXED "Microsoft"&gt; </a:t>
            </a:r>
          </a:p>
          <a:p>
            <a:pPr>
              <a:buNone/>
            </a:pPr>
            <a:r>
              <a:rPr lang="en-US" dirty="0" smtClean="0"/>
              <a:t>XML example: </a:t>
            </a:r>
          </a:p>
          <a:p>
            <a:pPr>
              <a:buNone/>
            </a:pPr>
            <a:r>
              <a:rPr lang="en-US" dirty="0" smtClean="0"/>
              <a:t>&lt;sender company="Microsoft"&gt;</a:t>
            </a:r>
          </a:p>
          <a:p>
            <a:pPr>
              <a:buNone/>
            </a:pPr>
            <a:endParaRPr lang="en-US" dirty="0" smtClean="0"/>
          </a:p>
          <a:p>
            <a:pPr>
              <a:buNone/>
            </a:pPr>
            <a:r>
              <a:rPr lang="en-US" dirty="0" smtClean="0"/>
              <a:t>Use a fixed attribute value when you want an attribute to have a fixed value without allowing the author to change it. If an author includes another value, the XML parser will return an error.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Enumerated attributes</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buNone/>
            </a:pPr>
            <a:r>
              <a:rPr lang="en-US" dirty="0" smtClean="0"/>
              <a:t>Syntax: </a:t>
            </a:r>
          </a:p>
          <a:p>
            <a:pPr>
              <a:buNone/>
            </a:pPr>
            <a:r>
              <a:rPr lang="en-US" dirty="0" smtClean="0"/>
              <a:t>&lt;!ATTLIST element-name attribute-name (</a:t>
            </a:r>
            <a:r>
              <a:rPr lang="en-US" dirty="0" err="1" smtClean="0"/>
              <a:t>eval|eval</a:t>
            </a:r>
            <a:r>
              <a:rPr lang="en-US" dirty="0" smtClean="0"/>
              <a:t>|..) default-value&gt;</a:t>
            </a:r>
          </a:p>
          <a:p>
            <a:pPr>
              <a:buNone/>
            </a:pPr>
            <a:r>
              <a:rPr lang="en-US" dirty="0" smtClean="0"/>
              <a:t>DTD example: </a:t>
            </a:r>
          </a:p>
          <a:p>
            <a:pPr>
              <a:buNone/>
            </a:pPr>
            <a:r>
              <a:rPr lang="en-US" dirty="0" smtClean="0"/>
              <a:t>&lt;!ATTLIST payment type (</a:t>
            </a:r>
            <a:r>
              <a:rPr lang="en-US" dirty="0" err="1" smtClean="0"/>
              <a:t>check|cash</a:t>
            </a:r>
            <a:r>
              <a:rPr lang="en-US" dirty="0" smtClean="0"/>
              <a:t>) "cash"&gt; XML example:</a:t>
            </a:r>
          </a:p>
          <a:p>
            <a:pPr>
              <a:buNone/>
            </a:pPr>
            <a:r>
              <a:rPr lang="en-US" dirty="0" smtClean="0"/>
              <a:t> &lt;payment type="check"&gt; or </a:t>
            </a:r>
          </a:p>
          <a:p>
            <a:pPr>
              <a:buNone/>
            </a:pPr>
            <a:r>
              <a:rPr lang="en-US" dirty="0" smtClean="0"/>
              <a:t>&lt;payment type="cash"&gt;</a:t>
            </a:r>
          </a:p>
          <a:p>
            <a:pPr>
              <a:buNone/>
            </a:pPr>
            <a:endParaRPr lang="en-US" dirty="0" smtClean="0"/>
          </a:p>
          <a:p>
            <a:pPr>
              <a:buNone/>
            </a:pPr>
            <a:r>
              <a:rPr lang="en-US" dirty="0" smtClean="0"/>
              <a:t>Use enumerated attribute values when you want the attribute values to be one of a fixed set of legal values.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XML be used?</a:t>
            </a:r>
            <a:endParaRPr lang="en-US" dirty="0"/>
          </a:p>
        </p:txBody>
      </p:sp>
      <p:sp>
        <p:nvSpPr>
          <p:cNvPr id="3" name="Content Placeholder 2"/>
          <p:cNvSpPr>
            <a:spLocks noGrp="1"/>
          </p:cNvSpPr>
          <p:nvPr>
            <p:ph idx="1"/>
          </p:nvPr>
        </p:nvSpPr>
        <p:spPr>
          <a:xfrm>
            <a:off x="457200" y="1219200"/>
            <a:ext cx="8229600" cy="5334000"/>
          </a:xfrm>
        </p:spPr>
        <p:txBody>
          <a:bodyPr>
            <a:normAutofit fontScale="92500"/>
          </a:bodyPr>
          <a:lstStyle/>
          <a:p>
            <a:r>
              <a:rPr lang="en-US" b="1" dirty="0" smtClean="0"/>
              <a:t>XML Separates Data from HTML</a:t>
            </a:r>
          </a:p>
          <a:p>
            <a:r>
              <a:rPr lang="en-US" b="1" dirty="0" smtClean="0"/>
              <a:t>XML Simplifies Data Sharing (database)</a:t>
            </a:r>
          </a:p>
          <a:p>
            <a:r>
              <a:rPr lang="en-US" b="1" dirty="0" smtClean="0"/>
              <a:t>XML Simplifies Data Transport (incompatible systems)</a:t>
            </a:r>
          </a:p>
          <a:p>
            <a:r>
              <a:rPr lang="en-US" b="1" dirty="0" smtClean="0"/>
              <a:t>XML Simplifies Platform Changes (upgrading h/w or s/w)</a:t>
            </a:r>
          </a:p>
          <a:p>
            <a:r>
              <a:rPr lang="en-US" b="1" dirty="0" smtClean="0"/>
              <a:t>XML Makes Your Data More Available (</a:t>
            </a:r>
            <a:r>
              <a:rPr lang="en-US" dirty="0" smtClean="0"/>
              <a:t>(Handheld computers, voice machines, news feeds, etc.))</a:t>
            </a:r>
            <a:endParaRPr lang="en-US" b="1" dirty="0" smtClean="0"/>
          </a:p>
          <a:p>
            <a:r>
              <a:rPr lang="en-US" b="1" dirty="0" smtClean="0"/>
              <a:t>XML is Used to Create New Internet Languages</a:t>
            </a:r>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Refer ex4.xml</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entities</a:t>
            </a:r>
            <a:endParaRPr lang="en-US" dirty="0"/>
          </a:p>
        </p:txBody>
      </p:sp>
      <p:sp>
        <p:nvSpPr>
          <p:cNvPr id="3" name="Content Placeholder 2"/>
          <p:cNvSpPr>
            <a:spLocks noGrp="1"/>
          </p:cNvSpPr>
          <p:nvPr>
            <p:ph idx="1"/>
          </p:nvPr>
        </p:nvSpPr>
        <p:spPr/>
        <p:txBody>
          <a:bodyPr/>
          <a:lstStyle/>
          <a:p>
            <a:r>
              <a:rPr lang="en-US" dirty="0" smtClean="0"/>
              <a:t>Entities as variables used to define shortcuts to common text. </a:t>
            </a:r>
          </a:p>
          <a:p>
            <a:r>
              <a:rPr lang="en-US" dirty="0" smtClean="0"/>
              <a:t>Entity references are references to entities. </a:t>
            </a:r>
          </a:p>
          <a:p>
            <a:r>
              <a:rPr lang="en-US" dirty="0" smtClean="0"/>
              <a:t>Entities can be declared internal. </a:t>
            </a:r>
          </a:p>
          <a:p>
            <a:r>
              <a:rPr lang="en-US" dirty="0" smtClean="0"/>
              <a:t>Entities can be declared external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entity declaration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Syntax:</a:t>
            </a:r>
          </a:p>
          <a:p>
            <a:pPr>
              <a:buNone/>
            </a:pPr>
            <a:r>
              <a:rPr lang="en-US" dirty="0" smtClean="0"/>
              <a:t> &lt;!ENTITY </a:t>
            </a:r>
            <a:r>
              <a:rPr lang="en-US" dirty="0" err="1" smtClean="0"/>
              <a:t>entity</a:t>
            </a:r>
            <a:r>
              <a:rPr lang="en-US" dirty="0" smtClean="0"/>
              <a:t>-name "entity-value"&gt; </a:t>
            </a:r>
          </a:p>
          <a:p>
            <a:pPr>
              <a:buNone/>
            </a:pPr>
            <a:endParaRPr lang="en-US" dirty="0" smtClean="0"/>
          </a:p>
          <a:p>
            <a:pPr>
              <a:buNone/>
            </a:pPr>
            <a:r>
              <a:rPr lang="en-US" dirty="0" smtClean="0"/>
              <a:t>DTD Example:</a:t>
            </a:r>
          </a:p>
          <a:p>
            <a:pPr>
              <a:buNone/>
            </a:pPr>
            <a:r>
              <a:rPr lang="en-US" dirty="0" smtClean="0"/>
              <a:t>&lt;!ENTITY writer "Jan </a:t>
            </a:r>
            <a:r>
              <a:rPr lang="en-US" dirty="0" err="1" smtClean="0"/>
              <a:t>Egil</a:t>
            </a:r>
            <a:r>
              <a:rPr lang="en-US" dirty="0" smtClean="0"/>
              <a:t> </a:t>
            </a:r>
            <a:r>
              <a:rPr lang="en-US" dirty="0" err="1" smtClean="0"/>
              <a:t>Refsnes</a:t>
            </a:r>
            <a:r>
              <a:rPr lang="en-US" dirty="0" smtClean="0"/>
              <a:t>."&gt; </a:t>
            </a:r>
          </a:p>
          <a:p>
            <a:pPr>
              <a:buNone/>
            </a:pPr>
            <a:r>
              <a:rPr lang="en-US" dirty="0" smtClean="0"/>
              <a:t>&lt;!ENTITY copyright "Copyright XML101."&gt;</a:t>
            </a:r>
          </a:p>
          <a:p>
            <a:pPr>
              <a:buNone/>
            </a:pPr>
            <a:endParaRPr lang="en-US" dirty="0" smtClean="0"/>
          </a:p>
          <a:p>
            <a:pPr>
              <a:buNone/>
            </a:pPr>
            <a:r>
              <a:rPr lang="en-US" dirty="0" smtClean="0"/>
              <a:t>XML example:</a:t>
            </a:r>
          </a:p>
          <a:p>
            <a:pPr>
              <a:buNone/>
            </a:pPr>
            <a:r>
              <a:rPr lang="en-US" dirty="0" smtClean="0"/>
              <a:t>&lt;author&gt;&amp;writer;&amp;copyright;&lt;/author&gt;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parsed entity</a:t>
            </a:r>
            <a:endParaRPr lang="en-US" dirty="0"/>
          </a:p>
        </p:txBody>
      </p:sp>
      <p:sp>
        <p:nvSpPr>
          <p:cNvPr id="3" name="Content Placeholder 2"/>
          <p:cNvSpPr>
            <a:spLocks noGrp="1"/>
          </p:cNvSpPr>
          <p:nvPr>
            <p:ph idx="1"/>
          </p:nvPr>
        </p:nvSpPr>
        <p:spPr/>
        <p:txBody>
          <a:bodyPr/>
          <a:lstStyle/>
          <a:p>
            <a:r>
              <a:rPr lang="en-US" dirty="0" smtClean="0"/>
              <a:t>Refer ex5.xml</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DTD for Entity Declaration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//Internal DTD	</a:t>
            </a:r>
          </a:p>
          <a:p>
            <a:pPr>
              <a:buNone/>
            </a:pPr>
            <a:r>
              <a:rPr lang="en-US" dirty="0" smtClean="0"/>
              <a:t>&lt;?xml version="1.0" encoding="UTF-8"?&gt;</a:t>
            </a:r>
            <a:br>
              <a:rPr lang="en-US" dirty="0" smtClean="0"/>
            </a:br>
            <a:r>
              <a:rPr lang="en-US" dirty="0" smtClean="0"/>
              <a:t/>
            </a:r>
            <a:br>
              <a:rPr lang="en-US" dirty="0" smtClean="0"/>
            </a:br>
            <a:r>
              <a:rPr lang="en-US" dirty="0" smtClean="0"/>
              <a:t>&lt;!DOCTYPE note [</a:t>
            </a:r>
            <a:br>
              <a:rPr lang="en-US" dirty="0" smtClean="0"/>
            </a:br>
            <a:r>
              <a:rPr lang="en-US" dirty="0" smtClean="0"/>
              <a:t>&lt;!ENTITY </a:t>
            </a:r>
            <a:r>
              <a:rPr lang="en-US" dirty="0" err="1" smtClean="0"/>
              <a:t>nbsp</a:t>
            </a:r>
            <a:r>
              <a:rPr lang="en-US" dirty="0" smtClean="0"/>
              <a:t> "&amp;#xA0;"&gt; </a:t>
            </a:r>
            <a:br>
              <a:rPr lang="en-US" dirty="0" smtClean="0"/>
            </a:br>
            <a:r>
              <a:rPr lang="en-US" dirty="0" smtClean="0"/>
              <a:t>&lt;!ENTITY writer "Writer: Donald Duck."&gt;</a:t>
            </a:r>
            <a:br>
              <a:rPr lang="en-US" dirty="0" smtClean="0"/>
            </a:br>
            <a:r>
              <a:rPr lang="en-US" dirty="0" smtClean="0"/>
              <a:t>&lt;!ENTITY copyright "Copyright: W3Schools."&gt;</a:t>
            </a:r>
            <a:br>
              <a:rPr lang="en-US" dirty="0" smtClean="0"/>
            </a:br>
            <a:r>
              <a:rPr lang="en-US" dirty="0" smtClean="0"/>
              <a:t>]&gt;</a:t>
            </a:r>
            <a:br>
              <a:rPr lang="en-US" dirty="0" smtClean="0"/>
            </a:br>
            <a:r>
              <a:rPr lang="en-US" dirty="0" smtClean="0"/>
              <a:t/>
            </a:r>
            <a:br>
              <a:rPr lang="en-US" dirty="0" smtClean="0"/>
            </a:br>
            <a:r>
              <a:rPr lang="en-US" dirty="0" smtClean="0"/>
              <a:t>&lt;note&gt;</a:t>
            </a:r>
            <a:br>
              <a:rPr lang="en-US" dirty="0" smtClean="0"/>
            </a:br>
            <a:r>
              <a:rPr lang="en-US" dirty="0" smtClean="0"/>
              <a:t>&lt;to&gt;</a:t>
            </a:r>
            <a:r>
              <a:rPr lang="en-US" dirty="0" err="1" smtClean="0"/>
              <a:t>Tove</a:t>
            </a:r>
            <a:r>
              <a:rPr lang="en-US" dirty="0" smtClean="0"/>
              <a:t>&lt;/to&gt;</a:t>
            </a:r>
            <a:br>
              <a:rPr lang="en-US" dirty="0" smtClean="0"/>
            </a:br>
            <a:r>
              <a:rPr lang="en-US" dirty="0" smtClean="0"/>
              <a:t>&lt;from&gt;</a:t>
            </a:r>
            <a:r>
              <a:rPr lang="en-US" dirty="0" err="1" smtClean="0"/>
              <a:t>Jani</a:t>
            </a:r>
            <a:r>
              <a:rPr lang="en-US" dirty="0" smtClean="0"/>
              <a:t>&lt;/from&gt;</a:t>
            </a:r>
            <a:br>
              <a:rPr lang="en-US" dirty="0" smtClean="0"/>
            </a:br>
            <a:r>
              <a:rPr lang="en-US" dirty="0" smtClean="0"/>
              <a:t>&lt;heading&gt;Reminder&lt;/heading&gt;</a:t>
            </a:r>
            <a:br>
              <a:rPr lang="en-US" dirty="0" smtClean="0"/>
            </a:br>
            <a:r>
              <a:rPr lang="en-US" dirty="0" smtClean="0"/>
              <a:t>&lt;body&gt;Don't forget me this weekend!&lt;/body&gt;</a:t>
            </a:r>
            <a:br>
              <a:rPr lang="en-US" dirty="0" smtClean="0"/>
            </a:br>
            <a:r>
              <a:rPr lang="en-US" dirty="0" smtClean="0"/>
              <a:t>&lt;footer&gt;&amp;writer;&amp;</a:t>
            </a:r>
            <a:r>
              <a:rPr lang="en-US" dirty="0" err="1" smtClean="0"/>
              <a:t>nbsp</a:t>
            </a:r>
            <a:r>
              <a:rPr lang="en-US" dirty="0" smtClean="0"/>
              <a:t>;&amp;copyright;&lt;/footer&gt;</a:t>
            </a:r>
            <a:br>
              <a:rPr lang="en-US" dirty="0" smtClean="0"/>
            </a:br>
            <a:r>
              <a:rPr lang="en-US" dirty="0" smtClean="0"/>
              <a:t>&lt;/note&gt; </a:t>
            </a:r>
          </a:p>
          <a:p>
            <a:pPr>
              <a:buNone/>
            </a:pPr>
            <a:endParaRPr lang="en-US" dirty="0" smtClean="0"/>
          </a:p>
          <a:p>
            <a:pPr>
              <a:buNone/>
            </a:pPr>
            <a:r>
              <a:rPr lang="en-US" dirty="0" smtClean="0"/>
              <a:t>Refer: one.xml</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r="56076" b="46875"/>
          <a:stretch>
            <a:fillRect/>
          </a:stretch>
        </p:blipFill>
        <p:spPr bwMode="auto">
          <a:xfrm>
            <a:off x="1752600" y="533400"/>
            <a:ext cx="57150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XML namespaces – resolves naming conflicts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&lt;root&gt;</a:t>
            </a:r>
            <a:br>
              <a:rPr lang="en-US" dirty="0" smtClean="0"/>
            </a:br>
            <a:r>
              <a:rPr lang="en-US" dirty="0" smtClean="0"/>
              <a:t/>
            </a:r>
            <a:br>
              <a:rPr lang="en-US" dirty="0" smtClean="0"/>
            </a:br>
            <a:r>
              <a:rPr lang="en-US" dirty="0" smtClean="0"/>
              <a:t>&lt;h:table </a:t>
            </a:r>
            <a:r>
              <a:rPr lang="en-US" dirty="0" err="1" smtClean="0"/>
              <a:t>xmlns:h</a:t>
            </a:r>
            <a:r>
              <a:rPr lang="en-US" dirty="0" smtClean="0"/>
              <a:t>="http://www.w3.org/TR/html4/"&gt;</a:t>
            </a:r>
            <a:br>
              <a:rPr lang="en-US" dirty="0" smtClean="0"/>
            </a:br>
            <a:r>
              <a:rPr lang="en-US" dirty="0" smtClean="0"/>
              <a:t>  &lt;h:tr&gt;</a:t>
            </a:r>
            <a:br>
              <a:rPr lang="en-US" dirty="0" smtClean="0"/>
            </a:br>
            <a:r>
              <a:rPr lang="en-US" dirty="0" smtClean="0"/>
              <a:t>    &lt;h:td&gt;Apples&lt;/h:td&gt;</a:t>
            </a:r>
            <a:br>
              <a:rPr lang="en-US" dirty="0" smtClean="0"/>
            </a:br>
            <a:r>
              <a:rPr lang="en-US" dirty="0" smtClean="0"/>
              <a:t>    &lt;h:td&gt;Bananas&lt;/h:td&gt;</a:t>
            </a:r>
            <a:br>
              <a:rPr lang="en-US" dirty="0" smtClean="0"/>
            </a:br>
            <a:r>
              <a:rPr lang="en-US" dirty="0" smtClean="0"/>
              <a:t>  &lt;/h:tr&gt;</a:t>
            </a:r>
            <a:br>
              <a:rPr lang="en-US" dirty="0" smtClean="0"/>
            </a:br>
            <a:r>
              <a:rPr lang="en-US" dirty="0" smtClean="0"/>
              <a:t>&lt;/h:table&gt;</a:t>
            </a:r>
            <a:br>
              <a:rPr lang="en-US" dirty="0" smtClean="0"/>
            </a:br>
            <a:r>
              <a:rPr lang="en-US" dirty="0" smtClean="0"/>
              <a:t/>
            </a:r>
            <a:br>
              <a:rPr lang="en-US" dirty="0" smtClean="0"/>
            </a:br>
            <a:r>
              <a:rPr lang="en-US" dirty="0" smtClean="0"/>
              <a:t>&lt;f:table </a:t>
            </a:r>
            <a:r>
              <a:rPr lang="en-US" dirty="0" err="1" smtClean="0"/>
              <a:t>xmlns:f</a:t>
            </a:r>
            <a:r>
              <a:rPr lang="en-US" dirty="0" smtClean="0"/>
              <a:t>="http://www.w3schools.com/furniture"&gt;</a:t>
            </a:r>
            <a:br>
              <a:rPr lang="en-US" dirty="0" smtClean="0"/>
            </a:br>
            <a:r>
              <a:rPr lang="en-US" dirty="0" smtClean="0"/>
              <a:t>  &lt;f:name&gt;African Coffee Table&lt;/f:name&gt;</a:t>
            </a:r>
            <a:br>
              <a:rPr lang="en-US" dirty="0" smtClean="0"/>
            </a:br>
            <a:r>
              <a:rPr lang="en-US" dirty="0" smtClean="0"/>
              <a:t>  &lt;f:width&gt;80&lt;/f:width&gt;</a:t>
            </a:r>
            <a:br>
              <a:rPr lang="en-US" dirty="0" smtClean="0"/>
            </a:br>
            <a:r>
              <a:rPr lang="en-US" dirty="0" smtClean="0"/>
              <a:t>  &lt;f:length&gt;120&lt;/f:length&gt;</a:t>
            </a:r>
            <a:br>
              <a:rPr lang="en-US" dirty="0" smtClean="0"/>
            </a:br>
            <a:r>
              <a:rPr lang="en-US" dirty="0" smtClean="0"/>
              <a:t>&lt;/f:table&gt;</a:t>
            </a:r>
            <a:br>
              <a:rPr lang="en-US" dirty="0" smtClean="0"/>
            </a:br>
            <a:r>
              <a:rPr lang="en-US" dirty="0" smtClean="0"/>
              <a:t/>
            </a:r>
            <a:br>
              <a:rPr lang="en-US" dirty="0" smtClean="0"/>
            </a:br>
            <a:r>
              <a:rPr lang="en-US" dirty="0" smtClean="0"/>
              <a:t>&lt;/root&gt; </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smtClean="0"/>
              <a:t>Second way:</a:t>
            </a:r>
          </a:p>
          <a:p>
            <a:endParaRPr lang="en-US" dirty="0" smtClean="0"/>
          </a:p>
          <a:p>
            <a:pPr>
              <a:buNone/>
            </a:pPr>
            <a:r>
              <a:rPr lang="en-US" dirty="0" smtClean="0"/>
              <a:t>&lt;root </a:t>
            </a:r>
            <a:r>
              <a:rPr lang="en-US" dirty="0" err="1" smtClean="0"/>
              <a:t>xmlns:h</a:t>
            </a:r>
            <a:r>
              <a:rPr lang="en-US" dirty="0" smtClean="0"/>
              <a:t>="http://www.w3.org/TR/html4/"</a:t>
            </a:r>
            <a:br>
              <a:rPr lang="en-US" dirty="0" smtClean="0"/>
            </a:br>
            <a:r>
              <a:rPr lang="en-US" dirty="0" err="1" smtClean="0"/>
              <a:t>xmlns:f</a:t>
            </a:r>
            <a:r>
              <a:rPr lang="en-US" dirty="0" smtClean="0"/>
              <a:t>="http://www.w3schools.com/furniture"&gt;</a:t>
            </a:r>
            <a:br>
              <a:rPr lang="en-US" dirty="0" smtClean="0"/>
            </a:br>
            <a:r>
              <a:rPr lang="en-US" dirty="0" smtClean="0"/>
              <a:t/>
            </a:r>
            <a:br>
              <a:rPr lang="en-US" dirty="0" smtClean="0"/>
            </a:br>
            <a:r>
              <a:rPr lang="en-US" dirty="0" smtClean="0"/>
              <a:t>&lt;h:table&gt;</a:t>
            </a:r>
            <a:br>
              <a:rPr lang="en-US" dirty="0" smtClean="0"/>
            </a:br>
            <a:r>
              <a:rPr lang="en-US" dirty="0" smtClean="0"/>
              <a:t>  &lt;h:tr&gt;</a:t>
            </a:r>
            <a:br>
              <a:rPr lang="en-US" dirty="0" smtClean="0"/>
            </a:br>
            <a:r>
              <a:rPr lang="en-US" dirty="0" smtClean="0"/>
              <a:t>    &lt;h:td&gt;Apples&lt;/h:td&gt;</a:t>
            </a:r>
            <a:br>
              <a:rPr lang="en-US" dirty="0" smtClean="0"/>
            </a:br>
            <a:r>
              <a:rPr lang="en-US" dirty="0" smtClean="0"/>
              <a:t>    &lt;h:td&gt;Bananas&lt;/h:td&gt;</a:t>
            </a:r>
            <a:br>
              <a:rPr lang="en-US" dirty="0" smtClean="0"/>
            </a:br>
            <a:r>
              <a:rPr lang="en-US" dirty="0" smtClean="0"/>
              <a:t>  &lt;/h:tr&gt;</a:t>
            </a:r>
            <a:br>
              <a:rPr lang="en-US" dirty="0" smtClean="0"/>
            </a:br>
            <a:r>
              <a:rPr lang="en-US" dirty="0" smtClean="0"/>
              <a:t>&lt;/h:table&gt;</a:t>
            </a:r>
            <a:br>
              <a:rPr lang="en-US" dirty="0" smtClean="0"/>
            </a:br>
            <a:r>
              <a:rPr lang="en-US" dirty="0" smtClean="0"/>
              <a:t/>
            </a:r>
            <a:br>
              <a:rPr lang="en-US" dirty="0" smtClean="0"/>
            </a:br>
            <a:r>
              <a:rPr lang="en-US" dirty="0" smtClean="0"/>
              <a:t>&lt;f:table&gt;</a:t>
            </a:r>
            <a:br>
              <a:rPr lang="en-US" dirty="0" smtClean="0"/>
            </a:br>
            <a:r>
              <a:rPr lang="en-US" dirty="0" smtClean="0"/>
              <a:t>  &lt;f:name&gt;African Coffee Table&lt;/f:name&gt;</a:t>
            </a:r>
            <a:br>
              <a:rPr lang="en-US" dirty="0" smtClean="0"/>
            </a:br>
            <a:r>
              <a:rPr lang="en-US" dirty="0" smtClean="0"/>
              <a:t>  &lt;f:width&gt;80&lt;/f:width&gt;</a:t>
            </a:r>
            <a:br>
              <a:rPr lang="en-US" dirty="0" smtClean="0"/>
            </a:br>
            <a:r>
              <a:rPr lang="en-US" dirty="0" smtClean="0"/>
              <a:t>  &lt;f:length&gt;120&lt;/f:length&gt;</a:t>
            </a:r>
            <a:br>
              <a:rPr lang="en-US" dirty="0" smtClean="0"/>
            </a:br>
            <a:r>
              <a:rPr lang="en-US" dirty="0" smtClean="0"/>
              <a:t>&lt;/f:table&gt;</a:t>
            </a:r>
            <a:br>
              <a:rPr lang="en-US" dirty="0" smtClean="0"/>
            </a:br>
            <a:r>
              <a:rPr lang="en-US" dirty="0" smtClean="0"/>
              <a:t/>
            </a:r>
            <a:br>
              <a:rPr lang="en-US" dirty="0" smtClean="0"/>
            </a:br>
            <a:r>
              <a:rPr lang="en-US" dirty="0" smtClean="0"/>
              <a:t>&lt;/root&gt; </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Third way:   //default namespaces</a:t>
            </a:r>
          </a:p>
          <a:p>
            <a:pPr>
              <a:buNone/>
            </a:pPr>
            <a:r>
              <a:rPr lang="en-US" dirty="0" smtClean="0"/>
              <a:t>&lt;root&gt;</a:t>
            </a:r>
          </a:p>
          <a:p>
            <a:pPr>
              <a:buNone/>
            </a:pPr>
            <a:r>
              <a:rPr lang="en-US" dirty="0" smtClean="0"/>
              <a:t>&lt;table </a:t>
            </a:r>
            <a:r>
              <a:rPr lang="en-US" dirty="0" err="1" smtClean="0"/>
              <a:t>xmlns</a:t>
            </a:r>
            <a:r>
              <a:rPr lang="en-US" dirty="0" smtClean="0"/>
              <a:t>="http://www.w3.org/TR/html4/"&gt;</a:t>
            </a:r>
            <a:br>
              <a:rPr lang="en-US" dirty="0" smtClean="0"/>
            </a:br>
            <a:r>
              <a:rPr lang="en-US" dirty="0" smtClean="0"/>
              <a:t>  &lt;</a:t>
            </a:r>
            <a:r>
              <a:rPr lang="en-US" dirty="0" err="1" smtClean="0"/>
              <a:t>tr</a:t>
            </a:r>
            <a:r>
              <a:rPr lang="en-US" dirty="0" smtClean="0"/>
              <a:t>&gt;</a:t>
            </a:r>
            <a:br>
              <a:rPr lang="en-US" dirty="0" smtClean="0"/>
            </a:br>
            <a:r>
              <a:rPr lang="en-US" dirty="0" smtClean="0"/>
              <a:t>    &lt;td&gt;Apples&lt;/td&gt;</a:t>
            </a:r>
            <a:br>
              <a:rPr lang="en-US" dirty="0" smtClean="0"/>
            </a:br>
            <a:r>
              <a:rPr lang="en-US" dirty="0" smtClean="0"/>
              <a:t>    &lt;td&gt;Bananas&lt;/td&gt;</a:t>
            </a:r>
            <a:br>
              <a:rPr lang="en-US" dirty="0" smtClean="0"/>
            </a:br>
            <a:r>
              <a:rPr lang="en-US" dirty="0" smtClean="0"/>
              <a:t>  &lt;/</a:t>
            </a:r>
            <a:r>
              <a:rPr lang="en-US" dirty="0" err="1" smtClean="0"/>
              <a:t>tr</a:t>
            </a:r>
            <a:r>
              <a:rPr lang="en-US" dirty="0" smtClean="0"/>
              <a:t>&gt;</a:t>
            </a:r>
            <a:br>
              <a:rPr lang="en-US" dirty="0" smtClean="0"/>
            </a:br>
            <a:r>
              <a:rPr lang="en-US" dirty="0" smtClean="0"/>
              <a:t>&lt;/table&gt; </a:t>
            </a:r>
          </a:p>
          <a:p>
            <a:pPr>
              <a:buNone/>
            </a:pPr>
            <a:r>
              <a:rPr lang="en-US" dirty="0" smtClean="0"/>
              <a:t>&lt;table </a:t>
            </a:r>
            <a:r>
              <a:rPr lang="en-US" dirty="0" err="1" smtClean="0"/>
              <a:t>xmlns</a:t>
            </a:r>
            <a:r>
              <a:rPr lang="en-US" dirty="0" smtClean="0"/>
              <a:t>="http://www.w3schools.com/furniture"&gt;</a:t>
            </a:r>
            <a:br>
              <a:rPr lang="en-US" dirty="0" smtClean="0"/>
            </a:br>
            <a:r>
              <a:rPr lang="en-US" dirty="0" smtClean="0"/>
              <a:t>  &lt;name&gt;African Coffee Table&lt;/name&gt;</a:t>
            </a:r>
            <a:br>
              <a:rPr lang="en-US" dirty="0" smtClean="0"/>
            </a:br>
            <a:r>
              <a:rPr lang="en-US" dirty="0" smtClean="0"/>
              <a:t>  &lt;width&gt;80&lt;/width&gt;</a:t>
            </a:r>
            <a:br>
              <a:rPr lang="en-US" dirty="0" smtClean="0"/>
            </a:br>
            <a:r>
              <a:rPr lang="en-US" dirty="0" smtClean="0"/>
              <a:t>  &lt;length&gt;120&lt;/length&gt;</a:t>
            </a:r>
            <a:br>
              <a:rPr lang="en-US" dirty="0" smtClean="0"/>
            </a:br>
            <a:r>
              <a:rPr lang="en-US" dirty="0" smtClean="0"/>
              <a:t>&lt;/table&gt; </a:t>
            </a:r>
          </a:p>
          <a:p>
            <a:pPr>
              <a:buNone/>
            </a:pPr>
            <a:r>
              <a:rPr lang="en-US" dirty="0" smtClean="0"/>
              <a:t>&lt;/root&gt;</a:t>
            </a:r>
          </a:p>
          <a:p>
            <a:pPr>
              <a:buNone/>
            </a:pPr>
            <a:r>
              <a:rPr lang="en-US" dirty="0" smtClean="0"/>
              <a:t/>
            </a:r>
            <a:br>
              <a:rPr lang="en-US" dirty="0" smtClean="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XML Schema</a:t>
            </a:r>
            <a:endParaRPr lang="en-US" dirty="0"/>
          </a:p>
        </p:txBody>
      </p:sp>
      <p:sp>
        <p:nvSpPr>
          <p:cNvPr id="3" name="Content Placeholder 2"/>
          <p:cNvSpPr>
            <a:spLocks noGrp="1"/>
          </p:cNvSpPr>
          <p:nvPr>
            <p:ph idx="1"/>
          </p:nvPr>
        </p:nvSpPr>
        <p:spPr/>
        <p:txBody>
          <a:bodyPr/>
          <a:lstStyle/>
          <a:p>
            <a:r>
              <a:rPr lang="en-US" dirty="0" smtClean="0"/>
              <a:t>XML </a:t>
            </a:r>
            <a:r>
              <a:rPr lang="en-US" smtClean="0"/>
              <a:t>Schema defines </a:t>
            </a:r>
            <a:r>
              <a:rPr lang="en-US" dirty="0" smtClean="0"/>
              <a:t>order of XML element document and its </a:t>
            </a:r>
            <a:r>
              <a:rPr lang="en-US" dirty="0" err="1" smtClean="0"/>
              <a:t>datatype</a:t>
            </a:r>
            <a:r>
              <a:rPr lang="en-US" dirty="0" smtClean="0"/>
              <a:t>. </a:t>
            </a:r>
          </a:p>
          <a:p>
            <a:r>
              <a:rPr lang="en-US" dirty="0" smtClean="0"/>
              <a:t>MS has developed a language for defining the schema of an XML document called XSD – XML Schema Definition Language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XML file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&lt;?xml version="1.0" encoding="UTF-8</a:t>
            </a:r>
            <a:r>
              <a:rPr lang="en-US" b="1" dirty="0" smtClean="0"/>
              <a:t>"</a:t>
            </a:r>
            <a:r>
              <a:rPr lang="en-US" dirty="0" smtClean="0"/>
              <a:t>?&gt; </a:t>
            </a:r>
            <a:r>
              <a:rPr lang="en-US" dirty="0" smtClean="0">
                <a:solidFill>
                  <a:srgbClr val="FF0000"/>
                </a:solidFill>
              </a:rPr>
              <a:t>--XML declaration</a:t>
            </a:r>
            <a:r>
              <a:rPr lang="en-US" dirty="0" smtClean="0"/>
              <a:t/>
            </a:r>
            <a:br>
              <a:rPr lang="en-US" dirty="0" smtClean="0"/>
            </a:br>
            <a:r>
              <a:rPr lang="en-US" dirty="0" smtClean="0"/>
              <a:t>&lt;note&gt;  </a:t>
            </a:r>
            <a:r>
              <a:rPr lang="en-US" dirty="0" smtClean="0">
                <a:solidFill>
                  <a:srgbClr val="FF0000"/>
                </a:solidFill>
              </a:rPr>
              <a:t>--- root element</a:t>
            </a:r>
            <a:r>
              <a:rPr lang="en-US" dirty="0" smtClean="0"/>
              <a:t/>
            </a:r>
            <a:br>
              <a:rPr lang="en-US" dirty="0" smtClean="0"/>
            </a:br>
            <a:r>
              <a:rPr lang="en-US" dirty="0" smtClean="0"/>
              <a:t>  &lt;to&gt;</a:t>
            </a:r>
            <a:r>
              <a:rPr lang="en-US" dirty="0" err="1" smtClean="0"/>
              <a:t>Tove</a:t>
            </a:r>
            <a:r>
              <a:rPr lang="en-US" dirty="0" smtClean="0"/>
              <a:t>&lt;/to&gt;  </a:t>
            </a:r>
            <a:r>
              <a:rPr lang="en-US" dirty="0" smtClean="0">
                <a:solidFill>
                  <a:srgbClr val="FF0000"/>
                </a:solidFill>
              </a:rPr>
              <a:t>-- child element</a:t>
            </a:r>
            <a:r>
              <a:rPr lang="en-US" dirty="0" smtClean="0"/>
              <a:t/>
            </a:r>
            <a:br>
              <a:rPr lang="en-US" dirty="0" smtClean="0"/>
            </a:br>
            <a:r>
              <a:rPr lang="en-US" dirty="0" smtClean="0"/>
              <a:t>  &lt;from&gt;</a:t>
            </a:r>
            <a:r>
              <a:rPr lang="en-US" dirty="0" err="1" smtClean="0"/>
              <a:t>Jani</a:t>
            </a:r>
            <a:r>
              <a:rPr lang="en-US" dirty="0" smtClean="0"/>
              <a:t>&lt;/from&gt;  </a:t>
            </a:r>
            <a:r>
              <a:rPr lang="en-US" dirty="0" smtClean="0">
                <a:solidFill>
                  <a:srgbClr val="FF0000"/>
                </a:solidFill>
              </a:rPr>
              <a:t>-- child element</a:t>
            </a:r>
            <a:r>
              <a:rPr lang="en-US" dirty="0" smtClean="0"/>
              <a:t/>
            </a:r>
            <a:br>
              <a:rPr lang="en-US" dirty="0" smtClean="0"/>
            </a:br>
            <a:r>
              <a:rPr lang="en-US" dirty="0" smtClean="0"/>
              <a:t>  &lt;heading&gt;Reminder&lt;/heading&gt;  </a:t>
            </a:r>
            <a:r>
              <a:rPr lang="en-US" dirty="0" smtClean="0">
                <a:solidFill>
                  <a:srgbClr val="FF0000"/>
                </a:solidFill>
              </a:rPr>
              <a:t>-- child element</a:t>
            </a:r>
            <a:r>
              <a:rPr lang="en-US" dirty="0" smtClean="0"/>
              <a:t/>
            </a:r>
            <a:br>
              <a:rPr lang="en-US" dirty="0" smtClean="0"/>
            </a:br>
            <a:r>
              <a:rPr lang="en-US" dirty="0" smtClean="0"/>
              <a:t>  &lt;body&gt;Don't forget me this weekend!&lt;/body&gt;  </a:t>
            </a:r>
            <a:r>
              <a:rPr lang="en-US" dirty="0" smtClean="0">
                <a:solidFill>
                  <a:srgbClr val="FF0000"/>
                </a:solidFill>
              </a:rPr>
              <a:t>-- child element</a:t>
            </a:r>
            <a:r>
              <a:rPr lang="en-US" dirty="0" smtClean="0"/>
              <a:t/>
            </a:r>
            <a:br>
              <a:rPr lang="en-US" dirty="0" smtClean="0"/>
            </a:br>
            <a:r>
              <a:rPr lang="en-US" dirty="0" smtClean="0"/>
              <a:t>&lt;/note&gt;</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XSD over DTD</a:t>
            </a:r>
            <a:endParaRPr lang="en-US" dirty="0"/>
          </a:p>
        </p:txBody>
      </p:sp>
      <p:sp>
        <p:nvSpPr>
          <p:cNvPr id="3" name="Content Placeholder 2"/>
          <p:cNvSpPr>
            <a:spLocks noGrp="1"/>
          </p:cNvSpPr>
          <p:nvPr>
            <p:ph idx="1"/>
          </p:nvPr>
        </p:nvSpPr>
        <p:spPr/>
        <p:txBody>
          <a:bodyPr>
            <a:normAutofit lnSpcReduction="10000"/>
          </a:bodyPr>
          <a:lstStyle/>
          <a:p>
            <a:r>
              <a:rPr lang="en-US" dirty="0" smtClean="0"/>
              <a:t>XSD provides more control over the data</a:t>
            </a:r>
          </a:p>
          <a:p>
            <a:r>
              <a:rPr lang="en-US" dirty="0" smtClean="0"/>
              <a:t>DTD does not allow you to create custom </a:t>
            </a:r>
            <a:r>
              <a:rPr lang="en-US" dirty="0" err="1" smtClean="0"/>
              <a:t>datatypes</a:t>
            </a:r>
            <a:r>
              <a:rPr lang="en-US" dirty="0" smtClean="0"/>
              <a:t>. XSD allows you to create your own </a:t>
            </a:r>
            <a:r>
              <a:rPr lang="en-US" dirty="0" err="1" smtClean="0"/>
              <a:t>datatype</a:t>
            </a:r>
            <a:endParaRPr lang="en-US" dirty="0" smtClean="0"/>
          </a:p>
          <a:p>
            <a:r>
              <a:rPr lang="en-US" dirty="0" smtClean="0"/>
              <a:t>XSD allows you to specify restrictions on data (content of an element is a positive integer)</a:t>
            </a:r>
          </a:p>
          <a:p>
            <a:r>
              <a:rPr lang="en-US" dirty="0" smtClean="0"/>
              <a:t>The syntax of DTD is not like syntax of XML document while XSD has the syntax of XML document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Support for XML-Schema in various parsers</a:t>
            </a:r>
            <a:endParaRPr lang="en-US" dirty="0"/>
          </a:p>
        </p:txBody>
      </p:sp>
      <p:sp>
        <p:nvSpPr>
          <p:cNvPr id="3" name="Content Placeholder 2"/>
          <p:cNvSpPr>
            <a:spLocks noGrp="1"/>
          </p:cNvSpPr>
          <p:nvPr>
            <p:ph idx="1"/>
          </p:nvPr>
        </p:nvSpPr>
        <p:spPr/>
        <p:txBody>
          <a:bodyPr/>
          <a:lstStyle/>
          <a:p>
            <a:r>
              <a:rPr lang="en-US" dirty="0" smtClean="0"/>
              <a:t>Sun Multi-Schema XML </a:t>
            </a:r>
            <a:r>
              <a:rPr lang="en-US" dirty="0" err="1" smtClean="0"/>
              <a:t>validator</a:t>
            </a:r>
            <a:r>
              <a:rPr lang="en-US" dirty="0" smtClean="0"/>
              <a:t> – java tool</a:t>
            </a:r>
          </a:p>
          <a:p>
            <a:r>
              <a:rPr lang="en-US" dirty="0" smtClean="0"/>
              <a:t>MSXML - MS</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datatypes</a:t>
            </a:r>
            <a:endParaRPr lang="en-US" dirty="0"/>
          </a:p>
        </p:txBody>
      </p:sp>
      <p:sp>
        <p:nvSpPr>
          <p:cNvPr id="3" name="Content Placeholder 2"/>
          <p:cNvSpPr>
            <a:spLocks noGrp="1"/>
          </p:cNvSpPr>
          <p:nvPr>
            <p:ph idx="1"/>
          </p:nvPr>
        </p:nvSpPr>
        <p:spPr/>
        <p:txBody>
          <a:bodyPr/>
          <a:lstStyle/>
          <a:p>
            <a:r>
              <a:rPr lang="en-US" dirty="0" smtClean="0"/>
              <a:t>Primitive – fundamental </a:t>
            </a:r>
            <a:r>
              <a:rPr lang="en-US" dirty="0" err="1" smtClean="0"/>
              <a:t>datatypes</a:t>
            </a:r>
            <a:r>
              <a:rPr lang="en-US" dirty="0" smtClean="0"/>
              <a:t> </a:t>
            </a:r>
          </a:p>
          <a:p>
            <a:r>
              <a:rPr lang="en-US" dirty="0" smtClean="0"/>
              <a:t>Derived – derived from base </a:t>
            </a:r>
            <a:r>
              <a:rPr lang="en-US" dirty="0" err="1" smtClean="0"/>
              <a:t>datatypes</a:t>
            </a:r>
            <a:endParaRPr lang="en-US" dirty="0" smtClean="0"/>
          </a:p>
          <a:p>
            <a:r>
              <a:rPr lang="en-US" dirty="0" smtClean="0"/>
              <a:t>Atomic</a:t>
            </a:r>
          </a:p>
          <a:p>
            <a:r>
              <a:rPr lang="en-US" dirty="0" smtClean="0"/>
              <a:t>List</a:t>
            </a:r>
          </a:p>
          <a:p>
            <a:r>
              <a:rPr lang="en-US" dirty="0" smtClean="0"/>
              <a:t>Union</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a:t>
            </a:r>
            <a:r>
              <a:rPr lang="en-US" dirty="0" err="1" smtClean="0"/>
              <a:t>datatype</a:t>
            </a:r>
            <a:endParaRPr lang="en-US" dirty="0"/>
          </a:p>
        </p:txBody>
      </p:sp>
      <p:sp>
        <p:nvSpPr>
          <p:cNvPr id="3" name="Content Placeholder 2"/>
          <p:cNvSpPr>
            <a:spLocks noGrp="1"/>
          </p:cNvSpPr>
          <p:nvPr>
            <p:ph idx="1"/>
          </p:nvPr>
        </p:nvSpPr>
        <p:spPr/>
        <p:txBody>
          <a:bodyPr/>
          <a:lstStyle/>
          <a:p>
            <a:r>
              <a:rPr lang="en-US" dirty="0" smtClean="0"/>
              <a:t>string</a:t>
            </a:r>
          </a:p>
          <a:p>
            <a:r>
              <a:rPr lang="en-US" dirty="0" smtClean="0"/>
              <a:t>decimal</a:t>
            </a:r>
          </a:p>
          <a:p>
            <a:r>
              <a:rPr lang="en-US" dirty="0" smtClean="0"/>
              <a:t>float</a:t>
            </a:r>
          </a:p>
          <a:p>
            <a:r>
              <a:rPr lang="en-US" dirty="0" err="1" smtClean="0"/>
              <a:t>boolean</a:t>
            </a:r>
            <a:endParaRPr lang="en-US" dirty="0" smtClean="0"/>
          </a:p>
          <a:p>
            <a:r>
              <a:rPr lang="en-US" dirty="0" err="1" smtClean="0"/>
              <a:t>timeDuration</a:t>
            </a:r>
            <a:endParaRPr lang="en-US" dirty="0" smtClean="0"/>
          </a:p>
          <a:p>
            <a:r>
              <a:rPr lang="en-US" dirty="0" err="1" smtClean="0"/>
              <a:t>recurringDuration</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a:t>
            </a:r>
            <a:r>
              <a:rPr lang="en-US" dirty="0" err="1" smtClean="0"/>
              <a:t>datatypes</a:t>
            </a:r>
            <a:endParaRPr lang="en-US" dirty="0"/>
          </a:p>
        </p:txBody>
      </p:sp>
      <p:graphicFrame>
        <p:nvGraphicFramePr>
          <p:cNvPr id="4" name="Content Placeholder 3"/>
          <p:cNvGraphicFramePr>
            <a:graphicFrameLocks noGrp="1"/>
          </p:cNvGraphicFramePr>
          <p:nvPr>
            <p:ph idx="1"/>
          </p:nvPr>
        </p:nvGraphicFramePr>
        <p:xfrm>
          <a:off x="457200" y="1600200"/>
          <a:ext cx="8229600" cy="2966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Derived </a:t>
                      </a:r>
                      <a:r>
                        <a:rPr lang="en-US" dirty="0" err="1" smtClean="0"/>
                        <a:t>datatype</a:t>
                      </a:r>
                      <a:endParaRPr lang="en-US" dirty="0"/>
                    </a:p>
                  </a:txBody>
                  <a:tcPr/>
                </a:tc>
                <a:tc>
                  <a:txBody>
                    <a:bodyPr/>
                    <a:lstStyle/>
                    <a:p>
                      <a:r>
                        <a:rPr lang="en-US" dirty="0" smtClean="0"/>
                        <a:t>Base </a:t>
                      </a:r>
                      <a:r>
                        <a:rPr lang="en-US" dirty="0" err="1" smtClean="0"/>
                        <a:t>datatype</a:t>
                      </a:r>
                      <a:endParaRPr lang="en-US" dirty="0"/>
                    </a:p>
                  </a:txBody>
                  <a:tcPr/>
                </a:tc>
              </a:tr>
              <a:tr h="370840">
                <a:tc>
                  <a:txBody>
                    <a:bodyPr/>
                    <a:lstStyle/>
                    <a:p>
                      <a:r>
                        <a:rPr lang="en-US" dirty="0" smtClean="0"/>
                        <a:t>integer</a:t>
                      </a:r>
                      <a:endParaRPr lang="en-US" dirty="0"/>
                    </a:p>
                  </a:txBody>
                  <a:tcPr/>
                </a:tc>
                <a:tc>
                  <a:txBody>
                    <a:bodyPr/>
                    <a:lstStyle/>
                    <a:p>
                      <a:r>
                        <a:rPr lang="en-US" dirty="0" smtClean="0"/>
                        <a:t>decimal</a:t>
                      </a:r>
                      <a:endParaRPr lang="en-US" dirty="0"/>
                    </a:p>
                  </a:txBody>
                  <a:tcPr/>
                </a:tc>
              </a:tr>
              <a:tr h="370840">
                <a:tc>
                  <a:txBody>
                    <a:bodyPr/>
                    <a:lstStyle/>
                    <a:p>
                      <a:r>
                        <a:rPr lang="en-US" dirty="0" smtClean="0"/>
                        <a:t>long</a:t>
                      </a:r>
                      <a:endParaRPr lang="en-US" dirty="0"/>
                    </a:p>
                  </a:txBody>
                  <a:tcPr/>
                </a:tc>
                <a:tc>
                  <a:txBody>
                    <a:bodyPr/>
                    <a:lstStyle/>
                    <a:p>
                      <a:r>
                        <a:rPr lang="en-US" dirty="0" smtClean="0"/>
                        <a:t>integer</a:t>
                      </a:r>
                      <a:endParaRPr lang="en-US" dirty="0"/>
                    </a:p>
                  </a:txBody>
                  <a:tcPr/>
                </a:tc>
              </a:tr>
              <a:tr h="370840">
                <a:tc>
                  <a:txBody>
                    <a:bodyPr/>
                    <a:lstStyle/>
                    <a:p>
                      <a:r>
                        <a:rPr lang="en-US" dirty="0" err="1" smtClean="0"/>
                        <a:t>nonNegetiveInteger</a:t>
                      </a:r>
                      <a:endParaRPr lang="en-US" dirty="0"/>
                    </a:p>
                  </a:txBody>
                  <a:tcPr/>
                </a:tc>
                <a:tc>
                  <a:txBody>
                    <a:bodyPr/>
                    <a:lstStyle/>
                    <a:p>
                      <a:r>
                        <a:rPr lang="en-US" dirty="0" smtClean="0"/>
                        <a:t>integer</a:t>
                      </a:r>
                      <a:endParaRPr lang="en-US" dirty="0"/>
                    </a:p>
                  </a:txBody>
                  <a:tcPr/>
                </a:tc>
              </a:tr>
              <a:tr h="370840">
                <a:tc>
                  <a:txBody>
                    <a:bodyPr/>
                    <a:lstStyle/>
                    <a:p>
                      <a:r>
                        <a:rPr lang="en-US" dirty="0" err="1" smtClean="0"/>
                        <a:t>positiveInteger</a:t>
                      </a:r>
                      <a:endParaRPr lang="en-US" dirty="0"/>
                    </a:p>
                  </a:txBody>
                  <a:tcPr/>
                </a:tc>
                <a:tc>
                  <a:txBody>
                    <a:bodyPr/>
                    <a:lstStyle/>
                    <a:p>
                      <a:r>
                        <a:rPr lang="en-US" dirty="0" err="1" smtClean="0"/>
                        <a:t>nonNegetiveInteger</a:t>
                      </a:r>
                      <a:endParaRPr lang="en-US" dirty="0"/>
                    </a:p>
                  </a:txBody>
                  <a:tcPr/>
                </a:tc>
              </a:tr>
              <a:tr h="370840">
                <a:tc>
                  <a:txBody>
                    <a:bodyPr/>
                    <a:lstStyle/>
                    <a:p>
                      <a:r>
                        <a:rPr lang="en-US" dirty="0" err="1" smtClean="0"/>
                        <a:t>int</a:t>
                      </a:r>
                      <a:endParaRPr lang="en-US" dirty="0"/>
                    </a:p>
                  </a:txBody>
                  <a:tcPr/>
                </a:tc>
                <a:tc>
                  <a:txBody>
                    <a:bodyPr/>
                    <a:lstStyle/>
                    <a:p>
                      <a:r>
                        <a:rPr lang="en-US" dirty="0" smtClean="0"/>
                        <a:t>long</a:t>
                      </a:r>
                      <a:endParaRPr lang="en-US" dirty="0"/>
                    </a:p>
                  </a:txBody>
                  <a:tcPr/>
                </a:tc>
              </a:tr>
              <a:tr h="370840">
                <a:tc>
                  <a:txBody>
                    <a:bodyPr/>
                    <a:lstStyle/>
                    <a:p>
                      <a:r>
                        <a:rPr lang="en-US" dirty="0" smtClean="0"/>
                        <a:t>time</a:t>
                      </a:r>
                      <a:endParaRPr lang="en-US" dirty="0"/>
                    </a:p>
                  </a:txBody>
                  <a:tcPr/>
                </a:tc>
                <a:tc>
                  <a:txBody>
                    <a:bodyPr/>
                    <a:lstStyle/>
                    <a:p>
                      <a:r>
                        <a:rPr lang="en-US" dirty="0" err="1" smtClean="0"/>
                        <a:t>recurringDuration</a:t>
                      </a:r>
                      <a:endParaRPr lang="en-US" dirty="0"/>
                    </a:p>
                  </a:txBody>
                  <a:tcPr/>
                </a:tc>
              </a:tr>
              <a:tr h="370840">
                <a:tc>
                  <a:txBody>
                    <a:bodyPr/>
                    <a:lstStyle/>
                    <a:p>
                      <a:r>
                        <a:rPr lang="en-US" dirty="0" smtClean="0"/>
                        <a:t>date</a:t>
                      </a:r>
                      <a:endParaRPr lang="en-US" dirty="0"/>
                    </a:p>
                  </a:txBody>
                  <a:tcPr/>
                </a:tc>
                <a:tc>
                  <a:txBody>
                    <a:bodyPr/>
                    <a:lstStyle/>
                    <a:p>
                      <a:r>
                        <a:rPr lang="en-US" dirty="0" err="1" smtClean="0"/>
                        <a:t>timeDuration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dirty="0" smtClean="0"/>
              <a:t>Atomic </a:t>
            </a:r>
            <a:r>
              <a:rPr lang="en-US" dirty="0" err="1" smtClean="0"/>
              <a:t>datatypes</a:t>
            </a:r>
            <a:r>
              <a:rPr lang="en-US" dirty="0" smtClean="0"/>
              <a:t> – </a:t>
            </a:r>
            <a:r>
              <a:rPr lang="en-US" dirty="0" err="1" smtClean="0"/>
              <a:t>datatypes</a:t>
            </a:r>
            <a:r>
              <a:rPr lang="en-US" dirty="0" smtClean="0"/>
              <a:t> that cannot be broken down into smaller types (string)</a:t>
            </a:r>
          </a:p>
          <a:p>
            <a:r>
              <a:rPr lang="en-US" dirty="0" smtClean="0"/>
              <a:t>List </a:t>
            </a:r>
            <a:r>
              <a:rPr lang="en-US" dirty="0" err="1" smtClean="0"/>
              <a:t>dataypes</a:t>
            </a:r>
            <a:r>
              <a:rPr lang="en-US" dirty="0" smtClean="0"/>
              <a:t> – are derived </a:t>
            </a:r>
            <a:r>
              <a:rPr lang="en-US" dirty="0" err="1" smtClean="0"/>
              <a:t>datatypes</a:t>
            </a:r>
            <a:r>
              <a:rPr lang="en-US" dirty="0" smtClean="0"/>
              <a:t> that are containing a set of values of an atomic </a:t>
            </a:r>
            <a:r>
              <a:rPr lang="en-US" dirty="0" err="1" smtClean="0"/>
              <a:t>datatype</a:t>
            </a:r>
            <a:r>
              <a:rPr lang="en-US" dirty="0" smtClean="0"/>
              <a:t>. </a:t>
            </a:r>
          </a:p>
          <a:p>
            <a:r>
              <a:rPr lang="en-US" dirty="0" smtClean="0"/>
              <a:t>Ex: </a:t>
            </a:r>
            <a:r>
              <a:rPr lang="en-US" dirty="0" err="1" smtClean="0"/>
              <a:t>pointlist</a:t>
            </a:r>
            <a:r>
              <a:rPr lang="en-US" dirty="0" smtClean="0"/>
              <a:t> is derived from decimal that contains only decimal values (ex imagine like arrays)</a:t>
            </a:r>
          </a:p>
          <a:p>
            <a:r>
              <a:rPr lang="en-US" dirty="0" smtClean="0"/>
              <a:t>Union </a:t>
            </a:r>
            <a:r>
              <a:rPr lang="en-US" dirty="0" err="1" smtClean="0"/>
              <a:t>datatypes</a:t>
            </a:r>
            <a:r>
              <a:rPr lang="en-US" dirty="0" smtClean="0"/>
              <a:t> -  derived from atomic and list </a:t>
            </a:r>
            <a:r>
              <a:rPr lang="en-US" dirty="0" err="1" smtClean="0"/>
              <a:t>datatypes</a:t>
            </a:r>
            <a:r>
              <a:rPr lang="en-US" dirty="0" smtClean="0"/>
              <a:t>.</a:t>
            </a:r>
          </a:p>
          <a:p>
            <a:r>
              <a:rPr lang="en-US" dirty="0" smtClean="0"/>
              <a:t>Ex: </a:t>
            </a:r>
            <a:r>
              <a:rPr lang="en-US" dirty="0" err="1" smtClean="0"/>
              <a:t>zipname</a:t>
            </a:r>
            <a:r>
              <a:rPr lang="en-US" dirty="0" smtClean="0"/>
              <a:t>(atomic type string), </a:t>
            </a:r>
            <a:r>
              <a:rPr lang="en-US" dirty="0" err="1" smtClean="0"/>
              <a:t>zipnum</a:t>
            </a:r>
            <a:r>
              <a:rPr lang="en-US" dirty="0" smtClean="0"/>
              <a:t>(list of </a:t>
            </a:r>
            <a:r>
              <a:rPr lang="en-US" dirty="0" err="1" smtClean="0"/>
              <a:t>zipcode</a:t>
            </a:r>
            <a:r>
              <a:rPr lang="en-US" dirty="0" smtClean="0"/>
              <a:t> numbers (</a:t>
            </a:r>
            <a:r>
              <a:rPr lang="en-US" dirty="0" err="1" smtClean="0"/>
              <a:t>int</a:t>
            </a:r>
            <a:r>
              <a:rPr lang="en-US" dirty="0" smtClean="0"/>
              <a:t>))</a:t>
            </a:r>
          </a:p>
          <a:p>
            <a:r>
              <a:rPr lang="en-US" dirty="0" smtClean="0"/>
              <a:t>Create a </a:t>
            </a:r>
            <a:r>
              <a:rPr lang="en-US" dirty="0" err="1" smtClean="0"/>
              <a:t>dataype</a:t>
            </a:r>
            <a:r>
              <a:rPr lang="en-US" dirty="0" smtClean="0"/>
              <a:t> called as zips that has both </a:t>
            </a:r>
            <a:r>
              <a:rPr lang="en-US" dirty="0" err="1" smtClean="0"/>
              <a:t>zipname</a:t>
            </a:r>
            <a:r>
              <a:rPr lang="en-US" dirty="0" smtClean="0"/>
              <a:t> and </a:t>
            </a:r>
            <a:r>
              <a:rPr lang="en-US" dirty="0" err="1" smtClean="0"/>
              <a:t>zipcode</a:t>
            </a:r>
            <a:r>
              <a:rPr lang="en-US" dirty="0" smtClean="0"/>
              <a:t>.</a:t>
            </a:r>
          </a:p>
          <a:p>
            <a:r>
              <a:rPr lang="en-US" dirty="0" smtClean="0"/>
              <a:t>If you create an element called &lt;zip&gt; of type zips it can take both values:</a:t>
            </a:r>
          </a:p>
          <a:p>
            <a:pPr>
              <a:buNone/>
            </a:pPr>
            <a:r>
              <a:rPr lang="en-US" dirty="0" smtClean="0"/>
              <a:t>	&lt;zip&gt;</a:t>
            </a:r>
            <a:r>
              <a:rPr lang="en-US" dirty="0" err="1" smtClean="0"/>
              <a:t>chennai</a:t>
            </a:r>
            <a:r>
              <a:rPr lang="en-US" dirty="0" smtClean="0"/>
              <a:t>&lt;zip&gt;</a:t>
            </a:r>
          </a:p>
          <a:p>
            <a:pPr>
              <a:buNone/>
            </a:pPr>
            <a:r>
              <a:rPr lang="en-US" dirty="0" smtClean="0"/>
              <a:t>	&lt;zip&gt;12345&lt;/zip&gt;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custom </a:t>
            </a:r>
            <a:r>
              <a:rPr lang="en-US" dirty="0" err="1" smtClean="0"/>
              <a:t>datatype</a:t>
            </a:r>
            <a:r>
              <a:rPr lang="en-US" dirty="0" smtClean="0"/>
              <a:t> in XSD</a:t>
            </a:r>
            <a:endParaRPr lang="en-US" dirty="0"/>
          </a:p>
        </p:txBody>
      </p:sp>
      <p:sp>
        <p:nvSpPr>
          <p:cNvPr id="3" name="Content Placeholder 2"/>
          <p:cNvSpPr>
            <a:spLocks noGrp="1"/>
          </p:cNvSpPr>
          <p:nvPr>
            <p:ph idx="1"/>
          </p:nvPr>
        </p:nvSpPr>
        <p:spPr/>
        <p:txBody>
          <a:bodyPr/>
          <a:lstStyle/>
          <a:p>
            <a:r>
              <a:rPr lang="en-US" dirty="0" smtClean="0"/>
              <a:t>Simple type – A </a:t>
            </a:r>
            <a:r>
              <a:rPr lang="en-US" dirty="0" err="1" smtClean="0"/>
              <a:t>datatype</a:t>
            </a:r>
            <a:r>
              <a:rPr lang="en-US" dirty="0" smtClean="0"/>
              <a:t> that contains only values</a:t>
            </a:r>
          </a:p>
          <a:p>
            <a:r>
              <a:rPr lang="en-US" dirty="0" smtClean="0"/>
              <a:t>Complex type – A </a:t>
            </a:r>
            <a:r>
              <a:rPr lang="en-US" dirty="0" err="1" smtClean="0"/>
              <a:t>datatype</a:t>
            </a:r>
            <a:r>
              <a:rPr lang="en-US" dirty="0" smtClean="0"/>
              <a:t> that contains child elements, attributes or mixed content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simple type element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a:t>
            </a:r>
            <a:r>
              <a:rPr lang="en-US" dirty="0" err="1" smtClean="0"/>
              <a:t>xsd:element</a:t>
            </a:r>
            <a:r>
              <a:rPr lang="en-US" dirty="0" smtClean="0"/>
              <a:t> name=“</a:t>
            </a:r>
            <a:r>
              <a:rPr lang="en-US" dirty="0" err="1" smtClean="0"/>
              <a:t>elementname</a:t>
            </a:r>
            <a:r>
              <a:rPr lang="en-US" dirty="0" smtClean="0"/>
              <a:t>” type=“</a:t>
            </a:r>
            <a:r>
              <a:rPr lang="en-US" dirty="0" err="1" smtClean="0"/>
              <a:t>datatype</a:t>
            </a:r>
            <a:r>
              <a:rPr lang="en-US" dirty="0" smtClean="0"/>
              <a:t>” </a:t>
            </a:r>
            <a:r>
              <a:rPr lang="en-US" dirty="0" smtClean="0">
                <a:solidFill>
                  <a:srgbClr val="FF0000"/>
                </a:solidFill>
              </a:rPr>
              <a:t>default=“</a:t>
            </a:r>
            <a:r>
              <a:rPr lang="en-US" dirty="0" err="1" smtClean="0">
                <a:solidFill>
                  <a:srgbClr val="FF0000"/>
                </a:solidFill>
              </a:rPr>
              <a:t>defaultvalue</a:t>
            </a:r>
            <a:r>
              <a:rPr lang="en-US" dirty="0" smtClean="0">
                <a:solidFill>
                  <a:srgbClr val="FF0000"/>
                </a:solidFill>
              </a:rPr>
              <a:t>” </a:t>
            </a:r>
            <a:r>
              <a:rPr lang="en-US" dirty="0" err="1" smtClean="0">
                <a:solidFill>
                  <a:srgbClr val="FF0000"/>
                </a:solidFill>
              </a:rPr>
              <a:t>minOccurs</a:t>
            </a:r>
            <a:r>
              <a:rPr lang="en-US" dirty="0" smtClean="0">
                <a:solidFill>
                  <a:srgbClr val="FF0000"/>
                </a:solidFill>
              </a:rPr>
              <a:t>=“</a:t>
            </a:r>
            <a:r>
              <a:rPr lang="en-US" dirty="0" err="1" smtClean="0">
                <a:solidFill>
                  <a:srgbClr val="FF0000"/>
                </a:solidFill>
              </a:rPr>
              <a:t>nonNegetiveInteger</a:t>
            </a:r>
            <a:r>
              <a:rPr lang="en-US" dirty="0" smtClean="0">
                <a:solidFill>
                  <a:srgbClr val="FF0000"/>
                </a:solidFill>
              </a:rPr>
              <a:t>”</a:t>
            </a:r>
            <a:r>
              <a:rPr lang="en-US" dirty="0" smtClean="0"/>
              <a:t> </a:t>
            </a:r>
            <a:r>
              <a:rPr lang="en-US" dirty="0" err="1" smtClean="0">
                <a:solidFill>
                  <a:srgbClr val="FF0000"/>
                </a:solidFill>
              </a:rPr>
              <a:t>maxOccurs</a:t>
            </a:r>
            <a:r>
              <a:rPr lang="en-US" dirty="0" smtClean="0">
                <a:solidFill>
                  <a:srgbClr val="FF0000"/>
                </a:solidFill>
              </a:rPr>
              <a:t>=“</a:t>
            </a:r>
            <a:r>
              <a:rPr lang="en-US" dirty="0" err="1" smtClean="0">
                <a:solidFill>
                  <a:srgbClr val="FF0000"/>
                </a:solidFill>
              </a:rPr>
              <a:t>nonNegetiveInteger</a:t>
            </a:r>
            <a:r>
              <a:rPr lang="en-US" dirty="0" smtClean="0">
                <a:solidFill>
                  <a:srgbClr val="FF0000"/>
                </a:solidFill>
              </a:rPr>
              <a:t> | unbounded” </a:t>
            </a:r>
            <a:r>
              <a:rPr lang="en-US" dirty="0" smtClean="0"/>
              <a:t>/&gt;</a:t>
            </a:r>
          </a:p>
          <a:p>
            <a:pPr>
              <a:buNone/>
            </a:pPr>
            <a:endParaRPr lang="en-US" dirty="0" smtClean="0"/>
          </a:p>
          <a:p>
            <a:pPr>
              <a:buNone/>
            </a:pPr>
            <a:r>
              <a:rPr lang="en-US" dirty="0" smtClean="0">
                <a:solidFill>
                  <a:srgbClr val="FF0000"/>
                </a:solidFill>
              </a:rPr>
              <a:t>Optional:</a:t>
            </a:r>
          </a:p>
          <a:p>
            <a:pPr>
              <a:buNone/>
            </a:pPr>
            <a:r>
              <a:rPr lang="en-US" dirty="0" err="1" smtClean="0">
                <a:solidFill>
                  <a:srgbClr val="FF0000"/>
                </a:solidFill>
              </a:rPr>
              <a:t>minOccurs</a:t>
            </a:r>
            <a:r>
              <a:rPr lang="en-US" dirty="0" smtClean="0">
                <a:solidFill>
                  <a:srgbClr val="FF0000"/>
                </a:solidFill>
              </a:rPr>
              <a:t> – 0 (optional) otherwise mandatory</a:t>
            </a:r>
          </a:p>
          <a:p>
            <a:pPr>
              <a:buNone/>
            </a:pPr>
            <a:r>
              <a:rPr lang="en-US" dirty="0" err="1" smtClean="0">
                <a:solidFill>
                  <a:srgbClr val="FF0000"/>
                </a:solidFill>
              </a:rPr>
              <a:t>maxOccurs</a:t>
            </a:r>
            <a:r>
              <a:rPr lang="en-US" dirty="0" smtClean="0">
                <a:solidFill>
                  <a:srgbClr val="FF0000"/>
                </a:solidFill>
              </a:rPr>
              <a:t> – unbounded – element can occur any number of times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dirty="0" smtClean="0"/>
              <a:t>&lt;</a:t>
            </a:r>
            <a:r>
              <a:rPr lang="en-US" dirty="0" err="1" smtClean="0"/>
              <a:t>productdata</a:t>
            </a:r>
            <a:r>
              <a:rPr lang="en-US" dirty="0" smtClean="0"/>
              <a:t>&gt;</a:t>
            </a:r>
          </a:p>
          <a:p>
            <a:pPr>
              <a:buNone/>
            </a:pPr>
            <a:r>
              <a:rPr lang="en-US" dirty="0" smtClean="0"/>
              <a:t>&lt;product </a:t>
            </a:r>
            <a:r>
              <a:rPr lang="en-US" dirty="0" err="1" smtClean="0"/>
              <a:t>productid</a:t>
            </a:r>
            <a:r>
              <a:rPr lang="en-US" dirty="0" smtClean="0"/>
              <a:t>="P001" category="books"&gt;</a:t>
            </a:r>
          </a:p>
          <a:p>
            <a:pPr>
              <a:buNone/>
            </a:pPr>
            <a:r>
              <a:rPr lang="en-US" dirty="0" smtClean="0"/>
              <a:t>&lt;</a:t>
            </a:r>
            <a:r>
              <a:rPr lang="en-US" dirty="0" err="1" smtClean="0"/>
              <a:t>productname</a:t>
            </a:r>
            <a:r>
              <a:rPr lang="en-US" dirty="0" smtClean="0"/>
              <a:t>&gt; gone with the wind &lt;/</a:t>
            </a:r>
            <a:r>
              <a:rPr lang="en-US" dirty="0" err="1" smtClean="0"/>
              <a:t>productname</a:t>
            </a:r>
            <a:r>
              <a:rPr lang="en-US" dirty="0" smtClean="0"/>
              <a:t>&gt;</a:t>
            </a:r>
          </a:p>
          <a:p>
            <a:pPr>
              <a:buNone/>
            </a:pPr>
            <a:r>
              <a:rPr lang="en-US" dirty="0" smtClean="0"/>
              <a:t>&lt;description&gt; American civil war&lt;/description&gt;</a:t>
            </a:r>
          </a:p>
          <a:p>
            <a:pPr>
              <a:buNone/>
            </a:pPr>
            <a:r>
              <a:rPr lang="en-US" dirty="0" smtClean="0"/>
              <a:t>&lt;price&gt;25.00&lt;/price&gt;</a:t>
            </a:r>
          </a:p>
          <a:p>
            <a:pPr>
              <a:buNone/>
            </a:pPr>
            <a:r>
              <a:rPr lang="en-US" dirty="0" smtClean="0"/>
              <a:t>&lt;quantity&gt;35&lt;/quantity&gt;</a:t>
            </a:r>
          </a:p>
          <a:p>
            <a:pPr>
              <a:buNone/>
            </a:pPr>
            <a:r>
              <a:rPr lang="en-US" dirty="0" smtClean="0"/>
              <a:t>&lt;/product&gt;</a:t>
            </a:r>
          </a:p>
          <a:p>
            <a:pPr>
              <a:buNone/>
            </a:pPr>
            <a:r>
              <a:rPr lang="en-US" dirty="0" smtClean="0"/>
              <a:t>&lt;/</a:t>
            </a:r>
            <a:r>
              <a:rPr lang="en-US" dirty="0" err="1" smtClean="0"/>
              <a:t>productdata</a:t>
            </a:r>
            <a:r>
              <a:rPr lang="en-US" dirty="0" smtClean="0"/>
              <a:t>&gt;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Schema specification – simple element</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”/&gt;</a:t>
            </a:r>
          </a:p>
          <a:p>
            <a:pPr>
              <a:buNone/>
            </a:pPr>
            <a:r>
              <a:rPr lang="en-US" dirty="0" smtClean="0"/>
              <a:t>&lt;</a:t>
            </a:r>
            <a:r>
              <a:rPr lang="en-US" dirty="0" err="1" smtClean="0"/>
              <a:t>xsd:element</a:t>
            </a:r>
            <a:r>
              <a:rPr lang="en-US" dirty="0" smtClean="0"/>
              <a:t> name=“quantity” type=“</a:t>
            </a:r>
            <a:r>
              <a:rPr lang="en-US" dirty="0" err="1" smtClean="0"/>
              <a:t>xsd:nonNegetiveInteger</a:t>
            </a:r>
            <a:r>
              <a:rPr lang="en-US" dirty="0" smtClean="0"/>
              <a:t>”/&gt;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098" name="Picture 2" descr="DOM node tree"/>
          <p:cNvPicPr>
            <a:picLocks noChangeAspect="1" noChangeArrowheads="1"/>
          </p:cNvPicPr>
          <p:nvPr/>
        </p:nvPicPr>
        <p:blipFill>
          <a:blip r:embed="rId3" cstate="print"/>
          <a:srcRect/>
          <a:stretch>
            <a:fillRect/>
          </a:stretch>
        </p:blipFill>
        <p:spPr bwMode="auto">
          <a:xfrm>
            <a:off x="381000" y="1295400"/>
            <a:ext cx="8483966" cy="48006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simple type can be created from existing types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//You can specify restriction on elements by defining a new simple type from an existing simple type</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xsd:simpleType</a:t>
            </a:r>
            <a:r>
              <a:rPr lang="en-US" dirty="0" smtClean="0">
                <a:solidFill>
                  <a:srgbClr val="FF0000"/>
                </a:solidFill>
                <a:effectLst>
                  <a:outerShdw blurRad="38100" dist="38100" dir="2700000" algn="tl">
                    <a:srgbClr val="000000">
                      <a:alpha val="43137"/>
                    </a:srgbClr>
                  </a:outerShdw>
                </a:effectLst>
              </a:rPr>
              <a:t> name=“</a:t>
            </a:r>
            <a:r>
              <a:rPr lang="en-US" dirty="0" err="1" smtClean="0">
                <a:solidFill>
                  <a:srgbClr val="FF0000"/>
                </a:solidFill>
                <a:effectLst>
                  <a:outerShdw blurRad="38100" dist="38100" dir="2700000" algn="tl">
                    <a:srgbClr val="000000">
                      <a:alpha val="43137"/>
                    </a:srgbClr>
                  </a:outerShdw>
                </a:effectLst>
              </a:rPr>
              <a:t>phoneno</a:t>
            </a:r>
            <a:r>
              <a:rPr lang="en-US" dirty="0" smtClean="0">
                <a:solidFill>
                  <a:srgbClr val="FF0000"/>
                </a:solidFill>
                <a:effectLst>
                  <a:outerShdw blurRad="38100" dist="38100" dir="2700000" algn="tl">
                    <a:srgbClr val="000000">
                      <a:alpha val="43137"/>
                    </a:srgbClr>
                  </a:outerShdw>
                </a:effectLst>
              </a:rPr>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xsd:restriction</a:t>
            </a:r>
            <a:r>
              <a:rPr lang="en-US" dirty="0" smtClean="0">
                <a:solidFill>
                  <a:srgbClr val="FF0000"/>
                </a:solidFill>
                <a:effectLst>
                  <a:outerShdw blurRad="38100" dist="38100" dir="2700000" algn="tl">
                    <a:srgbClr val="000000">
                      <a:alpha val="43137"/>
                    </a:srgbClr>
                  </a:outerShdw>
                </a:effectLst>
              </a:rPr>
              <a:t> base=“</a:t>
            </a:r>
            <a:r>
              <a:rPr lang="en-US" dirty="0" err="1" smtClean="0">
                <a:solidFill>
                  <a:srgbClr val="FF0000"/>
                </a:solidFill>
                <a:effectLst>
                  <a:outerShdw blurRad="38100" dist="38100" dir="2700000" algn="tl">
                    <a:srgbClr val="000000">
                      <a:alpha val="43137"/>
                    </a:srgbClr>
                  </a:outerShdw>
                </a:effectLst>
              </a:rPr>
              <a:t>xsd:string</a:t>
            </a:r>
            <a:r>
              <a:rPr lang="en-US" dirty="0" smtClean="0">
                <a:solidFill>
                  <a:srgbClr val="FF0000"/>
                </a:solidFill>
                <a:effectLst>
                  <a:outerShdw blurRad="38100" dist="38100" dir="2700000" algn="tl">
                    <a:srgbClr val="000000">
                      <a:alpha val="43137"/>
                    </a:srgbClr>
                  </a:outerShdw>
                </a:effectLst>
              </a:rPr>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xsd:length</a:t>
            </a:r>
            <a:r>
              <a:rPr lang="en-US" dirty="0" smtClean="0">
                <a:solidFill>
                  <a:srgbClr val="FF0000"/>
                </a:solidFill>
                <a:effectLst>
                  <a:outerShdw blurRad="38100" dist="38100" dir="2700000" algn="tl">
                    <a:srgbClr val="000000">
                      <a:alpha val="43137"/>
                    </a:srgbClr>
                  </a:outerShdw>
                </a:effectLst>
              </a:rPr>
              <a:t> value=“8”/&gt;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xsd:pattern</a:t>
            </a:r>
            <a:r>
              <a:rPr lang="en-US" dirty="0" smtClean="0">
                <a:solidFill>
                  <a:srgbClr val="FF0000"/>
                </a:solidFill>
                <a:effectLst>
                  <a:outerShdw blurRad="38100" dist="38100" dir="2700000" algn="tl">
                    <a:srgbClr val="000000">
                      <a:alpha val="43137"/>
                    </a:srgbClr>
                  </a:outerShdw>
                </a:effectLst>
              </a:rPr>
              <a:t> value=“\d{3}-\d{4}”/&gt;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xsd:restriction</a:t>
            </a:r>
            <a:r>
              <a:rPr lang="en-US" dirty="0" smtClean="0">
                <a:solidFill>
                  <a:srgbClr val="FF0000"/>
                </a:solidFill>
                <a:effectLst>
                  <a:outerShdw blurRad="38100" dist="38100" dir="2700000" algn="tl">
                    <a:srgbClr val="000000">
                      <a:alpha val="43137"/>
                    </a:srgbClr>
                  </a:outerShdw>
                </a:effectLst>
              </a:rPr>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xsd:simpleType</a:t>
            </a:r>
            <a:r>
              <a:rPr lang="en-US" dirty="0" smtClean="0">
                <a:solidFill>
                  <a:srgbClr val="FF0000"/>
                </a:solidFill>
                <a:effectLst>
                  <a:outerShdw blurRad="38100" dist="38100" dir="2700000" algn="tl">
                    <a:srgbClr val="000000">
                      <a:alpha val="43137"/>
                    </a:srgbClr>
                  </a:outerShdw>
                </a:effectLst>
              </a:rPr>
              <a:t>&gt;</a:t>
            </a:r>
          </a:p>
          <a:p>
            <a:pPr>
              <a:buNone/>
            </a:pPr>
            <a:r>
              <a:rPr lang="en-US" dirty="0" smtClean="0"/>
              <a:t>//facets are various properties of a </a:t>
            </a:r>
            <a:r>
              <a:rPr lang="en-US" dirty="0" err="1" smtClean="0"/>
              <a:t>datatype</a:t>
            </a:r>
            <a:r>
              <a:rPr lang="en-US" dirty="0" smtClean="0"/>
              <a:t> that can be customized to create a new </a:t>
            </a:r>
            <a:r>
              <a:rPr lang="en-US" dirty="0" err="1" smtClean="0"/>
              <a:t>datatype</a:t>
            </a:r>
            <a:endParaRPr lang="en-US" dirty="0" smtClean="0"/>
          </a:p>
          <a:p>
            <a:pPr>
              <a:buNone/>
            </a:pPr>
            <a:r>
              <a:rPr lang="en-US" dirty="0" smtClean="0"/>
              <a:t>//They determine what value can be assigned to a </a:t>
            </a:r>
            <a:r>
              <a:rPr lang="en-US" dirty="0" err="1" smtClean="0"/>
              <a:t>simpletype</a:t>
            </a:r>
            <a:endParaRPr lang="en-US" dirty="0" smtClean="0"/>
          </a:p>
          <a:p>
            <a:pPr>
              <a:buNone/>
            </a:pPr>
            <a:r>
              <a:rPr lang="en-US" dirty="0" smtClean="0"/>
              <a:t>//Ex String type has facet: length</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Above ex:</a:t>
            </a:r>
          </a:p>
          <a:p>
            <a:r>
              <a:rPr lang="en-US" dirty="0" smtClean="0"/>
              <a:t>Length and pattern are facets</a:t>
            </a:r>
          </a:p>
          <a:p>
            <a:r>
              <a:rPr lang="en-US" dirty="0" smtClean="0"/>
              <a:t>\d – represents digits</a:t>
            </a:r>
          </a:p>
          <a:p>
            <a:r>
              <a:rPr lang="en-US" dirty="0" smtClean="0"/>
              <a:t>{} – specify number of digits that can occur in a </a:t>
            </a:r>
            <a:r>
              <a:rPr lang="en-US" smtClean="0"/>
              <a:t>an expression</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Facets - String</a:t>
            </a:r>
            <a:endParaRPr lang="en-US" dirty="0"/>
          </a:p>
        </p:txBody>
      </p:sp>
      <p:graphicFrame>
        <p:nvGraphicFramePr>
          <p:cNvPr id="4" name="Content Placeholder 3"/>
          <p:cNvGraphicFramePr>
            <a:graphicFrameLocks noGrp="1"/>
          </p:cNvGraphicFramePr>
          <p:nvPr>
            <p:ph idx="1"/>
          </p:nvPr>
        </p:nvGraphicFramePr>
        <p:xfrm>
          <a:off x="457200" y="1600200"/>
          <a:ext cx="8229600" cy="2225040"/>
        </p:xfrm>
        <a:graphic>
          <a:graphicData uri="http://schemas.openxmlformats.org/drawingml/2006/table">
            <a:tbl>
              <a:tblPr firstRow="1" bandRow="1">
                <a:tableStyleId>{5C22544A-7EE6-4342-B048-85BDC9FD1C3A}</a:tableStyleId>
              </a:tblPr>
              <a:tblGrid>
                <a:gridCol w="1600200"/>
                <a:gridCol w="6629400"/>
              </a:tblGrid>
              <a:tr h="370840">
                <a:tc>
                  <a:txBody>
                    <a:bodyPr/>
                    <a:lstStyle/>
                    <a:p>
                      <a:r>
                        <a:rPr lang="en-US" dirty="0" smtClean="0"/>
                        <a:t>Facets</a:t>
                      </a:r>
                      <a:endParaRPr lang="en-US" dirty="0"/>
                    </a:p>
                  </a:txBody>
                  <a:tcPr/>
                </a:tc>
                <a:tc>
                  <a:txBody>
                    <a:bodyPr/>
                    <a:lstStyle/>
                    <a:p>
                      <a:r>
                        <a:rPr lang="en-US" dirty="0" smtClean="0"/>
                        <a:t>Description</a:t>
                      </a:r>
                      <a:endParaRPr lang="en-US" dirty="0"/>
                    </a:p>
                  </a:txBody>
                  <a:tcPr/>
                </a:tc>
              </a:tr>
              <a:tr h="370840">
                <a:tc>
                  <a:txBody>
                    <a:bodyPr/>
                    <a:lstStyle/>
                    <a:p>
                      <a:r>
                        <a:rPr lang="en-US" dirty="0" smtClean="0"/>
                        <a:t>length</a:t>
                      </a:r>
                      <a:endParaRPr lang="en-US" dirty="0"/>
                    </a:p>
                  </a:txBody>
                  <a:tcPr/>
                </a:tc>
                <a:tc>
                  <a:txBody>
                    <a:bodyPr/>
                    <a:lstStyle/>
                    <a:p>
                      <a:r>
                        <a:rPr lang="en-US" dirty="0" err="1" smtClean="0"/>
                        <a:t>No.of</a:t>
                      </a:r>
                      <a:r>
                        <a:rPr lang="en-US" dirty="0" smtClean="0"/>
                        <a:t> </a:t>
                      </a:r>
                      <a:r>
                        <a:rPr lang="en-US" dirty="0" err="1" smtClean="0"/>
                        <a:t>charecters</a:t>
                      </a:r>
                      <a:r>
                        <a:rPr lang="en-US" baseline="0" dirty="0" smtClean="0"/>
                        <a:t> the </a:t>
                      </a:r>
                      <a:r>
                        <a:rPr lang="en-US" baseline="0" dirty="0" err="1" smtClean="0"/>
                        <a:t>datatype</a:t>
                      </a:r>
                      <a:r>
                        <a:rPr lang="en-US" baseline="0" dirty="0" smtClean="0"/>
                        <a:t> should contain  - </a:t>
                      </a:r>
                      <a:r>
                        <a:rPr lang="en-US" baseline="0" dirty="0" err="1" smtClean="0"/>
                        <a:t>nonNegetiveInteger</a:t>
                      </a:r>
                      <a:endParaRPr lang="en-US" dirty="0"/>
                    </a:p>
                  </a:txBody>
                  <a:tcPr/>
                </a:tc>
              </a:tr>
              <a:tr h="370840">
                <a:tc>
                  <a:txBody>
                    <a:bodyPr/>
                    <a:lstStyle/>
                    <a:p>
                      <a:r>
                        <a:rPr lang="en-US" dirty="0" err="1" smtClean="0"/>
                        <a:t>minLength</a:t>
                      </a:r>
                      <a:endParaRPr lang="en-US" dirty="0"/>
                    </a:p>
                  </a:txBody>
                  <a:tcPr/>
                </a:tc>
                <a:tc>
                  <a:txBody>
                    <a:bodyPr/>
                    <a:lstStyle/>
                    <a:p>
                      <a:r>
                        <a:rPr lang="en-US" dirty="0" err="1" smtClean="0"/>
                        <a:t>nonNegetiveInteger</a:t>
                      </a:r>
                      <a:endParaRPr lang="en-US" dirty="0"/>
                    </a:p>
                  </a:txBody>
                  <a:tcPr/>
                </a:tc>
              </a:tr>
              <a:tr h="370840">
                <a:tc>
                  <a:txBody>
                    <a:bodyPr/>
                    <a:lstStyle/>
                    <a:p>
                      <a:r>
                        <a:rPr lang="en-US" dirty="0" err="1" smtClean="0"/>
                        <a:t>maxLength</a:t>
                      </a:r>
                      <a:endParaRPr lang="en-US" dirty="0"/>
                    </a:p>
                  </a:txBody>
                  <a:tcPr/>
                </a:tc>
                <a:tc>
                  <a:txBody>
                    <a:bodyPr/>
                    <a:lstStyle/>
                    <a:p>
                      <a:r>
                        <a:rPr lang="en-US" dirty="0" err="1" smtClean="0"/>
                        <a:t>nonNegetiveInteger</a:t>
                      </a:r>
                      <a:endParaRPr lang="en-US" dirty="0"/>
                    </a:p>
                  </a:txBody>
                  <a:tcPr/>
                </a:tc>
              </a:tr>
              <a:tr h="370840">
                <a:tc>
                  <a:txBody>
                    <a:bodyPr/>
                    <a:lstStyle/>
                    <a:p>
                      <a:r>
                        <a:rPr lang="en-US" dirty="0" smtClean="0"/>
                        <a:t>pattern</a:t>
                      </a:r>
                      <a:endParaRPr lang="en-US" dirty="0"/>
                    </a:p>
                  </a:txBody>
                  <a:tcPr/>
                </a:tc>
                <a:tc>
                  <a:txBody>
                    <a:bodyPr/>
                    <a:lstStyle/>
                    <a:p>
                      <a:r>
                        <a:rPr lang="en-US" dirty="0" smtClean="0"/>
                        <a:t>Regular expression the </a:t>
                      </a:r>
                      <a:r>
                        <a:rPr lang="en-US" dirty="0" err="1" smtClean="0"/>
                        <a:t>datatype</a:t>
                      </a:r>
                      <a:r>
                        <a:rPr lang="en-US" dirty="0" smtClean="0"/>
                        <a:t> should match</a:t>
                      </a:r>
                      <a:endParaRPr lang="en-US" dirty="0"/>
                    </a:p>
                  </a:txBody>
                  <a:tcPr/>
                </a:tc>
              </a:tr>
              <a:tr h="370840">
                <a:tc>
                  <a:txBody>
                    <a:bodyPr/>
                    <a:lstStyle/>
                    <a:p>
                      <a:r>
                        <a:rPr lang="en-US" dirty="0" smtClean="0"/>
                        <a:t>enumeration</a:t>
                      </a:r>
                      <a:endParaRPr lang="en-US" dirty="0"/>
                    </a:p>
                  </a:txBody>
                  <a:tcPr/>
                </a:tc>
                <a:tc>
                  <a:txBody>
                    <a:bodyPr/>
                    <a:lstStyle/>
                    <a:p>
                      <a:r>
                        <a:rPr lang="en-US" dirty="0" smtClean="0"/>
                        <a:t>Set of values a </a:t>
                      </a:r>
                      <a:r>
                        <a:rPr lang="en-US" dirty="0" err="1" smtClean="0"/>
                        <a:t>datatype</a:t>
                      </a:r>
                      <a:r>
                        <a:rPr lang="en-US" dirty="0" smtClean="0"/>
                        <a:t> can contain</a:t>
                      </a:r>
                      <a:endParaRPr lang="en-US" dirty="0"/>
                    </a:p>
                  </a:txBody>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Facets for numeric values</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xsd:simpleType</a:t>
            </a:r>
            <a:r>
              <a:rPr lang="en-US" dirty="0" smtClean="0"/>
              <a:t> name =“num”&gt;</a:t>
            </a:r>
          </a:p>
          <a:p>
            <a:pPr>
              <a:buNone/>
            </a:pPr>
            <a:r>
              <a:rPr lang="en-US" dirty="0" smtClean="0"/>
              <a:t>&lt;</a:t>
            </a:r>
            <a:r>
              <a:rPr lang="en-US" dirty="0" err="1" smtClean="0"/>
              <a:t>xsd:restriction</a:t>
            </a:r>
            <a:r>
              <a:rPr lang="en-US" dirty="0" smtClean="0"/>
              <a:t> base=“</a:t>
            </a:r>
            <a:r>
              <a:rPr lang="en-US" dirty="0" err="1" smtClean="0"/>
              <a:t>xsd:positiveInteger</a:t>
            </a:r>
            <a:r>
              <a:rPr lang="en-US" dirty="0" smtClean="0"/>
              <a:t>”&gt;</a:t>
            </a:r>
          </a:p>
          <a:p>
            <a:pPr>
              <a:buNone/>
            </a:pPr>
            <a:r>
              <a:rPr lang="en-US" dirty="0" smtClean="0"/>
              <a:t>&lt;</a:t>
            </a:r>
            <a:r>
              <a:rPr lang="en-US" dirty="0" err="1" smtClean="0"/>
              <a:t>xsd:maxInclusive</a:t>
            </a:r>
            <a:r>
              <a:rPr lang="en-US" dirty="0" smtClean="0"/>
              <a:t> value=“400”/&gt;</a:t>
            </a:r>
          </a:p>
          <a:p>
            <a:pPr>
              <a:buNone/>
            </a:pPr>
            <a:r>
              <a:rPr lang="en-US" dirty="0" smtClean="0"/>
              <a:t>&lt;</a:t>
            </a:r>
            <a:r>
              <a:rPr lang="en-US" dirty="0" err="1" smtClean="0"/>
              <a:t>xsd:minInclusive</a:t>
            </a:r>
            <a:r>
              <a:rPr lang="en-US" dirty="0" smtClean="0"/>
              <a:t> value=“10”/&gt;</a:t>
            </a:r>
          </a:p>
          <a:p>
            <a:pPr>
              <a:buNone/>
            </a:pPr>
            <a:r>
              <a:rPr lang="en-US" dirty="0" smtClean="0"/>
              <a:t>&lt;</a:t>
            </a:r>
            <a:r>
              <a:rPr lang="en-US" dirty="0" err="1" smtClean="0"/>
              <a:t>xsd:restriction</a:t>
            </a:r>
            <a:r>
              <a:rPr lang="en-US" dirty="0" smtClean="0"/>
              <a:t>&gt;</a:t>
            </a:r>
          </a:p>
          <a:p>
            <a:pPr>
              <a:buNone/>
            </a:pPr>
            <a:r>
              <a:rPr lang="en-US" dirty="0" smtClean="0"/>
              <a:t>&lt;/</a:t>
            </a:r>
            <a:r>
              <a:rPr lang="en-US" dirty="0" err="1" smtClean="0"/>
              <a:t>xsd:simpleType</a:t>
            </a:r>
            <a:r>
              <a:rPr lang="en-US" dirty="0" smtClean="0"/>
              <a:t>&gt;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Associating an element with a simple type</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xsd:element</a:t>
            </a:r>
            <a:r>
              <a:rPr lang="en-US" dirty="0" smtClean="0"/>
              <a:t> name=“</a:t>
            </a:r>
            <a:r>
              <a:rPr lang="en-US" dirty="0" err="1" smtClean="0"/>
              <a:t>empname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a:t>
            </a:r>
            <a:r>
              <a:rPr lang="en-US" dirty="0" err="1" smtClean="0"/>
              <a:t>empaddress</a:t>
            </a:r>
            <a:r>
              <a:rPr lang="en-US" dirty="0" smtClean="0"/>
              <a:t>” type=“</a:t>
            </a:r>
            <a:r>
              <a:rPr lang="en-US" dirty="0" err="1" smtClean="0"/>
              <a:t>xsd:string</a:t>
            </a:r>
            <a:r>
              <a:rPr lang="en-US" dirty="0" smtClean="0"/>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xsd:element</a:t>
            </a:r>
            <a:r>
              <a:rPr lang="en-US" dirty="0" smtClean="0">
                <a:solidFill>
                  <a:srgbClr val="FF0000"/>
                </a:solidFill>
                <a:effectLst>
                  <a:outerShdw blurRad="38100" dist="38100" dir="2700000" algn="tl">
                    <a:srgbClr val="000000">
                      <a:alpha val="43137"/>
                    </a:srgbClr>
                  </a:outerShdw>
                </a:effectLst>
              </a:rPr>
              <a:t> name=“</a:t>
            </a:r>
            <a:r>
              <a:rPr lang="en-US" dirty="0" err="1" smtClean="0">
                <a:solidFill>
                  <a:srgbClr val="FF0000"/>
                </a:solidFill>
                <a:effectLst>
                  <a:outerShdw blurRad="38100" dist="38100" dir="2700000" algn="tl">
                    <a:srgbClr val="000000">
                      <a:alpha val="43137"/>
                    </a:srgbClr>
                  </a:outerShdw>
                </a:effectLst>
              </a:rPr>
              <a:t>empphone</a:t>
            </a:r>
            <a:r>
              <a:rPr lang="en-US" dirty="0" smtClean="0">
                <a:solidFill>
                  <a:srgbClr val="FF0000"/>
                </a:solidFill>
                <a:effectLst>
                  <a:outerShdw blurRad="38100" dist="38100" dir="2700000" algn="tl">
                    <a:srgbClr val="000000">
                      <a:alpha val="43137"/>
                    </a:srgbClr>
                  </a:outerShdw>
                </a:effectLst>
              </a:rPr>
              <a:t>” type=“</a:t>
            </a:r>
            <a:r>
              <a:rPr lang="en-US" dirty="0" err="1" smtClean="0">
                <a:solidFill>
                  <a:srgbClr val="FF0000"/>
                </a:solidFill>
                <a:effectLst>
                  <a:outerShdw blurRad="38100" dist="38100" dir="2700000" algn="tl">
                    <a:srgbClr val="000000">
                      <a:alpha val="43137"/>
                    </a:srgbClr>
                  </a:outerShdw>
                </a:effectLst>
              </a:rPr>
              <a:t>phoneno</a:t>
            </a:r>
            <a:r>
              <a:rPr lang="en-US" dirty="0" smtClean="0">
                <a:solidFill>
                  <a:srgbClr val="FF0000"/>
                </a:solidFill>
                <a:effectLst>
                  <a:outerShdw blurRad="38100" dist="38100" dir="2700000" algn="tl">
                    <a:srgbClr val="000000">
                      <a:alpha val="43137"/>
                    </a:srgbClr>
                  </a:outerShdw>
                </a:effectLst>
              </a:rPr>
              <a:t>”/&gt;    …….refer to </a:t>
            </a:r>
            <a:r>
              <a:rPr lang="en-US" smtClean="0">
                <a:solidFill>
                  <a:srgbClr val="FF0000"/>
                </a:solidFill>
                <a:effectLst>
                  <a:outerShdw blurRad="38100" dist="38100" dir="2700000" algn="tl">
                    <a:srgbClr val="000000">
                      <a:alpha val="43137"/>
                    </a:srgbClr>
                  </a:outerShdw>
                </a:effectLst>
              </a:rPr>
              <a:t>slide 70</a:t>
            </a:r>
            <a:endParaRPr lang="en-US" dirty="0" smtClean="0">
              <a:solidFill>
                <a:srgbClr val="FF0000"/>
              </a:solidFill>
              <a:effectLst>
                <a:outerShdw blurRad="38100" dist="38100" dir="2700000" algn="tl">
                  <a:srgbClr val="000000">
                    <a:alpha val="43137"/>
                  </a:srgbClr>
                </a:outerShdw>
              </a:effectLst>
            </a:endParaRP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Schema specification – simple element</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”/&gt;</a:t>
            </a:r>
          </a:p>
          <a:p>
            <a:pPr>
              <a:buNone/>
            </a:pPr>
            <a:r>
              <a:rPr lang="en-US" dirty="0" smtClean="0"/>
              <a:t>&lt;</a:t>
            </a:r>
            <a:r>
              <a:rPr lang="en-US" dirty="0" err="1" smtClean="0"/>
              <a:t>xsd:element</a:t>
            </a:r>
            <a:r>
              <a:rPr lang="en-US" dirty="0" smtClean="0"/>
              <a:t> name=“quantity” type=“</a:t>
            </a:r>
            <a:r>
              <a:rPr lang="en-US" dirty="0" err="1" smtClean="0"/>
              <a:t>xsd:nonNegetiveInteger</a:t>
            </a:r>
            <a:r>
              <a:rPr lang="en-US" dirty="0" smtClean="0"/>
              <a:t>”/&gt;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complex element</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xsd:complexType</a:t>
            </a:r>
            <a:r>
              <a:rPr lang="en-US" dirty="0" smtClean="0"/>
              <a:t> name=“complex </a:t>
            </a:r>
            <a:r>
              <a:rPr lang="en-US" dirty="0" err="1" smtClean="0"/>
              <a:t>datatype</a:t>
            </a:r>
            <a:r>
              <a:rPr lang="en-US" dirty="0" smtClean="0"/>
              <a:t> name”&gt;</a:t>
            </a:r>
          </a:p>
          <a:p>
            <a:pPr>
              <a:buNone/>
            </a:pPr>
            <a:r>
              <a:rPr lang="en-US" dirty="0" smtClean="0"/>
              <a:t>………</a:t>
            </a:r>
          </a:p>
          <a:p>
            <a:pPr>
              <a:buNone/>
            </a:pPr>
            <a:r>
              <a:rPr lang="en-US" dirty="0" smtClean="0"/>
              <a:t>&lt;/</a:t>
            </a:r>
            <a:r>
              <a:rPr lang="en-US" dirty="0" err="1" smtClean="0"/>
              <a:t>xsd:complexType</a:t>
            </a:r>
            <a:r>
              <a:rPr lang="en-US" dirty="0" smtClean="0"/>
              <a:t>&gt;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(first way)</a:t>
            </a:r>
            <a:endParaRPr lang="en-US" dirty="0"/>
          </a:p>
        </p:txBody>
      </p:sp>
      <p:sp>
        <p:nvSpPr>
          <p:cNvPr id="3" name="Content Placeholder 2"/>
          <p:cNvSpPr>
            <a:spLocks noGrp="1"/>
          </p:cNvSpPr>
          <p:nvPr>
            <p:ph idx="1"/>
          </p:nvPr>
        </p:nvSpPr>
        <p:spPr>
          <a:xfrm>
            <a:off x="0" y="1143000"/>
            <a:ext cx="9144000" cy="4983163"/>
          </a:xfrm>
        </p:spPr>
        <p:txBody>
          <a:bodyPr>
            <a:normAutofit fontScale="92500" lnSpcReduction="10000"/>
          </a:bodyPr>
          <a:lstStyle/>
          <a:p>
            <a:pPr>
              <a:buNone/>
            </a:pPr>
            <a:r>
              <a:rPr lang="en-US" dirty="0" smtClean="0"/>
              <a:t>&lt;</a:t>
            </a:r>
            <a:r>
              <a:rPr lang="en-US" dirty="0" err="1" smtClean="0"/>
              <a:t>xsd:complexType</a:t>
            </a:r>
            <a:r>
              <a:rPr lang="en-US" dirty="0" smtClean="0"/>
              <a:t> name=“</a:t>
            </a:r>
            <a:r>
              <a:rPr lang="en-US" dirty="0" err="1" smtClean="0"/>
              <a:t>prdt</a:t>
            </a:r>
            <a:r>
              <a:rPr lang="en-US" dirty="0" smtClean="0"/>
              <a:t>”&gt;</a:t>
            </a:r>
          </a:p>
          <a:p>
            <a:pPr>
              <a:buNone/>
            </a:pPr>
            <a:r>
              <a:rPr lang="en-US" dirty="0" smtClean="0"/>
              <a:t>&lt;</a:t>
            </a:r>
            <a:r>
              <a:rPr lang="en-US" dirty="0" err="1" smtClean="0"/>
              <a:t>xsd:sequence</a:t>
            </a:r>
            <a:r>
              <a:rPr lang="en-US" dirty="0" smtClean="0"/>
              <a:t>&gt;  // sequence in which elements must appear inside product</a:t>
            </a:r>
          </a:p>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”/&gt;</a:t>
            </a:r>
          </a:p>
          <a:p>
            <a:pPr>
              <a:buNone/>
            </a:pPr>
            <a:r>
              <a:rPr lang="en-US" dirty="0" smtClean="0"/>
              <a:t>&lt;</a:t>
            </a:r>
            <a:r>
              <a:rPr lang="en-US" dirty="0" err="1" smtClean="0"/>
              <a:t>xsd:element</a:t>
            </a:r>
            <a:r>
              <a:rPr lang="en-US" dirty="0" smtClean="0"/>
              <a:t> name=“quantity” type=“</a:t>
            </a:r>
            <a:r>
              <a:rPr lang="en-US" dirty="0" err="1" smtClean="0"/>
              <a:t>xsd:nonNegetiveInteger</a:t>
            </a:r>
            <a:r>
              <a:rPr lang="en-US" dirty="0" smtClean="0"/>
              <a:t>”/&gt;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xsd:complexType</a:t>
            </a:r>
            <a:r>
              <a:rPr lang="en-US" dirty="0" smtClean="0"/>
              <a:t>&gt;</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Prdt</a:t>
            </a:r>
            <a:r>
              <a:rPr lang="en-US" dirty="0" smtClean="0"/>
              <a:t> – is named </a:t>
            </a:r>
            <a:r>
              <a:rPr lang="en-US" dirty="0" err="1" smtClean="0"/>
              <a:t>datatype</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buNone/>
            </a:pPr>
            <a:r>
              <a:rPr lang="en-US" dirty="0" smtClean="0"/>
              <a:t>&lt;</a:t>
            </a:r>
            <a:r>
              <a:rPr lang="en-US" dirty="0" err="1" smtClean="0"/>
              <a:t>xsd:element</a:t>
            </a:r>
            <a:r>
              <a:rPr lang="en-US" dirty="0" smtClean="0"/>
              <a:t> name=“product”/&gt; (second way)</a:t>
            </a:r>
          </a:p>
          <a:p>
            <a:pPr>
              <a:buNone/>
            </a:pPr>
            <a:r>
              <a:rPr lang="en-US" dirty="0" smtClean="0"/>
              <a:t>&lt;</a:t>
            </a:r>
            <a:r>
              <a:rPr lang="en-US" dirty="0" err="1" smtClean="0"/>
              <a:t>xsd:complexType</a:t>
            </a:r>
            <a:r>
              <a:rPr lang="en-US" dirty="0" smtClean="0"/>
              <a:t> &gt;</a:t>
            </a:r>
          </a:p>
          <a:p>
            <a:pPr>
              <a:buNone/>
            </a:pPr>
            <a:r>
              <a:rPr lang="en-US" dirty="0" smtClean="0"/>
              <a:t>&lt;</a:t>
            </a:r>
            <a:r>
              <a:rPr lang="en-US" dirty="0" err="1" smtClean="0"/>
              <a:t>xsd:sequence</a:t>
            </a:r>
            <a:r>
              <a:rPr lang="en-US" dirty="0" smtClean="0"/>
              <a:t>&gt;  // sequence in which elements must appear inside product</a:t>
            </a:r>
          </a:p>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”/&gt;</a:t>
            </a:r>
          </a:p>
          <a:p>
            <a:pPr>
              <a:buNone/>
            </a:pPr>
            <a:r>
              <a:rPr lang="en-US" dirty="0" smtClean="0"/>
              <a:t>&lt;</a:t>
            </a:r>
            <a:r>
              <a:rPr lang="en-US" dirty="0" err="1" smtClean="0"/>
              <a:t>xsd:element</a:t>
            </a:r>
            <a:r>
              <a:rPr lang="en-US" dirty="0" smtClean="0"/>
              <a:t> name=“quantity” type=“</a:t>
            </a:r>
            <a:r>
              <a:rPr lang="en-US" dirty="0" err="1" smtClean="0"/>
              <a:t>xsd:nonNegetiveInteger</a:t>
            </a:r>
            <a:r>
              <a:rPr lang="en-US" dirty="0" smtClean="0"/>
              <a:t>”/&gt;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xsd:complexType</a:t>
            </a:r>
            <a:r>
              <a:rPr lang="en-US" dirty="0" smtClean="0"/>
              <a:t>&gt;</a:t>
            </a:r>
          </a:p>
          <a:p>
            <a:pPr>
              <a:buNone/>
            </a:pPr>
            <a:r>
              <a:rPr lang="en-US" dirty="0" smtClean="0"/>
              <a:t>……anonymous </a:t>
            </a:r>
            <a:r>
              <a:rPr lang="en-US" dirty="0" err="1" smtClean="0"/>
              <a:t>datatypes</a:t>
            </a:r>
            <a:r>
              <a:rPr lang="en-US" dirty="0" smtClean="0"/>
              <a:t> – child elements not referenced by common name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62500" lnSpcReduction="20000"/>
          </a:bodyPr>
          <a:lstStyle/>
          <a:p>
            <a:pPr>
              <a:buNone/>
            </a:pPr>
            <a:r>
              <a:rPr lang="en-US" dirty="0" smtClean="0"/>
              <a:t>&lt;bookstore&gt;</a:t>
            </a:r>
            <a:br>
              <a:rPr lang="en-US" dirty="0" smtClean="0"/>
            </a:br>
            <a:r>
              <a:rPr lang="en-US" dirty="0" smtClean="0"/>
              <a:t>  &lt;book category="COOKING"&gt;</a:t>
            </a:r>
            <a:br>
              <a:rPr lang="en-US" dirty="0" smtClean="0"/>
            </a:br>
            <a:r>
              <a:rPr lang="en-US" dirty="0" smtClean="0"/>
              <a:t>    &lt;title </a:t>
            </a:r>
            <a:r>
              <a:rPr lang="en-US" dirty="0" err="1" smtClean="0"/>
              <a:t>lang</a:t>
            </a:r>
            <a:r>
              <a:rPr lang="en-US" dirty="0" smtClean="0"/>
              <a:t>="en"&gt;Everyday Italian&lt;/title&gt;</a:t>
            </a:r>
            <a:br>
              <a:rPr lang="en-US" dirty="0" smtClean="0"/>
            </a:br>
            <a:r>
              <a:rPr lang="en-US" dirty="0" smtClean="0"/>
              <a:t>    &lt;author&gt;</a:t>
            </a:r>
            <a:r>
              <a:rPr lang="en-US" dirty="0" err="1" smtClean="0"/>
              <a:t>Giada</a:t>
            </a:r>
            <a:r>
              <a:rPr lang="en-US" dirty="0" smtClean="0"/>
              <a:t> De </a:t>
            </a:r>
            <a:r>
              <a:rPr lang="en-US" dirty="0" err="1" smtClean="0"/>
              <a:t>Laurentiis</a:t>
            </a:r>
            <a:r>
              <a:rPr lang="en-US" dirty="0" smtClean="0"/>
              <a:t>&lt;/author&gt;</a:t>
            </a:r>
            <a:br>
              <a:rPr lang="en-US" dirty="0" smtClean="0"/>
            </a:br>
            <a:r>
              <a:rPr lang="en-US" dirty="0" smtClean="0"/>
              <a:t>    &lt;year&gt;2005&lt;/year&gt;</a:t>
            </a:r>
            <a:br>
              <a:rPr lang="en-US" dirty="0" smtClean="0"/>
            </a:br>
            <a:r>
              <a:rPr lang="en-US" dirty="0" smtClean="0"/>
              <a:t>    &lt;price&gt;30.00&lt;/price&gt;</a:t>
            </a:r>
            <a:br>
              <a:rPr lang="en-US" dirty="0" smtClean="0"/>
            </a:br>
            <a:r>
              <a:rPr lang="en-US" dirty="0" smtClean="0"/>
              <a:t>  &lt;/book&gt;</a:t>
            </a:r>
          </a:p>
          <a:p>
            <a:pPr>
              <a:buNone/>
            </a:pPr>
            <a:r>
              <a:rPr lang="en-US" dirty="0" smtClean="0"/>
              <a:t/>
            </a:r>
            <a:br>
              <a:rPr lang="en-US" dirty="0" smtClean="0"/>
            </a:br>
            <a:r>
              <a:rPr lang="en-US" dirty="0" smtClean="0"/>
              <a:t>  &lt;book category="CHILDREN"&gt;</a:t>
            </a:r>
            <a:br>
              <a:rPr lang="en-US" dirty="0" smtClean="0"/>
            </a:br>
            <a:r>
              <a:rPr lang="en-US" dirty="0" smtClean="0"/>
              <a:t>    &lt;title </a:t>
            </a:r>
            <a:r>
              <a:rPr lang="en-US" dirty="0" err="1" smtClean="0"/>
              <a:t>lang</a:t>
            </a:r>
            <a:r>
              <a:rPr lang="en-US" dirty="0" smtClean="0"/>
              <a:t>="en"&gt;Harry Potter&lt;/title&gt;</a:t>
            </a:r>
            <a:br>
              <a:rPr lang="en-US" dirty="0" smtClean="0"/>
            </a:br>
            <a:r>
              <a:rPr lang="en-US" dirty="0" smtClean="0"/>
              <a:t>    &lt;author&gt;J K. Rowling&lt;/author&gt;</a:t>
            </a:r>
            <a:br>
              <a:rPr lang="en-US" dirty="0" smtClean="0"/>
            </a:br>
            <a:r>
              <a:rPr lang="en-US" dirty="0" smtClean="0"/>
              <a:t>    &lt;year&gt;2005&lt;/year&gt;</a:t>
            </a:r>
            <a:br>
              <a:rPr lang="en-US" dirty="0" smtClean="0"/>
            </a:br>
            <a:r>
              <a:rPr lang="en-US" dirty="0" smtClean="0"/>
              <a:t>    &lt;price&gt;29.99&lt;/price&gt;</a:t>
            </a:r>
            <a:br>
              <a:rPr lang="en-US" dirty="0" smtClean="0"/>
            </a:br>
            <a:r>
              <a:rPr lang="en-US" dirty="0" smtClean="0"/>
              <a:t>  &lt;/book&gt;</a:t>
            </a:r>
          </a:p>
          <a:p>
            <a:pPr>
              <a:buNone/>
            </a:pPr>
            <a:r>
              <a:rPr lang="en-US" dirty="0" smtClean="0"/>
              <a:t/>
            </a:r>
            <a:br>
              <a:rPr lang="en-US" dirty="0" smtClean="0"/>
            </a:br>
            <a:r>
              <a:rPr lang="en-US" dirty="0" smtClean="0"/>
              <a:t>  &lt;book category="WEB"&gt;</a:t>
            </a:r>
            <a:br>
              <a:rPr lang="en-US" dirty="0" smtClean="0"/>
            </a:br>
            <a:r>
              <a:rPr lang="en-US" dirty="0" smtClean="0"/>
              <a:t>    &lt;title </a:t>
            </a:r>
            <a:r>
              <a:rPr lang="en-US" dirty="0" err="1" smtClean="0"/>
              <a:t>lang</a:t>
            </a:r>
            <a:r>
              <a:rPr lang="en-US" dirty="0" smtClean="0"/>
              <a:t>="en"&gt;Learning XML&lt;/title&gt;</a:t>
            </a:r>
            <a:br>
              <a:rPr lang="en-US" dirty="0" smtClean="0"/>
            </a:br>
            <a:r>
              <a:rPr lang="en-US" dirty="0" smtClean="0"/>
              <a:t>    &lt;author&gt;Erik T. Ray&lt;/author&gt;</a:t>
            </a:r>
            <a:br>
              <a:rPr lang="en-US" dirty="0" smtClean="0"/>
            </a:br>
            <a:r>
              <a:rPr lang="en-US" dirty="0" smtClean="0"/>
              <a:t>    &lt;year&gt;2003&lt;/year&gt;</a:t>
            </a:r>
            <a:br>
              <a:rPr lang="en-US" dirty="0" smtClean="0"/>
            </a:br>
            <a:r>
              <a:rPr lang="en-US" dirty="0" smtClean="0"/>
              <a:t>    &lt;price&gt;39.95&lt;/price&gt;</a:t>
            </a:r>
            <a:br>
              <a:rPr lang="en-US" dirty="0" smtClean="0"/>
            </a:br>
            <a:r>
              <a:rPr lang="en-US" dirty="0" smtClean="0"/>
              <a:t>  &lt;/book&gt;</a:t>
            </a:r>
            <a:br>
              <a:rPr lang="en-US" dirty="0" smtClean="0"/>
            </a:br>
            <a:r>
              <a:rPr lang="en-US" dirty="0" smtClean="0"/>
              <a:t>&lt;/bookstore&gt;</a:t>
            </a:r>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 XML Schema – The schema element</a:t>
            </a: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a:buNone/>
            </a:pPr>
            <a:r>
              <a:rPr lang="en-US" dirty="0" smtClean="0"/>
              <a:t>&lt;</a:t>
            </a:r>
            <a:r>
              <a:rPr lang="en-US" dirty="0" err="1" smtClean="0"/>
              <a:t>xsd:schema</a:t>
            </a:r>
            <a:r>
              <a:rPr lang="en-US" dirty="0" smtClean="0"/>
              <a:t> </a:t>
            </a:r>
            <a:r>
              <a:rPr lang="en-US" dirty="0" err="1" smtClean="0"/>
              <a:t>xmlns:xsd</a:t>
            </a:r>
            <a:r>
              <a:rPr lang="en-US" dirty="0" smtClean="0"/>
              <a:t>=</a:t>
            </a:r>
            <a:r>
              <a:rPr lang="en-US" dirty="0" smtClean="0">
                <a:hlinkClick r:id="rId2"/>
              </a:rPr>
              <a:t>“http://www.w3.org/2001/XMLSchema</a:t>
            </a:r>
            <a:r>
              <a:rPr lang="en-US" dirty="0" smtClean="0"/>
              <a:t>”&gt;</a:t>
            </a:r>
          </a:p>
          <a:p>
            <a:pPr>
              <a:buNone/>
            </a:pPr>
            <a:r>
              <a:rPr lang="en-US" dirty="0" smtClean="0"/>
              <a:t>&lt;</a:t>
            </a:r>
            <a:r>
              <a:rPr lang="en-US" dirty="0" err="1" smtClean="0"/>
              <a:t>xsd:element</a:t>
            </a:r>
            <a:r>
              <a:rPr lang="en-US" dirty="0" smtClean="0"/>
              <a:t> name=“</a:t>
            </a:r>
            <a:r>
              <a:rPr lang="en-US" dirty="0" err="1" smtClean="0"/>
              <a:t>productdata</a:t>
            </a:r>
            <a:r>
              <a:rPr lang="en-US" dirty="0" smtClean="0"/>
              <a:t>” type=“</a:t>
            </a:r>
            <a:r>
              <a:rPr lang="en-US" dirty="0" err="1" smtClean="0"/>
              <a:t>prdata</a:t>
            </a:r>
            <a:r>
              <a:rPr lang="en-US" dirty="0" smtClean="0"/>
              <a:t>”/&gt;</a:t>
            </a:r>
          </a:p>
          <a:p>
            <a:pPr>
              <a:buNone/>
            </a:pPr>
            <a:r>
              <a:rPr lang="en-US" dirty="0" smtClean="0"/>
              <a:t>&lt;</a:t>
            </a:r>
            <a:r>
              <a:rPr lang="en-US" dirty="0" err="1" smtClean="0"/>
              <a:t>xsd:complexType</a:t>
            </a:r>
            <a:r>
              <a:rPr lang="en-US" dirty="0" smtClean="0"/>
              <a:t> name=“</a:t>
            </a:r>
            <a:r>
              <a:rPr lang="en-US" dirty="0" err="1" smtClean="0"/>
              <a:t>prdata</a:t>
            </a:r>
            <a:r>
              <a:rPr lang="en-US" dirty="0" smtClean="0"/>
              <a:t>”&gt;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xsd:element</a:t>
            </a:r>
            <a:r>
              <a:rPr lang="en-US" dirty="0" smtClean="0"/>
              <a:t> name=“product” type=“</a:t>
            </a:r>
            <a:r>
              <a:rPr lang="en-US" dirty="0" err="1" smtClean="0"/>
              <a:t>prdt</a:t>
            </a:r>
            <a:r>
              <a:rPr lang="en-US" dirty="0" smtClean="0"/>
              <a:t>” </a:t>
            </a:r>
            <a:r>
              <a:rPr lang="en-US" dirty="0" err="1" smtClean="0"/>
              <a:t>maxOccurs</a:t>
            </a:r>
            <a:r>
              <a:rPr lang="en-US" dirty="0" smtClean="0"/>
              <a:t>=“unbounded” /&gt;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xsd:complexType</a:t>
            </a:r>
            <a:r>
              <a:rPr lang="en-US" dirty="0" smtClean="0"/>
              <a:t>&gt;</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fontScale="92500" lnSpcReduction="20000"/>
          </a:bodyPr>
          <a:lstStyle/>
          <a:p>
            <a:pPr>
              <a:buNone/>
            </a:pPr>
            <a:r>
              <a:rPr lang="en-US" dirty="0" smtClean="0"/>
              <a:t>&lt;</a:t>
            </a:r>
            <a:r>
              <a:rPr lang="en-US" dirty="0" err="1" smtClean="0"/>
              <a:t>xsd:complexType</a:t>
            </a:r>
            <a:r>
              <a:rPr lang="en-US" dirty="0" smtClean="0"/>
              <a:t> name=“</a:t>
            </a:r>
            <a:r>
              <a:rPr lang="en-US" dirty="0" err="1" smtClean="0"/>
              <a:t>prdt</a:t>
            </a:r>
            <a:r>
              <a:rPr lang="en-US" dirty="0" smtClean="0"/>
              <a:t>”&gt;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xsd:string</a:t>
            </a:r>
            <a:r>
              <a:rPr lang="en-US" dirty="0" smtClean="0"/>
              <a:t>”/&gt;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 /&gt;</a:t>
            </a:r>
          </a:p>
          <a:p>
            <a:pPr>
              <a:buNone/>
            </a:pPr>
            <a:r>
              <a:rPr lang="en-US" dirty="0" smtClean="0"/>
              <a:t>&lt;</a:t>
            </a:r>
            <a:r>
              <a:rPr lang="en-US" dirty="0" err="1" smtClean="0"/>
              <a:t>xsd:element</a:t>
            </a:r>
            <a:r>
              <a:rPr lang="en-US" dirty="0" smtClean="0"/>
              <a:t> name=“quantity” type=“</a:t>
            </a:r>
            <a:r>
              <a:rPr lang="en-US" dirty="0" err="1" smtClean="0"/>
              <a:t>nonNegetiveInteger</a:t>
            </a:r>
            <a:r>
              <a:rPr lang="en-US" dirty="0" smtClean="0"/>
              <a:t>”/&gt;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xsd:complexType</a:t>
            </a:r>
            <a:r>
              <a:rPr lang="en-US" dirty="0" smtClean="0"/>
              <a:t>&gt;</a:t>
            </a:r>
          </a:p>
          <a:p>
            <a:pPr>
              <a:buNone/>
            </a:pPr>
            <a:r>
              <a:rPr lang="en-US" dirty="0" smtClean="0"/>
              <a:t>&lt;/</a:t>
            </a:r>
            <a:r>
              <a:rPr lang="en-US" dirty="0" err="1" smtClean="0"/>
              <a:t>xsd:schema</a:t>
            </a:r>
            <a:r>
              <a:rPr lang="en-US" dirty="0" smtClean="0"/>
              <a:t>&gt;   …………….refer product.xsd</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p1.xml</a:t>
            </a:r>
            <a:endParaRPr lang="en-US"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pPr>
              <a:buNone/>
            </a:pPr>
            <a:r>
              <a:rPr lang="en-US" dirty="0" smtClean="0"/>
              <a:t>&lt;?xml version="1.0" encoding="UTF-8"?&gt;</a:t>
            </a:r>
          </a:p>
          <a:p>
            <a:pPr>
              <a:buNone/>
            </a:pPr>
            <a:r>
              <a:rPr lang="en-US" dirty="0" smtClean="0"/>
              <a:t>&lt;</a:t>
            </a:r>
            <a:r>
              <a:rPr lang="en-US" dirty="0" err="1" smtClean="0"/>
              <a:t>productdata</a:t>
            </a:r>
            <a:r>
              <a:rPr lang="en-US" dirty="0" smtClean="0"/>
              <a:t> </a:t>
            </a:r>
            <a:r>
              <a:rPr lang="en-US" dirty="0" err="1" smtClean="0"/>
              <a:t>xmlns:xsi</a:t>
            </a:r>
            <a:r>
              <a:rPr lang="en-US" dirty="0" smtClean="0"/>
              <a:t>="http://www.w3.org/2001/XMLSchema-instance" </a:t>
            </a:r>
            <a:r>
              <a:rPr lang="en-US" dirty="0" err="1" smtClean="0"/>
              <a:t>xsi:noNamespaceSchemaLocation</a:t>
            </a:r>
            <a:r>
              <a:rPr lang="en-US" dirty="0" smtClean="0"/>
              <a:t>="product.xsd"&gt;</a:t>
            </a:r>
          </a:p>
          <a:p>
            <a:pPr>
              <a:buNone/>
            </a:pPr>
            <a:r>
              <a:rPr lang="en-US" dirty="0" smtClean="0"/>
              <a:t>	&lt;product&gt;</a:t>
            </a:r>
          </a:p>
          <a:p>
            <a:pPr>
              <a:buNone/>
            </a:pPr>
            <a:r>
              <a:rPr lang="en-US" dirty="0" smtClean="0"/>
              <a:t>		&lt;</a:t>
            </a:r>
            <a:r>
              <a:rPr lang="en-US" dirty="0" err="1" smtClean="0"/>
              <a:t>productname</a:t>
            </a:r>
            <a:r>
              <a:rPr lang="en-US" dirty="0" smtClean="0"/>
              <a:t>&gt;pen&lt;/</a:t>
            </a:r>
            <a:r>
              <a:rPr lang="en-US" dirty="0" err="1" smtClean="0"/>
              <a:t>productname</a:t>
            </a:r>
            <a:r>
              <a:rPr lang="en-US" dirty="0" smtClean="0"/>
              <a:t>&gt;</a:t>
            </a:r>
          </a:p>
          <a:p>
            <a:pPr>
              <a:buNone/>
            </a:pPr>
            <a:r>
              <a:rPr lang="en-US" dirty="0" smtClean="0"/>
              <a:t>		&lt;description&gt;flair&lt;/description&gt;</a:t>
            </a:r>
          </a:p>
          <a:p>
            <a:pPr>
              <a:buNone/>
            </a:pPr>
            <a:r>
              <a:rPr lang="en-US" dirty="0" smtClean="0"/>
              <a:t>	&lt;price&gt;200&lt;/price&gt;</a:t>
            </a:r>
          </a:p>
          <a:p>
            <a:pPr>
              <a:buNone/>
            </a:pPr>
            <a:r>
              <a:rPr lang="en-US" dirty="0" smtClean="0"/>
              <a:t>		&lt;quantity&gt;12&lt;/quantity&gt;</a:t>
            </a:r>
          </a:p>
          <a:p>
            <a:pPr>
              <a:buNone/>
            </a:pPr>
            <a:r>
              <a:rPr lang="en-US" dirty="0" smtClean="0"/>
              <a:t>	&lt;/product&gt;</a:t>
            </a:r>
          </a:p>
          <a:p>
            <a:pPr>
              <a:buNone/>
            </a:pPr>
            <a:r>
              <a:rPr lang="en-US" dirty="0" smtClean="0"/>
              <a:t>&lt;/</a:t>
            </a:r>
            <a:r>
              <a:rPr lang="en-US" dirty="0" err="1" smtClean="0"/>
              <a:t>productdata</a:t>
            </a:r>
            <a:r>
              <a:rPr lang="en-US" dirty="0" smtClean="0"/>
              <a:t>&gt;  ………..create xml file in </a:t>
            </a:r>
            <a:r>
              <a:rPr lang="en-US" dirty="0" err="1" smtClean="0"/>
              <a:t>xmlspy</a:t>
            </a:r>
            <a:r>
              <a:rPr lang="en-US" dirty="0" smtClean="0"/>
              <a:t> and browse through the schema file(product.xsd)…it adds the </a:t>
            </a:r>
            <a:r>
              <a:rPr lang="en-US" dirty="0" err="1" smtClean="0"/>
              <a:t>xsi</a:t>
            </a:r>
            <a:r>
              <a:rPr lang="en-US" dirty="0" smtClean="0"/>
              <a:t> prefix</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Declaring attributes in XML-Schema</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dirty="0" smtClean="0"/>
              <a:t>&lt;attribute name=“</a:t>
            </a:r>
            <a:r>
              <a:rPr lang="en-US" dirty="0" err="1" smtClean="0"/>
              <a:t>attributename</a:t>
            </a:r>
            <a:r>
              <a:rPr lang="en-US" dirty="0" smtClean="0"/>
              <a:t>” </a:t>
            </a:r>
            <a:r>
              <a:rPr lang="en-US" dirty="0" smtClean="0">
                <a:solidFill>
                  <a:srgbClr val="FF0000"/>
                </a:solidFill>
                <a:effectLst>
                  <a:outerShdw blurRad="38100" dist="38100" dir="2700000" algn="tl">
                    <a:srgbClr val="000000">
                      <a:alpha val="43137"/>
                    </a:srgbClr>
                  </a:outerShdw>
                </a:effectLst>
              </a:rPr>
              <a:t>default=“</a:t>
            </a:r>
            <a:r>
              <a:rPr lang="en-US" dirty="0" err="1" smtClean="0">
                <a:solidFill>
                  <a:srgbClr val="FF0000"/>
                </a:solidFill>
                <a:effectLst>
                  <a:outerShdw blurRad="38100" dist="38100" dir="2700000" algn="tl">
                    <a:srgbClr val="000000">
                      <a:alpha val="43137"/>
                    </a:srgbClr>
                  </a:outerShdw>
                </a:effectLst>
              </a:rPr>
              <a:t>defaultvalue</a:t>
            </a:r>
            <a:r>
              <a:rPr lang="en-US" dirty="0" smtClean="0">
                <a:solidFill>
                  <a:srgbClr val="FF0000"/>
                </a:solidFill>
                <a:effectLst>
                  <a:outerShdw blurRad="38100" dist="38100" dir="2700000" algn="tl">
                    <a:srgbClr val="000000">
                      <a:alpha val="43137"/>
                    </a:srgbClr>
                  </a:outerShdw>
                </a:effectLst>
              </a:rPr>
              <a:t>” fixed=“</a:t>
            </a:r>
            <a:r>
              <a:rPr lang="en-US" dirty="0" err="1" smtClean="0">
                <a:solidFill>
                  <a:srgbClr val="FF0000"/>
                </a:solidFill>
                <a:effectLst>
                  <a:outerShdw blurRad="38100" dist="38100" dir="2700000" algn="tl">
                    <a:srgbClr val="000000">
                      <a:alpha val="43137"/>
                    </a:srgbClr>
                  </a:outerShdw>
                </a:effectLst>
              </a:rPr>
              <a:t>fixedvalue</a:t>
            </a:r>
            <a:r>
              <a:rPr lang="en-US" dirty="0" smtClean="0">
                <a:solidFill>
                  <a:srgbClr val="FF0000"/>
                </a:solidFill>
                <a:effectLst>
                  <a:outerShdw blurRad="38100" dist="38100" dir="2700000" algn="tl">
                    <a:srgbClr val="000000">
                      <a:alpha val="43137"/>
                    </a:srgbClr>
                  </a:outerShdw>
                </a:effectLst>
              </a:rPr>
              <a:t>” ref=“</a:t>
            </a:r>
            <a:r>
              <a:rPr lang="en-US" dirty="0" err="1" smtClean="0">
                <a:solidFill>
                  <a:srgbClr val="FF0000"/>
                </a:solidFill>
                <a:effectLst>
                  <a:outerShdw blurRad="38100" dist="38100" dir="2700000" algn="tl">
                    <a:srgbClr val="000000">
                      <a:alpha val="43137"/>
                    </a:srgbClr>
                  </a:outerShdw>
                </a:effectLst>
              </a:rPr>
              <a:t>attributename</a:t>
            </a:r>
            <a:r>
              <a:rPr lang="en-US" dirty="0" smtClean="0">
                <a:solidFill>
                  <a:srgbClr val="FF0000"/>
                </a:solidFill>
                <a:effectLst>
                  <a:outerShdw blurRad="38100" dist="38100" dir="2700000" algn="tl">
                    <a:srgbClr val="000000">
                      <a:alpha val="43137"/>
                    </a:srgbClr>
                  </a:outerShdw>
                </a:effectLst>
              </a:rPr>
              <a:t>” </a:t>
            </a:r>
            <a:r>
              <a:rPr lang="en-US" dirty="0" smtClean="0"/>
              <a:t>type=“</a:t>
            </a:r>
            <a:r>
              <a:rPr lang="en-US" dirty="0" err="1" smtClean="0"/>
              <a:t>datatypename</a:t>
            </a:r>
            <a:r>
              <a:rPr lang="en-US" dirty="0" smtClean="0"/>
              <a:t>” </a:t>
            </a:r>
            <a:r>
              <a:rPr lang="en-US" dirty="0" smtClean="0">
                <a:solidFill>
                  <a:srgbClr val="FF0000"/>
                </a:solidFill>
                <a:effectLst>
                  <a:outerShdw blurRad="38100" dist="38100" dir="2700000" algn="tl">
                    <a:srgbClr val="000000">
                      <a:alpha val="43137"/>
                    </a:srgbClr>
                  </a:outerShdw>
                </a:effectLst>
              </a:rPr>
              <a:t>use=“value”</a:t>
            </a:r>
            <a:r>
              <a:rPr lang="en-US" dirty="0" smtClean="0"/>
              <a:t>/&gt;</a:t>
            </a:r>
          </a:p>
          <a:p>
            <a:pPr>
              <a:buNone/>
            </a:pPr>
            <a:endParaRPr lang="en-US" dirty="0" smtClean="0"/>
          </a:p>
          <a:p>
            <a:pPr>
              <a:buNone/>
            </a:pPr>
            <a:r>
              <a:rPr lang="en-US" dirty="0" smtClean="0">
                <a:solidFill>
                  <a:srgbClr val="FF0000"/>
                </a:solidFill>
                <a:effectLst>
                  <a:outerShdw blurRad="38100" dist="38100" dir="2700000" algn="tl">
                    <a:srgbClr val="000000">
                      <a:alpha val="43137"/>
                    </a:srgbClr>
                  </a:outerShdw>
                </a:effectLst>
              </a:rPr>
              <a:t>Optional:</a:t>
            </a:r>
          </a:p>
          <a:p>
            <a:pPr>
              <a:buNone/>
            </a:pPr>
            <a:r>
              <a:rPr lang="en-US" dirty="0" smtClean="0">
                <a:solidFill>
                  <a:srgbClr val="FF0000"/>
                </a:solidFill>
                <a:effectLst>
                  <a:outerShdw blurRad="38100" dist="38100" dir="2700000" algn="tl">
                    <a:srgbClr val="000000">
                      <a:alpha val="43137"/>
                    </a:srgbClr>
                  </a:outerShdw>
                </a:effectLst>
              </a:rPr>
              <a:t>default, fixed (but both cannot occur together),</a:t>
            </a:r>
          </a:p>
          <a:p>
            <a:pPr>
              <a:buNone/>
            </a:pPr>
            <a:r>
              <a:rPr lang="en-US" dirty="0" smtClean="0">
                <a:solidFill>
                  <a:srgbClr val="FF0000"/>
                </a:solidFill>
                <a:effectLst>
                  <a:outerShdw blurRad="38100" dist="38100" dir="2700000" algn="tl">
                    <a:srgbClr val="000000">
                      <a:alpha val="43137"/>
                    </a:srgbClr>
                  </a:outerShdw>
                </a:effectLst>
              </a:rPr>
              <a:t>ref (used to refer a user-defined attribute declared in same or other </a:t>
            </a:r>
            <a:r>
              <a:rPr lang="en-US" dirty="0" err="1" smtClean="0">
                <a:solidFill>
                  <a:srgbClr val="FF0000"/>
                </a:solidFill>
                <a:effectLst>
                  <a:outerShdw blurRad="38100" dist="38100" dir="2700000" algn="tl">
                    <a:srgbClr val="000000">
                      <a:alpha val="43137"/>
                    </a:srgbClr>
                  </a:outerShdw>
                </a:effectLst>
              </a:rPr>
              <a:t>xsd</a:t>
            </a:r>
            <a:r>
              <a:rPr lang="en-US" dirty="0" smtClean="0">
                <a:solidFill>
                  <a:srgbClr val="FF0000"/>
                </a:solidFill>
                <a:effectLst>
                  <a:outerShdw blurRad="38100" dist="38100" dir="2700000" algn="tl">
                    <a:srgbClr val="000000">
                      <a:alpha val="43137"/>
                    </a:srgbClr>
                  </a:outerShdw>
                </a:effectLst>
              </a:rPr>
              <a:t>, you cannot refer and declare an attribute in the same declaration statement), use</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attribute</a:t>
            </a:r>
            <a:endParaRPr lang="en-US" dirty="0"/>
          </a:p>
        </p:txBody>
      </p:sp>
      <p:sp>
        <p:nvSpPr>
          <p:cNvPr id="3" name="Content Placeholder 2"/>
          <p:cNvSpPr>
            <a:spLocks noGrp="1"/>
          </p:cNvSpPr>
          <p:nvPr>
            <p:ph idx="1"/>
          </p:nvPr>
        </p:nvSpPr>
        <p:spPr/>
        <p:txBody>
          <a:bodyPr/>
          <a:lstStyle/>
          <a:p>
            <a:r>
              <a:rPr lang="en-US" dirty="0" smtClean="0"/>
              <a:t>Optional – specifies that the user-defined attribute in the XML document is not compulsory. Default value of use is optional. </a:t>
            </a:r>
          </a:p>
          <a:p>
            <a:r>
              <a:rPr lang="en-US" dirty="0" smtClean="0"/>
              <a:t>&lt;</a:t>
            </a:r>
            <a:r>
              <a:rPr lang="en-US" dirty="0" err="1" smtClean="0"/>
              <a:t>xsd:attribute</a:t>
            </a:r>
            <a:r>
              <a:rPr lang="en-US" dirty="0" smtClean="0"/>
              <a:t> name=“price” type=“</a:t>
            </a:r>
            <a:r>
              <a:rPr lang="en-US" dirty="0" err="1" smtClean="0"/>
              <a:t>xsd:integer</a:t>
            </a:r>
            <a:r>
              <a:rPr lang="en-US" dirty="0" smtClean="0"/>
              <a:t>” use=“optional” /&gt;</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attribute</a:t>
            </a:r>
            <a:endParaRPr lang="en-US" dirty="0"/>
          </a:p>
        </p:txBody>
      </p:sp>
      <p:sp>
        <p:nvSpPr>
          <p:cNvPr id="3" name="Content Placeholder 2"/>
          <p:cNvSpPr>
            <a:spLocks noGrp="1"/>
          </p:cNvSpPr>
          <p:nvPr>
            <p:ph idx="1"/>
          </p:nvPr>
        </p:nvSpPr>
        <p:spPr/>
        <p:txBody>
          <a:bodyPr/>
          <a:lstStyle/>
          <a:p>
            <a:r>
              <a:rPr lang="en-US" dirty="0" smtClean="0"/>
              <a:t>required – Specifies that the attribute must occur in the xml document that conforms to schema. If you do not specify the value for required attribute an error is generated.</a:t>
            </a:r>
          </a:p>
          <a:p>
            <a:r>
              <a:rPr lang="en-US" dirty="0" smtClean="0"/>
              <a:t>&lt;</a:t>
            </a:r>
            <a:r>
              <a:rPr lang="en-US" dirty="0" err="1" smtClean="0"/>
              <a:t>xsd:attribute</a:t>
            </a:r>
            <a:r>
              <a:rPr lang="en-US" dirty="0" smtClean="0"/>
              <a:t> name=“price” type=“</a:t>
            </a:r>
            <a:r>
              <a:rPr lang="en-US" dirty="0" err="1" smtClean="0"/>
              <a:t>xsd:integer</a:t>
            </a:r>
            <a:r>
              <a:rPr lang="en-US" dirty="0" smtClean="0"/>
              <a:t>” use=“required” /&gt;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Schema file - .</a:t>
            </a:r>
            <a:r>
              <a:rPr lang="en-US" dirty="0" err="1" smtClean="0"/>
              <a:t>xsd</a:t>
            </a:r>
            <a:r>
              <a:rPr lang="en-US" dirty="0" smtClean="0"/>
              <a:t> extension</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10000"/>
          </a:bodyPr>
          <a:lstStyle/>
          <a:p>
            <a:pPr>
              <a:buNone/>
            </a:pPr>
            <a:r>
              <a:rPr lang="en-US" dirty="0" smtClean="0"/>
              <a:t>&lt;</a:t>
            </a:r>
            <a:r>
              <a:rPr lang="en-US" dirty="0" err="1" smtClean="0"/>
              <a:t>xsd:schema</a:t>
            </a:r>
            <a:r>
              <a:rPr lang="en-US" dirty="0" smtClean="0"/>
              <a:t> </a:t>
            </a:r>
            <a:r>
              <a:rPr lang="en-US" dirty="0" err="1" smtClean="0"/>
              <a:t>xmlns:xsd</a:t>
            </a:r>
            <a:r>
              <a:rPr lang="en-US" dirty="0" smtClean="0"/>
              <a:t>=</a:t>
            </a:r>
            <a:r>
              <a:rPr lang="en-US" dirty="0" smtClean="0">
                <a:hlinkClick r:id="rId2"/>
              </a:rPr>
              <a:t>“http://www.w3.org/2001/XMLSchema</a:t>
            </a:r>
            <a:r>
              <a:rPr lang="en-US" dirty="0" smtClean="0"/>
              <a:t>”&gt;…..explicit declaration</a:t>
            </a:r>
          </a:p>
          <a:p>
            <a:pPr>
              <a:buNone/>
            </a:pPr>
            <a:endParaRPr lang="en-US" dirty="0" smtClean="0"/>
          </a:p>
          <a:p>
            <a:pPr>
              <a:buNone/>
            </a:pPr>
            <a:r>
              <a:rPr lang="en-US" dirty="0" smtClean="0"/>
              <a:t>&lt;</a:t>
            </a:r>
            <a:r>
              <a:rPr lang="en-US" dirty="0" err="1" smtClean="0"/>
              <a:t>xsd:element</a:t>
            </a:r>
            <a:r>
              <a:rPr lang="en-US" dirty="0" smtClean="0"/>
              <a:t> name=“product” type=“prod”/&gt;</a:t>
            </a:r>
          </a:p>
          <a:p>
            <a:pPr>
              <a:buNone/>
            </a:pPr>
            <a:r>
              <a:rPr lang="en-US" dirty="0" smtClean="0"/>
              <a:t>&lt;</a:t>
            </a:r>
            <a:r>
              <a:rPr lang="en-US" dirty="0" err="1" smtClean="0"/>
              <a:t>xsd:complexType</a:t>
            </a:r>
            <a:r>
              <a:rPr lang="en-US" dirty="0" smtClean="0"/>
              <a:t> name=“prod”&gt;</a:t>
            </a:r>
          </a:p>
          <a:p>
            <a:pPr>
              <a:buNone/>
            </a:pPr>
            <a:r>
              <a:rPr lang="en-US" dirty="0" smtClean="0"/>
              <a:t>&lt;</a:t>
            </a:r>
            <a:r>
              <a:rPr lang="en-US" dirty="0" err="1" smtClean="0"/>
              <a:t>xsd:sequence</a:t>
            </a:r>
            <a:r>
              <a:rPr lang="en-US" dirty="0" smtClean="0"/>
              <a:t>&gt;</a:t>
            </a:r>
          </a:p>
          <a:p>
            <a:pPr>
              <a:buNone/>
            </a:pPr>
            <a:r>
              <a:rPr lang="en-US" dirty="0" smtClean="0"/>
              <a:t>&lt;</a:t>
            </a:r>
            <a:r>
              <a:rPr lang="en-US" dirty="0" err="1" smtClean="0"/>
              <a:t>xsd:element</a:t>
            </a:r>
            <a:r>
              <a:rPr lang="en-US" dirty="0" smtClean="0"/>
              <a:t> name=“</a:t>
            </a:r>
            <a:r>
              <a:rPr lang="en-US" dirty="0" err="1" smtClean="0"/>
              <a:t>productname</a:t>
            </a:r>
            <a:r>
              <a:rPr lang="en-US" dirty="0" smtClean="0"/>
              <a:t>” type=“</a:t>
            </a:r>
            <a:r>
              <a:rPr lang="en-US" dirty="0" err="1" smtClean="0"/>
              <a:t>xsd</a:t>
            </a:r>
            <a:endParaRPr lang="en-US" dirty="0" smtClean="0"/>
          </a:p>
          <a:p>
            <a:pPr>
              <a:buNone/>
            </a:pPr>
            <a:r>
              <a:rPr lang="en-US" dirty="0" smtClean="0"/>
              <a:t>:string”/&gt;</a:t>
            </a:r>
          </a:p>
          <a:p>
            <a:pPr>
              <a:buNone/>
            </a:pPr>
            <a:r>
              <a:rPr lang="en-US" dirty="0" smtClean="0"/>
              <a:t>&lt;</a:t>
            </a:r>
            <a:r>
              <a:rPr lang="en-US" dirty="0" err="1" smtClean="0"/>
              <a:t>xsd:element</a:t>
            </a:r>
            <a:r>
              <a:rPr lang="en-US" dirty="0" smtClean="0"/>
              <a:t> name=“description” type=“</a:t>
            </a:r>
            <a:r>
              <a:rPr lang="en-US" dirty="0" err="1" smtClean="0"/>
              <a:t>xsd:string</a:t>
            </a:r>
            <a:r>
              <a:rPr lang="en-US" dirty="0" smtClean="0"/>
              <a:t>”/&gt;</a:t>
            </a:r>
          </a:p>
          <a:p>
            <a:pPr>
              <a:buNone/>
            </a:pPr>
            <a:r>
              <a:rPr lang="en-US" dirty="0" smtClean="0"/>
              <a:t>&lt;</a:t>
            </a:r>
            <a:r>
              <a:rPr lang="en-US" dirty="0" err="1" smtClean="0"/>
              <a:t>xsd:element</a:t>
            </a:r>
            <a:r>
              <a:rPr lang="en-US" dirty="0" smtClean="0"/>
              <a:t> name=“price” type=“</a:t>
            </a:r>
            <a:r>
              <a:rPr lang="en-US" dirty="0" err="1" smtClean="0"/>
              <a:t>xsd:positiveInteger</a:t>
            </a:r>
            <a:r>
              <a:rPr lang="en-US" dirty="0" smtClean="0"/>
              <a:t>”/&gt;</a:t>
            </a:r>
          </a:p>
          <a:p>
            <a:pPr>
              <a:buNone/>
            </a:pPr>
            <a:r>
              <a:rPr lang="en-US" dirty="0" smtClean="0"/>
              <a:t>&lt;</a:t>
            </a:r>
            <a:r>
              <a:rPr lang="en-US" dirty="0" err="1" smtClean="0"/>
              <a:t>xsd:element</a:t>
            </a:r>
            <a:r>
              <a:rPr lang="en-US" dirty="0" smtClean="0"/>
              <a:t> name=“quantity” type=“</a:t>
            </a:r>
            <a:r>
              <a:rPr lang="en-US" dirty="0" err="1" smtClean="0"/>
              <a:t>xsd:integer</a:t>
            </a:r>
            <a:r>
              <a:rPr lang="en-US" dirty="0" smtClean="0"/>
              <a:t>”/&gt;</a:t>
            </a:r>
          </a:p>
          <a:p>
            <a:pPr>
              <a:buNone/>
            </a:pPr>
            <a:endParaRPr lang="en-US" dirty="0" smtClean="0"/>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dirty="0" smtClean="0"/>
              <a:t>&lt;/</a:t>
            </a:r>
            <a:r>
              <a:rPr lang="en-US" dirty="0" err="1" smtClean="0"/>
              <a:t>xsd:sequence</a:t>
            </a:r>
            <a:r>
              <a:rPr lang="en-US" dirty="0" smtClean="0"/>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xsd:attribute</a:t>
            </a:r>
            <a:r>
              <a:rPr lang="en-US" dirty="0" smtClean="0">
                <a:solidFill>
                  <a:srgbClr val="FF0000"/>
                </a:solidFill>
                <a:effectLst>
                  <a:outerShdw blurRad="38100" dist="38100" dir="2700000" algn="tl">
                    <a:srgbClr val="000000">
                      <a:alpha val="43137"/>
                    </a:srgbClr>
                  </a:outerShdw>
                </a:effectLst>
              </a:rPr>
              <a:t> name=“</a:t>
            </a:r>
            <a:r>
              <a:rPr lang="en-US" dirty="0" err="1" smtClean="0">
                <a:solidFill>
                  <a:srgbClr val="FF0000"/>
                </a:solidFill>
                <a:effectLst>
                  <a:outerShdw blurRad="38100" dist="38100" dir="2700000" algn="tl">
                    <a:srgbClr val="000000">
                      <a:alpha val="43137"/>
                    </a:srgbClr>
                  </a:outerShdw>
                </a:effectLst>
              </a:rPr>
              <a:t>proid</a:t>
            </a:r>
            <a:r>
              <a:rPr lang="en-US" dirty="0" smtClean="0">
                <a:solidFill>
                  <a:srgbClr val="FF0000"/>
                </a:solidFill>
                <a:effectLst>
                  <a:outerShdw blurRad="38100" dist="38100" dir="2700000" algn="tl">
                    <a:srgbClr val="000000">
                      <a:alpha val="43137"/>
                    </a:srgbClr>
                  </a:outerShdw>
                </a:effectLst>
              </a:rPr>
              <a:t>” type=“</a:t>
            </a:r>
            <a:r>
              <a:rPr lang="en-US" dirty="0" err="1" smtClean="0">
                <a:solidFill>
                  <a:srgbClr val="FF0000"/>
                </a:solidFill>
                <a:effectLst>
                  <a:outerShdw blurRad="38100" dist="38100" dir="2700000" algn="tl">
                    <a:srgbClr val="000000">
                      <a:alpha val="43137"/>
                    </a:srgbClr>
                  </a:outerShdw>
                </a:effectLst>
              </a:rPr>
              <a:t>xsd:string</a:t>
            </a:r>
            <a:r>
              <a:rPr lang="en-US" dirty="0" smtClean="0">
                <a:solidFill>
                  <a:srgbClr val="FF0000"/>
                </a:solidFill>
                <a:effectLst>
                  <a:outerShdw blurRad="38100" dist="38100" dir="2700000" algn="tl">
                    <a:srgbClr val="000000">
                      <a:alpha val="43137"/>
                    </a:srgbClr>
                  </a:outerShdw>
                </a:effectLst>
              </a:rPr>
              <a:t>” use=“required”&gt;</a:t>
            </a:r>
          </a:p>
          <a:p>
            <a:pPr>
              <a:buNone/>
            </a:pPr>
            <a:r>
              <a:rPr lang="en-US" dirty="0" smtClean="0"/>
              <a:t>&lt;/</a:t>
            </a:r>
            <a:r>
              <a:rPr lang="en-US" dirty="0" err="1" smtClean="0"/>
              <a:t>xsd:attribute</a:t>
            </a:r>
            <a:r>
              <a:rPr lang="en-US" dirty="0" smtClean="0"/>
              <a:t>&gt;</a:t>
            </a:r>
          </a:p>
          <a:p>
            <a:pPr>
              <a:buNone/>
            </a:pPr>
            <a:r>
              <a:rPr lang="en-US" dirty="0" smtClean="0"/>
              <a:t>&lt;/</a:t>
            </a:r>
            <a:r>
              <a:rPr lang="en-US" dirty="0" err="1" smtClean="0"/>
              <a:t>xsd:complexType</a:t>
            </a:r>
            <a:r>
              <a:rPr lang="en-US" dirty="0" smtClean="0"/>
              <a:t>&gt;</a:t>
            </a:r>
          </a:p>
          <a:p>
            <a:pPr>
              <a:buNone/>
            </a:pPr>
            <a:r>
              <a:rPr lang="en-US" dirty="0" smtClean="0"/>
              <a:t>&lt;/</a:t>
            </a:r>
            <a:r>
              <a:rPr lang="en-US" dirty="0" err="1" smtClean="0"/>
              <a:t>xsd:element</a:t>
            </a:r>
            <a:r>
              <a:rPr lang="en-US" dirty="0" smtClean="0"/>
              <a:t>&gt;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US" dirty="0" smtClean="0"/>
              <a:t>Global – attributes declared outside all element declarations, reusability</a:t>
            </a:r>
          </a:p>
          <a:p>
            <a:pPr>
              <a:buNone/>
            </a:pPr>
            <a:r>
              <a:rPr lang="en-US" dirty="0" smtClean="0"/>
              <a:t>&lt;</a:t>
            </a:r>
            <a:r>
              <a:rPr lang="en-US" dirty="0" err="1" smtClean="0"/>
              <a:t>xsd:schema</a:t>
            </a:r>
            <a:r>
              <a:rPr lang="en-US" dirty="0" smtClean="0"/>
              <a:t>&gt;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xsd:attribute</a:t>
            </a:r>
            <a:r>
              <a:rPr lang="en-US" dirty="0" smtClean="0">
                <a:solidFill>
                  <a:srgbClr val="FF0000"/>
                </a:solidFill>
                <a:effectLst>
                  <a:outerShdw blurRad="38100" dist="38100" dir="2700000" algn="tl">
                    <a:srgbClr val="000000">
                      <a:alpha val="43137"/>
                    </a:srgbClr>
                  </a:outerShdw>
                </a:effectLst>
              </a:rPr>
              <a:t> name=“name” type=“</a:t>
            </a:r>
            <a:r>
              <a:rPr lang="en-US" dirty="0" err="1" smtClean="0">
                <a:solidFill>
                  <a:srgbClr val="FF0000"/>
                </a:solidFill>
                <a:effectLst>
                  <a:outerShdw blurRad="38100" dist="38100" dir="2700000" algn="tl">
                    <a:srgbClr val="000000">
                      <a:alpha val="43137"/>
                    </a:srgbClr>
                  </a:outerShdw>
                </a:effectLst>
              </a:rPr>
              <a:t>xsd:string</a:t>
            </a:r>
            <a:r>
              <a:rPr lang="en-US" dirty="0" smtClean="0">
                <a:solidFill>
                  <a:srgbClr val="FF0000"/>
                </a:solidFill>
                <a:effectLst>
                  <a:outerShdw blurRad="38100" dist="38100" dir="2700000" algn="tl">
                    <a:srgbClr val="000000">
                      <a:alpha val="43137"/>
                    </a:srgbClr>
                  </a:outerShdw>
                </a:effectLst>
              </a:rPr>
              <a:t>”/&gt;</a:t>
            </a:r>
          </a:p>
          <a:p>
            <a:pPr>
              <a:buNone/>
            </a:pPr>
            <a:r>
              <a:rPr lang="en-US" dirty="0" smtClean="0"/>
              <a:t>&lt;/</a:t>
            </a:r>
            <a:r>
              <a:rPr lang="en-US" dirty="0" err="1" smtClean="0"/>
              <a:t>xsd:schema</a:t>
            </a:r>
            <a:r>
              <a:rPr lang="en-US" dirty="0" smtClean="0"/>
              <a:t>&gt;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pPr>
              <a:buNone/>
            </a:pPr>
            <a:r>
              <a:rPr lang="en-US" dirty="0" smtClean="0"/>
              <a:t>&lt;</a:t>
            </a:r>
            <a:r>
              <a:rPr lang="en-US" dirty="0" err="1" smtClean="0"/>
              <a:t>xsd:element</a:t>
            </a:r>
            <a:r>
              <a:rPr lang="en-US" dirty="0" smtClean="0"/>
              <a:t> name=“book” type=“</a:t>
            </a:r>
            <a:r>
              <a:rPr lang="en-US" dirty="0" err="1" smtClean="0"/>
              <a:t>booktype</a:t>
            </a:r>
            <a:r>
              <a:rPr lang="en-US" dirty="0" smtClean="0"/>
              <a:t>”/&gt;</a:t>
            </a:r>
          </a:p>
          <a:p>
            <a:pPr>
              <a:buNone/>
            </a:pPr>
            <a:r>
              <a:rPr lang="en-US" dirty="0" smtClean="0"/>
              <a:t>&lt;</a:t>
            </a:r>
            <a:r>
              <a:rPr lang="en-US" dirty="0" err="1" smtClean="0"/>
              <a:t>xsd:complexType</a:t>
            </a:r>
            <a:r>
              <a:rPr lang="en-US" dirty="0" smtClean="0"/>
              <a:t> name=“</a:t>
            </a:r>
            <a:r>
              <a:rPr lang="en-US" dirty="0" err="1" smtClean="0"/>
              <a:t>booktype</a:t>
            </a:r>
            <a:r>
              <a:rPr lang="en-US" dirty="0" smtClean="0"/>
              <a:t>”&gt;</a:t>
            </a:r>
          </a:p>
          <a:p>
            <a:pPr>
              <a:buNone/>
            </a:pPr>
            <a:r>
              <a:rPr lang="en-US" dirty="0" smtClean="0"/>
              <a: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xsd:attribute</a:t>
            </a:r>
            <a:r>
              <a:rPr lang="en-US" dirty="0" smtClean="0">
                <a:solidFill>
                  <a:srgbClr val="FF0000"/>
                </a:solidFill>
                <a:effectLst>
                  <a:outerShdw blurRad="38100" dist="38100" dir="2700000" algn="tl">
                    <a:srgbClr val="000000">
                      <a:alpha val="43137"/>
                    </a:srgbClr>
                  </a:outerShdw>
                </a:effectLst>
              </a:rPr>
              <a:t> ref=“name” /&gt;</a:t>
            </a:r>
          </a:p>
          <a:p>
            <a:pPr>
              <a:buNone/>
            </a:pPr>
            <a:r>
              <a:rPr lang="en-US" dirty="0" smtClean="0"/>
              <a:t>…..</a:t>
            </a:r>
          </a:p>
          <a:p>
            <a:pPr>
              <a:buNone/>
            </a:pPr>
            <a:r>
              <a:rPr lang="en-US" dirty="0" smtClean="0"/>
              <a:t>&lt;/</a:t>
            </a:r>
            <a:r>
              <a:rPr lang="en-US" dirty="0" err="1" smtClean="0"/>
              <a:t>xsd:complexType</a:t>
            </a:r>
            <a:r>
              <a:rPr lang="en-US" dirty="0" smtClean="0"/>
              <a:t>&gt;</a:t>
            </a:r>
          </a:p>
          <a:p>
            <a:pPr>
              <a:buNone/>
            </a:pPr>
            <a:r>
              <a:rPr lang="en-US" dirty="0" smtClean="0"/>
              <a:t>&lt;</a:t>
            </a:r>
            <a:r>
              <a:rPr lang="en-US" dirty="0" err="1" smtClean="0"/>
              <a:t>xsd:element</a:t>
            </a:r>
            <a:r>
              <a:rPr lang="en-US" dirty="0" smtClean="0"/>
              <a:t> name=“author” type=“</a:t>
            </a:r>
            <a:r>
              <a:rPr lang="en-US" dirty="0" err="1" smtClean="0"/>
              <a:t>authortype</a:t>
            </a:r>
            <a:r>
              <a:rPr lang="en-US" dirty="0" smtClean="0"/>
              <a:t>”/&gt;</a:t>
            </a:r>
          </a:p>
          <a:p>
            <a:pPr>
              <a:buNone/>
            </a:pPr>
            <a:r>
              <a:rPr lang="en-US" dirty="0" smtClean="0"/>
              <a:t>&lt;</a:t>
            </a:r>
            <a:r>
              <a:rPr lang="en-US" dirty="0" err="1" smtClean="0"/>
              <a:t>xsd:complexType</a:t>
            </a:r>
            <a:r>
              <a:rPr lang="en-US" dirty="0" smtClean="0"/>
              <a:t> name=“</a:t>
            </a:r>
            <a:r>
              <a:rPr lang="en-US" dirty="0" err="1" smtClean="0"/>
              <a:t>authortype</a:t>
            </a:r>
            <a:r>
              <a:rPr lang="en-US" dirty="0" smtClean="0"/>
              <a:t>”&gt;</a:t>
            </a:r>
          </a:p>
          <a:p>
            <a:pPr>
              <a:buNone/>
            </a:pPr>
            <a:r>
              <a:rPr lang="en-US" dirty="0" smtClean="0"/>
              <a:t>…</a:t>
            </a:r>
          </a:p>
          <a:p>
            <a:pPr>
              <a:buNone/>
            </a:pP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xsd:attribute</a:t>
            </a:r>
            <a:r>
              <a:rPr lang="en-US" dirty="0" smtClean="0">
                <a:solidFill>
                  <a:srgbClr val="FF0000"/>
                </a:solidFill>
                <a:effectLst>
                  <a:outerShdw blurRad="38100" dist="38100" dir="2700000" algn="tl">
                    <a:srgbClr val="000000">
                      <a:alpha val="43137"/>
                    </a:srgbClr>
                  </a:outerShdw>
                </a:effectLst>
              </a:rPr>
              <a:t> ref=“name” /&gt;</a:t>
            </a:r>
          </a:p>
          <a:p>
            <a:pPr>
              <a:buNone/>
            </a:pPr>
            <a:r>
              <a:rPr lang="en-US" dirty="0" smtClean="0"/>
              <a:t>…</a:t>
            </a:r>
          </a:p>
          <a:p>
            <a:pPr>
              <a:buNone/>
            </a:pPr>
            <a:r>
              <a:rPr lang="en-US" dirty="0" smtClean="0"/>
              <a:t>&lt;/</a:t>
            </a:r>
            <a:r>
              <a:rPr lang="en-US" dirty="0" err="1" smtClean="0"/>
              <a:t>xsd:complexType</a:t>
            </a:r>
            <a:r>
              <a:rPr lang="en-US" dirty="0" smtClean="0"/>
              <a:t>&gt;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Well-Formed XML document</a:t>
            </a:r>
            <a:endParaRPr lang="en-US" dirty="0"/>
          </a:p>
        </p:txBody>
      </p:sp>
      <p:sp>
        <p:nvSpPr>
          <p:cNvPr id="3" name="Content Placeholder 2"/>
          <p:cNvSpPr>
            <a:spLocks noGrp="1"/>
          </p:cNvSpPr>
          <p:nvPr>
            <p:ph idx="1"/>
          </p:nvPr>
        </p:nvSpPr>
        <p:spPr/>
        <p:txBody>
          <a:bodyPr/>
          <a:lstStyle/>
          <a:p>
            <a:pPr>
              <a:buNone/>
            </a:pPr>
            <a:r>
              <a:rPr lang="en-US" b="1" dirty="0" smtClean="0"/>
              <a:t>Refer ex0.xml</a:t>
            </a:r>
          </a:p>
          <a:p>
            <a:r>
              <a:rPr lang="en-US" b="1" dirty="0" smtClean="0"/>
              <a:t>All XML Elements Must Have a Closing Tag</a:t>
            </a:r>
          </a:p>
          <a:p>
            <a:r>
              <a:rPr lang="en-US" b="1" dirty="0" smtClean="0"/>
              <a:t>XML Tags are Case Sensitive</a:t>
            </a:r>
          </a:p>
          <a:p>
            <a:r>
              <a:rPr lang="en-US" b="1" dirty="0" smtClean="0"/>
              <a:t>XML Elements Must be Properly Nested</a:t>
            </a:r>
          </a:p>
          <a:p>
            <a:r>
              <a:rPr lang="en-US" b="1" dirty="0" smtClean="0"/>
              <a:t>XML Documents Must Have a Root Element</a:t>
            </a:r>
          </a:p>
          <a:p>
            <a:r>
              <a:rPr lang="en-US" b="1" dirty="0" smtClean="0"/>
              <a:t>XML Attribute Values Must be Quoted</a:t>
            </a:r>
          </a:p>
          <a:p>
            <a:r>
              <a:rPr lang="en-US" dirty="0" smtClean="0"/>
              <a:t>Entity References</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smtClean="0"/>
              <a:t>Global attribute declaration cannot include the use attribute.</a:t>
            </a:r>
          </a:p>
          <a:p>
            <a:r>
              <a:rPr lang="en-US" dirty="0" smtClean="0"/>
              <a:t>This is </a:t>
            </a:r>
            <a:r>
              <a:rPr lang="en-US" dirty="0" err="1" smtClean="0"/>
              <a:t>b’cos</a:t>
            </a:r>
            <a:r>
              <a:rPr lang="en-US" dirty="0" smtClean="0"/>
              <a:t> the global attribute declaration cannot specify the way in which the attribute must be used in the XML document.</a:t>
            </a:r>
          </a:p>
          <a:p>
            <a:r>
              <a:rPr lang="en-US" dirty="0" smtClean="0"/>
              <a:t>The use attribute can only be specified while referencing the global attribute from some other place.</a:t>
            </a:r>
          </a:p>
          <a:p>
            <a:r>
              <a:rPr lang="en-US" dirty="0" smtClean="0"/>
              <a:t>Global attributes can be referenced with both simple and complex type.</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Vs local attributes</a:t>
            </a:r>
            <a:endParaRPr lang="en-US" dirty="0"/>
          </a:p>
        </p:txBody>
      </p:sp>
      <p:sp>
        <p:nvSpPr>
          <p:cNvPr id="3" name="Content Placeholder 2"/>
          <p:cNvSpPr>
            <a:spLocks noGrp="1"/>
          </p:cNvSpPr>
          <p:nvPr>
            <p:ph idx="1"/>
          </p:nvPr>
        </p:nvSpPr>
        <p:spPr>
          <a:xfrm>
            <a:off x="457200" y="1143000"/>
            <a:ext cx="8229600" cy="5486400"/>
          </a:xfrm>
        </p:spPr>
        <p:txBody>
          <a:bodyPr>
            <a:normAutofit fontScale="92500"/>
          </a:bodyPr>
          <a:lstStyle/>
          <a:p>
            <a:r>
              <a:rPr lang="en-US" dirty="0" smtClean="0"/>
              <a:t>Global:</a:t>
            </a:r>
          </a:p>
          <a:p>
            <a:pPr>
              <a:buNone/>
            </a:pPr>
            <a:r>
              <a:rPr lang="en-US" dirty="0" smtClean="0"/>
              <a:t>&lt;</a:t>
            </a:r>
            <a:r>
              <a:rPr lang="en-US" dirty="0" err="1" smtClean="0"/>
              <a:t>xs:schema</a:t>
            </a:r>
            <a:r>
              <a:rPr lang="en-US" dirty="0" smtClean="0"/>
              <a:t> </a:t>
            </a:r>
            <a:r>
              <a:rPr lang="en-US" dirty="0" err="1" smtClean="0"/>
              <a:t>xmlns:xs</a:t>
            </a:r>
            <a:r>
              <a:rPr lang="en-US" dirty="0" smtClean="0"/>
              <a:t>="http://www.w3.org/2001/XMLSchema" </a:t>
            </a:r>
            <a:r>
              <a:rPr lang="en-US" dirty="0" err="1" smtClean="0"/>
              <a:t>xmlns</a:t>
            </a:r>
            <a:r>
              <a:rPr lang="en-US" dirty="0" smtClean="0"/>
              <a:t>="http://datypic.com/prod" </a:t>
            </a:r>
            <a:r>
              <a:rPr lang="en-US" dirty="0" err="1" smtClean="0"/>
              <a:t>targetNamespace</a:t>
            </a:r>
            <a:r>
              <a:rPr lang="en-US" dirty="0" smtClean="0"/>
              <a:t>="http://datypic.com/prod"&gt; </a:t>
            </a: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xs:attribute</a:t>
            </a:r>
            <a:r>
              <a:rPr lang="en-US" dirty="0" smtClean="0">
                <a:solidFill>
                  <a:srgbClr val="FF0000"/>
                </a:solidFill>
                <a:effectLst>
                  <a:outerShdw blurRad="38100" dist="38100" dir="2700000" algn="tl">
                    <a:srgbClr val="000000">
                      <a:alpha val="43137"/>
                    </a:srgbClr>
                  </a:outerShdw>
                </a:effectLst>
              </a:rPr>
              <a:t> name="system" type="</a:t>
            </a:r>
            <a:r>
              <a:rPr lang="en-US" dirty="0" err="1" smtClean="0">
                <a:solidFill>
                  <a:srgbClr val="FF0000"/>
                </a:solidFill>
                <a:effectLst>
                  <a:outerShdw blurRad="38100" dist="38100" dir="2700000" algn="tl">
                    <a:srgbClr val="000000">
                      <a:alpha val="43137"/>
                    </a:srgbClr>
                  </a:outerShdw>
                </a:effectLst>
              </a:rPr>
              <a:t>xs:string</a:t>
            </a:r>
            <a:r>
              <a:rPr lang="en-US" dirty="0" smtClean="0">
                <a:solidFill>
                  <a:srgbClr val="FF0000"/>
                </a:solidFill>
                <a:effectLst>
                  <a:outerShdw blurRad="38100" dist="38100" dir="2700000" algn="tl">
                    <a:srgbClr val="000000">
                      <a:alpha val="43137"/>
                    </a:srgbClr>
                  </a:outerShdw>
                </a:effectLst>
              </a:rPr>
              <a:t>"/&gt; &lt;</a:t>
            </a:r>
            <a:r>
              <a:rPr lang="en-US" dirty="0" err="1" smtClean="0">
                <a:solidFill>
                  <a:srgbClr val="FF0000"/>
                </a:solidFill>
                <a:effectLst>
                  <a:outerShdw blurRad="38100" dist="38100" dir="2700000" algn="tl">
                    <a:srgbClr val="000000">
                      <a:alpha val="43137"/>
                    </a:srgbClr>
                  </a:outerShdw>
                </a:effectLst>
              </a:rPr>
              <a:t>xs:attribute</a:t>
            </a:r>
            <a:r>
              <a:rPr lang="en-US" dirty="0" smtClean="0">
                <a:solidFill>
                  <a:srgbClr val="FF0000"/>
                </a:solidFill>
                <a:effectLst>
                  <a:outerShdw blurRad="38100" dist="38100" dir="2700000" algn="tl">
                    <a:srgbClr val="000000">
                      <a:alpha val="43137"/>
                    </a:srgbClr>
                  </a:outerShdw>
                </a:effectLst>
              </a:rPr>
              <a:t> name="dim" type="</a:t>
            </a:r>
            <a:r>
              <a:rPr lang="en-US" dirty="0" err="1" smtClean="0">
                <a:solidFill>
                  <a:srgbClr val="FF0000"/>
                </a:solidFill>
                <a:effectLst>
                  <a:outerShdw blurRad="38100" dist="38100" dir="2700000" algn="tl">
                    <a:srgbClr val="000000">
                      <a:alpha val="43137"/>
                    </a:srgbClr>
                  </a:outerShdw>
                </a:effectLst>
              </a:rPr>
              <a:t>xs:integer</a:t>
            </a:r>
            <a:r>
              <a:rPr lang="en-US" dirty="0" smtClean="0">
                <a:solidFill>
                  <a:srgbClr val="FF0000"/>
                </a:solidFill>
                <a:effectLst>
                  <a:outerShdw blurRad="38100" dist="38100" dir="2700000" algn="tl">
                    <a:srgbClr val="000000">
                      <a:alpha val="43137"/>
                    </a:srgbClr>
                  </a:outerShdw>
                </a:effectLst>
              </a:rPr>
              <a:t>"/&gt; </a:t>
            </a:r>
            <a:r>
              <a:rPr lang="en-US" dirty="0" smtClean="0"/>
              <a:t>&lt;</a:t>
            </a:r>
            <a:r>
              <a:rPr lang="en-US" dirty="0" err="1" smtClean="0"/>
              <a:t>xs:complexType</a:t>
            </a:r>
            <a:r>
              <a:rPr lang="en-US" dirty="0" smtClean="0"/>
              <a:t> name="</a:t>
            </a:r>
            <a:r>
              <a:rPr lang="en-US" dirty="0" err="1" smtClean="0"/>
              <a:t>SizeType</a:t>
            </a:r>
            <a:r>
              <a:rPr lang="en-US" dirty="0" smtClean="0"/>
              <a:t>"&gt;</a:t>
            </a:r>
          </a:p>
          <a:p>
            <a:pPr>
              <a:buNone/>
            </a:pPr>
            <a:r>
              <a:rPr lang="en-US" dirty="0" smtClean="0"/>
              <a:t>     </a:t>
            </a:r>
            <a:r>
              <a:rPr lang="en-US" dirty="0" smtClean="0">
                <a:solidFill>
                  <a:schemeClr val="tx2">
                    <a:lumMod val="60000"/>
                    <a:lumOff val="40000"/>
                  </a:schemeClr>
                </a:solidFill>
                <a:effectLst>
                  <a:outerShdw blurRad="38100" dist="38100" dir="2700000" algn="tl">
                    <a:srgbClr val="000000">
                      <a:alpha val="43137"/>
                    </a:srgbClr>
                  </a:outerShdw>
                </a:effectLst>
              </a:rPr>
              <a:t>&lt;</a:t>
            </a:r>
            <a:r>
              <a:rPr lang="en-US" dirty="0" err="1" smtClean="0">
                <a:solidFill>
                  <a:schemeClr val="tx2">
                    <a:lumMod val="60000"/>
                    <a:lumOff val="40000"/>
                  </a:schemeClr>
                </a:solidFill>
                <a:effectLst>
                  <a:outerShdw blurRad="38100" dist="38100" dir="2700000" algn="tl">
                    <a:srgbClr val="000000">
                      <a:alpha val="43137"/>
                    </a:srgbClr>
                  </a:outerShdw>
                </a:effectLst>
              </a:rPr>
              <a:t>xs:attribute</a:t>
            </a:r>
            <a:r>
              <a:rPr lang="en-US" dirty="0" smtClean="0">
                <a:solidFill>
                  <a:schemeClr val="tx2">
                    <a:lumMod val="60000"/>
                    <a:lumOff val="40000"/>
                  </a:schemeClr>
                </a:solidFill>
                <a:effectLst>
                  <a:outerShdw blurRad="38100" dist="38100" dir="2700000" algn="tl">
                    <a:srgbClr val="000000">
                      <a:alpha val="43137"/>
                    </a:srgbClr>
                  </a:outerShdw>
                </a:effectLst>
              </a:rPr>
              <a:t> ref="system" use="required"/&gt; &lt;</a:t>
            </a:r>
            <a:r>
              <a:rPr lang="en-US" dirty="0" err="1" smtClean="0">
                <a:solidFill>
                  <a:schemeClr val="tx2">
                    <a:lumMod val="60000"/>
                    <a:lumOff val="40000"/>
                  </a:schemeClr>
                </a:solidFill>
                <a:effectLst>
                  <a:outerShdw blurRad="38100" dist="38100" dir="2700000" algn="tl">
                    <a:srgbClr val="000000">
                      <a:alpha val="43137"/>
                    </a:srgbClr>
                  </a:outerShdw>
                </a:effectLst>
              </a:rPr>
              <a:t>xs:attribute</a:t>
            </a:r>
            <a:r>
              <a:rPr lang="en-US" dirty="0" smtClean="0">
                <a:solidFill>
                  <a:schemeClr val="tx2">
                    <a:lumMod val="60000"/>
                    <a:lumOff val="40000"/>
                  </a:schemeClr>
                </a:solidFill>
                <a:effectLst>
                  <a:outerShdw blurRad="38100" dist="38100" dir="2700000" algn="tl">
                    <a:srgbClr val="000000">
                      <a:alpha val="43137"/>
                    </a:srgbClr>
                  </a:outerShdw>
                </a:effectLst>
              </a:rPr>
              <a:t> ref="dim"/&gt; </a:t>
            </a:r>
          </a:p>
          <a:p>
            <a:pPr>
              <a:buNone/>
            </a:pPr>
            <a:r>
              <a:rPr lang="en-US" dirty="0" smtClean="0"/>
              <a:t>&lt;/</a:t>
            </a:r>
            <a:r>
              <a:rPr lang="en-US" dirty="0" err="1" smtClean="0"/>
              <a:t>xs:complexType</a:t>
            </a:r>
            <a:r>
              <a:rPr lang="en-US" dirty="0" smtClean="0"/>
              <a:t>&gt; &lt;/</a:t>
            </a:r>
            <a:r>
              <a:rPr lang="en-US" dirty="0" err="1" smtClean="0"/>
              <a:t>xs:schema</a:t>
            </a:r>
            <a:r>
              <a:rPr lang="en-US" dirty="0" smtClean="0"/>
              <a:t>&gt;</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smtClean="0"/>
              <a:t>Local attributes:</a:t>
            </a:r>
          </a:p>
          <a:p>
            <a:pPr>
              <a:buNone/>
            </a:pPr>
            <a:r>
              <a:rPr lang="en-US" dirty="0" smtClean="0"/>
              <a:t>&lt;</a:t>
            </a:r>
            <a:r>
              <a:rPr lang="en-US" dirty="0" err="1" smtClean="0"/>
              <a:t>xs:schema</a:t>
            </a:r>
            <a:r>
              <a:rPr lang="en-US" dirty="0" smtClean="0"/>
              <a:t> </a:t>
            </a:r>
            <a:r>
              <a:rPr lang="en-US" dirty="0" err="1" smtClean="0"/>
              <a:t>xmlns:xs</a:t>
            </a:r>
            <a:r>
              <a:rPr lang="en-US" dirty="0" smtClean="0"/>
              <a:t>="http://www.w3.org/2001/XMLSchema" </a:t>
            </a:r>
            <a:r>
              <a:rPr lang="en-US" dirty="0" err="1" smtClean="0"/>
              <a:t>xmlns</a:t>
            </a:r>
            <a:r>
              <a:rPr lang="en-US" dirty="0" smtClean="0"/>
              <a:t>="http://datypic.com/prod" </a:t>
            </a:r>
            <a:r>
              <a:rPr lang="en-US" dirty="0" err="1" smtClean="0"/>
              <a:t>targetNamespace</a:t>
            </a:r>
            <a:r>
              <a:rPr lang="en-US" dirty="0" smtClean="0"/>
              <a:t>="http://datypic.com/prod"&gt; &lt;</a:t>
            </a:r>
            <a:r>
              <a:rPr lang="en-US" dirty="0" err="1" smtClean="0"/>
              <a:t>xs:complexType</a:t>
            </a:r>
            <a:r>
              <a:rPr lang="en-US" dirty="0" smtClean="0"/>
              <a:t> name="</a:t>
            </a:r>
            <a:r>
              <a:rPr lang="en-US" dirty="0" err="1" smtClean="0"/>
              <a:t>SizeType</a:t>
            </a:r>
            <a:r>
              <a:rPr lang="en-US" dirty="0" smtClean="0"/>
              <a:t>"&gt; </a:t>
            </a:r>
          </a:p>
          <a:p>
            <a:pPr>
              <a:buNone/>
            </a:pPr>
            <a:r>
              <a:rPr lang="en-US" dirty="0" smtClean="0"/>
              <a:t>    </a:t>
            </a:r>
            <a:r>
              <a:rPr lang="en-US" dirty="0" smtClean="0">
                <a:solidFill>
                  <a:srgbClr val="FF0000"/>
                </a:solidFill>
                <a:effectLst>
                  <a:outerShdw blurRad="38100" dist="38100" dir="2700000" algn="tl">
                    <a:srgbClr val="000000">
                      <a:alpha val="43137"/>
                    </a:srgbClr>
                  </a:outerShdw>
                </a:effectLst>
              </a:rPr>
              <a:t>&lt;</a:t>
            </a:r>
            <a:r>
              <a:rPr lang="en-US" dirty="0" err="1" smtClean="0">
                <a:solidFill>
                  <a:srgbClr val="FF0000"/>
                </a:solidFill>
                <a:effectLst>
                  <a:outerShdw blurRad="38100" dist="38100" dir="2700000" algn="tl">
                    <a:srgbClr val="000000">
                      <a:alpha val="43137"/>
                    </a:srgbClr>
                  </a:outerShdw>
                </a:effectLst>
              </a:rPr>
              <a:t>xs:attribute</a:t>
            </a:r>
            <a:r>
              <a:rPr lang="en-US" dirty="0" smtClean="0">
                <a:solidFill>
                  <a:srgbClr val="FF0000"/>
                </a:solidFill>
                <a:effectLst>
                  <a:outerShdw blurRad="38100" dist="38100" dir="2700000" algn="tl">
                    <a:srgbClr val="000000">
                      <a:alpha val="43137"/>
                    </a:srgbClr>
                  </a:outerShdw>
                </a:effectLst>
              </a:rPr>
              <a:t> name="system" type="</a:t>
            </a:r>
            <a:r>
              <a:rPr lang="en-US" dirty="0" err="1" smtClean="0">
                <a:solidFill>
                  <a:srgbClr val="FF0000"/>
                </a:solidFill>
                <a:effectLst>
                  <a:outerShdw blurRad="38100" dist="38100" dir="2700000" algn="tl">
                    <a:srgbClr val="000000">
                      <a:alpha val="43137"/>
                    </a:srgbClr>
                  </a:outerShdw>
                </a:effectLst>
              </a:rPr>
              <a:t>xs:string</a:t>
            </a:r>
            <a:r>
              <a:rPr lang="en-US" dirty="0" smtClean="0">
                <a:solidFill>
                  <a:srgbClr val="FF0000"/>
                </a:solidFill>
                <a:effectLst>
                  <a:outerShdw blurRad="38100" dist="38100" dir="2700000" algn="tl">
                    <a:srgbClr val="000000">
                      <a:alpha val="43137"/>
                    </a:srgbClr>
                  </a:outerShdw>
                </a:effectLst>
              </a:rPr>
              <a:t>" use="required"/&gt;</a:t>
            </a:r>
          </a:p>
          <a:p>
            <a:pPr>
              <a:buNone/>
            </a:pPr>
            <a:r>
              <a:rPr lang="en-US" dirty="0" smtClean="0">
                <a:solidFill>
                  <a:srgbClr val="FF0000"/>
                </a:solidFill>
                <a:effectLst>
                  <a:outerShdw blurRad="38100" dist="38100" dir="2700000" algn="tl">
                    <a:srgbClr val="000000">
                      <a:alpha val="43137"/>
                    </a:srgbClr>
                  </a:outerShdw>
                </a:effectLst>
              </a:rPr>
              <a:t> &lt;</a:t>
            </a:r>
            <a:r>
              <a:rPr lang="en-US" dirty="0" err="1" smtClean="0">
                <a:solidFill>
                  <a:srgbClr val="FF0000"/>
                </a:solidFill>
                <a:effectLst>
                  <a:outerShdw blurRad="38100" dist="38100" dir="2700000" algn="tl">
                    <a:srgbClr val="000000">
                      <a:alpha val="43137"/>
                    </a:srgbClr>
                  </a:outerShdw>
                </a:effectLst>
              </a:rPr>
              <a:t>xs:attribute</a:t>
            </a:r>
            <a:r>
              <a:rPr lang="en-US" dirty="0" smtClean="0">
                <a:solidFill>
                  <a:srgbClr val="FF0000"/>
                </a:solidFill>
                <a:effectLst>
                  <a:outerShdw blurRad="38100" dist="38100" dir="2700000" algn="tl">
                    <a:srgbClr val="000000">
                      <a:alpha val="43137"/>
                    </a:srgbClr>
                  </a:outerShdw>
                </a:effectLst>
              </a:rPr>
              <a:t> name="dim" type="</a:t>
            </a:r>
            <a:r>
              <a:rPr lang="en-US" dirty="0" err="1" smtClean="0">
                <a:solidFill>
                  <a:srgbClr val="FF0000"/>
                </a:solidFill>
                <a:effectLst>
                  <a:outerShdw blurRad="38100" dist="38100" dir="2700000" algn="tl">
                    <a:srgbClr val="000000">
                      <a:alpha val="43137"/>
                    </a:srgbClr>
                  </a:outerShdw>
                </a:effectLst>
              </a:rPr>
              <a:t>xs:integer</a:t>
            </a:r>
            <a:r>
              <a:rPr lang="en-US" dirty="0" smtClean="0">
                <a:solidFill>
                  <a:srgbClr val="FF0000"/>
                </a:solidFill>
                <a:effectLst>
                  <a:outerShdw blurRad="38100" dist="38100" dir="2700000" algn="tl">
                    <a:srgbClr val="000000">
                      <a:alpha val="43137"/>
                    </a:srgbClr>
                  </a:outerShdw>
                </a:effectLst>
              </a:rPr>
              <a:t>"/&gt; </a:t>
            </a:r>
            <a:r>
              <a:rPr lang="en-US" dirty="0" smtClean="0"/>
              <a:t>&lt;/</a:t>
            </a:r>
            <a:r>
              <a:rPr lang="en-US" dirty="0" err="1" smtClean="0"/>
              <a:t>xs:complexType</a:t>
            </a:r>
            <a:r>
              <a:rPr lang="en-US" dirty="0" smtClean="0"/>
              <a:t>&gt;</a:t>
            </a:r>
          </a:p>
          <a:p>
            <a:pPr>
              <a:buNone/>
            </a:pPr>
            <a:r>
              <a:rPr lang="en-US" dirty="0" smtClean="0"/>
              <a:t> &lt;/</a:t>
            </a:r>
            <a:r>
              <a:rPr lang="en-US" dirty="0" err="1" smtClean="0"/>
              <a:t>xs:schema</a:t>
            </a:r>
            <a:r>
              <a:rPr lang="en-US" dirty="0" smtClean="0"/>
              <a:t>&gt;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Restricting the values assigned to an attribute</a:t>
            </a:r>
            <a:endParaRPr lang="en-US" dirty="0"/>
          </a:p>
        </p:txBody>
      </p:sp>
      <p:sp>
        <p:nvSpPr>
          <p:cNvPr id="3" name="Content Placeholder 2"/>
          <p:cNvSpPr>
            <a:spLocks noGrp="1"/>
          </p:cNvSpPr>
          <p:nvPr>
            <p:ph idx="1"/>
          </p:nvPr>
        </p:nvSpPr>
        <p:spPr/>
        <p:txBody>
          <a:bodyPr/>
          <a:lstStyle/>
          <a:p>
            <a:pPr>
              <a:buNone/>
            </a:pPr>
            <a:r>
              <a:rPr lang="en-US" dirty="0" smtClean="0"/>
              <a:t>&lt;</a:t>
            </a:r>
            <a:r>
              <a:rPr lang="en-US" dirty="0" err="1" smtClean="0"/>
              <a:t>xsd:attribute</a:t>
            </a:r>
            <a:r>
              <a:rPr lang="en-US" dirty="0" smtClean="0"/>
              <a:t> name=“</a:t>
            </a:r>
            <a:r>
              <a:rPr lang="en-US" dirty="0" err="1" smtClean="0"/>
              <a:t>proid</a:t>
            </a:r>
            <a:r>
              <a:rPr lang="en-US" dirty="0" smtClean="0"/>
              <a:t>” type=“</a:t>
            </a:r>
            <a:r>
              <a:rPr lang="en-US" dirty="0" err="1" smtClean="0"/>
              <a:t>pid</a:t>
            </a:r>
            <a:r>
              <a:rPr lang="en-US" dirty="0" smtClean="0"/>
              <a:t>” use=“required”/&gt;</a:t>
            </a:r>
          </a:p>
          <a:p>
            <a:pPr>
              <a:buNone/>
            </a:pPr>
            <a:r>
              <a:rPr lang="en-US" dirty="0" smtClean="0"/>
              <a:t>&lt;</a:t>
            </a:r>
            <a:r>
              <a:rPr lang="en-US" dirty="0" err="1" smtClean="0"/>
              <a:t>xsd:simpleType</a:t>
            </a:r>
            <a:r>
              <a:rPr lang="en-US" dirty="0" smtClean="0"/>
              <a:t> name=“</a:t>
            </a:r>
            <a:r>
              <a:rPr lang="en-US" dirty="0" err="1" smtClean="0"/>
              <a:t>pid</a:t>
            </a:r>
            <a:r>
              <a:rPr lang="en-US" dirty="0" smtClean="0"/>
              <a:t>” &gt;</a:t>
            </a:r>
          </a:p>
          <a:p>
            <a:pPr>
              <a:buNone/>
            </a:pPr>
            <a:r>
              <a:rPr lang="en-US" dirty="0" smtClean="0"/>
              <a:t>&lt;</a:t>
            </a:r>
            <a:r>
              <a:rPr lang="en-US" dirty="0" err="1" smtClean="0"/>
              <a:t>xsd:restriction</a:t>
            </a:r>
            <a:r>
              <a:rPr lang="en-US" dirty="0" smtClean="0"/>
              <a:t> base=“</a:t>
            </a:r>
            <a:r>
              <a:rPr lang="en-US" dirty="0" err="1" smtClean="0"/>
              <a:t>xsd:string</a:t>
            </a:r>
            <a:r>
              <a:rPr lang="en-US" dirty="0" smtClean="0"/>
              <a:t>”&gt;</a:t>
            </a:r>
          </a:p>
          <a:p>
            <a:pPr>
              <a:buNone/>
            </a:pPr>
            <a:r>
              <a:rPr lang="en-US" dirty="0" smtClean="0"/>
              <a:t>&lt;</a:t>
            </a:r>
            <a:r>
              <a:rPr lang="en-US" dirty="0" err="1" smtClean="0"/>
              <a:t>xsd:pattern</a:t>
            </a:r>
            <a:r>
              <a:rPr lang="en-US" dirty="0" smtClean="0"/>
              <a:t> value=“[p]{1}\d{3}”/&gt;</a:t>
            </a:r>
          </a:p>
          <a:p>
            <a:pPr>
              <a:buNone/>
            </a:pPr>
            <a:r>
              <a:rPr lang="en-US" dirty="0" smtClean="0"/>
              <a:t>&lt;/</a:t>
            </a:r>
            <a:r>
              <a:rPr lang="en-US" dirty="0" err="1" smtClean="0"/>
              <a:t>xsd:restriction</a:t>
            </a:r>
            <a:r>
              <a:rPr lang="en-US" dirty="0" smtClean="0"/>
              <a:t>&gt;</a:t>
            </a:r>
          </a:p>
          <a:p>
            <a:pPr>
              <a:buNone/>
            </a:pPr>
            <a:r>
              <a:rPr lang="en-US" dirty="0" smtClean="0"/>
              <a:t>&lt;/</a:t>
            </a:r>
            <a:r>
              <a:rPr lang="en-US" dirty="0" err="1" smtClean="0"/>
              <a:t>xsd:simpleType</a:t>
            </a:r>
            <a:r>
              <a:rPr lang="en-US" dirty="0" smtClean="0"/>
              <a:t>&gt;</a:t>
            </a:r>
          </a:p>
          <a:p>
            <a:pPr>
              <a:buNone/>
            </a:pPr>
            <a:endParaRPr lang="en-US"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Declaration of elements and attributes – x1.xsd</a:t>
            </a:r>
            <a:endParaRPr lang="en-US" dirty="0"/>
          </a:p>
        </p:txBody>
      </p:sp>
      <p:sp>
        <p:nvSpPr>
          <p:cNvPr id="3" name="Content Placeholder 2"/>
          <p:cNvSpPr>
            <a:spLocks noGrp="1"/>
          </p:cNvSpPr>
          <p:nvPr>
            <p:ph idx="1"/>
          </p:nvPr>
        </p:nvSpPr>
        <p:spPr/>
        <p:txBody>
          <a:bodyPr/>
          <a:lstStyle/>
          <a:p>
            <a:r>
              <a:rPr lang="en-US" dirty="0" smtClean="0"/>
              <a:t>Refer x1.xsd</a:t>
            </a:r>
          </a:p>
          <a:p>
            <a:r>
              <a:rPr lang="en-US" smtClean="0"/>
              <a:t>Refer p3.xml</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Qualified and unqualified attributes</a:t>
            </a:r>
            <a:endParaRPr lang="en-US" dirty="0"/>
          </a:p>
        </p:txBody>
      </p:sp>
      <p:sp>
        <p:nvSpPr>
          <p:cNvPr id="3" name="Content Placeholder 2"/>
          <p:cNvSpPr>
            <a:spLocks noGrp="1"/>
          </p:cNvSpPr>
          <p:nvPr>
            <p:ph idx="1"/>
          </p:nvPr>
        </p:nvSpPr>
        <p:spPr/>
        <p:txBody>
          <a:bodyPr/>
          <a:lstStyle/>
          <a:p>
            <a:pPr>
              <a:buNone/>
            </a:pPr>
            <a:r>
              <a:rPr lang="en-US" dirty="0" smtClean="0"/>
              <a:t>The declaration of a target namespace gives us the possibility of defining elements and attributes that belong to the target namespace (called "qualified") and elements and attributes that don't belong to any namespace (called "unqualified").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components of one schema in another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Apply restrictions across multiple documents</a:t>
            </a:r>
          </a:p>
          <a:p>
            <a:r>
              <a:rPr lang="en-US" dirty="0" smtClean="0"/>
              <a:t>The include element:</a:t>
            </a:r>
          </a:p>
          <a:p>
            <a:r>
              <a:rPr lang="en-US" dirty="0" smtClean="0"/>
              <a:t>This element is used to include or reference an external schema that is located at a definite address. </a:t>
            </a:r>
          </a:p>
          <a:p>
            <a:pPr>
              <a:buNone/>
            </a:pPr>
            <a:r>
              <a:rPr lang="en-US" dirty="0" smtClean="0">
                <a:solidFill>
                  <a:srgbClr val="FF0000"/>
                </a:solidFill>
                <a:effectLst>
                  <a:outerShdw blurRad="38100" dist="38100" dir="2700000" algn="tl">
                    <a:srgbClr val="000000">
                      <a:alpha val="43137"/>
                    </a:srgbClr>
                  </a:outerShdw>
                </a:effectLst>
              </a:rPr>
              <a:t>	&lt;include id=“ID” </a:t>
            </a:r>
            <a:r>
              <a:rPr lang="en-US" dirty="0" err="1" smtClean="0">
                <a:solidFill>
                  <a:srgbClr val="FF0000"/>
                </a:solidFill>
                <a:effectLst>
                  <a:outerShdw blurRad="38100" dist="38100" dir="2700000" algn="tl">
                    <a:srgbClr val="000000">
                      <a:alpha val="43137"/>
                    </a:srgbClr>
                  </a:outerShdw>
                </a:effectLst>
              </a:rPr>
              <a:t>schemaLocation</a:t>
            </a:r>
            <a:r>
              <a:rPr lang="en-US" dirty="0" smtClean="0">
                <a:solidFill>
                  <a:srgbClr val="FF0000"/>
                </a:solidFill>
                <a:effectLst>
                  <a:outerShdw blurRad="38100" dist="38100" dir="2700000" algn="tl">
                    <a:srgbClr val="000000">
                      <a:alpha val="43137"/>
                    </a:srgbClr>
                  </a:outerShdw>
                </a:effectLst>
              </a:rPr>
              <a:t>=“filename”/&gt;</a:t>
            </a:r>
          </a:p>
          <a:p>
            <a:pPr>
              <a:buNone/>
            </a:pPr>
            <a:r>
              <a:rPr lang="en-US" dirty="0" smtClean="0">
                <a:solidFill>
                  <a:srgbClr val="FF0000"/>
                </a:solidFill>
                <a:effectLst>
                  <a:outerShdw blurRad="38100" dist="38100" dir="2700000" algn="tl">
                    <a:srgbClr val="000000">
                      <a:alpha val="43137"/>
                    </a:srgbClr>
                  </a:outerShdw>
                </a:effectLst>
              </a:rPr>
              <a:t>Id attribute specify the ID of the element which is unique in the XSD document</a:t>
            </a:r>
          </a:p>
          <a:p>
            <a:pPr>
              <a:buNone/>
            </a:pPr>
            <a:r>
              <a:rPr lang="en-US" dirty="0" err="1" smtClean="0">
                <a:solidFill>
                  <a:srgbClr val="FF0000"/>
                </a:solidFill>
                <a:effectLst>
                  <a:outerShdw blurRad="38100" dist="38100" dir="2700000" algn="tl">
                    <a:srgbClr val="000000">
                      <a:alpha val="43137"/>
                    </a:srgbClr>
                  </a:outerShdw>
                </a:effectLst>
              </a:rPr>
              <a:t>schemaLocation</a:t>
            </a:r>
            <a:r>
              <a:rPr lang="en-US" dirty="0" smtClean="0">
                <a:solidFill>
                  <a:srgbClr val="FF0000"/>
                </a:solidFill>
                <a:effectLst>
                  <a:outerShdw blurRad="38100" dist="38100" dir="2700000" algn="tl">
                    <a:srgbClr val="000000">
                      <a:alpha val="43137"/>
                    </a:srgbClr>
                  </a:outerShdw>
                </a:effectLst>
              </a:rPr>
              <a:t> – physical location of the schema </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r>
              <a:rPr lang="en-US" dirty="0" smtClean="0"/>
              <a:t>The include element can have multiple occurrences in the in an </a:t>
            </a:r>
            <a:r>
              <a:rPr lang="en-US" dirty="0" err="1" smtClean="0"/>
              <a:t>xsd</a:t>
            </a:r>
            <a:r>
              <a:rPr lang="en-US" dirty="0" smtClean="0"/>
              <a:t>.</a:t>
            </a:r>
          </a:p>
          <a:p>
            <a:r>
              <a:rPr lang="en-US" dirty="0" smtClean="0"/>
              <a:t>The schema element is the parent element of the include element.</a:t>
            </a:r>
          </a:p>
          <a:p>
            <a:r>
              <a:rPr lang="en-US" dirty="0" smtClean="0"/>
              <a:t>The restriction placed on include element is both containing and contained schema files must belong to the same </a:t>
            </a:r>
            <a:r>
              <a:rPr lang="en-US" dirty="0" err="1" smtClean="0"/>
              <a:t>targetnamespace</a:t>
            </a:r>
            <a:r>
              <a:rPr lang="en-US" dirty="0" smtClean="0"/>
              <a:t>.</a:t>
            </a:r>
          </a:p>
          <a:p>
            <a:r>
              <a:rPr lang="en-US" dirty="0" smtClean="0"/>
              <a:t>The </a:t>
            </a:r>
            <a:r>
              <a:rPr lang="en-US" dirty="0" err="1" smtClean="0"/>
              <a:t>targetnamespace</a:t>
            </a:r>
            <a:r>
              <a:rPr lang="en-US" dirty="0" smtClean="0"/>
              <a:t> has a reference to a URI to which the schema belongs</a:t>
            </a:r>
          </a:p>
          <a:p>
            <a:r>
              <a:rPr lang="en-US" dirty="0" smtClean="0"/>
              <a:t>The include element allows to reference external schema which is defined in the context of the same namespace.</a:t>
            </a:r>
          </a:p>
          <a:p>
            <a:r>
              <a:rPr lang="en-US" dirty="0" smtClean="0"/>
              <a:t>The target namespace for the schema is declared using the </a:t>
            </a:r>
            <a:r>
              <a:rPr lang="en-US" dirty="0" err="1" smtClean="0"/>
              <a:t>targetNamespace</a:t>
            </a:r>
            <a:r>
              <a:rPr lang="en-US" dirty="0" smtClean="0"/>
              <a:t> attribute of schema element.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schema file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&lt;schema </a:t>
            </a:r>
            <a:r>
              <a:rPr lang="en-US" dirty="0" err="1" smtClean="0"/>
              <a:t>xmlns</a:t>
            </a:r>
            <a:r>
              <a:rPr lang="en-US" dirty="0" smtClean="0"/>
              <a:t>=</a:t>
            </a:r>
            <a:r>
              <a:rPr lang="en-US" dirty="0" smtClean="0">
                <a:hlinkClick r:id="rId2"/>
              </a:rPr>
              <a:t>http://www.w3.org/2001/XMLSchema </a:t>
            </a:r>
            <a:r>
              <a:rPr lang="en-US" dirty="0" smtClean="0"/>
              <a:t> </a:t>
            </a:r>
            <a:r>
              <a:rPr lang="en-US" dirty="0" err="1" smtClean="0">
                <a:solidFill>
                  <a:srgbClr val="FF0000"/>
                </a:solidFill>
                <a:effectLst>
                  <a:outerShdw blurRad="38100" dist="38100" dir="2700000" algn="tl">
                    <a:srgbClr val="000000">
                      <a:alpha val="43137"/>
                    </a:srgbClr>
                  </a:outerShdw>
                </a:effectLst>
              </a:rPr>
              <a:t>targetNamespace</a:t>
            </a:r>
            <a:r>
              <a:rPr lang="en-US" dirty="0" smtClean="0">
                <a:solidFill>
                  <a:srgbClr val="FF0000"/>
                </a:solidFill>
                <a:effectLst>
                  <a:outerShdw blurRad="38100" dist="38100" dir="2700000" algn="tl">
                    <a:srgbClr val="000000">
                      <a:alpha val="43137"/>
                    </a:srgbClr>
                  </a:outerShdw>
                </a:effectLst>
              </a:rPr>
              <a:t>=</a:t>
            </a:r>
            <a:r>
              <a:rPr lang="en-US" dirty="0" smtClean="0">
                <a:solidFill>
                  <a:srgbClr val="FF0000"/>
                </a:solidFill>
                <a:effectLst>
                  <a:outerShdw blurRad="38100" dist="38100" dir="2700000" algn="tl">
                    <a:srgbClr val="000000">
                      <a:alpha val="43137"/>
                    </a:srgbClr>
                  </a:outerShdw>
                </a:effectLst>
                <a:hlinkClick r:id="rId3"/>
              </a:rPr>
              <a:t>www.abc.com/purchase</a:t>
            </a:r>
            <a:r>
              <a:rPr lang="en-US" dirty="0" smtClean="0"/>
              <a:t>&gt; …..default declaration</a:t>
            </a:r>
          </a:p>
          <a:p>
            <a:pPr>
              <a:buNone/>
            </a:pPr>
            <a:r>
              <a:rPr lang="en-US" dirty="0" smtClean="0"/>
              <a:t>&lt;</a:t>
            </a:r>
            <a:r>
              <a:rPr lang="en-US" dirty="0" err="1" smtClean="0"/>
              <a:t>simpleType</a:t>
            </a:r>
            <a:r>
              <a:rPr lang="en-US" dirty="0" smtClean="0"/>
              <a:t> name=“</a:t>
            </a:r>
            <a:r>
              <a:rPr lang="en-US" dirty="0" err="1" smtClean="0"/>
              <a:t>prstring</a:t>
            </a:r>
            <a:r>
              <a:rPr lang="en-US" dirty="0" smtClean="0"/>
              <a:t>” &gt;</a:t>
            </a:r>
          </a:p>
          <a:p>
            <a:pPr>
              <a:buNone/>
            </a:pPr>
            <a:r>
              <a:rPr lang="en-US" dirty="0" smtClean="0"/>
              <a:t>&lt;restriction base=“string”&gt;</a:t>
            </a:r>
          </a:p>
          <a:p>
            <a:pPr>
              <a:buNone/>
            </a:pPr>
            <a:r>
              <a:rPr lang="en-US" dirty="0" smtClean="0"/>
              <a:t>&lt;pattern value=“[p]{1}\d{3}”/&gt;</a:t>
            </a:r>
          </a:p>
          <a:p>
            <a:pPr>
              <a:buNone/>
            </a:pPr>
            <a:r>
              <a:rPr lang="en-US" dirty="0" smtClean="0"/>
              <a:t>&lt;/restriction&gt;</a:t>
            </a:r>
          </a:p>
          <a:p>
            <a:pPr>
              <a:buNone/>
            </a:pPr>
            <a:r>
              <a:rPr lang="en-US" dirty="0" smtClean="0"/>
              <a:t>&lt;/</a:t>
            </a:r>
            <a:r>
              <a:rPr lang="en-US" dirty="0" err="1" smtClean="0"/>
              <a:t>simpleType</a:t>
            </a:r>
            <a:r>
              <a:rPr lang="en-US" dirty="0" smtClean="0"/>
              <a:t>&gt;</a:t>
            </a:r>
          </a:p>
          <a:p>
            <a:pPr>
              <a:buNone/>
            </a:pPr>
            <a:r>
              <a:rPr lang="en-US" dirty="0" smtClean="0"/>
              <a:t>&lt;/schema&gt;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Reusing schema </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buNone/>
            </a:pPr>
            <a:r>
              <a:rPr lang="en-US" dirty="0" smtClean="0"/>
              <a:t>&lt;schema </a:t>
            </a:r>
            <a:r>
              <a:rPr lang="en-US" dirty="0" err="1" smtClean="0"/>
              <a:t>xmlns</a:t>
            </a:r>
            <a:r>
              <a:rPr lang="en-US" dirty="0" smtClean="0"/>
              <a:t>=</a:t>
            </a:r>
            <a:r>
              <a:rPr lang="en-US" dirty="0" smtClean="0">
                <a:hlinkClick r:id="rId2"/>
              </a:rPr>
              <a:t>http://www.w3.org/2001/XMLSChema</a:t>
            </a:r>
            <a:r>
              <a:rPr lang="en-US" dirty="0" smtClean="0"/>
              <a:t> </a:t>
            </a:r>
            <a:r>
              <a:rPr lang="en-US" dirty="0" err="1" smtClean="0"/>
              <a:t>targetNamespace</a:t>
            </a:r>
            <a:r>
              <a:rPr lang="en-US" dirty="0" smtClean="0"/>
              <a:t>=</a:t>
            </a:r>
            <a:r>
              <a:rPr lang="en-US" dirty="0" smtClean="0">
                <a:hlinkClick r:id="rId3"/>
              </a:rPr>
              <a:t>www.abc.com/purchase</a:t>
            </a:r>
            <a:r>
              <a:rPr lang="en-US" dirty="0" smtClean="0"/>
              <a:t> </a:t>
            </a:r>
            <a:r>
              <a:rPr lang="en-US" dirty="0" err="1" smtClean="0"/>
              <a:t>xmlns:prd</a:t>
            </a:r>
            <a:r>
              <a:rPr lang="en-US" dirty="0" smtClean="0"/>
              <a:t>=</a:t>
            </a:r>
            <a:r>
              <a:rPr lang="en-US" dirty="0" smtClean="0">
                <a:hlinkClick r:id="rId3"/>
              </a:rPr>
              <a:t>www.abc.com/purchase</a:t>
            </a:r>
            <a:r>
              <a:rPr lang="en-US" dirty="0" smtClean="0"/>
              <a:t>&gt;</a:t>
            </a:r>
          </a:p>
          <a:p>
            <a:pPr>
              <a:buNone/>
            </a:pPr>
            <a:r>
              <a:rPr lang="en-US" dirty="0" smtClean="0"/>
              <a:t>&lt;include </a:t>
            </a:r>
            <a:r>
              <a:rPr lang="en-US" dirty="0" err="1" smtClean="0"/>
              <a:t>schemaLocation</a:t>
            </a:r>
            <a:r>
              <a:rPr lang="en-US" dirty="0" smtClean="0"/>
              <a:t>=“potype.xsd”/&gt;</a:t>
            </a:r>
          </a:p>
          <a:p>
            <a:pPr>
              <a:buNone/>
            </a:pPr>
            <a:r>
              <a:rPr lang="en-US" dirty="0" smtClean="0"/>
              <a:t>….</a:t>
            </a:r>
          </a:p>
          <a:p>
            <a:pPr>
              <a:buNone/>
            </a:pPr>
            <a:r>
              <a:rPr lang="en-US" dirty="0" smtClean="0"/>
              <a:t>&lt;element name=“</a:t>
            </a:r>
            <a:r>
              <a:rPr lang="en-US" dirty="0" err="1" smtClean="0"/>
              <a:t>proid</a:t>
            </a:r>
            <a:r>
              <a:rPr lang="en-US" dirty="0" smtClean="0"/>
              <a:t>” type=“</a:t>
            </a:r>
            <a:r>
              <a:rPr lang="en-US" dirty="0" err="1" smtClean="0"/>
              <a:t>prd:prstring</a:t>
            </a:r>
            <a:r>
              <a:rPr lang="en-US" dirty="0" smtClean="0"/>
              <a:t>”/&gt;</a:t>
            </a:r>
          </a:p>
          <a:p>
            <a:pPr>
              <a:buNone/>
            </a:pPr>
            <a:r>
              <a:rPr lang="en-US" dirty="0" smtClean="0"/>
              <a:t>….</a:t>
            </a:r>
          </a:p>
          <a:p>
            <a:pPr>
              <a:buNone/>
            </a:pPr>
            <a:r>
              <a:rPr lang="en-US" dirty="0" smtClean="0"/>
              <a:t>&lt;/schema&gt;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2187</TotalTime>
  <Words>5143</Words>
  <Application>Microsoft Office PowerPoint</Application>
  <PresentationFormat>On-screen Show (4:3)</PresentationFormat>
  <Paragraphs>674</Paragraphs>
  <Slides>140</Slides>
  <Notes>16</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Office Theme</vt:lpstr>
      <vt:lpstr>UNIT II XML Tutorial</vt:lpstr>
      <vt:lpstr>What is XML? </vt:lpstr>
      <vt:lpstr>The Difference Between XML and HTML </vt:lpstr>
      <vt:lpstr>What XML does?</vt:lpstr>
      <vt:lpstr>How can XML be used?</vt:lpstr>
      <vt:lpstr>Example XML file </vt:lpstr>
      <vt:lpstr>Example</vt:lpstr>
      <vt:lpstr>Slide 8</vt:lpstr>
      <vt:lpstr>Well-Formed XML document</vt:lpstr>
      <vt:lpstr>Entity references</vt:lpstr>
      <vt:lpstr>Entity references</vt:lpstr>
      <vt:lpstr>Slide 12</vt:lpstr>
      <vt:lpstr>What is an XML Element? </vt:lpstr>
      <vt:lpstr>Element naming rules</vt:lpstr>
      <vt:lpstr>Attributes</vt:lpstr>
      <vt:lpstr>XML elements Vs Attributes</vt:lpstr>
      <vt:lpstr>Best practice</vt:lpstr>
      <vt:lpstr>Best practice</vt:lpstr>
      <vt:lpstr>Best practice</vt:lpstr>
      <vt:lpstr>Why best practice?</vt:lpstr>
      <vt:lpstr>Don’t end up like this</vt:lpstr>
      <vt:lpstr>XML Attributes as ID references</vt:lpstr>
      <vt:lpstr>XML Encoding</vt:lpstr>
      <vt:lpstr>Character Encoding </vt:lpstr>
      <vt:lpstr>Unicode</vt:lpstr>
      <vt:lpstr>Slide 26</vt:lpstr>
      <vt:lpstr>Well formed of XML document</vt:lpstr>
      <vt:lpstr>An XML Validator </vt:lpstr>
      <vt:lpstr>When is a XML document valid?</vt:lpstr>
      <vt:lpstr>Types of DTD</vt:lpstr>
      <vt:lpstr>Types of parsers</vt:lpstr>
      <vt:lpstr>Declaring element in DTD</vt:lpstr>
      <vt:lpstr>PCDATA, CDATA</vt:lpstr>
      <vt:lpstr>Slide 34</vt:lpstr>
      <vt:lpstr>Elements with children sequences</vt:lpstr>
      <vt:lpstr>Declaring only one occurrence of the same element</vt:lpstr>
      <vt:lpstr>Declaring minimum one occurrence of the same element</vt:lpstr>
      <vt:lpstr>Declaring zero or more occurrences of the same element</vt:lpstr>
      <vt:lpstr>Declaring 0 or 1 occurrences of the same element</vt:lpstr>
      <vt:lpstr>Declaring mixed content</vt:lpstr>
      <vt:lpstr>Attribute DTD</vt:lpstr>
      <vt:lpstr>Attribute type</vt:lpstr>
      <vt:lpstr>Attribute_default_value</vt:lpstr>
      <vt:lpstr>Attribute declaration</vt:lpstr>
      <vt:lpstr>Attribute type is default</vt:lpstr>
      <vt:lpstr>Attribute type implied</vt:lpstr>
      <vt:lpstr>Required attribute</vt:lpstr>
      <vt:lpstr>Fixed attribute</vt:lpstr>
      <vt:lpstr>Enumerated attributes</vt:lpstr>
      <vt:lpstr>Slide 50</vt:lpstr>
      <vt:lpstr>DTD entities</vt:lpstr>
      <vt:lpstr>Internal entity declaration</vt:lpstr>
      <vt:lpstr>Internal parsed entity</vt:lpstr>
      <vt:lpstr>DTD for Entity Declaration</vt:lpstr>
      <vt:lpstr>Slide 55</vt:lpstr>
      <vt:lpstr>XML namespaces – resolves naming conflicts</vt:lpstr>
      <vt:lpstr>Slide 57</vt:lpstr>
      <vt:lpstr>Slide 58</vt:lpstr>
      <vt:lpstr>XML Schema</vt:lpstr>
      <vt:lpstr>Advantages of XSD over DTD</vt:lpstr>
      <vt:lpstr>Support for XML-Schema in various parsers</vt:lpstr>
      <vt:lpstr>Types of datatypes</vt:lpstr>
      <vt:lpstr>Primitive datatype</vt:lpstr>
      <vt:lpstr>Derived datatypes</vt:lpstr>
      <vt:lpstr>Slide 65</vt:lpstr>
      <vt:lpstr>Creation of custom datatype in XSD</vt:lpstr>
      <vt:lpstr>Declaring a simple type element</vt:lpstr>
      <vt:lpstr>Slide 68</vt:lpstr>
      <vt:lpstr>Schema specification – simple element</vt:lpstr>
      <vt:lpstr>A simple type can be created from existing types</vt:lpstr>
      <vt:lpstr>Slide 71</vt:lpstr>
      <vt:lpstr>Facets - String</vt:lpstr>
      <vt:lpstr>Facets for numeric values</vt:lpstr>
      <vt:lpstr>Associating an element with a simple type</vt:lpstr>
      <vt:lpstr>Schema specification – simple element</vt:lpstr>
      <vt:lpstr>Declaring complex element</vt:lpstr>
      <vt:lpstr>Ex (first way)</vt:lpstr>
      <vt:lpstr>Slide 78</vt:lpstr>
      <vt:lpstr>Slide 79</vt:lpstr>
      <vt:lpstr>Create an XML Schema – The schema element</vt:lpstr>
      <vt:lpstr>Slide 81</vt:lpstr>
      <vt:lpstr>p1.xml</vt:lpstr>
      <vt:lpstr>Declaring attributes in XML-Schema</vt:lpstr>
      <vt:lpstr>use attribute</vt:lpstr>
      <vt:lpstr>use attribute</vt:lpstr>
      <vt:lpstr>Schema file - .xsd extension</vt:lpstr>
      <vt:lpstr>Slide 87</vt:lpstr>
      <vt:lpstr>Attributes</vt:lpstr>
      <vt:lpstr>Slide 89</vt:lpstr>
      <vt:lpstr>Slide 90</vt:lpstr>
      <vt:lpstr>Global Vs local attributes</vt:lpstr>
      <vt:lpstr>Slide 92</vt:lpstr>
      <vt:lpstr>Restricting the values assigned to an attribute</vt:lpstr>
      <vt:lpstr>Declaration of elements and attributes – x1.xsd</vt:lpstr>
      <vt:lpstr>Qualified and unqualified attributes</vt:lpstr>
      <vt:lpstr>Using components of one schema in another</vt:lpstr>
      <vt:lpstr>Slide 97</vt:lpstr>
      <vt:lpstr>Example schema file</vt:lpstr>
      <vt:lpstr>Reusing schema </vt:lpstr>
      <vt:lpstr>Slide 100</vt:lpstr>
      <vt:lpstr>import element</vt:lpstr>
      <vt:lpstr>example</vt:lpstr>
      <vt:lpstr>Grouping elements and attributes in an XML Schema</vt:lpstr>
      <vt:lpstr>sequence element</vt:lpstr>
      <vt:lpstr>group element</vt:lpstr>
      <vt:lpstr>Slide 106</vt:lpstr>
      <vt:lpstr>choice element</vt:lpstr>
      <vt:lpstr>all element</vt:lpstr>
      <vt:lpstr>attributeGroup element</vt:lpstr>
      <vt:lpstr>XML presentation technologies</vt:lpstr>
      <vt:lpstr>CSS</vt:lpstr>
      <vt:lpstr>Slide 112</vt:lpstr>
      <vt:lpstr>XSL – extended style language</vt:lpstr>
      <vt:lpstr>Slide 114</vt:lpstr>
      <vt:lpstr>Slide 115</vt:lpstr>
      <vt:lpstr>Comparison of XSL and CSS</vt:lpstr>
      <vt:lpstr>Slide 117</vt:lpstr>
      <vt:lpstr>XML transformation</vt:lpstr>
      <vt:lpstr>Slide 119</vt:lpstr>
      <vt:lpstr>Slide 120</vt:lpstr>
      <vt:lpstr>XSLT</vt:lpstr>
      <vt:lpstr>Slide 122</vt:lpstr>
      <vt:lpstr>Slide 123</vt:lpstr>
      <vt:lpstr>Slide 124</vt:lpstr>
      <vt:lpstr>Slide 125</vt:lpstr>
      <vt:lpstr>Slide 126</vt:lpstr>
      <vt:lpstr>XSLT elements to select and format the data </vt:lpstr>
      <vt:lpstr>Slide 128</vt:lpstr>
      <vt:lpstr>Slide 129</vt:lpstr>
      <vt:lpstr>Slide 130</vt:lpstr>
      <vt:lpstr>Slide 131</vt:lpstr>
      <vt:lpstr>XSLT template rules</vt:lpstr>
      <vt:lpstr>Slide 133</vt:lpstr>
      <vt:lpstr>Slide 134</vt:lpstr>
      <vt:lpstr>Slide 135</vt:lpstr>
      <vt:lpstr>Slide 136</vt:lpstr>
      <vt:lpstr>Examples</vt:lpstr>
      <vt:lpstr>If statement</vt:lpstr>
      <vt:lpstr>When..choose statements</vt:lpstr>
      <vt:lpstr>Slide 140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XML Tutorial</dc:title>
  <dc:creator>Administrator</dc:creator>
  <cp:lastModifiedBy>vitcc</cp:lastModifiedBy>
  <cp:revision>317</cp:revision>
  <dcterms:created xsi:type="dcterms:W3CDTF">2006-08-16T00:00:00Z</dcterms:created>
  <dcterms:modified xsi:type="dcterms:W3CDTF">2016-01-28T06:28:54Z</dcterms:modified>
</cp:coreProperties>
</file>