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303B3-AD55-463D-84E0-6BDC38BF64E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CE714-D2EA-4424-A79E-E908200792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CE714-D2EA-4424-A79E-E908200792E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</a:t>
            </a:r>
            <a:br>
              <a:rPr lang="en-US" dirty="0" smtClean="0"/>
            </a:br>
            <a:r>
              <a:rPr lang="en-US" dirty="0" smtClean="0"/>
              <a:t>XML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Entity References</a:t>
            </a:r>
          </a:p>
          <a:p>
            <a:r>
              <a:rPr lang="en-US" dirty="0" smtClean="0"/>
              <a:t>Some characters have a special meaning in XML.</a:t>
            </a:r>
          </a:p>
          <a:p>
            <a:r>
              <a:rPr lang="en-US" dirty="0" smtClean="0"/>
              <a:t>If you place a character like "&lt;" inside an XML element, it will generate an error because the parser interprets it as the start of a new element.</a:t>
            </a:r>
          </a:p>
          <a:p>
            <a:r>
              <a:rPr lang="en-US" dirty="0" smtClean="0"/>
              <a:t>This will generate an XML error: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&lt;message&gt;if salary &lt; 1000 then&lt;/message&gt;</a:t>
            </a:r>
          </a:p>
          <a:p>
            <a:r>
              <a:rPr lang="en-US" dirty="0" smtClean="0"/>
              <a:t>To avoid this error, replace the "&lt;" character with an </a:t>
            </a:r>
            <a:r>
              <a:rPr lang="en-US" b="1" dirty="0" smtClean="0"/>
              <a:t>entity reference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&lt;message&gt;if salary &amp;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1000 then&lt;/message&gt;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There are 5 predefined entity references in XML: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18155" t="38542" r="55491" b="34375"/>
          <a:stretch>
            <a:fillRect/>
          </a:stretch>
        </p:blipFill>
        <p:spPr bwMode="auto">
          <a:xfrm>
            <a:off x="1600200" y="2667000"/>
            <a:ext cx="606669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Comments in XML</a:t>
            </a:r>
          </a:p>
          <a:p>
            <a:pPr>
              <a:buNone/>
            </a:pPr>
            <a:r>
              <a:rPr lang="en-US" dirty="0" smtClean="0"/>
              <a:t>&lt;!-- This is a comment --&gt; </a:t>
            </a:r>
          </a:p>
          <a:p>
            <a:r>
              <a:rPr lang="en-US" dirty="0" smtClean="0"/>
              <a:t>White space is preserved in XML</a:t>
            </a:r>
          </a:p>
          <a:p>
            <a:r>
              <a:rPr lang="en-US" dirty="0" smtClean="0"/>
              <a:t>XML stores a new line as LF.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an XML Element?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An XML element is everything from (including) the element's start tag to (including) the element's end tag.</a:t>
            </a:r>
          </a:p>
          <a:p>
            <a:r>
              <a:rPr lang="en-US" dirty="0" smtClean="0"/>
              <a:t>An element can contain:</a:t>
            </a:r>
          </a:p>
          <a:p>
            <a:pPr lvl="1"/>
            <a:r>
              <a:rPr lang="en-US" dirty="0" smtClean="0"/>
              <a:t>other elements </a:t>
            </a:r>
          </a:p>
          <a:p>
            <a:pPr lvl="1"/>
            <a:r>
              <a:rPr lang="en-US" dirty="0" smtClean="0"/>
              <a:t>text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or a mix of all of the above...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elements must follow these naming rules:</a:t>
            </a:r>
          </a:p>
          <a:p>
            <a:pPr lvl="1"/>
            <a:r>
              <a:rPr lang="en-US" dirty="0" smtClean="0"/>
              <a:t>Names can contain letters, numbers, and other characters </a:t>
            </a:r>
          </a:p>
          <a:p>
            <a:pPr lvl="1"/>
            <a:r>
              <a:rPr lang="en-US" dirty="0" smtClean="0"/>
              <a:t>Names cannot start with a number or punctuation character </a:t>
            </a:r>
          </a:p>
          <a:p>
            <a:pPr lvl="1"/>
            <a:r>
              <a:rPr lang="en-US" dirty="0" smtClean="0"/>
              <a:t>Names cannot start with the letters xml (or XML, or Xml, etc) </a:t>
            </a:r>
          </a:p>
          <a:p>
            <a:pPr lvl="1"/>
            <a:r>
              <a:rPr lang="en-US" dirty="0" smtClean="0"/>
              <a:t>Names cannot contain spaces </a:t>
            </a:r>
          </a:p>
          <a:p>
            <a:pPr lvl="1"/>
            <a:r>
              <a:rPr lang="en-US" dirty="0" smtClean="0"/>
              <a:t>Any name can be used, no words are reserved.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Attributes provide additional information about an element.</a:t>
            </a:r>
          </a:p>
          <a:p>
            <a:r>
              <a:rPr lang="en-US" dirty="0" smtClean="0"/>
              <a:t>Attribute values must always be quoted. Either single or double quotes can be used. </a:t>
            </a:r>
          </a:p>
          <a:p>
            <a:r>
              <a:rPr lang="en-US" dirty="0" smtClean="0"/>
              <a:t>If the attribute value itself contains double quotes you can use single quotes, like in this example: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&lt;gangster name=‘Ben  "Shotgun" Ziegler'&gt;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you can use character entities: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&lt;gangster name=“Ben &amp;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quot;Shotgun&amp;quot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Ziegler"&gt;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elements Vs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&lt;person gender="female"&gt;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firstname</a:t>
            </a:r>
            <a:r>
              <a:rPr lang="en-US" dirty="0" smtClean="0"/>
              <a:t>&gt;Anna&lt;/</a:t>
            </a:r>
            <a:r>
              <a:rPr lang="en-US" dirty="0" err="1" smtClean="0"/>
              <a:t>firstname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lastname</a:t>
            </a:r>
            <a:r>
              <a:rPr lang="en-US" dirty="0" smtClean="0"/>
              <a:t>&gt;Smith&lt;/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&lt;/person&gt;</a:t>
            </a:r>
          </a:p>
          <a:p>
            <a:pPr>
              <a:buNone/>
            </a:pPr>
            <a:r>
              <a:rPr lang="en-US" dirty="0" smtClean="0"/>
              <a:t>(OR)</a:t>
            </a:r>
            <a:br>
              <a:rPr lang="en-US" dirty="0" smtClean="0"/>
            </a:br>
            <a:r>
              <a:rPr lang="en-US" dirty="0" smtClean="0"/>
              <a:t>&lt;person&gt;</a:t>
            </a:r>
            <a:br>
              <a:rPr lang="en-US" dirty="0" smtClean="0"/>
            </a:br>
            <a:r>
              <a:rPr lang="en-US" dirty="0" smtClean="0"/>
              <a:t>  &lt;gender&gt;female&lt;/gender&gt;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firstname</a:t>
            </a:r>
            <a:r>
              <a:rPr lang="en-US" dirty="0" smtClean="0"/>
              <a:t>&gt;Anna&lt;/</a:t>
            </a:r>
            <a:r>
              <a:rPr lang="en-US" dirty="0" err="1" smtClean="0"/>
              <a:t>firstname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lastname</a:t>
            </a:r>
            <a:r>
              <a:rPr lang="en-US" dirty="0" smtClean="0"/>
              <a:t>&gt;Smith&lt;/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&lt;/person&gt;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&lt;note date="10/01/2008"&gt;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 &lt;date&gt;10/01/2008&lt;/date&gt;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&lt;note&gt;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&lt;date&gt;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 &lt;day&gt;10&lt;/day&gt;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 &lt;month&gt;01&lt;/month&gt;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 &lt;year&gt;2008&lt;/year&gt;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&lt;/date&gt;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XML?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 </a:t>
            </a:r>
          </a:p>
          <a:p>
            <a:r>
              <a:rPr lang="en-US" dirty="0" smtClean="0"/>
              <a:t>XML is a markup language much like HTML </a:t>
            </a:r>
          </a:p>
          <a:p>
            <a:r>
              <a:rPr lang="en-US" dirty="0" smtClean="0"/>
              <a:t>XML was designed to carry data, not to display data </a:t>
            </a:r>
          </a:p>
          <a:p>
            <a:r>
              <a:rPr lang="en-US" dirty="0" smtClean="0"/>
              <a:t>XML tags are not predefined. You must define your own tags </a:t>
            </a:r>
          </a:p>
          <a:p>
            <a:r>
              <a:rPr lang="en-US" dirty="0" smtClean="0"/>
              <a:t>XML is designed to be self-descriptive </a:t>
            </a:r>
          </a:p>
          <a:p>
            <a:r>
              <a:rPr lang="en-US" dirty="0" smtClean="0"/>
              <a:t>XML is a W3C Recommendation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best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of the problems with using attributes are:</a:t>
            </a:r>
          </a:p>
          <a:p>
            <a:r>
              <a:rPr lang="en-US" dirty="0" smtClean="0"/>
              <a:t>attributes cannot contain multiple values (elements can) </a:t>
            </a:r>
          </a:p>
          <a:p>
            <a:r>
              <a:rPr lang="en-US" dirty="0" smtClean="0"/>
              <a:t>attributes cannot contain tree structures (elements can) </a:t>
            </a:r>
          </a:p>
          <a:p>
            <a:r>
              <a:rPr lang="en-US" dirty="0" smtClean="0"/>
              <a:t>attributes are not easily expandable (for future changes) </a:t>
            </a:r>
          </a:p>
          <a:p>
            <a:r>
              <a:rPr lang="en-US" dirty="0" smtClean="0"/>
              <a:t>Attributes are difficult to read and maintain.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end up like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&lt;note day="10" month="01" year="2008"</a:t>
            </a:r>
            <a:br>
              <a:rPr lang="en-US" dirty="0" smtClean="0"/>
            </a:br>
            <a:r>
              <a:rPr lang="en-US" dirty="0" smtClean="0"/>
              <a:t>to="</a:t>
            </a:r>
            <a:r>
              <a:rPr lang="en-US" dirty="0" err="1" smtClean="0"/>
              <a:t>Tove</a:t>
            </a:r>
            <a:r>
              <a:rPr lang="en-US" dirty="0" smtClean="0"/>
              <a:t>" from="</a:t>
            </a:r>
            <a:r>
              <a:rPr lang="en-US" dirty="0" err="1" smtClean="0"/>
              <a:t>Jani</a:t>
            </a:r>
            <a:r>
              <a:rPr lang="en-US" dirty="0" smtClean="0"/>
              <a:t>" heading="Reminder"</a:t>
            </a:r>
            <a:br>
              <a:rPr lang="en-US" dirty="0" smtClean="0"/>
            </a:br>
            <a:r>
              <a:rPr lang="en-US" dirty="0" smtClean="0"/>
              <a:t>body="Don't forget me this weekend!"&gt;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1219200"/>
            <a:ext cx="3352800" cy="3276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Attributes as ID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&lt;messages&gt;</a:t>
            </a:r>
            <a:br>
              <a:rPr lang="en-US" dirty="0" smtClean="0"/>
            </a:br>
            <a:r>
              <a:rPr lang="en-US" dirty="0" smtClean="0"/>
              <a:t>  &lt;note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id="501"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   &lt;heading&gt;Reminder&lt;/heading&gt;</a:t>
            </a:r>
            <a:br>
              <a:rPr lang="en-US" dirty="0" smtClean="0"/>
            </a:br>
            <a:r>
              <a:rPr lang="en-US" dirty="0" smtClean="0"/>
              <a:t>    &lt;body&gt;Don't forget me this weekend!&lt;/body&gt;</a:t>
            </a:r>
            <a:br>
              <a:rPr lang="en-US" dirty="0" smtClean="0"/>
            </a:br>
            <a:r>
              <a:rPr lang="en-US" dirty="0" smtClean="0"/>
              <a:t>  &lt;/note&gt;</a:t>
            </a:r>
            <a:br>
              <a:rPr lang="en-US" dirty="0" smtClean="0"/>
            </a:br>
            <a:r>
              <a:rPr lang="en-US" dirty="0" smtClean="0"/>
              <a:t>  &lt;note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id="502"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&lt;to&gt;</a:t>
            </a:r>
            <a:r>
              <a:rPr lang="en-US" dirty="0" err="1" smtClean="0"/>
              <a:t>Jani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  &lt;from&gt;</a:t>
            </a:r>
            <a:r>
              <a:rPr lang="en-US" dirty="0" err="1" smtClean="0"/>
              <a:t>Tove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   &lt;heading&gt;Re: Reminder&lt;/heading&gt;</a:t>
            </a:r>
            <a:br>
              <a:rPr lang="en-US" dirty="0" smtClean="0"/>
            </a:br>
            <a:r>
              <a:rPr lang="en-US" dirty="0" smtClean="0"/>
              <a:t>    &lt;body&gt;I will not&lt;/body&gt;</a:t>
            </a:r>
            <a:br>
              <a:rPr lang="en-US" dirty="0" smtClean="0"/>
            </a:br>
            <a:r>
              <a:rPr lang="en-US" dirty="0" smtClean="0"/>
              <a:t>  &lt;/note&gt;</a:t>
            </a:r>
            <a:br>
              <a:rPr lang="en-US" dirty="0" smtClean="0"/>
            </a:br>
            <a:r>
              <a:rPr lang="en-US" dirty="0" smtClean="0"/>
              <a:t>&lt;/messages&gt;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documents can contain international characters, like Norwegian </a:t>
            </a:r>
            <a:r>
              <a:rPr lang="en-US" dirty="0" err="1" smtClean="0"/>
              <a:t>æøå</a:t>
            </a:r>
            <a:r>
              <a:rPr lang="en-US" dirty="0" smtClean="0"/>
              <a:t>, or French </a:t>
            </a:r>
            <a:r>
              <a:rPr lang="en-US" dirty="0" err="1" smtClean="0"/>
              <a:t>êèé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avoid errors, you should specify the encoding used, or save your XML files as UTF-8.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encoding defines a unique binary code for each different character used in a document.</a:t>
            </a:r>
          </a:p>
          <a:p>
            <a:r>
              <a:rPr lang="en-US" dirty="0" smtClean="0"/>
              <a:t>In computer terms, character encoding are also called character set, character map, code set, and code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Unicode is an industry standard for character encoding of text documents. It </a:t>
            </a:r>
            <a:r>
              <a:rPr lang="en-US" dirty="0" err="1" smtClean="0"/>
              <a:t>deﬁnes</a:t>
            </a:r>
            <a:r>
              <a:rPr lang="en-US" dirty="0" smtClean="0"/>
              <a:t> (nearly) every possible international character by a name and a number. </a:t>
            </a:r>
          </a:p>
          <a:p>
            <a:r>
              <a:rPr lang="en-US" dirty="0" smtClean="0"/>
              <a:t>Unicode has two variants: UTF-8 and UTF-16. </a:t>
            </a:r>
          </a:p>
          <a:p>
            <a:r>
              <a:rPr lang="en-US" dirty="0" smtClean="0"/>
              <a:t>UTF = </a:t>
            </a:r>
            <a:r>
              <a:rPr lang="en-US" b="1" dirty="0" smtClean="0"/>
              <a:t>U</a:t>
            </a:r>
            <a:r>
              <a:rPr lang="en-US" dirty="0" smtClean="0"/>
              <a:t>niversal character set </a:t>
            </a:r>
            <a:r>
              <a:rPr lang="en-US" b="1" dirty="0" smtClean="0"/>
              <a:t>T</a:t>
            </a:r>
            <a:r>
              <a:rPr lang="en-US" dirty="0" smtClean="0"/>
              <a:t>ransformation </a:t>
            </a:r>
            <a:r>
              <a:rPr lang="en-US" b="1" dirty="0" smtClean="0"/>
              <a:t>F</a:t>
            </a:r>
            <a:r>
              <a:rPr lang="en-US" dirty="0" smtClean="0"/>
              <a:t>ormat.</a:t>
            </a:r>
          </a:p>
          <a:p>
            <a:r>
              <a:rPr lang="en-US" dirty="0" smtClean="0"/>
              <a:t>UTF-8 uses a single byte (8-bits) to represent commonly used characters and two (or three) bytes for the rest. </a:t>
            </a:r>
          </a:p>
          <a:p>
            <a:r>
              <a:rPr lang="en-US" dirty="0" smtClean="0"/>
              <a:t>UTF-16 uses two bytes (16 bits) for most characters, and three bytes for the rest.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b="1" dirty="0" smtClean="0"/>
              <a:t>UTF-8 - The Web Standard</a:t>
            </a:r>
          </a:p>
          <a:p>
            <a:r>
              <a:rPr lang="en-US" dirty="0" smtClean="0"/>
              <a:t>UTF-8 is the standard character encoding on the web.</a:t>
            </a:r>
          </a:p>
          <a:p>
            <a:r>
              <a:rPr lang="en-US" dirty="0" smtClean="0"/>
              <a:t>UTF-8 is the default character encoding for HTML-5, CSS, JavaScript, PHP, SQL, and XML.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&lt;?xml version="1.0" encoding="UTF-8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 --prolog</a:t>
            </a:r>
          </a:p>
          <a:p>
            <a:pPr>
              <a:buNone/>
            </a:pPr>
            <a:r>
              <a:rPr lang="en-US" dirty="0" smtClean="0"/>
              <a:t>In addition, most XML software systems understand encodings like ISO-8859-1, Windows-1252, and ASCII.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formed of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XML document with correct syntax is "Well Formed".</a:t>
            </a:r>
          </a:p>
          <a:p>
            <a:r>
              <a:rPr lang="en-US" dirty="0" smtClean="0"/>
              <a:t>The syntax rules were described in the previous chapters:</a:t>
            </a:r>
          </a:p>
          <a:p>
            <a:r>
              <a:rPr lang="en-US" dirty="0" smtClean="0"/>
              <a:t>XML documents must have a root element </a:t>
            </a:r>
          </a:p>
          <a:p>
            <a:r>
              <a:rPr lang="en-US" dirty="0" smtClean="0"/>
              <a:t>XML elements must have a closing tag </a:t>
            </a:r>
          </a:p>
          <a:p>
            <a:r>
              <a:rPr lang="en-US" dirty="0" smtClean="0"/>
              <a:t>XML tags are case sensitive </a:t>
            </a:r>
          </a:p>
          <a:p>
            <a:r>
              <a:rPr lang="en-US" dirty="0" smtClean="0"/>
              <a:t>XML elements must be properly nested </a:t>
            </a:r>
          </a:p>
          <a:p>
            <a:r>
              <a:rPr lang="en-US" dirty="0" smtClean="0"/>
              <a:t>XML attribute values must be quoted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 XML </a:t>
            </a:r>
            <a:r>
              <a:rPr lang="en-US" b="1" dirty="0" err="1" smtClean="0"/>
              <a:t>Validator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the syntax of XML document</a:t>
            </a:r>
          </a:p>
          <a:p>
            <a:r>
              <a:rPr lang="en-US" dirty="0" smtClean="0"/>
              <a:t>Deals with the structure of the XML document</a:t>
            </a:r>
          </a:p>
          <a:p>
            <a:r>
              <a:rPr lang="en-US" dirty="0" smtClean="0"/>
              <a:t>An XML document validated against a DTD is "Well Formed" and "Valid".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 XML document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valid XML document is not the same as a well formed XML document.</a:t>
            </a:r>
          </a:p>
          <a:p>
            <a:r>
              <a:rPr lang="en-US" dirty="0" smtClean="0"/>
              <a:t>The first rule, for a valid XML document, is that it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well formed </a:t>
            </a:r>
            <a:r>
              <a:rPr lang="en-US" dirty="0" smtClean="0"/>
              <a:t>(see previous paragraph).</a:t>
            </a:r>
          </a:p>
          <a:p>
            <a:r>
              <a:rPr lang="en-US" dirty="0" smtClean="0"/>
              <a:t>The second rule is that a valid XML document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conform to a document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Rules that defines legal elements and attributes for XML documents are often called document definitions, or document schemas.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Difference Between XML and HTML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is not a replacement for HTML.</a:t>
            </a:r>
          </a:p>
          <a:p>
            <a:r>
              <a:rPr lang="en-US" dirty="0" smtClean="0"/>
              <a:t>XML and HTML were designed with different goals:</a:t>
            </a:r>
          </a:p>
          <a:p>
            <a:r>
              <a:rPr lang="en-US" dirty="0" smtClean="0"/>
              <a:t>XML was designed to transport and store data, with focus on what data is </a:t>
            </a:r>
          </a:p>
          <a:p>
            <a:r>
              <a:rPr lang="en-US" dirty="0" smtClean="0"/>
              <a:t>HTML was designed to display data, with focus on how data looks </a:t>
            </a:r>
          </a:p>
          <a:p>
            <a:r>
              <a:rPr lang="en-US" dirty="0" smtClean="0"/>
              <a:t>HTML is about displaying information, while XML is about carrying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External DTD  //two.xml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smtClean="0"/>
              <a:t>xml version="1.0" encoding="UTF-8</a:t>
            </a:r>
            <a:r>
              <a:rPr lang="en-US" b="1" dirty="0" smtClean="0"/>
              <a:t>"</a:t>
            </a: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&lt;!DOCTYPE note SYSTEM "Note.dtd"&gt;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&lt;heading&gt;Reminder&lt;/heading&gt;</a:t>
            </a:r>
            <a:br>
              <a:rPr lang="en-US" dirty="0" smtClean="0"/>
            </a:br>
            <a:r>
              <a:rPr lang="en-US" dirty="0" smtClean="0"/>
              <a:t>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purpose of a DTD is to define the structure of an XML document. It defines the structure with a list of legal elements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//Note.dtd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&lt;!DOCTYPE note</a:t>
            </a:r>
            <a:br>
              <a:rPr lang="en-US" dirty="0" smtClean="0"/>
            </a:b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&lt;!ELEMENT note (</a:t>
            </a:r>
            <a:r>
              <a:rPr lang="en-US" dirty="0" err="1" smtClean="0"/>
              <a:t>to,from,heading,body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to (#PCDATA)&gt;</a:t>
            </a:r>
            <a:br>
              <a:rPr lang="en-US" dirty="0" smtClean="0"/>
            </a:br>
            <a:r>
              <a:rPr lang="en-US" dirty="0" smtClean="0"/>
              <a:t>&lt;!ELEMENT from (#PCDATA)&gt;</a:t>
            </a:r>
            <a:br>
              <a:rPr lang="en-US" dirty="0" smtClean="0"/>
            </a:br>
            <a:r>
              <a:rPr lang="en-US" dirty="0" smtClean="0"/>
              <a:t>&lt;!ELEMENT heading (#PCDATA)&gt;</a:t>
            </a:r>
            <a:br>
              <a:rPr lang="en-US" dirty="0" smtClean="0"/>
            </a:br>
            <a:r>
              <a:rPr lang="en-US" dirty="0" smtClean="0"/>
              <a:t>&lt;!ELEMENT body (#PCDATA)&gt;</a:t>
            </a:r>
            <a:br>
              <a:rPr lang="en-US" dirty="0" smtClean="0"/>
            </a:br>
            <a:r>
              <a:rPr lang="en-US" dirty="0" smtClean="0"/>
              <a:t>]&gt;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for Entity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//Internal DTD	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smtClean="0"/>
              <a:t>xml version="1.0" encoding="UTF-8"?&gt;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&lt;!DOCTYPE note [</a:t>
            </a:r>
            <a:br>
              <a:rPr lang="en-US" dirty="0" smtClean="0"/>
            </a:br>
            <a:r>
              <a:rPr lang="en-US" dirty="0" smtClean="0"/>
              <a:t>&lt;!ENTITY </a:t>
            </a:r>
            <a:r>
              <a:rPr lang="en-US" dirty="0" err="1" smtClean="0"/>
              <a:t>nbsp</a:t>
            </a:r>
            <a:r>
              <a:rPr lang="en-US" dirty="0" smtClean="0"/>
              <a:t> "&amp;#xA0;"&gt; </a:t>
            </a:r>
            <a:br>
              <a:rPr lang="en-US" dirty="0" smtClean="0"/>
            </a:br>
            <a:r>
              <a:rPr lang="en-US" dirty="0" smtClean="0"/>
              <a:t>&lt;!ENTITY writer "Writer: Donald Duck."&gt;</a:t>
            </a:r>
            <a:br>
              <a:rPr lang="en-US" dirty="0" smtClean="0"/>
            </a:br>
            <a:r>
              <a:rPr lang="en-US" dirty="0" smtClean="0"/>
              <a:t>&lt;!ENTITY copyright "Copyright: W3Schools."&gt;</a:t>
            </a:r>
            <a:br>
              <a:rPr lang="en-US" dirty="0" smtClean="0"/>
            </a:br>
            <a:r>
              <a:rPr lang="en-US" dirty="0" smtClean="0"/>
              <a:t>]&gt;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&lt;heading&gt;Reminder&lt;/heading&gt;</a:t>
            </a:r>
            <a:br>
              <a:rPr lang="en-US" dirty="0" smtClean="0"/>
            </a:br>
            <a:r>
              <a:rPr lang="en-US" dirty="0" smtClean="0"/>
              <a:t>&lt;body&gt;Don't forget me this weekend!&lt;/body&gt;</a:t>
            </a:r>
            <a:br>
              <a:rPr lang="en-US" dirty="0" smtClean="0"/>
            </a:br>
            <a:r>
              <a:rPr lang="en-US" dirty="0" smtClean="0"/>
              <a:t>&lt;footer&gt;&amp;writer;&amp;</a:t>
            </a:r>
            <a:r>
              <a:rPr lang="en-US" dirty="0" err="1" smtClean="0"/>
              <a:t>nbsp</a:t>
            </a:r>
            <a:r>
              <a:rPr lang="en-US" dirty="0" smtClean="0"/>
              <a:t>;&amp;copyright;&lt;/footer&gt;</a:t>
            </a:r>
            <a:br>
              <a:rPr lang="en-US" dirty="0" smtClean="0"/>
            </a:br>
            <a:r>
              <a:rPr lang="en-US" dirty="0" smtClean="0"/>
              <a:t>&lt;/note&gt;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Refer: one.xml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6076" b="46875"/>
          <a:stretch>
            <a:fillRect/>
          </a:stretch>
        </p:blipFill>
        <p:spPr bwMode="auto">
          <a:xfrm>
            <a:off x="1752600" y="533400"/>
            <a:ext cx="571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XML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XML was created to structure, store, and transport information.</a:t>
            </a:r>
          </a:p>
          <a:p>
            <a:r>
              <a:rPr lang="en-US" dirty="0" smtClean="0"/>
              <a:t>The following example is a note to </a:t>
            </a:r>
            <a:r>
              <a:rPr lang="en-US" dirty="0" err="1" smtClean="0"/>
              <a:t>Tove</a:t>
            </a:r>
            <a:r>
              <a:rPr lang="en-US" dirty="0" smtClean="0"/>
              <a:t>, from </a:t>
            </a:r>
            <a:r>
              <a:rPr lang="en-US" dirty="0" err="1" smtClean="0"/>
              <a:t>Jani</a:t>
            </a:r>
            <a:r>
              <a:rPr lang="en-US" dirty="0" smtClean="0"/>
              <a:t>, stored as XML:</a:t>
            </a:r>
          </a:p>
          <a:p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&lt;heading&gt;Reminder&lt;/heading&gt;</a:t>
            </a:r>
            <a:br>
              <a:rPr lang="en-US" dirty="0" smtClean="0"/>
            </a:br>
            <a:r>
              <a:rPr lang="en-US" dirty="0" smtClean="0"/>
              <a:t>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XML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XML Separates Data from HTML</a:t>
            </a:r>
          </a:p>
          <a:p>
            <a:r>
              <a:rPr lang="en-US" b="1" dirty="0" smtClean="0"/>
              <a:t>XML Simplifies Data Sharing (database)</a:t>
            </a:r>
          </a:p>
          <a:p>
            <a:r>
              <a:rPr lang="en-US" b="1" dirty="0" smtClean="0"/>
              <a:t>XML Simplifies Data Transport (incompatible systems)</a:t>
            </a:r>
          </a:p>
          <a:p>
            <a:r>
              <a:rPr lang="en-US" b="1" dirty="0" smtClean="0"/>
              <a:t>XML Simplifies Platform Changes (upgrading h/w or s/w)</a:t>
            </a:r>
          </a:p>
          <a:p>
            <a:r>
              <a:rPr lang="en-US" b="1" dirty="0" smtClean="0"/>
              <a:t>XML Makes Your Data More Available (</a:t>
            </a:r>
            <a:r>
              <a:rPr lang="en-US" dirty="0" smtClean="0"/>
              <a:t>(Handheld computers, voice machines, news feeds, etc.))</a:t>
            </a:r>
            <a:endParaRPr lang="en-US" b="1" dirty="0" smtClean="0"/>
          </a:p>
          <a:p>
            <a:r>
              <a:rPr lang="en-US" b="1" dirty="0" smtClean="0"/>
              <a:t>XML is Used to Create New Internet Languages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XML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&lt;?xml version="1.0" encoding="UTF-8</a:t>
            </a:r>
            <a:r>
              <a:rPr lang="en-US" b="1" dirty="0" smtClean="0"/>
              <a:t>"</a:t>
            </a:r>
            <a:r>
              <a:rPr lang="en-US" dirty="0" smtClean="0"/>
              <a:t>?&gt; </a:t>
            </a:r>
            <a:r>
              <a:rPr lang="en-US" dirty="0" smtClean="0">
                <a:solidFill>
                  <a:srgbClr val="FF0000"/>
                </a:solidFill>
              </a:rPr>
              <a:t>--XML declaration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&lt;note&gt;  </a:t>
            </a:r>
            <a:r>
              <a:rPr lang="en-US" dirty="0" smtClean="0">
                <a:solidFill>
                  <a:srgbClr val="FF0000"/>
                </a:solidFill>
              </a:rPr>
              <a:t>--- root 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  </a:t>
            </a:r>
            <a:r>
              <a:rPr lang="en-US" dirty="0" smtClean="0">
                <a:solidFill>
                  <a:srgbClr val="FF0000"/>
                </a:solidFill>
              </a:rPr>
              <a:t>-- child 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  </a:t>
            </a:r>
            <a:r>
              <a:rPr lang="en-US" dirty="0" smtClean="0">
                <a:solidFill>
                  <a:srgbClr val="FF0000"/>
                </a:solidFill>
              </a:rPr>
              <a:t>-- child 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&lt;heading&gt;Reminder&lt;/heading&gt;  </a:t>
            </a:r>
            <a:r>
              <a:rPr lang="en-US" dirty="0" smtClean="0">
                <a:solidFill>
                  <a:srgbClr val="FF0000"/>
                </a:solidFill>
              </a:rPr>
              <a:t>-- child 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&lt;body&gt;Don't forget me this weekend!&lt;/body&gt;  </a:t>
            </a:r>
            <a:r>
              <a:rPr lang="en-US" dirty="0" smtClean="0">
                <a:solidFill>
                  <a:srgbClr val="FF0000"/>
                </a:solidFill>
              </a:rPr>
              <a:t>-- child 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 descr="DOM node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8483966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&lt;bookstore&gt;</a:t>
            </a:r>
            <a:br>
              <a:rPr lang="en-US" dirty="0" smtClean="0"/>
            </a:br>
            <a:r>
              <a:rPr lang="en-US" dirty="0" smtClean="0"/>
              <a:t>  &lt;book category="COOKING"&gt;</a:t>
            </a:r>
            <a:br>
              <a:rPr lang="en-US" dirty="0" smtClean="0"/>
            </a:br>
            <a:r>
              <a:rPr lang="en-US" dirty="0" smtClean="0"/>
              <a:t>    &lt;title </a:t>
            </a:r>
            <a:r>
              <a:rPr lang="en-US" dirty="0" err="1" smtClean="0"/>
              <a:t>lang</a:t>
            </a:r>
            <a:r>
              <a:rPr lang="en-US" dirty="0" smtClean="0"/>
              <a:t>="en"&gt;Everyday Italian&lt;/title&gt;</a:t>
            </a:r>
            <a:br>
              <a:rPr lang="en-US" dirty="0" smtClean="0"/>
            </a:br>
            <a:r>
              <a:rPr lang="en-US" dirty="0" smtClean="0"/>
              <a:t>    &lt;author&gt;</a:t>
            </a:r>
            <a:r>
              <a:rPr lang="en-US" dirty="0" err="1" smtClean="0"/>
              <a:t>Giada</a:t>
            </a:r>
            <a:r>
              <a:rPr lang="en-US" dirty="0" smtClean="0"/>
              <a:t> De </a:t>
            </a:r>
            <a:r>
              <a:rPr lang="en-US" dirty="0" err="1" smtClean="0"/>
              <a:t>Laurentiis</a:t>
            </a:r>
            <a:r>
              <a:rPr lang="en-US" dirty="0" smtClean="0"/>
              <a:t>&lt;/author&gt;</a:t>
            </a:r>
            <a:br>
              <a:rPr lang="en-US" dirty="0" smtClean="0"/>
            </a:br>
            <a:r>
              <a:rPr lang="en-US" dirty="0" smtClean="0"/>
              <a:t>    &lt;year&gt;2005&lt;/year&gt;</a:t>
            </a:r>
            <a:br>
              <a:rPr lang="en-US" dirty="0" smtClean="0"/>
            </a:br>
            <a:r>
              <a:rPr lang="en-US" dirty="0" smtClean="0"/>
              <a:t>    &lt;price&gt;30.00&lt;/price&gt;</a:t>
            </a:r>
            <a:br>
              <a:rPr lang="en-US" dirty="0" smtClean="0"/>
            </a:br>
            <a:r>
              <a:rPr lang="en-US" dirty="0" smtClean="0"/>
              <a:t>  &lt;/book&gt;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&lt;book category="CHILDREN"&gt;</a:t>
            </a:r>
            <a:br>
              <a:rPr lang="en-US" dirty="0" smtClean="0"/>
            </a:br>
            <a:r>
              <a:rPr lang="en-US" dirty="0" smtClean="0"/>
              <a:t>    &lt;title </a:t>
            </a:r>
            <a:r>
              <a:rPr lang="en-US" dirty="0" err="1" smtClean="0"/>
              <a:t>lang</a:t>
            </a:r>
            <a:r>
              <a:rPr lang="en-US" dirty="0" smtClean="0"/>
              <a:t>="en"&gt;Harry Potter&lt;/title&gt;</a:t>
            </a:r>
            <a:br>
              <a:rPr lang="en-US" dirty="0" smtClean="0"/>
            </a:br>
            <a:r>
              <a:rPr lang="en-US" dirty="0" smtClean="0"/>
              <a:t>    &lt;author&gt;J K. Rowling&lt;/author&gt;</a:t>
            </a:r>
            <a:br>
              <a:rPr lang="en-US" dirty="0" smtClean="0"/>
            </a:br>
            <a:r>
              <a:rPr lang="en-US" dirty="0" smtClean="0"/>
              <a:t>    &lt;year&gt;2005&lt;/year&gt;</a:t>
            </a:r>
            <a:br>
              <a:rPr lang="en-US" dirty="0" smtClean="0"/>
            </a:br>
            <a:r>
              <a:rPr lang="en-US" dirty="0" smtClean="0"/>
              <a:t>    &lt;price&gt;29.99&lt;/price&gt;</a:t>
            </a:r>
            <a:br>
              <a:rPr lang="en-US" dirty="0" smtClean="0"/>
            </a:br>
            <a:r>
              <a:rPr lang="en-US" dirty="0" smtClean="0"/>
              <a:t>  &lt;/book&gt;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&lt;book category="WEB"&gt;</a:t>
            </a:r>
            <a:br>
              <a:rPr lang="en-US" dirty="0" smtClean="0"/>
            </a:br>
            <a:r>
              <a:rPr lang="en-US" dirty="0" smtClean="0"/>
              <a:t>    &lt;title </a:t>
            </a:r>
            <a:r>
              <a:rPr lang="en-US" dirty="0" err="1" smtClean="0"/>
              <a:t>lang</a:t>
            </a:r>
            <a:r>
              <a:rPr lang="en-US" dirty="0" smtClean="0"/>
              <a:t>="en"&gt;Learning XML&lt;/title&gt;</a:t>
            </a:r>
            <a:br>
              <a:rPr lang="en-US" dirty="0" smtClean="0"/>
            </a:br>
            <a:r>
              <a:rPr lang="en-US" dirty="0" smtClean="0"/>
              <a:t>    &lt;author&gt;Erik T. Ray&lt;/author&gt;</a:t>
            </a:r>
            <a:br>
              <a:rPr lang="en-US" dirty="0" smtClean="0"/>
            </a:br>
            <a:r>
              <a:rPr lang="en-US" dirty="0" smtClean="0"/>
              <a:t>    &lt;year&gt;2003&lt;/year&gt;</a:t>
            </a:r>
            <a:br>
              <a:rPr lang="en-US" dirty="0" smtClean="0"/>
            </a:br>
            <a:r>
              <a:rPr lang="en-US" dirty="0" smtClean="0"/>
              <a:t>    &lt;price&gt;39.95&lt;/price&gt;</a:t>
            </a:r>
            <a:br>
              <a:rPr lang="en-US" dirty="0" smtClean="0"/>
            </a:br>
            <a:r>
              <a:rPr lang="en-US" dirty="0" smtClean="0"/>
              <a:t>  &lt;/book&gt;</a:t>
            </a:r>
            <a:br>
              <a:rPr lang="en-US" dirty="0" smtClean="0"/>
            </a:br>
            <a:r>
              <a:rPr lang="en-US" dirty="0" smtClean="0"/>
              <a:t>&lt;/bookstore&gt;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All XML Elements Must Have a Closing Tag</a:t>
            </a:r>
          </a:p>
          <a:p>
            <a:r>
              <a:rPr lang="en-US" b="1" dirty="0" smtClean="0"/>
              <a:t>XML Tags are Case Sensitive</a:t>
            </a:r>
          </a:p>
          <a:p>
            <a:r>
              <a:rPr lang="en-US" b="1" dirty="0" smtClean="0"/>
              <a:t>XML Elements Must be Properly Nested</a:t>
            </a:r>
          </a:p>
          <a:p>
            <a:r>
              <a:rPr lang="en-US" b="1" dirty="0" smtClean="0"/>
              <a:t>XML Documents Must Have a Root Element</a:t>
            </a:r>
          </a:p>
          <a:p>
            <a:r>
              <a:rPr lang="en-US" b="1" dirty="0" smtClean="0"/>
              <a:t>XML Attribute Values Must be Quoted</a:t>
            </a:r>
          </a:p>
          <a:p>
            <a:r>
              <a:rPr lang="en-US" dirty="0" smtClean="0"/>
              <a:t>Entity References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1125</Words>
  <Application>Microsoft Office PowerPoint</Application>
  <PresentationFormat>On-screen Show (4:3)</PresentationFormat>
  <Paragraphs>154</Paragraphs>
  <Slides>35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UNIT II XML Tutorial</vt:lpstr>
      <vt:lpstr>What is XML? </vt:lpstr>
      <vt:lpstr>The Difference Between XML and HTML </vt:lpstr>
      <vt:lpstr>What XML does?</vt:lpstr>
      <vt:lpstr>How can XML be used?</vt:lpstr>
      <vt:lpstr>Example XML file </vt:lpstr>
      <vt:lpstr>Example</vt:lpstr>
      <vt:lpstr>Slide 8</vt:lpstr>
      <vt:lpstr>Well-Formed XML document</vt:lpstr>
      <vt:lpstr>Entity references</vt:lpstr>
      <vt:lpstr>Entity references</vt:lpstr>
      <vt:lpstr>Slide 12</vt:lpstr>
      <vt:lpstr>What is an XML Element? </vt:lpstr>
      <vt:lpstr>Element naming rules</vt:lpstr>
      <vt:lpstr>Attributes</vt:lpstr>
      <vt:lpstr>XML elements Vs Attributes</vt:lpstr>
      <vt:lpstr>Best practice</vt:lpstr>
      <vt:lpstr>Best practice</vt:lpstr>
      <vt:lpstr>Best practice</vt:lpstr>
      <vt:lpstr>Why best practice?</vt:lpstr>
      <vt:lpstr>Don’t end up like this</vt:lpstr>
      <vt:lpstr>XML Attributes as ID references</vt:lpstr>
      <vt:lpstr>XML Encoding</vt:lpstr>
      <vt:lpstr>Character Encoding </vt:lpstr>
      <vt:lpstr>Unicode</vt:lpstr>
      <vt:lpstr>Slide 26</vt:lpstr>
      <vt:lpstr>Well formed of XML document</vt:lpstr>
      <vt:lpstr>An XML Validator </vt:lpstr>
      <vt:lpstr>When is a XML document valid?</vt:lpstr>
      <vt:lpstr>Valid XML document</vt:lpstr>
      <vt:lpstr>XML DTD</vt:lpstr>
      <vt:lpstr>DTD for Entity Declaration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XML Tutorial</dc:title>
  <dc:creator>Administrator</dc:creator>
  <cp:lastModifiedBy>Administrator</cp:lastModifiedBy>
  <cp:revision>49</cp:revision>
  <dcterms:created xsi:type="dcterms:W3CDTF">2006-08-16T00:00:00Z</dcterms:created>
  <dcterms:modified xsi:type="dcterms:W3CDTF">2014-06-19T05:58:16Z</dcterms:modified>
</cp:coreProperties>
</file>