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6" r:id="rId11"/>
    <p:sldId id="268" r:id="rId12"/>
  </p:sldIdLst>
  <p:sldSz cx="18288000" cy="10287000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 panose="00000800000000000000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57" d="100"/>
          <a:sy n="57" d="100"/>
        </p:scale>
        <p:origin x="49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-1205069" y="-3611887"/>
            <a:ext cx="5078340" cy="17284781"/>
            <a:chOff x="0" y="-38100"/>
            <a:chExt cx="1337505" cy="4552370"/>
          </a:xfrm>
        </p:grpSpPr>
        <p:sp>
          <p:nvSpPr>
            <p:cNvPr id="3" name="Freeform 3"/>
            <p:cNvSpPr/>
            <p:nvPr/>
          </p:nvSpPr>
          <p:spPr>
            <a:xfrm>
              <a:off x="25703" y="-9162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t>StudyBuddy – A Smart Chatbot for Students</a:t>
            </a:r>
          </a:p>
        </p:txBody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dirty="0"/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754746" y="7853802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384906" y="5030504"/>
            <a:ext cx="7394661" cy="751036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3845" y="9424058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1028700" y="6205697"/>
            <a:ext cx="4104422" cy="217276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28700" y="5074976"/>
            <a:ext cx="5506443" cy="560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7"/>
              </a:lnSpc>
              <a:spcBef>
                <a:spcPct val="0"/>
              </a:spcBef>
            </a:pPr>
            <a:r>
              <a:rPr lang="en-US" sz="3283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SELECTED AREA NAME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04279" y="9473508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545776" y="6507439"/>
            <a:ext cx="4345947" cy="1315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Anshul Soni(Team Leader)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Aarti Keswani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26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Adarsh mishra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681256" y="7956234"/>
            <a:ext cx="2875140" cy="749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submission  05/09/2025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21077" y="8769886"/>
            <a:ext cx="3679637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Gandhi Nagar Bhopal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310301" y="6021172"/>
            <a:ext cx="3063983" cy="42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Code Hashira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95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sz="6190" dirty="0">
                <a:solidFill>
                  <a:schemeClr val="bg1"/>
                </a:solidFill>
              </a:rPr>
              <a:t>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497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Integrate AI/ML for smarter answers.</a:t>
            </a: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Add database support for saving previous chats.</a:t>
            </a: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Multi-language support.</a:t>
            </a: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Voice-enabled chatbot.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331976-787F-774F-D97A-EF87FEB8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A58BD64-EA68-B810-8FBF-3B79BC7E15E4}"/>
              </a:ext>
            </a:extLst>
          </p:cNvPr>
          <p:cNvSpPr txBox="1"/>
          <p:nvPr/>
        </p:nvSpPr>
        <p:spPr>
          <a:xfrm>
            <a:off x="5767582" y="442929"/>
            <a:ext cx="11359450" cy="95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6190" dirty="0">
                <a:solidFill>
                  <a:schemeClr val="bg1"/>
                </a:solidFill>
              </a:rPr>
              <a:t>Conclusion</a:t>
            </a:r>
            <a:endParaRPr sz="6190" dirty="0">
              <a:solidFill>
                <a:schemeClr val="bg1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297AC62-86D5-8BFC-535C-0D7DBA597138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0A2F8A1-C9B5-F9C9-9970-4C2A1F8F2CCE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F3357B9-D129-A4FA-563E-C002E5F6C41D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F87E5A99-B448-CEF9-1E50-7B11FBBAF9CA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9213B5C-AD08-CF19-5F6D-EF5D7082ED2D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D6F70B9-0D92-5B46-B7CD-E203F044EBB7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FF2B75C-4EA5-07A1-ABE4-8534804D6077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685F746-2904-A865-552F-2C8F387EA155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844B2DC-07F9-239B-493D-6C5690C10A1D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2DA5159-94E4-7E0C-66A6-DA606FC3A024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84A192F-53BD-86D7-DB62-8FA70D98F1A8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78F869C3-185C-60C2-1B8B-E76768E65AE1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63E1967-F525-15C0-1F68-71BD6124F327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F282E5D-1294-FBAF-7CEC-963441B2C2E5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14E2B4E-5B3C-70A4-CFD3-4048B4447B5D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5E2F0001-E059-5394-6B0C-2D92F0008AB8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2729322-AA1E-6FCC-A561-4D4BAA21B354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655EA9E8-78D7-0A00-BF4A-2390C63BD1D5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50E4D6B4-8A25-4D3F-AE28-091D8A87948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01A4E-831F-D65F-FE33-7763199148A1}"/>
              </a:ext>
            </a:extLst>
          </p:cNvPr>
          <p:cNvSpPr txBox="1"/>
          <p:nvPr/>
        </p:nvSpPr>
        <p:spPr>
          <a:xfrm>
            <a:off x="3901440" y="3241757"/>
            <a:ext cx="10485120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  <a:defRPr sz="2000"/>
            </a:pPr>
            <a:r>
              <a:rPr lang="en-US" sz="3120" dirty="0" err="1">
                <a:solidFill>
                  <a:schemeClr val="bg1"/>
                </a:solidFill>
              </a:rPr>
              <a:t>StudyBuddy</a:t>
            </a:r>
            <a:r>
              <a:rPr lang="en-US" sz="3120" dirty="0">
                <a:solidFill>
                  <a:schemeClr val="bg1"/>
                </a:solidFill>
              </a:rPr>
              <a:t> acts as a helpful study companion.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4E1388-E101-95C7-05C0-12E27ADCBE1D}"/>
              </a:ext>
            </a:extLst>
          </p:cNvPr>
          <p:cNvSpPr txBox="1"/>
          <p:nvPr/>
        </p:nvSpPr>
        <p:spPr>
          <a:xfrm>
            <a:off x="4383866" y="3986987"/>
            <a:ext cx="93487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20" dirty="0">
                <a:solidFill>
                  <a:schemeClr val="bg1"/>
                </a:solidFill>
              </a:rPr>
              <a:t> Provides instant and interactive solutions for students.</a:t>
            </a:r>
            <a:endParaRPr lang="en-IN" sz="312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3CF7E1-A976-6C70-6BF0-DCB86624E9C4}"/>
              </a:ext>
            </a:extLst>
          </p:cNvPr>
          <p:cNvSpPr txBox="1"/>
          <p:nvPr/>
        </p:nvSpPr>
        <p:spPr>
          <a:xfrm>
            <a:off x="4383866" y="4718768"/>
            <a:ext cx="8171339" cy="84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20" dirty="0">
                <a:solidFill>
                  <a:schemeClr val="bg1"/>
                </a:solidFill>
              </a:rPr>
              <a:t>Has strong potential for future enhancements.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12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6799" y="347600"/>
            <a:ext cx="10222406" cy="9525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sz="619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61804"/>
            <a:ext cx="16230600" cy="2285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Students face delays in accessing accurate academic resources. Existing methods (books, teachers, search engines) are either time-consuming, inconsistent, or unreliable. This gap highlights the need for an AI-driven academic assistant that ensures instant, contextual, and reliable support</a:t>
            </a:r>
            <a:endParaRPr sz="36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3916" y="328551"/>
            <a:ext cx="11359450" cy="95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020" dirty="0">
                <a:solidFill>
                  <a:schemeClr val="bg1"/>
                </a:solidFill>
              </a:rPr>
              <a:t>                                         </a:t>
            </a:r>
            <a:r>
              <a:rPr sz="619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47271" y="3158434"/>
            <a:ext cx="14066394" cy="260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300" dirty="0"/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lang="en-US" sz="3300" dirty="0">
                <a:solidFill>
                  <a:schemeClr val="bg1"/>
                </a:solidFill>
              </a:rPr>
              <a:t>Develop an AI-based study helper chatbot.</a:t>
            </a: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lang="en-US" sz="3300" dirty="0">
                <a:solidFill>
                  <a:schemeClr val="bg1"/>
                </a:solidFill>
              </a:rPr>
              <a:t>Provide a user-friendly interface for students.</a:t>
            </a: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lang="en-US" sz="3300" dirty="0">
                <a:solidFill>
                  <a:schemeClr val="bg1"/>
                </a:solidFill>
              </a:rPr>
              <a:t>Enable real-time responses via backend server.</a:t>
            </a: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lang="en-US" sz="3300" dirty="0">
                <a:solidFill>
                  <a:schemeClr val="bg1"/>
                </a:solidFill>
              </a:rPr>
              <a:t>Interactive chatbot for study-related questions.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dirty="0"/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12171928" y="-656696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534400" y="2655392"/>
            <a:ext cx="9074241" cy="2910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defRPr sz="2000"/>
            </a:pPr>
            <a:r>
              <a:rPr lang="en-US" sz="3020" dirty="0" err="1">
                <a:solidFill>
                  <a:schemeClr val="bg1"/>
                </a:solidFill>
              </a:rPr>
              <a:t>StudyBuddy</a:t>
            </a:r>
            <a:r>
              <a:rPr lang="en-US" sz="3020" dirty="0">
                <a:solidFill>
                  <a:schemeClr val="bg1"/>
                </a:solidFill>
              </a:rPr>
              <a:t> is a web-based chatbot designed to help students with study-related queries.</a:t>
            </a:r>
          </a:p>
          <a:p>
            <a:pPr>
              <a:defRPr sz="2000"/>
            </a:pPr>
            <a:r>
              <a:rPr lang="en-US" sz="3020" dirty="0">
                <a:solidFill>
                  <a:schemeClr val="bg1"/>
                </a:solidFill>
              </a:rPr>
              <a:t>Acts as a virtual study assistant for quick and interactive learning.</a:t>
            </a:r>
          </a:p>
          <a:p>
            <a:pPr marL="326222" lvl="1" algn="just">
              <a:lnSpc>
                <a:spcPts val="4230"/>
              </a:lnSpc>
            </a:pPr>
            <a:endParaRPr lang="en-US" sz="302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230"/>
              </a:lnSpc>
              <a:spcBef>
                <a:spcPct val="0"/>
              </a:spcBef>
            </a:pPr>
            <a:endParaRPr lang="en-US" sz="302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033405" y="5242242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58" y="6411092"/>
            <a:ext cx="9074241" cy="2111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6222" lvl="1" algn="just">
              <a:lnSpc>
                <a:spcPts val="4230"/>
              </a:lnSpc>
              <a:spcBef>
                <a:spcPct val="0"/>
              </a:spcBef>
            </a:pPr>
            <a:r>
              <a:rPr lang="en-US" sz="2700" i="1" dirty="0">
                <a:solidFill>
                  <a:schemeClr val="bg1"/>
                </a:solidFill>
              </a:rPr>
              <a:t>* “</a:t>
            </a:r>
            <a:r>
              <a:rPr lang="en-US" sz="2700" i="1" dirty="0" err="1">
                <a:solidFill>
                  <a:schemeClr val="bg1"/>
                </a:solidFill>
              </a:rPr>
              <a:t>StudyBuddy</a:t>
            </a:r>
            <a:r>
              <a:rPr lang="en-US" sz="2700" i="1" dirty="0">
                <a:solidFill>
                  <a:schemeClr val="bg1"/>
                </a:solidFill>
              </a:rPr>
              <a:t> provides instant, 24×7 academic support to students, saving their time and making learning interactive.”</a:t>
            </a:r>
            <a:br>
              <a:rPr lang="en-US" sz="2700" i="1" dirty="0">
                <a:solidFill>
                  <a:schemeClr val="bg1"/>
                </a:solidFill>
              </a:rPr>
            </a:br>
            <a:r>
              <a:rPr lang="en-US" sz="2700" i="1" dirty="0">
                <a:solidFill>
                  <a:schemeClr val="bg1"/>
                </a:solidFill>
              </a:rPr>
              <a:t>* “It reduces dependency on teachers/books and promotes smart, self-learning through AI-based assistance</a:t>
            </a:r>
            <a:r>
              <a:rPr lang="en-US" sz="2500" dirty="0">
                <a:solidFill>
                  <a:schemeClr val="bg1"/>
                </a:solidFill>
              </a:rPr>
              <a:t>.”</a:t>
            </a:r>
            <a:endParaRPr lang="en-US" sz="25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43399" y="347600"/>
            <a:ext cx="7162801" cy="9525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sz="6190" dirty="0">
                <a:solidFill>
                  <a:schemeClr val="bg1"/>
                </a:solidFill>
              </a:rPr>
              <a:t>Technology Stack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497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Frontend: HTML, CSS, JavaScript</a:t>
            </a:r>
            <a:endParaRPr lang="en-IN" sz="312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Backend: Node.js, Express.js</a:t>
            </a: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Environment Config: .env for settings/API keys</a:t>
            </a: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JSON for data handling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95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sz="6190" dirty="0">
                <a:solidFill>
                  <a:schemeClr val="bg1"/>
                </a:solidFill>
              </a:rPr>
              <a:t>System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626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IN" sz="3220" dirty="0">
                <a:solidFill>
                  <a:schemeClr val="bg1"/>
                </a:solidFill>
              </a:rPr>
              <a:t>[User interacts with chatbot interface (Frontend)]                 │</a:t>
            </a:r>
          </a:p>
          <a:p>
            <a:pPr marL="345441" lvl="1" algn="ctr">
              <a:lnSpc>
                <a:spcPts val="4480"/>
              </a:lnSpc>
            </a:pPr>
            <a:r>
              <a:rPr lang="en-IN" sz="3220" dirty="0">
                <a:solidFill>
                  <a:schemeClr val="bg1"/>
                </a:solidFill>
              </a:rPr>
              <a:t>                 </a:t>
            </a:r>
          </a:p>
          <a:p>
            <a:pPr marL="345441" lvl="1" algn="ctr">
              <a:lnSpc>
                <a:spcPts val="4480"/>
              </a:lnSpc>
            </a:pPr>
            <a:endParaRPr lang="en-IN" sz="3220" dirty="0">
              <a:solidFill>
                <a:schemeClr val="bg1"/>
              </a:solidFill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IN" sz="3220" dirty="0">
                <a:solidFill>
                  <a:schemeClr val="bg1"/>
                </a:solidFill>
              </a:rPr>
              <a:t> [Frontend sends request to Backend (server.js)]</a:t>
            </a:r>
          </a:p>
          <a:p>
            <a:pPr marL="345441" lvl="1" algn="ctr">
              <a:lnSpc>
                <a:spcPts val="4480"/>
              </a:lnSpc>
            </a:pPr>
            <a:r>
              <a:rPr lang="en-IN" sz="3220" dirty="0">
                <a:solidFill>
                  <a:schemeClr val="bg1"/>
                </a:solidFill>
              </a:rPr>
              <a:t>                 </a:t>
            </a:r>
          </a:p>
          <a:p>
            <a:pPr marL="345441" lvl="1" algn="ctr">
              <a:lnSpc>
                <a:spcPts val="4480"/>
              </a:lnSpc>
            </a:pPr>
            <a:r>
              <a:rPr lang="en-IN" sz="3220" dirty="0">
                <a:solidFill>
                  <a:schemeClr val="bg1"/>
                </a:solidFill>
              </a:rPr>
              <a:t>                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IN" sz="3220" dirty="0">
                <a:solidFill>
                  <a:schemeClr val="bg1"/>
                </a:solidFill>
              </a:rPr>
              <a:t> [Backend processes request using chatbot logic]</a:t>
            </a:r>
          </a:p>
          <a:p>
            <a:pPr marL="345441" lvl="1" algn="ctr">
              <a:lnSpc>
                <a:spcPts val="4480"/>
              </a:lnSpc>
            </a:pPr>
            <a:r>
              <a:rPr lang="en-IN" sz="3220" dirty="0">
                <a:solidFill>
                  <a:schemeClr val="bg1"/>
                </a:solidFill>
              </a:rPr>
              <a:t>                 </a:t>
            </a:r>
          </a:p>
          <a:p>
            <a:pPr marL="345441" lvl="1" algn="ctr">
              <a:lnSpc>
                <a:spcPts val="4480"/>
              </a:lnSpc>
            </a:pPr>
            <a:r>
              <a:rPr lang="en-IN" sz="3220" dirty="0">
                <a:solidFill>
                  <a:schemeClr val="bg1"/>
                </a:solidFill>
              </a:rPr>
              <a:t>                 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IN" sz="3220" dirty="0">
                <a:solidFill>
                  <a:schemeClr val="bg1"/>
                </a:solidFill>
              </a:rPr>
              <a:t> [Response is generated and displayed to the user]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dirty="0"/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516ED16-C6F8-AFB0-5A1B-68FCDAA732F2}"/>
              </a:ext>
            </a:extLst>
          </p:cNvPr>
          <p:cNvSpPr/>
          <p:nvPr/>
        </p:nvSpPr>
        <p:spPr>
          <a:xfrm>
            <a:off x="8580120" y="4181435"/>
            <a:ext cx="430590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5C3D759-CCEC-FA24-FEE7-EF2E068FC1F2}"/>
              </a:ext>
            </a:extLst>
          </p:cNvPr>
          <p:cNvSpPr/>
          <p:nvPr/>
        </p:nvSpPr>
        <p:spPr>
          <a:xfrm>
            <a:off x="8641080" y="5952747"/>
            <a:ext cx="430590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5B975B0-F7CF-383F-3279-6F6D113DEBB8}"/>
              </a:ext>
            </a:extLst>
          </p:cNvPr>
          <p:cNvSpPr/>
          <p:nvPr/>
        </p:nvSpPr>
        <p:spPr>
          <a:xfrm>
            <a:off x="8641080" y="7703687"/>
            <a:ext cx="430590" cy="9414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6600" y="765113"/>
            <a:ext cx="11359450" cy="95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sz="619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76441" y="2292369"/>
            <a:ext cx="16230600" cy="7298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dirty="0"/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User (Student)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       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       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Chat UI (Frontend: HTML, CSS, JS)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       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       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Backend (Node.js + Express)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       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       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Chatbot Logic / API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       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       </a:t>
            </a:r>
          </a:p>
          <a:p>
            <a:pPr>
              <a:defRPr sz="2000"/>
            </a:pPr>
            <a:r>
              <a:rPr lang="en-IN" sz="3120" dirty="0">
                <a:solidFill>
                  <a:schemeClr val="bg1"/>
                </a:solidFill>
              </a:rPr>
              <a:t> Response Displayed in Chat Interface</a:t>
            </a:r>
          </a:p>
          <a:p>
            <a:pPr>
              <a:defRPr sz="2000"/>
            </a:pPr>
            <a:endParaRPr sz="312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8974004" y="-3018181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805402-6062-AFC2-9A73-EBB14EA4EDF0}"/>
              </a:ext>
            </a:extLst>
          </p:cNvPr>
          <p:cNvSpPr/>
          <p:nvPr/>
        </p:nvSpPr>
        <p:spPr>
          <a:xfrm>
            <a:off x="7122458" y="3462750"/>
            <a:ext cx="192742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7813A8C-4C3A-B050-7D14-9D8B889EDC4E}"/>
              </a:ext>
            </a:extLst>
          </p:cNvPr>
          <p:cNvSpPr/>
          <p:nvPr/>
        </p:nvSpPr>
        <p:spPr>
          <a:xfrm flipH="1">
            <a:off x="7133104" y="4917318"/>
            <a:ext cx="192742" cy="717044"/>
          </a:xfrm>
          <a:prstGeom prst="downArrow">
            <a:avLst>
              <a:gd name="adj1" fmla="val 50000"/>
              <a:gd name="adj2" fmla="val 372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FE88986-4EF6-77F2-53E9-899779C5B759}"/>
              </a:ext>
            </a:extLst>
          </p:cNvPr>
          <p:cNvSpPr/>
          <p:nvPr/>
        </p:nvSpPr>
        <p:spPr>
          <a:xfrm>
            <a:off x="7133104" y="6421458"/>
            <a:ext cx="192742" cy="7881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621FAE8-E440-9B8F-1F61-7B07DFDB9895}"/>
              </a:ext>
            </a:extLst>
          </p:cNvPr>
          <p:cNvSpPr/>
          <p:nvPr/>
        </p:nvSpPr>
        <p:spPr>
          <a:xfrm>
            <a:off x="7143752" y="7983963"/>
            <a:ext cx="192742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91400" y="509755"/>
            <a:ext cx="11200986" cy="9525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sz="6190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6800" y="3693889"/>
            <a:ext cx="16649700" cy="2990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dirty="0"/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Chat interface for student queries.</a:t>
            </a:r>
            <a:endParaRPr lang="en-IN" sz="312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lang="en-IN" sz="3120" dirty="0">
                <a:solidFill>
                  <a:schemeClr val="bg1"/>
                </a:solidFill>
              </a:rPr>
              <a:t> </a:t>
            </a:r>
            <a:r>
              <a:rPr sz="3120" dirty="0">
                <a:solidFill>
                  <a:schemeClr val="bg1"/>
                </a:solidFill>
              </a:rPr>
              <a:t>Fast and responsive design.</a:t>
            </a:r>
            <a:endParaRPr lang="en-IN" sz="312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lang="en-IN" sz="3120" dirty="0">
                <a:solidFill>
                  <a:schemeClr val="bg1"/>
                </a:solidFill>
              </a:rPr>
              <a:t> </a:t>
            </a:r>
            <a:r>
              <a:rPr sz="3120" dirty="0">
                <a:solidFill>
                  <a:schemeClr val="bg1"/>
                </a:solidFill>
              </a:rPr>
              <a:t>Simple and user-friendly system.</a:t>
            </a:r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sz="3120" dirty="0">
                <a:solidFill>
                  <a:schemeClr val="bg1"/>
                </a:solidFill>
              </a:rPr>
              <a:t>Can be extended with AI/ML for better answers</a:t>
            </a:r>
            <a:r>
              <a:rPr dirty="0"/>
              <a:t>.</a:t>
            </a: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  <a:defRPr sz="2000"/>
            </a:pPr>
            <a:r>
              <a:rPr lang="en-US" sz="3200" dirty="0">
                <a:solidFill>
                  <a:schemeClr val="bg1"/>
                </a:solidFill>
              </a:rPr>
              <a:t>Enabled with the RAG layer, it will answer only study-related queries</a:t>
            </a:r>
            <a:r>
              <a:rPr lang="en-IN" sz="3120" dirty="0">
                <a:solidFill>
                  <a:schemeClr val="bg1"/>
                </a:solidFill>
              </a:rPr>
              <a:t>.</a:t>
            </a:r>
            <a:endParaRPr sz="312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sz="619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27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ctr">
              <a:lnSpc>
                <a:spcPts val="4480"/>
              </a:lnSpc>
            </a:pPr>
            <a:r>
              <a:rPr lang="en-US" sz="3300" dirty="0">
                <a:solidFill>
                  <a:schemeClr val="bg1"/>
                </a:solidFill>
              </a:rPr>
              <a:t>The </a:t>
            </a:r>
            <a:r>
              <a:rPr lang="en-US" sz="3300" dirty="0" err="1">
                <a:solidFill>
                  <a:schemeClr val="bg1"/>
                </a:solidFill>
              </a:rPr>
              <a:t>StudyBuddy</a:t>
            </a:r>
            <a:r>
              <a:rPr lang="en-US" sz="3300" dirty="0">
                <a:solidFill>
                  <a:schemeClr val="bg1"/>
                </a:solidFill>
              </a:rPr>
              <a:t> project successfully developed a fully functional chatbot web application that delivers </a:t>
            </a:r>
            <a:r>
              <a:rPr lang="en-US" sz="3300" b="1" dirty="0">
                <a:solidFill>
                  <a:schemeClr val="bg1"/>
                </a:solidFill>
              </a:rPr>
              <a:t>real-time responses</a:t>
            </a:r>
            <a:r>
              <a:rPr lang="en-US" sz="3300" dirty="0">
                <a:solidFill>
                  <a:schemeClr val="bg1"/>
                </a:solidFill>
              </a:rPr>
              <a:t> to student queries. Its </a:t>
            </a:r>
            <a:r>
              <a:rPr lang="en-US" sz="3300" b="1" dirty="0">
                <a:solidFill>
                  <a:schemeClr val="bg1"/>
                </a:solidFill>
              </a:rPr>
              <a:t>simple and user-friendly interface</a:t>
            </a:r>
            <a:r>
              <a:rPr lang="en-US" sz="3300" dirty="0">
                <a:solidFill>
                  <a:schemeClr val="bg1"/>
                </a:solidFill>
              </a:rPr>
              <a:t> makes it highly effective and accessible for learners, ensuring an easy and interactive study experience.</a:t>
            </a:r>
            <a:endParaRPr sz="33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457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Poppins</vt:lpstr>
      <vt:lpstr>Arial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cp:lastModifiedBy>Adarsh mishra</cp:lastModifiedBy>
  <cp:revision>42</cp:revision>
  <dcterms:created xsi:type="dcterms:W3CDTF">2006-08-16T00:00:00Z</dcterms:created>
  <dcterms:modified xsi:type="dcterms:W3CDTF">2025-09-05T09:42:44Z</dcterms:modified>
  <dc:identifier>DAGVPOy7A7Q</dc:identifier>
</cp:coreProperties>
</file>