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2"/>
  </p:notesMasterIdLst>
  <p:handoutMasterIdLst>
    <p:handoutMasterId r:id="rId33"/>
  </p:handoutMasterIdLst>
  <p:sldIdLst>
    <p:sldId id="5838" r:id="rId2"/>
    <p:sldId id="1797" r:id="rId3"/>
    <p:sldId id="5863" r:id="rId4"/>
    <p:sldId id="5842" r:id="rId5"/>
    <p:sldId id="5843" r:id="rId6"/>
    <p:sldId id="423" r:id="rId7"/>
    <p:sldId id="1702" r:id="rId8"/>
    <p:sldId id="1764" r:id="rId9"/>
    <p:sldId id="5890" r:id="rId10"/>
    <p:sldId id="5845" r:id="rId11"/>
    <p:sldId id="5928" r:id="rId12"/>
    <p:sldId id="5911" r:id="rId13"/>
    <p:sldId id="5923" r:id="rId14"/>
    <p:sldId id="400" r:id="rId15"/>
    <p:sldId id="5886" r:id="rId16"/>
    <p:sldId id="5844" r:id="rId17"/>
    <p:sldId id="1745" r:id="rId18"/>
    <p:sldId id="1748" r:id="rId19"/>
    <p:sldId id="1746" r:id="rId20"/>
    <p:sldId id="1747" r:id="rId21"/>
    <p:sldId id="1750" r:id="rId22"/>
    <p:sldId id="1770" r:id="rId23"/>
    <p:sldId id="5931" r:id="rId24"/>
    <p:sldId id="1771" r:id="rId25"/>
    <p:sldId id="1773" r:id="rId26"/>
    <p:sldId id="1774" r:id="rId27"/>
    <p:sldId id="5857" r:id="rId28"/>
    <p:sldId id="5858" r:id="rId29"/>
    <p:sldId id="5927" r:id="rId30"/>
    <p:sldId id="5929"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005C"/>
    <a:srgbClr val="742774"/>
    <a:srgbClr val="243A5E"/>
    <a:srgbClr val="4BCBEE"/>
    <a:srgbClr val="1392B4"/>
    <a:srgbClr val="0B556A"/>
    <a:srgbClr val="59B4D9"/>
    <a:srgbClr val="EBEBEB"/>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3" autoAdjust="0"/>
    <p:restoredTop sz="70429" autoAdjust="0"/>
  </p:normalViewPr>
  <p:slideViewPr>
    <p:cSldViewPr snapToGrid="0">
      <p:cViewPr varScale="1">
        <p:scale>
          <a:sx n="58" d="100"/>
          <a:sy n="58" d="100"/>
        </p:scale>
        <p:origin x="1618" y="53"/>
      </p:cViewPr>
      <p:guideLst/>
    </p:cSldViewPr>
  </p:slideViewPr>
  <p:outlineViewPr>
    <p:cViewPr>
      <p:scale>
        <a:sx n="33" d="100"/>
        <a:sy n="33" d="100"/>
      </p:scale>
      <p:origin x="0" y="-13638"/>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7C3567-C614-4C44-A05A-91CA1207E252}" type="doc">
      <dgm:prSet loTypeId="urn:diagrams.loki3.com/TabbedArc+Icon" loCatId="officeonline" qsTypeId="urn:microsoft.com/office/officeart/2005/8/quickstyle/simple1" qsCatId="simple" csTypeId="urn:microsoft.com/office/officeart/2005/8/colors/accent1_2" csCatId="accent1" phldr="1"/>
      <dgm:spPr/>
    </dgm:pt>
    <dgm:pt modelId="{342187BD-C431-46F1-81F0-D889EDE5ED31}">
      <dgm:prSet phldrT="[Text]"/>
      <dgm:spPr>
        <a:solidFill>
          <a:schemeClr val="bg2">
            <a:lumMod val="10000"/>
          </a:schemeClr>
        </a:solidFill>
      </dgm:spPr>
      <dgm:t>
        <a:bodyPr/>
        <a:lstStyle/>
        <a:p>
          <a:r>
            <a:rPr lang="en-US" b="1" dirty="0">
              <a:solidFill>
                <a:schemeClr val="bg1"/>
              </a:solidFill>
            </a:rPr>
            <a:t>Security requirements</a:t>
          </a:r>
        </a:p>
      </dgm:t>
    </dgm:pt>
    <dgm:pt modelId="{CE195919-7BAE-454A-9717-3D91B92F65D5}" type="parTrans" cxnId="{B8114495-9FC4-446A-B9B3-5B9252A241BD}">
      <dgm:prSet/>
      <dgm:spPr/>
      <dgm:t>
        <a:bodyPr/>
        <a:lstStyle/>
        <a:p>
          <a:endParaRPr lang="en-US"/>
        </a:p>
      </dgm:t>
    </dgm:pt>
    <dgm:pt modelId="{44F82819-E632-41A8-A447-B2C97C79B825}" type="sibTrans" cxnId="{B8114495-9FC4-446A-B9B3-5B9252A241BD}">
      <dgm:prSet/>
      <dgm:spPr/>
      <dgm:t>
        <a:bodyPr/>
        <a:lstStyle/>
        <a:p>
          <a:endParaRPr lang="en-US"/>
        </a:p>
      </dgm:t>
    </dgm:pt>
    <dgm:pt modelId="{E1189C59-9C8C-468F-90F4-F4898684395A}">
      <dgm:prSet/>
      <dgm:spPr>
        <a:solidFill>
          <a:schemeClr val="bg2">
            <a:lumMod val="10000"/>
          </a:schemeClr>
        </a:solidFill>
      </dgm:spPr>
      <dgm:t>
        <a:bodyPr/>
        <a:lstStyle/>
        <a:p>
          <a:r>
            <a:rPr lang="en-US" b="1" dirty="0">
              <a:solidFill>
                <a:schemeClr val="bg1"/>
              </a:solidFill>
            </a:rPr>
            <a:t>User experience</a:t>
          </a:r>
        </a:p>
      </dgm:t>
    </dgm:pt>
    <dgm:pt modelId="{8F99BE68-86AE-46C1-B73D-59D90694D7F0}" type="parTrans" cxnId="{25BB7CFA-1A44-44A7-8AAC-39C13A9B6599}">
      <dgm:prSet/>
      <dgm:spPr/>
      <dgm:t>
        <a:bodyPr/>
        <a:lstStyle/>
        <a:p>
          <a:endParaRPr lang="en-US"/>
        </a:p>
      </dgm:t>
    </dgm:pt>
    <dgm:pt modelId="{0F7AB226-EFB9-4385-8F8D-5CF4692FA4B2}" type="sibTrans" cxnId="{25BB7CFA-1A44-44A7-8AAC-39C13A9B6599}">
      <dgm:prSet/>
      <dgm:spPr/>
      <dgm:t>
        <a:bodyPr/>
        <a:lstStyle/>
        <a:p>
          <a:endParaRPr lang="en-US"/>
        </a:p>
      </dgm:t>
    </dgm:pt>
    <dgm:pt modelId="{6581D750-5759-4082-A1F4-4CBD43F229DE}">
      <dgm:prSet/>
      <dgm:spPr>
        <a:solidFill>
          <a:schemeClr val="bg2">
            <a:lumMod val="10000"/>
          </a:schemeClr>
        </a:solidFill>
      </dgm:spPr>
      <dgm:t>
        <a:bodyPr/>
        <a:lstStyle/>
        <a:p>
          <a:r>
            <a:rPr lang="en-US" b="1" dirty="0">
              <a:solidFill>
                <a:schemeClr val="bg1"/>
              </a:solidFill>
            </a:rPr>
            <a:t>Data location and retention policies</a:t>
          </a:r>
        </a:p>
      </dgm:t>
    </dgm:pt>
    <dgm:pt modelId="{D6B826D5-4F4D-4E33-A83D-1A9E4E4E4653}" type="parTrans" cxnId="{59BA403D-C4BB-4E5F-817B-404D2103C0F7}">
      <dgm:prSet/>
      <dgm:spPr/>
      <dgm:t>
        <a:bodyPr/>
        <a:lstStyle/>
        <a:p>
          <a:endParaRPr lang="en-US"/>
        </a:p>
      </dgm:t>
    </dgm:pt>
    <dgm:pt modelId="{68149713-F96C-40CC-B496-87448F5C366D}" type="sibTrans" cxnId="{59BA403D-C4BB-4E5F-817B-404D2103C0F7}">
      <dgm:prSet/>
      <dgm:spPr/>
      <dgm:t>
        <a:bodyPr/>
        <a:lstStyle/>
        <a:p>
          <a:endParaRPr lang="en-US"/>
        </a:p>
      </dgm:t>
    </dgm:pt>
    <dgm:pt modelId="{FAFCD437-A509-42C0-AA22-55EA0215267B}">
      <dgm:prSet/>
      <dgm:spPr>
        <a:solidFill>
          <a:schemeClr val="bg2">
            <a:lumMod val="10000"/>
          </a:schemeClr>
        </a:solidFill>
      </dgm:spPr>
      <dgm:t>
        <a:bodyPr/>
        <a:lstStyle/>
        <a:p>
          <a:r>
            <a:rPr lang="en-US" b="1" dirty="0">
              <a:solidFill>
                <a:schemeClr val="bg1"/>
              </a:solidFill>
            </a:rPr>
            <a:t>Self service reporting needs</a:t>
          </a:r>
        </a:p>
      </dgm:t>
    </dgm:pt>
    <dgm:pt modelId="{6B6F6D44-EFE8-4247-932A-5725C5A01BB4}" type="parTrans" cxnId="{69DA3174-322F-41EB-9BCE-74C5B16E9E15}">
      <dgm:prSet/>
      <dgm:spPr/>
      <dgm:t>
        <a:bodyPr/>
        <a:lstStyle/>
        <a:p>
          <a:endParaRPr lang="en-US"/>
        </a:p>
      </dgm:t>
    </dgm:pt>
    <dgm:pt modelId="{F970A6F3-8571-48FA-9710-A76DCFF55254}" type="sibTrans" cxnId="{69DA3174-322F-41EB-9BCE-74C5B16E9E15}">
      <dgm:prSet/>
      <dgm:spPr/>
      <dgm:t>
        <a:bodyPr/>
        <a:lstStyle/>
        <a:p>
          <a:endParaRPr lang="en-US"/>
        </a:p>
      </dgm:t>
    </dgm:pt>
    <dgm:pt modelId="{D1EFE4EC-866D-4503-AA88-93E8A268CC66}">
      <dgm:prSet/>
      <dgm:spPr>
        <a:solidFill>
          <a:schemeClr val="bg2">
            <a:lumMod val="10000"/>
          </a:schemeClr>
        </a:solidFill>
      </dgm:spPr>
      <dgm:t>
        <a:bodyPr/>
        <a:lstStyle/>
        <a:p>
          <a:r>
            <a:rPr lang="en-US" b="1" dirty="0">
              <a:solidFill>
                <a:schemeClr val="bg1"/>
              </a:solidFill>
            </a:rPr>
            <a:t>Roadmap</a:t>
          </a:r>
        </a:p>
      </dgm:t>
    </dgm:pt>
    <dgm:pt modelId="{49EC3699-555A-41C3-99F4-5217ED09E2BB}" type="parTrans" cxnId="{3DEF903C-5FE1-4CC4-A5D9-70F660280675}">
      <dgm:prSet/>
      <dgm:spPr/>
      <dgm:t>
        <a:bodyPr/>
        <a:lstStyle/>
        <a:p>
          <a:endParaRPr lang="en-US"/>
        </a:p>
      </dgm:t>
    </dgm:pt>
    <dgm:pt modelId="{17045B51-A63C-439D-BEEF-967871A2B37D}" type="sibTrans" cxnId="{3DEF903C-5FE1-4CC4-A5D9-70F660280675}">
      <dgm:prSet/>
      <dgm:spPr/>
      <dgm:t>
        <a:bodyPr/>
        <a:lstStyle/>
        <a:p>
          <a:endParaRPr lang="en-US"/>
        </a:p>
      </dgm:t>
    </dgm:pt>
    <dgm:pt modelId="{92E64178-B747-4E83-8FD7-9EB2C13A7F2E}">
      <dgm:prSet/>
      <dgm:spPr>
        <a:solidFill>
          <a:schemeClr val="bg2">
            <a:lumMod val="10000"/>
          </a:schemeClr>
        </a:solidFill>
      </dgm:spPr>
      <dgm:t>
        <a:bodyPr/>
        <a:lstStyle/>
        <a:p>
          <a:r>
            <a:rPr lang="en-US" b="1" dirty="0">
              <a:solidFill>
                <a:schemeClr val="bg1"/>
              </a:solidFill>
            </a:rPr>
            <a:t>Existing systems</a:t>
          </a:r>
        </a:p>
      </dgm:t>
    </dgm:pt>
    <dgm:pt modelId="{F644460A-6C41-4BF1-8650-80A6BCE46C72}" type="parTrans" cxnId="{A8451D56-81E3-457C-BA01-5B312B32A6D0}">
      <dgm:prSet/>
      <dgm:spPr/>
      <dgm:t>
        <a:bodyPr/>
        <a:lstStyle/>
        <a:p>
          <a:endParaRPr lang="en-AU"/>
        </a:p>
      </dgm:t>
    </dgm:pt>
    <dgm:pt modelId="{2B2C5B60-7970-4B0F-8E00-373355AFBE71}" type="sibTrans" cxnId="{A8451D56-81E3-457C-BA01-5B312B32A6D0}">
      <dgm:prSet/>
      <dgm:spPr/>
      <dgm:t>
        <a:bodyPr/>
        <a:lstStyle/>
        <a:p>
          <a:endParaRPr lang="en-AU"/>
        </a:p>
      </dgm:t>
    </dgm:pt>
    <dgm:pt modelId="{4709E373-8E1C-42CB-9F96-1E589D84C4F4}">
      <dgm:prSet/>
      <dgm:spPr>
        <a:solidFill>
          <a:schemeClr val="bg2">
            <a:lumMod val="10000"/>
          </a:schemeClr>
        </a:solidFill>
      </dgm:spPr>
      <dgm:t>
        <a:bodyPr/>
        <a:lstStyle/>
        <a:p>
          <a:r>
            <a:rPr lang="en-US" b="1" dirty="0">
              <a:solidFill>
                <a:schemeClr val="bg1"/>
              </a:solidFill>
            </a:rPr>
            <a:t>Localization</a:t>
          </a:r>
        </a:p>
      </dgm:t>
    </dgm:pt>
    <dgm:pt modelId="{4E58B213-763B-4E6A-B061-11B7A8E6CA52}" type="parTrans" cxnId="{9D77F4E9-38B1-4825-8C8C-330F7C8389AD}">
      <dgm:prSet/>
      <dgm:spPr/>
      <dgm:t>
        <a:bodyPr/>
        <a:lstStyle/>
        <a:p>
          <a:endParaRPr lang="en-AU"/>
        </a:p>
      </dgm:t>
    </dgm:pt>
    <dgm:pt modelId="{55A00B64-FD94-4BE7-814A-47F2A5A633D6}" type="sibTrans" cxnId="{9D77F4E9-38B1-4825-8C8C-330F7C8389AD}">
      <dgm:prSet/>
      <dgm:spPr/>
      <dgm:t>
        <a:bodyPr/>
        <a:lstStyle/>
        <a:p>
          <a:endParaRPr lang="en-AU"/>
        </a:p>
      </dgm:t>
    </dgm:pt>
    <dgm:pt modelId="{2FB55306-A56D-4E34-BF13-44D7F10C4881}" type="pres">
      <dgm:prSet presAssocID="{167C3567-C614-4C44-A05A-91CA1207E252}" presName="Name0" presStyleCnt="0">
        <dgm:presLayoutVars>
          <dgm:dir/>
          <dgm:resizeHandles val="exact"/>
        </dgm:presLayoutVars>
      </dgm:prSet>
      <dgm:spPr/>
    </dgm:pt>
    <dgm:pt modelId="{7DEEB3E5-C5A6-4FA5-B4D7-466095EAEF3E}" type="pres">
      <dgm:prSet presAssocID="{342187BD-C431-46F1-81F0-D889EDE5ED31}" presName="twoplus" presStyleLbl="node1" presStyleIdx="0" presStyleCnt="7">
        <dgm:presLayoutVars>
          <dgm:bulletEnabled val="1"/>
        </dgm:presLayoutVars>
      </dgm:prSet>
      <dgm:spPr/>
    </dgm:pt>
    <dgm:pt modelId="{CA50A2D6-18E9-4A1F-983D-1EF59213DC56}" type="pres">
      <dgm:prSet presAssocID="{E1189C59-9C8C-468F-90F4-F4898684395A}" presName="twoplus" presStyleLbl="node1" presStyleIdx="1" presStyleCnt="7">
        <dgm:presLayoutVars>
          <dgm:bulletEnabled val="1"/>
        </dgm:presLayoutVars>
      </dgm:prSet>
      <dgm:spPr/>
    </dgm:pt>
    <dgm:pt modelId="{91BCB616-8AE7-40FC-A8C7-D54F19CB8C5F}" type="pres">
      <dgm:prSet presAssocID="{6581D750-5759-4082-A1F4-4CBD43F229DE}" presName="twoplus" presStyleLbl="node1" presStyleIdx="2" presStyleCnt="7">
        <dgm:presLayoutVars>
          <dgm:bulletEnabled val="1"/>
        </dgm:presLayoutVars>
      </dgm:prSet>
      <dgm:spPr/>
    </dgm:pt>
    <dgm:pt modelId="{9E8E36E2-37C4-458E-B2B6-C4ABBFCF531F}" type="pres">
      <dgm:prSet presAssocID="{FAFCD437-A509-42C0-AA22-55EA0215267B}" presName="twoplus" presStyleLbl="node1" presStyleIdx="3" presStyleCnt="7">
        <dgm:presLayoutVars>
          <dgm:bulletEnabled val="1"/>
        </dgm:presLayoutVars>
      </dgm:prSet>
      <dgm:spPr/>
    </dgm:pt>
    <dgm:pt modelId="{C42E9277-6CED-426C-A008-155987BCE221}" type="pres">
      <dgm:prSet presAssocID="{D1EFE4EC-866D-4503-AA88-93E8A268CC66}" presName="twoplus" presStyleLbl="node1" presStyleIdx="4" presStyleCnt="7">
        <dgm:presLayoutVars>
          <dgm:bulletEnabled val="1"/>
        </dgm:presLayoutVars>
      </dgm:prSet>
      <dgm:spPr/>
    </dgm:pt>
    <dgm:pt modelId="{E8265B5B-2A67-40B4-9D08-66D90EE2786E}" type="pres">
      <dgm:prSet presAssocID="{92E64178-B747-4E83-8FD7-9EB2C13A7F2E}" presName="twoplus" presStyleLbl="node1" presStyleIdx="5" presStyleCnt="7">
        <dgm:presLayoutVars>
          <dgm:bulletEnabled val="1"/>
        </dgm:presLayoutVars>
      </dgm:prSet>
      <dgm:spPr/>
    </dgm:pt>
    <dgm:pt modelId="{3B994B32-75F5-46F1-A51B-134638B58C40}" type="pres">
      <dgm:prSet presAssocID="{4709E373-8E1C-42CB-9F96-1E589D84C4F4}" presName="twoplus" presStyleLbl="node1" presStyleIdx="6" presStyleCnt="7">
        <dgm:presLayoutVars>
          <dgm:bulletEnabled val="1"/>
        </dgm:presLayoutVars>
      </dgm:prSet>
      <dgm:spPr/>
    </dgm:pt>
  </dgm:ptLst>
  <dgm:cxnLst>
    <dgm:cxn modelId="{61374D0D-F072-4443-A299-34819130EAEC}" type="presOf" srcId="{92E64178-B747-4E83-8FD7-9EB2C13A7F2E}" destId="{E8265B5B-2A67-40B4-9D08-66D90EE2786E}" srcOrd="0" destOrd="0" presId="urn:diagrams.loki3.com/TabbedArc+Icon"/>
    <dgm:cxn modelId="{707BE126-D012-471F-899E-850726F041FA}" type="presOf" srcId="{E1189C59-9C8C-468F-90F4-F4898684395A}" destId="{CA50A2D6-18E9-4A1F-983D-1EF59213DC56}" srcOrd="0" destOrd="0" presId="urn:diagrams.loki3.com/TabbedArc+Icon"/>
    <dgm:cxn modelId="{3DEF903C-5FE1-4CC4-A5D9-70F660280675}" srcId="{167C3567-C614-4C44-A05A-91CA1207E252}" destId="{D1EFE4EC-866D-4503-AA88-93E8A268CC66}" srcOrd="4" destOrd="0" parTransId="{49EC3699-555A-41C3-99F4-5217ED09E2BB}" sibTransId="{17045B51-A63C-439D-BEEF-967871A2B37D}"/>
    <dgm:cxn modelId="{59BA403D-C4BB-4E5F-817B-404D2103C0F7}" srcId="{167C3567-C614-4C44-A05A-91CA1207E252}" destId="{6581D750-5759-4082-A1F4-4CBD43F229DE}" srcOrd="2" destOrd="0" parTransId="{D6B826D5-4F4D-4E33-A83D-1A9E4E4E4653}" sibTransId="{68149713-F96C-40CC-B496-87448F5C366D}"/>
    <dgm:cxn modelId="{E4503643-490A-450F-A24E-AC501780D4CE}" type="presOf" srcId="{4709E373-8E1C-42CB-9F96-1E589D84C4F4}" destId="{3B994B32-75F5-46F1-A51B-134638B58C40}" srcOrd="0" destOrd="0" presId="urn:diagrams.loki3.com/TabbedArc+Icon"/>
    <dgm:cxn modelId="{966CAD6B-0901-416D-ACBF-E93141FA7ABC}" type="presOf" srcId="{FAFCD437-A509-42C0-AA22-55EA0215267B}" destId="{9E8E36E2-37C4-458E-B2B6-C4ABBFCF531F}" srcOrd="0" destOrd="0" presId="urn:diagrams.loki3.com/TabbedArc+Icon"/>
    <dgm:cxn modelId="{2DB87670-D727-47B0-8731-761CBD125694}" type="presOf" srcId="{D1EFE4EC-866D-4503-AA88-93E8A268CC66}" destId="{C42E9277-6CED-426C-A008-155987BCE221}" srcOrd="0" destOrd="0" presId="urn:diagrams.loki3.com/TabbedArc+Icon"/>
    <dgm:cxn modelId="{69DA3174-322F-41EB-9BCE-74C5B16E9E15}" srcId="{167C3567-C614-4C44-A05A-91CA1207E252}" destId="{FAFCD437-A509-42C0-AA22-55EA0215267B}" srcOrd="3" destOrd="0" parTransId="{6B6F6D44-EFE8-4247-932A-5725C5A01BB4}" sibTransId="{F970A6F3-8571-48FA-9710-A76DCFF55254}"/>
    <dgm:cxn modelId="{A8451D56-81E3-457C-BA01-5B312B32A6D0}" srcId="{167C3567-C614-4C44-A05A-91CA1207E252}" destId="{92E64178-B747-4E83-8FD7-9EB2C13A7F2E}" srcOrd="5" destOrd="0" parTransId="{F644460A-6C41-4BF1-8650-80A6BCE46C72}" sibTransId="{2B2C5B60-7970-4B0F-8E00-373355AFBE71}"/>
    <dgm:cxn modelId="{B8114495-9FC4-446A-B9B3-5B9252A241BD}" srcId="{167C3567-C614-4C44-A05A-91CA1207E252}" destId="{342187BD-C431-46F1-81F0-D889EDE5ED31}" srcOrd="0" destOrd="0" parTransId="{CE195919-7BAE-454A-9717-3D91B92F65D5}" sibTransId="{44F82819-E632-41A8-A447-B2C97C79B825}"/>
    <dgm:cxn modelId="{662D26A7-A08F-4C01-98A9-1B616FD86ED3}" type="presOf" srcId="{342187BD-C431-46F1-81F0-D889EDE5ED31}" destId="{7DEEB3E5-C5A6-4FA5-B4D7-466095EAEF3E}" srcOrd="0" destOrd="0" presId="urn:diagrams.loki3.com/TabbedArc+Icon"/>
    <dgm:cxn modelId="{A9D8A8D5-317E-4087-9D44-E0F1F2F5181F}" type="presOf" srcId="{6581D750-5759-4082-A1F4-4CBD43F229DE}" destId="{91BCB616-8AE7-40FC-A8C7-D54F19CB8C5F}" srcOrd="0" destOrd="0" presId="urn:diagrams.loki3.com/TabbedArc+Icon"/>
    <dgm:cxn modelId="{3CFB14D9-DB77-4F99-881B-EF6ECE19EF20}" type="presOf" srcId="{167C3567-C614-4C44-A05A-91CA1207E252}" destId="{2FB55306-A56D-4E34-BF13-44D7F10C4881}" srcOrd="0" destOrd="0" presId="urn:diagrams.loki3.com/TabbedArc+Icon"/>
    <dgm:cxn modelId="{9D77F4E9-38B1-4825-8C8C-330F7C8389AD}" srcId="{167C3567-C614-4C44-A05A-91CA1207E252}" destId="{4709E373-8E1C-42CB-9F96-1E589D84C4F4}" srcOrd="6" destOrd="0" parTransId="{4E58B213-763B-4E6A-B061-11B7A8E6CA52}" sibTransId="{55A00B64-FD94-4BE7-814A-47F2A5A633D6}"/>
    <dgm:cxn modelId="{25BB7CFA-1A44-44A7-8AAC-39C13A9B6599}" srcId="{167C3567-C614-4C44-A05A-91CA1207E252}" destId="{E1189C59-9C8C-468F-90F4-F4898684395A}" srcOrd="1" destOrd="0" parTransId="{8F99BE68-86AE-46C1-B73D-59D90694D7F0}" sibTransId="{0F7AB226-EFB9-4385-8F8D-5CF4692FA4B2}"/>
    <dgm:cxn modelId="{D4631B03-2D03-45D6-9229-EA8F599BADCD}" type="presParOf" srcId="{2FB55306-A56D-4E34-BF13-44D7F10C4881}" destId="{7DEEB3E5-C5A6-4FA5-B4D7-466095EAEF3E}" srcOrd="0" destOrd="0" presId="urn:diagrams.loki3.com/TabbedArc+Icon"/>
    <dgm:cxn modelId="{13533004-1BB5-43A8-B167-448924DBBF7A}" type="presParOf" srcId="{2FB55306-A56D-4E34-BF13-44D7F10C4881}" destId="{CA50A2D6-18E9-4A1F-983D-1EF59213DC56}" srcOrd="1" destOrd="0" presId="urn:diagrams.loki3.com/TabbedArc+Icon"/>
    <dgm:cxn modelId="{490CC594-5C92-4A65-8E75-8A84448B0D73}" type="presParOf" srcId="{2FB55306-A56D-4E34-BF13-44D7F10C4881}" destId="{91BCB616-8AE7-40FC-A8C7-D54F19CB8C5F}" srcOrd="2" destOrd="0" presId="urn:diagrams.loki3.com/TabbedArc+Icon"/>
    <dgm:cxn modelId="{E286E6FD-9E3F-42E9-AAB5-17231C65C830}" type="presParOf" srcId="{2FB55306-A56D-4E34-BF13-44D7F10C4881}" destId="{9E8E36E2-37C4-458E-B2B6-C4ABBFCF531F}" srcOrd="3" destOrd="0" presId="urn:diagrams.loki3.com/TabbedArc+Icon"/>
    <dgm:cxn modelId="{D21E069A-3F21-4251-A2BF-518FC3574C88}" type="presParOf" srcId="{2FB55306-A56D-4E34-BF13-44D7F10C4881}" destId="{C42E9277-6CED-426C-A008-155987BCE221}" srcOrd="4" destOrd="0" presId="urn:diagrams.loki3.com/TabbedArc+Icon"/>
    <dgm:cxn modelId="{94B23956-8FDE-48BF-B0FD-154284D3984E}" type="presParOf" srcId="{2FB55306-A56D-4E34-BF13-44D7F10C4881}" destId="{E8265B5B-2A67-40B4-9D08-66D90EE2786E}" srcOrd="5" destOrd="0" presId="urn:diagrams.loki3.com/TabbedArc+Icon"/>
    <dgm:cxn modelId="{C83A4663-D75D-41F5-8104-6D08772C6233}" type="presParOf" srcId="{2FB55306-A56D-4E34-BF13-44D7F10C4881}" destId="{3B994B32-75F5-46F1-A51B-134638B58C40}" srcOrd="6" destOrd="0" presId="urn:diagrams.loki3.com/TabbedArc+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EB3E5-C5A6-4FA5-B4D7-466095EAEF3E}">
      <dsp:nvSpPr>
        <dsp:cNvPr id="0" name=""/>
        <dsp:cNvSpPr/>
      </dsp:nvSpPr>
      <dsp:spPr>
        <a:xfrm rot="18000000">
          <a:off x="2967" y="2848404"/>
          <a:ext cx="1318890" cy="85727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16510" rIns="4953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rPr>
            <a:t>Security requirements</a:t>
          </a:r>
        </a:p>
      </dsp:txBody>
      <dsp:txXfrm>
        <a:off x="62937" y="2879791"/>
        <a:ext cx="1235192" cy="815429"/>
      </dsp:txXfrm>
    </dsp:sp>
    <dsp:sp modelId="{CA50A2D6-18E9-4A1F-983D-1EF59213DC56}">
      <dsp:nvSpPr>
        <dsp:cNvPr id="0" name=""/>
        <dsp:cNvSpPr/>
      </dsp:nvSpPr>
      <dsp:spPr>
        <a:xfrm rot="19200000">
          <a:off x="1102775" y="1537704"/>
          <a:ext cx="1318890" cy="85727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16510" rIns="4953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rPr>
            <a:t>User experience</a:t>
          </a:r>
        </a:p>
      </dsp:txBody>
      <dsp:txXfrm>
        <a:off x="1158074" y="1574658"/>
        <a:ext cx="1235192" cy="815429"/>
      </dsp:txXfrm>
    </dsp:sp>
    <dsp:sp modelId="{91BCB616-8AE7-40FC-A8C7-D54F19CB8C5F}">
      <dsp:nvSpPr>
        <dsp:cNvPr id="0" name=""/>
        <dsp:cNvSpPr/>
      </dsp:nvSpPr>
      <dsp:spPr>
        <a:xfrm rot="20400000">
          <a:off x="2584542" y="682205"/>
          <a:ext cx="1318890" cy="85727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16510" rIns="4953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rPr>
            <a:t>Data location and retention policies</a:t>
          </a:r>
        </a:p>
      </dsp:txBody>
      <dsp:txXfrm>
        <a:off x="2633548" y="722792"/>
        <a:ext cx="1235192" cy="815429"/>
      </dsp:txXfrm>
    </dsp:sp>
    <dsp:sp modelId="{9E8E36E2-37C4-458E-B2B6-C4ABBFCF531F}">
      <dsp:nvSpPr>
        <dsp:cNvPr id="0" name=""/>
        <dsp:cNvSpPr/>
      </dsp:nvSpPr>
      <dsp:spPr>
        <a:xfrm>
          <a:off x="4269546" y="385093"/>
          <a:ext cx="1318890" cy="85727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16510" rIns="4953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rPr>
            <a:t>Self service reporting needs</a:t>
          </a:r>
        </a:p>
      </dsp:txBody>
      <dsp:txXfrm>
        <a:off x="4311395" y="426942"/>
        <a:ext cx="1235192" cy="815429"/>
      </dsp:txXfrm>
    </dsp:sp>
    <dsp:sp modelId="{C42E9277-6CED-426C-A008-155987BCE221}">
      <dsp:nvSpPr>
        <dsp:cNvPr id="0" name=""/>
        <dsp:cNvSpPr/>
      </dsp:nvSpPr>
      <dsp:spPr>
        <a:xfrm rot="1200000">
          <a:off x="5954550" y="682205"/>
          <a:ext cx="1318890" cy="85727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16510" rIns="4953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rPr>
            <a:t>Roadmap</a:t>
          </a:r>
        </a:p>
      </dsp:txBody>
      <dsp:txXfrm>
        <a:off x="5989242" y="722792"/>
        <a:ext cx="1235192" cy="815429"/>
      </dsp:txXfrm>
    </dsp:sp>
    <dsp:sp modelId="{E8265B5B-2A67-40B4-9D08-66D90EE2786E}">
      <dsp:nvSpPr>
        <dsp:cNvPr id="0" name=""/>
        <dsp:cNvSpPr/>
      </dsp:nvSpPr>
      <dsp:spPr>
        <a:xfrm rot="2400000">
          <a:off x="7436318" y="1537704"/>
          <a:ext cx="1318890" cy="85727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16510" rIns="4953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rPr>
            <a:t>Existing systems</a:t>
          </a:r>
        </a:p>
      </dsp:txBody>
      <dsp:txXfrm>
        <a:off x="7464717" y="1574658"/>
        <a:ext cx="1235192" cy="815429"/>
      </dsp:txXfrm>
    </dsp:sp>
    <dsp:sp modelId="{3B994B32-75F5-46F1-A51B-134638B58C40}">
      <dsp:nvSpPr>
        <dsp:cNvPr id="0" name=""/>
        <dsp:cNvSpPr/>
      </dsp:nvSpPr>
      <dsp:spPr>
        <a:xfrm rot="3600000">
          <a:off x="8536126" y="2848404"/>
          <a:ext cx="1318890" cy="85727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16510" rIns="4953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rPr>
            <a:t>Localization</a:t>
          </a:r>
        </a:p>
      </dsp:txBody>
      <dsp:txXfrm>
        <a:off x="8559854" y="2879791"/>
        <a:ext cx="1235192" cy="815429"/>
      </dsp:txXfrm>
    </dsp:sp>
  </dsp:spTree>
</dsp:drawing>
</file>

<file path=ppt/diagrams/layout1.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8/17/2022 3:00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8/17/2022 3:00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ct val="43750"/>
              </a:spcBef>
              <a:spcAft>
                <a:spcPct val="43750"/>
              </a:spcAft>
            </a:pPr>
            <a:endParaRPr lang="en-US" dirty="0"/>
          </a:p>
        </p:txBody>
      </p:sp>
      <p:sp>
        <p:nvSpPr>
          <p:cNvPr id="4" name="Slide Number Placeholder 3"/>
          <p:cNvSpPr>
            <a:spLocks noGrp="1"/>
          </p:cNvSpPr>
          <p:nvPr>
            <p:ph type="sldNum" sz="quarter" idx="5"/>
          </p:nvPr>
        </p:nvSpPr>
        <p:spPr/>
        <p:txBody>
          <a:bodyPr/>
          <a:lstStyle/>
          <a:p>
            <a:fld id="{1D8AA9D5-D128-47AD-B756-E9A43AF81739}" type="slidenum">
              <a:rPr lang="en-US" smtClean="0"/>
              <a:t>10</a:t>
            </a:fld>
            <a:endParaRPr lang="en-US"/>
          </a:p>
        </p:txBody>
      </p:sp>
    </p:spTree>
    <p:extLst>
      <p:ext uri="{BB962C8B-B14F-4D97-AF65-F5344CB8AC3E}">
        <p14:creationId xmlns:p14="http://schemas.microsoft.com/office/powerpoint/2010/main" val="555313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a:bodyPr>
          <a:lstStyle/>
          <a:p>
            <a:pPr>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682984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8/17/2022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99376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8/17/2022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7163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8/17/2022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074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8/17/2022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06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50368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8/17/2022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03154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TW" alt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8/17/2022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0733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8AA9D5-D128-47AD-B756-E9A43AF81739}" type="slidenum">
              <a:rPr lang="en-US" smtClean="0"/>
              <a:t>22</a:t>
            </a:fld>
            <a:endParaRPr lang="en-US"/>
          </a:p>
        </p:txBody>
      </p:sp>
    </p:spTree>
    <p:extLst>
      <p:ext uri="{BB962C8B-B14F-4D97-AF65-F5344CB8AC3E}">
        <p14:creationId xmlns:p14="http://schemas.microsoft.com/office/powerpoint/2010/main" val="1874889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9549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17915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8/17/2022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00551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8AA9D5-D128-47AD-B756-E9A43AF81739}" type="slidenum">
              <a:rPr lang="en-US" smtClean="0"/>
              <a:t>26</a:t>
            </a:fld>
            <a:endParaRPr lang="en-US"/>
          </a:p>
        </p:txBody>
      </p:sp>
    </p:spTree>
    <p:extLst>
      <p:ext uri="{BB962C8B-B14F-4D97-AF65-F5344CB8AC3E}">
        <p14:creationId xmlns:p14="http://schemas.microsoft.com/office/powerpoint/2010/main" val="148421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8/17/2022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6750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8/17/2022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9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90985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238748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8/17/2022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1416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8/17/2022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141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2676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43750"/>
              </a:spcBef>
              <a:spcAft>
                <a:spcPct val="43750"/>
              </a:spcAft>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43750"/>
              </a:spcBef>
              <a:spcAft>
                <a:spcPct val="43750"/>
              </a:spcAft>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31263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a:bodyPr>
          <a:lstStyle/>
          <a:p>
            <a:pPr>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BAE74F98-7774-4341-8487-38EBF08298FA}"/>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1342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341122"/>
            <a:ext cx="11582400" cy="1095685"/>
          </a:xfrm>
        </p:spPr>
        <p:txBody>
          <a:bodyPr/>
          <a:lstStyle>
            <a:lvl1pPr>
              <a:defRPr>
                <a:solidFill>
                  <a:schemeClr val="tx1"/>
                </a:solidFill>
              </a:defRPr>
            </a:lvl1pPr>
            <a:lvl2pPr>
              <a:defRPr spc="-93" baseline="0">
                <a:solidFill>
                  <a:schemeClr val="tx1"/>
                </a:solidFill>
              </a:defRPr>
            </a:lvl2pPr>
            <a:lvl3pPr>
              <a:defRPr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1" name="Title Placeholder 1"/>
          <p:cNvSpPr>
            <a:spLocks noGrp="1"/>
          </p:cNvSpPr>
          <p:nvPr>
            <p:ph type="title" hasCustomPrompt="1"/>
          </p:nvPr>
        </p:nvSpPr>
        <p:spPr>
          <a:xfrm>
            <a:off x="304800" y="228600"/>
            <a:ext cx="11582400" cy="975360"/>
          </a:xfrm>
          <a:prstGeom prst="rect">
            <a:avLst/>
          </a:prstGeom>
        </p:spPr>
        <p:txBody>
          <a:bodyPr vert="horz" lIns="0" tIns="45720" rIns="0" bIns="45720" rtlCol="0" anchor="ctr">
            <a:noAutofit/>
          </a:bodyPr>
          <a:lstStyle/>
          <a:p>
            <a:r>
              <a:rPr lang="en-US" dirty="0"/>
              <a:t>Click To Edit Master Title Style</a:t>
            </a:r>
          </a:p>
        </p:txBody>
      </p:sp>
    </p:spTree>
    <p:extLst>
      <p:ext uri="{BB962C8B-B14F-4D97-AF65-F5344CB8AC3E}">
        <p14:creationId xmlns:p14="http://schemas.microsoft.com/office/powerpoint/2010/main" val="39004285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1517033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357308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305877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 id="2147484710" r:id="rId51"/>
    <p:sldLayoutId id="2147484711" r:id="rId52"/>
    <p:sldLayoutId id="2147484712" r:id="rId53"/>
    <p:sldLayoutId id="2147484713" r:id="rId5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5.xml"/><Relationship Id="rId4" Type="http://schemas.openxmlformats.org/officeDocument/2006/relationships/image" Target="../media/image22.sv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50.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0.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0.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0.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28681" y="1767007"/>
            <a:ext cx="5826976" cy="2215991"/>
          </a:xfrm>
        </p:spPr>
        <p:txBody>
          <a:bodyPr wrap="square" lIns="0" tIns="0" rIns="0" bIns="0" anchor="b" anchorCtr="0">
            <a:spAutoFit/>
          </a:bodyPr>
          <a:lstStyle>
            <a:lvl1pPr marL="0" marR="0" indent="0" algn="l" defTabSz="412667" rtl="0" eaLnBrk="1" fontAlgn="auto" latinLnBrk="0" hangingPunct="1">
              <a:lnSpc>
                <a:spcPct val="100000"/>
              </a:lnSpc>
              <a:spcBef>
                <a:spcPct val="0"/>
              </a:spcBef>
              <a:spcAft>
                <a:spcPct val="0"/>
              </a:spcAft>
              <a:buClrTx/>
              <a:buSzTx/>
              <a:buFontTx/>
              <a:buNone/>
              <a:defRPr sz="3600" b="0" i="0" kern="1200" spc="-50" baseline="0">
                <a:solidFill>
                  <a:schemeClr val="bg1"/>
                </a:solidFill>
                <a:latin typeface="+mj-lt"/>
                <a:cs typeface="Segoe UI Semibold" panose="020B0502040204020203" pitchFamily="34" charset="0"/>
              </a:defRPr>
            </a:lvl1pPr>
          </a:lstStyle>
          <a:p>
            <a:r>
              <a:rPr lang="en-US" sz="4800" dirty="0">
                <a:solidFill>
                  <a:schemeClr val="tx1"/>
                </a:solidFill>
              </a:rPr>
              <a:t>Module 2:</a:t>
            </a:r>
            <a:br>
              <a:rPr lang="en-US" sz="4800" dirty="0">
                <a:solidFill>
                  <a:schemeClr val="tx1"/>
                </a:solidFill>
              </a:rPr>
            </a:br>
            <a:r>
              <a:rPr lang="en-US" sz="4800" dirty="0">
                <a:solidFill>
                  <a:schemeClr val="tx1"/>
                </a:solidFill>
              </a:rPr>
              <a:t>Work with Microsoft Dataverse</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C113-C954-48F9-9185-0883CE875D06}"/>
              </a:ext>
            </a:extLst>
          </p:cNvPr>
          <p:cNvSpPr>
            <a:spLocks noGrp="1"/>
          </p:cNvSpPr>
          <p:nvPr>
            <p:ph type="title"/>
          </p:nvPr>
        </p:nvSpPr>
        <p:spPr>
          <a:xfrm>
            <a:off x="588263" y="354978"/>
            <a:ext cx="11018520" cy="492443"/>
          </a:xfrm>
        </p:spPr>
        <p:txBody>
          <a:bodyPr/>
          <a:lstStyle/>
          <a:p>
            <a:r>
              <a:rPr lang="en-US" sz="3200" dirty="0"/>
              <a:t>Column data types</a:t>
            </a:r>
          </a:p>
        </p:txBody>
      </p:sp>
      <p:sp>
        <p:nvSpPr>
          <p:cNvPr id="408" name="Rectangle 407">
            <a:extLst>
              <a:ext uri="{FF2B5EF4-FFF2-40B4-BE49-F238E27FC236}">
                <a16:creationId xmlns:a16="http://schemas.microsoft.com/office/drawing/2014/main" id="{59735814-142A-40F0-AF65-22CC293A33B2}"/>
              </a:ext>
            </a:extLst>
          </p:cNvPr>
          <p:cNvSpPr/>
          <p:nvPr/>
        </p:nvSpPr>
        <p:spPr bwMode="auto">
          <a:xfrm>
            <a:off x="1469886" y="949643"/>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Text</a:t>
            </a:r>
          </a:p>
        </p:txBody>
      </p:sp>
      <p:sp>
        <p:nvSpPr>
          <p:cNvPr id="1643" name="Rectangle 1642">
            <a:extLst>
              <a:ext uri="{FF2B5EF4-FFF2-40B4-BE49-F238E27FC236}">
                <a16:creationId xmlns:a16="http://schemas.microsoft.com/office/drawing/2014/main" id="{17E61063-AE86-4A4F-8943-F4A0D6E0D271}"/>
              </a:ext>
            </a:extLst>
          </p:cNvPr>
          <p:cNvSpPr/>
          <p:nvPr/>
        </p:nvSpPr>
        <p:spPr bwMode="auto">
          <a:xfrm>
            <a:off x="1469886" y="1743352"/>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Choice</a:t>
            </a:r>
          </a:p>
        </p:txBody>
      </p:sp>
      <p:sp>
        <p:nvSpPr>
          <p:cNvPr id="1645" name="Rectangle 1644">
            <a:extLst>
              <a:ext uri="{FF2B5EF4-FFF2-40B4-BE49-F238E27FC236}">
                <a16:creationId xmlns:a16="http://schemas.microsoft.com/office/drawing/2014/main" id="{E8A4BCF5-9F51-452B-A85B-50AAC3BD5737}"/>
              </a:ext>
            </a:extLst>
          </p:cNvPr>
          <p:cNvSpPr/>
          <p:nvPr/>
        </p:nvSpPr>
        <p:spPr bwMode="auto">
          <a:xfrm>
            <a:off x="1469886" y="2537061"/>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Yes/No</a:t>
            </a:r>
          </a:p>
        </p:txBody>
      </p:sp>
      <p:sp>
        <p:nvSpPr>
          <p:cNvPr id="1647" name="Rectangle 1646">
            <a:extLst>
              <a:ext uri="{FF2B5EF4-FFF2-40B4-BE49-F238E27FC236}">
                <a16:creationId xmlns:a16="http://schemas.microsoft.com/office/drawing/2014/main" id="{3246A45E-D43C-406C-92AF-FBD64BE73A34}"/>
              </a:ext>
            </a:extLst>
          </p:cNvPr>
          <p:cNvSpPr/>
          <p:nvPr/>
        </p:nvSpPr>
        <p:spPr bwMode="auto">
          <a:xfrm>
            <a:off x="1469886" y="3330770"/>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Whole number</a:t>
            </a:r>
          </a:p>
        </p:txBody>
      </p:sp>
      <p:sp>
        <p:nvSpPr>
          <p:cNvPr id="1649" name="Rectangle 1648">
            <a:extLst>
              <a:ext uri="{FF2B5EF4-FFF2-40B4-BE49-F238E27FC236}">
                <a16:creationId xmlns:a16="http://schemas.microsoft.com/office/drawing/2014/main" id="{1311A137-57B3-43A0-ACBB-2EFB5D03766C}"/>
              </a:ext>
            </a:extLst>
          </p:cNvPr>
          <p:cNvSpPr/>
          <p:nvPr/>
        </p:nvSpPr>
        <p:spPr bwMode="auto">
          <a:xfrm>
            <a:off x="1469886" y="4124479"/>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Floating point number</a:t>
            </a:r>
          </a:p>
        </p:txBody>
      </p:sp>
      <p:sp>
        <p:nvSpPr>
          <p:cNvPr id="1651" name="Rectangle 1650">
            <a:extLst>
              <a:ext uri="{FF2B5EF4-FFF2-40B4-BE49-F238E27FC236}">
                <a16:creationId xmlns:a16="http://schemas.microsoft.com/office/drawing/2014/main" id="{4DFE7252-DE57-4EF5-86D0-5513BFA6AB6E}"/>
              </a:ext>
            </a:extLst>
          </p:cNvPr>
          <p:cNvSpPr/>
          <p:nvPr/>
        </p:nvSpPr>
        <p:spPr bwMode="auto">
          <a:xfrm>
            <a:off x="1469886" y="4918191"/>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Decimal number</a:t>
            </a:r>
          </a:p>
        </p:txBody>
      </p:sp>
      <p:sp>
        <p:nvSpPr>
          <p:cNvPr id="1653" name="Rectangle 1652">
            <a:extLst>
              <a:ext uri="{FF2B5EF4-FFF2-40B4-BE49-F238E27FC236}">
                <a16:creationId xmlns:a16="http://schemas.microsoft.com/office/drawing/2014/main" id="{0999852A-0D7B-4F9A-ADF2-A3DC905C6579}"/>
              </a:ext>
            </a:extLst>
          </p:cNvPr>
          <p:cNvSpPr/>
          <p:nvPr/>
        </p:nvSpPr>
        <p:spPr bwMode="auto">
          <a:xfrm>
            <a:off x="5239951" y="949643"/>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Currency</a:t>
            </a:r>
          </a:p>
        </p:txBody>
      </p:sp>
      <p:sp>
        <p:nvSpPr>
          <p:cNvPr id="1655" name="Rectangle 1654">
            <a:extLst>
              <a:ext uri="{FF2B5EF4-FFF2-40B4-BE49-F238E27FC236}">
                <a16:creationId xmlns:a16="http://schemas.microsoft.com/office/drawing/2014/main" id="{AE797FA5-9DEE-432D-85C5-EFC74AFC5F20}"/>
              </a:ext>
            </a:extLst>
          </p:cNvPr>
          <p:cNvSpPr/>
          <p:nvPr/>
        </p:nvSpPr>
        <p:spPr bwMode="auto">
          <a:xfrm>
            <a:off x="5239951" y="1743353"/>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Multiple line text </a:t>
            </a:r>
          </a:p>
        </p:txBody>
      </p:sp>
      <p:sp>
        <p:nvSpPr>
          <p:cNvPr id="1657" name="Rectangle 1656">
            <a:extLst>
              <a:ext uri="{FF2B5EF4-FFF2-40B4-BE49-F238E27FC236}">
                <a16:creationId xmlns:a16="http://schemas.microsoft.com/office/drawing/2014/main" id="{AFC07C83-24AA-41E5-8FC9-59D113352818}"/>
              </a:ext>
            </a:extLst>
          </p:cNvPr>
          <p:cNvSpPr/>
          <p:nvPr/>
        </p:nvSpPr>
        <p:spPr bwMode="auto">
          <a:xfrm>
            <a:off x="5239951" y="2537063"/>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Date and time</a:t>
            </a:r>
          </a:p>
        </p:txBody>
      </p:sp>
      <p:sp>
        <p:nvSpPr>
          <p:cNvPr id="1659" name="Rectangle 1658">
            <a:extLst>
              <a:ext uri="{FF2B5EF4-FFF2-40B4-BE49-F238E27FC236}">
                <a16:creationId xmlns:a16="http://schemas.microsoft.com/office/drawing/2014/main" id="{90CFFAD5-C2B3-40D1-A382-2533DC626495}"/>
              </a:ext>
            </a:extLst>
          </p:cNvPr>
          <p:cNvSpPr/>
          <p:nvPr/>
        </p:nvSpPr>
        <p:spPr bwMode="auto">
          <a:xfrm>
            <a:off x="5239951" y="3330773"/>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Lookup</a:t>
            </a:r>
          </a:p>
        </p:txBody>
      </p:sp>
      <p:sp>
        <p:nvSpPr>
          <p:cNvPr id="1661" name="Rectangle 1660">
            <a:extLst>
              <a:ext uri="{FF2B5EF4-FFF2-40B4-BE49-F238E27FC236}">
                <a16:creationId xmlns:a16="http://schemas.microsoft.com/office/drawing/2014/main" id="{439A2A9B-9787-4019-B374-E088076808D2}"/>
              </a:ext>
            </a:extLst>
          </p:cNvPr>
          <p:cNvSpPr/>
          <p:nvPr/>
        </p:nvSpPr>
        <p:spPr bwMode="auto">
          <a:xfrm>
            <a:off x="5239951" y="4124483"/>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Image</a:t>
            </a:r>
          </a:p>
        </p:txBody>
      </p:sp>
      <p:sp>
        <p:nvSpPr>
          <p:cNvPr id="1663" name="Rectangle 1662">
            <a:extLst>
              <a:ext uri="{FF2B5EF4-FFF2-40B4-BE49-F238E27FC236}">
                <a16:creationId xmlns:a16="http://schemas.microsoft.com/office/drawing/2014/main" id="{4CEEA220-7746-4C08-983D-5E0F420ECA84}"/>
              </a:ext>
            </a:extLst>
          </p:cNvPr>
          <p:cNvSpPr/>
          <p:nvPr/>
        </p:nvSpPr>
        <p:spPr bwMode="auto">
          <a:xfrm>
            <a:off x="5239951" y="4918191"/>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Calculated column</a:t>
            </a:r>
          </a:p>
        </p:txBody>
      </p:sp>
      <p:sp>
        <p:nvSpPr>
          <p:cNvPr id="1665" name="Rectangle 1664">
            <a:extLst>
              <a:ext uri="{FF2B5EF4-FFF2-40B4-BE49-F238E27FC236}">
                <a16:creationId xmlns:a16="http://schemas.microsoft.com/office/drawing/2014/main" id="{DFE4BE10-35F5-4D71-89F8-ACE8D4239C6E}"/>
              </a:ext>
            </a:extLst>
          </p:cNvPr>
          <p:cNvSpPr/>
          <p:nvPr/>
        </p:nvSpPr>
        <p:spPr bwMode="auto">
          <a:xfrm>
            <a:off x="9010016" y="949643"/>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File</a:t>
            </a:r>
          </a:p>
        </p:txBody>
      </p:sp>
      <p:sp>
        <p:nvSpPr>
          <p:cNvPr id="1750" name="Rectangle 1749">
            <a:extLst>
              <a:ext uri="{FF2B5EF4-FFF2-40B4-BE49-F238E27FC236}">
                <a16:creationId xmlns:a16="http://schemas.microsoft.com/office/drawing/2014/main" id="{44575F64-62F4-4466-A195-4B6D1EE3AEF2}"/>
              </a:ext>
            </a:extLst>
          </p:cNvPr>
          <p:cNvSpPr/>
          <p:nvPr/>
        </p:nvSpPr>
        <p:spPr bwMode="auto">
          <a:xfrm>
            <a:off x="9010016" y="1743353"/>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Choices</a:t>
            </a:r>
          </a:p>
        </p:txBody>
      </p:sp>
      <p:sp>
        <p:nvSpPr>
          <p:cNvPr id="1767" name="Rectangle 1766">
            <a:extLst>
              <a:ext uri="{FF2B5EF4-FFF2-40B4-BE49-F238E27FC236}">
                <a16:creationId xmlns:a16="http://schemas.microsoft.com/office/drawing/2014/main" id="{9948BD56-209E-4F3B-A506-5048E1D7CB5C}"/>
              </a:ext>
            </a:extLst>
          </p:cNvPr>
          <p:cNvSpPr/>
          <p:nvPr/>
        </p:nvSpPr>
        <p:spPr bwMode="auto">
          <a:xfrm>
            <a:off x="9010016" y="2537063"/>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Status</a:t>
            </a:r>
          </a:p>
        </p:txBody>
      </p:sp>
      <p:sp>
        <p:nvSpPr>
          <p:cNvPr id="1780" name="Rectangle 1779">
            <a:extLst>
              <a:ext uri="{FF2B5EF4-FFF2-40B4-BE49-F238E27FC236}">
                <a16:creationId xmlns:a16="http://schemas.microsoft.com/office/drawing/2014/main" id="{E49A2FEE-03E5-4073-B3B1-37AF7FB5F8FC}"/>
              </a:ext>
            </a:extLst>
          </p:cNvPr>
          <p:cNvSpPr/>
          <p:nvPr/>
        </p:nvSpPr>
        <p:spPr bwMode="auto">
          <a:xfrm>
            <a:off x="9010016" y="3330773"/>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Status Reason </a:t>
            </a:r>
          </a:p>
        </p:txBody>
      </p:sp>
      <p:sp>
        <p:nvSpPr>
          <p:cNvPr id="1789" name="Rectangle 1788">
            <a:extLst>
              <a:ext uri="{FF2B5EF4-FFF2-40B4-BE49-F238E27FC236}">
                <a16:creationId xmlns:a16="http://schemas.microsoft.com/office/drawing/2014/main" id="{77BB4BF7-4E7C-434D-9235-8C29D42EC4F3}"/>
              </a:ext>
            </a:extLst>
          </p:cNvPr>
          <p:cNvSpPr/>
          <p:nvPr/>
        </p:nvSpPr>
        <p:spPr bwMode="auto">
          <a:xfrm>
            <a:off x="9010016" y="4124483"/>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Unique Identifier</a:t>
            </a:r>
          </a:p>
        </p:txBody>
      </p:sp>
      <p:sp>
        <p:nvSpPr>
          <p:cNvPr id="1794" name="Rectangle 1793">
            <a:extLst>
              <a:ext uri="{FF2B5EF4-FFF2-40B4-BE49-F238E27FC236}">
                <a16:creationId xmlns:a16="http://schemas.microsoft.com/office/drawing/2014/main" id="{8B0D83AE-68C5-4D94-9AD8-E9537D90931D}"/>
              </a:ext>
            </a:extLst>
          </p:cNvPr>
          <p:cNvSpPr/>
          <p:nvPr/>
        </p:nvSpPr>
        <p:spPr bwMode="auto">
          <a:xfrm>
            <a:off x="9007410" y="4918191"/>
            <a:ext cx="2606040" cy="7040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Customer</a:t>
            </a:r>
          </a:p>
        </p:txBody>
      </p:sp>
      <p:grpSp>
        <p:nvGrpSpPr>
          <p:cNvPr id="47" name="Group 46" descr="Icon of gear and two arrow">
            <a:extLst>
              <a:ext uri="{FF2B5EF4-FFF2-40B4-BE49-F238E27FC236}">
                <a16:creationId xmlns:a16="http://schemas.microsoft.com/office/drawing/2014/main" id="{2DE1E2CB-8B29-4951-A4AB-E90C6365B194}"/>
              </a:ext>
            </a:extLst>
          </p:cNvPr>
          <p:cNvGrpSpPr/>
          <p:nvPr/>
        </p:nvGrpSpPr>
        <p:grpSpPr>
          <a:xfrm>
            <a:off x="418644" y="1095386"/>
            <a:ext cx="705612" cy="705712"/>
            <a:chOff x="418643" y="1456896"/>
            <a:chExt cx="896425" cy="896552"/>
          </a:xfrm>
        </p:grpSpPr>
        <p:grpSp>
          <p:nvGrpSpPr>
            <p:cNvPr id="48" name="Group 47">
              <a:extLst>
                <a:ext uri="{FF2B5EF4-FFF2-40B4-BE49-F238E27FC236}">
                  <a16:creationId xmlns:a16="http://schemas.microsoft.com/office/drawing/2014/main" id="{03FE7FB0-1885-44A4-8DAF-6B679114DA9B}"/>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53" name="Freeform 5">
                <a:extLst>
                  <a:ext uri="{FF2B5EF4-FFF2-40B4-BE49-F238E27FC236}">
                    <a16:creationId xmlns:a16="http://schemas.microsoft.com/office/drawing/2014/main" id="{28B13179-4C52-4BE7-BDCF-1AC36323A1E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4" name="Freeform 6">
                <a:extLst>
                  <a:ext uri="{FF2B5EF4-FFF2-40B4-BE49-F238E27FC236}">
                    <a16:creationId xmlns:a16="http://schemas.microsoft.com/office/drawing/2014/main" id="{96F74299-B77C-45F3-8E46-6481115E0C31}"/>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9" name="Group 48" descr="Icon of gear and two arrow">
              <a:extLst>
                <a:ext uri="{FF2B5EF4-FFF2-40B4-BE49-F238E27FC236}">
                  <a16:creationId xmlns:a16="http://schemas.microsoft.com/office/drawing/2014/main" id="{ADBCD621-60FA-4071-B9E0-06078537899D}"/>
                </a:ext>
              </a:extLst>
            </p:cNvPr>
            <p:cNvGrpSpPr>
              <a:grpSpLocks noChangeAspect="1"/>
            </p:cNvGrpSpPr>
            <p:nvPr/>
          </p:nvGrpSpPr>
          <p:grpSpPr>
            <a:xfrm>
              <a:off x="621991" y="1705561"/>
              <a:ext cx="489728" cy="399222"/>
              <a:chOff x="10035841" y="508637"/>
              <a:chExt cx="758435" cy="618272"/>
            </a:xfrm>
          </p:grpSpPr>
          <p:sp>
            <p:nvSpPr>
              <p:cNvPr id="50" name="Freeform: Shape 49">
                <a:extLst>
                  <a:ext uri="{FF2B5EF4-FFF2-40B4-BE49-F238E27FC236}">
                    <a16:creationId xmlns:a16="http://schemas.microsoft.com/office/drawing/2014/main" id="{1A802C32-03AC-4ED4-8A40-5684D85A3A47}"/>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rgbClr val="7B6507"/>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1" name="Freeform: Shape 50">
                <a:extLst>
                  <a:ext uri="{FF2B5EF4-FFF2-40B4-BE49-F238E27FC236}">
                    <a16:creationId xmlns:a16="http://schemas.microsoft.com/office/drawing/2014/main" id="{06EE47E0-D610-4559-8A24-511D0CF7EDD4}"/>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rgbClr val="7B6507"/>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2" name="Freeform: Shape 51">
                <a:extLst>
                  <a:ext uri="{FF2B5EF4-FFF2-40B4-BE49-F238E27FC236}">
                    <a16:creationId xmlns:a16="http://schemas.microsoft.com/office/drawing/2014/main" id="{5EF4AD12-E118-40B6-AF3C-93EF490FBC67}"/>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rgbClr val="3C3C4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grpSp>
        <p:nvGrpSpPr>
          <p:cNvPr id="56" name="Group 55">
            <a:extLst>
              <a:ext uri="{FF2B5EF4-FFF2-40B4-BE49-F238E27FC236}">
                <a16:creationId xmlns:a16="http://schemas.microsoft.com/office/drawing/2014/main" id="{F038D092-2866-4922-B387-CF0FF17E8DC9}"/>
              </a:ext>
              <a:ext uri="{C183D7F6-B498-43B3-948B-1728B52AA6E4}">
                <adec:decorative xmlns:adec="http://schemas.microsoft.com/office/drawing/2017/decorative" val="1"/>
              </a:ext>
            </a:extLst>
          </p:cNvPr>
          <p:cNvGrpSpPr/>
          <p:nvPr/>
        </p:nvGrpSpPr>
        <p:grpSpPr>
          <a:xfrm>
            <a:off x="418644" y="2546605"/>
            <a:ext cx="705612" cy="705712"/>
            <a:chOff x="7962901" y="3032919"/>
            <a:chExt cx="981074" cy="981076"/>
          </a:xfrm>
        </p:grpSpPr>
        <p:sp>
          <p:nvSpPr>
            <p:cNvPr id="60" name="Freeform 5">
              <a:extLst>
                <a:ext uri="{FF2B5EF4-FFF2-40B4-BE49-F238E27FC236}">
                  <a16:creationId xmlns:a16="http://schemas.microsoft.com/office/drawing/2014/main" id="{BD25A65C-54BD-4441-B99B-1CC13DA4372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1" name="Freeform 6">
              <a:extLst>
                <a:ext uri="{FF2B5EF4-FFF2-40B4-BE49-F238E27FC236}">
                  <a16:creationId xmlns:a16="http://schemas.microsoft.com/office/drawing/2014/main" id="{AC7714D0-F0D7-4879-B64C-B6EDB07E6DDC}"/>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81" name="Group 80">
            <a:extLst>
              <a:ext uri="{FF2B5EF4-FFF2-40B4-BE49-F238E27FC236}">
                <a16:creationId xmlns:a16="http://schemas.microsoft.com/office/drawing/2014/main" id="{0DBAFE6C-8CF2-4792-9E65-BE9AE3C0BCF7}"/>
              </a:ext>
              <a:ext uri="{C183D7F6-B498-43B3-948B-1728B52AA6E4}">
                <adec:decorative xmlns:adec="http://schemas.microsoft.com/office/drawing/2017/decorative" val="1"/>
              </a:ext>
            </a:extLst>
          </p:cNvPr>
          <p:cNvGrpSpPr/>
          <p:nvPr/>
        </p:nvGrpSpPr>
        <p:grpSpPr>
          <a:xfrm>
            <a:off x="418644" y="1802316"/>
            <a:ext cx="705612" cy="705712"/>
            <a:chOff x="7962901" y="3032919"/>
            <a:chExt cx="981074" cy="981076"/>
          </a:xfrm>
        </p:grpSpPr>
        <p:sp>
          <p:nvSpPr>
            <p:cNvPr id="83" name="Freeform 5">
              <a:extLst>
                <a:ext uri="{FF2B5EF4-FFF2-40B4-BE49-F238E27FC236}">
                  <a16:creationId xmlns:a16="http://schemas.microsoft.com/office/drawing/2014/main" id="{234E0024-240A-404F-B094-53B28B141CF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4" name="Freeform 6">
              <a:extLst>
                <a:ext uri="{FF2B5EF4-FFF2-40B4-BE49-F238E27FC236}">
                  <a16:creationId xmlns:a16="http://schemas.microsoft.com/office/drawing/2014/main" id="{CE80A7F5-45E9-42B9-AB6E-119487686D81}"/>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86" name="Group 85">
            <a:extLst>
              <a:ext uri="{FF2B5EF4-FFF2-40B4-BE49-F238E27FC236}">
                <a16:creationId xmlns:a16="http://schemas.microsoft.com/office/drawing/2014/main" id="{FC51873A-2CBB-4596-A8E3-40DD7B59B2AE}"/>
              </a:ext>
              <a:ext uri="{C183D7F6-B498-43B3-948B-1728B52AA6E4}">
                <adec:decorative xmlns:adec="http://schemas.microsoft.com/office/drawing/2017/decorative" val="1"/>
              </a:ext>
            </a:extLst>
          </p:cNvPr>
          <p:cNvGrpSpPr/>
          <p:nvPr/>
        </p:nvGrpSpPr>
        <p:grpSpPr>
          <a:xfrm>
            <a:off x="418644" y="1063487"/>
            <a:ext cx="705612" cy="705712"/>
            <a:chOff x="7962901" y="3032919"/>
            <a:chExt cx="981074" cy="981076"/>
          </a:xfrm>
        </p:grpSpPr>
        <p:sp>
          <p:nvSpPr>
            <p:cNvPr id="88" name="Freeform 5">
              <a:extLst>
                <a:ext uri="{FF2B5EF4-FFF2-40B4-BE49-F238E27FC236}">
                  <a16:creationId xmlns:a16="http://schemas.microsoft.com/office/drawing/2014/main" id="{8B4D1FCF-03AF-47D3-938F-73AF2A2F0A7A}"/>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9" name="Freeform 6">
              <a:extLst>
                <a:ext uri="{FF2B5EF4-FFF2-40B4-BE49-F238E27FC236}">
                  <a16:creationId xmlns:a16="http://schemas.microsoft.com/office/drawing/2014/main" id="{F3C6293D-A395-4E26-B1E8-014EE53EBE5D}"/>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91" name="Group 90">
            <a:extLst>
              <a:ext uri="{FF2B5EF4-FFF2-40B4-BE49-F238E27FC236}">
                <a16:creationId xmlns:a16="http://schemas.microsoft.com/office/drawing/2014/main" id="{311DEE4E-B84A-409B-A3F5-93B2A6667942}"/>
              </a:ext>
              <a:ext uri="{C183D7F6-B498-43B3-948B-1728B52AA6E4}">
                <adec:decorative xmlns:adec="http://schemas.microsoft.com/office/drawing/2017/decorative" val="1"/>
              </a:ext>
            </a:extLst>
          </p:cNvPr>
          <p:cNvGrpSpPr/>
          <p:nvPr/>
        </p:nvGrpSpPr>
        <p:grpSpPr>
          <a:xfrm>
            <a:off x="418644" y="3382839"/>
            <a:ext cx="705612" cy="705712"/>
            <a:chOff x="7962901" y="3032919"/>
            <a:chExt cx="981074" cy="981076"/>
          </a:xfrm>
        </p:grpSpPr>
        <p:sp>
          <p:nvSpPr>
            <p:cNvPr id="93" name="Freeform 5">
              <a:extLst>
                <a:ext uri="{FF2B5EF4-FFF2-40B4-BE49-F238E27FC236}">
                  <a16:creationId xmlns:a16="http://schemas.microsoft.com/office/drawing/2014/main" id="{87150CDF-7892-4C79-B63B-2E1F4ED9B7DE}"/>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4" name="Freeform 6">
              <a:extLst>
                <a:ext uri="{FF2B5EF4-FFF2-40B4-BE49-F238E27FC236}">
                  <a16:creationId xmlns:a16="http://schemas.microsoft.com/office/drawing/2014/main" id="{C17BED03-C10B-45B5-861A-905885CF9298}"/>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96" name="Group 95">
            <a:extLst>
              <a:ext uri="{FF2B5EF4-FFF2-40B4-BE49-F238E27FC236}">
                <a16:creationId xmlns:a16="http://schemas.microsoft.com/office/drawing/2014/main" id="{C2831B34-7834-4F22-86E1-0DE8ED149DC1}"/>
              </a:ext>
              <a:ext uri="{C183D7F6-B498-43B3-948B-1728B52AA6E4}">
                <adec:decorative xmlns:adec="http://schemas.microsoft.com/office/drawing/2017/decorative" val="1"/>
              </a:ext>
            </a:extLst>
          </p:cNvPr>
          <p:cNvGrpSpPr/>
          <p:nvPr/>
        </p:nvGrpSpPr>
        <p:grpSpPr>
          <a:xfrm>
            <a:off x="418644" y="4141227"/>
            <a:ext cx="705612" cy="705712"/>
            <a:chOff x="7962901" y="3032919"/>
            <a:chExt cx="981074" cy="981076"/>
          </a:xfrm>
        </p:grpSpPr>
        <p:sp>
          <p:nvSpPr>
            <p:cNvPr id="98" name="Freeform 5">
              <a:extLst>
                <a:ext uri="{FF2B5EF4-FFF2-40B4-BE49-F238E27FC236}">
                  <a16:creationId xmlns:a16="http://schemas.microsoft.com/office/drawing/2014/main" id="{D96162D6-ADD0-47FC-A9F7-C52205D92D9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9" name="Freeform 6">
              <a:extLst>
                <a:ext uri="{FF2B5EF4-FFF2-40B4-BE49-F238E27FC236}">
                  <a16:creationId xmlns:a16="http://schemas.microsoft.com/office/drawing/2014/main" id="{DDA3323A-8B89-4E44-BD37-81709A3817D0}"/>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01" name="Group 100">
            <a:extLst>
              <a:ext uri="{FF2B5EF4-FFF2-40B4-BE49-F238E27FC236}">
                <a16:creationId xmlns:a16="http://schemas.microsoft.com/office/drawing/2014/main" id="{BAF59A2D-2D5A-4CE0-BBC8-31298C14B5DD}"/>
              </a:ext>
              <a:ext uri="{C183D7F6-B498-43B3-948B-1728B52AA6E4}">
                <adec:decorative xmlns:adec="http://schemas.microsoft.com/office/drawing/2017/decorative" val="1"/>
              </a:ext>
            </a:extLst>
          </p:cNvPr>
          <p:cNvGrpSpPr/>
          <p:nvPr/>
        </p:nvGrpSpPr>
        <p:grpSpPr>
          <a:xfrm>
            <a:off x="418644" y="4881505"/>
            <a:ext cx="705612" cy="705712"/>
            <a:chOff x="7962901" y="3032919"/>
            <a:chExt cx="981074" cy="981076"/>
          </a:xfrm>
        </p:grpSpPr>
        <p:sp>
          <p:nvSpPr>
            <p:cNvPr id="103" name="Freeform 5">
              <a:extLst>
                <a:ext uri="{FF2B5EF4-FFF2-40B4-BE49-F238E27FC236}">
                  <a16:creationId xmlns:a16="http://schemas.microsoft.com/office/drawing/2014/main" id="{1C8FCF73-2B11-489A-95A3-8B6FB5AD611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4" name="Freeform 6">
              <a:extLst>
                <a:ext uri="{FF2B5EF4-FFF2-40B4-BE49-F238E27FC236}">
                  <a16:creationId xmlns:a16="http://schemas.microsoft.com/office/drawing/2014/main" id="{900D1976-1F8F-44CE-9298-9DCAE883923B}"/>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85" name="Group 184" descr="Icon of gear and two arrow">
            <a:extLst>
              <a:ext uri="{FF2B5EF4-FFF2-40B4-BE49-F238E27FC236}">
                <a16:creationId xmlns:a16="http://schemas.microsoft.com/office/drawing/2014/main" id="{C5CABDCA-6541-4271-881A-E5B2CE62EB94}"/>
              </a:ext>
            </a:extLst>
          </p:cNvPr>
          <p:cNvGrpSpPr/>
          <p:nvPr/>
        </p:nvGrpSpPr>
        <p:grpSpPr>
          <a:xfrm>
            <a:off x="4324348" y="1045764"/>
            <a:ext cx="705612" cy="705712"/>
            <a:chOff x="418643" y="1456896"/>
            <a:chExt cx="896425" cy="896552"/>
          </a:xfrm>
        </p:grpSpPr>
        <p:grpSp>
          <p:nvGrpSpPr>
            <p:cNvPr id="186" name="Group 185">
              <a:extLst>
                <a:ext uri="{FF2B5EF4-FFF2-40B4-BE49-F238E27FC236}">
                  <a16:creationId xmlns:a16="http://schemas.microsoft.com/office/drawing/2014/main" id="{6780951A-711F-4EED-976B-ADE86023C5F9}"/>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191" name="Freeform 5">
                <a:extLst>
                  <a:ext uri="{FF2B5EF4-FFF2-40B4-BE49-F238E27FC236}">
                    <a16:creationId xmlns:a16="http://schemas.microsoft.com/office/drawing/2014/main" id="{8A8BB242-76D3-4DA4-B7E9-328245E61FF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92" name="Freeform 6">
                <a:extLst>
                  <a:ext uri="{FF2B5EF4-FFF2-40B4-BE49-F238E27FC236}">
                    <a16:creationId xmlns:a16="http://schemas.microsoft.com/office/drawing/2014/main" id="{3884FCB9-E63E-4BE2-A57D-8FBDD6A09907}"/>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87" name="Group 186" descr="Icon of gear and two arrow">
              <a:extLst>
                <a:ext uri="{FF2B5EF4-FFF2-40B4-BE49-F238E27FC236}">
                  <a16:creationId xmlns:a16="http://schemas.microsoft.com/office/drawing/2014/main" id="{4B99E2C4-4576-4107-BDCB-C2D9518000E6}"/>
                </a:ext>
              </a:extLst>
            </p:cNvPr>
            <p:cNvGrpSpPr>
              <a:grpSpLocks noChangeAspect="1"/>
            </p:cNvGrpSpPr>
            <p:nvPr/>
          </p:nvGrpSpPr>
          <p:grpSpPr>
            <a:xfrm>
              <a:off x="621991" y="1705561"/>
              <a:ext cx="489728" cy="399222"/>
              <a:chOff x="10035841" y="508637"/>
              <a:chExt cx="758435" cy="618272"/>
            </a:xfrm>
          </p:grpSpPr>
          <p:sp>
            <p:nvSpPr>
              <p:cNvPr id="188" name="Freeform: Shape 187">
                <a:extLst>
                  <a:ext uri="{FF2B5EF4-FFF2-40B4-BE49-F238E27FC236}">
                    <a16:creationId xmlns:a16="http://schemas.microsoft.com/office/drawing/2014/main" id="{2B9C193E-10C9-4B79-91B4-D75C7ADFDE8C}"/>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rgbClr val="7B6507"/>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89" name="Freeform: Shape 188">
                <a:extLst>
                  <a:ext uri="{FF2B5EF4-FFF2-40B4-BE49-F238E27FC236}">
                    <a16:creationId xmlns:a16="http://schemas.microsoft.com/office/drawing/2014/main" id="{330E07BE-7B4F-4C58-A187-E20A5B6D65F2}"/>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rgbClr val="7B6507"/>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90" name="Freeform: Shape 189">
                <a:extLst>
                  <a:ext uri="{FF2B5EF4-FFF2-40B4-BE49-F238E27FC236}">
                    <a16:creationId xmlns:a16="http://schemas.microsoft.com/office/drawing/2014/main" id="{3CCDF2D3-ECE0-49B3-9520-3B035616CF54}"/>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rgbClr val="3C3C4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grpSp>
        <p:nvGrpSpPr>
          <p:cNvPr id="194" name="Group 193">
            <a:extLst>
              <a:ext uri="{FF2B5EF4-FFF2-40B4-BE49-F238E27FC236}">
                <a16:creationId xmlns:a16="http://schemas.microsoft.com/office/drawing/2014/main" id="{D47E6E03-CBE4-4FB4-A643-40BED109D9B2}"/>
              </a:ext>
              <a:ext uri="{C183D7F6-B498-43B3-948B-1728B52AA6E4}">
                <adec:decorative xmlns:adec="http://schemas.microsoft.com/office/drawing/2017/decorative" val="1"/>
              </a:ext>
            </a:extLst>
          </p:cNvPr>
          <p:cNvGrpSpPr/>
          <p:nvPr/>
        </p:nvGrpSpPr>
        <p:grpSpPr>
          <a:xfrm>
            <a:off x="4324348" y="2496983"/>
            <a:ext cx="705612" cy="705712"/>
            <a:chOff x="7962901" y="3032919"/>
            <a:chExt cx="981074" cy="981076"/>
          </a:xfrm>
        </p:grpSpPr>
        <p:sp>
          <p:nvSpPr>
            <p:cNvPr id="198" name="Freeform 5">
              <a:extLst>
                <a:ext uri="{FF2B5EF4-FFF2-40B4-BE49-F238E27FC236}">
                  <a16:creationId xmlns:a16="http://schemas.microsoft.com/office/drawing/2014/main" id="{AF04F511-BFEC-4D58-A69C-3C0AD10A8DA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99" name="Freeform 6">
              <a:extLst>
                <a:ext uri="{FF2B5EF4-FFF2-40B4-BE49-F238E27FC236}">
                  <a16:creationId xmlns:a16="http://schemas.microsoft.com/office/drawing/2014/main" id="{C536A91A-7B06-43D0-9311-C4373EEE4B56}"/>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01" name="Group 200">
            <a:extLst>
              <a:ext uri="{FF2B5EF4-FFF2-40B4-BE49-F238E27FC236}">
                <a16:creationId xmlns:a16="http://schemas.microsoft.com/office/drawing/2014/main" id="{C7E5B1C9-058C-4AC1-969B-BDA905CE81E0}"/>
              </a:ext>
              <a:ext uri="{C183D7F6-B498-43B3-948B-1728B52AA6E4}">
                <adec:decorative xmlns:adec="http://schemas.microsoft.com/office/drawing/2017/decorative" val="1"/>
              </a:ext>
            </a:extLst>
          </p:cNvPr>
          <p:cNvGrpSpPr/>
          <p:nvPr/>
        </p:nvGrpSpPr>
        <p:grpSpPr>
          <a:xfrm>
            <a:off x="4324348" y="1752694"/>
            <a:ext cx="705612" cy="705712"/>
            <a:chOff x="7962901" y="3032919"/>
            <a:chExt cx="981074" cy="981076"/>
          </a:xfrm>
        </p:grpSpPr>
        <p:sp>
          <p:nvSpPr>
            <p:cNvPr id="203" name="Freeform 5">
              <a:extLst>
                <a:ext uri="{FF2B5EF4-FFF2-40B4-BE49-F238E27FC236}">
                  <a16:creationId xmlns:a16="http://schemas.microsoft.com/office/drawing/2014/main" id="{8C5BB945-7A82-4441-8A58-52F115C54CC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4" name="Freeform 6">
              <a:extLst>
                <a:ext uri="{FF2B5EF4-FFF2-40B4-BE49-F238E27FC236}">
                  <a16:creationId xmlns:a16="http://schemas.microsoft.com/office/drawing/2014/main" id="{7591920F-E73C-47D9-B346-BD8456BE814C}"/>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06" name="Group 205">
            <a:extLst>
              <a:ext uri="{FF2B5EF4-FFF2-40B4-BE49-F238E27FC236}">
                <a16:creationId xmlns:a16="http://schemas.microsoft.com/office/drawing/2014/main" id="{4D22276E-4A7D-43B8-8A5C-0CCE63F6EFE2}"/>
              </a:ext>
              <a:ext uri="{C183D7F6-B498-43B3-948B-1728B52AA6E4}">
                <adec:decorative xmlns:adec="http://schemas.microsoft.com/office/drawing/2017/decorative" val="1"/>
              </a:ext>
            </a:extLst>
          </p:cNvPr>
          <p:cNvGrpSpPr/>
          <p:nvPr/>
        </p:nvGrpSpPr>
        <p:grpSpPr>
          <a:xfrm>
            <a:off x="4324348" y="1013865"/>
            <a:ext cx="705612" cy="705712"/>
            <a:chOff x="7962901" y="3032919"/>
            <a:chExt cx="981074" cy="981076"/>
          </a:xfrm>
        </p:grpSpPr>
        <p:sp>
          <p:nvSpPr>
            <p:cNvPr id="208" name="Freeform 5">
              <a:extLst>
                <a:ext uri="{FF2B5EF4-FFF2-40B4-BE49-F238E27FC236}">
                  <a16:creationId xmlns:a16="http://schemas.microsoft.com/office/drawing/2014/main" id="{2DA10F99-1E22-4B8F-A562-B6A55F5E75C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9" name="Freeform 6">
              <a:extLst>
                <a:ext uri="{FF2B5EF4-FFF2-40B4-BE49-F238E27FC236}">
                  <a16:creationId xmlns:a16="http://schemas.microsoft.com/office/drawing/2014/main" id="{3D8F1B59-B6E6-488E-AF22-6F43F25D67D2}"/>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11" name="Group 210">
            <a:extLst>
              <a:ext uri="{FF2B5EF4-FFF2-40B4-BE49-F238E27FC236}">
                <a16:creationId xmlns:a16="http://schemas.microsoft.com/office/drawing/2014/main" id="{00494AAD-E81F-48FA-8006-D4D4076FE505}"/>
              </a:ext>
              <a:ext uri="{C183D7F6-B498-43B3-948B-1728B52AA6E4}">
                <adec:decorative xmlns:adec="http://schemas.microsoft.com/office/drawing/2017/decorative" val="1"/>
              </a:ext>
            </a:extLst>
          </p:cNvPr>
          <p:cNvGrpSpPr/>
          <p:nvPr/>
        </p:nvGrpSpPr>
        <p:grpSpPr>
          <a:xfrm>
            <a:off x="4324348" y="3333217"/>
            <a:ext cx="705612" cy="705712"/>
            <a:chOff x="7962901" y="3032919"/>
            <a:chExt cx="981074" cy="981076"/>
          </a:xfrm>
        </p:grpSpPr>
        <p:sp>
          <p:nvSpPr>
            <p:cNvPr id="213" name="Freeform 5">
              <a:extLst>
                <a:ext uri="{FF2B5EF4-FFF2-40B4-BE49-F238E27FC236}">
                  <a16:creationId xmlns:a16="http://schemas.microsoft.com/office/drawing/2014/main" id="{832DFAFD-E802-42D8-BF84-79091E934D2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4" name="Freeform 6">
              <a:extLst>
                <a:ext uri="{FF2B5EF4-FFF2-40B4-BE49-F238E27FC236}">
                  <a16:creationId xmlns:a16="http://schemas.microsoft.com/office/drawing/2014/main" id="{FCAD92C4-70D4-49F0-BB6B-F26A29CB56EB}"/>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16" name="Group 215">
            <a:extLst>
              <a:ext uri="{FF2B5EF4-FFF2-40B4-BE49-F238E27FC236}">
                <a16:creationId xmlns:a16="http://schemas.microsoft.com/office/drawing/2014/main" id="{58A90CCC-9AB7-4629-B55F-C735CB356E95}"/>
              </a:ext>
              <a:ext uri="{C183D7F6-B498-43B3-948B-1728B52AA6E4}">
                <adec:decorative xmlns:adec="http://schemas.microsoft.com/office/drawing/2017/decorative" val="1"/>
              </a:ext>
            </a:extLst>
          </p:cNvPr>
          <p:cNvGrpSpPr/>
          <p:nvPr/>
        </p:nvGrpSpPr>
        <p:grpSpPr>
          <a:xfrm>
            <a:off x="4324348" y="4091605"/>
            <a:ext cx="705612" cy="705712"/>
            <a:chOff x="7962901" y="3032919"/>
            <a:chExt cx="981074" cy="981076"/>
          </a:xfrm>
        </p:grpSpPr>
        <p:sp>
          <p:nvSpPr>
            <p:cNvPr id="218" name="Freeform 5">
              <a:extLst>
                <a:ext uri="{FF2B5EF4-FFF2-40B4-BE49-F238E27FC236}">
                  <a16:creationId xmlns:a16="http://schemas.microsoft.com/office/drawing/2014/main" id="{532E529F-C6D8-477C-B4A6-561944B7A9DB}"/>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9" name="Freeform 6">
              <a:extLst>
                <a:ext uri="{FF2B5EF4-FFF2-40B4-BE49-F238E27FC236}">
                  <a16:creationId xmlns:a16="http://schemas.microsoft.com/office/drawing/2014/main" id="{0ECBC105-557C-4146-8F74-73C1C37D5ABE}"/>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21" name="Group 220">
            <a:extLst>
              <a:ext uri="{FF2B5EF4-FFF2-40B4-BE49-F238E27FC236}">
                <a16:creationId xmlns:a16="http://schemas.microsoft.com/office/drawing/2014/main" id="{63933DCA-B96D-408E-B0D0-8734B0338BC2}"/>
              </a:ext>
              <a:ext uri="{C183D7F6-B498-43B3-948B-1728B52AA6E4}">
                <adec:decorative xmlns:adec="http://schemas.microsoft.com/office/drawing/2017/decorative" val="1"/>
              </a:ext>
            </a:extLst>
          </p:cNvPr>
          <p:cNvGrpSpPr/>
          <p:nvPr/>
        </p:nvGrpSpPr>
        <p:grpSpPr>
          <a:xfrm>
            <a:off x="4324348" y="4831883"/>
            <a:ext cx="705612" cy="705712"/>
            <a:chOff x="7962901" y="3032919"/>
            <a:chExt cx="981074" cy="981076"/>
          </a:xfrm>
        </p:grpSpPr>
        <p:sp>
          <p:nvSpPr>
            <p:cNvPr id="223" name="Freeform 5">
              <a:extLst>
                <a:ext uri="{FF2B5EF4-FFF2-40B4-BE49-F238E27FC236}">
                  <a16:creationId xmlns:a16="http://schemas.microsoft.com/office/drawing/2014/main" id="{EECF280A-902E-49BF-929E-62FC84B65F3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24" name="Freeform 6">
              <a:extLst>
                <a:ext uri="{FF2B5EF4-FFF2-40B4-BE49-F238E27FC236}">
                  <a16:creationId xmlns:a16="http://schemas.microsoft.com/office/drawing/2014/main" id="{C65752B3-FC8B-4EAA-9B17-E5AFC19BBA2D}"/>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25" name="Group 224" descr="Icon of gear and two arrow">
            <a:extLst>
              <a:ext uri="{FF2B5EF4-FFF2-40B4-BE49-F238E27FC236}">
                <a16:creationId xmlns:a16="http://schemas.microsoft.com/office/drawing/2014/main" id="{3CF47163-26E6-4AA7-BB54-CCF6E81765F3}"/>
              </a:ext>
            </a:extLst>
          </p:cNvPr>
          <p:cNvGrpSpPr/>
          <p:nvPr/>
        </p:nvGrpSpPr>
        <p:grpSpPr>
          <a:xfrm>
            <a:off x="8013858" y="1056397"/>
            <a:ext cx="705612" cy="705712"/>
            <a:chOff x="418643" y="1456896"/>
            <a:chExt cx="896425" cy="896552"/>
          </a:xfrm>
        </p:grpSpPr>
        <p:grpSp>
          <p:nvGrpSpPr>
            <p:cNvPr id="226" name="Group 225">
              <a:extLst>
                <a:ext uri="{FF2B5EF4-FFF2-40B4-BE49-F238E27FC236}">
                  <a16:creationId xmlns:a16="http://schemas.microsoft.com/office/drawing/2014/main" id="{7725BBDA-B283-4A2B-BBDE-1D015B262A49}"/>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231" name="Freeform 5">
                <a:extLst>
                  <a:ext uri="{FF2B5EF4-FFF2-40B4-BE49-F238E27FC236}">
                    <a16:creationId xmlns:a16="http://schemas.microsoft.com/office/drawing/2014/main" id="{C98E9EB6-9789-449F-98AD-EF7D7D59DF9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2" name="Freeform 6">
                <a:extLst>
                  <a:ext uri="{FF2B5EF4-FFF2-40B4-BE49-F238E27FC236}">
                    <a16:creationId xmlns:a16="http://schemas.microsoft.com/office/drawing/2014/main" id="{168F2CF2-E163-4EA2-9C49-EF62A4D8C650}"/>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27" name="Group 226" descr="Icon of gear and two arrow">
              <a:extLst>
                <a:ext uri="{FF2B5EF4-FFF2-40B4-BE49-F238E27FC236}">
                  <a16:creationId xmlns:a16="http://schemas.microsoft.com/office/drawing/2014/main" id="{54121D0C-CAD2-44D4-98D2-F2E8CEA2906D}"/>
                </a:ext>
              </a:extLst>
            </p:cNvPr>
            <p:cNvGrpSpPr>
              <a:grpSpLocks noChangeAspect="1"/>
            </p:cNvGrpSpPr>
            <p:nvPr/>
          </p:nvGrpSpPr>
          <p:grpSpPr>
            <a:xfrm>
              <a:off x="621991" y="1705561"/>
              <a:ext cx="489728" cy="399222"/>
              <a:chOff x="10035841" y="508637"/>
              <a:chExt cx="758435" cy="618272"/>
            </a:xfrm>
          </p:grpSpPr>
          <p:sp>
            <p:nvSpPr>
              <p:cNvPr id="228" name="Freeform: Shape 227">
                <a:extLst>
                  <a:ext uri="{FF2B5EF4-FFF2-40B4-BE49-F238E27FC236}">
                    <a16:creationId xmlns:a16="http://schemas.microsoft.com/office/drawing/2014/main" id="{2A85BED2-E3A1-4751-AA09-7A80A38B0302}"/>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rgbClr val="7B6507"/>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229" name="Freeform: Shape 228">
                <a:extLst>
                  <a:ext uri="{FF2B5EF4-FFF2-40B4-BE49-F238E27FC236}">
                    <a16:creationId xmlns:a16="http://schemas.microsoft.com/office/drawing/2014/main" id="{2F005E4B-29AA-4A37-84F2-6B50ACE609CD}"/>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rgbClr val="7B6507"/>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230" name="Freeform: Shape 229">
                <a:extLst>
                  <a:ext uri="{FF2B5EF4-FFF2-40B4-BE49-F238E27FC236}">
                    <a16:creationId xmlns:a16="http://schemas.microsoft.com/office/drawing/2014/main" id="{C5E16A46-5468-4F2D-ADAB-D6CF84BBE9CF}"/>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rgbClr val="3C3C4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grpSp>
        <p:nvGrpSpPr>
          <p:cNvPr id="234" name="Group 233">
            <a:extLst>
              <a:ext uri="{FF2B5EF4-FFF2-40B4-BE49-F238E27FC236}">
                <a16:creationId xmlns:a16="http://schemas.microsoft.com/office/drawing/2014/main" id="{77F39364-A78C-48C8-B476-D76E9CF9DB49}"/>
              </a:ext>
              <a:ext uri="{C183D7F6-B498-43B3-948B-1728B52AA6E4}">
                <adec:decorative xmlns:adec="http://schemas.microsoft.com/office/drawing/2017/decorative" val="1"/>
              </a:ext>
            </a:extLst>
          </p:cNvPr>
          <p:cNvGrpSpPr/>
          <p:nvPr/>
        </p:nvGrpSpPr>
        <p:grpSpPr>
          <a:xfrm>
            <a:off x="8013858" y="2507616"/>
            <a:ext cx="705612" cy="705712"/>
            <a:chOff x="7962901" y="3032919"/>
            <a:chExt cx="981074" cy="981076"/>
          </a:xfrm>
        </p:grpSpPr>
        <p:sp>
          <p:nvSpPr>
            <p:cNvPr id="238" name="Freeform 5">
              <a:extLst>
                <a:ext uri="{FF2B5EF4-FFF2-40B4-BE49-F238E27FC236}">
                  <a16:creationId xmlns:a16="http://schemas.microsoft.com/office/drawing/2014/main" id="{15094A8E-41C7-4F30-B9A1-D341F3B4FFA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9" name="Freeform 6">
              <a:extLst>
                <a:ext uri="{FF2B5EF4-FFF2-40B4-BE49-F238E27FC236}">
                  <a16:creationId xmlns:a16="http://schemas.microsoft.com/office/drawing/2014/main" id="{DE94C4A2-5C7E-463A-9A15-32F76338ABCA}"/>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41" name="Group 240">
            <a:extLst>
              <a:ext uri="{FF2B5EF4-FFF2-40B4-BE49-F238E27FC236}">
                <a16:creationId xmlns:a16="http://schemas.microsoft.com/office/drawing/2014/main" id="{7422844E-54FD-45B0-AC1E-12E5EC3C6716}"/>
              </a:ext>
              <a:ext uri="{C183D7F6-B498-43B3-948B-1728B52AA6E4}">
                <adec:decorative xmlns:adec="http://schemas.microsoft.com/office/drawing/2017/decorative" val="1"/>
              </a:ext>
            </a:extLst>
          </p:cNvPr>
          <p:cNvGrpSpPr/>
          <p:nvPr/>
        </p:nvGrpSpPr>
        <p:grpSpPr>
          <a:xfrm>
            <a:off x="8013858" y="1763327"/>
            <a:ext cx="705612" cy="705712"/>
            <a:chOff x="7962901" y="3032919"/>
            <a:chExt cx="981074" cy="981076"/>
          </a:xfrm>
        </p:grpSpPr>
        <p:sp>
          <p:nvSpPr>
            <p:cNvPr id="243" name="Freeform 5">
              <a:extLst>
                <a:ext uri="{FF2B5EF4-FFF2-40B4-BE49-F238E27FC236}">
                  <a16:creationId xmlns:a16="http://schemas.microsoft.com/office/drawing/2014/main" id="{3399C20E-7E39-4B25-A13E-9EE5FC7DA12F}"/>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4" name="Freeform 6">
              <a:extLst>
                <a:ext uri="{FF2B5EF4-FFF2-40B4-BE49-F238E27FC236}">
                  <a16:creationId xmlns:a16="http://schemas.microsoft.com/office/drawing/2014/main" id="{1FBA8A4B-BE4D-46E8-B083-681856D8B718}"/>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46" name="Group 245">
            <a:extLst>
              <a:ext uri="{FF2B5EF4-FFF2-40B4-BE49-F238E27FC236}">
                <a16:creationId xmlns:a16="http://schemas.microsoft.com/office/drawing/2014/main" id="{C281A627-85F1-41CA-AE9D-A0C1604BFC56}"/>
              </a:ext>
              <a:ext uri="{C183D7F6-B498-43B3-948B-1728B52AA6E4}">
                <adec:decorative xmlns:adec="http://schemas.microsoft.com/office/drawing/2017/decorative" val="1"/>
              </a:ext>
            </a:extLst>
          </p:cNvPr>
          <p:cNvGrpSpPr/>
          <p:nvPr/>
        </p:nvGrpSpPr>
        <p:grpSpPr>
          <a:xfrm>
            <a:off x="8013858" y="1024498"/>
            <a:ext cx="705612" cy="705712"/>
            <a:chOff x="7962901" y="3032919"/>
            <a:chExt cx="981074" cy="981076"/>
          </a:xfrm>
        </p:grpSpPr>
        <p:sp>
          <p:nvSpPr>
            <p:cNvPr id="248" name="Freeform 5">
              <a:extLst>
                <a:ext uri="{FF2B5EF4-FFF2-40B4-BE49-F238E27FC236}">
                  <a16:creationId xmlns:a16="http://schemas.microsoft.com/office/drawing/2014/main" id="{5FED0254-D80D-41FA-82AF-FB4F7028038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9" name="Freeform 6">
              <a:extLst>
                <a:ext uri="{FF2B5EF4-FFF2-40B4-BE49-F238E27FC236}">
                  <a16:creationId xmlns:a16="http://schemas.microsoft.com/office/drawing/2014/main" id="{74710154-78A0-46C3-B924-B8B540F69B33}"/>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51" name="Group 250">
            <a:extLst>
              <a:ext uri="{FF2B5EF4-FFF2-40B4-BE49-F238E27FC236}">
                <a16:creationId xmlns:a16="http://schemas.microsoft.com/office/drawing/2014/main" id="{E0231637-3EBC-42DA-A604-75A033C2B305}"/>
              </a:ext>
              <a:ext uri="{C183D7F6-B498-43B3-948B-1728B52AA6E4}">
                <adec:decorative xmlns:adec="http://schemas.microsoft.com/office/drawing/2017/decorative" val="1"/>
              </a:ext>
            </a:extLst>
          </p:cNvPr>
          <p:cNvGrpSpPr/>
          <p:nvPr/>
        </p:nvGrpSpPr>
        <p:grpSpPr>
          <a:xfrm>
            <a:off x="8013858" y="3343850"/>
            <a:ext cx="705612" cy="705712"/>
            <a:chOff x="7962901" y="3032919"/>
            <a:chExt cx="981074" cy="981076"/>
          </a:xfrm>
        </p:grpSpPr>
        <p:sp>
          <p:nvSpPr>
            <p:cNvPr id="253" name="Freeform 5">
              <a:extLst>
                <a:ext uri="{FF2B5EF4-FFF2-40B4-BE49-F238E27FC236}">
                  <a16:creationId xmlns:a16="http://schemas.microsoft.com/office/drawing/2014/main" id="{7DADDD80-D0D4-442A-8CDC-3ACC89AA1DC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4" name="Freeform 6">
              <a:extLst>
                <a:ext uri="{FF2B5EF4-FFF2-40B4-BE49-F238E27FC236}">
                  <a16:creationId xmlns:a16="http://schemas.microsoft.com/office/drawing/2014/main" id="{79FD2221-8D49-4FBB-9567-B238FA978D97}"/>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56" name="Group 255">
            <a:extLst>
              <a:ext uri="{FF2B5EF4-FFF2-40B4-BE49-F238E27FC236}">
                <a16:creationId xmlns:a16="http://schemas.microsoft.com/office/drawing/2014/main" id="{5139A4F2-030A-42B7-AECE-4F6A58AF8525}"/>
              </a:ext>
              <a:ext uri="{C183D7F6-B498-43B3-948B-1728B52AA6E4}">
                <adec:decorative xmlns:adec="http://schemas.microsoft.com/office/drawing/2017/decorative" val="1"/>
              </a:ext>
            </a:extLst>
          </p:cNvPr>
          <p:cNvGrpSpPr/>
          <p:nvPr/>
        </p:nvGrpSpPr>
        <p:grpSpPr>
          <a:xfrm>
            <a:off x="8013858" y="4102238"/>
            <a:ext cx="705612" cy="705712"/>
            <a:chOff x="7962901" y="3032919"/>
            <a:chExt cx="981074" cy="981076"/>
          </a:xfrm>
        </p:grpSpPr>
        <p:sp>
          <p:nvSpPr>
            <p:cNvPr id="258" name="Freeform 5">
              <a:extLst>
                <a:ext uri="{FF2B5EF4-FFF2-40B4-BE49-F238E27FC236}">
                  <a16:creationId xmlns:a16="http://schemas.microsoft.com/office/drawing/2014/main" id="{7A8388B2-C275-4F7D-B5E6-8CB8127F9F3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59" name="Freeform 6">
              <a:extLst>
                <a:ext uri="{FF2B5EF4-FFF2-40B4-BE49-F238E27FC236}">
                  <a16:creationId xmlns:a16="http://schemas.microsoft.com/office/drawing/2014/main" id="{99691196-265A-4D42-8B91-53B1489B5DBD}"/>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61" name="Group 260">
            <a:extLst>
              <a:ext uri="{FF2B5EF4-FFF2-40B4-BE49-F238E27FC236}">
                <a16:creationId xmlns:a16="http://schemas.microsoft.com/office/drawing/2014/main" id="{EBEFE3E7-1F97-4B9D-B49F-49257F27E2CB}"/>
              </a:ext>
              <a:ext uri="{C183D7F6-B498-43B3-948B-1728B52AA6E4}">
                <adec:decorative xmlns:adec="http://schemas.microsoft.com/office/drawing/2017/decorative" val="1"/>
              </a:ext>
            </a:extLst>
          </p:cNvPr>
          <p:cNvGrpSpPr/>
          <p:nvPr/>
        </p:nvGrpSpPr>
        <p:grpSpPr>
          <a:xfrm>
            <a:off x="8013858" y="4842516"/>
            <a:ext cx="705612" cy="705712"/>
            <a:chOff x="7962901" y="3032919"/>
            <a:chExt cx="981074" cy="981076"/>
          </a:xfrm>
        </p:grpSpPr>
        <p:sp>
          <p:nvSpPr>
            <p:cNvPr id="263" name="Freeform 5">
              <a:extLst>
                <a:ext uri="{FF2B5EF4-FFF2-40B4-BE49-F238E27FC236}">
                  <a16:creationId xmlns:a16="http://schemas.microsoft.com/office/drawing/2014/main" id="{E86DCAE7-2EE8-4D59-A4E8-D68557B5D6F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4" name="Freeform 6">
              <a:extLst>
                <a:ext uri="{FF2B5EF4-FFF2-40B4-BE49-F238E27FC236}">
                  <a16:creationId xmlns:a16="http://schemas.microsoft.com/office/drawing/2014/main" id="{8A393BEE-12D7-4301-B3E7-7F534E35C4AB}"/>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1" name="ActivityFeed_F056" title="Icon of two chat bubbles stacked vertically">
            <a:extLst>
              <a:ext uri="{FF2B5EF4-FFF2-40B4-BE49-F238E27FC236}">
                <a16:creationId xmlns:a16="http://schemas.microsoft.com/office/drawing/2014/main" id="{2E487FE6-EE6B-421E-994E-575B36131C10}"/>
              </a:ext>
            </a:extLst>
          </p:cNvPr>
          <p:cNvSpPr>
            <a:spLocks noChangeAspect="1" noEditPoints="1"/>
          </p:cNvSpPr>
          <p:nvPr/>
        </p:nvSpPr>
        <p:spPr bwMode="auto">
          <a:xfrm>
            <a:off x="561954" y="1230339"/>
            <a:ext cx="412556" cy="365760"/>
          </a:xfrm>
          <a:custGeom>
            <a:avLst/>
            <a:gdLst>
              <a:gd name="T0" fmla="*/ 3734 w 4408"/>
              <a:gd name="T1" fmla="*/ 3380 h 3908"/>
              <a:gd name="T2" fmla="*/ 879 w 4408"/>
              <a:gd name="T3" fmla="*/ 3380 h 3908"/>
              <a:gd name="T4" fmla="*/ 879 w 4408"/>
              <a:gd name="T5" fmla="*/ 2056 h 3908"/>
              <a:gd name="T6" fmla="*/ 4408 w 4408"/>
              <a:gd name="T7" fmla="*/ 2056 h 3908"/>
              <a:gd name="T8" fmla="*/ 4408 w 4408"/>
              <a:gd name="T9" fmla="*/ 3380 h 3908"/>
              <a:gd name="T10" fmla="*/ 4261 w 4408"/>
              <a:gd name="T11" fmla="*/ 3380 h 3908"/>
              <a:gd name="T12" fmla="*/ 4261 w 4408"/>
              <a:gd name="T13" fmla="*/ 3908 h 3908"/>
              <a:gd name="T14" fmla="*/ 3734 w 4408"/>
              <a:gd name="T15" fmla="*/ 3380 h 3908"/>
              <a:gd name="T16" fmla="*/ 147 w 4408"/>
              <a:gd name="T17" fmla="*/ 1849 h 3908"/>
              <a:gd name="T18" fmla="*/ 673 w 4408"/>
              <a:gd name="T19" fmla="*/ 1323 h 3908"/>
              <a:gd name="T20" fmla="*/ 3523 w 4408"/>
              <a:gd name="T21" fmla="*/ 1323 h 3908"/>
              <a:gd name="T22" fmla="*/ 3523 w 4408"/>
              <a:gd name="T23" fmla="*/ 0 h 3908"/>
              <a:gd name="T24" fmla="*/ 0 w 4408"/>
              <a:gd name="T25" fmla="*/ 0 h 3908"/>
              <a:gd name="T26" fmla="*/ 0 w 4408"/>
              <a:gd name="T27" fmla="*/ 1323 h 3908"/>
              <a:gd name="T28" fmla="*/ 147 w 4408"/>
              <a:gd name="T29" fmla="*/ 1323 h 3908"/>
              <a:gd name="T30" fmla="*/ 147 w 4408"/>
              <a:gd name="T31" fmla="*/ 1849 h 3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8" h="3908">
                <a:moveTo>
                  <a:pt x="3734" y="3380"/>
                </a:moveTo>
                <a:lnTo>
                  <a:pt x="879" y="3380"/>
                </a:lnTo>
                <a:lnTo>
                  <a:pt x="879" y="2056"/>
                </a:lnTo>
                <a:lnTo>
                  <a:pt x="4408" y="2056"/>
                </a:lnTo>
                <a:lnTo>
                  <a:pt x="4408" y="3380"/>
                </a:lnTo>
                <a:lnTo>
                  <a:pt x="4261" y="3380"/>
                </a:lnTo>
                <a:lnTo>
                  <a:pt x="4261" y="3908"/>
                </a:lnTo>
                <a:lnTo>
                  <a:pt x="3734" y="3380"/>
                </a:lnTo>
                <a:close/>
                <a:moveTo>
                  <a:pt x="147" y="1849"/>
                </a:moveTo>
                <a:lnTo>
                  <a:pt x="673" y="1323"/>
                </a:lnTo>
                <a:lnTo>
                  <a:pt x="3523" y="1323"/>
                </a:lnTo>
                <a:lnTo>
                  <a:pt x="3523" y="0"/>
                </a:lnTo>
                <a:lnTo>
                  <a:pt x="0" y="0"/>
                </a:lnTo>
                <a:lnTo>
                  <a:pt x="0" y="1323"/>
                </a:lnTo>
                <a:lnTo>
                  <a:pt x="147" y="1323"/>
                </a:lnTo>
                <a:lnTo>
                  <a:pt x="147" y="1849"/>
                </a:lnTo>
                <a:close/>
              </a:path>
            </a:pathLst>
          </a:custGeom>
          <a:noFill/>
          <a:ln w="15875"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ouchscreen" title="Icon of a closed hand with one finger touching a screen">
            <a:extLst>
              <a:ext uri="{FF2B5EF4-FFF2-40B4-BE49-F238E27FC236}">
                <a16:creationId xmlns:a16="http://schemas.microsoft.com/office/drawing/2014/main" id="{7D2F5E2F-1C00-454B-B784-43CC2B1AE59B}"/>
              </a:ext>
            </a:extLst>
          </p:cNvPr>
          <p:cNvSpPr>
            <a:spLocks noChangeAspect="1" noEditPoints="1"/>
          </p:cNvSpPr>
          <p:nvPr/>
        </p:nvSpPr>
        <p:spPr bwMode="auto">
          <a:xfrm>
            <a:off x="590960" y="2018627"/>
            <a:ext cx="390103" cy="365760"/>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 name="LikeDislike_E8DF" title="Icon of two hands giving a thumbs-up and thumbs-down">
            <a:extLst>
              <a:ext uri="{FF2B5EF4-FFF2-40B4-BE49-F238E27FC236}">
                <a16:creationId xmlns:a16="http://schemas.microsoft.com/office/drawing/2014/main" id="{2691495E-7E38-4F16-8B4C-CA60E71E3048}"/>
              </a:ext>
            </a:extLst>
          </p:cNvPr>
          <p:cNvSpPr>
            <a:spLocks noChangeAspect="1" noEditPoints="1"/>
          </p:cNvSpPr>
          <p:nvPr/>
        </p:nvSpPr>
        <p:spPr bwMode="auto">
          <a:xfrm>
            <a:off x="589907" y="2729871"/>
            <a:ext cx="369650" cy="365760"/>
          </a:xfrm>
          <a:custGeom>
            <a:avLst/>
            <a:gdLst>
              <a:gd name="T0" fmla="*/ 3020 w 3790"/>
              <a:gd name="T1" fmla="*/ 1938 h 3750"/>
              <a:gd name="T2" fmla="*/ 2879 w 3790"/>
              <a:gd name="T3" fmla="*/ 2500 h 3750"/>
              <a:gd name="T4" fmla="*/ 3645 w 3790"/>
              <a:gd name="T5" fmla="*/ 2500 h 3750"/>
              <a:gd name="T6" fmla="*/ 3763 w 3790"/>
              <a:gd name="T7" fmla="*/ 2665 h 3750"/>
              <a:gd name="T8" fmla="*/ 3430 w 3790"/>
              <a:gd name="T9" fmla="*/ 3665 h 3750"/>
              <a:gd name="T10" fmla="*/ 3312 w 3790"/>
              <a:gd name="T11" fmla="*/ 3750 h 3750"/>
              <a:gd name="T12" fmla="*/ 1520 w 3790"/>
              <a:gd name="T13" fmla="*/ 3750 h 3750"/>
              <a:gd name="T14" fmla="*/ 1520 w 3790"/>
              <a:gd name="T15" fmla="*/ 2500 h 3750"/>
              <a:gd name="T16" fmla="*/ 1916 w 3790"/>
              <a:gd name="T17" fmla="*/ 2500 h 3750"/>
              <a:gd name="T18" fmla="*/ 2093 w 3790"/>
              <a:gd name="T19" fmla="*/ 2427 h 3750"/>
              <a:gd name="T20" fmla="*/ 2733 w 3790"/>
              <a:gd name="T21" fmla="*/ 1787 h 3750"/>
              <a:gd name="T22" fmla="*/ 2833 w 3790"/>
              <a:gd name="T23" fmla="*/ 1750 h 3750"/>
              <a:gd name="T24" fmla="*/ 3020 w 3790"/>
              <a:gd name="T25" fmla="*/ 1938 h 3750"/>
              <a:gd name="T26" fmla="*/ 958 w 3790"/>
              <a:gd name="T27" fmla="*/ 2000 h 3750"/>
              <a:gd name="T28" fmla="*/ 1057 w 3790"/>
              <a:gd name="T29" fmla="*/ 1963 h 3750"/>
              <a:gd name="T30" fmla="*/ 1697 w 3790"/>
              <a:gd name="T31" fmla="*/ 1323 h 3750"/>
              <a:gd name="T32" fmla="*/ 1874 w 3790"/>
              <a:gd name="T33" fmla="*/ 1250 h 3750"/>
              <a:gd name="T34" fmla="*/ 2270 w 3790"/>
              <a:gd name="T35" fmla="*/ 1250 h 3750"/>
              <a:gd name="T36" fmla="*/ 2270 w 3790"/>
              <a:gd name="T37" fmla="*/ 0 h 3750"/>
              <a:gd name="T38" fmla="*/ 478 w 3790"/>
              <a:gd name="T39" fmla="*/ 0 h 3750"/>
              <a:gd name="T40" fmla="*/ 360 w 3790"/>
              <a:gd name="T41" fmla="*/ 85 h 3750"/>
              <a:gd name="T42" fmla="*/ 27 w 3790"/>
              <a:gd name="T43" fmla="*/ 1085 h 3750"/>
              <a:gd name="T44" fmla="*/ 145 w 3790"/>
              <a:gd name="T45" fmla="*/ 1250 h 3750"/>
              <a:gd name="T46" fmla="*/ 911 w 3790"/>
              <a:gd name="T47" fmla="*/ 1250 h 3750"/>
              <a:gd name="T48" fmla="*/ 770 w 3790"/>
              <a:gd name="T49" fmla="*/ 1813 h 3750"/>
              <a:gd name="T50" fmla="*/ 958 w 3790"/>
              <a:gd name="T51" fmla="*/ 200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90" h="3750">
                <a:moveTo>
                  <a:pt x="3020" y="1938"/>
                </a:moveTo>
                <a:cubicBezTo>
                  <a:pt x="2879" y="2500"/>
                  <a:pt x="2879" y="2500"/>
                  <a:pt x="2879" y="2500"/>
                </a:cubicBezTo>
                <a:cubicBezTo>
                  <a:pt x="3645" y="2500"/>
                  <a:pt x="3645" y="2500"/>
                  <a:pt x="3645" y="2500"/>
                </a:cubicBezTo>
                <a:cubicBezTo>
                  <a:pt x="3730" y="2500"/>
                  <a:pt x="3790" y="2584"/>
                  <a:pt x="3763" y="2665"/>
                </a:cubicBezTo>
                <a:cubicBezTo>
                  <a:pt x="3430" y="3665"/>
                  <a:pt x="3430" y="3665"/>
                  <a:pt x="3430" y="3665"/>
                </a:cubicBezTo>
                <a:cubicBezTo>
                  <a:pt x="3413" y="3716"/>
                  <a:pt x="3365" y="3750"/>
                  <a:pt x="3312" y="3750"/>
                </a:cubicBezTo>
                <a:cubicBezTo>
                  <a:pt x="1520" y="3750"/>
                  <a:pt x="1520" y="3750"/>
                  <a:pt x="1520" y="3750"/>
                </a:cubicBezTo>
                <a:cubicBezTo>
                  <a:pt x="1520" y="2500"/>
                  <a:pt x="1520" y="2500"/>
                  <a:pt x="1520" y="2500"/>
                </a:cubicBezTo>
                <a:cubicBezTo>
                  <a:pt x="1916" y="2500"/>
                  <a:pt x="1916" y="2500"/>
                  <a:pt x="1916" y="2500"/>
                </a:cubicBezTo>
                <a:cubicBezTo>
                  <a:pt x="1983" y="2500"/>
                  <a:pt x="2046" y="2474"/>
                  <a:pt x="2093" y="2427"/>
                </a:cubicBezTo>
                <a:cubicBezTo>
                  <a:pt x="2733" y="1787"/>
                  <a:pt x="2733" y="1787"/>
                  <a:pt x="2733" y="1787"/>
                </a:cubicBezTo>
                <a:cubicBezTo>
                  <a:pt x="2757" y="1763"/>
                  <a:pt x="2799" y="1750"/>
                  <a:pt x="2833" y="1750"/>
                </a:cubicBezTo>
                <a:cubicBezTo>
                  <a:pt x="2936" y="1750"/>
                  <a:pt x="3020" y="1834"/>
                  <a:pt x="3020" y="1938"/>
                </a:cubicBezTo>
                <a:close/>
                <a:moveTo>
                  <a:pt x="958" y="2000"/>
                </a:moveTo>
                <a:cubicBezTo>
                  <a:pt x="991" y="2000"/>
                  <a:pt x="1033" y="1987"/>
                  <a:pt x="1057" y="1963"/>
                </a:cubicBezTo>
                <a:cubicBezTo>
                  <a:pt x="1697" y="1323"/>
                  <a:pt x="1697" y="1323"/>
                  <a:pt x="1697" y="1323"/>
                </a:cubicBezTo>
                <a:cubicBezTo>
                  <a:pt x="1744" y="1276"/>
                  <a:pt x="1807" y="1250"/>
                  <a:pt x="1874" y="1250"/>
                </a:cubicBezTo>
                <a:cubicBezTo>
                  <a:pt x="2270" y="1250"/>
                  <a:pt x="2270" y="1250"/>
                  <a:pt x="2270" y="1250"/>
                </a:cubicBezTo>
                <a:cubicBezTo>
                  <a:pt x="2270" y="0"/>
                  <a:pt x="2270" y="0"/>
                  <a:pt x="2270" y="0"/>
                </a:cubicBezTo>
                <a:cubicBezTo>
                  <a:pt x="478" y="0"/>
                  <a:pt x="478" y="0"/>
                  <a:pt x="478" y="0"/>
                </a:cubicBezTo>
                <a:cubicBezTo>
                  <a:pt x="425" y="0"/>
                  <a:pt x="377" y="34"/>
                  <a:pt x="360" y="85"/>
                </a:cubicBezTo>
                <a:cubicBezTo>
                  <a:pt x="27" y="1085"/>
                  <a:pt x="27" y="1085"/>
                  <a:pt x="27" y="1085"/>
                </a:cubicBezTo>
                <a:cubicBezTo>
                  <a:pt x="0" y="1166"/>
                  <a:pt x="60" y="1250"/>
                  <a:pt x="145" y="1250"/>
                </a:cubicBezTo>
                <a:cubicBezTo>
                  <a:pt x="911" y="1250"/>
                  <a:pt x="911" y="1250"/>
                  <a:pt x="911" y="1250"/>
                </a:cubicBezTo>
                <a:cubicBezTo>
                  <a:pt x="770" y="1813"/>
                  <a:pt x="770" y="1813"/>
                  <a:pt x="770" y="1813"/>
                </a:cubicBezTo>
                <a:cubicBezTo>
                  <a:pt x="770" y="1916"/>
                  <a:pt x="854" y="2000"/>
                  <a:pt x="958" y="200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
        <p:nvSpPr>
          <p:cNvPr id="21" name="calculator" title="Icon of a calculator">
            <a:extLst>
              <a:ext uri="{FF2B5EF4-FFF2-40B4-BE49-F238E27FC236}">
                <a16:creationId xmlns:a16="http://schemas.microsoft.com/office/drawing/2014/main" id="{9464E68E-E608-4050-953F-ACCC4B3042CB}"/>
              </a:ext>
            </a:extLst>
          </p:cNvPr>
          <p:cNvSpPr>
            <a:spLocks noChangeAspect="1" noEditPoints="1"/>
          </p:cNvSpPr>
          <p:nvPr/>
        </p:nvSpPr>
        <p:spPr bwMode="auto">
          <a:xfrm>
            <a:off x="648321" y="3543395"/>
            <a:ext cx="249549" cy="365760"/>
          </a:xfrm>
          <a:custGeom>
            <a:avLst/>
            <a:gdLst>
              <a:gd name="T0" fmla="*/ 408 w 408"/>
              <a:gd name="T1" fmla="*/ 598 h 598"/>
              <a:gd name="T2" fmla="*/ 0 w 408"/>
              <a:gd name="T3" fmla="*/ 598 h 598"/>
              <a:gd name="T4" fmla="*/ 0 w 408"/>
              <a:gd name="T5" fmla="*/ 0 h 598"/>
              <a:gd name="T6" fmla="*/ 408 w 408"/>
              <a:gd name="T7" fmla="*/ 0 h 598"/>
              <a:gd name="T8" fmla="*/ 408 w 408"/>
              <a:gd name="T9" fmla="*/ 598 h 598"/>
              <a:gd name="T10" fmla="*/ 326 w 408"/>
              <a:gd name="T11" fmla="*/ 77 h 598"/>
              <a:gd name="T12" fmla="*/ 82 w 408"/>
              <a:gd name="T13" fmla="*/ 77 h 598"/>
              <a:gd name="T14" fmla="*/ 82 w 408"/>
              <a:gd name="T15" fmla="*/ 165 h 598"/>
              <a:gd name="T16" fmla="*/ 326 w 408"/>
              <a:gd name="T17" fmla="*/ 165 h 598"/>
              <a:gd name="T18" fmla="*/ 326 w 408"/>
              <a:gd name="T19" fmla="*/ 77 h 598"/>
              <a:gd name="T20" fmla="*/ 73 w 408"/>
              <a:gd name="T21" fmla="*/ 291 h 598"/>
              <a:gd name="T22" fmla="*/ 91 w 408"/>
              <a:gd name="T23" fmla="*/ 291 h 598"/>
              <a:gd name="T24" fmla="*/ 91 w 408"/>
              <a:gd name="T25" fmla="*/ 273 h 598"/>
              <a:gd name="T26" fmla="*/ 73 w 408"/>
              <a:gd name="T27" fmla="*/ 273 h 598"/>
              <a:gd name="T28" fmla="*/ 73 w 408"/>
              <a:gd name="T29" fmla="*/ 291 h 598"/>
              <a:gd name="T30" fmla="*/ 73 w 408"/>
              <a:gd name="T31" fmla="*/ 410 h 598"/>
              <a:gd name="T32" fmla="*/ 91 w 408"/>
              <a:gd name="T33" fmla="*/ 410 h 598"/>
              <a:gd name="T34" fmla="*/ 91 w 408"/>
              <a:gd name="T35" fmla="*/ 392 h 598"/>
              <a:gd name="T36" fmla="*/ 73 w 408"/>
              <a:gd name="T37" fmla="*/ 392 h 598"/>
              <a:gd name="T38" fmla="*/ 73 w 408"/>
              <a:gd name="T39" fmla="*/ 410 h 598"/>
              <a:gd name="T40" fmla="*/ 73 w 408"/>
              <a:gd name="T41" fmla="*/ 530 h 598"/>
              <a:gd name="T42" fmla="*/ 91 w 408"/>
              <a:gd name="T43" fmla="*/ 530 h 598"/>
              <a:gd name="T44" fmla="*/ 91 w 408"/>
              <a:gd name="T45" fmla="*/ 512 h 598"/>
              <a:gd name="T46" fmla="*/ 73 w 408"/>
              <a:gd name="T47" fmla="*/ 512 h 598"/>
              <a:gd name="T48" fmla="*/ 73 w 408"/>
              <a:gd name="T49" fmla="*/ 530 h 598"/>
              <a:gd name="T50" fmla="*/ 194 w 408"/>
              <a:gd name="T51" fmla="*/ 291 h 598"/>
              <a:gd name="T52" fmla="*/ 212 w 408"/>
              <a:gd name="T53" fmla="*/ 291 h 598"/>
              <a:gd name="T54" fmla="*/ 212 w 408"/>
              <a:gd name="T55" fmla="*/ 273 h 598"/>
              <a:gd name="T56" fmla="*/ 194 w 408"/>
              <a:gd name="T57" fmla="*/ 273 h 598"/>
              <a:gd name="T58" fmla="*/ 194 w 408"/>
              <a:gd name="T59" fmla="*/ 291 h 598"/>
              <a:gd name="T60" fmla="*/ 194 w 408"/>
              <a:gd name="T61" fmla="*/ 410 h 598"/>
              <a:gd name="T62" fmla="*/ 212 w 408"/>
              <a:gd name="T63" fmla="*/ 410 h 598"/>
              <a:gd name="T64" fmla="*/ 212 w 408"/>
              <a:gd name="T65" fmla="*/ 392 h 598"/>
              <a:gd name="T66" fmla="*/ 194 w 408"/>
              <a:gd name="T67" fmla="*/ 392 h 598"/>
              <a:gd name="T68" fmla="*/ 194 w 408"/>
              <a:gd name="T69" fmla="*/ 410 h 598"/>
              <a:gd name="T70" fmla="*/ 194 w 408"/>
              <a:gd name="T71" fmla="*/ 530 h 598"/>
              <a:gd name="T72" fmla="*/ 212 w 408"/>
              <a:gd name="T73" fmla="*/ 530 h 598"/>
              <a:gd name="T74" fmla="*/ 212 w 408"/>
              <a:gd name="T75" fmla="*/ 512 h 598"/>
              <a:gd name="T76" fmla="*/ 194 w 408"/>
              <a:gd name="T77" fmla="*/ 512 h 598"/>
              <a:gd name="T78" fmla="*/ 194 w 408"/>
              <a:gd name="T79" fmla="*/ 530 h 598"/>
              <a:gd name="T80" fmla="*/ 317 w 408"/>
              <a:gd name="T81" fmla="*/ 291 h 598"/>
              <a:gd name="T82" fmla="*/ 335 w 408"/>
              <a:gd name="T83" fmla="*/ 291 h 598"/>
              <a:gd name="T84" fmla="*/ 335 w 408"/>
              <a:gd name="T85" fmla="*/ 273 h 598"/>
              <a:gd name="T86" fmla="*/ 317 w 408"/>
              <a:gd name="T87" fmla="*/ 273 h 598"/>
              <a:gd name="T88" fmla="*/ 317 w 408"/>
              <a:gd name="T89" fmla="*/ 291 h 598"/>
              <a:gd name="T90" fmla="*/ 317 w 408"/>
              <a:gd name="T91" fmla="*/ 410 h 598"/>
              <a:gd name="T92" fmla="*/ 335 w 408"/>
              <a:gd name="T93" fmla="*/ 410 h 598"/>
              <a:gd name="T94" fmla="*/ 335 w 408"/>
              <a:gd name="T95" fmla="*/ 392 h 598"/>
              <a:gd name="T96" fmla="*/ 317 w 408"/>
              <a:gd name="T97" fmla="*/ 392 h 598"/>
              <a:gd name="T98" fmla="*/ 317 w 408"/>
              <a:gd name="T99" fmla="*/ 410 h 598"/>
              <a:gd name="T100" fmla="*/ 317 w 408"/>
              <a:gd name="T101" fmla="*/ 530 h 598"/>
              <a:gd name="T102" fmla="*/ 335 w 408"/>
              <a:gd name="T103" fmla="*/ 530 h 598"/>
              <a:gd name="T104" fmla="*/ 335 w 408"/>
              <a:gd name="T105" fmla="*/ 512 h 598"/>
              <a:gd name="T106" fmla="*/ 317 w 408"/>
              <a:gd name="T107" fmla="*/ 512 h 598"/>
              <a:gd name="T108" fmla="*/ 317 w 408"/>
              <a:gd name="T109" fmla="*/ 53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 h="598">
                <a:moveTo>
                  <a:pt x="408" y="598"/>
                </a:moveTo>
                <a:lnTo>
                  <a:pt x="0" y="598"/>
                </a:lnTo>
                <a:lnTo>
                  <a:pt x="0" y="0"/>
                </a:lnTo>
                <a:lnTo>
                  <a:pt x="408" y="0"/>
                </a:lnTo>
                <a:lnTo>
                  <a:pt x="408" y="598"/>
                </a:lnTo>
                <a:close/>
                <a:moveTo>
                  <a:pt x="326" y="77"/>
                </a:moveTo>
                <a:lnTo>
                  <a:pt x="82" y="77"/>
                </a:lnTo>
                <a:lnTo>
                  <a:pt x="82" y="165"/>
                </a:lnTo>
                <a:lnTo>
                  <a:pt x="326" y="165"/>
                </a:lnTo>
                <a:lnTo>
                  <a:pt x="326" y="77"/>
                </a:lnTo>
                <a:close/>
                <a:moveTo>
                  <a:pt x="73" y="291"/>
                </a:moveTo>
                <a:lnTo>
                  <a:pt x="91" y="291"/>
                </a:lnTo>
                <a:lnTo>
                  <a:pt x="91" y="273"/>
                </a:lnTo>
                <a:lnTo>
                  <a:pt x="73" y="273"/>
                </a:lnTo>
                <a:lnTo>
                  <a:pt x="73" y="291"/>
                </a:lnTo>
                <a:close/>
                <a:moveTo>
                  <a:pt x="73" y="410"/>
                </a:moveTo>
                <a:lnTo>
                  <a:pt x="91" y="410"/>
                </a:lnTo>
                <a:lnTo>
                  <a:pt x="91" y="392"/>
                </a:lnTo>
                <a:lnTo>
                  <a:pt x="73" y="392"/>
                </a:lnTo>
                <a:lnTo>
                  <a:pt x="73" y="410"/>
                </a:lnTo>
                <a:close/>
                <a:moveTo>
                  <a:pt x="73" y="530"/>
                </a:moveTo>
                <a:lnTo>
                  <a:pt x="91" y="530"/>
                </a:lnTo>
                <a:lnTo>
                  <a:pt x="91" y="512"/>
                </a:lnTo>
                <a:lnTo>
                  <a:pt x="73" y="512"/>
                </a:lnTo>
                <a:lnTo>
                  <a:pt x="73" y="530"/>
                </a:lnTo>
                <a:close/>
                <a:moveTo>
                  <a:pt x="194" y="291"/>
                </a:moveTo>
                <a:lnTo>
                  <a:pt x="212" y="291"/>
                </a:lnTo>
                <a:lnTo>
                  <a:pt x="212" y="273"/>
                </a:lnTo>
                <a:lnTo>
                  <a:pt x="194" y="273"/>
                </a:lnTo>
                <a:lnTo>
                  <a:pt x="194" y="291"/>
                </a:lnTo>
                <a:close/>
                <a:moveTo>
                  <a:pt x="194" y="410"/>
                </a:moveTo>
                <a:lnTo>
                  <a:pt x="212" y="410"/>
                </a:lnTo>
                <a:lnTo>
                  <a:pt x="212" y="392"/>
                </a:lnTo>
                <a:lnTo>
                  <a:pt x="194" y="392"/>
                </a:lnTo>
                <a:lnTo>
                  <a:pt x="194" y="410"/>
                </a:lnTo>
                <a:close/>
                <a:moveTo>
                  <a:pt x="194" y="530"/>
                </a:moveTo>
                <a:lnTo>
                  <a:pt x="212" y="530"/>
                </a:lnTo>
                <a:lnTo>
                  <a:pt x="212" y="512"/>
                </a:lnTo>
                <a:lnTo>
                  <a:pt x="194" y="512"/>
                </a:lnTo>
                <a:lnTo>
                  <a:pt x="194" y="530"/>
                </a:lnTo>
                <a:close/>
                <a:moveTo>
                  <a:pt x="317" y="291"/>
                </a:moveTo>
                <a:lnTo>
                  <a:pt x="335" y="291"/>
                </a:lnTo>
                <a:lnTo>
                  <a:pt x="335" y="273"/>
                </a:lnTo>
                <a:lnTo>
                  <a:pt x="317" y="273"/>
                </a:lnTo>
                <a:lnTo>
                  <a:pt x="317" y="291"/>
                </a:lnTo>
                <a:close/>
                <a:moveTo>
                  <a:pt x="317" y="410"/>
                </a:moveTo>
                <a:lnTo>
                  <a:pt x="335" y="410"/>
                </a:lnTo>
                <a:lnTo>
                  <a:pt x="335" y="392"/>
                </a:lnTo>
                <a:lnTo>
                  <a:pt x="317" y="392"/>
                </a:lnTo>
                <a:lnTo>
                  <a:pt x="317" y="410"/>
                </a:lnTo>
                <a:close/>
                <a:moveTo>
                  <a:pt x="317" y="530"/>
                </a:moveTo>
                <a:lnTo>
                  <a:pt x="335" y="530"/>
                </a:lnTo>
                <a:lnTo>
                  <a:pt x="335" y="512"/>
                </a:lnTo>
                <a:lnTo>
                  <a:pt x="317" y="512"/>
                </a:lnTo>
                <a:lnTo>
                  <a:pt x="317" y="53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Book_2" title="Icon of a book and a pencil">
            <a:extLst>
              <a:ext uri="{FF2B5EF4-FFF2-40B4-BE49-F238E27FC236}">
                <a16:creationId xmlns:a16="http://schemas.microsoft.com/office/drawing/2014/main" id="{B53BA90C-F736-4A2F-B99A-2D49FDB8F256}"/>
              </a:ext>
            </a:extLst>
          </p:cNvPr>
          <p:cNvSpPr>
            <a:spLocks noChangeAspect="1" noEditPoints="1"/>
          </p:cNvSpPr>
          <p:nvPr/>
        </p:nvSpPr>
        <p:spPr bwMode="auto">
          <a:xfrm>
            <a:off x="599475" y="4316851"/>
            <a:ext cx="400692"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binary" title="Icon of binary code, ones and zeros">
            <a:extLst>
              <a:ext uri="{FF2B5EF4-FFF2-40B4-BE49-F238E27FC236}">
                <a16:creationId xmlns:a16="http://schemas.microsoft.com/office/drawing/2014/main" id="{6B0A7573-2294-4B15-8124-A2E49BB644CC}"/>
              </a:ext>
            </a:extLst>
          </p:cNvPr>
          <p:cNvSpPr>
            <a:spLocks noChangeAspect="1" noEditPoints="1"/>
          </p:cNvSpPr>
          <p:nvPr/>
        </p:nvSpPr>
        <p:spPr bwMode="auto">
          <a:xfrm>
            <a:off x="585352" y="5092046"/>
            <a:ext cx="365760" cy="315833"/>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Money_3" title="Icon of a dollar sign">
            <a:extLst>
              <a:ext uri="{FF2B5EF4-FFF2-40B4-BE49-F238E27FC236}">
                <a16:creationId xmlns:a16="http://schemas.microsoft.com/office/drawing/2014/main" id="{8B6428C2-CF95-4B8A-A7AD-1F3BF57439DC}"/>
              </a:ext>
            </a:extLst>
          </p:cNvPr>
          <p:cNvSpPr>
            <a:spLocks noChangeAspect="1" noEditPoints="1"/>
          </p:cNvSpPr>
          <p:nvPr/>
        </p:nvSpPr>
        <p:spPr bwMode="auto">
          <a:xfrm>
            <a:off x="4592216" y="1155485"/>
            <a:ext cx="167487" cy="365760"/>
          </a:xfrm>
          <a:custGeom>
            <a:avLst/>
            <a:gdLst>
              <a:gd name="T0" fmla="*/ 0 w 153"/>
              <a:gd name="T1" fmla="*/ 223 h 279"/>
              <a:gd name="T2" fmla="*/ 111 w 153"/>
              <a:gd name="T3" fmla="*/ 223 h 279"/>
              <a:gd name="T4" fmla="*/ 153 w 153"/>
              <a:gd name="T5" fmla="*/ 182 h 279"/>
              <a:gd name="T6" fmla="*/ 111 w 153"/>
              <a:gd name="T7" fmla="*/ 141 h 279"/>
              <a:gd name="T8" fmla="*/ 41 w 153"/>
              <a:gd name="T9" fmla="*/ 139 h 279"/>
              <a:gd name="T10" fmla="*/ 0 w 153"/>
              <a:gd name="T11" fmla="*/ 98 h 279"/>
              <a:gd name="T12" fmla="*/ 41 w 153"/>
              <a:gd name="T13" fmla="*/ 56 h 279"/>
              <a:gd name="T14" fmla="*/ 150 w 153"/>
              <a:gd name="T15" fmla="*/ 56 h 279"/>
              <a:gd name="T16" fmla="*/ 76 w 153"/>
              <a:gd name="T17" fmla="*/ 0 h 279"/>
              <a:gd name="T18" fmla="*/ 76 w 153"/>
              <a:gd name="T19"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279">
                <a:moveTo>
                  <a:pt x="0" y="223"/>
                </a:moveTo>
                <a:cubicBezTo>
                  <a:pt x="111" y="223"/>
                  <a:pt x="111" y="223"/>
                  <a:pt x="111" y="223"/>
                </a:cubicBezTo>
                <a:cubicBezTo>
                  <a:pt x="134" y="223"/>
                  <a:pt x="153" y="205"/>
                  <a:pt x="153" y="182"/>
                </a:cubicBezTo>
                <a:cubicBezTo>
                  <a:pt x="153" y="159"/>
                  <a:pt x="134" y="141"/>
                  <a:pt x="111" y="141"/>
                </a:cubicBezTo>
                <a:cubicBezTo>
                  <a:pt x="41" y="139"/>
                  <a:pt x="41" y="139"/>
                  <a:pt x="41" y="139"/>
                </a:cubicBezTo>
                <a:cubicBezTo>
                  <a:pt x="19" y="139"/>
                  <a:pt x="0" y="120"/>
                  <a:pt x="0" y="98"/>
                </a:cubicBezTo>
                <a:cubicBezTo>
                  <a:pt x="0" y="75"/>
                  <a:pt x="19" y="56"/>
                  <a:pt x="41" y="56"/>
                </a:cubicBezTo>
                <a:cubicBezTo>
                  <a:pt x="150" y="56"/>
                  <a:pt x="150" y="56"/>
                  <a:pt x="150" y="56"/>
                </a:cubicBezTo>
                <a:moveTo>
                  <a:pt x="76" y="0"/>
                </a:moveTo>
                <a:cubicBezTo>
                  <a:pt x="76" y="279"/>
                  <a:pt x="76" y="279"/>
                  <a:pt x="76" y="2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26" name="PostUpdateLegacy_E1D7" title="Icon of an article, feed, or social media thread">
            <a:extLst>
              <a:ext uri="{FF2B5EF4-FFF2-40B4-BE49-F238E27FC236}">
                <a16:creationId xmlns:a16="http://schemas.microsoft.com/office/drawing/2014/main" id="{84216D8F-CB20-4C9C-B42D-8619BB166A2A}"/>
              </a:ext>
            </a:extLst>
          </p:cNvPr>
          <p:cNvSpPr>
            <a:spLocks noChangeAspect="1" noEditPoints="1"/>
          </p:cNvSpPr>
          <p:nvPr/>
        </p:nvSpPr>
        <p:spPr bwMode="auto">
          <a:xfrm>
            <a:off x="4426369" y="1986950"/>
            <a:ext cx="502920" cy="258465"/>
          </a:xfrm>
          <a:custGeom>
            <a:avLst/>
            <a:gdLst>
              <a:gd name="T0" fmla="*/ 270 w 1041"/>
              <a:gd name="T1" fmla="*/ 268 h 535"/>
              <a:gd name="T2" fmla="*/ 68 w 1041"/>
              <a:gd name="T3" fmla="*/ 268 h 535"/>
              <a:gd name="T4" fmla="*/ 269 w 1041"/>
              <a:gd name="T5" fmla="*/ 133 h 535"/>
              <a:gd name="T6" fmla="*/ 0 w 1041"/>
              <a:gd name="T7" fmla="*/ 133 h 535"/>
              <a:gd name="T8" fmla="*/ 270 w 1041"/>
              <a:gd name="T9" fmla="*/ 404 h 535"/>
              <a:gd name="T10" fmla="*/ 135 w 1041"/>
              <a:gd name="T11" fmla="*/ 404 h 535"/>
              <a:gd name="T12" fmla="*/ 1041 w 1041"/>
              <a:gd name="T13" fmla="*/ 0 h 535"/>
              <a:gd name="T14" fmla="*/ 371 w 1041"/>
              <a:gd name="T15" fmla="*/ 0 h 535"/>
              <a:gd name="T16" fmla="*/ 371 w 1041"/>
              <a:gd name="T17" fmla="*/ 535 h 535"/>
              <a:gd name="T18" fmla="*/ 1041 w 1041"/>
              <a:gd name="T19" fmla="*/ 535 h 535"/>
              <a:gd name="T20" fmla="*/ 1041 w 1041"/>
              <a:gd name="T21" fmla="*/ 0 h 535"/>
              <a:gd name="T22" fmla="*/ 671 w 1041"/>
              <a:gd name="T23" fmla="*/ 268 h 535"/>
              <a:gd name="T24" fmla="*/ 469 w 1041"/>
              <a:gd name="T25" fmla="*/ 268 h 535"/>
              <a:gd name="T26" fmla="*/ 942 w 1041"/>
              <a:gd name="T27" fmla="*/ 133 h 535"/>
              <a:gd name="T28" fmla="*/ 469 w 1041"/>
              <a:gd name="T29" fmla="*/ 133 h 535"/>
              <a:gd name="T30" fmla="*/ 672 w 1041"/>
              <a:gd name="T31" fmla="*/ 404 h 535"/>
              <a:gd name="T32" fmla="*/ 469 w 1041"/>
              <a:gd name="T33" fmla="*/ 404 h 535"/>
              <a:gd name="T34" fmla="*/ 909 w 1041"/>
              <a:gd name="T35" fmla="*/ 267 h 535"/>
              <a:gd name="T36" fmla="*/ 772 w 1041"/>
              <a:gd name="T37" fmla="*/ 267 h 535"/>
              <a:gd name="T38" fmla="*/ 772 w 1041"/>
              <a:gd name="T39" fmla="*/ 404 h 535"/>
              <a:gd name="T40" fmla="*/ 909 w 1041"/>
              <a:gd name="T41" fmla="*/ 404 h 535"/>
              <a:gd name="T42" fmla="*/ 909 w 1041"/>
              <a:gd name="T43" fmla="*/ 26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1" h="535">
                <a:moveTo>
                  <a:pt x="270" y="268"/>
                </a:moveTo>
                <a:lnTo>
                  <a:pt x="68" y="268"/>
                </a:lnTo>
                <a:moveTo>
                  <a:pt x="269" y="133"/>
                </a:moveTo>
                <a:lnTo>
                  <a:pt x="0" y="133"/>
                </a:lnTo>
                <a:moveTo>
                  <a:pt x="270" y="404"/>
                </a:moveTo>
                <a:lnTo>
                  <a:pt x="135" y="404"/>
                </a:lnTo>
                <a:moveTo>
                  <a:pt x="1041" y="0"/>
                </a:moveTo>
                <a:lnTo>
                  <a:pt x="371" y="0"/>
                </a:lnTo>
                <a:lnTo>
                  <a:pt x="371" y="535"/>
                </a:lnTo>
                <a:lnTo>
                  <a:pt x="1041" y="535"/>
                </a:lnTo>
                <a:lnTo>
                  <a:pt x="1041" y="0"/>
                </a:lnTo>
                <a:moveTo>
                  <a:pt x="671" y="268"/>
                </a:moveTo>
                <a:lnTo>
                  <a:pt x="469" y="268"/>
                </a:lnTo>
                <a:moveTo>
                  <a:pt x="942" y="133"/>
                </a:moveTo>
                <a:lnTo>
                  <a:pt x="469" y="133"/>
                </a:lnTo>
                <a:moveTo>
                  <a:pt x="672" y="404"/>
                </a:moveTo>
                <a:lnTo>
                  <a:pt x="469" y="404"/>
                </a:lnTo>
                <a:moveTo>
                  <a:pt x="909" y="267"/>
                </a:moveTo>
                <a:lnTo>
                  <a:pt x="772" y="267"/>
                </a:lnTo>
                <a:lnTo>
                  <a:pt x="772" y="404"/>
                </a:lnTo>
                <a:lnTo>
                  <a:pt x="909" y="404"/>
                </a:lnTo>
                <a:lnTo>
                  <a:pt x="909" y="267"/>
                </a:lnTo>
              </a:path>
            </a:pathLst>
          </a:custGeom>
          <a:noFill/>
          <a:ln w="15875"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DevUpdate_ECC5" title="Icon of a clock with an arrow around it pointing clockwise">
            <a:extLst>
              <a:ext uri="{FF2B5EF4-FFF2-40B4-BE49-F238E27FC236}">
                <a16:creationId xmlns:a16="http://schemas.microsoft.com/office/drawing/2014/main" id="{681DBC13-0D36-414F-BC92-E817D24D499C}"/>
              </a:ext>
            </a:extLst>
          </p:cNvPr>
          <p:cNvSpPr>
            <a:spLocks noChangeAspect="1" noEditPoints="1"/>
          </p:cNvSpPr>
          <p:nvPr/>
        </p:nvSpPr>
        <p:spPr bwMode="auto">
          <a:xfrm>
            <a:off x="4496825" y="2665700"/>
            <a:ext cx="365326" cy="365760"/>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binoculars" title="Icon of binoculars">
            <a:extLst>
              <a:ext uri="{FF2B5EF4-FFF2-40B4-BE49-F238E27FC236}">
                <a16:creationId xmlns:a16="http://schemas.microsoft.com/office/drawing/2014/main" id="{3553DB4D-29AB-4658-A345-DDE842C432F4}"/>
              </a:ext>
            </a:extLst>
          </p:cNvPr>
          <p:cNvSpPr>
            <a:spLocks noChangeAspect="1" noEditPoints="1"/>
          </p:cNvSpPr>
          <p:nvPr/>
        </p:nvSpPr>
        <p:spPr bwMode="auto">
          <a:xfrm>
            <a:off x="4498871" y="3476546"/>
            <a:ext cx="397205" cy="365760"/>
          </a:xfrm>
          <a:custGeom>
            <a:avLst/>
            <a:gdLst>
              <a:gd name="T0" fmla="*/ 0 w 331"/>
              <a:gd name="T1" fmla="*/ 239 h 306"/>
              <a:gd name="T2" fmla="*/ 67 w 331"/>
              <a:gd name="T3" fmla="*/ 172 h 306"/>
              <a:gd name="T4" fmla="*/ 134 w 331"/>
              <a:gd name="T5" fmla="*/ 239 h 306"/>
              <a:gd name="T6" fmla="*/ 67 w 331"/>
              <a:gd name="T7" fmla="*/ 306 h 306"/>
              <a:gd name="T8" fmla="*/ 0 w 331"/>
              <a:gd name="T9" fmla="*/ 239 h 306"/>
              <a:gd name="T10" fmla="*/ 264 w 331"/>
              <a:gd name="T11" fmla="*/ 306 h 306"/>
              <a:gd name="T12" fmla="*/ 331 w 331"/>
              <a:gd name="T13" fmla="*/ 239 h 306"/>
              <a:gd name="T14" fmla="*/ 264 w 331"/>
              <a:gd name="T15" fmla="*/ 172 h 306"/>
              <a:gd name="T16" fmla="*/ 197 w 331"/>
              <a:gd name="T17" fmla="*/ 239 h 306"/>
              <a:gd name="T18" fmla="*/ 264 w 331"/>
              <a:gd name="T19" fmla="*/ 306 h 306"/>
              <a:gd name="T20" fmla="*/ 324 w 331"/>
              <a:gd name="T21" fmla="*/ 209 h 306"/>
              <a:gd name="T22" fmla="*/ 264 w 331"/>
              <a:gd name="T23" fmla="*/ 34 h 306"/>
              <a:gd name="T24" fmla="*/ 231 w 331"/>
              <a:gd name="T25" fmla="*/ 0 h 306"/>
              <a:gd name="T26" fmla="*/ 197 w 331"/>
              <a:gd name="T27" fmla="*/ 34 h 306"/>
              <a:gd name="T28" fmla="*/ 197 w 331"/>
              <a:gd name="T29" fmla="*/ 239 h 306"/>
              <a:gd name="T30" fmla="*/ 134 w 331"/>
              <a:gd name="T31" fmla="*/ 239 h 306"/>
              <a:gd name="T32" fmla="*/ 134 w 331"/>
              <a:gd name="T33" fmla="*/ 34 h 306"/>
              <a:gd name="T34" fmla="*/ 100 w 331"/>
              <a:gd name="T35" fmla="*/ 0 h 306"/>
              <a:gd name="T36" fmla="*/ 67 w 331"/>
              <a:gd name="T37" fmla="*/ 34 h 306"/>
              <a:gd name="T38" fmla="*/ 4 w 331"/>
              <a:gd name="T39" fmla="*/ 217 h 306"/>
              <a:gd name="T40" fmla="*/ 134 w 331"/>
              <a:gd name="T41" fmla="*/ 87 h 306"/>
              <a:gd name="T42" fmla="*/ 197 w 331"/>
              <a:gd name="T43" fmla="*/ 87 h 306"/>
              <a:gd name="T44" fmla="*/ 134 w 331"/>
              <a:gd name="T45" fmla="*/ 154 h 306"/>
              <a:gd name="T46" fmla="*/ 197 w 331"/>
              <a:gd name="T47" fmla="*/ 15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 h="306">
                <a:moveTo>
                  <a:pt x="0" y="239"/>
                </a:moveTo>
                <a:cubicBezTo>
                  <a:pt x="0" y="202"/>
                  <a:pt x="30" y="172"/>
                  <a:pt x="67" y="172"/>
                </a:cubicBezTo>
                <a:cubicBezTo>
                  <a:pt x="104" y="172"/>
                  <a:pt x="134" y="202"/>
                  <a:pt x="134" y="239"/>
                </a:cubicBezTo>
                <a:cubicBezTo>
                  <a:pt x="134" y="276"/>
                  <a:pt x="104" y="306"/>
                  <a:pt x="67" y="306"/>
                </a:cubicBezTo>
                <a:cubicBezTo>
                  <a:pt x="30" y="306"/>
                  <a:pt x="0" y="276"/>
                  <a:pt x="0" y="239"/>
                </a:cubicBezTo>
                <a:close/>
                <a:moveTo>
                  <a:pt x="264" y="306"/>
                </a:moveTo>
                <a:cubicBezTo>
                  <a:pt x="301" y="306"/>
                  <a:pt x="331" y="276"/>
                  <a:pt x="331" y="239"/>
                </a:cubicBezTo>
                <a:cubicBezTo>
                  <a:pt x="331" y="202"/>
                  <a:pt x="301" y="172"/>
                  <a:pt x="264" y="172"/>
                </a:cubicBezTo>
                <a:cubicBezTo>
                  <a:pt x="227" y="172"/>
                  <a:pt x="197" y="202"/>
                  <a:pt x="197" y="239"/>
                </a:cubicBezTo>
                <a:cubicBezTo>
                  <a:pt x="197" y="276"/>
                  <a:pt x="227" y="306"/>
                  <a:pt x="264" y="306"/>
                </a:cubicBezTo>
                <a:close/>
                <a:moveTo>
                  <a:pt x="324" y="209"/>
                </a:moveTo>
                <a:cubicBezTo>
                  <a:pt x="264" y="34"/>
                  <a:pt x="264" y="34"/>
                  <a:pt x="264" y="34"/>
                </a:cubicBezTo>
                <a:cubicBezTo>
                  <a:pt x="258" y="15"/>
                  <a:pt x="249" y="0"/>
                  <a:pt x="231" y="0"/>
                </a:cubicBezTo>
                <a:cubicBezTo>
                  <a:pt x="212" y="0"/>
                  <a:pt x="197" y="15"/>
                  <a:pt x="197" y="34"/>
                </a:cubicBezTo>
                <a:cubicBezTo>
                  <a:pt x="197" y="239"/>
                  <a:pt x="197" y="239"/>
                  <a:pt x="197" y="239"/>
                </a:cubicBezTo>
                <a:moveTo>
                  <a:pt x="134" y="239"/>
                </a:moveTo>
                <a:cubicBezTo>
                  <a:pt x="134" y="34"/>
                  <a:pt x="134" y="34"/>
                  <a:pt x="134" y="34"/>
                </a:cubicBezTo>
                <a:cubicBezTo>
                  <a:pt x="134" y="15"/>
                  <a:pt x="119" y="0"/>
                  <a:pt x="100" y="0"/>
                </a:cubicBezTo>
                <a:cubicBezTo>
                  <a:pt x="82" y="0"/>
                  <a:pt x="72" y="15"/>
                  <a:pt x="67" y="34"/>
                </a:cubicBezTo>
                <a:cubicBezTo>
                  <a:pt x="4" y="217"/>
                  <a:pt x="4" y="217"/>
                  <a:pt x="4" y="217"/>
                </a:cubicBezTo>
                <a:moveTo>
                  <a:pt x="134" y="87"/>
                </a:moveTo>
                <a:cubicBezTo>
                  <a:pt x="197" y="87"/>
                  <a:pt x="197" y="87"/>
                  <a:pt x="197" y="87"/>
                </a:cubicBezTo>
                <a:moveTo>
                  <a:pt x="134" y="154"/>
                </a:moveTo>
                <a:cubicBezTo>
                  <a:pt x="197" y="154"/>
                  <a:pt x="197" y="154"/>
                  <a:pt x="197" y="15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9" name="Photo2_EB9F" title="Icon of a photo of a landscape">
            <a:extLst>
              <a:ext uri="{FF2B5EF4-FFF2-40B4-BE49-F238E27FC236}">
                <a16:creationId xmlns:a16="http://schemas.microsoft.com/office/drawing/2014/main" id="{02C327E6-DDE3-48C9-88FB-13679696BBA0}"/>
              </a:ext>
            </a:extLst>
          </p:cNvPr>
          <p:cNvSpPr>
            <a:spLocks noChangeAspect="1" noEditPoints="1"/>
          </p:cNvSpPr>
          <p:nvPr/>
        </p:nvSpPr>
        <p:spPr bwMode="auto">
          <a:xfrm>
            <a:off x="4480920" y="4307325"/>
            <a:ext cx="402497" cy="295393"/>
          </a:xfrm>
          <a:custGeom>
            <a:avLst/>
            <a:gdLst>
              <a:gd name="T0" fmla="*/ 3752 w 3752"/>
              <a:gd name="T1" fmla="*/ 2752 h 2752"/>
              <a:gd name="T2" fmla="*/ 0 w 3752"/>
              <a:gd name="T3" fmla="*/ 2752 h 2752"/>
              <a:gd name="T4" fmla="*/ 0 w 3752"/>
              <a:gd name="T5" fmla="*/ 0 h 2752"/>
              <a:gd name="T6" fmla="*/ 3752 w 3752"/>
              <a:gd name="T7" fmla="*/ 0 h 2752"/>
              <a:gd name="T8" fmla="*/ 3752 w 3752"/>
              <a:gd name="T9" fmla="*/ 2752 h 2752"/>
              <a:gd name="T10" fmla="*/ 2951 w 3752"/>
              <a:gd name="T11" fmla="*/ 751 h 2752"/>
              <a:gd name="T12" fmla="*/ 3002 w 3752"/>
              <a:gd name="T13" fmla="*/ 801 h 2752"/>
              <a:gd name="T14" fmla="*/ 3052 w 3752"/>
              <a:gd name="T15" fmla="*/ 751 h 2752"/>
              <a:gd name="T16" fmla="*/ 3002 w 3752"/>
              <a:gd name="T17" fmla="*/ 700 h 2752"/>
              <a:gd name="T18" fmla="*/ 2951 w 3752"/>
              <a:gd name="T19" fmla="*/ 751 h 2752"/>
              <a:gd name="T20" fmla="*/ 3002 w 3752"/>
              <a:gd name="T21" fmla="*/ 2752 h 2752"/>
              <a:gd name="T22" fmla="*/ 1000 w 3752"/>
              <a:gd name="T23" fmla="*/ 751 h 2752"/>
              <a:gd name="T24" fmla="*/ 0 w 3752"/>
              <a:gd name="T25" fmla="*/ 1751 h 2752"/>
              <a:gd name="T26" fmla="*/ 3752 w 3752"/>
              <a:gd name="T27" fmla="*/ 2502 h 2752"/>
              <a:gd name="T28" fmla="*/ 2752 w 3752"/>
              <a:gd name="T29" fmla="*/ 1501 h 2752"/>
              <a:gd name="T30" fmla="*/ 2251 w 3752"/>
              <a:gd name="T31" fmla="*/ 2001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52" h="2752">
                <a:moveTo>
                  <a:pt x="3752" y="2752"/>
                </a:moveTo>
                <a:cubicBezTo>
                  <a:pt x="0" y="2752"/>
                  <a:pt x="0" y="2752"/>
                  <a:pt x="0" y="2752"/>
                </a:cubicBezTo>
                <a:cubicBezTo>
                  <a:pt x="0" y="0"/>
                  <a:pt x="0" y="0"/>
                  <a:pt x="0" y="0"/>
                </a:cubicBezTo>
                <a:cubicBezTo>
                  <a:pt x="3752" y="0"/>
                  <a:pt x="3752" y="0"/>
                  <a:pt x="3752" y="0"/>
                </a:cubicBezTo>
                <a:lnTo>
                  <a:pt x="3752" y="2752"/>
                </a:lnTo>
                <a:close/>
                <a:moveTo>
                  <a:pt x="2951" y="751"/>
                </a:moveTo>
                <a:cubicBezTo>
                  <a:pt x="2951" y="778"/>
                  <a:pt x="2974" y="801"/>
                  <a:pt x="3002" y="801"/>
                </a:cubicBezTo>
                <a:cubicBezTo>
                  <a:pt x="3030" y="801"/>
                  <a:pt x="3052" y="778"/>
                  <a:pt x="3052" y="751"/>
                </a:cubicBezTo>
                <a:cubicBezTo>
                  <a:pt x="3052" y="723"/>
                  <a:pt x="3030" y="700"/>
                  <a:pt x="3002" y="700"/>
                </a:cubicBezTo>
                <a:cubicBezTo>
                  <a:pt x="2974" y="700"/>
                  <a:pt x="2951" y="723"/>
                  <a:pt x="2951" y="751"/>
                </a:cubicBezTo>
                <a:close/>
                <a:moveTo>
                  <a:pt x="3002" y="2752"/>
                </a:moveTo>
                <a:cubicBezTo>
                  <a:pt x="1000" y="751"/>
                  <a:pt x="1000" y="751"/>
                  <a:pt x="1000" y="751"/>
                </a:cubicBezTo>
                <a:cubicBezTo>
                  <a:pt x="0" y="1751"/>
                  <a:pt x="0" y="1751"/>
                  <a:pt x="0" y="1751"/>
                </a:cubicBezTo>
                <a:moveTo>
                  <a:pt x="3752" y="2502"/>
                </a:moveTo>
                <a:cubicBezTo>
                  <a:pt x="2752" y="1501"/>
                  <a:pt x="2752" y="1501"/>
                  <a:pt x="2752" y="1501"/>
                </a:cubicBezTo>
                <a:cubicBezTo>
                  <a:pt x="2251" y="2001"/>
                  <a:pt x="2251" y="2001"/>
                  <a:pt x="2251" y="200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calculator" title="Icon of a calculator">
            <a:extLst>
              <a:ext uri="{FF2B5EF4-FFF2-40B4-BE49-F238E27FC236}">
                <a16:creationId xmlns:a16="http://schemas.microsoft.com/office/drawing/2014/main" id="{DF252BD9-4481-4B4B-8034-1BB840420ED9}"/>
              </a:ext>
            </a:extLst>
          </p:cNvPr>
          <p:cNvSpPr>
            <a:spLocks noChangeAspect="1" noEditPoints="1"/>
          </p:cNvSpPr>
          <p:nvPr/>
        </p:nvSpPr>
        <p:spPr bwMode="auto">
          <a:xfrm>
            <a:off x="4551184" y="5012935"/>
            <a:ext cx="249549" cy="365760"/>
          </a:xfrm>
          <a:custGeom>
            <a:avLst/>
            <a:gdLst>
              <a:gd name="T0" fmla="*/ 408 w 408"/>
              <a:gd name="T1" fmla="*/ 598 h 598"/>
              <a:gd name="T2" fmla="*/ 0 w 408"/>
              <a:gd name="T3" fmla="*/ 598 h 598"/>
              <a:gd name="T4" fmla="*/ 0 w 408"/>
              <a:gd name="T5" fmla="*/ 0 h 598"/>
              <a:gd name="T6" fmla="*/ 408 w 408"/>
              <a:gd name="T7" fmla="*/ 0 h 598"/>
              <a:gd name="T8" fmla="*/ 408 w 408"/>
              <a:gd name="T9" fmla="*/ 598 h 598"/>
              <a:gd name="T10" fmla="*/ 326 w 408"/>
              <a:gd name="T11" fmla="*/ 77 h 598"/>
              <a:gd name="T12" fmla="*/ 82 w 408"/>
              <a:gd name="T13" fmla="*/ 77 h 598"/>
              <a:gd name="T14" fmla="*/ 82 w 408"/>
              <a:gd name="T15" fmla="*/ 165 h 598"/>
              <a:gd name="T16" fmla="*/ 326 w 408"/>
              <a:gd name="T17" fmla="*/ 165 h 598"/>
              <a:gd name="T18" fmla="*/ 326 w 408"/>
              <a:gd name="T19" fmla="*/ 77 h 598"/>
              <a:gd name="T20" fmla="*/ 73 w 408"/>
              <a:gd name="T21" fmla="*/ 291 h 598"/>
              <a:gd name="T22" fmla="*/ 91 w 408"/>
              <a:gd name="T23" fmla="*/ 291 h 598"/>
              <a:gd name="T24" fmla="*/ 91 w 408"/>
              <a:gd name="T25" fmla="*/ 274 h 598"/>
              <a:gd name="T26" fmla="*/ 73 w 408"/>
              <a:gd name="T27" fmla="*/ 274 h 598"/>
              <a:gd name="T28" fmla="*/ 73 w 408"/>
              <a:gd name="T29" fmla="*/ 291 h 598"/>
              <a:gd name="T30" fmla="*/ 73 w 408"/>
              <a:gd name="T31" fmla="*/ 410 h 598"/>
              <a:gd name="T32" fmla="*/ 91 w 408"/>
              <a:gd name="T33" fmla="*/ 410 h 598"/>
              <a:gd name="T34" fmla="*/ 91 w 408"/>
              <a:gd name="T35" fmla="*/ 393 h 598"/>
              <a:gd name="T36" fmla="*/ 73 w 408"/>
              <a:gd name="T37" fmla="*/ 393 h 598"/>
              <a:gd name="T38" fmla="*/ 73 w 408"/>
              <a:gd name="T39" fmla="*/ 410 h 598"/>
              <a:gd name="T40" fmla="*/ 73 w 408"/>
              <a:gd name="T41" fmla="*/ 531 h 598"/>
              <a:gd name="T42" fmla="*/ 91 w 408"/>
              <a:gd name="T43" fmla="*/ 531 h 598"/>
              <a:gd name="T44" fmla="*/ 91 w 408"/>
              <a:gd name="T45" fmla="*/ 513 h 598"/>
              <a:gd name="T46" fmla="*/ 73 w 408"/>
              <a:gd name="T47" fmla="*/ 513 h 598"/>
              <a:gd name="T48" fmla="*/ 73 w 408"/>
              <a:gd name="T49" fmla="*/ 531 h 598"/>
              <a:gd name="T50" fmla="*/ 194 w 408"/>
              <a:gd name="T51" fmla="*/ 291 h 598"/>
              <a:gd name="T52" fmla="*/ 212 w 408"/>
              <a:gd name="T53" fmla="*/ 291 h 598"/>
              <a:gd name="T54" fmla="*/ 212 w 408"/>
              <a:gd name="T55" fmla="*/ 274 h 598"/>
              <a:gd name="T56" fmla="*/ 194 w 408"/>
              <a:gd name="T57" fmla="*/ 274 h 598"/>
              <a:gd name="T58" fmla="*/ 194 w 408"/>
              <a:gd name="T59" fmla="*/ 291 h 598"/>
              <a:gd name="T60" fmla="*/ 194 w 408"/>
              <a:gd name="T61" fmla="*/ 410 h 598"/>
              <a:gd name="T62" fmla="*/ 212 w 408"/>
              <a:gd name="T63" fmla="*/ 410 h 598"/>
              <a:gd name="T64" fmla="*/ 212 w 408"/>
              <a:gd name="T65" fmla="*/ 393 h 598"/>
              <a:gd name="T66" fmla="*/ 194 w 408"/>
              <a:gd name="T67" fmla="*/ 393 h 598"/>
              <a:gd name="T68" fmla="*/ 194 w 408"/>
              <a:gd name="T69" fmla="*/ 410 h 598"/>
              <a:gd name="T70" fmla="*/ 194 w 408"/>
              <a:gd name="T71" fmla="*/ 531 h 598"/>
              <a:gd name="T72" fmla="*/ 212 w 408"/>
              <a:gd name="T73" fmla="*/ 531 h 598"/>
              <a:gd name="T74" fmla="*/ 212 w 408"/>
              <a:gd name="T75" fmla="*/ 513 h 598"/>
              <a:gd name="T76" fmla="*/ 194 w 408"/>
              <a:gd name="T77" fmla="*/ 513 h 598"/>
              <a:gd name="T78" fmla="*/ 194 w 408"/>
              <a:gd name="T79" fmla="*/ 531 h 598"/>
              <a:gd name="T80" fmla="*/ 317 w 408"/>
              <a:gd name="T81" fmla="*/ 291 h 598"/>
              <a:gd name="T82" fmla="*/ 335 w 408"/>
              <a:gd name="T83" fmla="*/ 291 h 598"/>
              <a:gd name="T84" fmla="*/ 335 w 408"/>
              <a:gd name="T85" fmla="*/ 274 h 598"/>
              <a:gd name="T86" fmla="*/ 317 w 408"/>
              <a:gd name="T87" fmla="*/ 274 h 598"/>
              <a:gd name="T88" fmla="*/ 317 w 408"/>
              <a:gd name="T89" fmla="*/ 291 h 598"/>
              <a:gd name="T90" fmla="*/ 317 w 408"/>
              <a:gd name="T91" fmla="*/ 410 h 598"/>
              <a:gd name="T92" fmla="*/ 335 w 408"/>
              <a:gd name="T93" fmla="*/ 410 h 598"/>
              <a:gd name="T94" fmla="*/ 335 w 408"/>
              <a:gd name="T95" fmla="*/ 393 h 598"/>
              <a:gd name="T96" fmla="*/ 317 w 408"/>
              <a:gd name="T97" fmla="*/ 393 h 598"/>
              <a:gd name="T98" fmla="*/ 317 w 408"/>
              <a:gd name="T99" fmla="*/ 410 h 598"/>
              <a:gd name="T100" fmla="*/ 317 w 408"/>
              <a:gd name="T101" fmla="*/ 531 h 598"/>
              <a:gd name="T102" fmla="*/ 335 w 408"/>
              <a:gd name="T103" fmla="*/ 531 h 598"/>
              <a:gd name="T104" fmla="*/ 335 w 408"/>
              <a:gd name="T105" fmla="*/ 513 h 598"/>
              <a:gd name="T106" fmla="*/ 317 w 408"/>
              <a:gd name="T107" fmla="*/ 513 h 598"/>
              <a:gd name="T108" fmla="*/ 317 w 408"/>
              <a:gd name="T109" fmla="*/ 531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 h="598">
                <a:moveTo>
                  <a:pt x="408" y="598"/>
                </a:moveTo>
                <a:lnTo>
                  <a:pt x="0" y="598"/>
                </a:lnTo>
                <a:lnTo>
                  <a:pt x="0" y="0"/>
                </a:lnTo>
                <a:lnTo>
                  <a:pt x="408" y="0"/>
                </a:lnTo>
                <a:lnTo>
                  <a:pt x="408" y="598"/>
                </a:lnTo>
                <a:close/>
                <a:moveTo>
                  <a:pt x="326" y="77"/>
                </a:moveTo>
                <a:lnTo>
                  <a:pt x="82" y="77"/>
                </a:lnTo>
                <a:lnTo>
                  <a:pt x="82" y="165"/>
                </a:lnTo>
                <a:lnTo>
                  <a:pt x="326" y="165"/>
                </a:lnTo>
                <a:lnTo>
                  <a:pt x="326" y="77"/>
                </a:lnTo>
                <a:close/>
                <a:moveTo>
                  <a:pt x="73" y="291"/>
                </a:moveTo>
                <a:lnTo>
                  <a:pt x="91" y="291"/>
                </a:lnTo>
                <a:lnTo>
                  <a:pt x="91" y="274"/>
                </a:lnTo>
                <a:lnTo>
                  <a:pt x="73" y="274"/>
                </a:lnTo>
                <a:lnTo>
                  <a:pt x="73" y="291"/>
                </a:lnTo>
                <a:close/>
                <a:moveTo>
                  <a:pt x="73" y="410"/>
                </a:moveTo>
                <a:lnTo>
                  <a:pt x="91" y="410"/>
                </a:lnTo>
                <a:lnTo>
                  <a:pt x="91" y="393"/>
                </a:lnTo>
                <a:lnTo>
                  <a:pt x="73" y="393"/>
                </a:lnTo>
                <a:lnTo>
                  <a:pt x="73" y="410"/>
                </a:lnTo>
                <a:close/>
                <a:moveTo>
                  <a:pt x="73" y="531"/>
                </a:moveTo>
                <a:lnTo>
                  <a:pt x="91" y="531"/>
                </a:lnTo>
                <a:lnTo>
                  <a:pt x="91" y="513"/>
                </a:lnTo>
                <a:lnTo>
                  <a:pt x="73" y="513"/>
                </a:lnTo>
                <a:lnTo>
                  <a:pt x="73" y="531"/>
                </a:lnTo>
                <a:close/>
                <a:moveTo>
                  <a:pt x="194" y="291"/>
                </a:moveTo>
                <a:lnTo>
                  <a:pt x="212" y="291"/>
                </a:lnTo>
                <a:lnTo>
                  <a:pt x="212" y="274"/>
                </a:lnTo>
                <a:lnTo>
                  <a:pt x="194" y="274"/>
                </a:lnTo>
                <a:lnTo>
                  <a:pt x="194" y="291"/>
                </a:lnTo>
                <a:close/>
                <a:moveTo>
                  <a:pt x="194" y="410"/>
                </a:moveTo>
                <a:lnTo>
                  <a:pt x="212" y="410"/>
                </a:lnTo>
                <a:lnTo>
                  <a:pt x="212" y="393"/>
                </a:lnTo>
                <a:lnTo>
                  <a:pt x="194" y="393"/>
                </a:lnTo>
                <a:lnTo>
                  <a:pt x="194" y="410"/>
                </a:lnTo>
                <a:close/>
                <a:moveTo>
                  <a:pt x="194" y="531"/>
                </a:moveTo>
                <a:lnTo>
                  <a:pt x="212" y="531"/>
                </a:lnTo>
                <a:lnTo>
                  <a:pt x="212" y="513"/>
                </a:lnTo>
                <a:lnTo>
                  <a:pt x="194" y="513"/>
                </a:lnTo>
                <a:lnTo>
                  <a:pt x="194" y="531"/>
                </a:lnTo>
                <a:close/>
                <a:moveTo>
                  <a:pt x="317" y="291"/>
                </a:moveTo>
                <a:lnTo>
                  <a:pt x="335" y="291"/>
                </a:lnTo>
                <a:lnTo>
                  <a:pt x="335" y="274"/>
                </a:lnTo>
                <a:lnTo>
                  <a:pt x="317" y="274"/>
                </a:lnTo>
                <a:lnTo>
                  <a:pt x="317" y="291"/>
                </a:lnTo>
                <a:close/>
                <a:moveTo>
                  <a:pt x="317" y="410"/>
                </a:moveTo>
                <a:lnTo>
                  <a:pt x="335" y="410"/>
                </a:lnTo>
                <a:lnTo>
                  <a:pt x="335" y="393"/>
                </a:lnTo>
                <a:lnTo>
                  <a:pt x="317" y="393"/>
                </a:lnTo>
                <a:lnTo>
                  <a:pt x="317" y="410"/>
                </a:lnTo>
                <a:close/>
                <a:moveTo>
                  <a:pt x="317" y="531"/>
                </a:moveTo>
                <a:lnTo>
                  <a:pt x="335" y="531"/>
                </a:lnTo>
                <a:lnTo>
                  <a:pt x="335" y="513"/>
                </a:lnTo>
                <a:lnTo>
                  <a:pt x="317" y="513"/>
                </a:lnTo>
                <a:lnTo>
                  <a:pt x="317" y="531"/>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 name="Page2_E7C3" title="Icon of a document">
            <a:extLst>
              <a:ext uri="{FF2B5EF4-FFF2-40B4-BE49-F238E27FC236}">
                <a16:creationId xmlns:a16="http://schemas.microsoft.com/office/drawing/2014/main" id="{2E6278B8-C52C-49D1-96D9-619C2A91B7EE}"/>
              </a:ext>
            </a:extLst>
          </p:cNvPr>
          <p:cNvSpPr>
            <a:spLocks noChangeAspect="1" noEditPoints="1"/>
          </p:cNvSpPr>
          <p:nvPr/>
        </p:nvSpPr>
        <p:spPr bwMode="auto">
          <a:xfrm>
            <a:off x="8235137" y="1207947"/>
            <a:ext cx="292714" cy="365760"/>
          </a:xfrm>
          <a:custGeom>
            <a:avLst/>
            <a:gdLst>
              <a:gd name="T0" fmla="*/ 3310 w 3310"/>
              <a:gd name="T1" fmla="*/ 1102 h 4136"/>
              <a:gd name="T2" fmla="*/ 2206 w 3310"/>
              <a:gd name="T3" fmla="*/ 1102 h 4136"/>
              <a:gd name="T4" fmla="*/ 2206 w 3310"/>
              <a:gd name="T5" fmla="*/ 0 h 4136"/>
              <a:gd name="T6" fmla="*/ 3310 w 3310"/>
              <a:gd name="T7" fmla="*/ 1102 h 4136"/>
              <a:gd name="T8" fmla="*/ 2206 w 3310"/>
              <a:gd name="T9" fmla="*/ 0 h 4136"/>
              <a:gd name="T10" fmla="*/ 0 w 3310"/>
              <a:gd name="T11" fmla="*/ 0 h 4136"/>
              <a:gd name="T12" fmla="*/ 0 w 3310"/>
              <a:gd name="T13" fmla="*/ 4136 h 4136"/>
              <a:gd name="T14" fmla="*/ 3310 w 3310"/>
              <a:gd name="T15" fmla="*/ 4136 h 4136"/>
              <a:gd name="T16" fmla="*/ 3310 w 3310"/>
              <a:gd name="T17" fmla="*/ 1102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0" h="4136">
                <a:moveTo>
                  <a:pt x="3310" y="1102"/>
                </a:moveTo>
                <a:lnTo>
                  <a:pt x="2206" y="1102"/>
                </a:lnTo>
                <a:lnTo>
                  <a:pt x="2206" y="0"/>
                </a:lnTo>
                <a:moveTo>
                  <a:pt x="3310" y="1102"/>
                </a:moveTo>
                <a:lnTo>
                  <a:pt x="2206" y="0"/>
                </a:lnTo>
                <a:lnTo>
                  <a:pt x="0" y="0"/>
                </a:lnTo>
                <a:lnTo>
                  <a:pt x="0" y="4136"/>
                </a:lnTo>
                <a:lnTo>
                  <a:pt x="3310" y="4136"/>
                </a:lnTo>
                <a:lnTo>
                  <a:pt x="3310" y="1102"/>
                </a:lnTo>
              </a:path>
            </a:pathLst>
          </a:cu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list_4" title="Icon of a checklist">
            <a:extLst>
              <a:ext uri="{FF2B5EF4-FFF2-40B4-BE49-F238E27FC236}">
                <a16:creationId xmlns:a16="http://schemas.microsoft.com/office/drawing/2014/main" id="{E5747FF1-328F-4CD0-A95A-4461DC3B9FC5}"/>
              </a:ext>
            </a:extLst>
          </p:cNvPr>
          <p:cNvSpPr>
            <a:spLocks noChangeAspect="1" noEditPoints="1"/>
          </p:cNvSpPr>
          <p:nvPr/>
        </p:nvSpPr>
        <p:spPr bwMode="auto">
          <a:xfrm>
            <a:off x="8126752" y="1952911"/>
            <a:ext cx="496452" cy="335547"/>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globe_6" title="Icon of a monitor in front of a sphere made of lines">
            <a:extLst>
              <a:ext uri="{FF2B5EF4-FFF2-40B4-BE49-F238E27FC236}">
                <a16:creationId xmlns:a16="http://schemas.microsoft.com/office/drawing/2014/main" id="{71869E89-6B09-4DFC-8C0A-36C2A000A9FE}"/>
              </a:ext>
            </a:extLst>
          </p:cNvPr>
          <p:cNvSpPr>
            <a:spLocks noChangeAspect="1" noEditPoints="1"/>
          </p:cNvSpPr>
          <p:nvPr/>
        </p:nvSpPr>
        <p:spPr bwMode="auto">
          <a:xfrm>
            <a:off x="8210018" y="2709775"/>
            <a:ext cx="341432" cy="36576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circle_2" title="Icon of three circles overlappping to make a venn diagram">
            <a:extLst>
              <a:ext uri="{FF2B5EF4-FFF2-40B4-BE49-F238E27FC236}">
                <a16:creationId xmlns:a16="http://schemas.microsoft.com/office/drawing/2014/main" id="{334ACCFD-3797-416E-AA18-4C6B06735B82}"/>
              </a:ext>
            </a:extLst>
          </p:cNvPr>
          <p:cNvSpPr>
            <a:spLocks noChangeAspect="1" noEditPoints="1"/>
          </p:cNvSpPr>
          <p:nvPr/>
        </p:nvSpPr>
        <p:spPr bwMode="auto">
          <a:xfrm>
            <a:off x="8187181" y="3502164"/>
            <a:ext cx="387275" cy="365760"/>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5" name="Processing_E9F5" title="Icon of two interlocked gears">
            <a:extLst>
              <a:ext uri="{FF2B5EF4-FFF2-40B4-BE49-F238E27FC236}">
                <a16:creationId xmlns:a16="http://schemas.microsoft.com/office/drawing/2014/main" id="{D8765201-5F14-46B0-9D87-249897397659}"/>
              </a:ext>
            </a:extLst>
          </p:cNvPr>
          <p:cNvSpPr>
            <a:spLocks noChangeAspect="1" noEditPoints="1"/>
          </p:cNvSpPr>
          <p:nvPr/>
        </p:nvSpPr>
        <p:spPr bwMode="auto">
          <a:xfrm>
            <a:off x="8173921" y="4269793"/>
            <a:ext cx="419963" cy="36576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people_12" title="Icon of three people">
            <a:extLst>
              <a:ext uri="{FF2B5EF4-FFF2-40B4-BE49-F238E27FC236}">
                <a16:creationId xmlns:a16="http://schemas.microsoft.com/office/drawing/2014/main" id="{6C34A011-1D99-47C7-A788-BE3F6175CAD7}"/>
              </a:ext>
            </a:extLst>
          </p:cNvPr>
          <p:cNvSpPr>
            <a:spLocks noChangeAspect="1" noEditPoints="1"/>
          </p:cNvSpPr>
          <p:nvPr/>
        </p:nvSpPr>
        <p:spPr bwMode="auto">
          <a:xfrm>
            <a:off x="8152312" y="5037008"/>
            <a:ext cx="428704" cy="36576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4986873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B9601271-ACE0-4979-ADF8-811BB9745E8D}"/>
              </a:ext>
            </a:extLst>
          </p:cNvPr>
          <p:cNvSpPr>
            <a:spLocks noGrp="1"/>
          </p:cNvSpPr>
          <p:nvPr>
            <p:ph type="title"/>
          </p:nvPr>
        </p:nvSpPr>
        <p:spPr>
          <a:xfrm>
            <a:off x="418643" y="440494"/>
            <a:ext cx="11354714" cy="492443"/>
          </a:xfrm>
        </p:spPr>
        <p:txBody>
          <a:bodyPr/>
          <a:lstStyle/>
          <a:p>
            <a:r>
              <a:rPr lang="en-US" sz="3200" dirty="0"/>
              <a:t>Calculated and rollup columns</a:t>
            </a:r>
          </a:p>
        </p:txBody>
      </p:sp>
      <p:sp>
        <p:nvSpPr>
          <p:cNvPr id="22" name="Text Placeholder 2">
            <a:extLst>
              <a:ext uri="{FF2B5EF4-FFF2-40B4-BE49-F238E27FC236}">
                <a16:creationId xmlns:a16="http://schemas.microsoft.com/office/drawing/2014/main" id="{FBF4746A-243F-4E37-AA26-560B73DAFE3F}"/>
              </a:ext>
            </a:extLst>
          </p:cNvPr>
          <p:cNvSpPr txBox="1">
            <a:spLocks/>
          </p:cNvSpPr>
          <p:nvPr/>
        </p:nvSpPr>
        <p:spPr>
          <a:xfrm>
            <a:off x="418644" y="1456898"/>
            <a:ext cx="5579310" cy="936346"/>
          </a:xfrm>
          <a:prstGeom prst="rect">
            <a:avLst/>
          </a:prstGeom>
          <a:solidFill>
            <a:schemeClr val="bg1">
              <a:lumMod val="95000"/>
            </a:schemeClr>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300"/>
              </a:spcBef>
              <a:buSzTx/>
              <a:buFontTx/>
              <a:buNone/>
              <a:defRPr/>
            </a:pPr>
            <a:r>
              <a:rPr lang="en-US" sz="1800" b="1" spc="0" dirty="0"/>
              <a:t>Simple column:</a:t>
            </a:r>
          </a:p>
          <a:p>
            <a:pPr lvl="1">
              <a:spcBef>
                <a:spcPts val="300"/>
              </a:spcBef>
              <a:spcAft>
                <a:spcPts val="600"/>
              </a:spcAft>
              <a:buSzTx/>
              <a:defRPr/>
            </a:pPr>
            <a:r>
              <a:rPr lang="en-US" sz="1600" dirty="0">
                <a:solidFill>
                  <a:srgbClr val="000000"/>
                </a:solidFill>
              </a:rPr>
              <a:t>Contains data not based on formula</a:t>
            </a:r>
          </a:p>
          <a:p>
            <a:pPr lvl="1">
              <a:spcBef>
                <a:spcPts val="300"/>
              </a:spcBef>
              <a:spcAft>
                <a:spcPts val="0"/>
              </a:spcAft>
              <a:buSzTx/>
              <a:defRPr/>
            </a:pPr>
            <a:r>
              <a:rPr lang="en-US" sz="1600" dirty="0">
                <a:solidFill>
                  <a:srgbClr val="000000"/>
                </a:solidFill>
              </a:rPr>
              <a:t>Example: First name, birthday, or email address</a:t>
            </a:r>
          </a:p>
        </p:txBody>
      </p:sp>
      <p:sp>
        <p:nvSpPr>
          <p:cNvPr id="23" name="Text Placeholder 7">
            <a:extLst>
              <a:ext uri="{FF2B5EF4-FFF2-40B4-BE49-F238E27FC236}">
                <a16:creationId xmlns:a16="http://schemas.microsoft.com/office/drawing/2014/main" id="{D06380F4-7C29-4D65-8025-D89E462839A9}"/>
              </a:ext>
            </a:extLst>
          </p:cNvPr>
          <p:cNvSpPr txBox="1">
            <a:spLocks/>
          </p:cNvSpPr>
          <p:nvPr/>
        </p:nvSpPr>
        <p:spPr>
          <a:xfrm>
            <a:off x="418644" y="2603152"/>
            <a:ext cx="5579310" cy="1161886"/>
          </a:xfrm>
          <a:prstGeom prst="rect">
            <a:avLst/>
          </a:prstGeom>
          <a:solidFill>
            <a:schemeClr val="bg1">
              <a:lumMod val="95000"/>
            </a:schemeClr>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300"/>
              </a:spcBef>
              <a:buSzTx/>
              <a:buFontTx/>
              <a:buNone/>
              <a:defRPr/>
            </a:pPr>
            <a:r>
              <a:rPr lang="en-US" sz="1800" b="1" spc="0" dirty="0"/>
              <a:t>Calculated column:</a:t>
            </a:r>
          </a:p>
          <a:p>
            <a:pPr lvl="1">
              <a:spcBef>
                <a:spcPts val="300"/>
              </a:spcBef>
              <a:spcAft>
                <a:spcPts val="600"/>
              </a:spcAft>
              <a:buSzTx/>
              <a:defRPr/>
            </a:pPr>
            <a:r>
              <a:rPr lang="en-US" sz="1600" dirty="0">
                <a:solidFill>
                  <a:srgbClr val="000000"/>
                </a:solidFill>
              </a:rPr>
              <a:t>Contains calculations that use columns from the current table or related parent table</a:t>
            </a:r>
          </a:p>
          <a:p>
            <a:pPr lvl="1">
              <a:spcBef>
                <a:spcPts val="300"/>
              </a:spcBef>
              <a:spcAft>
                <a:spcPts val="0"/>
              </a:spcAft>
              <a:buSzTx/>
              <a:defRPr/>
            </a:pPr>
            <a:r>
              <a:rPr lang="en-US" sz="1600" dirty="0">
                <a:solidFill>
                  <a:srgbClr val="000000"/>
                </a:solidFill>
              </a:rPr>
              <a:t>Example: Full name (= First name + last name)</a:t>
            </a:r>
          </a:p>
        </p:txBody>
      </p:sp>
      <p:sp>
        <p:nvSpPr>
          <p:cNvPr id="24" name="Text Placeholder 5">
            <a:extLst>
              <a:ext uri="{FF2B5EF4-FFF2-40B4-BE49-F238E27FC236}">
                <a16:creationId xmlns:a16="http://schemas.microsoft.com/office/drawing/2014/main" id="{FF73E5D0-CAE1-4529-8F55-2EE7D868E893}"/>
              </a:ext>
            </a:extLst>
          </p:cNvPr>
          <p:cNvSpPr txBox="1">
            <a:spLocks/>
          </p:cNvSpPr>
          <p:nvPr/>
        </p:nvSpPr>
        <p:spPr>
          <a:xfrm>
            <a:off x="418644" y="3974946"/>
            <a:ext cx="5579310" cy="1422942"/>
          </a:xfrm>
          <a:prstGeom prst="rect">
            <a:avLst/>
          </a:prstGeom>
          <a:solidFill>
            <a:schemeClr val="bg1">
              <a:lumMod val="95000"/>
            </a:schemeClr>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300"/>
              </a:spcBef>
              <a:buSzTx/>
              <a:buFontTx/>
              <a:buNone/>
              <a:defRPr/>
            </a:pPr>
            <a:r>
              <a:rPr lang="en-US" sz="1800" b="1" spc="0" dirty="0"/>
              <a:t>Rollup column:</a:t>
            </a:r>
          </a:p>
          <a:p>
            <a:pPr lvl="1">
              <a:spcBef>
                <a:spcPts val="300"/>
              </a:spcBef>
              <a:spcAft>
                <a:spcPts val="600"/>
              </a:spcAft>
              <a:buSzTx/>
              <a:defRPr/>
            </a:pPr>
            <a:r>
              <a:rPr lang="en-US" sz="1600" dirty="0">
                <a:solidFill>
                  <a:srgbClr val="000000"/>
                </a:solidFill>
              </a:rPr>
              <a:t>Contains an aggregate value computed from the rows related to that row, or a value computed over a hierarchy</a:t>
            </a:r>
          </a:p>
          <a:p>
            <a:pPr lvl="1">
              <a:spcBef>
                <a:spcPts val="300"/>
              </a:spcBef>
              <a:spcAft>
                <a:spcPts val="600"/>
              </a:spcAft>
              <a:buSzTx/>
              <a:defRPr/>
            </a:pPr>
            <a:r>
              <a:rPr lang="en-US" sz="1600" dirty="0">
                <a:solidFill>
                  <a:srgbClr val="000000"/>
                </a:solidFill>
              </a:rPr>
              <a:t>Example: Potential revenue (= Sum of revenues of all open opportunities for a given account)</a:t>
            </a:r>
          </a:p>
        </p:txBody>
      </p:sp>
      <p:pic>
        <p:nvPicPr>
          <p:cNvPr id="27" name="Picture 26">
            <a:extLst>
              <a:ext uri="{FF2B5EF4-FFF2-40B4-BE49-F238E27FC236}">
                <a16:creationId xmlns:a16="http://schemas.microsoft.com/office/drawing/2014/main" id="{CC8036A6-77B8-47D3-9E5D-9D682483F02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979375" y="1143000"/>
            <a:ext cx="2913360" cy="4572000"/>
          </a:xfrm>
          <a:prstGeom prst="rect">
            <a:avLst/>
          </a:prstGeom>
          <a:ln w="3175">
            <a:solidFill>
              <a:schemeClr val="tx1"/>
            </a:solidFill>
          </a:ln>
        </p:spPr>
      </p:pic>
    </p:spTree>
    <p:extLst>
      <p:ext uri="{BB962C8B-B14F-4D97-AF65-F5344CB8AC3E}">
        <p14:creationId xmlns:p14="http://schemas.microsoft.com/office/powerpoint/2010/main" val="70003651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FC433D6-07F0-4C15-845D-A7A007C307F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709563" y="1776490"/>
            <a:ext cx="5994534" cy="3726539"/>
          </a:xfrm>
          <a:prstGeom prst="rect">
            <a:avLst/>
          </a:prstGeom>
          <a:ln>
            <a:solidFill>
              <a:schemeClr val="tx1"/>
            </a:solidFill>
          </a:ln>
        </p:spPr>
      </p:pic>
      <p:sp>
        <p:nvSpPr>
          <p:cNvPr id="2" name="Title"/>
          <p:cNvSpPr>
            <a:spLocks noGrp="1"/>
          </p:cNvSpPr>
          <p:nvPr>
            <p:ph type="title"/>
          </p:nvPr>
        </p:nvSpPr>
        <p:spPr>
          <a:xfrm>
            <a:off x="588263" y="354133"/>
            <a:ext cx="11018520" cy="553998"/>
          </a:xfrm>
        </p:spPr>
        <p:txBody>
          <a:bodyPr wrap="square" anchor="t">
            <a:normAutofit fontScale="90000"/>
          </a:bodyPr>
          <a:lstStyle>
            <a:lvl1pPr>
              <a:defRPr>
                <a:solidFill>
                  <a:schemeClr val="tx1"/>
                </a:solidFill>
              </a:defRPr>
            </a:lvl1pPr>
          </a:lstStyle>
          <a:p>
            <a:r>
              <a:rPr lang="en-US" sz="3200" dirty="0"/>
              <a:t>Define choice column</a:t>
            </a:r>
          </a:p>
        </p:txBody>
      </p:sp>
      <p:sp>
        <p:nvSpPr>
          <p:cNvPr id="3" name="Subtitle"/>
          <p:cNvSpPr>
            <a:spLocks noGrp="1"/>
          </p:cNvSpPr>
          <p:nvPr>
            <p:ph sz="quarter" idx="12"/>
          </p:nvPr>
        </p:nvSpPr>
        <p:spPr>
          <a:xfrm>
            <a:off x="588263" y="959928"/>
            <a:ext cx="9447559" cy="511796"/>
          </a:xfrm>
        </p:spPr>
        <p:txBody>
          <a:bodyPr wrap="square">
            <a:normAutofit fontScale="92500" lnSpcReduction="10000"/>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Aft>
                <a:spcPts val="600"/>
              </a:spcAft>
            </a:pPr>
            <a:r>
              <a:rPr sz="2400" dirty="0">
                <a:latin typeface="+mj-lt"/>
              </a:rPr>
              <a:t>Choices provide an exact list of values that people can choose.</a:t>
            </a:r>
            <a:endParaRPr lang="en-US" sz="2400" dirty="0">
              <a:latin typeface="+mj-lt"/>
            </a:endParaRPr>
          </a:p>
        </p:txBody>
      </p:sp>
      <p:pic>
        <p:nvPicPr>
          <p:cNvPr id="15" name="Picture 14">
            <a:extLst>
              <a:ext uri="{FF2B5EF4-FFF2-40B4-BE49-F238E27FC236}">
                <a16:creationId xmlns:a16="http://schemas.microsoft.com/office/drawing/2014/main" id="{915E80E8-8D02-403F-BF03-91B9766F89D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343073" y="1770969"/>
            <a:ext cx="2134179" cy="3726538"/>
          </a:xfrm>
          <a:prstGeom prst="rect">
            <a:avLst/>
          </a:prstGeom>
          <a:ln>
            <a:solidFill>
              <a:schemeClr val="tx1"/>
            </a:solid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492443"/>
          </a:xfrm>
        </p:spPr>
        <p:txBody>
          <a:bodyPr/>
          <a:lstStyle>
            <a:lvl1pPr>
              <a:defRPr>
                <a:solidFill>
                  <a:schemeClr val="tx1"/>
                </a:solidFill>
              </a:defRPr>
            </a:lvl1pPr>
          </a:lstStyle>
          <a:p>
            <a:r>
              <a:rPr lang="en-US" sz="3200" dirty="0"/>
              <a:t>Auto numbering column</a:t>
            </a:r>
          </a:p>
        </p:txBody>
      </p:sp>
      <p:sp>
        <p:nvSpPr>
          <p:cNvPr id="3" name="Subtitle"/>
          <p:cNvSpPr>
            <a:spLocks noGrp="1"/>
          </p:cNvSpPr>
          <p:nvPr>
            <p:ph sz="quarter" idx="10"/>
          </p:nvPr>
        </p:nvSpPr>
        <p:spPr>
          <a:xfrm>
            <a:off x="619375" y="1080282"/>
            <a:ext cx="11018838" cy="486287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sz="2400" dirty="0">
                <a:latin typeface="+mj-lt"/>
              </a:rPr>
              <a:t>Auto</a:t>
            </a:r>
            <a:r>
              <a:rPr lang="en-US" sz="2400" dirty="0">
                <a:latin typeface="+mj-lt"/>
              </a:rPr>
              <a:t> </a:t>
            </a:r>
            <a:r>
              <a:rPr sz="2400" dirty="0">
                <a:latin typeface="+mj-lt"/>
              </a:rPr>
              <a:t>number columns automatically generate alphanumeric strings whenever they are created.</a:t>
            </a:r>
            <a:endParaRPr lang="en-US" sz="2400" dirty="0">
              <a:latin typeface="+mj-lt"/>
            </a:endParaRPr>
          </a:p>
          <a:p>
            <a:endParaRPr lang="en-US" sz="2400" dirty="0">
              <a:latin typeface="+mj-lt"/>
            </a:endParaRPr>
          </a:p>
          <a:p>
            <a:pPr>
              <a:spcBef>
                <a:spcPct val="43750"/>
              </a:spcBef>
              <a:spcAft>
                <a:spcPct val="43750"/>
              </a:spcAft>
            </a:pPr>
            <a:r>
              <a:rPr lang="en-US" sz="2000" dirty="0">
                <a:solidFill>
                  <a:srgbClr val="000000"/>
                </a:solidFill>
              </a:rPr>
              <a:t>String prefixed number </a:t>
            </a:r>
            <a:r>
              <a:rPr lang="en-US" sz="2000" dirty="0">
                <a:solidFill>
                  <a:srgbClr val="000000"/>
                </a:solidFill>
                <a:latin typeface="+mn-lt"/>
              </a:rPr>
              <a:t>- The most common auto number format is a simple string prefixed number. </a:t>
            </a:r>
          </a:p>
          <a:p>
            <a:pPr>
              <a:spcBef>
                <a:spcPct val="43750"/>
              </a:spcBef>
              <a:spcAft>
                <a:spcPct val="43750"/>
              </a:spcAft>
            </a:pPr>
            <a:r>
              <a:rPr lang="en-US" sz="2000" dirty="0">
                <a:solidFill>
                  <a:srgbClr val="000000"/>
                </a:solidFill>
                <a:latin typeface="+mn-lt"/>
              </a:rPr>
              <a:t>   For example, Contoso-1000, Contoso-1001, Contoso-1002, and so on.</a:t>
            </a:r>
          </a:p>
          <a:p>
            <a:pPr>
              <a:spcBef>
                <a:spcPct val="43750"/>
              </a:spcBef>
              <a:spcAft>
                <a:spcPct val="43750"/>
              </a:spcAft>
            </a:pPr>
            <a:r>
              <a:rPr lang="en-US" sz="2000" dirty="0">
                <a:solidFill>
                  <a:srgbClr val="000000"/>
                </a:solidFill>
              </a:rPr>
              <a:t>Date prefixed number </a:t>
            </a:r>
            <a:r>
              <a:rPr lang="en-US" sz="2000" dirty="0">
                <a:solidFill>
                  <a:srgbClr val="000000"/>
                </a:solidFill>
                <a:latin typeface="+mn-lt"/>
              </a:rPr>
              <a:t>- Automatically incrementing number with a formatted date prefix. </a:t>
            </a:r>
          </a:p>
          <a:p>
            <a:pPr>
              <a:spcBef>
                <a:spcPct val="43750"/>
              </a:spcBef>
              <a:spcAft>
                <a:spcPct val="43750"/>
              </a:spcAft>
            </a:pPr>
            <a:r>
              <a:rPr lang="en-US" sz="2000" dirty="0">
                <a:solidFill>
                  <a:srgbClr val="000000"/>
                </a:solidFill>
                <a:latin typeface="+mn-lt"/>
              </a:rPr>
              <a:t>   For example, 2021-26-02-1000, 2021-27-02-1000, 2021-28-02-1000</a:t>
            </a:r>
          </a:p>
          <a:p>
            <a:pPr>
              <a:spcBef>
                <a:spcPct val="43750"/>
              </a:spcBef>
              <a:spcAft>
                <a:spcPct val="43750"/>
              </a:spcAft>
            </a:pPr>
            <a:r>
              <a:rPr lang="en-US" sz="2000" dirty="0">
                <a:solidFill>
                  <a:srgbClr val="000000"/>
                </a:solidFill>
              </a:rPr>
              <a:t>Custom</a:t>
            </a:r>
            <a:r>
              <a:rPr lang="en-US" sz="2000" dirty="0">
                <a:solidFill>
                  <a:srgbClr val="000000"/>
                </a:solidFill>
                <a:latin typeface="+mn-lt"/>
              </a:rPr>
              <a:t> - For more advanced makers with specific use cases, you have the option to fully customize the desired format of an auto number column. </a:t>
            </a:r>
          </a:p>
          <a:p>
            <a:endParaRPr sz="2400" dirty="0">
              <a:latin typeface="+mj-lt"/>
            </a:endParaRPr>
          </a:p>
        </p:txBody>
      </p:sp>
    </p:spTree>
    <p:extLst>
      <p:ext uri="{BB962C8B-B14F-4D97-AF65-F5344CB8AC3E}">
        <p14:creationId xmlns:p14="http://schemas.microsoft.com/office/powerpoint/2010/main" val="36502883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492443"/>
          </a:xfrm>
        </p:spPr>
        <p:txBody>
          <a:bodyPr/>
          <a:lstStyle/>
          <a:p>
            <a:r>
              <a:rPr lang="en-US" sz="3200" dirty="0"/>
              <a:t>Alternate Keys</a:t>
            </a:r>
          </a:p>
        </p:txBody>
      </p:sp>
      <p:sp>
        <p:nvSpPr>
          <p:cNvPr id="3" name="Content Placeholder 2"/>
          <p:cNvSpPr>
            <a:spLocks noGrp="1"/>
          </p:cNvSpPr>
          <p:nvPr>
            <p:ph sz="quarter" idx="10"/>
          </p:nvPr>
        </p:nvSpPr>
        <p:spPr>
          <a:xfrm>
            <a:off x="896717" y="1539272"/>
            <a:ext cx="11018838" cy="2523768"/>
          </a:xfrm>
        </p:spPr>
        <p:txBody>
          <a:bodyPr/>
          <a:lstStyle/>
          <a:p>
            <a:endParaRPr lang="en-US" sz="3200" dirty="0"/>
          </a:p>
          <a:p>
            <a:r>
              <a:rPr lang="en-US" sz="2400" dirty="0">
                <a:latin typeface="+mn-lt"/>
              </a:rPr>
              <a:t>Tables can have up to 5 alternate keys</a:t>
            </a:r>
          </a:p>
          <a:p>
            <a:endParaRPr lang="en-US" sz="2400" dirty="0">
              <a:latin typeface="+mn-lt"/>
            </a:endParaRPr>
          </a:p>
          <a:p>
            <a:r>
              <a:rPr lang="en-US" sz="2400" dirty="0">
                <a:latin typeface="+mn-lt"/>
              </a:rPr>
              <a:t>Index is created behind the scenes to enforce uniqueness</a:t>
            </a:r>
          </a:p>
          <a:p>
            <a:endParaRPr lang="en-US" sz="2400" dirty="0">
              <a:latin typeface="+mn-lt"/>
            </a:endParaRPr>
          </a:p>
          <a:p>
            <a:r>
              <a:rPr lang="en-US" sz="2400" dirty="0">
                <a:latin typeface="+mn-lt"/>
              </a:rPr>
              <a:t>Great for use in retrieves and updates</a:t>
            </a:r>
          </a:p>
        </p:txBody>
      </p:sp>
    </p:spTree>
    <p:extLst>
      <p:ext uri="{BB962C8B-B14F-4D97-AF65-F5344CB8AC3E}">
        <p14:creationId xmlns:p14="http://schemas.microsoft.com/office/powerpoint/2010/main" val="4190794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492443"/>
          </a:xfrm>
        </p:spPr>
        <p:txBody>
          <a:bodyPr/>
          <a:lstStyle>
            <a:lvl1pPr>
              <a:defRPr>
                <a:solidFill>
                  <a:schemeClr val="tx1"/>
                </a:solidFill>
              </a:defRPr>
            </a:lvl1pPr>
          </a:lstStyle>
          <a:p>
            <a:r>
              <a:rPr lang="en-US" sz="3200" dirty="0"/>
              <a:t>Table relationships</a:t>
            </a:r>
          </a:p>
        </p:txBody>
      </p:sp>
      <p:sp>
        <p:nvSpPr>
          <p:cNvPr id="3" name="Subtitle"/>
          <p:cNvSpPr>
            <a:spLocks noGrp="1"/>
          </p:cNvSpPr>
          <p:nvPr>
            <p:ph sz="quarter" idx="10"/>
          </p:nvPr>
        </p:nvSpPr>
        <p:spPr>
          <a:xfrm>
            <a:off x="609600" y="1196709"/>
            <a:ext cx="11018838" cy="73866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sz="2400" dirty="0">
                <a:latin typeface="+mj-lt"/>
              </a:rPr>
              <a:t>Table relationships define the different ways table records can be associated with records from other tables or the same table.</a:t>
            </a:r>
          </a:p>
        </p:txBody>
      </p:sp>
      <p:sp>
        <p:nvSpPr>
          <p:cNvPr id="4" name="New shape"/>
          <p:cNvSpPr/>
          <p:nvPr/>
        </p:nvSpPr>
        <p:spPr>
          <a:xfrm>
            <a:off x="609600" y="2353953"/>
            <a:ext cx="5181600" cy="3144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b="1" i="0" u="none" strike="noStrike" kern="1200" cap="none" spc="0" normalizeH="0" baseline="0" noProof="0" dirty="0">
                <a:ln>
                  <a:noFill/>
                </a:ln>
                <a:solidFill>
                  <a:srgbClr val="000000"/>
                </a:solidFill>
                <a:effectLst/>
                <a:uLnTx/>
                <a:uFillTx/>
                <a:cs typeface="Arial" pitchFamily="34" charset="0"/>
              </a:rPr>
              <a:t>One-to-many relationships</a:t>
            </a:r>
            <a:r>
              <a:rPr kumimoji="0" sz="1600" b="0" i="0" u="none" strike="noStrike" kern="1200" cap="none" spc="0" normalizeH="0" baseline="0" noProof="0" dirty="0">
                <a:ln>
                  <a:noFill/>
                </a:ln>
                <a:solidFill>
                  <a:srgbClr val="000000"/>
                </a:solidFill>
                <a:effectLst/>
                <a:uLnTx/>
                <a:uFillTx/>
                <a:cs typeface="Arial" pitchFamily="34" charset="0"/>
              </a:rPr>
              <a:t>: In a one-to-many (1:N) table relationship, many related table records are associated with a single primary table record in a parent/child relationship.</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b="1" i="0" u="none" strike="noStrike" kern="1200" cap="none" spc="0" normalizeH="0" baseline="0" noProof="0" dirty="0">
                <a:ln>
                  <a:noFill/>
                </a:ln>
                <a:solidFill>
                  <a:srgbClr val="000000"/>
                </a:solidFill>
                <a:effectLst/>
                <a:uLnTx/>
                <a:uFillTx/>
                <a:cs typeface="Arial" pitchFamily="34" charset="0"/>
              </a:rPr>
              <a:t>Many-to-many relationships</a:t>
            </a:r>
            <a:r>
              <a:rPr kumimoji="0" sz="1600" b="0" i="0" u="none" strike="noStrike" kern="1200" cap="none" spc="0" normalizeH="0" baseline="0" noProof="0" dirty="0">
                <a:ln>
                  <a:noFill/>
                </a:ln>
                <a:solidFill>
                  <a:srgbClr val="000000"/>
                </a:solidFill>
                <a:effectLst/>
                <a:uLnTx/>
                <a:uFillTx/>
                <a:cs typeface="Arial" pitchFamily="34" charset="0"/>
              </a:rPr>
              <a:t>: In a many-to-many (N:N) table relationship, many table records are associated with many other table records. Records that are related through N:N table relationships are considered peers.</a:t>
            </a:r>
          </a:p>
        </p:txBody>
      </p:sp>
      <p:sp>
        <p:nvSpPr>
          <p:cNvPr id="5" name="New shape"/>
          <p:cNvSpPr/>
          <p:nvPr/>
        </p:nvSpPr>
        <p:spPr>
          <a:xfrm>
            <a:off x="6119019" y="2353954"/>
            <a:ext cx="5181600" cy="31441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600" b="0" i="0" u="none" strike="noStrike" kern="1200" cap="none" spc="0" normalizeH="0" baseline="0" noProof="0" dirty="0">
                <a:ln>
                  <a:noFill/>
                </a:ln>
                <a:solidFill>
                  <a:srgbClr val="000000"/>
                </a:solidFill>
                <a:effectLst/>
                <a:uLnTx/>
                <a:uFillTx/>
                <a:latin typeface="Segoe UI"/>
                <a:cs typeface="Arial" pitchFamily="34" charset="0"/>
              </a:rPr>
              <a:t>When I delete a record, should any records that are related to that record also be deleted?</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600" b="0" i="0" u="none" strike="noStrike" kern="1200" cap="none" spc="0" normalizeH="0" baseline="0" noProof="0" dirty="0">
                <a:ln>
                  <a:noFill/>
                </a:ln>
                <a:solidFill>
                  <a:srgbClr val="000000"/>
                </a:solidFill>
                <a:effectLst/>
                <a:uLnTx/>
                <a:uFillTx/>
                <a:latin typeface="Segoe UI"/>
                <a:cs typeface="Arial" pitchFamily="34" charset="0"/>
              </a:rPr>
              <a:t>When I assign a record to a new owner, do I also have to assign all related records to the new owner?</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600" b="0" i="0" u="none" strike="noStrike" kern="1200" cap="none" spc="0" normalizeH="0" baseline="0" noProof="0" dirty="0">
                <a:ln>
                  <a:noFill/>
                </a:ln>
                <a:solidFill>
                  <a:srgbClr val="000000"/>
                </a:solidFill>
                <a:effectLst/>
                <a:uLnTx/>
                <a:uFillTx/>
                <a:latin typeface="Segoe UI"/>
                <a:cs typeface="Arial" pitchFamily="34" charset="0"/>
              </a:rPr>
              <a:t>How can I streamline the data entry process when I create a new related record in the context of an existing record?</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600" b="0" i="0" u="none" strike="noStrike" kern="1200" cap="none" spc="0" normalizeH="0" baseline="0" noProof="0" dirty="0">
                <a:ln>
                  <a:noFill/>
                </a:ln>
                <a:solidFill>
                  <a:srgbClr val="000000"/>
                </a:solidFill>
                <a:effectLst/>
                <a:uLnTx/>
                <a:uFillTx/>
                <a:latin typeface="Segoe UI"/>
                <a:cs typeface="Arial" pitchFamily="34" charset="0"/>
              </a:rPr>
              <a:t>How should people who view a record be able to view the related records?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6136-E8C4-4A1B-9EC8-4444C2733DB7}"/>
              </a:ext>
            </a:extLst>
          </p:cNvPr>
          <p:cNvSpPr>
            <a:spLocks noGrp="1"/>
          </p:cNvSpPr>
          <p:nvPr>
            <p:ph type="title"/>
          </p:nvPr>
        </p:nvSpPr>
        <p:spPr>
          <a:xfrm>
            <a:off x="588263" y="457200"/>
            <a:ext cx="11018520" cy="492443"/>
          </a:xfrm>
        </p:spPr>
        <p:txBody>
          <a:bodyPr/>
          <a:lstStyle/>
          <a:p>
            <a:r>
              <a:rPr lang="en-US" sz="3200" dirty="0"/>
              <a:t>Relationships overview</a:t>
            </a:r>
          </a:p>
        </p:txBody>
      </p:sp>
      <p:sp>
        <p:nvSpPr>
          <p:cNvPr id="6" name="Rectangle 5">
            <a:extLst>
              <a:ext uri="{FF2B5EF4-FFF2-40B4-BE49-F238E27FC236}">
                <a16:creationId xmlns:a16="http://schemas.microsoft.com/office/drawing/2014/main" id="{BCA0E288-CFCB-476B-9C8D-ABD65E523F62}"/>
              </a:ext>
            </a:extLst>
          </p:cNvPr>
          <p:cNvSpPr/>
          <p:nvPr/>
        </p:nvSpPr>
        <p:spPr bwMode="auto">
          <a:xfrm>
            <a:off x="584199" y="1323800"/>
            <a:ext cx="3851323" cy="119362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91440" bIns="146304"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60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Represent relationships between real-world concepts</a:t>
            </a:r>
          </a:p>
        </p:txBody>
      </p:sp>
      <p:sp>
        <p:nvSpPr>
          <p:cNvPr id="13" name="Rectangle 12">
            <a:extLst>
              <a:ext uri="{FF2B5EF4-FFF2-40B4-BE49-F238E27FC236}">
                <a16:creationId xmlns:a16="http://schemas.microsoft.com/office/drawing/2014/main" id="{B040AC05-FBE6-4289-ACCA-8C86D76282B6}"/>
              </a:ext>
            </a:extLst>
          </p:cNvPr>
          <p:cNvSpPr/>
          <p:nvPr/>
        </p:nvSpPr>
        <p:spPr bwMode="auto">
          <a:xfrm>
            <a:off x="584199" y="2807360"/>
            <a:ext cx="3851323" cy="272684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91440" bIns="146304"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Example</a:t>
            </a:r>
          </a:p>
          <a:p>
            <a:pPr marL="0" marR="0" lvl="1" indent="0" algn="l" defTabSz="914367" rtl="0" eaLnBrk="1" fontAlgn="auto" latinLnBrk="0" hangingPunct="1">
              <a:lnSpc>
                <a:spcPct val="100000"/>
              </a:lnSpc>
              <a:spcBef>
                <a:spcPts val="30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ea typeface="+mn-ea"/>
                <a:cs typeface="+mn-cs"/>
              </a:rPr>
              <a:t>A customer can have multiple associated sales orders </a:t>
            </a:r>
          </a:p>
          <a:p>
            <a:pPr marL="0" marR="0" lvl="1" indent="0" algn="l" defTabSz="914367" rtl="0" eaLnBrk="1" fontAlgn="auto" latinLnBrk="0" hangingPunct="1">
              <a:lnSpc>
                <a:spcPct val="100000"/>
              </a:lnSpc>
              <a:spcBef>
                <a:spcPts val="60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ea typeface="+mn-ea"/>
                <a:cs typeface="+mn-cs"/>
              </a:rPr>
              <a:t>A sales order can</a:t>
            </a:r>
            <a:br>
              <a:rPr kumimoji="0" lang="en-US" sz="2000" b="0" i="0" u="none" strike="noStrike" kern="1200" cap="none" spc="0" normalizeH="0" baseline="0" noProof="0" dirty="0">
                <a:ln>
                  <a:noFill/>
                </a:ln>
                <a:solidFill>
                  <a:srgbClr val="000000"/>
                </a:solidFill>
                <a:effectLst/>
                <a:uLnTx/>
                <a:uFillTx/>
                <a:ea typeface="+mn-ea"/>
                <a:cs typeface="+mn-cs"/>
              </a:rPr>
            </a:br>
            <a:r>
              <a:rPr kumimoji="0" lang="en-US" sz="2000" b="0" i="0" u="none" strike="noStrike" kern="1200" cap="none" spc="0" normalizeH="0" baseline="0" noProof="0" dirty="0">
                <a:ln>
                  <a:noFill/>
                </a:ln>
                <a:solidFill>
                  <a:srgbClr val="000000"/>
                </a:solidFill>
                <a:effectLst/>
                <a:uLnTx/>
                <a:uFillTx/>
                <a:ea typeface="+mn-ea"/>
                <a:cs typeface="+mn-cs"/>
              </a:rPr>
              <a:t>have multiple associated products</a:t>
            </a:r>
          </a:p>
        </p:txBody>
      </p:sp>
      <p:pic>
        <p:nvPicPr>
          <p:cNvPr id="3" name="Picture 2" descr="Entity relationship diagram">
            <a:extLst>
              <a:ext uri="{FF2B5EF4-FFF2-40B4-BE49-F238E27FC236}">
                <a16:creationId xmlns:a16="http://schemas.microsoft.com/office/drawing/2014/main" id="{261A2E78-BF0E-4CF1-9EA2-002BE49DC7FD}"/>
              </a:ext>
            </a:extLst>
          </p:cNvPr>
          <p:cNvPicPr>
            <a:picLocks noChangeAspect="1"/>
          </p:cNvPicPr>
          <p:nvPr/>
        </p:nvPicPr>
        <p:blipFill rotWithShape="1">
          <a:blip r:embed="rId3"/>
          <a:srcRect l="-1860" t="-12855" r="-2134" b="-12297"/>
          <a:stretch/>
        </p:blipFill>
        <p:spPr>
          <a:xfrm>
            <a:off x="4911428" y="1323800"/>
            <a:ext cx="6320791" cy="4216668"/>
          </a:xfrm>
          <a:prstGeom prst="rect">
            <a:avLst/>
          </a:prstGeom>
          <a:noFill/>
          <a:ln w="19050">
            <a:solidFill>
              <a:srgbClr val="742774"/>
            </a:solidFill>
            <a:headEnd type="none" w="med" len="med"/>
            <a:tailEnd type="none" w="med" len="med"/>
          </a:ln>
          <a:effectLst/>
        </p:spPr>
      </p:pic>
    </p:spTree>
    <p:extLst>
      <p:ext uri="{BB962C8B-B14F-4D97-AF65-F5344CB8AC3E}">
        <p14:creationId xmlns:p14="http://schemas.microsoft.com/office/powerpoint/2010/main" val="29688835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7436-7D88-4524-806F-648BA1FDA8CC}"/>
              </a:ext>
            </a:extLst>
          </p:cNvPr>
          <p:cNvSpPr>
            <a:spLocks noGrp="1"/>
          </p:cNvSpPr>
          <p:nvPr>
            <p:ph type="title"/>
          </p:nvPr>
        </p:nvSpPr>
        <p:spPr>
          <a:xfrm>
            <a:off x="588263" y="457200"/>
            <a:ext cx="11018520" cy="492443"/>
          </a:xfrm>
        </p:spPr>
        <p:txBody>
          <a:bodyPr/>
          <a:lstStyle/>
          <a:p>
            <a:r>
              <a:rPr lang="en-US" sz="3200" dirty="0"/>
              <a:t>Relationship types – 1:N </a:t>
            </a:r>
          </a:p>
        </p:txBody>
      </p:sp>
      <p:sp>
        <p:nvSpPr>
          <p:cNvPr id="7" name="Rectangle 6">
            <a:extLst>
              <a:ext uri="{FF2B5EF4-FFF2-40B4-BE49-F238E27FC236}">
                <a16:creationId xmlns:a16="http://schemas.microsoft.com/office/drawing/2014/main" id="{C529683B-FEA5-427C-8C66-E2EFAE197BC9}"/>
              </a:ext>
            </a:extLst>
          </p:cNvPr>
          <p:cNvSpPr/>
          <p:nvPr/>
        </p:nvSpPr>
        <p:spPr>
          <a:xfrm>
            <a:off x="584199" y="1252958"/>
            <a:ext cx="4127649" cy="74517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600"/>
              </a:spcBef>
              <a:spcAft>
                <a:spcPts val="18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One record of a primary table</a:t>
            </a:r>
          </a:p>
        </p:txBody>
      </p:sp>
      <p:sp>
        <p:nvSpPr>
          <p:cNvPr id="8" name="Rectangle 7">
            <a:extLst>
              <a:ext uri="{FF2B5EF4-FFF2-40B4-BE49-F238E27FC236}">
                <a16:creationId xmlns:a16="http://schemas.microsoft.com/office/drawing/2014/main" id="{1A701BEA-6705-402C-BFF7-AD478D79C053}"/>
              </a:ext>
            </a:extLst>
          </p:cNvPr>
          <p:cNvSpPr/>
          <p:nvPr/>
        </p:nvSpPr>
        <p:spPr>
          <a:xfrm>
            <a:off x="599456" y="2366488"/>
            <a:ext cx="4127649" cy="74517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600"/>
              </a:spcBef>
              <a:spcAft>
                <a:spcPts val="18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Body)"/>
              </a:rPr>
              <a:t>Zero, one or many records of a related table</a:t>
            </a:r>
          </a:p>
        </p:txBody>
      </p:sp>
      <p:sp>
        <p:nvSpPr>
          <p:cNvPr id="9" name="Rectangle 8">
            <a:extLst>
              <a:ext uri="{FF2B5EF4-FFF2-40B4-BE49-F238E27FC236}">
                <a16:creationId xmlns:a16="http://schemas.microsoft.com/office/drawing/2014/main" id="{36FBE19E-7C0B-4410-87D9-A60762449B3E}"/>
              </a:ext>
            </a:extLst>
          </p:cNvPr>
          <p:cNvSpPr/>
          <p:nvPr/>
        </p:nvSpPr>
        <p:spPr>
          <a:xfrm>
            <a:off x="637640" y="3480019"/>
            <a:ext cx="4127649" cy="74517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600"/>
              </a:spcBef>
              <a:spcAft>
                <a:spcPts val="18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Body)"/>
              </a:rPr>
              <a:t>Related table has a lookup column</a:t>
            </a:r>
          </a:p>
        </p:txBody>
      </p:sp>
      <p:sp>
        <p:nvSpPr>
          <p:cNvPr id="10" name="Rectangle 9">
            <a:extLst>
              <a:ext uri="{FF2B5EF4-FFF2-40B4-BE49-F238E27FC236}">
                <a16:creationId xmlns:a16="http://schemas.microsoft.com/office/drawing/2014/main" id="{4434747C-1027-415A-863E-2B11E78A1A3A}"/>
              </a:ext>
            </a:extLst>
          </p:cNvPr>
          <p:cNvSpPr/>
          <p:nvPr/>
        </p:nvSpPr>
        <p:spPr>
          <a:xfrm>
            <a:off x="599456" y="4593549"/>
            <a:ext cx="4127649" cy="74517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600"/>
              </a:spcBef>
              <a:spcAft>
                <a:spcPts val="18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Body)"/>
              </a:rPr>
              <a:t>N:1 is a reverse 1:N relationships</a:t>
            </a:r>
          </a:p>
        </p:txBody>
      </p:sp>
      <p:sp>
        <p:nvSpPr>
          <p:cNvPr id="12" name="Rectangle 11">
            <a:extLst>
              <a:ext uri="{FF2B5EF4-FFF2-40B4-BE49-F238E27FC236}">
                <a16:creationId xmlns:a16="http://schemas.microsoft.com/office/drawing/2014/main" id="{74A8422B-28A0-4649-9701-028FE6C4740E}"/>
              </a:ext>
            </a:extLst>
          </p:cNvPr>
          <p:cNvSpPr/>
          <p:nvPr/>
        </p:nvSpPr>
        <p:spPr>
          <a:xfrm>
            <a:off x="7235212" y="2084808"/>
            <a:ext cx="1594641" cy="865667"/>
          </a:xfrm>
          <a:prstGeom prst="rect">
            <a:avLst/>
          </a:pr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30" tIns="24130" rIns="24130" bIns="24130" numCol="1" spcCol="1270" anchor="ctr" anchorCtr="0">
            <a:noAutofit/>
          </a:bodyPr>
          <a:lstStyle/>
          <a:p>
            <a:pPr marL="0" marR="0" lvl="0" indent="0" algn="ctr" defTabSz="16891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bold"/>
                <a:ea typeface="+mn-ea"/>
                <a:cs typeface="Segoe UI Light" panose="020B0502040204020203" pitchFamily="34" charset="0"/>
              </a:rPr>
              <a:t>Venue</a:t>
            </a:r>
          </a:p>
        </p:txBody>
      </p:sp>
      <p:cxnSp>
        <p:nvCxnSpPr>
          <p:cNvPr id="16" name="Straight Connector 15" descr="Line connector">
            <a:extLst>
              <a:ext uri="{FF2B5EF4-FFF2-40B4-BE49-F238E27FC236}">
                <a16:creationId xmlns:a16="http://schemas.microsoft.com/office/drawing/2014/main" id="{5AC66504-FFB1-457C-97EF-2E5E13220A5C}"/>
              </a:ext>
            </a:extLst>
          </p:cNvPr>
          <p:cNvCxnSpPr>
            <a:cxnSpLocks/>
            <a:stCxn id="12" idx="2"/>
            <a:endCxn id="13" idx="0"/>
          </p:cNvCxnSpPr>
          <p:nvPr/>
        </p:nvCxnSpPr>
        <p:spPr>
          <a:xfrm rot="5400000">
            <a:off x="6686521" y="2366971"/>
            <a:ext cx="762507" cy="1929515"/>
          </a:xfrm>
          <a:prstGeom prst="bentConnector3">
            <a:avLst>
              <a:gd name="adj1" fmla="val 50000"/>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7A2E41B-8CF2-43DF-9A4F-282C8BA8F3AB}"/>
              </a:ext>
            </a:extLst>
          </p:cNvPr>
          <p:cNvSpPr/>
          <p:nvPr/>
        </p:nvSpPr>
        <p:spPr>
          <a:xfrm>
            <a:off x="5305697" y="3712982"/>
            <a:ext cx="1594641" cy="865667"/>
          </a:xfrm>
          <a:prstGeom prst="rect">
            <a:avLst/>
          </a:pr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30" tIns="24130" rIns="24130" bIns="24130" numCol="1" spcCol="1270" anchor="ctr" anchorCtr="0">
            <a:noAutofit/>
          </a:bodyPr>
          <a:lstStyle/>
          <a:p>
            <a:pPr marL="0" marR="0" lvl="0" indent="0" algn="ctr" defTabSz="16891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Light" panose="020B0502040204020203" pitchFamily="34" charset="0"/>
              </a:rPr>
              <a:t>Event 1</a:t>
            </a:r>
          </a:p>
        </p:txBody>
      </p:sp>
      <p:cxnSp>
        <p:nvCxnSpPr>
          <p:cNvPr id="17" name="Straight Connector 16" descr="Line connector">
            <a:extLst>
              <a:ext uri="{FF2B5EF4-FFF2-40B4-BE49-F238E27FC236}">
                <a16:creationId xmlns:a16="http://schemas.microsoft.com/office/drawing/2014/main" id="{F2C037BA-F728-4C26-8FBA-9D431A1A0A01}"/>
              </a:ext>
            </a:extLst>
          </p:cNvPr>
          <p:cNvCxnSpPr>
            <a:cxnSpLocks/>
            <a:stCxn id="12" idx="2"/>
            <a:endCxn id="14" idx="0"/>
          </p:cNvCxnSpPr>
          <p:nvPr/>
        </p:nvCxnSpPr>
        <p:spPr>
          <a:xfrm>
            <a:off x="8032532" y="2950475"/>
            <a:ext cx="0" cy="762507"/>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8A858D5-F80D-448A-B657-271027A44833}"/>
              </a:ext>
            </a:extLst>
          </p:cNvPr>
          <p:cNvSpPr/>
          <p:nvPr/>
        </p:nvSpPr>
        <p:spPr>
          <a:xfrm>
            <a:off x="7235212" y="3712982"/>
            <a:ext cx="1594641" cy="865667"/>
          </a:xfrm>
          <a:prstGeom prst="rect">
            <a:avLst/>
          </a:pr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30" tIns="24130" rIns="24130" bIns="24130" numCol="1" spcCol="1270" anchor="ctr" anchorCtr="0">
            <a:noAutofit/>
          </a:bodyPr>
          <a:lstStyle/>
          <a:p>
            <a:pPr marL="0" marR="0" lvl="0" indent="0" algn="ctr" defTabSz="16891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bold"/>
                <a:ea typeface="+mn-ea"/>
                <a:cs typeface="Segoe UI Light" panose="020B0502040204020203" pitchFamily="34" charset="0"/>
              </a:rPr>
              <a:t>Event 2</a:t>
            </a:r>
          </a:p>
        </p:txBody>
      </p:sp>
      <p:cxnSp>
        <p:nvCxnSpPr>
          <p:cNvPr id="23" name="Straight Connector 15" descr="Line connector">
            <a:extLst>
              <a:ext uri="{FF2B5EF4-FFF2-40B4-BE49-F238E27FC236}">
                <a16:creationId xmlns:a16="http://schemas.microsoft.com/office/drawing/2014/main" id="{A3E4D445-A4FC-4AD0-A64F-7604E96A9299}"/>
              </a:ext>
            </a:extLst>
          </p:cNvPr>
          <p:cNvCxnSpPr>
            <a:cxnSpLocks/>
            <a:stCxn id="12" idx="2"/>
            <a:endCxn id="15" idx="0"/>
          </p:cNvCxnSpPr>
          <p:nvPr/>
        </p:nvCxnSpPr>
        <p:spPr>
          <a:xfrm rot="16200000" flipH="1">
            <a:off x="8616036" y="2366971"/>
            <a:ext cx="762507" cy="1929515"/>
          </a:xfrm>
          <a:prstGeom prst="bentConnector3">
            <a:avLst>
              <a:gd name="adj1" fmla="val 50000"/>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E5FC765-5EC4-4724-853A-B58B31F57191}"/>
              </a:ext>
            </a:extLst>
          </p:cNvPr>
          <p:cNvSpPr/>
          <p:nvPr/>
        </p:nvSpPr>
        <p:spPr>
          <a:xfrm>
            <a:off x="9164727" y="3712982"/>
            <a:ext cx="1594641" cy="865667"/>
          </a:xfrm>
          <a:prstGeom prst="rect">
            <a:avLst/>
          </a:pr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30" tIns="24130" rIns="24130" bIns="24130" numCol="1" spcCol="1270" anchor="ctr" anchorCtr="0">
            <a:noAutofit/>
          </a:bodyPr>
          <a:lstStyle/>
          <a:p>
            <a:pPr marL="0" marR="0" lvl="0" indent="0" algn="ctr" defTabSz="16891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bold"/>
                <a:ea typeface="+mn-ea"/>
                <a:cs typeface="Segoe UI Light" panose="020B0502040204020203" pitchFamily="34" charset="0"/>
              </a:rPr>
              <a:t>Event 3</a:t>
            </a:r>
          </a:p>
        </p:txBody>
      </p:sp>
      <p:sp>
        <p:nvSpPr>
          <p:cNvPr id="4" name="Rectangle 3">
            <a:extLst>
              <a:ext uri="{FF2B5EF4-FFF2-40B4-BE49-F238E27FC236}">
                <a16:creationId xmlns:a16="http://schemas.microsoft.com/office/drawing/2014/main" id="{D44E67F7-ABCF-42B2-8E9C-84C52C5458A5}"/>
              </a:ext>
              <a:ext uri="{C183D7F6-B498-43B3-948B-1728B52AA6E4}">
                <adec:decorative xmlns:adec="http://schemas.microsoft.com/office/drawing/2017/decorative" val="1"/>
              </a:ext>
            </a:extLst>
          </p:cNvPr>
          <p:cNvSpPr/>
          <p:nvPr/>
        </p:nvSpPr>
        <p:spPr bwMode="auto">
          <a:xfrm>
            <a:off x="5031734" y="1252958"/>
            <a:ext cx="6223357" cy="408576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1763281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503C-D41A-4288-9C76-B89A14F0EC45}"/>
              </a:ext>
            </a:extLst>
          </p:cNvPr>
          <p:cNvSpPr>
            <a:spLocks noGrp="1"/>
          </p:cNvSpPr>
          <p:nvPr>
            <p:ph type="title"/>
          </p:nvPr>
        </p:nvSpPr>
        <p:spPr>
          <a:xfrm>
            <a:off x="588263" y="457200"/>
            <a:ext cx="11018520" cy="492443"/>
          </a:xfrm>
        </p:spPr>
        <p:txBody>
          <a:bodyPr/>
          <a:lstStyle/>
          <a:p>
            <a:r>
              <a:rPr lang="en-US" sz="3200" dirty="0"/>
              <a:t>Relationship types – 1:N (Customer)</a:t>
            </a:r>
          </a:p>
        </p:txBody>
      </p:sp>
      <p:sp>
        <p:nvSpPr>
          <p:cNvPr id="6" name="Rectangle 5">
            <a:extLst>
              <a:ext uri="{FF2B5EF4-FFF2-40B4-BE49-F238E27FC236}">
                <a16:creationId xmlns:a16="http://schemas.microsoft.com/office/drawing/2014/main" id="{52D34C71-07B5-469A-8088-EEDB8ECFB277}"/>
              </a:ext>
            </a:extLst>
          </p:cNvPr>
          <p:cNvSpPr/>
          <p:nvPr/>
        </p:nvSpPr>
        <p:spPr bwMode="auto">
          <a:xfrm>
            <a:off x="584200" y="1280947"/>
            <a:ext cx="5225585" cy="1395724"/>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60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Used in cases when a lookup needs to allow for a relationship with more than one type of table</a:t>
            </a:r>
          </a:p>
        </p:txBody>
      </p:sp>
      <p:sp>
        <p:nvSpPr>
          <p:cNvPr id="10" name="Rectangle 9">
            <a:extLst>
              <a:ext uri="{FF2B5EF4-FFF2-40B4-BE49-F238E27FC236}">
                <a16:creationId xmlns:a16="http://schemas.microsoft.com/office/drawing/2014/main" id="{BF774569-3202-4716-B256-4BDFC9C83489}"/>
              </a:ext>
            </a:extLst>
          </p:cNvPr>
          <p:cNvSpPr/>
          <p:nvPr/>
        </p:nvSpPr>
        <p:spPr bwMode="auto">
          <a:xfrm>
            <a:off x="584200" y="3007975"/>
            <a:ext cx="5225585" cy="96405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60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Example: “Customer” can look up to Account or Contact</a:t>
            </a:r>
          </a:p>
        </p:txBody>
      </p:sp>
      <p:sp>
        <p:nvSpPr>
          <p:cNvPr id="11" name="Rectangle 10">
            <a:extLst>
              <a:ext uri="{FF2B5EF4-FFF2-40B4-BE49-F238E27FC236}">
                <a16:creationId xmlns:a16="http://schemas.microsoft.com/office/drawing/2014/main" id="{D41865A0-DAF0-4EED-A45D-152847CA6741}"/>
              </a:ext>
            </a:extLst>
          </p:cNvPr>
          <p:cNvSpPr/>
          <p:nvPr/>
        </p:nvSpPr>
        <p:spPr bwMode="auto">
          <a:xfrm>
            <a:off x="584200" y="4303337"/>
            <a:ext cx="5225585" cy="96405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60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Two 1:N relationships created </a:t>
            </a:r>
          </a:p>
        </p:txBody>
      </p:sp>
      <p:pic>
        <p:nvPicPr>
          <p:cNvPr id="4" name="Picture 3">
            <a:extLst>
              <a:ext uri="{FF2B5EF4-FFF2-40B4-BE49-F238E27FC236}">
                <a16:creationId xmlns:a16="http://schemas.microsoft.com/office/drawing/2014/main" id="{EF2C4A60-5EE8-48F1-8027-610BE45F6B8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135243" y="1143000"/>
            <a:ext cx="2352513" cy="4572000"/>
          </a:xfrm>
          <a:prstGeom prst="rect">
            <a:avLst/>
          </a:prstGeom>
          <a:ln w="3175">
            <a:solidFill>
              <a:schemeClr val="tx1"/>
            </a:solidFill>
          </a:ln>
        </p:spPr>
      </p:pic>
    </p:spTree>
    <p:extLst>
      <p:ext uri="{BB962C8B-B14F-4D97-AF65-F5344CB8AC3E}">
        <p14:creationId xmlns:p14="http://schemas.microsoft.com/office/powerpoint/2010/main" val="16039430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EE08-32F8-44E9-ADC4-EF3556CFF8BB}"/>
              </a:ext>
            </a:extLst>
          </p:cNvPr>
          <p:cNvSpPr>
            <a:spLocks noGrp="1"/>
          </p:cNvSpPr>
          <p:nvPr>
            <p:ph type="title"/>
          </p:nvPr>
        </p:nvSpPr>
        <p:spPr>
          <a:xfrm>
            <a:off x="588263" y="457200"/>
            <a:ext cx="11018520" cy="492443"/>
          </a:xfrm>
        </p:spPr>
        <p:txBody>
          <a:bodyPr/>
          <a:lstStyle/>
          <a:p>
            <a:r>
              <a:rPr lang="en-US" sz="3200" dirty="0"/>
              <a:t>Relationship types – N:N </a:t>
            </a:r>
          </a:p>
        </p:txBody>
      </p:sp>
      <p:sp>
        <p:nvSpPr>
          <p:cNvPr id="6" name="Rectangle 5">
            <a:extLst>
              <a:ext uri="{FF2B5EF4-FFF2-40B4-BE49-F238E27FC236}">
                <a16:creationId xmlns:a16="http://schemas.microsoft.com/office/drawing/2014/main" id="{BB303869-0A5D-4220-BDA4-B4C4B1E41173}"/>
              </a:ext>
            </a:extLst>
          </p:cNvPr>
          <p:cNvSpPr/>
          <p:nvPr/>
        </p:nvSpPr>
        <p:spPr bwMode="auto">
          <a:xfrm>
            <a:off x="582613" y="1428541"/>
            <a:ext cx="5513387" cy="637441"/>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90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Many-to-many (N:N) is symmetrical </a:t>
            </a:r>
          </a:p>
        </p:txBody>
      </p:sp>
      <p:sp>
        <p:nvSpPr>
          <p:cNvPr id="14" name="Rectangle 13">
            <a:extLst>
              <a:ext uri="{FF2B5EF4-FFF2-40B4-BE49-F238E27FC236}">
                <a16:creationId xmlns:a16="http://schemas.microsoft.com/office/drawing/2014/main" id="{3727CDC2-2757-4C70-8BD6-887C3B5C048D}"/>
              </a:ext>
            </a:extLst>
          </p:cNvPr>
          <p:cNvSpPr/>
          <p:nvPr/>
        </p:nvSpPr>
        <p:spPr bwMode="auto">
          <a:xfrm>
            <a:off x="582614" y="2316938"/>
            <a:ext cx="5513386" cy="637441"/>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90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Hidden intersect table created</a:t>
            </a:r>
          </a:p>
        </p:txBody>
      </p:sp>
      <p:sp>
        <p:nvSpPr>
          <p:cNvPr id="17" name="Rectangle 16">
            <a:extLst>
              <a:ext uri="{FF2B5EF4-FFF2-40B4-BE49-F238E27FC236}">
                <a16:creationId xmlns:a16="http://schemas.microsoft.com/office/drawing/2014/main" id="{B2B35715-7763-45B1-8049-05B9A0ADA408}"/>
              </a:ext>
            </a:extLst>
          </p:cNvPr>
          <p:cNvSpPr/>
          <p:nvPr/>
        </p:nvSpPr>
        <p:spPr bwMode="auto">
          <a:xfrm>
            <a:off x="582614" y="3205335"/>
            <a:ext cx="5513386" cy="637441"/>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90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Two 1:N relationships</a:t>
            </a:r>
          </a:p>
        </p:txBody>
      </p:sp>
      <p:sp>
        <p:nvSpPr>
          <p:cNvPr id="18" name="Rectangle 17">
            <a:extLst>
              <a:ext uri="{FF2B5EF4-FFF2-40B4-BE49-F238E27FC236}">
                <a16:creationId xmlns:a16="http://schemas.microsoft.com/office/drawing/2014/main" id="{39F110D8-39B4-4715-B752-2A4E780AAA83}"/>
              </a:ext>
            </a:extLst>
          </p:cNvPr>
          <p:cNvSpPr/>
          <p:nvPr/>
        </p:nvSpPr>
        <p:spPr bwMode="auto">
          <a:xfrm>
            <a:off x="582613" y="4093732"/>
            <a:ext cx="5513386" cy="113541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Intersect table cannot be customized:</a:t>
            </a:r>
          </a:p>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ea typeface="+mn-ea"/>
                <a:cs typeface="+mn-cs"/>
              </a:rPr>
              <a:t>Can be used by report designers and developers</a:t>
            </a:r>
          </a:p>
        </p:txBody>
      </p:sp>
      <p:grpSp>
        <p:nvGrpSpPr>
          <p:cNvPr id="19" name="Group 18" descr="Diagram showing a hidden intersect entity between an event and a contact">
            <a:extLst>
              <a:ext uri="{FF2B5EF4-FFF2-40B4-BE49-F238E27FC236}">
                <a16:creationId xmlns:a16="http://schemas.microsoft.com/office/drawing/2014/main" id="{DB5EECC8-F64F-4B34-B5B7-0DFDE22338B6}"/>
              </a:ext>
            </a:extLst>
          </p:cNvPr>
          <p:cNvGrpSpPr>
            <a:grpSpLocks noChangeAspect="1"/>
          </p:cNvGrpSpPr>
          <p:nvPr/>
        </p:nvGrpSpPr>
        <p:grpSpPr>
          <a:xfrm>
            <a:off x="8258953" y="949643"/>
            <a:ext cx="1380397" cy="4572000"/>
            <a:chOff x="9083404" y="1582035"/>
            <a:chExt cx="1371236" cy="4541656"/>
          </a:xfrm>
        </p:grpSpPr>
        <p:sp>
          <p:nvSpPr>
            <p:cNvPr id="23" name="Freeform: Shape 22">
              <a:extLst>
                <a:ext uri="{FF2B5EF4-FFF2-40B4-BE49-F238E27FC236}">
                  <a16:creationId xmlns:a16="http://schemas.microsoft.com/office/drawing/2014/main" id="{21FE79E4-D94A-460E-9EDC-76AF26D063EB}"/>
                </a:ext>
              </a:extLst>
            </p:cNvPr>
            <p:cNvSpPr/>
            <p:nvPr/>
          </p:nvSpPr>
          <p:spPr>
            <a:xfrm>
              <a:off x="9083404" y="1582035"/>
              <a:ext cx="1371236" cy="1371236"/>
            </a:xfrm>
            <a:custGeom>
              <a:avLst/>
              <a:gdLst>
                <a:gd name="connsiteX0" fmla="*/ 0 w 1501912"/>
                <a:gd name="connsiteY0" fmla="*/ 750956 h 1501912"/>
                <a:gd name="connsiteX1" fmla="*/ 750956 w 1501912"/>
                <a:gd name="connsiteY1" fmla="*/ 0 h 1501912"/>
                <a:gd name="connsiteX2" fmla="*/ 1501912 w 1501912"/>
                <a:gd name="connsiteY2" fmla="*/ 750956 h 1501912"/>
                <a:gd name="connsiteX3" fmla="*/ 750956 w 1501912"/>
                <a:gd name="connsiteY3" fmla="*/ 1501912 h 1501912"/>
                <a:gd name="connsiteX4" fmla="*/ 0 w 1501912"/>
                <a:gd name="connsiteY4" fmla="*/ 750956 h 1501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912" h="1501912">
                  <a:moveTo>
                    <a:pt x="0" y="750956"/>
                  </a:moveTo>
                  <a:cubicBezTo>
                    <a:pt x="0" y="336214"/>
                    <a:pt x="336214" y="0"/>
                    <a:pt x="750956" y="0"/>
                  </a:cubicBezTo>
                  <a:cubicBezTo>
                    <a:pt x="1165698" y="0"/>
                    <a:pt x="1501912" y="336214"/>
                    <a:pt x="1501912" y="750956"/>
                  </a:cubicBezTo>
                  <a:cubicBezTo>
                    <a:pt x="1501912" y="1165698"/>
                    <a:pt x="1165698" y="1501912"/>
                    <a:pt x="750956" y="1501912"/>
                  </a:cubicBezTo>
                  <a:cubicBezTo>
                    <a:pt x="336214" y="1501912"/>
                    <a:pt x="0" y="1165698"/>
                    <a:pt x="0" y="750956"/>
                  </a:cubicBezTo>
                  <a:close/>
                </a:path>
              </a:pathLst>
            </a:custGeom>
            <a:solidFill>
              <a:schemeClr val="bg1"/>
            </a:solidFill>
            <a:ln w="1905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91440" tIns="45720" rIns="91440" bIns="4572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Events</a:t>
              </a:r>
            </a:p>
          </p:txBody>
        </p:sp>
        <p:cxnSp>
          <p:nvCxnSpPr>
            <p:cNvPr id="20" name="Straight Connector 19">
              <a:extLst>
                <a:ext uri="{FF2B5EF4-FFF2-40B4-BE49-F238E27FC236}">
                  <a16:creationId xmlns:a16="http://schemas.microsoft.com/office/drawing/2014/main" id="{F790CA1E-8FD3-40EB-AED8-D880FF4BE123}"/>
                </a:ext>
              </a:extLst>
            </p:cNvPr>
            <p:cNvCxnSpPr>
              <a:cxnSpLocks/>
              <a:stCxn id="23" idx="3"/>
              <a:endCxn id="21" idx="1"/>
            </p:cNvCxnSpPr>
            <p:nvPr/>
          </p:nvCxnSpPr>
          <p:spPr>
            <a:xfrm>
              <a:off x="9769022" y="2953271"/>
              <a:ext cx="0" cy="213974"/>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ED13CB56-5CFB-4903-A46A-2E8DCF1E3672}"/>
                </a:ext>
              </a:extLst>
            </p:cNvPr>
            <p:cNvSpPr/>
            <p:nvPr/>
          </p:nvSpPr>
          <p:spPr>
            <a:xfrm>
              <a:off x="9083404" y="3167245"/>
              <a:ext cx="1371236" cy="1371236"/>
            </a:xfrm>
            <a:custGeom>
              <a:avLst/>
              <a:gdLst>
                <a:gd name="connsiteX0" fmla="*/ 0 w 1501912"/>
                <a:gd name="connsiteY0" fmla="*/ 750956 h 1501912"/>
                <a:gd name="connsiteX1" fmla="*/ 750956 w 1501912"/>
                <a:gd name="connsiteY1" fmla="*/ 0 h 1501912"/>
                <a:gd name="connsiteX2" fmla="*/ 1501912 w 1501912"/>
                <a:gd name="connsiteY2" fmla="*/ 750956 h 1501912"/>
                <a:gd name="connsiteX3" fmla="*/ 750956 w 1501912"/>
                <a:gd name="connsiteY3" fmla="*/ 1501912 h 1501912"/>
                <a:gd name="connsiteX4" fmla="*/ 0 w 1501912"/>
                <a:gd name="connsiteY4" fmla="*/ 750956 h 1501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912" h="1501912">
                  <a:moveTo>
                    <a:pt x="0" y="750956"/>
                  </a:moveTo>
                  <a:cubicBezTo>
                    <a:pt x="0" y="336214"/>
                    <a:pt x="336214" y="0"/>
                    <a:pt x="750956" y="0"/>
                  </a:cubicBezTo>
                  <a:cubicBezTo>
                    <a:pt x="1165698" y="0"/>
                    <a:pt x="1501912" y="336214"/>
                    <a:pt x="1501912" y="750956"/>
                  </a:cubicBezTo>
                  <a:cubicBezTo>
                    <a:pt x="1501912" y="1165698"/>
                    <a:pt x="1165698" y="1501912"/>
                    <a:pt x="750956" y="1501912"/>
                  </a:cubicBezTo>
                  <a:cubicBezTo>
                    <a:pt x="336214" y="1501912"/>
                    <a:pt x="0" y="1165698"/>
                    <a:pt x="0" y="750956"/>
                  </a:cubicBezTo>
                  <a:close/>
                </a:path>
              </a:pathLst>
            </a:custGeom>
            <a:solidFill>
              <a:schemeClr val="accent5"/>
            </a:solidFill>
            <a:ln>
              <a:solidFill>
                <a:schemeClr val="tx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none" lIns="91440" tIns="45720" rIns="91440" bIns="4572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Hidden</a:t>
              </a:r>
              <a:br>
                <a:rPr kumimoji="0" lang="en-US" sz="2000" b="0" i="0" u="none" strike="noStrike" kern="1200" cap="none" spc="0" normalizeH="0" baseline="0" noProof="0" dirty="0">
                  <a:ln>
                    <a:noFill/>
                  </a:ln>
                  <a:solidFill>
                    <a:srgbClr val="FFFFFF"/>
                  </a:solidFill>
                  <a:effectLst/>
                  <a:uLnTx/>
                  <a:uFillTx/>
                  <a:latin typeface="Segoe UI"/>
                  <a:ea typeface="+mn-ea"/>
                  <a:cs typeface="+mn-cs"/>
                </a:rPr>
              </a:br>
              <a:r>
                <a:rPr kumimoji="0" lang="en-US" sz="2000" b="0" i="0" u="none" strike="noStrike" kern="1200" cap="none" spc="0" normalizeH="0" baseline="0" noProof="0" dirty="0">
                  <a:ln>
                    <a:noFill/>
                  </a:ln>
                  <a:solidFill>
                    <a:srgbClr val="FFFFFF"/>
                  </a:solidFill>
                  <a:effectLst/>
                  <a:uLnTx/>
                  <a:uFillTx/>
                  <a:latin typeface="Segoe UI"/>
                  <a:ea typeface="+mn-ea"/>
                  <a:cs typeface="+mn-cs"/>
                </a:rPr>
                <a:t>intersect</a:t>
              </a:r>
              <a:br>
                <a:rPr kumimoji="0" lang="en-US" sz="2000" b="0" i="0" u="none" strike="noStrike" kern="1200" cap="none" spc="0" normalizeH="0" baseline="0" noProof="0" dirty="0">
                  <a:ln>
                    <a:noFill/>
                  </a:ln>
                  <a:solidFill>
                    <a:srgbClr val="FFFFFF"/>
                  </a:solidFill>
                  <a:effectLst/>
                  <a:uLnTx/>
                  <a:uFillTx/>
                  <a:latin typeface="Segoe UI"/>
                  <a:ea typeface="+mn-ea"/>
                  <a:cs typeface="+mn-cs"/>
                </a:rPr>
              </a:br>
              <a:r>
                <a:rPr kumimoji="0" lang="en-US" sz="2000" b="0" i="0" u="none" strike="noStrike" kern="1200" cap="none" spc="0" normalizeH="0" baseline="0" noProof="0" dirty="0">
                  <a:ln>
                    <a:noFill/>
                  </a:ln>
                  <a:solidFill>
                    <a:srgbClr val="FFFFFF"/>
                  </a:solidFill>
                  <a:effectLst/>
                  <a:uLnTx/>
                  <a:uFillTx/>
                  <a:latin typeface="Segoe UI"/>
                  <a:ea typeface="+mn-ea"/>
                  <a:cs typeface="+mn-cs"/>
                </a:rPr>
                <a:t>table</a:t>
              </a:r>
            </a:p>
          </p:txBody>
        </p:sp>
        <p:cxnSp>
          <p:nvCxnSpPr>
            <p:cNvPr id="15" name="Straight Connector 14">
              <a:extLst>
                <a:ext uri="{FF2B5EF4-FFF2-40B4-BE49-F238E27FC236}">
                  <a16:creationId xmlns:a16="http://schemas.microsoft.com/office/drawing/2014/main" id="{1C6E0C22-04BD-4EC3-B79A-41D9A6EFC05E}"/>
                </a:ext>
              </a:extLst>
            </p:cNvPr>
            <p:cNvCxnSpPr>
              <a:cxnSpLocks/>
              <a:stCxn id="21" idx="3"/>
              <a:endCxn id="24" idx="1"/>
            </p:cNvCxnSpPr>
            <p:nvPr/>
          </p:nvCxnSpPr>
          <p:spPr>
            <a:xfrm>
              <a:off x="9769022" y="4538481"/>
              <a:ext cx="0" cy="213974"/>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D75BD246-3107-4B22-A706-293BD2034113}"/>
                </a:ext>
              </a:extLst>
            </p:cNvPr>
            <p:cNvSpPr/>
            <p:nvPr/>
          </p:nvSpPr>
          <p:spPr>
            <a:xfrm>
              <a:off x="9083404" y="4752455"/>
              <a:ext cx="1371236" cy="1371236"/>
            </a:xfrm>
            <a:custGeom>
              <a:avLst/>
              <a:gdLst>
                <a:gd name="connsiteX0" fmla="*/ 0 w 1501912"/>
                <a:gd name="connsiteY0" fmla="*/ 750956 h 1501912"/>
                <a:gd name="connsiteX1" fmla="*/ 750956 w 1501912"/>
                <a:gd name="connsiteY1" fmla="*/ 0 h 1501912"/>
                <a:gd name="connsiteX2" fmla="*/ 1501912 w 1501912"/>
                <a:gd name="connsiteY2" fmla="*/ 750956 h 1501912"/>
                <a:gd name="connsiteX3" fmla="*/ 750956 w 1501912"/>
                <a:gd name="connsiteY3" fmla="*/ 1501912 h 1501912"/>
                <a:gd name="connsiteX4" fmla="*/ 0 w 1501912"/>
                <a:gd name="connsiteY4" fmla="*/ 750956 h 1501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912" h="1501912">
                  <a:moveTo>
                    <a:pt x="0" y="750956"/>
                  </a:moveTo>
                  <a:cubicBezTo>
                    <a:pt x="0" y="336214"/>
                    <a:pt x="336214" y="0"/>
                    <a:pt x="750956" y="0"/>
                  </a:cubicBezTo>
                  <a:cubicBezTo>
                    <a:pt x="1165698" y="0"/>
                    <a:pt x="1501912" y="336214"/>
                    <a:pt x="1501912" y="750956"/>
                  </a:cubicBezTo>
                  <a:cubicBezTo>
                    <a:pt x="1501912" y="1165698"/>
                    <a:pt x="1165698" y="1501912"/>
                    <a:pt x="750956" y="1501912"/>
                  </a:cubicBezTo>
                  <a:cubicBezTo>
                    <a:pt x="336214" y="1501912"/>
                    <a:pt x="0" y="1165698"/>
                    <a:pt x="0" y="750956"/>
                  </a:cubicBezTo>
                  <a:close/>
                </a:path>
              </a:pathLst>
            </a:custGeom>
            <a:solidFill>
              <a:schemeClr val="bg1"/>
            </a:solidFill>
            <a:ln w="1905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91440" tIns="45720" rIns="91440" bIns="4572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Contacts</a:t>
              </a:r>
            </a:p>
          </p:txBody>
        </p:sp>
      </p:grpSp>
    </p:spTree>
    <p:extLst>
      <p:ext uri="{BB962C8B-B14F-4D97-AF65-F5344CB8AC3E}">
        <p14:creationId xmlns:p14="http://schemas.microsoft.com/office/powerpoint/2010/main" val="15689003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92443"/>
          </a:xfrm>
        </p:spPr>
        <p:txBody>
          <a:bodyPr/>
          <a:lstStyle/>
          <a:p>
            <a:r>
              <a:rPr lang="en-US" sz="3200" dirty="0"/>
              <a:t>Dataverse concepts</a:t>
            </a:r>
          </a:p>
        </p:txBody>
      </p:sp>
      <p:sp>
        <p:nvSpPr>
          <p:cNvPr id="2" name="Text Placeholder 1">
            <a:extLst>
              <a:ext uri="{FF2B5EF4-FFF2-40B4-BE49-F238E27FC236}">
                <a16:creationId xmlns:a16="http://schemas.microsoft.com/office/drawing/2014/main" id="{B6B6B67B-5758-4C39-8DC7-3B780C245984}"/>
              </a:ext>
            </a:extLst>
          </p:cNvPr>
          <p:cNvSpPr>
            <a:spLocks noGrp="1"/>
          </p:cNvSpPr>
          <p:nvPr>
            <p:ph type="body" sz="quarter" idx="10"/>
          </p:nvPr>
        </p:nvSpPr>
        <p:spPr>
          <a:xfrm>
            <a:off x="457831" y="1457325"/>
            <a:ext cx="3388996" cy="3388996"/>
          </a:xfrm>
          <a:solidFill>
            <a:schemeClr val="bg1">
              <a:lumMod val="95000"/>
            </a:schemeClr>
          </a:solidFill>
        </p:spPr>
        <p:txBody>
          <a:bodyPr/>
          <a:lstStyle/>
          <a:p>
            <a:pPr marL="228600" lvl="1" indent="0" algn="ctr">
              <a:buNone/>
            </a:pPr>
            <a:r>
              <a:rPr lang="en-US" sz="2800" dirty="0">
                <a:latin typeface="+mj-lt"/>
              </a:rPr>
              <a:t>Tables</a:t>
            </a:r>
          </a:p>
        </p:txBody>
      </p:sp>
      <p:sp>
        <p:nvSpPr>
          <p:cNvPr id="3" name="Text Placeholder 2">
            <a:extLst>
              <a:ext uri="{FF2B5EF4-FFF2-40B4-BE49-F238E27FC236}">
                <a16:creationId xmlns:a16="http://schemas.microsoft.com/office/drawing/2014/main" id="{F6F0B6C6-8460-4789-9377-A451F0E35CA9}"/>
              </a:ext>
            </a:extLst>
          </p:cNvPr>
          <p:cNvSpPr>
            <a:spLocks noGrp="1"/>
          </p:cNvSpPr>
          <p:nvPr>
            <p:ph type="body" sz="quarter" idx="11"/>
          </p:nvPr>
        </p:nvSpPr>
        <p:spPr>
          <a:xfrm>
            <a:off x="4408863" y="1457325"/>
            <a:ext cx="3388996" cy="3388996"/>
          </a:xfrm>
          <a:solidFill>
            <a:schemeClr val="bg1">
              <a:lumMod val="95000"/>
            </a:schemeClr>
          </a:solidFill>
        </p:spPr>
        <p:txBody>
          <a:bodyPr/>
          <a:lstStyle/>
          <a:p>
            <a:pPr marL="228600" lvl="1" indent="0" algn="ctr">
              <a:buNone/>
            </a:pPr>
            <a:r>
              <a:rPr lang="en-US" sz="2800" dirty="0">
                <a:latin typeface="+mj-lt"/>
              </a:rPr>
              <a:t>Processes and automation*</a:t>
            </a:r>
          </a:p>
        </p:txBody>
      </p:sp>
      <p:sp>
        <p:nvSpPr>
          <p:cNvPr id="4" name="Text Placeholder 3">
            <a:extLst>
              <a:ext uri="{FF2B5EF4-FFF2-40B4-BE49-F238E27FC236}">
                <a16:creationId xmlns:a16="http://schemas.microsoft.com/office/drawing/2014/main" id="{F6E4A67B-6A13-40CE-A448-C134FE307E1B}"/>
              </a:ext>
            </a:extLst>
          </p:cNvPr>
          <p:cNvSpPr>
            <a:spLocks noGrp="1"/>
          </p:cNvSpPr>
          <p:nvPr>
            <p:ph type="body" sz="quarter" idx="12"/>
          </p:nvPr>
        </p:nvSpPr>
        <p:spPr>
          <a:xfrm>
            <a:off x="8359894" y="1457325"/>
            <a:ext cx="3388996" cy="3388996"/>
          </a:xfrm>
          <a:solidFill>
            <a:schemeClr val="bg1">
              <a:lumMod val="95000"/>
            </a:schemeClr>
          </a:solidFill>
        </p:spPr>
        <p:txBody>
          <a:bodyPr/>
          <a:lstStyle/>
          <a:p>
            <a:pPr marL="228600" lvl="1" indent="0" algn="ctr">
              <a:buNone/>
            </a:pPr>
            <a:r>
              <a:rPr lang="en-US" sz="2800" dirty="0">
                <a:latin typeface="+mj-lt"/>
              </a:rPr>
              <a:t>Security</a:t>
            </a:r>
          </a:p>
        </p:txBody>
      </p:sp>
      <p:sp>
        <p:nvSpPr>
          <p:cNvPr id="6" name="TextBox 5">
            <a:extLst>
              <a:ext uri="{FF2B5EF4-FFF2-40B4-BE49-F238E27FC236}">
                <a16:creationId xmlns:a16="http://schemas.microsoft.com/office/drawing/2014/main" id="{586524C8-9EED-4CEC-AC17-4B0E595435C4}"/>
              </a:ext>
            </a:extLst>
          </p:cNvPr>
          <p:cNvSpPr txBox="1"/>
          <p:nvPr/>
        </p:nvSpPr>
        <p:spPr>
          <a:xfrm>
            <a:off x="5969000" y="5898901"/>
            <a:ext cx="6096000" cy="338554"/>
          </a:xfrm>
          <a:prstGeom prst="rect">
            <a:avLst/>
          </a:prstGeom>
          <a:solidFill>
            <a:schemeClr val="bg1">
              <a:lumMod val="95000"/>
            </a:schemeClr>
          </a:solidFill>
        </p:spPr>
        <p:txBody>
          <a:bodyPr wrap="square" rtlCol="0">
            <a:spAutoFit/>
          </a:bodyPr>
          <a:lstStyle/>
          <a:p>
            <a:pPr marL="0" indent="0" algn="r" defTabSz="914367">
              <a:spcBef>
                <a:spcPts val="600"/>
              </a:spcBef>
              <a:spcAft>
                <a:spcPts val="900"/>
              </a:spcAft>
              <a:buSzTx/>
              <a:buFontTx/>
              <a:buNone/>
            </a:pPr>
            <a:r>
              <a:rPr lang="en-US" sz="1600" dirty="0">
                <a:solidFill>
                  <a:srgbClr val="000000"/>
                </a:solidFill>
                <a:latin typeface="Segoe UI"/>
                <a:cs typeface="+mn-cs"/>
              </a:rPr>
              <a:t>* We discuss process and automation in depth later in the course</a:t>
            </a:r>
          </a:p>
        </p:txBody>
      </p:sp>
    </p:spTree>
    <p:extLst>
      <p:ext uri="{BB962C8B-B14F-4D97-AF65-F5344CB8AC3E}">
        <p14:creationId xmlns:p14="http://schemas.microsoft.com/office/powerpoint/2010/main" val="153399156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A881-F86F-4DE3-BDBF-5AB6FAF4A15B}"/>
              </a:ext>
            </a:extLst>
          </p:cNvPr>
          <p:cNvSpPr>
            <a:spLocks noGrp="1"/>
          </p:cNvSpPr>
          <p:nvPr>
            <p:ph type="title"/>
          </p:nvPr>
        </p:nvSpPr>
        <p:spPr>
          <a:xfrm>
            <a:off x="588263" y="457200"/>
            <a:ext cx="11018520" cy="492443"/>
          </a:xfrm>
        </p:spPr>
        <p:txBody>
          <a:bodyPr/>
          <a:lstStyle/>
          <a:p>
            <a:r>
              <a:rPr lang="en-US" sz="3200" dirty="0"/>
              <a:t>Relationship types – N:N (connections)</a:t>
            </a:r>
          </a:p>
        </p:txBody>
      </p:sp>
      <p:sp>
        <p:nvSpPr>
          <p:cNvPr id="6" name="Rectangle 5">
            <a:extLst>
              <a:ext uri="{FF2B5EF4-FFF2-40B4-BE49-F238E27FC236}">
                <a16:creationId xmlns:a16="http://schemas.microsoft.com/office/drawing/2014/main" id="{4789E52D-6308-4082-A1B1-0F597B49A2CB}"/>
              </a:ext>
            </a:extLst>
          </p:cNvPr>
          <p:cNvSpPr/>
          <p:nvPr/>
        </p:nvSpPr>
        <p:spPr bwMode="auto">
          <a:xfrm>
            <a:off x="584200" y="1436689"/>
            <a:ext cx="3460675" cy="199231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600"/>
              </a:spcBef>
              <a:spcAft>
                <a:spcPts val="3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Defines a connection between table rows without creating a formal relationship</a:t>
            </a:r>
          </a:p>
        </p:txBody>
      </p:sp>
      <p:sp>
        <p:nvSpPr>
          <p:cNvPr id="9" name="Rectangle 8">
            <a:extLst>
              <a:ext uri="{FF2B5EF4-FFF2-40B4-BE49-F238E27FC236}">
                <a16:creationId xmlns:a16="http://schemas.microsoft.com/office/drawing/2014/main" id="{E1FD03E8-105C-4610-A8D8-96A6D862E66D}"/>
              </a:ext>
            </a:extLst>
          </p:cNvPr>
          <p:cNvSpPr/>
          <p:nvPr/>
        </p:nvSpPr>
        <p:spPr bwMode="auto">
          <a:xfrm>
            <a:off x="584200" y="3802125"/>
            <a:ext cx="3460675" cy="161918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1800"/>
              </a:spcBef>
              <a:spcAft>
                <a:spcPts val="1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Connection roles:</a:t>
            </a:r>
          </a:p>
          <a:p>
            <a:pPr marL="0" marR="0" lvl="0" indent="0" algn="l" defTabSz="914367" rtl="0" eaLnBrk="1" fontAlgn="auto" latinLnBrk="0" hangingPunct="1">
              <a:lnSpc>
                <a:spcPct val="100000"/>
              </a:lnSpc>
              <a:spcBef>
                <a:spcPts val="600"/>
              </a:spcBef>
              <a:spcAft>
                <a:spcPts val="100"/>
              </a:spcAft>
              <a:buClrTx/>
              <a:buSzTx/>
              <a:buFontTx/>
              <a:buNone/>
              <a:tabLst/>
              <a:defRPr/>
            </a:pPr>
            <a:r>
              <a:rPr kumimoji="0" lang="en-US" sz="2000" b="0" i="0" u="none" strike="noStrike" kern="1200" cap="none" spc="0" normalizeH="0" baseline="0" noProof="0" dirty="0">
                <a:ln>
                  <a:noFill/>
                </a:ln>
                <a:solidFill>
                  <a:srgbClr val="000000"/>
                </a:solidFill>
                <a:effectLst/>
                <a:uLnTx/>
                <a:uFillTx/>
                <a:ea typeface="+mn-ea"/>
                <a:cs typeface="+mn-cs"/>
              </a:rPr>
              <a:t>Name</a:t>
            </a:r>
          </a:p>
          <a:p>
            <a:pPr marL="0" marR="0" lvl="0" indent="0" algn="l" defTabSz="914367" rtl="0" eaLnBrk="1" fontAlgn="auto" latinLnBrk="0" hangingPunct="1">
              <a:lnSpc>
                <a:spcPct val="100000"/>
              </a:lnSpc>
              <a:spcBef>
                <a:spcPts val="600"/>
              </a:spcBef>
              <a:spcAft>
                <a:spcPts val="100"/>
              </a:spcAft>
              <a:buClrTx/>
              <a:buSzTx/>
              <a:buFontTx/>
              <a:buNone/>
              <a:tabLst/>
              <a:defRPr/>
            </a:pPr>
            <a:r>
              <a:rPr kumimoji="0" lang="en-US" sz="2000" b="0" i="0" u="none" strike="noStrike" kern="1200" cap="none" spc="0" normalizeH="0" baseline="0" noProof="0" dirty="0">
                <a:ln>
                  <a:noFill/>
                </a:ln>
                <a:solidFill>
                  <a:srgbClr val="000000"/>
                </a:solidFill>
                <a:effectLst/>
                <a:uLnTx/>
                <a:uFillTx/>
                <a:ea typeface="+mn-ea"/>
                <a:cs typeface="+mn-cs"/>
              </a:rPr>
              <a:t>Connection role category</a:t>
            </a:r>
          </a:p>
          <a:p>
            <a:pPr marL="0" marR="0" lvl="0" indent="0" algn="l" defTabSz="914367" rtl="0" eaLnBrk="1" fontAlgn="auto" latinLnBrk="0" hangingPunct="1">
              <a:lnSpc>
                <a:spcPct val="100000"/>
              </a:lnSpc>
              <a:spcBef>
                <a:spcPts val="600"/>
              </a:spcBef>
              <a:spcAft>
                <a:spcPts val="100"/>
              </a:spcAft>
              <a:buClrTx/>
              <a:buSzTx/>
              <a:buFontTx/>
              <a:buNone/>
              <a:tabLst/>
              <a:defRPr/>
            </a:pPr>
            <a:r>
              <a:rPr kumimoji="0" lang="en-US" sz="2000" b="0" i="0" u="none" strike="noStrike" kern="1200" cap="none" spc="0" normalizeH="0" baseline="0" noProof="0" dirty="0">
                <a:ln>
                  <a:noFill/>
                </a:ln>
                <a:solidFill>
                  <a:srgbClr val="000000"/>
                </a:solidFill>
                <a:effectLst/>
                <a:uLnTx/>
                <a:uFillTx/>
                <a:ea typeface="+mn-ea"/>
                <a:cs typeface="+mn-cs"/>
              </a:rPr>
              <a:t>Description</a:t>
            </a:r>
            <a:endParaRPr kumimoji="0" lang="en-US" sz="2400" b="0" i="0" u="none" strike="noStrike" kern="1200" cap="none" spc="0" normalizeH="0" baseline="0" noProof="0" dirty="0">
              <a:ln>
                <a:noFill/>
              </a:ln>
              <a:solidFill>
                <a:srgbClr val="000000"/>
              </a:solidFill>
              <a:effectLst/>
              <a:uLnTx/>
              <a:uFillTx/>
              <a:ea typeface="+mn-ea"/>
              <a:cs typeface="+mn-cs"/>
            </a:endParaRPr>
          </a:p>
        </p:txBody>
      </p:sp>
      <p:pic>
        <p:nvPicPr>
          <p:cNvPr id="8" name="Picture 7" descr="Screenshot of a webpage showing information of a new connection">
            <a:extLst>
              <a:ext uri="{FF2B5EF4-FFF2-40B4-BE49-F238E27FC236}">
                <a16:creationId xmlns:a16="http://schemas.microsoft.com/office/drawing/2014/main" id="{676DE0E8-A8EF-4783-B7C5-DC71EBA30466}"/>
              </a:ext>
            </a:extLst>
          </p:cNvPr>
          <p:cNvPicPr/>
          <p:nvPr/>
        </p:nvPicPr>
        <p:blipFill rotWithShape="1">
          <a:blip r:embed="rId3"/>
          <a:srcRect l="-2236" t="-31980" r="-2022" b="-38369"/>
          <a:stretch/>
        </p:blipFill>
        <p:spPr>
          <a:xfrm>
            <a:off x="4420290" y="1443163"/>
            <a:ext cx="6926219" cy="3991235"/>
          </a:xfrm>
          <a:prstGeom prst="rect">
            <a:avLst/>
          </a:prstGeom>
          <a:noFill/>
          <a:ln w="19050">
            <a:solidFill>
              <a:srgbClr val="742774"/>
            </a:solidFill>
            <a:headEnd type="none" w="med" len="med"/>
            <a:tailEnd type="none" w="med" len="med"/>
          </a:ln>
          <a:effectLst/>
        </p:spPr>
      </p:pic>
    </p:spTree>
    <p:extLst>
      <p:ext uri="{BB962C8B-B14F-4D97-AF65-F5344CB8AC3E}">
        <p14:creationId xmlns:p14="http://schemas.microsoft.com/office/powerpoint/2010/main" val="25254216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83B0-D597-4E07-B881-230426888457}"/>
              </a:ext>
            </a:extLst>
          </p:cNvPr>
          <p:cNvSpPr>
            <a:spLocks noGrp="1"/>
          </p:cNvSpPr>
          <p:nvPr>
            <p:ph type="title"/>
          </p:nvPr>
        </p:nvSpPr>
        <p:spPr>
          <a:xfrm>
            <a:off x="588263" y="457200"/>
            <a:ext cx="11018520" cy="492443"/>
          </a:xfrm>
        </p:spPr>
        <p:txBody>
          <a:bodyPr/>
          <a:lstStyle/>
          <a:p>
            <a:r>
              <a:rPr lang="en-US" sz="3200" dirty="0"/>
              <a:t>Relationship behaviors	</a:t>
            </a:r>
          </a:p>
        </p:txBody>
      </p:sp>
      <p:sp>
        <p:nvSpPr>
          <p:cNvPr id="24" name="Freeform: Shape 23">
            <a:extLst>
              <a:ext uri="{FF2B5EF4-FFF2-40B4-BE49-F238E27FC236}">
                <a16:creationId xmlns:a16="http://schemas.microsoft.com/office/drawing/2014/main" id="{DD400B02-D95E-49E3-87CB-6EC7D2224865}"/>
              </a:ext>
            </a:extLst>
          </p:cNvPr>
          <p:cNvSpPr/>
          <p:nvPr/>
        </p:nvSpPr>
        <p:spPr>
          <a:xfrm>
            <a:off x="584201" y="1410493"/>
            <a:ext cx="2633472" cy="1365475"/>
          </a:xfrm>
          <a:custGeom>
            <a:avLst/>
            <a:gdLst>
              <a:gd name="connsiteX0" fmla="*/ 0 w 2378786"/>
              <a:gd name="connsiteY0" fmla="*/ 0 h 1189393"/>
              <a:gd name="connsiteX1" fmla="*/ 2378786 w 2378786"/>
              <a:gd name="connsiteY1" fmla="*/ 0 h 1189393"/>
              <a:gd name="connsiteX2" fmla="*/ 2378786 w 2378786"/>
              <a:gd name="connsiteY2" fmla="*/ 1189393 h 1189393"/>
              <a:gd name="connsiteX3" fmla="*/ 0 w 2378786"/>
              <a:gd name="connsiteY3" fmla="*/ 1189393 h 1189393"/>
              <a:gd name="connsiteX4" fmla="*/ 0 w 2378786"/>
              <a:gd name="connsiteY4" fmla="*/ 0 h 1189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86" h="1189393">
                <a:moveTo>
                  <a:pt x="0" y="0"/>
                </a:moveTo>
                <a:lnTo>
                  <a:pt x="2378786" y="0"/>
                </a:lnTo>
                <a:lnTo>
                  <a:pt x="2378786" y="1189393"/>
                </a:lnTo>
                <a:lnTo>
                  <a:pt x="0" y="118939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Preserve data integrity</a:t>
            </a:r>
          </a:p>
        </p:txBody>
      </p:sp>
      <p:sp>
        <p:nvSpPr>
          <p:cNvPr id="25" name="Freeform: Shape 24">
            <a:extLst>
              <a:ext uri="{FF2B5EF4-FFF2-40B4-BE49-F238E27FC236}">
                <a16:creationId xmlns:a16="http://schemas.microsoft.com/office/drawing/2014/main" id="{1C9F1BC5-B527-41BD-AF25-10C0CD37D8C9}"/>
              </a:ext>
            </a:extLst>
          </p:cNvPr>
          <p:cNvSpPr/>
          <p:nvPr/>
        </p:nvSpPr>
        <p:spPr>
          <a:xfrm>
            <a:off x="3545273" y="1410492"/>
            <a:ext cx="2633472" cy="1365475"/>
          </a:xfrm>
          <a:custGeom>
            <a:avLst/>
            <a:gdLst>
              <a:gd name="connsiteX0" fmla="*/ 0 w 2378786"/>
              <a:gd name="connsiteY0" fmla="*/ 0 h 1189393"/>
              <a:gd name="connsiteX1" fmla="*/ 2378786 w 2378786"/>
              <a:gd name="connsiteY1" fmla="*/ 0 h 1189393"/>
              <a:gd name="connsiteX2" fmla="*/ 2378786 w 2378786"/>
              <a:gd name="connsiteY2" fmla="*/ 1189393 h 1189393"/>
              <a:gd name="connsiteX3" fmla="*/ 0 w 2378786"/>
              <a:gd name="connsiteY3" fmla="*/ 1189393 h 1189393"/>
              <a:gd name="connsiteX4" fmla="*/ 0 w 2378786"/>
              <a:gd name="connsiteY4" fmla="*/ 0 h 1189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86" h="1189393">
                <a:moveTo>
                  <a:pt x="0" y="0"/>
                </a:moveTo>
                <a:lnTo>
                  <a:pt x="2378786" y="0"/>
                </a:lnTo>
                <a:lnTo>
                  <a:pt x="2378786" y="1189393"/>
                </a:lnTo>
                <a:lnTo>
                  <a:pt x="0" y="118939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Rollup</a:t>
            </a:r>
            <a:br>
              <a:rPr kumimoji="0" lang="en-US" sz="2400" b="0" i="0" u="none" strike="noStrike" kern="1200" cap="none" spc="0" normalizeH="0" baseline="0" noProof="0" dirty="0">
                <a:ln>
                  <a:noFill/>
                </a:ln>
                <a:solidFill>
                  <a:srgbClr val="000000"/>
                </a:solidFill>
                <a:effectLst/>
                <a:uLnTx/>
                <a:uFillTx/>
                <a:ea typeface="+mn-ea"/>
                <a:cs typeface="+mn-cs"/>
              </a:rPr>
            </a:br>
            <a:r>
              <a:rPr kumimoji="0" lang="en-US" sz="2400" b="0" i="0" u="none" strike="noStrike" kern="1200" cap="none" spc="0" normalizeH="0" baseline="0" noProof="0" dirty="0">
                <a:ln>
                  <a:noFill/>
                </a:ln>
                <a:solidFill>
                  <a:srgbClr val="000000"/>
                </a:solidFill>
                <a:effectLst/>
                <a:uLnTx/>
                <a:uFillTx/>
                <a:ea typeface="+mn-ea"/>
                <a:cs typeface="+mn-cs"/>
              </a:rPr>
              <a:t>activity view</a:t>
            </a:r>
          </a:p>
        </p:txBody>
      </p:sp>
      <p:sp>
        <p:nvSpPr>
          <p:cNvPr id="26" name="Freeform: Shape 25">
            <a:extLst>
              <a:ext uri="{FF2B5EF4-FFF2-40B4-BE49-F238E27FC236}">
                <a16:creationId xmlns:a16="http://schemas.microsoft.com/office/drawing/2014/main" id="{93D74647-9B1B-47E6-AD3D-B91525F11959}"/>
              </a:ext>
            </a:extLst>
          </p:cNvPr>
          <p:cNvSpPr/>
          <p:nvPr/>
        </p:nvSpPr>
        <p:spPr>
          <a:xfrm>
            <a:off x="3545273" y="3144055"/>
            <a:ext cx="2633472" cy="1365475"/>
          </a:xfrm>
          <a:custGeom>
            <a:avLst/>
            <a:gdLst>
              <a:gd name="connsiteX0" fmla="*/ 0 w 2378786"/>
              <a:gd name="connsiteY0" fmla="*/ 0 h 1189393"/>
              <a:gd name="connsiteX1" fmla="*/ 2378786 w 2378786"/>
              <a:gd name="connsiteY1" fmla="*/ 0 h 1189393"/>
              <a:gd name="connsiteX2" fmla="*/ 2378786 w 2378786"/>
              <a:gd name="connsiteY2" fmla="*/ 1189393 h 1189393"/>
              <a:gd name="connsiteX3" fmla="*/ 0 w 2378786"/>
              <a:gd name="connsiteY3" fmla="*/ 1189393 h 1189393"/>
              <a:gd name="connsiteX4" fmla="*/ 0 w 2378786"/>
              <a:gd name="connsiteY4" fmla="*/ 0 h 1189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86" h="1189393">
                <a:moveTo>
                  <a:pt x="0" y="0"/>
                </a:moveTo>
                <a:lnTo>
                  <a:pt x="2378786" y="0"/>
                </a:lnTo>
                <a:lnTo>
                  <a:pt x="2378786" y="1189393"/>
                </a:lnTo>
                <a:lnTo>
                  <a:pt x="0" y="118939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Automate</a:t>
            </a:r>
            <a:br>
              <a:rPr kumimoji="0" lang="en-US" sz="2400" b="0" i="0" u="none" strike="noStrike" kern="1200" cap="none" spc="0" normalizeH="0" baseline="0" noProof="0" dirty="0">
                <a:ln>
                  <a:noFill/>
                </a:ln>
                <a:solidFill>
                  <a:srgbClr val="000000"/>
                </a:solidFill>
                <a:effectLst/>
                <a:uLnTx/>
                <a:uFillTx/>
                <a:ea typeface="+mn-ea"/>
                <a:cs typeface="+mn-cs"/>
              </a:rPr>
            </a:br>
            <a:r>
              <a:rPr kumimoji="0" lang="en-US" sz="2400" b="0" i="0" u="none" strike="noStrike" kern="1200" cap="none" spc="0" normalizeH="0" baseline="0" noProof="0" dirty="0">
                <a:ln>
                  <a:noFill/>
                </a:ln>
                <a:solidFill>
                  <a:srgbClr val="000000"/>
                </a:solidFill>
                <a:effectLst/>
                <a:uLnTx/>
                <a:uFillTx/>
                <a:ea typeface="+mn-ea"/>
                <a:cs typeface="+mn-cs"/>
              </a:rPr>
              <a:t>business processes</a:t>
            </a:r>
          </a:p>
        </p:txBody>
      </p:sp>
      <p:sp>
        <p:nvSpPr>
          <p:cNvPr id="27" name="Freeform: Shape 26">
            <a:extLst>
              <a:ext uri="{FF2B5EF4-FFF2-40B4-BE49-F238E27FC236}">
                <a16:creationId xmlns:a16="http://schemas.microsoft.com/office/drawing/2014/main" id="{7B0684C2-E951-4A75-8B3B-D97CCFD901BE}"/>
              </a:ext>
            </a:extLst>
          </p:cNvPr>
          <p:cNvSpPr/>
          <p:nvPr/>
        </p:nvSpPr>
        <p:spPr>
          <a:xfrm>
            <a:off x="607608" y="3144055"/>
            <a:ext cx="2633472" cy="1365475"/>
          </a:xfrm>
          <a:custGeom>
            <a:avLst/>
            <a:gdLst>
              <a:gd name="connsiteX0" fmla="*/ 0 w 2378786"/>
              <a:gd name="connsiteY0" fmla="*/ 0 h 1189393"/>
              <a:gd name="connsiteX1" fmla="*/ 2378786 w 2378786"/>
              <a:gd name="connsiteY1" fmla="*/ 0 h 1189393"/>
              <a:gd name="connsiteX2" fmla="*/ 2378786 w 2378786"/>
              <a:gd name="connsiteY2" fmla="*/ 1189393 h 1189393"/>
              <a:gd name="connsiteX3" fmla="*/ 0 w 2378786"/>
              <a:gd name="connsiteY3" fmla="*/ 1189393 h 1189393"/>
              <a:gd name="connsiteX4" fmla="*/ 0 w 2378786"/>
              <a:gd name="connsiteY4" fmla="*/ 0 h 1189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86" h="1189393">
                <a:moveTo>
                  <a:pt x="0" y="0"/>
                </a:moveTo>
                <a:lnTo>
                  <a:pt x="2378786" y="0"/>
                </a:lnTo>
                <a:lnTo>
                  <a:pt x="2378786" y="1189393"/>
                </a:lnTo>
                <a:lnTo>
                  <a:pt x="0" y="118939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Parental relationships </a:t>
            </a:r>
          </a:p>
        </p:txBody>
      </p:sp>
      <p:pic>
        <p:nvPicPr>
          <p:cNvPr id="4" name="Picture 3">
            <a:extLst>
              <a:ext uri="{FF2B5EF4-FFF2-40B4-BE49-F238E27FC236}">
                <a16:creationId xmlns:a16="http://schemas.microsoft.com/office/drawing/2014/main" id="{2076FE98-6C01-4C59-A1B5-722C82B8553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650346" y="1476407"/>
            <a:ext cx="5146586" cy="2991453"/>
          </a:xfrm>
          <a:prstGeom prst="rect">
            <a:avLst/>
          </a:prstGeom>
          <a:ln w="3175">
            <a:solidFill>
              <a:schemeClr val="tx1"/>
            </a:solidFill>
          </a:ln>
        </p:spPr>
      </p:pic>
    </p:spTree>
    <p:extLst>
      <p:ext uri="{BB962C8B-B14F-4D97-AF65-F5344CB8AC3E}">
        <p14:creationId xmlns:p14="http://schemas.microsoft.com/office/powerpoint/2010/main" val="35800047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854C-B0BF-4D47-A884-C31211ECC70C}"/>
              </a:ext>
            </a:extLst>
          </p:cNvPr>
          <p:cNvSpPr>
            <a:spLocks noGrp="1"/>
          </p:cNvSpPr>
          <p:nvPr>
            <p:ph type="title"/>
          </p:nvPr>
        </p:nvSpPr>
        <p:spPr>
          <a:xfrm>
            <a:off x="588263" y="352613"/>
            <a:ext cx="11018520" cy="492443"/>
          </a:xfrm>
        </p:spPr>
        <p:txBody>
          <a:bodyPr/>
          <a:lstStyle/>
          <a:p>
            <a:r>
              <a:rPr lang="en-US" sz="3200" dirty="0"/>
              <a:t>Configure administration settings </a:t>
            </a:r>
          </a:p>
        </p:txBody>
      </p:sp>
      <p:pic>
        <p:nvPicPr>
          <p:cNvPr id="4" name="Picture 3" descr="Graphical user interface, application, website&#10;&#10;Description automatically generated">
            <a:extLst>
              <a:ext uri="{FF2B5EF4-FFF2-40B4-BE49-F238E27FC236}">
                <a16:creationId xmlns:a16="http://schemas.microsoft.com/office/drawing/2014/main" id="{017015D8-CAD9-4140-B789-B70939D9FCE9}"/>
              </a:ext>
            </a:extLst>
          </p:cNvPr>
          <p:cNvPicPr>
            <a:picLocks noChangeAspect="1"/>
          </p:cNvPicPr>
          <p:nvPr/>
        </p:nvPicPr>
        <p:blipFill>
          <a:blip r:embed="rId3"/>
          <a:stretch>
            <a:fillRect/>
          </a:stretch>
        </p:blipFill>
        <p:spPr>
          <a:xfrm>
            <a:off x="8072991" y="1143000"/>
            <a:ext cx="2397630" cy="4572000"/>
          </a:xfrm>
          <a:prstGeom prst="rect">
            <a:avLst/>
          </a:prstGeom>
          <a:ln>
            <a:solidFill>
              <a:schemeClr val="tx1"/>
            </a:solidFill>
          </a:ln>
        </p:spPr>
      </p:pic>
      <p:sp>
        <p:nvSpPr>
          <p:cNvPr id="6" name="Rectangle 5">
            <a:extLst>
              <a:ext uri="{FF2B5EF4-FFF2-40B4-BE49-F238E27FC236}">
                <a16:creationId xmlns:a16="http://schemas.microsoft.com/office/drawing/2014/main" id="{F4DA7BB2-BB9B-4A58-B53B-56FB8E73EC27}"/>
              </a:ext>
            </a:extLst>
          </p:cNvPr>
          <p:cNvSpPr/>
          <p:nvPr/>
        </p:nvSpPr>
        <p:spPr bwMode="auto">
          <a:xfrm>
            <a:off x="588263" y="1099303"/>
            <a:ext cx="5363275" cy="439882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37160" bIns="137160"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j-lt"/>
                <a:ea typeface="+mn-ea"/>
                <a:cs typeface="+mn-cs"/>
              </a:rPr>
              <a:t>Configure in Microsoft Power Platform admin center</a:t>
            </a: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Microsoft Power Platform settings</a:t>
            </a: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Themes</a:t>
            </a: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Notifications</a:t>
            </a: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Password</a:t>
            </a: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Contact preferences</a:t>
            </a:r>
          </a:p>
        </p:txBody>
      </p:sp>
    </p:spTree>
    <p:extLst>
      <p:ext uri="{BB962C8B-B14F-4D97-AF65-F5344CB8AC3E}">
        <p14:creationId xmlns:p14="http://schemas.microsoft.com/office/powerpoint/2010/main" val="404259673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2912-A0E6-494B-A837-5C59A3FC0EDD}"/>
              </a:ext>
            </a:extLst>
          </p:cNvPr>
          <p:cNvSpPr>
            <a:spLocks noGrp="1"/>
          </p:cNvSpPr>
          <p:nvPr>
            <p:ph type="title"/>
          </p:nvPr>
        </p:nvSpPr>
        <p:spPr/>
        <p:txBody>
          <a:bodyPr/>
          <a:lstStyle/>
          <a:p>
            <a:r>
              <a:rPr lang="en-US" dirty="0"/>
              <a:t>Demo</a:t>
            </a:r>
          </a:p>
        </p:txBody>
      </p:sp>
      <p:pic>
        <p:nvPicPr>
          <p:cNvPr id="5" name="Picture Placeholder 4" descr="Puzzle outline">
            <a:extLst>
              <a:ext uri="{FF2B5EF4-FFF2-40B4-BE49-F238E27FC236}">
                <a16:creationId xmlns:a16="http://schemas.microsoft.com/office/drawing/2014/main" id="{8B86C065-A5AD-45D4-9706-C51AF1F25F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p:pic>
    </p:spTree>
    <p:extLst>
      <p:ext uri="{BB962C8B-B14F-4D97-AF65-F5344CB8AC3E}">
        <p14:creationId xmlns:p14="http://schemas.microsoft.com/office/powerpoint/2010/main" val="26504449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D69-E66C-4883-81F1-B454B3EE7C51}"/>
              </a:ext>
            </a:extLst>
          </p:cNvPr>
          <p:cNvSpPr>
            <a:spLocks noGrp="1"/>
          </p:cNvSpPr>
          <p:nvPr>
            <p:ph type="title"/>
          </p:nvPr>
        </p:nvSpPr>
        <p:spPr>
          <a:xfrm>
            <a:off x="588263" y="457200"/>
            <a:ext cx="11018520" cy="492443"/>
          </a:xfrm>
        </p:spPr>
        <p:txBody>
          <a:bodyPr/>
          <a:lstStyle/>
          <a:p>
            <a:r>
              <a:rPr lang="en-US" sz="3200" dirty="0"/>
              <a:t>Configure duplicate detection settings</a:t>
            </a:r>
          </a:p>
        </p:txBody>
      </p:sp>
      <p:pic>
        <p:nvPicPr>
          <p:cNvPr id="4" name="Picture 3" descr="Graphical user interface, text, application&#10;&#10;Description automatically generated">
            <a:extLst>
              <a:ext uri="{FF2B5EF4-FFF2-40B4-BE49-F238E27FC236}">
                <a16:creationId xmlns:a16="http://schemas.microsoft.com/office/drawing/2014/main" id="{E043A6A7-5DC5-4EBF-98EB-C7357B6C8756}"/>
              </a:ext>
            </a:extLst>
          </p:cNvPr>
          <p:cNvPicPr>
            <a:picLocks noChangeAspect="1"/>
          </p:cNvPicPr>
          <p:nvPr/>
        </p:nvPicPr>
        <p:blipFill>
          <a:blip r:embed="rId3"/>
          <a:stretch>
            <a:fillRect/>
          </a:stretch>
        </p:blipFill>
        <p:spPr>
          <a:xfrm>
            <a:off x="4937845" y="1334017"/>
            <a:ext cx="6598986" cy="4001520"/>
          </a:xfrm>
          <a:prstGeom prst="rect">
            <a:avLst/>
          </a:prstGeom>
          <a:ln>
            <a:solidFill>
              <a:schemeClr val="tx1"/>
            </a:solidFill>
          </a:ln>
        </p:spPr>
      </p:pic>
      <p:sp>
        <p:nvSpPr>
          <p:cNvPr id="6" name="Rectangle 5">
            <a:extLst>
              <a:ext uri="{FF2B5EF4-FFF2-40B4-BE49-F238E27FC236}">
                <a16:creationId xmlns:a16="http://schemas.microsoft.com/office/drawing/2014/main" id="{0B44F6C9-BCAC-4DEC-BFE0-45124652568B}"/>
              </a:ext>
            </a:extLst>
          </p:cNvPr>
          <p:cNvSpPr/>
          <p:nvPr/>
        </p:nvSpPr>
        <p:spPr bwMode="auto">
          <a:xfrm>
            <a:off x="588263" y="1298848"/>
            <a:ext cx="4100968" cy="407240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37160" bIns="13716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j-lt"/>
                <a:ea typeface="+mn-ea"/>
                <a:cs typeface="+mn-cs"/>
              </a:rPr>
              <a:t>Keep data clean</a:t>
            </a: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Alert potential duplicates when creating or updating records in model-driven apps</a:t>
            </a: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Define rules to determine potential duplicate data</a:t>
            </a:r>
          </a:p>
        </p:txBody>
      </p:sp>
      <p:sp>
        <p:nvSpPr>
          <p:cNvPr id="5" name="Rectangle 4">
            <a:extLst>
              <a:ext uri="{FF2B5EF4-FFF2-40B4-BE49-F238E27FC236}">
                <a16:creationId xmlns:a16="http://schemas.microsoft.com/office/drawing/2014/main" id="{7DC20953-422C-4FFD-9734-9C639EA8FF24}"/>
              </a:ext>
              <a:ext uri="{C183D7F6-B498-43B3-948B-1728B52AA6E4}">
                <adec:decorative xmlns:adec="http://schemas.microsoft.com/office/drawing/2017/decorative" val="1"/>
              </a:ext>
            </a:extLst>
          </p:cNvPr>
          <p:cNvSpPr/>
          <p:nvPr/>
        </p:nvSpPr>
        <p:spPr bwMode="auto">
          <a:xfrm>
            <a:off x="4809134" y="1298848"/>
            <a:ext cx="6841495" cy="40724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4872223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B864-1C45-41B0-9145-7BC00639B50B}"/>
              </a:ext>
            </a:extLst>
          </p:cNvPr>
          <p:cNvSpPr>
            <a:spLocks noGrp="1"/>
          </p:cNvSpPr>
          <p:nvPr>
            <p:ph type="title"/>
          </p:nvPr>
        </p:nvSpPr>
        <p:spPr>
          <a:xfrm>
            <a:off x="588263" y="457200"/>
            <a:ext cx="11018520" cy="492443"/>
          </a:xfrm>
        </p:spPr>
        <p:txBody>
          <a:bodyPr/>
          <a:lstStyle/>
          <a:p>
            <a:r>
              <a:rPr lang="en-US" sz="3200" dirty="0"/>
              <a:t>Import data </a:t>
            </a:r>
          </a:p>
        </p:txBody>
      </p:sp>
      <p:sp>
        <p:nvSpPr>
          <p:cNvPr id="6" name="Rectangle 5">
            <a:extLst>
              <a:ext uri="{FF2B5EF4-FFF2-40B4-BE49-F238E27FC236}">
                <a16:creationId xmlns:a16="http://schemas.microsoft.com/office/drawing/2014/main" id="{9422B0F5-F2AE-4754-AB08-75F750CFF38C}"/>
              </a:ext>
            </a:extLst>
          </p:cNvPr>
          <p:cNvSpPr/>
          <p:nvPr/>
        </p:nvSpPr>
        <p:spPr bwMode="auto">
          <a:xfrm>
            <a:off x="524480" y="1195072"/>
            <a:ext cx="5008812" cy="153683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457200" marR="0" lvl="0" indent="-457200" algn="l" defTabSz="914367"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ea typeface="+mn-ea"/>
                <a:cs typeface="+mn-cs"/>
              </a:rPr>
              <a:t>Get data from make.powerapps.com</a:t>
            </a:r>
          </a:p>
          <a:p>
            <a:pPr marL="457200" marR="0" lvl="0" indent="-457200" algn="l" defTabSz="914367"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ea typeface="+mn-ea"/>
                <a:cs typeface="+mn-cs"/>
              </a:rPr>
              <a:t>Use import data wizard</a:t>
            </a:r>
          </a:p>
          <a:p>
            <a:pPr marL="457200" marR="0" lvl="0" indent="-457200" algn="l" defTabSz="914367" rtl="0" eaLnBrk="1" fontAlgn="auto" latinLnBrk="0" hangingPunct="1">
              <a:lnSpc>
                <a:spcPct val="100000"/>
              </a:lnSpc>
              <a:spcBef>
                <a:spcPts val="1200"/>
              </a:spcBef>
              <a:spcAft>
                <a:spcPts val="120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0000"/>
              </a:solidFill>
              <a:effectLst/>
              <a:uLnTx/>
              <a:uFillTx/>
              <a:ea typeface="+mn-ea"/>
              <a:cs typeface="+mn-cs"/>
            </a:endParaRPr>
          </a:p>
        </p:txBody>
      </p:sp>
      <p:pic>
        <p:nvPicPr>
          <p:cNvPr id="4" name="Picture 3">
            <a:extLst>
              <a:ext uri="{FF2B5EF4-FFF2-40B4-BE49-F238E27FC236}">
                <a16:creationId xmlns:a16="http://schemas.microsoft.com/office/drawing/2014/main" id="{1CD34781-2B83-48D8-A24A-16DEE1E95D0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99687" y="3054356"/>
            <a:ext cx="4858398" cy="2366752"/>
          </a:xfrm>
          <a:prstGeom prst="rect">
            <a:avLst/>
          </a:prstGeom>
          <a:ln w="3175">
            <a:solidFill>
              <a:schemeClr val="tx1"/>
            </a:solidFill>
          </a:ln>
        </p:spPr>
      </p:pic>
      <p:pic>
        <p:nvPicPr>
          <p:cNvPr id="8" name="Picture 7">
            <a:extLst>
              <a:ext uri="{FF2B5EF4-FFF2-40B4-BE49-F238E27FC236}">
                <a16:creationId xmlns:a16="http://schemas.microsoft.com/office/drawing/2014/main" id="{E0E4B2BE-270E-40E8-99DA-96DB44A0CC3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727705" y="1859465"/>
            <a:ext cx="6218073" cy="2991503"/>
          </a:xfrm>
          <a:prstGeom prst="rect">
            <a:avLst/>
          </a:prstGeom>
          <a:ln w="3175">
            <a:solidFill>
              <a:schemeClr val="tx1"/>
            </a:solidFill>
          </a:ln>
        </p:spPr>
      </p:pic>
    </p:spTree>
    <p:extLst>
      <p:ext uri="{BB962C8B-B14F-4D97-AF65-F5344CB8AC3E}">
        <p14:creationId xmlns:p14="http://schemas.microsoft.com/office/powerpoint/2010/main" val="227894770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7DA8-C816-4D1D-A1C2-7677BE8735CC}"/>
              </a:ext>
            </a:extLst>
          </p:cNvPr>
          <p:cNvSpPr>
            <a:spLocks noGrp="1"/>
          </p:cNvSpPr>
          <p:nvPr>
            <p:ph type="title"/>
          </p:nvPr>
        </p:nvSpPr>
        <p:spPr>
          <a:xfrm>
            <a:off x="588263" y="324814"/>
            <a:ext cx="11018520" cy="492443"/>
          </a:xfrm>
        </p:spPr>
        <p:txBody>
          <a:bodyPr/>
          <a:lstStyle/>
          <a:p>
            <a:r>
              <a:rPr lang="en-US" sz="3200" dirty="0"/>
              <a:t>Use Dataflows</a:t>
            </a:r>
          </a:p>
        </p:txBody>
      </p:sp>
      <p:sp>
        <p:nvSpPr>
          <p:cNvPr id="4" name="Rectangle 3">
            <a:extLst>
              <a:ext uri="{FF2B5EF4-FFF2-40B4-BE49-F238E27FC236}">
                <a16:creationId xmlns:a16="http://schemas.microsoft.com/office/drawing/2014/main" id="{21BBA73F-8C0D-4E9E-9DDB-7CD1448060D7}"/>
              </a:ext>
            </a:extLst>
          </p:cNvPr>
          <p:cNvSpPr/>
          <p:nvPr/>
        </p:nvSpPr>
        <p:spPr bwMode="auto">
          <a:xfrm>
            <a:off x="588262" y="936783"/>
            <a:ext cx="7239893" cy="2040593"/>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R="0" lvl="0" algn="l" defTabSz="914367" rtl="0" eaLnBrk="1" fontAlgn="auto" latinLnBrk="0" hangingPunct="1">
              <a:lnSpc>
                <a:spcPct val="100000"/>
              </a:lnSpc>
              <a:spcBef>
                <a:spcPts val="1200"/>
              </a:spcBef>
              <a:spcAft>
                <a:spcPts val="1200"/>
              </a:spcAft>
              <a:buClrTx/>
              <a:buSzTx/>
              <a:tabLst/>
              <a:defRPr/>
            </a:pPr>
            <a:r>
              <a:rPr kumimoji="0" lang="en-US" sz="2400" b="0" i="0" u="none" strike="noStrike" kern="1200" cap="none" spc="0" normalizeH="0" baseline="0" noProof="0" dirty="0">
                <a:ln>
                  <a:noFill/>
                </a:ln>
                <a:solidFill>
                  <a:srgbClr val="000000"/>
                </a:solidFill>
                <a:effectLst/>
                <a:uLnTx/>
                <a:uFillTx/>
                <a:ea typeface="+mn-ea"/>
                <a:cs typeface="+mn-cs"/>
              </a:rPr>
              <a:t>Allows you to transform and load data into Dataverse environments or Azure Data Lake Storage Gen 2</a:t>
            </a:r>
          </a:p>
          <a:p>
            <a:pPr marR="0" lvl="0" algn="l" defTabSz="914367" rtl="0" eaLnBrk="1" fontAlgn="auto" latinLnBrk="0" hangingPunct="1">
              <a:lnSpc>
                <a:spcPct val="100000"/>
              </a:lnSpc>
              <a:spcBef>
                <a:spcPts val="1200"/>
              </a:spcBef>
              <a:spcAft>
                <a:spcPts val="1200"/>
              </a:spcAft>
              <a:buClrTx/>
              <a:buSzTx/>
              <a:tabLst/>
              <a:defRPr/>
            </a:pPr>
            <a:r>
              <a:rPr kumimoji="0" lang="en-US" sz="2400" b="0" i="0" u="none" strike="noStrike" kern="1200" cap="none" spc="0" normalizeH="0" baseline="0" noProof="0" dirty="0">
                <a:ln>
                  <a:noFill/>
                </a:ln>
                <a:solidFill>
                  <a:srgbClr val="000000"/>
                </a:solidFill>
                <a:effectLst/>
                <a:uLnTx/>
                <a:uFillTx/>
                <a:ea typeface="+mn-ea"/>
                <a:cs typeface="+mn-cs"/>
              </a:rPr>
              <a:t>Define data connections, ETL logic, and destination</a:t>
            </a:r>
          </a:p>
        </p:txBody>
      </p:sp>
      <p:pic>
        <p:nvPicPr>
          <p:cNvPr id="6" name="Picture 5" descr="Graphical user interface, application, Teams&#10;&#10;Description automatically generated">
            <a:extLst>
              <a:ext uri="{FF2B5EF4-FFF2-40B4-BE49-F238E27FC236}">
                <a16:creationId xmlns:a16="http://schemas.microsoft.com/office/drawing/2014/main" id="{30C4B65B-8DED-4FF5-A463-D34EC5D8F41D}"/>
              </a:ext>
            </a:extLst>
          </p:cNvPr>
          <p:cNvPicPr>
            <a:picLocks noChangeAspect="1"/>
          </p:cNvPicPr>
          <p:nvPr/>
        </p:nvPicPr>
        <p:blipFill>
          <a:blip r:embed="rId3"/>
          <a:stretch>
            <a:fillRect/>
          </a:stretch>
        </p:blipFill>
        <p:spPr>
          <a:xfrm>
            <a:off x="688621" y="3194126"/>
            <a:ext cx="7058731" cy="2199430"/>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C3BDB34B-926E-4122-80F5-1BF34BC52930}"/>
              </a:ext>
            </a:extLst>
          </p:cNvPr>
          <p:cNvPicPr>
            <a:picLocks noChangeAspect="1"/>
          </p:cNvPicPr>
          <p:nvPr/>
        </p:nvPicPr>
        <p:blipFill>
          <a:blip r:embed="rId4"/>
          <a:stretch>
            <a:fillRect/>
          </a:stretch>
        </p:blipFill>
        <p:spPr>
          <a:xfrm>
            <a:off x="8385638" y="1101997"/>
            <a:ext cx="2587160" cy="4239826"/>
          </a:xfrm>
          <a:prstGeom prst="rect">
            <a:avLst/>
          </a:prstGeom>
        </p:spPr>
      </p:pic>
    </p:spTree>
    <p:extLst>
      <p:ext uri="{BB962C8B-B14F-4D97-AF65-F5344CB8AC3E}">
        <p14:creationId xmlns:p14="http://schemas.microsoft.com/office/powerpoint/2010/main" val="212974787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B864-1C45-41B0-9145-7BC00639B50B}"/>
              </a:ext>
            </a:extLst>
          </p:cNvPr>
          <p:cNvSpPr>
            <a:spLocks noGrp="1"/>
          </p:cNvSpPr>
          <p:nvPr>
            <p:ph type="title"/>
          </p:nvPr>
        </p:nvSpPr>
        <p:spPr>
          <a:xfrm>
            <a:off x="588263" y="457200"/>
            <a:ext cx="11018520" cy="492443"/>
          </a:xfrm>
        </p:spPr>
        <p:txBody>
          <a:bodyPr/>
          <a:lstStyle/>
          <a:p>
            <a:r>
              <a:rPr lang="en-US" sz="3200" dirty="0"/>
              <a:t>Export data</a:t>
            </a:r>
          </a:p>
        </p:txBody>
      </p:sp>
      <p:sp>
        <p:nvSpPr>
          <p:cNvPr id="6" name="Rectangle 5">
            <a:extLst>
              <a:ext uri="{FF2B5EF4-FFF2-40B4-BE49-F238E27FC236}">
                <a16:creationId xmlns:a16="http://schemas.microsoft.com/office/drawing/2014/main" id="{9422B0F5-F2AE-4754-AB08-75F750CFF38C}"/>
              </a:ext>
            </a:extLst>
          </p:cNvPr>
          <p:cNvSpPr/>
          <p:nvPr/>
        </p:nvSpPr>
        <p:spPr bwMode="auto">
          <a:xfrm>
            <a:off x="584200" y="1436688"/>
            <a:ext cx="5021619" cy="362763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457200" marR="0" lvl="0" indent="-457200" algn="l" defTabSz="914367"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ea typeface="+mn-ea"/>
                <a:cs typeface="+mn-cs"/>
              </a:rPr>
              <a:t>Export data from maker portal</a:t>
            </a:r>
          </a:p>
          <a:p>
            <a:pPr marL="457200" marR="0" lvl="0" indent="-457200" algn="l" defTabSz="914367"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ea typeface="+mn-ea"/>
                <a:cs typeface="+mn-cs"/>
              </a:rPr>
              <a:t>Export to Excel</a:t>
            </a:r>
          </a:p>
          <a:p>
            <a:pPr marL="457200" marR="0" lvl="0" indent="-457200" algn="l" defTabSz="914367"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ea typeface="+mn-ea"/>
                <a:cs typeface="+mn-cs"/>
              </a:rPr>
              <a:t>Use Power Automate</a:t>
            </a:r>
          </a:p>
          <a:p>
            <a:pPr marL="457200" marR="0" lvl="0" indent="-457200" algn="l" defTabSz="914367"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ea typeface="+mn-ea"/>
                <a:cs typeface="+mn-cs"/>
              </a:rPr>
              <a:t>Use third-party tools and custom code</a:t>
            </a:r>
          </a:p>
        </p:txBody>
      </p:sp>
      <p:pic>
        <p:nvPicPr>
          <p:cNvPr id="7" name="Picture 6" descr="Graphical user interface, text, application&#10;&#10;Description automatically generated">
            <a:extLst>
              <a:ext uri="{FF2B5EF4-FFF2-40B4-BE49-F238E27FC236}">
                <a16:creationId xmlns:a16="http://schemas.microsoft.com/office/drawing/2014/main" id="{46B6FC30-FD12-47EA-9B8D-457E468582F1}"/>
              </a:ext>
            </a:extLst>
          </p:cNvPr>
          <p:cNvPicPr>
            <a:picLocks noChangeAspect="1"/>
          </p:cNvPicPr>
          <p:nvPr/>
        </p:nvPicPr>
        <p:blipFill>
          <a:blip r:embed="rId3"/>
          <a:stretch>
            <a:fillRect/>
          </a:stretch>
        </p:blipFill>
        <p:spPr>
          <a:xfrm>
            <a:off x="5883614" y="1524152"/>
            <a:ext cx="5828332" cy="3452708"/>
          </a:xfrm>
          <a:prstGeom prst="rect">
            <a:avLst/>
          </a:prstGeom>
        </p:spPr>
      </p:pic>
      <p:sp>
        <p:nvSpPr>
          <p:cNvPr id="5" name="Rectangle 4">
            <a:extLst>
              <a:ext uri="{FF2B5EF4-FFF2-40B4-BE49-F238E27FC236}">
                <a16:creationId xmlns:a16="http://schemas.microsoft.com/office/drawing/2014/main" id="{D3A113C2-B2E2-450E-961C-9D086CCF4F53}"/>
              </a:ext>
              <a:ext uri="{C183D7F6-B498-43B3-948B-1728B52AA6E4}">
                <adec:decorative xmlns:adec="http://schemas.microsoft.com/office/drawing/2017/decorative" val="1"/>
              </a:ext>
            </a:extLst>
          </p:cNvPr>
          <p:cNvSpPr/>
          <p:nvPr/>
        </p:nvSpPr>
        <p:spPr bwMode="auto">
          <a:xfrm>
            <a:off x="5769351" y="1436688"/>
            <a:ext cx="6106126" cy="362763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6108776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6D8A-8DFC-4AE3-9190-BBA82AF2B5D2}"/>
              </a:ext>
            </a:extLst>
          </p:cNvPr>
          <p:cNvSpPr>
            <a:spLocks noGrp="1"/>
          </p:cNvSpPr>
          <p:nvPr>
            <p:ph type="title"/>
          </p:nvPr>
        </p:nvSpPr>
        <p:spPr>
          <a:xfrm>
            <a:off x="588263" y="457200"/>
            <a:ext cx="11018520" cy="492443"/>
          </a:xfrm>
        </p:spPr>
        <p:txBody>
          <a:bodyPr/>
          <a:lstStyle/>
          <a:p>
            <a:r>
              <a:rPr lang="en-US" sz="3200" dirty="0"/>
              <a:t>Module 2 practice labs</a:t>
            </a:r>
          </a:p>
        </p:txBody>
      </p:sp>
      <p:sp>
        <p:nvSpPr>
          <p:cNvPr id="58" name="Rectangle 57">
            <a:extLst>
              <a:ext uri="{FF2B5EF4-FFF2-40B4-BE49-F238E27FC236}">
                <a16:creationId xmlns:a16="http://schemas.microsoft.com/office/drawing/2014/main" id="{0142AFD9-C3AE-4873-81DE-3A38BF5EEE10}"/>
              </a:ext>
            </a:extLst>
          </p:cNvPr>
          <p:cNvSpPr/>
          <p:nvPr/>
        </p:nvSpPr>
        <p:spPr bwMode="auto">
          <a:xfrm>
            <a:off x="2227064" y="2217141"/>
            <a:ext cx="8300620" cy="7051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dirty="0">
                <a:ln>
                  <a:noFill/>
                </a:ln>
                <a:solidFill>
                  <a:srgbClr val="000000"/>
                </a:solidFill>
                <a:effectLst/>
                <a:uLnTx/>
                <a:uFillTx/>
                <a:ea typeface="Segoe UI" pitchFamily="34" charset="0"/>
                <a:cs typeface="Segoe UI" pitchFamily="34" charset="0"/>
              </a:rPr>
              <a:t>Lab 2.2: Create tables and rows</a:t>
            </a:r>
          </a:p>
        </p:txBody>
      </p:sp>
      <p:cxnSp>
        <p:nvCxnSpPr>
          <p:cNvPr id="66" name="Straight Connector 65">
            <a:extLst>
              <a:ext uri="{FF2B5EF4-FFF2-40B4-BE49-F238E27FC236}">
                <a16:creationId xmlns:a16="http://schemas.microsoft.com/office/drawing/2014/main" id="{3884A27E-7A8F-4C4B-A5FD-42158C02C83B}"/>
              </a:ext>
              <a:ext uri="{C183D7F6-B498-43B3-948B-1728B52AA6E4}">
                <adec:decorative xmlns:adec="http://schemas.microsoft.com/office/drawing/2017/decorative" val="1"/>
              </a:ext>
            </a:extLst>
          </p:cNvPr>
          <p:cNvCxnSpPr>
            <a:cxnSpLocks/>
          </p:cNvCxnSpPr>
          <p:nvPr/>
        </p:nvCxnSpPr>
        <p:spPr>
          <a:xfrm>
            <a:off x="2227064" y="3077614"/>
            <a:ext cx="827659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C75AAD3C-0D38-43D8-9EF2-999244A849C9}"/>
              </a:ext>
            </a:extLst>
          </p:cNvPr>
          <p:cNvSpPr/>
          <p:nvPr/>
        </p:nvSpPr>
        <p:spPr bwMode="auto">
          <a:xfrm>
            <a:off x="2227064" y="3232913"/>
            <a:ext cx="8300620" cy="7051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dirty="0">
                <a:ln>
                  <a:noFill/>
                </a:ln>
                <a:solidFill>
                  <a:srgbClr val="000000"/>
                </a:solidFill>
                <a:effectLst/>
                <a:uLnTx/>
                <a:uFillTx/>
                <a:ea typeface="Segoe UI" pitchFamily="34" charset="0"/>
                <a:cs typeface="Segoe UI" pitchFamily="34" charset="0"/>
              </a:rPr>
              <a:t>Lab 2.3: Create relationships</a:t>
            </a:r>
          </a:p>
        </p:txBody>
      </p:sp>
      <p:cxnSp>
        <p:nvCxnSpPr>
          <p:cNvPr id="81" name="Straight Connector 80">
            <a:extLst>
              <a:ext uri="{FF2B5EF4-FFF2-40B4-BE49-F238E27FC236}">
                <a16:creationId xmlns:a16="http://schemas.microsoft.com/office/drawing/2014/main" id="{F84BEE8B-F63E-40CD-B1B5-C7AFAF284F52}"/>
              </a:ext>
              <a:ext uri="{C183D7F6-B498-43B3-948B-1728B52AA6E4}">
                <adec:decorative xmlns:adec="http://schemas.microsoft.com/office/drawing/2017/decorative" val="1"/>
              </a:ext>
            </a:extLst>
          </p:cNvPr>
          <p:cNvCxnSpPr>
            <a:cxnSpLocks/>
          </p:cNvCxnSpPr>
          <p:nvPr/>
        </p:nvCxnSpPr>
        <p:spPr>
          <a:xfrm>
            <a:off x="2227064" y="4093385"/>
            <a:ext cx="827659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AA125670-C32D-40A9-A59D-84B6B5B5655F}"/>
              </a:ext>
            </a:extLst>
          </p:cNvPr>
          <p:cNvSpPr/>
          <p:nvPr/>
        </p:nvSpPr>
        <p:spPr bwMode="auto">
          <a:xfrm>
            <a:off x="2227064" y="4248684"/>
            <a:ext cx="8301595" cy="7051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Lab 2.4: Additional table options</a:t>
            </a:r>
          </a:p>
        </p:txBody>
      </p:sp>
      <p:sp>
        <p:nvSpPr>
          <p:cNvPr id="22" name="Rectangle 21">
            <a:extLst>
              <a:ext uri="{FF2B5EF4-FFF2-40B4-BE49-F238E27FC236}">
                <a16:creationId xmlns:a16="http://schemas.microsoft.com/office/drawing/2014/main" id="{5EBE1426-3515-4649-B11D-7FE9DB692AF4}"/>
              </a:ext>
            </a:extLst>
          </p:cNvPr>
          <p:cNvSpPr/>
          <p:nvPr/>
        </p:nvSpPr>
        <p:spPr bwMode="auto">
          <a:xfrm>
            <a:off x="2227064" y="1414104"/>
            <a:ext cx="8300620" cy="4924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dirty="0">
                <a:ln>
                  <a:noFill/>
                </a:ln>
                <a:solidFill>
                  <a:srgbClr val="000000"/>
                </a:solidFill>
                <a:effectLst/>
                <a:uLnTx/>
                <a:uFillTx/>
                <a:ea typeface="Segoe UI" pitchFamily="34" charset="0"/>
                <a:cs typeface="Segoe UI" pitchFamily="34" charset="0"/>
              </a:rPr>
              <a:t>Lab 2.1: Create an app</a:t>
            </a:r>
          </a:p>
        </p:txBody>
      </p:sp>
      <p:cxnSp>
        <p:nvCxnSpPr>
          <p:cNvPr id="24" name="Straight Connector 23">
            <a:extLst>
              <a:ext uri="{FF2B5EF4-FFF2-40B4-BE49-F238E27FC236}">
                <a16:creationId xmlns:a16="http://schemas.microsoft.com/office/drawing/2014/main" id="{E3F0FC2A-590B-46D5-8F58-611D37DFDE66}"/>
              </a:ext>
              <a:ext uri="{C183D7F6-B498-43B3-948B-1728B52AA6E4}">
                <adec:decorative xmlns:adec="http://schemas.microsoft.com/office/drawing/2017/decorative" val="1"/>
              </a:ext>
            </a:extLst>
          </p:cNvPr>
          <p:cNvCxnSpPr>
            <a:cxnSpLocks/>
          </p:cNvCxnSpPr>
          <p:nvPr/>
        </p:nvCxnSpPr>
        <p:spPr>
          <a:xfrm>
            <a:off x="2227064" y="2061843"/>
            <a:ext cx="827659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D5D44B78-075E-4FF6-8E45-46AFD45B428E}"/>
              </a:ext>
              <a:ext uri="{C183D7F6-B498-43B3-948B-1728B52AA6E4}">
                <adec:decorative xmlns:adec="http://schemas.microsoft.com/office/drawing/2017/decorative" val="1"/>
              </a:ext>
            </a:extLst>
          </p:cNvPr>
          <p:cNvGrpSpPr/>
          <p:nvPr/>
        </p:nvGrpSpPr>
        <p:grpSpPr>
          <a:xfrm>
            <a:off x="637011" y="2246633"/>
            <a:ext cx="896425" cy="896552"/>
            <a:chOff x="7962901" y="3032919"/>
            <a:chExt cx="981074" cy="981076"/>
          </a:xfrm>
        </p:grpSpPr>
        <p:sp>
          <p:nvSpPr>
            <p:cNvPr id="23" name="Freeform 5">
              <a:extLst>
                <a:ext uri="{FF2B5EF4-FFF2-40B4-BE49-F238E27FC236}">
                  <a16:creationId xmlns:a16="http://schemas.microsoft.com/office/drawing/2014/main" id="{EF904B3C-385F-48CC-A40A-3A6D11B140A8}"/>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B473308B-EBA8-4315-B3E3-FE324D33229B}"/>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32" name="Group 31">
            <a:extLst>
              <a:ext uri="{FF2B5EF4-FFF2-40B4-BE49-F238E27FC236}">
                <a16:creationId xmlns:a16="http://schemas.microsoft.com/office/drawing/2014/main" id="{7D1146D1-2C82-45AD-9C00-F6BDEFDC8C54}"/>
              </a:ext>
              <a:ext uri="{C183D7F6-B498-43B3-948B-1728B52AA6E4}">
                <adec:decorative xmlns:adec="http://schemas.microsoft.com/office/drawing/2017/decorative" val="1"/>
              </a:ext>
            </a:extLst>
          </p:cNvPr>
          <p:cNvGrpSpPr/>
          <p:nvPr/>
        </p:nvGrpSpPr>
        <p:grpSpPr>
          <a:xfrm>
            <a:off x="637011" y="4276492"/>
            <a:ext cx="896425" cy="896552"/>
            <a:chOff x="7962901" y="3032919"/>
            <a:chExt cx="981074" cy="981076"/>
          </a:xfrm>
        </p:grpSpPr>
        <p:sp>
          <p:nvSpPr>
            <p:cNvPr id="34" name="Freeform 5">
              <a:extLst>
                <a:ext uri="{FF2B5EF4-FFF2-40B4-BE49-F238E27FC236}">
                  <a16:creationId xmlns:a16="http://schemas.microsoft.com/office/drawing/2014/main" id="{ACFD81DE-8229-4265-B6F1-1BE930E91A5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14727DAC-C988-4C04-AE17-60950D27390F}"/>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3" name="Group 42">
            <a:extLst>
              <a:ext uri="{FF2B5EF4-FFF2-40B4-BE49-F238E27FC236}">
                <a16:creationId xmlns:a16="http://schemas.microsoft.com/office/drawing/2014/main" id="{63D3F16F-7B14-4DB3-84C2-0131894C419F}"/>
              </a:ext>
              <a:ext uri="{C183D7F6-B498-43B3-948B-1728B52AA6E4}">
                <adec:decorative xmlns:adec="http://schemas.microsoft.com/office/drawing/2017/decorative" val="1"/>
              </a:ext>
            </a:extLst>
          </p:cNvPr>
          <p:cNvGrpSpPr/>
          <p:nvPr/>
        </p:nvGrpSpPr>
        <p:grpSpPr>
          <a:xfrm>
            <a:off x="637011" y="3282034"/>
            <a:ext cx="896425" cy="896552"/>
            <a:chOff x="7962901" y="3032919"/>
            <a:chExt cx="981074" cy="981076"/>
          </a:xfrm>
        </p:grpSpPr>
        <p:sp>
          <p:nvSpPr>
            <p:cNvPr id="45" name="Freeform 5">
              <a:extLst>
                <a:ext uri="{FF2B5EF4-FFF2-40B4-BE49-F238E27FC236}">
                  <a16:creationId xmlns:a16="http://schemas.microsoft.com/office/drawing/2014/main" id="{C076E760-9BF4-4014-87C6-D16F982982D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6" name="Freeform 6">
              <a:extLst>
                <a:ext uri="{FF2B5EF4-FFF2-40B4-BE49-F238E27FC236}">
                  <a16:creationId xmlns:a16="http://schemas.microsoft.com/office/drawing/2014/main" id="{53531D19-EED4-4D10-8F90-52D32A50167A}"/>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7" name="Group 46">
            <a:extLst>
              <a:ext uri="{FF2B5EF4-FFF2-40B4-BE49-F238E27FC236}">
                <a16:creationId xmlns:a16="http://schemas.microsoft.com/office/drawing/2014/main" id="{3851039A-EA00-4525-9BA3-C266D1837BF8}"/>
              </a:ext>
              <a:ext uri="{C183D7F6-B498-43B3-948B-1728B52AA6E4}">
                <adec:decorative xmlns:adec="http://schemas.microsoft.com/office/drawing/2017/decorative" val="1"/>
              </a:ext>
            </a:extLst>
          </p:cNvPr>
          <p:cNvGrpSpPr/>
          <p:nvPr/>
        </p:nvGrpSpPr>
        <p:grpSpPr>
          <a:xfrm>
            <a:off x="637011" y="1212048"/>
            <a:ext cx="896425" cy="896552"/>
            <a:chOff x="7962901" y="3032919"/>
            <a:chExt cx="981074" cy="981076"/>
          </a:xfrm>
        </p:grpSpPr>
        <p:sp>
          <p:nvSpPr>
            <p:cNvPr id="48" name="Freeform 5">
              <a:extLst>
                <a:ext uri="{FF2B5EF4-FFF2-40B4-BE49-F238E27FC236}">
                  <a16:creationId xmlns:a16="http://schemas.microsoft.com/office/drawing/2014/main" id="{8436B53E-ACA6-4548-96E3-1D5DDD40F87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9" name="Freeform 6">
              <a:extLst>
                <a:ext uri="{FF2B5EF4-FFF2-40B4-BE49-F238E27FC236}">
                  <a16:creationId xmlns:a16="http://schemas.microsoft.com/office/drawing/2014/main" id="{81057217-AAD3-4072-B1EB-015BB14A812D}"/>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 name="Browser_4" title="Icon of a website or an app window">
            <a:extLst>
              <a:ext uri="{FF2B5EF4-FFF2-40B4-BE49-F238E27FC236}">
                <a16:creationId xmlns:a16="http://schemas.microsoft.com/office/drawing/2014/main" id="{4DA68113-12C7-45A7-9410-640A8618F0A1}"/>
              </a:ext>
            </a:extLst>
          </p:cNvPr>
          <p:cNvSpPr>
            <a:spLocks noChangeAspect="1" noEditPoints="1"/>
          </p:cNvSpPr>
          <p:nvPr/>
        </p:nvSpPr>
        <p:spPr bwMode="auto">
          <a:xfrm>
            <a:off x="838110" y="1436596"/>
            <a:ext cx="494226" cy="365760"/>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ouchscreen" title="Icon of a closed hand with one finger touching a screen">
            <a:extLst>
              <a:ext uri="{FF2B5EF4-FFF2-40B4-BE49-F238E27FC236}">
                <a16:creationId xmlns:a16="http://schemas.microsoft.com/office/drawing/2014/main" id="{307EA16D-933C-4C61-8FD3-329430B92FB2}"/>
              </a:ext>
            </a:extLst>
          </p:cNvPr>
          <p:cNvSpPr>
            <a:spLocks noChangeAspect="1" noEditPoints="1"/>
          </p:cNvSpPr>
          <p:nvPr/>
        </p:nvSpPr>
        <p:spPr bwMode="auto">
          <a:xfrm>
            <a:off x="862875" y="2525151"/>
            <a:ext cx="463073" cy="434177"/>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
        <p:nvSpPr>
          <p:cNvPr id="6" name="Relationship_F003" title="Icon of three boxes connected by lines">
            <a:extLst>
              <a:ext uri="{FF2B5EF4-FFF2-40B4-BE49-F238E27FC236}">
                <a16:creationId xmlns:a16="http://schemas.microsoft.com/office/drawing/2014/main" id="{CC63C57A-3AFC-41D0-A664-ABAA76C4BC78}"/>
              </a:ext>
            </a:extLst>
          </p:cNvPr>
          <p:cNvSpPr>
            <a:spLocks noChangeAspect="1" noEditPoints="1"/>
          </p:cNvSpPr>
          <p:nvPr/>
        </p:nvSpPr>
        <p:spPr bwMode="auto">
          <a:xfrm>
            <a:off x="810814" y="3520133"/>
            <a:ext cx="487838" cy="456283"/>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7" name="Tablet_E70A" title="Icon of a tablet">
            <a:extLst>
              <a:ext uri="{FF2B5EF4-FFF2-40B4-BE49-F238E27FC236}">
                <a16:creationId xmlns:a16="http://schemas.microsoft.com/office/drawing/2014/main" id="{9E4AC648-9626-4AF6-AD52-0D88F208AED9}"/>
              </a:ext>
            </a:extLst>
          </p:cNvPr>
          <p:cNvSpPr>
            <a:spLocks noChangeAspect="1" noEditPoints="1"/>
          </p:cNvSpPr>
          <p:nvPr/>
        </p:nvSpPr>
        <p:spPr bwMode="auto">
          <a:xfrm>
            <a:off x="837493" y="4560087"/>
            <a:ext cx="517812" cy="380123"/>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Tree>
    <p:extLst>
      <p:ext uri="{BB962C8B-B14F-4D97-AF65-F5344CB8AC3E}">
        <p14:creationId xmlns:p14="http://schemas.microsoft.com/office/powerpoint/2010/main" val="30523776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8E9D-5B43-4D1C-848A-7334F9C21B21}"/>
              </a:ext>
            </a:extLst>
          </p:cNvPr>
          <p:cNvSpPr>
            <a:spLocks noGrp="1"/>
          </p:cNvSpPr>
          <p:nvPr>
            <p:ph type="title"/>
          </p:nvPr>
        </p:nvSpPr>
        <p:spPr>
          <a:xfrm>
            <a:off x="588263" y="457200"/>
            <a:ext cx="11018520" cy="492443"/>
          </a:xfrm>
        </p:spPr>
        <p:txBody>
          <a:bodyPr/>
          <a:lstStyle/>
          <a:p>
            <a:r>
              <a:rPr lang="en-US" sz="3200" dirty="0"/>
              <a:t>Summary</a:t>
            </a:r>
          </a:p>
        </p:txBody>
      </p:sp>
      <p:sp>
        <p:nvSpPr>
          <p:cNvPr id="3" name="Content Placeholder 2">
            <a:extLst>
              <a:ext uri="{FF2B5EF4-FFF2-40B4-BE49-F238E27FC236}">
                <a16:creationId xmlns:a16="http://schemas.microsoft.com/office/drawing/2014/main" id="{6C89D40C-5F39-4934-828B-53A83BCFDEF4}"/>
              </a:ext>
            </a:extLst>
          </p:cNvPr>
          <p:cNvSpPr>
            <a:spLocks noGrp="1"/>
          </p:cNvSpPr>
          <p:nvPr>
            <p:ph sz="quarter" idx="10"/>
          </p:nvPr>
        </p:nvSpPr>
        <p:spPr>
          <a:xfrm>
            <a:off x="584200" y="1435100"/>
            <a:ext cx="11018838" cy="2016834"/>
          </a:xfrm>
        </p:spPr>
        <p:txBody>
          <a:bodyPr/>
          <a:lstStyle/>
          <a:p>
            <a:r>
              <a:rPr lang="en-US" sz="2400" dirty="0">
                <a:latin typeface="+mn-lt"/>
              </a:rPr>
              <a:t>Dataverse is a customizable relational database that supports many business uses</a:t>
            </a:r>
          </a:p>
          <a:p>
            <a:endParaRPr lang="en-US" sz="2400" dirty="0">
              <a:latin typeface="+mn-lt"/>
            </a:endParaRPr>
          </a:p>
          <a:p>
            <a:r>
              <a:rPr lang="en-US" sz="2400" dirty="0">
                <a:latin typeface="+mn-lt"/>
              </a:rPr>
              <a:t>There are many built-in datatypes</a:t>
            </a:r>
          </a:p>
          <a:p>
            <a:endParaRPr lang="en-US" dirty="0"/>
          </a:p>
          <a:p>
            <a:endParaRPr lang="en-US" dirty="0"/>
          </a:p>
        </p:txBody>
      </p:sp>
    </p:spTree>
    <p:extLst>
      <p:ext uri="{BB962C8B-B14F-4D97-AF65-F5344CB8AC3E}">
        <p14:creationId xmlns:p14="http://schemas.microsoft.com/office/powerpoint/2010/main" val="5443211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69869A7-1293-47BD-AD7E-9F72E918F567}"/>
              </a:ext>
            </a:extLst>
          </p:cNvPr>
          <p:cNvSpPr>
            <a:spLocks noGrp="1"/>
          </p:cNvSpPr>
          <p:nvPr>
            <p:ph type="title"/>
          </p:nvPr>
        </p:nvSpPr>
        <p:spPr/>
        <p:txBody>
          <a:bodyPr/>
          <a:lstStyle/>
          <a:p>
            <a:r>
              <a:rPr lang="en-US" dirty="0"/>
              <a:t>What is a relational database?</a:t>
            </a:r>
          </a:p>
        </p:txBody>
      </p:sp>
      <p:pic>
        <p:nvPicPr>
          <p:cNvPr id="13" name="Picture Placeholder 12" descr="Boardroom outline">
            <a:extLst>
              <a:ext uri="{FF2B5EF4-FFF2-40B4-BE49-F238E27FC236}">
                <a16:creationId xmlns:a16="http://schemas.microsoft.com/office/drawing/2014/main" id="{BD7290B1-180E-45F0-940D-E9FE15539023}"/>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p:pic>
    </p:spTree>
    <p:extLst>
      <p:ext uri="{BB962C8B-B14F-4D97-AF65-F5344CB8AC3E}">
        <p14:creationId xmlns:p14="http://schemas.microsoft.com/office/powerpoint/2010/main" val="83308315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20672F-595C-4FCA-8BD3-22F41E56B26B}"/>
              </a:ext>
            </a:extLst>
          </p:cNvPr>
          <p:cNvSpPr>
            <a:spLocks noGrp="1"/>
          </p:cNvSpPr>
          <p:nvPr>
            <p:ph type="title" idx="4294967295"/>
          </p:nvPr>
        </p:nvSpPr>
        <p:spPr>
          <a:xfrm>
            <a:off x="418643" y="-680196"/>
            <a:ext cx="3430686" cy="680196"/>
          </a:xfrm>
        </p:spPr>
        <p:txBody>
          <a:bodyPr vert="horz" wrap="square" lIns="0" tIns="91440" rIns="146304" bIns="91440" rtlCol="0" anchor="b">
            <a:noAutofit/>
          </a:bodyPr>
          <a:lstStyle/>
          <a:p>
            <a:r>
              <a:rPr lang="en-US" sz="100" dirty="0"/>
              <a:t>close</a:t>
            </a: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2439-1483-4669-8A59-DAAA9C13E0FD}"/>
              </a:ext>
            </a:extLst>
          </p:cNvPr>
          <p:cNvSpPr>
            <a:spLocks noGrp="1"/>
          </p:cNvSpPr>
          <p:nvPr>
            <p:ph type="title"/>
          </p:nvPr>
        </p:nvSpPr>
        <p:spPr>
          <a:xfrm>
            <a:off x="586740" y="325044"/>
            <a:ext cx="11018520" cy="492443"/>
          </a:xfrm>
        </p:spPr>
        <p:txBody>
          <a:bodyPr/>
          <a:lstStyle/>
          <a:p>
            <a:r>
              <a:rPr lang="en-US" sz="3200" dirty="0"/>
              <a:t>Data model overview</a:t>
            </a:r>
          </a:p>
        </p:txBody>
      </p:sp>
      <p:sp>
        <p:nvSpPr>
          <p:cNvPr id="5" name="Rectangle 4">
            <a:extLst>
              <a:ext uri="{FF2B5EF4-FFF2-40B4-BE49-F238E27FC236}">
                <a16:creationId xmlns:a16="http://schemas.microsoft.com/office/drawing/2014/main" id="{74CFD1CB-B801-4E3B-AC51-12B0C3ED893B}"/>
              </a:ext>
            </a:extLst>
          </p:cNvPr>
          <p:cNvSpPr/>
          <p:nvPr/>
        </p:nvSpPr>
        <p:spPr bwMode="auto">
          <a:xfrm>
            <a:off x="584200" y="1065393"/>
            <a:ext cx="5669280" cy="145202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ts val="30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mj-lt"/>
                <a:ea typeface="Segoe UI" pitchFamily="34" charset="0"/>
                <a:cs typeface="Segoe UI" pitchFamily="34" charset="0"/>
              </a:rPr>
              <a:t>Data modeling</a:t>
            </a:r>
          </a:p>
          <a:p>
            <a:pPr marL="0" marR="0" lvl="0" indent="0" algn="l" defTabSz="932472" rtl="0" eaLnBrk="1" fontAlgn="base" latinLnBrk="0" hangingPunct="1">
              <a:lnSpc>
                <a:spcPct val="100000"/>
              </a:lnSpc>
              <a:spcBef>
                <a:spcPts val="40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Segoe UI" pitchFamily="34" charset="0"/>
                <a:cs typeface="Segoe UI" pitchFamily="34" charset="0"/>
              </a:rPr>
              <a:t>A process used to define and analyze data requirements needed to support the business processes</a:t>
            </a:r>
          </a:p>
        </p:txBody>
      </p:sp>
      <p:sp>
        <p:nvSpPr>
          <p:cNvPr id="8" name="Rectangle 7">
            <a:extLst>
              <a:ext uri="{FF2B5EF4-FFF2-40B4-BE49-F238E27FC236}">
                <a16:creationId xmlns:a16="http://schemas.microsoft.com/office/drawing/2014/main" id="{C5167339-39E7-4592-8DEA-C62382C07679}"/>
              </a:ext>
            </a:extLst>
          </p:cNvPr>
          <p:cNvSpPr/>
          <p:nvPr/>
        </p:nvSpPr>
        <p:spPr bwMode="auto">
          <a:xfrm>
            <a:off x="584200" y="2765328"/>
            <a:ext cx="5669280" cy="2696981"/>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ts val="60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mj-lt"/>
                <a:ea typeface="Segoe UI" pitchFamily="34" charset="0"/>
                <a:cs typeface="Segoe UI" pitchFamily="34" charset="0"/>
              </a:rPr>
              <a:t>Definitions</a:t>
            </a:r>
          </a:p>
          <a:p>
            <a:pPr marL="0" marR="0" lvl="0" indent="0" algn="l" defTabSz="932472" rtl="0" eaLnBrk="1" fontAlgn="base" latinLnBrk="0" hangingPunct="1">
              <a:lnSpc>
                <a:spcPct val="100000"/>
              </a:lnSpc>
              <a:spcBef>
                <a:spcPts val="40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Segoe UI" pitchFamily="34" charset="0"/>
                <a:cs typeface="Segoe UI" pitchFamily="34" charset="0"/>
              </a:rPr>
              <a:t>Table: Container for data (entity)</a:t>
            </a:r>
          </a:p>
          <a:p>
            <a:pPr marL="0" marR="0" lvl="0" indent="0" algn="l" defTabSz="932472" rtl="0" eaLnBrk="1" fontAlgn="base" latinLnBrk="0" hangingPunct="1">
              <a:lnSpc>
                <a:spcPct val="100000"/>
              </a:lnSpc>
              <a:spcBef>
                <a:spcPts val="30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Segoe UI" pitchFamily="34" charset="0"/>
                <a:cs typeface="Segoe UI" pitchFamily="34" charset="0"/>
              </a:rPr>
              <a:t>Column: Container for a piece of data in a table (field)</a:t>
            </a:r>
          </a:p>
          <a:p>
            <a:pPr marL="0" marR="0" lvl="0" indent="0" algn="l" defTabSz="932472" rtl="0" eaLnBrk="1" fontAlgn="base" latinLnBrk="0" hangingPunct="1">
              <a:lnSpc>
                <a:spcPct val="100000"/>
              </a:lnSpc>
              <a:spcBef>
                <a:spcPts val="30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Segoe UI" pitchFamily="34" charset="0"/>
                <a:cs typeface="Segoe UI" pitchFamily="34" charset="0"/>
              </a:rPr>
              <a:t>Relationship: Construct defining an association between 2 tables</a:t>
            </a:r>
          </a:p>
          <a:p>
            <a:pPr marL="0" marR="0" lvl="0" indent="0" algn="l" defTabSz="932472" rtl="0" eaLnBrk="1" fontAlgn="base" latinLnBrk="0" hangingPunct="1">
              <a:lnSpc>
                <a:spcPct val="100000"/>
              </a:lnSpc>
              <a:spcBef>
                <a:spcPts val="30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Segoe UI" pitchFamily="34" charset="0"/>
                <a:cs typeface="Segoe UI" pitchFamily="34" charset="0"/>
              </a:rPr>
              <a:t>Metadata: Definitions for tables, columns,</a:t>
            </a:r>
            <a:br>
              <a:rPr kumimoji="0" lang="en-US" sz="1600" b="0" i="0" u="none" strike="noStrike" kern="1200" cap="none" spc="0" normalizeH="0" baseline="0" noProof="0" dirty="0">
                <a:ln>
                  <a:noFill/>
                </a:ln>
                <a:solidFill>
                  <a:srgbClr val="000000"/>
                </a:solidFill>
                <a:effectLst/>
                <a:uLnTx/>
                <a:uFillTx/>
                <a:latin typeface="+mj-lt"/>
                <a:ea typeface="Segoe UI" pitchFamily="34" charset="0"/>
                <a:cs typeface="Segoe UI" pitchFamily="34" charset="0"/>
              </a:rPr>
            </a:br>
            <a:r>
              <a:rPr kumimoji="0" lang="en-US" sz="1600" b="0" i="0" u="none" strike="noStrike" kern="1200" cap="none" spc="0" normalizeH="0" baseline="0" noProof="0" dirty="0">
                <a:ln>
                  <a:noFill/>
                </a:ln>
                <a:solidFill>
                  <a:srgbClr val="000000"/>
                </a:solidFill>
                <a:effectLst/>
                <a:uLnTx/>
                <a:uFillTx/>
                <a:latin typeface="+mj-lt"/>
                <a:ea typeface="Segoe UI" pitchFamily="34" charset="0"/>
                <a:cs typeface="Segoe UI" pitchFamily="34" charset="0"/>
              </a:rPr>
              <a:t>and relationships</a:t>
            </a:r>
          </a:p>
        </p:txBody>
      </p:sp>
      <p:pic>
        <p:nvPicPr>
          <p:cNvPr id="11" name="Picture 10" descr="Excerpt of an entity relationship diagram ">
            <a:extLst>
              <a:ext uri="{FF2B5EF4-FFF2-40B4-BE49-F238E27FC236}">
                <a16:creationId xmlns:a16="http://schemas.microsoft.com/office/drawing/2014/main" id="{3222805D-96D9-4A38-9255-6BDE9212DDDB}"/>
              </a:ext>
            </a:extLst>
          </p:cNvPr>
          <p:cNvPicPr>
            <a:picLocks noGrp="1" noChangeAspect="1"/>
          </p:cNvPicPr>
          <p:nvPr/>
        </p:nvPicPr>
        <p:blipFill rotWithShape="1">
          <a:blip r:embed="rId3"/>
          <a:srcRect l="18429" r="18429"/>
          <a:stretch/>
        </p:blipFill>
        <p:spPr bwMode="gray">
          <a:xfrm>
            <a:off x="6936806" y="1561204"/>
            <a:ext cx="4046123" cy="3573475"/>
          </a:xfrm>
          <a:prstGeom prst="rect">
            <a:avLst/>
          </a:prstGeom>
          <a:blipFill>
            <a:blip r:embed="rId4"/>
            <a:stretch>
              <a:fillRect/>
            </a:stretch>
          </a:blipFill>
        </p:spPr>
      </p:pic>
      <p:sp>
        <p:nvSpPr>
          <p:cNvPr id="3" name="Rectangle 2">
            <a:extLst>
              <a:ext uri="{FF2B5EF4-FFF2-40B4-BE49-F238E27FC236}">
                <a16:creationId xmlns:a16="http://schemas.microsoft.com/office/drawing/2014/main" id="{813A810D-DB78-4F2D-B484-5E886B13AEF4}"/>
              </a:ext>
              <a:ext uri="{C183D7F6-B498-43B3-948B-1728B52AA6E4}">
                <adec:decorative xmlns:adec="http://schemas.microsoft.com/office/drawing/2017/decorative" val="1"/>
              </a:ext>
            </a:extLst>
          </p:cNvPr>
          <p:cNvSpPr/>
          <p:nvPr/>
        </p:nvSpPr>
        <p:spPr bwMode="auto">
          <a:xfrm>
            <a:off x="6509642" y="1065393"/>
            <a:ext cx="4937291" cy="439691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36951539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2439-1483-4669-8A59-DAAA9C13E0FD}"/>
              </a:ext>
            </a:extLst>
          </p:cNvPr>
          <p:cNvSpPr>
            <a:spLocks noGrp="1"/>
          </p:cNvSpPr>
          <p:nvPr>
            <p:ph type="title"/>
          </p:nvPr>
        </p:nvSpPr>
        <p:spPr>
          <a:xfrm>
            <a:off x="586740" y="367679"/>
            <a:ext cx="11018520" cy="492443"/>
          </a:xfrm>
        </p:spPr>
        <p:txBody>
          <a:bodyPr/>
          <a:lstStyle/>
          <a:p>
            <a:r>
              <a:rPr lang="en-US" sz="3200" dirty="0"/>
              <a:t>Other table options</a:t>
            </a:r>
          </a:p>
        </p:txBody>
      </p:sp>
      <p:pic>
        <p:nvPicPr>
          <p:cNvPr id="3" name="Picture 2">
            <a:extLst>
              <a:ext uri="{FF2B5EF4-FFF2-40B4-BE49-F238E27FC236}">
                <a16:creationId xmlns:a16="http://schemas.microsoft.com/office/drawing/2014/main" id="{2E0DD797-BC67-4DE6-93C7-092EC39BB5E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14400"/>
            <a:ext cx="5441622" cy="5029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5" name="Text Placeholder 2">
            <a:extLst>
              <a:ext uri="{FF2B5EF4-FFF2-40B4-BE49-F238E27FC236}">
                <a16:creationId xmlns:a16="http://schemas.microsoft.com/office/drawing/2014/main" id="{643171A1-6EA8-4DE5-84D6-B0134C5D3AE6}"/>
              </a:ext>
            </a:extLst>
          </p:cNvPr>
          <p:cNvSpPr txBox="1">
            <a:spLocks/>
          </p:cNvSpPr>
          <p:nvPr/>
        </p:nvSpPr>
        <p:spPr>
          <a:xfrm>
            <a:off x="838897" y="1179419"/>
            <a:ext cx="4424004" cy="4291256"/>
          </a:xfrm>
          <a:prstGeom prst="rect">
            <a:avLst/>
          </a:prstGeom>
          <a:solidFill>
            <a:schemeClr val="bg1">
              <a:lumMod val="95000"/>
            </a:schemeClr>
          </a:solidFill>
        </p:spPr>
        <p:txBody>
          <a:bodyPr anchor="ctr" anchorCtr="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spcBef>
                <a:spcPts val="600"/>
              </a:spcBef>
              <a:spcAft>
                <a:spcPts val="900"/>
              </a:spcAft>
              <a:buSzTx/>
              <a:buFontTx/>
              <a:buNone/>
              <a:defRPr/>
            </a:pPr>
            <a:r>
              <a:rPr lang="en-US" sz="1600" dirty="0">
                <a:solidFill>
                  <a:srgbClr val="000000"/>
                </a:solidFill>
                <a:latin typeface="Segoe UI"/>
                <a:cs typeface="+mn-cs"/>
              </a:rPr>
              <a:t> Ownership</a:t>
            </a:r>
          </a:p>
          <a:p>
            <a:pPr marL="0" indent="0" defTabSz="914367">
              <a:spcBef>
                <a:spcPts val="600"/>
              </a:spcBef>
              <a:spcAft>
                <a:spcPts val="900"/>
              </a:spcAft>
              <a:buSzTx/>
              <a:buFontTx/>
              <a:buNone/>
              <a:defRPr/>
            </a:pPr>
            <a:r>
              <a:rPr lang="en-US" sz="1600" dirty="0">
                <a:solidFill>
                  <a:srgbClr val="000000"/>
                </a:solidFill>
                <a:latin typeface="Segoe UI"/>
                <a:cs typeface="+mn-cs"/>
              </a:rPr>
              <a:t> Activity tables</a:t>
            </a:r>
          </a:p>
          <a:p>
            <a:pPr marL="0" indent="0" defTabSz="914367">
              <a:spcBef>
                <a:spcPts val="600"/>
              </a:spcBef>
              <a:spcAft>
                <a:spcPts val="900"/>
              </a:spcAft>
              <a:buSzTx/>
              <a:buFontTx/>
              <a:buNone/>
              <a:defRPr/>
            </a:pPr>
            <a:r>
              <a:rPr lang="en-US" sz="1600" dirty="0">
                <a:solidFill>
                  <a:srgbClr val="000000"/>
                </a:solidFill>
                <a:latin typeface="Segoe UI"/>
                <a:cs typeface="+mn-cs"/>
              </a:rPr>
              <a:t> Areas that display this table</a:t>
            </a:r>
          </a:p>
          <a:p>
            <a:pPr marL="0" indent="0" defTabSz="914367">
              <a:spcBef>
                <a:spcPts val="600"/>
              </a:spcBef>
              <a:spcAft>
                <a:spcPts val="900"/>
              </a:spcAft>
              <a:buSzTx/>
              <a:buFontTx/>
              <a:buNone/>
              <a:defRPr/>
            </a:pPr>
            <a:r>
              <a:rPr lang="en-US" sz="1600" dirty="0">
                <a:solidFill>
                  <a:srgbClr val="000000"/>
                </a:solidFill>
                <a:latin typeface="Segoe UI"/>
                <a:cs typeface="+mn-cs"/>
              </a:rPr>
              <a:t> Process</a:t>
            </a:r>
          </a:p>
          <a:p>
            <a:pPr marL="0" indent="0" defTabSz="914367">
              <a:spcBef>
                <a:spcPts val="600"/>
              </a:spcBef>
              <a:spcAft>
                <a:spcPts val="900"/>
              </a:spcAft>
              <a:buSzTx/>
              <a:buFontTx/>
              <a:buNone/>
              <a:defRPr/>
            </a:pPr>
            <a:r>
              <a:rPr lang="en-US" sz="1600" dirty="0">
                <a:solidFill>
                  <a:srgbClr val="000000"/>
                </a:solidFill>
                <a:latin typeface="Segoe UI"/>
                <a:cs typeface="+mn-cs"/>
              </a:rPr>
              <a:t> Communication and collaboration</a:t>
            </a:r>
          </a:p>
          <a:p>
            <a:pPr marL="0" indent="0" defTabSz="914367">
              <a:spcBef>
                <a:spcPts val="600"/>
              </a:spcBef>
              <a:spcAft>
                <a:spcPts val="900"/>
              </a:spcAft>
              <a:buSzTx/>
              <a:buFontTx/>
              <a:buNone/>
              <a:defRPr/>
            </a:pPr>
            <a:r>
              <a:rPr lang="en-US" sz="1600" dirty="0">
                <a:solidFill>
                  <a:srgbClr val="000000"/>
                </a:solidFill>
                <a:latin typeface="Segoe UI"/>
                <a:cs typeface="+mn-cs"/>
              </a:rPr>
              <a:t> Data Services</a:t>
            </a:r>
          </a:p>
          <a:p>
            <a:pPr marL="0" indent="0" defTabSz="914367">
              <a:spcBef>
                <a:spcPts val="600"/>
              </a:spcBef>
              <a:spcAft>
                <a:spcPts val="900"/>
              </a:spcAft>
              <a:buSzTx/>
              <a:buFontTx/>
              <a:buNone/>
              <a:defRPr/>
            </a:pPr>
            <a:r>
              <a:rPr lang="en-US" sz="1600" dirty="0">
                <a:solidFill>
                  <a:srgbClr val="000000"/>
                </a:solidFill>
                <a:latin typeface="Segoe UI"/>
                <a:cs typeface="+mn-cs"/>
              </a:rPr>
              <a:t> Auditing</a:t>
            </a:r>
          </a:p>
          <a:p>
            <a:pPr marL="0" indent="0" defTabSz="914367">
              <a:spcBef>
                <a:spcPts val="600"/>
              </a:spcBef>
              <a:spcAft>
                <a:spcPts val="900"/>
              </a:spcAft>
              <a:buSzTx/>
              <a:buFontTx/>
              <a:buNone/>
              <a:defRPr/>
            </a:pPr>
            <a:r>
              <a:rPr lang="en-US" sz="1600" dirty="0">
                <a:solidFill>
                  <a:srgbClr val="000000"/>
                </a:solidFill>
                <a:latin typeface="Segoe UI"/>
                <a:cs typeface="+mn-cs"/>
              </a:rPr>
              <a:t> Outlook &amp; Mobile</a:t>
            </a:r>
          </a:p>
          <a:p>
            <a:pPr marL="0" indent="0" defTabSz="914367">
              <a:spcBef>
                <a:spcPts val="600"/>
              </a:spcBef>
              <a:spcAft>
                <a:spcPts val="900"/>
              </a:spcAft>
              <a:buSzTx/>
              <a:buFontTx/>
              <a:buNone/>
              <a:defRPr/>
            </a:pPr>
            <a:r>
              <a:rPr lang="en-US" sz="1600" dirty="0">
                <a:solidFill>
                  <a:srgbClr val="000000"/>
                </a:solidFill>
                <a:latin typeface="Segoe UI"/>
                <a:cs typeface="+mn-cs"/>
              </a:rPr>
              <a:t> Help</a:t>
            </a:r>
          </a:p>
        </p:txBody>
      </p:sp>
    </p:spTree>
    <p:extLst>
      <p:ext uri="{BB962C8B-B14F-4D97-AF65-F5344CB8AC3E}">
        <p14:creationId xmlns:p14="http://schemas.microsoft.com/office/powerpoint/2010/main" val="332868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Data Modeling Influencers</a:t>
            </a:r>
          </a:p>
        </p:txBody>
      </p:sp>
      <p:graphicFrame>
        <p:nvGraphicFramePr>
          <p:cNvPr id="10" name="Content Placeholder 9">
            <a:extLst>
              <a:ext uri="{FF2B5EF4-FFF2-40B4-BE49-F238E27FC236}">
                <a16:creationId xmlns:a16="http://schemas.microsoft.com/office/drawing/2014/main" id="{11462219-A4E2-49F0-8F38-88303B6EBE8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335043070"/>
              </p:ext>
            </p:extLst>
          </p:nvPr>
        </p:nvGraphicFramePr>
        <p:xfrm>
          <a:off x="1052186" y="1299666"/>
          <a:ext cx="9857984" cy="40907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Oval 10">
            <a:extLst>
              <a:ext uri="{FF2B5EF4-FFF2-40B4-BE49-F238E27FC236}">
                <a16:creationId xmlns:a16="http://schemas.microsoft.com/office/drawing/2014/main" id="{A9EFA219-F38B-4571-B1A3-BE8575F13F9B}"/>
              </a:ext>
              <a:ext uri="{C183D7F6-B498-43B3-948B-1728B52AA6E4}">
                <adec:decorative xmlns:adec="http://schemas.microsoft.com/office/drawing/2017/decorative" val="1"/>
              </a:ext>
            </a:extLst>
          </p:cNvPr>
          <p:cNvSpPr/>
          <p:nvPr/>
        </p:nvSpPr>
        <p:spPr bwMode="auto">
          <a:xfrm>
            <a:off x="5606565" y="4650686"/>
            <a:ext cx="568391" cy="568391"/>
          </a:xfrm>
          <a:prstGeom prst="ellips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rgbClr val="FFFFFF"/>
              </a:solidFill>
              <a:latin typeface="Segoe UI Light"/>
            </a:endParaRPr>
          </a:p>
        </p:txBody>
      </p:sp>
      <p:grpSp>
        <p:nvGrpSpPr>
          <p:cNvPr id="2" name="Group 1">
            <a:extLst>
              <a:ext uri="{FF2B5EF4-FFF2-40B4-BE49-F238E27FC236}">
                <a16:creationId xmlns:a16="http://schemas.microsoft.com/office/drawing/2014/main" id="{5E316ABD-54C6-4D2F-AB34-79259B081C76}"/>
              </a:ext>
              <a:ext uri="{C183D7F6-B498-43B3-948B-1728B52AA6E4}">
                <adec:decorative xmlns:adec="http://schemas.microsoft.com/office/drawing/2017/decorative" val="1"/>
              </a:ext>
            </a:extLst>
          </p:cNvPr>
          <p:cNvGrpSpPr/>
          <p:nvPr/>
        </p:nvGrpSpPr>
        <p:grpSpPr>
          <a:xfrm rot="20950415">
            <a:off x="3808495" y="3752047"/>
            <a:ext cx="4085290" cy="808963"/>
            <a:chOff x="2411760" y="3580628"/>
            <a:chExt cx="4176464" cy="827017"/>
          </a:xfrm>
          <a:solidFill>
            <a:srgbClr val="5C005C"/>
          </a:solidFill>
        </p:grpSpPr>
        <p:sp>
          <p:nvSpPr>
            <p:cNvPr id="12" name="Rectangle 11">
              <a:extLst>
                <a:ext uri="{FF2B5EF4-FFF2-40B4-BE49-F238E27FC236}">
                  <a16:creationId xmlns:a16="http://schemas.microsoft.com/office/drawing/2014/main" id="{430BE920-BDDD-4387-B95B-9F9E88D6E7AC}"/>
                </a:ext>
              </a:extLst>
            </p:cNvPr>
            <p:cNvSpPr/>
            <p:nvPr/>
          </p:nvSpPr>
          <p:spPr bwMode="auto">
            <a:xfrm>
              <a:off x="2411760" y="4011910"/>
              <a:ext cx="4176464" cy="395735"/>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133" b="1" dirty="0">
                  <a:solidFill>
                    <a:srgbClr val="FFFFFF"/>
                  </a:solidFill>
                  <a:latin typeface="Segoe UI Light"/>
                </a:rPr>
                <a:t>Balancing Influencers</a:t>
              </a:r>
            </a:p>
          </p:txBody>
        </p:sp>
        <p:sp>
          <p:nvSpPr>
            <p:cNvPr id="13" name="Rectangle 12">
              <a:extLst>
                <a:ext uri="{FF2B5EF4-FFF2-40B4-BE49-F238E27FC236}">
                  <a16:creationId xmlns:a16="http://schemas.microsoft.com/office/drawing/2014/main" id="{F2E08411-8E58-4E8B-A13B-006386F232F3}"/>
                </a:ext>
              </a:extLst>
            </p:cNvPr>
            <p:cNvSpPr/>
            <p:nvPr/>
          </p:nvSpPr>
          <p:spPr bwMode="auto">
            <a:xfrm>
              <a:off x="2411760" y="3580628"/>
              <a:ext cx="872801" cy="719314"/>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rgbClr val="FFFFFF"/>
                </a:solidFill>
                <a:latin typeface="Segoe UI Light"/>
              </a:endParaRPr>
            </a:p>
          </p:txBody>
        </p:sp>
        <p:sp>
          <p:nvSpPr>
            <p:cNvPr id="14" name="Rectangle 13">
              <a:extLst>
                <a:ext uri="{FF2B5EF4-FFF2-40B4-BE49-F238E27FC236}">
                  <a16:creationId xmlns:a16="http://schemas.microsoft.com/office/drawing/2014/main" id="{4B25DB7B-9AAA-421F-96BB-AD31ECBA4D2F}"/>
                </a:ext>
              </a:extLst>
            </p:cNvPr>
            <p:cNvSpPr/>
            <p:nvPr/>
          </p:nvSpPr>
          <p:spPr bwMode="auto">
            <a:xfrm>
              <a:off x="5796136" y="3580628"/>
              <a:ext cx="792088" cy="719314"/>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rgbClr val="FFFFFF"/>
                </a:solidFill>
                <a:latin typeface="Segoe UI Light"/>
              </a:endParaRPr>
            </a:p>
          </p:txBody>
        </p:sp>
      </p:grpSp>
      <p:sp>
        <p:nvSpPr>
          <p:cNvPr id="5" name="Rectangle 4">
            <a:extLst>
              <a:ext uri="{FF2B5EF4-FFF2-40B4-BE49-F238E27FC236}">
                <a16:creationId xmlns:a16="http://schemas.microsoft.com/office/drawing/2014/main" id="{8D819365-F759-4081-B4C3-AB1AC128AA1C}"/>
              </a:ext>
              <a:ext uri="{C183D7F6-B498-43B3-948B-1728B52AA6E4}">
                <adec:decorative xmlns:adec="http://schemas.microsoft.com/office/drawing/2017/decorative" val="1"/>
              </a:ext>
            </a:extLst>
          </p:cNvPr>
          <p:cNvSpPr/>
          <p:nvPr/>
        </p:nvSpPr>
        <p:spPr bwMode="auto">
          <a:xfrm>
            <a:off x="801511" y="1467556"/>
            <a:ext cx="10622845" cy="399626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950028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92443"/>
          </a:xfrm>
        </p:spPr>
        <p:txBody>
          <a:bodyPr/>
          <a:lstStyle/>
          <a:p>
            <a:r>
              <a:rPr lang="en-US" sz="3200" dirty="0"/>
              <a:t>When to use standard tables, and when to create new tables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726678" y="2431804"/>
            <a:ext cx="9889283" cy="1661993"/>
          </a:xfrm>
        </p:spPr>
        <p:txBody>
          <a:bodyPr/>
          <a:lstStyle/>
          <a:p>
            <a:pPr marL="612140" indent="-342900" defTabSz="914400">
              <a:spcBef>
                <a:spcPct val="20000"/>
              </a:spcBef>
              <a:spcAft>
                <a:spcPct val="20000"/>
              </a:spcAft>
              <a:buSzTx/>
              <a:buFont typeface="Arial" panose="020B0604020202020204" pitchFamily="34" charset="0"/>
              <a:buChar char="•"/>
              <a:defRPr/>
            </a:pPr>
            <a:r>
              <a:rPr kumimoji="0" lang="en-US" sz="2000" b="0" i="0" u="none" strike="noStrike" kern="1200" cap="none" spc="0" normalizeH="0" baseline="0" noProof="0" dirty="0">
                <a:ln>
                  <a:noFill/>
                </a:ln>
                <a:solidFill>
                  <a:srgbClr val="000000"/>
                </a:solidFill>
                <a:effectLst/>
                <a:uLnTx/>
                <a:uFillTx/>
                <a:latin typeface="Segoe UI"/>
                <a:cs typeface="Arial" pitchFamily="34" charset="0"/>
              </a:rPr>
              <a:t>To change the display </a:t>
            </a:r>
            <a:r>
              <a:rPr kumimoji="0" lang="en-US" altLang="zh-CN" sz="2000" b="0" i="0" u="none" strike="noStrike" kern="1200" cap="none" spc="0" normalizeH="0" baseline="0" noProof="0" dirty="0">
                <a:ln>
                  <a:noFill/>
                </a:ln>
                <a:solidFill>
                  <a:srgbClr val="000000"/>
                </a:solidFill>
                <a:effectLst/>
                <a:uLnTx/>
                <a:uFillTx/>
                <a:latin typeface="Segoe UI"/>
                <a:cs typeface="Arial" pitchFamily="34" charset="0"/>
              </a:rPr>
              <a:t>name </a:t>
            </a:r>
            <a:r>
              <a:rPr kumimoji="0" lang="en-US" sz="2000" b="0" i="0" u="none" strike="noStrike" kern="1200" cap="none" spc="0" normalizeH="0" baseline="0" noProof="0" dirty="0">
                <a:ln>
                  <a:noFill/>
                </a:ln>
                <a:solidFill>
                  <a:srgbClr val="000000"/>
                </a:solidFill>
                <a:effectLst/>
                <a:uLnTx/>
                <a:uFillTx/>
                <a:latin typeface="Segoe UI"/>
                <a:cs typeface="Arial" pitchFamily="34" charset="0"/>
              </a:rPr>
              <a:t>you can edit the table. You don't have to create a new table.</a:t>
            </a:r>
          </a:p>
          <a:p>
            <a:pPr marL="612140" indent="-342900" defTabSz="914400">
              <a:spcBef>
                <a:spcPct val="20000"/>
              </a:spcBef>
              <a:spcAft>
                <a:spcPct val="20000"/>
              </a:spcAft>
              <a:buSzTx/>
              <a:buFont typeface="Arial" panose="020B0604020202020204" pitchFamily="34" charset="0"/>
              <a:buChar char="•"/>
              <a:defRPr/>
            </a:pPr>
            <a:r>
              <a:rPr kumimoji="0" lang="en-US" sz="2000" b="0" i="0" u="none" strike="noStrike" kern="1200" cap="none" spc="0" normalizeH="0" baseline="0" noProof="0" dirty="0">
                <a:ln>
                  <a:noFill/>
                </a:ln>
                <a:solidFill>
                  <a:srgbClr val="000000"/>
                </a:solidFill>
                <a:effectLst/>
                <a:uLnTx/>
                <a:uFillTx/>
                <a:latin typeface="Segoe UI"/>
                <a:cs typeface="Arial" pitchFamily="34" charset="0"/>
              </a:rPr>
              <a:t>You can't delete standard tables, but you can hide them. To hide a standard table, change the security role privileges for your users to remove the Read privilege for that table. This will remove the table from most parts of the application.            </a:t>
            </a:r>
          </a:p>
        </p:txBody>
      </p:sp>
      <p:sp>
        <p:nvSpPr>
          <p:cNvPr id="4" name="Subtitle">
            <a:extLst>
              <a:ext uri="{FF2B5EF4-FFF2-40B4-BE49-F238E27FC236}">
                <a16:creationId xmlns:a16="http://schemas.microsoft.com/office/drawing/2014/main" id="{A92E2EAF-DFE4-440F-8627-D09178B0BD73}"/>
              </a:ext>
            </a:extLst>
          </p:cNvPr>
          <p:cNvSpPr txBox="1">
            <a:spLocks/>
          </p:cNvSpPr>
          <p:nvPr/>
        </p:nvSpPr>
        <p:spPr>
          <a:xfrm>
            <a:off x="588263" y="1379896"/>
            <a:ext cx="11018838" cy="61555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a:latin typeface="+mj-lt"/>
              </a:rPr>
              <a:t>Dataverse</a:t>
            </a:r>
            <a:r>
              <a:rPr lang="en-US" sz="2000" dirty="0">
                <a:latin typeface="+mj-lt"/>
              </a:rPr>
              <a:t> comes with a number of standard tables that support core business application capabilities.</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273229"/>
            <a:ext cx="11341268" cy="492443"/>
          </a:xfrm>
        </p:spPr>
        <p:txBody>
          <a:bodyPr/>
          <a:lstStyle/>
          <a:p>
            <a:r>
              <a:rPr lang="en-US" sz="3200" dirty="0"/>
              <a:t>Activity tables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32089" y="1360760"/>
            <a:ext cx="5394960" cy="4501745"/>
          </a:xfrm>
        </p:spPr>
        <p:txBody>
          <a:bodyPr/>
          <a:lstStyle/>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lang="en-US" sz="1800" b="0" i="0" u="none" strike="noStrike" kern="1200" cap="none" spc="0" normalizeH="0" baseline="0" noProof="0" dirty="0">
                <a:ln>
                  <a:noFill/>
                </a:ln>
                <a:solidFill>
                  <a:srgbClr val="000000"/>
                </a:solidFill>
                <a:effectLst/>
                <a:uLnTx/>
                <a:uFillTx/>
                <a:latin typeface="Segoe UI"/>
                <a:cs typeface="Arial" pitchFamily="34" charset="0"/>
              </a:rPr>
              <a:t>They have time dimensions (start time, stop time, due date, and duration) that help define when the action occurred or will occur.</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lang="en-US" sz="1800" b="0" i="0" u="none" strike="noStrike" kern="1200" cap="none" spc="0" normalizeH="0" baseline="0" noProof="0" dirty="0">
                <a:ln>
                  <a:noFill/>
                </a:ln>
                <a:solidFill>
                  <a:srgbClr val="000000"/>
                </a:solidFill>
                <a:effectLst/>
                <a:uLnTx/>
                <a:uFillTx/>
                <a:latin typeface="Segoe UI"/>
                <a:cs typeface="Arial" pitchFamily="34" charset="0"/>
              </a:rPr>
              <a:t>They have data (like a subject and description) that helps define the action that the activity represents.</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lang="en-US" sz="1800" b="0" i="0" u="none" strike="noStrike" kern="1200" cap="none" spc="0" normalizeH="0" baseline="0" noProof="0" dirty="0">
                <a:ln>
                  <a:noFill/>
                </a:ln>
                <a:solidFill>
                  <a:srgbClr val="000000"/>
                </a:solidFill>
                <a:effectLst/>
                <a:uLnTx/>
                <a:uFillTx/>
                <a:latin typeface="Segoe UI"/>
                <a:cs typeface="Arial" pitchFamily="34" charset="0"/>
              </a:rPr>
              <a:t>They can be opened, canceled, or completed. Several sub-status values will be associated with the </a:t>
            </a:r>
            <a:r>
              <a:rPr kumimoji="0" lang="en-US" sz="1800" b="0" i="1" u="none" strike="noStrike" kern="1200" cap="none" spc="0" normalizeH="0" baseline="0" noProof="0" dirty="0">
                <a:ln>
                  <a:noFill/>
                </a:ln>
                <a:solidFill>
                  <a:srgbClr val="000000"/>
                </a:solidFill>
                <a:effectLst/>
                <a:uLnTx/>
                <a:uFillTx/>
                <a:latin typeface="Segoe UI"/>
                <a:cs typeface="Arial" pitchFamily="34" charset="0"/>
              </a:rPr>
              <a:t>Completed</a:t>
            </a:r>
            <a:r>
              <a:rPr kumimoji="0" lang="en-US" sz="1800" b="0" i="0" u="none" strike="noStrike" kern="1200" cap="none" spc="0" normalizeH="0" baseline="0" noProof="0" dirty="0">
                <a:ln>
                  <a:noFill/>
                </a:ln>
                <a:solidFill>
                  <a:srgbClr val="000000"/>
                </a:solidFill>
                <a:effectLst/>
                <a:uLnTx/>
                <a:uFillTx/>
                <a:latin typeface="Segoe UI"/>
                <a:cs typeface="Arial" pitchFamily="34" charset="0"/>
              </a:rPr>
              <a:t> status of an activity to clarify how the activity was completed.</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lang="en-US" sz="1800" b="1" dirty="0">
                <a:solidFill>
                  <a:srgbClr val="000000"/>
                </a:solidFill>
                <a:latin typeface="Segoe UI"/>
                <a:cs typeface="Arial" pitchFamily="34" charset="0"/>
              </a:rPr>
              <a:t>All activities are accessed via the same security privileges, you cannot have different levels of access for different activity types</a:t>
            </a:r>
            <a:endParaRPr kumimoji="0" lang="en-US" sz="1800" b="1" i="0" u="none" strike="noStrike" kern="1200" cap="none" spc="0" normalizeH="0" baseline="0" noProof="0" dirty="0">
              <a:ln>
                <a:noFill/>
              </a:ln>
              <a:solidFill>
                <a:srgbClr val="000000"/>
              </a:solidFill>
              <a:effectLst/>
              <a:uLnTx/>
              <a:uFillTx/>
              <a:latin typeface="Segoe UI"/>
              <a:cs typeface="Arial" pitchFamily="34" charset="0"/>
            </a:endParaRPr>
          </a:p>
          <a:p>
            <a:endParaRPr lang="en-US" sz="1800" dirty="0"/>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364952" y="1360760"/>
            <a:ext cx="5633762" cy="3804118"/>
          </a:xfrm>
        </p:spPr>
        <p:txBody>
          <a:bodyPr/>
          <a:lstStyle/>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Segoe UI"/>
                <a:cs typeface="Arial" pitchFamily="34" charset="0"/>
              </a:rPr>
              <a:t>Appointment</a:t>
            </a:r>
            <a:r>
              <a:rPr kumimoji="0" lang="en-US" sz="1400" b="0" i="0" u="none" strike="noStrike" kern="1200" cap="none" spc="0" normalizeH="0" baseline="0" noProof="0" dirty="0">
                <a:ln>
                  <a:noFill/>
                </a:ln>
                <a:solidFill>
                  <a:srgbClr val="000000"/>
                </a:solidFill>
                <a:effectLst/>
                <a:uLnTx/>
                <a:uFillTx/>
                <a:latin typeface="Segoe UI"/>
                <a:cs typeface="Arial" pitchFamily="34" charset="0"/>
              </a:rPr>
              <a:t>: A commitment representing a time interval that has start/end times and duration.</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Segoe UI"/>
                <a:cs typeface="Arial" pitchFamily="34" charset="0"/>
              </a:rPr>
              <a:t>Email</a:t>
            </a:r>
            <a:r>
              <a:rPr kumimoji="0" lang="en-US" sz="1400" b="0" i="0" u="none" strike="noStrike" kern="1200" cap="none" spc="0" normalizeH="0" baseline="0" noProof="0" dirty="0">
                <a:ln>
                  <a:noFill/>
                </a:ln>
                <a:solidFill>
                  <a:srgbClr val="000000"/>
                </a:solidFill>
                <a:effectLst/>
                <a:uLnTx/>
                <a:uFillTx/>
                <a:latin typeface="Segoe UI"/>
                <a:cs typeface="Arial" pitchFamily="34" charset="0"/>
              </a:rPr>
              <a:t>: An activity that's delivered by using email protocols.</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Segoe UI"/>
                <a:cs typeface="Arial" pitchFamily="34" charset="0"/>
              </a:rPr>
              <a:t>Fax</a:t>
            </a:r>
            <a:r>
              <a:rPr kumimoji="0" lang="en-US" sz="1400" b="0" i="0" u="none" strike="noStrike" kern="1200" cap="none" spc="0" normalizeH="0" baseline="0" noProof="0" dirty="0">
                <a:ln>
                  <a:noFill/>
                </a:ln>
                <a:solidFill>
                  <a:srgbClr val="000000"/>
                </a:solidFill>
                <a:effectLst/>
                <a:uLnTx/>
                <a:uFillTx/>
                <a:latin typeface="Segoe UI"/>
                <a:cs typeface="Arial" pitchFamily="34" charset="0"/>
              </a:rPr>
              <a:t>: An activity that tracks the call outcome and number of pages for a fax. The activity can optionally store an electronic copy of the document.</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Segoe UI"/>
                <a:cs typeface="Arial" pitchFamily="34" charset="0"/>
              </a:rPr>
              <a:t>Letter</a:t>
            </a:r>
            <a:r>
              <a:rPr kumimoji="0" lang="en-US" sz="1400" b="0" i="0" u="none" strike="noStrike" kern="1200" cap="none" spc="0" normalizeH="0" baseline="0" noProof="0" dirty="0">
                <a:ln>
                  <a:noFill/>
                </a:ln>
                <a:solidFill>
                  <a:srgbClr val="000000"/>
                </a:solidFill>
                <a:effectLst/>
                <a:uLnTx/>
                <a:uFillTx/>
                <a:latin typeface="Segoe UI"/>
                <a:cs typeface="Arial" pitchFamily="34" charset="0"/>
              </a:rPr>
              <a:t>: An activity that tracks the delivery of a letter. The activity can store an electronic copy of the letter.</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Segoe UI"/>
                <a:cs typeface="Arial" pitchFamily="34" charset="0"/>
              </a:rPr>
              <a:t>Phone Call</a:t>
            </a:r>
            <a:r>
              <a:rPr kumimoji="0" lang="en-US" sz="1400" b="0" i="0" u="none" strike="noStrike" kern="1200" cap="none" spc="0" normalizeH="0" baseline="0" noProof="0" dirty="0">
                <a:ln>
                  <a:noFill/>
                </a:ln>
                <a:solidFill>
                  <a:srgbClr val="000000"/>
                </a:solidFill>
                <a:effectLst/>
                <a:uLnTx/>
                <a:uFillTx/>
                <a:latin typeface="Segoe UI"/>
                <a:cs typeface="Arial" pitchFamily="34" charset="0"/>
              </a:rPr>
              <a:t>: An activity that tracks a telephone call.</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Segoe UI"/>
                <a:cs typeface="Arial" pitchFamily="34" charset="0"/>
              </a:rPr>
              <a:t>Recurring Appointment</a:t>
            </a:r>
            <a:r>
              <a:rPr kumimoji="0" lang="en-US" sz="1400" b="0" i="0" u="none" strike="noStrike" kern="1200" cap="none" spc="0" normalizeH="0" baseline="0" noProof="0" dirty="0">
                <a:ln>
                  <a:noFill/>
                </a:ln>
                <a:solidFill>
                  <a:srgbClr val="000000"/>
                </a:solidFill>
                <a:effectLst/>
                <a:uLnTx/>
                <a:uFillTx/>
                <a:latin typeface="Segoe UI"/>
                <a:cs typeface="Arial" pitchFamily="34" charset="0"/>
              </a:rPr>
              <a:t>: The master appointment of a recurring appointment series.</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Segoe UI"/>
                <a:cs typeface="Arial" pitchFamily="34" charset="0"/>
              </a:rPr>
              <a:t>Task</a:t>
            </a:r>
            <a:r>
              <a:rPr kumimoji="0" lang="en-US" sz="1400" b="0" i="0" u="none" strike="noStrike" kern="1200" cap="none" spc="0" normalizeH="0" baseline="0" noProof="0" dirty="0">
                <a:ln>
                  <a:noFill/>
                </a:ln>
                <a:solidFill>
                  <a:srgbClr val="000000"/>
                </a:solidFill>
                <a:effectLst/>
                <a:uLnTx/>
                <a:uFillTx/>
                <a:latin typeface="Segoe UI"/>
                <a:cs typeface="Arial" pitchFamily="34" charset="0"/>
              </a:rPr>
              <a:t>: A generic activity representing work that must be done.</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lang="en-US" sz="1400" b="1" dirty="0">
                <a:solidFill>
                  <a:srgbClr val="000000"/>
                </a:solidFill>
                <a:latin typeface="Segoe UI"/>
                <a:cs typeface="Arial" pitchFamily="34" charset="0"/>
              </a:rPr>
              <a:t>Custom: </a:t>
            </a:r>
            <a:r>
              <a:rPr lang="en-US" sz="1400" dirty="0">
                <a:solidFill>
                  <a:srgbClr val="000000"/>
                </a:solidFill>
                <a:latin typeface="Segoe UI"/>
                <a:cs typeface="Arial" pitchFamily="34" charset="0"/>
              </a:rPr>
              <a:t>Any custom activity that does not fit with the above out of the box activities</a:t>
            </a:r>
            <a:endParaRPr kumimoji="0" lang="en-US" sz="1400" b="0" i="0" u="none" strike="noStrike" kern="1200" cap="none" spc="0" normalizeH="0" baseline="0" noProof="0" dirty="0">
              <a:ln>
                <a:noFill/>
              </a:ln>
              <a:solidFill>
                <a:srgbClr val="000000"/>
              </a:solidFill>
              <a:effectLst/>
              <a:uLnTx/>
              <a:uFillTx/>
              <a:latin typeface="Segoe UI"/>
              <a:cs typeface="Arial" pitchFamily="34" charset="0"/>
            </a:endParaRPr>
          </a:p>
        </p:txBody>
      </p:sp>
      <p:sp>
        <p:nvSpPr>
          <p:cNvPr id="4" name="Subtitle">
            <a:extLst>
              <a:ext uri="{FF2B5EF4-FFF2-40B4-BE49-F238E27FC236}">
                <a16:creationId xmlns:a16="http://schemas.microsoft.com/office/drawing/2014/main" id="{88FA442E-8390-414B-99DA-F72E8C86D455}"/>
              </a:ext>
            </a:extLst>
          </p:cNvPr>
          <p:cNvSpPr txBox="1">
            <a:spLocks/>
          </p:cNvSpPr>
          <p:nvPr/>
        </p:nvSpPr>
        <p:spPr>
          <a:xfrm>
            <a:off x="418643" y="878550"/>
            <a:ext cx="1101883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An </a:t>
            </a:r>
            <a:r>
              <a:rPr lang="en-US" sz="2400" i="1" dirty="0"/>
              <a:t>activity</a:t>
            </a:r>
            <a:r>
              <a:rPr lang="en-US" sz="2400" dirty="0"/>
              <a:t> is used to track an interaction</a:t>
            </a:r>
          </a:p>
        </p:txBody>
      </p:sp>
    </p:spTree>
    <p:extLst>
      <p:ext uri="{BB962C8B-B14F-4D97-AF65-F5344CB8AC3E}">
        <p14:creationId xmlns:p14="http://schemas.microsoft.com/office/powerpoint/2010/main" val="18265385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492443"/>
          </a:xfrm>
        </p:spPr>
        <p:txBody>
          <a:bodyPr/>
          <a:lstStyle>
            <a:lvl1pPr>
              <a:defRPr>
                <a:solidFill>
                  <a:schemeClr val="tx1"/>
                </a:solidFill>
              </a:defRPr>
            </a:lvl1pPr>
          </a:lstStyle>
          <a:p>
            <a:r>
              <a:rPr lang="en-US" sz="3200" dirty="0"/>
              <a:t>Columns in Microsoft Dataverse</a:t>
            </a:r>
          </a:p>
        </p:txBody>
      </p:sp>
      <p:sp>
        <p:nvSpPr>
          <p:cNvPr id="3" name="Subtitle"/>
          <p:cNvSpPr>
            <a:spLocks noGrp="1"/>
          </p:cNvSpPr>
          <p:nvPr>
            <p:ph sz="quarter" idx="10"/>
          </p:nvPr>
        </p:nvSpPr>
        <p:spPr>
          <a:xfrm>
            <a:off x="584200" y="1435100"/>
            <a:ext cx="11018838" cy="276998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sz="2400" dirty="0">
                <a:latin typeface="+mj-lt"/>
              </a:rPr>
              <a:t>Columns are a way to store a discrete piece of information within a r</a:t>
            </a:r>
            <a:r>
              <a:rPr lang="en-US" sz="2400" dirty="0">
                <a:latin typeface="+mj-lt"/>
              </a:rPr>
              <a:t>ow</a:t>
            </a:r>
            <a:r>
              <a:rPr sz="2400" dirty="0">
                <a:latin typeface="+mj-lt"/>
              </a:rPr>
              <a:t> in a table.</a:t>
            </a:r>
            <a:endParaRPr lang="en-US" sz="2400" dirty="0">
              <a:latin typeface="+mj-lt"/>
            </a:endParaRPr>
          </a:p>
          <a:p>
            <a:endParaRPr lang="en-US" sz="2400" dirty="0">
              <a:solidFill>
                <a:srgbClr val="000000"/>
              </a:solidFill>
              <a:latin typeface="+mn-lt"/>
            </a:endParaRPr>
          </a:p>
          <a:p>
            <a:r>
              <a:rPr lang="en-US" sz="2400" dirty="0">
                <a:solidFill>
                  <a:srgbClr val="000000"/>
                </a:solidFill>
                <a:latin typeface="+mn-lt"/>
              </a:rPr>
              <a:t>Tip: Always use standard tables and columns when possible. You can rename a table if that makes the table more understandable in the context of your solution. Always review the list of standard tables and make sure a standard table will not meet your needs before you create a new table.</a:t>
            </a:r>
          </a:p>
          <a:p>
            <a:endParaRPr sz="2400" dirty="0">
              <a:latin typeface="+mj-lt"/>
            </a:endParaRPr>
          </a:p>
        </p:txBody>
      </p:sp>
    </p:spTree>
  </p:cSld>
  <p:clrMapOvr>
    <a:masterClrMapping/>
  </p:clrMapOvr>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lumMod val="95000"/>
          </a:schemeClr>
        </a:solidFill>
      </a:spPr>
      <a:bodyPr/>
      <a:lstStyle>
        <a:defPPr marL="0" indent="0" algn="l" defTabSz="914367">
          <a:spcBef>
            <a:spcPts val="600"/>
          </a:spcBef>
          <a:spcAft>
            <a:spcPts val="900"/>
          </a:spcAft>
          <a:buSzTx/>
          <a:buFontTx/>
          <a:buNone/>
          <a:defRPr sz="1600" dirty="0">
            <a:solidFill>
              <a:srgbClr val="000000"/>
            </a:solidFill>
            <a:latin typeface="Segoe UI"/>
            <a:cs typeface="+mn-cs"/>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1712</Words>
  <Application>Microsoft Office PowerPoint</Application>
  <PresentationFormat>Widescreen</PresentationFormat>
  <Paragraphs>237</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Segoe UI (Body)</vt:lpstr>
      <vt:lpstr>Arial</vt:lpstr>
      <vt:lpstr>Calibri</vt:lpstr>
      <vt:lpstr>Segoe UI</vt:lpstr>
      <vt:lpstr>Segoe UI Light</vt:lpstr>
      <vt:lpstr>Segoe UI Semibold</vt:lpstr>
      <vt:lpstr>Wingdings</vt:lpstr>
      <vt:lpstr>Microsoft Power Platform Template</vt:lpstr>
      <vt:lpstr>Module 2: Work with Microsoft Dataverse</vt:lpstr>
      <vt:lpstr>Dataverse concepts</vt:lpstr>
      <vt:lpstr>What is a relational database?</vt:lpstr>
      <vt:lpstr>Data model overview</vt:lpstr>
      <vt:lpstr>Other table options</vt:lpstr>
      <vt:lpstr>Data Modeling Influencers</vt:lpstr>
      <vt:lpstr>When to use standard tables, and when to create new tables</vt:lpstr>
      <vt:lpstr>Activity tables</vt:lpstr>
      <vt:lpstr>Columns in Microsoft Dataverse</vt:lpstr>
      <vt:lpstr>Column data types</vt:lpstr>
      <vt:lpstr>Calculated and rollup columns</vt:lpstr>
      <vt:lpstr>Define choice column</vt:lpstr>
      <vt:lpstr>Auto numbering column</vt:lpstr>
      <vt:lpstr>Alternate Keys</vt:lpstr>
      <vt:lpstr>Table relationships</vt:lpstr>
      <vt:lpstr>Relationships overview</vt:lpstr>
      <vt:lpstr>Relationship types – 1:N </vt:lpstr>
      <vt:lpstr>Relationship types – 1:N (Customer)</vt:lpstr>
      <vt:lpstr>Relationship types – N:N </vt:lpstr>
      <vt:lpstr>Relationship types – N:N (connections)</vt:lpstr>
      <vt:lpstr>Relationship behaviors </vt:lpstr>
      <vt:lpstr>Configure administration settings </vt:lpstr>
      <vt:lpstr>Demo</vt:lpstr>
      <vt:lpstr>Configure duplicate detection settings</vt:lpstr>
      <vt:lpstr>Import data </vt:lpstr>
      <vt:lpstr>Use Dataflows</vt:lpstr>
      <vt:lpstr>Export data</vt:lpstr>
      <vt:lpstr>Module 2 practice labs</vt:lpstr>
      <vt:lpstr>Summary</vt:lpstr>
      <vt:lpstr>close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2022-08-17T07:00:42Z</dcterms:created>
  <dcterms:modified xsi:type="dcterms:W3CDTF">2022-08-17T07:00:49Z</dcterms:modified>
</cp:coreProperties>
</file>