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19"/>
  </p:notesMasterIdLst>
  <p:handoutMasterIdLst>
    <p:handoutMasterId r:id="rId20"/>
  </p:handoutMasterIdLst>
  <p:sldIdLst>
    <p:sldId id="2076136490" r:id="rId2"/>
    <p:sldId id="1797" r:id="rId3"/>
    <p:sldId id="963" r:id="rId4"/>
    <p:sldId id="499" r:id="rId5"/>
    <p:sldId id="500" r:id="rId6"/>
    <p:sldId id="996" r:id="rId7"/>
    <p:sldId id="998" r:id="rId8"/>
    <p:sldId id="1029" r:id="rId9"/>
    <p:sldId id="2076138862" r:id="rId10"/>
    <p:sldId id="938" r:id="rId11"/>
    <p:sldId id="551" r:id="rId12"/>
    <p:sldId id="1786" r:id="rId13"/>
    <p:sldId id="2076138863" r:id="rId14"/>
    <p:sldId id="2076138865" r:id="rId15"/>
    <p:sldId id="5858" r:id="rId16"/>
    <p:sldId id="2076138867" r:id="rId17"/>
    <p:sldId id="699" r:id="rId1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Mod 4d - Business process flows" id="{03C88ABA-B50C-473F-8A1E-C028E84CDF95}">
          <p14:sldIdLst>
            <p14:sldId id="2076136490"/>
            <p14:sldId id="1797"/>
            <p14:sldId id="963"/>
            <p14:sldId id="499"/>
            <p14:sldId id="500"/>
            <p14:sldId id="996"/>
            <p14:sldId id="998"/>
            <p14:sldId id="1029"/>
            <p14:sldId id="2076138862"/>
            <p14:sldId id="938"/>
            <p14:sldId id="551"/>
            <p14:sldId id="1786"/>
            <p14:sldId id="2076138863"/>
            <p14:sldId id="2076138865"/>
            <p14:sldId id="5858"/>
            <p14:sldId id="2076138867"/>
            <p14:sldId id="69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56A"/>
    <a:srgbClr val="FFF100"/>
    <a:srgbClr val="243A5E"/>
    <a:srgbClr val="4BCBEE"/>
    <a:srgbClr val="1392B4"/>
    <a:srgbClr val="59B4D9"/>
    <a:srgbClr val="EBEBEB"/>
    <a:srgbClr val="FFFFFF"/>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5" autoAdjust="0"/>
    <p:restoredTop sz="70975" autoAdjust="0"/>
  </p:normalViewPr>
  <p:slideViewPr>
    <p:cSldViewPr snapToGrid="0">
      <p:cViewPr varScale="1">
        <p:scale>
          <a:sx n="58" d="100"/>
          <a:sy n="58" d="100"/>
        </p:scale>
        <p:origin x="1416" y="86"/>
      </p:cViewPr>
      <p:guideLst/>
    </p:cSldViewPr>
  </p:slideViewPr>
  <p:outlineViewPr>
    <p:cViewPr>
      <p:scale>
        <a:sx n="33" d="100"/>
        <a:sy n="33" d="100"/>
      </p:scale>
      <p:origin x="0" y="-6222"/>
    </p:cViewPr>
  </p:outlineViewPr>
  <p:notesTextViewPr>
    <p:cViewPr>
      <p:scale>
        <a:sx n="1" d="1"/>
        <a:sy n="1" d="1"/>
      </p:scale>
      <p:origin x="0" y="0"/>
    </p:cViewPr>
  </p:notesTextViewPr>
  <p:notesViewPr>
    <p:cSldViewPr snapToGrid="0">
      <p:cViewPr>
        <p:scale>
          <a:sx n="1" d="2"/>
          <a:sy n="1" d="2"/>
        </p:scale>
        <p:origin x="3672" y="59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1/5/2023 4:33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1/5/2023 4:33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6272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0" indent="0">
              <a:lnSpc>
                <a:spcPct val="100000"/>
              </a:lnSpc>
              <a:buNone/>
              <a:tabLst>
                <a:tab pos="0" algn="l"/>
              </a:tabLst>
              <a:defRPr/>
            </a:pPr>
            <a:endParaRPr lang="en-US" dirty="0"/>
          </a:p>
        </p:txBody>
      </p:sp>
      <p:sp>
        <p:nvSpPr>
          <p:cNvPr id="4" name="Header Placeholder 3"/>
          <p:cNvSpPr>
            <a:spLocks noGrp="1"/>
          </p:cNvSpPr>
          <p:nvPr>
            <p:ph type="hdr" sz="quarter" idx="10"/>
          </p:nvPr>
        </p:nvSpPr>
        <p:spPr/>
        <p:txBody>
          <a:bodyPr/>
          <a:lstStyle/>
          <a:p>
            <a:r>
              <a:rPr lang="en-US" dirty="0">
                <a:latin typeface="Segoe UI"/>
              </a:rPr>
              <a:t>SMSG Readiness</a:t>
            </a:r>
          </a:p>
        </p:txBody>
      </p:sp>
      <p:sp>
        <p:nvSpPr>
          <p:cNvPr id="5" name="Date Placeholder 4"/>
          <p:cNvSpPr>
            <a:spLocks noGrp="1"/>
          </p:cNvSpPr>
          <p:nvPr>
            <p:ph type="dt" idx="11"/>
          </p:nvPr>
        </p:nvSpPr>
        <p:spPr/>
        <p:txBody>
          <a:bodyPr/>
          <a:lstStyle/>
          <a:p>
            <a:fld id="{DA92B416-73DE-4FEE-A27A-F8FD94BB38BC}" type="datetime1">
              <a:rPr lang="en-US" smtClean="0">
                <a:latin typeface="Segoe UI"/>
              </a:rPr>
              <a:pPr/>
              <a:t>1/5/2023</a:t>
            </a:fld>
            <a:endParaRPr lang="en-US" dirty="0">
              <a:latin typeface="Segoe UI"/>
            </a:endParaRPr>
          </a:p>
        </p:txBody>
      </p:sp>
      <p:sp>
        <p:nvSpPr>
          <p:cNvPr id="6" name="Footer Placeholder 5"/>
          <p:cNvSpPr>
            <a:spLocks noGrp="1"/>
          </p:cNvSpPr>
          <p:nvPr>
            <p:ph type="ftr" sz="quarter" idx="12"/>
          </p:nvPr>
        </p:nvSpPr>
        <p:spPr/>
        <p:txBody>
          <a:bodyPr/>
          <a:lstStyle/>
          <a:p>
            <a:r>
              <a:rPr lang="en-US" dirty="0">
                <a:solidFill>
                  <a:srgbClr val="000000"/>
                </a:solidFill>
                <a:latin typeface="Segoe UI"/>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a:rPr>
            </a:br>
            <a:r>
              <a:rPr lang="en-US" dirty="0">
                <a:solidFill>
                  <a:srgbClr val="000000"/>
                </a:solidFill>
                <a:latin typeface="Segoe UI"/>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latin typeface="Segoe UI"/>
              </a:rPr>
              <a:pPr/>
              <a:t>10</a:t>
            </a:fld>
            <a:endParaRPr lang="en-US" dirty="0">
              <a:latin typeface="Segoe UI"/>
            </a:endParaRPr>
          </a:p>
        </p:txBody>
      </p:sp>
      <p:sp>
        <p:nvSpPr>
          <p:cNvPr id="8" name="Rectangle 7"/>
          <p:cNvSpPr/>
          <p:nvPr/>
        </p:nvSpPr>
        <p:spPr>
          <a:xfrm>
            <a:off x="381000" y="971789"/>
            <a:ext cx="2971800" cy="784828"/>
          </a:xfrm>
          <a:prstGeom prst="rect">
            <a:avLst/>
          </a:prstGeom>
        </p:spPr>
        <p:txBody>
          <a:bodyPr wrap="square" lIns="91438" tIns="45719" rIns="91438" bIns="45719">
            <a:spAutoFit/>
          </a:bodyPr>
          <a:lstStyle/>
          <a:p>
            <a:pPr>
              <a:tabLst>
                <a:tab pos="0" algn="l"/>
              </a:tabLst>
              <a:defRPr/>
            </a:pPr>
            <a:r>
              <a:rPr lang="en-US" sz="900" b="1" dirty="0">
                <a:solidFill>
                  <a:srgbClr val="FF0000"/>
                </a:solidFill>
                <a:latin typeface="Segoe UI"/>
                <a:cs typeface="Segoe UI"/>
              </a:rPr>
              <a:t>Start Time </a:t>
            </a:r>
            <a:r>
              <a:rPr lang="en-US" sz="900" b="1" dirty="0" err="1">
                <a:solidFill>
                  <a:srgbClr val="FF0000"/>
                </a:solidFill>
                <a:latin typeface="Segoe UI"/>
                <a:cs typeface="Segoe UI"/>
              </a:rPr>
              <a:t>xx:xx</a:t>
            </a:r>
            <a:r>
              <a:rPr lang="en-US" sz="900" b="1" dirty="0">
                <a:solidFill>
                  <a:srgbClr val="FF0000"/>
                </a:solidFill>
                <a:latin typeface="Segoe UI"/>
                <a:cs typeface="Segoe UI"/>
              </a:rPr>
              <a:t> / Length: </a:t>
            </a:r>
            <a:r>
              <a:rPr lang="en-US" sz="900" b="1" dirty="0">
                <a:solidFill>
                  <a:srgbClr val="FF0000"/>
                </a:solidFill>
                <a:latin typeface="Segoe UI"/>
              </a:rPr>
              <a:t>2 minutes</a:t>
            </a:r>
          </a:p>
          <a:p>
            <a:pPr>
              <a:spcAft>
                <a:spcPts val="600"/>
              </a:spcAft>
            </a:pPr>
            <a:endParaRPr lang="en-US" sz="900" dirty="0">
              <a:solidFill>
                <a:srgbClr val="FF0000"/>
              </a:solidFill>
              <a:latin typeface="Segoe UI"/>
            </a:endParaRPr>
          </a:p>
          <a:p>
            <a:pPr>
              <a:spcAft>
                <a:spcPts val="600"/>
              </a:spcAft>
            </a:pPr>
            <a:r>
              <a:rPr lang="en-US" sz="900" dirty="0">
                <a:solidFill>
                  <a:srgbClr val="FF0000"/>
                </a:solidFill>
                <a:latin typeface="Segoe UI"/>
              </a:rPr>
              <a:t>Review the learning objectives.</a:t>
            </a:r>
          </a:p>
          <a:p>
            <a:pPr indent="228593">
              <a:spcAft>
                <a:spcPts val="600"/>
              </a:spcAft>
              <a:buFont typeface="Arial" pitchFamily="34" charset="0"/>
              <a:buChar char="•"/>
              <a:defRPr/>
            </a:pPr>
            <a:endParaRPr lang="en-US" sz="800" dirty="0">
              <a:solidFill>
                <a:srgbClr val="FF0000"/>
              </a:solidFill>
              <a:latin typeface="Segoe UI"/>
              <a:cs typeface="Arial" pitchFamily="34" charset="0"/>
            </a:endParaRPr>
          </a:p>
        </p:txBody>
      </p:sp>
    </p:spTree>
    <p:extLst>
      <p:ext uri="{BB962C8B-B14F-4D97-AF65-F5344CB8AC3E}">
        <p14:creationId xmlns:p14="http://schemas.microsoft.com/office/powerpoint/2010/main" val="3064608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5000"/>
          </a:bodyPr>
          <a:lstStyle/>
          <a:p>
            <a:pPr>
              <a:spcBef>
                <a:spcPct val="43750"/>
              </a:spcBef>
              <a:spcAft>
                <a:spcPct val="43750"/>
              </a:spcAft>
            </a:pPr>
            <a:endParaRPr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990461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769929-3940-4800-B832-51268FAB80D0}" type="slidenum">
              <a:rPr lang="en-US" smtClean="0"/>
              <a:t>13</a:t>
            </a:fld>
            <a:endParaRPr lang="en-US"/>
          </a:p>
        </p:txBody>
      </p:sp>
    </p:spTree>
    <p:extLst>
      <p:ext uri="{BB962C8B-B14F-4D97-AF65-F5344CB8AC3E}">
        <p14:creationId xmlns:p14="http://schemas.microsoft.com/office/powerpoint/2010/main" val="2948626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769929-3940-4800-B832-51268FAB80D0}" type="slidenum">
              <a:rPr lang="en-US" smtClean="0"/>
              <a:t>14</a:t>
            </a:fld>
            <a:endParaRPr lang="en-US"/>
          </a:p>
        </p:txBody>
      </p:sp>
    </p:spTree>
    <p:extLst>
      <p:ext uri="{BB962C8B-B14F-4D97-AF65-F5344CB8AC3E}">
        <p14:creationId xmlns:p14="http://schemas.microsoft.com/office/powerpoint/2010/main" val="3114290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1/5/2023 4:33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59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650368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Dynamics</a:t>
            </a:r>
            <a:endParaRPr lang="en-US" dirty="0"/>
          </a:p>
        </p:txBody>
      </p:sp>
      <p:sp>
        <p:nvSpPr>
          <p:cNvPr id="5" name="Date Placeholder 4"/>
          <p:cNvSpPr>
            <a:spLocks noGrp="1"/>
          </p:cNvSpPr>
          <p:nvPr>
            <p:ph type="dt" sz="quarter" idx="11"/>
          </p:nvPr>
        </p:nvSpPr>
        <p:spPr/>
        <p:txBody>
          <a:bodyPr/>
          <a:lstStyle/>
          <a:p>
            <a:fld id="{639DCD80-572F-4ADE-AC1C-A180DDDA3FEC}" type="datetime1">
              <a:rPr lang="en-US" smtClean="0"/>
              <a:t>1/5/2023</a:t>
            </a:fld>
            <a:endParaRPr lang="en-US" dirty="0"/>
          </a:p>
        </p:txBody>
      </p:sp>
      <p:sp>
        <p:nvSpPr>
          <p:cNvPr id="6" name="Footer Placeholder 5"/>
          <p:cNvSpPr>
            <a:spLocks noGrp="1"/>
          </p:cNvSpPr>
          <p:nvPr>
            <p:ph type="ftr" sz="quarter" idx="12"/>
          </p:nvPr>
        </p:nvSpPr>
        <p:spPr/>
        <p:txBody>
          <a:bodyPr/>
          <a:lstStyle/>
          <a:p>
            <a:r>
              <a:rPr lang="en-US" sz="50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sz="500">
                <a:solidFill>
                  <a:srgbClr val="000000"/>
                </a:solidFill>
                <a:latin typeface="Segoe UI" pitchFamily="34" charset="0"/>
              </a:rPr>
            </a:br>
            <a:r>
              <a:rPr lang="en-US" sz="500">
                <a:solidFill>
                  <a:srgbClr val="000000"/>
                </a:solidFill>
                <a:latin typeface="Segoe UI" pitchFamily="34" charset="0"/>
              </a:rPr>
              <a:t>MICROSOFT MAKES NO WARRANTIES, EXPRESS, IMPLIED OR STATUTORY, AS TO THE INFORMATION IN THIS PRESENTATION.</a:t>
            </a:r>
            <a:endParaRPr lang="en-US" sz="500" dirty="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980CB99-47E3-46F4-AAEB-3919FBEFC014}" type="slidenum">
              <a:rPr lang="en-US" smtClean="0">
                <a:latin typeface="Segoe UI" pitchFamily="34" charset="0"/>
              </a:rPr>
              <a:pPr/>
              <a:t>3</a:t>
            </a:fld>
            <a:endParaRPr lang="en-US" dirty="0">
              <a:latin typeface="Segoe UI" pitchFamily="34" charset="0"/>
            </a:endParaRPr>
          </a:p>
        </p:txBody>
      </p:sp>
    </p:spTree>
    <p:extLst>
      <p:ext uri="{BB962C8B-B14F-4D97-AF65-F5344CB8AC3E}">
        <p14:creationId xmlns:p14="http://schemas.microsoft.com/office/powerpoint/2010/main" val="3731591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endParaRPr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endParaRPr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0" indent="0">
              <a:lnSpc>
                <a:spcPct val="100000"/>
              </a:lnSpc>
              <a:buNone/>
              <a:tabLst>
                <a:tab pos="0" algn="l"/>
              </a:tabLst>
              <a:defRPr/>
            </a:pPr>
            <a:endParaRPr lang="en-US" dirty="0">
              <a:latin typeface="Segoe UI"/>
            </a:endParaRPr>
          </a:p>
        </p:txBody>
      </p:sp>
      <p:sp>
        <p:nvSpPr>
          <p:cNvPr id="4" name="Header Placeholder 3"/>
          <p:cNvSpPr>
            <a:spLocks noGrp="1"/>
          </p:cNvSpPr>
          <p:nvPr>
            <p:ph type="hdr" sz="quarter" idx="10"/>
          </p:nvPr>
        </p:nvSpPr>
        <p:spPr/>
        <p:txBody>
          <a:bodyPr/>
          <a:lstStyle/>
          <a:p>
            <a:r>
              <a:rPr lang="en-US" dirty="0">
                <a:latin typeface="Segoe UI"/>
              </a:rPr>
              <a:t>SMSG Readiness</a:t>
            </a:r>
          </a:p>
        </p:txBody>
      </p:sp>
      <p:sp>
        <p:nvSpPr>
          <p:cNvPr id="5" name="Date Placeholder 4"/>
          <p:cNvSpPr>
            <a:spLocks noGrp="1"/>
          </p:cNvSpPr>
          <p:nvPr>
            <p:ph type="dt" idx="11"/>
          </p:nvPr>
        </p:nvSpPr>
        <p:spPr/>
        <p:txBody>
          <a:bodyPr/>
          <a:lstStyle/>
          <a:p>
            <a:fld id="{DA92B416-73DE-4FEE-A27A-F8FD94BB38BC}" type="datetime1">
              <a:rPr lang="en-US" smtClean="0">
                <a:latin typeface="Segoe UI"/>
              </a:rPr>
              <a:pPr/>
              <a:t>1/5/2023</a:t>
            </a:fld>
            <a:endParaRPr lang="en-US" dirty="0">
              <a:latin typeface="Segoe UI"/>
            </a:endParaRPr>
          </a:p>
        </p:txBody>
      </p:sp>
      <p:sp>
        <p:nvSpPr>
          <p:cNvPr id="6" name="Footer Placeholder 5"/>
          <p:cNvSpPr>
            <a:spLocks noGrp="1"/>
          </p:cNvSpPr>
          <p:nvPr>
            <p:ph type="ftr" sz="quarter" idx="12"/>
          </p:nvPr>
        </p:nvSpPr>
        <p:spPr/>
        <p:txBody>
          <a:bodyPr/>
          <a:lstStyle/>
          <a:p>
            <a:r>
              <a:rPr lang="en-US" dirty="0">
                <a:solidFill>
                  <a:srgbClr val="000000"/>
                </a:solidFill>
                <a:latin typeface="Segoe UI"/>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a:rPr>
            </a:br>
            <a:r>
              <a:rPr lang="en-US" dirty="0">
                <a:solidFill>
                  <a:srgbClr val="000000"/>
                </a:solidFill>
                <a:latin typeface="Segoe UI"/>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latin typeface="Segoe UI"/>
              </a:rPr>
              <a:pPr/>
              <a:t>6</a:t>
            </a:fld>
            <a:endParaRPr lang="en-US" dirty="0">
              <a:latin typeface="Segoe UI"/>
            </a:endParaRPr>
          </a:p>
        </p:txBody>
      </p:sp>
      <p:sp>
        <p:nvSpPr>
          <p:cNvPr id="8" name="Rectangle 7"/>
          <p:cNvSpPr/>
          <p:nvPr/>
        </p:nvSpPr>
        <p:spPr>
          <a:xfrm>
            <a:off x="381000" y="971789"/>
            <a:ext cx="2971800" cy="784828"/>
          </a:xfrm>
          <a:prstGeom prst="rect">
            <a:avLst/>
          </a:prstGeom>
        </p:spPr>
        <p:txBody>
          <a:bodyPr wrap="square" lIns="91438" tIns="45719" rIns="91438" bIns="45719">
            <a:spAutoFit/>
          </a:bodyPr>
          <a:lstStyle/>
          <a:p>
            <a:pPr>
              <a:tabLst>
                <a:tab pos="0" algn="l"/>
              </a:tabLst>
              <a:defRPr/>
            </a:pPr>
            <a:r>
              <a:rPr lang="en-US" sz="900" b="1" dirty="0">
                <a:solidFill>
                  <a:srgbClr val="FF0000"/>
                </a:solidFill>
                <a:latin typeface="Segoe UI"/>
                <a:cs typeface="Segoe UI"/>
              </a:rPr>
              <a:t>Start Time </a:t>
            </a:r>
            <a:r>
              <a:rPr lang="en-US" sz="900" b="1" dirty="0" err="1">
                <a:solidFill>
                  <a:srgbClr val="FF0000"/>
                </a:solidFill>
                <a:latin typeface="Segoe UI"/>
                <a:cs typeface="Segoe UI"/>
              </a:rPr>
              <a:t>xx:xx</a:t>
            </a:r>
            <a:r>
              <a:rPr lang="en-US" sz="900" b="1" dirty="0">
                <a:solidFill>
                  <a:srgbClr val="FF0000"/>
                </a:solidFill>
                <a:latin typeface="Segoe UI"/>
                <a:cs typeface="Segoe UI"/>
              </a:rPr>
              <a:t> / Length: </a:t>
            </a:r>
            <a:r>
              <a:rPr lang="en-US" sz="900" b="1" dirty="0">
                <a:solidFill>
                  <a:srgbClr val="FF0000"/>
                </a:solidFill>
                <a:latin typeface="Segoe UI"/>
              </a:rPr>
              <a:t>2 minutes</a:t>
            </a:r>
          </a:p>
          <a:p>
            <a:pPr>
              <a:spcAft>
                <a:spcPts val="600"/>
              </a:spcAft>
            </a:pPr>
            <a:endParaRPr lang="en-US" sz="900" dirty="0">
              <a:solidFill>
                <a:srgbClr val="FF0000"/>
              </a:solidFill>
              <a:latin typeface="Segoe UI"/>
            </a:endParaRPr>
          </a:p>
          <a:p>
            <a:pPr>
              <a:spcAft>
                <a:spcPts val="600"/>
              </a:spcAft>
            </a:pPr>
            <a:r>
              <a:rPr lang="en-US" sz="900" dirty="0">
                <a:solidFill>
                  <a:srgbClr val="FF0000"/>
                </a:solidFill>
                <a:latin typeface="Segoe UI"/>
              </a:rPr>
              <a:t>Review the learning objectives.</a:t>
            </a:r>
          </a:p>
          <a:p>
            <a:pPr indent="228593">
              <a:spcAft>
                <a:spcPts val="600"/>
              </a:spcAft>
              <a:buFont typeface="Arial" pitchFamily="34" charset="0"/>
              <a:buChar char="•"/>
              <a:defRPr/>
            </a:pPr>
            <a:endParaRPr lang="en-US" sz="800" dirty="0">
              <a:solidFill>
                <a:srgbClr val="FF0000"/>
              </a:solidFill>
              <a:latin typeface="Segoe UI"/>
              <a:cs typeface="Arial" pitchFamily="34" charset="0"/>
            </a:endParaRPr>
          </a:p>
        </p:txBody>
      </p:sp>
    </p:spTree>
    <p:extLst>
      <p:ext uri="{BB962C8B-B14F-4D97-AF65-F5344CB8AC3E}">
        <p14:creationId xmlns:p14="http://schemas.microsoft.com/office/powerpoint/2010/main" val="3222355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0" indent="0">
              <a:lnSpc>
                <a:spcPct val="100000"/>
              </a:lnSpc>
              <a:buNone/>
              <a:tabLst>
                <a:tab pos="0" algn="l"/>
              </a:tabLst>
              <a:defRPr/>
            </a:pPr>
            <a:endParaRPr lang="en-US" dirty="0">
              <a:latin typeface="Segoe UI"/>
            </a:endParaRPr>
          </a:p>
        </p:txBody>
      </p:sp>
      <p:sp>
        <p:nvSpPr>
          <p:cNvPr id="4" name="Header Placeholder 3"/>
          <p:cNvSpPr>
            <a:spLocks noGrp="1"/>
          </p:cNvSpPr>
          <p:nvPr>
            <p:ph type="hdr" sz="quarter" idx="10"/>
          </p:nvPr>
        </p:nvSpPr>
        <p:spPr/>
        <p:txBody>
          <a:bodyPr/>
          <a:lstStyle/>
          <a:p>
            <a:r>
              <a:rPr lang="en-US" dirty="0">
                <a:latin typeface="Segoe UI"/>
              </a:rPr>
              <a:t>SMSG Readiness</a:t>
            </a:r>
          </a:p>
        </p:txBody>
      </p:sp>
      <p:sp>
        <p:nvSpPr>
          <p:cNvPr id="5" name="Date Placeholder 4"/>
          <p:cNvSpPr>
            <a:spLocks noGrp="1"/>
          </p:cNvSpPr>
          <p:nvPr>
            <p:ph type="dt" idx="11"/>
          </p:nvPr>
        </p:nvSpPr>
        <p:spPr/>
        <p:txBody>
          <a:bodyPr/>
          <a:lstStyle/>
          <a:p>
            <a:fld id="{DA92B416-73DE-4FEE-A27A-F8FD94BB38BC}" type="datetime1">
              <a:rPr lang="en-US" smtClean="0">
                <a:latin typeface="Segoe UI"/>
              </a:rPr>
              <a:pPr/>
              <a:t>1/5/2023</a:t>
            </a:fld>
            <a:endParaRPr lang="en-US" dirty="0">
              <a:latin typeface="Segoe UI"/>
            </a:endParaRPr>
          </a:p>
        </p:txBody>
      </p:sp>
      <p:sp>
        <p:nvSpPr>
          <p:cNvPr id="6" name="Footer Placeholder 5"/>
          <p:cNvSpPr>
            <a:spLocks noGrp="1"/>
          </p:cNvSpPr>
          <p:nvPr>
            <p:ph type="ftr" sz="quarter" idx="12"/>
          </p:nvPr>
        </p:nvSpPr>
        <p:spPr/>
        <p:txBody>
          <a:bodyPr/>
          <a:lstStyle/>
          <a:p>
            <a:r>
              <a:rPr lang="en-US" dirty="0">
                <a:solidFill>
                  <a:srgbClr val="000000"/>
                </a:solidFill>
                <a:latin typeface="Segoe UI"/>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a:rPr>
            </a:br>
            <a:r>
              <a:rPr lang="en-US" dirty="0">
                <a:solidFill>
                  <a:srgbClr val="000000"/>
                </a:solidFill>
                <a:latin typeface="Segoe UI"/>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latin typeface="Segoe UI"/>
              </a:rPr>
              <a:pPr/>
              <a:t>7</a:t>
            </a:fld>
            <a:endParaRPr lang="en-US" dirty="0">
              <a:latin typeface="Segoe UI"/>
            </a:endParaRPr>
          </a:p>
        </p:txBody>
      </p:sp>
      <p:sp>
        <p:nvSpPr>
          <p:cNvPr id="8" name="Rectangle 7"/>
          <p:cNvSpPr/>
          <p:nvPr/>
        </p:nvSpPr>
        <p:spPr>
          <a:xfrm>
            <a:off x="381000" y="971789"/>
            <a:ext cx="2971800" cy="784828"/>
          </a:xfrm>
          <a:prstGeom prst="rect">
            <a:avLst/>
          </a:prstGeom>
        </p:spPr>
        <p:txBody>
          <a:bodyPr wrap="square" lIns="91438" tIns="45719" rIns="91438" bIns="45719">
            <a:spAutoFit/>
          </a:bodyPr>
          <a:lstStyle/>
          <a:p>
            <a:pPr>
              <a:tabLst>
                <a:tab pos="0" algn="l"/>
              </a:tabLst>
              <a:defRPr/>
            </a:pPr>
            <a:r>
              <a:rPr lang="en-US" sz="900" b="1" dirty="0">
                <a:solidFill>
                  <a:srgbClr val="FF0000"/>
                </a:solidFill>
                <a:latin typeface="Segoe UI"/>
                <a:cs typeface="Segoe UI"/>
              </a:rPr>
              <a:t>Start Time </a:t>
            </a:r>
            <a:r>
              <a:rPr lang="en-US" sz="900" b="1" dirty="0" err="1">
                <a:solidFill>
                  <a:srgbClr val="FF0000"/>
                </a:solidFill>
                <a:latin typeface="Segoe UI"/>
                <a:cs typeface="Segoe UI"/>
              </a:rPr>
              <a:t>xx:xx</a:t>
            </a:r>
            <a:r>
              <a:rPr lang="en-US" sz="900" b="1" dirty="0">
                <a:solidFill>
                  <a:srgbClr val="FF0000"/>
                </a:solidFill>
                <a:latin typeface="Segoe UI"/>
                <a:cs typeface="Segoe UI"/>
              </a:rPr>
              <a:t> / Length: </a:t>
            </a:r>
            <a:r>
              <a:rPr lang="en-US" sz="900" b="1" dirty="0">
                <a:solidFill>
                  <a:srgbClr val="FF0000"/>
                </a:solidFill>
                <a:latin typeface="Segoe UI"/>
              </a:rPr>
              <a:t>2 minutes</a:t>
            </a:r>
          </a:p>
          <a:p>
            <a:pPr>
              <a:spcAft>
                <a:spcPts val="600"/>
              </a:spcAft>
            </a:pPr>
            <a:endParaRPr lang="en-US" sz="900" dirty="0">
              <a:solidFill>
                <a:srgbClr val="FF0000"/>
              </a:solidFill>
              <a:latin typeface="Segoe UI"/>
            </a:endParaRPr>
          </a:p>
          <a:p>
            <a:pPr>
              <a:spcAft>
                <a:spcPts val="600"/>
              </a:spcAft>
            </a:pPr>
            <a:r>
              <a:rPr lang="en-US" sz="900" dirty="0">
                <a:solidFill>
                  <a:srgbClr val="FF0000"/>
                </a:solidFill>
                <a:latin typeface="Segoe UI"/>
              </a:rPr>
              <a:t>Review the learning objectives.</a:t>
            </a:r>
          </a:p>
          <a:p>
            <a:pPr indent="228593">
              <a:spcAft>
                <a:spcPts val="600"/>
              </a:spcAft>
              <a:buFont typeface="Arial" pitchFamily="34" charset="0"/>
              <a:buChar char="•"/>
              <a:defRPr/>
            </a:pPr>
            <a:endParaRPr lang="en-US" sz="800" dirty="0">
              <a:solidFill>
                <a:srgbClr val="FF0000"/>
              </a:solidFill>
              <a:latin typeface="Segoe UI"/>
              <a:cs typeface="Arial" pitchFamily="34" charset="0"/>
            </a:endParaRPr>
          </a:p>
        </p:txBody>
      </p:sp>
    </p:spTree>
    <p:extLst>
      <p:ext uri="{BB962C8B-B14F-4D97-AF65-F5344CB8AC3E}">
        <p14:creationId xmlns:p14="http://schemas.microsoft.com/office/powerpoint/2010/main" val="3067827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171450" indent="-171450">
              <a:lnSpc>
                <a:spcPct val="100000"/>
              </a:lnSpc>
              <a:buFontTx/>
              <a:buChar char="-"/>
              <a:tabLst>
                <a:tab pos="0" algn="l"/>
              </a:tabLst>
              <a:defRPr/>
            </a:pPr>
            <a:endParaRPr lang="en-US" dirty="0"/>
          </a:p>
        </p:txBody>
      </p:sp>
      <p:sp>
        <p:nvSpPr>
          <p:cNvPr id="4" name="Header Placeholder 3"/>
          <p:cNvSpPr>
            <a:spLocks noGrp="1"/>
          </p:cNvSpPr>
          <p:nvPr>
            <p:ph type="hdr" sz="quarter" idx="10"/>
          </p:nvPr>
        </p:nvSpPr>
        <p:spPr/>
        <p:txBody>
          <a:bodyPr/>
          <a:lstStyle/>
          <a:p>
            <a:r>
              <a:rPr lang="en-US" dirty="0">
                <a:latin typeface="Segoe UI"/>
              </a:rPr>
              <a:t>SMSG Readiness</a:t>
            </a:r>
          </a:p>
        </p:txBody>
      </p:sp>
      <p:sp>
        <p:nvSpPr>
          <p:cNvPr id="5" name="Date Placeholder 4"/>
          <p:cNvSpPr>
            <a:spLocks noGrp="1"/>
          </p:cNvSpPr>
          <p:nvPr>
            <p:ph type="dt" idx="11"/>
          </p:nvPr>
        </p:nvSpPr>
        <p:spPr/>
        <p:txBody>
          <a:bodyPr/>
          <a:lstStyle/>
          <a:p>
            <a:fld id="{DA92B416-73DE-4FEE-A27A-F8FD94BB38BC}" type="datetime1">
              <a:rPr lang="en-US" smtClean="0">
                <a:latin typeface="Segoe UI"/>
              </a:rPr>
              <a:pPr/>
              <a:t>1/5/2023</a:t>
            </a:fld>
            <a:endParaRPr lang="en-US" dirty="0">
              <a:latin typeface="Segoe UI"/>
            </a:endParaRPr>
          </a:p>
        </p:txBody>
      </p:sp>
      <p:sp>
        <p:nvSpPr>
          <p:cNvPr id="6" name="Footer Placeholder 5"/>
          <p:cNvSpPr>
            <a:spLocks noGrp="1"/>
          </p:cNvSpPr>
          <p:nvPr>
            <p:ph type="ftr" sz="quarter" idx="12"/>
          </p:nvPr>
        </p:nvSpPr>
        <p:spPr/>
        <p:txBody>
          <a:bodyPr/>
          <a:lstStyle/>
          <a:p>
            <a:r>
              <a:rPr lang="en-US" dirty="0">
                <a:solidFill>
                  <a:srgbClr val="000000"/>
                </a:solidFill>
                <a:latin typeface="Segoe UI"/>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a:rPr>
            </a:br>
            <a:r>
              <a:rPr lang="en-US" dirty="0">
                <a:solidFill>
                  <a:srgbClr val="000000"/>
                </a:solidFill>
                <a:latin typeface="Segoe UI"/>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latin typeface="Segoe UI"/>
              </a:rPr>
              <a:pPr/>
              <a:t>8</a:t>
            </a:fld>
            <a:endParaRPr lang="en-US" dirty="0">
              <a:latin typeface="Segoe UI"/>
            </a:endParaRPr>
          </a:p>
        </p:txBody>
      </p:sp>
      <p:sp>
        <p:nvSpPr>
          <p:cNvPr id="8" name="Rectangle 7"/>
          <p:cNvSpPr/>
          <p:nvPr/>
        </p:nvSpPr>
        <p:spPr>
          <a:xfrm>
            <a:off x="381000" y="971789"/>
            <a:ext cx="2971800" cy="784828"/>
          </a:xfrm>
          <a:prstGeom prst="rect">
            <a:avLst/>
          </a:prstGeom>
        </p:spPr>
        <p:txBody>
          <a:bodyPr wrap="square" lIns="91438" tIns="45719" rIns="91438" bIns="45719">
            <a:spAutoFit/>
          </a:bodyPr>
          <a:lstStyle/>
          <a:p>
            <a:pPr>
              <a:tabLst>
                <a:tab pos="0" algn="l"/>
              </a:tabLst>
              <a:defRPr/>
            </a:pPr>
            <a:r>
              <a:rPr lang="en-US" sz="900" b="1" dirty="0">
                <a:solidFill>
                  <a:srgbClr val="FF0000"/>
                </a:solidFill>
                <a:latin typeface="Segoe UI"/>
                <a:cs typeface="Segoe UI"/>
              </a:rPr>
              <a:t>Start Time </a:t>
            </a:r>
            <a:r>
              <a:rPr lang="en-US" sz="900" b="1" dirty="0" err="1">
                <a:solidFill>
                  <a:srgbClr val="FF0000"/>
                </a:solidFill>
                <a:latin typeface="Segoe UI"/>
                <a:cs typeface="Segoe UI"/>
              </a:rPr>
              <a:t>xx:xx</a:t>
            </a:r>
            <a:r>
              <a:rPr lang="en-US" sz="900" b="1" dirty="0">
                <a:solidFill>
                  <a:srgbClr val="FF0000"/>
                </a:solidFill>
                <a:latin typeface="Segoe UI"/>
                <a:cs typeface="Segoe UI"/>
              </a:rPr>
              <a:t> / Length: </a:t>
            </a:r>
            <a:r>
              <a:rPr lang="en-US" sz="900" b="1" dirty="0">
                <a:solidFill>
                  <a:srgbClr val="FF0000"/>
                </a:solidFill>
                <a:latin typeface="Segoe UI"/>
              </a:rPr>
              <a:t>2 minutes</a:t>
            </a:r>
          </a:p>
          <a:p>
            <a:pPr>
              <a:spcAft>
                <a:spcPts val="600"/>
              </a:spcAft>
            </a:pPr>
            <a:endParaRPr lang="en-US" sz="900" dirty="0">
              <a:solidFill>
                <a:srgbClr val="FF0000"/>
              </a:solidFill>
              <a:latin typeface="Segoe UI"/>
            </a:endParaRPr>
          </a:p>
          <a:p>
            <a:pPr>
              <a:spcAft>
                <a:spcPts val="600"/>
              </a:spcAft>
            </a:pPr>
            <a:r>
              <a:rPr lang="en-US" sz="900" dirty="0">
                <a:solidFill>
                  <a:srgbClr val="FF0000"/>
                </a:solidFill>
                <a:latin typeface="Segoe UI"/>
              </a:rPr>
              <a:t>Review the learning objectives.</a:t>
            </a:r>
          </a:p>
          <a:p>
            <a:pPr indent="228593">
              <a:spcAft>
                <a:spcPts val="600"/>
              </a:spcAft>
              <a:buFont typeface="Arial" pitchFamily="34" charset="0"/>
              <a:buChar char="•"/>
              <a:defRPr/>
            </a:pPr>
            <a:endParaRPr lang="en-US" sz="800" dirty="0">
              <a:solidFill>
                <a:srgbClr val="FF0000"/>
              </a:solidFill>
              <a:latin typeface="Segoe UI"/>
              <a:cs typeface="Arial" pitchFamily="34" charset="0"/>
            </a:endParaRPr>
          </a:p>
        </p:txBody>
      </p:sp>
    </p:spTree>
    <p:extLst>
      <p:ext uri="{BB962C8B-B14F-4D97-AF65-F5344CB8AC3E}">
        <p14:creationId xmlns:p14="http://schemas.microsoft.com/office/powerpoint/2010/main" val="328358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171450" marR="0" lvl="0" indent="-171450" algn="l" defTabSz="914400" rtl="0" eaLnBrk="1" fontAlgn="auto" latinLnBrk="0" hangingPunct="1">
              <a:lnSpc>
                <a:spcPct val="100000"/>
              </a:lnSpc>
              <a:spcBef>
                <a:spcPts val="0"/>
              </a:spcBef>
              <a:spcAft>
                <a:spcPts val="0"/>
              </a:spcAft>
              <a:buClrTx/>
              <a:buSzTx/>
              <a:buFontTx/>
              <a:buChar char="-"/>
              <a:tabLst>
                <a:tab pos="0" algn="l"/>
              </a:tabLst>
              <a:defRPr/>
            </a:pPr>
            <a:endParaRPr lang="en-US" dirty="0"/>
          </a:p>
        </p:txBody>
      </p:sp>
      <p:sp>
        <p:nvSpPr>
          <p:cNvPr id="4" name="Header Placeholder 3"/>
          <p:cNvSpPr>
            <a:spLocks noGrp="1"/>
          </p:cNvSpPr>
          <p:nvPr>
            <p:ph type="hdr" sz="quarter" idx="10"/>
          </p:nvPr>
        </p:nvSpPr>
        <p:spPr/>
        <p:txBody>
          <a:bodyPr/>
          <a:lstStyle/>
          <a:p>
            <a:r>
              <a:rPr lang="en-US" dirty="0">
                <a:latin typeface="Segoe UI"/>
              </a:rPr>
              <a:t>SMSG Readiness</a:t>
            </a:r>
          </a:p>
        </p:txBody>
      </p:sp>
      <p:sp>
        <p:nvSpPr>
          <p:cNvPr id="5" name="Date Placeholder 4"/>
          <p:cNvSpPr>
            <a:spLocks noGrp="1"/>
          </p:cNvSpPr>
          <p:nvPr>
            <p:ph type="dt" idx="11"/>
          </p:nvPr>
        </p:nvSpPr>
        <p:spPr/>
        <p:txBody>
          <a:bodyPr/>
          <a:lstStyle/>
          <a:p>
            <a:fld id="{DA92B416-73DE-4FEE-A27A-F8FD94BB38BC}" type="datetime1">
              <a:rPr lang="en-US" smtClean="0">
                <a:latin typeface="Segoe UI"/>
              </a:rPr>
              <a:pPr/>
              <a:t>1/5/2023</a:t>
            </a:fld>
            <a:endParaRPr lang="en-US" dirty="0">
              <a:latin typeface="Segoe UI"/>
            </a:endParaRPr>
          </a:p>
        </p:txBody>
      </p:sp>
      <p:sp>
        <p:nvSpPr>
          <p:cNvPr id="6" name="Footer Placeholder 5"/>
          <p:cNvSpPr>
            <a:spLocks noGrp="1"/>
          </p:cNvSpPr>
          <p:nvPr>
            <p:ph type="ftr" sz="quarter" idx="12"/>
          </p:nvPr>
        </p:nvSpPr>
        <p:spPr/>
        <p:txBody>
          <a:bodyPr/>
          <a:lstStyle/>
          <a:p>
            <a:r>
              <a:rPr lang="en-US" dirty="0">
                <a:solidFill>
                  <a:srgbClr val="000000"/>
                </a:solidFill>
                <a:latin typeface="Segoe UI"/>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a:rPr>
            </a:br>
            <a:r>
              <a:rPr lang="en-US" dirty="0">
                <a:solidFill>
                  <a:srgbClr val="000000"/>
                </a:solidFill>
                <a:latin typeface="Segoe UI"/>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latin typeface="Segoe UI"/>
              </a:rPr>
              <a:pPr/>
              <a:t>9</a:t>
            </a:fld>
            <a:endParaRPr lang="en-US" dirty="0">
              <a:latin typeface="Segoe UI"/>
            </a:endParaRPr>
          </a:p>
        </p:txBody>
      </p:sp>
      <p:sp>
        <p:nvSpPr>
          <p:cNvPr id="8" name="Rectangle 7"/>
          <p:cNvSpPr/>
          <p:nvPr/>
        </p:nvSpPr>
        <p:spPr>
          <a:xfrm>
            <a:off x="381000" y="971789"/>
            <a:ext cx="2971800" cy="784828"/>
          </a:xfrm>
          <a:prstGeom prst="rect">
            <a:avLst/>
          </a:prstGeom>
        </p:spPr>
        <p:txBody>
          <a:bodyPr wrap="square" lIns="91438" tIns="45719" rIns="91438" bIns="45719">
            <a:spAutoFit/>
          </a:bodyPr>
          <a:lstStyle/>
          <a:p>
            <a:pPr>
              <a:tabLst>
                <a:tab pos="0" algn="l"/>
              </a:tabLst>
              <a:defRPr/>
            </a:pPr>
            <a:r>
              <a:rPr lang="en-US" sz="900" b="1" dirty="0">
                <a:solidFill>
                  <a:srgbClr val="FF0000"/>
                </a:solidFill>
                <a:latin typeface="Segoe UI"/>
                <a:cs typeface="Segoe UI"/>
              </a:rPr>
              <a:t>Start Time </a:t>
            </a:r>
            <a:r>
              <a:rPr lang="en-US" sz="900" b="1" dirty="0" err="1">
                <a:solidFill>
                  <a:srgbClr val="FF0000"/>
                </a:solidFill>
                <a:latin typeface="Segoe UI"/>
                <a:cs typeface="Segoe UI"/>
              </a:rPr>
              <a:t>xx:xx</a:t>
            </a:r>
            <a:r>
              <a:rPr lang="en-US" sz="900" b="1" dirty="0">
                <a:solidFill>
                  <a:srgbClr val="FF0000"/>
                </a:solidFill>
                <a:latin typeface="Segoe UI"/>
                <a:cs typeface="Segoe UI"/>
              </a:rPr>
              <a:t> / Length: </a:t>
            </a:r>
            <a:r>
              <a:rPr lang="en-US" sz="900" b="1" dirty="0">
                <a:solidFill>
                  <a:srgbClr val="FF0000"/>
                </a:solidFill>
                <a:latin typeface="Segoe UI"/>
              </a:rPr>
              <a:t>2 minutes</a:t>
            </a:r>
          </a:p>
          <a:p>
            <a:pPr>
              <a:spcAft>
                <a:spcPts val="600"/>
              </a:spcAft>
            </a:pPr>
            <a:endParaRPr lang="en-US" sz="900" dirty="0">
              <a:solidFill>
                <a:srgbClr val="FF0000"/>
              </a:solidFill>
              <a:latin typeface="Segoe UI"/>
            </a:endParaRPr>
          </a:p>
          <a:p>
            <a:pPr>
              <a:spcAft>
                <a:spcPts val="600"/>
              </a:spcAft>
            </a:pPr>
            <a:r>
              <a:rPr lang="en-US" sz="900" dirty="0">
                <a:solidFill>
                  <a:srgbClr val="FF0000"/>
                </a:solidFill>
                <a:latin typeface="Segoe UI"/>
              </a:rPr>
              <a:t>Review the learning objectives.</a:t>
            </a:r>
          </a:p>
          <a:p>
            <a:pPr indent="228593">
              <a:spcAft>
                <a:spcPts val="600"/>
              </a:spcAft>
              <a:buFont typeface="Arial" pitchFamily="34" charset="0"/>
              <a:buChar char="•"/>
              <a:defRPr/>
            </a:pPr>
            <a:endParaRPr lang="en-US" sz="800" dirty="0">
              <a:solidFill>
                <a:srgbClr val="FF0000"/>
              </a:solidFill>
              <a:latin typeface="Segoe UI"/>
              <a:cs typeface="Arial" pitchFamily="34" charset="0"/>
            </a:endParaRPr>
          </a:p>
        </p:txBody>
      </p:sp>
    </p:spTree>
    <p:extLst>
      <p:ext uri="{BB962C8B-B14F-4D97-AF65-F5344CB8AC3E}">
        <p14:creationId xmlns:p14="http://schemas.microsoft.com/office/powerpoint/2010/main" val="1476031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74E93746-7DE5-4E5B-AE30-0E4558F4EE1C}"/>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Power BI Yellow Color">
    <p:bg>
      <p:bgPr>
        <a:solidFill>
          <a:schemeClr val="accent1"/>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tx1"/>
                </a:solidFill>
              </a:rPr>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E74A5D4E-DAF9-4D87-A3F3-A0E240DE77FD}"/>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_Power BI Yellow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slide_Power Automate Blu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4984902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slide_Power Apps Purpl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959863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_Power Virtual Dark Teal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9598952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_Power Automate Blue Color">
    <p:bg>
      <p:bgPr>
        <a:solidFill>
          <a:schemeClr val="accent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A3832679-E3D2-4AC0-9F24-F975869E5D10}"/>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9162165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_Power Apps Purple Color">
    <p:bg>
      <p:bgPr>
        <a:solidFill>
          <a:schemeClr val="accent3"/>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CE80634A-8A0E-44CB-AB31-48313FD22D63}"/>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414889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_Power Virtual Dark Teal Color">
    <p:bg>
      <p:bgPr>
        <a:solidFill>
          <a:schemeClr val="accent4"/>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B3717877-ED70-487F-A351-8106E38CC9B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41283028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85971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6343333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3554612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081772" y="666104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dirty="0">
                <a:solidFill>
                  <a:schemeClr val="tx1"/>
                </a:solidFill>
                <a:cs typeface="Segoe UI" pitchFamily="34" charset="0"/>
              </a:rPr>
              <a:t>© Copyright Microsoft Corporation. All rights reserved. </a:t>
            </a:r>
          </a:p>
        </p:txBody>
      </p:sp>
      <p:pic>
        <p:nvPicPr>
          <p:cNvPr id="3" name="Picture 2" descr="A close up of a logo&#10;&#10;Description automatically generated">
            <a:extLst>
              <a:ext uri="{FF2B5EF4-FFF2-40B4-BE49-F238E27FC236}">
                <a16:creationId xmlns:a16="http://schemas.microsoft.com/office/drawing/2014/main" id="{6A468787-3F52-435A-877F-43CB7427161D}"/>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14201481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Microsoft Security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2" name="Picture 1" descr="A picture containing drawing&#10;&#10;Description automatically generated">
            <a:extLst>
              <a:ext uri="{FF2B5EF4-FFF2-40B4-BE49-F238E27FC236}">
                <a16:creationId xmlns:a16="http://schemas.microsoft.com/office/drawing/2014/main" id="{80B5C935-00BF-4406-9069-EAFD8F3962C1}"/>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5" name="Picture 4" descr="A person explaining on the charts from a big monitor behind him">
            <a:extLst>
              <a:ext uri="{FF2B5EF4-FFF2-40B4-BE49-F238E27FC236}">
                <a16:creationId xmlns:a16="http://schemas.microsoft.com/office/drawing/2014/main" id="{A1B962E4-5090-4363-A78E-44D8293466D3}"/>
              </a:ext>
            </a:extLst>
          </p:cNvPr>
          <p:cNvPicPr>
            <a:picLocks noChangeAspect="1"/>
          </p:cNvPicPr>
          <p:nvPr userDrawn="1"/>
        </p:nvPicPr>
        <p:blipFill rotWithShape="1">
          <a:blip r:embed="rId3"/>
          <a:srcRect l="39159" r="2959"/>
          <a:stretch/>
        </p:blipFill>
        <p:spPr>
          <a:xfrm>
            <a:off x="6228994" y="0"/>
            <a:ext cx="5963006"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Security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2E62B0F4-9059-402D-99C1-BDA270EE7300}"/>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1" name="Picture 10">
            <a:extLst>
              <a:ext uri="{FF2B5EF4-FFF2-40B4-BE49-F238E27FC236}">
                <a16:creationId xmlns:a16="http://schemas.microsoft.com/office/drawing/2014/main" id="{82FB3FC4-F798-4A65-9938-183D2AE872E9}"/>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24" name="Group 23">
            <a:extLst>
              <a:ext uri="{FF2B5EF4-FFF2-40B4-BE49-F238E27FC236}">
                <a16:creationId xmlns:a16="http://schemas.microsoft.com/office/drawing/2014/main" id="{D9F1F3D7-6469-4E66-950C-35D2A9B6C9A0}"/>
              </a:ext>
            </a:extLst>
          </p:cNvPr>
          <p:cNvGrpSpPr/>
          <p:nvPr userDrawn="1"/>
        </p:nvGrpSpPr>
        <p:grpSpPr>
          <a:xfrm rot="5400000">
            <a:off x="10247804" y="4228006"/>
            <a:ext cx="4690235" cy="569755"/>
            <a:chOff x="465139" y="4279900"/>
            <a:chExt cx="11082523" cy="1498600"/>
          </a:xfrm>
        </p:grpSpPr>
        <p:sp>
          <p:nvSpPr>
            <p:cNvPr id="25" name="Rectangle 24">
              <a:extLst>
                <a:ext uri="{FF2B5EF4-FFF2-40B4-BE49-F238E27FC236}">
                  <a16:creationId xmlns:a16="http://schemas.microsoft.com/office/drawing/2014/main" id="{F97F6D02-88B7-4921-8BC2-060525CE5A58}"/>
                </a:ext>
              </a:extLst>
            </p:cNvPr>
            <p:cNvSpPr/>
            <p:nvPr userDrawn="1"/>
          </p:nvSpPr>
          <p:spPr bwMode="auto">
            <a:xfrm>
              <a:off x="5983100" y="4279901"/>
              <a:ext cx="2782281" cy="149859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Apps Purple</a:t>
              </a:r>
            </a:p>
            <a:p>
              <a:pPr defTabSz="932472" fontAlgn="base">
                <a:spcBef>
                  <a:spcPct val="0"/>
                </a:spcBef>
                <a:spcAft>
                  <a:spcPts val="100"/>
                </a:spcAft>
              </a:pPr>
              <a:r>
                <a:rPr lang="en-US" sz="600">
                  <a:solidFill>
                    <a:schemeClr val="bg1"/>
                  </a:solidFill>
                  <a:ea typeface="Segoe UI" pitchFamily="34" charset="0"/>
                  <a:cs typeface="Segoe UI" pitchFamily="34" charset="0"/>
                </a:rPr>
                <a:t>R116 G39 B116</a:t>
              </a:r>
            </a:p>
            <a:p>
              <a:pPr defTabSz="932472" fontAlgn="base">
                <a:spcBef>
                  <a:spcPct val="0"/>
                </a:spcBef>
                <a:spcAft>
                  <a:spcPts val="100"/>
                </a:spcAft>
              </a:pPr>
              <a:r>
                <a:rPr lang="en-US" sz="600">
                  <a:solidFill>
                    <a:schemeClr val="bg1"/>
                  </a:solidFill>
                  <a:ea typeface="Segoe UI" pitchFamily="34" charset="0"/>
                  <a:cs typeface="Segoe UI" pitchFamily="34" charset="0"/>
                </a:rPr>
                <a:t>Hex #742774</a:t>
              </a:r>
            </a:p>
          </p:txBody>
        </p:sp>
        <p:sp>
          <p:nvSpPr>
            <p:cNvPr id="26" name="Rectangle 25">
              <a:extLst>
                <a:ext uri="{FF2B5EF4-FFF2-40B4-BE49-F238E27FC236}">
                  <a16:creationId xmlns:a16="http://schemas.microsoft.com/office/drawing/2014/main" id="{5DBD0FB2-ABEC-4B69-8293-43075DF1DFB9}"/>
                </a:ext>
              </a:extLst>
            </p:cNvPr>
            <p:cNvSpPr/>
            <p:nvPr userDrawn="1"/>
          </p:nvSpPr>
          <p:spPr bwMode="auto">
            <a:xfrm>
              <a:off x="3154167" y="4279900"/>
              <a:ext cx="2827669" cy="14985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Automate Blue</a:t>
              </a:r>
            </a:p>
            <a:p>
              <a:pPr defTabSz="932472" fontAlgn="base">
                <a:spcBef>
                  <a:spcPct val="0"/>
                </a:spcBef>
                <a:spcAft>
                  <a:spcPts val="100"/>
                </a:spcAft>
              </a:pPr>
              <a:r>
                <a:rPr lang="pt-BR" sz="600">
                  <a:solidFill>
                    <a:schemeClr val="bg1"/>
                  </a:solidFill>
                  <a:ea typeface="Segoe UI" pitchFamily="34" charset="0"/>
                  <a:cs typeface="Segoe UI" pitchFamily="34" charset="0"/>
                </a:rPr>
                <a:t>R0 G102 B255</a:t>
              </a:r>
            </a:p>
            <a:p>
              <a:pPr defTabSz="932472" fontAlgn="base">
                <a:spcBef>
                  <a:spcPct val="0"/>
                </a:spcBef>
                <a:spcAft>
                  <a:spcPts val="100"/>
                </a:spcAft>
              </a:pPr>
              <a:r>
                <a:rPr lang="pt-BR" sz="600">
                  <a:solidFill>
                    <a:schemeClr val="bg1"/>
                  </a:solidFill>
                  <a:ea typeface="Segoe UI" pitchFamily="34" charset="0"/>
                  <a:cs typeface="Segoe UI" pitchFamily="34" charset="0"/>
                </a:rPr>
                <a:t>Hex #0066FF</a:t>
              </a:r>
            </a:p>
          </p:txBody>
        </p:sp>
        <p:sp>
          <p:nvSpPr>
            <p:cNvPr id="27" name="Rectangle 26">
              <a:extLst>
                <a:ext uri="{FF2B5EF4-FFF2-40B4-BE49-F238E27FC236}">
                  <a16:creationId xmlns:a16="http://schemas.microsoft.com/office/drawing/2014/main" id="{D489F672-68EF-45E0-A5D0-524197DBF647}"/>
                </a:ext>
              </a:extLst>
            </p:cNvPr>
            <p:cNvSpPr/>
            <p:nvPr userDrawn="1"/>
          </p:nvSpPr>
          <p:spPr bwMode="auto">
            <a:xfrm>
              <a:off x="465139" y="4279900"/>
              <a:ext cx="2689028" cy="1498600"/>
            </a:xfrm>
            <a:prstGeom prst="rect">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Microsoft Power BI Yellow</a:t>
              </a:r>
            </a:p>
            <a:p>
              <a:pPr defTabSz="932472" fontAlgn="base">
                <a:spcBef>
                  <a:spcPct val="0"/>
                </a:spcBef>
                <a:spcAft>
                  <a:spcPts val="100"/>
                </a:spcAft>
              </a:pPr>
              <a:r>
                <a:rPr lang="en-US" sz="600">
                  <a:solidFill>
                    <a:schemeClr val="tx1"/>
                  </a:solidFill>
                  <a:ea typeface="Segoe UI" pitchFamily="34" charset="0"/>
                  <a:cs typeface="Segoe UI" pitchFamily="34" charset="0"/>
                </a:rPr>
                <a:t>R242 G200 B17</a:t>
              </a:r>
            </a:p>
            <a:p>
              <a:pPr defTabSz="932472" fontAlgn="base">
                <a:spcBef>
                  <a:spcPct val="0"/>
                </a:spcBef>
                <a:spcAft>
                  <a:spcPts val="100"/>
                </a:spcAft>
              </a:pPr>
              <a:r>
                <a:rPr lang="en-US" sz="600">
                  <a:solidFill>
                    <a:schemeClr val="tx1"/>
                  </a:solidFill>
                  <a:ea typeface="Segoe UI" pitchFamily="34" charset="0"/>
                  <a:cs typeface="Segoe UI" pitchFamily="34" charset="0"/>
                </a:rPr>
                <a:t>Hex #F2C811</a:t>
              </a:r>
            </a:p>
          </p:txBody>
        </p:sp>
        <p:sp>
          <p:nvSpPr>
            <p:cNvPr id="28" name="Rectangle 27">
              <a:extLst>
                <a:ext uri="{FF2B5EF4-FFF2-40B4-BE49-F238E27FC236}">
                  <a16:creationId xmlns:a16="http://schemas.microsoft.com/office/drawing/2014/main" id="{B9D6085E-E5EE-45E3-A038-923214E999C6}"/>
                </a:ext>
              </a:extLst>
            </p:cNvPr>
            <p:cNvSpPr/>
            <p:nvPr userDrawn="1"/>
          </p:nvSpPr>
          <p:spPr bwMode="auto">
            <a:xfrm>
              <a:off x="8765381" y="4279901"/>
              <a:ext cx="2782281" cy="149859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Virtual Agents Teal</a:t>
              </a:r>
            </a:p>
            <a:p>
              <a:pPr defTabSz="932472" fontAlgn="base">
                <a:spcBef>
                  <a:spcPct val="0"/>
                </a:spcBef>
                <a:spcAft>
                  <a:spcPts val="100"/>
                </a:spcAft>
              </a:pPr>
              <a:r>
                <a:rPr lang="en-US" sz="600">
                  <a:solidFill>
                    <a:schemeClr val="bg1"/>
                  </a:solidFill>
                  <a:ea typeface="Segoe UI" pitchFamily="34" charset="0"/>
                  <a:cs typeface="Segoe UI" pitchFamily="34" charset="0"/>
                </a:rPr>
                <a:t>R11 G85 B106</a:t>
              </a:r>
            </a:p>
            <a:p>
              <a:pPr defTabSz="932472" fontAlgn="base">
                <a:spcBef>
                  <a:spcPct val="0"/>
                </a:spcBef>
                <a:spcAft>
                  <a:spcPts val="100"/>
                </a:spcAft>
              </a:pPr>
              <a:r>
                <a:rPr lang="en-US" sz="600">
                  <a:solidFill>
                    <a:schemeClr val="bg1"/>
                  </a:solidFill>
                  <a:ea typeface="Segoe UI" pitchFamily="34" charset="0"/>
                  <a:cs typeface="Segoe UI" pitchFamily="34" charset="0"/>
                </a:rPr>
                <a:t>Hex #0B556A</a:t>
              </a:r>
            </a:p>
          </p:txBody>
        </p:sp>
      </p:grpSp>
      <p:grpSp>
        <p:nvGrpSpPr>
          <p:cNvPr id="29" name="Group 28">
            <a:extLst>
              <a:ext uri="{FF2B5EF4-FFF2-40B4-BE49-F238E27FC236}">
                <a16:creationId xmlns:a16="http://schemas.microsoft.com/office/drawing/2014/main" id="{38D00809-B998-47DA-8B27-44733BFDB224}"/>
              </a:ext>
            </a:extLst>
          </p:cNvPr>
          <p:cNvGrpSpPr/>
          <p:nvPr userDrawn="1"/>
        </p:nvGrpSpPr>
        <p:grpSpPr>
          <a:xfrm rot="5400000">
            <a:off x="11534945" y="773099"/>
            <a:ext cx="2115953" cy="569757"/>
            <a:chOff x="465140" y="7280835"/>
            <a:chExt cx="7676186" cy="942415"/>
          </a:xfrm>
        </p:grpSpPr>
        <p:sp>
          <p:nvSpPr>
            <p:cNvPr id="30" name="Rectangle 29">
              <a:extLst>
                <a:ext uri="{FF2B5EF4-FFF2-40B4-BE49-F238E27FC236}">
                  <a16:creationId xmlns:a16="http://schemas.microsoft.com/office/drawing/2014/main" id="{9D557C69-0B3B-4641-8B89-5FB0CBF2E490}"/>
                </a:ext>
              </a:extLst>
            </p:cNvPr>
            <p:cNvSpPr/>
            <p:nvPr/>
          </p:nvSpPr>
          <p:spPr bwMode="auto">
            <a:xfrm>
              <a:off x="465140" y="7280835"/>
              <a:ext cx="2487611" cy="942414"/>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Black</a:t>
              </a:r>
            </a:p>
            <a:p>
              <a:pPr defTabSz="932472" fontAlgn="base">
                <a:spcBef>
                  <a:spcPct val="0"/>
                </a:spcBef>
                <a:spcAft>
                  <a:spcPts val="100"/>
                </a:spcAft>
              </a:pPr>
              <a:r>
                <a:rPr lang="en-US" sz="600">
                  <a:solidFill>
                    <a:schemeClr val="bg1"/>
                  </a:solidFill>
                  <a:ea typeface="Segoe UI" pitchFamily="34" charset="0"/>
                  <a:cs typeface="Segoe UI" pitchFamily="34" charset="0"/>
                </a:rPr>
                <a:t>R0 G0 B0</a:t>
              </a:r>
            </a:p>
            <a:p>
              <a:pPr defTabSz="932472" fontAlgn="base">
                <a:spcBef>
                  <a:spcPct val="0"/>
                </a:spcBef>
                <a:spcAft>
                  <a:spcPts val="100"/>
                </a:spcAft>
              </a:pPr>
              <a:r>
                <a:rPr lang="en-US" sz="600">
                  <a:solidFill>
                    <a:schemeClr val="bg1"/>
                  </a:solidFill>
                  <a:ea typeface="Segoe UI" pitchFamily="34" charset="0"/>
                  <a:cs typeface="Segoe UI" pitchFamily="34" charset="0"/>
                </a:rPr>
                <a:t>Hex #000000</a:t>
              </a:r>
            </a:p>
          </p:txBody>
        </p:sp>
        <p:sp>
          <p:nvSpPr>
            <p:cNvPr id="32" name="Rectangle 31">
              <a:extLst>
                <a:ext uri="{FF2B5EF4-FFF2-40B4-BE49-F238E27FC236}">
                  <a16:creationId xmlns:a16="http://schemas.microsoft.com/office/drawing/2014/main" id="{4077D97C-7AF9-4BD5-9602-889CE0910F4C}"/>
                </a:ext>
              </a:extLst>
            </p:cNvPr>
            <p:cNvSpPr/>
            <p:nvPr/>
          </p:nvSpPr>
          <p:spPr bwMode="auto">
            <a:xfrm>
              <a:off x="3051346" y="7280835"/>
              <a:ext cx="2487611" cy="942414"/>
            </a:xfrm>
            <a:prstGeom prst="rect">
              <a:avLst/>
            </a:prstGeom>
            <a:solidFill>
              <a:schemeClr val="bg1"/>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White</a:t>
              </a:r>
            </a:p>
            <a:p>
              <a:pPr defTabSz="932472" fontAlgn="base">
                <a:spcBef>
                  <a:spcPct val="0"/>
                </a:spcBef>
                <a:spcAft>
                  <a:spcPts val="100"/>
                </a:spcAft>
              </a:pPr>
              <a:r>
                <a:rPr lang="en-US" sz="600">
                  <a:solidFill>
                    <a:schemeClr val="tx1"/>
                  </a:solidFill>
                  <a:ea typeface="Segoe UI" pitchFamily="34" charset="0"/>
                  <a:cs typeface="Segoe UI" pitchFamily="34" charset="0"/>
                </a:rPr>
                <a:t>R255 G255 B255</a:t>
              </a:r>
            </a:p>
            <a:p>
              <a:pPr defTabSz="932472" fontAlgn="base">
                <a:spcBef>
                  <a:spcPct val="0"/>
                </a:spcBef>
                <a:spcAft>
                  <a:spcPts val="100"/>
                </a:spcAft>
              </a:pPr>
              <a:r>
                <a:rPr lang="en-US" sz="600">
                  <a:solidFill>
                    <a:schemeClr val="tx1"/>
                  </a:solidFill>
                  <a:ea typeface="Segoe UI" pitchFamily="34" charset="0"/>
                  <a:cs typeface="Segoe UI" pitchFamily="34" charset="0"/>
                </a:rPr>
                <a:t>Hex #FFFFFF</a:t>
              </a:r>
            </a:p>
          </p:txBody>
        </p:sp>
        <p:sp>
          <p:nvSpPr>
            <p:cNvPr id="33" name="Rectangle 32">
              <a:extLst>
                <a:ext uri="{FF2B5EF4-FFF2-40B4-BE49-F238E27FC236}">
                  <a16:creationId xmlns:a16="http://schemas.microsoft.com/office/drawing/2014/main" id="{F895A880-C5D7-40E8-9B6C-F93B1C2AC57C}"/>
                </a:ext>
              </a:extLst>
            </p:cNvPr>
            <p:cNvSpPr/>
            <p:nvPr/>
          </p:nvSpPr>
          <p:spPr bwMode="auto">
            <a:xfrm>
              <a:off x="5653715" y="7280836"/>
              <a:ext cx="2487611" cy="942414"/>
            </a:xfrm>
            <a:prstGeom prst="rect">
              <a:avLst/>
            </a:prstGeom>
            <a:solidFill>
              <a:schemeClr val="bg2"/>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Light gray</a:t>
              </a:r>
            </a:p>
            <a:p>
              <a:pPr defTabSz="932472" fontAlgn="base">
                <a:spcBef>
                  <a:spcPct val="0"/>
                </a:spcBef>
                <a:spcAft>
                  <a:spcPts val="100"/>
                </a:spcAft>
              </a:pPr>
              <a:r>
                <a:rPr lang="en-US" sz="600">
                  <a:solidFill>
                    <a:schemeClr val="tx1"/>
                  </a:solidFill>
                  <a:ea typeface="Segoe UI" pitchFamily="34" charset="0"/>
                  <a:cs typeface="Segoe UI" pitchFamily="34" charset="0"/>
                </a:rPr>
                <a:t>R230 G230 B230</a:t>
              </a:r>
            </a:p>
            <a:p>
              <a:pPr defTabSz="932472" fontAlgn="base">
                <a:spcBef>
                  <a:spcPct val="0"/>
                </a:spcBef>
                <a:spcAft>
                  <a:spcPts val="100"/>
                </a:spcAft>
              </a:pPr>
              <a:r>
                <a:rPr lang="en-US" sz="600">
                  <a:solidFill>
                    <a:schemeClr val="tx1"/>
                  </a:solidFill>
                  <a:ea typeface="Segoe UI" pitchFamily="34" charset="0"/>
                  <a:cs typeface="Segoe UI" pitchFamily="34" charset="0"/>
                </a:rPr>
                <a:t>Hex #E6E6E6</a:t>
              </a:r>
            </a:p>
          </p:txBody>
        </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03" r:id="rId3"/>
    <p:sldLayoutId id="2147484704" r:id="rId4"/>
    <p:sldLayoutId id="2147484705" r:id="rId5"/>
    <p:sldLayoutId id="2147484583" r:id="rId6"/>
    <p:sldLayoutId id="2147484669" r:id="rId7"/>
    <p:sldLayoutId id="2147484562" r:id="rId8"/>
    <p:sldLayoutId id="2147484680" r:id="rId9"/>
    <p:sldLayoutId id="2147484610" r:id="rId10"/>
    <p:sldLayoutId id="2147484684" r:id="rId11"/>
    <p:sldLayoutId id="2147484670" r:id="rId12"/>
    <p:sldLayoutId id="2147484671" r:id="rId13"/>
    <p:sldLayoutId id="2147484682" r:id="rId14"/>
    <p:sldLayoutId id="2147484677" r:id="rId15"/>
    <p:sldLayoutId id="2147484691" r:id="rId16"/>
    <p:sldLayoutId id="2147484692" r:id="rId17"/>
    <p:sldLayoutId id="2147484693" r:id="rId18"/>
    <p:sldLayoutId id="2147484694" r:id="rId19"/>
    <p:sldLayoutId id="2147484695" r:id="rId20"/>
    <p:sldLayoutId id="2147484560" r:id="rId21"/>
    <p:sldLayoutId id="2147484580" r:id="rId22"/>
    <p:sldLayoutId id="2147484706" r:id="rId23"/>
    <p:sldLayoutId id="2147484707" r:id="rId24"/>
    <p:sldLayoutId id="2147484708" r:id="rId25"/>
    <p:sldLayoutId id="2147484566" r:id="rId26"/>
    <p:sldLayoutId id="2147484696" r:id="rId27"/>
    <p:sldLayoutId id="2147484697" r:id="rId28"/>
    <p:sldLayoutId id="2147484675" r:id="rId29"/>
    <p:sldLayoutId id="2147484676" r:id="rId30"/>
    <p:sldLayoutId id="2147484568" r:id="rId31"/>
    <p:sldLayoutId id="2147484570" r:id="rId32"/>
    <p:sldLayoutId id="2147484571" r:id="rId33"/>
    <p:sldLayoutId id="2147484572" r:id="rId34"/>
    <p:sldLayoutId id="2147484688" r:id="rId35"/>
    <p:sldLayoutId id="2147484689" r:id="rId36"/>
    <p:sldLayoutId id="2147484690" r:id="rId37"/>
    <p:sldLayoutId id="2147484683" r:id="rId38"/>
    <p:sldLayoutId id="2147484685" r:id="rId39"/>
    <p:sldLayoutId id="2147484673" r:id="rId40"/>
    <p:sldLayoutId id="2147484678" r:id="rId41"/>
    <p:sldLayoutId id="2147484679" r:id="rId42"/>
    <p:sldLayoutId id="2147484686" r:id="rId43"/>
    <p:sldLayoutId id="2147484674" r:id="rId44"/>
    <p:sldLayoutId id="2147484702" r:id="rId45"/>
    <p:sldLayoutId id="2147484701" r:id="rId46"/>
    <p:sldLayoutId id="2147484699" r:id="rId47"/>
    <p:sldLayoutId id="2147484700" r:id="rId48"/>
    <p:sldLayoutId id="2147484698" r:id="rId49"/>
    <p:sldLayoutId id="2147484709" r:id="rId50"/>
    <p:sldLayoutId id="2147484710" r:id="rId51"/>
    <p:sldLayoutId id="2147484711" r:id="rId52"/>
    <p:sldLayoutId id="2147484713" r:id="rId53"/>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2.xml"/><Relationship Id="rId1" Type="http://schemas.openxmlformats.org/officeDocument/2006/relationships/tags" Target="../tags/tag1.x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5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28783DAA-BD6B-4CEF-9469-31B62F335B6E}"/>
              </a:ext>
            </a:extLst>
          </p:cNvPr>
          <p:cNvSpPr>
            <a:spLocks noGrp="1"/>
          </p:cNvSpPr>
          <p:nvPr>
            <p:ph type="title"/>
          </p:nvPr>
        </p:nvSpPr>
        <p:spPr>
          <a:xfrm>
            <a:off x="428681" y="3032890"/>
            <a:ext cx="5428936" cy="1292662"/>
          </a:xfrm>
        </p:spPr>
        <p:txBody>
          <a:bodyPr/>
          <a:lstStyle/>
          <a:p>
            <a:r>
              <a:rPr lang="en-US" dirty="0"/>
              <a:t>Module 9: </a:t>
            </a:r>
            <a:br>
              <a:rPr lang="en-US" dirty="0"/>
            </a:br>
            <a:r>
              <a:rPr lang="en-US" dirty="0"/>
              <a:t>Build business process flows</a:t>
            </a:r>
          </a:p>
        </p:txBody>
      </p:sp>
    </p:spTree>
    <p:extLst>
      <p:ext uri="{BB962C8B-B14F-4D97-AF65-F5344CB8AC3E}">
        <p14:creationId xmlns:p14="http://schemas.microsoft.com/office/powerpoint/2010/main" val="320609216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200" dirty="0"/>
              <a:t>Triggering Power Automate flows </a:t>
            </a:r>
          </a:p>
        </p:txBody>
      </p:sp>
      <p:sp>
        <p:nvSpPr>
          <p:cNvPr id="7" name="Content Placeholder 6"/>
          <p:cNvSpPr>
            <a:spLocks noGrp="1"/>
          </p:cNvSpPr>
          <p:nvPr>
            <p:ph sz="quarter" idx="10"/>
          </p:nvPr>
        </p:nvSpPr>
        <p:spPr>
          <a:xfrm>
            <a:off x="569296" y="1216990"/>
            <a:ext cx="11018838" cy="546064"/>
          </a:xfrm>
        </p:spPr>
        <p:txBody>
          <a:bodyPr>
            <a:normAutofit lnSpcReduction="10000"/>
          </a:bodyPr>
          <a:lstStyle/>
          <a:p>
            <a:pPr marL="0" indent="0">
              <a:spcBef>
                <a:spcPts val="2400"/>
              </a:spcBef>
              <a:buNone/>
            </a:pPr>
            <a:r>
              <a:rPr lang="en-US" sz="2400" dirty="0"/>
              <a:t>Trigger flow on events from the process table</a:t>
            </a:r>
          </a:p>
        </p:txBody>
      </p:sp>
      <p:sp>
        <p:nvSpPr>
          <p:cNvPr id="9" name="Rectangle 8"/>
          <p:cNvSpPr/>
          <p:nvPr/>
        </p:nvSpPr>
        <p:spPr bwMode="auto">
          <a:xfrm>
            <a:off x="780976" y="1859200"/>
            <a:ext cx="2822980" cy="1104644"/>
          </a:xfrm>
          <a:prstGeom prst="rect">
            <a:avLst/>
          </a:prstGeom>
          <a:solidFill>
            <a:srgbClr val="0B556A"/>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bg1"/>
                </a:solidFill>
              </a:rPr>
              <a:t>Create </a:t>
            </a:r>
            <a:br>
              <a:rPr lang="en-US" sz="2400" dirty="0">
                <a:solidFill>
                  <a:schemeClr val="bg1"/>
                </a:solidFill>
              </a:rPr>
            </a:br>
            <a:r>
              <a:rPr lang="en-US" sz="2400" dirty="0">
                <a:solidFill>
                  <a:schemeClr val="bg1"/>
                </a:solidFill>
              </a:rPr>
              <a:t>(Process Applied)</a:t>
            </a:r>
          </a:p>
        </p:txBody>
      </p:sp>
      <p:sp>
        <p:nvSpPr>
          <p:cNvPr id="13" name="Rectangle 12"/>
          <p:cNvSpPr/>
          <p:nvPr/>
        </p:nvSpPr>
        <p:spPr bwMode="auto">
          <a:xfrm>
            <a:off x="4480512" y="1841797"/>
            <a:ext cx="2822980" cy="1104644"/>
          </a:xfrm>
          <a:prstGeom prst="rect">
            <a:avLst/>
          </a:prstGeom>
          <a:solidFill>
            <a:srgbClr val="0B556A"/>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bg1"/>
                </a:solidFill>
              </a:rPr>
              <a:t>Update </a:t>
            </a:r>
            <a:br>
              <a:rPr lang="en-US" sz="2400" dirty="0">
                <a:solidFill>
                  <a:schemeClr val="bg1"/>
                </a:solidFill>
              </a:rPr>
            </a:br>
            <a:r>
              <a:rPr lang="en-US" sz="2000" dirty="0">
                <a:solidFill>
                  <a:schemeClr val="bg1"/>
                </a:solidFill>
              </a:rPr>
              <a:t>(Status/State Change)</a:t>
            </a:r>
            <a:endParaRPr lang="en-US" sz="2400" dirty="0">
              <a:solidFill>
                <a:schemeClr val="bg1"/>
              </a:solidFill>
            </a:endParaRPr>
          </a:p>
        </p:txBody>
      </p:sp>
      <p:sp>
        <p:nvSpPr>
          <p:cNvPr id="14" name="Rectangle 13"/>
          <p:cNvSpPr/>
          <p:nvPr/>
        </p:nvSpPr>
        <p:spPr bwMode="auto">
          <a:xfrm>
            <a:off x="8180048" y="1861609"/>
            <a:ext cx="2822980" cy="1104644"/>
          </a:xfrm>
          <a:prstGeom prst="rect">
            <a:avLst/>
          </a:prstGeom>
          <a:solidFill>
            <a:srgbClr val="0B556A"/>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bg1"/>
                </a:solidFill>
              </a:rPr>
              <a:t>Delete</a:t>
            </a:r>
          </a:p>
        </p:txBody>
      </p:sp>
      <p:sp>
        <p:nvSpPr>
          <p:cNvPr id="16" name="Content Placeholder 6"/>
          <p:cNvSpPr txBox="1">
            <a:spLocks/>
          </p:cNvSpPr>
          <p:nvPr/>
        </p:nvSpPr>
        <p:spPr>
          <a:xfrm>
            <a:off x="569296" y="3244425"/>
            <a:ext cx="8458669" cy="369332"/>
          </a:xfrm>
          <a:prstGeom prst="rect">
            <a:avLst/>
          </a:prstGeom>
        </p:spPr>
        <p:txBody>
          <a:bodyPr vert="horz" wrap="square" lIns="0" tIns="0" rIns="0" bIns="0" rtlCol="0">
            <a:spAutoFit/>
          </a:bodyPr>
          <a:lstStyle>
            <a:lvl1pPr marL="460355" indent="-460355" algn="l" defTabSz="914325" rtl="0" eaLnBrk="1" latinLnBrk="0" hangingPunct="1">
              <a:lnSpc>
                <a:spcPct val="100000"/>
              </a:lnSpc>
              <a:spcBef>
                <a:spcPts val="1200"/>
              </a:spcBef>
              <a:buClr>
                <a:schemeClr val="accent1"/>
              </a:buClr>
              <a:buSzPct val="90000"/>
              <a:buFont typeface="Wingdings" pitchFamily="2" charset="2"/>
              <a:buChar char="§"/>
              <a:defRPr sz="3200" kern="1200" spc="-71" baseline="0">
                <a:gradFill>
                  <a:gsLst>
                    <a:gs pos="0">
                      <a:schemeClr val="tx1"/>
                    </a:gs>
                    <a:gs pos="86000">
                      <a:schemeClr val="tx1"/>
                    </a:gs>
                  </a:gsLst>
                  <a:lin ang="5400000" scaled="0"/>
                </a:gradFill>
                <a:latin typeface="+mn-lt"/>
                <a:ea typeface="+mn-ea"/>
                <a:cs typeface="+mn-cs"/>
              </a:defRPr>
            </a:lvl1pPr>
            <a:lvl2pPr marL="1146175" indent="-393700" algn="l" defTabSz="1250950" rtl="0" eaLnBrk="1" latinLnBrk="0" hangingPunct="1">
              <a:lnSpc>
                <a:spcPct val="100000"/>
              </a:lnSpc>
              <a:spcBef>
                <a:spcPts val="300"/>
              </a:spcBef>
              <a:buClr>
                <a:schemeClr val="accent1"/>
              </a:buClr>
              <a:buSzPct val="90000"/>
              <a:buFont typeface="Wingdings" pitchFamily="2" charset="2"/>
              <a:buChar char="§"/>
              <a:defRPr sz="2800" kern="1200" spc="-71" baseline="0">
                <a:gradFill>
                  <a:gsLst>
                    <a:gs pos="0">
                      <a:schemeClr val="tx1"/>
                    </a:gs>
                    <a:gs pos="86000">
                      <a:schemeClr val="tx1"/>
                    </a:gs>
                  </a:gsLst>
                  <a:lin ang="5400000" scaled="0"/>
                </a:gradFill>
                <a:latin typeface="+mn-lt"/>
                <a:ea typeface="+mn-ea"/>
                <a:cs typeface="+mn-cs"/>
              </a:defRPr>
            </a:lvl2pPr>
            <a:lvl3pPr marL="1662113" indent="-344488" algn="l" defTabSz="914325" rtl="0" eaLnBrk="1" latinLnBrk="0" hangingPunct="1">
              <a:lnSpc>
                <a:spcPct val="100000"/>
              </a:lnSpc>
              <a:spcBef>
                <a:spcPct val="20000"/>
              </a:spcBef>
              <a:buClr>
                <a:schemeClr val="accent1"/>
              </a:buClr>
              <a:buSzPct val="90000"/>
              <a:buFont typeface="Wingdings" pitchFamily="2" charset="2"/>
              <a:buChar char="§"/>
              <a:defRPr sz="2400" kern="1200" spc="-71" baseline="0">
                <a:gradFill>
                  <a:gsLst>
                    <a:gs pos="0">
                      <a:schemeClr val="tx1"/>
                    </a:gs>
                    <a:gs pos="86000">
                      <a:schemeClr val="tx1"/>
                    </a:gs>
                  </a:gsLst>
                  <a:lin ang="5400000" scaled="0"/>
                </a:gradFill>
                <a:latin typeface="+mn-lt"/>
                <a:ea typeface="+mn-ea"/>
                <a:cs typeface="+mn-cs"/>
              </a:defRPr>
            </a:lvl3pPr>
            <a:lvl4pPr marL="2119313" indent="-344488" algn="l" defTabSz="914325" rtl="0" eaLnBrk="1" latinLnBrk="0" hangingPunct="1">
              <a:lnSpc>
                <a:spcPct val="100000"/>
              </a:lnSpc>
              <a:spcBef>
                <a:spcPct val="20000"/>
              </a:spcBef>
              <a:buClr>
                <a:schemeClr val="accent1"/>
              </a:buClr>
              <a:buSzPct val="90000"/>
              <a:buFont typeface="Wingdings" pitchFamily="2" charset="2"/>
              <a:buChar char="§"/>
              <a:defRPr sz="2000" kern="1200" spc="-71" baseline="0">
                <a:gradFill>
                  <a:gsLst>
                    <a:gs pos="0">
                      <a:schemeClr val="tx1"/>
                    </a:gs>
                    <a:gs pos="86000">
                      <a:schemeClr val="tx1"/>
                    </a:gs>
                  </a:gsLst>
                  <a:lin ang="5400000" scaled="0"/>
                </a:gradFill>
                <a:latin typeface="+mn-lt"/>
                <a:ea typeface="+mn-ea"/>
                <a:cs typeface="+mn-cs"/>
              </a:defRPr>
            </a:lvl4pPr>
            <a:lvl5pPr marL="2574925" indent="-334963" algn="l" defTabSz="914325" rtl="0" eaLnBrk="1" latinLnBrk="0" hangingPunct="1">
              <a:lnSpc>
                <a:spcPct val="100000"/>
              </a:lnSpc>
              <a:spcBef>
                <a:spcPct val="20000"/>
              </a:spcBef>
              <a:buClr>
                <a:schemeClr val="accent1"/>
              </a:buClr>
              <a:buSzPct val="90000"/>
              <a:buFont typeface="Wingdings" pitchFamily="2" charset="2"/>
              <a:buChar char="§"/>
              <a:defRPr sz="2000" kern="1200" spc="-71" baseline="0">
                <a:gradFill>
                  <a:gsLst>
                    <a:gs pos="0">
                      <a:schemeClr val="tx1"/>
                    </a:gs>
                    <a:gs pos="86000">
                      <a:schemeClr val="tx1"/>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2400"/>
              </a:spcBef>
              <a:buNone/>
            </a:pPr>
            <a:r>
              <a:rPr lang="en-US" sz="2400" dirty="0">
                <a:latin typeface="+mj-lt"/>
              </a:rPr>
              <a:t>Perform actions or check conditions </a:t>
            </a:r>
          </a:p>
        </p:txBody>
      </p:sp>
      <p:sp>
        <p:nvSpPr>
          <p:cNvPr id="17" name="Rectangle 16"/>
          <p:cNvSpPr/>
          <p:nvPr/>
        </p:nvSpPr>
        <p:spPr bwMode="auto">
          <a:xfrm>
            <a:off x="780976" y="3903543"/>
            <a:ext cx="2822980" cy="1104644"/>
          </a:xfrm>
          <a:prstGeom prst="rect">
            <a:avLst/>
          </a:prstGeom>
          <a:solidFill>
            <a:srgbClr val="0B556A"/>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bg1"/>
                </a:solidFill>
              </a:rPr>
              <a:t>Apply a process</a:t>
            </a:r>
          </a:p>
        </p:txBody>
      </p:sp>
      <p:sp>
        <p:nvSpPr>
          <p:cNvPr id="18" name="Rectangle 17"/>
          <p:cNvSpPr/>
          <p:nvPr/>
        </p:nvSpPr>
        <p:spPr bwMode="auto">
          <a:xfrm>
            <a:off x="4480512" y="3894338"/>
            <a:ext cx="2822980" cy="1104644"/>
          </a:xfrm>
          <a:prstGeom prst="rect">
            <a:avLst/>
          </a:prstGeom>
          <a:solidFill>
            <a:srgbClr val="0B556A"/>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bg1"/>
                </a:solidFill>
              </a:rPr>
              <a:t>Check / Modify</a:t>
            </a:r>
            <a:br>
              <a:rPr lang="en-US" sz="2400" dirty="0">
                <a:solidFill>
                  <a:schemeClr val="bg1"/>
                </a:solidFill>
              </a:rPr>
            </a:br>
            <a:r>
              <a:rPr lang="en-US" sz="2400" dirty="0">
                <a:solidFill>
                  <a:schemeClr val="bg1"/>
                </a:solidFill>
              </a:rPr>
              <a:t>Active Stage</a:t>
            </a:r>
          </a:p>
        </p:txBody>
      </p:sp>
      <p:sp>
        <p:nvSpPr>
          <p:cNvPr id="19" name="Rectangle 18"/>
          <p:cNvSpPr/>
          <p:nvPr/>
        </p:nvSpPr>
        <p:spPr bwMode="auto">
          <a:xfrm>
            <a:off x="8180048" y="3894338"/>
            <a:ext cx="2822980" cy="1104644"/>
          </a:xfrm>
          <a:prstGeom prst="rect">
            <a:avLst/>
          </a:prstGeom>
          <a:solidFill>
            <a:srgbClr val="0B556A"/>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solidFill>
                  <a:schemeClr val="bg1"/>
                </a:solidFill>
              </a:rPr>
              <a:t>Check / Modify</a:t>
            </a:r>
            <a:br>
              <a:rPr lang="en-US" sz="2400" dirty="0">
                <a:solidFill>
                  <a:schemeClr val="bg1"/>
                </a:solidFill>
              </a:rPr>
            </a:br>
            <a:r>
              <a:rPr lang="en-US" sz="2400" dirty="0">
                <a:solidFill>
                  <a:schemeClr val="bg1"/>
                </a:solidFill>
              </a:rPr>
              <a:t>Current Status</a:t>
            </a:r>
          </a:p>
        </p:txBody>
      </p:sp>
    </p:spTree>
    <p:extLst>
      <p:ext uri="{BB962C8B-B14F-4D97-AF65-F5344CB8AC3E}">
        <p14:creationId xmlns:p14="http://schemas.microsoft.com/office/powerpoint/2010/main" val="403960679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Enhance the form to augment a business process flow</a:t>
            </a:r>
          </a:p>
        </p:txBody>
      </p:sp>
      <p:pic>
        <p:nvPicPr>
          <p:cNvPr id="4" name="New picture" descr="Immersive flow with two fields on the form."/>
          <p:cNvPicPr/>
          <p:nvPr/>
        </p:nvPicPr>
        <p:blipFill>
          <a:blip r:embed="rId3"/>
          <a:stretch>
            <a:fillRect/>
          </a:stretch>
        </p:blipFill>
        <p:spPr>
          <a:xfrm>
            <a:off x="1356697" y="1694312"/>
            <a:ext cx="8956354" cy="3470587"/>
          </a:xfrm>
          <a:prstGeom prst="rect">
            <a:avLst/>
          </a:prstGeom>
        </p:spPr>
      </p:pic>
      <p:sp>
        <p:nvSpPr>
          <p:cNvPr id="3" name="Rectangle 2">
            <a:extLst>
              <a:ext uri="{FF2B5EF4-FFF2-40B4-BE49-F238E27FC236}">
                <a16:creationId xmlns:a16="http://schemas.microsoft.com/office/drawing/2014/main" id="{F768B72C-5B18-401C-A0F6-62B6F386088B}"/>
              </a:ext>
              <a:ext uri="{C183D7F6-B498-43B3-948B-1728B52AA6E4}">
                <adec:decorative xmlns:adec="http://schemas.microsoft.com/office/drawing/2017/decorative" val="1"/>
              </a:ext>
            </a:extLst>
          </p:cNvPr>
          <p:cNvSpPr/>
          <p:nvPr/>
        </p:nvSpPr>
        <p:spPr bwMode="auto">
          <a:xfrm>
            <a:off x="1016529" y="1322201"/>
            <a:ext cx="9643757" cy="4187347"/>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
        <p:nvSpPr>
          <p:cNvPr id="3" name="Title">
            <a:extLst>
              <a:ext uri="{FF2B5EF4-FFF2-40B4-BE49-F238E27FC236}">
                <a16:creationId xmlns:a16="http://schemas.microsoft.com/office/drawing/2014/main" id="{F75FF0F3-0232-4889-8FFC-7B2A1AEE0F9B}"/>
              </a:ext>
            </a:extLst>
          </p:cNvPr>
          <p:cNvSpPr txBox="1">
            <a:spLocks/>
          </p:cNvSpPr>
          <p:nvPr/>
        </p:nvSpPr>
        <p:spPr>
          <a:xfrm>
            <a:off x="585216" y="3088623"/>
            <a:ext cx="9144000" cy="443198"/>
          </a:xfrm>
          <a:prstGeom prst="rect">
            <a:avLst/>
          </a:prstGeo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sz="3200">
                <a:solidFill>
                  <a:schemeClr val="bg1"/>
                </a:solidFill>
              </a:rPr>
              <a:t>Business process flow or cloud flow?</a:t>
            </a:r>
            <a:endParaRPr lang="en-US" sz="3200" dirty="0">
              <a:solidFill>
                <a:schemeClr val="bg1"/>
              </a:solidFill>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54C810-D042-4081-95F6-579849085324}"/>
              </a:ext>
            </a:extLst>
          </p:cNvPr>
          <p:cNvSpPr>
            <a:spLocks noGrp="1"/>
          </p:cNvSpPr>
          <p:nvPr>
            <p:ph type="title"/>
          </p:nvPr>
        </p:nvSpPr>
        <p:spPr>
          <a:xfrm>
            <a:off x="693024" y="2898412"/>
            <a:ext cx="11018520" cy="1661993"/>
          </a:xfrm>
        </p:spPr>
        <p:txBody>
          <a:bodyPr/>
          <a:lstStyle/>
          <a:p>
            <a:r>
              <a:rPr kumimoji="0" lang="en-US" b="0" i="0" u="none" strike="noStrike" kern="1200" cap="none" spc="0" normalizeH="0" baseline="0" noProof="0" dirty="0">
                <a:ln>
                  <a:noFill/>
                </a:ln>
                <a:solidFill>
                  <a:srgbClr val="000000"/>
                </a:solidFill>
                <a:effectLst/>
                <a:uLnTx/>
                <a:uFillTx/>
                <a:latin typeface="Segoe UI"/>
                <a:cs typeface="Arial" pitchFamily="34" charset="0"/>
              </a:rPr>
              <a:t>Want a simple visual guide to help users complete a process.</a:t>
            </a:r>
            <a:br>
              <a:rPr kumimoji="0" lang="en-US" b="0" i="0" u="none" strike="noStrike" kern="1200" cap="none" spc="0" normalizeH="0" baseline="0" noProof="0" dirty="0">
                <a:ln>
                  <a:noFill/>
                </a:ln>
                <a:solidFill>
                  <a:srgbClr val="000000"/>
                </a:solidFill>
                <a:effectLst/>
                <a:uLnTx/>
                <a:uFillTx/>
                <a:latin typeface="Segoe UI"/>
                <a:cs typeface="Arial" pitchFamily="34" charset="0"/>
              </a:rPr>
            </a:br>
            <a:endParaRPr lang="en-US" sz="2800" dirty="0"/>
          </a:p>
        </p:txBody>
      </p:sp>
    </p:spTree>
    <p:extLst>
      <p:ext uri="{BB962C8B-B14F-4D97-AF65-F5344CB8AC3E}">
        <p14:creationId xmlns:p14="http://schemas.microsoft.com/office/powerpoint/2010/main" val="401892711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54C810-D042-4081-95F6-579849085324}"/>
              </a:ext>
            </a:extLst>
          </p:cNvPr>
          <p:cNvSpPr>
            <a:spLocks noGrp="1"/>
          </p:cNvSpPr>
          <p:nvPr>
            <p:ph type="title"/>
          </p:nvPr>
        </p:nvSpPr>
        <p:spPr>
          <a:xfrm>
            <a:off x="586740" y="3060457"/>
            <a:ext cx="11018520" cy="1107996"/>
          </a:xfrm>
        </p:spPr>
        <p:txBody>
          <a:bodyPr/>
          <a:lstStyle/>
          <a:p>
            <a:r>
              <a:rPr kumimoji="0" lang="en-US" b="0" i="0" u="none" strike="noStrike" kern="1200" cap="none" spc="0" normalizeH="0" baseline="0" noProof="0" dirty="0">
                <a:ln>
                  <a:noFill/>
                </a:ln>
                <a:solidFill>
                  <a:srgbClr val="000000"/>
                </a:solidFill>
                <a:effectLst/>
                <a:uLnTx/>
                <a:uFillTx/>
                <a:latin typeface="Segoe UI"/>
                <a:cs typeface="Arial" pitchFamily="34" charset="0"/>
              </a:rPr>
              <a:t>Want to trigger a flow based on data outside of Dataverse (SharePoint, for example).</a:t>
            </a:r>
          </a:p>
        </p:txBody>
      </p:sp>
    </p:spTree>
    <p:extLst>
      <p:ext uri="{BB962C8B-B14F-4D97-AF65-F5344CB8AC3E}">
        <p14:creationId xmlns:p14="http://schemas.microsoft.com/office/powerpoint/2010/main" val="406379214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16D8A-8DFC-4AE3-9190-BBA82AF2B5D2}"/>
              </a:ext>
            </a:extLst>
          </p:cNvPr>
          <p:cNvSpPr>
            <a:spLocks noGrp="1"/>
          </p:cNvSpPr>
          <p:nvPr>
            <p:ph type="title"/>
          </p:nvPr>
        </p:nvSpPr>
        <p:spPr/>
        <p:txBody>
          <a:bodyPr/>
          <a:lstStyle/>
          <a:p>
            <a:r>
              <a:rPr lang="en-US"/>
              <a:t>Module 9 </a:t>
            </a:r>
            <a:r>
              <a:rPr lang="en-US" dirty="0"/>
              <a:t>practice labs</a:t>
            </a:r>
          </a:p>
        </p:txBody>
      </p:sp>
      <p:sp>
        <p:nvSpPr>
          <p:cNvPr id="58" name="Rectangle 57">
            <a:extLst>
              <a:ext uri="{FF2B5EF4-FFF2-40B4-BE49-F238E27FC236}">
                <a16:creationId xmlns:a16="http://schemas.microsoft.com/office/drawing/2014/main" id="{0142AFD9-C3AE-4873-81DE-3A38BF5EEE10}"/>
              </a:ext>
            </a:extLst>
          </p:cNvPr>
          <p:cNvSpPr/>
          <p:nvPr/>
        </p:nvSpPr>
        <p:spPr bwMode="auto">
          <a:xfrm>
            <a:off x="2771071" y="3148678"/>
            <a:ext cx="8300620" cy="70517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Lab 9.2: Build a branching business process flow</a:t>
            </a:r>
          </a:p>
        </p:txBody>
      </p:sp>
      <p:cxnSp>
        <p:nvCxnSpPr>
          <p:cNvPr id="66" name="Straight Connector 65">
            <a:extLst>
              <a:ext uri="{FF2B5EF4-FFF2-40B4-BE49-F238E27FC236}">
                <a16:creationId xmlns:a16="http://schemas.microsoft.com/office/drawing/2014/main" id="{3884A27E-7A8F-4C4B-A5FD-42158C02C83B}"/>
              </a:ext>
              <a:ext uri="{C183D7F6-B498-43B3-948B-1728B52AA6E4}">
                <adec:decorative xmlns:adec="http://schemas.microsoft.com/office/drawing/2017/decorative" val="1"/>
              </a:ext>
            </a:extLst>
          </p:cNvPr>
          <p:cNvCxnSpPr>
            <a:cxnSpLocks/>
          </p:cNvCxnSpPr>
          <p:nvPr/>
        </p:nvCxnSpPr>
        <p:spPr>
          <a:xfrm>
            <a:off x="2820904" y="4185093"/>
            <a:ext cx="827659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5EBE1426-3515-4649-B11D-7FE9DB692AF4}"/>
              </a:ext>
            </a:extLst>
          </p:cNvPr>
          <p:cNvSpPr/>
          <p:nvPr/>
        </p:nvSpPr>
        <p:spPr bwMode="auto">
          <a:xfrm>
            <a:off x="2771071" y="1896542"/>
            <a:ext cx="8300620" cy="70517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Segoe UI" pitchFamily="34" charset="0"/>
                <a:cs typeface="Segoe UI" pitchFamily="34" charset="0"/>
              </a:rPr>
              <a:t>Lab 9.1: Build a business process flow</a:t>
            </a:r>
          </a:p>
        </p:txBody>
      </p:sp>
      <p:cxnSp>
        <p:nvCxnSpPr>
          <p:cNvPr id="24" name="Straight Connector 23">
            <a:extLst>
              <a:ext uri="{FF2B5EF4-FFF2-40B4-BE49-F238E27FC236}">
                <a16:creationId xmlns:a16="http://schemas.microsoft.com/office/drawing/2014/main" id="{E3F0FC2A-590B-46D5-8F58-611D37DFDE66}"/>
              </a:ext>
              <a:ext uri="{C183D7F6-B498-43B3-948B-1728B52AA6E4}">
                <adec:decorative xmlns:adec="http://schemas.microsoft.com/office/drawing/2017/decorative" val="1"/>
              </a:ext>
            </a:extLst>
          </p:cNvPr>
          <p:cNvCxnSpPr>
            <a:cxnSpLocks/>
          </p:cNvCxnSpPr>
          <p:nvPr/>
        </p:nvCxnSpPr>
        <p:spPr>
          <a:xfrm>
            <a:off x="2820904" y="2842695"/>
            <a:ext cx="827659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8FDC9970-6C07-4CE0-9C2A-F4E689168DCD}"/>
              </a:ext>
              <a:ext uri="{C183D7F6-B498-43B3-948B-1728B52AA6E4}">
                <adec:decorative xmlns:adec="http://schemas.microsoft.com/office/drawing/2017/decorative" val="1"/>
              </a:ext>
            </a:extLst>
          </p:cNvPr>
          <p:cNvGrpSpPr/>
          <p:nvPr/>
        </p:nvGrpSpPr>
        <p:grpSpPr>
          <a:xfrm>
            <a:off x="1536246" y="3285527"/>
            <a:ext cx="896425" cy="896552"/>
            <a:chOff x="7962901" y="3032919"/>
            <a:chExt cx="981074" cy="981076"/>
          </a:xfrm>
        </p:grpSpPr>
        <p:sp>
          <p:nvSpPr>
            <p:cNvPr id="12" name="Freeform 5">
              <a:extLst>
                <a:ext uri="{FF2B5EF4-FFF2-40B4-BE49-F238E27FC236}">
                  <a16:creationId xmlns:a16="http://schemas.microsoft.com/office/drawing/2014/main" id="{A768F138-9A71-4235-BCB8-BD9E2449A996}"/>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3" name="Freeform 6">
              <a:extLst>
                <a:ext uri="{FF2B5EF4-FFF2-40B4-BE49-F238E27FC236}">
                  <a16:creationId xmlns:a16="http://schemas.microsoft.com/office/drawing/2014/main" id="{13679174-7437-4F8E-95CA-D63AD6404123}"/>
                </a:ext>
              </a:extLst>
            </p:cNvPr>
            <p:cNvSpPr>
              <a:spLocks noEditPoints="1"/>
            </p:cNvSpPr>
            <p:nvPr/>
          </p:nvSpPr>
          <p:spPr bwMode="auto">
            <a:xfrm>
              <a:off x="8031163" y="3102770"/>
              <a:ext cx="846137" cy="844550"/>
            </a:xfrm>
            <a:prstGeom prst="ellipse">
              <a:avLst/>
            </a:prstGeom>
            <a:noFill/>
            <a:ln w="28575">
              <a:solidFill>
                <a:srgbClr val="0B556A"/>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15" name="Group 14">
            <a:extLst>
              <a:ext uri="{FF2B5EF4-FFF2-40B4-BE49-F238E27FC236}">
                <a16:creationId xmlns:a16="http://schemas.microsoft.com/office/drawing/2014/main" id="{EEDB660B-6584-40BC-BB51-CCCBB32489C0}"/>
              </a:ext>
              <a:ext uri="{C183D7F6-B498-43B3-948B-1728B52AA6E4}">
                <adec:decorative xmlns:adec="http://schemas.microsoft.com/office/drawing/2017/decorative" val="1"/>
              </a:ext>
            </a:extLst>
          </p:cNvPr>
          <p:cNvGrpSpPr/>
          <p:nvPr/>
        </p:nvGrpSpPr>
        <p:grpSpPr>
          <a:xfrm>
            <a:off x="1536246" y="1761699"/>
            <a:ext cx="896425" cy="896552"/>
            <a:chOff x="7962901" y="3032919"/>
            <a:chExt cx="981074" cy="981076"/>
          </a:xfrm>
        </p:grpSpPr>
        <p:sp>
          <p:nvSpPr>
            <p:cNvPr id="17" name="Freeform 5">
              <a:extLst>
                <a:ext uri="{FF2B5EF4-FFF2-40B4-BE49-F238E27FC236}">
                  <a16:creationId xmlns:a16="http://schemas.microsoft.com/office/drawing/2014/main" id="{20536BE1-F0D2-4418-A8A0-5553041069E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9" name="Freeform 6">
              <a:extLst>
                <a:ext uri="{FF2B5EF4-FFF2-40B4-BE49-F238E27FC236}">
                  <a16:creationId xmlns:a16="http://schemas.microsoft.com/office/drawing/2014/main" id="{0D6CC192-1BC5-4C4B-9000-DD3A97068445}"/>
                </a:ext>
              </a:extLst>
            </p:cNvPr>
            <p:cNvSpPr>
              <a:spLocks noEditPoints="1"/>
            </p:cNvSpPr>
            <p:nvPr/>
          </p:nvSpPr>
          <p:spPr bwMode="auto">
            <a:xfrm>
              <a:off x="8031163" y="3102770"/>
              <a:ext cx="846137" cy="844550"/>
            </a:xfrm>
            <a:prstGeom prst="ellipse">
              <a:avLst/>
            </a:prstGeom>
            <a:noFill/>
            <a:ln w="28575">
              <a:solidFill>
                <a:srgbClr val="0B556A"/>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3" name="create" title="Icon of a pencil with an arrow around it pointing counterclockwise">
            <a:extLst>
              <a:ext uri="{FF2B5EF4-FFF2-40B4-BE49-F238E27FC236}">
                <a16:creationId xmlns:a16="http://schemas.microsoft.com/office/drawing/2014/main" id="{288E68D4-340D-4E4C-BFD7-C84FF155E3AF}"/>
              </a:ext>
            </a:extLst>
          </p:cNvPr>
          <p:cNvSpPr>
            <a:spLocks noChangeAspect="1" noEditPoints="1"/>
          </p:cNvSpPr>
          <p:nvPr/>
        </p:nvSpPr>
        <p:spPr bwMode="auto">
          <a:xfrm>
            <a:off x="1787862" y="2017424"/>
            <a:ext cx="393192" cy="385102"/>
          </a:xfrm>
          <a:custGeom>
            <a:avLst/>
            <a:gdLst>
              <a:gd name="T0" fmla="*/ 0 w 354"/>
              <a:gd name="T1" fmla="*/ 174 h 348"/>
              <a:gd name="T2" fmla="*/ 177 w 354"/>
              <a:gd name="T3" fmla="*/ 0 h 348"/>
              <a:gd name="T4" fmla="*/ 354 w 354"/>
              <a:gd name="T5" fmla="*/ 174 h 348"/>
              <a:gd name="T6" fmla="*/ 177 w 354"/>
              <a:gd name="T7" fmla="*/ 348 h 348"/>
              <a:gd name="T8" fmla="*/ 18 w 354"/>
              <a:gd name="T9" fmla="*/ 252 h 348"/>
              <a:gd name="T10" fmla="*/ 60 w 354"/>
              <a:gd name="T11" fmla="*/ 265 h 348"/>
              <a:gd name="T12" fmla="*/ 18 w 354"/>
              <a:gd name="T13" fmla="*/ 252 h 348"/>
              <a:gd name="T14" fmla="*/ 6 w 354"/>
              <a:gd name="T15" fmla="*/ 294 h 348"/>
              <a:gd name="T16" fmla="*/ 263 w 354"/>
              <a:gd name="T17" fmla="*/ 22 h 348"/>
              <a:gd name="T18" fmla="*/ 161 w 354"/>
              <a:gd name="T19" fmla="*/ 121 h 348"/>
              <a:gd name="T20" fmla="*/ 120 w 354"/>
              <a:gd name="T21" fmla="*/ 234 h 348"/>
              <a:gd name="T22" fmla="*/ 237 w 354"/>
              <a:gd name="T23" fmla="*/ 194 h 348"/>
              <a:gd name="T24" fmla="*/ 336 w 354"/>
              <a:gd name="T25" fmla="*/ 97 h 348"/>
              <a:gd name="T26" fmla="*/ 161 w 354"/>
              <a:gd name="T27" fmla="*/ 121 h 348"/>
              <a:gd name="T28" fmla="*/ 217 w 354"/>
              <a:gd name="T29" fmla="*/ 140 h 348"/>
              <a:gd name="T30" fmla="*/ 304 w 354"/>
              <a:gd name="T31" fmla="*/ 52 h 348"/>
              <a:gd name="T32" fmla="*/ 236 w 354"/>
              <a:gd name="T33" fmla="*/ 194 h 348"/>
              <a:gd name="T34" fmla="*/ 217 w 354"/>
              <a:gd name="T35" fmla="*/ 140 h 348"/>
              <a:gd name="T36" fmla="*/ 138 w 354"/>
              <a:gd name="T37" fmla="*/ 184 h 348"/>
              <a:gd name="T38" fmla="*/ 171 w 354"/>
              <a:gd name="T39" fmla="*/ 217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4" h="348">
                <a:moveTo>
                  <a:pt x="0" y="174"/>
                </a:moveTo>
                <a:cubicBezTo>
                  <a:pt x="0" y="78"/>
                  <a:pt x="79" y="0"/>
                  <a:pt x="177" y="0"/>
                </a:cubicBezTo>
                <a:cubicBezTo>
                  <a:pt x="275" y="0"/>
                  <a:pt x="354" y="78"/>
                  <a:pt x="354" y="174"/>
                </a:cubicBezTo>
                <a:cubicBezTo>
                  <a:pt x="354" y="271"/>
                  <a:pt x="275" y="348"/>
                  <a:pt x="177" y="348"/>
                </a:cubicBezTo>
                <a:cubicBezTo>
                  <a:pt x="108" y="348"/>
                  <a:pt x="47" y="309"/>
                  <a:pt x="18" y="252"/>
                </a:cubicBezTo>
                <a:moveTo>
                  <a:pt x="60" y="265"/>
                </a:moveTo>
                <a:cubicBezTo>
                  <a:pt x="18" y="252"/>
                  <a:pt x="18" y="252"/>
                  <a:pt x="18" y="252"/>
                </a:cubicBezTo>
                <a:cubicBezTo>
                  <a:pt x="6" y="294"/>
                  <a:pt x="6" y="294"/>
                  <a:pt x="6" y="294"/>
                </a:cubicBezTo>
                <a:moveTo>
                  <a:pt x="263" y="22"/>
                </a:moveTo>
                <a:cubicBezTo>
                  <a:pt x="161" y="121"/>
                  <a:pt x="161" y="121"/>
                  <a:pt x="161" y="121"/>
                </a:cubicBezTo>
                <a:cubicBezTo>
                  <a:pt x="120" y="234"/>
                  <a:pt x="120" y="234"/>
                  <a:pt x="120" y="234"/>
                </a:cubicBezTo>
                <a:cubicBezTo>
                  <a:pt x="237" y="194"/>
                  <a:pt x="237" y="194"/>
                  <a:pt x="237" y="194"/>
                </a:cubicBezTo>
                <a:cubicBezTo>
                  <a:pt x="336" y="97"/>
                  <a:pt x="336" y="97"/>
                  <a:pt x="336" y="97"/>
                </a:cubicBezTo>
                <a:moveTo>
                  <a:pt x="161" y="121"/>
                </a:moveTo>
                <a:cubicBezTo>
                  <a:pt x="217" y="140"/>
                  <a:pt x="217" y="140"/>
                  <a:pt x="217" y="140"/>
                </a:cubicBezTo>
                <a:cubicBezTo>
                  <a:pt x="304" y="52"/>
                  <a:pt x="304" y="52"/>
                  <a:pt x="304" y="52"/>
                </a:cubicBezTo>
                <a:moveTo>
                  <a:pt x="236" y="194"/>
                </a:moveTo>
                <a:cubicBezTo>
                  <a:pt x="217" y="140"/>
                  <a:pt x="217" y="140"/>
                  <a:pt x="217" y="140"/>
                </a:cubicBezTo>
                <a:moveTo>
                  <a:pt x="138" y="184"/>
                </a:moveTo>
                <a:cubicBezTo>
                  <a:pt x="171" y="217"/>
                  <a:pt x="171" y="217"/>
                  <a:pt x="171" y="217"/>
                </a:cubicBezTo>
              </a:path>
            </a:pathLst>
          </a:custGeom>
          <a:no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 name="arrow_17" title="Icon of a curved arrow that splits in two directions">
            <a:extLst>
              <a:ext uri="{FF2B5EF4-FFF2-40B4-BE49-F238E27FC236}">
                <a16:creationId xmlns:a16="http://schemas.microsoft.com/office/drawing/2014/main" id="{B1581DB4-65A6-471E-8EB1-D25D53B29CAE}"/>
              </a:ext>
            </a:extLst>
          </p:cNvPr>
          <p:cNvSpPr>
            <a:spLocks noChangeAspect="1" noEditPoints="1"/>
          </p:cNvSpPr>
          <p:nvPr/>
        </p:nvSpPr>
        <p:spPr bwMode="auto">
          <a:xfrm>
            <a:off x="1802413" y="3547912"/>
            <a:ext cx="343916" cy="426930"/>
          </a:xfrm>
          <a:custGeom>
            <a:avLst/>
            <a:gdLst>
              <a:gd name="T0" fmla="*/ 228 w 280"/>
              <a:gd name="T1" fmla="*/ 98 h 349"/>
              <a:gd name="T2" fmla="*/ 279 w 280"/>
              <a:gd name="T3" fmla="*/ 149 h 349"/>
              <a:gd name="T4" fmla="*/ 228 w 280"/>
              <a:gd name="T5" fmla="*/ 200 h 349"/>
              <a:gd name="T6" fmla="*/ 73 w 280"/>
              <a:gd name="T7" fmla="*/ 0 h 349"/>
              <a:gd name="T8" fmla="*/ 0 w 280"/>
              <a:gd name="T9" fmla="*/ 0 h 349"/>
              <a:gd name="T10" fmla="*/ 0 w 280"/>
              <a:gd name="T11" fmla="*/ 72 h 349"/>
              <a:gd name="T12" fmla="*/ 130 w 280"/>
              <a:gd name="T13" fmla="*/ 349 h 349"/>
              <a:gd name="T14" fmla="*/ 0 w 280"/>
              <a:gd name="T15" fmla="*/ 0 h 349"/>
              <a:gd name="T16" fmla="*/ 280 w 280"/>
              <a:gd name="T17" fmla="*/ 144 h 349"/>
              <a:gd name="T18" fmla="*/ 280 w 280"/>
              <a:gd name="T19" fmla="*/ 144 h 349"/>
              <a:gd name="T20" fmla="*/ 280 w 280"/>
              <a:gd name="T21" fmla="*/ 149 h 349"/>
              <a:gd name="T22" fmla="*/ 131 w 280"/>
              <a:gd name="T23" fmla="*/ 28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0" h="349">
                <a:moveTo>
                  <a:pt x="228" y="98"/>
                </a:moveTo>
                <a:cubicBezTo>
                  <a:pt x="279" y="149"/>
                  <a:pt x="279" y="149"/>
                  <a:pt x="279" y="149"/>
                </a:cubicBezTo>
                <a:cubicBezTo>
                  <a:pt x="228" y="200"/>
                  <a:pt x="228" y="200"/>
                  <a:pt x="228" y="200"/>
                </a:cubicBezTo>
                <a:moveTo>
                  <a:pt x="73" y="0"/>
                </a:moveTo>
                <a:cubicBezTo>
                  <a:pt x="0" y="0"/>
                  <a:pt x="0" y="0"/>
                  <a:pt x="0" y="0"/>
                </a:cubicBezTo>
                <a:cubicBezTo>
                  <a:pt x="0" y="72"/>
                  <a:pt x="0" y="72"/>
                  <a:pt x="0" y="72"/>
                </a:cubicBezTo>
                <a:moveTo>
                  <a:pt x="130" y="349"/>
                </a:moveTo>
                <a:cubicBezTo>
                  <a:pt x="144" y="79"/>
                  <a:pt x="0" y="0"/>
                  <a:pt x="0" y="0"/>
                </a:cubicBezTo>
                <a:moveTo>
                  <a:pt x="280" y="144"/>
                </a:moveTo>
                <a:cubicBezTo>
                  <a:pt x="280" y="144"/>
                  <a:pt x="280" y="144"/>
                  <a:pt x="280" y="144"/>
                </a:cubicBezTo>
                <a:moveTo>
                  <a:pt x="280" y="149"/>
                </a:moveTo>
                <a:cubicBezTo>
                  <a:pt x="280" y="149"/>
                  <a:pt x="124" y="129"/>
                  <a:pt x="131" y="286"/>
                </a:cubicBezTo>
              </a:path>
            </a:pathLst>
          </a:custGeom>
          <a:noFill/>
          <a:ln w="158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05237761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AD81E-C3AA-47FD-B5F6-A249D0FC12A2}"/>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EDF46E29-A9F0-4B24-A768-0A1770C58338}"/>
              </a:ext>
            </a:extLst>
          </p:cNvPr>
          <p:cNvSpPr>
            <a:spLocks noGrp="1"/>
          </p:cNvSpPr>
          <p:nvPr>
            <p:ph sz="quarter" idx="10"/>
          </p:nvPr>
        </p:nvSpPr>
        <p:spPr>
          <a:xfrm>
            <a:off x="584200" y="1435100"/>
            <a:ext cx="11018838" cy="2769989"/>
          </a:xfrm>
        </p:spPr>
        <p:txBody>
          <a:bodyPr/>
          <a:lstStyle/>
          <a:p>
            <a:r>
              <a:rPr lang="en-US" sz="2400" dirty="0">
                <a:latin typeface="+mn-lt"/>
              </a:rPr>
              <a:t>Business process flows offer users an on-screen guide to follow to complete their tasks</a:t>
            </a:r>
          </a:p>
          <a:p>
            <a:endParaRPr lang="en-US" sz="2400" dirty="0">
              <a:latin typeface="+mn-lt"/>
            </a:endParaRPr>
          </a:p>
          <a:p>
            <a:r>
              <a:rPr lang="en-US" sz="2400" dirty="0">
                <a:latin typeface="+mn-lt"/>
              </a:rPr>
              <a:t>Business process flows can be specialized for each table and roles</a:t>
            </a:r>
          </a:p>
          <a:p>
            <a:endParaRPr lang="en-US" sz="2400" dirty="0">
              <a:latin typeface="+mn-lt"/>
            </a:endParaRPr>
          </a:p>
          <a:p>
            <a:r>
              <a:rPr lang="en-US" sz="2400">
                <a:latin typeface="+mn-lt"/>
              </a:rPr>
              <a:t>Business process </a:t>
            </a:r>
            <a:r>
              <a:rPr lang="en-US" sz="2400" dirty="0">
                <a:latin typeface="+mn-lt"/>
              </a:rPr>
              <a:t>flows seamlessly integrate with available Power Platform automation</a:t>
            </a:r>
          </a:p>
        </p:txBody>
      </p:sp>
    </p:spTree>
    <p:extLst>
      <p:ext uri="{BB962C8B-B14F-4D97-AF65-F5344CB8AC3E}">
        <p14:creationId xmlns:p14="http://schemas.microsoft.com/office/powerpoint/2010/main" val="102332705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D3B835-3E9C-4B66-A85E-EEB090204A83}"/>
              </a:ext>
            </a:extLst>
          </p:cNvPr>
          <p:cNvSpPr>
            <a:spLocks noGrp="1"/>
          </p:cNvSpPr>
          <p:nvPr>
            <p:ph type="title" idx="4294967295"/>
          </p:nvPr>
        </p:nvSpPr>
        <p:spPr>
          <a:xfrm>
            <a:off x="418643" y="-680196"/>
            <a:ext cx="2059086" cy="680196"/>
          </a:xfrm>
        </p:spPr>
        <p:txBody>
          <a:bodyPr vert="horz" wrap="square" lIns="0" tIns="91440" rIns="146304" bIns="91440" rtlCol="0" anchor="b">
            <a:noAutofit/>
          </a:bodyPr>
          <a:lstStyle/>
          <a:p>
            <a:r>
              <a:rPr lang="en-US" sz="100" dirty="0"/>
              <a:t>close</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92443"/>
          </a:xfrm>
        </p:spPr>
        <p:txBody>
          <a:bodyPr/>
          <a:lstStyle/>
          <a:p>
            <a:r>
              <a:rPr lang="en-US" sz="3200" dirty="0"/>
              <a:t>Business process flows</a:t>
            </a:r>
          </a:p>
        </p:txBody>
      </p:sp>
      <p:sp>
        <p:nvSpPr>
          <p:cNvPr id="2" name="Text Placeholder 1">
            <a:extLst>
              <a:ext uri="{FF2B5EF4-FFF2-40B4-BE49-F238E27FC236}">
                <a16:creationId xmlns:a16="http://schemas.microsoft.com/office/drawing/2014/main" id="{B6B6B67B-5758-4C39-8DC7-3B780C245984}"/>
              </a:ext>
            </a:extLst>
          </p:cNvPr>
          <p:cNvSpPr>
            <a:spLocks noGrp="1"/>
          </p:cNvSpPr>
          <p:nvPr>
            <p:ph type="body" sz="quarter" idx="10"/>
          </p:nvPr>
        </p:nvSpPr>
        <p:spPr>
          <a:xfrm>
            <a:off x="457831" y="1457325"/>
            <a:ext cx="3388996" cy="3388996"/>
          </a:xfrm>
          <a:solidFill>
            <a:schemeClr val="bg1">
              <a:lumMod val="95000"/>
            </a:schemeClr>
          </a:solidFill>
        </p:spPr>
        <p:txBody>
          <a:bodyPr/>
          <a:lstStyle/>
          <a:p>
            <a:pPr marL="228600" lvl="1" indent="0" algn="ctr">
              <a:buNone/>
            </a:pPr>
            <a:r>
              <a:rPr lang="en-US" sz="2800" dirty="0">
                <a:latin typeface="+mj-lt"/>
              </a:rPr>
              <a:t>Why use business process flows</a:t>
            </a:r>
          </a:p>
        </p:txBody>
      </p:sp>
      <p:sp>
        <p:nvSpPr>
          <p:cNvPr id="3" name="Text Placeholder 2">
            <a:extLst>
              <a:ext uri="{FF2B5EF4-FFF2-40B4-BE49-F238E27FC236}">
                <a16:creationId xmlns:a16="http://schemas.microsoft.com/office/drawing/2014/main" id="{F6F0B6C6-8460-4789-9377-A451F0E35CA9}"/>
              </a:ext>
            </a:extLst>
          </p:cNvPr>
          <p:cNvSpPr>
            <a:spLocks noGrp="1"/>
          </p:cNvSpPr>
          <p:nvPr>
            <p:ph type="body" sz="quarter" idx="11"/>
          </p:nvPr>
        </p:nvSpPr>
        <p:spPr>
          <a:xfrm>
            <a:off x="4408863" y="1457325"/>
            <a:ext cx="3388996" cy="3388996"/>
          </a:xfrm>
          <a:solidFill>
            <a:schemeClr val="bg1">
              <a:lumMod val="95000"/>
            </a:schemeClr>
          </a:solidFill>
        </p:spPr>
        <p:txBody>
          <a:bodyPr/>
          <a:lstStyle/>
          <a:p>
            <a:pPr marL="228600" lvl="1" indent="0" algn="ctr">
              <a:buNone/>
            </a:pPr>
            <a:r>
              <a:rPr lang="en-US" sz="2800" dirty="0">
                <a:latin typeface="+mj-lt"/>
              </a:rPr>
              <a:t>Using the business process flow designer</a:t>
            </a:r>
          </a:p>
        </p:txBody>
      </p:sp>
      <p:sp>
        <p:nvSpPr>
          <p:cNvPr id="4" name="Text Placeholder 3">
            <a:extLst>
              <a:ext uri="{FF2B5EF4-FFF2-40B4-BE49-F238E27FC236}">
                <a16:creationId xmlns:a16="http://schemas.microsoft.com/office/drawing/2014/main" id="{F6E4A67B-6A13-40CE-A448-C134FE307E1B}"/>
              </a:ext>
            </a:extLst>
          </p:cNvPr>
          <p:cNvSpPr>
            <a:spLocks noGrp="1"/>
          </p:cNvSpPr>
          <p:nvPr>
            <p:ph type="body" sz="quarter" idx="12"/>
          </p:nvPr>
        </p:nvSpPr>
        <p:spPr>
          <a:xfrm>
            <a:off x="8359894" y="1457325"/>
            <a:ext cx="3388996" cy="3388996"/>
          </a:xfrm>
          <a:solidFill>
            <a:schemeClr val="bg1">
              <a:lumMod val="95000"/>
            </a:schemeClr>
          </a:solidFill>
        </p:spPr>
        <p:txBody>
          <a:bodyPr/>
          <a:lstStyle/>
          <a:p>
            <a:pPr marL="228600" lvl="1" indent="0" algn="ctr">
              <a:buNone/>
            </a:pPr>
            <a:r>
              <a:rPr lang="en-US" sz="2800" dirty="0">
                <a:latin typeface="+mj-lt"/>
              </a:rPr>
              <a:t>Automating with your business process flow</a:t>
            </a:r>
          </a:p>
        </p:txBody>
      </p:sp>
    </p:spTree>
    <p:extLst>
      <p:ext uri="{BB962C8B-B14F-4D97-AF65-F5344CB8AC3E}">
        <p14:creationId xmlns:p14="http://schemas.microsoft.com/office/powerpoint/2010/main" val="153399156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443" y="177200"/>
            <a:ext cx="11018520" cy="553998"/>
          </a:xfrm>
        </p:spPr>
        <p:txBody>
          <a:bodyPr/>
          <a:lstStyle/>
          <a:p>
            <a:r>
              <a:rPr lang="en-US" dirty="0"/>
              <a:t>What is a business process flow?</a:t>
            </a:r>
          </a:p>
        </p:txBody>
      </p:sp>
      <p:sp>
        <p:nvSpPr>
          <p:cNvPr id="4" name="Rectangle 3"/>
          <p:cNvSpPr/>
          <p:nvPr/>
        </p:nvSpPr>
        <p:spPr bwMode="auto">
          <a:xfrm>
            <a:off x="514296" y="847523"/>
            <a:ext cx="1576273" cy="859170"/>
          </a:xfrm>
          <a:prstGeom prst="rect">
            <a:avLst/>
          </a:prstGeom>
          <a:solidFill>
            <a:srgbClr val="0B556A"/>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9" rIns="91436" bIns="45719" numCol="1" rtlCol="0" anchor="ctr" anchorCtr="0" compatLnSpc="1">
            <a:prstTxWarp prst="textNoShape">
              <a:avLst/>
            </a:prstTxWarp>
          </a:bodyPr>
          <a:lstStyle/>
          <a:p>
            <a:pPr algn="ctr" defTabSz="914076" fontAlgn="base">
              <a:spcBef>
                <a:spcPct val="0"/>
              </a:spcBef>
              <a:spcAft>
                <a:spcPct val="0"/>
              </a:spcAft>
            </a:pPr>
            <a:r>
              <a:rPr lang="en-US" sz="1600" dirty="0">
                <a:solidFill>
                  <a:schemeClr val="bg1"/>
                </a:solidFill>
              </a:rPr>
              <a:t>A guide, roadmap, </a:t>
            </a:r>
          </a:p>
          <a:p>
            <a:pPr algn="ctr" defTabSz="914076" fontAlgn="base">
              <a:spcBef>
                <a:spcPct val="0"/>
              </a:spcBef>
              <a:spcAft>
                <a:spcPct val="0"/>
              </a:spcAft>
            </a:pPr>
            <a:r>
              <a:rPr lang="en-US" sz="1600" dirty="0">
                <a:solidFill>
                  <a:schemeClr val="bg1"/>
                </a:solidFill>
              </a:rPr>
              <a:t>recipe, …</a:t>
            </a:r>
          </a:p>
        </p:txBody>
      </p:sp>
      <p:sp>
        <p:nvSpPr>
          <p:cNvPr id="5" name="Rectangle 4"/>
          <p:cNvSpPr/>
          <p:nvPr/>
        </p:nvSpPr>
        <p:spPr bwMode="auto">
          <a:xfrm>
            <a:off x="3608950" y="847523"/>
            <a:ext cx="1576273" cy="859170"/>
          </a:xfrm>
          <a:prstGeom prst="rect">
            <a:avLst/>
          </a:prstGeom>
          <a:solidFill>
            <a:srgbClr val="0B556A"/>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9" rIns="91436" bIns="45719" numCol="1" rtlCol="0" anchor="ctr" anchorCtr="0" compatLnSpc="1">
            <a:prstTxWarp prst="textNoShape">
              <a:avLst/>
            </a:prstTxWarp>
          </a:bodyPr>
          <a:lstStyle/>
          <a:p>
            <a:pPr algn="ctr" defTabSz="914076" fontAlgn="base">
              <a:spcBef>
                <a:spcPct val="0"/>
              </a:spcBef>
              <a:spcAft>
                <a:spcPct val="0"/>
              </a:spcAft>
            </a:pPr>
            <a:r>
              <a:rPr lang="en-US" sz="1600" dirty="0">
                <a:solidFill>
                  <a:schemeClr val="bg1"/>
                </a:solidFill>
              </a:rPr>
              <a:t>Stages and steps</a:t>
            </a:r>
          </a:p>
        </p:txBody>
      </p:sp>
      <p:sp>
        <p:nvSpPr>
          <p:cNvPr id="6" name="Rectangle 5"/>
          <p:cNvSpPr/>
          <p:nvPr/>
        </p:nvSpPr>
        <p:spPr bwMode="auto">
          <a:xfrm>
            <a:off x="6478112" y="847523"/>
            <a:ext cx="1576273" cy="859170"/>
          </a:xfrm>
          <a:prstGeom prst="rect">
            <a:avLst/>
          </a:prstGeom>
          <a:solidFill>
            <a:srgbClr val="0B556A"/>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9" rIns="91436" bIns="45719" numCol="1" rtlCol="0" anchor="ctr" anchorCtr="0" compatLnSpc="1">
            <a:prstTxWarp prst="textNoShape">
              <a:avLst/>
            </a:prstTxWarp>
          </a:bodyPr>
          <a:lstStyle/>
          <a:p>
            <a:pPr algn="ctr" defTabSz="914076" fontAlgn="base">
              <a:spcBef>
                <a:spcPct val="0"/>
              </a:spcBef>
              <a:spcAft>
                <a:spcPct val="0"/>
              </a:spcAft>
            </a:pPr>
            <a:r>
              <a:rPr lang="en-US" sz="1600" dirty="0">
                <a:solidFill>
                  <a:schemeClr val="bg1"/>
                </a:solidFill>
              </a:rPr>
              <a:t>Stage gating</a:t>
            </a:r>
          </a:p>
        </p:txBody>
      </p:sp>
      <p:sp>
        <p:nvSpPr>
          <p:cNvPr id="13" name="Rectangle 12"/>
          <p:cNvSpPr/>
          <p:nvPr/>
        </p:nvSpPr>
        <p:spPr bwMode="auto">
          <a:xfrm>
            <a:off x="9431251" y="847523"/>
            <a:ext cx="1576273" cy="859170"/>
          </a:xfrm>
          <a:prstGeom prst="rect">
            <a:avLst/>
          </a:prstGeom>
          <a:solidFill>
            <a:srgbClr val="0B556A"/>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9" rIns="91436" bIns="45719" numCol="1" rtlCol="0" anchor="ctr" anchorCtr="0" compatLnSpc="1">
            <a:prstTxWarp prst="textNoShape">
              <a:avLst/>
            </a:prstTxWarp>
          </a:bodyPr>
          <a:lstStyle/>
          <a:p>
            <a:pPr algn="ctr" defTabSz="914076" fontAlgn="base">
              <a:spcBef>
                <a:spcPct val="0"/>
              </a:spcBef>
              <a:spcAft>
                <a:spcPct val="0"/>
              </a:spcAft>
            </a:pPr>
            <a:r>
              <a:rPr lang="en-US" sz="1600" dirty="0">
                <a:solidFill>
                  <a:schemeClr val="bg1"/>
                </a:solidFill>
              </a:rPr>
              <a:t>Conditional</a:t>
            </a:r>
            <a:br>
              <a:rPr lang="en-US" sz="1600" dirty="0">
                <a:solidFill>
                  <a:schemeClr val="bg1"/>
                </a:solidFill>
              </a:rPr>
            </a:br>
            <a:r>
              <a:rPr lang="en-US" sz="1600" dirty="0">
                <a:solidFill>
                  <a:schemeClr val="bg1"/>
                </a:solidFill>
              </a:rPr>
              <a:t>branching</a:t>
            </a:r>
          </a:p>
        </p:txBody>
      </p:sp>
      <p:pic>
        <p:nvPicPr>
          <p:cNvPr id="15" name="Picture 14" descr="Example BPF showing Stages and Steps">
            <a:extLst>
              <a:ext uri="{FF2B5EF4-FFF2-40B4-BE49-F238E27FC236}">
                <a16:creationId xmlns:a16="http://schemas.microsoft.com/office/drawing/2014/main" id="{3B95A058-4052-4E5A-9B85-704C26521F86}"/>
              </a:ext>
            </a:extLst>
          </p:cNvPr>
          <p:cNvPicPr/>
          <p:nvPr/>
        </p:nvPicPr>
        <p:blipFill>
          <a:blip r:embed="rId3"/>
          <a:stretch>
            <a:fillRect/>
          </a:stretch>
        </p:blipFill>
        <p:spPr>
          <a:xfrm>
            <a:off x="2136038" y="1907698"/>
            <a:ext cx="7313705" cy="2606427"/>
          </a:xfrm>
          <a:prstGeom prst="rect">
            <a:avLst/>
          </a:prstGeom>
          <a:ln w="19050">
            <a:noFill/>
          </a:ln>
        </p:spPr>
      </p:pic>
      <p:sp>
        <p:nvSpPr>
          <p:cNvPr id="7" name="Rectangle 6"/>
          <p:cNvSpPr/>
          <p:nvPr/>
        </p:nvSpPr>
        <p:spPr bwMode="auto">
          <a:xfrm>
            <a:off x="514296" y="4716229"/>
            <a:ext cx="1576273" cy="859170"/>
          </a:xfrm>
          <a:prstGeom prst="rect">
            <a:avLst/>
          </a:prstGeom>
          <a:solidFill>
            <a:srgbClr val="0B556A"/>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9" rIns="91436" bIns="45719" numCol="1" rtlCol="0" anchor="ctr" anchorCtr="0" compatLnSpc="1">
            <a:prstTxWarp prst="textNoShape">
              <a:avLst/>
            </a:prstTxWarp>
          </a:bodyPr>
          <a:lstStyle/>
          <a:p>
            <a:pPr algn="ctr" defTabSz="914076" fontAlgn="base">
              <a:spcBef>
                <a:spcPct val="0"/>
              </a:spcBef>
              <a:spcAft>
                <a:spcPct val="0"/>
              </a:spcAft>
            </a:pPr>
            <a:r>
              <a:rPr lang="en-US" sz="1600" dirty="0">
                <a:solidFill>
                  <a:schemeClr val="bg1"/>
                </a:solidFill>
              </a:rPr>
              <a:t>Include multiple tables</a:t>
            </a:r>
          </a:p>
        </p:txBody>
      </p:sp>
      <p:sp>
        <p:nvSpPr>
          <p:cNvPr id="10" name="Rectangle 9"/>
          <p:cNvSpPr/>
          <p:nvPr/>
        </p:nvSpPr>
        <p:spPr bwMode="auto">
          <a:xfrm>
            <a:off x="3608950" y="4716229"/>
            <a:ext cx="1576273" cy="859170"/>
          </a:xfrm>
          <a:prstGeom prst="rect">
            <a:avLst/>
          </a:prstGeom>
          <a:solidFill>
            <a:srgbClr val="0B556A"/>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9" rIns="91436" bIns="45719" numCol="1" rtlCol="0" anchor="ctr" anchorCtr="0" compatLnSpc="1">
            <a:prstTxWarp prst="textNoShape">
              <a:avLst/>
            </a:prstTxWarp>
          </a:bodyPr>
          <a:lstStyle/>
          <a:p>
            <a:pPr algn="ctr" defTabSz="914076" fontAlgn="base">
              <a:spcBef>
                <a:spcPct val="0"/>
              </a:spcBef>
              <a:spcAft>
                <a:spcPct val="0"/>
              </a:spcAft>
            </a:pPr>
            <a:r>
              <a:rPr lang="en-US" sz="1600" dirty="0">
                <a:solidFill>
                  <a:schemeClr val="bg1"/>
                </a:solidFill>
              </a:rPr>
              <a:t>Switch at any time</a:t>
            </a:r>
          </a:p>
        </p:txBody>
      </p:sp>
      <p:sp>
        <p:nvSpPr>
          <p:cNvPr id="12" name="Rectangle 11"/>
          <p:cNvSpPr/>
          <p:nvPr/>
        </p:nvSpPr>
        <p:spPr bwMode="auto">
          <a:xfrm>
            <a:off x="6478112" y="4716229"/>
            <a:ext cx="1576273" cy="859170"/>
          </a:xfrm>
          <a:prstGeom prst="rect">
            <a:avLst/>
          </a:prstGeom>
          <a:solidFill>
            <a:srgbClr val="0B556A"/>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9" rIns="91436" bIns="45719" numCol="1" rtlCol="0" anchor="ctr" anchorCtr="0" compatLnSpc="1">
            <a:prstTxWarp prst="textNoShape">
              <a:avLst/>
            </a:prstTxWarp>
          </a:bodyPr>
          <a:lstStyle/>
          <a:p>
            <a:pPr algn="ctr" defTabSz="914076" fontAlgn="base">
              <a:spcBef>
                <a:spcPct val="0"/>
              </a:spcBef>
              <a:spcAft>
                <a:spcPct val="0"/>
              </a:spcAft>
            </a:pPr>
            <a:r>
              <a:rPr lang="en-US" sz="1600" dirty="0">
                <a:solidFill>
                  <a:schemeClr val="bg1"/>
                </a:solidFill>
              </a:rPr>
              <a:t>Role tailored</a:t>
            </a:r>
          </a:p>
        </p:txBody>
      </p:sp>
      <p:sp>
        <p:nvSpPr>
          <p:cNvPr id="14" name="Rectangle 13"/>
          <p:cNvSpPr/>
          <p:nvPr/>
        </p:nvSpPr>
        <p:spPr bwMode="auto">
          <a:xfrm>
            <a:off x="9431251" y="4716229"/>
            <a:ext cx="1576273" cy="859170"/>
          </a:xfrm>
          <a:prstGeom prst="rect">
            <a:avLst/>
          </a:prstGeom>
          <a:solidFill>
            <a:srgbClr val="0B556A"/>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9" rIns="91436" bIns="45719" numCol="1" rtlCol="0" anchor="ctr" anchorCtr="0" compatLnSpc="1">
            <a:prstTxWarp prst="textNoShape">
              <a:avLst/>
            </a:prstTxWarp>
          </a:bodyPr>
          <a:lstStyle/>
          <a:p>
            <a:pPr algn="ctr" defTabSz="914076" fontAlgn="base">
              <a:spcBef>
                <a:spcPct val="0"/>
              </a:spcBef>
              <a:spcAft>
                <a:spcPct val="0"/>
              </a:spcAft>
            </a:pPr>
            <a:r>
              <a:rPr lang="en-US" sz="1600" dirty="0">
                <a:solidFill>
                  <a:schemeClr val="bg1"/>
                </a:solidFill>
              </a:rPr>
              <a:t>Automation and Developer APIs</a:t>
            </a:r>
          </a:p>
        </p:txBody>
      </p:sp>
      <p:sp>
        <p:nvSpPr>
          <p:cNvPr id="8" name="Rectangle 7">
            <a:extLst>
              <a:ext uri="{FF2B5EF4-FFF2-40B4-BE49-F238E27FC236}">
                <a16:creationId xmlns:a16="http://schemas.microsoft.com/office/drawing/2014/main" id="{E63C93D5-35F4-4B47-B489-B29BFC6D42A8}"/>
              </a:ext>
              <a:ext uri="{C183D7F6-B498-43B3-948B-1728B52AA6E4}">
                <adec:decorative xmlns:adec="http://schemas.microsoft.com/office/drawing/2017/decorative" val="1"/>
              </a:ext>
            </a:extLst>
          </p:cNvPr>
          <p:cNvSpPr/>
          <p:nvPr/>
        </p:nvSpPr>
        <p:spPr bwMode="auto">
          <a:xfrm>
            <a:off x="514296" y="1799856"/>
            <a:ext cx="10493228" cy="281844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04022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1097280"/>
          </a:xfrm>
        </p:spPr>
        <p:txBody>
          <a:bodyPr/>
          <a:lstStyle>
            <a:lvl1pPr>
              <a:defRPr>
                <a:solidFill>
                  <a:schemeClr val="tx1"/>
                </a:solidFill>
              </a:defRPr>
            </a:lvl1pPr>
          </a:lstStyle>
          <a:p>
            <a:r>
              <a:rPr lang="en-US" dirty="0"/>
              <a:t>Differences between a business process flow and a regular flow in Power Automate</a:t>
            </a:r>
          </a:p>
        </p:txBody>
      </p:sp>
      <p:sp>
        <p:nvSpPr>
          <p:cNvPr id="3" name="Subtitle"/>
          <p:cNvSpPr>
            <a:spLocks noGrp="1"/>
          </p:cNvSpPr>
          <p:nvPr>
            <p:ph sz="quarter" idx="10"/>
          </p:nvPr>
        </p:nvSpPr>
        <p:spPr>
          <a:xfrm>
            <a:off x="758216" y="2058442"/>
            <a:ext cx="10356129" cy="2031325"/>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sz="2400" dirty="0">
                <a:latin typeface="+mn-lt"/>
              </a:rPr>
              <a:t>A business process flow is a visual guide meant to help users complete a business process by using a set of predefined stages.</a:t>
            </a:r>
            <a:endParaRPr lang="en-US" sz="2400" dirty="0">
              <a:latin typeface="+mn-lt"/>
            </a:endParaRPr>
          </a:p>
          <a:p>
            <a:endParaRPr lang="en-US" sz="2400" dirty="0">
              <a:latin typeface="+mn-lt"/>
            </a:endParaRPr>
          </a:p>
          <a:p>
            <a:r>
              <a:rPr lang="en-US" sz="2400" dirty="0">
                <a:latin typeface="+mn-lt"/>
              </a:rPr>
              <a:t>A Power Automate flow does not have any visual components like a business process flow. </a:t>
            </a:r>
            <a:endParaRPr sz="2400" dirty="0">
              <a:latin typeface="+mn-lt"/>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Business process flows value to organizations</a:t>
            </a:r>
          </a:p>
        </p:txBody>
      </p:sp>
      <p:sp>
        <p:nvSpPr>
          <p:cNvPr id="3" name="Subtitle"/>
          <p:cNvSpPr>
            <a:spLocks noGrp="1"/>
          </p:cNvSpPr>
          <p:nvPr>
            <p:ph sz="quarter" idx="10"/>
          </p:nvPr>
        </p:nvSpPr>
        <p:spPr>
          <a:xfrm>
            <a:off x="584200" y="1435100"/>
            <a:ext cx="11018838" cy="92333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sz="2400" dirty="0"/>
              <a:t>Business process flows allow organizations to quickly standardize how processes are completed and what data is collected at each stage.</a:t>
            </a:r>
          </a:p>
        </p:txBody>
      </p:sp>
      <p:sp>
        <p:nvSpPr>
          <p:cNvPr id="4" name="New shape"/>
          <p:cNvSpPr/>
          <p:nvPr/>
        </p:nvSpPr>
        <p:spPr>
          <a:xfrm>
            <a:off x="630238" y="2591355"/>
            <a:ext cx="10972800" cy="21236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2000" b="0" i="0" u="none" strike="noStrike" kern="1200" cap="none" spc="0" normalizeH="0" baseline="0" noProof="0" dirty="0">
                <a:ln>
                  <a:noFill/>
                </a:ln>
                <a:solidFill>
                  <a:srgbClr val="000000"/>
                </a:solidFill>
                <a:effectLst/>
                <a:uLnTx/>
                <a:uFillTx/>
                <a:cs typeface="Arial" pitchFamily="34" charset="0"/>
              </a:rPr>
              <a:t>Improved outcomes</a:t>
            </a:r>
          </a:p>
          <a:p>
            <a:pPr marL="635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2000" b="0" i="0" u="none" strike="noStrike" kern="1200" cap="none" spc="0" normalizeH="0" baseline="0" noProof="0" dirty="0">
                <a:ln>
                  <a:noFill/>
                </a:ln>
                <a:solidFill>
                  <a:srgbClr val="000000"/>
                </a:solidFill>
                <a:effectLst/>
                <a:uLnTx/>
                <a:uFillTx/>
                <a:cs typeface="Arial" pitchFamily="34" charset="0"/>
              </a:rPr>
              <a:t>Consistent stages and work steps across all instances of the process</a:t>
            </a:r>
          </a:p>
          <a:p>
            <a:pPr marL="635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2000" b="0" i="0" u="none" strike="noStrike" kern="1200" cap="none" spc="0" normalizeH="0" baseline="0" noProof="0" dirty="0">
                <a:ln>
                  <a:noFill/>
                </a:ln>
                <a:solidFill>
                  <a:srgbClr val="000000"/>
                </a:solidFill>
                <a:effectLst/>
                <a:uLnTx/>
                <a:uFillTx/>
                <a:cs typeface="Arial" pitchFamily="34" charset="0"/>
              </a:rPr>
              <a:t>Improved data collection and reporting</a:t>
            </a:r>
          </a:p>
          <a:p>
            <a:pPr marL="635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2000" b="0" i="0" u="none" strike="noStrike" kern="1200" cap="none" spc="0" normalizeH="0" baseline="0" noProof="0" dirty="0">
                <a:ln>
                  <a:noFill/>
                </a:ln>
                <a:solidFill>
                  <a:srgbClr val="000000"/>
                </a:solidFill>
                <a:effectLst/>
                <a:uLnTx/>
                <a:uFillTx/>
                <a:cs typeface="Arial" pitchFamily="34" charset="0"/>
              </a:rPr>
              <a:t>Decreased time to complete the process</a:t>
            </a:r>
          </a:p>
          <a:p>
            <a:pPr marL="635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2000" b="0" i="0" u="none" strike="noStrike" kern="1200" cap="none" spc="0" normalizeH="0" baseline="0" noProof="0" dirty="0">
                <a:ln>
                  <a:noFill/>
                </a:ln>
                <a:solidFill>
                  <a:srgbClr val="000000"/>
                </a:solidFill>
                <a:effectLst/>
                <a:uLnTx/>
                <a:uFillTx/>
                <a:cs typeface="Arial" pitchFamily="34" charset="0"/>
              </a:rPr>
              <a:t>Predictable outcomes</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25366" y="278449"/>
            <a:ext cx="11341268" cy="680196"/>
          </a:xfrm>
        </p:spPr>
        <p:txBody>
          <a:bodyPr>
            <a:normAutofit/>
          </a:bodyPr>
          <a:lstStyle/>
          <a:p>
            <a:r>
              <a:rPr lang="en-US" dirty="0"/>
              <a:t>Process Designer</a:t>
            </a:r>
          </a:p>
        </p:txBody>
      </p:sp>
      <p:graphicFrame>
        <p:nvGraphicFramePr>
          <p:cNvPr id="4" name="Object 3">
            <a:extLst>
              <a:ext uri="{C183D7F6-B498-43B3-948B-1728B52AA6E4}">
                <adec:decorative xmlns:adec="http://schemas.microsoft.com/office/drawing/2017/decorative" val="1"/>
              </a:ext>
            </a:extLst>
          </p:cNvPr>
          <p:cNvGraphicFramePr>
            <a:graphicFrameLocks/>
          </p:cNvGraphicFramePr>
          <p:nvPr>
            <p:custDataLst>
              <p:tags r:id="rId1"/>
            </p:custDataLst>
          </p:nvPr>
        </p:nvGraphicFramePr>
        <p:xfrm>
          <a:off x="3177" y="1589"/>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4" name="Object 3">
                        <a:extLst>
                          <a:ext uri="{C183D7F6-B498-43B3-948B-1728B52AA6E4}">
                            <adec:decorative xmlns:adec="http://schemas.microsoft.com/office/drawing/2017/decorative" val="1"/>
                          </a:ext>
                        </a:extLst>
                      </p:cNvPr>
                      <p:cNvPicPr/>
                      <p:nvPr/>
                    </p:nvPicPr>
                    <p:blipFill>
                      <a:blip r:embed="rId5"/>
                      <a:stretch>
                        <a:fillRect/>
                      </a:stretch>
                    </p:blipFill>
                    <p:spPr>
                      <a:xfrm>
                        <a:off x="3177" y="1589"/>
                        <a:ext cx="1587" cy="1587"/>
                      </a:xfrm>
                      <a:prstGeom prst="rect">
                        <a:avLst/>
                      </a:prstGeom>
                    </p:spPr>
                  </p:pic>
                </p:oleObj>
              </mc:Fallback>
            </mc:AlternateContent>
          </a:graphicData>
        </a:graphic>
      </p:graphicFrame>
      <p:pic>
        <p:nvPicPr>
          <p:cNvPr id="6" name="Picture 5" descr="screenshot showing the business process designer ">
            <a:extLst>
              <a:ext uri="{FF2B5EF4-FFF2-40B4-BE49-F238E27FC236}">
                <a16:creationId xmlns:a16="http://schemas.microsoft.com/office/drawing/2014/main" id="{E43C4F53-BD66-4759-8787-91B2624956E5}"/>
              </a:ext>
            </a:extLst>
          </p:cNvPr>
          <p:cNvPicPr>
            <a:picLocks noChangeAspect="1"/>
          </p:cNvPicPr>
          <p:nvPr/>
        </p:nvPicPr>
        <p:blipFill>
          <a:blip r:embed="rId6"/>
          <a:stretch>
            <a:fillRect/>
          </a:stretch>
        </p:blipFill>
        <p:spPr>
          <a:xfrm>
            <a:off x="1013268" y="958645"/>
            <a:ext cx="9994257" cy="4583123"/>
          </a:xfrm>
          <a:prstGeom prst="rect">
            <a:avLst/>
          </a:prstGeom>
          <a:ln w="19050">
            <a:solidFill>
              <a:srgbClr val="0B556A"/>
            </a:solidFill>
          </a:ln>
        </p:spPr>
      </p:pic>
    </p:spTree>
    <p:extLst>
      <p:ext uri="{BB962C8B-B14F-4D97-AF65-F5344CB8AC3E}">
        <p14:creationId xmlns:p14="http://schemas.microsoft.com/office/powerpoint/2010/main" val="176378606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22985" y="248864"/>
            <a:ext cx="11341268" cy="680196"/>
          </a:xfrm>
        </p:spPr>
        <p:txBody>
          <a:bodyPr>
            <a:normAutofit/>
          </a:bodyPr>
          <a:lstStyle/>
          <a:p>
            <a:r>
              <a:rPr lang="en-US" dirty="0"/>
              <a:t>Drag and Drop Positioning</a:t>
            </a:r>
          </a:p>
        </p:txBody>
      </p:sp>
      <p:pic>
        <p:nvPicPr>
          <p:cNvPr id="6" name="Picture 5" descr="Screenshot showing drag-and-drop positioning ">
            <a:extLst>
              <a:ext uri="{FF2B5EF4-FFF2-40B4-BE49-F238E27FC236}">
                <a16:creationId xmlns:a16="http://schemas.microsoft.com/office/drawing/2014/main" id="{B8FDC181-C738-4407-806C-067B556A83F0}"/>
              </a:ext>
            </a:extLst>
          </p:cNvPr>
          <p:cNvPicPr>
            <a:picLocks noChangeAspect="1"/>
          </p:cNvPicPr>
          <p:nvPr/>
        </p:nvPicPr>
        <p:blipFill>
          <a:blip r:embed="rId3"/>
          <a:stretch>
            <a:fillRect/>
          </a:stretch>
        </p:blipFill>
        <p:spPr>
          <a:xfrm>
            <a:off x="937109" y="1079709"/>
            <a:ext cx="10313019" cy="4439590"/>
          </a:xfrm>
          <a:prstGeom prst="rect">
            <a:avLst/>
          </a:prstGeom>
          <a:ln w="19050">
            <a:solidFill>
              <a:srgbClr val="0B556A"/>
            </a:solidFill>
          </a:ln>
        </p:spPr>
      </p:pic>
    </p:spTree>
    <p:extLst>
      <p:ext uri="{BB962C8B-B14F-4D97-AF65-F5344CB8AC3E}">
        <p14:creationId xmlns:p14="http://schemas.microsoft.com/office/powerpoint/2010/main" val="156659339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Adding a cloud flow step</a:t>
            </a:r>
          </a:p>
        </p:txBody>
      </p:sp>
      <p:sp>
        <p:nvSpPr>
          <p:cNvPr id="7" name="Content Placeholder 6"/>
          <p:cNvSpPr>
            <a:spLocks noGrp="1"/>
          </p:cNvSpPr>
          <p:nvPr>
            <p:ph sz="quarter" idx="10"/>
          </p:nvPr>
        </p:nvSpPr>
        <p:spPr>
          <a:xfrm>
            <a:off x="584201" y="1120690"/>
            <a:ext cx="5281485" cy="4329044"/>
          </a:xfrm>
          <a:solidFill>
            <a:schemeClr val="bg1">
              <a:lumMod val="95000"/>
            </a:schemeClr>
          </a:solidFill>
        </p:spPr>
        <p:txBody>
          <a:bodyPr anchor="t" anchorCtr="0">
            <a:noAutofit/>
          </a:bodyPr>
          <a:lstStyle/>
          <a:p>
            <a:pPr marL="457200" indent="-457200">
              <a:spcBef>
                <a:spcPts val="2400"/>
              </a:spcBef>
            </a:pPr>
            <a:r>
              <a:rPr lang="en-US" sz="2000" dirty="0">
                <a:latin typeface="+mn-lt"/>
              </a:rPr>
              <a:t>Add flow button as step in stage.  </a:t>
            </a:r>
          </a:p>
          <a:p>
            <a:pPr marL="457200" indent="-457200">
              <a:spcBef>
                <a:spcPts val="2400"/>
              </a:spcBef>
            </a:pPr>
            <a:r>
              <a:rPr lang="en-US" sz="2000" dirty="0">
                <a:latin typeface="+mn-lt"/>
              </a:rPr>
              <a:t>Flow must be created before adding to BPF.</a:t>
            </a:r>
          </a:p>
          <a:p>
            <a:pPr marL="457200" indent="-457200">
              <a:spcBef>
                <a:spcPts val="2400"/>
              </a:spcBef>
            </a:pPr>
            <a:r>
              <a:rPr lang="en-US" sz="2000" dirty="0">
                <a:latin typeface="+mn-lt"/>
              </a:rPr>
              <a:t>Only solution aware flows can be added as a steps. </a:t>
            </a:r>
          </a:p>
          <a:p>
            <a:pPr marL="457200" indent="-457200">
              <a:spcBef>
                <a:spcPts val="2400"/>
              </a:spcBef>
            </a:pPr>
            <a:r>
              <a:rPr lang="en-US" sz="2000" dirty="0">
                <a:latin typeface="+mn-lt"/>
              </a:rPr>
              <a:t>Gating can be added to flow step to prevent advancing stages before the flow has been run.  </a:t>
            </a:r>
          </a:p>
        </p:txBody>
      </p:sp>
      <p:pic>
        <p:nvPicPr>
          <p:cNvPr id="2" name="Picture 1" descr="Screenshot showing the flow step preview action ">
            <a:extLst>
              <a:ext uri="{FF2B5EF4-FFF2-40B4-BE49-F238E27FC236}">
                <a16:creationId xmlns:a16="http://schemas.microsoft.com/office/drawing/2014/main" id="{F9E39638-87D0-41CA-A856-E0A5E2F4D483}"/>
              </a:ext>
            </a:extLst>
          </p:cNvPr>
          <p:cNvPicPr>
            <a:picLocks noChangeAspect="1"/>
          </p:cNvPicPr>
          <p:nvPr/>
        </p:nvPicPr>
        <p:blipFill rotWithShape="1">
          <a:blip r:embed="rId3"/>
          <a:srcRect t="40839" b="-1"/>
          <a:stretch/>
        </p:blipFill>
        <p:spPr>
          <a:xfrm>
            <a:off x="7407722" y="1331407"/>
            <a:ext cx="2409344" cy="2343863"/>
          </a:xfrm>
          <a:prstGeom prst="rect">
            <a:avLst/>
          </a:prstGeom>
          <a:ln>
            <a:solidFill>
              <a:schemeClr val="tx1"/>
            </a:solidFill>
          </a:ln>
        </p:spPr>
      </p:pic>
      <p:grpSp>
        <p:nvGrpSpPr>
          <p:cNvPr id="10" name="Group 9" descr="screenshot showing the run flow step ">
            <a:extLst>
              <a:ext uri="{FF2B5EF4-FFF2-40B4-BE49-F238E27FC236}">
                <a16:creationId xmlns:a16="http://schemas.microsoft.com/office/drawing/2014/main" id="{4C759302-0824-4950-B22D-B7464C2BF6B2}"/>
              </a:ext>
            </a:extLst>
          </p:cNvPr>
          <p:cNvGrpSpPr/>
          <p:nvPr/>
        </p:nvGrpSpPr>
        <p:grpSpPr>
          <a:xfrm>
            <a:off x="8652064" y="2912879"/>
            <a:ext cx="2188439" cy="2395059"/>
            <a:chOff x="4538857" y="1748047"/>
            <a:chExt cx="3114286" cy="3361905"/>
          </a:xfrm>
        </p:grpSpPr>
        <p:pic>
          <p:nvPicPr>
            <p:cNvPr id="6" name="Picture 5">
              <a:extLst>
                <a:ext uri="{FF2B5EF4-FFF2-40B4-BE49-F238E27FC236}">
                  <a16:creationId xmlns:a16="http://schemas.microsoft.com/office/drawing/2014/main" id="{FA93FF5A-BB54-4AD4-9D2E-FF417A5BF73A}"/>
                </a:ext>
              </a:extLst>
            </p:cNvPr>
            <p:cNvPicPr>
              <a:picLocks noChangeAspect="1"/>
            </p:cNvPicPr>
            <p:nvPr/>
          </p:nvPicPr>
          <p:blipFill>
            <a:blip r:embed="rId4"/>
            <a:stretch>
              <a:fillRect/>
            </a:stretch>
          </p:blipFill>
          <p:spPr>
            <a:xfrm>
              <a:off x="4538857" y="1748047"/>
              <a:ext cx="3114286" cy="3361905"/>
            </a:xfrm>
            <a:prstGeom prst="rect">
              <a:avLst/>
            </a:prstGeom>
            <a:ln>
              <a:solidFill>
                <a:schemeClr val="tx1"/>
              </a:solidFill>
            </a:ln>
          </p:spPr>
        </p:pic>
        <p:sp>
          <p:nvSpPr>
            <p:cNvPr id="9" name="Rectangle 8">
              <a:extLst>
                <a:ext uri="{FF2B5EF4-FFF2-40B4-BE49-F238E27FC236}">
                  <a16:creationId xmlns:a16="http://schemas.microsoft.com/office/drawing/2014/main" id="{3183886A-E056-4400-BB58-C45FF91BDEDD}"/>
                </a:ext>
              </a:extLst>
            </p:cNvPr>
            <p:cNvSpPr/>
            <p:nvPr/>
          </p:nvSpPr>
          <p:spPr>
            <a:xfrm>
              <a:off x="4831556" y="3602831"/>
              <a:ext cx="976313" cy="1805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A530583-6A20-44D4-BA4F-DAFF58511A8B}"/>
                </a:ext>
              </a:extLst>
            </p:cNvPr>
            <p:cNvSpPr txBox="1"/>
            <p:nvPr/>
          </p:nvSpPr>
          <p:spPr>
            <a:xfrm>
              <a:off x="4788546" y="3546483"/>
              <a:ext cx="1300419" cy="271024"/>
            </a:xfrm>
            <a:prstGeom prst="rect">
              <a:avLst/>
            </a:prstGeom>
            <a:noFill/>
            <a:ln>
              <a:solidFill>
                <a:schemeClr val="tx1"/>
              </a:solidFill>
            </a:ln>
          </p:spPr>
          <p:txBody>
            <a:bodyPr wrap="square" rtlCol="0">
              <a:spAutoFit/>
            </a:bodyPr>
            <a:lstStyle/>
            <a:p>
              <a:r>
                <a:rPr lang="en-US" sz="900" dirty="0">
                  <a:solidFill>
                    <a:schemeClr val="tx1">
                      <a:lumMod val="50000"/>
                      <a:lumOff val="50000"/>
                    </a:schemeClr>
                  </a:solidFill>
                </a:rPr>
                <a:t>Request Approval</a:t>
              </a:r>
            </a:p>
          </p:txBody>
        </p:sp>
      </p:grpSp>
      <p:sp>
        <p:nvSpPr>
          <p:cNvPr id="3" name="Rectangle 2">
            <a:extLst>
              <a:ext uri="{FF2B5EF4-FFF2-40B4-BE49-F238E27FC236}">
                <a16:creationId xmlns:a16="http://schemas.microsoft.com/office/drawing/2014/main" id="{23256529-0058-4277-AAFD-25B2055D9D79}"/>
              </a:ext>
              <a:ext uri="{C183D7F6-B498-43B3-948B-1728B52AA6E4}">
                <adec:decorative xmlns:adec="http://schemas.microsoft.com/office/drawing/2017/decorative" val="1"/>
              </a:ext>
            </a:extLst>
          </p:cNvPr>
          <p:cNvSpPr/>
          <p:nvPr/>
        </p:nvSpPr>
        <p:spPr bwMode="auto">
          <a:xfrm>
            <a:off x="6490283" y="1119122"/>
            <a:ext cx="5119121" cy="432904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419475203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370449" y="103071"/>
            <a:ext cx="11341268" cy="680196"/>
          </a:xfrm>
        </p:spPr>
        <p:txBody>
          <a:bodyPr>
            <a:normAutofit/>
          </a:bodyPr>
          <a:lstStyle/>
          <a:p>
            <a:r>
              <a:rPr lang="en-US" dirty="0"/>
              <a:t>Creating a cloud flow that will be used as a step</a:t>
            </a:r>
          </a:p>
        </p:txBody>
      </p:sp>
      <p:sp>
        <p:nvSpPr>
          <p:cNvPr id="7" name="Content Placeholder 6"/>
          <p:cNvSpPr>
            <a:spLocks noGrp="1"/>
          </p:cNvSpPr>
          <p:nvPr>
            <p:ph sz="quarter" idx="10"/>
          </p:nvPr>
        </p:nvSpPr>
        <p:spPr>
          <a:xfrm>
            <a:off x="196831" y="796709"/>
            <a:ext cx="6562786" cy="2754600"/>
          </a:xfrm>
          <a:solidFill>
            <a:schemeClr val="bg1">
              <a:lumMod val="95000"/>
            </a:schemeClr>
          </a:solidFill>
        </p:spPr>
        <p:txBody>
          <a:bodyPr anchor="ctr" anchorCtr="0"/>
          <a:lstStyle/>
          <a:p>
            <a:pPr marL="457200" indent="-457200">
              <a:spcBef>
                <a:spcPts val="2400"/>
              </a:spcBef>
            </a:pPr>
            <a:r>
              <a:rPr lang="en-US" sz="2400" dirty="0"/>
              <a:t>Make sure to create flow from inside a solution.   </a:t>
            </a:r>
          </a:p>
          <a:p>
            <a:pPr marL="457200" indent="-457200">
              <a:spcBef>
                <a:spcPts val="2400"/>
              </a:spcBef>
            </a:pPr>
            <a:r>
              <a:rPr lang="en-US" sz="2400" dirty="0">
                <a:latin typeface="+mn-lt"/>
              </a:rPr>
              <a:t>Available flows can be:</a:t>
            </a:r>
          </a:p>
          <a:p>
            <a:pPr marL="675000" lvl="1" indent="-457200">
              <a:spcBef>
                <a:spcPts val="2400"/>
              </a:spcBef>
            </a:pPr>
            <a:r>
              <a:rPr lang="en-US" sz="1800" b="1" dirty="0"/>
              <a:t>Instant flows:</a:t>
            </a:r>
            <a:r>
              <a:rPr lang="en-US" sz="1800" dirty="0"/>
              <a:t> Any flow that is defined as an instant flow</a:t>
            </a:r>
          </a:p>
          <a:p>
            <a:pPr marL="675000" lvl="1" indent="-457200">
              <a:spcBef>
                <a:spcPts val="2400"/>
              </a:spcBef>
            </a:pPr>
            <a:r>
              <a:rPr lang="en-US" sz="1800" b="1" dirty="0"/>
              <a:t>When a flow step is executed:</a:t>
            </a:r>
            <a:r>
              <a:rPr lang="en-US" sz="1800" dirty="0"/>
              <a:t> New trigger available with the Microsoft Dataverse connector</a:t>
            </a:r>
          </a:p>
        </p:txBody>
      </p:sp>
      <p:sp>
        <p:nvSpPr>
          <p:cNvPr id="12" name="Content Placeholder 6">
            <a:extLst>
              <a:ext uri="{FF2B5EF4-FFF2-40B4-BE49-F238E27FC236}">
                <a16:creationId xmlns:a16="http://schemas.microsoft.com/office/drawing/2014/main" id="{69B41F6D-29F0-4BD2-86FA-52F0C380E638}"/>
              </a:ext>
            </a:extLst>
          </p:cNvPr>
          <p:cNvSpPr txBox="1">
            <a:spLocks/>
          </p:cNvSpPr>
          <p:nvPr/>
        </p:nvSpPr>
        <p:spPr>
          <a:xfrm>
            <a:off x="196829" y="3734713"/>
            <a:ext cx="6562787" cy="1688335"/>
          </a:xfrm>
          <a:prstGeom prst="rect">
            <a:avLst/>
          </a:prstGeom>
          <a:solidFill>
            <a:schemeClr val="bg1">
              <a:lumMod val="95000"/>
            </a:schemeClr>
          </a:solidFill>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tx1"/>
                </a:solidFill>
                <a:latin typeface="+mn-lt"/>
                <a:ea typeface="+mn-ea"/>
                <a:cs typeface="+mn-cs"/>
              </a:defRPr>
            </a:lvl1pPr>
            <a:lvl2pPr marL="446400" indent="-183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630000" indent="-183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810000" indent="-183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982800" indent="-1728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2400"/>
              </a:spcBef>
            </a:pPr>
            <a:r>
              <a:rPr lang="en-US" sz="2400" dirty="0"/>
              <a:t>Input parameters can be passed to the flow to assist in processing. </a:t>
            </a:r>
          </a:p>
          <a:p>
            <a:pPr>
              <a:spcBef>
                <a:spcPts val="2400"/>
              </a:spcBef>
            </a:pPr>
            <a:r>
              <a:rPr lang="en-US" sz="2400" dirty="0"/>
              <a:t>Input parameters cannot be pulled from the calling record.    </a:t>
            </a:r>
          </a:p>
        </p:txBody>
      </p:sp>
      <p:pic>
        <p:nvPicPr>
          <p:cNvPr id="6" name="Picture 5" descr="Screenshot showing when a flow step is executed and when a record is created updated or deleted connectors ">
            <a:extLst>
              <a:ext uri="{FF2B5EF4-FFF2-40B4-BE49-F238E27FC236}">
                <a16:creationId xmlns:a16="http://schemas.microsoft.com/office/drawing/2014/main" id="{6D2F810C-A5AD-4DA3-BB86-26F3BF8D9D4F}"/>
              </a:ext>
            </a:extLst>
          </p:cNvPr>
          <p:cNvPicPr>
            <a:picLocks noChangeAspect="1"/>
          </p:cNvPicPr>
          <p:nvPr/>
        </p:nvPicPr>
        <p:blipFill>
          <a:blip r:embed="rId3"/>
          <a:stretch>
            <a:fillRect/>
          </a:stretch>
        </p:blipFill>
        <p:spPr>
          <a:xfrm>
            <a:off x="7543973" y="1266697"/>
            <a:ext cx="4044223" cy="1707997"/>
          </a:xfrm>
          <a:prstGeom prst="rect">
            <a:avLst/>
          </a:prstGeom>
          <a:ln>
            <a:solidFill>
              <a:schemeClr val="tx1"/>
            </a:solidFill>
          </a:ln>
        </p:spPr>
      </p:pic>
      <p:pic>
        <p:nvPicPr>
          <p:cNvPr id="9" name="Picture 8" descr="screenshot showing the input parameters to when a flow step is executed ">
            <a:extLst>
              <a:ext uri="{FF2B5EF4-FFF2-40B4-BE49-F238E27FC236}">
                <a16:creationId xmlns:a16="http://schemas.microsoft.com/office/drawing/2014/main" id="{BAA41467-36E4-4E58-B38C-0D851E38B5D4}"/>
              </a:ext>
            </a:extLst>
          </p:cNvPr>
          <p:cNvPicPr>
            <a:picLocks noChangeAspect="1"/>
          </p:cNvPicPr>
          <p:nvPr/>
        </p:nvPicPr>
        <p:blipFill>
          <a:blip r:embed="rId4"/>
          <a:stretch>
            <a:fillRect/>
          </a:stretch>
        </p:blipFill>
        <p:spPr>
          <a:xfrm>
            <a:off x="7146766" y="3461373"/>
            <a:ext cx="4867755" cy="1625215"/>
          </a:xfrm>
          <a:prstGeom prst="rect">
            <a:avLst/>
          </a:prstGeom>
          <a:ln>
            <a:solidFill>
              <a:schemeClr val="tx1"/>
            </a:solidFill>
          </a:ln>
        </p:spPr>
      </p:pic>
      <p:sp>
        <p:nvSpPr>
          <p:cNvPr id="2" name="Rectangle 1">
            <a:extLst>
              <a:ext uri="{FF2B5EF4-FFF2-40B4-BE49-F238E27FC236}">
                <a16:creationId xmlns:a16="http://schemas.microsoft.com/office/drawing/2014/main" id="{D173E82D-E859-4CF8-9DF3-B3FBA077381E}"/>
              </a:ext>
              <a:ext uri="{C183D7F6-B498-43B3-948B-1728B52AA6E4}">
                <adec:decorative xmlns:adec="http://schemas.microsoft.com/office/drawing/2017/decorative" val="1"/>
              </a:ext>
            </a:extLst>
          </p:cNvPr>
          <p:cNvSpPr/>
          <p:nvPr/>
        </p:nvSpPr>
        <p:spPr bwMode="auto">
          <a:xfrm>
            <a:off x="6933235" y="941561"/>
            <a:ext cx="5258765" cy="4481487"/>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384212112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Microsoft Power Platform Template">
  <a:themeElements>
    <a:clrScheme name="Power Platform">
      <a:dk1>
        <a:srgbClr val="191919"/>
      </a:dk1>
      <a:lt1>
        <a:srgbClr val="FFFFFF"/>
      </a:lt1>
      <a:dk2>
        <a:srgbClr val="75757A"/>
      </a:dk2>
      <a:lt2>
        <a:srgbClr val="EAEAEA"/>
      </a:lt2>
      <a:accent1>
        <a:srgbClr val="F2C811"/>
      </a:accent1>
      <a:accent2>
        <a:srgbClr val="0066FF"/>
      </a:accent2>
      <a:accent3>
        <a:srgbClr val="742774"/>
      </a:accent3>
      <a:accent4>
        <a:srgbClr val="0B556A"/>
      </a:accent4>
      <a:accent5>
        <a:srgbClr val="3C3C41"/>
      </a:accent5>
      <a:accent6>
        <a:srgbClr val="F2C811"/>
      </a:accent6>
      <a:hlink>
        <a:srgbClr val="F2C811"/>
      </a:hlink>
      <a:folHlink>
        <a:srgbClr val="75757A"/>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1356</Words>
  <Application>Microsoft Office PowerPoint</Application>
  <PresentationFormat>Widescreen</PresentationFormat>
  <Paragraphs>123</Paragraphs>
  <Slides>17</Slides>
  <Notes>15</Notes>
  <HiddenSlides>2</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5" baseType="lpstr">
      <vt:lpstr>Arial</vt:lpstr>
      <vt:lpstr>Calibri</vt:lpstr>
      <vt:lpstr>Segoe UI</vt:lpstr>
      <vt:lpstr>Segoe UI Light</vt:lpstr>
      <vt:lpstr>Segoe UI Semibold</vt:lpstr>
      <vt:lpstr>Wingdings</vt:lpstr>
      <vt:lpstr>Microsoft Power Platform Template</vt:lpstr>
      <vt:lpstr>think-cell Slide</vt:lpstr>
      <vt:lpstr>Module 9:  Build business process flows</vt:lpstr>
      <vt:lpstr>Business process flows</vt:lpstr>
      <vt:lpstr>What is a business process flow?</vt:lpstr>
      <vt:lpstr>Differences between a business process flow and a regular flow in Power Automate</vt:lpstr>
      <vt:lpstr>Business process flows value to organizations</vt:lpstr>
      <vt:lpstr>Process Designer</vt:lpstr>
      <vt:lpstr>Drag and Drop Positioning</vt:lpstr>
      <vt:lpstr>Adding a cloud flow step</vt:lpstr>
      <vt:lpstr>Creating a cloud flow that will be used as a step</vt:lpstr>
      <vt:lpstr>Triggering Power Automate flows </vt:lpstr>
      <vt:lpstr>Enhance the form to augment a business process flow</vt:lpstr>
      <vt:lpstr>Closing slide</vt:lpstr>
      <vt:lpstr>Want a simple visual guide to help users complete a process. </vt:lpstr>
      <vt:lpstr>Want to trigger a flow based on data outside of Dataverse (SharePoint, for example).</vt:lpstr>
      <vt:lpstr>Module 9 practice labs</vt:lpstr>
      <vt:lpstr>Summary </vt:lpstr>
      <vt:lpstr>close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2022-09-21T06:00:35Z</dcterms:created>
  <dcterms:modified xsi:type="dcterms:W3CDTF">2023-01-05T08:33:38Z</dcterms:modified>
</cp:coreProperties>
</file>