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28"/>
  </p:notesMasterIdLst>
  <p:handoutMasterIdLst>
    <p:handoutMasterId r:id="rId29"/>
  </p:handoutMasterIdLst>
  <p:sldIdLst>
    <p:sldId id="1758" r:id="rId2"/>
    <p:sldId id="1797" r:id="rId3"/>
    <p:sldId id="276" r:id="rId4"/>
    <p:sldId id="5863" r:id="rId5"/>
    <p:sldId id="5918" r:id="rId6"/>
    <p:sldId id="5848" r:id="rId7"/>
    <p:sldId id="5888" r:id="rId8"/>
    <p:sldId id="5889" r:id="rId9"/>
    <p:sldId id="5919" r:id="rId10"/>
    <p:sldId id="5849" r:id="rId11"/>
    <p:sldId id="5932" r:id="rId12"/>
    <p:sldId id="5930" r:id="rId13"/>
    <p:sldId id="5850" r:id="rId14"/>
    <p:sldId id="5851" r:id="rId15"/>
    <p:sldId id="1788" r:id="rId16"/>
    <p:sldId id="3775" r:id="rId17"/>
    <p:sldId id="2076138471" r:id="rId18"/>
    <p:sldId id="2076138469" r:id="rId19"/>
    <p:sldId id="2076138472" r:id="rId20"/>
    <p:sldId id="2076138470" r:id="rId21"/>
    <p:sldId id="2076136503" r:id="rId22"/>
    <p:sldId id="2076138473" r:id="rId23"/>
    <p:sldId id="1759" r:id="rId24"/>
    <p:sldId id="2076138474" r:id="rId25"/>
    <p:sldId id="1765" r:id="rId26"/>
    <p:sldId id="1786" r:id="rId2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6507"/>
    <a:srgbClr val="0B556A"/>
    <a:srgbClr val="243A5E"/>
    <a:srgbClr val="4BCBEE"/>
    <a:srgbClr val="1392B4"/>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1" autoAdjust="0"/>
    <p:restoredTop sz="57516" autoAdjust="0"/>
  </p:normalViewPr>
  <p:slideViewPr>
    <p:cSldViewPr snapToGrid="0">
      <p:cViewPr varScale="1">
        <p:scale>
          <a:sx n="47" d="100"/>
          <a:sy n="47" d="100"/>
        </p:scale>
        <p:origin x="2035" y="48"/>
      </p:cViewPr>
      <p:guideLst/>
    </p:cSldViewPr>
  </p:slideViewPr>
  <p:outlineViewPr>
    <p:cViewPr>
      <p:scale>
        <a:sx n="33" d="100"/>
        <a:sy n="33" d="100"/>
      </p:scale>
      <p:origin x="0" y="-2574"/>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10/12/2022 1:38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10/12/2022 1:38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4286252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8AA9D5-D128-47AD-B756-E9A43AF81739}" type="slidenum">
              <a:rPr lang="en-US" smtClean="0"/>
              <a:t>10</a:t>
            </a:fld>
            <a:endParaRPr lang="en-US"/>
          </a:p>
        </p:txBody>
      </p:sp>
    </p:spTree>
    <p:extLst>
      <p:ext uri="{BB962C8B-B14F-4D97-AF65-F5344CB8AC3E}">
        <p14:creationId xmlns:p14="http://schemas.microsoft.com/office/powerpoint/2010/main" val="1996812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2EF398-ADA1-49AA-A616-1AF64553FE49}" type="slidenum">
              <a:rPr lang="en-US" smtClean="0"/>
              <a:t>11</a:t>
            </a:fld>
            <a:endParaRPr lang="en-US"/>
          </a:p>
        </p:txBody>
      </p:sp>
    </p:spTree>
    <p:extLst>
      <p:ext uri="{BB962C8B-B14F-4D97-AF65-F5344CB8AC3E}">
        <p14:creationId xmlns:p14="http://schemas.microsoft.com/office/powerpoint/2010/main" val="1369596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588135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10/12/2022 1:38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346487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10/12/2022 1:38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89221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490697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82485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89537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EA71F5-D93E-443F-8A2C-BA86EB13E0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8849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490697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650368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69929-3940-4800-B832-51268FAB80D0}" type="slidenum">
              <a:rPr lang="en-US" smtClean="0"/>
              <a:t>20</a:t>
            </a:fld>
            <a:endParaRPr lang="en-US"/>
          </a:p>
        </p:txBody>
      </p:sp>
    </p:spTree>
    <p:extLst>
      <p:ext uri="{BB962C8B-B14F-4D97-AF65-F5344CB8AC3E}">
        <p14:creationId xmlns:p14="http://schemas.microsoft.com/office/powerpoint/2010/main" val="376129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69929-3940-4800-B832-51268FAB80D0}" type="slidenum">
              <a:rPr lang="en-US" smtClean="0"/>
              <a:t>21</a:t>
            </a:fld>
            <a:endParaRPr lang="en-US"/>
          </a:p>
        </p:txBody>
      </p:sp>
    </p:spTree>
    <p:extLst>
      <p:ext uri="{BB962C8B-B14F-4D97-AF65-F5344CB8AC3E}">
        <p14:creationId xmlns:p14="http://schemas.microsoft.com/office/powerpoint/2010/main" val="8227959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34906977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10/12/2022 1:38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555769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69929-3940-4800-B832-51268FAB80D0}" type="slidenum">
              <a:rPr lang="en-US" smtClean="0"/>
              <a:t>24</a:t>
            </a:fld>
            <a:endParaRPr lang="en-US"/>
          </a:p>
        </p:txBody>
      </p:sp>
    </p:spTree>
    <p:extLst>
      <p:ext uri="{BB962C8B-B14F-4D97-AF65-F5344CB8AC3E}">
        <p14:creationId xmlns:p14="http://schemas.microsoft.com/office/powerpoint/2010/main" val="8227959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10/12/2022 1:38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333032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4238748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7500"/>
          </a:bodyPr>
          <a:lstStyle/>
          <a:p>
            <a:pPr marL="0" marR="0" lvl="0" indent="0" algn="l" defTabSz="914400" rtl="0" eaLnBrk="1" fontAlgn="auto" latinLnBrk="0" hangingPunct="1">
              <a:lnSpc>
                <a:spcPct val="100000"/>
              </a:lnSpc>
              <a:spcBef>
                <a:spcPct val="43750"/>
              </a:spcBef>
              <a:spcAft>
                <a:spcPct val="43750"/>
              </a:spcAft>
              <a:buClrTx/>
              <a:buSzTx/>
              <a:buFontTx/>
              <a:buNone/>
              <a:tabLst/>
              <a:defRPr/>
            </a:pPr>
            <a:endParaRPr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10/12/2022 1:38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34648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7500"/>
          </a:bodyPr>
          <a:lstStyle/>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74E93746-7DE5-4E5B-AE30-0E4558F4EE1C}"/>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00881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Power BI Yellow Color">
    <p:bg>
      <p:bgPr>
        <a:solidFill>
          <a:schemeClr val="accent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tx1"/>
                </a:solidFill>
              </a:rPr>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E74A5D4E-DAF9-4D87-A3F3-A0E240DE77FD}"/>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_Power BI Yellow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slide_Power Automate Blu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4984902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slide_Power Apps Purpl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959863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_Power Virtual Dark Teal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9598952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Power Automate Blue Color">
    <p:bg>
      <p:bgPr>
        <a:solidFill>
          <a:schemeClr val="accent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A3832679-E3D2-4AC0-9F24-F975869E5D10}"/>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9162165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_Power Apps Purple Color">
    <p:bg>
      <p:bgPr>
        <a:solidFill>
          <a:schemeClr val="accent3"/>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CE80634A-8A0E-44CB-AB31-48313FD22D63}"/>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414889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close up of a logo&#10;&#10;Description automatically generated">
            <a:extLst>
              <a:ext uri="{FF2B5EF4-FFF2-40B4-BE49-F238E27FC236}">
                <a16:creationId xmlns:a16="http://schemas.microsoft.com/office/drawing/2014/main" id="{5FB6AF41-5BE1-4A4F-8552-58F0A1E0D1F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_Power Virtual Dark Teal Color">
    <p:bg>
      <p:bgPr>
        <a:solidFill>
          <a:schemeClr val="accent4"/>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B3717877-ED70-487F-A351-8106E38CC9B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41283028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41577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31095" y="1183948"/>
            <a:ext cx="11328812" cy="369332"/>
          </a:xfrm>
        </p:spPr>
        <p:txBody>
          <a:bodyPr tIns="0" rIns="0" bIns="0"/>
          <a:lstStyle>
            <a:lvl1pPr>
              <a:defRPr sz="2400" spc="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spc="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5DDF1D4-BDBC-4EF5-9960-9F822820EED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80506299"/>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8C45D6C-359B-4C71-8F2F-7C0C3F42DC78}"/>
              </a:ext>
            </a:extLst>
          </p:cNvPr>
          <p:cNvSpPr>
            <a:spLocks noGrp="1"/>
          </p:cNvSpPr>
          <p:nvPr>
            <p:ph type="ftr" sz="quarter" idx="11"/>
          </p:nvPr>
        </p:nvSpPr>
        <p:spPr/>
        <p:txBody>
          <a:bodyPr/>
          <a:lstStyle/>
          <a:p>
            <a:endParaRPr lang="en-AU" dirty="0"/>
          </a:p>
        </p:txBody>
      </p:sp>
    </p:spTree>
    <p:extLst>
      <p:ext uri="{BB962C8B-B14F-4D97-AF65-F5344CB8AC3E}">
        <p14:creationId xmlns:p14="http://schemas.microsoft.com/office/powerpoint/2010/main" val="1936249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838688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006028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1866856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0904853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Microsoft Security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2" name="Picture 1" descr="A picture containing drawing&#10;&#10;Description automatically generated">
            <a:extLst>
              <a:ext uri="{FF2B5EF4-FFF2-40B4-BE49-F238E27FC236}">
                <a16:creationId xmlns:a16="http://schemas.microsoft.com/office/drawing/2014/main" id="{80B5C935-00BF-4406-9069-EAFD8F3962C1}"/>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5" name="Picture 4" descr="A person explaining on the charts from a big monitor behind him">
            <a:extLst>
              <a:ext uri="{FF2B5EF4-FFF2-40B4-BE49-F238E27FC236}">
                <a16:creationId xmlns:a16="http://schemas.microsoft.com/office/drawing/2014/main" id="{A1B962E4-5090-4363-A78E-44D8293466D3}"/>
              </a:ext>
            </a:extLst>
          </p:cNvPr>
          <p:cNvPicPr>
            <a:picLocks noChangeAspect="1"/>
          </p:cNvPicPr>
          <p:nvPr userDrawn="1"/>
        </p:nvPicPr>
        <p:blipFill rotWithShape="1">
          <a:blip r:embed="rId3"/>
          <a:srcRect l="39159" r="2959"/>
          <a:stretch/>
        </p:blipFill>
        <p:spPr>
          <a:xfrm>
            <a:off x="6228994" y="0"/>
            <a:ext cx="5963006"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Security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2E62B0F4-9059-402D-99C1-BDA270EE7300}"/>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1" name="Picture 10">
            <a:extLst>
              <a:ext uri="{FF2B5EF4-FFF2-40B4-BE49-F238E27FC236}">
                <a16:creationId xmlns:a16="http://schemas.microsoft.com/office/drawing/2014/main" id="{82FB3FC4-F798-4A65-9938-183D2AE872E9}"/>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24" name="Group 23">
            <a:extLst>
              <a:ext uri="{FF2B5EF4-FFF2-40B4-BE49-F238E27FC236}">
                <a16:creationId xmlns:a16="http://schemas.microsoft.com/office/drawing/2014/main" id="{D9F1F3D7-6469-4E66-950C-35D2A9B6C9A0}"/>
              </a:ext>
            </a:extLst>
          </p:cNvPr>
          <p:cNvGrpSpPr/>
          <p:nvPr userDrawn="1"/>
        </p:nvGrpSpPr>
        <p:grpSpPr>
          <a:xfrm rot="5400000">
            <a:off x="10247804" y="4228006"/>
            <a:ext cx="4690235" cy="569755"/>
            <a:chOff x="465139" y="4279900"/>
            <a:chExt cx="11082523" cy="1498600"/>
          </a:xfrm>
        </p:grpSpPr>
        <p:sp>
          <p:nvSpPr>
            <p:cNvPr id="25" name="Rectangle 24">
              <a:extLst>
                <a:ext uri="{FF2B5EF4-FFF2-40B4-BE49-F238E27FC236}">
                  <a16:creationId xmlns:a16="http://schemas.microsoft.com/office/drawing/2014/main" id="{F97F6D02-88B7-4921-8BC2-060525CE5A58}"/>
                </a:ext>
              </a:extLst>
            </p:cNvPr>
            <p:cNvSpPr/>
            <p:nvPr userDrawn="1"/>
          </p:nvSpPr>
          <p:spPr bwMode="auto">
            <a:xfrm>
              <a:off x="5983100" y="4279901"/>
              <a:ext cx="2782281" cy="14985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Apps Purple</a:t>
              </a:r>
            </a:p>
            <a:p>
              <a:pPr defTabSz="932472" fontAlgn="base">
                <a:spcBef>
                  <a:spcPct val="0"/>
                </a:spcBef>
                <a:spcAft>
                  <a:spcPts val="100"/>
                </a:spcAft>
              </a:pPr>
              <a:r>
                <a:rPr lang="en-US" sz="600">
                  <a:solidFill>
                    <a:schemeClr val="bg1"/>
                  </a:solidFill>
                  <a:ea typeface="Segoe UI" pitchFamily="34" charset="0"/>
                  <a:cs typeface="Segoe UI" pitchFamily="34" charset="0"/>
                </a:rPr>
                <a:t>R116 G39 B116</a:t>
              </a:r>
            </a:p>
            <a:p>
              <a:pPr defTabSz="932472" fontAlgn="base">
                <a:spcBef>
                  <a:spcPct val="0"/>
                </a:spcBef>
                <a:spcAft>
                  <a:spcPts val="100"/>
                </a:spcAft>
              </a:pPr>
              <a:r>
                <a:rPr lang="en-US" sz="600">
                  <a:solidFill>
                    <a:schemeClr val="bg1"/>
                  </a:solidFill>
                  <a:ea typeface="Segoe UI" pitchFamily="34" charset="0"/>
                  <a:cs typeface="Segoe UI" pitchFamily="34" charset="0"/>
                </a:rPr>
                <a:t>Hex #742774</a:t>
              </a:r>
            </a:p>
          </p:txBody>
        </p:sp>
        <p:sp>
          <p:nvSpPr>
            <p:cNvPr id="26" name="Rectangle 25">
              <a:extLst>
                <a:ext uri="{FF2B5EF4-FFF2-40B4-BE49-F238E27FC236}">
                  <a16:creationId xmlns:a16="http://schemas.microsoft.com/office/drawing/2014/main" id="{5DBD0FB2-ABEC-4B69-8293-43075DF1DFB9}"/>
                </a:ext>
              </a:extLst>
            </p:cNvPr>
            <p:cNvSpPr/>
            <p:nvPr userDrawn="1"/>
          </p:nvSpPr>
          <p:spPr bwMode="auto">
            <a:xfrm>
              <a:off x="3154167" y="4279900"/>
              <a:ext cx="2827669" cy="14985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Automate Blue</a:t>
              </a:r>
            </a:p>
            <a:p>
              <a:pPr defTabSz="932472" fontAlgn="base">
                <a:spcBef>
                  <a:spcPct val="0"/>
                </a:spcBef>
                <a:spcAft>
                  <a:spcPts val="100"/>
                </a:spcAft>
              </a:pPr>
              <a:r>
                <a:rPr lang="pt-BR" sz="600">
                  <a:solidFill>
                    <a:schemeClr val="bg1"/>
                  </a:solidFill>
                  <a:ea typeface="Segoe UI" pitchFamily="34" charset="0"/>
                  <a:cs typeface="Segoe UI" pitchFamily="34" charset="0"/>
                </a:rPr>
                <a:t>R0 G102 B255</a:t>
              </a:r>
            </a:p>
            <a:p>
              <a:pPr defTabSz="932472" fontAlgn="base">
                <a:spcBef>
                  <a:spcPct val="0"/>
                </a:spcBef>
                <a:spcAft>
                  <a:spcPts val="100"/>
                </a:spcAft>
              </a:pPr>
              <a:r>
                <a:rPr lang="pt-BR" sz="600">
                  <a:solidFill>
                    <a:schemeClr val="bg1"/>
                  </a:solidFill>
                  <a:ea typeface="Segoe UI" pitchFamily="34" charset="0"/>
                  <a:cs typeface="Segoe UI" pitchFamily="34" charset="0"/>
                </a:rPr>
                <a:t>Hex #0066FF</a:t>
              </a:r>
            </a:p>
          </p:txBody>
        </p:sp>
        <p:sp>
          <p:nvSpPr>
            <p:cNvPr id="27" name="Rectangle 26">
              <a:extLst>
                <a:ext uri="{FF2B5EF4-FFF2-40B4-BE49-F238E27FC236}">
                  <a16:creationId xmlns:a16="http://schemas.microsoft.com/office/drawing/2014/main" id="{D489F672-68EF-45E0-A5D0-524197DBF647}"/>
                </a:ext>
              </a:extLst>
            </p:cNvPr>
            <p:cNvSpPr/>
            <p:nvPr userDrawn="1"/>
          </p:nvSpPr>
          <p:spPr bwMode="auto">
            <a:xfrm>
              <a:off x="465139" y="4279900"/>
              <a:ext cx="2689028" cy="1498600"/>
            </a:xfrm>
            <a:prstGeom prst="rect">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Microsoft Power BI Yellow</a:t>
              </a:r>
            </a:p>
            <a:p>
              <a:pPr defTabSz="932472" fontAlgn="base">
                <a:spcBef>
                  <a:spcPct val="0"/>
                </a:spcBef>
                <a:spcAft>
                  <a:spcPts val="100"/>
                </a:spcAft>
              </a:pPr>
              <a:r>
                <a:rPr lang="en-US" sz="600">
                  <a:solidFill>
                    <a:schemeClr val="tx1"/>
                  </a:solidFill>
                  <a:ea typeface="Segoe UI" pitchFamily="34" charset="0"/>
                  <a:cs typeface="Segoe UI" pitchFamily="34" charset="0"/>
                </a:rPr>
                <a:t>R242 G200 B17</a:t>
              </a:r>
            </a:p>
            <a:p>
              <a:pPr defTabSz="932472" fontAlgn="base">
                <a:spcBef>
                  <a:spcPct val="0"/>
                </a:spcBef>
                <a:spcAft>
                  <a:spcPts val="100"/>
                </a:spcAft>
              </a:pPr>
              <a:r>
                <a:rPr lang="en-US" sz="600">
                  <a:solidFill>
                    <a:schemeClr val="tx1"/>
                  </a:solidFill>
                  <a:ea typeface="Segoe UI" pitchFamily="34" charset="0"/>
                  <a:cs typeface="Segoe UI" pitchFamily="34" charset="0"/>
                </a:rPr>
                <a:t>Hex #F2C811</a:t>
              </a:r>
            </a:p>
          </p:txBody>
        </p:sp>
        <p:sp>
          <p:nvSpPr>
            <p:cNvPr id="28" name="Rectangle 27">
              <a:extLst>
                <a:ext uri="{FF2B5EF4-FFF2-40B4-BE49-F238E27FC236}">
                  <a16:creationId xmlns:a16="http://schemas.microsoft.com/office/drawing/2014/main" id="{B9D6085E-E5EE-45E3-A038-923214E999C6}"/>
                </a:ext>
              </a:extLst>
            </p:cNvPr>
            <p:cNvSpPr/>
            <p:nvPr userDrawn="1"/>
          </p:nvSpPr>
          <p:spPr bwMode="auto">
            <a:xfrm>
              <a:off x="8765381" y="4279901"/>
              <a:ext cx="2782281" cy="149859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Virtual Agents Teal</a:t>
              </a:r>
            </a:p>
            <a:p>
              <a:pPr defTabSz="932472" fontAlgn="base">
                <a:spcBef>
                  <a:spcPct val="0"/>
                </a:spcBef>
                <a:spcAft>
                  <a:spcPts val="100"/>
                </a:spcAft>
              </a:pPr>
              <a:r>
                <a:rPr lang="en-US" sz="600">
                  <a:solidFill>
                    <a:schemeClr val="bg1"/>
                  </a:solidFill>
                  <a:ea typeface="Segoe UI" pitchFamily="34" charset="0"/>
                  <a:cs typeface="Segoe UI" pitchFamily="34" charset="0"/>
                </a:rPr>
                <a:t>R11 G85 B106</a:t>
              </a:r>
            </a:p>
            <a:p>
              <a:pPr defTabSz="932472" fontAlgn="base">
                <a:spcBef>
                  <a:spcPct val="0"/>
                </a:spcBef>
                <a:spcAft>
                  <a:spcPts val="100"/>
                </a:spcAft>
              </a:pPr>
              <a:r>
                <a:rPr lang="en-US" sz="600">
                  <a:solidFill>
                    <a:schemeClr val="bg1"/>
                  </a:solidFill>
                  <a:ea typeface="Segoe UI" pitchFamily="34" charset="0"/>
                  <a:cs typeface="Segoe UI" pitchFamily="34" charset="0"/>
                </a:rPr>
                <a:t>Hex #0B556A</a:t>
              </a:r>
            </a:p>
          </p:txBody>
        </p:sp>
      </p:grpSp>
      <p:grpSp>
        <p:nvGrpSpPr>
          <p:cNvPr id="29" name="Group 28">
            <a:extLst>
              <a:ext uri="{FF2B5EF4-FFF2-40B4-BE49-F238E27FC236}">
                <a16:creationId xmlns:a16="http://schemas.microsoft.com/office/drawing/2014/main" id="{38D00809-B998-47DA-8B27-44733BFDB224}"/>
              </a:ext>
            </a:extLst>
          </p:cNvPr>
          <p:cNvGrpSpPr/>
          <p:nvPr userDrawn="1"/>
        </p:nvGrpSpPr>
        <p:grpSpPr>
          <a:xfrm rot="5400000">
            <a:off x="11534945" y="773099"/>
            <a:ext cx="2115953" cy="569757"/>
            <a:chOff x="465140" y="7280835"/>
            <a:chExt cx="7676186" cy="942415"/>
          </a:xfrm>
        </p:grpSpPr>
        <p:sp>
          <p:nvSpPr>
            <p:cNvPr id="30" name="Rectangle 29">
              <a:extLst>
                <a:ext uri="{FF2B5EF4-FFF2-40B4-BE49-F238E27FC236}">
                  <a16:creationId xmlns:a16="http://schemas.microsoft.com/office/drawing/2014/main" id="{9D557C69-0B3B-4641-8B89-5FB0CBF2E490}"/>
                </a:ext>
              </a:extLst>
            </p:cNvPr>
            <p:cNvSpPr/>
            <p:nvPr/>
          </p:nvSpPr>
          <p:spPr bwMode="auto">
            <a:xfrm>
              <a:off x="465140" y="7280835"/>
              <a:ext cx="2487611" cy="942414"/>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Black</a:t>
              </a:r>
            </a:p>
            <a:p>
              <a:pPr defTabSz="932472" fontAlgn="base">
                <a:spcBef>
                  <a:spcPct val="0"/>
                </a:spcBef>
                <a:spcAft>
                  <a:spcPts val="100"/>
                </a:spcAft>
              </a:pPr>
              <a:r>
                <a:rPr lang="en-US" sz="600">
                  <a:solidFill>
                    <a:schemeClr val="bg1"/>
                  </a:solidFill>
                  <a:ea typeface="Segoe UI" pitchFamily="34" charset="0"/>
                  <a:cs typeface="Segoe UI" pitchFamily="34" charset="0"/>
                </a:rPr>
                <a:t>R0 G0 B0</a:t>
              </a:r>
            </a:p>
            <a:p>
              <a:pPr defTabSz="932472" fontAlgn="base">
                <a:spcBef>
                  <a:spcPct val="0"/>
                </a:spcBef>
                <a:spcAft>
                  <a:spcPts val="100"/>
                </a:spcAft>
              </a:pPr>
              <a:r>
                <a:rPr lang="en-US" sz="600">
                  <a:solidFill>
                    <a:schemeClr val="bg1"/>
                  </a:solidFill>
                  <a:ea typeface="Segoe UI" pitchFamily="34" charset="0"/>
                  <a:cs typeface="Segoe UI" pitchFamily="34" charset="0"/>
                </a:rPr>
                <a:t>Hex #000000</a:t>
              </a:r>
            </a:p>
          </p:txBody>
        </p:sp>
        <p:sp>
          <p:nvSpPr>
            <p:cNvPr id="32" name="Rectangle 31">
              <a:extLst>
                <a:ext uri="{FF2B5EF4-FFF2-40B4-BE49-F238E27FC236}">
                  <a16:creationId xmlns:a16="http://schemas.microsoft.com/office/drawing/2014/main" id="{4077D97C-7AF9-4BD5-9602-889CE0910F4C}"/>
                </a:ext>
              </a:extLst>
            </p:cNvPr>
            <p:cNvSpPr/>
            <p:nvPr/>
          </p:nvSpPr>
          <p:spPr bwMode="auto">
            <a:xfrm>
              <a:off x="3051346" y="7280835"/>
              <a:ext cx="2487611" cy="942414"/>
            </a:xfrm>
            <a:prstGeom prst="rect">
              <a:avLst/>
            </a:prstGeom>
            <a:solidFill>
              <a:schemeClr val="bg1"/>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White</a:t>
              </a:r>
            </a:p>
            <a:p>
              <a:pPr defTabSz="932472" fontAlgn="base">
                <a:spcBef>
                  <a:spcPct val="0"/>
                </a:spcBef>
                <a:spcAft>
                  <a:spcPts val="100"/>
                </a:spcAft>
              </a:pPr>
              <a:r>
                <a:rPr lang="en-US" sz="600">
                  <a:solidFill>
                    <a:schemeClr val="tx1"/>
                  </a:solidFill>
                  <a:ea typeface="Segoe UI" pitchFamily="34" charset="0"/>
                  <a:cs typeface="Segoe UI" pitchFamily="34" charset="0"/>
                </a:rPr>
                <a:t>R255 G255 B255</a:t>
              </a:r>
            </a:p>
            <a:p>
              <a:pPr defTabSz="932472" fontAlgn="base">
                <a:spcBef>
                  <a:spcPct val="0"/>
                </a:spcBef>
                <a:spcAft>
                  <a:spcPts val="100"/>
                </a:spcAft>
              </a:pPr>
              <a:r>
                <a:rPr lang="en-US" sz="600">
                  <a:solidFill>
                    <a:schemeClr val="tx1"/>
                  </a:solidFill>
                  <a:ea typeface="Segoe UI" pitchFamily="34" charset="0"/>
                  <a:cs typeface="Segoe UI" pitchFamily="34" charset="0"/>
                </a:rPr>
                <a:t>Hex #FFFFFF</a:t>
              </a:r>
            </a:p>
          </p:txBody>
        </p:sp>
        <p:sp>
          <p:nvSpPr>
            <p:cNvPr id="33" name="Rectangle 32">
              <a:extLst>
                <a:ext uri="{FF2B5EF4-FFF2-40B4-BE49-F238E27FC236}">
                  <a16:creationId xmlns:a16="http://schemas.microsoft.com/office/drawing/2014/main" id="{F895A880-C5D7-40E8-9B6C-F93B1C2AC57C}"/>
                </a:ext>
              </a:extLst>
            </p:cNvPr>
            <p:cNvSpPr/>
            <p:nvPr/>
          </p:nvSpPr>
          <p:spPr bwMode="auto">
            <a:xfrm>
              <a:off x="5653715" y="7280836"/>
              <a:ext cx="2487611" cy="942414"/>
            </a:xfrm>
            <a:prstGeom prst="rect">
              <a:avLst/>
            </a:prstGeom>
            <a:solidFill>
              <a:schemeClr val="bg2"/>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Light gray</a:t>
              </a:r>
            </a:p>
            <a:p>
              <a:pPr defTabSz="932472" fontAlgn="base">
                <a:spcBef>
                  <a:spcPct val="0"/>
                </a:spcBef>
                <a:spcAft>
                  <a:spcPts val="100"/>
                </a:spcAft>
              </a:pPr>
              <a:r>
                <a:rPr lang="en-US" sz="600">
                  <a:solidFill>
                    <a:schemeClr val="tx1"/>
                  </a:solidFill>
                  <a:ea typeface="Segoe UI" pitchFamily="34" charset="0"/>
                  <a:cs typeface="Segoe UI" pitchFamily="34" charset="0"/>
                </a:rPr>
                <a:t>R230 G230 B230</a:t>
              </a:r>
            </a:p>
            <a:p>
              <a:pPr defTabSz="932472" fontAlgn="base">
                <a:spcBef>
                  <a:spcPct val="0"/>
                </a:spcBef>
                <a:spcAft>
                  <a:spcPts val="100"/>
                </a:spcAft>
              </a:pPr>
              <a:r>
                <a:rPr lang="en-US" sz="600">
                  <a:solidFill>
                    <a:schemeClr val="tx1"/>
                  </a:solidFill>
                  <a:ea typeface="Segoe UI" pitchFamily="34" charset="0"/>
                  <a:cs typeface="Segoe UI" pitchFamily="34" charset="0"/>
                </a:rPr>
                <a:t>Hex #E6E6E6</a:t>
              </a:r>
            </a:p>
          </p:txBody>
        </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03" r:id="rId3"/>
    <p:sldLayoutId id="2147484704" r:id="rId4"/>
    <p:sldLayoutId id="2147484705" r:id="rId5"/>
    <p:sldLayoutId id="2147484583" r:id="rId6"/>
    <p:sldLayoutId id="2147484669" r:id="rId7"/>
    <p:sldLayoutId id="2147484562" r:id="rId8"/>
    <p:sldLayoutId id="2147484680" r:id="rId9"/>
    <p:sldLayoutId id="2147484610" r:id="rId10"/>
    <p:sldLayoutId id="2147484684" r:id="rId11"/>
    <p:sldLayoutId id="2147484670" r:id="rId12"/>
    <p:sldLayoutId id="2147484671" r:id="rId13"/>
    <p:sldLayoutId id="2147484682" r:id="rId14"/>
    <p:sldLayoutId id="2147484677" r:id="rId15"/>
    <p:sldLayoutId id="2147484691" r:id="rId16"/>
    <p:sldLayoutId id="2147484692" r:id="rId17"/>
    <p:sldLayoutId id="2147484693" r:id="rId18"/>
    <p:sldLayoutId id="2147484694" r:id="rId19"/>
    <p:sldLayoutId id="2147484695" r:id="rId20"/>
    <p:sldLayoutId id="2147484560" r:id="rId21"/>
    <p:sldLayoutId id="2147484580" r:id="rId22"/>
    <p:sldLayoutId id="2147484706" r:id="rId23"/>
    <p:sldLayoutId id="2147484707" r:id="rId24"/>
    <p:sldLayoutId id="2147484708" r:id="rId25"/>
    <p:sldLayoutId id="2147484566" r:id="rId26"/>
    <p:sldLayoutId id="2147484696" r:id="rId27"/>
    <p:sldLayoutId id="2147484697" r:id="rId28"/>
    <p:sldLayoutId id="2147484675" r:id="rId29"/>
    <p:sldLayoutId id="2147484676" r:id="rId30"/>
    <p:sldLayoutId id="2147484568" r:id="rId31"/>
    <p:sldLayoutId id="2147484570" r:id="rId32"/>
    <p:sldLayoutId id="2147484571" r:id="rId33"/>
    <p:sldLayoutId id="2147484572" r:id="rId34"/>
    <p:sldLayoutId id="2147484688" r:id="rId35"/>
    <p:sldLayoutId id="2147484689" r:id="rId36"/>
    <p:sldLayoutId id="2147484690" r:id="rId37"/>
    <p:sldLayoutId id="2147484683" r:id="rId38"/>
    <p:sldLayoutId id="2147484685" r:id="rId39"/>
    <p:sldLayoutId id="2147484673" r:id="rId40"/>
    <p:sldLayoutId id="2147484678" r:id="rId41"/>
    <p:sldLayoutId id="2147484679" r:id="rId42"/>
    <p:sldLayoutId id="2147484686" r:id="rId43"/>
    <p:sldLayoutId id="2147484674" r:id="rId44"/>
    <p:sldLayoutId id="2147484702" r:id="rId45"/>
    <p:sldLayoutId id="2147484701" r:id="rId46"/>
    <p:sldLayoutId id="2147484699" r:id="rId47"/>
    <p:sldLayoutId id="2147484700" r:id="rId48"/>
    <p:sldLayoutId id="2147484698" r:id="rId49"/>
    <p:sldLayoutId id="2147484709" r:id="rId50"/>
    <p:sldLayoutId id="2147484710" r:id="rId51"/>
    <p:sldLayoutId id="2147484711" r:id="rId52"/>
    <p:sldLayoutId id="2147484712" r:id="rId53"/>
    <p:sldLayoutId id="2147484713" r:id="rId54"/>
    <p:sldLayoutId id="2147484715" r:id="rId55"/>
    <p:sldLayoutId id="2147484716" r:id="rId56"/>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5.xm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notesSlide" Target="../notesSlides/notesSlide18.xml"/><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slideLayout" Target="../slideLayouts/slideLayout52.xml"/><Relationship Id="rId1" Type="http://schemas.openxmlformats.org/officeDocument/2006/relationships/tags" Target="../tags/tag1.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emf"/><Relationship Id="rId15" Type="http://schemas.openxmlformats.org/officeDocument/2006/relationships/image" Target="../media/image26.svg"/><Relationship Id="rId10" Type="http://schemas.openxmlformats.org/officeDocument/2006/relationships/image" Target="../media/image21.png"/><Relationship Id="rId4" Type="http://schemas.openxmlformats.org/officeDocument/2006/relationships/oleObject" Target="../embeddings/oleObject1.bin"/><Relationship Id="rId9" Type="http://schemas.openxmlformats.org/officeDocument/2006/relationships/image" Target="../media/image20.svg"/><Relationship Id="rId1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53.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3.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54.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3.xm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2251881"/>
            <a:ext cx="5428936" cy="2073671"/>
          </a:xfrm>
        </p:spPr>
        <p:txBody>
          <a:bodyPr/>
          <a:lstStyle/>
          <a:p>
            <a:r>
              <a:rPr lang="en-US" dirty="0"/>
              <a:t>Module 6: </a:t>
            </a:r>
            <a:br>
              <a:rPr lang="en-US" dirty="0"/>
            </a:br>
            <a:r>
              <a:rPr lang="en-US" dirty="0"/>
              <a:t>Introduction to automation</a:t>
            </a:r>
            <a:endParaRPr lang="en-US" dirty="0">
              <a:solidFill>
                <a:schemeClr val="tx1"/>
              </a:solidFill>
            </a:endParaRPr>
          </a:p>
        </p:txBody>
      </p:sp>
    </p:spTree>
    <p:extLst>
      <p:ext uri="{BB962C8B-B14F-4D97-AF65-F5344CB8AC3E}">
        <p14:creationId xmlns:p14="http://schemas.microsoft.com/office/powerpoint/2010/main" val="135908157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86D9C-A542-40A3-A1DB-28AD6AFC94E2}"/>
              </a:ext>
            </a:extLst>
          </p:cNvPr>
          <p:cNvSpPr>
            <a:spLocks noGrp="1"/>
          </p:cNvSpPr>
          <p:nvPr>
            <p:ph type="title"/>
          </p:nvPr>
        </p:nvSpPr>
        <p:spPr>
          <a:xfrm>
            <a:off x="588263" y="457200"/>
            <a:ext cx="11018520" cy="492443"/>
          </a:xfrm>
        </p:spPr>
        <p:txBody>
          <a:bodyPr/>
          <a:lstStyle/>
          <a:p>
            <a:r>
              <a:rPr lang="en-US" sz="3200" dirty="0"/>
              <a:t>Configuring business rules</a:t>
            </a:r>
          </a:p>
        </p:txBody>
      </p:sp>
      <p:pic>
        <p:nvPicPr>
          <p:cNvPr id="5" name="Picture 4" descr="Graphical user interface&#10;&#10;Description automatically generated">
            <a:extLst>
              <a:ext uri="{FF2B5EF4-FFF2-40B4-BE49-F238E27FC236}">
                <a16:creationId xmlns:a16="http://schemas.microsoft.com/office/drawing/2014/main" id="{7BE9A4CE-2F72-41A9-8F7C-119DDCAC80CC}"/>
              </a:ext>
            </a:extLst>
          </p:cNvPr>
          <p:cNvPicPr>
            <a:picLocks noChangeAspect="1"/>
          </p:cNvPicPr>
          <p:nvPr/>
        </p:nvPicPr>
        <p:blipFill>
          <a:blip r:embed="rId3"/>
          <a:stretch>
            <a:fillRect/>
          </a:stretch>
        </p:blipFill>
        <p:spPr>
          <a:xfrm>
            <a:off x="932330" y="1289477"/>
            <a:ext cx="10327340" cy="5029200"/>
          </a:xfrm>
          <a:prstGeom prst="rect">
            <a:avLst/>
          </a:prstGeom>
          <a:ln>
            <a:solidFill>
              <a:schemeClr val="tx1"/>
            </a:solidFill>
          </a:ln>
        </p:spPr>
      </p:pic>
    </p:spTree>
    <p:extLst>
      <p:ext uri="{BB962C8B-B14F-4D97-AF65-F5344CB8AC3E}">
        <p14:creationId xmlns:p14="http://schemas.microsoft.com/office/powerpoint/2010/main" val="321683111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84174-3A58-4FA8-9BD2-B10C96381C19}"/>
              </a:ext>
            </a:extLst>
          </p:cNvPr>
          <p:cNvSpPr>
            <a:spLocks noGrp="1"/>
          </p:cNvSpPr>
          <p:nvPr>
            <p:ph type="title"/>
          </p:nvPr>
        </p:nvSpPr>
        <p:spPr/>
        <p:txBody>
          <a:bodyPr/>
          <a:lstStyle/>
          <a:p>
            <a:r>
              <a:rPr lang="en-US" sz="3200" dirty="0"/>
              <a:t>Demo</a:t>
            </a:r>
          </a:p>
        </p:txBody>
      </p:sp>
      <p:pic>
        <p:nvPicPr>
          <p:cNvPr id="5" name="Picture Placeholder 4" descr="Puzzle outline">
            <a:extLst>
              <a:ext uri="{FF2B5EF4-FFF2-40B4-BE49-F238E27FC236}">
                <a16:creationId xmlns:a16="http://schemas.microsoft.com/office/drawing/2014/main" id="{0CE2167D-893F-49DA-B75D-46474152AE58}"/>
              </a:ext>
            </a:extLst>
          </p:cNvPr>
          <p:cNvPicPr>
            <a:picLocks noGrp="1" noChangeAspect="1"/>
          </p:cNvPicPr>
          <p:nvPr>
            <p:ph type="pic" sz="quarter" idx="10"/>
          </p:nvPr>
        </p:nvPicPr>
        <p:blipFill rotWithShape="1">
          <a:blip r:embed="rId3">
            <a:extLst>
              <a:ext uri="{96DAC541-7B7A-43D3-8B79-37D633B846F1}">
                <asvg:svgBlip xmlns:asvg="http://schemas.microsoft.com/office/drawing/2016/SVG/main" r:embed="rId4"/>
              </a:ext>
            </a:extLst>
          </a:blip>
          <a:srcRect/>
          <a:stretch/>
        </p:blipFill>
        <p:spPr/>
      </p:pic>
    </p:spTree>
    <p:extLst>
      <p:ext uri="{BB962C8B-B14F-4D97-AF65-F5344CB8AC3E}">
        <p14:creationId xmlns:p14="http://schemas.microsoft.com/office/powerpoint/2010/main" val="84189079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944FF-5248-462B-B437-6CB399C83E3F}"/>
              </a:ext>
            </a:extLst>
          </p:cNvPr>
          <p:cNvSpPr>
            <a:spLocks noGrp="1"/>
          </p:cNvSpPr>
          <p:nvPr>
            <p:ph type="title"/>
          </p:nvPr>
        </p:nvSpPr>
        <p:spPr>
          <a:xfrm>
            <a:off x="588263" y="457200"/>
            <a:ext cx="11018520" cy="492443"/>
          </a:xfrm>
        </p:spPr>
        <p:txBody>
          <a:bodyPr/>
          <a:lstStyle/>
          <a:p>
            <a:r>
              <a:rPr lang="en-US" sz="3200" dirty="0"/>
              <a:t>Should I use a business rule or JavaScript?</a:t>
            </a:r>
          </a:p>
        </p:txBody>
      </p:sp>
      <p:sp>
        <p:nvSpPr>
          <p:cNvPr id="3" name="Content Placeholder 2">
            <a:extLst>
              <a:ext uri="{FF2B5EF4-FFF2-40B4-BE49-F238E27FC236}">
                <a16:creationId xmlns:a16="http://schemas.microsoft.com/office/drawing/2014/main" id="{CCDC4838-8686-4C7F-831D-E4B224CB82C0}"/>
              </a:ext>
            </a:extLst>
          </p:cNvPr>
          <p:cNvSpPr>
            <a:spLocks noGrp="1"/>
          </p:cNvSpPr>
          <p:nvPr>
            <p:ph sz="quarter" idx="10"/>
          </p:nvPr>
        </p:nvSpPr>
        <p:spPr>
          <a:xfrm>
            <a:off x="895912" y="1365652"/>
            <a:ext cx="10400175" cy="4062651"/>
          </a:xfrm>
        </p:spPr>
        <p:txBody>
          <a:bodyPr/>
          <a:lstStyle/>
          <a:p>
            <a:pPr marL="342900" indent="-342900">
              <a:buFont typeface="Arial" panose="020B0604020202020204" pitchFamily="34" charset="0"/>
              <a:buChar char="•"/>
            </a:pPr>
            <a:r>
              <a:rPr lang="en-US" sz="2800" dirty="0">
                <a:latin typeface="+mn-lt"/>
              </a:rPr>
              <a:t>JavaScript has full access for manipulating form controls and business rules are limited on their actions</a:t>
            </a:r>
          </a:p>
          <a:p>
            <a:pPr marL="342900" indent="-342900">
              <a:buFont typeface="Arial" panose="020B0604020202020204" pitchFamily="34" charset="0"/>
              <a:buChar char="•"/>
            </a:pPr>
            <a:endParaRPr lang="en-US" sz="2800" dirty="0">
              <a:latin typeface="+mn-lt"/>
            </a:endParaRPr>
          </a:p>
          <a:p>
            <a:pPr marL="342900" indent="-342900">
              <a:buFont typeface="Arial" panose="020B0604020202020204" pitchFamily="34" charset="0"/>
              <a:buChar char="•"/>
            </a:pPr>
            <a:r>
              <a:rPr lang="en-US" sz="2800" dirty="0">
                <a:latin typeface="+mn-lt"/>
              </a:rPr>
              <a:t>JavaScript only runs on model-driven forms where business rules can run server-side an apply to any modification of data without code</a:t>
            </a:r>
          </a:p>
          <a:p>
            <a:pPr marL="342900" indent="-342900">
              <a:buFont typeface="Arial" panose="020B0604020202020204" pitchFamily="34" charset="0"/>
              <a:buChar char="•"/>
            </a:pPr>
            <a:endParaRPr lang="en-US" sz="2800" dirty="0">
              <a:latin typeface="+mn-lt"/>
            </a:endParaRPr>
          </a:p>
          <a:p>
            <a:pPr marL="342900" indent="-342900">
              <a:buFont typeface="Arial" panose="020B0604020202020204" pitchFamily="34" charset="0"/>
              <a:buChar char="•"/>
            </a:pPr>
            <a:r>
              <a:rPr lang="en-US" sz="2800" dirty="0">
                <a:latin typeface="+mn-lt"/>
              </a:rPr>
              <a:t>Use business rules, when possible, JavaScript when needed, avoid mixing both on same form</a:t>
            </a:r>
          </a:p>
        </p:txBody>
      </p:sp>
    </p:spTree>
    <p:extLst>
      <p:ext uri="{BB962C8B-B14F-4D97-AF65-F5344CB8AC3E}">
        <p14:creationId xmlns:p14="http://schemas.microsoft.com/office/powerpoint/2010/main" val="208611832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371B-A62F-4166-B54E-6EC64B75EEBA}"/>
              </a:ext>
            </a:extLst>
          </p:cNvPr>
          <p:cNvSpPr>
            <a:spLocks noGrp="1"/>
          </p:cNvSpPr>
          <p:nvPr>
            <p:ph type="title"/>
          </p:nvPr>
        </p:nvSpPr>
        <p:spPr>
          <a:xfrm>
            <a:off x="588263" y="457200"/>
            <a:ext cx="11018520" cy="492443"/>
          </a:xfrm>
        </p:spPr>
        <p:txBody>
          <a:bodyPr/>
          <a:lstStyle/>
          <a:p>
            <a:r>
              <a:rPr lang="en-US" sz="3200" dirty="0"/>
              <a:t>Workflows</a:t>
            </a:r>
          </a:p>
        </p:txBody>
      </p:sp>
      <p:sp>
        <p:nvSpPr>
          <p:cNvPr id="5" name="TextBox 4">
            <a:extLst>
              <a:ext uri="{FF2B5EF4-FFF2-40B4-BE49-F238E27FC236}">
                <a16:creationId xmlns:a16="http://schemas.microsoft.com/office/drawing/2014/main" id="{4984CF8F-D8D5-4D2E-8800-8A67DD5970C8}"/>
              </a:ext>
            </a:extLst>
          </p:cNvPr>
          <p:cNvSpPr txBox="1"/>
          <p:nvPr/>
        </p:nvSpPr>
        <p:spPr>
          <a:xfrm>
            <a:off x="1897380" y="1346686"/>
            <a:ext cx="9056370" cy="615553"/>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egoe UI Semibold"/>
                <a:ea typeface="+mn-ea"/>
                <a:cs typeface="+mn-cs"/>
              </a:rPr>
              <a:t>Workflow:</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Initiates automation without requiring user interaction</a:t>
            </a:r>
          </a:p>
        </p:txBody>
      </p:sp>
      <p:cxnSp>
        <p:nvCxnSpPr>
          <p:cNvPr id="6" name="Straight Connector 5">
            <a:extLst>
              <a:ext uri="{FF2B5EF4-FFF2-40B4-BE49-F238E27FC236}">
                <a16:creationId xmlns:a16="http://schemas.microsoft.com/office/drawing/2014/main" id="{5ECFEC36-AFBA-425D-9386-B04DF0411C7D}"/>
              </a:ext>
              <a:ext uri="{C183D7F6-B498-43B3-948B-1728B52AA6E4}">
                <adec:decorative xmlns:adec="http://schemas.microsoft.com/office/drawing/2017/decorative" val="1"/>
              </a:ext>
            </a:extLst>
          </p:cNvPr>
          <p:cNvCxnSpPr>
            <a:cxnSpLocks/>
          </p:cNvCxnSpPr>
          <p:nvPr/>
        </p:nvCxnSpPr>
        <p:spPr>
          <a:xfrm>
            <a:off x="1909435" y="2232818"/>
            <a:ext cx="963486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7B0F613-9139-4429-97DE-849F13D0F471}"/>
              </a:ext>
            </a:extLst>
          </p:cNvPr>
          <p:cNvSpPr txBox="1"/>
          <p:nvPr/>
        </p:nvSpPr>
        <p:spPr>
          <a:xfrm>
            <a:off x="1897380" y="2491826"/>
            <a:ext cx="9056370" cy="615553"/>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egoe UI Semibold"/>
                <a:ea typeface="+mn-ea"/>
                <a:cs typeface="+mn-cs"/>
              </a:rPr>
              <a:t>Flexible: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Implement multiple patterns</a:t>
            </a:r>
          </a:p>
        </p:txBody>
      </p:sp>
      <p:cxnSp>
        <p:nvCxnSpPr>
          <p:cNvPr id="20" name="Straight Connector 19">
            <a:extLst>
              <a:ext uri="{FF2B5EF4-FFF2-40B4-BE49-F238E27FC236}">
                <a16:creationId xmlns:a16="http://schemas.microsoft.com/office/drawing/2014/main" id="{CD8F3ADC-D410-4FFF-AD33-7836C54A3DB5}"/>
              </a:ext>
              <a:ext uri="{C183D7F6-B498-43B3-948B-1728B52AA6E4}">
                <adec:decorative xmlns:adec="http://schemas.microsoft.com/office/drawing/2017/decorative" val="1"/>
              </a:ext>
            </a:extLst>
          </p:cNvPr>
          <p:cNvCxnSpPr>
            <a:cxnSpLocks/>
          </p:cNvCxnSpPr>
          <p:nvPr/>
        </p:nvCxnSpPr>
        <p:spPr>
          <a:xfrm>
            <a:off x="1909435" y="3331662"/>
            <a:ext cx="963486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E6FD1B0-C0EB-47B6-B106-B2B2091720FD}"/>
              </a:ext>
            </a:extLst>
          </p:cNvPr>
          <p:cNvSpPr txBox="1"/>
          <p:nvPr/>
        </p:nvSpPr>
        <p:spPr>
          <a:xfrm>
            <a:off x="1897380" y="3590661"/>
            <a:ext cx="9056370" cy="615553"/>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egoe UI Semibold"/>
                <a:ea typeface="+mn-ea"/>
                <a:cs typeface="+mn-cs"/>
              </a:rPr>
              <a:t>Durable: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Long-running and restartable</a:t>
            </a:r>
          </a:p>
        </p:txBody>
      </p:sp>
      <p:cxnSp>
        <p:nvCxnSpPr>
          <p:cNvPr id="21" name="Straight Connector 20">
            <a:extLst>
              <a:ext uri="{FF2B5EF4-FFF2-40B4-BE49-F238E27FC236}">
                <a16:creationId xmlns:a16="http://schemas.microsoft.com/office/drawing/2014/main" id="{FA57C6CA-A396-411B-98C6-C098F4F8B7F1}"/>
              </a:ext>
              <a:ext uri="{C183D7F6-B498-43B3-948B-1728B52AA6E4}">
                <adec:decorative xmlns:adec="http://schemas.microsoft.com/office/drawing/2017/decorative" val="1"/>
              </a:ext>
            </a:extLst>
          </p:cNvPr>
          <p:cNvCxnSpPr>
            <a:cxnSpLocks/>
          </p:cNvCxnSpPr>
          <p:nvPr/>
        </p:nvCxnSpPr>
        <p:spPr>
          <a:xfrm>
            <a:off x="1909435" y="4442069"/>
            <a:ext cx="963486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8E2F172-4E07-45C6-8C0B-2B7222F9D4B5}"/>
              </a:ext>
            </a:extLst>
          </p:cNvPr>
          <p:cNvSpPr txBox="1"/>
          <p:nvPr/>
        </p:nvSpPr>
        <p:spPr>
          <a:xfrm>
            <a:off x="1897380" y="4747381"/>
            <a:ext cx="9056370" cy="615553"/>
          </a:xfrm>
          <a:prstGeom prst="rect">
            <a:avLst/>
          </a:prstGeom>
          <a:noFill/>
        </p:spPr>
        <p:txBody>
          <a:bodyPr wrap="square" lIns="0" tIns="0" rIns="0" bIns="0" rtlCol="0" anchor="ct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Segoe UI Semibold"/>
                <a:ea typeface="+mn-ea"/>
                <a:cs typeface="+mn-cs"/>
              </a:rPr>
              <a:t>Scalable: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a:ea typeface="+mn-ea"/>
                <a:cs typeface="+mn-cs"/>
              </a:rPr>
              <a:t>Low performance impact </a:t>
            </a:r>
          </a:p>
        </p:txBody>
      </p:sp>
      <p:grpSp>
        <p:nvGrpSpPr>
          <p:cNvPr id="14" name="Group 13">
            <a:extLst>
              <a:ext uri="{FF2B5EF4-FFF2-40B4-BE49-F238E27FC236}">
                <a16:creationId xmlns:a16="http://schemas.microsoft.com/office/drawing/2014/main" id="{05BC4C00-D253-4815-A880-EAF0C6812B5A}"/>
              </a:ext>
              <a:ext uri="{C183D7F6-B498-43B3-948B-1728B52AA6E4}">
                <adec:decorative xmlns:adec="http://schemas.microsoft.com/office/drawing/2017/decorative" val="1"/>
              </a:ext>
            </a:extLst>
          </p:cNvPr>
          <p:cNvGrpSpPr/>
          <p:nvPr/>
        </p:nvGrpSpPr>
        <p:grpSpPr>
          <a:xfrm>
            <a:off x="526930" y="2426570"/>
            <a:ext cx="896425" cy="896552"/>
            <a:chOff x="418643" y="2980724"/>
            <a:chExt cx="896425" cy="896552"/>
          </a:xfrm>
        </p:grpSpPr>
        <p:grpSp>
          <p:nvGrpSpPr>
            <p:cNvPr id="16" name="Group 15">
              <a:extLst>
                <a:ext uri="{FF2B5EF4-FFF2-40B4-BE49-F238E27FC236}">
                  <a16:creationId xmlns:a16="http://schemas.microsoft.com/office/drawing/2014/main" id="{F6D305CB-913D-4F0E-A172-8E0FB80B841F}"/>
                </a:ext>
                <a:ext uri="{C183D7F6-B498-43B3-948B-1728B52AA6E4}">
                  <adec:decorative xmlns:adec="http://schemas.microsoft.com/office/drawing/2017/decorative" val="1"/>
                </a:ext>
              </a:extLst>
            </p:cNvPr>
            <p:cNvGrpSpPr/>
            <p:nvPr/>
          </p:nvGrpSpPr>
          <p:grpSpPr>
            <a:xfrm>
              <a:off x="418643" y="2980724"/>
              <a:ext cx="896425" cy="896552"/>
              <a:chOff x="7962901" y="3032919"/>
              <a:chExt cx="981074" cy="981076"/>
            </a:xfrm>
          </p:grpSpPr>
          <p:sp>
            <p:nvSpPr>
              <p:cNvPr id="22" name="Freeform 5">
                <a:extLst>
                  <a:ext uri="{FF2B5EF4-FFF2-40B4-BE49-F238E27FC236}">
                    <a16:creationId xmlns:a16="http://schemas.microsoft.com/office/drawing/2014/main" id="{95367554-1C6F-406C-AC34-A617EC0FC6C0}"/>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AE1F61DE-667B-49A0-A1D3-58C991C95949}"/>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8" name="shield_3" title="Icon of a shield with an exclamation point inside">
              <a:extLst>
                <a:ext uri="{FF2B5EF4-FFF2-40B4-BE49-F238E27FC236}">
                  <a16:creationId xmlns:a16="http://schemas.microsoft.com/office/drawing/2014/main" id="{9A8A41F4-5ED5-4798-AC27-4990F828BDBD}"/>
                </a:ext>
              </a:extLst>
            </p:cNvPr>
            <p:cNvSpPr>
              <a:spLocks noChangeAspect="1" noEditPoints="1"/>
            </p:cNvSpPr>
            <p:nvPr/>
          </p:nvSpPr>
          <p:spPr bwMode="auto">
            <a:xfrm>
              <a:off x="671673" y="3231182"/>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descr="Icon of a padlock">
            <a:extLst>
              <a:ext uri="{FF2B5EF4-FFF2-40B4-BE49-F238E27FC236}">
                <a16:creationId xmlns:a16="http://schemas.microsoft.com/office/drawing/2014/main" id="{681B5FF4-857C-449D-AE4C-7CA910B31091}"/>
              </a:ext>
            </a:extLst>
          </p:cNvPr>
          <p:cNvGrpSpPr/>
          <p:nvPr/>
        </p:nvGrpSpPr>
        <p:grpSpPr>
          <a:xfrm>
            <a:off x="526930" y="1336577"/>
            <a:ext cx="896425" cy="896552"/>
            <a:chOff x="418643" y="1456896"/>
            <a:chExt cx="896425" cy="896552"/>
          </a:xfrm>
        </p:grpSpPr>
        <p:grpSp>
          <p:nvGrpSpPr>
            <p:cNvPr id="25" name="Group 24">
              <a:extLst>
                <a:ext uri="{FF2B5EF4-FFF2-40B4-BE49-F238E27FC236}">
                  <a16:creationId xmlns:a16="http://schemas.microsoft.com/office/drawing/2014/main" id="{E4AE66DA-BBD4-4676-A14C-916505B04FDA}"/>
                </a:ext>
                <a:ext uri="{C183D7F6-B498-43B3-948B-1728B52AA6E4}">
                  <adec:decorative xmlns:adec="http://schemas.microsoft.com/office/drawing/2017/decorative" val="1"/>
                </a:ext>
              </a:extLst>
            </p:cNvPr>
            <p:cNvGrpSpPr/>
            <p:nvPr/>
          </p:nvGrpSpPr>
          <p:grpSpPr>
            <a:xfrm>
              <a:off x="418643" y="1456896"/>
              <a:ext cx="896425" cy="896552"/>
              <a:chOff x="7962901" y="3032919"/>
              <a:chExt cx="981074" cy="981076"/>
            </a:xfrm>
          </p:grpSpPr>
          <p:sp>
            <p:nvSpPr>
              <p:cNvPr id="27" name="Freeform 5">
                <a:extLst>
                  <a:ext uri="{FF2B5EF4-FFF2-40B4-BE49-F238E27FC236}">
                    <a16:creationId xmlns:a16="http://schemas.microsoft.com/office/drawing/2014/main" id="{5F77FA3B-BA4A-481C-A789-8BC5846A7633}"/>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8" name="Freeform 6">
                <a:extLst>
                  <a:ext uri="{FF2B5EF4-FFF2-40B4-BE49-F238E27FC236}">
                    <a16:creationId xmlns:a16="http://schemas.microsoft.com/office/drawing/2014/main" id="{B462C2E4-A677-4FB3-BF8B-6AEE9E7D7AFD}"/>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6" name="Lock" title="Icon of a padlock">
              <a:extLst>
                <a:ext uri="{FF2B5EF4-FFF2-40B4-BE49-F238E27FC236}">
                  <a16:creationId xmlns:a16="http://schemas.microsoft.com/office/drawing/2014/main" id="{F9018FBF-F0A5-42FE-A779-41A0AC47067C}"/>
                </a:ext>
              </a:extLst>
            </p:cNvPr>
            <p:cNvSpPr>
              <a:spLocks noChangeAspect="1" noEditPoints="1"/>
            </p:cNvSpPr>
            <p:nvPr/>
          </p:nvSpPr>
          <p:spPr bwMode="auto">
            <a:xfrm>
              <a:off x="723556" y="1704892"/>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9" name="Group 28" descr="Icon of a key">
            <a:extLst>
              <a:ext uri="{FF2B5EF4-FFF2-40B4-BE49-F238E27FC236}">
                <a16:creationId xmlns:a16="http://schemas.microsoft.com/office/drawing/2014/main" id="{16E905C5-B8D0-4F5A-A076-140489158F1A}"/>
              </a:ext>
            </a:extLst>
          </p:cNvPr>
          <p:cNvGrpSpPr/>
          <p:nvPr/>
        </p:nvGrpSpPr>
        <p:grpSpPr>
          <a:xfrm>
            <a:off x="526930" y="4606556"/>
            <a:ext cx="896425" cy="896552"/>
            <a:chOff x="418643" y="4726875"/>
            <a:chExt cx="896425" cy="896552"/>
          </a:xfrm>
        </p:grpSpPr>
        <p:grpSp>
          <p:nvGrpSpPr>
            <p:cNvPr id="30" name="Group 29">
              <a:extLst>
                <a:ext uri="{FF2B5EF4-FFF2-40B4-BE49-F238E27FC236}">
                  <a16:creationId xmlns:a16="http://schemas.microsoft.com/office/drawing/2014/main" id="{BE1D60B6-DD94-4DBC-B472-E107B8405C47}"/>
                </a:ext>
                <a:ext uri="{C183D7F6-B498-43B3-948B-1728B52AA6E4}">
                  <adec:decorative xmlns:adec="http://schemas.microsoft.com/office/drawing/2017/decorative" val="1"/>
                </a:ext>
              </a:extLst>
            </p:cNvPr>
            <p:cNvGrpSpPr/>
            <p:nvPr/>
          </p:nvGrpSpPr>
          <p:grpSpPr>
            <a:xfrm>
              <a:off x="418643" y="4726875"/>
              <a:ext cx="896425" cy="896552"/>
              <a:chOff x="7962901" y="3032919"/>
              <a:chExt cx="981074" cy="981076"/>
            </a:xfrm>
          </p:grpSpPr>
          <p:sp>
            <p:nvSpPr>
              <p:cNvPr id="32" name="Freeform 5">
                <a:extLst>
                  <a:ext uri="{FF2B5EF4-FFF2-40B4-BE49-F238E27FC236}">
                    <a16:creationId xmlns:a16="http://schemas.microsoft.com/office/drawing/2014/main" id="{EC61EB3F-C5E6-416F-A28A-FE3B5ED233F2}"/>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3" name="Freeform 6">
                <a:extLst>
                  <a:ext uri="{FF2B5EF4-FFF2-40B4-BE49-F238E27FC236}">
                    <a16:creationId xmlns:a16="http://schemas.microsoft.com/office/drawing/2014/main" id="{E44E0DFA-4ED6-47F6-903B-DF42BD828C27}"/>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31" name="key" title="Icon of a key">
              <a:extLst>
                <a:ext uri="{FF2B5EF4-FFF2-40B4-BE49-F238E27FC236}">
                  <a16:creationId xmlns:a16="http://schemas.microsoft.com/office/drawing/2014/main" id="{064484D6-F51F-4ABB-90B7-0249F08D3AF2}"/>
                </a:ext>
              </a:extLst>
            </p:cNvPr>
            <p:cNvSpPr>
              <a:spLocks noChangeAspect="1" noEditPoints="1"/>
            </p:cNvSpPr>
            <p:nvPr/>
          </p:nvSpPr>
          <p:spPr bwMode="auto">
            <a:xfrm>
              <a:off x="701994" y="5011135"/>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4" name="Group 33" descr="Icon of a locked safe">
            <a:extLst>
              <a:ext uri="{FF2B5EF4-FFF2-40B4-BE49-F238E27FC236}">
                <a16:creationId xmlns:a16="http://schemas.microsoft.com/office/drawing/2014/main" id="{5330493E-2A1F-4B60-8330-98FD45D56D38}"/>
              </a:ext>
            </a:extLst>
          </p:cNvPr>
          <p:cNvGrpSpPr/>
          <p:nvPr/>
        </p:nvGrpSpPr>
        <p:grpSpPr>
          <a:xfrm>
            <a:off x="526930" y="3516563"/>
            <a:ext cx="896425" cy="896552"/>
            <a:chOff x="418643" y="3636882"/>
            <a:chExt cx="896425" cy="896552"/>
          </a:xfrm>
        </p:grpSpPr>
        <p:grpSp>
          <p:nvGrpSpPr>
            <p:cNvPr id="35" name="Group 34">
              <a:extLst>
                <a:ext uri="{FF2B5EF4-FFF2-40B4-BE49-F238E27FC236}">
                  <a16:creationId xmlns:a16="http://schemas.microsoft.com/office/drawing/2014/main" id="{C5C0A1A9-D30E-4FB4-9512-91C6D5F12B20}"/>
                </a:ext>
                <a:ext uri="{C183D7F6-B498-43B3-948B-1728B52AA6E4}">
                  <adec:decorative xmlns:adec="http://schemas.microsoft.com/office/drawing/2017/decorative" val="1"/>
                </a:ext>
              </a:extLst>
            </p:cNvPr>
            <p:cNvGrpSpPr/>
            <p:nvPr/>
          </p:nvGrpSpPr>
          <p:grpSpPr>
            <a:xfrm>
              <a:off x="418643" y="3636882"/>
              <a:ext cx="896425" cy="896552"/>
              <a:chOff x="7962901" y="3032919"/>
              <a:chExt cx="981074" cy="981076"/>
            </a:xfrm>
          </p:grpSpPr>
          <p:sp>
            <p:nvSpPr>
              <p:cNvPr id="37" name="Freeform 5">
                <a:extLst>
                  <a:ext uri="{FF2B5EF4-FFF2-40B4-BE49-F238E27FC236}">
                    <a16:creationId xmlns:a16="http://schemas.microsoft.com/office/drawing/2014/main" id="{1AB1330E-0991-415C-9351-3E9DD16F50C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8" name="Freeform 6">
                <a:extLst>
                  <a:ext uri="{FF2B5EF4-FFF2-40B4-BE49-F238E27FC236}">
                    <a16:creationId xmlns:a16="http://schemas.microsoft.com/office/drawing/2014/main" id="{31AC4326-7E2A-4711-9818-1C0EF9FB90A1}"/>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36" name="safe" title="Icon of a locked safe">
              <a:extLst>
                <a:ext uri="{FF2B5EF4-FFF2-40B4-BE49-F238E27FC236}">
                  <a16:creationId xmlns:a16="http://schemas.microsoft.com/office/drawing/2014/main" id="{1BD38CE2-A5B9-46A8-A153-B06DBA941FFC}"/>
                </a:ext>
              </a:extLst>
            </p:cNvPr>
            <p:cNvSpPr>
              <a:spLocks noChangeAspect="1" noEditPoints="1"/>
            </p:cNvSpPr>
            <p:nvPr/>
          </p:nvSpPr>
          <p:spPr bwMode="auto">
            <a:xfrm>
              <a:off x="699362" y="3903897"/>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BCC0988D-BACF-0AFD-AC61-B78844474FCA}"/>
              </a:ext>
            </a:extLst>
          </p:cNvPr>
          <p:cNvSpPr txBox="1"/>
          <p:nvPr/>
        </p:nvSpPr>
        <p:spPr>
          <a:xfrm>
            <a:off x="1567815" y="5801955"/>
            <a:ext cx="9056370" cy="615553"/>
          </a:xfrm>
          <a:prstGeom prst="rect">
            <a:avLst/>
          </a:prstGeom>
          <a:noFill/>
        </p:spPr>
        <p:txBody>
          <a:bodyPr wrap="square" lIns="0" tIns="0" rIns="0" bIns="0" rtlCol="0" anchor="ctr">
            <a:spAutoFit/>
          </a:bodyPr>
          <a:lstStyle/>
          <a:p>
            <a:pPr marL="171450" indent="-171450">
              <a:buFontTx/>
              <a:buChar char="-"/>
            </a:pPr>
            <a:r>
              <a:rPr lang="en-US" sz="2000" i="1" kern="1200" dirty="0">
                <a:solidFill>
                  <a:schemeClr val="tx1"/>
                </a:solidFill>
                <a:effectLst/>
                <a:latin typeface="Segoe UI Light" panose="020B0502040204020203" pitchFamily="34" charset="0"/>
                <a:ea typeface="+mn-ea"/>
                <a:cs typeface="Segoe UI Light" panose="020B0502040204020203" pitchFamily="34" charset="0"/>
              </a:rPr>
              <a:t>Overview: https://youtu.be/Vf5--m_Jx4E</a:t>
            </a:r>
          </a:p>
          <a:p>
            <a:pPr marL="171450" indent="-171450">
              <a:buFontTx/>
              <a:buChar char="-"/>
            </a:pPr>
            <a:r>
              <a:rPr lang="en-US" sz="2000" i="1" kern="1200" dirty="0">
                <a:solidFill>
                  <a:schemeClr val="tx1"/>
                </a:solidFill>
                <a:effectLst/>
                <a:latin typeface="Segoe UI Light" panose="020B0502040204020203" pitchFamily="34" charset="0"/>
                <a:ea typeface="+mn-ea"/>
                <a:cs typeface="Segoe UI Light" panose="020B0502040204020203" pitchFamily="34" charset="0"/>
              </a:rPr>
              <a:t>Demonstration: https://youtu.be/faTPgQteB38</a:t>
            </a:r>
          </a:p>
        </p:txBody>
      </p:sp>
    </p:spTree>
    <p:extLst>
      <p:ext uri="{BB962C8B-B14F-4D97-AF65-F5344CB8AC3E}">
        <p14:creationId xmlns:p14="http://schemas.microsoft.com/office/powerpoint/2010/main" val="38717802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B91B3-3C4B-4A35-B169-C6D6C6AB9D51}"/>
              </a:ext>
            </a:extLst>
          </p:cNvPr>
          <p:cNvSpPr>
            <a:spLocks noGrp="1"/>
          </p:cNvSpPr>
          <p:nvPr>
            <p:ph type="title"/>
          </p:nvPr>
        </p:nvSpPr>
        <p:spPr>
          <a:xfrm>
            <a:off x="588263" y="457200"/>
            <a:ext cx="11018520" cy="492443"/>
          </a:xfrm>
        </p:spPr>
        <p:txBody>
          <a:bodyPr/>
          <a:lstStyle/>
          <a:p>
            <a:r>
              <a:rPr lang="en-US" sz="3200" dirty="0"/>
              <a:t>Configuring workflows </a:t>
            </a:r>
          </a:p>
        </p:txBody>
      </p:sp>
      <p:sp>
        <p:nvSpPr>
          <p:cNvPr id="5" name="Rectangle 4">
            <a:extLst>
              <a:ext uri="{FF2B5EF4-FFF2-40B4-BE49-F238E27FC236}">
                <a16:creationId xmlns:a16="http://schemas.microsoft.com/office/drawing/2014/main" id="{6D1C9536-DD44-42B2-8297-F2212FCCE4E3}"/>
              </a:ext>
            </a:extLst>
          </p:cNvPr>
          <p:cNvSpPr/>
          <p:nvPr/>
        </p:nvSpPr>
        <p:spPr bwMode="auto">
          <a:xfrm>
            <a:off x="622988" y="1436688"/>
            <a:ext cx="5268527" cy="3459403"/>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37160" bIns="137160"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2000" b="1" i="0" u="none" strike="noStrike" kern="1200" cap="none" spc="0" normalizeH="0" baseline="0" noProof="0" dirty="0">
                <a:ln>
                  <a:noFill/>
                </a:ln>
                <a:solidFill>
                  <a:srgbClr val="000000"/>
                </a:solidFill>
                <a:effectLst/>
                <a:uLnTx/>
                <a:uFillTx/>
                <a:ea typeface="+mn-ea"/>
                <a:cs typeface="+mn-cs"/>
              </a:rPr>
              <a:t>When should they start?</a:t>
            </a:r>
          </a:p>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b="0" i="0" u="none" strike="noStrike" kern="1200" cap="none" spc="0" normalizeH="0" baseline="0" noProof="0" dirty="0">
                <a:ln>
                  <a:noFill/>
                </a:ln>
                <a:solidFill>
                  <a:srgbClr val="000000"/>
                </a:solidFill>
                <a:effectLst/>
                <a:uLnTx/>
                <a:uFillTx/>
                <a:ea typeface="+mn-ea"/>
                <a:cs typeface="+mn-cs"/>
              </a:rPr>
              <a:t>Automatically (in response to event like create, update, delete, change status,</a:t>
            </a:r>
            <a:br>
              <a:rPr kumimoji="0" lang="en-US" b="0" i="0" u="none" strike="noStrike" kern="1200" cap="none" spc="0" normalizeH="0" baseline="0" noProof="0" dirty="0">
                <a:ln>
                  <a:noFill/>
                </a:ln>
                <a:solidFill>
                  <a:srgbClr val="000000"/>
                </a:solidFill>
                <a:effectLst/>
                <a:uLnTx/>
                <a:uFillTx/>
                <a:ea typeface="+mn-ea"/>
                <a:cs typeface="+mn-cs"/>
              </a:rPr>
            </a:br>
            <a:r>
              <a:rPr kumimoji="0" lang="en-US" b="0" i="0" u="none" strike="noStrike" kern="1200" cap="none" spc="0" normalizeH="0" baseline="0" noProof="0" dirty="0">
                <a:ln>
                  <a:noFill/>
                </a:ln>
                <a:solidFill>
                  <a:srgbClr val="000000"/>
                </a:solidFill>
                <a:effectLst/>
                <a:uLnTx/>
                <a:uFillTx/>
                <a:ea typeface="+mn-ea"/>
                <a:cs typeface="+mn-cs"/>
              </a:rPr>
              <a:t>change ownership)</a:t>
            </a:r>
          </a:p>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b="0" i="0" u="none" strike="noStrike" kern="1200" cap="none" spc="0" normalizeH="0" baseline="0" noProof="0" dirty="0">
                <a:ln>
                  <a:noFill/>
                </a:ln>
                <a:solidFill>
                  <a:srgbClr val="000000"/>
                </a:solidFill>
                <a:effectLst/>
                <a:uLnTx/>
                <a:uFillTx/>
                <a:ea typeface="+mn-ea"/>
                <a:cs typeface="+mn-cs"/>
              </a:rPr>
              <a:t>Manually by user</a:t>
            </a:r>
          </a:p>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b="0" i="0" u="none" strike="noStrike" kern="1200" cap="none" spc="0" normalizeH="0" baseline="0" noProof="0" dirty="0">
                <a:ln>
                  <a:noFill/>
                </a:ln>
                <a:solidFill>
                  <a:srgbClr val="000000"/>
                </a:solidFill>
                <a:effectLst/>
                <a:uLnTx/>
                <a:uFillTx/>
                <a:ea typeface="+mn-ea"/>
                <a:cs typeface="+mn-cs"/>
              </a:rPr>
              <a:t>As a child workflow started by another workflow</a:t>
            </a:r>
          </a:p>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2000" b="1" i="0" u="none" strike="noStrike" kern="1200" cap="none" spc="0" normalizeH="0" baseline="0" noProof="0" dirty="0">
                <a:ln>
                  <a:noFill/>
                </a:ln>
                <a:solidFill>
                  <a:srgbClr val="000000"/>
                </a:solidFill>
                <a:effectLst/>
                <a:uLnTx/>
                <a:uFillTx/>
                <a:ea typeface="+mn-ea"/>
                <a:cs typeface="+mn-cs"/>
              </a:rPr>
              <a:t>Real time vs. background?</a:t>
            </a:r>
          </a:p>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sz="2000" b="1" i="0" u="none" strike="noStrike" kern="1200" cap="none" spc="0" normalizeH="0" baseline="0" noProof="0" dirty="0">
                <a:ln>
                  <a:noFill/>
                </a:ln>
                <a:solidFill>
                  <a:srgbClr val="000000"/>
                </a:solidFill>
                <a:effectLst/>
                <a:uLnTx/>
                <a:uFillTx/>
                <a:ea typeface="+mn-ea"/>
                <a:cs typeface="+mn-cs"/>
              </a:rPr>
              <a:t>What conditions?</a:t>
            </a:r>
          </a:p>
        </p:txBody>
      </p:sp>
      <p:pic>
        <p:nvPicPr>
          <p:cNvPr id="4" name="Picture 3" descr="A screenshot showing how to configure workflow">
            <a:extLst>
              <a:ext uri="{FF2B5EF4-FFF2-40B4-BE49-F238E27FC236}">
                <a16:creationId xmlns:a16="http://schemas.microsoft.com/office/drawing/2014/main" id="{C0B4492A-224E-4873-A69C-FACDEE080B20}"/>
              </a:ext>
            </a:extLst>
          </p:cNvPr>
          <p:cNvPicPr>
            <a:picLocks noChangeAspect="1"/>
          </p:cNvPicPr>
          <p:nvPr/>
        </p:nvPicPr>
        <p:blipFill>
          <a:blip r:embed="rId3"/>
          <a:stretch>
            <a:fillRect/>
          </a:stretch>
        </p:blipFill>
        <p:spPr>
          <a:xfrm>
            <a:off x="6234898" y="1762548"/>
            <a:ext cx="5617580" cy="2841199"/>
          </a:xfrm>
          <a:prstGeom prst="rect">
            <a:avLst/>
          </a:prstGeom>
          <a:ln>
            <a:solidFill>
              <a:schemeClr val="tx1"/>
            </a:solidFill>
          </a:ln>
        </p:spPr>
      </p:pic>
      <p:sp>
        <p:nvSpPr>
          <p:cNvPr id="6" name="Rectangle 5">
            <a:extLst>
              <a:ext uri="{FF2B5EF4-FFF2-40B4-BE49-F238E27FC236}">
                <a16:creationId xmlns:a16="http://schemas.microsoft.com/office/drawing/2014/main" id="{E58BC932-74C8-4706-B882-ECE94DC55C76}"/>
              </a:ext>
              <a:ext uri="{C183D7F6-B498-43B3-948B-1728B52AA6E4}">
                <adec:decorative xmlns:adec="http://schemas.microsoft.com/office/drawing/2017/decorative" val="1"/>
              </a:ext>
            </a:extLst>
          </p:cNvPr>
          <p:cNvSpPr/>
          <p:nvPr/>
        </p:nvSpPr>
        <p:spPr bwMode="auto">
          <a:xfrm>
            <a:off x="6130392" y="1436688"/>
            <a:ext cx="5830114" cy="3459402"/>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65372443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4970EA-30CF-4E9D-BD6A-02E275A5C692}"/>
              </a:ext>
              <a:ext uri="{C183D7F6-B498-43B3-948B-1728B52AA6E4}">
                <adec:decorative xmlns:adec="http://schemas.microsoft.com/office/drawing/2017/decorative" val="1"/>
              </a:ext>
            </a:extLst>
          </p:cNvPr>
          <p:cNvSpPr/>
          <p:nvPr/>
        </p:nvSpPr>
        <p:spPr bwMode="auto">
          <a:xfrm>
            <a:off x="5678905" y="1591510"/>
            <a:ext cx="5931569" cy="3894890"/>
          </a:xfrm>
          <a:prstGeom prst="rect">
            <a:avLst/>
          </a:prstGeom>
          <a:ln w="19050">
            <a:solidFill>
              <a:srgbClr val="7B6507"/>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Subtitle">
            <a:extLst>
              <a:ext uri="{FF2B5EF4-FFF2-40B4-BE49-F238E27FC236}">
                <a16:creationId xmlns:a16="http://schemas.microsoft.com/office/drawing/2014/main" id="{00CB5834-AB85-46C7-B53B-3223ED99A578}"/>
              </a:ext>
            </a:extLst>
          </p:cNvPr>
          <p:cNvSpPr txBox="1">
            <a:spLocks/>
          </p:cNvSpPr>
          <p:nvPr/>
        </p:nvSpPr>
        <p:spPr>
          <a:xfrm>
            <a:off x="429621" y="1591510"/>
            <a:ext cx="5056779" cy="3894890"/>
          </a:xfrm>
          <a:prstGeom prst="rect">
            <a:avLst/>
          </a:prstGeom>
          <a:solidFill>
            <a:schemeClr val="bg1">
              <a:lumMod val="95000"/>
            </a:schemeClr>
          </a:solidFill>
          <a:ln>
            <a:noFill/>
          </a:ln>
        </p:spPr>
        <p:txBody>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Formerly Microsoft Flow</a:t>
            </a:r>
          </a:p>
          <a:p>
            <a:endParaRPr lang="en-US" sz="2200" dirty="0"/>
          </a:p>
          <a:p>
            <a:r>
              <a:rPr lang="en-US" sz="2200" dirty="0"/>
              <a:t>Cloud service that automates actions across one or more systems </a:t>
            </a:r>
          </a:p>
          <a:p>
            <a:endParaRPr lang="en-US" sz="2200" dirty="0"/>
          </a:p>
          <a:p>
            <a:r>
              <a:rPr lang="en-US" sz="2200" dirty="0"/>
              <a:t>Built on top of Azure Logic Apps</a:t>
            </a:r>
          </a:p>
          <a:p>
            <a:endParaRPr lang="en-US" sz="2200" dirty="0"/>
          </a:p>
          <a:p>
            <a:r>
              <a:rPr lang="en-US" sz="2200" dirty="0"/>
              <a:t>Flows can be packaged along with other </a:t>
            </a:r>
            <a:r>
              <a:rPr lang="en-US" sz="2200" dirty="0" err="1"/>
              <a:t>Dataverse</a:t>
            </a:r>
            <a:r>
              <a:rPr lang="en-US" sz="2200" dirty="0"/>
              <a:t> solution components </a:t>
            </a:r>
          </a:p>
        </p:txBody>
      </p:sp>
      <p:pic>
        <p:nvPicPr>
          <p:cNvPr id="2" name="Picture 1">
            <a:extLst>
              <a:ext uri="{FF2B5EF4-FFF2-40B4-BE49-F238E27FC236}">
                <a16:creationId xmlns:a16="http://schemas.microsoft.com/office/drawing/2014/main" id="{5F837D68-8FB8-4683-B4DF-481AAD998B9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759110" y="1720518"/>
            <a:ext cx="5731564" cy="3657600"/>
          </a:xfrm>
          <a:prstGeom prst="rect">
            <a:avLst/>
          </a:prstGeom>
          <a:ln>
            <a:solidFill>
              <a:schemeClr val="tx1"/>
            </a:solidFill>
          </a:ln>
        </p:spPr>
      </p:pic>
      <p:sp>
        <p:nvSpPr>
          <p:cNvPr id="4" name="Title 3">
            <a:extLst>
              <a:ext uri="{FF2B5EF4-FFF2-40B4-BE49-F238E27FC236}">
                <a16:creationId xmlns:a16="http://schemas.microsoft.com/office/drawing/2014/main" id="{71D2AFCE-3BD6-4C53-8532-91CB37B502BD}"/>
              </a:ext>
            </a:extLst>
          </p:cNvPr>
          <p:cNvSpPr>
            <a:spLocks noGrp="1"/>
          </p:cNvSpPr>
          <p:nvPr>
            <p:ph type="title" idx="4294967295"/>
          </p:nvPr>
        </p:nvSpPr>
        <p:spPr/>
        <p:txBody>
          <a:bodyPr/>
          <a:lstStyle/>
          <a:p>
            <a:r>
              <a:rPr lang="en-US" dirty="0"/>
              <a:t>Introduction to Power Automate</a:t>
            </a:r>
          </a:p>
        </p:txBody>
      </p:sp>
    </p:spTree>
    <p:extLst>
      <p:ext uri="{BB962C8B-B14F-4D97-AF65-F5344CB8AC3E}">
        <p14:creationId xmlns:p14="http://schemas.microsoft.com/office/powerpoint/2010/main" val="174890213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4571">
              <a:lnSpc>
                <a:spcPct val="100000"/>
              </a:lnSpc>
              <a:defRPr sz="3200" b="0" i="0" cap="none" baseline="0">
                <a:solidFill>
                  <a:srgbClr val="2F2F2F"/>
                </a:solidFill>
                <a:latin typeface="+mj-lt"/>
                <a:cs typeface="Segoe UI Semibold" panose="020B0502040204020203" pitchFamily="34" charset="0"/>
              </a:defRPr>
            </a:lvl1pPr>
          </a:lstStyle>
          <a:p>
            <a:r>
              <a:rPr lang="en-US" dirty="0"/>
              <a:t>What can you do with Power Automate?</a:t>
            </a:r>
          </a:p>
        </p:txBody>
      </p:sp>
      <p:sp>
        <p:nvSpPr>
          <p:cNvPr id="27" name="Text Placeholder 26">
            <a:extLst>
              <a:ext uri="{FF2B5EF4-FFF2-40B4-BE49-F238E27FC236}">
                <a16:creationId xmlns:a16="http://schemas.microsoft.com/office/drawing/2014/main" id="{3BD5547A-3630-43F1-8C66-88AEFCFDC785}"/>
              </a:ext>
            </a:extLst>
          </p:cNvPr>
          <p:cNvSpPr>
            <a:spLocks noGrp="1"/>
          </p:cNvSpPr>
          <p:nvPr>
            <p:ph type="body" sz="quarter" idx="20"/>
          </p:nvPr>
        </p:nvSpPr>
        <p:spPr>
          <a:xfrm>
            <a:off x="431095" y="1183948"/>
            <a:ext cx="11328812" cy="1338828"/>
          </a:xfrm>
        </p:spPr>
        <p:txBody>
          <a:bodyPr/>
          <a:lstStyle/>
          <a:p>
            <a:pPr marL="0" indent="0">
              <a:spcBef>
                <a:spcPts val="1800"/>
              </a:spcBef>
              <a:buNone/>
            </a:pPr>
            <a:r>
              <a:rPr lang="en-US" dirty="0"/>
              <a:t>Use Power Automate to automate workflows between your favorite applications and services, sync files, get notifications, collect data, and much more</a:t>
            </a:r>
          </a:p>
          <a:p>
            <a:pPr marL="0" indent="0">
              <a:spcBef>
                <a:spcPts val="1800"/>
              </a:spcBef>
              <a:buNone/>
            </a:pPr>
            <a:r>
              <a:rPr lang="en-US" dirty="0"/>
              <a:t>For example, you can automate these tasks:</a:t>
            </a:r>
          </a:p>
        </p:txBody>
      </p:sp>
      <p:sp>
        <p:nvSpPr>
          <p:cNvPr id="23" name="Text Placeholder 22">
            <a:extLst>
              <a:ext uri="{FF2B5EF4-FFF2-40B4-BE49-F238E27FC236}">
                <a16:creationId xmlns:a16="http://schemas.microsoft.com/office/drawing/2014/main" id="{57658A10-1643-4688-B129-7C1D8EAF69ED}"/>
              </a:ext>
            </a:extLst>
          </p:cNvPr>
          <p:cNvSpPr>
            <a:spLocks noGrp="1"/>
          </p:cNvSpPr>
          <p:nvPr>
            <p:ph type="body" sz="quarter" idx="11"/>
          </p:nvPr>
        </p:nvSpPr>
        <p:spPr>
          <a:xfrm>
            <a:off x="431096" y="2779541"/>
            <a:ext cx="2134053" cy="2456809"/>
          </a:xfrm>
        </p:spPr>
        <p:txBody>
          <a:bodyPr/>
          <a:lstStyle/>
          <a:p>
            <a:r>
              <a:rPr lang="en-US" sz="2000" b="0" dirty="0"/>
              <a:t>Instantly respond to high-priority notifications or emails</a:t>
            </a:r>
          </a:p>
        </p:txBody>
      </p:sp>
      <p:sp>
        <p:nvSpPr>
          <p:cNvPr id="24" name="Text Placeholder 23">
            <a:extLst>
              <a:ext uri="{FF2B5EF4-FFF2-40B4-BE49-F238E27FC236}">
                <a16:creationId xmlns:a16="http://schemas.microsoft.com/office/drawing/2014/main" id="{F9D7D2F8-E9DD-461A-9225-2A6257BACA87}"/>
              </a:ext>
            </a:extLst>
          </p:cNvPr>
          <p:cNvSpPr>
            <a:spLocks noGrp="1"/>
          </p:cNvSpPr>
          <p:nvPr>
            <p:ph type="body" sz="quarter" idx="15"/>
          </p:nvPr>
        </p:nvSpPr>
        <p:spPr>
          <a:xfrm>
            <a:off x="2729786" y="2778125"/>
            <a:ext cx="2134053" cy="2456809"/>
          </a:xfrm>
        </p:spPr>
        <p:txBody>
          <a:bodyPr/>
          <a:lstStyle/>
          <a:p>
            <a:r>
              <a:rPr lang="en-US" sz="2000" b="0" dirty="0"/>
              <a:t>Capture, track, and follow up with new sales leads</a:t>
            </a:r>
          </a:p>
        </p:txBody>
      </p:sp>
      <p:sp>
        <p:nvSpPr>
          <p:cNvPr id="25" name="Text Placeholder 24">
            <a:extLst>
              <a:ext uri="{FF2B5EF4-FFF2-40B4-BE49-F238E27FC236}">
                <a16:creationId xmlns:a16="http://schemas.microsoft.com/office/drawing/2014/main" id="{0A16D968-BB38-4C62-BD2C-3B65C67F43AF}"/>
              </a:ext>
            </a:extLst>
          </p:cNvPr>
          <p:cNvSpPr>
            <a:spLocks noGrp="1"/>
          </p:cNvSpPr>
          <p:nvPr>
            <p:ph type="body" sz="quarter" idx="17"/>
          </p:nvPr>
        </p:nvSpPr>
        <p:spPr>
          <a:xfrm>
            <a:off x="5028476" y="2778125"/>
            <a:ext cx="2134053" cy="2456809"/>
          </a:xfrm>
        </p:spPr>
        <p:txBody>
          <a:bodyPr/>
          <a:lstStyle/>
          <a:p>
            <a:r>
              <a:rPr lang="en-US" sz="2000" b="0" dirty="0"/>
              <a:t>Copy all email attachments to your OneDrive for Business account</a:t>
            </a:r>
          </a:p>
        </p:txBody>
      </p:sp>
      <p:sp>
        <p:nvSpPr>
          <p:cNvPr id="26" name="Text Placeholder 25">
            <a:extLst>
              <a:ext uri="{FF2B5EF4-FFF2-40B4-BE49-F238E27FC236}">
                <a16:creationId xmlns:a16="http://schemas.microsoft.com/office/drawing/2014/main" id="{BE1DEE3E-82B8-4866-B432-B15176F74736}"/>
              </a:ext>
            </a:extLst>
          </p:cNvPr>
          <p:cNvSpPr>
            <a:spLocks noGrp="1"/>
          </p:cNvSpPr>
          <p:nvPr>
            <p:ph type="body" sz="quarter" idx="19"/>
          </p:nvPr>
        </p:nvSpPr>
        <p:spPr>
          <a:xfrm>
            <a:off x="7327166" y="2778125"/>
            <a:ext cx="2134053" cy="2456809"/>
          </a:xfrm>
        </p:spPr>
        <p:txBody>
          <a:bodyPr/>
          <a:lstStyle/>
          <a:p>
            <a:r>
              <a:rPr lang="en-US" sz="2000" b="0" dirty="0"/>
              <a:t>Collect data about your business, and share that information with your team</a:t>
            </a:r>
          </a:p>
        </p:txBody>
      </p:sp>
      <p:sp>
        <p:nvSpPr>
          <p:cNvPr id="28" name="Text Placeholder 27">
            <a:extLst>
              <a:ext uri="{FF2B5EF4-FFF2-40B4-BE49-F238E27FC236}">
                <a16:creationId xmlns:a16="http://schemas.microsoft.com/office/drawing/2014/main" id="{429A65E5-23DD-4373-8228-2C0902904472}"/>
              </a:ext>
            </a:extLst>
          </p:cNvPr>
          <p:cNvSpPr>
            <a:spLocks noGrp="1"/>
          </p:cNvSpPr>
          <p:nvPr>
            <p:ph type="body" sz="quarter" idx="21"/>
          </p:nvPr>
        </p:nvSpPr>
        <p:spPr>
          <a:xfrm>
            <a:off x="9625854" y="2778125"/>
            <a:ext cx="2134053" cy="2456809"/>
          </a:xfrm>
        </p:spPr>
        <p:txBody>
          <a:bodyPr/>
          <a:lstStyle/>
          <a:p>
            <a:r>
              <a:rPr lang="en-US" sz="2000" b="0" dirty="0"/>
              <a:t>Automate approval workflows</a:t>
            </a:r>
          </a:p>
        </p:txBody>
      </p:sp>
    </p:spTree>
    <p:extLst>
      <p:ext uri="{BB962C8B-B14F-4D97-AF65-F5344CB8AC3E}">
        <p14:creationId xmlns:p14="http://schemas.microsoft.com/office/powerpoint/2010/main" val="18616440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4571">
              <a:lnSpc>
                <a:spcPct val="100000"/>
              </a:lnSpc>
              <a:defRPr sz="3200" b="0" i="0" cap="none" baseline="0">
                <a:solidFill>
                  <a:srgbClr val="2F2F2F"/>
                </a:solidFill>
                <a:latin typeface="+mj-lt"/>
                <a:cs typeface="Segoe UI Semibold" panose="020B0502040204020203" pitchFamily="34" charset="0"/>
              </a:defRPr>
            </a:lvl1pPr>
          </a:lstStyle>
          <a:p>
            <a:r>
              <a:rPr lang="en-US" dirty="0"/>
              <a:t>What can you do with Power Automate?</a:t>
            </a:r>
          </a:p>
        </p:txBody>
      </p:sp>
      <p:sp>
        <p:nvSpPr>
          <p:cNvPr id="27" name="Text Placeholder 26">
            <a:extLst>
              <a:ext uri="{FF2B5EF4-FFF2-40B4-BE49-F238E27FC236}">
                <a16:creationId xmlns:a16="http://schemas.microsoft.com/office/drawing/2014/main" id="{3BD5547A-3630-43F1-8C66-88AEFCFDC785}"/>
              </a:ext>
            </a:extLst>
          </p:cNvPr>
          <p:cNvSpPr>
            <a:spLocks noGrp="1"/>
          </p:cNvSpPr>
          <p:nvPr>
            <p:ph type="body" sz="quarter" idx="20"/>
          </p:nvPr>
        </p:nvSpPr>
        <p:spPr>
          <a:xfrm>
            <a:off x="431095" y="1183948"/>
            <a:ext cx="11328812" cy="1338828"/>
          </a:xfrm>
        </p:spPr>
        <p:txBody>
          <a:bodyPr/>
          <a:lstStyle/>
          <a:p>
            <a:pPr marL="0" indent="0">
              <a:spcBef>
                <a:spcPts val="1800"/>
              </a:spcBef>
              <a:buNone/>
            </a:pPr>
            <a:r>
              <a:rPr lang="en-US" dirty="0"/>
              <a:t>Use Power Automate to automate workflows between your favorite applications and services, sync files, get notifications, collect data, and much more</a:t>
            </a:r>
          </a:p>
          <a:p>
            <a:pPr marL="0" indent="0">
              <a:spcBef>
                <a:spcPts val="1800"/>
              </a:spcBef>
              <a:buNone/>
            </a:pPr>
            <a:r>
              <a:rPr lang="en-US" dirty="0"/>
              <a:t>For example, you can automate these tasks:</a:t>
            </a:r>
          </a:p>
        </p:txBody>
      </p:sp>
      <p:sp>
        <p:nvSpPr>
          <p:cNvPr id="23" name="Text Placeholder 22">
            <a:extLst>
              <a:ext uri="{FF2B5EF4-FFF2-40B4-BE49-F238E27FC236}">
                <a16:creationId xmlns:a16="http://schemas.microsoft.com/office/drawing/2014/main" id="{57658A10-1643-4688-B129-7C1D8EAF69ED}"/>
              </a:ext>
            </a:extLst>
          </p:cNvPr>
          <p:cNvSpPr>
            <a:spLocks noGrp="1"/>
          </p:cNvSpPr>
          <p:nvPr>
            <p:ph type="body" sz="quarter" idx="11"/>
          </p:nvPr>
        </p:nvSpPr>
        <p:spPr>
          <a:xfrm>
            <a:off x="431096" y="2779541"/>
            <a:ext cx="2134053" cy="2456809"/>
          </a:xfrm>
        </p:spPr>
        <p:txBody>
          <a:bodyPr/>
          <a:lstStyle/>
          <a:p>
            <a:r>
              <a:rPr lang="en-US" sz="2000" b="0" dirty="0"/>
              <a:t>Automate an old desktop job estimating app that is still used</a:t>
            </a:r>
          </a:p>
        </p:txBody>
      </p:sp>
      <p:sp>
        <p:nvSpPr>
          <p:cNvPr id="24" name="Text Placeholder 23">
            <a:extLst>
              <a:ext uri="{FF2B5EF4-FFF2-40B4-BE49-F238E27FC236}">
                <a16:creationId xmlns:a16="http://schemas.microsoft.com/office/drawing/2014/main" id="{F9D7D2F8-E9DD-461A-9225-2A6257BACA87}"/>
              </a:ext>
            </a:extLst>
          </p:cNvPr>
          <p:cNvSpPr>
            <a:spLocks noGrp="1"/>
          </p:cNvSpPr>
          <p:nvPr>
            <p:ph type="body" sz="quarter" idx="15"/>
          </p:nvPr>
        </p:nvSpPr>
        <p:spPr>
          <a:xfrm>
            <a:off x="2729786" y="2778125"/>
            <a:ext cx="2134053" cy="2456809"/>
          </a:xfrm>
        </p:spPr>
        <p:txBody>
          <a:bodyPr/>
          <a:lstStyle/>
          <a:p>
            <a:r>
              <a:rPr lang="en-US" sz="2000" b="0" dirty="0"/>
              <a:t>Expire all estimates over 30 days old at the end of each day</a:t>
            </a:r>
          </a:p>
        </p:txBody>
      </p:sp>
      <p:sp>
        <p:nvSpPr>
          <p:cNvPr id="25" name="Text Placeholder 24">
            <a:extLst>
              <a:ext uri="{FF2B5EF4-FFF2-40B4-BE49-F238E27FC236}">
                <a16:creationId xmlns:a16="http://schemas.microsoft.com/office/drawing/2014/main" id="{0A16D968-BB38-4C62-BD2C-3B65C67F43AF}"/>
              </a:ext>
            </a:extLst>
          </p:cNvPr>
          <p:cNvSpPr>
            <a:spLocks noGrp="1"/>
          </p:cNvSpPr>
          <p:nvPr>
            <p:ph type="body" sz="quarter" idx="17"/>
          </p:nvPr>
        </p:nvSpPr>
        <p:spPr>
          <a:xfrm>
            <a:off x="5028476" y="2778125"/>
            <a:ext cx="2134053" cy="2456809"/>
          </a:xfrm>
        </p:spPr>
        <p:txBody>
          <a:bodyPr/>
          <a:lstStyle/>
          <a:p>
            <a:r>
              <a:rPr lang="en-US" sz="2000" b="0" dirty="0"/>
              <a:t>When a new estimate is created create follow up tasks for the account manager</a:t>
            </a:r>
          </a:p>
        </p:txBody>
      </p:sp>
      <p:sp>
        <p:nvSpPr>
          <p:cNvPr id="26" name="Text Placeholder 25">
            <a:extLst>
              <a:ext uri="{FF2B5EF4-FFF2-40B4-BE49-F238E27FC236}">
                <a16:creationId xmlns:a16="http://schemas.microsoft.com/office/drawing/2014/main" id="{BE1DEE3E-82B8-4866-B432-B15176F74736}"/>
              </a:ext>
            </a:extLst>
          </p:cNvPr>
          <p:cNvSpPr>
            <a:spLocks noGrp="1"/>
          </p:cNvSpPr>
          <p:nvPr>
            <p:ph type="body" sz="quarter" idx="19"/>
          </p:nvPr>
        </p:nvSpPr>
        <p:spPr>
          <a:xfrm>
            <a:off x="7327166" y="2778125"/>
            <a:ext cx="2134053" cy="2456809"/>
          </a:xfrm>
        </p:spPr>
        <p:txBody>
          <a:bodyPr/>
          <a:lstStyle/>
          <a:p>
            <a:r>
              <a:rPr lang="en-US" sz="2000" b="0" dirty="0"/>
              <a:t>When an estimate is accepted advance the stage of a business process</a:t>
            </a:r>
          </a:p>
        </p:txBody>
      </p:sp>
      <p:sp>
        <p:nvSpPr>
          <p:cNvPr id="28" name="Text Placeholder 27">
            <a:extLst>
              <a:ext uri="{FF2B5EF4-FFF2-40B4-BE49-F238E27FC236}">
                <a16:creationId xmlns:a16="http://schemas.microsoft.com/office/drawing/2014/main" id="{429A65E5-23DD-4373-8228-2C0902904472}"/>
              </a:ext>
            </a:extLst>
          </p:cNvPr>
          <p:cNvSpPr>
            <a:spLocks noGrp="1"/>
          </p:cNvSpPr>
          <p:nvPr>
            <p:ph type="body" sz="quarter" idx="21"/>
          </p:nvPr>
        </p:nvSpPr>
        <p:spPr>
          <a:xfrm>
            <a:off x="9625854" y="2778125"/>
            <a:ext cx="2134053" cy="2456809"/>
          </a:xfrm>
        </p:spPr>
        <p:txBody>
          <a:bodyPr/>
          <a:lstStyle/>
          <a:p>
            <a:r>
              <a:rPr lang="en-US" sz="2000" b="0" dirty="0"/>
              <a:t>Automate approval of a discount on an estimate</a:t>
            </a:r>
          </a:p>
        </p:txBody>
      </p:sp>
    </p:spTree>
    <p:extLst>
      <p:ext uri="{BB962C8B-B14F-4D97-AF65-F5344CB8AC3E}">
        <p14:creationId xmlns:p14="http://schemas.microsoft.com/office/powerpoint/2010/main" val="144184181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A367-6C13-4751-92B4-17B0230DFE54}"/>
              </a:ext>
            </a:extLst>
          </p:cNvPr>
          <p:cNvSpPr>
            <a:spLocks noGrp="1"/>
          </p:cNvSpPr>
          <p:nvPr>
            <p:ph type="title" idx="4294967295"/>
          </p:nvPr>
        </p:nvSpPr>
        <p:spPr>
          <a:xfrm>
            <a:off x="389106" y="395464"/>
            <a:ext cx="11235600" cy="539552"/>
          </a:xfrm>
        </p:spPr>
        <p:txBody>
          <a:bodyPr/>
          <a:lstStyle/>
          <a:p>
            <a:r>
              <a:rPr lang="en-IN" dirty="0">
                <a:solidFill>
                  <a:schemeClr val="tx1"/>
                </a:solidFill>
              </a:rPr>
              <a:t>Types of Power Automate flows</a:t>
            </a:r>
          </a:p>
        </p:txBody>
      </p:sp>
      <p:sp>
        <p:nvSpPr>
          <p:cNvPr id="60" name="TextBox 10">
            <a:extLst>
              <a:ext uri="{FF2B5EF4-FFF2-40B4-BE49-F238E27FC236}">
                <a16:creationId xmlns:a16="http://schemas.microsoft.com/office/drawing/2014/main" id="{A1F8D0FB-23E8-4FF2-B59B-8CA44FBDC03E}"/>
              </a:ext>
              <a:ext uri="{C183D7F6-B498-43B3-948B-1728B52AA6E4}">
                <adec:decorative xmlns:adec="http://schemas.microsoft.com/office/drawing/2017/decorative" val="0"/>
              </a:ext>
            </a:extLst>
          </p:cNvPr>
          <p:cNvSpPr txBox="1"/>
          <p:nvPr/>
        </p:nvSpPr>
        <p:spPr>
          <a:xfrm>
            <a:off x="285534" y="3539502"/>
            <a:ext cx="1720099" cy="707736"/>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3927"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Segoe UI Semibold"/>
                <a:ea typeface="+mn-ea"/>
                <a:cs typeface="+mn-cs"/>
              </a:rPr>
              <a:t>Automated flows</a:t>
            </a:r>
          </a:p>
        </p:txBody>
      </p:sp>
      <p:sp>
        <p:nvSpPr>
          <p:cNvPr id="3" name="Oval 2">
            <a:extLst>
              <a:ext uri="{FF2B5EF4-FFF2-40B4-BE49-F238E27FC236}">
                <a16:creationId xmlns:a16="http://schemas.microsoft.com/office/drawing/2014/main" id="{46023C0E-DD8F-490C-8B15-BB0480C56CE9}"/>
              </a:ext>
              <a:ext uri="{C183D7F6-B498-43B3-948B-1728B52AA6E4}">
                <adec:decorative xmlns:adec="http://schemas.microsoft.com/office/drawing/2017/decorative" val="1"/>
              </a:ext>
            </a:extLst>
          </p:cNvPr>
          <p:cNvSpPr/>
          <p:nvPr/>
        </p:nvSpPr>
        <p:spPr bwMode="auto">
          <a:xfrm>
            <a:off x="521490" y="1885906"/>
            <a:ext cx="1248188" cy="1263318"/>
          </a:xfrm>
          <a:prstGeom prst="ellipse">
            <a:avLst/>
          </a:prstGeom>
          <a:solidFill>
            <a:srgbClr val="DEEBF7"/>
          </a:solidFill>
          <a:ln w="38100">
            <a:solidFill>
              <a:schemeClr val="tx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44" name="TextBox 10">
            <a:extLst>
              <a:ext uri="{FF2B5EF4-FFF2-40B4-BE49-F238E27FC236}">
                <a16:creationId xmlns:a16="http://schemas.microsoft.com/office/drawing/2014/main" id="{519A8C5D-D437-4194-B4A9-15F8670AA180}"/>
              </a:ext>
            </a:extLst>
          </p:cNvPr>
          <p:cNvSpPr txBox="1"/>
          <p:nvPr/>
        </p:nvSpPr>
        <p:spPr>
          <a:xfrm>
            <a:off x="2354731" y="3537710"/>
            <a:ext cx="2366492" cy="707736"/>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3927"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Segoe UI Semibold"/>
                <a:ea typeface="+mn-ea"/>
                <a:cs typeface="+mn-cs"/>
              </a:rPr>
              <a:t>Instant </a:t>
            </a:r>
            <a:br>
              <a:rPr kumimoji="0" lang="en-US" sz="2400" b="0" i="0" u="none" strike="noStrike" kern="1200" cap="none" spc="0" normalizeH="0" baseline="0" noProof="0">
                <a:ln>
                  <a:noFill/>
                </a:ln>
                <a:solidFill>
                  <a:srgbClr val="000000"/>
                </a:solidFill>
                <a:effectLst/>
                <a:uLnTx/>
                <a:uFillTx/>
                <a:latin typeface="Segoe UI Semibold"/>
                <a:ea typeface="+mn-ea"/>
                <a:cs typeface="+mn-cs"/>
              </a:rPr>
            </a:br>
            <a:r>
              <a:rPr kumimoji="0" lang="en-US" sz="2400" b="0" i="0" u="none" strike="noStrike" kern="1200" cap="none" spc="0" normalizeH="0" baseline="0" noProof="0">
                <a:ln>
                  <a:noFill/>
                </a:ln>
                <a:solidFill>
                  <a:srgbClr val="000000"/>
                </a:solidFill>
                <a:effectLst/>
                <a:uLnTx/>
                <a:uFillTx/>
                <a:latin typeface="Segoe UI Semibold"/>
                <a:ea typeface="+mn-ea"/>
                <a:cs typeface="+mn-cs"/>
              </a:rPr>
              <a:t>flows</a:t>
            </a:r>
          </a:p>
        </p:txBody>
      </p:sp>
      <p:sp>
        <p:nvSpPr>
          <p:cNvPr id="42" name="Oval 41">
            <a:extLst>
              <a:ext uri="{FF2B5EF4-FFF2-40B4-BE49-F238E27FC236}">
                <a16:creationId xmlns:a16="http://schemas.microsoft.com/office/drawing/2014/main" id="{F82D18C6-154E-4BD8-8D91-0219A26EE62F}"/>
              </a:ext>
              <a:ext uri="{C183D7F6-B498-43B3-948B-1728B52AA6E4}">
                <adec:decorative xmlns:adec="http://schemas.microsoft.com/office/drawing/2017/decorative" val="1"/>
              </a:ext>
            </a:extLst>
          </p:cNvPr>
          <p:cNvSpPr/>
          <p:nvPr/>
        </p:nvSpPr>
        <p:spPr bwMode="auto">
          <a:xfrm>
            <a:off x="2961315" y="1883574"/>
            <a:ext cx="1248188" cy="1263318"/>
          </a:xfrm>
          <a:prstGeom prst="ellipse">
            <a:avLst/>
          </a:prstGeom>
          <a:solidFill>
            <a:srgbClr val="DEEBF7"/>
          </a:solidFill>
          <a:ln w="38100">
            <a:solidFill>
              <a:schemeClr val="tx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61" name="TextBox 10">
            <a:extLst>
              <a:ext uri="{FF2B5EF4-FFF2-40B4-BE49-F238E27FC236}">
                <a16:creationId xmlns:a16="http://schemas.microsoft.com/office/drawing/2014/main" id="{2DEB0F14-5019-49BD-BAF1-5A70C050084A}"/>
              </a:ext>
            </a:extLst>
          </p:cNvPr>
          <p:cNvSpPr txBox="1"/>
          <p:nvPr/>
        </p:nvSpPr>
        <p:spPr>
          <a:xfrm>
            <a:off x="4823660" y="3553896"/>
            <a:ext cx="2366492" cy="707736"/>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3927"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Segoe UI Semibold"/>
                <a:ea typeface="+mn-ea"/>
                <a:cs typeface="+mn-cs"/>
              </a:rPr>
              <a:t>Scheduled </a:t>
            </a:r>
            <a:br>
              <a:rPr kumimoji="0" lang="en-US" sz="2400" b="0" i="0" u="none" strike="noStrike" kern="1200" cap="none" spc="0" normalizeH="0" baseline="0" noProof="0">
                <a:ln>
                  <a:noFill/>
                </a:ln>
                <a:solidFill>
                  <a:srgbClr val="000000"/>
                </a:solidFill>
                <a:effectLst/>
                <a:uLnTx/>
                <a:uFillTx/>
                <a:latin typeface="Segoe UI Semibold"/>
                <a:ea typeface="+mn-ea"/>
                <a:cs typeface="+mn-cs"/>
              </a:rPr>
            </a:br>
            <a:r>
              <a:rPr kumimoji="0" lang="en-US" sz="2400" b="0" i="0" u="none" strike="noStrike" kern="1200" cap="none" spc="0" normalizeH="0" baseline="0" noProof="0">
                <a:ln>
                  <a:noFill/>
                </a:ln>
                <a:solidFill>
                  <a:srgbClr val="000000"/>
                </a:solidFill>
                <a:effectLst/>
                <a:uLnTx/>
                <a:uFillTx/>
                <a:latin typeface="Segoe UI Semibold"/>
                <a:ea typeface="+mn-ea"/>
                <a:cs typeface="+mn-cs"/>
              </a:rPr>
              <a:t>flows</a:t>
            </a:r>
          </a:p>
        </p:txBody>
      </p:sp>
      <p:sp>
        <p:nvSpPr>
          <p:cNvPr id="36" name="Oval 35">
            <a:extLst>
              <a:ext uri="{FF2B5EF4-FFF2-40B4-BE49-F238E27FC236}">
                <a16:creationId xmlns:a16="http://schemas.microsoft.com/office/drawing/2014/main" id="{9A1C0334-CFBF-4ABE-90C4-310C8CCED302}"/>
              </a:ext>
              <a:ext uri="{C183D7F6-B498-43B3-948B-1728B52AA6E4}">
                <adec:decorative xmlns:adec="http://schemas.microsoft.com/office/drawing/2017/decorative" val="1"/>
              </a:ext>
            </a:extLst>
          </p:cNvPr>
          <p:cNvSpPr/>
          <p:nvPr/>
        </p:nvSpPr>
        <p:spPr bwMode="auto">
          <a:xfrm>
            <a:off x="5398680" y="1885906"/>
            <a:ext cx="1248188" cy="1263318"/>
          </a:xfrm>
          <a:prstGeom prst="ellipse">
            <a:avLst/>
          </a:prstGeom>
          <a:solidFill>
            <a:srgbClr val="DEEBF7"/>
          </a:solidFill>
          <a:ln w="38100">
            <a:solidFill>
              <a:schemeClr val="tx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62" name="TextBox 10">
            <a:extLst>
              <a:ext uri="{FF2B5EF4-FFF2-40B4-BE49-F238E27FC236}">
                <a16:creationId xmlns:a16="http://schemas.microsoft.com/office/drawing/2014/main" id="{848DCA25-E42C-4B49-BC29-CDB0DD520073}"/>
              </a:ext>
            </a:extLst>
          </p:cNvPr>
          <p:cNvSpPr txBox="1"/>
          <p:nvPr/>
        </p:nvSpPr>
        <p:spPr>
          <a:xfrm>
            <a:off x="7464781" y="3537710"/>
            <a:ext cx="2046683" cy="707736"/>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3927"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Segoe UI Semibold"/>
                <a:ea typeface="+mn-ea"/>
                <a:cs typeface="+mn-cs"/>
              </a:rPr>
              <a:t>Business Process flows</a:t>
            </a:r>
          </a:p>
        </p:txBody>
      </p:sp>
      <p:sp>
        <p:nvSpPr>
          <p:cNvPr id="38" name="Oval 37">
            <a:extLst>
              <a:ext uri="{FF2B5EF4-FFF2-40B4-BE49-F238E27FC236}">
                <a16:creationId xmlns:a16="http://schemas.microsoft.com/office/drawing/2014/main" id="{A6F7B6B4-8936-48F7-8335-C39BE2CB5FD0}"/>
              </a:ext>
              <a:ext uri="{C183D7F6-B498-43B3-948B-1728B52AA6E4}">
                <adec:decorative xmlns:adec="http://schemas.microsoft.com/office/drawing/2017/decorative" val="1"/>
              </a:ext>
            </a:extLst>
          </p:cNvPr>
          <p:cNvSpPr/>
          <p:nvPr/>
        </p:nvSpPr>
        <p:spPr bwMode="auto">
          <a:xfrm>
            <a:off x="7824023" y="1883574"/>
            <a:ext cx="1248188" cy="1263318"/>
          </a:xfrm>
          <a:prstGeom prst="ellipse">
            <a:avLst/>
          </a:prstGeom>
          <a:solidFill>
            <a:srgbClr val="DEEBF7"/>
          </a:solidFill>
          <a:ln w="38100">
            <a:solidFill>
              <a:schemeClr val="tx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63" name="TextBox 10">
            <a:extLst>
              <a:ext uri="{FF2B5EF4-FFF2-40B4-BE49-F238E27FC236}">
                <a16:creationId xmlns:a16="http://schemas.microsoft.com/office/drawing/2014/main" id="{F6C0BC56-541C-465F-96E0-54CD172C057F}"/>
              </a:ext>
            </a:extLst>
          </p:cNvPr>
          <p:cNvSpPr txBox="1"/>
          <p:nvPr/>
        </p:nvSpPr>
        <p:spPr>
          <a:xfrm>
            <a:off x="10039827" y="3537710"/>
            <a:ext cx="1667266" cy="707736"/>
          </a:xfrm>
          <a:prstGeom prst="rect">
            <a:avLst/>
          </a:prstGeom>
          <a:noFill/>
        </p:spPr>
        <p:txBody>
          <a:bodyPr wrap="square" lIns="0" tIns="0" rIns="0" bIns="0" rtlCol="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3927"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Semibold"/>
                <a:ea typeface="+mn-ea"/>
                <a:cs typeface="+mn-cs"/>
              </a:rPr>
              <a:t>Desktop flows</a:t>
            </a:r>
          </a:p>
        </p:txBody>
      </p:sp>
      <p:sp>
        <p:nvSpPr>
          <p:cNvPr id="43" name="Oval 42">
            <a:extLst>
              <a:ext uri="{FF2B5EF4-FFF2-40B4-BE49-F238E27FC236}">
                <a16:creationId xmlns:a16="http://schemas.microsoft.com/office/drawing/2014/main" id="{71E4C4EE-ECE5-4DEB-845D-9B96F96B9ACD}"/>
              </a:ext>
              <a:ext uri="{C183D7F6-B498-43B3-948B-1728B52AA6E4}">
                <adec:decorative xmlns:adec="http://schemas.microsoft.com/office/drawing/2017/decorative" val="1"/>
              </a:ext>
            </a:extLst>
          </p:cNvPr>
          <p:cNvSpPr/>
          <p:nvPr/>
        </p:nvSpPr>
        <p:spPr bwMode="auto">
          <a:xfrm>
            <a:off x="10249366" y="1883574"/>
            <a:ext cx="1248188" cy="1263318"/>
          </a:xfrm>
          <a:prstGeom prst="ellipse">
            <a:avLst/>
          </a:prstGeom>
          <a:solidFill>
            <a:srgbClr val="DEEBF7"/>
          </a:solidFill>
          <a:ln w="38100">
            <a:solidFill>
              <a:schemeClr val="tx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aphicFrame>
        <p:nvGraphicFramePr>
          <p:cNvPr id="6" name="Object 5">
            <a:extLst>
              <a:ext uri="{FF2B5EF4-FFF2-40B4-BE49-F238E27FC236}">
                <a16:creationId xmlns:a16="http://schemas.microsoft.com/office/drawing/2014/main" id="{E782DA28-8BF5-476F-8401-1671AB253005}"/>
              </a:ext>
              <a:ext uri="{C183D7F6-B498-43B3-948B-1728B52AA6E4}">
                <adec:decorative xmlns:adec="http://schemas.microsoft.com/office/drawing/2017/decorative" val="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6" name="Object 5">
                        <a:extLst>
                          <a:ext uri="{FF2B5EF4-FFF2-40B4-BE49-F238E27FC236}">
                            <a16:creationId xmlns:a16="http://schemas.microsoft.com/office/drawing/2014/main" id="{E782DA28-8BF5-476F-8401-1671AB253005}"/>
                          </a:ext>
                          <a:ext uri="{C183D7F6-B498-43B3-948B-1728B52AA6E4}">
                            <adec:decorative xmlns:adec="http://schemas.microsoft.com/office/drawing/2017/decorative" val="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cxnSp>
        <p:nvCxnSpPr>
          <p:cNvPr id="52" name="Straight Connector 51">
            <a:extLst>
              <a:ext uri="{FF2B5EF4-FFF2-40B4-BE49-F238E27FC236}">
                <a16:creationId xmlns:a16="http://schemas.microsoft.com/office/drawing/2014/main" id="{3BB86B77-C41F-40B2-A0EC-8A13C306EEB8}"/>
              </a:ext>
              <a:ext uri="{C183D7F6-B498-43B3-948B-1728B52AA6E4}">
                <adec:decorative xmlns:adec="http://schemas.microsoft.com/office/drawing/2017/decorative" val="1"/>
              </a:ext>
            </a:extLst>
          </p:cNvPr>
          <p:cNvCxnSpPr>
            <a:cxnSpLocks/>
          </p:cNvCxnSpPr>
          <p:nvPr/>
        </p:nvCxnSpPr>
        <p:spPr>
          <a:xfrm>
            <a:off x="0" y="2517565"/>
            <a:ext cx="12192000" cy="1"/>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20C35DD-3681-496E-A714-5128EF339BE9}"/>
              </a:ext>
              <a:ext uri="{C183D7F6-B498-43B3-948B-1728B52AA6E4}">
                <adec:decorative xmlns:adec="http://schemas.microsoft.com/office/drawing/2017/decorative" val="1"/>
              </a:ext>
            </a:extLst>
          </p:cNvPr>
          <p:cNvCxnSpPr/>
          <p:nvPr/>
        </p:nvCxnSpPr>
        <p:spPr>
          <a:xfrm>
            <a:off x="2321922" y="2517565"/>
            <a:ext cx="0" cy="2941981"/>
          </a:xfrm>
          <a:prstGeom prst="straightConnector1">
            <a:avLst/>
          </a:prstGeom>
          <a:ln>
            <a:solidFill>
              <a:schemeClr val="bg1">
                <a:lumMod val="75000"/>
              </a:schemeClr>
            </a:solidFill>
            <a:headEnd type="none" w="lg"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F3C435C-62A2-4715-9FEF-6C82721E4DA0}"/>
              </a:ext>
              <a:ext uri="{C183D7F6-B498-43B3-948B-1728B52AA6E4}">
                <adec:decorative xmlns:adec="http://schemas.microsoft.com/office/drawing/2017/decorative" val="1"/>
              </a:ext>
            </a:extLst>
          </p:cNvPr>
          <p:cNvCxnSpPr/>
          <p:nvPr/>
        </p:nvCxnSpPr>
        <p:spPr>
          <a:xfrm>
            <a:off x="4754031" y="2517565"/>
            <a:ext cx="0" cy="2941981"/>
          </a:xfrm>
          <a:prstGeom prst="straightConnector1">
            <a:avLst/>
          </a:prstGeom>
          <a:ln>
            <a:solidFill>
              <a:schemeClr val="bg1">
                <a:lumMod val="75000"/>
              </a:schemeClr>
            </a:solidFill>
            <a:headEnd type="none" w="lg"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5A9102E-CE34-4112-A343-DB736653C91A}"/>
              </a:ext>
              <a:ext uri="{C183D7F6-B498-43B3-948B-1728B52AA6E4}">
                <adec:decorative xmlns:adec="http://schemas.microsoft.com/office/drawing/2017/decorative" val="1"/>
              </a:ext>
            </a:extLst>
          </p:cNvPr>
          <p:cNvCxnSpPr/>
          <p:nvPr/>
        </p:nvCxnSpPr>
        <p:spPr>
          <a:xfrm>
            <a:off x="9725773" y="2515233"/>
            <a:ext cx="0" cy="2941981"/>
          </a:xfrm>
          <a:prstGeom prst="straightConnector1">
            <a:avLst/>
          </a:prstGeom>
          <a:ln>
            <a:solidFill>
              <a:schemeClr val="bg1">
                <a:lumMod val="75000"/>
              </a:schemeClr>
            </a:solidFill>
            <a:headEnd type="none" w="lg" len="med"/>
            <a:tailEnd type="oval"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AF0E91C-5294-4757-A3CF-F7F62AAD4A0A}"/>
              </a:ext>
              <a:ext uri="{C183D7F6-B498-43B3-948B-1728B52AA6E4}">
                <adec:decorative xmlns:adec="http://schemas.microsoft.com/office/drawing/2017/decorative" val="1"/>
              </a:ext>
            </a:extLst>
          </p:cNvPr>
          <p:cNvCxnSpPr/>
          <p:nvPr/>
        </p:nvCxnSpPr>
        <p:spPr>
          <a:xfrm>
            <a:off x="7259780" y="2517565"/>
            <a:ext cx="0" cy="2941981"/>
          </a:xfrm>
          <a:prstGeom prst="straightConnector1">
            <a:avLst/>
          </a:prstGeom>
          <a:ln>
            <a:solidFill>
              <a:schemeClr val="bg1">
                <a:lumMod val="75000"/>
              </a:schemeClr>
            </a:solidFill>
            <a:headEnd type="none" w="lg" len="med"/>
            <a:tailEnd type="oval" w="med" len="med"/>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7EAFA048-7EEB-402E-9178-9FA76C477E25}"/>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7654" y="2115300"/>
            <a:ext cx="914400" cy="914400"/>
          </a:xfrm>
          <a:prstGeom prst="rect">
            <a:avLst/>
          </a:prstGeom>
        </p:spPr>
      </p:pic>
      <p:pic>
        <p:nvPicPr>
          <p:cNvPr id="9" name="Graphic 8">
            <a:extLst>
              <a:ext uri="{FF2B5EF4-FFF2-40B4-BE49-F238E27FC236}">
                <a16:creationId xmlns:a16="http://schemas.microsoft.com/office/drawing/2014/main" id="{770147D8-96D1-49B1-AC61-2013141C8B00}"/>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34391" y="2014788"/>
            <a:ext cx="914400" cy="914400"/>
          </a:xfrm>
          <a:prstGeom prst="rect">
            <a:avLst/>
          </a:prstGeom>
        </p:spPr>
      </p:pic>
      <p:pic>
        <p:nvPicPr>
          <p:cNvPr id="11" name="Graphic 10">
            <a:extLst>
              <a:ext uri="{FF2B5EF4-FFF2-40B4-BE49-F238E27FC236}">
                <a16:creationId xmlns:a16="http://schemas.microsoft.com/office/drawing/2014/main" id="{8B5B5CCB-2998-413C-B311-4C67C2F35876}"/>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588668" y="2014788"/>
            <a:ext cx="914400" cy="914400"/>
          </a:xfrm>
          <a:prstGeom prst="rect">
            <a:avLst/>
          </a:prstGeom>
        </p:spPr>
      </p:pic>
      <p:pic>
        <p:nvPicPr>
          <p:cNvPr id="14" name="Graphic 13">
            <a:extLst>
              <a:ext uri="{FF2B5EF4-FFF2-40B4-BE49-F238E27FC236}">
                <a16:creationId xmlns:a16="http://schemas.microsoft.com/office/drawing/2014/main" id="{AE025560-D23C-4C60-AE47-79BFB8E97D38}"/>
              </a:ext>
              <a:ext uri="{C183D7F6-B498-43B3-948B-1728B52AA6E4}">
                <adec:decorative xmlns:adec="http://schemas.microsoft.com/office/drawing/2017/decorative" val="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473177" y="2058033"/>
            <a:ext cx="914400" cy="914400"/>
          </a:xfrm>
          <a:prstGeom prst="rect">
            <a:avLst/>
          </a:prstGeom>
        </p:spPr>
      </p:pic>
      <p:pic>
        <p:nvPicPr>
          <p:cNvPr id="16" name="Graphic 15">
            <a:extLst>
              <a:ext uri="{FF2B5EF4-FFF2-40B4-BE49-F238E27FC236}">
                <a16:creationId xmlns:a16="http://schemas.microsoft.com/office/drawing/2014/main" id="{63FD9543-1996-4C93-8CFD-BAA01B136DB5}"/>
              </a:ext>
              <a:ext uri="{C183D7F6-B498-43B3-948B-1728B52AA6E4}">
                <adec:decorative xmlns:adec="http://schemas.microsoft.com/office/drawing/2017/decorative" val="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030923" y="2058033"/>
            <a:ext cx="914400" cy="914400"/>
          </a:xfrm>
          <a:prstGeom prst="rect">
            <a:avLst/>
          </a:prstGeom>
        </p:spPr>
      </p:pic>
      <p:sp>
        <p:nvSpPr>
          <p:cNvPr id="4" name="Rectangle 3">
            <a:extLst>
              <a:ext uri="{FF2B5EF4-FFF2-40B4-BE49-F238E27FC236}">
                <a16:creationId xmlns:a16="http://schemas.microsoft.com/office/drawing/2014/main" id="{15D3B5EE-C869-4ABA-BBD4-E58AFAFE9479}"/>
              </a:ext>
            </a:extLst>
          </p:cNvPr>
          <p:cNvSpPr/>
          <p:nvPr/>
        </p:nvSpPr>
        <p:spPr>
          <a:xfrm>
            <a:off x="1954924" y="4768941"/>
            <a:ext cx="3279228" cy="399379"/>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Cloud flows</a:t>
            </a:r>
          </a:p>
        </p:txBody>
      </p:sp>
      <p:sp>
        <p:nvSpPr>
          <p:cNvPr id="5" name="Arrow: Right 4">
            <a:extLst>
              <a:ext uri="{FF2B5EF4-FFF2-40B4-BE49-F238E27FC236}">
                <a16:creationId xmlns:a16="http://schemas.microsoft.com/office/drawing/2014/main" id="{01323896-CDF6-4120-8108-31E9C8BF2555}"/>
              </a:ext>
              <a:ext uri="{C183D7F6-B498-43B3-948B-1728B52AA6E4}">
                <adec:decorative xmlns:adec="http://schemas.microsoft.com/office/drawing/2017/decorative" val="1"/>
              </a:ext>
            </a:extLst>
          </p:cNvPr>
          <p:cNvSpPr/>
          <p:nvPr/>
        </p:nvSpPr>
        <p:spPr>
          <a:xfrm>
            <a:off x="5234921" y="4573175"/>
            <a:ext cx="891761" cy="79091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545F83E9-1401-41CC-9BEF-F8AF08F5988E}"/>
              </a:ext>
              <a:ext uri="{C183D7F6-B498-43B3-948B-1728B52AA6E4}">
                <adec:decorative xmlns:adec="http://schemas.microsoft.com/office/drawing/2017/decorative" val="1"/>
              </a:ext>
            </a:extLst>
          </p:cNvPr>
          <p:cNvSpPr/>
          <p:nvPr/>
        </p:nvSpPr>
        <p:spPr>
          <a:xfrm rot="10800000">
            <a:off x="1062778" y="4573175"/>
            <a:ext cx="891761" cy="790910"/>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873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4970EA-30CF-4E9D-BD6A-02E275A5C692}"/>
              </a:ext>
              <a:ext uri="{C183D7F6-B498-43B3-948B-1728B52AA6E4}">
                <adec:decorative xmlns:adec="http://schemas.microsoft.com/office/drawing/2017/decorative" val="1"/>
              </a:ext>
            </a:extLst>
          </p:cNvPr>
          <p:cNvSpPr/>
          <p:nvPr/>
        </p:nvSpPr>
        <p:spPr bwMode="auto">
          <a:xfrm>
            <a:off x="5049673" y="1591510"/>
            <a:ext cx="6560802" cy="3894890"/>
          </a:xfrm>
          <a:prstGeom prst="rect">
            <a:avLst/>
          </a:prstGeom>
          <a:ln w="19050">
            <a:solidFill>
              <a:srgbClr val="7B6507"/>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Subtitle">
            <a:extLst>
              <a:ext uri="{FF2B5EF4-FFF2-40B4-BE49-F238E27FC236}">
                <a16:creationId xmlns:a16="http://schemas.microsoft.com/office/drawing/2014/main" id="{00CB5834-AB85-46C7-B53B-3223ED99A578}"/>
              </a:ext>
            </a:extLst>
          </p:cNvPr>
          <p:cNvSpPr txBox="1">
            <a:spLocks/>
          </p:cNvSpPr>
          <p:nvPr/>
        </p:nvSpPr>
        <p:spPr>
          <a:xfrm>
            <a:off x="429621" y="1591510"/>
            <a:ext cx="4497221" cy="3894890"/>
          </a:xfrm>
          <a:prstGeom prst="rect">
            <a:avLst/>
          </a:prstGeom>
          <a:solidFill>
            <a:schemeClr val="bg1">
              <a:lumMod val="95000"/>
            </a:schemeClr>
          </a:solidFill>
          <a:ln>
            <a:noFill/>
          </a:ln>
        </p:spPr>
        <p:txBody>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Every flow has two main parts:</a:t>
            </a:r>
          </a:p>
          <a:p>
            <a:pPr marL="0" indent="0">
              <a:buNone/>
            </a:pPr>
            <a:r>
              <a:rPr lang="en-US" sz="2000" b="1" dirty="0"/>
              <a:t>A Trigger </a:t>
            </a:r>
          </a:p>
          <a:p>
            <a:pPr marL="0" indent="0">
              <a:spcBef>
                <a:spcPts val="0"/>
              </a:spcBef>
              <a:spcAft>
                <a:spcPts val="0"/>
              </a:spcAft>
              <a:buNone/>
            </a:pPr>
            <a:r>
              <a:rPr lang="en-US" sz="2000" dirty="0">
                <a:latin typeface="+mn-lt"/>
              </a:rPr>
              <a:t>The starting action of the flow such</a:t>
            </a:r>
            <a:br>
              <a:rPr lang="en-US" sz="2000" dirty="0">
                <a:latin typeface="+mn-lt"/>
              </a:rPr>
            </a:br>
            <a:r>
              <a:rPr lang="en-US" sz="2000" dirty="0">
                <a:latin typeface="+mn-lt"/>
              </a:rPr>
              <a:t>as new email arriving in your inbox or a new item being added to a SharePoint list</a:t>
            </a:r>
          </a:p>
          <a:p>
            <a:pPr marL="0" indent="0">
              <a:spcBef>
                <a:spcPts val="0"/>
              </a:spcBef>
              <a:spcAft>
                <a:spcPts val="0"/>
              </a:spcAft>
              <a:buNone/>
            </a:pPr>
            <a:endParaRPr lang="en-US" sz="2000" dirty="0"/>
          </a:p>
          <a:p>
            <a:pPr marL="0" indent="0">
              <a:buNone/>
            </a:pPr>
            <a:r>
              <a:rPr lang="en-US" sz="1800" b="1" dirty="0"/>
              <a:t>One or more Actions</a:t>
            </a:r>
          </a:p>
          <a:p>
            <a:pPr marL="0" indent="0">
              <a:spcBef>
                <a:spcPts val="0"/>
              </a:spcBef>
              <a:spcAft>
                <a:spcPts val="0"/>
              </a:spcAft>
              <a:buNone/>
            </a:pPr>
            <a:r>
              <a:rPr lang="en-US" sz="1800" dirty="0">
                <a:latin typeface="+mn-lt"/>
              </a:rPr>
              <a:t>What you want to happen when a trigger is invoked such as  start the action of creating a new file on OneDrive for Business</a:t>
            </a:r>
          </a:p>
          <a:p>
            <a:pPr marL="0" indent="0">
              <a:spcBef>
                <a:spcPts val="0"/>
              </a:spcBef>
              <a:spcAft>
                <a:spcPts val="0"/>
              </a:spcAft>
              <a:buNone/>
            </a:pPr>
            <a:endParaRPr lang="en-US" sz="2000" dirty="0">
              <a:latin typeface="+mn-lt"/>
            </a:endParaRPr>
          </a:p>
        </p:txBody>
      </p:sp>
      <p:pic>
        <p:nvPicPr>
          <p:cNvPr id="4" name="Picture 3">
            <a:extLst>
              <a:ext uri="{FF2B5EF4-FFF2-40B4-BE49-F238E27FC236}">
                <a16:creationId xmlns:a16="http://schemas.microsoft.com/office/drawing/2014/main" id="{593CC6C0-055A-4011-8E34-25E012FF30F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443950" y="2302296"/>
            <a:ext cx="3657467" cy="1921094"/>
          </a:xfrm>
          <a:prstGeom prst="rect">
            <a:avLst/>
          </a:prstGeom>
          <a:ln>
            <a:solidFill>
              <a:schemeClr val="tx1"/>
            </a:solidFill>
          </a:ln>
        </p:spPr>
      </p:pic>
      <p:sp>
        <p:nvSpPr>
          <p:cNvPr id="7" name="Arrow: Right 6">
            <a:extLst>
              <a:ext uri="{FF2B5EF4-FFF2-40B4-BE49-F238E27FC236}">
                <a16:creationId xmlns:a16="http://schemas.microsoft.com/office/drawing/2014/main" id="{320D56E5-E131-4513-A6BC-3381D9283360}"/>
              </a:ext>
              <a:ext uri="{C183D7F6-B498-43B3-948B-1728B52AA6E4}">
                <adec:decorative xmlns:adec="http://schemas.microsoft.com/office/drawing/2017/decorative" val="1"/>
              </a:ext>
            </a:extLst>
          </p:cNvPr>
          <p:cNvSpPr/>
          <p:nvPr/>
        </p:nvSpPr>
        <p:spPr bwMode="auto">
          <a:xfrm>
            <a:off x="5117913" y="2329004"/>
            <a:ext cx="1266945" cy="988828"/>
          </a:xfrm>
          <a:prstGeom prst="rightArrow">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1" name="Arrow: Right 10">
            <a:extLst>
              <a:ext uri="{FF2B5EF4-FFF2-40B4-BE49-F238E27FC236}">
                <a16:creationId xmlns:a16="http://schemas.microsoft.com/office/drawing/2014/main" id="{D7EB48A8-7CE5-40D5-829F-625280F19DBF}"/>
              </a:ext>
              <a:ext uri="{C183D7F6-B498-43B3-948B-1728B52AA6E4}">
                <adec:decorative xmlns:adec="http://schemas.microsoft.com/office/drawing/2017/decorative" val="1"/>
              </a:ext>
            </a:extLst>
          </p:cNvPr>
          <p:cNvSpPr/>
          <p:nvPr/>
        </p:nvSpPr>
        <p:spPr bwMode="auto">
          <a:xfrm rot="10800000">
            <a:off x="10121173" y="2754782"/>
            <a:ext cx="1431115" cy="988828"/>
          </a:xfrm>
          <a:prstGeom prst="rightArrow">
            <a:avLst/>
          </a:prstGeom>
          <a:solidFill>
            <a:srgbClr val="0B556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3" name="TextBox 12">
            <a:extLst>
              <a:ext uri="{FF2B5EF4-FFF2-40B4-BE49-F238E27FC236}">
                <a16:creationId xmlns:a16="http://schemas.microsoft.com/office/drawing/2014/main" id="{797A4C69-FEEE-4671-8263-30350F858D9A}"/>
              </a:ext>
            </a:extLst>
          </p:cNvPr>
          <p:cNvSpPr txBox="1"/>
          <p:nvPr/>
        </p:nvSpPr>
        <p:spPr>
          <a:xfrm>
            <a:off x="5228338" y="2669529"/>
            <a:ext cx="790409" cy="307777"/>
          </a:xfrm>
          <a:prstGeom prst="rect">
            <a:avLst/>
          </a:prstGeom>
          <a:noFill/>
        </p:spPr>
        <p:txBody>
          <a:bodyPr wrap="none" lIns="0" tIns="0" rIns="0" bIns="0" rtlCol="0">
            <a:spAutoFit/>
          </a:bodyPr>
          <a:lstStyle/>
          <a:p>
            <a:pPr algn="l"/>
            <a:r>
              <a:rPr lang="en-US" sz="2000" dirty="0">
                <a:solidFill>
                  <a:schemeClr val="bg1"/>
                </a:solidFill>
              </a:rPr>
              <a:t>Trigger</a:t>
            </a:r>
          </a:p>
        </p:txBody>
      </p:sp>
      <p:sp>
        <p:nvSpPr>
          <p:cNvPr id="15" name="TextBox 14">
            <a:extLst>
              <a:ext uri="{FF2B5EF4-FFF2-40B4-BE49-F238E27FC236}">
                <a16:creationId xmlns:a16="http://schemas.microsoft.com/office/drawing/2014/main" id="{6D781FA0-4F46-4E7F-B797-30B3D0663926}"/>
              </a:ext>
            </a:extLst>
          </p:cNvPr>
          <p:cNvSpPr txBox="1"/>
          <p:nvPr/>
        </p:nvSpPr>
        <p:spPr>
          <a:xfrm>
            <a:off x="10495373" y="3081659"/>
            <a:ext cx="729367" cy="307777"/>
          </a:xfrm>
          <a:prstGeom prst="rect">
            <a:avLst/>
          </a:prstGeom>
          <a:noFill/>
        </p:spPr>
        <p:txBody>
          <a:bodyPr wrap="none" lIns="0" tIns="0" rIns="0" bIns="0" rtlCol="0">
            <a:spAutoFit/>
          </a:bodyPr>
          <a:lstStyle/>
          <a:p>
            <a:pPr algn="l"/>
            <a:r>
              <a:rPr lang="en-US" sz="2000" dirty="0">
                <a:solidFill>
                  <a:schemeClr val="bg1"/>
                </a:solidFill>
              </a:rPr>
              <a:t>Action</a:t>
            </a:r>
          </a:p>
        </p:txBody>
      </p:sp>
      <p:sp>
        <p:nvSpPr>
          <p:cNvPr id="16" name="Title 15">
            <a:extLst>
              <a:ext uri="{FF2B5EF4-FFF2-40B4-BE49-F238E27FC236}">
                <a16:creationId xmlns:a16="http://schemas.microsoft.com/office/drawing/2014/main" id="{72FB7E8C-C1D7-47CF-AC6F-DF1CC61CE2AB}"/>
              </a:ext>
            </a:extLst>
          </p:cNvPr>
          <p:cNvSpPr>
            <a:spLocks noGrp="1"/>
          </p:cNvSpPr>
          <p:nvPr>
            <p:ph type="title" idx="4294967295"/>
          </p:nvPr>
        </p:nvSpPr>
        <p:spPr/>
        <p:txBody>
          <a:bodyPr/>
          <a:lstStyle/>
          <a:p>
            <a:r>
              <a:rPr lang="en-US" dirty="0"/>
              <a:t>Key concepts</a:t>
            </a:r>
          </a:p>
        </p:txBody>
      </p:sp>
    </p:spTree>
    <p:extLst>
      <p:ext uri="{BB962C8B-B14F-4D97-AF65-F5344CB8AC3E}">
        <p14:creationId xmlns:p14="http://schemas.microsoft.com/office/powerpoint/2010/main" val="38260036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92443"/>
          </a:xfrm>
        </p:spPr>
        <p:txBody>
          <a:bodyPr/>
          <a:lstStyle/>
          <a:p>
            <a:r>
              <a:rPr lang="en-US" sz="3200" dirty="0"/>
              <a:t>Automation</a:t>
            </a:r>
          </a:p>
        </p:txBody>
      </p:sp>
      <p:sp>
        <p:nvSpPr>
          <p:cNvPr id="2" name="Text Placeholder 1">
            <a:extLst>
              <a:ext uri="{FF2B5EF4-FFF2-40B4-BE49-F238E27FC236}">
                <a16:creationId xmlns:a16="http://schemas.microsoft.com/office/drawing/2014/main" id="{B6B6B67B-5758-4C39-8DC7-3B780C245984}"/>
              </a:ext>
            </a:extLst>
          </p:cNvPr>
          <p:cNvSpPr>
            <a:spLocks noGrp="1"/>
          </p:cNvSpPr>
          <p:nvPr>
            <p:ph type="body" sz="quarter" idx="10"/>
          </p:nvPr>
        </p:nvSpPr>
        <p:spPr>
          <a:xfrm>
            <a:off x="2347591" y="1548765"/>
            <a:ext cx="3388996" cy="3388996"/>
          </a:xfrm>
          <a:solidFill>
            <a:schemeClr val="bg1">
              <a:lumMod val="95000"/>
            </a:schemeClr>
          </a:solidFill>
        </p:spPr>
        <p:txBody>
          <a:bodyPr/>
          <a:lstStyle/>
          <a:p>
            <a:pPr marL="228600" lvl="1" indent="0" algn="ctr">
              <a:buNone/>
            </a:pPr>
            <a:r>
              <a:rPr lang="en-US" sz="2800" dirty="0">
                <a:latin typeface="+mj-lt"/>
              </a:rPr>
              <a:t>Dataverse automation choices</a:t>
            </a:r>
          </a:p>
        </p:txBody>
      </p:sp>
      <p:sp>
        <p:nvSpPr>
          <p:cNvPr id="3" name="Text Placeholder 2">
            <a:extLst>
              <a:ext uri="{FF2B5EF4-FFF2-40B4-BE49-F238E27FC236}">
                <a16:creationId xmlns:a16="http://schemas.microsoft.com/office/drawing/2014/main" id="{F6F0B6C6-8460-4789-9377-A451F0E35CA9}"/>
              </a:ext>
            </a:extLst>
          </p:cNvPr>
          <p:cNvSpPr>
            <a:spLocks noGrp="1"/>
          </p:cNvSpPr>
          <p:nvPr>
            <p:ph type="body" sz="quarter" idx="11"/>
          </p:nvPr>
        </p:nvSpPr>
        <p:spPr>
          <a:xfrm>
            <a:off x="6298623" y="1548765"/>
            <a:ext cx="3388996" cy="3388996"/>
          </a:xfrm>
          <a:solidFill>
            <a:schemeClr val="bg1">
              <a:lumMod val="95000"/>
            </a:schemeClr>
          </a:solidFill>
        </p:spPr>
        <p:txBody>
          <a:bodyPr/>
          <a:lstStyle/>
          <a:p>
            <a:pPr marL="228600" lvl="1" indent="0" algn="ctr">
              <a:buNone/>
            </a:pPr>
            <a:r>
              <a:rPr lang="en-US" sz="2800" dirty="0">
                <a:latin typeface="+mj-lt"/>
              </a:rPr>
              <a:t>Getting started with Power Automate</a:t>
            </a:r>
          </a:p>
        </p:txBody>
      </p:sp>
    </p:spTree>
    <p:extLst>
      <p:ext uri="{BB962C8B-B14F-4D97-AF65-F5344CB8AC3E}">
        <p14:creationId xmlns:p14="http://schemas.microsoft.com/office/powerpoint/2010/main" val="153399156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2B0D26-688D-42B8-8A64-BE6BA1BCF593}"/>
              </a:ext>
              <a:ext uri="{C183D7F6-B498-43B3-948B-1728B52AA6E4}">
                <adec:decorative xmlns:adec="http://schemas.microsoft.com/office/drawing/2017/decorative" val="1"/>
              </a:ext>
            </a:extLst>
          </p:cNvPr>
          <p:cNvSpPr/>
          <p:nvPr/>
        </p:nvSpPr>
        <p:spPr bwMode="auto">
          <a:xfrm>
            <a:off x="641445" y="1002207"/>
            <a:ext cx="11118466" cy="4989160"/>
          </a:xfrm>
          <a:prstGeom prst="rect">
            <a:avLst/>
          </a:prstGeom>
          <a:ln w="19050">
            <a:solidFill>
              <a:srgbClr val="7B6507"/>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579B319F-B395-4F3E-93BB-B58E02D3D2F7}"/>
              </a:ext>
            </a:extLst>
          </p:cNvPr>
          <p:cNvSpPr>
            <a:spLocks noGrp="1"/>
          </p:cNvSpPr>
          <p:nvPr>
            <p:ph type="title"/>
          </p:nvPr>
        </p:nvSpPr>
        <p:spPr/>
        <p:txBody>
          <a:bodyPr/>
          <a:lstStyle/>
          <a:p>
            <a:r>
              <a:rPr lang="en-US" dirty="0"/>
              <a:t>Example – Follow up on a message</a:t>
            </a:r>
          </a:p>
        </p:txBody>
      </p:sp>
      <p:pic>
        <p:nvPicPr>
          <p:cNvPr id="8" name="Picture 7">
            <a:extLst>
              <a:ext uri="{FF2B5EF4-FFF2-40B4-BE49-F238E27FC236}">
                <a16:creationId xmlns:a16="http://schemas.microsoft.com/office/drawing/2014/main" id="{8A2D850C-B8E3-44D6-8C61-441915DBD7B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107841" y="1120690"/>
            <a:ext cx="5976318" cy="4852683"/>
          </a:xfrm>
          <a:prstGeom prst="rect">
            <a:avLst/>
          </a:prstGeom>
          <a:ln>
            <a:solidFill>
              <a:schemeClr val="tx1"/>
            </a:solidFill>
          </a:ln>
        </p:spPr>
      </p:pic>
    </p:spTree>
    <p:extLst>
      <p:ext uri="{BB962C8B-B14F-4D97-AF65-F5344CB8AC3E}">
        <p14:creationId xmlns:p14="http://schemas.microsoft.com/office/powerpoint/2010/main" val="154458406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FF84AA-2890-4F49-A656-6A3CFC8D4D33}"/>
              </a:ext>
              <a:ext uri="{C183D7F6-B498-43B3-948B-1728B52AA6E4}">
                <adec:decorative xmlns:adec="http://schemas.microsoft.com/office/drawing/2017/decorative" val="1"/>
              </a:ext>
            </a:extLst>
          </p:cNvPr>
          <p:cNvSpPr/>
          <p:nvPr/>
        </p:nvSpPr>
        <p:spPr bwMode="auto">
          <a:xfrm>
            <a:off x="586390" y="2210937"/>
            <a:ext cx="11018520" cy="3575714"/>
          </a:xfrm>
          <a:prstGeom prst="rect">
            <a:avLst/>
          </a:prstGeom>
          <a:ln w="19050">
            <a:solidFill>
              <a:srgbClr val="7B6507"/>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C3247C88-46D0-4BD8-9132-DA1D598A60C3}"/>
              </a:ext>
            </a:extLst>
          </p:cNvPr>
          <p:cNvSpPr>
            <a:spLocks noGrp="1"/>
          </p:cNvSpPr>
          <p:nvPr>
            <p:ph type="title"/>
          </p:nvPr>
        </p:nvSpPr>
        <p:spPr/>
        <p:txBody>
          <a:bodyPr/>
          <a:lstStyle/>
          <a:p>
            <a:r>
              <a:rPr lang="en-US" dirty="0"/>
              <a:t>Templates</a:t>
            </a:r>
          </a:p>
        </p:txBody>
      </p:sp>
      <p:sp>
        <p:nvSpPr>
          <p:cNvPr id="7" name="Text Placeholder 6">
            <a:extLst>
              <a:ext uri="{FF2B5EF4-FFF2-40B4-BE49-F238E27FC236}">
                <a16:creationId xmlns:a16="http://schemas.microsoft.com/office/drawing/2014/main" id="{0CA65CAE-3E37-4152-8E7E-260EBD23B246}"/>
              </a:ext>
            </a:extLst>
          </p:cNvPr>
          <p:cNvSpPr>
            <a:spLocks noGrp="1"/>
          </p:cNvSpPr>
          <p:nvPr>
            <p:ph type="body" sz="quarter" idx="10"/>
          </p:nvPr>
        </p:nvSpPr>
        <p:spPr>
          <a:xfrm>
            <a:off x="586390" y="1434370"/>
            <a:ext cx="11018520" cy="430887"/>
          </a:xfrm>
        </p:spPr>
        <p:txBody>
          <a:bodyPr/>
          <a:lstStyle/>
          <a:p>
            <a:r>
              <a:rPr lang="en-US" dirty="0"/>
              <a:t>Provide a quick start for common scenarios</a:t>
            </a:r>
          </a:p>
        </p:txBody>
      </p:sp>
      <p:pic>
        <p:nvPicPr>
          <p:cNvPr id="9" name="Picture 8">
            <a:extLst>
              <a:ext uri="{FF2B5EF4-FFF2-40B4-BE49-F238E27FC236}">
                <a16:creationId xmlns:a16="http://schemas.microsoft.com/office/drawing/2014/main" id="{F781FBE3-9113-4597-89B2-D6CE391F339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43677" y="2298098"/>
            <a:ext cx="10243076" cy="3372023"/>
          </a:xfrm>
          <a:prstGeom prst="rect">
            <a:avLst/>
          </a:prstGeom>
          <a:ln>
            <a:solidFill>
              <a:schemeClr val="tx1"/>
            </a:solidFill>
          </a:ln>
        </p:spPr>
      </p:pic>
    </p:spTree>
    <p:extLst>
      <p:ext uri="{BB962C8B-B14F-4D97-AF65-F5344CB8AC3E}">
        <p14:creationId xmlns:p14="http://schemas.microsoft.com/office/powerpoint/2010/main" val="407890563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04970EA-30CF-4E9D-BD6A-02E275A5C692}"/>
              </a:ext>
              <a:ext uri="{C183D7F6-B498-43B3-948B-1728B52AA6E4}">
                <adec:decorative xmlns:adec="http://schemas.microsoft.com/office/drawing/2017/decorative" val="1"/>
              </a:ext>
            </a:extLst>
          </p:cNvPr>
          <p:cNvSpPr/>
          <p:nvPr/>
        </p:nvSpPr>
        <p:spPr bwMode="auto">
          <a:xfrm>
            <a:off x="4490112" y="1591510"/>
            <a:ext cx="7272266" cy="3894890"/>
          </a:xfrm>
          <a:prstGeom prst="rect">
            <a:avLst/>
          </a:prstGeom>
          <a:ln w="19050">
            <a:solidFill>
              <a:srgbClr val="7B6507"/>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Subtitle">
            <a:extLst>
              <a:ext uri="{FF2B5EF4-FFF2-40B4-BE49-F238E27FC236}">
                <a16:creationId xmlns:a16="http://schemas.microsoft.com/office/drawing/2014/main" id="{00CB5834-AB85-46C7-B53B-3223ED99A578}"/>
              </a:ext>
            </a:extLst>
          </p:cNvPr>
          <p:cNvSpPr txBox="1">
            <a:spLocks/>
          </p:cNvSpPr>
          <p:nvPr/>
        </p:nvSpPr>
        <p:spPr>
          <a:xfrm>
            <a:off x="429622" y="1591510"/>
            <a:ext cx="3855776" cy="3894890"/>
          </a:xfrm>
          <a:prstGeom prst="rect">
            <a:avLst/>
          </a:prstGeom>
          <a:solidFill>
            <a:schemeClr val="bg1">
              <a:lumMod val="95000"/>
            </a:schemeClr>
          </a:solidFill>
          <a:ln>
            <a:noFill/>
          </a:ln>
        </p:spPr>
        <p:txBody>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latin typeface="+mj-lt"/>
              </a:rPr>
              <a:t>Naming flows</a:t>
            </a:r>
          </a:p>
          <a:p>
            <a:r>
              <a:rPr lang="en-US" sz="2000" dirty="0"/>
              <a:t>Most important for instant flows, since they will be selected by end users from a list of flows </a:t>
            </a:r>
          </a:p>
          <a:p>
            <a:r>
              <a:rPr lang="en-US" sz="2000" dirty="0"/>
              <a:t>All other flows will need clear names for administrators to tell what has run/failed</a:t>
            </a:r>
          </a:p>
          <a:p>
            <a:r>
              <a:rPr lang="en-US" sz="2200" dirty="0">
                <a:latin typeface="+mj-lt"/>
              </a:rPr>
              <a:t>Naming flow actions</a:t>
            </a:r>
          </a:p>
          <a:p>
            <a:r>
              <a:rPr lang="en-US" sz="2000" dirty="0"/>
              <a:t>Every action gets default name </a:t>
            </a:r>
          </a:p>
          <a:p>
            <a:pPr marL="0" indent="0">
              <a:spcBef>
                <a:spcPts val="0"/>
              </a:spcBef>
              <a:spcAft>
                <a:spcPts val="0"/>
              </a:spcAft>
              <a:buNone/>
            </a:pPr>
            <a:endParaRPr lang="en-US" sz="2000" dirty="0">
              <a:latin typeface="+mn-lt"/>
            </a:endParaRPr>
          </a:p>
        </p:txBody>
      </p:sp>
      <p:sp>
        <p:nvSpPr>
          <p:cNvPr id="13" name="TextBox 12">
            <a:extLst>
              <a:ext uri="{FF2B5EF4-FFF2-40B4-BE49-F238E27FC236}">
                <a16:creationId xmlns:a16="http://schemas.microsoft.com/office/drawing/2014/main" id="{797A4C69-FEEE-4671-8263-30350F858D9A}"/>
              </a:ext>
            </a:extLst>
          </p:cNvPr>
          <p:cNvSpPr txBox="1"/>
          <p:nvPr/>
        </p:nvSpPr>
        <p:spPr>
          <a:xfrm>
            <a:off x="5228338" y="2669529"/>
            <a:ext cx="790409" cy="307777"/>
          </a:xfrm>
          <a:prstGeom prst="rect">
            <a:avLst/>
          </a:prstGeom>
          <a:noFill/>
        </p:spPr>
        <p:txBody>
          <a:bodyPr wrap="none" lIns="0" tIns="0" rIns="0" bIns="0" rtlCol="0">
            <a:spAutoFit/>
          </a:bodyPr>
          <a:lstStyle/>
          <a:p>
            <a:pPr algn="l"/>
            <a:r>
              <a:rPr lang="en-US" sz="2000" dirty="0">
                <a:solidFill>
                  <a:schemeClr val="bg1"/>
                </a:solidFill>
              </a:rPr>
              <a:t>Trigger</a:t>
            </a:r>
          </a:p>
        </p:txBody>
      </p:sp>
      <p:sp>
        <p:nvSpPr>
          <p:cNvPr id="15" name="TextBox 14">
            <a:extLst>
              <a:ext uri="{FF2B5EF4-FFF2-40B4-BE49-F238E27FC236}">
                <a16:creationId xmlns:a16="http://schemas.microsoft.com/office/drawing/2014/main" id="{6D781FA0-4F46-4E7F-B797-30B3D0663926}"/>
              </a:ext>
            </a:extLst>
          </p:cNvPr>
          <p:cNvSpPr txBox="1"/>
          <p:nvPr/>
        </p:nvSpPr>
        <p:spPr>
          <a:xfrm>
            <a:off x="10495373" y="3081659"/>
            <a:ext cx="729367" cy="307777"/>
          </a:xfrm>
          <a:prstGeom prst="rect">
            <a:avLst/>
          </a:prstGeom>
          <a:noFill/>
        </p:spPr>
        <p:txBody>
          <a:bodyPr wrap="none" lIns="0" tIns="0" rIns="0" bIns="0" rtlCol="0">
            <a:spAutoFit/>
          </a:bodyPr>
          <a:lstStyle/>
          <a:p>
            <a:pPr algn="l"/>
            <a:r>
              <a:rPr lang="en-US" sz="2000" dirty="0">
                <a:solidFill>
                  <a:schemeClr val="bg1"/>
                </a:solidFill>
              </a:rPr>
              <a:t>Action</a:t>
            </a:r>
          </a:p>
        </p:txBody>
      </p:sp>
      <p:pic>
        <p:nvPicPr>
          <p:cNvPr id="2" name="Picture 1">
            <a:extLst>
              <a:ext uri="{FF2B5EF4-FFF2-40B4-BE49-F238E27FC236}">
                <a16:creationId xmlns:a16="http://schemas.microsoft.com/office/drawing/2014/main" id="{4E1355BF-862A-4C09-A26C-59E4026B600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599296" y="2490905"/>
            <a:ext cx="7120362" cy="1771100"/>
          </a:xfrm>
          <a:prstGeom prst="rect">
            <a:avLst/>
          </a:prstGeom>
          <a:ln>
            <a:solidFill>
              <a:schemeClr val="tx1"/>
            </a:solidFill>
          </a:ln>
        </p:spPr>
      </p:pic>
      <p:sp>
        <p:nvSpPr>
          <p:cNvPr id="6" name="Title 5">
            <a:extLst>
              <a:ext uri="{FF2B5EF4-FFF2-40B4-BE49-F238E27FC236}">
                <a16:creationId xmlns:a16="http://schemas.microsoft.com/office/drawing/2014/main" id="{757E88C5-B34B-4AC4-B505-5696132DAF14}"/>
              </a:ext>
            </a:extLst>
          </p:cNvPr>
          <p:cNvSpPr>
            <a:spLocks noGrp="1"/>
          </p:cNvSpPr>
          <p:nvPr>
            <p:ph type="title" idx="4294967295"/>
          </p:nvPr>
        </p:nvSpPr>
        <p:spPr/>
        <p:txBody>
          <a:bodyPr/>
          <a:lstStyle/>
          <a:p>
            <a:r>
              <a:rPr lang="en-US" dirty="0"/>
              <a:t>Naming</a:t>
            </a:r>
          </a:p>
        </p:txBody>
      </p:sp>
    </p:spTree>
    <p:extLst>
      <p:ext uri="{BB962C8B-B14F-4D97-AF65-F5344CB8AC3E}">
        <p14:creationId xmlns:p14="http://schemas.microsoft.com/office/powerpoint/2010/main" val="138823072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4D63-C612-45B0-9352-2135518B03C8}"/>
              </a:ext>
            </a:extLst>
          </p:cNvPr>
          <p:cNvSpPr>
            <a:spLocks noGrp="1"/>
          </p:cNvSpPr>
          <p:nvPr>
            <p:ph type="title"/>
          </p:nvPr>
        </p:nvSpPr>
        <p:spPr/>
        <p:txBody>
          <a:bodyPr/>
          <a:lstStyle/>
          <a:p>
            <a:r>
              <a:rPr lang="en-US" dirty="0"/>
              <a:t>Testing and run history</a:t>
            </a:r>
          </a:p>
        </p:txBody>
      </p:sp>
      <p:sp>
        <p:nvSpPr>
          <p:cNvPr id="6" name="Rectangle 5">
            <a:extLst>
              <a:ext uri="{FF2B5EF4-FFF2-40B4-BE49-F238E27FC236}">
                <a16:creationId xmlns:a16="http://schemas.microsoft.com/office/drawing/2014/main" id="{CD47115D-0FE7-482A-9A80-4A99FB2CFBDB}"/>
              </a:ext>
            </a:extLst>
          </p:cNvPr>
          <p:cNvSpPr/>
          <p:nvPr/>
        </p:nvSpPr>
        <p:spPr bwMode="auto">
          <a:xfrm>
            <a:off x="588263" y="1436688"/>
            <a:ext cx="5363275" cy="4213485"/>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37160" bIns="137160" numCol="1" spcCol="0" rtlCol="0" fromWordArt="0" anchor="t" anchorCtr="0" forceAA="0" compatLnSpc="1">
            <a:prstTxWarp prst="textNoShape">
              <a:avLst/>
            </a:prstTxWarp>
            <a:noAutofit/>
          </a:bodyPr>
          <a:lstStyle/>
          <a:p>
            <a:pPr marL="0" marR="0" lvl="0" indent="0" algn="l" defTabSz="914367" rtl="0" eaLnBrk="1" fontAlgn="auto" latinLnBrk="0" hangingPunct="1">
              <a:lnSpc>
                <a:spcPct val="100000"/>
              </a:lnSpc>
              <a:spcBef>
                <a:spcPts val="0"/>
              </a:spcBef>
              <a:spcAft>
                <a:spcPts val="240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Segoe UI"/>
                <a:ea typeface="+mn-ea"/>
                <a:cs typeface="+mn-cs"/>
              </a:rPr>
              <a:t>Power Automate has built-in testing features </a:t>
            </a:r>
          </a:p>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Segoe UI"/>
                <a:ea typeface="+mn-ea"/>
                <a:cs typeface="+mn-cs"/>
              </a:rPr>
              <a:t>Initiate test</a:t>
            </a:r>
          </a:p>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Trigger flow</a:t>
            </a:r>
          </a:p>
          <a:p>
            <a:pPr marL="0" marR="0" lvl="0" indent="0" algn="l" defTabSz="914367"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Use data from prior run </a:t>
            </a:r>
          </a:p>
        </p:txBody>
      </p:sp>
      <p:sp>
        <p:nvSpPr>
          <p:cNvPr id="5" name="Rectangle 4">
            <a:extLst>
              <a:ext uri="{FF2B5EF4-FFF2-40B4-BE49-F238E27FC236}">
                <a16:creationId xmlns:a16="http://schemas.microsoft.com/office/drawing/2014/main" id="{A37EB9C8-A1E9-4CDF-BA47-81258D84E714}"/>
              </a:ext>
              <a:ext uri="{C183D7F6-B498-43B3-948B-1728B52AA6E4}">
                <adec:decorative xmlns:adec="http://schemas.microsoft.com/office/drawing/2017/decorative" val="1"/>
              </a:ext>
            </a:extLst>
          </p:cNvPr>
          <p:cNvSpPr/>
          <p:nvPr/>
        </p:nvSpPr>
        <p:spPr bwMode="auto">
          <a:xfrm>
            <a:off x="6135686" y="1436688"/>
            <a:ext cx="5468051" cy="4213485"/>
          </a:xfrm>
          <a:prstGeom prst="rect">
            <a:avLst/>
          </a:prstGeom>
          <a:noFill/>
          <a:ln w="19050">
            <a:solidFill>
              <a:srgbClr val="7B650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grpSp>
        <p:nvGrpSpPr>
          <p:cNvPr id="3" name="Group 2" descr="Circular diagram of Review Result, Modify Flow and Test Flow">
            <a:extLst>
              <a:ext uri="{FF2B5EF4-FFF2-40B4-BE49-F238E27FC236}">
                <a16:creationId xmlns:a16="http://schemas.microsoft.com/office/drawing/2014/main" id="{D0859FA2-F792-4FF0-B496-A08C32EF984B}"/>
              </a:ext>
            </a:extLst>
          </p:cNvPr>
          <p:cNvGrpSpPr/>
          <p:nvPr/>
        </p:nvGrpSpPr>
        <p:grpSpPr>
          <a:xfrm>
            <a:off x="7119783" y="1808186"/>
            <a:ext cx="3930280" cy="3773747"/>
            <a:chOff x="6694983" y="1876426"/>
            <a:chExt cx="4436968" cy="4260255"/>
          </a:xfrm>
        </p:grpSpPr>
        <p:sp>
          <p:nvSpPr>
            <p:cNvPr id="11" name="Arc 10">
              <a:extLst>
                <a:ext uri="{FF2B5EF4-FFF2-40B4-BE49-F238E27FC236}">
                  <a16:creationId xmlns:a16="http://schemas.microsoft.com/office/drawing/2014/main" id="{B9F7777E-863C-4FCE-921A-E007F152FF5E}"/>
                </a:ext>
                <a:ext uri="{C183D7F6-B498-43B3-948B-1728B52AA6E4}">
                  <adec:decorative xmlns:adec="http://schemas.microsoft.com/office/drawing/2017/decorative" val="1"/>
                </a:ext>
              </a:extLst>
            </p:cNvPr>
            <p:cNvSpPr/>
            <p:nvPr/>
          </p:nvSpPr>
          <p:spPr bwMode="auto">
            <a:xfrm>
              <a:off x="6897877" y="1876426"/>
              <a:ext cx="3952874" cy="3952874"/>
            </a:xfrm>
            <a:prstGeom prst="arc">
              <a:avLst>
                <a:gd name="adj1" fmla="val 6995037"/>
                <a:gd name="adj2" fmla="val 11611616"/>
              </a:avLst>
            </a:prstGeom>
            <a:noFill/>
            <a:ln w="212725">
              <a:solidFill>
                <a:schemeClr val="accent5"/>
              </a:solidFill>
              <a:headEnd type="none" w="med" len="med"/>
              <a:tailEnd type="triangle"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2" name="TextBox 11">
              <a:extLst>
                <a:ext uri="{FF2B5EF4-FFF2-40B4-BE49-F238E27FC236}">
                  <a16:creationId xmlns:a16="http://schemas.microsoft.com/office/drawing/2014/main" id="{1A9829EE-F25B-4882-B670-D3DAFE93351F}"/>
                </a:ext>
              </a:extLst>
            </p:cNvPr>
            <p:cNvSpPr txBox="1"/>
            <p:nvPr/>
          </p:nvSpPr>
          <p:spPr>
            <a:xfrm>
              <a:off x="6694983" y="2455507"/>
              <a:ext cx="1097673" cy="861774"/>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latin typeface="Segoe UI"/>
                  <a:ea typeface="+mn-ea"/>
                  <a:cs typeface="+mn-cs"/>
                </a:rPr>
                <a:t>Review</a:t>
              </a:r>
              <a:br>
                <a:rPr kumimoji="0" lang="en-IN" sz="2400" b="0" i="0" u="none" strike="noStrike" kern="1200" cap="none" spc="0" normalizeH="0" baseline="0" noProof="0" dirty="0">
                  <a:ln>
                    <a:noFill/>
                  </a:ln>
                  <a:solidFill>
                    <a:srgbClr val="000000"/>
                  </a:solidFill>
                  <a:effectLst/>
                  <a:uLnTx/>
                  <a:uFillTx/>
                  <a:latin typeface="Segoe UI"/>
                  <a:ea typeface="+mn-ea"/>
                  <a:cs typeface="+mn-cs"/>
                </a:rPr>
              </a:br>
              <a:r>
                <a:rPr kumimoji="0" lang="en-IN" sz="2400" b="0" i="0" u="none" strike="noStrike" kern="1200" cap="none" spc="0" normalizeH="0" baseline="0" noProof="0" dirty="0">
                  <a:ln>
                    <a:noFill/>
                  </a:ln>
                  <a:solidFill>
                    <a:srgbClr val="000000"/>
                  </a:solidFill>
                  <a:effectLst/>
                  <a:uLnTx/>
                  <a:uFillTx/>
                  <a:latin typeface="Segoe UI"/>
                  <a:ea typeface="+mn-ea"/>
                  <a:cs typeface="+mn-cs"/>
                </a:rPr>
                <a:t>Result</a:t>
              </a:r>
            </a:p>
          </p:txBody>
        </p:sp>
        <p:sp>
          <p:nvSpPr>
            <p:cNvPr id="8" name="Arc 7">
              <a:extLst>
                <a:ext uri="{FF2B5EF4-FFF2-40B4-BE49-F238E27FC236}">
                  <a16:creationId xmlns:a16="http://schemas.microsoft.com/office/drawing/2014/main" id="{C2CF38F1-0A90-4E43-B9D3-68455E17A5B2}"/>
                </a:ext>
                <a:ext uri="{C183D7F6-B498-43B3-948B-1728B52AA6E4}">
                  <adec:decorative xmlns:adec="http://schemas.microsoft.com/office/drawing/2017/decorative" val="1"/>
                </a:ext>
              </a:extLst>
            </p:cNvPr>
            <p:cNvSpPr/>
            <p:nvPr/>
          </p:nvSpPr>
          <p:spPr bwMode="auto">
            <a:xfrm>
              <a:off x="6897877" y="1876426"/>
              <a:ext cx="3952874" cy="3952874"/>
            </a:xfrm>
            <a:prstGeom prst="arc">
              <a:avLst>
                <a:gd name="adj1" fmla="val 13758014"/>
                <a:gd name="adj2" fmla="val 18619103"/>
              </a:avLst>
            </a:prstGeom>
            <a:noFill/>
            <a:ln w="212725">
              <a:solidFill>
                <a:schemeClr val="accent5"/>
              </a:solidFill>
              <a:headEnd type="none" w="med" len="med"/>
              <a:tailEnd type="triangle"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3" name="TextBox 12">
              <a:extLst>
                <a:ext uri="{FF2B5EF4-FFF2-40B4-BE49-F238E27FC236}">
                  <a16:creationId xmlns:a16="http://schemas.microsoft.com/office/drawing/2014/main" id="{07C44460-2BB2-47B9-967F-2F93ADA6D3D8}"/>
                </a:ext>
              </a:extLst>
            </p:cNvPr>
            <p:cNvSpPr txBox="1"/>
            <p:nvPr/>
          </p:nvSpPr>
          <p:spPr>
            <a:xfrm>
              <a:off x="10010490" y="2455507"/>
              <a:ext cx="1121461" cy="861774"/>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latin typeface="Segoe UI"/>
                  <a:ea typeface="+mn-ea"/>
                  <a:cs typeface="+mn-cs"/>
                </a:rPr>
                <a:t>Modify</a:t>
              </a:r>
              <a:br>
                <a:rPr kumimoji="0" lang="en-IN" sz="2400" b="0" i="0" u="none" strike="noStrike" kern="1200" cap="none" spc="0" normalizeH="0" baseline="0" noProof="0" dirty="0">
                  <a:ln>
                    <a:noFill/>
                  </a:ln>
                  <a:solidFill>
                    <a:srgbClr val="000000"/>
                  </a:solidFill>
                  <a:effectLst/>
                  <a:uLnTx/>
                  <a:uFillTx/>
                  <a:latin typeface="Segoe UI"/>
                  <a:ea typeface="+mn-ea"/>
                  <a:cs typeface="+mn-cs"/>
                </a:rPr>
              </a:br>
              <a:r>
                <a:rPr kumimoji="0" lang="en-IN" sz="2400" b="0" i="0" u="none" strike="noStrike" kern="1200" cap="none" spc="0" normalizeH="0" baseline="0" noProof="0" dirty="0">
                  <a:ln>
                    <a:noFill/>
                  </a:ln>
                  <a:solidFill>
                    <a:srgbClr val="000000"/>
                  </a:solidFill>
                  <a:effectLst/>
                  <a:uLnTx/>
                  <a:uFillTx/>
                  <a:latin typeface="Segoe UI"/>
                  <a:ea typeface="+mn-ea"/>
                  <a:cs typeface="+mn-cs"/>
                </a:rPr>
                <a:t>Flow</a:t>
              </a:r>
            </a:p>
          </p:txBody>
        </p:sp>
        <p:sp>
          <p:nvSpPr>
            <p:cNvPr id="10" name="Arc 9">
              <a:extLst>
                <a:ext uri="{FF2B5EF4-FFF2-40B4-BE49-F238E27FC236}">
                  <a16:creationId xmlns:a16="http://schemas.microsoft.com/office/drawing/2014/main" id="{AA3CAC16-8E22-4295-B110-676A8C2F757D}"/>
                </a:ext>
                <a:ext uri="{C183D7F6-B498-43B3-948B-1728B52AA6E4}">
                  <adec:decorative xmlns:adec="http://schemas.microsoft.com/office/drawing/2017/decorative" val="1"/>
                </a:ext>
              </a:extLst>
            </p:cNvPr>
            <p:cNvSpPr/>
            <p:nvPr/>
          </p:nvSpPr>
          <p:spPr bwMode="auto">
            <a:xfrm>
              <a:off x="6897877" y="1876426"/>
              <a:ext cx="3952874" cy="3952874"/>
            </a:xfrm>
            <a:prstGeom prst="arc">
              <a:avLst>
                <a:gd name="adj1" fmla="val 20878299"/>
                <a:gd name="adj2" fmla="val 4078945"/>
              </a:avLst>
            </a:prstGeom>
            <a:noFill/>
            <a:ln w="212725">
              <a:solidFill>
                <a:schemeClr val="accent5"/>
              </a:solidFill>
              <a:headEnd type="none" w="med" len="med"/>
              <a:tailEnd type="triangle"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
          <p:nvSpPr>
            <p:cNvPr id="14" name="TextBox 13">
              <a:extLst>
                <a:ext uri="{FF2B5EF4-FFF2-40B4-BE49-F238E27FC236}">
                  <a16:creationId xmlns:a16="http://schemas.microsoft.com/office/drawing/2014/main" id="{4BA3176E-B2EA-4908-A171-FBE102A4FC2E}"/>
                </a:ext>
              </a:extLst>
            </p:cNvPr>
            <p:cNvSpPr txBox="1"/>
            <p:nvPr/>
          </p:nvSpPr>
          <p:spPr>
            <a:xfrm>
              <a:off x="8508829" y="5274907"/>
              <a:ext cx="730969" cy="861774"/>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srgbClr val="000000"/>
                  </a:solidFill>
                  <a:effectLst/>
                  <a:uLnTx/>
                  <a:uFillTx/>
                  <a:latin typeface="Segoe UI"/>
                  <a:ea typeface="+mn-ea"/>
                  <a:cs typeface="+mn-cs"/>
                </a:rPr>
                <a:t>Test</a:t>
              </a:r>
              <a:br>
                <a:rPr kumimoji="0" lang="en-IN" sz="2400" b="0" i="0" u="none" strike="noStrike" kern="1200" cap="none" spc="0" normalizeH="0" baseline="0" noProof="0" dirty="0">
                  <a:ln>
                    <a:noFill/>
                  </a:ln>
                  <a:solidFill>
                    <a:srgbClr val="000000"/>
                  </a:solidFill>
                  <a:effectLst/>
                  <a:uLnTx/>
                  <a:uFillTx/>
                  <a:latin typeface="Segoe UI"/>
                  <a:ea typeface="+mn-ea"/>
                  <a:cs typeface="+mn-cs"/>
                </a:rPr>
              </a:br>
              <a:r>
                <a:rPr kumimoji="0" lang="en-IN" sz="2400" b="0" i="0" u="none" strike="noStrike" kern="1200" cap="none" spc="0" normalizeH="0" baseline="0" noProof="0" dirty="0">
                  <a:ln>
                    <a:noFill/>
                  </a:ln>
                  <a:solidFill>
                    <a:srgbClr val="000000"/>
                  </a:solidFill>
                  <a:effectLst/>
                  <a:uLnTx/>
                  <a:uFillTx/>
                  <a:latin typeface="Segoe UI"/>
                  <a:ea typeface="+mn-ea"/>
                  <a:cs typeface="+mn-cs"/>
                </a:rPr>
                <a:t>Flow</a:t>
              </a:r>
            </a:p>
          </p:txBody>
        </p:sp>
      </p:grpSp>
    </p:spTree>
    <p:extLst>
      <p:ext uri="{BB962C8B-B14F-4D97-AF65-F5344CB8AC3E}">
        <p14:creationId xmlns:p14="http://schemas.microsoft.com/office/powerpoint/2010/main" val="40735439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FF84AA-2890-4F49-A656-6A3CFC8D4D33}"/>
              </a:ext>
              <a:ext uri="{C183D7F6-B498-43B3-948B-1728B52AA6E4}">
                <adec:decorative xmlns:adec="http://schemas.microsoft.com/office/drawing/2017/decorative" val="1"/>
              </a:ext>
            </a:extLst>
          </p:cNvPr>
          <p:cNvSpPr/>
          <p:nvPr/>
        </p:nvSpPr>
        <p:spPr bwMode="auto">
          <a:xfrm>
            <a:off x="586390" y="2210937"/>
            <a:ext cx="11018520" cy="3575714"/>
          </a:xfrm>
          <a:prstGeom prst="rect">
            <a:avLst/>
          </a:prstGeom>
          <a:ln w="19050">
            <a:solidFill>
              <a:srgbClr val="7B6507"/>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itle 5">
            <a:extLst>
              <a:ext uri="{FF2B5EF4-FFF2-40B4-BE49-F238E27FC236}">
                <a16:creationId xmlns:a16="http://schemas.microsoft.com/office/drawing/2014/main" id="{C3247C88-46D0-4BD8-9132-DA1D598A60C3}"/>
              </a:ext>
            </a:extLst>
          </p:cNvPr>
          <p:cNvSpPr>
            <a:spLocks noGrp="1"/>
          </p:cNvSpPr>
          <p:nvPr>
            <p:ph type="title"/>
          </p:nvPr>
        </p:nvSpPr>
        <p:spPr/>
        <p:txBody>
          <a:bodyPr/>
          <a:lstStyle/>
          <a:p>
            <a:r>
              <a:rPr lang="en-US" dirty="0"/>
              <a:t>Export a flow</a:t>
            </a:r>
          </a:p>
        </p:txBody>
      </p:sp>
      <p:sp>
        <p:nvSpPr>
          <p:cNvPr id="7" name="Text Placeholder 6">
            <a:extLst>
              <a:ext uri="{FF2B5EF4-FFF2-40B4-BE49-F238E27FC236}">
                <a16:creationId xmlns:a16="http://schemas.microsoft.com/office/drawing/2014/main" id="{0CA65CAE-3E37-4152-8E7E-260EBD23B246}"/>
              </a:ext>
            </a:extLst>
          </p:cNvPr>
          <p:cNvSpPr>
            <a:spLocks noGrp="1"/>
          </p:cNvSpPr>
          <p:nvPr>
            <p:ph type="body" sz="quarter" idx="10"/>
          </p:nvPr>
        </p:nvSpPr>
        <p:spPr>
          <a:xfrm>
            <a:off x="586740" y="1434370"/>
            <a:ext cx="11018520" cy="523220"/>
          </a:xfrm>
        </p:spPr>
        <p:txBody>
          <a:bodyPr/>
          <a:lstStyle/>
          <a:p>
            <a:r>
              <a:rPr lang="en-US" sz="2200" dirty="0">
                <a:latin typeface="+mn-lt"/>
              </a:rPr>
              <a:t>After a flow has been exported, anyone that you send the zip file to can import it</a:t>
            </a:r>
          </a:p>
        </p:txBody>
      </p:sp>
      <p:pic>
        <p:nvPicPr>
          <p:cNvPr id="3" name="Picture 2">
            <a:extLst>
              <a:ext uri="{FF2B5EF4-FFF2-40B4-BE49-F238E27FC236}">
                <a16:creationId xmlns:a16="http://schemas.microsoft.com/office/drawing/2014/main" id="{FF613D3C-40F2-49E5-9B7A-3949815E1C7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231828" y="2271270"/>
            <a:ext cx="7217817" cy="3450275"/>
          </a:xfrm>
          <a:prstGeom prst="rect">
            <a:avLst/>
          </a:prstGeom>
          <a:ln>
            <a:solidFill>
              <a:schemeClr val="tx1"/>
            </a:solidFill>
          </a:ln>
        </p:spPr>
      </p:pic>
      <p:pic>
        <p:nvPicPr>
          <p:cNvPr id="4" name="New picture" descr="Screenshot of New and Import tab with a red box highlighting import">
            <a:extLst>
              <a:ext uri="{FF2B5EF4-FFF2-40B4-BE49-F238E27FC236}">
                <a16:creationId xmlns:a16="http://schemas.microsoft.com/office/drawing/2014/main" id="{7BCF40F4-94B4-4179-B41C-04602597C405}"/>
              </a:ext>
            </a:extLst>
          </p:cNvPr>
          <p:cNvPicPr/>
          <p:nvPr/>
        </p:nvPicPr>
        <p:blipFill>
          <a:blip r:embed="rId4"/>
          <a:stretch>
            <a:fillRect/>
          </a:stretch>
        </p:blipFill>
        <p:spPr>
          <a:xfrm>
            <a:off x="9536677" y="2271270"/>
            <a:ext cx="1981200" cy="419100"/>
          </a:xfrm>
          <a:prstGeom prst="rect">
            <a:avLst/>
          </a:prstGeom>
        </p:spPr>
      </p:pic>
    </p:spTree>
    <p:extLst>
      <p:ext uri="{BB962C8B-B14F-4D97-AF65-F5344CB8AC3E}">
        <p14:creationId xmlns:p14="http://schemas.microsoft.com/office/powerpoint/2010/main" val="25618566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6 practice labs</a:t>
            </a:r>
          </a:p>
        </p:txBody>
      </p:sp>
      <p:sp>
        <p:nvSpPr>
          <p:cNvPr id="6" name="Text Placeholder 5"/>
          <p:cNvSpPr>
            <a:spLocks noGrp="1"/>
          </p:cNvSpPr>
          <p:nvPr>
            <p:ph type="body" sz="quarter" idx="11"/>
          </p:nvPr>
        </p:nvSpPr>
        <p:spPr/>
        <p:txBody>
          <a:bodyPr/>
          <a:lstStyle/>
          <a:p>
            <a:pPr lvl="1"/>
            <a:r>
              <a:rPr lang="en-US" dirty="0"/>
              <a:t>Lab 6.1: Configure a new business rule</a:t>
            </a:r>
          </a:p>
        </p:txBody>
      </p:sp>
      <p:sp>
        <p:nvSpPr>
          <p:cNvPr id="2" name="Text Placeholder 1"/>
          <p:cNvSpPr>
            <a:spLocks noGrp="1"/>
          </p:cNvSpPr>
          <p:nvPr>
            <p:ph type="body" sz="quarter" idx="15"/>
          </p:nvPr>
        </p:nvSpPr>
        <p:spPr/>
        <p:txBody>
          <a:bodyPr/>
          <a:lstStyle/>
          <a:p>
            <a:pPr lvl="1"/>
            <a:r>
              <a:rPr lang="en-US" dirty="0"/>
              <a:t>Lab 6.2: Advanced business rules</a:t>
            </a:r>
          </a:p>
        </p:txBody>
      </p:sp>
      <p:grpSp>
        <p:nvGrpSpPr>
          <p:cNvPr id="107" name="Group 106">
            <a:extLst>
              <a:ext uri="{FF2B5EF4-FFF2-40B4-BE49-F238E27FC236}">
                <a16:creationId xmlns:a16="http://schemas.microsoft.com/office/drawing/2014/main" id="{A625E812-D4D9-4C0C-8A79-1E9C6F1DE534}"/>
              </a:ext>
              <a:ext uri="{C183D7F6-B498-43B3-948B-1728B52AA6E4}">
                <adec:decorative xmlns:adec="http://schemas.microsoft.com/office/drawing/2017/decorative" val="1"/>
              </a:ext>
            </a:extLst>
          </p:cNvPr>
          <p:cNvGrpSpPr/>
          <p:nvPr/>
        </p:nvGrpSpPr>
        <p:grpSpPr>
          <a:xfrm>
            <a:off x="418643" y="2546889"/>
            <a:ext cx="896425" cy="896552"/>
            <a:chOff x="418643" y="2980724"/>
            <a:chExt cx="896425" cy="896552"/>
          </a:xfrm>
        </p:grpSpPr>
        <p:grpSp>
          <p:nvGrpSpPr>
            <p:cNvPr id="108" name="Group 107">
              <a:extLst>
                <a:ext uri="{FF2B5EF4-FFF2-40B4-BE49-F238E27FC236}">
                  <a16:creationId xmlns:a16="http://schemas.microsoft.com/office/drawing/2014/main" id="{733499DD-56AE-4D3B-B376-82F29EB4DA97}"/>
                </a:ext>
                <a:ext uri="{C183D7F6-B498-43B3-948B-1728B52AA6E4}">
                  <adec:decorative xmlns:adec="http://schemas.microsoft.com/office/drawing/2017/decorative" val="1"/>
                </a:ext>
              </a:extLst>
            </p:cNvPr>
            <p:cNvGrpSpPr/>
            <p:nvPr/>
          </p:nvGrpSpPr>
          <p:grpSpPr>
            <a:xfrm>
              <a:off x="418643" y="2980724"/>
              <a:ext cx="896425" cy="896552"/>
              <a:chOff x="7962901" y="3032919"/>
              <a:chExt cx="981074" cy="981076"/>
            </a:xfrm>
          </p:grpSpPr>
          <p:sp>
            <p:nvSpPr>
              <p:cNvPr id="110" name="Freeform 5">
                <a:extLst>
                  <a:ext uri="{FF2B5EF4-FFF2-40B4-BE49-F238E27FC236}">
                    <a16:creationId xmlns:a16="http://schemas.microsoft.com/office/drawing/2014/main" id="{5E2DFAD1-818F-45DE-B1C1-14F00E2F76B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11" name="Freeform 6">
                <a:extLst>
                  <a:ext uri="{FF2B5EF4-FFF2-40B4-BE49-F238E27FC236}">
                    <a16:creationId xmlns:a16="http://schemas.microsoft.com/office/drawing/2014/main" id="{A5917F0B-E473-44AB-B011-63D2FE8C4136}"/>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09" name="shield_3" title="Icon of a shield with an exclamation point inside">
              <a:extLst>
                <a:ext uri="{FF2B5EF4-FFF2-40B4-BE49-F238E27FC236}">
                  <a16:creationId xmlns:a16="http://schemas.microsoft.com/office/drawing/2014/main" id="{7DD8B386-0657-4FCD-BD99-C0CBBC53E708}"/>
                </a:ext>
              </a:extLst>
            </p:cNvPr>
            <p:cNvSpPr>
              <a:spLocks noChangeAspect="1" noEditPoints="1"/>
            </p:cNvSpPr>
            <p:nvPr/>
          </p:nvSpPr>
          <p:spPr bwMode="auto">
            <a:xfrm>
              <a:off x="671673" y="3231182"/>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2" name="Group 111" descr="Icon of a padlock">
            <a:extLst>
              <a:ext uri="{FF2B5EF4-FFF2-40B4-BE49-F238E27FC236}">
                <a16:creationId xmlns:a16="http://schemas.microsoft.com/office/drawing/2014/main" id="{63FE4EAA-C731-4982-B269-2D4CBAB87EFF}"/>
              </a:ext>
            </a:extLst>
          </p:cNvPr>
          <p:cNvGrpSpPr/>
          <p:nvPr/>
        </p:nvGrpSpPr>
        <p:grpSpPr>
          <a:xfrm>
            <a:off x="418643" y="1456896"/>
            <a:ext cx="896425" cy="896552"/>
            <a:chOff x="418643" y="1456896"/>
            <a:chExt cx="896425" cy="896552"/>
          </a:xfrm>
        </p:grpSpPr>
        <p:grpSp>
          <p:nvGrpSpPr>
            <p:cNvPr id="113" name="Group 112">
              <a:extLst>
                <a:ext uri="{FF2B5EF4-FFF2-40B4-BE49-F238E27FC236}">
                  <a16:creationId xmlns:a16="http://schemas.microsoft.com/office/drawing/2014/main" id="{983EB8B8-C1BD-4CB7-A3A6-230D739112AB}"/>
                </a:ext>
                <a:ext uri="{C183D7F6-B498-43B3-948B-1728B52AA6E4}">
                  <adec:decorative xmlns:adec="http://schemas.microsoft.com/office/drawing/2017/decorative" val="1"/>
                </a:ext>
              </a:extLst>
            </p:cNvPr>
            <p:cNvGrpSpPr/>
            <p:nvPr/>
          </p:nvGrpSpPr>
          <p:grpSpPr>
            <a:xfrm>
              <a:off x="418643" y="1456896"/>
              <a:ext cx="896425" cy="896552"/>
              <a:chOff x="7962901" y="3032919"/>
              <a:chExt cx="981074" cy="981076"/>
            </a:xfrm>
          </p:grpSpPr>
          <p:sp>
            <p:nvSpPr>
              <p:cNvPr id="115" name="Freeform 5">
                <a:extLst>
                  <a:ext uri="{FF2B5EF4-FFF2-40B4-BE49-F238E27FC236}">
                    <a16:creationId xmlns:a16="http://schemas.microsoft.com/office/drawing/2014/main" id="{C3F92100-E943-42EE-B969-936B4C30983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16" name="Freeform 6">
                <a:extLst>
                  <a:ext uri="{FF2B5EF4-FFF2-40B4-BE49-F238E27FC236}">
                    <a16:creationId xmlns:a16="http://schemas.microsoft.com/office/drawing/2014/main" id="{6E151A05-BCDD-4D97-AED6-47A4DD7637C1}"/>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14" name="Lock" title="Icon of a padlock">
              <a:extLst>
                <a:ext uri="{FF2B5EF4-FFF2-40B4-BE49-F238E27FC236}">
                  <a16:creationId xmlns:a16="http://schemas.microsoft.com/office/drawing/2014/main" id="{15E4D2EA-5389-4381-86EE-BDACA3234162}"/>
                </a:ext>
              </a:extLst>
            </p:cNvPr>
            <p:cNvSpPr>
              <a:spLocks noChangeAspect="1" noEditPoints="1"/>
            </p:cNvSpPr>
            <p:nvPr/>
          </p:nvSpPr>
          <p:spPr bwMode="auto">
            <a:xfrm>
              <a:off x="723556" y="1704892"/>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8412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299154"/>
            <a:ext cx="11018520" cy="492443"/>
          </a:xfrm>
        </p:spPr>
        <p:txBody>
          <a:bodyPr/>
          <a:lstStyle>
            <a:lvl1pPr>
              <a:defRPr>
                <a:solidFill>
                  <a:schemeClr val="tx1"/>
                </a:solidFill>
              </a:defRPr>
            </a:lvl1pPr>
          </a:lstStyle>
          <a:p>
            <a:r>
              <a:rPr lang="en-US" sz="3200" dirty="0"/>
              <a:t>Logic and validation</a:t>
            </a:r>
          </a:p>
        </p:txBody>
      </p:sp>
      <p:sp>
        <p:nvSpPr>
          <p:cNvPr id="3" name="Subtitle"/>
          <p:cNvSpPr>
            <a:spLocks noGrp="1"/>
          </p:cNvSpPr>
          <p:nvPr>
            <p:ph sz="quarter" idx="10"/>
          </p:nvPr>
        </p:nvSpPr>
        <p:spPr>
          <a:xfrm>
            <a:off x="584200" y="988544"/>
            <a:ext cx="11018838" cy="73866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sz="2400" dirty="0">
                <a:latin typeface="+mj-lt"/>
              </a:rPr>
              <a:t>Tables </a:t>
            </a:r>
            <a:r>
              <a:rPr sz="2400" dirty="0">
                <a:latin typeface="+mj-lt"/>
              </a:rPr>
              <a:t>within Dataverse can leverage rich server-side logic and validation to ensure data quality.</a:t>
            </a:r>
          </a:p>
        </p:txBody>
      </p:sp>
      <p:sp>
        <p:nvSpPr>
          <p:cNvPr id="4" name="New shape"/>
          <p:cNvSpPr/>
          <p:nvPr/>
        </p:nvSpPr>
        <p:spPr>
          <a:xfrm>
            <a:off x="433469" y="1936978"/>
            <a:ext cx="10972800" cy="35825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1" i="0" u="none" strike="noStrike" kern="1200" cap="none" spc="0" normalizeH="0" baseline="0" noProof="0" dirty="0">
                <a:ln>
                  <a:noFill/>
                </a:ln>
                <a:solidFill>
                  <a:srgbClr val="000000"/>
                </a:solidFill>
                <a:effectLst/>
                <a:uLnTx/>
                <a:uFillTx/>
                <a:latin typeface="Segoe UI"/>
                <a:cs typeface="Arial" pitchFamily="34" charset="0"/>
              </a:rPr>
              <a:t>Business rules</a:t>
            </a:r>
            <a:r>
              <a:rPr kumimoji="0" sz="1800" b="0" i="0" u="none" strike="noStrike" kern="1200" cap="none" spc="0" normalizeH="0" baseline="0" noProof="0" dirty="0">
                <a:ln>
                  <a:noFill/>
                </a:ln>
                <a:solidFill>
                  <a:srgbClr val="000000"/>
                </a:solidFill>
                <a:effectLst/>
                <a:uLnTx/>
                <a:uFillTx/>
                <a:latin typeface="Segoe UI"/>
                <a:cs typeface="Arial" pitchFamily="34" charset="0"/>
              </a:rPr>
              <a:t>: Business rules validate data across multiple columns in a table, and provide warning and error messages, regardless of the app that's used to create the data.</a:t>
            </a:r>
          </a:p>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1" i="0" u="none" strike="noStrike" kern="1200" cap="none" spc="0" normalizeH="0" baseline="0" noProof="0" dirty="0">
                <a:ln>
                  <a:noFill/>
                </a:ln>
                <a:solidFill>
                  <a:srgbClr val="000000"/>
                </a:solidFill>
                <a:effectLst/>
                <a:uLnTx/>
                <a:uFillTx/>
                <a:latin typeface="Segoe UI"/>
                <a:cs typeface="Arial" pitchFamily="34" charset="0"/>
              </a:rPr>
              <a:t>Business process flows</a:t>
            </a:r>
            <a:r>
              <a:rPr kumimoji="0" sz="1800" b="0" i="0" u="none" strike="noStrike" kern="1200" cap="none" spc="0" normalizeH="0" baseline="0" noProof="0" dirty="0">
                <a:ln>
                  <a:noFill/>
                </a:ln>
                <a:solidFill>
                  <a:srgbClr val="000000"/>
                </a:solidFill>
                <a:effectLst/>
                <a:uLnTx/>
                <a:uFillTx/>
                <a:latin typeface="Segoe UI"/>
                <a:cs typeface="Arial" pitchFamily="34" charset="0"/>
              </a:rPr>
              <a:t>: Business process flows guide users to ensure they enter data consistently and follow the same steps every time. Business process flows are currently supported only for model-driven apps.</a:t>
            </a:r>
            <a:r>
              <a:rPr kumimoji="0" lang="en-US" sz="1800" b="0" i="0" u="none" strike="noStrike" kern="1200" cap="none" spc="0" normalizeH="0" baseline="0" noProof="0" dirty="0">
                <a:ln>
                  <a:noFill/>
                </a:ln>
                <a:solidFill>
                  <a:srgbClr val="000000"/>
                </a:solidFill>
                <a:effectLst/>
                <a:uLnTx/>
                <a:uFillTx/>
                <a:latin typeface="Segoe UI"/>
                <a:cs typeface="Arial" pitchFamily="34" charset="0"/>
              </a:rPr>
              <a:t> </a:t>
            </a:r>
            <a:r>
              <a:rPr kumimoji="0" lang="en-US" sz="1800" b="1" i="0" u="none" strike="noStrike" kern="1200" cap="none" spc="0" normalizeH="0" baseline="0" noProof="0" dirty="0">
                <a:ln>
                  <a:noFill/>
                </a:ln>
                <a:solidFill>
                  <a:srgbClr val="000000"/>
                </a:solidFill>
                <a:effectLst/>
                <a:uLnTx/>
                <a:uFillTx/>
                <a:latin typeface="Segoe UI"/>
                <a:cs typeface="Arial" pitchFamily="34" charset="0"/>
              </a:rPr>
              <a:t>**these are discussed in more detail later in the course**</a:t>
            </a:r>
            <a:endParaRPr kumimoji="0" sz="1800" b="1" i="0" u="none" strike="noStrike" kern="1200" cap="none" spc="0" normalizeH="0" baseline="0" noProof="0" dirty="0">
              <a:ln>
                <a:noFill/>
              </a:ln>
              <a:solidFill>
                <a:srgbClr val="000000"/>
              </a:solidFill>
              <a:effectLst/>
              <a:uLnTx/>
              <a:uFillTx/>
              <a:latin typeface="Segoe UI"/>
              <a:cs typeface="Arial" pitchFamily="34" charset="0"/>
            </a:endParaRPr>
          </a:p>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1" i="0" u="none" strike="noStrike" kern="1200" cap="none" spc="0" normalizeH="0" baseline="0" noProof="0" dirty="0">
                <a:ln>
                  <a:noFill/>
                </a:ln>
                <a:solidFill>
                  <a:srgbClr val="000000"/>
                </a:solidFill>
                <a:effectLst/>
                <a:uLnTx/>
                <a:uFillTx/>
                <a:latin typeface="Segoe UI"/>
                <a:cs typeface="Arial" pitchFamily="34" charset="0"/>
              </a:rPr>
              <a:t>Workflows</a:t>
            </a:r>
            <a:r>
              <a:rPr kumimoji="0" sz="1800" b="0" i="0" u="none" strike="noStrike" kern="1200" cap="none" spc="0" normalizeH="0" baseline="0" noProof="0" dirty="0">
                <a:ln>
                  <a:noFill/>
                </a:ln>
                <a:solidFill>
                  <a:srgbClr val="000000"/>
                </a:solidFill>
                <a:effectLst/>
                <a:uLnTx/>
                <a:uFillTx/>
                <a:latin typeface="Segoe UI"/>
                <a:cs typeface="Arial" pitchFamily="34" charset="0"/>
              </a:rPr>
              <a:t>: Workflows automate business processes without requiring user interaction.</a:t>
            </a:r>
            <a:r>
              <a:rPr kumimoji="0" lang="en-US" sz="1800" b="0" i="0" u="none" strike="noStrike" kern="1200" cap="none" spc="0" normalizeH="0" baseline="0" noProof="0" dirty="0">
                <a:ln>
                  <a:noFill/>
                </a:ln>
                <a:solidFill>
                  <a:srgbClr val="000000"/>
                </a:solidFill>
                <a:effectLst/>
                <a:uLnTx/>
                <a:uFillTx/>
                <a:latin typeface="Segoe UI"/>
                <a:cs typeface="Arial" pitchFamily="34" charset="0"/>
              </a:rPr>
              <a:t>  These are sometimes referred to as “Classic workflow”.</a:t>
            </a:r>
            <a:endParaRPr kumimoji="0" sz="1800" b="0" i="0" u="none" strike="noStrike" kern="1200" cap="none" spc="0" normalizeH="0" baseline="0" noProof="0" dirty="0">
              <a:ln>
                <a:noFill/>
              </a:ln>
              <a:solidFill>
                <a:srgbClr val="000000"/>
              </a:solidFill>
              <a:effectLst/>
              <a:uLnTx/>
              <a:uFillTx/>
              <a:latin typeface="Segoe UI"/>
              <a:cs typeface="Arial" pitchFamily="34" charset="0"/>
            </a:endParaRPr>
          </a:p>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1800" b="1" i="0" u="none" strike="noStrike" kern="1200" cap="none" spc="0" normalizeH="0" baseline="0" noProof="0" dirty="0">
                <a:ln>
                  <a:noFill/>
                </a:ln>
                <a:solidFill>
                  <a:srgbClr val="000000"/>
                </a:solidFill>
                <a:effectLst/>
                <a:uLnTx/>
                <a:uFillTx/>
                <a:latin typeface="Segoe UI"/>
                <a:cs typeface="Arial" pitchFamily="34" charset="0"/>
              </a:rPr>
              <a:t>Business logic with code</a:t>
            </a:r>
            <a:r>
              <a:rPr kumimoji="0" sz="1800" b="0" i="0" u="none" strike="noStrike" kern="1200" cap="none" spc="0" normalizeH="0" baseline="0" noProof="0" dirty="0">
                <a:ln>
                  <a:noFill/>
                </a:ln>
                <a:solidFill>
                  <a:srgbClr val="000000"/>
                </a:solidFill>
                <a:effectLst/>
                <a:uLnTx/>
                <a:uFillTx/>
                <a:latin typeface="Segoe UI"/>
                <a:cs typeface="Arial" pitchFamily="34" charset="0"/>
              </a:rPr>
              <a:t>: Business logic supports advanced developer scenarios that extend the application directly through code.</a:t>
            </a:r>
            <a:r>
              <a:rPr kumimoji="0" lang="en-US" sz="1800" b="0" i="0" u="none" strike="noStrike" kern="1200" cap="none" spc="0" normalizeH="0" baseline="0" noProof="0" dirty="0">
                <a:ln>
                  <a:noFill/>
                </a:ln>
                <a:solidFill>
                  <a:srgbClr val="000000"/>
                </a:solidFill>
                <a:effectLst/>
                <a:uLnTx/>
                <a:uFillTx/>
                <a:latin typeface="Segoe UI"/>
                <a:cs typeface="Arial" pitchFamily="34" charset="0"/>
              </a:rPr>
              <a:t>  </a:t>
            </a:r>
            <a:r>
              <a:rPr kumimoji="0" lang="en-US" sz="1800" b="1" i="0" u="none" strike="noStrike" kern="1200" cap="none" spc="0" normalizeH="0" baseline="0" noProof="0" dirty="0">
                <a:ln>
                  <a:noFill/>
                </a:ln>
                <a:solidFill>
                  <a:srgbClr val="000000"/>
                </a:solidFill>
                <a:effectLst/>
                <a:uLnTx/>
                <a:uFillTx/>
                <a:latin typeface="Segoe UI"/>
                <a:cs typeface="Arial" pitchFamily="34" charset="0"/>
              </a:rPr>
              <a:t>**detailed discussion is out of scope for this course**</a:t>
            </a:r>
          </a:p>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lang="en-US" b="1" dirty="0">
                <a:solidFill>
                  <a:srgbClr val="000000"/>
                </a:solidFill>
                <a:latin typeface="Segoe UI"/>
                <a:cs typeface="Arial" pitchFamily="34" charset="0"/>
              </a:rPr>
              <a:t>Power Automate:  </a:t>
            </a:r>
            <a:r>
              <a:rPr lang="en-US" dirty="0">
                <a:solidFill>
                  <a:srgbClr val="000000"/>
                </a:solidFill>
                <a:latin typeface="Segoe UI"/>
                <a:cs typeface="Arial" pitchFamily="34" charset="0"/>
              </a:rPr>
              <a:t>Full suite of no-code/low-code/full-code automation options to include cloud flows and desktop flows. </a:t>
            </a:r>
            <a:r>
              <a:rPr kumimoji="0" lang="en-US" sz="1800" b="1" i="0" u="none" strike="noStrike" kern="1200" cap="none" spc="0" normalizeH="0" baseline="0" noProof="0" dirty="0">
                <a:ln>
                  <a:noFill/>
                </a:ln>
                <a:solidFill>
                  <a:srgbClr val="000000"/>
                </a:solidFill>
                <a:effectLst/>
                <a:uLnTx/>
                <a:uFillTx/>
                <a:latin typeface="Segoe UI"/>
                <a:cs typeface="Arial" pitchFamily="34" charset="0"/>
              </a:rPr>
              <a:t>**these are discussed in more detail later in the course**</a:t>
            </a:r>
            <a:endParaRPr kumimoji="0" sz="1800" b="1" i="0" u="none" strike="noStrike" kern="1200" cap="none" spc="0" normalizeH="0" baseline="0" noProof="0" dirty="0">
              <a:ln>
                <a:noFill/>
              </a:ln>
              <a:solidFill>
                <a:srgbClr val="000000"/>
              </a:solidFill>
              <a:effectLst/>
              <a:uLnTx/>
              <a:uFillTx/>
              <a:latin typeface="Segoe UI"/>
              <a:cs typeface="Arial" pitchFamily="34"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69869A7-1293-47BD-AD7E-9F72E918F567}"/>
              </a:ext>
            </a:extLst>
          </p:cNvPr>
          <p:cNvSpPr>
            <a:spLocks noGrp="1"/>
          </p:cNvSpPr>
          <p:nvPr>
            <p:ph type="title"/>
          </p:nvPr>
        </p:nvSpPr>
        <p:spPr/>
        <p:txBody>
          <a:bodyPr/>
          <a:lstStyle/>
          <a:p>
            <a:r>
              <a:rPr lang="en-US" dirty="0"/>
              <a:t>What behavior is expected when the logic happens on the server?</a:t>
            </a:r>
          </a:p>
        </p:txBody>
      </p:sp>
      <p:pic>
        <p:nvPicPr>
          <p:cNvPr id="13" name="Picture Placeholder 12" descr="Boardroom outline">
            <a:extLst>
              <a:ext uri="{FF2B5EF4-FFF2-40B4-BE49-F238E27FC236}">
                <a16:creationId xmlns:a16="http://schemas.microsoft.com/office/drawing/2014/main" id="{BD7290B1-180E-45F0-940D-E9FE15539023}"/>
              </a:ext>
            </a:extLst>
          </p:cNvPr>
          <p:cNvPicPr>
            <a:picLocks noGrp="1" noChangeAspect="1"/>
          </p:cNvPicPr>
          <p:nvPr>
            <p:ph type="pic" sz="quarter" idx="10"/>
          </p:nvPr>
        </p:nvPicPr>
        <p:blipFill rotWithShape="1">
          <a:blip r:embed="rId3">
            <a:extLst>
              <a:ext uri="{96DAC541-7B7A-43D3-8B79-37D633B846F1}">
                <asvg:svgBlip xmlns:asvg="http://schemas.microsoft.com/office/drawing/2016/SVG/main" r:embed="rId4"/>
              </a:ext>
            </a:extLst>
          </a:blip>
          <a:srcRect/>
          <a:stretch/>
        </p:blipFill>
        <p:spPr/>
      </p:pic>
    </p:spTree>
    <p:extLst>
      <p:ext uri="{BB962C8B-B14F-4D97-AF65-F5344CB8AC3E}">
        <p14:creationId xmlns:p14="http://schemas.microsoft.com/office/powerpoint/2010/main" val="8330831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492443"/>
          </a:xfrm>
        </p:spPr>
        <p:txBody>
          <a:bodyPr/>
          <a:lstStyle>
            <a:lvl1pPr>
              <a:defRPr>
                <a:solidFill>
                  <a:schemeClr val="tx1"/>
                </a:solidFill>
              </a:defRPr>
            </a:lvl1pPr>
          </a:lstStyle>
          <a:p>
            <a:r>
              <a:rPr lang="en-US" sz="3200" dirty="0"/>
              <a:t>Define business rules - Introduction</a:t>
            </a:r>
          </a:p>
        </p:txBody>
      </p:sp>
      <p:sp>
        <p:nvSpPr>
          <p:cNvPr id="3" name="Subtitle"/>
          <p:cNvSpPr>
            <a:spLocks noGrp="1"/>
          </p:cNvSpPr>
          <p:nvPr>
            <p:ph sz="quarter" idx="10"/>
          </p:nvPr>
        </p:nvSpPr>
        <p:spPr>
          <a:xfrm>
            <a:off x="588262" y="1219037"/>
            <a:ext cx="11426259" cy="73866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sz="2400" dirty="0">
                <a:latin typeface="+mj-lt"/>
              </a:rPr>
              <a:t>You can create business rules and recommendations to apply logic and validations without writing code</a:t>
            </a:r>
          </a:p>
        </p:txBody>
      </p:sp>
      <p:sp>
        <p:nvSpPr>
          <p:cNvPr id="4" name="New shape"/>
          <p:cNvSpPr/>
          <p:nvPr/>
        </p:nvSpPr>
        <p:spPr>
          <a:xfrm>
            <a:off x="3505200" y="2394243"/>
            <a:ext cx="5181600" cy="299569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marL="0" marR="0" lvl="0" indent="0" defTabSz="914400" rtl="0" eaLnBrk="1" fontAlgn="auto" latinLnBrk="0" hangingPunct="1">
              <a:lnSpc>
                <a:spcPct val="100000"/>
              </a:lnSpc>
              <a:spcBef>
                <a:spcPct val="43750"/>
              </a:spcBef>
              <a:spcAft>
                <a:spcPct val="43750"/>
              </a:spcAft>
              <a:buClrTx/>
              <a:buSzTx/>
              <a:buFontTx/>
              <a:buNone/>
              <a:tabLst/>
              <a:defRPr/>
            </a:pPr>
            <a:r>
              <a:rPr kumimoji="0" sz="2400" b="0" i="0" u="none" strike="noStrike" kern="1200" cap="none" spc="0" normalizeH="0" baseline="0" noProof="0" dirty="0">
                <a:ln>
                  <a:noFill/>
                </a:ln>
                <a:solidFill>
                  <a:srgbClr val="000000"/>
                </a:solidFill>
                <a:effectLst/>
                <a:uLnTx/>
                <a:uFillTx/>
                <a:latin typeface="Segoe UI"/>
                <a:cs typeface="Arial" pitchFamily="34" charset="0"/>
              </a:rPr>
              <a:t>Tip: Business rules are usually defined for a table and apply to all forms, but you can define a business rule for a specific model-driven form. Canvas apps cannot have a business rule applied to a specific form.</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371B-A62F-4166-B54E-6EC64B75EEBA}"/>
              </a:ext>
            </a:extLst>
          </p:cNvPr>
          <p:cNvSpPr>
            <a:spLocks noGrp="1"/>
          </p:cNvSpPr>
          <p:nvPr>
            <p:ph type="title"/>
          </p:nvPr>
        </p:nvSpPr>
        <p:spPr>
          <a:xfrm>
            <a:off x="588263" y="457200"/>
            <a:ext cx="11018520" cy="492443"/>
          </a:xfrm>
        </p:spPr>
        <p:txBody>
          <a:bodyPr/>
          <a:lstStyle/>
          <a:p>
            <a:r>
              <a:rPr lang="en-US" sz="3200" dirty="0"/>
              <a:t>Business rules</a:t>
            </a:r>
          </a:p>
        </p:txBody>
      </p:sp>
      <p:sp>
        <p:nvSpPr>
          <p:cNvPr id="5" name="TextBox 4">
            <a:extLst>
              <a:ext uri="{FF2B5EF4-FFF2-40B4-BE49-F238E27FC236}">
                <a16:creationId xmlns:a16="http://schemas.microsoft.com/office/drawing/2014/main" id="{6675B7BF-FC07-4E7A-BA91-6F25AE88D103}"/>
              </a:ext>
            </a:extLst>
          </p:cNvPr>
          <p:cNvSpPr txBox="1"/>
          <p:nvPr/>
        </p:nvSpPr>
        <p:spPr>
          <a:xfrm>
            <a:off x="1781921" y="1593120"/>
            <a:ext cx="9732262" cy="276999"/>
          </a:xfrm>
          <a:prstGeom prst="rect">
            <a:avLst/>
          </a:prstGeom>
          <a:noFill/>
        </p:spPr>
        <p:txBody>
          <a:bodyPr wrap="square" lIns="0" tIns="0" rIns="0" bIns="0" rtlCol="0">
            <a:spAutoFit/>
          </a:bodyPr>
          <a:lstStyle/>
          <a:p>
            <a:pPr marL="0" marR="0" lvl="0" indent="0" algn="l" defTabSz="435743"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baseline="0" noProof="0" dirty="0">
                <a:ln>
                  <a:noFill/>
                </a:ln>
                <a:solidFill>
                  <a:srgbClr val="000000"/>
                </a:solidFill>
                <a:effectLst/>
                <a:uLnTx/>
                <a:uFillTx/>
                <a:ea typeface="+mn-ea"/>
                <a:cs typeface="+mn-cs"/>
              </a:rPr>
              <a:t>Automate and enforce common requirements </a:t>
            </a:r>
          </a:p>
        </p:txBody>
      </p:sp>
      <p:cxnSp>
        <p:nvCxnSpPr>
          <p:cNvPr id="6" name="Straight Connector 5">
            <a:extLst>
              <a:ext uri="{FF2B5EF4-FFF2-40B4-BE49-F238E27FC236}">
                <a16:creationId xmlns:a16="http://schemas.microsoft.com/office/drawing/2014/main" id="{03FD89D6-212B-471E-BC02-72A05C3334A1}"/>
              </a:ext>
              <a:ext uri="{C183D7F6-B498-43B3-948B-1728B52AA6E4}">
                <adec:decorative xmlns:adec="http://schemas.microsoft.com/office/drawing/2017/decorative" val="1"/>
              </a:ext>
            </a:extLst>
          </p:cNvPr>
          <p:cNvCxnSpPr>
            <a:cxnSpLocks/>
          </p:cNvCxnSpPr>
          <p:nvPr/>
        </p:nvCxnSpPr>
        <p:spPr>
          <a:xfrm>
            <a:off x="1779329" y="2277617"/>
            <a:ext cx="9734854"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F318BAF-861C-4258-9E91-62A12FE61719}"/>
              </a:ext>
            </a:extLst>
          </p:cNvPr>
          <p:cNvSpPr txBox="1"/>
          <p:nvPr/>
        </p:nvSpPr>
        <p:spPr>
          <a:xfrm>
            <a:off x="1781921" y="2568846"/>
            <a:ext cx="9732262" cy="276999"/>
          </a:xfrm>
          <a:prstGeom prst="rect">
            <a:avLst/>
          </a:prstGeom>
          <a:noFill/>
        </p:spPr>
        <p:txBody>
          <a:bodyPr wrap="square" lIns="0" tIns="0" rIns="0" bIns="0" rtlCol="0">
            <a:spAutoFit/>
          </a:bodyPr>
          <a:lstStyle/>
          <a:p>
            <a:pPr marL="0" marR="0" lvl="0" indent="0" algn="l" defTabSz="435743"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baseline="0" noProof="0" dirty="0">
                <a:ln>
                  <a:noFill/>
                </a:ln>
                <a:solidFill>
                  <a:srgbClr val="000000"/>
                </a:solidFill>
                <a:effectLst/>
                <a:uLnTx/>
                <a:uFillTx/>
                <a:ea typeface="+mn-ea"/>
                <a:cs typeface="+mn-cs"/>
              </a:rPr>
              <a:t>Rules created in the context of a table</a:t>
            </a:r>
          </a:p>
        </p:txBody>
      </p:sp>
      <p:cxnSp>
        <p:nvCxnSpPr>
          <p:cNvPr id="9" name="Straight Connector 8">
            <a:extLst>
              <a:ext uri="{FF2B5EF4-FFF2-40B4-BE49-F238E27FC236}">
                <a16:creationId xmlns:a16="http://schemas.microsoft.com/office/drawing/2014/main" id="{D34E0104-24D1-417E-AC3E-E4FADEEBC72C}"/>
              </a:ext>
              <a:ext uri="{C183D7F6-B498-43B3-948B-1728B52AA6E4}">
                <adec:decorative xmlns:adec="http://schemas.microsoft.com/office/drawing/2017/decorative" val="1"/>
              </a:ext>
            </a:extLst>
          </p:cNvPr>
          <p:cNvCxnSpPr>
            <a:cxnSpLocks/>
          </p:cNvCxnSpPr>
          <p:nvPr/>
        </p:nvCxnSpPr>
        <p:spPr>
          <a:xfrm>
            <a:off x="1776737" y="3167953"/>
            <a:ext cx="9734854"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D6B4B92-881B-4811-BE58-085E31CBD1A2}"/>
              </a:ext>
            </a:extLst>
          </p:cNvPr>
          <p:cNvSpPr txBox="1"/>
          <p:nvPr/>
        </p:nvSpPr>
        <p:spPr>
          <a:xfrm>
            <a:off x="1779329" y="3511160"/>
            <a:ext cx="9732262" cy="276999"/>
          </a:xfrm>
          <a:prstGeom prst="rect">
            <a:avLst/>
          </a:prstGeom>
          <a:noFill/>
        </p:spPr>
        <p:txBody>
          <a:bodyPr wrap="square" lIns="0" tIns="0" rIns="0" bIns="0" rtlCol="0">
            <a:spAutoFit/>
          </a:bodyPr>
          <a:lstStyle/>
          <a:p>
            <a:pPr marL="0" marR="0" lvl="0" indent="0" algn="l" defTabSz="435743"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baseline="0" noProof="0" dirty="0">
                <a:ln>
                  <a:noFill/>
                </a:ln>
                <a:solidFill>
                  <a:srgbClr val="000000"/>
                </a:solidFill>
                <a:effectLst/>
                <a:uLnTx/>
                <a:uFillTx/>
                <a:ea typeface="+mn-ea"/>
                <a:cs typeface="+mn-cs"/>
              </a:rPr>
              <a:t>Can execute on both client and server, depending on configuration</a:t>
            </a:r>
          </a:p>
        </p:txBody>
      </p:sp>
      <p:cxnSp>
        <p:nvCxnSpPr>
          <p:cNvPr id="12" name="Straight Connector 11">
            <a:extLst>
              <a:ext uri="{FF2B5EF4-FFF2-40B4-BE49-F238E27FC236}">
                <a16:creationId xmlns:a16="http://schemas.microsoft.com/office/drawing/2014/main" id="{E88EC39D-AA86-4810-B256-979BF392E06C}"/>
              </a:ext>
              <a:ext uri="{C183D7F6-B498-43B3-948B-1728B52AA6E4}">
                <adec:decorative xmlns:adec="http://schemas.microsoft.com/office/drawing/2017/decorative" val="1"/>
              </a:ext>
            </a:extLst>
          </p:cNvPr>
          <p:cNvCxnSpPr>
            <a:cxnSpLocks/>
          </p:cNvCxnSpPr>
          <p:nvPr/>
        </p:nvCxnSpPr>
        <p:spPr>
          <a:xfrm>
            <a:off x="1776737" y="4215517"/>
            <a:ext cx="9734854"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683F1AE-1A7E-4E15-B85A-2078CD2BFD26}"/>
              </a:ext>
            </a:extLst>
          </p:cNvPr>
          <p:cNvSpPr txBox="1"/>
          <p:nvPr/>
        </p:nvSpPr>
        <p:spPr>
          <a:xfrm>
            <a:off x="1779329" y="4495928"/>
            <a:ext cx="9732262" cy="276999"/>
          </a:xfrm>
          <a:prstGeom prst="rect">
            <a:avLst/>
          </a:prstGeom>
          <a:noFill/>
        </p:spPr>
        <p:txBody>
          <a:bodyPr wrap="square" lIns="0" tIns="0" rIns="0" bIns="0" rtlCol="0">
            <a:spAutoFit/>
          </a:bodyPr>
          <a:lstStyle/>
          <a:p>
            <a:pPr marL="0" marR="0" lvl="0" indent="0" algn="l" defTabSz="435743" rtl="0" eaLnBrk="1" fontAlgn="auto" latinLnBrk="0" hangingPunct="1">
              <a:lnSpc>
                <a:spcPct val="100000"/>
              </a:lnSpc>
              <a:spcBef>
                <a:spcPct val="0"/>
              </a:spcBef>
              <a:spcAft>
                <a:spcPts val="0"/>
              </a:spcAft>
              <a:buClrTx/>
              <a:buSzTx/>
              <a:buFontTx/>
              <a:buNone/>
              <a:tabLst/>
              <a:defRPr/>
            </a:pPr>
            <a:r>
              <a:rPr kumimoji="0" lang="en-US" b="0" i="0" u="none" strike="noStrike" kern="1200" cap="none" spc="0" normalizeH="0" baseline="0" noProof="0" dirty="0">
                <a:ln>
                  <a:noFill/>
                </a:ln>
                <a:solidFill>
                  <a:srgbClr val="000000"/>
                </a:solidFill>
                <a:effectLst/>
                <a:uLnTx/>
                <a:uFillTx/>
                <a:ea typeface="+mn-ea"/>
                <a:cs typeface="+mn-cs"/>
              </a:rPr>
              <a:t>Provide an alternative to developer code-based rule implementation </a:t>
            </a:r>
          </a:p>
        </p:txBody>
      </p:sp>
      <p:grpSp>
        <p:nvGrpSpPr>
          <p:cNvPr id="15" name="Group 14">
            <a:extLst>
              <a:ext uri="{FF2B5EF4-FFF2-40B4-BE49-F238E27FC236}">
                <a16:creationId xmlns:a16="http://schemas.microsoft.com/office/drawing/2014/main" id="{694FDC47-86D0-4B3A-86B3-46FB0FE6E870}"/>
              </a:ext>
              <a:ext uri="{C183D7F6-B498-43B3-948B-1728B52AA6E4}">
                <adec:decorative xmlns:adec="http://schemas.microsoft.com/office/drawing/2017/decorative" val="1"/>
              </a:ext>
            </a:extLst>
          </p:cNvPr>
          <p:cNvGrpSpPr/>
          <p:nvPr/>
        </p:nvGrpSpPr>
        <p:grpSpPr>
          <a:xfrm>
            <a:off x="463800" y="2332398"/>
            <a:ext cx="834424" cy="834542"/>
            <a:chOff x="418643" y="2980724"/>
            <a:chExt cx="896425" cy="896552"/>
          </a:xfrm>
        </p:grpSpPr>
        <p:grpSp>
          <p:nvGrpSpPr>
            <p:cNvPr id="16" name="Group 15">
              <a:extLst>
                <a:ext uri="{FF2B5EF4-FFF2-40B4-BE49-F238E27FC236}">
                  <a16:creationId xmlns:a16="http://schemas.microsoft.com/office/drawing/2014/main" id="{E0C3D6D0-19DE-4319-B512-5452BE17FE73}"/>
                </a:ext>
                <a:ext uri="{C183D7F6-B498-43B3-948B-1728B52AA6E4}">
                  <adec:decorative xmlns:adec="http://schemas.microsoft.com/office/drawing/2017/decorative" val="1"/>
                </a:ext>
              </a:extLst>
            </p:cNvPr>
            <p:cNvGrpSpPr/>
            <p:nvPr/>
          </p:nvGrpSpPr>
          <p:grpSpPr>
            <a:xfrm>
              <a:off x="418643" y="2980724"/>
              <a:ext cx="896425" cy="896552"/>
              <a:chOff x="7962901" y="3032919"/>
              <a:chExt cx="981074" cy="981076"/>
            </a:xfrm>
          </p:grpSpPr>
          <p:sp>
            <p:nvSpPr>
              <p:cNvPr id="19" name="Freeform 5">
                <a:extLst>
                  <a:ext uri="{FF2B5EF4-FFF2-40B4-BE49-F238E27FC236}">
                    <a16:creationId xmlns:a16="http://schemas.microsoft.com/office/drawing/2014/main" id="{C0655883-B167-4E33-93E8-5F0258E95C7B}"/>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0" name="Freeform 6">
                <a:extLst>
                  <a:ext uri="{FF2B5EF4-FFF2-40B4-BE49-F238E27FC236}">
                    <a16:creationId xmlns:a16="http://schemas.microsoft.com/office/drawing/2014/main" id="{34709385-AF81-4939-8F7B-4B7025874DED}"/>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8" name="shield_3" title="Icon of a shield with an exclamation point inside">
              <a:extLst>
                <a:ext uri="{FF2B5EF4-FFF2-40B4-BE49-F238E27FC236}">
                  <a16:creationId xmlns:a16="http://schemas.microsoft.com/office/drawing/2014/main" id="{DCEDC30C-D675-429F-9938-5E6376D4F628}"/>
                </a:ext>
              </a:extLst>
            </p:cNvPr>
            <p:cNvSpPr>
              <a:spLocks noChangeAspect="1" noEditPoints="1"/>
            </p:cNvSpPr>
            <p:nvPr/>
          </p:nvSpPr>
          <p:spPr bwMode="auto">
            <a:xfrm>
              <a:off x="671673" y="3231182"/>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descr="Icon of a padlock">
            <a:extLst>
              <a:ext uri="{FF2B5EF4-FFF2-40B4-BE49-F238E27FC236}">
                <a16:creationId xmlns:a16="http://schemas.microsoft.com/office/drawing/2014/main" id="{B7E5712C-6819-441B-B376-D2B7D0562F4C}"/>
              </a:ext>
            </a:extLst>
          </p:cNvPr>
          <p:cNvGrpSpPr/>
          <p:nvPr/>
        </p:nvGrpSpPr>
        <p:grpSpPr>
          <a:xfrm>
            <a:off x="463800" y="1266469"/>
            <a:ext cx="834424" cy="834542"/>
            <a:chOff x="418643" y="1456896"/>
            <a:chExt cx="896425" cy="896552"/>
          </a:xfrm>
        </p:grpSpPr>
        <p:grpSp>
          <p:nvGrpSpPr>
            <p:cNvPr id="22" name="Group 21">
              <a:extLst>
                <a:ext uri="{FF2B5EF4-FFF2-40B4-BE49-F238E27FC236}">
                  <a16:creationId xmlns:a16="http://schemas.microsoft.com/office/drawing/2014/main" id="{81756B81-C785-4D2D-BBF5-6854C1B0C366}"/>
                </a:ext>
                <a:ext uri="{C183D7F6-B498-43B3-948B-1728B52AA6E4}">
                  <adec:decorative xmlns:adec="http://schemas.microsoft.com/office/drawing/2017/decorative" val="1"/>
                </a:ext>
              </a:extLst>
            </p:cNvPr>
            <p:cNvGrpSpPr/>
            <p:nvPr/>
          </p:nvGrpSpPr>
          <p:grpSpPr>
            <a:xfrm>
              <a:off x="418643" y="1456896"/>
              <a:ext cx="896425" cy="896552"/>
              <a:chOff x="7962901" y="3032919"/>
              <a:chExt cx="981074" cy="981076"/>
            </a:xfrm>
          </p:grpSpPr>
          <p:sp>
            <p:nvSpPr>
              <p:cNvPr id="24" name="Freeform 5">
                <a:extLst>
                  <a:ext uri="{FF2B5EF4-FFF2-40B4-BE49-F238E27FC236}">
                    <a16:creationId xmlns:a16="http://schemas.microsoft.com/office/drawing/2014/main" id="{78B50C30-EB06-476F-9590-9805535F231D}"/>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5" name="Freeform 6">
                <a:extLst>
                  <a:ext uri="{FF2B5EF4-FFF2-40B4-BE49-F238E27FC236}">
                    <a16:creationId xmlns:a16="http://schemas.microsoft.com/office/drawing/2014/main" id="{C0B198B5-4189-41F9-B45C-A3E336EFEA87}"/>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3" name="Lock" title="Icon of a padlock">
              <a:extLst>
                <a:ext uri="{FF2B5EF4-FFF2-40B4-BE49-F238E27FC236}">
                  <a16:creationId xmlns:a16="http://schemas.microsoft.com/office/drawing/2014/main" id="{3F2F0F5A-E296-4303-945A-A8C8538C2096}"/>
                </a:ext>
              </a:extLst>
            </p:cNvPr>
            <p:cNvSpPr>
              <a:spLocks noChangeAspect="1" noEditPoints="1"/>
            </p:cNvSpPr>
            <p:nvPr/>
          </p:nvSpPr>
          <p:spPr bwMode="auto">
            <a:xfrm>
              <a:off x="723556" y="1704892"/>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6" name="Group 25" descr="Icon of a key">
            <a:extLst>
              <a:ext uri="{FF2B5EF4-FFF2-40B4-BE49-F238E27FC236}">
                <a16:creationId xmlns:a16="http://schemas.microsoft.com/office/drawing/2014/main" id="{E5761D26-DF47-48F6-BA01-44667A7BAAAC}"/>
              </a:ext>
            </a:extLst>
          </p:cNvPr>
          <p:cNvGrpSpPr/>
          <p:nvPr/>
        </p:nvGrpSpPr>
        <p:grpSpPr>
          <a:xfrm>
            <a:off x="475089" y="4252737"/>
            <a:ext cx="834424" cy="834542"/>
            <a:chOff x="418643" y="4726875"/>
            <a:chExt cx="896425" cy="896552"/>
          </a:xfrm>
        </p:grpSpPr>
        <p:grpSp>
          <p:nvGrpSpPr>
            <p:cNvPr id="27" name="Group 26">
              <a:extLst>
                <a:ext uri="{FF2B5EF4-FFF2-40B4-BE49-F238E27FC236}">
                  <a16:creationId xmlns:a16="http://schemas.microsoft.com/office/drawing/2014/main" id="{F9770050-F7AB-4FDC-872D-90B080B7622A}"/>
                </a:ext>
                <a:ext uri="{C183D7F6-B498-43B3-948B-1728B52AA6E4}">
                  <adec:decorative xmlns:adec="http://schemas.microsoft.com/office/drawing/2017/decorative" val="1"/>
                </a:ext>
              </a:extLst>
            </p:cNvPr>
            <p:cNvGrpSpPr/>
            <p:nvPr/>
          </p:nvGrpSpPr>
          <p:grpSpPr>
            <a:xfrm>
              <a:off x="418643" y="4726875"/>
              <a:ext cx="896425" cy="896552"/>
              <a:chOff x="7962901" y="3032919"/>
              <a:chExt cx="981074" cy="981076"/>
            </a:xfrm>
          </p:grpSpPr>
          <p:sp>
            <p:nvSpPr>
              <p:cNvPr id="29" name="Freeform 5">
                <a:extLst>
                  <a:ext uri="{FF2B5EF4-FFF2-40B4-BE49-F238E27FC236}">
                    <a16:creationId xmlns:a16="http://schemas.microsoft.com/office/drawing/2014/main" id="{28F7EECF-ED83-43FB-AF76-5176C935C90B}"/>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0" name="Freeform 6">
                <a:extLst>
                  <a:ext uri="{FF2B5EF4-FFF2-40B4-BE49-F238E27FC236}">
                    <a16:creationId xmlns:a16="http://schemas.microsoft.com/office/drawing/2014/main" id="{721ADD67-2A8C-48CE-9C48-DD24C4235020}"/>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8" name="key" title="Icon of a key">
              <a:extLst>
                <a:ext uri="{FF2B5EF4-FFF2-40B4-BE49-F238E27FC236}">
                  <a16:creationId xmlns:a16="http://schemas.microsoft.com/office/drawing/2014/main" id="{8B567857-B2DA-410A-80E9-39B9C6C6EC92}"/>
                </a:ext>
              </a:extLst>
            </p:cNvPr>
            <p:cNvSpPr>
              <a:spLocks noChangeAspect="1" noEditPoints="1"/>
            </p:cNvSpPr>
            <p:nvPr/>
          </p:nvSpPr>
          <p:spPr bwMode="auto">
            <a:xfrm>
              <a:off x="701994" y="5011135"/>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2" name="Group 31" descr="Icon of a locked safe">
            <a:extLst>
              <a:ext uri="{FF2B5EF4-FFF2-40B4-BE49-F238E27FC236}">
                <a16:creationId xmlns:a16="http://schemas.microsoft.com/office/drawing/2014/main" id="{041875D0-54AF-4190-B597-4A30BEB58CB0}"/>
              </a:ext>
            </a:extLst>
          </p:cNvPr>
          <p:cNvGrpSpPr/>
          <p:nvPr/>
        </p:nvGrpSpPr>
        <p:grpSpPr>
          <a:xfrm>
            <a:off x="463800" y="3332079"/>
            <a:ext cx="834424" cy="834542"/>
            <a:chOff x="418643" y="3636882"/>
            <a:chExt cx="896425" cy="896552"/>
          </a:xfrm>
        </p:grpSpPr>
        <p:grpSp>
          <p:nvGrpSpPr>
            <p:cNvPr id="33" name="Group 32">
              <a:extLst>
                <a:ext uri="{FF2B5EF4-FFF2-40B4-BE49-F238E27FC236}">
                  <a16:creationId xmlns:a16="http://schemas.microsoft.com/office/drawing/2014/main" id="{7C626A80-65F8-45E0-8218-61CCDBF40BCA}"/>
                </a:ext>
                <a:ext uri="{C183D7F6-B498-43B3-948B-1728B52AA6E4}">
                  <adec:decorative xmlns:adec="http://schemas.microsoft.com/office/drawing/2017/decorative" val="1"/>
                </a:ext>
              </a:extLst>
            </p:cNvPr>
            <p:cNvGrpSpPr/>
            <p:nvPr/>
          </p:nvGrpSpPr>
          <p:grpSpPr>
            <a:xfrm>
              <a:off x="418643" y="3636882"/>
              <a:ext cx="896425" cy="896552"/>
              <a:chOff x="7962901" y="3032919"/>
              <a:chExt cx="981074" cy="981076"/>
            </a:xfrm>
          </p:grpSpPr>
          <p:sp>
            <p:nvSpPr>
              <p:cNvPr id="36" name="Freeform 5">
                <a:extLst>
                  <a:ext uri="{FF2B5EF4-FFF2-40B4-BE49-F238E27FC236}">
                    <a16:creationId xmlns:a16="http://schemas.microsoft.com/office/drawing/2014/main" id="{DFDE5776-4D29-4248-8608-702DA02E107B}"/>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BC7AADBE-C4BF-454F-B8CB-460C798EF4AC}"/>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35" name="safe" title="Icon of a locked safe">
              <a:extLst>
                <a:ext uri="{FF2B5EF4-FFF2-40B4-BE49-F238E27FC236}">
                  <a16:creationId xmlns:a16="http://schemas.microsoft.com/office/drawing/2014/main" id="{51A360B0-04CD-4328-A424-10488FBF9496}"/>
                </a:ext>
              </a:extLst>
            </p:cNvPr>
            <p:cNvSpPr>
              <a:spLocks noChangeAspect="1" noEditPoints="1"/>
            </p:cNvSpPr>
            <p:nvPr/>
          </p:nvSpPr>
          <p:spPr bwMode="auto">
            <a:xfrm>
              <a:off x="699362" y="3903897"/>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21C41C06-6D4C-3F37-5A52-93A5560813B3}"/>
              </a:ext>
            </a:extLst>
          </p:cNvPr>
          <p:cNvSpPr txBox="1"/>
          <p:nvPr/>
        </p:nvSpPr>
        <p:spPr>
          <a:xfrm>
            <a:off x="1229869" y="5662886"/>
            <a:ext cx="9732262" cy="276999"/>
          </a:xfrm>
          <a:prstGeom prst="rect">
            <a:avLst/>
          </a:prstGeom>
          <a:noFill/>
        </p:spPr>
        <p:txBody>
          <a:bodyPr wrap="square" lIns="0" tIns="0" rIns="0" bIns="0" rtlCol="0">
            <a:spAutoFit/>
          </a:bodyPr>
          <a:lstStyle/>
          <a:p>
            <a:pPr marL="0" marR="0" lvl="0" indent="0" algn="l" defTabSz="435743" rtl="0" eaLnBrk="1" fontAlgn="auto" latinLnBrk="0" hangingPunct="1">
              <a:lnSpc>
                <a:spcPct val="100000"/>
              </a:lnSpc>
              <a:spcBef>
                <a:spcPct val="0"/>
              </a:spcBef>
              <a:spcAft>
                <a:spcPts val="0"/>
              </a:spcAft>
              <a:buClrTx/>
              <a:buSzTx/>
              <a:buFontTx/>
              <a:buNone/>
              <a:tabLst/>
              <a:defRPr/>
            </a:pPr>
            <a:r>
              <a:rPr lang="en-US" sz="1800" i="1" kern="1200" dirty="0">
                <a:solidFill>
                  <a:schemeClr val="tx1"/>
                </a:solidFill>
                <a:effectLst/>
                <a:latin typeface="Segoe UI Light" panose="020B0502040204020203" pitchFamily="34" charset="0"/>
                <a:ea typeface="+mn-ea"/>
                <a:cs typeface="Segoe UI Light" panose="020B0502040204020203" pitchFamily="34" charset="0"/>
              </a:rPr>
              <a:t>https://youtu.be/lqEIX5MeLAk</a:t>
            </a:r>
            <a:endParaRPr kumimoji="0" lang="en-US" b="0" i="0" u="none" strike="noStrike" kern="1200" cap="none" spc="0" normalizeH="0" baseline="0" noProof="0" dirty="0">
              <a:ln>
                <a:noFill/>
              </a:ln>
              <a:solidFill>
                <a:srgbClr val="000000"/>
              </a:solidFill>
              <a:effectLst/>
              <a:uLnTx/>
              <a:uFillTx/>
              <a:ea typeface="+mn-ea"/>
              <a:cs typeface="+mn-cs"/>
            </a:endParaRPr>
          </a:p>
        </p:txBody>
      </p:sp>
    </p:spTree>
    <p:extLst>
      <p:ext uri="{BB962C8B-B14F-4D97-AF65-F5344CB8AC3E}">
        <p14:creationId xmlns:p14="http://schemas.microsoft.com/office/powerpoint/2010/main" val="61599163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492443"/>
          </a:xfrm>
        </p:spPr>
        <p:txBody>
          <a:bodyPr/>
          <a:lstStyle>
            <a:lvl1pPr>
              <a:defRPr>
                <a:solidFill>
                  <a:schemeClr val="tx1"/>
                </a:solidFill>
              </a:defRPr>
            </a:lvl1pPr>
          </a:lstStyle>
          <a:p>
            <a:r>
              <a:rPr lang="en-US" sz="3200" dirty="0"/>
              <a:t>Business Rules</a:t>
            </a:r>
          </a:p>
        </p:txBody>
      </p:sp>
      <p:sp>
        <p:nvSpPr>
          <p:cNvPr id="3" name="Subtitle"/>
          <p:cNvSpPr>
            <a:spLocks noGrp="1"/>
          </p:cNvSpPr>
          <p:nvPr>
            <p:ph sz="quarter" idx="10"/>
          </p:nvPr>
        </p:nvSpPr>
        <p:spPr>
          <a:xfrm>
            <a:off x="586581" y="1157308"/>
            <a:ext cx="11018838" cy="73866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sz="2400" dirty="0">
                <a:latin typeface="+mj-lt"/>
              </a:rPr>
              <a:t>Business rules provide a simple interface to implement and maintain fast-changing and commonly used rules.</a:t>
            </a:r>
          </a:p>
        </p:txBody>
      </p:sp>
      <p:sp>
        <p:nvSpPr>
          <p:cNvPr id="4" name="New shape"/>
          <p:cNvSpPr/>
          <p:nvPr/>
        </p:nvSpPr>
        <p:spPr>
          <a:xfrm>
            <a:off x="609600" y="2103637"/>
            <a:ext cx="10972800" cy="29854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2000" b="0" i="0" u="none" strike="noStrike" kern="1200" cap="none" spc="0" normalizeH="0" baseline="0" noProof="0" dirty="0">
                <a:ln>
                  <a:noFill/>
                </a:ln>
                <a:solidFill>
                  <a:srgbClr val="000000"/>
                </a:solidFill>
                <a:effectLst/>
                <a:uLnTx/>
                <a:uFillTx/>
                <a:cs typeface="Arial" pitchFamily="34" charset="0"/>
              </a:rPr>
              <a:t>Set column values</a:t>
            </a:r>
          </a:p>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2000" b="0" i="0" u="none" strike="noStrike" kern="1200" cap="none" spc="0" normalizeH="0" baseline="0" noProof="0" dirty="0">
                <a:ln>
                  <a:noFill/>
                </a:ln>
                <a:solidFill>
                  <a:srgbClr val="000000"/>
                </a:solidFill>
                <a:effectLst/>
                <a:uLnTx/>
                <a:uFillTx/>
                <a:cs typeface="Arial" pitchFamily="34" charset="0"/>
              </a:rPr>
              <a:t>Clear column values</a:t>
            </a:r>
          </a:p>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2000" b="0" i="0" u="none" strike="noStrike" kern="1200" cap="none" spc="0" normalizeH="0" baseline="0" noProof="0" dirty="0">
                <a:ln>
                  <a:noFill/>
                </a:ln>
                <a:solidFill>
                  <a:srgbClr val="000000"/>
                </a:solidFill>
                <a:effectLst/>
                <a:uLnTx/>
                <a:uFillTx/>
                <a:cs typeface="Arial" pitchFamily="34" charset="0"/>
              </a:rPr>
              <a:t>Set column requirement levels</a:t>
            </a:r>
          </a:p>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2000" b="0" i="0" u="none" strike="noStrike" kern="1200" cap="none" spc="0" normalizeH="0" baseline="0" noProof="0" dirty="0">
                <a:ln>
                  <a:noFill/>
                </a:ln>
                <a:solidFill>
                  <a:srgbClr val="000000"/>
                </a:solidFill>
                <a:effectLst/>
                <a:uLnTx/>
                <a:uFillTx/>
                <a:cs typeface="Arial" pitchFamily="34" charset="0"/>
              </a:rPr>
              <a:t>Show or hide columns</a:t>
            </a:r>
          </a:p>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2000" b="0" i="0" u="none" strike="noStrike" kern="1200" cap="none" spc="0" normalizeH="0" baseline="0" noProof="0" dirty="0">
                <a:ln>
                  <a:noFill/>
                </a:ln>
                <a:solidFill>
                  <a:srgbClr val="000000"/>
                </a:solidFill>
                <a:effectLst/>
                <a:uLnTx/>
                <a:uFillTx/>
                <a:cs typeface="Arial" pitchFamily="34" charset="0"/>
              </a:rPr>
              <a:t>Enable or disable columns</a:t>
            </a:r>
          </a:p>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2000" b="0" i="0" u="none" strike="noStrike" kern="1200" cap="none" spc="0" normalizeH="0" baseline="0" noProof="0" dirty="0">
                <a:ln>
                  <a:noFill/>
                </a:ln>
                <a:solidFill>
                  <a:srgbClr val="000000"/>
                </a:solidFill>
                <a:effectLst/>
                <a:uLnTx/>
                <a:uFillTx/>
                <a:cs typeface="Arial" pitchFamily="34" charset="0"/>
              </a:rPr>
              <a:t>Validate data and show error messages</a:t>
            </a:r>
          </a:p>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2000" b="0" i="0" u="none" strike="noStrike" kern="1200" cap="none" spc="0" normalizeH="0" baseline="0" noProof="0" dirty="0">
                <a:ln>
                  <a:noFill/>
                </a:ln>
                <a:solidFill>
                  <a:srgbClr val="000000"/>
                </a:solidFill>
                <a:effectLst/>
                <a:uLnTx/>
                <a:uFillTx/>
                <a:cs typeface="Arial" pitchFamily="34" charset="0"/>
              </a:rPr>
              <a:t>Create business recommendations based on business intelligence.</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984885"/>
          </a:xfrm>
        </p:spPr>
        <p:txBody>
          <a:bodyPr/>
          <a:lstStyle>
            <a:lvl1pPr>
              <a:defRPr>
                <a:solidFill>
                  <a:schemeClr val="tx1"/>
                </a:solidFill>
              </a:defRPr>
            </a:lvl1pPr>
          </a:lstStyle>
          <a:p>
            <a:r>
              <a:rPr lang="en-US" sz="3200" dirty="0"/>
              <a:t>Differences between canvas and model-driven apps for business rules</a:t>
            </a:r>
          </a:p>
        </p:txBody>
      </p:sp>
      <p:sp>
        <p:nvSpPr>
          <p:cNvPr id="3" name="Subtitle"/>
          <p:cNvSpPr>
            <a:spLocks noGrp="1"/>
          </p:cNvSpPr>
          <p:nvPr>
            <p:ph sz="quarter" idx="10"/>
          </p:nvPr>
        </p:nvSpPr>
        <p:spPr>
          <a:xfrm>
            <a:off x="587945" y="1721421"/>
            <a:ext cx="11018838" cy="73866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sz="2400" dirty="0">
                <a:latin typeface="+mj-lt"/>
              </a:rPr>
              <a:t>Model-driven apps can use all actions available on business rules, however not all business rule actions are available for canvas apps at this time.</a:t>
            </a:r>
          </a:p>
        </p:txBody>
      </p:sp>
      <p:sp>
        <p:nvSpPr>
          <p:cNvPr id="4" name="New shape"/>
          <p:cNvSpPr/>
          <p:nvPr/>
        </p:nvSpPr>
        <p:spPr>
          <a:xfrm>
            <a:off x="587945" y="2781941"/>
            <a:ext cx="10972800" cy="14957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2400" b="0" i="0" u="none" strike="noStrike" kern="1200" cap="none" spc="0" normalizeH="0" baseline="0" noProof="0" dirty="0">
                <a:ln>
                  <a:noFill/>
                </a:ln>
                <a:solidFill>
                  <a:srgbClr val="000000"/>
                </a:solidFill>
                <a:effectLst/>
                <a:uLnTx/>
                <a:uFillTx/>
                <a:cs typeface="Arial" pitchFamily="34" charset="0"/>
              </a:rPr>
              <a:t>Show or hide columns</a:t>
            </a:r>
          </a:p>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2400" b="0" i="0" u="none" strike="noStrike" kern="1200" cap="none" spc="0" normalizeH="0" baseline="0" noProof="0" dirty="0">
                <a:ln>
                  <a:noFill/>
                </a:ln>
                <a:solidFill>
                  <a:srgbClr val="000000"/>
                </a:solidFill>
                <a:effectLst/>
                <a:uLnTx/>
                <a:uFillTx/>
                <a:cs typeface="Arial" pitchFamily="34" charset="0"/>
              </a:rPr>
              <a:t>Enable or disable columns</a:t>
            </a:r>
          </a:p>
          <a:p>
            <a:pPr marL="635000" marR="0" lvl="0" indent="-365760" algn="l" defTabSz="914400" rtl="0" eaLnBrk="1" fontAlgn="auto" latinLnBrk="0" hangingPunct="1">
              <a:lnSpc>
                <a:spcPct val="100000"/>
              </a:lnSpc>
              <a:spcBef>
                <a:spcPct val="20000"/>
              </a:spcBef>
              <a:spcAft>
                <a:spcPct val="20000"/>
              </a:spcAft>
              <a:buClrTx/>
              <a:buSzTx/>
              <a:buFontTx/>
              <a:buChar char="•"/>
              <a:tabLst/>
              <a:defRPr/>
            </a:pPr>
            <a:r>
              <a:rPr kumimoji="0" sz="2400" b="0" i="0" u="none" strike="noStrike" kern="1200" cap="none" spc="0" normalizeH="0" baseline="0" noProof="0" dirty="0">
                <a:ln>
                  <a:noFill/>
                </a:ln>
                <a:solidFill>
                  <a:srgbClr val="000000"/>
                </a:solidFill>
                <a:effectLst/>
                <a:uLnTx/>
                <a:uFillTx/>
                <a:cs typeface="Arial" pitchFamily="34" charset="0"/>
              </a:rPr>
              <a:t>Create business recommendations based on business intelligence.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492443"/>
          </a:xfrm>
        </p:spPr>
        <p:txBody>
          <a:bodyPr/>
          <a:lstStyle>
            <a:lvl1pPr>
              <a:defRPr>
                <a:solidFill>
                  <a:schemeClr val="tx1"/>
                </a:solidFill>
              </a:defRPr>
            </a:lvl1pPr>
          </a:lstStyle>
          <a:p>
            <a:r>
              <a:rPr lang="en-US" sz="3200" dirty="0"/>
              <a:t>Define the components of a business rule</a:t>
            </a:r>
          </a:p>
        </p:txBody>
      </p:sp>
      <p:sp>
        <p:nvSpPr>
          <p:cNvPr id="3" name="Subtitle"/>
          <p:cNvSpPr>
            <a:spLocks noGrp="1"/>
          </p:cNvSpPr>
          <p:nvPr>
            <p:ph sz="quarter" idx="10"/>
          </p:nvPr>
        </p:nvSpPr>
        <p:spPr>
          <a:xfrm>
            <a:off x="587945" y="1101960"/>
            <a:ext cx="11018838"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sz="2400" dirty="0">
                <a:latin typeface="+mn-lt"/>
              </a:rPr>
              <a:t>Business rules encapsulate logic in a predefined set of steps that will run each time that data is entered or modified and the data meets certain criteria to trigger the business rule.</a:t>
            </a:r>
          </a:p>
        </p:txBody>
      </p:sp>
      <p:sp>
        <p:nvSpPr>
          <p:cNvPr id="4" name="New shape"/>
          <p:cNvSpPr/>
          <p:nvPr/>
        </p:nvSpPr>
        <p:spPr>
          <a:xfrm>
            <a:off x="771781" y="2430683"/>
            <a:ext cx="5146742" cy="316072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t" anchorCtr="0">
            <a:noAutofit/>
          </a:bodyPr>
          <a:lstStyle/>
          <a:p>
            <a:pPr marL="0" marR="0" lvl="0" indent="0" defTabSz="914400" rtl="0" eaLnBrk="1" fontAlgn="auto" latinLnBrk="0" hangingPunct="1">
              <a:lnSpc>
                <a:spcPct val="100000"/>
              </a:lnSpc>
              <a:spcBef>
                <a:spcPct val="43750"/>
              </a:spcBef>
              <a:spcAft>
                <a:spcPct val="43750"/>
              </a:spcAft>
              <a:buClrTx/>
              <a:buSzTx/>
              <a:buFontTx/>
              <a:buNone/>
              <a:tabLst/>
              <a:defRPr/>
            </a:pPr>
            <a:r>
              <a:rPr kumimoji="0" sz="2400" b="0" i="0" u="none" strike="noStrike" kern="1200" cap="none" spc="0" normalizeH="0" baseline="0" noProof="0" dirty="0">
                <a:ln>
                  <a:noFill/>
                </a:ln>
                <a:solidFill>
                  <a:srgbClr val="000000"/>
                </a:solidFill>
                <a:effectLst/>
                <a:uLnTx/>
                <a:uFillTx/>
                <a:cs typeface="Arial" pitchFamily="34" charset="0"/>
              </a:rPr>
              <a:t>A business rule </a:t>
            </a:r>
            <a:r>
              <a:rPr kumimoji="0" lang="en-US" sz="2400" b="0" i="0" u="none" strike="noStrike" kern="1200" cap="none" spc="0" normalizeH="0" baseline="0" noProof="0" dirty="0">
                <a:ln>
                  <a:noFill/>
                </a:ln>
                <a:solidFill>
                  <a:srgbClr val="000000"/>
                </a:solidFill>
                <a:effectLst/>
                <a:uLnTx/>
                <a:uFillTx/>
                <a:cs typeface="Arial" pitchFamily="34" charset="0"/>
              </a:rPr>
              <a:t>only applies in </a:t>
            </a:r>
            <a:r>
              <a:rPr kumimoji="0" sz="2400" b="0" i="0" u="none" strike="noStrike" kern="1200" cap="none" spc="0" normalizeH="0" baseline="0" noProof="0" dirty="0">
                <a:ln>
                  <a:noFill/>
                </a:ln>
                <a:solidFill>
                  <a:srgbClr val="000000"/>
                </a:solidFill>
                <a:effectLst/>
                <a:uLnTx/>
                <a:uFillTx/>
                <a:cs typeface="Arial" pitchFamily="34" charset="0"/>
              </a:rPr>
              <a:t>a canvas app </a:t>
            </a:r>
            <a:r>
              <a:rPr kumimoji="0" lang="en-US" sz="2400" b="0" i="0" u="none" strike="noStrike" kern="1200" cap="none" spc="0" normalizeH="0" baseline="0" noProof="0" dirty="0">
                <a:ln>
                  <a:noFill/>
                </a:ln>
                <a:solidFill>
                  <a:srgbClr val="000000"/>
                </a:solidFill>
                <a:effectLst/>
                <a:uLnTx/>
                <a:uFillTx/>
                <a:cs typeface="Arial" pitchFamily="34" charset="0"/>
              </a:rPr>
              <a:t>when </a:t>
            </a:r>
            <a:r>
              <a:rPr kumimoji="0" sz="2400" b="0" i="0" u="none" strike="noStrike" kern="1200" cap="none" spc="0" normalizeH="0" baseline="0" noProof="0" dirty="0">
                <a:ln>
                  <a:noFill/>
                </a:ln>
                <a:solidFill>
                  <a:srgbClr val="000000"/>
                </a:solidFill>
                <a:effectLst/>
                <a:uLnTx/>
                <a:uFillTx/>
                <a:cs typeface="Arial" pitchFamily="34" charset="0"/>
              </a:rPr>
              <a:t>the scope set to </a:t>
            </a:r>
            <a:r>
              <a:rPr kumimoji="0" sz="2400" b="1" i="0" u="none" strike="noStrike" kern="1200" cap="none" spc="0" normalizeH="0" baseline="0" noProof="0" dirty="0">
                <a:ln>
                  <a:noFill/>
                </a:ln>
                <a:solidFill>
                  <a:srgbClr val="000000"/>
                </a:solidFill>
                <a:effectLst/>
                <a:uLnTx/>
                <a:uFillTx/>
                <a:cs typeface="Arial" pitchFamily="34" charset="0"/>
              </a:rPr>
              <a:t>Table</a:t>
            </a:r>
            <a:r>
              <a:rPr kumimoji="0" sz="2400" b="0" i="0" u="none" strike="noStrike" kern="1200" cap="none" spc="0" normalizeH="0" baseline="0" noProof="0" dirty="0">
                <a:ln>
                  <a:noFill/>
                </a:ln>
                <a:solidFill>
                  <a:srgbClr val="000000"/>
                </a:solidFill>
                <a:effectLst/>
                <a:uLnTx/>
                <a:uFillTx/>
                <a:cs typeface="Arial" pitchFamily="34" charset="0"/>
              </a:rPr>
              <a:t>.</a:t>
            </a:r>
          </a:p>
        </p:txBody>
      </p:sp>
      <p:graphicFrame>
        <p:nvGraphicFramePr>
          <p:cNvPr id="5" name="New Table"/>
          <p:cNvGraphicFramePr>
            <a:graphicFrameLocks noGrp="1"/>
          </p:cNvGraphicFramePr>
          <p:nvPr>
            <p:extLst>
              <p:ext uri="{D42A27DB-BD31-4B8C-83A1-F6EECF244321}">
                <p14:modId xmlns:p14="http://schemas.microsoft.com/office/powerpoint/2010/main" val="4096504530"/>
              </p:ext>
            </p:extLst>
          </p:nvPr>
        </p:nvGraphicFramePr>
        <p:xfrm>
          <a:off x="6096000" y="2430684"/>
          <a:ext cx="5510783" cy="3160729"/>
        </p:xfrm>
        <a:graphic>
          <a:graphicData uri="http://schemas.openxmlformats.org/drawingml/2006/table">
            <a:tbl>
              <a:tblPr firstRow="1" bandRow="1">
                <a:tableStyleId>{21E4AEA4-8DFA-4A89-87EB-49C32662AFE0}</a:tableStyleId>
              </a:tblPr>
              <a:tblGrid>
                <a:gridCol w="2849747">
                  <a:extLst>
                    <a:ext uri="{9D8B030D-6E8A-4147-A177-3AD203B41FA5}">
                      <a16:colId xmlns:a16="http://schemas.microsoft.com/office/drawing/2014/main" val="20000"/>
                    </a:ext>
                  </a:extLst>
                </a:gridCol>
                <a:gridCol w="2661036">
                  <a:extLst>
                    <a:ext uri="{9D8B030D-6E8A-4147-A177-3AD203B41FA5}">
                      <a16:colId xmlns:a16="http://schemas.microsoft.com/office/drawing/2014/main" val="20001"/>
                    </a:ext>
                  </a:extLst>
                </a:gridCol>
              </a:tblGrid>
              <a:tr h="622012">
                <a:tc>
                  <a:txBody>
                    <a:bodyPr/>
                    <a:lstStyle/>
                    <a:p>
                      <a:pPr algn="ctr"/>
                      <a:r>
                        <a:rPr sz="2000" dirty="0">
                          <a:solidFill>
                            <a:srgbClr val="FFFFFF"/>
                          </a:solidFill>
                        </a:rPr>
                        <a:t>Scope of a business rule</a:t>
                      </a:r>
                    </a:p>
                  </a:txBody>
                  <a:tcPr marL="85993" marR="85993" marT="42997" marB="42997"/>
                </a:tc>
                <a:tc>
                  <a:txBody>
                    <a:bodyPr/>
                    <a:lstStyle/>
                    <a:p>
                      <a:pPr algn="ctr"/>
                      <a:r>
                        <a:rPr sz="2000">
                          <a:solidFill>
                            <a:srgbClr val="FFFFFF"/>
                          </a:solidFill>
                        </a:rPr>
                        <a:t>Applies to</a:t>
                      </a:r>
                    </a:p>
                  </a:txBody>
                  <a:tcPr marL="85993" marR="85993" marT="42997" marB="42997"/>
                </a:tc>
                <a:extLst>
                  <a:ext uri="{0D108BD9-81ED-4DB2-BD59-A6C34878D82A}">
                    <a16:rowId xmlns:a16="http://schemas.microsoft.com/office/drawing/2014/main" val="10000"/>
                  </a:ext>
                </a:extLst>
              </a:tr>
              <a:tr h="716609">
                <a:tc>
                  <a:txBody>
                    <a:bodyPr/>
                    <a:lstStyle/>
                    <a:p>
                      <a:pPr algn="ctr"/>
                      <a:r>
                        <a:rPr sz="2000" dirty="0">
                          <a:solidFill>
                            <a:srgbClr val="000000"/>
                          </a:solidFill>
                        </a:rPr>
                        <a:t>Table</a:t>
                      </a:r>
                    </a:p>
                  </a:txBody>
                  <a:tcPr marL="85993" marR="85993" marT="42997" marB="42997"/>
                </a:tc>
                <a:tc>
                  <a:txBody>
                    <a:bodyPr/>
                    <a:lstStyle/>
                    <a:p>
                      <a:pPr algn="ctr"/>
                      <a:r>
                        <a:rPr sz="2000" dirty="0">
                          <a:solidFill>
                            <a:srgbClr val="000000"/>
                          </a:solidFill>
                        </a:rPr>
                        <a:t>Model-driven forms and server</a:t>
                      </a:r>
                    </a:p>
                  </a:txBody>
                  <a:tcPr marL="85993" marR="85993" marT="42997" marB="42997"/>
                </a:tc>
                <a:extLst>
                  <a:ext uri="{0D108BD9-81ED-4DB2-BD59-A6C34878D82A}">
                    <a16:rowId xmlns:a16="http://schemas.microsoft.com/office/drawing/2014/main" val="10001"/>
                  </a:ext>
                </a:extLst>
              </a:tr>
              <a:tr h="716609">
                <a:tc>
                  <a:txBody>
                    <a:bodyPr/>
                    <a:lstStyle/>
                    <a:p>
                      <a:pPr algn="ctr"/>
                      <a:r>
                        <a:rPr sz="2000">
                          <a:solidFill>
                            <a:srgbClr val="000000"/>
                          </a:solidFill>
                        </a:rPr>
                        <a:t>All forms</a:t>
                      </a:r>
                    </a:p>
                  </a:txBody>
                  <a:tcPr marL="85993" marR="85993" marT="42997" marB="42997"/>
                </a:tc>
                <a:tc>
                  <a:txBody>
                    <a:bodyPr/>
                    <a:lstStyle/>
                    <a:p>
                      <a:pPr algn="ctr"/>
                      <a:r>
                        <a:rPr sz="2000">
                          <a:solidFill>
                            <a:srgbClr val="000000"/>
                          </a:solidFill>
                        </a:rPr>
                        <a:t>Model-driven forms</a:t>
                      </a:r>
                    </a:p>
                  </a:txBody>
                  <a:tcPr marL="85993" marR="85993" marT="42997" marB="42997"/>
                </a:tc>
                <a:extLst>
                  <a:ext uri="{0D108BD9-81ED-4DB2-BD59-A6C34878D82A}">
                    <a16:rowId xmlns:a16="http://schemas.microsoft.com/office/drawing/2014/main" val="10002"/>
                  </a:ext>
                </a:extLst>
              </a:tr>
              <a:tr h="1031917">
                <a:tc>
                  <a:txBody>
                    <a:bodyPr/>
                    <a:lstStyle/>
                    <a:p>
                      <a:pPr algn="ctr"/>
                      <a:r>
                        <a:rPr sz="2000" dirty="0">
                          <a:solidFill>
                            <a:srgbClr val="000000"/>
                          </a:solidFill>
                        </a:rPr>
                        <a:t>Specific form (Account form, for example)</a:t>
                      </a:r>
                    </a:p>
                  </a:txBody>
                  <a:tcPr marL="85993" marR="85993" marT="42997" marB="42997"/>
                </a:tc>
                <a:tc>
                  <a:txBody>
                    <a:bodyPr/>
                    <a:lstStyle/>
                    <a:p>
                      <a:pPr algn="ctr"/>
                      <a:r>
                        <a:rPr sz="2000" dirty="0">
                          <a:solidFill>
                            <a:srgbClr val="000000"/>
                          </a:solidFill>
                        </a:rPr>
                        <a:t>Just that model-driven form</a:t>
                      </a:r>
                    </a:p>
                  </a:txBody>
                  <a:tcPr marL="85993" marR="85993" marT="42997" marB="42997"/>
                </a:tc>
                <a:extLst>
                  <a:ext uri="{0D108BD9-81ED-4DB2-BD59-A6C34878D82A}">
                    <a16:rowId xmlns:a16="http://schemas.microsoft.com/office/drawing/2014/main" val="10003"/>
                  </a:ext>
                </a:extLst>
              </a:tr>
            </a:tbl>
          </a:graphicData>
        </a:graphic>
      </p:graphicFrame>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Microsoft Power Platform Template">
  <a:themeElements>
    <a:clrScheme name="Power Platform">
      <a:dk1>
        <a:srgbClr val="191919"/>
      </a:dk1>
      <a:lt1>
        <a:srgbClr val="FFFFFF"/>
      </a:lt1>
      <a:dk2>
        <a:srgbClr val="75757A"/>
      </a:dk2>
      <a:lt2>
        <a:srgbClr val="EAEAEA"/>
      </a:lt2>
      <a:accent1>
        <a:srgbClr val="F2C811"/>
      </a:accent1>
      <a:accent2>
        <a:srgbClr val="0066FF"/>
      </a:accent2>
      <a:accent3>
        <a:srgbClr val="742774"/>
      </a:accent3>
      <a:accent4>
        <a:srgbClr val="0B556A"/>
      </a:accent4>
      <a:accent5>
        <a:srgbClr val="3C3C41"/>
      </a:accent5>
      <a:accent6>
        <a:srgbClr val="F2C811"/>
      </a:accent6>
      <a:hlink>
        <a:srgbClr val="F2C811"/>
      </a:hlink>
      <a:folHlink>
        <a:srgbClr val="75757A"/>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1281</Words>
  <Application>Microsoft Office PowerPoint</Application>
  <PresentationFormat>Widescreen</PresentationFormat>
  <Paragraphs>179</Paragraphs>
  <Slides>26</Slides>
  <Notes>25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4" baseType="lpstr">
      <vt:lpstr>Arial</vt:lpstr>
      <vt:lpstr>Calibri</vt:lpstr>
      <vt:lpstr>Segoe UI</vt:lpstr>
      <vt:lpstr>Segoe UI Light</vt:lpstr>
      <vt:lpstr>Segoe UI Semibold</vt:lpstr>
      <vt:lpstr>Wingdings</vt:lpstr>
      <vt:lpstr>Microsoft Power Platform Template</vt:lpstr>
      <vt:lpstr>think-cell Slide</vt:lpstr>
      <vt:lpstr>Module 6:  Introduction to automation</vt:lpstr>
      <vt:lpstr>Automation</vt:lpstr>
      <vt:lpstr>Logic and validation</vt:lpstr>
      <vt:lpstr>What behavior is expected when the logic happens on the server?</vt:lpstr>
      <vt:lpstr>Define business rules - Introduction</vt:lpstr>
      <vt:lpstr>Business rules</vt:lpstr>
      <vt:lpstr>Business Rules</vt:lpstr>
      <vt:lpstr>Differences between canvas and model-driven apps for business rules</vt:lpstr>
      <vt:lpstr>Define the components of a business rule</vt:lpstr>
      <vt:lpstr>Configuring business rules</vt:lpstr>
      <vt:lpstr>Demo</vt:lpstr>
      <vt:lpstr>Should I use a business rule or JavaScript?</vt:lpstr>
      <vt:lpstr>Workflows</vt:lpstr>
      <vt:lpstr>Configuring workflows </vt:lpstr>
      <vt:lpstr>Introduction to Power Automate</vt:lpstr>
      <vt:lpstr>What can you do with Power Automate?</vt:lpstr>
      <vt:lpstr>What can you do with Power Automate?</vt:lpstr>
      <vt:lpstr>Types of Power Automate flows</vt:lpstr>
      <vt:lpstr>Key concepts</vt:lpstr>
      <vt:lpstr>Example – Follow up on a message</vt:lpstr>
      <vt:lpstr>Templates</vt:lpstr>
      <vt:lpstr>Naming</vt:lpstr>
      <vt:lpstr>Testing and run history</vt:lpstr>
      <vt:lpstr>Export a flow</vt:lpstr>
      <vt:lpstr>Module 6 practice labs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2022-09-14T07:05:51Z</dcterms:created>
  <dcterms:modified xsi:type="dcterms:W3CDTF">2022-10-12T05:38:39Z</dcterms:modified>
</cp:coreProperties>
</file>