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Bebas Neue"/>
      <p:regular r:id="rId14"/>
    </p:embeddedFont>
    <p:embeddedFont>
      <p:font typeface="Work Sans Medium"/>
      <p:regular r:id="rId15"/>
      <p:bold r:id="rId16"/>
      <p:italic r:id="rId17"/>
      <p:boldItalic r:id="rId18"/>
    </p:embeddedFont>
    <p:embeddedFont>
      <p:font typeface="Work Sans"/>
      <p:regular r:id="rId19"/>
      <p:bold r:id="rId20"/>
      <p:italic r:id="rId21"/>
      <p:boldItalic r:id="rId22"/>
    </p:embeddedFont>
    <p:embeddedFont>
      <p:font typeface="Work Sans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.fntdata"/><Relationship Id="rId22" Type="http://schemas.openxmlformats.org/officeDocument/2006/relationships/font" Target="fonts/WorkSans-boldItalic.fntdata"/><Relationship Id="rId21" Type="http://schemas.openxmlformats.org/officeDocument/2006/relationships/font" Target="fonts/WorkSans-italic.fntdata"/><Relationship Id="rId24" Type="http://schemas.openxmlformats.org/officeDocument/2006/relationships/font" Target="fonts/WorkSansLight-bold.fntdata"/><Relationship Id="rId23" Type="http://schemas.openxmlformats.org/officeDocument/2006/relationships/font" Target="fonts/WorkSans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Light-boldItalic.fntdata"/><Relationship Id="rId25" Type="http://schemas.openxmlformats.org/officeDocument/2006/relationships/font" Target="fonts/WorkSans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WorkSansMedium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WorkSansMedium-italic.fntdata"/><Relationship Id="rId16" Type="http://schemas.openxmlformats.org/officeDocument/2006/relationships/font" Target="fonts/WorkSansMedium-bold.fntdata"/><Relationship Id="rId19" Type="http://schemas.openxmlformats.org/officeDocument/2006/relationships/font" Target="fonts/WorkSans-regular.fntdata"/><Relationship Id="rId18" Type="http://schemas.openxmlformats.org/officeDocument/2006/relationships/font" Target="fonts/WorkSans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f4213d3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f4213d3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r>
              <a:rPr lang="en"/>
              <a:t> นี้กุต้องการ text น้อยกว่า Picture นะ ขอให้มันดูง่ายๆ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f4213d3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f4213d3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แต่ละหัวข้อ ขอสั่นๆนะ ไม่เกินสองบันทัด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**ตรง Impact of DDoS Attacks (list around 3-4 ก็ได้แล้วแต่)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f4213d3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f4213d3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แต่ละหัวข้อ ขอสั่นๆนะ ไม่เกินสองบันทัด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เอา text น้อยๆขอรูปมาแปะหน่อย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f4213d3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f4213d3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 around 3-4 ก็ได้แล้วแต่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เอา text น้อยๆขอรูปมาแปะหน่อย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f4213d38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f4213d38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เอา diagram ที่กุให้วาดใน report มาแปะ (มี System Diagram กับ Network Setup Diagram)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f4213d38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9f4213d38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เอา Attack Flow Diagram ใน report มาแปะ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เขียนเป็น list อธิบาย diagram ด้วย สั่นๆนะ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f4213d38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f4213d38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ใส่ชื่อ programming languages, library and vm ที่ใช้ทำโปรเจค พร้อมรูปประกอบ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f4213d38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f4213d38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อธิบายว่าทำเวลา attack แล้วมันขึ้นยังงั้นยังงี้(i.e ทำ graph ถึงโชว์แบบนั้นตอน attack)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f4213d38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9f4213d38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แถได้เลย แต่ไม่ยาว เอาเป็น list + รูป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754100"/>
            <a:ext cx="5233500" cy="23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4214300"/>
            <a:ext cx="52335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713225" y="539500"/>
            <a:ext cx="6229800" cy="12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5506475" y="3846050"/>
            <a:ext cx="2924400" cy="7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121288" y="2947800"/>
            <a:ext cx="791400" cy="754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2"/>
          <p:cNvSpPr txBox="1"/>
          <p:nvPr/>
        </p:nvSpPr>
        <p:spPr>
          <a:xfrm>
            <a:off x="2121288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1632756" y="150069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1632756" y="32011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4208047" y="150069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5" type="title"/>
          </p:nvPr>
        </p:nvSpPr>
        <p:spPr>
          <a:xfrm>
            <a:off x="4208047" y="32011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6" type="title"/>
          </p:nvPr>
        </p:nvSpPr>
        <p:spPr>
          <a:xfrm>
            <a:off x="6783334" y="150069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6783334" y="32011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796206" y="2104684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3371497" y="2104684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946784" y="2104684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796206" y="380517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3371497" y="380517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subTitle"/>
          </p:nvPr>
        </p:nvSpPr>
        <p:spPr>
          <a:xfrm>
            <a:off x="5946784" y="380517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type="title"/>
          </p:nvPr>
        </p:nvSpPr>
        <p:spPr>
          <a:xfrm>
            <a:off x="713225" y="3964575"/>
            <a:ext cx="45693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713225" y="926750"/>
            <a:ext cx="4569300" cy="24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936250" y="1170025"/>
            <a:ext cx="2979300" cy="23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936250" y="3564200"/>
            <a:ext cx="2979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/>
          <p:nvPr>
            <p:ph idx="2" type="pic"/>
          </p:nvPr>
        </p:nvSpPr>
        <p:spPr>
          <a:xfrm>
            <a:off x="5297950" y="0"/>
            <a:ext cx="38460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5" name="Google Shape;85;p15"/>
          <p:cNvCxnSpPr/>
          <p:nvPr/>
        </p:nvCxnSpPr>
        <p:spPr>
          <a:xfrm rot="10800000">
            <a:off x="37532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1110349" y="1525275"/>
            <a:ext cx="27756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1110361" y="2731125"/>
            <a:ext cx="2775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 rot="10800000">
            <a:off x="843300" y="4216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4648500" y="1527342"/>
            <a:ext cx="28038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4648642" y="2733342"/>
            <a:ext cx="28038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7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1708950" y="1527352"/>
            <a:ext cx="27951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708950" y="2733352"/>
            <a:ext cx="27951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2" name="Google Shape;102;p18"/>
          <p:cNvCxnSpPr/>
          <p:nvPr/>
        </p:nvCxnSpPr>
        <p:spPr>
          <a:xfrm rot="10800000">
            <a:off x="843300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 rot="10800000">
            <a:off x="-46325" y="4216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4983348" y="2786950"/>
            <a:ext cx="29361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2" type="subTitle"/>
          </p:nvPr>
        </p:nvSpPr>
        <p:spPr>
          <a:xfrm>
            <a:off x="1224550" y="2786950"/>
            <a:ext cx="29361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3" type="subTitle"/>
          </p:nvPr>
        </p:nvSpPr>
        <p:spPr>
          <a:xfrm>
            <a:off x="1224550" y="2228050"/>
            <a:ext cx="2936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4" type="subTitle"/>
          </p:nvPr>
        </p:nvSpPr>
        <p:spPr>
          <a:xfrm>
            <a:off x="4983342" y="2228050"/>
            <a:ext cx="2936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1" name="Google Shape;111;p19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4574225" y="1782075"/>
            <a:ext cx="3280800" cy="21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2" type="subTitle"/>
          </p:nvPr>
        </p:nvSpPr>
        <p:spPr>
          <a:xfrm>
            <a:off x="720000" y="1782075"/>
            <a:ext cx="3280800" cy="21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8" name="Google Shape;118;p20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3683900"/>
            <a:ext cx="5156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225" y="539500"/>
            <a:ext cx="2205900" cy="169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869450" y="3683850"/>
            <a:ext cx="25614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720000" y="2786150"/>
            <a:ext cx="23025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2" type="subTitle"/>
          </p:nvPr>
        </p:nvSpPr>
        <p:spPr>
          <a:xfrm>
            <a:off x="3271400" y="2786150"/>
            <a:ext cx="23025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3" type="subTitle"/>
          </p:nvPr>
        </p:nvSpPr>
        <p:spPr>
          <a:xfrm>
            <a:off x="5822800" y="2786150"/>
            <a:ext cx="23025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4" type="subTitle"/>
          </p:nvPr>
        </p:nvSpPr>
        <p:spPr>
          <a:xfrm>
            <a:off x="720000" y="2258450"/>
            <a:ext cx="23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5" type="subTitle"/>
          </p:nvPr>
        </p:nvSpPr>
        <p:spPr>
          <a:xfrm>
            <a:off x="3271406" y="2258450"/>
            <a:ext cx="23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6" type="subTitle"/>
          </p:nvPr>
        </p:nvSpPr>
        <p:spPr>
          <a:xfrm>
            <a:off x="5822806" y="2258450"/>
            <a:ext cx="23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28" name="Google Shape;128;p21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1383875" y="1823393"/>
            <a:ext cx="3015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2" type="subTitle"/>
          </p:nvPr>
        </p:nvSpPr>
        <p:spPr>
          <a:xfrm>
            <a:off x="5415727" y="1823393"/>
            <a:ext cx="30102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3" type="subTitle"/>
          </p:nvPr>
        </p:nvSpPr>
        <p:spPr>
          <a:xfrm>
            <a:off x="1388725" y="3469938"/>
            <a:ext cx="3015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4" type="subTitle"/>
          </p:nvPr>
        </p:nvSpPr>
        <p:spPr>
          <a:xfrm>
            <a:off x="5420574" y="3469938"/>
            <a:ext cx="30102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5" type="subTitle"/>
          </p:nvPr>
        </p:nvSpPr>
        <p:spPr>
          <a:xfrm>
            <a:off x="1383875" y="1343993"/>
            <a:ext cx="30150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6" type="subTitle"/>
          </p:nvPr>
        </p:nvSpPr>
        <p:spPr>
          <a:xfrm>
            <a:off x="1388717" y="2990463"/>
            <a:ext cx="30150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7" type="subTitle"/>
          </p:nvPr>
        </p:nvSpPr>
        <p:spPr>
          <a:xfrm>
            <a:off x="5415725" y="1343993"/>
            <a:ext cx="30102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8" type="subTitle"/>
          </p:nvPr>
        </p:nvSpPr>
        <p:spPr>
          <a:xfrm>
            <a:off x="5420559" y="2990463"/>
            <a:ext cx="30102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40" name="Google Shape;140;p22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721700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2" type="subTitle"/>
          </p:nvPr>
        </p:nvSpPr>
        <p:spPr>
          <a:xfrm>
            <a:off x="3450850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721700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4" type="subTitle"/>
          </p:nvPr>
        </p:nvSpPr>
        <p:spPr>
          <a:xfrm>
            <a:off x="3450850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5" type="subTitle"/>
          </p:nvPr>
        </p:nvSpPr>
        <p:spPr>
          <a:xfrm>
            <a:off x="6181875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6" type="subTitle"/>
          </p:nvPr>
        </p:nvSpPr>
        <p:spPr>
          <a:xfrm>
            <a:off x="6181875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720000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subTitle"/>
          </p:nvPr>
        </p:nvSpPr>
        <p:spPr>
          <a:xfrm>
            <a:off x="3449150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6180174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subTitle"/>
          </p:nvPr>
        </p:nvSpPr>
        <p:spPr>
          <a:xfrm>
            <a:off x="720000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subTitle"/>
          </p:nvPr>
        </p:nvSpPr>
        <p:spPr>
          <a:xfrm>
            <a:off x="3449150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subTitle"/>
          </p:nvPr>
        </p:nvSpPr>
        <p:spPr>
          <a:xfrm>
            <a:off x="6180174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56" name="Google Shape;156;p23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724325" y="1970300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2" type="subTitle"/>
          </p:nvPr>
        </p:nvSpPr>
        <p:spPr>
          <a:xfrm>
            <a:off x="3471727" y="1970300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3" type="subTitle"/>
          </p:nvPr>
        </p:nvSpPr>
        <p:spPr>
          <a:xfrm>
            <a:off x="720000" y="361012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4" type="subTitle"/>
          </p:nvPr>
        </p:nvSpPr>
        <p:spPr>
          <a:xfrm>
            <a:off x="3467401" y="361012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5" type="subTitle"/>
          </p:nvPr>
        </p:nvSpPr>
        <p:spPr>
          <a:xfrm>
            <a:off x="6214803" y="361012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6" type="subTitle"/>
          </p:nvPr>
        </p:nvSpPr>
        <p:spPr>
          <a:xfrm>
            <a:off x="728663" y="1485500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7" type="subTitle"/>
          </p:nvPr>
        </p:nvSpPr>
        <p:spPr>
          <a:xfrm>
            <a:off x="3476070" y="1485500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8" type="subTitle"/>
          </p:nvPr>
        </p:nvSpPr>
        <p:spPr>
          <a:xfrm>
            <a:off x="724332" y="3125319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4"/>
          <p:cNvSpPr txBox="1"/>
          <p:nvPr>
            <p:ph idx="9" type="subTitle"/>
          </p:nvPr>
        </p:nvSpPr>
        <p:spPr>
          <a:xfrm>
            <a:off x="3471741" y="3125319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4"/>
          <p:cNvSpPr txBox="1"/>
          <p:nvPr>
            <p:ph idx="13" type="subTitle"/>
          </p:nvPr>
        </p:nvSpPr>
        <p:spPr>
          <a:xfrm>
            <a:off x="6219150" y="3125319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71" name="Google Shape;171;p24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hasCustomPrompt="1" type="title"/>
          </p:nvPr>
        </p:nvSpPr>
        <p:spPr>
          <a:xfrm>
            <a:off x="4228975" y="539500"/>
            <a:ext cx="4201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5"/>
          <p:cNvSpPr txBox="1"/>
          <p:nvPr>
            <p:ph idx="1" type="subTitle"/>
          </p:nvPr>
        </p:nvSpPr>
        <p:spPr>
          <a:xfrm>
            <a:off x="4228975" y="1297500"/>
            <a:ext cx="4201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hasCustomPrompt="1" idx="2" type="title"/>
          </p:nvPr>
        </p:nvSpPr>
        <p:spPr>
          <a:xfrm>
            <a:off x="2471100" y="2002604"/>
            <a:ext cx="4201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2471100" y="2763175"/>
            <a:ext cx="4201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hasCustomPrompt="1" idx="4" type="title"/>
          </p:nvPr>
        </p:nvSpPr>
        <p:spPr>
          <a:xfrm>
            <a:off x="713225" y="3468258"/>
            <a:ext cx="4201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5"/>
          <p:cNvSpPr txBox="1"/>
          <p:nvPr>
            <p:ph idx="5" type="subTitle"/>
          </p:nvPr>
        </p:nvSpPr>
        <p:spPr>
          <a:xfrm>
            <a:off x="713225" y="4231401"/>
            <a:ext cx="4201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83" name="Google Shape;183;p26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87" name="Google Shape;187;p27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7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cxnSp>
        <p:nvCxnSpPr>
          <p:cNvPr id="192" name="Google Shape;192;p28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8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cxnSp>
        <p:nvCxnSpPr>
          <p:cNvPr id="197" name="Google Shape;197;p29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13225" y="539500"/>
            <a:ext cx="44481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" type="subTitle"/>
          </p:nvPr>
        </p:nvSpPr>
        <p:spPr>
          <a:xfrm>
            <a:off x="713225" y="1568850"/>
            <a:ext cx="44481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713225" y="3861475"/>
            <a:ext cx="44481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200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1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31"/>
          <p:cNvGrpSpPr/>
          <p:nvPr/>
        </p:nvGrpSpPr>
        <p:grpSpPr>
          <a:xfrm>
            <a:off x="393875" y="0"/>
            <a:ext cx="8394850" cy="5143500"/>
            <a:chOff x="393875" y="0"/>
            <a:chExt cx="8394850" cy="5143500"/>
          </a:xfrm>
        </p:grpSpPr>
        <p:cxnSp>
          <p:nvCxnSpPr>
            <p:cNvPr id="206" name="Google Shape;206;p31"/>
            <p:cNvCxnSpPr/>
            <p:nvPr/>
          </p:nvCxnSpPr>
          <p:spPr>
            <a:xfrm rot="10800000">
              <a:off x="393875" y="787800"/>
              <a:ext cx="0" cy="43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07" name="Google Shape;207;p31"/>
            <p:cNvCxnSpPr/>
            <p:nvPr/>
          </p:nvCxnSpPr>
          <p:spPr>
            <a:xfrm>
              <a:off x="8788725" y="0"/>
              <a:ext cx="0" cy="43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32"/>
          <p:cNvGrpSpPr/>
          <p:nvPr/>
        </p:nvGrpSpPr>
        <p:grpSpPr>
          <a:xfrm>
            <a:off x="-1" y="2571750"/>
            <a:ext cx="9144003" cy="0"/>
            <a:chOff x="-1" y="2571750"/>
            <a:chExt cx="9144003" cy="0"/>
          </a:xfrm>
        </p:grpSpPr>
        <p:cxnSp>
          <p:nvCxnSpPr>
            <p:cNvPr id="211" name="Google Shape;211;p32"/>
            <p:cNvCxnSpPr>
              <a:stCxn id="209" idx="1"/>
            </p:cNvCxnSpPr>
            <p:nvPr/>
          </p:nvCxnSpPr>
          <p:spPr>
            <a:xfrm>
              <a:off x="-1" y="2571750"/>
              <a:ext cx="71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32"/>
            <p:cNvCxnSpPr>
              <a:stCxn id="209" idx="3"/>
            </p:cNvCxnSpPr>
            <p:nvPr/>
          </p:nvCxnSpPr>
          <p:spPr>
            <a:xfrm rot="10800000">
              <a:off x="8441101" y="2571750"/>
              <a:ext cx="70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5055279" y="4031300"/>
            <a:ext cx="2505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1583300" y="4031300"/>
            <a:ext cx="2505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5055275" y="3494750"/>
            <a:ext cx="2505600" cy="5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1583075" y="3494750"/>
            <a:ext cx="2505600" cy="5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 rot="10800000">
            <a:off x="8804175" y="-325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720000" y="1750200"/>
            <a:ext cx="42948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1969350" y="1428000"/>
            <a:ext cx="5205300" cy="22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type="title"/>
          </p:nvPr>
        </p:nvSpPr>
        <p:spPr>
          <a:xfrm>
            <a:off x="2635500" y="1417775"/>
            <a:ext cx="3873000" cy="11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35500" y="2784175"/>
            <a:ext cx="38730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" name="Google Shape;47;p9"/>
          <p:cNvCxnSpPr/>
          <p:nvPr/>
        </p:nvCxnSpPr>
        <p:spPr>
          <a:xfrm>
            <a:off x="889625" y="6277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9"/>
          <p:cNvCxnSpPr/>
          <p:nvPr/>
        </p:nvCxnSpPr>
        <p:spPr>
          <a:xfrm rot="10800000">
            <a:off x="-46325" y="45158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>
            <p:ph idx="2" type="pic"/>
          </p:nvPr>
        </p:nvSpPr>
        <p:spPr>
          <a:xfrm>
            <a:off x="-3301" y="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1157250" y="3854175"/>
            <a:ext cx="68295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Medium"/>
              <a:buNone/>
              <a:defRPr sz="35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ctrTitle"/>
          </p:nvPr>
        </p:nvSpPr>
        <p:spPr>
          <a:xfrm>
            <a:off x="174575" y="-940700"/>
            <a:ext cx="8591100" cy="38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DDoS Attack Simulation Tool: </a:t>
            </a:r>
            <a:r>
              <a:rPr lang="en" sz="2500"/>
              <a:t>Understanding and Mitigating TCP SYN Flood Attacks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174575" y="3775850"/>
            <a:ext cx="5233500" cy="9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Sirichai Srinu 6222772046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Pasita Thaweeratsirichot 6222771576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Nitinun Kunsorn 6222781195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Definition</a:t>
            </a:r>
            <a:r>
              <a:rPr lang="en"/>
              <a:t> of DDoS Attack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Impact of DDoS Attacks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TCP SYN Flood Attacks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Case Study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Scope/Objective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 – Simulate DDoS Attack Simulation Tool (DDoS method is TCP SYN Flood Attack)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Objective – ทำไปเพื่ออะไร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Potential – เอาไปต่อยอดอะไรได้อีก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– โปรเจคเรามีดีอะไรบ้าง ขยายความจาก slide ที่แล้ว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Model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</a:t>
            </a:r>
            <a:r>
              <a:rPr lang="en"/>
              <a:t>/Process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Setting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and Results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uroanatomy: Central Nervous System by Slidesgo">
  <a:themeElements>
    <a:clrScheme name="Simple Light">
      <a:dk1>
        <a:srgbClr val="FFFFFF"/>
      </a:dk1>
      <a:lt1>
        <a:srgbClr val="191919"/>
      </a:lt1>
      <a:dk2>
        <a:srgbClr val="373737"/>
      </a:dk2>
      <a:lt2>
        <a:srgbClr val="565656"/>
      </a:lt2>
      <a:accent1>
        <a:srgbClr val="79797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