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1" r:id="rId23"/>
    <p:sldId id="292" r:id="rId24"/>
    <p:sldId id="288" r:id="rId25"/>
    <p:sldId id="289" r:id="rId26"/>
    <p:sldId id="293" r:id="rId27"/>
    <p:sldId id="294" r:id="rId28"/>
    <p:sldId id="295" r:id="rId29"/>
    <p:sldId id="296" r:id="rId30"/>
    <p:sldId id="297" r:id="rId31"/>
    <p:sldId id="298" r:id="rId32"/>
    <p:sldId id="268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H Sarabun New" panose="020B0500040200020003" pitchFamily="34" charset="-34"/>
      <p:regular r:id="rId40"/>
      <p:bold r:id="rId41"/>
      <p:italic r:id="rId42"/>
      <p:boldItalic r:id="rId43"/>
    </p:embeddedFont>
    <p:embeddedFont>
      <p:font typeface="Cordia New" panose="020B0304020202020204" pitchFamily="34" charset="-34"/>
      <p:regular r:id="rId44"/>
      <p:bold r:id="rId45"/>
      <p:italic r:id="rId46"/>
      <p:boldItalic r:id="rId47"/>
    </p:embeddedFont>
    <p:embeddedFont>
      <p:font typeface="TH SarabunPSK" panose="020B0604020202020204" charset="-34"/>
      <p:regular r:id="rId48"/>
      <p:bold r:id="rId49"/>
      <p:italic r:id="rId50"/>
      <p:boldItalic r:id="rId51"/>
    </p:embeddedFont>
    <p:embeddedFont>
      <p:font typeface="DB Moment X Light" panose="02000506060000020004" charset="-34"/>
      <p:regular r:id="rId52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2"/>
    <a:srgbClr val="78130F"/>
    <a:srgbClr val="8A3432"/>
    <a:srgbClr val="9A3A38"/>
    <a:srgbClr val="933735"/>
    <a:srgbClr val="600000"/>
    <a:srgbClr val="800000"/>
    <a:srgbClr val="99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0BB6-F75D-48DB-B464-D3DF72603745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AE7D-C4AF-4497-AC35-588778886AC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2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2DABC-5E3C-46C4-B0A1-93E535B3F00C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3C52-3B96-4D00-A395-4965633A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9E27-65F2-4C09-AD88-5C1B690DA44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45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E9E27-65F2-4C09-AD88-5C1B690DA44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892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รูปแบบของการ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JOINs </a:t>
            </a: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(INNER) JOIN: Returns records that have matching values in both tables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แสดงผลลัพธ์ที่ค่าข้อมูลที่สัมพันธ์กันตรงกันทั้ง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LEFT (OUTER) JOIN: Return all records from the left table, and the matched records from the right table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แสดงผลลัพธ์ทุกค่าของตารางทางซ้าย และค่าข้อมูลที่สัมพันธ์กับตารางทางขวา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RIGHT (OUTER) JOIN: Return all records from the right table, and the matched records from the left table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แสดงผลลัพธ์ทุกค่าของตารางทางขวา และค่าข้อมูลที่สัมพันธ์กับตารางทางซ้าย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FULL (OUTER) JOIN: Return all records when there is a match in either left or right table </a:t>
            </a:r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13C52-3B96-4D00-A395-4965633A5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Rectangle 15"/>
          <p:cNvSpPr/>
          <p:nvPr userDrawn="1"/>
        </p:nvSpPr>
        <p:spPr>
          <a:xfrm>
            <a:off x="1115616" y="0"/>
            <a:ext cx="93610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 userDrawn="1"/>
        </p:nvSpPr>
        <p:spPr>
          <a:xfrm>
            <a:off x="2051720" y="0"/>
            <a:ext cx="936104" cy="6858000"/>
          </a:xfrm>
          <a:prstGeom prst="rect">
            <a:avLst/>
          </a:prstGeom>
          <a:solidFill>
            <a:srgbClr val="8A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1115616" cy="6858000"/>
          </a:xfrm>
          <a:prstGeom prst="rect">
            <a:avLst/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990" y="332656"/>
            <a:ext cx="1266666" cy="1508105"/>
          </a:xfrm>
          <a:prstGeom prst="homePlate">
            <a:avLst>
              <a:gd name="adj" fmla="val 33304"/>
            </a:avLst>
          </a:prstGeom>
          <a:solidFill>
            <a:srgbClr val="78130F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bg1"/>
              </a:solidFill>
              <a:latin typeface="DB Moment X Light" panose="02000506060000020004" pitchFamily="2" charset="-34"/>
              <a:cs typeface="DB Moment X Light" panose="02000506060000020004" pitchFamily="2" charset="-34"/>
            </a:endParaRPr>
          </a:p>
        </p:txBody>
      </p:sp>
      <p:sp>
        <p:nvSpPr>
          <p:cNvPr id="15" name="Pentagon 14"/>
          <p:cNvSpPr/>
          <p:nvPr userDrawn="1"/>
        </p:nvSpPr>
        <p:spPr>
          <a:xfrm>
            <a:off x="216024" y="5400600"/>
            <a:ext cx="7380312" cy="1484784"/>
          </a:xfrm>
          <a:prstGeom prst="homePlate">
            <a:avLst>
              <a:gd name="adj" fmla="val 18523"/>
            </a:avLst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4" y="2276872"/>
            <a:ext cx="7870158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733256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20" name="Picture 19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7508" y="83002"/>
            <a:ext cx="1896444" cy="55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3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H SarabunPSK" pitchFamily="34" charset="-34"/>
                <a:cs typeface="TH SarabunPSK" pitchFamily="34" charset="-34"/>
              </a:defRPr>
            </a:lvl1pPr>
            <a:lvl2pPr>
              <a:defRPr b="1">
                <a:latin typeface="TH SarabunPSK" pitchFamily="34" charset="-34"/>
                <a:cs typeface="TH SarabunPSK" pitchFamily="34" charset="-34"/>
              </a:defRPr>
            </a:lvl2pPr>
            <a:lvl3pPr>
              <a:defRPr b="1">
                <a:latin typeface="TH SarabunPSK" pitchFamily="34" charset="-34"/>
                <a:cs typeface="TH SarabunPSK" pitchFamily="34" charset="-34"/>
              </a:defRPr>
            </a:lvl3pPr>
            <a:lvl4pPr>
              <a:defRPr b="1">
                <a:latin typeface="TH SarabunPSK" pitchFamily="34" charset="-34"/>
                <a:cs typeface="TH SarabunPSK" pitchFamily="34" charset="-34"/>
              </a:defRPr>
            </a:lvl4pPr>
            <a:lvl5pPr>
              <a:defRPr b="1">
                <a:latin typeface="TH SarabunPSK" pitchFamily="34" charset="-34"/>
                <a:cs typeface="TH SarabunPSK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395" y="-1"/>
            <a:ext cx="7500747" cy="7063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58" y="63087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2198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309320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B8C6-1DF4-4258-9D34-4AC85EB2E93C}" type="datetimeFigureOut">
              <a:rPr lang="th-TH" smtClean="0"/>
              <a:pPr/>
              <a:t>03/07/61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" y="2143116"/>
            <a:ext cx="8672546" cy="1154559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758408"/>
            <a:ext cx="7776864" cy="910952"/>
          </a:xfrm>
        </p:spPr>
        <p:txBody>
          <a:bodyPr>
            <a:noAutofit/>
          </a:bodyPr>
          <a:lstStyle/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อ.นุชนาถ สัตย์วินิจ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ภาควิชาวิศวกรรมคอมพิวเตอร์ วิทยาลัยนวัตกรรมด้านเทคโนโลยีและวิศวกรรมศาสตร์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288" y="3789040"/>
            <a:ext cx="4709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04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Advanced SQL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GROUP BY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&amp; HAVING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จงแสดงชื่อพรรค และจำนวนประธานาธิบดีที่สังกัดพรรคแต่ละพรรค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PARTY,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PARTY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537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GROUP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&amp; HAVING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จงแสดงชื่อพรรคและจำนวนประธานาธิบดีที่สังกัดพรรคแต่ละพรรค โดยแสดงเฉพาะพรรคที่มีจำนวนประธานาธิบดีเกิน 10 คน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PARTY,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PARTY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HAVING COUNT(*) &gt; 10</a:t>
            </a:r>
          </a:p>
        </p:txBody>
      </p:sp>
      <p:sp useBgFill="1">
        <p:nvSpPr>
          <p:cNvPr id="4" name="Rectangle 4"/>
          <p:cNvSpPr/>
          <p:nvPr/>
        </p:nvSpPr>
        <p:spPr>
          <a:xfrm>
            <a:off x="1187624" y="2780928"/>
            <a:ext cx="6984776" cy="244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59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จงหาจำนวนบุตรรวมของประธานาธิบดี เฉพาะที่มีบุตรไม่ถึง 5 คน โดยแสดงชื่อประธานาธิบดีด้วย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PRES_NAME, SUM(NR_CHILDREN)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PRES_MARRIAGE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PRES_NAME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HAVING SUM(NR_CHILDREN) &lt; 5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827584" y="2639045"/>
            <a:ext cx="6984776" cy="244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62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แสดงรายชื่อประธานาธิบดีที่แต่งงานมากกว่า 1 ครั้งและในการแต่งงานแต่ละครั้งมีบุตรอย่างน้อย 2 คน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PRES_NAME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PRES_MARRIAGE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WHERE NR_CHILDREN &gt;= 2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PRES_NAME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HAVING COUNT(*) &gt; 1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1079612" y="2780928"/>
            <a:ext cx="6984776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6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แสดงรายชื่อและจำนวนบุตรของประธานาธิบดีที่แต่งงานก่อนอายุ 40 ปี โดยมีการแต่งงานมากกว่า 1 ครั้งและผลรวมของจำนวนบุตรมากกว่า 2 คน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PRES_NAME, SUM(NR_CHILDREN)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PRES_MARRIAGE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PRES_NAME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HAVING SUM(NR_CHILDREN) &gt; 2 and COUNT(*) &gt; 1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1079612" y="3245843"/>
            <a:ext cx="7380820" cy="2631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25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แสดงปีที่มีการเลือกตั้งที่มีผู้สมัครรับเลือกตั้งมากกว่า 2 คน โดยแสดงข้อมูลหลังจากปี 1870	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ELECTION_YEAR,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ELECTION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WHERE ELECTION_YEAR &gt; 1870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ELECTION_YEAR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HAVING COUNT(*) &gt; 2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1079612" y="2708920"/>
            <a:ext cx="6984776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21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WHERE Vs HAVING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การกำหนดเงื่อนไข</a:t>
            </a:r>
          </a:p>
          <a:p>
            <a:pPr lvl="1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</a:p>
          <a:p>
            <a:pPr lvl="2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ใช้กับเงื่อนไขที่เปรียบเทียบค่าของแอตทริบิวต์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HAVING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ใช้กับเงื่อนไขที่เปรียบเทียบค่าของฟังก์ชันในตัว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Built-in Functions)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340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ในการเก็บข้อมูลในฐานข้อมูล จะมีการเก็บข้อมูลกระจายกันไปในหลายๆตาราง ซึ่งทำให้บางครั้งตารางจะมีความสัมพันธ์กัน การเรียกใช้ข้อมูลบางครั้งอาจจะต้องการข้อมูลที่สัมพันธ์กันจากตารางตั้งแต่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ตารางขึ้นไป ซึ่งจะใช้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JOINs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ในการเชื่อมข้อมูลของตารางเหล่านั้นเข้าด้วยกัน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ต้องการทราบว่าประธานาธิบดีแต่ละคนจากพรรค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Democratic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มีบุตรรวมกี่คน</a:t>
            </a:r>
          </a:p>
        </p:txBody>
      </p:sp>
    </p:spTree>
    <p:extLst>
      <p:ext uri="{BB962C8B-B14F-4D97-AF65-F5344CB8AC3E}">
        <p14:creationId xmlns:p14="http://schemas.microsoft.com/office/powerpoint/2010/main" val="232525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รูปแบบของการ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JOINs </a:t>
            </a: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(INNER)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JOIN: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แสดงผล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ข้อมูลที่มีค่าทั้ง 2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ตารางเหมือนกัน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column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LEFT (OUTER) JOIN: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แสดงผลข้อมูลของ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ทางซ้ายทั้งหมด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ทางขวาที่ตรง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</a:t>
            </a: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RIGHT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(OUTER) JOIN: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แสดงผลข้อมูลของ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ทางขวาทั้งหมด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ข้อมูลของ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ทางซ้ายที่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ตรงเงื่อนไข</a:t>
            </a: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FULL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(OUTER)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JOIN: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ข้อมูลทั้งหมดของทั้ง 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ทั้งที่มีข้อมูลเหมือนกัน และ ไม่เหมือนกัน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370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JOINs: INNER JOIN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03" y="1628800"/>
            <a:ext cx="593579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6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GROUP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จงหาจำนวนประธานาธิบดีที่สังกัดพรรค ‘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Demo-Rep’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SELECT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WHERE PARTY = ‘Demo-Rep’</a:t>
            </a: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1187624" y="2276872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50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JOINs: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INNER JOIN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Table-Name2.Column1, ...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Table-Name1, Table-Name2, …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WHERE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Table-Name2.Column</a:t>
            </a:r>
          </a:p>
          <a:p>
            <a:pPr marL="0" indent="0">
              <a:buNone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Column1, Column2, ….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Table-Name1 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INNER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JOIN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Table-Name2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606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JOINs: LEFT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JOIN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Column1, Column2, ….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Table-Name1 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LEFT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JOIN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Table-Name2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55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JOINs: RIGHT JOIN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Column1, Column2, ….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Table-Name1 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RIGHT JOIN Table-Name2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Table-Name2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02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JOINs: FULL OUTER JOIN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Column1, Column2, ….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Table-Name1 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 OUTER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JOIN Table-Name2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Table-Name1.Column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Table-Name2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6291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INNER JOIN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แสดงชื่อประธานาธิบดี จำนวนปีที่อยู่ในตำแหน่ง และจำนวน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บุตร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3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PRESIDENT.PRES_NAME, YRS_SERV,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NR_CHILDREN </a:t>
            </a:r>
          </a:p>
          <a:p>
            <a:pPr marL="457200" lvl="3" indent="0"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PRES_MARRIAGE </a:t>
            </a:r>
          </a:p>
          <a:p>
            <a:pPr marL="457200" lvl="3" indent="0"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WHERE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PRESIDENT.PRES_NAME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PRES_MARRIAGE.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PRES_NAME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  <a:p>
            <a:pPr marL="457200" lvl="3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PRESIDENT.PRES_NAME,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YRS_SERV, PRES_MARRIAGE.NR_CHILDREN 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3" indent="0">
              <a:buNone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</a:t>
            </a:r>
          </a:p>
          <a:p>
            <a:pPr marL="457200" lvl="3" indent="0"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INNER JOIN PRES_MARRIAGE </a:t>
            </a:r>
          </a:p>
          <a:p>
            <a:pPr marL="457200" lvl="3" indent="0"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PRESIDENT.PRES_NAME = PRES_MARRIAGE.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148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INNER JOIN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ชื่อประธานาธิบดี ชื่อคู่สมรส พรรคที่สังกัด และรัฐที่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T1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PRES_NAME, T2.SPOUSE_NAME, T1.PARTY, T1.STATE_BORN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PRES_MARRIAGE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T2 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WHERE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T1.PRES_NAME =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T2.PRES_NAME 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  <a:p>
            <a:pPr marL="400050" lvl="1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T1. PRES_NAME, T2.SPOUSE_NAME, T1.PARTY, T1.STATE_BORN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PRESIDENT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T1</a:t>
            </a:r>
          </a:p>
          <a:p>
            <a:pPr marL="400050" lvl="1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INNER JOIN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PRES_MARRIAGE T2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 T1.PRES_NAME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T2.PRES_NAME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083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เป็นการดึงข้อมูล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ในตารางจาก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ผลลัพธ์ของการทำ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ก่อนหน้า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เป็นการค้นหา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มาแล้ว โดยนำมา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</a:t>
            </a:r>
          </a:p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ใช้คำสั่ง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ซ้อนคำสั่ง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38829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ภายใต้วงเล็บ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ORDER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MAIN 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</a:t>
            </a:r>
          </a:p>
          <a:p>
            <a:pPr lvl="1"/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GROUP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ไม่สามารถใช้ใน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MAIN 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ใช้ได้</a:t>
            </a:r>
          </a:p>
          <a:p>
            <a:pPr lvl="1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ที่เป็นแบบอ้างอิง เช่น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BLOB, ARRAY, CLOB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NCLOB</a:t>
            </a:r>
          </a:p>
          <a:p>
            <a:pPr lvl="1"/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ไม่สามารถใช้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BETWEEN Operator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แต่สามารถใช้ภายใต้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SUBQUERY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Column_name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Column_name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 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Table1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[,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WHERE 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Column_name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OPERATOR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Column_name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Column_name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FROM Table1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[,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Table2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[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WHERE])</a:t>
            </a:r>
          </a:p>
        </p:txBody>
      </p:sp>
    </p:spTree>
    <p:extLst>
      <p:ext uri="{BB962C8B-B14F-4D97-AF65-F5344CB8AC3E}">
        <p14:creationId xmlns:p14="http://schemas.microsoft.com/office/powerpoint/2010/main" val="101990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แสดงชื่อผู้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ลงสมัครรับเลือกตั้งและคะแนนที่ได้รับ โดยแสดงเฉพาะผู้สมัครที่ได้คะแนนมากกว่าคะแนนเฉลี่ย </a:t>
            </a:r>
            <a:endParaRPr lang="th-TH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CANDIDATE, VOTES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ELECTION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WHERE VOTES &gt;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AVG(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VOTES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FROM ELECTION)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06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BY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จงหาจำนวนประธานาธิบดีที่สังกัดพรรค ‘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Democratic’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SELECT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WHERE PARTY = ‘Democratic’</a:t>
            </a:r>
          </a:p>
        </p:txBody>
      </p:sp>
      <p:sp useBgFill="1">
        <p:nvSpPr>
          <p:cNvPr id="4" name="Rectangle 4"/>
          <p:cNvSpPr/>
          <p:nvPr/>
        </p:nvSpPr>
        <p:spPr>
          <a:xfrm>
            <a:off x="1043608" y="2276872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4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รายชื่อของประธานาธิบดีที่เคยเป็นรอง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ประธานาธิบดี</a:t>
            </a:r>
            <a:endParaRPr lang="en-US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00050" lvl="1" indent="0">
              <a:buNone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FROM PRESIDENT 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WHERE PRES_NAME IN 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VICE_PRES_NAME 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FROM ADMIN_PR_VP) 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8789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แสดง</a:t>
            </a:r>
            <a:r>
              <a:rPr lang="th-TH" dirty="0"/>
              <a:t>รายชื่อ</a:t>
            </a:r>
            <a:r>
              <a:rPr lang="th-TH" dirty="0" smtClean="0"/>
              <a:t>ประธานาธิบดีที่</a:t>
            </a:r>
            <a:r>
              <a:rPr lang="th-TH" dirty="0"/>
              <a:t>ไม่เคย</a:t>
            </a:r>
            <a:r>
              <a:rPr lang="th-TH" dirty="0" smtClean="0"/>
              <a:t>แต่งงาน</a:t>
            </a:r>
            <a:endParaRPr lang="en-US" dirty="0" smtClean="0"/>
          </a:p>
          <a:p>
            <a:pPr marL="400050" lvl="1" indent="0">
              <a:buNone/>
            </a:pPr>
            <a:r>
              <a:rPr lang="en-US" sz="3200" dirty="0"/>
              <a:t>SELECT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</a:t>
            </a: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FROM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PRESIDENT </a:t>
            </a: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WHERE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 </a:t>
            </a:r>
            <a:r>
              <a:rPr lang="en-US" sz="3200" dirty="0" smtClean="0"/>
              <a:t>NOT </a:t>
            </a:r>
            <a:r>
              <a:rPr lang="en-US" sz="3200" dirty="0"/>
              <a:t>IN </a:t>
            </a: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	(</a:t>
            </a:r>
            <a:r>
              <a:rPr lang="en-US" sz="3200" dirty="0"/>
              <a:t>SELECT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PRES_NAME</a:t>
            </a: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	FROM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PRES_MARRIAGE 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465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8062664" cy="1154559"/>
          </a:xfrm>
        </p:spPr>
        <p:txBody>
          <a:bodyPr/>
          <a:lstStyle/>
          <a:p>
            <a:r>
              <a:rPr lang="en-US" dirty="0"/>
              <a:t>Questions &amp; Answers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830416"/>
            <a:ext cx="7776864" cy="694928"/>
          </a:xfrm>
        </p:spPr>
        <p:txBody>
          <a:bodyPr>
            <a:noAutofit/>
          </a:bodyPr>
          <a:lstStyle/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BY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จงหาจำนวนประธานาธิบดีที่สังกัดพรรค ‘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Federalist’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SELECT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WHERE PARTY = ‘Federalist’</a:t>
            </a:r>
          </a:p>
        </p:txBody>
      </p:sp>
      <p:sp useBgFill="1">
        <p:nvSpPr>
          <p:cNvPr id="4" name="Rectangle 4"/>
          <p:cNvSpPr/>
          <p:nvPr/>
        </p:nvSpPr>
        <p:spPr>
          <a:xfrm>
            <a:off x="1115616" y="2204864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19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BY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จงหาจำนวนประธานาธิบดีที่สังกัดพรรคแต่ละพรรค	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PARTY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ดูยาก เพราะไม่มีชื่อพรรค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41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BY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จงหาจำนวนประธานาธิบดีที่สังกัดพรรคแต่ละพรรค โดยแสดงชื่อพรรคด้วย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PARTY,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PARTY</a:t>
            </a:r>
          </a:p>
          <a:p>
            <a:pPr marL="0" indent="0">
              <a:buNone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ถ้าจัดกลุ่มด้วยแอตทริบิวต์ใด สามารถใช้ร่วมกับฟังก์ชันในตัวได้</a:t>
            </a:r>
          </a:p>
        </p:txBody>
      </p:sp>
    </p:spTree>
    <p:extLst>
      <p:ext uri="{BB962C8B-B14F-4D97-AF65-F5344CB8AC3E}">
        <p14:creationId xmlns:p14="http://schemas.microsoft.com/office/powerpoint/2010/main" val="29801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จงหาจำนวนบุตรรวมของประธานาธิบดีแต่ละคนโดยแสดงชื่อประธานาธิบดีด้วย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PRES_NAME, SUM(NR_CHILDREN)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PRES_MARRIAGE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PRES_NAME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 useBgFill="1">
        <p:nvSpPr>
          <p:cNvPr id="4" name="Rectangle 4"/>
          <p:cNvSpPr/>
          <p:nvPr/>
        </p:nvSpPr>
        <p:spPr>
          <a:xfrm>
            <a:off x="1187624" y="2708920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85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จัดกลุ่มของอายุประธานาธิบดีเมื่อถึงอสัญกรรมและนับจำนวนประธานาธิบดีที่ถึงอสัญกรรมของกลุ่มอายุนั้น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DEATH_AGE, COUNT(*)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DEATH_AGE</a:t>
            </a:r>
          </a:p>
        </p:txBody>
      </p:sp>
      <p:sp useBgFill="1">
        <p:nvSpPr>
          <p:cNvPr id="4" name="Rectangle 4"/>
          <p:cNvSpPr/>
          <p:nvPr/>
        </p:nvSpPr>
        <p:spPr>
          <a:xfrm>
            <a:off x="1367644" y="2708920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962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จงแสดงอายุที่มากที่สุดเมื่อถึงแก่อสัญกรรมของประธานาธิบดีของพรรคการเมืองแต่ละพรรค</a:t>
            </a:r>
          </a:p>
          <a:p>
            <a:pPr marL="0" indent="0">
              <a:buNone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 PARTY, MAX(DEATH_AGE)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FROM PRESIDENT</a:t>
            </a:r>
          </a:p>
          <a:p>
            <a:pPr marL="0" indent="0">
              <a:buNone/>
            </a:pP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GROUP BY PARTY</a:t>
            </a:r>
          </a:p>
        </p:txBody>
      </p:sp>
      <p:sp useBgFill="1">
        <p:nvSpPr>
          <p:cNvPr id="4" name="Rectangle 4"/>
          <p:cNvSpPr/>
          <p:nvPr/>
        </p:nvSpPr>
        <p:spPr>
          <a:xfrm>
            <a:off x="1187624" y="2780928"/>
            <a:ext cx="6408712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47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rabun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1004</Words>
  <Application>Microsoft Office PowerPoint</Application>
  <PresentationFormat>นำเสนอทางหน้าจอ (4:3)</PresentationFormat>
  <Paragraphs>188</Paragraphs>
  <Slides>32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39" baseType="lpstr">
      <vt:lpstr>Calibri</vt:lpstr>
      <vt:lpstr>TH Sarabun New</vt:lpstr>
      <vt:lpstr>Arial</vt:lpstr>
      <vt:lpstr>Cordia New</vt:lpstr>
      <vt:lpstr>TH SarabunPSK</vt:lpstr>
      <vt:lpstr>DB Moment X Light</vt:lpstr>
      <vt:lpstr>Office Theme</vt:lpstr>
      <vt:lpstr>ระบบฐานข้อมูล</vt:lpstr>
      <vt:lpstr>GROUP BY</vt:lpstr>
      <vt:lpstr>GROUP BY</vt:lpstr>
      <vt:lpstr>GROUP BY</vt:lpstr>
      <vt:lpstr>GROUP BY</vt:lpstr>
      <vt:lpstr>GROUP BY</vt:lpstr>
      <vt:lpstr>Example</vt:lpstr>
      <vt:lpstr>Example</vt:lpstr>
      <vt:lpstr>Example</vt:lpstr>
      <vt:lpstr>GROUP BY &amp; HAVING</vt:lpstr>
      <vt:lpstr>GROUP BY &amp; HAVING</vt:lpstr>
      <vt:lpstr>Example</vt:lpstr>
      <vt:lpstr>Example</vt:lpstr>
      <vt:lpstr>Example</vt:lpstr>
      <vt:lpstr>Example</vt:lpstr>
      <vt:lpstr>WHERE Vs HAVING</vt:lpstr>
      <vt:lpstr>SQL JOINs</vt:lpstr>
      <vt:lpstr>SQL JOINs</vt:lpstr>
      <vt:lpstr>SQL JOINs: INNER JOIN</vt:lpstr>
      <vt:lpstr>SQL JOINs: INNER JOIN</vt:lpstr>
      <vt:lpstr>SQL JOINs: LEFT JOIN</vt:lpstr>
      <vt:lpstr>SQL JOINs: RIGHT JOIN</vt:lpstr>
      <vt:lpstr>SQL JOINs: FULL OUTER JOIN</vt:lpstr>
      <vt:lpstr>Example: INNER JOIN</vt:lpstr>
      <vt:lpstr>Example: INNER JOIN</vt:lpstr>
      <vt:lpstr>SUBQUERY</vt:lpstr>
      <vt:lpstr>SUBQUERY</vt:lpstr>
      <vt:lpstr>SUBQUERY</vt:lpstr>
      <vt:lpstr>Example</vt:lpstr>
      <vt:lpstr>Example</vt:lpstr>
      <vt:lpstr>Example</vt:lpstr>
      <vt:lpstr>Questions &amp; Answers</vt:lpstr>
    </vt:vector>
  </TitlesOfParts>
  <Company>DPU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</dc:creator>
  <cp:lastModifiedBy>Asus</cp:lastModifiedBy>
  <cp:revision>162</cp:revision>
  <dcterms:created xsi:type="dcterms:W3CDTF">2016-07-26T09:54:43Z</dcterms:created>
  <dcterms:modified xsi:type="dcterms:W3CDTF">2018-07-03T17:48:27Z</dcterms:modified>
</cp:coreProperties>
</file>