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2" r:id="rId4"/>
    <p:sldId id="286" r:id="rId5"/>
    <p:sldId id="276" r:id="rId6"/>
    <p:sldId id="284" r:id="rId7"/>
    <p:sldId id="268" r:id="rId8"/>
  </p:sldIdLst>
  <p:sldSz cx="9144000" cy="6858000" type="screen4x3"/>
  <p:notesSz cx="6858000" cy="9144000"/>
  <p:embeddedFontLst>
    <p:embeddedFont>
      <p:font typeface="Cordia New" panose="020B0304020202020204" pitchFamily="34" charset="-34"/>
      <p:regular r:id="rId11"/>
      <p:bold r:id="rId12"/>
      <p:italic r:id="rId13"/>
      <p:boldItalic r:id="rId14"/>
    </p:embeddedFont>
    <p:embeddedFont>
      <p:font typeface="TH Sarabun New" panose="020B0604020202020204" charset="-34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F2"/>
    <a:srgbClr val="78130F"/>
    <a:srgbClr val="8A3432"/>
    <a:srgbClr val="9A3A38"/>
    <a:srgbClr val="933735"/>
    <a:srgbClr val="600000"/>
    <a:srgbClr val="800000"/>
    <a:srgbClr val="99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91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0BB6-F75D-48DB-B464-D3DF72603745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7AE7D-C4AF-4497-AC35-588778886AC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320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2DABC-5E3C-46C4-B0A1-93E535B3F00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3C52-3B96-4D00-A395-4965633A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6" name="Rectangle 15"/>
          <p:cNvSpPr/>
          <p:nvPr userDrawn="1"/>
        </p:nvSpPr>
        <p:spPr>
          <a:xfrm>
            <a:off x="1115616" y="0"/>
            <a:ext cx="93610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051720" y="0"/>
            <a:ext cx="936104" cy="6858000"/>
          </a:xfrm>
          <a:prstGeom prst="rect">
            <a:avLst/>
          </a:prstGeom>
          <a:solidFill>
            <a:srgbClr val="8A3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1115616" cy="6858000"/>
          </a:xfrm>
          <a:prstGeom prst="rect">
            <a:avLst/>
          </a:prstGeom>
          <a:solidFill>
            <a:srgbClr val="781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08990" y="332656"/>
            <a:ext cx="1266666" cy="523220"/>
          </a:xfrm>
          <a:prstGeom prst="homePlate">
            <a:avLst>
              <a:gd name="adj" fmla="val 33304"/>
            </a:avLst>
          </a:prstGeom>
          <a:solidFill>
            <a:srgbClr val="78130F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Pentagon 14"/>
          <p:cNvSpPr/>
          <p:nvPr userDrawn="1"/>
        </p:nvSpPr>
        <p:spPr>
          <a:xfrm>
            <a:off x="216024" y="5400600"/>
            <a:ext cx="7380312" cy="1484784"/>
          </a:xfrm>
          <a:prstGeom prst="homePlate">
            <a:avLst>
              <a:gd name="adj" fmla="val 18523"/>
            </a:avLst>
          </a:prstGeom>
          <a:solidFill>
            <a:srgbClr val="781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4" y="2276872"/>
            <a:ext cx="7870158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733256"/>
            <a:ext cx="6400800" cy="91095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20" name="Picture 19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7508" y="83002"/>
            <a:ext cx="1896444" cy="55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3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7224" y="390649"/>
            <a:ext cx="8280920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395" y="-1"/>
            <a:ext cx="7500747" cy="7063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358" y="6308725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3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0"/>
            <a:ext cx="7500747" cy="7063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714" y="6219825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E3E7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3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0"/>
            <a:ext cx="7500747" cy="706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47224" y="390649"/>
            <a:ext cx="8280920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714" y="6309320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0" y="2143116"/>
            <a:ext cx="8672546" cy="1154559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758408"/>
            <a:ext cx="7776864" cy="910952"/>
          </a:xfrm>
        </p:spPr>
        <p:txBody>
          <a:bodyPr>
            <a:noAutofit/>
          </a:bodyPr>
          <a:lstStyle/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อ.นุชนาถ สัตย์วินิจ</a:t>
            </a:r>
          </a:p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ภาควิชาวิศวกรรมคอมพิวเตอร์ วิทยาลัยนวัตกรรมด้านเทคโนโลยีและวิศวกรรมศาสตร์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8071" y="3789040"/>
            <a:ext cx="6864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Chapter 05 : Entity Framework (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EF): LINQ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Entity Framework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0" name="กลุ่ม 9"/>
          <p:cNvGrpSpPr/>
          <p:nvPr/>
        </p:nvGrpSpPr>
        <p:grpSpPr>
          <a:xfrm>
            <a:off x="3923928" y="5588295"/>
            <a:ext cx="1544783" cy="1174134"/>
            <a:chOff x="3821621" y="5085184"/>
            <a:chExt cx="1974515" cy="1500758"/>
          </a:xfrm>
        </p:grpSpPr>
        <p:pic>
          <p:nvPicPr>
            <p:cNvPr id="1026" name="Picture 2" descr="Image result for 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621" y="5085184"/>
              <a:ext cx="1500758" cy="150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ql 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5085184"/>
              <a:ext cx="1296144" cy="129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กลุ่ม 10"/>
          <p:cNvGrpSpPr/>
          <p:nvPr/>
        </p:nvGrpSpPr>
        <p:grpSpPr>
          <a:xfrm>
            <a:off x="2627784" y="3094909"/>
            <a:ext cx="3888432" cy="1891372"/>
            <a:chOff x="2627784" y="3121804"/>
            <a:chExt cx="3888432" cy="1891372"/>
          </a:xfrm>
        </p:grpSpPr>
        <p:sp>
          <p:nvSpPr>
            <p:cNvPr id="5" name="สี่เหลี่ยมผืนผ้า 4"/>
            <p:cNvSpPr/>
            <p:nvPr/>
          </p:nvSpPr>
          <p:spPr>
            <a:xfrm>
              <a:off x="2627784" y="3140968"/>
              <a:ext cx="3888432" cy="18722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สี่เหลี่ยมผืนผ้า 3"/>
            <p:cNvSpPr/>
            <p:nvPr/>
          </p:nvSpPr>
          <p:spPr>
            <a:xfrm>
              <a:off x="2843808" y="4365104"/>
              <a:ext cx="3528392" cy="5760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ADO.NET Provider</a:t>
              </a:r>
              <a:endParaRPr lang="en-US" dirty="0"/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2843808" y="3717032"/>
              <a:ext cx="3528392" cy="5760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Framework</a:t>
              </a:r>
              <a:endParaRPr lang="en-US" dirty="0"/>
            </a:p>
          </p:txBody>
        </p:sp>
        <p:sp>
          <p:nvSpPr>
            <p:cNvPr id="6" name="กล่องข้อความ 5"/>
            <p:cNvSpPr txBox="1"/>
            <p:nvPr/>
          </p:nvSpPr>
          <p:spPr>
            <a:xfrm>
              <a:off x="3821621" y="3121804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Data Layer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สี่เหลี่ยมผืนผ้า 7"/>
          <p:cNvSpPr/>
          <p:nvPr/>
        </p:nvSpPr>
        <p:spPr>
          <a:xfrm>
            <a:off x="2555776" y="1698868"/>
            <a:ext cx="39604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ลูกศรขึ้น-ลง 11"/>
          <p:cNvSpPr/>
          <p:nvPr/>
        </p:nvSpPr>
        <p:spPr>
          <a:xfrm>
            <a:off x="4330975" y="5058970"/>
            <a:ext cx="360040" cy="503111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739447" y="5058289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16" name="ลูกศรขึ้น-ลง 15"/>
          <p:cNvSpPr/>
          <p:nvPr/>
        </p:nvSpPr>
        <p:spPr>
          <a:xfrm>
            <a:off x="4274639" y="2486603"/>
            <a:ext cx="360040" cy="503111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2771800" y="2451459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LINQ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5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93829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Syntax: </a:t>
            </a:r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3305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Group by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ds = (from </a:t>
            </a:r>
            <a:r>
              <a:rPr lang="en-US" dirty="0" err="1"/>
              <a:t>phy</a:t>
            </a:r>
            <a:r>
              <a:rPr lang="en-US" dirty="0"/>
              <a:t> in </a:t>
            </a:r>
            <a:r>
              <a:rPr lang="en-US" dirty="0" err="1"/>
              <a:t>db.Physicians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group </a:t>
            </a:r>
            <a:r>
              <a:rPr lang="en-US" dirty="0" err="1" smtClean="0"/>
              <a:t>phy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phy.Position</a:t>
            </a:r>
            <a:r>
              <a:rPr lang="en-US" dirty="0"/>
              <a:t> into g</a:t>
            </a:r>
          </a:p>
          <a:p>
            <a:pPr marL="457200" lvl="1" indent="0"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orderby</a:t>
            </a:r>
            <a:r>
              <a:rPr lang="en-US" dirty="0" smtClean="0"/>
              <a:t> </a:t>
            </a:r>
            <a:r>
              <a:rPr lang="en-US" dirty="0" err="1"/>
              <a:t>g.Key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select </a:t>
            </a:r>
            <a:r>
              <a:rPr lang="en-US" dirty="0"/>
              <a:t>new { Item = </a:t>
            </a:r>
            <a:r>
              <a:rPr lang="en-US" dirty="0" err="1"/>
              <a:t>g.Key</a:t>
            </a:r>
            <a:r>
              <a:rPr lang="en-US" dirty="0"/>
              <a:t>, Count = </a:t>
            </a:r>
            <a:r>
              <a:rPr lang="en-US" dirty="0" err="1"/>
              <a:t>g.Count</a:t>
            </a:r>
            <a:r>
              <a:rPr lang="en-US" dirty="0"/>
              <a:t>() }).</a:t>
            </a:r>
            <a:r>
              <a:rPr lang="en-US" dirty="0" err="1"/>
              <a:t>ToList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ds = (from pat in </a:t>
            </a:r>
            <a:r>
              <a:rPr lang="en-US" dirty="0" err="1"/>
              <a:t>db.Patients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</a:t>
            </a:r>
            <a:r>
              <a:rPr lang="en-US" dirty="0" smtClean="0"/>
              <a:t>join </a:t>
            </a:r>
            <a:r>
              <a:rPr lang="en-US" dirty="0"/>
              <a:t>app in </a:t>
            </a:r>
            <a:r>
              <a:rPr lang="en-US" dirty="0" err="1"/>
              <a:t>db.Appointments</a:t>
            </a:r>
            <a:r>
              <a:rPr lang="en-US" dirty="0"/>
              <a:t> on </a:t>
            </a:r>
            <a:r>
              <a:rPr lang="en-US" dirty="0" err="1"/>
              <a:t>pat.SSN</a:t>
            </a:r>
            <a:r>
              <a:rPr lang="en-US" dirty="0"/>
              <a:t> equals </a:t>
            </a:r>
            <a:r>
              <a:rPr lang="en-US" dirty="0" err="1"/>
              <a:t>app.Patient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smtClean="0"/>
              <a:t>group </a:t>
            </a:r>
            <a:r>
              <a:rPr lang="en-US" dirty="0"/>
              <a:t>new { </a:t>
            </a:r>
            <a:r>
              <a:rPr lang="en-US" dirty="0" err="1"/>
              <a:t>pat.SSN</a:t>
            </a:r>
            <a:r>
              <a:rPr lang="en-US" dirty="0"/>
              <a:t>, </a:t>
            </a:r>
            <a:r>
              <a:rPr lang="en-US" dirty="0" err="1"/>
              <a:t>pat.Name</a:t>
            </a:r>
            <a:r>
              <a:rPr lang="en-US" dirty="0"/>
              <a:t> } by new { </a:t>
            </a:r>
            <a:r>
              <a:rPr lang="en-US" dirty="0" err="1"/>
              <a:t>pat.SSN</a:t>
            </a:r>
            <a:r>
              <a:rPr lang="en-US" dirty="0"/>
              <a:t>, </a:t>
            </a:r>
            <a:r>
              <a:rPr lang="en-US" dirty="0" err="1" smtClean="0"/>
              <a:t>pat.Name</a:t>
            </a:r>
            <a:r>
              <a:rPr lang="en-US" dirty="0" smtClean="0"/>
              <a:t>} into g</a:t>
            </a:r>
          </a:p>
          <a:p>
            <a:pPr marL="457200" lvl="1" indent="0">
              <a:buNone/>
            </a:pPr>
            <a:r>
              <a:rPr lang="en-US" dirty="0" smtClean="0"/>
              <a:t>	      select </a:t>
            </a:r>
            <a:r>
              <a:rPr lang="en-US" dirty="0"/>
              <a:t>new { </a:t>
            </a:r>
            <a:r>
              <a:rPr lang="en-US" dirty="0" err="1"/>
              <a:t>g.Key.SSN</a:t>
            </a:r>
            <a:r>
              <a:rPr lang="en-US" dirty="0"/>
              <a:t>, </a:t>
            </a:r>
            <a:r>
              <a:rPr lang="en-US" dirty="0" err="1"/>
              <a:t>g.Key.Name</a:t>
            </a:r>
            <a:r>
              <a:rPr lang="en-US" dirty="0"/>
              <a:t>, Count = </a:t>
            </a:r>
            <a:r>
              <a:rPr lang="en-US" dirty="0" err="1"/>
              <a:t>g.Count</a:t>
            </a:r>
            <a:r>
              <a:rPr lang="en-US" dirty="0"/>
              <a:t>() }).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0649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</a:t>
            </a:r>
            <a:r>
              <a:rPr lang="en-US" dirty="0" smtClean="0"/>
              <a:t>Syntax: SELECT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 </a:t>
            </a:r>
            <a:r>
              <a:rPr lang="en-US" dirty="0" smtClean="0"/>
              <a:t>JOIN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ds = (from p in </a:t>
            </a:r>
            <a:r>
              <a:rPr lang="en-US" dirty="0" err="1"/>
              <a:t>db.Appointments</a:t>
            </a:r>
            <a:r>
              <a:rPr lang="en-US" dirty="0"/>
              <a:t> join q in </a:t>
            </a:r>
            <a:r>
              <a:rPr lang="en-US" dirty="0" err="1"/>
              <a:t>db.Physicians</a:t>
            </a:r>
            <a:r>
              <a:rPr lang="en-US" dirty="0"/>
              <a:t> on </a:t>
            </a:r>
            <a:r>
              <a:rPr lang="en-US" dirty="0" err="1"/>
              <a:t>p.Physician</a:t>
            </a:r>
            <a:r>
              <a:rPr lang="en-US" dirty="0"/>
              <a:t> equals </a:t>
            </a:r>
            <a:r>
              <a:rPr lang="en-US" dirty="0" err="1"/>
              <a:t>q.EmployeeID</a:t>
            </a:r>
            <a:r>
              <a:rPr lang="en-US" dirty="0"/>
              <a:t> select </a:t>
            </a:r>
            <a:r>
              <a:rPr lang="en-US" dirty="0" err="1"/>
              <a:t>q.Name</a:t>
            </a:r>
            <a:r>
              <a:rPr lang="en-US" dirty="0"/>
              <a:t>).Distinct().</a:t>
            </a:r>
            <a:r>
              <a:rPr lang="en-US" dirty="0" err="1"/>
              <a:t>ToList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ds = (from p in </a:t>
            </a:r>
            <a:r>
              <a:rPr lang="en-US" dirty="0" err="1"/>
              <a:t>db.Appointments</a:t>
            </a:r>
            <a:r>
              <a:rPr lang="en-US" dirty="0"/>
              <a:t> join q in </a:t>
            </a:r>
            <a:r>
              <a:rPr lang="en-US" dirty="0" err="1"/>
              <a:t>db.Physicians</a:t>
            </a:r>
            <a:r>
              <a:rPr lang="en-US" dirty="0"/>
              <a:t> on </a:t>
            </a:r>
            <a:r>
              <a:rPr lang="en-US" dirty="0" err="1"/>
              <a:t>p.Physician</a:t>
            </a:r>
            <a:r>
              <a:rPr lang="en-US" dirty="0"/>
              <a:t> equals </a:t>
            </a:r>
            <a:r>
              <a:rPr lang="en-US" dirty="0" err="1"/>
              <a:t>q.EmployeeID</a:t>
            </a:r>
            <a:r>
              <a:rPr lang="en-US" dirty="0"/>
              <a:t> select new {</a:t>
            </a:r>
            <a:r>
              <a:rPr lang="en-US" dirty="0" err="1"/>
              <a:t>p.AppointmentID</a:t>
            </a:r>
            <a:r>
              <a:rPr lang="en-US" dirty="0"/>
              <a:t>, </a:t>
            </a:r>
            <a:r>
              <a:rPr lang="en-US" dirty="0" err="1"/>
              <a:t>q.Name</a:t>
            </a:r>
            <a:r>
              <a:rPr lang="en-US" dirty="0" smtClean="0"/>
              <a:t>}).</a:t>
            </a:r>
            <a:r>
              <a:rPr lang="en-US" dirty="0" err="1" smtClean="0"/>
              <a:t>ToList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9730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</a:t>
            </a:r>
            <a:r>
              <a:rPr lang="en-US" dirty="0" smtClean="0"/>
              <a:t>Syntax: SELECT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th-TH" dirty="0" smtClean="0"/>
              <a:t>การ </a:t>
            </a:r>
            <a:r>
              <a:rPr lang="en-US" dirty="0" smtClean="0"/>
              <a:t>JOIN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ds = (from p in </a:t>
            </a:r>
            <a:r>
              <a:rPr lang="en-US" dirty="0" err="1" smtClean="0"/>
              <a:t>db.Appointments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   join q in </a:t>
            </a:r>
            <a:r>
              <a:rPr lang="en-US" dirty="0" err="1" smtClean="0"/>
              <a:t>db.Physicians</a:t>
            </a:r>
            <a:r>
              <a:rPr lang="en-US" dirty="0" smtClean="0"/>
              <a:t> on </a:t>
            </a:r>
            <a:r>
              <a:rPr lang="en-US" dirty="0" err="1" smtClean="0"/>
              <a:t>p.Physician</a:t>
            </a:r>
            <a:r>
              <a:rPr lang="en-US" dirty="0" smtClean="0"/>
              <a:t> equals </a:t>
            </a:r>
            <a:r>
              <a:rPr lang="en-US" dirty="0" err="1" smtClean="0"/>
              <a:t>q.EmployeeID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   join </a:t>
            </a:r>
            <a:r>
              <a:rPr lang="en-US" dirty="0"/>
              <a:t>r in </a:t>
            </a:r>
            <a:r>
              <a:rPr lang="en-US" dirty="0" err="1"/>
              <a:t>db.Patients</a:t>
            </a:r>
            <a:r>
              <a:rPr lang="en-US" dirty="0"/>
              <a:t> on </a:t>
            </a:r>
            <a:r>
              <a:rPr lang="en-US" dirty="0" err="1"/>
              <a:t>p.Patient</a:t>
            </a:r>
            <a:r>
              <a:rPr lang="en-US" dirty="0"/>
              <a:t> equals </a:t>
            </a:r>
            <a:r>
              <a:rPr lang="en-US" dirty="0" err="1"/>
              <a:t>r.SSN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select </a:t>
            </a:r>
            <a:r>
              <a:rPr lang="en-US" dirty="0"/>
              <a:t>new {</a:t>
            </a:r>
            <a:r>
              <a:rPr lang="en-US" dirty="0" err="1"/>
              <a:t>AppID</a:t>
            </a:r>
            <a:r>
              <a:rPr lang="en-US" dirty="0"/>
              <a:t> = </a:t>
            </a:r>
            <a:r>
              <a:rPr lang="en-US" dirty="0" err="1"/>
              <a:t>p.AppointmentID</a:t>
            </a:r>
            <a:r>
              <a:rPr lang="en-US" dirty="0"/>
              <a:t>, </a:t>
            </a:r>
            <a:r>
              <a:rPr lang="en-US" dirty="0" err="1"/>
              <a:t>PhysicianName</a:t>
            </a:r>
            <a:r>
              <a:rPr lang="en-US" dirty="0"/>
              <a:t> = </a:t>
            </a:r>
            <a:r>
              <a:rPr lang="en-US" dirty="0" err="1"/>
              <a:t>q.Name</a:t>
            </a:r>
            <a:r>
              <a:rPr lang="en-US" dirty="0"/>
              <a:t>, </a:t>
            </a:r>
            <a:r>
              <a:rPr lang="en-US" dirty="0" err="1"/>
              <a:t>PatientName</a:t>
            </a:r>
            <a:r>
              <a:rPr lang="en-US" dirty="0"/>
              <a:t> = </a:t>
            </a:r>
            <a:r>
              <a:rPr lang="en-US" dirty="0" err="1"/>
              <a:t>r.Name</a:t>
            </a:r>
            <a:r>
              <a:rPr lang="en-US" dirty="0"/>
              <a:t>}).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844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8062664" cy="1154559"/>
          </a:xfrm>
        </p:spPr>
        <p:txBody>
          <a:bodyPr/>
          <a:lstStyle/>
          <a:p>
            <a:r>
              <a:rPr lang="en-US" dirty="0"/>
              <a:t>Questions &amp; Answers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830416"/>
            <a:ext cx="7776864" cy="694928"/>
          </a:xfrm>
        </p:spPr>
        <p:txBody>
          <a:bodyPr>
            <a:noAutofit/>
          </a:bodyPr>
          <a:lstStyle/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rabun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173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Cordia New</vt:lpstr>
      <vt:lpstr>TH Sarabun New</vt:lpstr>
      <vt:lpstr>Calibri</vt:lpstr>
      <vt:lpstr>Office Theme</vt:lpstr>
      <vt:lpstr>ระบบฐานข้อมูล</vt:lpstr>
      <vt:lpstr>Entity Framework</vt:lpstr>
      <vt:lpstr>LinQ Syntax</vt:lpstr>
      <vt:lpstr>LinQ Syntax: Group By</vt:lpstr>
      <vt:lpstr>LinQ Syntax: SELECT</vt:lpstr>
      <vt:lpstr>LinQ Syntax: SELECT</vt:lpstr>
      <vt:lpstr>Questions &amp; Answers</vt:lpstr>
    </vt:vector>
  </TitlesOfParts>
  <Company>DPU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</dc:creator>
  <cp:lastModifiedBy>DPU</cp:lastModifiedBy>
  <cp:revision>199</cp:revision>
  <dcterms:created xsi:type="dcterms:W3CDTF">2016-07-26T09:54:43Z</dcterms:created>
  <dcterms:modified xsi:type="dcterms:W3CDTF">2018-07-17T09:44:50Z</dcterms:modified>
</cp:coreProperties>
</file>