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0" r:id="rId3"/>
    <p:sldId id="284" r:id="rId4"/>
    <p:sldId id="269" r:id="rId5"/>
    <p:sldId id="286" r:id="rId6"/>
    <p:sldId id="287" r:id="rId7"/>
    <p:sldId id="290" r:id="rId8"/>
    <p:sldId id="288" r:id="rId9"/>
    <p:sldId id="291" r:id="rId10"/>
    <p:sldId id="268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TH Sarabun New" panose="020B0500040200020003" pitchFamily="34" charset="-34"/>
      <p:regular r:id="rId18"/>
      <p:bold r:id="rId19"/>
      <p:italic r:id="rId20"/>
      <p:boldItalic r:id="rId21"/>
    </p:embeddedFont>
    <p:embeddedFont>
      <p:font typeface="Cordia New" panose="020B0304020202020204" pitchFamily="34" charset="-34"/>
      <p:regular r:id="rId22"/>
      <p:bold r:id="rId23"/>
      <p:italic r:id="rId24"/>
      <p:boldItalic r:id="rId25"/>
    </p:embeddedFont>
  </p:embeddedFontLst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7F2"/>
    <a:srgbClr val="78130F"/>
    <a:srgbClr val="8A3432"/>
    <a:srgbClr val="9A3A38"/>
    <a:srgbClr val="933735"/>
    <a:srgbClr val="600000"/>
    <a:srgbClr val="800000"/>
    <a:srgbClr val="99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66"/>
    </p:cViewPr>
  </p:sorterViewPr>
  <p:notesViewPr>
    <p:cSldViewPr>
      <p:cViewPr varScale="1">
        <p:scale>
          <a:sx n="70" d="100"/>
          <a:sy n="70" d="100"/>
        </p:scale>
        <p:origin x="-329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B0BB6-F75D-48DB-B464-D3DF72603745}" type="datetimeFigureOut">
              <a:rPr lang="th-TH" smtClean="0"/>
              <a:pPr/>
              <a:t>17/07/61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7AE7D-C4AF-4497-AC35-588778886AC8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2320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2DABC-5E3C-46C4-B0A1-93E535B3F00C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13C52-3B96-4D00-A395-4965633A5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23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764BB8C6-1DF4-4258-9D34-4AC85EB2E93C}" type="datetimeFigureOut">
              <a:rPr lang="th-TH" smtClean="0"/>
              <a:pPr/>
              <a:t>17/07/61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FFC63B9-6E85-4F41-B786-0802AB7C7E3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6" name="Rectangle 15"/>
          <p:cNvSpPr/>
          <p:nvPr userDrawn="1"/>
        </p:nvSpPr>
        <p:spPr>
          <a:xfrm>
            <a:off x="1115616" y="0"/>
            <a:ext cx="936104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2051720" y="0"/>
            <a:ext cx="936104" cy="6858000"/>
          </a:xfrm>
          <a:prstGeom prst="rect">
            <a:avLst/>
          </a:prstGeom>
          <a:solidFill>
            <a:srgbClr val="8A34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0"/>
            <a:ext cx="1115616" cy="6858000"/>
          </a:xfrm>
          <a:prstGeom prst="rect">
            <a:avLst/>
          </a:prstGeom>
          <a:solidFill>
            <a:srgbClr val="781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208990" y="332656"/>
            <a:ext cx="1266666" cy="523220"/>
          </a:xfrm>
          <a:prstGeom prst="homePlate">
            <a:avLst>
              <a:gd name="adj" fmla="val 33304"/>
            </a:avLst>
          </a:prstGeom>
          <a:solidFill>
            <a:srgbClr val="78130F"/>
          </a:solidFill>
        </p:spPr>
        <p:txBody>
          <a:bodyPr wrap="square" rtlCol="0">
            <a:spAutoFit/>
          </a:bodyPr>
          <a:lstStyle/>
          <a:p>
            <a:pPr algn="r"/>
            <a:endParaRPr lang="en-US" sz="28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Pentagon 14"/>
          <p:cNvSpPr/>
          <p:nvPr userDrawn="1"/>
        </p:nvSpPr>
        <p:spPr>
          <a:xfrm>
            <a:off x="216024" y="5400600"/>
            <a:ext cx="7380312" cy="1484784"/>
          </a:xfrm>
          <a:prstGeom prst="homePlate">
            <a:avLst>
              <a:gd name="adj" fmla="val 18523"/>
            </a:avLst>
          </a:prstGeom>
          <a:solidFill>
            <a:srgbClr val="781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27584" y="2276872"/>
            <a:ext cx="7870158" cy="950119"/>
          </a:xfrm>
          <a:prstGeom prst="roundRect">
            <a:avLst>
              <a:gd name="adj" fmla="val 6006"/>
            </a:avLst>
          </a:prstGeom>
          <a:solidFill>
            <a:schemeClr val="tx1">
              <a:alpha val="4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5733256"/>
            <a:ext cx="6400800" cy="910952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th-TH" dirty="0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539552" y="220486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5400" b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pic>
        <p:nvPicPr>
          <p:cNvPr id="20" name="Picture 19"/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77508" y="83002"/>
            <a:ext cx="1896444" cy="556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B8C6-1DF4-4258-9D34-4AC85EB2E93C}" type="datetimeFigureOut">
              <a:rPr lang="th-TH" smtClean="0"/>
              <a:pPr/>
              <a:t>17/07/61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63B9-6E85-4F41-B786-0802AB7C7E3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B8C6-1DF4-4258-9D34-4AC85EB2E93C}" type="datetimeFigureOut">
              <a:rPr lang="th-TH" smtClean="0"/>
              <a:pPr/>
              <a:t>17/07/61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63B9-6E85-4F41-B786-0802AB7C7E3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E3E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47224" y="390649"/>
            <a:ext cx="8280920" cy="950119"/>
          </a:xfrm>
          <a:prstGeom prst="roundRect">
            <a:avLst>
              <a:gd name="adj" fmla="val 6006"/>
            </a:avLst>
          </a:prstGeom>
          <a:solidFill>
            <a:schemeClr val="tx1">
              <a:alpha val="4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 b="1"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 b="1"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 b="1"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 b="1"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764BB8C6-1DF4-4258-9D34-4AC85EB2E93C}" type="datetimeFigureOut">
              <a:rPr lang="th-TH" smtClean="0"/>
              <a:pPr/>
              <a:t>17/07/61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FFC63B9-6E85-4F41-B786-0802AB7C7E32}" type="slidenum">
              <a:rPr lang="th-TH" smtClean="0"/>
              <a:pPr/>
              <a:t>‹#›</a:t>
            </a:fld>
            <a:endParaRPr lang="th-TH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3395" y="-1"/>
            <a:ext cx="7500747" cy="70634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6358" y="6308725"/>
            <a:ext cx="1523314" cy="44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B8C6-1DF4-4258-9D34-4AC85EB2E93C}" type="datetimeFigureOut">
              <a:rPr lang="th-TH" smtClean="0"/>
              <a:pPr/>
              <a:t>17/07/61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63B9-6E85-4F41-B786-0802AB7C7E32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3E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0"/>
            <a:ext cx="7500747" cy="70634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6714" y="6219825"/>
            <a:ext cx="1523314" cy="44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B8C6-1DF4-4258-9D34-4AC85EB2E93C}" type="datetimeFigureOut">
              <a:rPr lang="th-TH" smtClean="0"/>
              <a:pPr/>
              <a:t>17/07/61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63B9-6E85-4F41-B786-0802AB7C7E3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B8C6-1DF4-4258-9D34-4AC85EB2E93C}" type="datetimeFigureOut">
              <a:rPr lang="th-TH" smtClean="0"/>
              <a:pPr/>
              <a:t>17/07/61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63B9-6E85-4F41-B786-0802AB7C7E3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E3E7F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3E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764BB8C6-1DF4-4258-9D34-4AC85EB2E93C}" type="datetimeFigureOut">
              <a:rPr lang="th-TH" smtClean="0"/>
              <a:pPr/>
              <a:t>17/07/61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fld id="{AFFC63B9-6E85-4F41-B786-0802AB7C7E32}" type="slidenum">
              <a:rPr lang="th-TH" smtClean="0"/>
              <a:pPr/>
              <a:t>‹#›</a:t>
            </a:fld>
            <a:endParaRPr lang="th-TH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0"/>
            <a:ext cx="7500747" cy="706340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47224" y="390649"/>
            <a:ext cx="8280920" cy="950119"/>
          </a:xfrm>
          <a:prstGeom prst="roundRect">
            <a:avLst>
              <a:gd name="adj" fmla="val 6006"/>
            </a:avLst>
          </a:prstGeom>
          <a:solidFill>
            <a:schemeClr val="tx1">
              <a:alpha val="4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5400" b="1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 b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6714" y="6309320"/>
            <a:ext cx="1523314" cy="44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B8C6-1DF4-4258-9D34-4AC85EB2E93C}" type="datetimeFigureOut">
              <a:rPr lang="th-TH" smtClean="0"/>
              <a:pPr/>
              <a:t>17/07/61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63B9-6E85-4F41-B786-0802AB7C7E3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B8C6-1DF4-4258-9D34-4AC85EB2E93C}" type="datetimeFigureOut">
              <a:rPr lang="th-TH" smtClean="0"/>
              <a:pPr/>
              <a:t>17/07/61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63B9-6E85-4F41-B786-0802AB7C7E3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B8C6-1DF4-4258-9D34-4AC85EB2E93C}" type="datetimeFigureOut">
              <a:rPr lang="th-TH" smtClean="0"/>
              <a:pPr/>
              <a:t>17/07/61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C63B9-6E85-4F41-B786-0802AB7C7E32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7F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BB8C6-1DF4-4258-9D34-4AC85EB2E93C}" type="datetimeFigureOut">
              <a:rPr lang="th-TH" smtClean="0"/>
              <a:pPr/>
              <a:t>17/07/61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C63B9-6E85-4F41-B786-0802AB7C7E32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610" y="2143116"/>
            <a:ext cx="8672546" cy="1154559"/>
          </a:xfrm>
        </p:spPr>
        <p:txBody>
          <a:bodyPr>
            <a:normAutofit/>
          </a:bodyPr>
          <a:lstStyle/>
          <a:p>
            <a:r>
              <a:rPr lang="th-TH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ฐานข้อมูล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5758408"/>
            <a:ext cx="7776864" cy="910952"/>
          </a:xfrm>
        </p:spPr>
        <p:txBody>
          <a:bodyPr>
            <a:noAutofit/>
          </a:bodyPr>
          <a:lstStyle/>
          <a:p>
            <a:pPr algn="l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อ.นุชนาถ สัตย์วินิจ</a:t>
            </a:r>
          </a:p>
          <a:p>
            <a:pPr algn="l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ภาควิชาวิศวกรรมคอมพิวเตอร์ วิทยาลัยนวัตกรรมด้านเทคโนโลยีและวิศวกรรมศาสตร์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77515" y="3789040"/>
            <a:ext cx="5325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Chapter </a:t>
            </a:r>
            <a:r>
              <a:rPr lang="en-US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07 </a:t>
            </a:r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en-US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APIs : </a:t>
            </a:r>
            <a:r>
              <a:rPr lang="en-US" sz="40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RESTful</a:t>
            </a:r>
            <a:r>
              <a:rPr lang="en-US" sz="40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APIs</a:t>
            </a:r>
            <a:endParaRPr lang="th-TH" sz="40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02433"/>
            <a:ext cx="8062664" cy="1154559"/>
          </a:xfrm>
        </p:spPr>
        <p:txBody>
          <a:bodyPr/>
          <a:lstStyle/>
          <a:p>
            <a:r>
              <a:rPr lang="en-US" dirty="0"/>
              <a:t>Questions &amp; Answers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5830416"/>
            <a:ext cx="7776864" cy="694928"/>
          </a:xfrm>
        </p:spPr>
        <p:txBody>
          <a:bodyPr>
            <a:noAutofit/>
          </a:bodyPr>
          <a:lstStyle/>
          <a:p>
            <a:pPr algn="l"/>
            <a:endParaRPr 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Programming Interface</a:t>
            </a:r>
          </a:p>
          <a:p>
            <a:endParaRPr lang="en-US" dirty="0" smtClean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3641172" y="2794846"/>
            <a:ext cx="187220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403648" y="4813925"/>
            <a:ext cx="1872208" cy="7920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IOS Application</a:t>
            </a:r>
            <a:endParaRPr lang="en-US" b="1" dirty="0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3635896" y="4813925"/>
            <a:ext cx="1872208" cy="7920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Android Application</a:t>
            </a:r>
            <a:endParaRPr lang="en-US" b="1" dirty="0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5868144" y="4797152"/>
            <a:ext cx="1872208" cy="7920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Web </a:t>
            </a:r>
            <a:r>
              <a:rPr lang="en-US" b="1" dirty="0" err="1" smtClean="0"/>
              <a:t>Applicatiom</a:t>
            </a:r>
            <a:endParaRPr lang="en-US" b="1" dirty="0"/>
          </a:p>
        </p:txBody>
      </p:sp>
      <p:sp>
        <p:nvSpPr>
          <p:cNvPr id="8" name="ลูกศรขึ้น-ลง 7"/>
          <p:cNvSpPr/>
          <p:nvPr/>
        </p:nvSpPr>
        <p:spPr>
          <a:xfrm>
            <a:off x="4319972" y="3752592"/>
            <a:ext cx="504056" cy="864096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ลูกศรขึ้น-ลง 8"/>
          <p:cNvSpPr/>
          <p:nvPr/>
        </p:nvSpPr>
        <p:spPr>
          <a:xfrm rot="2718792">
            <a:off x="2651128" y="3317257"/>
            <a:ext cx="504056" cy="1562689"/>
          </a:xfrm>
          <a:prstGeom prst="up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ลูกศรขึ้น-ลง 9"/>
          <p:cNvSpPr/>
          <p:nvPr/>
        </p:nvSpPr>
        <p:spPr>
          <a:xfrm rot="18860686">
            <a:off x="5991014" y="3287772"/>
            <a:ext cx="504056" cy="1562689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2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ช่วยในการเข้าถึงข้อมูล</a:t>
            </a:r>
            <a:r>
              <a:rPr lang="th-TH" dirty="0" smtClean="0"/>
              <a:t>ต่างๆ</a:t>
            </a:r>
            <a:r>
              <a:rPr lang="en-US" dirty="0" smtClean="0"/>
              <a:t> </a:t>
            </a:r>
            <a:r>
              <a:rPr lang="th-TH" dirty="0" smtClean="0"/>
              <a:t>ทั้งการ</a:t>
            </a:r>
            <a:r>
              <a:rPr lang="th-TH" dirty="0"/>
              <a:t>นำ</a:t>
            </a:r>
            <a:r>
              <a:rPr lang="th-TH" dirty="0" smtClean="0"/>
              <a:t>ข้อมูลออก หรือการ</a:t>
            </a:r>
            <a:r>
              <a:rPr lang="th-TH" dirty="0"/>
              <a:t>ส่งข้อมูล</a:t>
            </a:r>
            <a:r>
              <a:rPr lang="th-TH" dirty="0" smtClean="0"/>
              <a:t>เข้าระบบ โดยผู้พัฒนาจะ</a:t>
            </a:r>
            <a:r>
              <a:rPr lang="th-TH" dirty="0"/>
              <a:t>กำหนดขอบเขตในการเข้าถึงบริการต่าง ๆของ</a:t>
            </a:r>
            <a:r>
              <a:rPr lang="th-TH" dirty="0" smtClean="0"/>
              <a:t>ทางระบบ</a:t>
            </a:r>
          </a:p>
          <a:p>
            <a:r>
              <a:rPr lang="th-TH" dirty="0" smtClean="0"/>
              <a:t>ประโยชน์</a:t>
            </a:r>
            <a:r>
              <a:rPr lang="th-TH" dirty="0"/>
              <a:t>ของ </a:t>
            </a:r>
            <a:r>
              <a:rPr lang="en-US" dirty="0" smtClean="0"/>
              <a:t>API</a:t>
            </a:r>
            <a:endParaRPr lang="th-TH" dirty="0" smtClean="0"/>
          </a:p>
          <a:p>
            <a:pPr lvl="1"/>
            <a:r>
              <a:rPr lang="th-TH" dirty="0" smtClean="0"/>
              <a:t>ช่วย</a:t>
            </a:r>
            <a:r>
              <a:rPr lang="th-TH" dirty="0"/>
              <a:t>ในการ</a:t>
            </a:r>
            <a:r>
              <a:rPr lang="th-TH" dirty="0" smtClean="0"/>
              <a:t>พัฒนา </a:t>
            </a:r>
            <a:r>
              <a:rPr lang="en-US" dirty="0" smtClean="0"/>
              <a:t>Website </a:t>
            </a:r>
            <a:r>
              <a:rPr lang="th-TH" dirty="0" smtClean="0"/>
              <a:t>หรือ </a:t>
            </a:r>
            <a:r>
              <a:rPr lang="en-US" dirty="0"/>
              <a:t>Application </a:t>
            </a:r>
            <a:r>
              <a:rPr lang="th-TH" dirty="0"/>
              <a:t>ได้ง่ายและ</a:t>
            </a:r>
            <a:r>
              <a:rPr lang="th-TH" dirty="0" smtClean="0"/>
              <a:t>รวดเร็ว</a:t>
            </a:r>
            <a:endParaRPr lang="en-US" dirty="0" smtClean="0"/>
          </a:p>
          <a:p>
            <a:pPr lvl="1"/>
            <a:r>
              <a:rPr lang="th-TH" dirty="0"/>
              <a:t>สามารถรับส่งหรือเชื่อมต่อเพื่อแลกเปลี่ยนข้อมูลข้าม </a:t>
            </a:r>
            <a:r>
              <a:rPr lang="en-US" dirty="0"/>
              <a:t>Server </a:t>
            </a:r>
            <a:r>
              <a:rPr lang="th-TH" dirty="0" smtClean="0"/>
              <a:t>ได้</a:t>
            </a:r>
          </a:p>
          <a:p>
            <a:pPr lvl="1"/>
            <a:r>
              <a:rPr lang="th-TH" dirty="0" smtClean="0"/>
              <a:t>ไม่จำเป็นต้อง</a:t>
            </a:r>
            <a:r>
              <a:rPr lang="th-TH" dirty="0"/>
              <a:t>เข้าหน้าเว็บ</a:t>
            </a:r>
            <a:r>
              <a:rPr lang="th-TH" dirty="0" smtClean="0"/>
              <a:t>หลัก สามารถมี</a:t>
            </a:r>
            <a:r>
              <a:rPr lang="th-TH" dirty="0"/>
              <a:t>ข้อมูลของเว็บ</a:t>
            </a:r>
            <a:r>
              <a:rPr lang="th-TH" dirty="0" smtClean="0"/>
              <a:t>หลัก จากการดึงข้อมูลจาก </a:t>
            </a:r>
            <a:r>
              <a:rPr lang="en-US" dirty="0" smtClean="0"/>
              <a:t>API</a:t>
            </a:r>
            <a:r>
              <a:rPr lang="th-TH" dirty="0" smtClean="0"/>
              <a:t> ที่ผู้พัฒนาเปิดไว้ให้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9983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APIs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วงรี 8"/>
          <p:cNvSpPr/>
          <p:nvPr/>
        </p:nvSpPr>
        <p:spPr>
          <a:xfrm>
            <a:off x="435135" y="2420888"/>
            <a:ext cx="3034680" cy="30346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Application</a:t>
            </a:r>
            <a:endParaRPr lang="en-US" sz="4000" b="1" dirty="0"/>
          </a:p>
        </p:txBody>
      </p:sp>
      <p:sp>
        <p:nvSpPr>
          <p:cNvPr id="18" name="วงรี 17"/>
          <p:cNvSpPr/>
          <p:nvPr/>
        </p:nvSpPr>
        <p:spPr>
          <a:xfrm>
            <a:off x="5558047" y="2420888"/>
            <a:ext cx="3034680" cy="30346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Database</a:t>
            </a:r>
            <a:endParaRPr lang="en-US" sz="4000" b="1" dirty="0"/>
          </a:p>
        </p:txBody>
      </p:sp>
      <p:sp>
        <p:nvSpPr>
          <p:cNvPr id="14" name="สี่เหลี่ยมผืนผ้ามุมมน 13"/>
          <p:cNvSpPr/>
          <p:nvPr/>
        </p:nvSpPr>
        <p:spPr>
          <a:xfrm>
            <a:off x="3636794" y="2924944"/>
            <a:ext cx="1656184" cy="194421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API</a:t>
            </a:r>
            <a:endParaRPr lang="en-US" sz="4000" b="1" dirty="0"/>
          </a:p>
        </p:txBody>
      </p:sp>
      <p:sp>
        <p:nvSpPr>
          <p:cNvPr id="15" name="ลูกศรขวา 14"/>
          <p:cNvSpPr/>
          <p:nvPr/>
        </p:nvSpPr>
        <p:spPr>
          <a:xfrm>
            <a:off x="3469815" y="2564904"/>
            <a:ext cx="2088232" cy="108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21" name="ลูกศรซ้าย 20"/>
          <p:cNvSpPr/>
          <p:nvPr/>
        </p:nvSpPr>
        <p:spPr>
          <a:xfrm>
            <a:off x="3348762" y="4221088"/>
            <a:ext cx="2088232" cy="10801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5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/>
              <a:t>ส่วนประกอบ</a:t>
            </a:r>
          </a:p>
          <a:p>
            <a:pPr lvl="1"/>
            <a:r>
              <a:rPr lang="th-TH" dirty="0" smtClean="0"/>
              <a:t>ข้อกำหนดเพื่ออธิบาย</a:t>
            </a:r>
            <a:r>
              <a:rPr lang="th-TH" dirty="0"/>
              <a:t>การแลกเปลี่ยน</a:t>
            </a:r>
            <a:r>
              <a:rPr lang="th-TH" dirty="0" smtClean="0"/>
              <a:t>ข้อมูล ซึ่งเป็น </a:t>
            </a:r>
            <a:r>
              <a:rPr lang="en-US" dirty="0" smtClean="0"/>
              <a:t>document </a:t>
            </a:r>
            <a:r>
              <a:rPr lang="th-TH" dirty="0"/>
              <a:t>เพื่อบอกว่า </a:t>
            </a:r>
            <a:r>
              <a:rPr lang="en-US" dirty="0"/>
              <a:t>request/response </a:t>
            </a:r>
            <a:r>
              <a:rPr lang="th-TH" dirty="0"/>
              <a:t>ต้องเป็นอย่างไร</a:t>
            </a:r>
          </a:p>
          <a:p>
            <a:pPr lvl="1"/>
            <a:r>
              <a:rPr lang="en-US" dirty="0"/>
              <a:t>Software </a:t>
            </a:r>
            <a:r>
              <a:rPr lang="th-TH" dirty="0"/>
              <a:t>ที่เขียนขึ้นตามข้อกำหนด และทำการเผยแพร่ออกไปให้ใช้งาน</a:t>
            </a:r>
          </a:p>
          <a:p>
            <a:endParaRPr lang="th-T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6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APIs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รูปแบบการใช้งาน</a:t>
            </a:r>
          </a:p>
          <a:p>
            <a:pPr lvl="1"/>
            <a:r>
              <a:rPr lang="en-US" dirty="0" smtClean="0"/>
              <a:t>Libraries </a:t>
            </a:r>
            <a:r>
              <a:rPr lang="en-US" dirty="0"/>
              <a:t>and </a:t>
            </a:r>
            <a:r>
              <a:rPr lang="en-US" dirty="0" smtClean="0"/>
              <a:t>frameworks</a:t>
            </a:r>
            <a:endParaRPr lang="th-TH" dirty="0"/>
          </a:p>
          <a:p>
            <a:pPr lvl="1"/>
            <a:r>
              <a:rPr lang="en-US" dirty="0" smtClean="0"/>
              <a:t>Operating Systems</a:t>
            </a:r>
            <a:endParaRPr lang="en-US" dirty="0"/>
          </a:p>
          <a:p>
            <a:pPr lvl="1"/>
            <a:r>
              <a:rPr lang="en-US" dirty="0" smtClean="0"/>
              <a:t>Remote APIs</a:t>
            </a:r>
            <a:endParaRPr lang="th-TH" dirty="0"/>
          </a:p>
          <a:p>
            <a:pPr lvl="1"/>
            <a:r>
              <a:rPr lang="en-US" u="sng" dirty="0" smtClean="0"/>
              <a:t>Web APIs</a:t>
            </a:r>
            <a:r>
              <a:rPr lang="th-TH" dirty="0" smtClean="0"/>
              <a:t> นิยม</a:t>
            </a:r>
            <a:r>
              <a:rPr lang="th-TH" dirty="0"/>
              <a:t>ใช้กันมากในปัจจุบัน เพราะอยู่ในกลุ่มของ </a:t>
            </a:r>
            <a:r>
              <a:rPr lang="en-US" dirty="0"/>
              <a:t>HTTP </a:t>
            </a:r>
            <a:r>
              <a:rPr lang="th-TH" dirty="0"/>
              <a:t>และ</a:t>
            </a:r>
            <a:r>
              <a:rPr lang="th-TH" dirty="0" smtClean="0"/>
              <a:t>ขยาย</a:t>
            </a:r>
          </a:p>
          <a:p>
            <a:pPr lvl="2"/>
            <a:r>
              <a:rPr lang="en-US" dirty="0" smtClean="0"/>
              <a:t>SOAP </a:t>
            </a:r>
            <a:r>
              <a:rPr lang="en-US" dirty="0"/>
              <a:t>(Simple Object Access Protocol) </a:t>
            </a:r>
            <a:r>
              <a:rPr lang="th-TH" dirty="0"/>
              <a:t>ใช้ </a:t>
            </a:r>
            <a:r>
              <a:rPr lang="en-US" dirty="0"/>
              <a:t>XML format </a:t>
            </a:r>
            <a:r>
              <a:rPr lang="th-TH" dirty="0"/>
              <a:t>ส่งข้อมูล</a:t>
            </a:r>
          </a:p>
          <a:p>
            <a:pPr lvl="2"/>
            <a:r>
              <a:rPr lang="en-US" dirty="0"/>
              <a:t>REST (Representational State Transfer) </a:t>
            </a:r>
            <a:r>
              <a:rPr lang="th-TH" dirty="0"/>
              <a:t>สามารถใช้ </a:t>
            </a:r>
            <a:r>
              <a:rPr lang="en-US" dirty="0"/>
              <a:t>XML </a:t>
            </a:r>
            <a:r>
              <a:rPr lang="th-TH" dirty="0"/>
              <a:t>หรือ </a:t>
            </a:r>
            <a:r>
              <a:rPr lang="en-US" dirty="0"/>
              <a:t>JSON format </a:t>
            </a:r>
            <a:r>
              <a:rPr lang="th-TH" dirty="0"/>
              <a:t>ส่งข้อมูล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2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</a:t>
            </a:r>
            <a:r>
              <a:rPr lang="en-US" dirty="0" err="1" smtClean="0"/>
              <a:t>Vs</a:t>
            </a:r>
            <a:r>
              <a:rPr lang="en-US" dirty="0" smtClean="0"/>
              <a:t> REST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ความแตกต่างของ </a:t>
            </a:r>
            <a:r>
              <a:rPr lang="en-US" dirty="0" smtClean="0"/>
              <a:t>SOAP</a:t>
            </a:r>
            <a:r>
              <a:rPr lang="th-TH" dirty="0" smtClean="0"/>
              <a:t> และ </a:t>
            </a:r>
            <a:r>
              <a:rPr lang="en-US" dirty="0" smtClean="0"/>
              <a:t>REST</a:t>
            </a:r>
            <a:endParaRPr lang="th-TH" dirty="0" smtClean="0"/>
          </a:p>
          <a:p>
            <a:pPr lvl="1"/>
            <a:r>
              <a:rPr lang="en-US" dirty="0" smtClean="0"/>
              <a:t>SOAP </a:t>
            </a:r>
            <a:r>
              <a:rPr lang="th-TH" dirty="0" smtClean="0"/>
              <a:t>เป็น </a:t>
            </a:r>
            <a:r>
              <a:rPr lang="en-US" dirty="0" smtClean="0"/>
              <a:t>XML </a:t>
            </a:r>
            <a:r>
              <a:rPr lang="en-US" dirty="0"/>
              <a:t>based </a:t>
            </a:r>
            <a:r>
              <a:rPr lang="en-US" dirty="0" smtClean="0"/>
              <a:t>protocol</a:t>
            </a:r>
            <a:r>
              <a:rPr lang="th-TH" dirty="0" smtClean="0"/>
              <a:t> แต่ </a:t>
            </a:r>
            <a:r>
              <a:rPr lang="en-US" dirty="0" smtClean="0"/>
              <a:t>REST </a:t>
            </a:r>
            <a:r>
              <a:rPr lang="th-TH" dirty="0" smtClean="0"/>
              <a:t>เป็น</a:t>
            </a:r>
            <a:r>
              <a:rPr lang="en-US" dirty="0" smtClean="0"/>
              <a:t> </a:t>
            </a:r>
            <a:r>
              <a:rPr lang="en-US" dirty="0"/>
              <a:t>architectural based.</a:t>
            </a:r>
          </a:p>
          <a:p>
            <a:pPr lvl="1"/>
            <a:r>
              <a:rPr lang="en-US" dirty="0" smtClean="0"/>
              <a:t>SOAP</a:t>
            </a:r>
            <a:r>
              <a:rPr lang="th-TH" dirty="0" smtClean="0"/>
              <a:t> ใช้ </a:t>
            </a:r>
            <a:r>
              <a:rPr lang="en-US" dirty="0" smtClean="0"/>
              <a:t>WDSL </a:t>
            </a:r>
            <a:r>
              <a:rPr lang="th-TH" dirty="0" smtClean="0"/>
              <a:t>ในการติดต่อกันระหว่าง</a:t>
            </a:r>
            <a:r>
              <a:rPr lang="en-US" dirty="0" smtClean="0"/>
              <a:t> client </a:t>
            </a:r>
            <a:r>
              <a:rPr lang="th-TH" dirty="0" smtClean="0"/>
              <a:t>กับ </a:t>
            </a:r>
            <a:r>
              <a:rPr lang="en-US" dirty="0" smtClean="0"/>
              <a:t>server </a:t>
            </a:r>
            <a:r>
              <a:rPr lang="th-TH" dirty="0" smtClean="0"/>
              <a:t>ในขณะที่ </a:t>
            </a:r>
            <a:r>
              <a:rPr lang="en-US" dirty="0" smtClean="0"/>
              <a:t>REST </a:t>
            </a:r>
            <a:r>
              <a:rPr lang="th-TH" dirty="0" smtClean="0"/>
              <a:t>ใช้</a:t>
            </a:r>
            <a:r>
              <a:rPr lang="en-US" dirty="0" smtClean="0"/>
              <a:t> </a:t>
            </a:r>
            <a:r>
              <a:rPr lang="en-US" dirty="0"/>
              <a:t>XML </a:t>
            </a:r>
            <a:r>
              <a:rPr lang="th-TH" dirty="0" smtClean="0"/>
              <a:t>หรือ</a:t>
            </a:r>
            <a:r>
              <a:rPr lang="en-US" dirty="0" smtClean="0"/>
              <a:t> </a:t>
            </a:r>
            <a:r>
              <a:rPr lang="en-US" dirty="0"/>
              <a:t>JSON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REST </a:t>
            </a:r>
            <a:r>
              <a:rPr lang="th-TH" dirty="0" smtClean="0"/>
              <a:t>ง่ายในการพัฒนา</a:t>
            </a:r>
          </a:p>
          <a:p>
            <a:pPr lvl="1"/>
            <a:r>
              <a:rPr lang="en-US" dirty="0" smtClean="0"/>
              <a:t>REST </a:t>
            </a:r>
            <a:r>
              <a:rPr lang="th-TH" dirty="0" smtClean="0"/>
              <a:t>มีความเร็วเป็น </a:t>
            </a:r>
            <a:r>
              <a:rPr lang="en-US" dirty="0" smtClean="0"/>
              <a:t>5 </a:t>
            </a:r>
            <a:r>
              <a:rPr lang="th-TH" dirty="0" smtClean="0"/>
              <a:t>เท่าของ </a:t>
            </a:r>
            <a:r>
              <a:rPr lang="en-US" dirty="0" smtClean="0"/>
              <a:t>SOAP.</a:t>
            </a:r>
            <a:endParaRPr lang="en-US" dirty="0"/>
          </a:p>
          <a:p>
            <a:pPr lvl="1"/>
            <a:r>
              <a:rPr lang="en-US" dirty="0"/>
              <a:t>REST </a:t>
            </a:r>
            <a:r>
              <a:rPr lang="th-TH" dirty="0" smtClean="0"/>
              <a:t>ส่งข้อมูลผ่านทาง </a:t>
            </a:r>
            <a:r>
              <a:rPr lang="en-US" dirty="0" smtClean="0"/>
              <a:t>HTTP</a:t>
            </a:r>
            <a:endParaRPr lang="en-US" dirty="0"/>
          </a:p>
          <a:p>
            <a:pPr lvl="1"/>
            <a:r>
              <a:rPr lang="en-US" dirty="0"/>
              <a:t>REST </a:t>
            </a:r>
            <a:r>
              <a:rPr lang="th-TH" dirty="0" smtClean="0"/>
              <a:t>มีความเสถียร</a:t>
            </a: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129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APIs: </a:t>
            </a:r>
            <a:r>
              <a:rPr lang="en-US" dirty="0" err="1" smtClean="0"/>
              <a:t>RESTful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</a:t>
            </a:r>
            <a:r>
              <a:rPr lang="th-TH" dirty="0" smtClean="0"/>
              <a:t>ของ </a:t>
            </a:r>
            <a:r>
              <a:rPr lang="en-US" dirty="0"/>
              <a:t>API</a:t>
            </a:r>
          </a:p>
          <a:p>
            <a:pPr lvl="1"/>
            <a:r>
              <a:rPr lang="en-US" dirty="0" smtClean="0"/>
              <a:t>POST </a:t>
            </a:r>
            <a:r>
              <a:rPr lang="en-US" dirty="0" err="1"/>
              <a:t>Mehtod</a:t>
            </a:r>
            <a:r>
              <a:rPr lang="en-US" dirty="0"/>
              <a:t> </a:t>
            </a:r>
            <a:r>
              <a:rPr lang="th-TH" dirty="0"/>
              <a:t>ใช้สำหรับการสร้างข้อมูลใหม่ในฐานข้อมูล</a:t>
            </a:r>
          </a:p>
          <a:p>
            <a:pPr lvl="1"/>
            <a:r>
              <a:rPr lang="en-US" dirty="0"/>
              <a:t>GET </a:t>
            </a:r>
            <a:r>
              <a:rPr lang="en-US" dirty="0" err="1"/>
              <a:t>Mehtod</a:t>
            </a:r>
            <a:r>
              <a:rPr lang="en-US" dirty="0"/>
              <a:t> </a:t>
            </a:r>
            <a:r>
              <a:rPr lang="th-TH" dirty="0"/>
              <a:t>ใช้สำหรับร้องขอข้อมูลในรูปแบบต่าง ๆ</a:t>
            </a:r>
          </a:p>
          <a:p>
            <a:pPr lvl="1"/>
            <a:r>
              <a:rPr lang="en-US" dirty="0"/>
              <a:t>PUT </a:t>
            </a:r>
            <a:r>
              <a:rPr lang="en-US" dirty="0" err="1"/>
              <a:t>Mehtod</a:t>
            </a:r>
            <a:r>
              <a:rPr lang="en-US" dirty="0"/>
              <a:t> </a:t>
            </a:r>
            <a:r>
              <a:rPr lang="th-TH" dirty="0"/>
              <a:t>ใช้</a:t>
            </a:r>
            <a:r>
              <a:rPr lang="th-TH" dirty="0" smtClean="0"/>
              <a:t>สำหรับปรับปรุงข้อมูล</a:t>
            </a:r>
            <a:endParaRPr lang="th-TH" dirty="0"/>
          </a:p>
          <a:p>
            <a:pPr lvl="1"/>
            <a:r>
              <a:rPr lang="en-US" dirty="0" smtClean="0"/>
              <a:t>DELETE </a:t>
            </a:r>
            <a:r>
              <a:rPr lang="en-US" dirty="0" err="1"/>
              <a:t>Mehtod</a:t>
            </a:r>
            <a:r>
              <a:rPr lang="en-US" dirty="0"/>
              <a:t> </a:t>
            </a:r>
            <a:r>
              <a:rPr lang="th-TH" dirty="0"/>
              <a:t>ใช้สำหรับการลบข้อมูล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0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</a:t>
            </a:r>
            <a:endParaRPr lang="en-US" dirty="0"/>
          </a:p>
        </p:txBody>
      </p:sp>
      <p:pic>
        <p:nvPicPr>
          <p:cNvPr id="1026" name="Picture 2" descr="https://scontent.fbkk2-3.fna.fbcdn.net/v/t1.15752-9/37279884_1895893573764926_5965381142289842176_n.png?_nc_cat=0&amp;oh=ab1e7c86752da249f6ee6346bcc5c693&amp;oe=5BC72C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1692805"/>
            <a:ext cx="2385265" cy="42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scontent.fbkk2-3.fna.fbcdn.net/v/t1.15752-9/37263379_1895898893764394_4853786457250201600_n.png?_nc_cat=0&amp;oh=77112a01f3619123915ddeb1897056b1&amp;oe=5BCFAF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875" y="1708807"/>
            <a:ext cx="2376264" cy="422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scontent.fbkk2-3.fna.fbcdn.net/v/t1.15752-9/37245022_1895898933764390_7787958631835631616_n.png?_nc_cat=0&amp;oh=5cad48f62826aef4fbc96246c55ef1e2&amp;oe=5BC9D08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184" y="1708807"/>
            <a:ext cx="2376264" cy="422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47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arabun">
      <a:majorFont>
        <a:latin typeface="TH Sarabun New"/>
        <a:ea typeface=""/>
        <a:cs typeface="TH Sarabun New"/>
      </a:majorFont>
      <a:minorFont>
        <a:latin typeface="TH Sarabun New"/>
        <a:ea typeface=""/>
        <a:cs typeface="TH Sarabun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5605</TotalTime>
  <Words>287</Words>
  <Application>Microsoft Office PowerPoint</Application>
  <PresentationFormat>นำเสนอทางหน้าจอ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10</vt:i4>
      </vt:variant>
    </vt:vector>
  </HeadingPairs>
  <TitlesOfParts>
    <vt:vector size="15" baseType="lpstr">
      <vt:lpstr>Calibri</vt:lpstr>
      <vt:lpstr>TH Sarabun New</vt:lpstr>
      <vt:lpstr>Arial</vt:lpstr>
      <vt:lpstr>Cordia New</vt:lpstr>
      <vt:lpstr>Office Theme</vt:lpstr>
      <vt:lpstr>ระบบฐานข้อมูล</vt:lpstr>
      <vt:lpstr>APIs</vt:lpstr>
      <vt:lpstr>APIs</vt:lpstr>
      <vt:lpstr>APIs</vt:lpstr>
      <vt:lpstr>APIs</vt:lpstr>
      <vt:lpstr>APIs</vt:lpstr>
      <vt:lpstr>SOAP Vs REST</vt:lpstr>
      <vt:lpstr>APIs: RESTful</vt:lpstr>
      <vt:lpstr>APIs</vt:lpstr>
      <vt:lpstr>Questions &amp; Answers</vt:lpstr>
    </vt:vector>
  </TitlesOfParts>
  <Company>DPU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</dc:creator>
  <cp:lastModifiedBy>Asus</cp:lastModifiedBy>
  <cp:revision>202</cp:revision>
  <dcterms:created xsi:type="dcterms:W3CDTF">2016-07-26T09:54:43Z</dcterms:created>
  <dcterms:modified xsi:type="dcterms:W3CDTF">2018-07-17T18:14:32Z</dcterms:modified>
</cp:coreProperties>
</file>