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9" r:id="rId4"/>
    <p:sldId id="262" r:id="rId5"/>
    <p:sldId id="260" r:id="rId6"/>
    <p:sldId id="261" r:id="rId7"/>
    <p:sldId id="264" r:id="rId8"/>
    <p:sldId id="263"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EEF8"/>
    <a:srgbClr val="FFCCFF"/>
    <a:srgbClr val="F6D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EA9BE-7214-4020-9F46-CF7A67CF60EA}" v="2" dt="2025-03-06T16:50:55.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968" autoAdjust="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3C352-93A4-4A67-A6E0-3CED06820DF7}" type="datetimeFigureOut">
              <a:rPr lang="en-US" smtClean="0"/>
              <a:t>3/6/2025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BB58B-A307-4161-8965-04F492A2BAE3}" type="slidenum">
              <a:rPr lang="en-US" smtClean="0"/>
              <a:t>‹#›</a:t>
            </a:fld>
            <a:endParaRPr lang="en-US"/>
          </a:p>
        </p:txBody>
      </p:sp>
    </p:spTree>
    <p:extLst>
      <p:ext uri="{BB962C8B-B14F-4D97-AF65-F5344CB8AC3E}">
        <p14:creationId xmlns:p14="http://schemas.microsoft.com/office/powerpoint/2010/main" val="166537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Crossovers are the events in which genetic recombination happens. They happen between two homologous chromosomes during meiosis. These chromosomes can exchange genetic material during the alignment of the chromosomes before meiosis I. The number and distribution of crossover events over the chromosomes can be influenced by the physical structure of the chromosomes, recombination hotspots and regulatory mechanisms.</a:t>
            </a:r>
          </a:p>
        </p:txBody>
      </p:sp>
      <p:sp>
        <p:nvSpPr>
          <p:cNvPr id="4" name="Slide Number Placeholder 3"/>
          <p:cNvSpPr>
            <a:spLocks noGrp="1"/>
          </p:cNvSpPr>
          <p:nvPr>
            <p:ph type="sldNum" sz="quarter" idx="5"/>
          </p:nvPr>
        </p:nvSpPr>
        <p:spPr/>
        <p:txBody>
          <a:bodyPr/>
          <a:lstStyle/>
          <a:p>
            <a:fld id="{77BBB58B-A307-4161-8965-04F492A2BAE3}" type="slidenum">
              <a:rPr lang="en-US" smtClean="0"/>
              <a:t>2</a:t>
            </a:fld>
            <a:endParaRPr lang="en-US"/>
          </a:p>
        </p:txBody>
      </p:sp>
    </p:spTree>
    <p:extLst>
      <p:ext uri="{BB962C8B-B14F-4D97-AF65-F5344CB8AC3E}">
        <p14:creationId xmlns:p14="http://schemas.microsoft.com/office/powerpoint/2010/main" val="91609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Genetic recombination through crossovers is an important mechanism for evolution. The recombination shuffles genes into new combinations, which leads to a bigger diversity in the offspring generation.</a:t>
            </a:r>
          </a:p>
        </p:txBody>
      </p:sp>
      <p:sp>
        <p:nvSpPr>
          <p:cNvPr id="4" name="Slide Number Placeholder 3"/>
          <p:cNvSpPr>
            <a:spLocks noGrp="1"/>
          </p:cNvSpPr>
          <p:nvPr>
            <p:ph type="sldNum" sz="quarter" idx="5"/>
          </p:nvPr>
        </p:nvSpPr>
        <p:spPr/>
        <p:txBody>
          <a:bodyPr/>
          <a:lstStyle/>
          <a:p>
            <a:fld id="{77BBB58B-A307-4161-8965-04F492A2BAE3}" type="slidenum">
              <a:rPr lang="en-US" smtClean="0"/>
              <a:t>3</a:t>
            </a:fld>
            <a:endParaRPr lang="en-US"/>
          </a:p>
        </p:txBody>
      </p:sp>
    </p:spTree>
    <p:extLst>
      <p:ext uri="{BB962C8B-B14F-4D97-AF65-F5344CB8AC3E}">
        <p14:creationId xmlns:p14="http://schemas.microsoft.com/office/powerpoint/2010/main" val="2243943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crossovers, we might be interested where in the genome they occur more frequent than on average or less frequent than on average. This could provide us with the sites we might dig into to look for special composition or physical structure of the chromosome.</a:t>
            </a:r>
          </a:p>
        </p:txBody>
      </p:sp>
      <p:sp>
        <p:nvSpPr>
          <p:cNvPr id="4" name="Slide Number Placeholder 3"/>
          <p:cNvSpPr>
            <a:spLocks noGrp="1"/>
          </p:cNvSpPr>
          <p:nvPr>
            <p:ph type="sldNum" sz="quarter" idx="5"/>
          </p:nvPr>
        </p:nvSpPr>
        <p:spPr/>
        <p:txBody>
          <a:bodyPr/>
          <a:lstStyle/>
          <a:p>
            <a:fld id="{77BBB58B-A307-4161-8965-04F492A2BAE3}" type="slidenum">
              <a:rPr lang="en-US" smtClean="0"/>
              <a:t>4</a:t>
            </a:fld>
            <a:endParaRPr lang="en-US"/>
          </a:p>
        </p:txBody>
      </p:sp>
    </p:spTree>
    <p:extLst>
      <p:ext uri="{BB962C8B-B14F-4D97-AF65-F5344CB8AC3E}">
        <p14:creationId xmlns:p14="http://schemas.microsoft.com/office/powerpoint/2010/main" val="156425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How are we able to make a prediction of how many crossovers there should be in each genomic region?</a:t>
            </a:r>
          </a:p>
          <a:p>
            <a:r>
              <a:rPr lang="en-US" noProof="0" dirty="0"/>
              <a:t>We can assume that it is exactly equally likely to get a crossover between any nucleotide in the whole genome. </a:t>
            </a:r>
          </a:p>
          <a:p>
            <a:r>
              <a:rPr lang="en-US" noProof="0" dirty="0"/>
              <a:t>This implies these three points: </a:t>
            </a:r>
          </a:p>
          <a:p>
            <a:pPr marL="171450" indent="-171450">
              <a:buFont typeface="Arial" panose="020B0604020202020204" pitchFamily="34" charset="0"/>
              <a:buChar char="•"/>
            </a:pPr>
            <a:r>
              <a:rPr lang="en-US" noProof="0" dirty="0"/>
              <a:t>Uniform chromosomal structure: At any point of the chromosome the recombination rate is equal</a:t>
            </a:r>
          </a:p>
          <a:p>
            <a:pPr marL="171450" indent="-171450">
              <a:buFont typeface="Arial" panose="020B0604020202020204" pitchFamily="34" charset="0"/>
              <a:buChar char="•"/>
            </a:pPr>
            <a:r>
              <a:rPr lang="en-US" noProof="0" dirty="0"/>
              <a:t>Independent crossover events: The occurrence of one crossover event does not increase or decrease the probability of another crossover event within the same window</a:t>
            </a:r>
          </a:p>
          <a:p>
            <a:pPr marL="171450" indent="-171450">
              <a:buFont typeface="Arial" panose="020B0604020202020204" pitchFamily="34" charset="0"/>
              <a:buChar char="•"/>
            </a:pPr>
            <a:r>
              <a:rPr lang="en-US" noProof="0" dirty="0"/>
              <a:t>Steady recombination rate: The rate of recombination is the same for unit length of DNA. </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This leaves us with a Binomial model, where the probability for a certain number of successes is defined by the amount of tries and the probability of success in each try. In our case that would leave us with the number of nucleotides in the window and the per base recombination probability.</a:t>
            </a:r>
          </a:p>
          <a:p>
            <a:pPr marL="0" indent="0">
              <a:buFont typeface="Arial" panose="020B0604020202020204" pitchFamily="34" charset="0"/>
              <a:buNone/>
            </a:pPr>
            <a:endParaRPr lang="en-US" noProof="0" dirty="0"/>
          </a:p>
          <a:p>
            <a:pPr marL="0" indent="0">
              <a:buFont typeface="Arial" panose="020B0604020202020204" pitchFamily="34" charset="0"/>
              <a:buNone/>
            </a:pPr>
            <a:endParaRPr lang="en-US" noProof="0" dirty="0"/>
          </a:p>
        </p:txBody>
      </p:sp>
      <p:sp>
        <p:nvSpPr>
          <p:cNvPr id="4" name="Slide Number Placeholder 3"/>
          <p:cNvSpPr>
            <a:spLocks noGrp="1"/>
          </p:cNvSpPr>
          <p:nvPr>
            <p:ph type="sldNum" sz="quarter" idx="5"/>
          </p:nvPr>
        </p:nvSpPr>
        <p:spPr/>
        <p:txBody>
          <a:bodyPr/>
          <a:lstStyle/>
          <a:p>
            <a:fld id="{77BBB58B-A307-4161-8965-04F492A2BAE3}" type="slidenum">
              <a:rPr lang="en-US" smtClean="0"/>
              <a:t>5</a:t>
            </a:fld>
            <a:endParaRPr lang="en-US"/>
          </a:p>
        </p:txBody>
      </p:sp>
    </p:spTree>
    <p:extLst>
      <p:ext uri="{BB962C8B-B14F-4D97-AF65-F5344CB8AC3E}">
        <p14:creationId xmlns:p14="http://schemas.microsoft.com/office/powerpoint/2010/main" val="128343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0633-F264-546A-EBE7-690ABB4D63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288CA-8F6D-2D6A-CF7D-3B7881173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8C8120-4D76-FFCC-2581-6FE69B9BC950}"/>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5" name="Footer Placeholder 4">
            <a:extLst>
              <a:ext uri="{FF2B5EF4-FFF2-40B4-BE49-F238E27FC236}">
                <a16:creationId xmlns:a16="http://schemas.microsoft.com/office/drawing/2014/main" id="{D64D24C0-3D8C-EAF6-6775-97CC9977E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D5F9C-D9EB-4F0E-9106-A6DB8D733ED6}"/>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263453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CC2F-5AB8-D677-745B-F51BF5FDB5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CF279-011F-7566-4E5E-752886998D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17704-8D00-A684-9D57-B43B278F95E9}"/>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5" name="Footer Placeholder 4">
            <a:extLst>
              <a:ext uri="{FF2B5EF4-FFF2-40B4-BE49-F238E27FC236}">
                <a16:creationId xmlns:a16="http://schemas.microsoft.com/office/drawing/2014/main" id="{09E13689-4E72-E1AE-D77F-6ED41C246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C3C13-5FBE-5EE7-C315-BD0FF14F3C4E}"/>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365584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076090-9F7C-E8CE-570C-EE7D388C8D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B81A3-5F65-2EF0-EF02-19E6E2842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5BCB0-8FAA-08D8-5795-3A96BD6BCBA8}"/>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5" name="Footer Placeholder 4">
            <a:extLst>
              <a:ext uri="{FF2B5EF4-FFF2-40B4-BE49-F238E27FC236}">
                <a16:creationId xmlns:a16="http://schemas.microsoft.com/office/drawing/2014/main" id="{4C9895C4-278E-9FA6-7B38-E445F2D79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2A778-335A-4157-EA60-5C840D26920D}"/>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100588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97AF-8A9D-5E53-188A-4312F92EF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326A44-B2AC-EC7D-0FD9-6FABCF6E9E0C}"/>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4" name="Footer Placeholder 3">
            <a:extLst>
              <a:ext uri="{FF2B5EF4-FFF2-40B4-BE49-F238E27FC236}">
                <a16:creationId xmlns:a16="http://schemas.microsoft.com/office/drawing/2014/main" id="{5F97B46D-10FF-43A8-28BB-169F80587F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10AE2A-71D6-A050-A099-6FDEBF10FF0E}"/>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18953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2FAA-C52D-A194-D726-EA15F2B1D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C190A-B0C0-140C-121C-75FCE64BAE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CA82D-AFA3-5527-2BF4-8762D7895C55}"/>
              </a:ext>
            </a:extLst>
          </p:cNvPr>
          <p:cNvSpPr>
            <a:spLocks noGrp="1"/>
          </p:cNvSpPr>
          <p:nvPr>
            <p:ph type="dt" sz="half" idx="10"/>
          </p:nvPr>
        </p:nvSpPr>
        <p:spPr/>
        <p:txBody>
          <a:bodyPr/>
          <a:lstStyle/>
          <a:p>
            <a:fld id="{F7C49E27-67CB-4A7D-8D67-8B7EF47E6AA7}" type="datetimeFigureOut">
              <a:rPr lang="en-US" smtClean="0"/>
              <a:t>3/6/2025</a:t>
            </a:fld>
            <a:endParaRPr lang="en-US" dirty="0"/>
          </a:p>
        </p:txBody>
      </p:sp>
      <p:sp>
        <p:nvSpPr>
          <p:cNvPr id="5" name="Footer Placeholder 4">
            <a:extLst>
              <a:ext uri="{FF2B5EF4-FFF2-40B4-BE49-F238E27FC236}">
                <a16:creationId xmlns:a16="http://schemas.microsoft.com/office/drawing/2014/main" id="{A3480AAA-A9B0-3765-7EAC-09E95411C3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27B232-523C-00E1-1350-54FEAB33047F}"/>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280114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AB4B-C3A0-289A-7D0D-CA46DF9F2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8557EE-B9D7-F63C-DC81-4F030FB404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9A797E-AC9A-8148-A723-C7BDA7DDF73C}"/>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5" name="Footer Placeholder 4">
            <a:extLst>
              <a:ext uri="{FF2B5EF4-FFF2-40B4-BE49-F238E27FC236}">
                <a16:creationId xmlns:a16="http://schemas.microsoft.com/office/drawing/2014/main" id="{C43A6FD5-A1A8-FB2E-5A4D-518736607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F384B-12F2-C791-5FBB-C43F34971429}"/>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370718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1E76-1F4B-E098-7E15-5A11B248DB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19AC3-1FE1-889A-B78D-5A85159B84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79347D-0EA1-A55F-1731-A2CE35A96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68CCF3-DF59-8B62-7C3B-BBBBF8B5A5F9}"/>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6" name="Footer Placeholder 5">
            <a:extLst>
              <a:ext uri="{FF2B5EF4-FFF2-40B4-BE49-F238E27FC236}">
                <a16:creationId xmlns:a16="http://schemas.microsoft.com/office/drawing/2014/main" id="{54E9B48F-491E-7BB0-ACAB-8CE6E29DC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BF4DD-6C46-07B5-EF55-15C314752F31}"/>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350121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B0BD-9EE2-34BE-688E-FA9ABD9254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73706F-91AB-9EFF-A6D8-4BC69CCDE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3CC251-3D27-0038-D94B-B6EFF3F0EA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4D20E1-53BB-AAD6-C30C-B3EB0BA29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7AD8B-856E-DD14-58B9-5C2EBCA6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0BC0C3-6E78-B7C9-0549-61CC385CCF56}"/>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8" name="Footer Placeholder 7">
            <a:extLst>
              <a:ext uri="{FF2B5EF4-FFF2-40B4-BE49-F238E27FC236}">
                <a16:creationId xmlns:a16="http://schemas.microsoft.com/office/drawing/2014/main" id="{228BA8AC-C828-F8D0-DD55-DA8B882EB1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863620-7641-4F58-1828-048CBE38BE1D}"/>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392584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68B4-AAA0-F72C-3B41-5324BC13B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C5FEA-06E0-8498-54F4-2D9CB435250C}"/>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4" name="Footer Placeholder 3">
            <a:extLst>
              <a:ext uri="{FF2B5EF4-FFF2-40B4-BE49-F238E27FC236}">
                <a16:creationId xmlns:a16="http://schemas.microsoft.com/office/drawing/2014/main" id="{841DF690-836A-5E33-05C3-897A2083E5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11FA2-A6E1-C106-0425-6490E93BFFD1}"/>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57921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BC43-78FD-61DB-9DEE-8755872C99AD}"/>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3" name="Footer Placeholder 2">
            <a:extLst>
              <a:ext uri="{FF2B5EF4-FFF2-40B4-BE49-F238E27FC236}">
                <a16:creationId xmlns:a16="http://schemas.microsoft.com/office/drawing/2014/main" id="{9C64C380-6F4C-A88F-9FFF-D97DEF97F9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2400C3-A071-D218-D7C3-57A1110EEDA4}"/>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177335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85F6-66A7-3B74-20E5-50E0E5A8E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A94D5B-F6FF-963F-204E-785C9FEE3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56AF44-65C2-2DBA-56B8-90FE127A8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A5B0C-4F18-4B8B-8A7C-EF603F3719AD}"/>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6" name="Footer Placeholder 5">
            <a:extLst>
              <a:ext uri="{FF2B5EF4-FFF2-40B4-BE49-F238E27FC236}">
                <a16:creationId xmlns:a16="http://schemas.microsoft.com/office/drawing/2014/main" id="{C869881A-5424-5C22-D64E-9603194F2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47F4C-4079-5BBD-815B-B744CA1B597F}"/>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46304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5844-8094-64D7-BB1B-5D66B3173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12DCC9-5975-6A97-8C8A-D20D6B78E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7403C3-EC64-15E2-87D6-92A4CCF66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E65C9-2D64-E4D3-43ED-6BD24FDFB05E}"/>
              </a:ext>
            </a:extLst>
          </p:cNvPr>
          <p:cNvSpPr>
            <a:spLocks noGrp="1"/>
          </p:cNvSpPr>
          <p:nvPr>
            <p:ph type="dt" sz="half" idx="10"/>
          </p:nvPr>
        </p:nvSpPr>
        <p:spPr/>
        <p:txBody>
          <a:bodyPr/>
          <a:lstStyle/>
          <a:p>
            <a:fld id="{F7C49E27-67CB-4A7D-8D67-8B7EF47E6AA7}" type="datetimeFigureOut">
              <a:rPr lang="en-US" smtClean="0"/>
              <a:t>3/6/2025</a:t>
            </a:fld>
            <a:endParaRPr lang="en-US"/>
          </a:p>
        </p:txBody>
      </p:sp>
      <p:sp>
        <p:nvSpPr>
          <p:cNvPr id="6" name="Footer Placeholder 5">
            <a:extLst>
              <a:ext uri="{FF2B5EF4-FFF2-40B4-BE49-F238E27FC236}">
                <a16:creationId xmlns:a16="http://schemas.microsoft.com/office/drawing/2014/main" id="{77F215BD-DC86-0E80-CE8B-75967FB8F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67E0D-F381-6906-5885-F26FC1483B01}"/>
              </a:ext>
            </a:extLst>
          </p:cNvPr>
          <p:cNvSpPr>
            <a:spLocks noGrp="1"/>
          </p:cNvSpPr>
          <p:nvPr>
            <p:ph type="sldNum" sz="quarter" idx="12"/>
          </p:nvPr>
        </p:nvSpPr>
        <p:spPr/>
        <p:txBody>
          <a:bodyPr/>
          <a:lstStyle/>
          <a:p>
            <a:fld id="{F43E32D2-F81F-4390-947C-C7E0E2EE60A2}" type="slidenum">
              <a:rPr lang="en-US" smtClean="0"/>
              <a:t>‹#›</a:t>
            </a:fld>
            <a:endParaRPr lang="en-US"/>
          </a:p>
        </p:txBody>
      </p:sp>
    </p:spTree>
    <p:extLst>
      <p:ext uri="{BB962C8B-B14F-4D97-AF65-F5344CB8AC3E}">
        <p14:creationId xmlns:p14="http://schemas.microsoft.com/office/powerpoint/2010/main" val="111781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5F3D2-3828-B1D3-2098-329ECDF9A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4F6897-64B0-7EF6-EBE0-642CDBB9B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28806-1C8D-C08C-6D6D-76B0C83F8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C49E27-67CB-4A7D-8D67-8B7EF47E6AA7}" type="datetimeFigureOut">
              <a:rPr lang="en-US" smtClean="0"/>
              <a:t>3/6/2025</a:t>
            </a:fld>
            <a:endParaRPr lang="en-US"/>
          </a:p>
        </p:txBody>
      </p:sp>
      <p:sp>
        <p:nvSpPr>
          <p:cNvPr id="5" name="Footer Placeholder 4">
            <a:extLst>
              <a:ext uri="{FF2B5EF4-FFF2-40B4-BE49-F238E27FC236}">
                <a16:creationId xmlns:a16="http://schemas.microsoft.com/office/drawing/2014/main" id="{68791778-33BC-98B1-DCE7-BA42F7363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9F42ED-2ECF-69FB-F525-3C0B087BF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3E32D2-F81F-4390-947C-C7E0E2EE60A2}" type="slidenum">
              <a:rPr lang="en-US" smtClean="0"/>
              <a:t>‹#›</a:t>
            </a:fld>
            <a:endParaRPr lang="en-US"/>
          </a:p>
        </p:txBody>
      </p:sp>
    </p:spTree>
    <p:extLst>
      <p:ext uri="{BB962C8B-B14F-4D97-AF65-F5344CB8AC3E}">
        <p14:creationId xmlns:p14="http://schemas.microsoft.com/office/powerpoint/2010/main" val="38736082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0738-942F-5D3E-CE8E-06961E185C88}"/>
              </a:ext>
            </a:extLst>
          </p:cNvPr>
          <p:cNvSpPr>
            <a:spLocks noGrp="1"/>
          </p:cNvSpPr>
          <p:nvPr>
            <p:ph type="ctrTitle"/>
          </p:nvPr>
        </p:nvSpPr>
        <p:spPr/>
        <p:txBody>
          <a:bodyPr/>
          <a:lstStyle/>
          <a:p>
            <a:r>
              <a:rPr lang="en-US"/>
              <a:t>Haldane’s Model for Recombination</a:t>
            </a:r>
          </a:p>
        </p:txBody>
      </p:sp>
      <p:sp>
        <p:nvSpPr>
          <p:cNvPr id="3" name="Subtitle 2">
            <a:extLst>
              <a:ext uri="{FF2B5EF4-FFF2-40B4-BE49-F238E27FC236}">
                <a16:creationId xmlns:a16="http://schemas.microsoft.com/office/drawing/2014/main" id="{8F6DD518-913D-EEBF-8722-FA0B80665972}"/>
              </a:ext>
            </a:extLst>
          </p:cNvPr>
          <p:cNvSpPr>
            <a:spLocks noGrp="1"/>
          </p:cNvSpPr>
          <p:nvPr>
            <p:ph type="subTitle" idx="1"/>
          </p:nvPr>
        </p:nvSpPr>
        <p:spPr/>
        <p:txBody>
          <a:bodyPr/>
          <a:lstStyle/>
          <a:p>
            <a:r>
              <a:rPr lang="en-US" dirty="0"/>
              <a:t>A model to determine how many recombination events happen in a genomic window</a:t>
            </a:r>
          </a:p>
        </p:txBody>
      </p:sp>
    </p:spTree>
    <p:extLst>
      <p:ext uri="{BB962C8B-B14F-4D97-AF65-F5344CB8AC3E}">
        <p14:creationId xmlns:p14="http://schemas.microsoft.com/office/powerpoint/2010/main" val="345665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4E59-B31D-C50B-32F5-A501144289B9}"/>
              </a:ext>
            </a:extLst>
          </p:cNvPr>
          <p:cNvSpPr>
            <a:spLocks noGrp="1"/>
          </p:cNvSpPr>
          <p:nvPr>
            <p:ph type="title"/>
          </p:nvPr>
        </p:nvSpPr>
        <p:spPr/>
        <p:txBody>
          <a:bodyPr/>
          <a:lstStyle/>
          <a:p>
            <a:r>
              <a:rPr lang="en-US" dirty="0"/>
              <a:t>Recombination hotspots</a:t>
            </a:r>
          </a:p>
        </p:txBody>
      </p:sp>
      <p:sp>
        <p:nvSpPr>
          <p:cNvPr id="3" name="Content Placeholder 2">
            <a:extLst>
              <a:ext uri="{FF2B5EF4-FFF2-40B4-BE49-F238E27FC236}">
                <a16:creationId xmlns:a16="http://schemas.microsoft.com/office/drawing/2014/main" id="{7F52C287-B7E6-C208-D237-0A860CBBB9DD}"/>
              </a:ext>
            </a:extLst>
          </p:cNvPr>
          <p:cNvSpPr>
            <a:spLocks noGrp="1"/>
          </p:cNvSpPr>
          <p:nvPr>
            <p:ph idx="1"/>
          </p:nvPr>
        </p:nvSpPr>
        <p:spPr/>
        <p:txBody>
          <a:bodyPr/>
          <a:lstStyle/>
          <a:p>
            <a:r>
              <a:rPr lang="en-US" dirty="0"/>
              <a:t>To see whether a genomic region is a recombination hotspot, we can compare the amount of recombination with the probability distribution</a:t>
            </a:r>
          </a:p>
          <a:p>
            <a:r>
              <a:rPr lang="en-US" dirty="0"/>
              <a:t>Define a threshold (</a:t>
            </a:r>
            <a:r>
              <a:rPr lang="el-GR" dirty="0"/>
              <a:t>α</a:t>
            </a:r>
            <a:r>
              <a:rPr lang="de-CH" dirty="0"/>
              <a:t>) </a:t>
            </a:r>
            <a:r>
              <a:rPr lang="en-US" dirty="0"/>
              <a:t>for how improbable the value is which you count as a hotspot.</a:t>
            </a:r>
          </a:p>
        </p:txBody>
      </p:sp>
      <p:grpSp>
        <p:nvGrpSpPr>
          <p:cNvPr id="22" name="Group 21">
            <a:extLst>
              <a:ext uri="{FF2B5EF4-FFF2-40B4-BE49-F238E27FC236}">
                <a16:creationId xmlns:a16="http://schemas.microsoft.com/office/drawing/2014/main" id="{56E28DCF-C554-78CA-62A2-2C0D6284B722}"/>
              </a:ext>
            </a:extLst>
          </p:cNvPr>
          <p:cNvGrpSpPr/>
          <p:nvPr/>
        </p:nvGrpSpPr>
        <p:grpSpPr>
          <a:xfrm>
            <a:off x="2286000" y="4001294"/>
            <a:ext cx="7620000" cy="2857500"/>
            <a:chOff x="2286000" y="4001294"/>
            <a:chExt cx="7620000" cy="2857500"/>
          </a:xfrm>
        </p:grpSpPr>
        <p:pic>
          <p:nvPicPr>
            <p:cNvPr id="7" name="Picture 6" descr="A graph of purple bars&#10;&#10;AI-generated content may be incorrect.">
              <a:extLst>
                <a:ext uri="{FF2B5EF4-FFF2-40B4-BE49-F238E27FC236}">
                  <a16:creationId xmlns:a16="http://schemas.microsoft.com/office/drawing/2014/main" id="{27D5EB1A-CE64-A7DA-06AC-3C36118FC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001294"/>
              <a:ext cx="7620000" cy="2857500"/>
            </a:xfrm>
            <a:prstGeom prst="rect">
              <a:avLst/>
            </a:prstGeom>
          </p:spPr>
        </p:pic>
        <p:grpSp>
          <p:nvGrpSpPr>
            <p:cNvPr id="13" name="Group 12">
              <a:extLst>
                <a:ext uri="{FF2B5EF4-FFF2-40B4-BE49-F238E27FC236}">
                  <a16:creationId xmlns:a16="http://schemas.microsoft.com/office/drawing/2014/main" id="{7F88337A-51AC-17E8-67F0-789521550768}"/>
                </a:ext>
              </a:extLst>
            </p:cNvPr>
            <p:cNvGrpSpPr/>
            <p:nvPr/>
          </p:nvGrpSpPr>
          <p:grpSpPr>
            <a:xfrm>
              <a:off x="6290267" y="4335863"/>
              <a:ext cx="1045029" cy="2215662"/>
              <a:chOff x="6290267" y="4335863"/>
              <a:chExt cx="1045029" cy="2215662"/>
            </a:xfrm>
          </p:grpSpPr>
          <p:cxnSp>
            <p:nvCxnSpPr>
              <p:cNvPr id="9" name="Straight Connector 8">
                <a:extLst>
                  <a:ext uri="{FF2B5EF4-FFF2-40B4-BE49-F238E27FC236}">
                    <a16:creationId xmlns:a16="http://schemas.microsoft.com/office/drawing/2014/main" id="{86BFFD99-D415-26B5-C460-ED61984A5A87}"/>
                  </a:ext>
                </a:extLst>
              </p:cNvPr>
              <p:cNvCxnSpPr>
                <a:cxnSpLocks/>
              </p:cNvCxnSpPr>
              <p:nvPr/>
            </p:nvCxnSpPr>
            <p:spPr>
              <a:xfrm>
                <a:off x="6590347" y="4793064"/>
                <a:ext cx="0" cy="175846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151593A-5631-E528-337B-17B13D12CF88}"/>
                  </a:ext>
                </a:extLst>
              </p:cNvPr>
              <p:cNvSpPr txBox="1"/>
              <p:nvPr/>
            </p:nvSpPr>
            <p:spPr>
              <a:xfrm>
                <a:off x="6290267" y="4335863"/>
                <a:ext cx="1045029" cy="369332"/>
              </a:xfrm>
              <a:prstGeom prst="rect">
                <a:avLst/>
              </a:prstGeom>
              <a:noFill/>
            </p:spPr>
            <p:txBody>
              <a:bodyPr wrap="square" rtlCol="0">
                <a:spAutoFit/>
              </a:bodyPr>
              <a:lstStyle/>
              <a:p>
                <a:r>
                  <a:rPr lang="el-GR" dirty="0">
                    <a:solidFill>
                      <a:srgbClr val="FF0000"/>
                    </a:solidFill>
                  </a:rPr>
                  <a:t>α</a:t>
                </a:r>
                <a:r>
                  <a:rPr lang="de-CH" dirty="0">
                    <a:solidFill>
                      <a:srgbClr val="FF0000"/>
                    </a:solidFill>
                  </a:rPr>
                  <a:t> = 0.05</a:t>
                </a:r>
                <a:endParaRPr lang="en-US" dirty="0">
                  <a:solidFill>
                    <a:srgbClr val="FF0000"/>
                  </a:solidFill>
                </a:endParaRPr>
              </a:p>
            </p:txBody>
          </p:sp>
        </p:grpSp>
        <p:grpSp>
          <p:nvGrpSpPr>
            <p:cNvPr id="14" name="Group 13">
              <a:extLst>
                <a:ext uri="{FF2B5EF4-FFF2-40B4-BE49-F238E27FC236}">
                  <a16:creationId xmlns:a16="http://schemas.microsoft.com/office/drawing/2014/main" id="{0A2D505C-B666-8FBF-B8BB-7DB227A0B933}"/>
                </a:ext>
              </a:extLst>
            </p:cNvPr>
            <p:cNvGrpSpPr/>
            <p:nvPr/>
          </p:nvGrpSpPr>
          <p:grpSpPr>
            <a:xfrm>
              <a:off x="6993119" y="4641109"/>
              <a:ext cx="1045029" cy="1910416"/>
              <a:chOff x="6290267" y="4335863"/>
              <a:chExt cx="1045029" cy="1910416"/>
            </a:xfrm>
          </p:grpSpPr>
          <p:cxnSp>
            <p:nvCxnSpPr>
              <p:cNvPr id="15" name="Straight Connector 14">
                <a:extLst>
                  <a:ext uri="{FF2B5EF4-FFF2-40B4-BE49-F238E27FC236}">
                    <a16:creationId xmlns:a16="http://schemas.microsoft.com/office/drawing/2014/main" id="{50F95A89-E3B7-905D-76D7-93ECF52A5241}"/>
                  </a:ext>
                </a:extLst>
              </p:cNvPr>
              <p:cNvCxnSpPr>
                <a:cxnSpLocks/>
              </p:cNvCxnSpPr>
              <p:nvPr/>
            </p:nvCxnSpPr>
            <p:spPr>
              <a:xfrm>
                <a:off x="6590347" y="4793064"/>
                <a:ext cx="0" cy="1453215"/>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8A210DF-8724-9CA8-D059-A71B792E6972}"/>
                  </a:ext>
                </a:extLst>
              </p:cNvPr>
              <p:cNvSpPr txBox="1"/>
              <p:nvPr/>
            </p:nvSpPr>
            <p:spPr>
              <a:xfrm>
                <a:off x="6290267" y="4335863"/>
                <a:ext cx="1045029" cy="369332"/>
              </a:xfrm>
              <a:prstGeom prst="rect">
                <a:avLst/>
              </a:prstGeom>
              <a:noFill/>
            </p:spPr>
            <p:txBody>
              <a:bodyPr wrap="square" rtlCol="0">
                <a:spAutoFit/>
              </a:bodyPr>
              <a:lstStyle/>
              <a:p>
                <a:r>
                  <a:rPr lang="el-GR" dirty="0">
                    <a:solidFill>
                      <a:schemeClr val="tx2">
                        <a:lumMod val="75000"/>
                        <a:lumOff val="25000"/>
                      </a:schemeClr>
                    </a:solidFill>
                  </a:rPr>
                  <a:t>α</a:t>
                </a:r>
                <a:r>
                  <a:rPr lang="de-CH" dirty="0">
                    <a:solidFill>
                      <a:schemeClr val="tx2">
                        <a:lumMod val="75000"/>
                        <a:lumOff val="25000"/>
                      </a:schemeClr>
                    </a:solidFill>
                  </a:rPr>
                  <a:t> = 0.01</a:t>
                </a:r>
                <a:endParaRPr lang="en-US" dirty="0">
                  <a:solidFill>
                    <a:schemeClr val="tx2">
                      <a:lumMod val="75000"/>
                      <a:lumOff val="25000"/>
                    </a:schemeClr>
                  </a:solidFill>
                </a:endParaRPr>
              </a:p>
            </p:txBody>
          </p:sp>
        </p:grpSp>
        <p:grpSp>
          <p:nvGrpSpPr>
            <p:cNvPr id="18" name="Group 17">
              <a:extLst>
                <a:ext uri="{FF2B5EF4-FFF2-40B4-BE49-F238E27FC236}">
                  <a16:creationId xmlns:a16="http://schemas.microsoft.com/office/drawing/2014/main" id="{7A2F463C-F891-40DC-8D8A-56AF329ACBA6}"/>
                </a:ext>
              </a:extLst>
            </p:cNvPr>
            <p:cNvGrpSpPr/>
            <p:nvPr/>
          </p:nvGrpSpPr>
          <p:grpSpPr>
            <a:xfrm>
              <a:off x="7695970" y="4906362"/>
              <a:ext cx="1126061" cy="1645163"/>
              <a:chOff x="6290267" y="4335863"/>
              <a:chExt cx="1126061" cy="1645163"/>
            </a:xfrm>
          </p:grpSpPr>
          <p:cxnSp>
            <p:nvCxnSpPr>
              <p:cNvPr id="19" name="Straight Connector 18">
                <a:extLst>
                  <a:ext uri="{FF2B5EF4-FFF2-40B4-BE49-F238E27FC236}">
                    <a16:creationId xmlns:a16="http://schemas.microsoft.com/office/drawing/2014/main" id="{4E379030-5B73-86B4-084D-7FC5CECE5E89}"/>
                  </a:ext>
                </a:extLst>
              </p:cNvPr>
              <p:cNvCxnSpPr>
                <a:cxnSpLocks/>
              </p:cNvCxnSpPr>
              <p:nvPr/>
            </p:nvCxnSpPr>
            <p:spPr>
              <a:xfrm>
                <a:off x="6590347" y="4793064"/>
                <a:ext cx="0" cy="1187962"/>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C8834373-9556-463F-0C6B-576EF69CD455}"/>
                  </a:ext>
                </a:extLst>
              </p:cNvPr>
              <p:cNvSpPr txBox="1"/>
              <p:nvPr/>
            </p:nvSpPr>
            <p:spPr>
              <a:xfrm>
                <a:off x="6290267" y="4335863"/>
                <a:ext cx="1126061" cy="369332"/>
              </a:xfrm>
              <a:prstGeom prst="rect">
                <a:avLst/>
              </a:prstGeom>
              <a:noFill/>
            </p:spPr>
            <p:txBody>
              <a:bodyPr wrap="square" rtlCol="0">
                <a:spAutoFit/>
              </a:bodyPr>
              <a:lstStyle/>
              <a:p>
                <a:r>
                  <a:rPr lang="el-GR" dirty="0">
                    <a:solidFill>
                      <a:schemeClr val="accent6">
                        <a:lumMod val="75000"/>
                      </a:schemeClr>
                    </a:solidFill>
                  </a:rPr>
                  <a:t>α</a:t>
                </a:r>
                <a:r>
                  <a:rPr lang="de-CH" dirty="0">
                    <a:solidFill>
                      <a:schemeClr val="accent6">
                        <a:lumMod val="75000"/>
                      </a:schemeClr>
                    </a:solidFill>
                  </a:rPr>
                  <a:t> = 0.001</a:t>
                </a:r>
                <a:endParaRPr lang="en-US" dirty="0">
                  <a:solidFill>
                    <a:schemeClr val="accent6">
                      <a:lumMod val="75000"/>
                    </a:schemeClr>
                  </a:solidFill>
                </a:endParaRPr>
              </a:p>
            </p:txBody>
          </p:sp>
        </p:grpSp>
      </p:grpSp>
    </p:spTree>
    <p:extLst>
      <p:ext uri="{BB962C8B-B14F-4D97-AF65-F5344CB8AC3E}">
        <p14:creationId xmlns:p14="http://schemas.microsoft.com/office/powerpoint/2010/main" val="109247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72C8-9878-790E-5599-7332C48AA47D}"/>
              </a:ext>
            </a:extLst>
          </p:cNvPr>
          <p:cNvSpPr>
            <a:spLocks noGrp="1"/>
          </p:cNvSpPr>
          <p:nvPr>
            <p:ph type="title"/>
          </p:nvPr>
        </p:nvSpPr>
        <p:spPr/>
        <p:txBody>
          <a:bodyPr>
            <a:normAutofit/>
          </a:bodyPr>
          <a:lstStyle/>
          <a:p>
            <a:r>
              <a:rPr lang="en-US" dirty="0"/>
              <a:t>False discovery rate (FDR)</a:t>
            </a:r>
            <a:br>
              <a:rPr lang="en-US" dirty="0"/>
            </a:br>
            <a:r>
              <a:rPr lang="en-US" dirty="0"/>
              <a:t>Proportion of false positives among positives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43C508A-80B1-9123-085C-AF10A181E24F}"/>
                  </a:ext>
                </a:extLst>
              </p:cNvPr>
              <p:cNvSpPr>
                <a:spLocks noGrp="1"/>
              </p:cNvSpPr>
              <p:nvPr>
                <p:ph idx="1"/>
              </p:nvPr>
            </p:nvSpPr>
            <p:spPr>
              <a:xfrm>
                <a:off x="838200" y="1929284"/>
                <a:ext cx="10515600" cy="4247679"/>
              </a:xfrm>
            </p:spPr>
            <p:txBody>
              <a:bodyPr/>
              <a:lstStyle/>
              <a:p>
                <a:r>
                  <a:rPr lang="en-US" dirty="0"/>
                  <a:t>FDR tries to identify the proportion of type I errors (Truth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𝐻</m:t>
                        </m:r>
                      </m:e>
                      <m:sub>
                        <m:r>
                          <a:rPr lang="de-CH" b="0" i="1" dirty="0" smtClean="0">
                            <a:latin typeface="Cambria Math" panose="02040503050406030204" pitchFamily="18" charset="0"/>
                          </a:rPr>
                          <m:t>0 </m:t>
                        </m:r>
                      </m:sub>
                    </m:sSub>
                  </m:oMath>
                </a14:m>
                <a:r>
                  <a:rPr lang="en-US" dirty="0"/>
                  <a:t>&amp; Decision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m:t>
                        </m:r>
                      </m:e>
                      <m:sub>
                        <m:r>
                          <a:rPr lang="de-CH" i="1" dirty="0">
                            <a:latin typeface="Cambria Math" panose="02040503050406030204" pitchFamily="18" charset="0"/>
                          </a:rPr>
                          <m:t>𝐴</m:t>
                        </m:r>
                      </m:sub>
                    </m:sSub>
                  </m:oMath>
                </a14:m>
                <a:r>
                  <a:rPr lang="en-US" dirty="0"/>
                  <a:t>) among all positive test results (Decision =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𝐻</m:t>
                        </m:r>
                      </m:e>
                      <m:sub>
                        <m:r>
                          <a:rPr lang="de-CH" b="0" i="1" dirty="0" smtClean="0">
                            <a:latin typeface="Cambria Math" panose="02040503050406030204" pitchFamily="18" charset="0"/>
                          </a:rPr>
                          <m:t>𝐴</m:t>
                        </m:r>
                      </m:sub>
                    </m:sSub>
                  </m:oMath>
                </a14:m>
                <a:r>
                  <a:rPr lang="en-US" dirty="0"/>
                  <a:t>)</a:t>
                </a:r>
              </a:p>
              <a:p>
                <a:endParaRPr lang="en-US" i="1" dirty="0">
                  <a:latin typeface="Cambria Math" panose="02040503050406030204" pitchFamily="18" charset="0"/>
                </a:endParaRPr>
              </a:p>
              <a:p>
                <a:pPr marL="0" indent="0">
                  <a:buNone/>
                </a:pPr>
                <a14:m>
                  <m:oMath xmlns:m="http://schemas.openxmlformats.org/officeDocument/2006/math">
                    <m:r>
                      <a:rPr lang="en-US" i="1" dirty="0" smtClean="0">
                        <a:latin typeface="Cambria Math" panose="02040503050406030204" pitchFamily="18" charset="0"/>
                      </a:rPr>
                      <m:t>𝐹𝐷𝑅</m:t>
                    </m:r>
                    <m:r>
                      <a:rPr lang="en-US" i="1" dirty="0" smtClean="0">
                        <a:latin typeface="Cambria Math" panose="02040503050406030204" pitchFamily="18" charset="0"/>
                      </a:rPr>
                      <m:t> =</m:t>
                    </m:r>
                  </m:oMath>
                </a14:m>
                <a:r>
                  <a:rPr lang="en-US" dirty="0"/>
                  <a:t> </a:t>
                </a:r>
                <a14:m>
                  <m:oMath xmlns:m="http://schemas.openxmlformats.org/officeDocument/2006/math">
                    <m:f>
                      <m:fPr>
                        <m:ctrlPr>
                          <a:rPr lang="en-US" i="1" dirty="0" smtClean="0">
                            <a:latin typeface="Cambria Math" panose="02040503050406030204" pitchFamily="18" charset="0"/>
                          </a:rPr>
                        </m:ctrlPr>
                      </m:fPr>
                      <m:num>
                        <m:r>
                          <a:rPr lang="de-CH" b="0" i="1" dirty="0" smtClean="0">
                            <a:latin typeface="Cambria Math" panose="02040503050406030204" pitchFamily="18" charset="0"/>
                          </a:rPr>
                          <m:t>𝑡𝑦𝑝𝑒</m:t>
                        </m:r>
                        <m:r>
                          <a:rPr lang="de-CH" b="0" i="1" dirty="0" smtClean="0">
                            <a:latin typeface="Cambria Math" panose="02040503050406030204" pitchFamily="18" charset="0"/>
                          </a:rPr>
                          <m:t> </m:t>
                        </m:r>
                        <m:r>
                          <a:rPr lang="de-CH" b="0" i="1" dirty="0" smtClean="0">
                            <a:latin typeface="Cambria Math" panose="02040503050406030204" pitchFamily="18" charset="0"/>
                          </a:rPr>
                          <m:t>𝐼</m:t>
                        </m:r>
                        <m:r>
                          <a:rPr lang="de-CH" b="0" i="1" dirty="0" smtClean="0">
                            <a:latin typeface="Cambria Math" panose="02040503050406030204" pitchFamily="18" charset="0"/>
                          </a:rPr>
                          <m:t> </m:t>
                        </m:r>
                        <m:r>
                          <a:rPr lang="de-CH" b="0" i="1" dirty="0" smtClean="0">
                            <a:latin typeface="Cambria Math" panose="02040503050406030204" pitchFamily="18" charset="0"/>
                          </a:rPr>
                          <m:t>𝑒𝑟𝑟𝑜𝑟</m:t>
                        </m:r>
                      </m:num>
                      <m:den>
                        <m:r>
                          <a:rPr lang="de-CH" b="0" i="1" dirty="0" smtClean="0">
                            <a:latin typeface="Cambria Math" panose="02040503050406030204" pitchFamily="18" charset="0"/>
                          </a:rPr>
                          <m:t>𝑡𝑦𝑝𝑒</m:t>
                        </m:r>
                        <m:r>
                          <a:rPr lang="de-CH" b="0" i="1" dirty="0" smtClean="0">
                            <a:latin typeface="Cambria Math" panose="02040503050406030204" pitchFamily="18" charset="0"/>
                          </a:rPr>
                          <m:t> </m:t>
                        </m:r>
                        <m:r>
                          <a:rPr lang="de-CH" b="0" i="1" dirty="0" smtClean="0">
                            <a:latin typeface="Cambria Math" panose="02040503050406030204" pitchFamily="18" charset="0"/>
                          </a:rPr>
                          <m:t>𝐼</m:t>
                        </m:r>
                        <m:r>
                          <a:rPr lang="de-CH" b="0" i="1" dirty="0" smtClean="0">
                            <a:latin typeface="Cambria Math" panose="02040503050406030204" pitchFamily="18" charset="0"/>
                          </a:rPr>
                          <m:t> </m:t>
                        </m:r>
                        <m:r>
                          <a:rPr lang="de-CH" b="0" i="1" dirty="0" smtClean="0">
                            <a:latin typeface="Cambria Math" panose="02040503050406030204" pitchFamily="18" charset="0"/>
                          </a:rPr>
                          <m:t>𝑒𝑟𝑟𝑜𝑟</m:t>
                        </m:r>
                        <m:r>
                          <a:rPr lang="de-CH" b="0" i="1" dirty="0" smtClean="0">
                            <a:latin typeface="Cambria Math" panose="02040503050406030204" pitchFamily="18" charset="0"/>
                          </a:rPr>
                          <m:t>+</m:t>
                        </m:r>
                        <m:r>
                          <a:rPr lang="de-CH" b="0" i="1" dirty="0" smtClean="0">
                            <a:latin typeface="Cambria Math" panose="02040503050406030204" pitchFamily="18" charset="0"/>
                          </a:rPr>
                          <m:t>𝑡𝑟𝑢𝑒</m:t>
                        </m:r>
                        <m:r>
                          <a:rPr lang="de-CH" b="0" i="1" dirty="0" smtClean="0">
                            <a:latin typeface="Cambria Math" panose="02040503050406030204" pitchFamily="18" charset="0"/>
                          </a:rPr>
                          <m:t> </m:t>
                        </m:r>
                        <m:r>
                          <a:rPr lang="de-CH" b="0" i="1" dirty="0" smtClean="0">
                            <a:latin typeface="Cambria Math" panose="02040503050406030204" pitchFamily="18" charset="0"/>
                          </a:rPr>
                          <m:t>𝑝𝑜𝑠𝑖𝑡𝑖𝑣𝑒</m:t>
                        </m:r>
                      </m:den>
                    </m:f>
                  </m:oMath>
                </a14:m>
                <a:endParaRPr lang="en-US" dirty="0"/>
              </a:p>
            </p:txBody>
          </p:sp>
        </mc:Choice>
        <mc:Fallback xmlns="">
          <p:sp>
            <p:nvSpPr>
              <p:cNvPr id="9" name="Content Placeholder 8">
                <a:extLst>
                  <a:ext uri="{FF2B5EF4-FFF2-40B4-BE49-F238E27FC236}">
                    <a16:creationId xmlns:a16="http://schemas.microsoft.com/office/drawing/2014/main" id="{643C508A-80B1-9123-085C-AF10A181E24F}"/>
                  </a:ext>
                </a:extLst>
              </p:cNvPr>
              <p:cNvSpPr>
                <a:spLocks noGrp="1" noRot="1" noChangeAspect="1" noMove="1" noResize="1" noEditPoints="1" noAdjustHandles="1" noChangeArrowheads="1" noChangeShapeType="1" noTextEdit="1"/>
              </p:cNvSpPr>
              <p:nvPr>
                <p:ph idx="1"/>
              </p:nvPr>
            </p:nvSpPr>
            <p:spPr>
              <a:xfrm>
                <a:off x="838200" y="1929284"/>
                <a:ext cx="10515600" cy="4247679"/>
              </a:xfrm>
              <a:blipFill>
                <a:blip r:embed="rId2"/>
                <a:stretch>
                  <a:fillRect l="-1043" t="-2439"/>
                </a:stretch>
              </a:blipFill>
            </p:spPr>
            <p:txBody>
              <a:bodyPr/>
              <a:lstStyle/>
              <a:p>
                <a:r>
                  <a:rPr lang="en-US">
                    <a:noFill/>
                  </a:rPr>
                  <a:t> </a:t>
                </a:r>
              </a:p>
            </p:txBody>
          </p:sp>
        </mc:Fallback>
      </mc:AlternateContent>
      <p:pic>
        <p:nvPicPr>
          <p:cNvPr id="7" name="Picture 6" descr="A black background with white text&#10;&#10;AI-generated content may be incorrect.">
            <a:extLst>
              <a:ext uri="{FF2B5EF4-FFF2-40B4-BE49-F238E27FC236}">
                <a16:creationId xmlns:a16="http://schemas.microsoft.com/office/drawing/2014/main" id="{ADF889A4-9ECF-A031-E951-41FC1F814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601" y="3692357"/>
            <a:ext cx="7286625" cy="2609850"/>
          </a:xfrm>
          <a:prstGeom prst="rect">
            <a:avLst/>
          </a:prstGeom>
        </p:spPr>
      </p:pic>
      <p:sp>
        <p:nvSpPr>
          <p:cNvPr id="10" name="TextBox 9">
            <a:extLst>
              <a:ext uri="{FF2B5EF4-FFF2-40B4-BE49-F238E27FC236}">
                <a16:creationId xmlns:a16="http://schemas.microsoft.com/office/drawing/2014/main" id="{1DD62D79-F772-2438-A894-597FEC280965}"/>
              </a:ext>
            </a:extLst>
          </p:cNvPr>
          <p:cNvSpPr txBox="1"/>
          <p:nvPr/>
        </p:nvSpPr>
        <p:spPr>
          <a:xfrm>
            <a:off x="5677318" y="3039626"/>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72523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8E72-0D39-F59B-0E6A-212DA0FE2576}"/>
              </a:ext>
            </a:extLst>
          </p:cNvPr>
          <p:cNvSpPr>
            <a:spLocks noGrp="1"/>
          </p:cNvSpPr>
          <p:nvPr>
            <p:ph type="title"/>
          </p:nvPr>
        </p:nvSpPr>
        <p:spPr/>
        <p:txBody>
          <a:bodyPr/>
          <a:lstStyle/>
          <a:p>
            <a:r>
              <a:rPr lang="en-US" dirty="0"/>
              <a:t>True positives</a:t>
            </a:r>
          </a:p>
        </p:txBody>
      </p:sp>
      <p:sp>
        <p:nvSpPr>
          <p:cNvPr id="3" name="Content Placeholder 2">
            <a:extLst>
              <a:ext uri="{FF2B5EF4-FFF2-40B4-BE49-F238E27FC236}">
                <a16:creationId xmlns:a16="http://schemas.microsoft.com/office/drawing/2014/main" id="{150350A0-C0BA-82C3-055E-E8DAEE971B6C}"/>
              </a:ext>
            </a:extLst>
          </p:cNvPr>
          <p:cNvSpPr>
            <a:spLocks noGrp="1"/>
          </p:cNvSpPr>
          <p:nvPr>
            <p:ph idx="1"/>
          </p:nvPr>
        </p:nvSpPr>
        <p:spPr/>
        <p:txBody>
          <a:bodyPr/>
          <a:lstStyle/>
          <a:p>
            <a:r>
              <a:rPr lang="en-US" dirty="0"/>
              <a:t>Influenced by effect size and power of the test</a:t>
            </a:r>
          </a:p>
        </p:txBody>
      </p:sp>
    </p:spTree>
    <p:extLst>
      <p:ext uri="{BB962C8B-B14F-4D97-AF65-F5344CB8AC3E}">
        <p14:creationId xmlns:p14="http://schemas.microsoft.com/office/powerpoint/2010/main" val="34579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cell division&#10;&#10;AI-generated content may be incorrect.">
            <a:extLst>
              <a:ext uri="{FF2B5EF4-FFF2-40B4-BE49-F238E27FC236}">
                <a16:creationId xmlns:a16="http://schemas.microsoft.com/office/drawing/2014/main" id="{6645BF71-899C-14B3-2066-C95B035939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7332" y="0"/>
            <a:ext cx="9837335" cy="6888634"/>
          </a:xfrm>
        </p:spPr>
      </p:pic>
    </p:spTree>
    <p:extLst>
      <p:ext uri="{BB962C8B-B14F-4D97-AF65-F5344CB8AC3E}">
        <p14:creationId xmlns:p14="http://schemas.microsoft.com/office/powerpoint/2010/main" val="328376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A362-9D54-B1E0-2AE4-72539B589C8B}"/>
              </a:ext>
            </a:extLst>
          </p:cNvPr>
          <p:cNvSpPr>
            <a:spLocks noGrp="1"/>
          </p:cNvSpPr>
          <p:nvPr>
            <p:ph type="title"/>
          </p:nvPr>
        </p:nvSpPr>
        <p:spPr/>
        <p:txBody>
          <a:bodyPr/>
          <a:lstStyle/>
          <a:p>
            <a:r>
              <a:rPr lang="de-CH" dirty="0"/>
              <a:t>Crossovers</a:t>
            </a:r>
            <a:endParaRPr lang="en-US" dirty="0"/>
          </a:p>
        </p:txBody>
      </p:sp>
      <p:sp>
        <p:nvSpPr>
          <p:cNvPr id="3" name="Content Placeholder 2">
            <a:extLst>
              <a:ext uri="{FF2B5EF4-FFF2-40B4-BE49-F238E27FC236}">
                <a16:creationId xmlns:a16="http://schemas.microsoft.com/office/drawing/2014/main" id="{8DDAD4F1-9C18-4E16-6B94-7AB978176FA8}"/>
              </a:ext>
            </a:extLst>
          </p:cNvPr>
          <p:cNvSpPr>
            <a:spLocks noGrp="1"/>
          </p:cNvSpPr>
          <p:nvPr>
            <p:ph idx="1"/>
          </p:nvPr>
        </p:nvSpPr>
        <p:spPr/>
        <p:txBody>
          <a:bodyPr/>
          <a:lstStyle/>
          <a:p>
            <a:r>
              <a:rPr lang="en-US" dirty="0"/>
              <a:t>Exchange of DNA segments</a:t>
            </a:r>
            <a:br>
              <a:rPr lang="en-US" dirty="0"/>
            </a:br>
            <a:r>
              <a:rPr lang="en-US" dirty="0"/>
              <a:t>between homologous </a:t>
            </a:r>
            <a:br>
              <a:rPr lang="en-US" dirty="0"/>
            </a:br>
            <a:r>
              <a:rPr lang="en-US" dirty="0"/>
              <a:t>chromosomes</a:t>
            </a:r>
          </a:p>
          <a:p>
            <a:r>
              <a:rPr lang="en-US" dirty="0"/>
              <a:t>Important role in evolution</a:t>
            </a:r>
            <a:br>
              <a:rPr lang="en-US" dirty="0"/>
            </a:br>
            <a:r>
              <a:rPr lang="en-US" dirty="0"/>
              <a:t>as it shuffles genetic material</a:t>
            </a:r>
          </a:p>
          <a:p>
            <a:endParaRPr lang="en-US" dirty="0"/>
          </a:p>
        </p:txBody>
      </p:sp>
      <p:pic>
        <p:nvPicPr>
          <p:cNvPr id="9" name="Content Placeholder 7" descr="A diagram of a cell division&#10;&#10;AI-generated content may be incorrect.">
            <a:extLst>
              <a:ext uri="{FF2B5EF4-FFF2-40B4-BE49-F238E27FC236}">
                <a16:creationId xmlns:a16="http://schemas.microsoft.com/office/drawing/2014/main" id="{89B49286-4D63-DA27-3905-56B9D47C2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888" y="1825625"/>
            <a:ext cx="6119632" cy="4285298"/>
          </a:xfrm>
          <a:prstGeom prst="rect">
            <a:avLst/>
          </a:prstGeom>
        </p:spPr>
      </p:pic>
    </p:spTree>
    <p:extLst>
      <p:ext uri="{BB962C8B-B14F-4D97-AF65-F5344CB8AC3E}">
        <p14:creationId xmlns:p14="http://schemas.microsoft.com/office/powerpoint/2010/main" val="1301801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81C-69F2-52F2-DFD0-4712A8179656}"/>
              </a:ext>
            </a:extLst>
          </p:cNvPr>
          <p:cNvSpPr>
            <a:spLocks noGrp="1"/>
          </p:cNvSpPr>
          <p:nvPr>
            <p:ph type="title"/>
          </p:nvPr>
        </p:nvSpPr>
        <p:spPr/>
        <p:txBody>
          <a:bodyPr/>
          <a:lstStyle/>
          <a:p>
            <a:r>
              <a:rPr lang="en-US" dirty="0"/>
              <a:t>Searching for anomalies </a:t>
            </a:r>
          </a:p>
        </p:txBody>
      </p:sp>
      <p:sp>
        <p:nvSpPr>
          <p:cNvPr id="3" name="Content Placeholder 2">
            <a:extLst>
              <a:ext uri="{FF2B5EF4-FFF2-40B4-BE49-F238E27FC236}">
                <a16:creationId xmlns:a16="http://schemas.microsoft.com/office/drawing/2014/main" id="{4E716A2C-1507-697C-E9B7-4BC32B6E3922}"/>
              </a:ext>
            </a:extLst>
          </p:cNvPr>
          <p:cNvSpPr>
            <a:spLocks noGrp="1"/>
          </p:cNvSpPr>
          <p:nvPr>
            <p:ph idx="1"/>
          </p:nvPr>
        </p:nvSpPr>
        <p:spPr/>
        <p:txBody>
          <a:bodyPr/>
          <a:lstStyle/>
          <a:p>
            <a:r>
              <a:rPr lang="en-US" dirty="0"/>
              <a:t>Where are more recombination events than expected?</a:t>
            </a:r>
          </a:p>
          <a:p>
            <a:r>
              <a:rPr lang="en-US" dirty="0"/>
              <a:t>Where are less recombination events than expected?</a:t>
            </a:r>
          </a:p>
          <a:p>
            <a:endParaRPr lang="en-US" dirty="0"/>
          </a:p>
        </p:txBody>
      </p:sp>
    </p:spTree>
    <p:extLst>
      <p:ext uri="{BB962C8B-B14F-4D97-AF65-F5344CB8AC3E}">
        <p14:creationId xmlns:p14="http://schemas.microsoft.com/office/powerpoint/2010/main" val="97083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4DC2-C62E-76C3-706F-E88137EE804E}"/>
              </a:ext>
            </a:extLst>
          </p:cNvPr>
          <p:cNvSpPr>
            <a:spLocks noGrp="1"/>
          </p:cNvSpPr>
          <p:nvPr>
            <p:ph type="title"/>
          </p:nvPr>
        </p:nvSpPr>
        <p:spPr/>
        <p:txBody>
          <a:bodyPr/>
          <a:lstStyle/>
          <a:p>
            <a:r>
              <a:rPr lang="en-US" dirty="0"/>
              <a:t>Expected location of crossovers</a:t>
            </a:r>
          </a:p>
        </p:txBody>
      </p:sp>
      <p:sp>
        <p:nvSpPr>
          <p:cNvPr id="3" name="Content Placeholder 2">
            <a:extLst>
              <a:ext uri="{FF2B5EF4-FFF2-40B4-BE49-F238E27FC236}">
                <a16:creationId xmlns:a16="http://schemas.microsoft.com/office/drawing/2014/main" id="{4574A159-CD2F-209C-C15A-C91D41E26C20}"/>
              </a:ext>
            </a:extLst>
          </p:cNvPr>
          <p:cNvSpPr>
            <a:spLocks noGrp="1"/>
          </p:cNvSpPr>
          <p:nvPr>
            <p:ph idx="1"/>
          </p:nvPr>
        </p:nvSpPr>
        <p:spPr/>
        <p:txBody>
          <a:bodyPr/>
          <a:lstStyle/>
          <a:p>
            <a:r>
              <a:rPr lang="en-US" dirty="0"/>
              <a:t>Assumption: between every base the likelihood of a crossover event is the same, implies:</a:t>
            </a:r>
          </a:p>
          <a:p>
            <a:pPr lvl="1"/>
            <a:r>
              <a:rPr lang="en-US" dirty="0"/>
              <a:t>Uniform chromosomal structure</a:t>
            </a:r>
          </a:p>
          <a:p>
            <a:pPr lvl="1"/>
            <a:r>
              <a:rPr lang="en-US" dirty="0"/>
              <a:t>Independent crossover events</a:t>
            </a:r>
          </a:p>
          <a:p>
            <a:pPr lvl="1"/>
            <a:r>
              <a:rPr lang="en-US" dirty="0"/>
              <a:t>Steady recombination rate</a:t>
            </a:r>
          </a:p>
          <a:p>
            <a:pPr marL="0" indent="0">
              <a:buNone/>
            </a:pPr>
            <a:r>
              <a:rPr lang="en-US" dirty="0"/>
              <a:t>-&gt; Binomial Model </a:t>
            </a:r>
          </a:p>
          <a:p>
            <a:endParaRPr lang="en-US" dirty="0"/>
          </a:p>
        </p:txBody>
      </p:sp>
    </p:spTree>
    <p:extLst>
      <p:ext uri="{BB962C8B-B14F-4D97-AF65-F5344CB8AC3E}">
        <p14:creationId xmlns:p14="http://schemas.microsoft.com/office/powerpoint/2010/main" val="286401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872C-087E-CBBF-DC7B-6B49CECD6489}"/>
              </a:ext>
            </a:extLst>
          </p:cNvPr>
          <p:cNvSpPr>
            <a:spLocks noGrp="1"/>
          </p:cNvSpPr>
          <p:nvPr>
            <p:ph type="title"/>
          </p:nvPr>
        </p:nvSpPr>
        <p:spPr/>
        <p:txBody>
          <a:bodyPr/>
          <a:lstStyle/>
          <a:p>
            <a:r>
              <a:rPr lang="en-US" dirty="0"/>
              <a:t>Binomial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4AFC05-C3BD-A6DB-2B11-DA449FE841D2}"/>
                  </a:ext>
                </a:extLst>
              </p:cNvPr>
              <p:cNvSpPr>
                <a:spLocks noGrp="1"/>
              </p:cNvSpPr>
              <p:nvPr>
                <p:ph idx="1"/>
              </p:nvPr>
            </p:nvSpPr>
            <p:spPr>
              <a:xfrm>
                <a:off x="826008" y="1868487"/>
                <a:ext cx="5354873" cy="4351338"/>
              </a:xfrm>
            </p:spPr>
            <p:txBody>
              <a:bodyPr>
                <a:normAutofit lnSpcReduction="10000"/>
              </a:bodyPr>
              <a:lstStyle/>
              <a:p>
                <a:pPr marL="0" indent="0">
                  <a:buNone/>
                </a:pPr>
                <a:r>
                  <a:rPr lang="en-US" dirty="0"/>
                  <a:t>Defined by:</a:t>
                </a:r>
              </a:p>
              <a:p>
                <a:r>
                  <a:rPr lang="en-US" dirty="0"/>
                  <a:t>Success probability (p)</a:t>
                </a:r>
              </a:p>
              <a:p>
                <a:r>
                  <a:rPr lang="en-US" dirty="0"/>
                  <a:t>Number of tries (n)</a:t>
                </a:r>
              </a:p>
              <a:p>
                <a:pPr marL="0" indent="0">
                  <a:buNone/>
                </a:pPr>
                <a:r>
                  <a:rPr lang="en-US" dirty="0"/>
                  <a:t>The probability of k successes is:</a:t>
                </a:r>
              </a:p>
              <a:p>
                <a:pPr marL="0" indent="0">
                  <a:buNone/>
                </a:pPr>
                <a:br>
                  <a:rPr lang="en-US" dirty="0"/>
                </a:b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𝑃</m:t>
                      </m:r>
                      <m:d>
                        <m:dPr>
                          <m:ctrlPr>
                            <a:rPr lang="de-CH" b="0" i="1" smtClean="0">
                              <a:latin typeface="Cambria Math" panose="02040503050406030204" pitchFamily="18" charset="0"/>
                            </a:rPr>
                          </m:ctrlPr>
                        </m:dPr>
                        <m:e>
                          <m:r>
                            <a:rPr lang="de-CH" b="0" i="1" smtClean="0">
                              <a:latin typeface="Cambria Math" panose="02040503050406030204" pitchFamily="18" charset="0"/>
                            </a:rPr>
                            <m:t>𝐶</m:t>
                          </m:r>
                          <m:r>
                            <a:rPr lang="de-CH" b="0" i="1" smtClean="0">
                              <a:latin typeface="Cambria Math" panose="02040503050406030204" pitchFamily="18" charset="0"/>
                            </a:rPr>
                            <m:t>=</m:t>
                          </m:r>
                          <m:r>
                            <a:rPr lang="de-CH" b="0" i="1" smtClean="0">
                              <a:latin typeface="Cambria Math" panose="02040503050406030204" pitchFamily="18" charset="0"/>
                            </a:rPr>
                            <m:t>𝑘</m:t>
                          </m:r>
                        </m:e>
                      </m:d>
                      <m:r>
                        <a:rPr lang="de-CH" b="0" i="1" smtClean="0">
                          <a:latin typeface="Cambria Math" panose="02040503050406030204" pitchFamily="18" charset="0"/>
                        </a:rPr>
                        <m:t>= </m:t>
                      </m:r>
                      <m:d>
                        <m:dPr>
                          <m:ctrlPr>
                            <a:rPr lang="de-CH" b="0" i="1" smtClean="0">
                              <a:latin typeface="Cambria Math" panose="02040503050406030204" pitchFamily="18" charset="0"/>
                            </a:rPr>
                          </m:ctrlPr>
                        </m:dPr>
                        <m:e>
                          <m:f>
                            <m:fPr>
                              <m:type m:val="noBar"/>
                              <m:ctrlPr>
                                <a:rPr lang="de-CH" b="0" i="1" smtClean="0">
                                  <a:latin typeface="Cambria Math" panose="02040503050406030204" pitchFamily="18" charset="0"/>
                                </a:rPr>
                              </m:ctrlPr>
                            </m:fPr>
                            <m:num>
                              <m:r>
                                <a:rPr lang="de-CH" b="0" i="1" smtClean="0">
                                  <a:latin typeface="Cambria Math" panose="02040503050406030204" pitchFamily="18" charset="0"/>
                                </a:rPr>
                                <m:t>𝑛</m:t>
                              </m:r>
                            </m:num>
                            <m:den>
                              <m:r>
                                <a:rPr lang="de-CH" b="0" i="1" smtClean="0">
                                  <a:latin typeface="Cambria Math" panose="02040503050406030204" pitchFamily="18" charset="0"/>
                                </a:rPr>
                                <m:t>𝑘</m:t>
                              </m:r>
                            </m:den>
                          </m:f>
                        </m:e>
                      </m:d>
                      <m:sSup>
                        <m:sSupPr>
                          <m:ctrlPr>
                            <a:rPr lang="de-CH" b="0" i="1" smtClean="0">
                              <a:latin typeface="Cambria Math" panose="02040503050406030204" pitchFamily="18" charset="0"/>
                            </a:rPr>
                          </m:ctrlPr>
                        </m:sSupPr>
                        <m:e>
                          <m:r>
                            <a:rPr lang="de-CH" b="0" i="1" smtClean="0">
                              <a:latin typeface="Cambria Math" panose="02040503050406030204" pitchFamily="18" charset="0"/>
                            </a:rPr>
                            <m:t>𝑝</m:t>
                          </m:r>
                        </m:e>
                        <m:sup>
                          <m:r>
                            <a:rPr lang="de-CH" b="0" i="1" smtClean="0">
                              <a:latin typeface="Cambria Math" panose="02040503050406030204" pitchFamily="18" charset="0"/>
                            </a:rPr>
                            <m:t>𝑘</m:t>
                          </m:r>
                        </m:sup>
                      </m:sSup>
                      <m:sSup>
                        <m:sSupPr>
                          <m:ctrlPr>
                            <a:rPr lang="de-CH" b="0" i="1" smtClean="0">
                              <a:latin typeface="Cambria Math" panose="02040503050406030204" pitchFamily="18" charset="0"/>
                            </a:rPr>
                          </m:ctrlPr>
                        </m:sSupPr>
                        <m:e>
                          <m:r>
                            <a:rPr lang="de-CH" i="1">
                              <a:latin typeface="Cambria Math" panose="02040503050406030204" pitchFamily="18" charset="0"/>
                            </a:rPr>
                            <m:t>(1−</m:t>
                          </m:r>
                          <m:r>
                            <a:rPr lang="de-CH" b="0" i="1" smtClean="0">
                              <a:latin typeface="Cambria Math" panose="02040503050406030204" pitchFamily="18" charset="0"/>
                            </a:rPr>
                            <m:t>𝑝</m:t>
                          </m:r>
                          <m:r>
                            <a:rPr lang="de-CH" i="1">
                              <a:latin typeface="Cambria Math" panose="02040503050406030204" pitchFamily="18" charset="0"/>
                            </a:rPr>
                            <m:t>)</m:t>
                          </m:r>
                        </m:e>
                        <m:sup>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𝑘</m:t>
                          </m:r>
                        </m:sup>
                      </m:sSup>
                    </m:oMath>
                  </m:oMathPara>
                </a14:m>
                <a:endParaRPr lang="en-US" dirty="0"/>
              </a:p>
              <a:p>
                <a:pPr marL="0" indent="0">
                  <a:buNone/>
                </a:pPr>
                <a:endParaRPr lang="en-US" dirty="0"/>
              </a:p>
              <a:p>
                <a:pPr marL="0" indent="0">
                  <a:buNone/>
                </a:pPr>
                <a:r>
                  <a:rPr lang="en-US" dirty="0"/>
                  <a:t>With high n, it gets computationally very expensive</a:t>
                </a:r>
              </a:p>
            </p:txBody>
          </p:sp>
        </mc:Choice>
        <mc:Fallback xmlns="">
          <p:sp>
            <p:nvSpPr>
              <p:cNvPr id="3" name="Content Placeholder 2">
                <a:extLst>
                  <a:ext uri="{FF2B5EF4-FFF2-40B4-BE49-F238E27FC236}">
                    <a16:creationId xmlns:a16="http://schemas.microsoft.com/office/drawing/2014/main" id="{1C4AFC05-C3BD-A6DB-2B11-DA449FE841D2}"/>
                  </a:ext>
                </a:extLst>
              </p:cNvPr>
              <p:cNvSpPr>
                <a:spLocks noGrp="1" noRot="1" noChangeAspect="1" noMove="1" noResize="1" noEditPoints="1" noAdjustHandles="1" noChangeArrowheads="1" noChangeShapeType="1" noTextEdit="1"/>
              </p:cNvSpPr>
              <p:nvPr>
                <p:ph idx="1"/>
              </p:nvPr>
            </p:nvSpPr>
            <p:spPr>
              <a:xfrm>
                <a:off x="826008" y="1868487"/>
                <a:ext cx="5354873" cy="4351338"/>
              </a:xfrm>
              <a:blipFill>
                <a:blip r:embed="rId2"/>
                <a:stretch>
                  <a:fillRect l="-2392" t="-3226" b="-56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8BF75F55-A193-072C-9C7B-945BF0F18544}"/>
              </a:ext>
            </a:extLst>
          </p:cNvPr>
          <p:cNvGrpSpPr/>
          <p:nvPr/>
        </p:nvGrpSpPr>
        <p:grpSpPr>
          <a:xfrm>
            <a:off x="6180880" y="365125"/>
            <a:ext cx="6089865" cy="6427265"/>
            <a:chOff x="5917584" y="-513949"/>
            <a:chExt cx="6353162" cy="7306339"/>
          </a:xfrm>
        </p:grpSpPr>
        <p:pic>
          <p:nvPicPr>
            <p:cNvPr id="11" name="Picture 10" descr="A graph of pink bars&#10;&#10;AI-generated content may be incorrect.">
              <a:extLst>
                <a:ext uri="{FF2B5EF4-FFF2-40B4-BE49-F238E27FC236}">
                  <a16:creationId xmlns:a16="http://schemas.microsoft.com/office/drawing/2014/main" id="{AB05B9DA-DF4A-18F3-03B0-7FE7CC2F9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584" y="-513949"/>
              <a:ext cx="6353161" cy="2382436"/>
            </a:xfrm>
            <a:prstGeom prst="rect">
              <a:avLst/>
            </a:prstGeom>
          </p:spPr>
        </p:pic>
        <p:pic>
          <p:nvPicPr>
            <p:cNvPr id="13" name="Picture 12" descr="A graph with pink squares&#10;&#10;AI-generated content may be incorrect.">
              <a:extLst>
                <a:ext uri="{FF2B5EF4-FFF2-40B4-BE49-F238E27FC236}">
                  <a16:creationId xmlns:a16="http://schemas.microsoft.com/office/drawing/2014/main" id="{0FF2AC52-4D51-A5C0-B19B-BE78D6FBA7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585" y="1868487"/>
              <a:ext cx="6353161" cy="2382436"/>
            </a:xfrm>
            <a:prstGeom prst="rect">
              <a:avLst/>
            </a:prstGeom>
          </p:spPr>
        </p:pic>
        <p:pic>
          <p:nvPicPr>
            <p:cNvPr id="15" name="Picture 14" descr="A graph with pink squares&#10;&#10;AI-generated content may be incorrect.">
              <a:extLst>
                <a:ext uri="{FF2B5EF4-FFF2-40B4-BE49-F238E27FC236}">
                  <a16:creationId xmlns:a16="http://schemas.microsoft.com/office/drawing/2014/main" id="{880A6A19-6318-F671-0726-E087FC6845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585" y="4409954"/>
              <a:ext cx="6353161" cy="2382436"/>
            </a:xfrm>
            <a:prstGeom prst="rect">
              <a:avLst/>
            </a:prstGeom>
          </p:spPr>
        </p:pic>
      </p:grpSp>
    </p:spTree>
    <p:extLst>
      <p:ext uri="{BB962C8B-B14F-4D97-AF65-F5344CB8AC3E}">
        <p14:creationId xmlns:p14="http://schemas.microsoft.com/office/powerpoint/2010/main" val="117552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78C6-85E8-4E77-33D7-DCA1FDFF6FFC}"/>
              </a:ext>
            </a:extLst>
          </p:cNvPr>
          <p:cNvSpPr>
            <a:spLocks noGrp="1"/>
          </p:cNvSpPr>
          <p:nvPr>
            <p:ph type="title"/>
          </p:nvPr>
        </p:nvSpPr>
        <p:spPr>
          <a:xfrm>
            <a:off x="838200" y="365125"/>
            <a:ext cx="5694680" cy="1325563"/>
          </a:xfrm>
        </p:spPr>
        <p:txBody>
          <a:bodyPr>
            <a:normAutofit fontScale="90000"/>
          </a:bodyPr>
          <a:lstStyle/>
          <a:p>
            <a:r>
              <a:rPr lang="en-US" dirty="0"/>
              <a:t>Binomial distribution converges to 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23CB3E-F5AD-E06E-6056-31A6F2496A75}"/>
                  </a:ext>
                </a:extLst>
              </p:cNvPr>
              <p:cNvSpPr>
                <a:spLocks noGrp="1"/>
              </p:cNvSpPr>
              <p:nvPr>
                <p:ph idx="1"/>
              </p:nvPr>
            </p:nvSpPr>
            <p:spPr>
              <a:xfrm>
                <a:off x="826008" y="1868487"/>
                <a:ext cx="4924552" cy="4351338"/>
              </a:xfrm>
            </p:spPr>
            <p:txBody>
              <a:bodyPr/>
              <a:lstStyle/>
              <a:p>
                <a:endParaRPr lang="en-US" dirty="0"/>
              </a:p>
              <a:p>
                <a:r>
                  <a:rPr lang="en-US" dirty="0"/>
                  <a:t>With many tries (</a:t>
                </a:r>
                <a14:m>
                  <m:oMath xmlns:m="http://schemas.openxmlformats.org/officeDocument/2006/math">
                    <m:r>
                      <a:rPr lang="de-CH" b="0" i="1" smtClean="0">
                        <a:latin typeface="Cambria Math" panose="02040503050406030204" pitchFamily="18" charset="0"/>
                      </a:rPr>
                      <m:t>𝑛</m:t>
                    </m:r>
                    <m:r>
                      <a:rPr lang="de-CH" b="0" i="1" smtClean="0">
                        <a:latin typeface="Cambria Math" panose="02040503050406030204" pitchFamily="18" charset="0"/>
                      </a:rPr>
                      <m:t> → ∞</m:t>
                    </m:r>
                  </m:oMath>
                </a14:m>
                <a:r>
                  <a:rPr lang="en-US" dirty="0"/>
                  <a:t>) and small probability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&gt;&gt;1</m:t>
                    </m:r>
                  </m:oMath>
                </a14:m>
                <a:r>
                  <a:rPr lang="en-US" dirty="0"/>
                  <a:t>) the binomial distribution converges to a Poisson distribution with </a:t>
                </a:r>
                <a14:m>
                  <m:oMath xmlns:m="http://schemas.openxmlformats.org/officeDocument/2006/math">
                    <m:r>
                      <a:rPr lang="en-US" i="1" dirty="0" smtClean="0">
                        <a:latin typeface="Cambria Math" panose="02040503050406030204" pitchFamily="18" charset="0"/>
                        <a:ea typeface="Cambria Math" panose="02040503050406030204" pitchFamily="18" charset="0"/>
                      </a:rPr>
                      <m:t>𝜆</m:t>
                    </m:r>
                    <m:r>
                      <a:rPr lang="en-US" i="1" dirty="0" smtClean="0">
                        <a:latin typeface="Cambria Math" panose="02040503050406030204" pitchFamily="18" charset="0"/>
                      </a:rPr>
                      <m:t> = </m:t>
                    </m:r>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𝑛</m:t>
                    </m:r>
                  </m:oMath>
                </a14:m>
                <a:endParaRPr lang="en-US" dirty="0"/>
              </a:p>
              <a:p>
                <a:r>
                  <a:rPr lang="en-US" dirty="0"/>
                  <a:t>Poisson distribution is computationally less expensive</a:t>
                </a:r>
              </a:p>
            </p:txBody>
          </p:sp>
        </mc:Choice>
        <mc:Fallback xmlns="">
          <p:sp>
            <p:nvSpPr>
              <p:cNvPr id="3" name="Content Placeholder 2">
                <a:extLst>
                  <a:ext uri="{FF2B5EF4-FFF2-40B4-BE49-F238E27FC236}">
                    <a16:creationId xmlns:a16="http://schemas.microsoft.com/office/drawing/2014/main" id="{AE23CB3E-F5AD-E06E-6056-31A6F2496A75}"/>
                  </a:ext>
                </a:extLst>
              </p:cNvPr>
              <p:cNvSpPr>
                <a:spLocks noGrp="1" noRot="1" noChangeAspect="1" noMove="1" noResize="1" noEditPoints="1" noAdjustHandles="1" noChangeArrowheads="1" noChangeShapeType="1" noTextEdit="1"/>
              </p:cNvSpPr>
              <p:nvPr>
                <p:ph idx="1"/>
              </p:nvPr>
            </p:nvSpPr>
            <p:spPr>
              <a:xfrm>
                <a:off x="826008" y="1868487"/>
                <a:ext cx="4924552" cy="4351338"/>
              </a:xfrm>
              <a:blipFill>
                <a:blip r:embed="rId2"/>
                <a:stretch>
                  <a:fillRect l="-2230" r="-3594"/>
                </a:stretch>
              </a:blipFill>
            </p:spPr>
            <p:txBody>
              <a:bodyPr/>
              <a:lstStyle/>
              <a:p>
                <a:r>
                  <a:rPr lang="en-US">
                    <a:noFill/>
                  </a:rPr>
                  <a:t> </a:t>
                </a:r>
              </a:p>
            </p:txBody>
          </p:sp>
        </mc:Fallback>
      </mc:AlternateContent>
      <p:pic>
        <p:nvPicPr>
          <p:cNvPr id="31" name="Picture 30" descr="A graph of a number of people&#10;&#10;AI-generated content may be incorrect.">
            <a:extLst>
              <a:ext uri="{FF2B5EF4-FFF2-40B4-BE49-F238E27FC236}">
                <a16:creationId xmlns:a16="http://schemas.microsoft.com/office/drawing/2014/main" id="{A9B03A66-BA57-3507-0603-7841DB985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048" y="4464075"/>
            <a:ext cx="6642952" cy="2491107"/>
          </a:xfrm>
          <a:prstGeom prst="rect">
            <a:avLst/>
          </a:prstGeom>
        </p:spPr>
      </p:pic>
      <p:pic>
        <p:nvPicPr>
          <p:cNvPr id="35" name="Picture 34" descr="A graph with purple and pink lines&#10;&#10;AI-generated content may be incorrect.">
            <a:extLst>
              <a:ext uri="{FF2B5EF4-FFF2-40B4-BE49-F238E27FC236}">
                <a16:creationId xmlns:a16="http://schemas.microsoft.com/office/drawing/2014/main" id="{7B651528-1F00-6609-70D9-8AC750664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048" y="2173296"/>
            <a:ext cx="6642952" cy="2491107"/>
          </a:xfrm>
          <a:prstGeom prst="rect">
            <a:avLst/>
          </a:prstGeom>
        </p:spPr>
      </p:pic>
      <p:pic>
        <p:nvPicPr>
          <p:cNvPr id="39" name="Picture 38" descr="A graph of different colored bars&#10;&#10;AI-generated content may be incorrect.">
            <a:extLst>
              <a:ext uri="{FF2B5EF4-FFF2-40B4-BE49-F238E27FC236}">
                <a16:creationId xmlns:a16="http://schemas.microsoft.com/office/drawing/2014/main" id="{00E66E0E-84F2-F6F9-711B-6CCB2A9712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3048" y="-117483"/>
            <a:ext cx="6642952" cy="2491107"/>
          </a:xfrm>
          <a:prstGeom prst="rect">
            <a:avLst/>
          </a:prstGeom>
        </p:spPr>
      </p:pic>
    </p:spTree>
    <p:extLst>
      <p:ext uri="{BB962C8B-B14F-4D97-AF65-F5344CB8AC3E}">
        <p14:creationId xmlns:p14="http://schemas.microsoft.com/office/powerpoint/2010/main" val="134018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AF9B-7E04-9350-85ED-FB3EA463F811}"/>
              </a:ext>
            </a:extLst>
          </p:cNvPr>
          <p:cNvSpPr>
            <a:spLocks noGrp="1"/>
          </p:cNvSpPr>
          <p:nvPr>
            <p:ph type="title"/>
          </p:nvPr>
        </p:nvSpPr>
        <p:spPr/>
        <p:txBody>
          <a:bodyPr/>
          <a:lstStyle/>
          <a:p>
            <a:r>
              <a:rPr lang="en-US" dirty="0"/>
              <a:t>Poisson distribution</a:t>
            </a:r>
          </a:p>
        </p:txBody>
      </p:sp>
      <p:sp>
        <p:nvSpPr>
          <p:cNvPr id="3" name="Content Placeholder 2">
            <a:extLst>
              <a:ext uri="{FF2B5EF4-FFF2-40B4-BE49-F238E27FC236}">
                <a16:creationId xmlns:a16="http://schemas.microsoft.com/office/drawing/2014/main" id="{CB9894CE-7136-147E-D5A7-9A02CC50B632}"/>
              </a:ext>
            </a:extLst>
          </p:cNvPr>
          <p:cNvSpPr>
            <a:spLocks noGrp="1"/>
          </p:cNvSpPr>
          <p:nvPr>
            <p:ph idx="1"/>
          </p:nvPr>
        </p:nvSpPr>
        <p:spPr>
          <a:xfrm>
            <a:off x="826008" y="1868487"/>
            <a:ext cx="6407912" cy="4351338"/>
          </a:xfrm>
        </p:spPr>
        <p:txBody>
          <a:bodyPr/>
          <a:lstStyle/>
          <a:p>
            <a:r>
              <a:rPr lang="en-US" dirty="0"/>
              <a:t>Used to describe probability for a certain number of events in a certain timeframe</a:t>
            </a:r>
          </a:p>
          <a:p>
            <a:r>
              <a:rPr lang="en-US" dirty="0"/>
              <a:t>Similar to binomial model as it models numbers of events (</a:t>
            </a:r>
            <a:r>
              <a:rPr lang="de-DE" dirty="0"/>
              <a:t>≈ </a:t>
            </a:r>
            <a:r>
              <a:rPr lang="en-US" dirty="0"/>
              <a:t>successes = k) during a certain frame</a:t>
            </a:r>
          </a:p>
          <a:p>
            <a:r>
              <a:rPr lang="en-US" dirty="0"/>
              <a:t>The tries in the Poisson distribution are continuous and can therefore approximate very big amounts of tries</a:t>
            </a:r>
          </a:p>
          <a:p>
            <a:pPr marL="0" indent="0">
              <a:buNone/>
            </a:pPr>
            <a:endParaRPr lang="en-US" dirty="0"/>
          </a:p>
        </p:txBody>
      </p:sp>
      <p:pic>
        <p:nvPicPr>
          <p:cNvPr id="13" name="Picture 12" descr="A purple graph with numbers and a black background&#10;&#10;AI-generated content may be incorrect.">
            <a:extLst>
              <a:ext uri="{FF2B5EF4-FFF2-40B4-BE49-F238E27FC236}">
                <a16:creationId xmlns:a16="http://schemas.microsoft.com/office/drawing/2014/main" id="{6056900E-B076-60DE-F043-8472BB8E4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920" y="365125"/>
            <a:ext cx="4762500" cy="5715000"/>
          </a:xfrm>
          <a:prstGeom prst="rect">
            <a:avLst/>
          </a:prstGeom>
        </p:spPr>
      </p:pic>
    </p:spTree>
    <p:extLst>
      <p:ext uri="{BB962C8B-B14F-4D97-AF65-F5344CB8AC3E}">
        <p14:creationId xmlns:p14="http://schemas.microsoft.com/office/powerpoint/2010/main" val="631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E211-6D4A-27C8-5BE9-284C131EA877}"/>
              </a:ext>
            </a:extLst>
          </p:cNvPr>
          <p:cNvSpPr>
            <a:spLocks noGrp="1"/>
          </p:cNvSpPr>
          <p:nvPr>
            <p:ph type="title"/>
          </p:nvPr>
        </p:nvSpPr>
        <p:spPr/>
        <p:txBody>
          <a:bodyPr/>
          <a:lstStyle/>
          <a:p>
            <a:r>
              <a:rPr lang="en-US" dirty="0"/>
              <a:t>Poisson model applies for crossovers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7FA148-9632-146D-1EA5-1EDCBB1E9CA8}"/>
                  </a:ext>
                </a:extLst>
              </p:cNvPr>
              <p:cNvSpPr>
                <a:spLocks noGrp="1"/>
              </p:cNvSpPr>
              <p:nvPr>
                <p:ph idx="1"/>
              </p:nvPr>
            </p:nvSpPr>
            <p:spPr/>
            <p:txBody>
              <a:bodyPr/>
              <a:lstStyle/>
              <a:p>
                <a:r>
                  <a:rPr lang="en-US" dirty="0"/>
                  <a:t>As we have many tries (base pairs) and a low per base pair recombination rate, the number of crossovers in a certain segment/bin can be approximated by a Poisson model</a:t>
                </a:r>
              </a:p>
              <a:p>
                <a:r>
                  <a:rPr lang="en-US" dirty="0"/>
                  <a:t>The probability of a certain number of events (k) is given by:</a:t>
                </a:r>
              </a:p>
              <a:p>
                <a:pPr marL="0" indent="0">
                  <a:buNone/>
                </a:pPr>
                <a:endParaRPr lang="de-CH"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𝑃</m:t>
                      </m:r>
                      <m:d>
                        <m:dPr>
                          <m:ctrlPr>
                            <a:rPr lang="de-CH" b="0" i="1" smtClean="0">
                              <a:latin typeface="Cambria Math" panose="02040503050406030204" pitchFamily="18" charset="0"/>
                            </a:rPr>
                          </m:ctrlPr>
                        </m:dPr>
                        <m:e>
                          <m:r>
                            <a:rPr lang="de-CH" b="0" i="1" smtClean="0">
                              <a:latin typeface="Cambria Math" panose="02040503050406030204" pitchFamily="18" charset="0"/>
                            </a:rPr>
                            <m:t>𝐶</m:t>
                          </m:r>
                          <m:r>
                            <a:rPr lang="de-CH" b="0" i="1" smtClean="0">
                              <a:latin typeface="Cambria Math" panose="02040503050406030204" pitchFamily="18" charset="0"/>
                            </a:rPr>
                            <m:t>=</m:t>
                          </m:r>
                          <m:r>
                            <a:rPr lang="de-CH" b="0" i="1" smtClean="0">
                              <a:latin typeface="Cambria Math" panose="02040503050406030204" pitchFamily="18" charset="0"/>
                            </a:rPr>
                            <m:t>𝑘</m:t>
                          </m:r>
                        </m:e>
                      </m:d>
                      <m:r>
                        <a:rPr lang="de-CH" b="0" i="1" smtClean="0">
                          <a:latin typeface="Cambria Math" panose="02040503050406030204" pitchFamily="18" charset="0"/>
                        </a:rPr>
                        <m:t>= </m:t>
                      </m:r>
                      <m:f>
                        <m:fPr>
                          <m:ctrlPr>
                            <a:rPr lang="de-CH" b="0" i="1" smtClean="0">
                              <a:latin typeface="Cambria Math" panose="02040503050406030204" pitchFamily="18" charset="0"/>
                            </a:rPr>
                          </m:ctrlPr>
                        </m:fPr>
                        <m:num>
                          <m:sSup>
                            <m:sSupPr>
                              <m:ctrlPr>
                                <a:rPr lang="de-CH" b="0"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𝜆</m:t>
                              </m:r>
                            </m:e>
                            <m:sup>
                              <m:r>
                                <a:rPr lang="de-CH" b="0" i="1" smtClean="0">
                                  <a:latin typeface="Cambria Math" panose="02040503050406030204" pitchFamily="18" charset="0"/>
                                  <a:ea typeface="Cambria Math" panose="02040503050406030204" pitchFamily="18" charset="0"/>
                                </a:rPr>
                                <m:t>𝑘</m:t>
                              </m:r>
                            </m:sup>
                          </m:sSup>
                          <m:sSup>
                            <m:sSupPr>
                              <m:ctrlPr>
                                <a:rPr lang="de-CH" b="0"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𝑒</m:t>
                              </m:r>
                            </m:e>
                            <m:sup>
                              <m:r>
                                <a:rPr lang="de-CH" b="0" i="1" smtClean="0">
                                  <a:latin typeface="Cambria Math" panose="02040503050406030204" pitchFamily="18" charset="0"/>
                                  <a:ea typeface="Cambria Math" panose="02040503050406030204" pitchFamily="18" charset="0"/>
                                </a:rPr>
                                <m:t>−</m:t>
                              </m:r>
                              <m:r>
                                <a:rPr lang="el-GR" i="1">
                                  <a:latin typeface="Cambria Math" panose="02040503050406030204" pitchFamily="18" charset="0"/>
                                  <a:ea typeface="Cambria Math" panose="02040503050406030204" pitchFamily="18" charset="0"/>
                                </a:rPr>
                                <m:t>𝜆</m:t>
                              </m:r>
                            </m:sup>
                          </m:sSup>
                        </m:num>
                        <m:den>
                          <m:r>
                            <a:rPr lang="de-CH" b="0" i="1" smtClean="0">
                              <a:latin typeface="Cambria Math" panose="02040503050406030204" pitchFamily="18" charset="0"/>
                            </a:rPr>
                            <m:t>𝑘</m:t>
                          </m:r>
                          <m:r>
                            <a:rPr lang="de-CH" b="0" i="1" smtClean="0">
                              <a:latin typeface="Cambria Math" panose="02040503050406030204" pitchFamily="18" charset="0"/>
                            </a:rPr>
                            <m:t>!</m:t>
                          </m:r>
                        </m:den>
                      </m:f>
                    </m:oMath>
                  </m:oMathPara>
                </a14:m>
                <a:endParaRPr lang="en-US" dirty="0"/>
              </a:p>
              <a:p>
                <a:pPr marL="0" indent="0">
                  <a:buNone/>
                </a:pPr>
                <a:endParaRPr lang="en-US" dirty="0"/>
              </a:p>
              <a:p>
                <a:pPr marL="0" indent="0">
                  <a:buNone/>
                </a:pPr>
                <a:r>
                  <a:rPr lang="en-US" dirty="0"/>
                  <a:t>, with λ as the expected value</a:t>
                </a:r>
              </a:p>
            </p:txBody>
          </p:sp>
        </mc:Choice>
        <mc:Fallback xmlns="">
          <p:sp>
            <p:nvSpPr>
              <p:cNvPr id="3" name="Content Placeholder 2">
                <a:extLst>
                  <a:ext uri="{FF2B5EF4-FFF2-40B4-BE49-F238E27FC236}">
                    <a16:creationId xmlns:a16="http://schemas.microsoft.com/office/drawing/2014/main" id="{BF7FA148-9632-146D-1EA5-1EDCBB1E9CA8}"/>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313173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400387a-212f-43ea-ac7f-77aa12d7977e}" enabled="0" method="" siteId="{d400387a-212f-43ea-ac7f-77aa12d7977e}" removed="1"/>
</clbl:labelList>
</file>

<file path=docProps/app.xml><?xml version="1.0" encoding="utf-8"?>
<Properties xmlns="http://schemas.openxmlformats.org/officeDocument/2006/extended-properties" xmlns:vt="http://schemas.openxmlformats.org/officeDocument/2006/docPropsVTypes">
  <Template/>
  <TotalTime>0</TotalTime>
  <Words>701</Words>
  <Application>Microsoft Office PowerPoint</Application>
  <PresentationFormat>Widescreen</PresentationFormat>
  <Paragraphs>64</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Cambria Math</vt:lpstr>
      <vt:lpstr>Office Theme</vt:lpstr>
      <vt:lpstr>Haldane’s Model for Recombination</vt:lpstr>
      <vt:lpstr>PowerPoint Presentation</vt:lpstr>
      <vt:lpstr>Crossovers</vt:lpstr>
      <vt:lpstr>Searching for anomalies </vt:lpstr>
      <vt:lpstr>Expected location of crossovers</vt:lpstr>
      <vt:lpstr>Binomial Model</vt:lpstr>
      <vt:lpstr>Binomial distribution converges to Poisson distribution</vt:lpstr>
      <vt:lpstr>Poisson distribution</vt:lpstr>
      <vt:lpstr>Poisson model applies for crossovers</vt:lpstr>
      <vt:lpstr>Recombination hotspots</vt:lpstr>
      <vt:lpstr>False discovery rate (FDR) Proportion of false positives among positives</vt:lpstr>
      <vt:lpstr>True positives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Suter, Florin Pio (STUDENTS)</dc:creator>
  <cp:lastModifiedBy>Suter, Florin Pio (STUDENTS)</cp:lastModifiedBy>
  <cp:revision>4</cp:revision>
  <dcterms:created xsi:type="dcterms:W3CDTF">2025-02-21T13:12:50Z</dcterms:created>
  <dcterms:modified xsi:type="dcterms:W3CDTF">2025-03-06T16:53:04Z</dcterms:modified>
</cp:coreProperties>
</file>