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801600" cy="9601200" type="A3"/>
  <p:notesSz cx="6858000" cy="9144000"/>
  <p:defaultTextStyle>
    <a:defPPr>
      <a:defRPr lang="ja-JP"/>
    </a:defPPr>
    <a:lvl1pPr marL="0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3pPr>
    <a:lvl4pPr marL="1371373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5pPr>
    <a:lvl6pPr marL="2285621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6pPr>
    <a:lvl7pPr marL="2742745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7pPr>
    <a:lvl8pPr marL="3199868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9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27E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68391075295549"/>
          <c:y val="4.8898809523809525E-2"/>
          <c:w val="0.65890637648836159"/>
          <c:h val="0.688256296706338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571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0.6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931304"/>
        <c:axId val="382929344"/>
      </c:scatterChart>
      <c:valAx>
        <c:axId val="382931304"/>
        <c:scaling>
          <c:orientation val="minMax"/>
          <c:max val="1.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defRPr>
                </a:pPr>
                <a:r>
                  <a:rPr lang="en-US" altLang="ja-JP" dirty="0" smtClean="0"/>
                  <a:t>FP</a:t>
                </a:r>
                <a:r>
                  <a:rPr lang="ja-JP" altLang="en-US" dirty="0" smtClean="0"/>
                  <a:t>率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382929344"/>
        <c:crosses val="autoZero"/>
        <c:crossBetween val="midCat"/>
        <c:majorUnit val="0.2"/>
      </c:valAx>
      <c:valAx>
        <c:axId val="382929344"/>
        <c:scaling>
          <c:orientation val="minMax"/>
          <c:max val="1.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defRPr>
                </a:pPr>
                <a:r>
                  <a:rPr lang="en-US" altLang="ja-JP" dirty="0" smtClean="0"/>
                  <a:t>TP</a:t>
                </a:r>
                <a:r>
                  <a:rPr lang="ja-JP" altLang="en-US" dirty="0" smtClean="0"/>
                  <a:t>率</a:t>
                </a:r>
                <a:endParaRPr lang="en-US" altLang="ja-JP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382931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Sheet1!$A$2:$A$103</c:f>
              <c:numCache>
                <c:formatCode>General</c:formatCode>
                <c:ptCount val="102"/>
                <c:pt idx="0">
                  <c:v>3853</c:v>
                </c:pt>
                <c:pt idx="1">
                  <c:v>10992</c:v>
                </c:pt>
                <c:pt idx="2">
                  <c:v>2744</c:v>
                </c:pt>
                <c:pt idx="3">
                  <c:v>8913</c:v>
                </c:pt>
                <c:pt idx="4">
                  <c:v>34502</c:v>
                </c:pt>
                <c:pt idx="5">
                  <c:v>31625</c:v>
                </c:pt>
                <c:pt idx="6">
                  <c:v>52022</c:v>
                </c:pt>
                <c:pt idx="7">
                  <c:v>6297</c:v>
                </c:pt>
                <c:pt idx="8">
                  <c:v>5798</c:v>
                </c:pt>
                <c:pt idx="9">
                  <c:v>4627</c:v>
                </c:pt>
                <c:pt idx="10">
                  <c:v>6847</c:v>
                </c:pt>
                <c:pt idx="11">
                  <c:v>12463</c:v>
                </c:pt>
                <c:pt idx="12">
                  <c:v>11990</c:v>
                </c:pt>
                <c:pt idx="13">
                  <c:v>36341</c:v>
                </c:pt>
                <c:pt idx="14">
                  <c:v>20549</c:v>
                </c:pt>
                <c:pt idx="15">
                  <c:v>11406</c:v>
                </c:pt>
                <c:pt idx="16">
                  <c:v>19670</c:v>
                </c:pt>
                <c:pt idx="17">
                  <c:v>6557</c:v>
                </c:pt>
                <c:pt idx="18">
                  <c:v>16089</c:v>
                </c:pt>
                <c:pt idx="19">
                  <c:v>5911</c:v>
                </c:pt>
                <c:pt idx="20">
                  <c:v>6964</c:v>
                </c:pt>
                <c:pt idx="21">
                  <c:v>19217</c:v>
                </c:pt>
                <c:pt idx="22">
                  <c:v>34978</c:v>
                </c:pt>
                <c:pt idx="23">
                  <c:v>472</c:v>
                </c:pt>
                <c:pt idx="24">
                  <c:v>31980</c:v>
                </c:pt>
                <c:pt idx="25">
                  <c:v>8907</c:v>
                </c:pt>
                <c:pt idx="26">
                  <c:v>5245</c:v>
                </c:pt>
                <c:pt idx="27">
                  <c:v>6703</c:v>
                </c:pt>
                <c:pt idx="28">
                  <c:v>12310</c:v>
                </c:pt>
                <c:pt idx="29">
                  <c:v>2343</c:v>
                </c:pt>
                <c:pt idx="30">
                  <c:v>6648</c:v>
                </c:pt>
                <c:pt idx="31">
                  <c:v>10613</c:v>
                </c:pt>
                <c:pt idx="32">
                  <c:v>37698</c:v>
                </c:pt>
                <c:pt idx="33">
                  <c:v>2907</c:v>
                </c:pt>
                <c:pt idx="34">
                  <c:v>7022</c:v>
                </c:pt>
                <c:pt idx="35">
                  <c:v>27409</c:v>
                </c:pt>
                <c:pt idx="36">
                  <c:v>25336</c:v>
                </c:pt>
                <c:pt idx="37">
                  <c:v>4788</c:v>
                </c:pt>
                <c:pt idx="38">
                  <c:v>3889</c:v>
                </c:pt>
                <c:pt idx="39">
                  <c:v>26363</c:v>
                </c:pt>
                <c:pt idx="40">
                  <c:v>7010</c:v>
                </c:pt>
                <c:pt idx="41">
                  <c:v>4017</c:v>
                </c:pt>
                <c:pt idx="42">
                  <c:v>5245</c:v>
                </c:pt>
                <c:pt idx="43">
                  <c:v>14612</c:v>
                </c:pt>
                <c:pt idx="44">
                  <c:v>28304</c:v>
                </c:pt>
                <c:pt idx="45">
                  <c:v>21046</c:v>
                </c:pt>
                <c:pt idx="46">
                  <c:v>6359</c:v>
                </c:pt>
                <c:pt idx="47">
                  <c:v>8625</c:v>
                </c:pt>
                <c:pt idx="48">
                  <c:v>6248</c:v>
                </c:pt>
                <c:pt idx="49">
                  <c:v>10618</c:v>
                </c:pt>
                <c:pt idx="50">
                  <c:v>2880</c:v>
                </c:pt>
                <c:pt idx="51">
                  <c:v>16719</c:v>
                </c:pt>
                <c:pt idx="52">
                  <c:v>20560</c:v>
                </c:pt>
                <c:pt idx="53">
                  <c:v>8827</c:v>
                </c:pt>
                <c:pt idx="54">
                  <c:v>30543</c:v>
                </c:pt>
                <c:pt idx="55">
                  <c:v>10094</c:v>
                </c:pt>
                <c:pt idx="56">
                  <c:v>10484</c:v>
                </c:pt>
                <c:pt idx="57">
                  <c:v>18363</c:v>
                </c:pt>
                <c:pt idx="58">
                  <c:v>10928</c:v>
                </c:pt>
                <c:pt idx="59">
                  <c:v>6744</c:v>
                </c:pt>
                <c:pt idx="60">
                  <c:v>15224</c:v>
                </c:pt>
                <c:pt idx="61">
                  <c:v>7791</c:v>
                </c:pt>
                <c:pt idx="62">
                  <c:v>26686</c:v>
                </c:pt>
                <c:pt idx="63">
                  <c:v>6250</c:v>
                </c:pt>
                <c:pt idx="64">
                  <c:v>6397</c:v>
                </c:pt>
                <c:pt idx="65">
                  <c:v>9154</c:v>
                </c:pt>
                <c:pt idx="66">
                  <c:v>25740</c:v>
                </c:pt>
                <c:pt idx="67">
                  <c:v>11966</c:v>
                </c:pt>
                <c:pt idx="68">
                  <c:v>8150</c:v>
                </c:pt>
                <c:pt idx="69">
                  <c:v>17142</c:v>
                </c:pt>
                <c:pt idx="70">
                  <c:v>4936</c:v>
                </c:pt>
                <c:pt idx="71">
                  <c:v>17401</c:v>
                </c:pt>
                <c:pt idx="72">
                  <c:v>5240</c:v>
                </c:pt>
                <c:pt idx="73">
                  <c:v>41449</c:v>
                </c:pt>
                <c:pt idx="74">
                  <c:v>3446</c:v>
                </c:pt>
                <c:pt idx="75">
                  <c:v>9439</c:v>
                </c:pt>
                <c:pt idx="76">
                  <c:v>23570</c:v>
                </c:pt>
                <c:pt idx="77">
                  <c:v>7066</c:v>
                </c:pt>
                <c:pt idx="78">
                  <c:v>7544</c:v>
                </c:pt>
                <c:pt idx="79">
                  <c:v>7373</c:v>
                </c:pt>
                <c:pt idx="80">
                  <c:v>6904</c:v>
                </c:pt>
                <c:pt idx="81">
                  <c:v>10003</c:v>
                </c:pt>
                <c:pt idx="82">
                  <c:v>5542</c:v>
                </c:pt>
                <c:pt idx="83">
                  <c:v>36388</c:v>
                </c:pt>
                <c:pt idx="84">
                  <c:v>8268</c:v>
                </c:pt>
                <c:pt idx="85">
                  <c:v>8631</c:v>
                </c:pt>
                <c:pt idx="86">
                  <c:v>9619</c:v>
                </c:pt>
                <c:pt idx="87">
                  <c:v>35562</c:v>
                </c:pt>
                <c:pt idx="88">
                  <c:v>27794</c:v>
                </c:pt>
                <c:pt idx="89">
                  <c:v>10891</c:v>
                </c:pt>
                <c:pt idx="90">
                  <c:v>7059</c:v>
                </c:pt>
                <c:pt idx="91">
                  <c:v>36224</c:v>
                </c:pt>
                <c:pt idx="92">
                  <c:v>2796</c:v>
                </c:pt>
                <c:pt idx="93">
                  <c:v>15935</c:v>
                </c:pt>
                <c:pt idx="94">
                  <c:v>15245</c:v>
                </c:pt>
                <c:pt idx="95">
                  <c:v>5450</c:v>
                </c:pt>
                <c:pt idx="96">
                  <c:v>7053</c:v>
                </c:pt>
                <c:pt idx="97">
                  <c:v>19729</c:v>
                </c:pt>
                <c:pt idx="98">
                  <c:v>7566</c:v>
                </c:pt>
                <c:pt idx="99">
                  <c:v>27919</c:v>
                </c:pt>
                <c:pt idx="100">
                  <c:v>6602</c:v>
                </c:pt>
                <c:pt idx="101">
                  <c:v>3513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1371</c:v>
                </c:pt>
                <c:pt idx="1">
                  <c:v>4065</c:v>
                </c:pt>
                <c:pt idx="2">
                  <c:v>912</c:v>
                </c:pt>
                <c:pt idx="3">
                  <c:v>1847</c:v>
                </c:pt>
                <c:pt idx="4">
                  <c:v>5450</c:v>
                </c:pt>
                <c:pt idx="5">
                  <c:v>6343</c:v>
                </c:pt>
                <c:pt idx="6">
                  <c:v>7767</c:v>
                </c:pt>
                <c:pt idx="7">
                  <c:v>1755</c:v>
                </c:pt>
                <c:pt idx="8">
                  <c:v>1709</c:v>
                </c:pt>
                <c:pt idx="9">
                  <c:v>1927</c:v>
                </c:pt>
                <c:pt idx="10">
                  <c:v>2426</c:v>
                </c:pt>
                <c:pt idx="11">
                  <c:v>1532</c:v>
                </c:pt>
                <c:pt idx="12">
                  <c:v>3667</c:v>
                </c:pt>
                <c:pt idx="13">
                  <c:v>5351</c:v>
                </c:pt>
                <c:pt idx="14">
                  <c:v>4280</c:v>
                </c:pt>
                <c:pt idx="15">
                  <c:v>3632</c:v>
                </c:pt>
                <c:pt idx="16">
                  <c:v>5425</c:v>
                </c:pt>
                <c:pt idx="17">
                  <c:v>2005</c:v>
                </c:pt>
                <c:pt idx="18">
                  <c:v>2717</c:v>
                </c:pt>
                <c:pt idx="19">
                  <c:v>1471</c:v>
                </c:pt>
                <c:pt idx="20">
                  <c:v>2419</c:v>
                </c:pt>
                <c:pt idx="21">
                  <c:v>5312</c:v>
                </c:pt>
                <c:pt idx="22">
                  <c:v>6542</c:v>
                </c:pt>
                <c:pt idx="23">
                  <c:v>166</c:v>
                </c:pt>
                <c:pt idx="24">
                  <c:v>6667</c:v>
                </c:pt>
                <c:pt idx="25">
                  <c:v>1860</c:v>
                </c:pt>
                <c:pt idx="26">
                  <c:v>1196</c:v>
                </c:pt>
                <c:pt idx="27">
                  <c:v>2716</c:v>
                </c:pt>
                <c:pt idx="28">
                  <c:v>4111</c:v>
                </c:pt>
                <c:pt idx="29">
                  <c:v>985</c:v>
                </c:pt>
                <c:pt idx="30">
                  <c:v>2011</c:v>
                </c:pt>
                <c:pt idx="31">
                  <c:v>3318</c:v>
                </c:pt>
                <c:pt idx="32">
                  <c:v>5577</c:v>
                </c:pt>
                <c:pt idx="33">
                  <c:v>1165</c:v>
                </c:pt>
                <c:pt idx="34">
                  <c:v>2870</c:v>
                </c:pt>
                <c:pt idx="35">
                  <c:v>4868</c:v>
                </c:pt>
                <c:pt idx="36">
                  <c:v>5764</c:v>
                </c:pt>
                <c:pt idx="37">
                  <c:v>1835</c:v>
                </c:pt>
                <c:pt idx="38">
                  <c:v>1592</c:v>
                </c:pt>
                <c:pt idx="39">
                  <c:v>4939</c:v>
                </c:pt>
                <c:pt idx="40">
                  <c:v>2517</c:v>
                </c:pt>
                <c:pt idx="41">
                  <c:v>1594</c:v>
                </c:pt>
                <c:pt idx="42">
                  <c:v>1665</c:v>
                </c:pt>
                <c:pt idx="43">
                  <c:v>5030</c:v>
                </c:pt>
                <c:pt idx="44">
                  <c:v>6392</c:v>
                </c:pt>
                <c:pt idx="45">
                  <c:v>4462</c:v>
                </c:pt>
                <c:pt idx="46">
                  <c:v>2004</c:v>
                </c:pt>
                <c:pt idx="47">
                  <c:v>2633</c:v>
                </c:pt>
                <c:pt idx="48">
                  <c:v>2770</c:v>
                </c:pt>
                <c:pt idx="49">
                  <c:v>2320</c:v>
                </c:pt>
                <c:pt idx="50">
                  <c:v>1288</c:v>
                </c:pt>
                <c:pt idx="51">
                  <c:v>3575</c:v>
                </c:pt>
                <c:pt idx="52">
                  <c:v>4718</c:v>
                </c:pt>
                <c:pt idx="53">
                  <c:v>3347</c:v>
                </c:pt>
                <c:pt idx="54">
                  <c:v>7588</c:v>
                </c:pt>
                <c:pt idx="55">
                  <c:v>3325</c:v>
                </c:pt>
                <c:pt idx="56">
                  <c:v>2100</c:v>
                </c:pt>
                <c:pt idx="57">
                  <c:v>3712</c:v>
                </c:pt>
                <c:pt idx="58">
                  <c:v>3463</c:v>
                </c:pt>
                <c:pt idx="59">
                  <c:v>2590</c:v>
                </c:pt>
                <c:pt idx="60">
                  <c:v>2779</c:v>
                </c:pt>
                <c:pt idx="61">
                  <c:v>2266</c:v>
                </c:pt>
                <c:pt idx="62">
                  <c:v>4823</c:v>
                </c:pt>
                <c:pt idx="63">
                  <c:v>1978</c:v>
                </c:pt>
                <c:pt idx="64">
                  <c:v>2469</c:v>
                </c:pt>
                <c:pt idx="65">
                  <c:v>2858</c:v>
                </c:pt>
                <c:pt idx="66">
                  <c:v>2869</c:v>
                </c:pt>
                <c:pt idx="67">
                  <c:v>3887</c:v>
                </c:pt>
                <c:pt idx="68">
                  <c:v>2536</c:v>
                </c:pt>
                <c:pt idx="69">
                  <c:v>2919</c:v>
                </c:pt>
                <c:pt idx="70">
                  <c:v>2003</c:v>
                </c:pt>
                <c:pt idx="71">
                  <c:v>3561</c:v>
                </c:pt>
                <c:pt idx="72">
                  <c:v>1993</c:v>
                </c:pt>
                <c:pt idx="73">
                  <c:v>7550</c:v>
                </c:pt>
                <c:pt idx="74">
                  <c:v>1147</c:v>
                </c:pt>
                <c:pt idx="75">
                  <c:v>2762</c:v>
                </c:pt>
                <c:pt idx="76">
                  <c:v>6248</c:v>
                </c:pt>
                <c:pt idx="77">
                  <c:v>1868</c:v>
                </c:pt>
                <c:pt idx="78">
                  <c:v>2497</c:v>
                </c:pt>
                <c:pt idx="79">
                  <c:v>2061</c:v>
                </c:pt>
                <c:pt idx="80">
                  <c:v>2184</c:v>
                </c:pt>
                <c:pt idx="81">
                  <c:v>3059</c:v>
                </c:pt>
                <c:pt idx="82">
                  <c:v>1124</c:v>
                </c:pt>
                <c:pt idx="83">
                  <c:v>7198</c:v>
                </c:pt>
                <c:pt idx="84">
                  <c:v>2530</c:v>
                </c:pt>
                <c:pt idx="85">
                  <c:v>3423</c:v>
                </c:pt>
                <c:pt idx="86">
                  <c:v>2035</c:v>
                </c:pt>
                <c:pt idx="87">
                  <c:v>6345</c:v>
                </c:pt>
                <c:pt idx="88">
                  <c:v>5941</c:v>
                </c:pt>
                <c:pt idx="89">
                  <c:v>2773</c:v>
                </c:pt>
                <c:pt idx="90">
                  <c:v>1299</c:v>
                </c:pt>
                <c:pt idx="91">
                  <c:v>4759</c:v>
                </c:pt>
                <c:pt idx="92">
                  <c:v>917</c:v>
                </c:pt>
                <c:pt idx="93">
                  <c:v>4814</c:v>
                </c:pt>
                <c:pt idx="94">
                  <c:v>4092</c:v>
                </c:pt>
                <c:pt idx="95">
                  <c:v>1731</c:v>
                </c:pt>
                <c:pt idx="96">
                  <c:v>1573</c:v>
                </c:pt>
                <c:pt idx="97">
                  <c:v>1870</c:v>
                </c:pt>
                <c:pt idx="98">
                  <c:v>2855</c:v>
                </c:pt>
                <c:pt idx="99">
                  <c:v>5330</c:v>
                </c:pt>
                <c:pt idx="100">
                  <c:v>2836</c:v>
                </c:pt>
                <c:pt idx="101">
                  <c:v>1127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252928"/>
        <c:axId val="202253712"/>
      </c:scatterChart>
      <c:valAx>
        <c:axId val="20225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 altLang="en-US" dirty="0" smtClean="0"/>
                  <a:t>化合物数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02253712"/>
        <c:crosses val="autoZero"/>
        <c:crossBetween val="midCat"/>
      </c:valAx>
      <c:valAx>
        <c:axId val="20225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 altLang="en-US" dirty="0" smtClean="0"/>
                  <a:t>フラグメント種類数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02252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Sheet4!$R$5:$R$14</c:f>
              <c:numCache>
                <c:formatCode>General</c:formatCode>
                <c:ptCount val="10"/>
                <c:pt idx="0">
                  <c:v>-8.7050099999999997</c:v>
                </c:pt>
                <c:pt idx="1">
                  <c:v>-8.9872700000000005</c:v>
                </c:pt>
                <c:pt idx="2">
                  <c:v>-7.9816200000000004</c:v>
                </c:pt>
                <c:pt idx="3">
                  <c:v>-7.1244399999999999</c:v>
                </c:pt>
                <c:pt idx="4">
                  <c:v>-6.9272400000000003</c:v>
                </c:pt>
                <c:pt idx="5">
                  <c:v>-6.97018</c:v>
                </c:pt>
                <c:pt idx="6">
                  <c:v>-6.1828799999999999</c:v>
                </c:pt>
                <c:pt idx="7">
                  <c:v>-3.61998</c:v>
                </c:pt>
                <c:pt idx="8">
                  <c:v>-3.4703900000000001</c:v>
                </c:pt>
                <c:pt idx="9">
                  <c:v>-3.39724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Sheet4!$S$5:$S$14</c:f>
              <c:numCache>
                <c:formatCode>General</c:formatCode>
                <c:ptCount val="10"/>
                <c:pt idx="0">
                  <c:v>-5.2692199999999998</c:v>
                </c:pt>
                <c:pt idx="1">
                  <c:v>-4.68879</c:v>
                </c:pt>
                <c:pt idx="2">
                  <c:v>-5.1973399999999996</c:v>
                </c:pt>
                <c:pt idx="3">
                  <c:v>-5.0763299999999996</c:v>
                </c:pt>
                <c:pt idx="4">
                  <c:v>-5.8401899999999998</c:v>
                </c:pt>
                <c:pt idx="5">
                  <c:v>-4.7264699999999999</c:v>
                </c:pt>
                <c:pt idx="6">
                  <c:v>-4.9302200000000003</c:v>
                </c:pt>
                <c:pt idx="7">
                  <c:v>-4.8726799999999999</c:v>
                </c:pt>
                <c:pt idx="8">
                  <c:v>-6.0051500000000004</c:v>
                </c:pt>
                <c:pt idx="9">
                  <c:v>-5.4411699999999996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025536"/>
        <c:axId val="384025928"/>
      </c:barChart>
      <c:catAx>
        <c:axId val="384025536"/>
        <c:scaling>
          <c:orientation val="minMax"/>
        </c:scaling>
        <c:delete val="1"/>
        <c:axPos val="t"/>
        <c:majorTickMark val="none"/>
        <c:minorTickMark val="none"/>
        <c:tickLblPos val="nextTo"/>
        <c:crossAx val="384025928"/>
        <c:crosses val="autoZero"/>
        <c:auto val="1"/>
        <c:lblAlgn val="ctr"/>
        <c:lblOffset val="100"/>
        <c:noMultiLvlLbl val="0"/>
      </c:catAx>
      <c:valAx>
        <c:axId val="384025928"/>
        <c:scaling>
          <c:orientation val="maxMin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402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7.3</c:v>
                </c:pt>
                <c:pt idx="1">
                  <c:v>6.8</c:v>
                </c:pt>
                <c:pt idx="2">
                  <c:v>5.9</c:v>
                </c:pt>
                <c:pt idx="3">
                  <c:v>6.7</c:v>
                </c:pt>
                <c:pt idx="4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026712"/>
        <c:axId val="198514800"/>
      </c:barChart>
      <c:catAx>
        <c:axId val="384026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514800"/>
        <c:crosses val="autoZero"/>
        <c:auto val="1"/>
        <c:lblAlgn val="ctr"/>
        <c:lblOffset val="100"/>
        <c:noMultiLvlLbl val="0"/>
      </c:catAx>
      <c:valAx>
        <c:axId val="198514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840267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812CC-7290-4B65-B53B-98058E77EB5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17AB7-87F7-4CCC-927D-D75311DFD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73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621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45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868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9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1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5042854"/>
            <a:ext cx="9601200" cy="2318068"/>
          </a:xfrm>
        </p:spPr>
        <p:txBody>
          <a:bodyPr/>
          <a:lstStyle>
            <a:lvl1pPr marL="0" indent="0" algn="ctr">
              <a:buNone/>
              <a:defRPr sz="3361"/>
            </a:lvl1pPr>
            <a:lvl2pPr marL="640118" indent="0" algn="ctr">
              <a:buNone/>
              <a:defRPr sz="2801"/>
            </a:lvl2pPr>
            <a:lvl3pPr marL="1280236" indent="0" algn="ctr">
              <a:buNone/>
              <a:defRPr sz="2520"/>
            </a:lvl3pPr>
            <a:lvl4pPr marL="1920355" indent="0" algn="ctr">
              <a:buNone/>
              <a:defRPr sz="2241"/>
            </a:lvl4pPr>
            <a:lvl5pPr marL="2560473" indent="0" algn="ctr">
              <a:buNone/>
              <a:defRPr sz="2241"/>
            </a:lvl5pPr>
            <a:lvl6pPr marL="3200591" indent="0" algn="ctr">
              <a:buNone/>
              <a:defRPr sz="2241"/>
            </a:lvl6pPr>
            <a:lvl7pPr marL="3840709" indent="0" algn="ctr">
              <a:buNone/>
              <a:defRPr sz="2241"/>
            </a:lvl7pPr>
            <a:lvl8pPr marL="4480827" indent="0" algn="ctr">
              <a:buNone/>
              <a:defRPr sz="2241"/>
            </a:lvl8pPr>
            <a:lvl9pPr marL="5120946" indent="0" algn="ctr">
              <a:buNone/>
              <a:defRPr sz="224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71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99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5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4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34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5" y="2393635"/>
            <a:ext cx="11041379" cy="399383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5" y="6425251"/>
            <a:ext cx="11041379" cy="2100261"/>
          </a:xfrm>
        </p:spPr>
        <p:txBody>
          <a:bodyPr/>
          <a:lstStyle>
            <a:lvl1pPr marL="0" indent="0">
              <a:buNone/>
              <a:defRPr sz="3361">
                <a:solidFill>
                  <a:schemeClr val="tx1"/>
                </a:solidFill>
              </a:defRPr>
            </a:lvl1pPr>
            <a:lvl2pPr marL="640118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2pPr>
            <a:lvl3pPr marL="128023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355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4pPr>
            <a:lvl5pPr marL="2560473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5pPr>
            <a:lvl6pPr marL="3200591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6pPr>
            <a:lvl7pPr marL="384070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7pPr>
            <a:lvl8pPr marL="4480827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8pPr>
            <a:lvl9pPr marL="5120946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8"/>
            <a:ext cx="11041379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5" cy="1153477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118" indent="0">
              <a:buNone/>
              <a:defRPr sz="2801" b="1"/>
            </a:lvl2pPr>
            <a:lvl3pPr marL="1280236" indent="0">
              <a:buNone/>
              <a:defRPr sz="2520" b="1"/>
            </a:lvl3pPr>
            <a:lvl4pPr marL="1920355" indent="0">
              <a:buNone/>
              <a:defRPr sz="2241" b="1"/>
            </a:lvl4pPr>
            <a:lvl5pPr marL="2560473" indent="0">
              <a:buNone/>
              <a:defRPr sz="2241" b="1"/>
            </a:lvl5pPr>
            <a:lvl6pPr marL="3200591" indent="0">
              <a:buNone/>
              <a:defRPr sz="2241" b="1"/>
            </a:lvl6pPr>
            <a:lvl7pPr marL="3840709" indent="0">
              <a:buNone/>
              <a:defRPr sz="2241" b="1"/>
            </a:lvl7pPr>
            <a:lvl8pPr marL="4480827" indent="0">
              <a:buNone/>
              <a:defRPr sz="2241" b="1"/>
            </a:lvl8pPr>
            <a:lvl9pPr marL="5120946" indent="0">
              <a:buNone/>
              <a:defRPr sz="224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5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30"/>
            <a:ext cx="5442348" cy="1153477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118" indent="0">
              <a:buNone/>
              <a:defRPr sz="2801" b="1"/>
            </a:lvl2pPr>
            <a:lvl3pPr marL="1280236" indent="0">
              <a:buNone/>
              <a:defRPr sz="2520" b="1"/>
            </a:lvl3pPr>
            <a:lvl4pPr marL="1920355" indent="0">
              <a:buNone/>
              <a:defRPr sz="2241" b="1"/>
            </a:lvl4pPr>
            <a:lvl5pPr marL="2560473" indent="0">
              <a:buNone/>
              <a:defRPr sz="2241" b="1"/>
            </a:lvl5pPr>
            <a:lvl6pPr marL="3200591" indent="0">
              <a:buNone/>
              <a:defRPr sz="2241" b="1"/>
            </a:lvl6pPr>
            <a:lvl7pPr marL="3840709" indent="0">
              <a:buNone/>
              <a:defRPr sz="2241" b="1"/>
            </a:lvl7pPr>
            <a:lvl8pPr marL="4480827" indent="0">
              <a:buNone/>
              <a:defRPr sz="2241" b="1"/>
            </a:lvl8pPr>
            <a:lvl9pPr marL="5120946" indent="0">
              <a:buNone/>
              <a:defRPr sz="224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7"/>
            <a:ext cx="5442348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0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0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50" cy="2240281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6"/>
            <a:ext cx="6480810" cy="6823076"/>
          </a:xfrm>
        </p:spPr>
        <p:txBody>
          <a:bodyPr/>
          <a:lstStyle>
            <a:lvl1pPr>
              <a:defRPr sz="4481"/>
            </a:lvl1pPr>
            <a:lvl2pPr>
              <a:defRPr sz="3921"/>
            </a:lvl2pPr>
            <a:lvl3pPr>
              <a:defRPr sz="3361"/>
            </a:lvl3pPr>
            <a:lvl4pPr>
              <a:defRPr sz="2801"/>
            </a:lvl4pPr>
            <a:lvl5pPr>
              <a:defRPr sz="2801"/>
            </a:lvl5pPr>
            <a:lvl6pPr>
              <a:defRPr sz="2801"/>
            </a:lvl6pPr>
            <a:lvl7pPr>
              <a:defRPr sz="2801"/>
            </a:lvl7pPr>
            <a:lvl8pPr>
              <a:defRPr sz="2801"/>
            </a:lvl8pPr>
            <a:lvl9pPr>
              <a:defRPr sz="280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2"/>
            <a:ext cx="4128850" cy="5336222"/>
          </a:xfrm>
        </p:spPr>
        <p:txBody>
          <a:bodyPr/>
          <a:lstStyle>
            <a:lvl1pPr marL="0" indent="0">
              <a:buNone/>
              <a:defRPr sz="2241"/>
            </a:lvl1pPr>
            <a:lvl2pPr marL="640118" indent="0">
              <a:buNone/>
              <a:defRPr sz="1960"/>
            </a:lvl2pPr>
            <a:lvl3pPr marL="1280236" indent="0">
              <a:buNone/>
              <a:defRPr sz="1680"/>
            </a:lvl3pPr>
            <a:lvl4pPr marL="1920355" indent="0">
              <a:buNone/>
              <a:defRPr sz="1399"/>
            </a:lvl4pPr>
            <a:lvl5pPr marL="2560473" indent="0">
              <a:buNone/>
              <a:defRPr sz="1399"/>
            </a:lvl5pPr>
            <a:lvl6pPr marL="3200591" indent="0">
              <a:buNone/>
              <a:defRPr sz="1399"/>
            </a:lvl6pPr>
            <a:lvl7pPr marL="3840709" indent="0">
              <a:buNone/>
              <a:defRPr sz="1399"/>
            </a:lvl7pPr>
            <a:lvl8pPr marL="4480827" indent="0">
              <a:buNone/>
              <a:defRPr sz="1399"/>
            </a:lvl8pPr>
            <a:lvl9pPr marL="5120946" indent="0">
              <a:buNone/>
              <a:defRPr sz="13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8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50" cy="2240281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6"/>
            <a:ext cx="6480810" cy="6823076"/>
          </a:xfrm>
        </p:spPr>
        <p:txBody>
          <a:bodyPr anchor="t"/>
          <a:lstStyle>
            <a:lvl1pPr marL="0" indent="0">
              <a:buNone/>
              <a:defRPr sz="4481"/>
            </a:lvl1pPr>
            <a:lvl2pPr marL="640118" indent="0">
              <a:buNone/>
              <a:defRPr sz="3921"/>
            </a:lvl2pPr>
            <a:lvl3pPr marL="1280236" indent="0">
              <a:buNone/>
              <a:defRPr sz="3361"/>
            </a:lvl3pPr>
            <a:lvl4pPr marL="1920355" indent="0">
              <a:buNone/>
              <a:defRPr sz="2801"/>
            </a:lvl4pPr>
            <a:lvl5pPr marL="2560473" indent="0">
              <a:buNone/>
              <a:defRPr sz="2801"/>
            </a:lvl5pPr>
            <a:lvl6pPr marL="3200591" indent="0">
              <a:buNone/>
              <a:defRPr sz="2801"/>
            </a:lvl6pPr>
            <a:lvl7pPr marL="3840709" indent="0">
              <a:buNone/>
              <a:defRPr sz="2801"/>
            </a:lvl7pPr>
            <a:lvl8pPr marL="4480827" indent="0">
              <a:buNone/>
              <a:defRPr sz="2801"/>
            </a:lvl8pPr>
            <a:lvl9pPr marL="5120946" indent="0">
              <a:buNone/>
              <a:defRPr sz="280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2"/>
            <a:ext cx="4128850" cy="5336222"/>
          </a:xfrm>
        </p:spPr>
        <p:txBody>
          <a:bodyPr/>
          <a:lstStyle>
            <a:lvl1pPr marL="0" indent="0">
              <a:buNone/>
              <a:defRPr sz="2241"/>
            </a:lvl1pPr>
            <a:lvl2pPr marL="640118" indent="0">
              <a:buNone/>
              <a:defRPr sz="1960"/>
            </a:lvl2pPr>
            <a:lvl3pPr marL="1280236" indent="0">
              <a:buNone/>
              <a:defRPr sz="1680"/>
            </a:lvl3pPr>
            <a:lvl4pPr marL="1920355" indent="0">
              <a:buNone/>
              <a:defRPr sz="1399"/>
            </a:lvl4pPr>
            <a:lvl5pPr marL="2560473" indent="0">
              <a:buNone/>
              <a:defRPr sz="1399"/>
            </a:lvl5pPr>
            <a:lvl6pPr marL="3200591" indent="0">
              <a:buNone/>
              <a:defRPr sz="1399"/>
            </a:lvl6pPr>
            <a:lvl7pPr marL="3840709" indent="0">
              <a:buNone/>
              <a:defRPr sz="1399"/>
            </a:lvl7pPr>
            <a:lvl8pPr marL="4480827" indent="0">
              <a:buNone/>
              <a:defRPr sz="1399"/>
            </a:lvl8pPr>
            <a:lvl9pPr marL="5120946" indent="0">
              <a:buNone/>
              <a:defRPr sz="13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8"/>
            <a:ext cx="11041379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79" cy="609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5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8778-03C6-445E-94D6-07F9B09007F0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5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EAD3-638A-4E4D-B208-FD7B33DEA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236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58" indent="-320058" algn="l" defTabSz="1280236" rtl="0" eaLnBrk="1" latinLnBrk="0" hangingPunct="1">
        <a:lnSpc>
          <a:spcPct val="90000"/>
        </a:lnSpc>
        <a:spcBef>
          <a:spcPts val="1399"/>
        </a:spcBef>
        <a:buFont typeface="Arial" panose="020B0604020202020204" pitchFamily="34" charset="0"/>
        <a:buChar char="•"/>
        <a:defRPr kumimoji="1" sz="3921" kern="1200">
          <a:solidFill>
            <a:schemeClr val="tx1"/>
          </a:solidFill>
          <a:latin typeface="+mn-lt"/>
          <a:ea typeface="+mn-ea"/>
          <a:cs typeface="+mn-cs"/>
        </a:defRPr>
      </a:lvl1pPr>
      <a:lvl2pPr marL="960176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3361" kern="1200">
          <a:solidFill>
            <a:schemeClr val="tx1"/>
          </a:solidFill>
          <a:latin typeface="+mn-lt"/>
          <a:ea typeface="+mn-ea"/>
          <a:cs typeface="+mn-cs"/>
        </a:defRPr>
      </a:lvl2pPr>
      <a:lvl3pPr marL="1600295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3pPr>
      <a:lvl4pPr marL="2240413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531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649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768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86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1004" indent="-320058" algn="l" defTabSz="1280236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118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236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355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473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591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709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827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946" algn="l" defTabSz="1280236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hart" Target="../charts/chart3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42079"/>
              </p:ext>
            </p:extLst>
          </p:nvPr>
        </p:nvGraphicFramePr>
        <p:xfrm>
          <a:off x="1009659" y="741684"/>
          <a:ext cx="2265996" cy="5022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3592"/>
                <a:gridCol w="1462404"/>
              </a:tblGrid>
              <a:tr h="760886">
                <a:tc>
                  <a:txBody>
                    <a:bodyPr/>
                    <a:lstStyle/>
                    <a:p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スコア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 </a:t>
                      </a:r>
                      <a:r>
                        <a:rPr kumimoji="1" lang="en-US" altLang="ja-JP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負例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-3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-10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</a:tbl>
          </a:graphicData>
        </a:graphic>
      </p:graphicFrame>
      <p:sp>
        <p:nvSpPr>
          <p:cNvPr id="13" name="右矢印 12"/>
          <p:cNvSpPr/>
          <p:nvPr/>
        </p:nvSpPr>
        <p:spPr>
          <a:xfrm>
            <a:off x="3478534" y="2526022"/>
            <a:ext cx="929638" cy="5105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2" rIns="91439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2053"/>
              </p:ext>
            </p:extLst>
          </p:nvPr>
        </p:nvGraphicFramePr>
        <p:xfrm>
          <a:off x="4611056" y="556263"/>
          <a:ext cx="2811468" cy="64528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681"/>
                <a:gridCol w="795655"/>
                <a:gridCol w="786132"/>
              </a:tblGrid>
              <a:tr h="7608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閾値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TP</a:t>
                      </a:r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率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FP</a:t>
                      </a:r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率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7608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ja-JP" altLang="en-US" sz="2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0.2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0.2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0.2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0.2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0.6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0.2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0.6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　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0.8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7608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-3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0.6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7608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-3</a:t>
                      </a:r>
                      <a:r>
                        <a:rPr lang="ja-JP" altLang="en-US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210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~-10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0.8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-10 ~</a:t>
                      </a:r>
                      <a:endParaRPr lang="en-US" altLang="ja-JP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lang="ja-JP" altLang="en-US" sz="2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lang="ja-JP" alt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</a:tbl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86248922"/>
              </p:ext>
            </p:extLst>
          </p:nvPr>
        </p:nvGraphicFramePr>
        <p:xfrm>
          <a:off x="7572376" y="556262"/>
          <a:ext cx="4437912" cy="426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8911409" y="4544682"/>
            <a:ext cx="1709122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ROC-AUC</a:t>
            </a:r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1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0.76</a:t>
            </a:r>
            <a:endParaRPr lang="ja-JP" altLang="en-US" sz="101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pptTeX_Preamble" descr="\documentclass[12pt]{article}&#10;\pagestyle{empty}&#10;\usepackage{amsmath}&#10;\usepackage[dvips]{color}"/>
          <p:cNvSpPr txBox="1"/>
          <p:nvPr/>
        </p:nvSpPr>
        <p:spPr>
          <a:xfrm>
            <a:off x="-1651000" y="-635000"/>
            <a:ext cx="1651000" cy="247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ja-JP" altLang="en-US" sz="1010"/>
          </a:p>
        </p:txBody>
      </p:sp>
    </p:spTree>
    <p:extLst>
      <p:ext uri="{BB962C8B-B14F-4D97-AF65-F5344CB8AC3E}">
        <p14:creationId xmlns:p14="http://schemas.microsoft.com/office/powerpoint/2010/main" val="9270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30602"/>
                  </p:ext>
                </p:extLst>
              </p:nvPr>
            </p:nvGraphicFramePr>
            <p:xfrm>
              <a:off x="1273395" y="1780808"/>
              <a:ext cx="2412356" cy="2635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2796"/>
                    <a:gridCol w="775017"/>
                    <a:gridCol w="784543"/>
                  </a:tblGrid>
                  <a:tr h="37084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dirty="0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dirty="0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30602"/>
                  </p:ext>
                </p:extLst>
              </p:nvPr>
            </p:nvGraphicFramePr>
            <p:xfrm>
              <a:off x="1273395" y="1780808"/>
              <a:ext cx="2412356" cy="2635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2796"/>
                    <a:gridCol w="775017"/>
                    <a:gridCol w="784543"/>
                  </a:tblGrid>
                  <a:tr h="475488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10156" t="-1282" r="-103906" b="-4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8527" t="-1282" r="-3101" b="-461538"/>
                          </a:stretch>
                        </a:blip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791201"/>
                  </p:ext>
                </p:extLst>
              </p:nvPr>
            </p:nvGraphicFramePr>
            <p:xfrm>
              <a:off x="6157332" y="1780808"/>
              <a:ext cx="4383923" cy="2635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6344"/>
                    <a:gridCol w="1140143"/>
                    <a:gridCol w="1140143"/>
                    <a:gridCol w="1197293"/>
                  </a:tblGrid>
                  <a:tr h="37084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dirty="0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dirty="0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r>
                            <a:rPr lang="ja-JP" altLang="en-US" dirty="0" smtClean="0"/>
                            <a:t>和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0.27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0.27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1.22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-1.34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-0.12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-1.22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1.07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-0.15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791201"/>
                  </p:ext>
                </p:extLst>
              </p:nvPr>
            </p:nvGraphicFramePr>
            <p:xfrm>
              <a:off x="6157332" y="1780808"/>
              <a:ext cx="4383923" cy="26354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6344"/>
                    <a:gridCol w="1140143"/>
                    <a:gridCol w="1140143"/>
                    <a:gridCol w="1197293"/>
                  </a:tblGrid>
                  <a:tr h="475488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80214" t="-11538" r="-207487" b="-4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0214" t="-11538" r="-107487" b="-46153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b="1" kern="1200">
                              <a:solidFill>
                                <a:schemeClr val="lt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r>
                            <a:rPr lang="ja-JP" altLang="en-US" dirty="0" smtClean="0"/>
                            <a:t>和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/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0.27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0.27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1.22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-1.34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-0.12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20000"/>
                          </a:srgbClr>
                        </a:solidFill>
                      </a:tcPr>
                    </a:tc>
                  </a:tr>
                  <a:tr h="720000"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-1.22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 smtClean="0"/>
                            <a:t>1.07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1pPr>
                          <a:lvl2pPr marL="457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2pPr>
                          <a:lvl3pPr marL="914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3pPr>
                          <a:lvl4pPr marL="1371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4pPr>
                          <a:lvl5pPr marL="18288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5pPr>
                          <a:lvl6pPr marL="22860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6pPr>
                          <a:lvl7pPr marL="27432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7pPr>
                          <a:lvl8pPr marL="32004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8pPr>
                          <a:lvl9pPr marL="3657600" algn="l" defTabSz="1280160" rtl="0" eaLnBrk="1" latinLnBrk="0" hangingPunct="1">
                            <a:defRPr kumimoji="1" sz="2520" kern="1200">
                              <a:solidFill>
                                <a:schemeClr val="dk1"/>
                              </a:solidFill>
                              <a:latin typeface="Meiryo UI"/>
                              <a:ea typeface="Meiryo UI"/>
                            </a:defRPr>
                          </a:lvl9pPr>
                        </a:lstStyle>
                        <a:p>
                          <a:pPr algn="r"/>
                          <a:r>
                            <a:rPr lang="en-US" b="1" dirty="0" smtClean="0"/>
                            <a:t>-0.15</a:t>
                          </a:r>
                          <a:endParaRPr lang="en-US" b="1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27CA3">
                            <a:tint val="4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右矢印 13"/>
          <p:cNvSpPr/>
          <p:nvPr/>
        </p:nvSpPr>
        <p:spPr>
          <a:xfrm>
            <a:off x="4114256" y="2839921"/>
            <a:ext cx="1581268" cy="747680"/>
          </a:xfrm>
          <a:prstGeom prst="rightArrow">
            <a:avLst/>
          </a:prstGeom>
          <a:solidFill>
            <a:srgbClr val="9FB8CD"/>
          </a:solidFill>
          <a:ln w="19050" cap="flat" cmpd="sng" algn="ctr">
            <a:solidFill>
              <a:srgbClr val="9FB8C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1787">
            <a:off x="1257472" y="3654903"/>
            <a:ext cx="935042" cy="7012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9" y="2904071"/>
            <a:ext cx="1042584" cy="78194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1787">
            <a:off x="6171329" y="3654903"/>
            <a:ext cx="935042" cy="7012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96" y="2904071"/>
            <a:ext cx="1042584" cy="78194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7896" r="22826" b="33295"/>
          <a:stretch/>
        </p:blipFill>
        <p:spPr>
          <a:xfrm>
            <a:off x="1283886" y="2336546"/>
            <a:ext cx="835182" cy="46565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7896" r="22826" b="33295"/>
          <a:stretch/>
        </p:blipFill>
        <p:spPr>
          <a:xfrm>
            <a:off x="6171665" y="2336546"/>
            <a:ext cx="835182" cy="465654"/>
          </a:xfrm>
          <a:prstGeom prst="rect">
            <a:avLst/>
          </a:prstGeom>
        </p:spPr>
      </p:pic>
      <p:pic>
        <p:nvPicPr>
          <p:cNvPr id="3" name="図 2" descr="%pptTeX&#10;\begin{document}&#10;\begin{align*}&#10;z\mathchar`-score = \frac{x-\mu}{\sigma}&#10;\end{align*}&#10;\end{document}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27" y="1980424"/>
            <a:ext cx="2216353" cy="5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/>
          <p:cNvCxnSpPr/>
          <p:nvPr/>
        </p:nvCxnSpPr>
        <p:spPr>
          <a:xfrm>
            <a:off x="4716203" y="6281834"/>
            <a:ext cx="1127304" cy="0"/>
          </a:xfrm>
          <a:prstGeom prst="straightConnector1">
            <a:avLst/>
          </a:prstGeom>
          <a:noFill/>
          <a:ln w="76200" cap="flat" cmpd="sng" algn="ctr">
            <a:solidFill>
              <a:srgbClr val="727CA3"/>
            </a:solidFill>
            <a:prstDash val="solid"/>
            <a:tailEnd type="triangle"/>
          </a:ln>
          <a:effectLst/>
        </p:spPr>
      </p:cxnSp>
      <p:grpSp>
        <p:nvGrpSpPr>
          <p:cNvPr id="264" name="グループ化 263"/>
          <p:cNvGrpSpPr/>
          <p:nvPr/>
        </p:nvGrpSpPr>
        <p:grpSpPr>
          <a:xfrm>
            <a:off x="1216419" y="5188669"/>
            <a:ext cx="3231502" cy="2041670"/>
            <a:chOff x="7181890" y="485300"/>
            <a:chExt cx="2830393" cy="1788249"/>
          </a:xfrm>
        </p:grpSpPr>
        <p:grpSp>
          <p:nvGrpSpPr>
            <p:cNvPr id="265" name="グループ化 264"/>
            <p:cNvGrpSpPr/>
            <p:nvPr/>
          </p:nvGrpSpPr>
          <p:grpSpPr>
            <a:xfrm>
              <a:off x="7181890" y="540199"/>
              <a:ext cx="2779174" cy="1733350"/>
              <a:chOff x="7719908" y="1472931"/>
              <a:chExt cx="2779174" cy="1733350"/>
            </a:xfrm>
          </p:grpSpPr>
          <p:sp>
            <p:nvSpPr>
              <p:cNvPr id="271" name="フローチャート: 磁気ディスク 270"/>
              <p:cNvSpPr/>
              <p:nvPr/>
            </p:nvSpPr>
            <p:spPr>
              <a:xfrm>
                <a:off x="7719908" y="1472931"/>
                <a:ext cx="2779174" cy="1714018"/>
              </a:xfrm>
              <a:prstGeom prst="flowChartMagneticDisk">
                <a:avLst/>
              </a:prstGeom>
              <a:solidFill>
                <a:srgbClr val="FFF7AB"/>
              </a:solidFill>
              <a:ln w="19050" cap="flat" cmpd="sng" algn="ctr">
                <a:solidFill>
                  <a:srgbClr val="FADA7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801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392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272" name="図 2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83622">
                <a:off x="8127635" y="1897035"/>
                <a:ext cx="1080452" cy="810339"/>
              </a:xfrm>
              <a:prstGeom prst="rect">
                <a:avLst/>
              </a:prstGeom>
            </p:spPr>
          </p:pic>
          <p:pic>
            <p:nvPicPr>
              <p:cNvPr id="273" name="図 2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80231">
                <a:off x="7621361" y="2026319"/>
                <a:ext cx="889867" cy="667400"/>
              </a:xfrm>
              <a:prstGeom prst="rect">
                <a:avLst/>
              </a:prstGeom>
            </p:spPr>
          </p:pic>
          <p:pic>
            <p:nvPicPr>
              <p:cNvPr id="274" name="図 2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92335">
                <a:off x="8258803" y="2490429"/>
                <a:ext cx="818116" cy="613587"/>
              </a:xfrm>
              <a:prstGeom prst="rect">
                <a:avLst/>
              </a:prstGeom>
            </p:spPr>
          </p:pic>
        </p:grpSp>
        <p:pic>
          <p:nvPicPr>
            <p:cNvPr id="266" name="図 2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504" y="1448198"/>
              <a:ext cx="1017797" cy="763348"/>
            </a:xfrm>
            <a:prstGeom prst="rect">
              <a:avLst/>
            </a:prstGeom>
          </p:spPr>
        </p:pic>
        <p:pic>
          <p:nvPicPr>
            <p:cNvPr id="267" name="図 2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81999">
              <a:off x="8994486" y="850888"/>
              <a:ext cx="1017797" cy="763348"/>
            </a:xfrm>
            <a:prstGeom prst="rect">
              <a:avLst/>
            </a:prstGeom>
          </p:spPr>
        </p:pic>
        <p:pic>
          <p:nvPicPr>
            <p:cNvPr id="268" name="図 2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999" y="491601"/>
              <a:ext cx="1017797" cy="763348"/>
            </a:xfrm>
            <a:prstGeom prst="rect">
              <a:avLst/>
            </a:prstGeom>
          </p:spPr>
        </p:pic>
        <p:pic>
          <p:nvPicPr>
            <p:cNvPr id="269" name="図 2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0381">
              <a:off x="8936124" y="1482816"/>
              <a:ext cx="1017797" cy="763348"/>
            </a:xfrm>
            <a:prstGeom prst="rect">
              <a:avLst/>
            </a:prstGeom>
          </p:spPr>
        </p:pic>
        <p:pic>
          <p:nvPicPr>
            <p:cNvPr id="270" name="図 2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51561">
              <a:off x="8504901" y="612525"/>
              <a:ext cx="1017797" cy="763348"/>
            </a:xfrm>
            <a:prstGeom prst="rect">
              <a:avLst/>
            </a:prstGeom>
          </p:spPr>
        </p:pic>
      </p:grpSp>
      <p:grpSp>
        <p:nvGrpSpPr>
          <p:cNvPr id="275" name="グループ化 274"/>
          <p:cNvGrpSpPr/>
          <p:nvPr/>
        </p:nvGrpSpPr>
        <p:grpSpPr>
          <a:xfrm>
            <a:off x="9856438" y="5753951"/>
            <a:ext cx="1211224" cy="1131861"/>
            <a:chOff x="7881464" y="732562"/>
            <a:chExt cx="1380027" cy="1289604"/>
          </a:xfrm>
        </p:grpSpPr>
        <p:grpSp>
          <p:nvGrpSpPr>
            <p:cNvPr id="276" name="グループ化 275"/>
            <p:cNvGrpSpPr/>
            <p:nvPr/>
          </p:nvGrpSpPr>
          <p:grpSpPr>
            <a:xfrm>
              <a:off x="7881464" y="732562"/>
              <a:ext cx="1380027" cy="1289604"/>
              <a:chOff x="8419482" y="1665294"/>
              <a:chExt cx="1380027" cy="1289604"/>
            </a:xfrm>
          </p:grpSpPr>
          <p:sp>
            <p:nvSpPr>
              <p:cNvPr id="278" name="フローチャート: 磁気ディスク 277"/>
              <p:cNvSpPr/>
              <p:nvPr/>
            </p:nvSpPr>
            <p:spPr>
              <a:xfrm>
                <a:off x="8419482" y="1704984"/>
                <a:ext cx="1380027" cy="1249914"/>
              </a:xfrm>
              <a:prstGeom prst="flowChartMagneticDisk">
                <a:avLst/>
              </a:prstGeom>
              <a:solidFill>
                <a:srgbClr val="E1E7A7"/>
              </a:solidFill>
              <a:ln w="19050" cap="flat" cmpd="sng" algn="ctr">
                <a:solidFill>
                  <a:srgbClr val="D2DA7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801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392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279" name="図 27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0888">
                <a:off x="8559511" y="1665294"/>
                <a:ext cx="1080451" cy="810340"/>
              </a:xfrm>
              <a:prstGeom prst="rect">
                <a:avLst/>
              </a:prstGeom>
            </p:spPr>
          </p:pic>
        </p:grpSp>
        <p:pic>
          <p:nvPicPr>
            <p:cNvPr id="277" name="図 27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08747">
              <a:off x="8123279" y="1246566"/>
              <a:ext cx="1017796" cy="763348"/>
            </a:xfrm>
            <a:prstGeom prst="rect">
              <a:avLst/>
            </a:prstGeom>
          </p:spPr>
        </p:pic>
      </p:grpSp>
      <p:grpSp>
        <p:nvGrpSpPr>
          <p:cNvPr id="280" name="グループ化 279"/>
          <p:cNvGrpSpPr/>
          <p:nvPr/>
        </p:nvGrpSpPr>
        <p:grpSpPr>
          <a:xfrm>
            <a:off x="6066136" y="5421345"/>
            <a:ext cx="2179314" cy="1720977"/>
            <a:chOff x="5941294" y="2395745"/>
            <a:chExt cx="1202595" cy="949674"/>
          </a:xfrm>
        </p:grpSpPr>
        <p:sp>
          <p:nvSpPr>
            <p:cNvPr id="281" name="フローチャート: 磁気ディスク 280"/>
            <p:cNvSpPr/>
            <p:nvPr/>
          </p:nvSpPr>
          <p:spPr>
            <a:xfrm>
              <a:off x="5941294" y="2432640"/>
              <a:ext cx="1202595" cy="900496"/>
            </a:xfrm>
            <a:prstGeom prst="flowChartMagneticDisk">
              <a:avLst/>
            </a:prstGeom>
            <a:solidFill>
              <a:srgbClr val="C7DEF1"/>
            </a:solidFill>
            <a:ln w="19050" cap="flat" cmpd="sng" algn="ctr">
              <a:solidFill>
                <a:srgbClr val="9FB8C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92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282" name="図 2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36204">
              <a:off x="6438994" y="2836425"/>
              <a:ext cx="678659" cy="508994"/>
            </a:xfrm>
            <a:prstGeom prst="rect">
              <a:avLst/>
            </a:prstGeom>
          </p:spPr>
        </p:pic>
        <p:pic>
          <p:nvPicPr>
            <p:cNvPr id="283" name="図 28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0181">
              <a:off x="5978095" y="2881303"/>
              <a:ext cx="513879" cy="385410"/>
            </a:xfrm>
            <a:prstGeom prst="rect">
              <a:avLst/>
            </a:prstGeom>
          </p:spPr>
        </p:pic>
        <p:pic>
          <p:nvPicPr>
            <p:cNvPr id="284" name="図 28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81999">
              <a:off x="6498683" y="2515723"/>
              <a:ext cx="639304" cy="479478"/>
            </a:xfrm>
            <a:prstGeom prst="rect">
              <a:avLst/>
            </a:prstGeom>
          </p:spPr>
        </p:pic>
        <p:pic>
          <p:nvPicPr>
            <p:cNvPr id="285" name="図 28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7843">
              <a:off x="6027866" y="2395745"/>
              <a:ext cx="639304" cy="479478"/>
            </a:xfrm>
            <a:prstGeom prst="rect">
              <a:avLst/>
            </a:prstGeom>
          </p:spPr>
        </p:pic>
      </p:grpSp>
      <p:cxnSp>
        <p:nvCxnSpPr>
          <p:cNvPr id="286" name="直線矢印コネクタ 285"/>
          <p:cNvCxnSpPr/>
          <p:nvPr/>
        </p:nvCxnSpPr>
        <p:spPr>
          <a:xfrm>
            <a:off x="8534990" y="6281834"/>
            <a:ext cx="1127304" cy="0"/>
          </a:xfrm>
          <a:prstGeom prst="straightConnector1">
            <a:avLst/>
          </a:prstGeom>
          <a:noFill/>
          <a:ln w="76200" cap="flat" cmpd="sng" algn="ctr">
            <a:solidFill>
              <a:srgbClr val="727CA3"/>
            </a:solidFill>
            <a:prstDash val="solid"/>
            <a:tailEnd type="triangle"/>
          </a:ln>
          <a:effectLst/>
        </p:spPr>
      </p:cxnSp>
      <p:sp>
        <p:nvSpPr>
          <p:cNvPr id="287" name="正方形/長方形 286"/>
          <p:cNvSpPr/>
          <p:nvPr/>
        </p:nvSpPr>
        <p:spPr>
          <a:xfrm>
            <a:off x="4306622" y="4306287"/>
            <a:ext cx="18662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80160"/>
            <a:r>
              <a:rPr lang="ja-JP" altLang="en-US" sz="2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提案手法 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br>
              <a:rPr lang="en-US" altLang="ja-JP" sz="2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Glide HTVS</a:t>
            </a:r>
            <a:endParaRPr lang="en-US" sz="2000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288" name="正方形/長方形 287"/>
          <p:cNvSpPr/>
          <p:nvPr/>
        </p:nvSpPr>
        <p:spPr>
          <a:xfrm>
            <a:off x="8346439" y="4734328"/>
            <a:ext cx="1414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80160"/>
            <a:r>
              <a:rPr lang="en-US" altLang="ja-JP" sz="2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Glide 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</a:t>
            </a:r>
            <a:endParaRPr lang="en-US" sz="2000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5594769" y="7451856"/>
            <a:ext cx="313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80160"/>
            <a:r>
              <a:rPr lang="ja-JP" altLang="en-US" sz="28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通過率</a:t>
            </a:r>
            <a:r>
              <a:rPr lang="ja-JP" altLang="en-US" sz="2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2,5,10</a:t>
            </a:r>
            <a:r>
              <a:rPr lang="en-US" altLang="ja-JP" sz="2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%</a:t>
            </a:r>
            <a:endParaRPr lang="en-US" sz="2240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9868807" y="745185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80160"/>
            <a:r>
              <a:rPr lang="en-US" altLang="ja-JP" sz="2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1,2%</a:t>
            </a:r>
            <a:endParaRPr lang="en-US" sz="2240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291" name="正方形/長方形 290"/>
          <p:cNvSpPr/>
          <p:nvPr/>
        </p:nvSpPr>
        <p:spPr>
          <a:xfrm>
            <a:off x="2121590" y="7451856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80160"/>
            <a:r>
              <a:rPr lang="en-US" altLang="ja-JP" sz="28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endParaRPr lang="en-US" sz="2240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492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21025"/>
              </p:ext>
            </p:extLst>
          </p:nvPr>
        </p:nvGraphicFramePr>
        <p:xfrm>
          <a:off x="495311" y="741684"/>
          <a:ext cx="2265996" cy="5022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3592"/>
                <a:gridCol w="1462404"/>
              </a:tblGrid>
              <a:tr h="760886">
                <a:tc>
                  <a:txBody>
                    <a:bodyPr/>
                    <a:lstStyle/>
                    <a:p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スコア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 </a:t>
                      </a:r>
                      <a:r>
                        <a:rPr kumimoji="1" lang="en-US" altLang="ja-JP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2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負例</a:t>
                      </a:r>
                      <a:endParaRPr kumimoji="1" lang="ja-JP" altLang="en-US" sz="2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en-US" altLang="ja-JP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正例</a:t>
                      </a:r>
                      <a:endParaRPr lang="ja-JP" alt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-3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  <a:tr h="426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-10</a:t>
                      </a:r>
                      <a:endParaRPr lang="en-US" altLang="ja-JP" sz="2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負例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39" marR="91439" marT="45722" marB="45722" anchor="ctr"/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3135632" y="2822701"/>
            <a:ext cx="1361270" cy="247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正例率 </a:t>
            </a:r>
            <a:r>
              <a:rPr lang="en-US" altLang="ja-JP" sz="101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(50%)</a:t>
            </a:r>
            <a:r>
              <a:rPr lang="ja-JP" altLang="en-US" sz="101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＝</a:t>
            </a:r>
            <a:r>
              <a:rPr lang="en-US" altLang="ja-JP" sz="101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0.6</a:t>
            </a:r>
            <a:endParaRPr lang="ja-JP" altLang="en-US" sz="101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342902" y="1887218"/>
            <a:ext cx="2640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5632" y="1702561"/>
            <a:ext cx="1361270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rgbClr val="327EC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正例率 </a:t>
            </a:r>
            <a:r>
              <a:rPr lang="en-US" altLang="ja-JP" sz="1010" dirty="0">
                <a:solidFill>
                  <a:srgbClr val="327EC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(20%)</a:t>
            </a:r>
            <a:r>
              <a:rPr lang="ja-JP" altLang="en-US" sz="1010" dirty="0">
                <a:solidFill>
                  <a:srgbClr val="327EC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＝</a:t>
            </a:r>
            <a:r>
              <a:rPr lang="en-US" altLang="ja-JP" sz="1010" dirty="0">
                <a:solidFill>
                  <a:srgbClr val="327EC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0.5</a:t>
            </a:r>
            <a:endParaRPr lang="ja-JP" altLang="en-US" sz="1010" dirty="0">
              <a:solidFill>
                <a:srgbClr val="327EC4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5634" y="4736590"/>
            <a:ext cx="1441420" cy="247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正例率 </a:t>
            </a:r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(100%)</a:t>
            </a:r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＝</a:t>
            </a:r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0.5</a:t>
            </a:r>
            <a:endParaRPr lang="ja-JP" altLang="en-US" sz="101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42902" y="3018790"/>
            <a:ext cx="26403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42902" y="4932681"/>
            <a:ext cx="26403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>
            <a:off x="5743005" y="2051593"/>
            <a:ext cx="1076075" cy="7711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2" rIns="91439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148255" y="2699057"/>
                <a:ext cx="2252540" cy="46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10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EF</a:t>
                </a:r>
                <a:r>
                  <a:rPr lang="ja-JP" altLang="en-US" sz="1010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 </a:t>
                </a:r>
                <a:r>
                  <a:rPr lang="en-US" altLang="ja-JP" sz="1010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(50%)</a:t>
                </a:r>
                <a:r>
                  <a:rPr lang="ja-JP" altLang="en-US" sz="1010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01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en-US" sz="101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正例率</m:t>
                        </m:r>
                        <m:r>
                          <a:rPr lang="en-US" altLang="ja-JP" sz="101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(50%)</m:t>
                        </m:r>
                      </m:num>
                      <m:den>
                        <m:r>
                          <a:rPr lang="ja-JP" altLang="en-US" sz="101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正例率</m:t>
                        </m:r>
                        <m:r>
                          <a:rPr lang="en-US" altLang="ja-JP" sz="101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(100%)</m:t>
                        </m:r>
                      </m:den>
                    </m:f>
                  </m:oMath>
                </a14:m>
                <a:r>
                  <a:rPr lang="ja-JP" altLang="en-US" sz="1010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＝</a:t>
                </a:r>
                <a:r>
                  <a:rPr lang="en-US" altLang="ja-JP" sz="2401" dirty="0">
                    <a:solidFill>
                      <a:srgbClr val="00B05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1.2</a:t>
                </a:r>
                <a:endParaRPr lang="ja-JP" altLang="en-US" sz="240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52" y="2699055"/>
                <a:ext cx="3491661" cy="639470"/>
              </a:xfrm>
              <a:prstGeom prst="rect">
                <a:avLst/>
              </a:prstGeom>
              <a:blipFill rotWithShape="0">
                <a:blip r:embed="rId2"/>
                <a:stretch>
                  <a:fillRect l="-1573" r="-2273" b="-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7148255" y="1567488"/>
                <a:ext cx="2252540" cy="461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10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EF</a:t>
                </a:r>
                <a:r>
                  <a:rPr lang="ja-JP" altLang="en-US" sz="1010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 </a:t>
                </a:r>
                <a:r>
                  <a:rPr lang="en-US" altLang="ja-JP" sz="1010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(20%)</a:t>
                </a:r>
                <a:r>
                  <a:rPr lang="ja-JP" altLang="en-US" sz="1010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010" i="1">
                            <a:solidFill>
                              <a:srgbClr val="327EC4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en-US" sz="1010" i="1">
                            <a:solidFill>
                              <a:srgbClr val="327EC4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正例率</m:t>
                        </m:r>
                        <m:r>
                          <a:rPr lang="en-US" altLang="ja-JP" sz="1010" i="1">
                            <a:solidFill>
                              <a:srgbClr val="327EC4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(20%)</m:t>
                        </m:r>
                      </m:num>
                      <m:den>
                        <m:r>
                          <a:rPr lang="ja-JP" altLang="en-US" sz="1010" i="1">
                            <a:solidFill>
                              <a:srgbClr val="327EC4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正例率</m:t>
                        </m:r>
                        <m:r>
                          <a:rPr lang="en-US" altLang="ja-JP" sz="1010" i="1">
                            <a:solidFill>
                              <a:srgbClr val="327EC4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(100%)</m:t>
                        </m:r>
                      </m:den>
                    </m:f>
                  </m:oMath>
                </a14:m>
                <a:r>
                  <a:rPr lang="ja-JP" altLang="en-US" sz="1010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＝</a:t>
                </a:r>
                <a:r>
                  <a:rPr lang="en-US" altLang="ja-JP" sz="2401" dirty="0">
                    <a:solidFill>
                      <a:srgbClr val="327EC4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1.0</a:t>
                </a:r>
                <a:endParaRPr lang="ja-JP" altLang="en-US" sz="2401" dirty="0">
                  <a:solidFill>
                    <a:srgbClr val="327EC4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52" y="1567485"/>
                <a:ext cx="3491661" cy="639470"/>
              </a:xfrm>
              <a:prstGeom prst="rect">
                <a:avLst/>
              </a:prstGeom>
              <a:blipFill rotWithShape="0">
                <a:blip r:embed="rId3"/>
                <a:stretch>
                  <a:fillRect l="-1573" r="-2273" b="-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833309" y="2242643"/>
            <a:ext cx="339088" cy="3390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3" name="円/楕円 2"/>
          <p:cNvSpPr/>
          <p:nvPr/>
        </p:nvSpPr>
        <p:spPr>
          <a:xfrm>
            <a:off x="3012632" y="1075483"/>
            <a:ext cx="339088" cy="3390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4" name="円/楕円 3"/>
          <p:cNvSpPr/>
          <p:nvPr/>
        </p:nvSpPr>
        <p:spPr>
          <a:xfrm>
            <a:off x="2607623" y="1462025"/>
            <a:ext cx="339088" cy="3390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5" name="円/楕円 4"/>
          <p:cNvSpPr/>
          <p:nvPr/>
        </p:nvSpPr>
        <p:spPr>
          <a:xfrm>
            <a:off x="2074226" y="1571626"/>
            <a:ext cx="339088" cy="3390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6" name="円/楕円 5"/>
          <p:cNvSpPr/>
          <p:nvPr/>
        </p:nvSpPr>
        <p:spPr>
          <a:xfrm>
            <a:off x="6241104" y="1277213"/>
            <a:ext cx="339088" cy="339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7" name="円/楕円 6"/>
          <p:cNvSpPr/>
          <p:nvPr/>
        </p:nvSpPr>
        <p:spPr>
          <a:xfrm>
            <a:off x="6885510" y="1027657"/>
            <a:ext cx="339088" cy="339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8" name="円/楕円 7"/>
          <p:cNvSpPr/>
          <p:nvPr/>
        </p:nvSpPr>
        <p:spPr>
          <a:xfrm>
            <a:off x="6944242" y="1718805"/>
            <a:ext cx="339088" cy="339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9" name="円/楕円 8"/>
          <p:cNvSpPr/>
          <p:nvPr/>
        </p:nvSpPr>
        <p:spPr>
          <a:xfrm>
            <a:off x="6046792" y="709521"/>
            <a:ext cx="339088" cy="339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0" name="円/楕円 9"/>
          <p:cNvSpPr/>
          <p:nvPr/>
        </p:nvSpPr>
        <p:spPr>
          <a:xfrm>
            <a:off x="5593403" y="1663925"/>
            <a:ext cx="339088" cy="339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1" name="円/楕円 10"/>
          <p:cNvSpPr/>
          <p:nvPr/>
        </p:nvSpPr>
        <p:spPr>
          <a:xfrm>
            <a:off x="5844865" y="3804340"/>
            <a:ext cx="339088" cy="339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2" name="円/楕円 11"/>
          <p:cNvSpPr/>
          <p:nvPr/>
        </p:nvSpPr>
        <p:spPr>
          <a:xfrm>
            <a:off x="6797363" y="3109017"/>
            <a:ext cx="339088" cy="339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4" name="円/楕円 13"/>
          <p:cNvSpPr/>
          <p:nvPr/>
        </p:nvSpPr>
        <p:spPr>
          <a:xfrm>
            <a:off x="6216337" y="3295707"/>
            <a:ext cx="339088" cy="339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6" name="円/楕円 15"/>
          <p:cNvSpPr/>
          <p:nvPr/>
        </p:nvSpPr>
        <p:spPr>
          <a:xfrm>
            <a:off x="1972378" y="3604849"/>
            <a:ext cx="339088" cy="339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7" name="円/楕円 16"/>
          <p:cNvSpPr/>
          <p:nvPr/>
        </p:nvSpPr>
        <p:spPr>
          <a:xfrm>
            <a:off x="3216469" y="3238566"/>
            <a:ext cx="339088" cy="339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8" name="円/楕円 17"/>
          <p:cNvSpPr/>
          <p:nvPr/>
        </p:nvSpPr>
        <p:spPr>
          <a:xfrm>
            <a:off x="1833309" y="3061923"/>
            <a:ext cx="339088" cy="339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19" name="円/楕円 18"/>
          <p:cNvSpPr/>
          <p:nvPr/>
        </p:nvSpPr>
        <p:spPr>
          <a:xfrm>
            <a:off x="2913380" y="4113484"/>
            <a:ext cx="339088" cy="339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sp>
        <p:nvSpPr>
          <p:cNvPr id="20" name="円/楕円 19"/>
          <p:cNvSpPr/>
          <p:nvPr/>
        </p:nvSpPr>
        <p:spPr>
          <a:xfrm>
            <a:off x="2641885" y="3509728"/>
            <a:ext cx="339088" cy="339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cxnSp>
        <p:nvCxnSpPr>
          <p:cNvPr id="22" name="直線コネクタ 21"/>
          <p:cNvCxnSpPr>
            <a:stCxn id="3" idx="4"/>
            <a:endCxn id="16" idx="0"/>
          </p:cNvCxnSpPr>
          <p:nvPr/>
        </p:nvCxnSpPr>
        <p:spPr>
          <a:xfrm flipH="1">
            <a:off x="2141925" y="1414574"/>
            <a:ext cx="1040258" cy="21902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" idx="5"/>
            <a:endCxn id="17" idx="0"/>
          </p:cNvCxnSpPr>
          <p:nvPr/>
        </p:nvCxnSpPr>
        <p:spPr>
          <a:xfrm>
            <a:off x="2363659" y="1861063"/>
            <a:ext cx="1022352" cy="1377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3" idx="4"/>
            <a:endCxn id="19" idx="0"/>
          </p:cNvCxnSpPr>
          <p:nvPr/>
        </p:nvCxnSpPr>
        <p:spPr>
          <a:xfrm flipH="1">
            <a:off x="3082933" y="1414570"/>
            <a:ext cx="99252" cy="2698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" idx="4"/>
            <a:endCxn id="18" idx="0"/>
          </p:cNvCxnSpPr>
          <p:nvPr/>
        </p:nvCxnSpPr>
        <p:spPr>
          <a:xfrm>
            <a:off x="2002851" y="2581734"/>
            <a:ext cx="0" cy="48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" idx="5"/>
            <a:endCxn id="20" idx="1"/>
          </p:cNvCxnSpPr>
          <p:nvPr/>
        </p:nvCxnSpPr>
        <p:spPr>
          <a:xfrm>
            <a:off x="2122739" y="2532071"/>
            <a:ext cx="568803" cy="1027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16" idx="5"/>
            <a:endCxn id="11" idx="2"/>
          </p:cNvCxnSpPr>
          <p:nvPr/>
        </p:nvCxnSpPr>
        <p:spPr>
          <a:xfrm>
            <a:off x="2261806" y="3894282"/>
            <a:ext cx="3583058" cy="796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0" idx="3"/>
            <a:endCxn id="19" idx="7"/>
          </p:cNvCxnSpPr>
          <p:nvPr/>
        </p:nvCxnSpPr>
        <p:spPr>
          <a:xfrm flipH="1">
            <a:off x="3202816" y="1953361"/>
            <a:ext cx="2440252" cy="2209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7" idx="3"/>
            <a:endCxn id="14" idx="7"/>
          </p:cNvCxnSpPr>
          <p:nvPr/>
        </p:nvCxnSpPr>
        <p:spPr>
          <a:xfrm flipH="1">
            <a:off x="6505769" y="1317086"/>
            <a:ext cx="429400" cy="2028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9" idx="2"/>
            <a:endCxn id="3" idx="6"/>
          </p:cNvCxnSpPr>
          <p:nvPr/>
        </p:nvCxnSpPr>
        <p:spPr>
          <a:xfrm flipH="1">
            <a:off x="3351724" y="879069"/>
            <a:ext cx="2695072" cy="365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9" idx="4"/>
            <a:endCxn id="11" idx="0"/>
          </p:cNvCxnSpPr>
          <p:nvPr/>
        </p:nvCxnSpPr>
        <p:spPr>
          <a:xfrm flipH="1">
            <a:off x="6014408" y="1048616"/>
            <a:ext cx="201931" cy="2755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" idx="4"/>
            <a:endCxn id="12" idx="0"/>
          </p:cNvCxnSpPr>
          <p:nvPr/>
        </p:nvCxnSpPr>
        <p:spPr>
          <a:xfrm>
            <a:off x="6410650" y="1616306"/>
            <a:ext cx="556260" cy="149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12" idx="2"/>
            <a:endCxn id="17" idx="6"/>
          </p:cNvCxnSpPr>
          <p:nvPr/>
        </p:nvCxnSpPr>
        <p:spPr>
          <a:xfrm flipH="1">
            <a:off x="3555561" y="3278566"/>
            <a:ext cx="3241806" cy="129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5" idx="5"/>
            <a:endCxn id="14" idx="1"/>
          </p:cNvCxnSpPr>
          <p:nvPr/>
        </p:nvCxnSpPr>
        <p:spPr>
          <a:xfrm>
            <a:off x="2363660" y="1861058"/>
            <a:ext cx="3902339" cy="1484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" idx="2"/>
            <a:endCxn id="4" idx="6"/>
          </p:cNvCxnSpPr>
          <p:nvPr/>
        </p:nvCxnSpPr>
        <p:spPr>
          <a:xfrm flipH="1">
            <a:off x="2946722" y="1446761"/>
            <a:ext cx="3294385" cy="184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9" idx="3"/>
            <a:endCxn id="18" idx="7"/>
          </p:cNvCxnSpPr>
          <p:nvPr/>
        </p:nvCxnSpPr>
        <p:spPr>
          <a:xfrm flipH="1">
            <a:off x="2122743" y="998954"/>
            <a:ext cx="3973713" cy="2112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3" idx="5"/>
            <a:endCxn id="11" idx="1"/>
          </p:cNvCxnSpPr>
          <p:nvPr/>
        </p:nvCxnSpPr>
        <p:spPr>
          <a:xfrm>
            <a:off x="3302062" y="1364913"/>
            <a:ext cx="2592458" cy="2489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9" idx="3"/>
            <a:endCxn id="16" idx="7"/>
          </p:cNvCxnSpPr>
          <p:nvPr/>
        </p:nvCxnSpPr>
        <p:spPr>
          <a:xfrm flipH="1">
            <a:off x="2261814" y="998953"/>
            <a:ext cx="3834646" cy="26555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1315088" y="907884"/>
            <a:ext cx="792205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部分構造</a:t>
            </a:r>
            <a:r>
              <a:rPr lang="en-US" altLang="ja-JP" sz="1010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en-US" sz="1010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624532" y="565181"/>
            <a:ext cx="790601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部分構造</a:t>
            </a:r>
            <a:r>
              <a:rPr lang="en-US" altLang="ja-JP" sz="101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en-US" sz="101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309198" y="4202218"/>
            <a:ext cx="790601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部分構造</a:t>
            </a:r>
            <a:r>
              <a:rPr lang="en-US" altLang="ja-JP" sz="101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en-US" sz="101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608504" y="3854007"/>
            <a:ext cx="800219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部分構造</a:t>
            </a:r>
            <a:r>
              <a:rPr lang="en-US" altLang="ja-JP" sz="101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endParaRPr lang="en-US" sz="101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348534" y="5525535"/>
            <a:ext cx="1217000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1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eHiTS</a:t>
            </a:r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</a:rPr>
              <a:t>クリーク探索</a:t>
            </a:r>
            <a:endParaRPr lang="en-US" altLang="ja-JP" sz="101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32850" y="1524003"/>
            <a:ext cx="504824" cy="504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337674" y="1524003"/>
            <a:ext cx="504824" cy="504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>
                <a:latin typeface="Meiryo UI" panose="020B0604030504040204" pitchFamily="50" charset="-128"/>
                <a:ea typeface="Meiryo UI" panose="020B0604030504040204" pitchFamily="50" charset="-128"/>
              </a:rPr>
              <a:t>Ty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42498" y="1524003"/>
            <a:ext cx="504824" cy="504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Tz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47326" y="1524003"/>
            <a:ext cx="504824" cy="504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Qx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52148" y="1524003"/>
            <a:ext cx="504824" cy="504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Qy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56976" y="1524003"/>
            <a:ext cx="504824" cy="504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Qz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61800" y="1524003"/>
            <a:ext cx="504824" cy="504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Qw</a:t>
            </a:r>
            <a:endParaRPr lang="en-US" sz="1499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66625" y="1524003"/>
            <a:ext cx="504824" cy="504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871449" y="1524003"/>
            <a:ext cx="504824" cy="504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376276" y="1524003"/>
            <a:ext cx="504824" cy="504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>
                <a:latin typeface="Meiryo UI" panose="020B0604030504040204" pitchFamily="50" charset="-128"/>
                <a:ea typeface="Meiryo UI" panose="020B0604030504040204" pitchFamily="50" charset="-128"/>
              </a:rPr>
              <a:t>Rn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05258" y="2266954"/>
            <a:ext cx="963725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10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平行移動変数</a:t>
            </a:r>
            <a:endParaRPr lang="en-US" sz="1010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75113" y="2266956"/>
            <a:ext cx="963725" cy="40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1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４元数による</a:t>
            </a:r>
            <a:endParaRPr lang="en-US" altLang="ja-JP" sz="1010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1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回転移動変数</a:t>
            </a:r>
            <a:endParaRPr lang="en-US" sz="1010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42002" y="2266956"/>
            <a:ext cx="963725" cy="40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1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化合物内の</a:t>
            </a:r>
            <a:endParaRPr lang="en-US" altLang="ja-JP" sz="101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1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結合回転変数</a:t>
            </a:r>
            <a:endParaRPr lang="en-US" sz="101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20426" y="733432"/>
            <a:ext cx="1207382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1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AutoDock</a:t>
            </a:r>
            <a:r>
              <a:rPr lang="ja-JP" altLang="en-US" sz="101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10" dirty="0">
                <a:latin typeface="Meiryo UI" panose="020B0604030504040204" pitchFamily="50" charset="-128"/>
                <a:ea typeface="Meiryo UI" panose="020B0604030504040204" pitchFamily="50" charset="-128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21839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325548639"/>
              </p:ext>
            </p:extLst>
          </p:nvPr>
        </p:nvGraphicFramePr>
        <p:xfrm>
          <a:off x="2133605" y="1955807"/>
          <a:ext cx="8534401" cy="402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線コネクタ 2"/>
          <p:cNvCxnSpPr/>
          <p:nvPr/>
        </p:nvCxnSpPr>
        <p:spPr>
          <a:xfrm flipV="1">
            <a:off x="3640884" y="2163238"/>
            <a:ext cx="4355888" cy="27953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7996768" y="1712296"/>
                <a:ext cx="609526" cy="40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99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99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99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99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99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399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399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767" y="1712292"/>
                <a:ext cx="609526" cy="403316"/>
              </a:xfrm>
              <a:prstGeom prst="rect">
                <a:avLst/>
              </a:prstGeom>
              <a:blipFill rotWithShape="0">
                <a:blip r:embed="rId3"/>
                <a:stretch>
                  <a:fillRect l="-7000" r="-2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>
            <a:off x="6702049" y="1231409"/>
            <a:ext cx="0" cy="1029637"/>
          </a:xfrm>
          <a:prstGeom prst="straightConnector1">
            <a:avLst/>
          </a:prstGeom>
          <a:noFill/>
          <a:ln w="76200" cap="flat" cmpd="sng" algn="ctr">
            <a:solidFill>
              <a:srgbClr val="727CA3"/>
            </a:solidFill>
            <a:prstDash val="solid"/>
            <a:tailEnd type="triangle"/>
          </a:ln>
          <a:effectLst/>
        </p:spPr>
      </p:cxnSp>
      <p:grpSp>
        <p:nvGrpSpPr>
          <p:cNvPr id="36" name="グループ化 35"/>
          <p:cNvGrpSpPr/>
          <p:nvPr/>
        </p:nvGrpSpPr>
        <p:grpSpPr>
          <a:xfrm>
            <a:off x="5412152" y="-1290578"/>
            <a:ext cx="2168495" cy="1814553"/>
            <a:chOff x="323528" y="1223313"/>
            <a:chExt cx="5317459" cy="2430657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323528" y="1223313"/>
              <a:ext cx="2590525" cy="1768792"/>
              <a:chOff x="323528" y="1223313"/>
              <a:chExt cx="2590525" cy="1768792"/>
            </a:xfrm>
          </p:grpSpPr>
          <p:graphicFrame>
            <p:nvGraphicFramePr>
              <p:cNvPr id="39" name="オブジェクト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764962"/>
                  </p:ext>
                </p:extLst>
              </p:nvPr>
            </p:nvGraphicFramePr>
            <p:xfrm>
              <a:off x="323528" y="1223313"/>
              <a:ext cx="1763553" cy="11210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" name="CS ChemDraw Drawing" r:id="rId3" imgW="2117620" imgH="1346824" progId="ChemDraw.Document.6.0">
                      <p:embed/>
                    </p:oleObj>
                  </mc:Choice>
                  <mc:Fallback>
                    <p:oleObj name="CS ChemDraw Drawing" r:id="rId3" imgW="2117620" imgH="1346824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3528" y="1223313"/>
                            <a:ext cx="1763553" cy="112105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オブジェクト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820947"/>
                  </p:ext>
                </p:extLst>
              </p:nvPr>
            </p:nvGraphicFramePr>
            <p:xfrm>
              <a:off x="1403648" y="1807870"/>
              <a:ext cx="1510405" cy="1184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" name="CS ChemDraw Drawing" r:id="rId5" imgW="1771983" imgH="1388448" progId="ChemDraw.Document.6.0">
                      <p:embed/>
                    </p:oleObj>
                  </mc:Choice>
                  <mc:Fallback>
                    <p:oleObj name="CS ChemDraw Drawing" r:id="rId5" imgW="1771983" imgH="1388448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03648" y="1807870"/>
                            <a:ext cx="1510405" cy="11842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テキスト ボックス 37"/>
            <p:cNvSpPr txBox="1"/>
            <p:nvPr/>
          </p:nvSpPr>
          <p:spPr>
            <a:xfrm>
              <a:off x="659888" y="3035382"/>
              <a:ext cx="4981099" cy="618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ja-JP" altLang="en-US" sz="2401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入力化合物群</a:t>
              </a:r>
              <a:endParaRPr kumimoji="0" 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035086" y="2388287"/>
            <a:ext cx="3333911" cy="1925857"/>
            <a:chOff x="5558564" y="1569001"/>
            <a:chExt cx="3333916" cy="1925859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5558564" y="1569001"/>
              <a:ext cx="3333916" cy="1215813"/>
              <a:chOff x="5558564" y="1569001"/>
              <a:chExt cx="3333916" cy="1215813"/>
            </a:xfrm>
          </p:grpSpPr>
          <p:graphicFrame>
            <p:nvGraphicFramePr>
              <p:cNvPr id="44" name="オブジェクト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0783529"/>
                  </p:ext>
                </p:extLst>
              </p:nvPr>
            </p:nvGraphicFramePr>
            <p:xfrm>
              <a:off x="5558564" y="1628800"/>
              <a:ext cx="1908544" cy="1027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8" name="CS ChemDraw Drawing" r:id="rId7" imgW="1509796" imgH="812257" progId="ChemDraw.Document.6.0">
                      <p:embed/>
                    </p:oleObj>
                  </mc:Choice>
                  <mc:Fallback>
                    <p:oleObj name="CS ChemDraw Drawing" r:id="rId7" imgW="1509796" imgH="812257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558564" y="1628800"/>
                            <a:ext cx="1908544" cy="10275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オブジェクト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7022201"/>
                  </p:ext>
                </p:extLst>
              </p:nvPr>
            </p:nvGraphicFramePr>
            <p:xfrm>
              <a:off x="7407388" y="2329251"/>
              <a:ext cx="1485092" cy="455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9" name="CS ChemDraw Drawing" r:id="rId9" imgW="1174220" imgH="360937" progId="ChemDraw.Document.6.0">
                      <p:embed/>
                    </p:oleObj>
                  </mc:Choice>
                  <mc:Fallback>
                    <p:oleObj name="CS ChemDraw Drawing" r:id="rId9" imgW="1174220" imgH="360937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407388" y="2329251"/>
                            <a:ext cx="1485092" cy="4555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オブジェクト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1952113"/>
                  </p:ext>
                </p:extLst>
              </p:nvPr>
            </p:nvGraphicFramePr>
            <p:xfrm>
              <a:off x="7582525" y="1569001"/>
              <a:ext cx="1220184" cy="694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" name="CS ChemDraw Drawing" r:id="rId11" imgW="965890" imgH="549433" progId="ChemDraw.Document.6.0">
                      <p:embed/>
                    </p:oleObj>
                  </mc:Choice>
                  <mc:Fallback>
                    <p:oleObj name="CS ChemDraw Drawing" r:id="rId11" imgW="965890" imgH="549433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582525" y="1569001"/>
                            <a:ext cx="1220184" cy="6943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テキスト ボックス 42"/>
            <p:cNvSpPr txBox="1"/>
            <p:nvPr/>
          </p:nvSpPr>
          <p:spPr>
            <a:xfrm>
              <a:off x="6113916" y="3033067"/>
              <a:ext cx="2339105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ja-JP" altLang="en-US" sz="2401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フラグメント群</a:t>
              </a:r>
              <a:endParaRPr kumimoji="0" 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058392" y="1543046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フラグメント分割</a:t>
            </a:r>
            <a:endParaRPr lang="en-US" sz="2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069691" y="5564149"/>
            <a:ext cx="3570208" cy="2303182"/>
            <a:chOff x="221572" y="3964994"/>
            <a:chExt cx="3570205" cy="2303185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95709" y="3964994"/>
              <a:ext cx="2996171" cy="1869635"/>
              <a:chOff x="495709" y="3964994"/>
              <a:chExt cx="2996171" cy="1869635"/>
            </a:xfrm>
          </p:grpSpPr>
          <p:graphicFrame>
            <p:nvGraphicFramePr>
              <p:cNvPr id="52" name="グラフ 5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0666356"/>
                  </p:ext>
                </p:extLst>
              </p:nvPr>
            </p:nvGraphicFramePr>
            <p:xfrm>
              <a:off x="495709" y="4074572"/>
              <a:ext cx="2383122" cy="176005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cxnSp>
            <p:nvCxnSpPr>
              <p:cNvPr id="53" name="直線矢印コネクタ 52"/>
              <p:cNvCxnSpPr/>
              <p:nvPr/>
            </p:nvCxnSpPr>
            <p:spPr>
              <a:xfrm flipV="1">
                <a:off x="2994583" y="4365104"/>
                <a:ext cx="0" cy="1296145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ash"/>
                <a:tailEnd type="triangle"/>
              </a:ln>
              <a:effectLst/>
            </p:spPr>
          </p:cxnSp>
          <p:sp>
            <p:nvSpPr>
              <p:cNvPr id="54" name="テキスト ボックス 53"/>
              <p:cNvSpPr txBox="1"/>
              <p:nvPr/>
            </p:nvSpPr>
            <p:spPr>
              <a:xfrm>
                <a:off x="2597837" y="3964994"/>
                <a:ext cx="894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US" altLang="ja-JP" sz="2000" kern="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score</a:t>
                </a:r>
                <a:endParaRPr kumimoji="0" lang="ja-JP" altLang="en-US" sz="2000" kern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1" name="テキスト ボックス 50"/>
            <p:cNvSpPr txBox="1"/>
            <p:nvPr/>
          </p:nvSpPr>
          <p:spPr>
            <a:xfrm>
              <a:off x="221572" y="5806385"/>
              <a:ext cx="3570205" cy="461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ja-JP" altLang="en-US" sz="2401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フラグメント結合スコア</a:t>
              </a:r>
              <a:endParaRPr kumimoji="0" 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7059055" y="4556015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フラグメント単位の</a:t>
            </a:r>
            <a:endParaRPr lang="en-US" altLang="ja-JP" sz="2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ドッキングシミュレーション</a:t>
            </a:r>
            <a:endParaRPr lang="en-US" sz="2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75711" y="8356098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スコアの統合</a:t>
            </a:r>
            <a:endParaRPr lang="en-US" sz="2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5125322" y="9250645"/>
            <a:ext cx="3262432" cy="2303183"/>
            <a:chOff x="5622284" y="3984537"/>
            <a:chExt cx="3262434" cy="230318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5622284" y="5825929"/>
              <a:ext cx="3262434" cy="461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フィルタリングスコア</a:t>
              </a:r>
              <a:endParaRPr lang="en-US" sz="2401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 flipV="1">
              <a:off x="8373638" y="4384647"/>
              <a:ext cx="0" cy="1296145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ash"/>
              <a:tailEnd type="triangle"/>
            </a:ln>
            <a:effectLst/>
          </p:spPr>
        </p:cxnSp>
        <p:sp>
          <p:nvSpPr>
            <p:cNvPr id="34" name="テキスト ボックス 33"/>
            <p:cNvSpPr txBox="1"/>
            <p:nvPr/>
          </p:nvSpPr>
          <p:spPr>
            <a:xfrm>
              <a:off x="7976886" y="3984537"/>
              <a:ext cx="894045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score</a:t>
              </a:r>
              <a:endParaRPr lang="ja-JP" altLang="en-US" sz="2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aphicFrame>
          <p:nvGraphicFramePr>
            <p:cNvPr id="58" name="グラフ 57"/>
            <p:cNvGraphicFramePr/>
            <p:nvPr>
              <p:extLst>
                <p:ext uri="{D42A27DB-BD31-4B8C-83A1-F6EECF244321}">
                  <p14:modId xmlns:p14="http://schemas.microsoft.com/office/powerpoint/2010/main" val="1595635806"/>
                </p:ext>
              </p:extLst>
            </p:nvPr>
          </p:nvGraphicFramePr>
          <p:xfrm>
            <a:off x="5666108" y="4113369"/>
            <a:ext cx="2549872" cy="17483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cxnSp>
        <p:nvCxnSpPr>
          <p:cNvPr id="69" name="直線矢印コネクタ 68"/>
          <p:cNvCxnSpPr/>
          <p:nvPr/>
        </p:nvCxnSpPr>
        <p:spPr>
          <a:xfrm>
            <a:off x="6702049" y="4475020"/>
            <a:ext cx="0" cy="1029637"/>
          </a:xfrm>
          <a:prstGeom prst="straightConnector1">
            <a:avLst/>
          </a:prstGeom>
          <a:noFill/>
          <a:ln w="76200" cap="flat" cmpd="sng" algn="ctr">
            <a:solidFill>
              <a:srgbClr val="727CA3"/>
            </a:solidFill>
            <a:prstDash val="solid"/>
            <a:tailEnd type="triangle"/>
          </a:ln>
          <a:effectLst/>
        </p:spPr>
      </p:cxnSp>
      <p:cxnSp>
        <p:nvCxnSpPr>
          <p:cNvPr id="70" name="直線矢印コネクタ 69"/>
          <p:cNvCxnSpPr/>
          <p:nvPr/>
        </p:nvCxnSpPr>
        <p:spPr>
          <a:xfrm>
            <a:off x="6702049" y="8054515"/>
            <a:ext cx="0" cy="1029637"/>
          </a:xfrm>
          <a:prstGeom prst="straightConnector1">
            <a:avLst/>
          </a:prstGeom>
          <a:noFill/>
          <a:ln w="76200" cap="flat" cmpd="sng" algn="ctr">
            <a:solidFill>
              <a:srgbClr val="727CA3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79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オブジェクト 15"/>
          <p:cNvGraphicFramePr>
            <a:graphicFrameLocks noChangeAspect="1"/>
          </p:cNvGraphicFramePr>
          <p:nvPr/>
        </p:nvGraphicFramePr>
        <p:xfrm>
          <a:off x="5487358" y="4095516"/>
          <a:ext cx="1826895" cy="140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S ChemDraw Drawing" r:id="rId3" imgW="1740023" imgH="1339094" progId="ChemDraw.Document.6.0">
                  <p:embed/>
                </p:oleObj>
              </mc:Choice>
              <mc:Fallback>
                <p:oleObj name="CS ChemDraw Drawing" r:id="rId3" imgW="1740023" imgH="133909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358" y="4095516"/>
                        <a:ext cx="1826895" cy="1406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コネクタ 16"/>
          <p:cNvCxnSpPr/>
          <p:nvPr/>
        </p:nvCxnSpPr>
        <p:spPr>
          <a:xfrm flipH="1">
            <a:off x="5929601" y="4711450"/>
            <a:ext cx="57435" cy="1624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6478241" y="4818462"/>
            <a:ext cx="57435" cy="1624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6967591" y="4980958"/>
            <a:ext cx="155801" cy="8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5854632" y="4475893"/>
            <a:ext cx="98367" cy="846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6506962" y="5199318"/>
            <a:ext cx="4" cy="1363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2641202" y="4095516"/>
            <a:ext cx="2140851" cy="1406842"/>
            <a:chOff x="3636955" y="4352211"/>
            <a:chExt cx="1750219" cy="1150144"/>
          </a:xfrm>
        </p:grpSpPr>
        <p:cxnSp>
          <p:nvCxnSpPr>
            <p:cNvPr id="4" name="直線コネクタ 3"/>
            <p:cNvCxnSpPr/>
            <p:nvPr/>
          </p:nvCxnSpPr>
          <p:spPr>
            <a:xfrm flipH="1">
              <a:off x="4860011" y="5096904"/>
              <a:ext cx="9751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4093074" y="5097353"/>
              <a:ext cx="9140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4730539" y="5097353"/>
              <a:ext cx="9140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092331" y="5027941"/>
              <a:ext cx="171781" cy="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5086821" y="5096904"/>
              <a:ext cx="9140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>
              <a:off x="5061031" y="4809934"/>
              <a:ext cx="9751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3869123" y="5097353"/>
              <a:ext cx="9751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4554173" y="5097352"/>
              <a:ext cx="97511" cy="15001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4602929" y="4549716"/>
              <a:ext cx="67818" cy="1420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オブジェクト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299822"/>
                </p:ext>
              </p:extLst>
            </p:nvPr>
          </p:nvGraphicFramePr>
          <p:xfrm>
            <a:off x="3636955" y="4352211"/>
            <a:ext cx="1750219" cy="1150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CS ChemDraw Drawing" r:id="rId5" imgW="1666635" imgH="1095298" progId="ChemDraw.Document.6.0">
                    <p:embed/>
                  </p:oleObj>
                </mc:Choice>
                <mc:Fallback>
                  <p:oleObj name="CS ChemDraw Drawing" r:id="rId5" imgW="1666635" imgH="1095298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36955" y="4352211"/>
                          <a:ext cx="1750219" cy="1150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線コネクタ 17"/>
          <p:cNvCxnSpPr/>
          <p:nvPr/>
        </p:nvCxnSpPr>
        <p:spPr>
          <a:xfrm flipH="1" flipV="1">
            <a:off x="6591398" y="5030382"/>
            <a:ext cx="155801" cy="8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463523" y="3910841"/>
            <a:ext cx="445956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12404" y="3910841"/>
            <a:ext cx="450764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(b)</a:t>
            </a:r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4918748" y="5891861"/>
            <a:ext cx="387326" cy="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514027" y="5743943"/>
            <a:ext cx="1693092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フラグメント分割の切断面</a:t>
            </a:r>
            <a:endParaRPr lang="en-US" sz="999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07849" y="5962781"/>
            <a:ext cx="569387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99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青部分</a:t>
            </a:r>
            <a:endParaRPr lang="en-US" sz="999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4027" y="5957155"/>
            <a:ext cx="1901483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重原子数</a:t>
            </a:r>
            <a:r>
              <a:rPr lang="en-US" altLang="ja-JP" sz="9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99" dirty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以下のフラグメント</a:t>
            </a:r>
            <a:endParaRPr lang="en-US" sz="999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20694" y="1311167"/>
            <a:ext cx="2266446" cy="2069029"/>
            <a:chOff x="7181890" y="485300"/>
            <a:chExt cx="2779174" cy="253709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7181890" y="540198"/>
              <a:ext cx="2779174" cy="2482199"/>
              <a:chOff x="7719908" y="1472930"/>
              <a:chExt cx="2779174" cy="2482199"/>
            </a:xfrm>
          </p:grpSpPr>
          <p:sp>
            <p:nvSpPr>
              <p:cNvPr id="9" name="フローチャート: 磁気ディスク 8"/>
              <p:cNvSpPr/>
              <p:nvPr/>
            </p:nvSpPr>
            <p:spPr>
              <a:xfrm>
                <a:off x="7719908" y="1472930"/>
                <a:ext cx="2779174" cy="2482199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0" lang="ja-JP" altLang="en-US" sz="2801" kern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83622">
                <a:off x="8047547" y="2212944"/>
                <a:ext cx="1080452" cy="81033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80231">
                <a:off x="7616013" y="2673420"/>
                <a:ext cx="889867" cy="667400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92335">
                <a:off x="8258803" y="2957621"/>
                <a:ext cx="818116" cy="613587"/>
              </a:xfrm>
              <a:prstGeom prst="rect">
                <a:avLst/>
              </a:prstGeom>
            </p:spPr>
          </p:pic>
        </p:grp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504" y="2120066"/>
              <a:ext cx="1017795" cy="76334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81999">
              <a:off x="8683026" y="1473811"/>
              <a:ext cx="1017795" cy="763348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999" y="491601"/>
              <a:ext cx="1017797" cy="763348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0381">
              <a:off x="8936125" y="2154685"/>
              <a:ext cx="1017795" cy="76334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51561">
              <a:off x="8504901" y="612525"/>
              <a:ext cx="1017797" cy="763348"/>
            </a:xfrm>
            <a:prstGeom prst="rect">
              <a:avLst/>
            </a:prstGeom>
          </p:spPr>
        </p:pic>
      </p:grpSp>
      <p:sp>
        <p:nvSpPr>
          <p:cNvPr id="13" name="テキスト ボックス 12"/>
          <p:cNvSpPr txBox="1"/>
          <p:nvPr/>
        </p:nvSpPr>
        <p:spPr>
          <a:xfrm>
            <a:off x="976589" y="3707268"/>
            <a:ext cx="2954655" cy="831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化合物データベース</a:t>
            </a:r>
            <a:endParaRPr kumimoji="0" lang="en-US" altLang="ja-JP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defRPr/>
            </a:pPr>
            <a:r>
              <a:rPr kumimoji="0" 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1,000</a:t>
            </a: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万件</a:t>
            </a:r>
            <a:endParaRPr kumimoji="0" lang="en-US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台形 13"/>
          <p:cNvSpPr/>
          <p:nvPr/>
        </p:nvSpPr>
        <p:spPr>
          <a:xfrm rot="5400000">
            <a:off x="4660705" y="838716"/>
            <a:ext cx="2318854" cy="3058713"/>
          </a:xfrm>
          <a:prstGeom prst="trapezoid">
            <a:avLst>
              <a:gd name="adj" fmla="val 34728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91000"/>
                  <a:lumOff val="9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165770" y="1570309"/>
            <a:ext cx="1787022" cy="1546887"/>
            <a:chOff x="7509529" y="803063"/>
            <a:chExt cx="2191292" cy="1896832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7509529" y="862702"/>
              <a:ext cx="2090449" cy="1837193"/>
              <a:chOff x="8047547" y="1795434"/>
              <a:chExt cx="2090449" cy="1837193"/>
            </a:xfrm>
          </p:grpSpPr>
          <p:sp>
            <p:nvSpPr>
              <p:cNvPr id="25" name="フローチャート: 磁気ディスク 24"/>
              <p:cNvSpPr/>
              <p:nvPr/>
            </p:nvSpPr>
            <p:spPr>
              <a:xfrm>
                <a:off x="8080995" y="1795434"/>
                <a:ext cx="2057001" cy="1837193"/>
              </a:xfrm>
              <a:prstGeom prst="flowChartMagneticDisk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0" lang="ja-JP" altLang="en-US" sz="2801" kern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26" name="図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83622">
                <a:off x="8047547" y="2212944"/>
                <a:ext cx="1080452" cy="810339"/>
              </a:xfrm>
              <a:prstGeom prst="rect">
                <a:avLst/>
              </a:prstGeom>
            </p:spPr>
          </p:pic>
          <p:pic>
            <p:nvPicPr>
              <p:cNvPr id="28" name="図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92335">
                <a:off x="8103073" y="2801890"/>
                <a:ext cx="818116" cy="613587"/>
              </a:xfrm>
              <a:prstGeom prst="rect">
                <a:avLst/>
              </a:prstGeom>
            </p:spPr>
          </p:pic>
        </p:grpSp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020" y="1878158"/>
              <a:ext cx="1017795" cy="763347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99497">
              <a:off x="8683026" y="1318080"/>
              <a:ext cx="1017795" cy="763348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460" y="803063"/>
              <a:ext cx="1017797" cy="763348"/>
            </a:xfrm>
            <a:prstGeom prst="rect">
              <a:avLst/>
            </a:prstGeom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7708364" y="3709030"/>
            <a:ext cx="2646878" cy="831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フィルタリング後</a:t>
            </a:r>
            <a:endParaRPr kumimoji="0" lang="en-US" altLang="ja-JP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化合物サブセット</a:t>
            </a:r>
            <a:endParaRPr kumimoji="0" lang="en-US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25366" y="3707268"/>
            <a:ext cx="2789546" cy="831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ja-JP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Glide</a:t>
            </a: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0" lang="en-US" altLang="ja-JP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HTVS</a:t>
            </a: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による</a:t>
            </a:r>
            <a:endParaRPr kumimoji="0" lang="en-US" altLang="ja-JP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240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フィルタリング</a:t>
            </a:r>
            <a:endParaRPr kumimoji="0" lang="en-US" sz="2401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98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14316"/>
              </p:ext>
            </p:extLst>
          </p:nvPr>
        </p:nvGraphicFramePr>
        <p:xfrm>
          <a:off x="936625" y="2673350"/>
          <a:ext cx="211772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CS ChemDraw Drawing" r:id="rId3" imgW="2118112" imgH="4152330" progId="ChemDraw.Document.6.0">
                  <p:embed/>
                </p:oleObj>
              </mc:Choice>
              <mc:Fallback>
                <p:oleObj name="CS ChemDraw Drawing" r:id="rId3" imgW="2118112" imgH="41523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" y="2673350"/>
                        <a:ext cx="211772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オブジェクト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55668"/>
              </p:ext>
            </p:extLst>
          </p:nvPr>
        </p:nvGraphicFramePr>
        <p:xfrm>
          <a:off x="3738522" y="2673350"/>
          <a:ext cx="211772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S ChemDraw Drawing" r:id="rId5" imgW="2118112" imgH="4152330" progId="ChemDraw.Document.6.0">
                  <p:embed/>
                </p:oleObj>
              </mc:Choice>
              <mc:Fallback>
                <p:oleObj name="CS ChemDraw Drawing" r:id="rId5" imgW="2118112" imgH="41523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522" y="2673350"/>
                        <a:ext cx="211772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87397"/>
              </p:ext>
            </p:extLst>
          </p:nvPr>
        </p:nvGraphicFramePr>
        <p:xfrm>
          <a:off x="6870722" y="2673350"/>
          <a:ext cx="211772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S ChemDraw Drawing" r:id="rId6" imgW="2118112" imgH="4152330" progId="ChemDraw.Document.6.0">
                  <p:embed/>
                </p:oleObj>
              </mc:Choice>
              <mc:Fallback>
                <p:oleObj name="CS ChemDraw Drawing" r:id="rId6" imgW="2118112" imgH="41523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22" y="2673350"/>
                        <a:ext cx="211772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16315"/>
              </p:ext>
            </p:extLst>
          </p:nvPr>
        </p:nvGraphicFramePr>
        <p:xfrm>
          <a:off x="9862189" y="2673350"/>
          <a:ext cx="211772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S ChemDraw Drawing" r:id="rId7" imgW="2118112" imgH="4152330" progId="ChemDraw.Document.6.0">
                  <p:embed/>
                </p:oleObj>
              </mc:Choice>
              <mc:Fallback>
                <p:oleObj name="CS ChemDraw Drawing" r:id="rId7" imgW="2118112" imgH="41523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2189" y="2673350"/>
                        <a:ext cx="211772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右矢印 74"/>
          <p:cNvSpPr/>
          <p:nvPr/>
        </p:nvSpPr>
        <p:spPr>
          <a:xfrm>
            <a:off x="560241" y="7189627"/>
            <a:ext cx="12041746" cy="1022467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" name="円/楕円 5"/>
          <p:cNvSpPr/>
          <p:nvPr/>
        </p:nvSpPr>
        <p:spPr>
          <a:xfrm>
            <a:off x="3986020" y="258221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7" name="円/楕円 6"/>
          <p:cNvSpPr/>
          <p:nvPr/>
        </p:nvSpPr>
        <p:spPr>
          <a:xfrm>
            <a:off x="3986020" y="2980148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8" name="円/楕円 7"/>
          <p:cNvSpPr/>
          <p:nvPr/>
        </p:nvSpPr>
        <p:spPr>
          <a:xfrm>
            <a:off x="3644729" y="317332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9" name="円/楕円 8"/>
          <p:cNvSpPr/>
          <p:nvPr/>
        </p:nvSpPr>
        <p:spPr>
          <a:xfrm>
            <a:off x="4305667" y="317332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0" name="円/楕円 9"/>
          <p:cNvSpPr/>
          <p:nvPr/>
        </p:nvSpPr>
        <p:spPr>
          <a:xfrm>
            <a:off x="4498853" y="2825600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1" name="円/楕円 10"/>
          <p:cNvSpPr/>
          <p:nvPr/>
        </p:nvSpPr>
        <p:spPr>
          <a:xfrm>
            <a:off x="4118920" y="3508176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2" name="円/楕円 11"/>
          <p:cNvSpPr/>
          <p:nvPr/>
        </p:nvSpPr>
        <p:spPr>
          <a:xfrm>
            <a:off x="4653395" y="335363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3" name="円/楕円 12"/>
          <p:cNvSpPr/>
          <p:nvPr/>
        </p:nvSpPr>
        <p:spPr>
          <a:xfrm>
            <a:off x="4642842" y="372711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4" name="円/楕円 13"/>
          <p:cNvSpPr/>
          <p:nvPr/>
        </p:nvSpPr>
        <p:spPr>
          <a:xfrm>
            <a:off x="4642842" y="450950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5" name="円/楕円 14"/>
          <p:cNvSpPr/>
          <p:nvPr/>
        </p:nvSpPr>
        <p:spPr>
          <a:xfrm>
            <a:off x="4642842" y="488592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6" name="円/楕円 15"/>
          <p:cNvSpPr/>
          <p:nvPr/>
        </p:nvSpPr>
        <p:spPr>
          <a:xfrm>
            <a:off x="4642842" y="564577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7" name="円/楕円 16"/>
          <p:cNvSpPr/>
          <p:nvPr/>
        </p:nvSpPr>
        <p:spPr>
          <a:xfrm>
            <a:off x="4642842" y="6043704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8" name="円/楕円 17"/>
          <p:cNvSpPr/>
          <p:nvPr/>
        </p:nvSpPr>
        <p:spPr>
          <a:xfrm>
            <a:off x="4309784" y="3926597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19" name="円/楕円 18"/>
          <p:cNvSpPr/>
          <p:nvPr/>
        </p:nvSpPr>
        <p:spPr>
          <a:xfrm>
            <a:off x="4309784" y="4314501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0" name="円/楕円 19"/>
          <p:cNvSpPr/>
          <p:nvPr/>
        </p:nvSpPr>
        <p:spPr>
          <a:xfrm>
            <a:off x="4309784" y="5059092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1" name="円/楕円 20"/>
          <p:cNvSpPr/>
          <p:nvPr/>
        </p:nvSpPr>
        <p:spPr>
          <a:xfrm>
            <a:off x="4309784" y="544896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2" name="円/楕円 21"/>
          <p:cNvSpPr/>
          <p:nvPr/>
        </p:nvSpPr>
        <p:spPr>
          <a:xfrm>
            <a:off x="4955519" y="544896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3" name="円/楕円 22"/>
          <p:cNvSpPr/>
          <p:nvPr/>
        </p:nvSpPr>
        <p:spPr>
          <a:xfrm>
            <a:off x="5292160" y="564577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4" name="円/楕円 23"/>
          <p:cNvSpPr/>
          <p:nvPr/>
        </p:nvSpPr>
        <p:spPr>
          <a:xfrm>
            <a:off x="5292160" y="6043704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5" name="円/楕円 24"/>
          <p:cNvSpPr/>
          <p:nvPr/>
        </p:nvSpPr>
        <p:spPr>
          <a:xfrm>
            <a:off x="4956812" y="620882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6" name="円/楕円 25"/>
          <p:cNvSpPr/>
          <p:nvPr/>
        </p:nvSpPr>
        <p:spPr>
          <a:xfrm>
            <a:off x="4956812" y="6608930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7" name="円/楕円 26"/>
          <p:cNvSpPr/>
          <p:nvPr/>
        </p:nvSpPr>
        <p:spPr>
          <a:xfrm>
            <a:off x="5606530" y="544896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8" name="円/楕円 27"/>
          <p:cNvSpPr/>
          <p:nvPr/>
        </p:nvSpPr>
        <p:spPr>
          <a:xfrm>
            <a:off x="3972874" y="488592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29" name="円/楕円 28"/>
          <p:cNvSpPr/>
          <p:nvPr/>
        </p:nvSpPr>
        <p:spPr>
          <a:xfrm>
            <a:off x="4951932" y="392659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0" name="円/楕円 29"/>
          <p:cNvSpPr/>
          <p:nvPr/>
        </p:nvSpPr>
        <p:spPr>
          <a:xfrm>
            <a:off x="4951932" y="431974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3" name="円/楕円 32"/>
          <p:cNvSpPr/>
          <p:nvPr/>
        </p:nvSpPr>
        <p:spPr>
          <a:xfrm rot="1836783">
            <a:off x="6863344" y="2579470"/>
            <a:ext cx="565179" cy="90391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5" name="円/楕円 34"/>
          <p:cNvSpPr/>
          <p:nvPr/>
        </p:nvSpPr>
        <p:spPr>
          <a:xfrm>
            <a:off x="7448111" y="317332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6" name="円/楕円 35"/>
          <p:cNvSpPr/>
          <p:nvPr/>
        </p:nvSpPr>
        <p:spPr>
          <a:xfrm>
            <a:off x="7641295" y="2825600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7" name="円/楕円 36"/>
          <p:cNvSpPr/>
          <p:nvPr/>
        </p:nvSpPr>
        <p:spPr>
          <a:xfrm>
            <a:off x="7261369" y="3508176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38" name="円/楕円 37"/>
          <p:cNvSpPr/>
          <p:nvPr/>
        </p:nvSpPr>
        <p:spPr>
          <a:xfrm>
            <a:off x="7795839" y="335363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41" name="円/楕円 40"/>
          <p:cNvSpPr/>
          <p:nvPr/>
        </p:nvSpPr>
        <p:spPr>
          <a:xfrm>
            <a:off x="7785286" y="4885925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44" name="円/楕円 43"/>
          <p:cNvSpPr/>
          <p:nvPr/>
        </p:nvSpPr>
        <p:spPr>
          <a:xfrm>
            <a:off x="7424406" y="3782837"/>
            <a:ext cx="990609" cy="990602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47" name="円/楕円 46"/>
          <p:cNvSpPr/>
          <p:nvPr/>
        </p:nvSpPr>
        <p:spPr>
          <a:xfrm>
            <a:off x="7452228" y="544896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52" name="円/楕円 51"/>
          <p:cNvSpPr/>
          <p:nvPr/>
        </p:nvSpPr>
        <p:spPr>
          <a:xfrm>
            <a:off x="8099256" y="6608930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53" name="円/楕円 52"/>
          <p:cNvSpPr/>
          <p:nvPr/>
        </p:nvSpPr>
        <p:spPr>
          <a:xfrm>
            <a:off x="8748972" y="5448963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54" name="円/楕円 53"/>
          <p:cNvSpPr/>
          <p:nvPr/>
        </p:nvSpPr>
        <p:spPr>
          <a:xfrm rot="1880249">
            <a:off x="7088863" y="4957747"/>
            <a:ext cx="680522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57" name="円/楕円 56"/>
          <p:cNvSpPr/>
          <p:nvPr/>
        </p:nvSpPr>
        <p:spPr>
          <a:xfrm>
            <a:off x="7744464" y="5476135"/>
            <a:ext cx="990609" cy="990602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59" name="円/楕円 58"/>
          <p:cNvSpPr/>
          <p:nvPr/>
        </p:nvSpPr>
        <p:spPr>
          <a:xfrm rot="1836783">
            <a:off x="9844678" y="2579470"/>
            <a:ext cx="565179" cy="90391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0" name="円/楕円 59"/>
          <p:cNvSpPr/>
          <p:nvPr/>
        </p:nvSpPr>
        <p:spPr>
          <a:xfrm>
            <a:off x="10429442" y="3173329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1" name="円/楕円 60"/>
          <p:cNvSpPr/>
          <p:nvPr/>
        </p:nvSpPr>
        <p:spPr>
          <a:xfrm>
            <a:off x="10622628" y="2825600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2" name="円/楕円 61"/>
          <p:cNvSpPr/>
          <p:nvPr/>
        </p:nvSpPr>
        <p:spPr>
          <a:xfrm>
            <a:off x="10242695" y="3508176"/>
            <a:ext cx="309090" cy="3090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5" name="円/楕円 64"/>
          <p:cNvSpPr/>
          <p:nvPr/>
        </p:nvSpPr>
        <p:spPr>
          <a:xfrm>
            <a:off x="10475399" y="3397455"/>
            <a:ext cx="902814" cy="176137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69" name="円/楕円 68"/>
          <p:cNvSpPr/>
          <p:nvPr/>
        </p:nvSpPr>
        <p:spPr>
          <a:xfrm rot="3560776">
            <a:off x="9970235" y="5047963"/>
            <a:ext cx="944270" cy="49836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70" name="円/楕円 69"/>
          <p:cNvSpPr/>
          <p:nvPr/>
        </p:nvSpPr>
        <p:spPr>
          <a:xfrm rot="1747956">
            <a:off x="10744630" y="5183089"/>
            <a:ext cx="1240135" cy="1713272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84140" y="747618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元の分子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624628" y="7476187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(b) 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全て別々の集合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632427" y="7476187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(c) 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単結合以外を統合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721156" y="7476187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(d) 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孤立原子の統合</a:t>
            </a:r>
          </a:p>
        </p:txBody>
      </p:sp>
    </p:spTree>
    <p:extLst>
      <p:ext uri="{BB962C8B-B14F-4D97-AF65-F5344CB8AC3E}">
        <p14:creationId xmlns:p14="http://schemas.microsoft.com/office/powerpoint/2010/main" val="1892402060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アース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アース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アース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アース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299</Words>
  <Application>Microsoft Office PowerPoint</Application>
  <PresentationFormat>A3 297x420 mm</PresentationFormat>
  <Paragraphs>162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CS ChemDraw Drawing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yanagisawa</dc:creator>
  <cp:lastModifiedBy>yanagisawa</cp:lastModifiedBy>
  <cp:revision>31</cp:revision>
  <dcterms:created xsi:type="dcterms:W3CDTF">2016-01-04T04:34:13Z</dcterms:created>
  <dcterms:modified xsi:type="dcterms:W3CDTF">2016-02-08T01:34:49Z</dcterms:modified>
</cp:coreProperties>
</file>