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75" r:id="rId6"/>
    <p:sldId id="261" r:id="rId7"/>
    <p:sldId id="265"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61" d="100"/>
          <a:sy n="61" d="100"/>
        </p:scale>
        <p:origin x="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Capstone Project - The Battle of Neighborhoods (Week 2)-FIND AN OPTIMAL LOCATION FOR A RESTURANT</a:t>
            </a:r>
          </a:p>
        </p:txBody>
      </p:sp>
      <p:sp>
        <p:nvSpPr>
          <p:cNvPr id="3" name="Subtitle 2"/>
          <p:cNvSpPr>
            <a:spLocks noGrp="1"/>
          </p:cNvSpPr>
          <p:nvPr>
            <p:ph type="subTitle" idx="1"/>
          </p:nvPr>
        </p:nvSpPr>
        <p:spPr/>
        <p:txBody>
          <a:bodyPr/>
          <a:lstStyle/>
          <a:p>
            <a:r>
              <a:rPr lang="en-US" dirty="0"/>
              <a:t>By: Glen Banks</a:t>
            </a:r>
          </a:p>
        </p:txBody>
      </p:sp>
    </p:spTree>
    <p:extLst>
      <p:ext uri="{BB962C8B-B14F-4D97-AF65-F5344CB8AC3E}">
        <p14:creationId xmlns:p14="http://schemas.microsoft.com/office/powerpoint/2010/main" val="228804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In this project we will try to find an optimal location for a restaurant. Specifically, this report will be targeted to stakeholders interested in opening a restaurant in Toronto, Canada.</a:t>
            </a:r>
          </a:p>
          <a:p>
            <a:pPr marL="0" indent="0">
              <a:buNone/>
            </a:pPr>
            <a:r>
              <a:rPr lang="en-US" dirty="0"/>
              <a:t>Here we will try finding if someone wants to open a new restaurant in the city which location is best suited for it keeping in mind the competitors and which income group of people will be attracted most to it based on the population of the neighborhood.</a:t>
            </a:r>
          </a:p>
          <a:p>
            <a:pPr marL="0" indent="0">
              <a:buNone/>
            </a:pPr>
            <a:r>
              <a:rPr lang="en-US" dirty="0"/>
              <a:t>Since there are lots of restaurants in Toronto, we will try to detect locations that are not already crowded with restaurants. We would also prefer locations as close to city center as possible, assuming that first two conditions are met.</a:t>
            </a:r>
          </a:p>
          <a:p>
            <a:pPr marL="0" indent="0">
              <a:buNone/>
            </a:pPr>
            <a:r>
              <a:rPr lang="en-US" dirty="0"/>
              <a:t>We will use our data science powers to generate a few most promising neighborhoods based on this criteria. Advantages of each area will then be clearly expressed so that best possible final location can be chosen by stakeholders.</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85000" lnSpcReduction="10000"/>
          </a:bodyPr>
          <a:lstStyle/>
          <a:p>
            <a:r>
              <a:rPr lang="en-US" dirty="0"/>
              <a:t>Collected required **data: location and type (category) of every restaurant within our latitude and longitude. We have also the type of restaurants in particular locality.</a:t>
            </a:r>
          </a:p>
          <a:p>
            <a:r>
              <a:rPr lang="en-US" dirty="0"/>
              <a:t>Explored the '</a:t>
            </a:r>
            <a:r>
              <a:rPr lang="en-US" b="1" dirty="0"/>
              <a:t>restaurant density</a:t>
            </a:r>
            <a:r>
              <a:rPr lang="en-US" dirty="0"/>
              <a:t>' across different areas of Toronto - we will use </a:t>
            </a:r>
            <a:r>
              <a:rPr lang="en-US" b="1" dirty="0"/>
              <a:t>K- mean</a:t>
            </a:r>
            <a:r>
              <a:rPr lang="en-US" dirty="0"/>
              <a:t> to identify a few promising areas close to center with low number of restaurants and their type.</a:t>
            </a:r>
          </a:p>
          <a:p>
            <a:r>
              <a:rPr lang="en-US" dirty="0"/>
              <a:t>Explored the most promising areas and within those create </a:t>
            </a:r>
            <a:r>
              <a:rPr lang="en-US" b="1" dirty="0"/>
              <a:t>clusters of locations that meet some basic requirements</a:t>
            </a:r>
            <a:r>
              <a:rPr lang="en-US" dirty="0"/>
              <a:t> established in discussion with stakeholders: we will take into consideration locations with </a:t>
            </a:r>
            <a:r>
              <a:rPr lang="en-US" b="1" dirty="0"/>
              <a:t>less restaurants in radius of 500 meters</a:t>
            </a:r>
            <a:r>
              <a:rPr lang="en-US" dirty="0"/>
              <a:t>, We will present map of all such locations but also create clusters (using </a:t>
            </a:r>
            <a:r>
              <a:rPr lang="en-US" b="1" dirty="0"/>
              <a:t>k-means clustering</a:t>
            </a:r>
            <a:r>
              <a:rPr lang="en-US" dirty="0"/>
              <a:t>) of those locations to explore neighborhood.</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fontScale="85000" lnSpcReduction="20000"/>
          </a:bodyPr>
          <a:lstStyle/>
          <a:p>
            <a:r>
              <a:rPr lang="en-US" dirty="0"/>
              <a:t>Based on definition of our problem, factors that will influence our </a:t>
            </a:r>
            <a:r>
              <a:rPr lang="en-US" dirty="0" err="1"/>
              <a:t>decission</a:t>
            </a:r>
            <a:r>
              <a:rPr lang="en-US" dirty="0"/>
              <a:t> are:</a:t>
            </a:r>
          </a:p>
          <a:p>
            <a:r>
              <a:rPr lang="en-US" dirty="0"/>
              <a:t>All existing restaurants in the neighborhood (any type of restaurant) Age group of people with their income Distance of neighborhood from city center We decided to use regularly spaced grid of locations, centered around city center, to define our neighborhoods.</a:t>
            </a:r>
          </a:p>
          <a:p>
            <a:r>
              <a:rPr lang="en-US" dirty="0"/>
              <a:t>Following data sources will be needed to extract/generate the required information:</a:t>
            </a:r>
          </a:p>
          <a:p>
            <a:r>
              <a:rPr lang="en-US" dirty="0"/>
              <a:t>centers of candidate areas will be generated algorithmically and approximate addresses of centers of those areas will be obtained using </a:t>
            </a:r>
            <a:r>
              <a:rPr lang="en-US" u="sng" dirty="0">
                <a:hlinkClick r:id="rId2"/>
              </a:rPr>
              <a:t>https://en.wikipedia.org/wiki/List_of_postal_codes_of_Canada:_M</a:t>
            </a:r>
            <a:r>
              <a:rPr lang="en-US" dirty="0"/>
              <a:t> number of restaurants and their type and location in every neighborhood will be obtained using Foursquare API</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7810-DF97-4989-B00A-C06B273926C6}"/>
              </a:ext>
            </a:extLst>
          </p:cNvPr>
          <p:cNvSpPr>
            <a:spLocks noGrp="1"/>
          </p:cNvSpPr>
          <p:nvPr>
            <p:ph type="title"/>
          </p:nvPr>
        </p:nvSpPr>
        <p:spPr>
          <a:xfrm>
            <a:off x="1141413" y="618518"/>
            <a:ext cx="2463635" cy="548130"/>
          </a:xfrm>
        </p:spPr>
        <p:txBody>
          <a:bodyPr>
            <a:normAutofit fontScale="90000"/>
          </a:bodyPr>
          <a:lstStyle/>
          <a:p>
            <a:r>
              <a:rPr lang="en-US" dirty="0"/>
              <a:t>Analysis</a:t>
            </a:r>
          </a:p>
        </p:txBody>
      </p:sp>
      <p:sp>
        <p:nvSpPr>
          <p:cNvPr id="3" name="Content Placeholder 2">
            <a:extLst>
              <a:ext uri="{FF2B5EF4-FFF2-40B4-BE49-F238E27FC236}">
                <a16:creationId xmlns:a16="http://schemas.microsoft.com/office/drawing/2014/main" id="{CD4BD399-5A8E-44F6-9193-980249E1576B}"/>
              </a:ext>
            </a:extLst>
          </p:cNvPr>
          <p:cNvSpPr>
            <a:spLocks noGrp="1"/>
          </p:cNvSpPr>
          <p:nvPr>
            <p:ph idx="1"/>
          </p:nvPr>
        </p:nvSpPr>
        <p:spPr>
          <a:xfrm>
            <a:off x="1141412" y="1292772"/>
            <a:ext cx="9905999" cy="4498429"/>
          </a:xfrm>
        </p:spPr>
        <p:txBody>
          <a:bodyPr>
            <a:normAutofit fontScale="55000" lnSpcReduction="20000"/>
          </a:bodyPr>
          <a:lstStyle/>
          <a:p>
            <a:r>
              <a:rPr lang="en-US" b="1" dirty="0"/>
              <a:t>Data </a:t>
            </a:r>
            <a:r>
              <a:rPr lang="en-US" b="1" dirty="0" err="1"/>
              <a:t>identifiaction</a:t>
            </a:r>
            <a:r>
              <a:rPr lang="en-US" b="1" dirty="0"/>
              <a:t>, capturing and cleaning.</a:t>
            </a:r>
          </a:p>
          <a:p>
            <a:r>
              <a:rPr lang="en-US" dirty="0"/>
              <a:t>Search &amp; Identify the </a:t>
            </a:r>
            <a:r>
              <a:rPr lang="en-US" dirty="0" err="1"/>
              <a:t>relavant</a:t>
            </a:r>
            <a:r>
              <a:rPr lang="en-US" dirty="0"/>
              <a:t> data source and capture it, here we are using </a:t>
            </a:r>
            <a:r>
              <a:rPr lang="en-US" dirty="0" err="1"/>
              <a:t>wikipedia</a:t>
            </a:r>
            <a:r>
              <a:rPr lang="en-US" dirty="0"/>
              <a:t> to get data about Toronto, Canada. Then we remove all the redundant value(data cleaning). Then we combine neighborhood similar Bronx. Now the data is clean and ready to use.</a:t>
            </a:r>
          </a:p>
          <a:p>
            <a:r>
              <a:rPr lang="en-US" b="1" dirty="0"/>
              <a:t>Combining different data source and sorting neighborhood based on Longitude and latitude</a:t>
            </a:r>
          </a:p>
          <a:p>
            <a:r>
              <a:rPr lang="en-US" dirty="0"/>
              <a:t>Now, we will combine neighborhood dataset with postal address and dataset with Latitude &amp; Longitude and save them it separate data </a:t>
            </a:r>
            <a:r>
              <a:rPr lang="en-US" dirty="0" err="1"/>
              <a:t>frame.The</a:t>
            </a:r>
            <a:r>
              <a:rPr lang="en-US" dirty="0"/>
              <a:t> resultant data frame with contain details </a:t>
            </a:r>
            <a:r>
              <a:rPr lang="en-US" dirty="0" err="1"/>
              <a:t>aabout</a:t>
            </a:r>
            <a:r>
              <a:rPr lang="en-US" dirty="0"/>
              <a:t> Postal code, Brough, Neighborhood, Latitude &amp; </a:t>
            </a:r>
            <a:r>
              <a:rPr lang="en-US" dirty="0" err="1"/>
              <a:t>Longitude.Then</a:t>
            </a:r>
            <a:r>
              <a:rPr lang="en-US" dirty="0"/>
              <a:t> visualize it using folium map.</a:t>
            </a:r>
          </a:p>
          <a:p>
            <a:r>
              <a:rPr lang="en-US" b="1" dirty="0"/>
              <a:t>Explore the Toronto's neighborhoods</a:t>
            </a:r>
          </a:p>
          <a:p>
            <a:r>
              <a:rPr lang="en-US" dirty="0"/>
              <a:t>Firstly, we explored all the neighborhoods in the city of Toronto, using the Latitude &amp; Longitude data, using </a:t>
            </a:r>
            <a:r>
              <a:rPr lang="en-US" dirty="0" err="1"/>
              <a:t>Foresquare</a:t>
            </a:r>
            <a:r>
              <a:rPr lang="en-US" dirty="0"/>
              <a:t> API to get the Restaurant venues available in </a:t>
            </a:r>
            <a:r>
              <a:rPr lang="en-US" dirty="0" err="1"/>
              <a:t>Toronto.Explore</a:t>
            </a:r>
            <a:r>
              <a:rPr lang="en-US" dirty="0"/>
              <a:t> the unique categories in the </a:t>
            </a:r>
            <a:r>
              <a:rPr lang="en-US" dirty="0" err="1"/>
              <a:t>neighborhood.Filter</a:t>
            </a:r>
            <a:r>
              <a:rPr lang="en-US" dirty="0"/>
              <a:t> the Venues details for all possible ‘Restaurants’. Find each neighborhood along with the top most common </a:t>
            </a:r>
            <a:r>
              <a:rPr lang="en-US" dirty="0" err="1"/>
              <a:t>venues.Identify</a:t>
            </a:r>
            <a:r>
              <a:rPr lang="en-US" dirty="0"/>
              <a:t> the top 10 venues for each neighborhood.</a:t>
            </a:r>
          </a:p>
          <a:p>
            <a:r>
              <a:rPr lang="en-US" b="1" dirty="0"/>
              <a:t>Clustering</a:t>
            </a:r>
          </a:p>
          <a:p>
            <a:r>
              <a:rPr lang="en-US" dirty="0"/>
              <a:t>With an assumption of 5 clusters, use K-Cluster algorithm to come up with 5 different clusters in Toronto with similar set of </a:t>
            </a:r>
            <a:r>
              <a:rPr lang="en-US" dirty="0" err="1"/>
              <a:t>Venues.Explore</a:t>
            </a:r>
            <a:r>
              <a:rPr lang="en-US" dirty="0"/>
              <a:t> each cluster and determine the discriminating venue categories that distinguish each cluster. Identify the clusters &amp; Boroughs/Neighborhoods with Maximum number restaurants and their types.</a:t>
            </a:r>
          </a:p>
          <a:p>
            <a:endParaRPr lang="en-US" dirty="0"/>
          </a:p>
        </p:txBody>
      </p:sp>
    </p:spTree>
    <p:extLst>
      <p:ext uri="{BB962C8B-B14F-4D97-AF65-F5344CB8AC3E}">
        <p14:creationId xmlns:p14="http://schemas.microsoft.com/office/powerpoint/2010/main" val="245421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3" name="Content Placeholder 2"/>
          <p:cNvSpPr>
            <a:spLocks noGrp="1"/>
          </p:cNvSpPr>
          <p:nvPr>
            <p:ph idx="1"/>
          </p:nvPr>
        </p:nvSpPr>
        <p:spPr>
          <a:xfrm>
            <a:off x="1141412" y="2249487"/>
            <a:ext cx="9747305" cy="3989995"/>
          </a:xfrm>
        </p:spPr>
        <p:txBody>
          <a:bodyPr>
            <a:normAutofit fontScale="70000" lnSpcReduction="20000"/>
          </a:bodyPr>
          <a:lstStyle/>
          <a:p>
            <a:r>
              <a:rPr lang="en-US" dirty="0"/>
              <a:t>Our analysis shows that although there is a great number of restaurants in Toronto, there are pockets of low restaurant density fairly close to city </a:t>
            </a:r>
            <a:r>
              <a:rPr lang="en-US" dirty="0" err="1"/>
              <a:t>center.We</a:t>
            </a:r>
            <a:r>
              <a:rPr lang="en-US" dirty="0"/>
              <a:t> have 4 boroughs and 74 neighborhoods inside </a:t>
            </a:r>
            <a:r>
              <a:rPr lang="en-US" dirty="0" err="1"/>
              <a:t>geograpical</a:t>
            </a:r>
            <a:r>
              <a:rPr lang="en-US" dirty="0"/>
              <a:t> coordinate of </a:t>
            </a:r>
            <a:r>
              <a:rPr lang="en-US" b="1" dirty="0"/>
              <a:t>43.653963, -79.387207</a:t>
            </a:r>
            <a:r>
              <a:rPr lang="en-US" dirty="0"/>
              <a:t>.</a:t>
            </a:r>
          </a:p>
          <a:p>
            <a:r>
              <a:rPr lang="en-US" dirty="0"/>
              <a:t>Based on our initial assumption of the cluster with maximum number of restaurants will have the best possibility to have a new restaurant due to the need in the area. Based on the resultant clusters it looks like Cluster 1 and Cluster 5 have higher number of </a:t>
            </a:r>
            <a:r>
              <a:rPr lang="en-US" dirty="0" err="1"/>
              <a:t>resturants</a:t>
            </a:r>
            <a:r>
              <a:rPr lang="en-US" dirty="0"/>
              <a:t> then rest of the clusters.</a:t>
            </a:r>
          </a:p>
          <a:p>
            <a:r>
              <a:rPr lang="en-US" dirty="0"/>
              <a:t>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which has not only no nearby competition but also other factors taken into account and all other relevant conditions met.</a:t>
            </a:r>
          </a:p>
        </p:txBody>
      </p:sp>
    </p:spTree>
    <p:extLst>
      <p:ext uri="{BB962C8B-B14F-4D97-AF65-F5344CB8AC3E}">
        <p14:creationId xmlns:p14="http://schemas.microsoft.com/office/powerpoint/2010/main" val="88337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Purpose of this project was to identify areas n Toronto with low number of restaurants in order to aid stakeholders in narrowing down the search for optimal location for a new restaurant. By calculating restaurant density distribution from Foursquare data we have first identified general boroughs that justify further analysis,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p>
          <a:p>
            <a:pPr marL="0" indent="0">
              <a:buNone/>
            </a:pPr>
            <a:r>
              <a:rPr lang="en-US" dirty="0"/>
              <a:t>Final </a:t>
            </a:r>
            <a:r>
              <a:rPr lang="en-US" dirty="0" err="1"/>
              <a:t>decission</a:t>
            </a:r>
            <a:r>
              <a:rPr lang="en-US" dirty="0"/>
              <a:t>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p:txBody>
      </p:sp>
    </p:spTree>
    <p:extLst>
      <p:ext uri="{BB962C8B-B14F-4D97-AF65-F5344CB8AC3E}">
        <p14:creationId xmlns:p14="http://schemas.microsoft.com/office/powerpoint/2010/main" val="478089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57</TotalTime>
  <Words>1084</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Tw Cen MT</vt:lpstr>
      <vt:lpstr>Circuit</vt:lpstr>
      <vt:lpstr>Capstone Project - The Battle of Neighborhoods (Week 2)-FIND AN OPTIMAL LOCATION FOR A RESTURANT</vt:lpstr>
      <vt:lpstr>Introduction</vt:lpstr>
      <vt:lpstr>Objectives</vt:lpstr>
      <vt:lpstr>Data Description</vt:lpstr>
      <vt:lpstr>Analysis</vt:lpstr>
      <vt:lpstr>Methodology </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Glen Banks</cp:lastModifiedBy>
  <cp:revision>15</cp:revision>
  <dcterms:created xsi:type="dcterms:W3CDTF">2018-11-10T16:12:56Z</dcterms:created>
  <dcterms:modified xsi:type="dcterms:W3CDTF">2020-04-29T01:16:56Z</dcterms:modified>
</cp:coreProperties>
</file>