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1"/>
  </p:sldMasterIdLst>
  <p:notesMasterIdLst>
    <p:notesMasterId r:id="rId3"/>
  </p:notesMasterIdLst>
  <p:handoutMasterIdLst>
    <p:handoutMasterId r:id="rId4"/>
  </p:handoutMasterIdLst>
  <p:sldIdLst>
    <p:sldId id="265" r:id="rId2"/>
  </p:sldIdLst>
  <p:sldSz cx="9601200" cy="12801600" type="A3"/>
  <p:notesSz cx="6797675" cy="9926638"/>
  <p:defaultTextStyle>
    <a:defPPr>
      <a:defRPr lang="fi-FI"/>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1">
          <p15:clr>
            <a:srgbClr val="A4A3A4"/>
          </p15:clr>
        </p15:guide>
        <p15:guide id="2" pos="6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963" autoAdjust="0"/>
    <p:restoredTop sz="94704" autoAdjust="0"/>
  </p:normalViewPr>
  <p:slideViewPr>
    <p:cSldViewPr snapToGrid="0" snapToObjects="1">
      <p:cViewPr>
        <p:scale>
          <a:sx n="66" d="100"/>
          <a:sy n="66" d="100"/>
        </p:scale>
        <p:origin x="1836" y="48"/>
      </p:cViewPr>
      <p:guideLst>
        <p:guide orient="horz" pos="1021"/>
        <p:guide pos="679"/>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19EC9BF0-2C59-2C46-BBD9-7948B59DC01B}" type="datetime1">
              <a:rPr lang="fi-FI" smtClean="0"/>
              <a:pPr/>
              <a:t>4.5.2022</a:t>
            </a:fld>
            <a:endParaRPr lang="fi-FI"/>
          </a:p>
        </p:txBody>
      </p:sp>
      <p:sp>
        <p:nvSpPr>
          <p:cNvPr id="4" name="Alatunnisteen paikkamerkki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fi-FI"/>
          </a:p>
        </p:txBody>
      </p:sp>
      <p:sp>
        <p:nvSpPr>
          <p:cNvPr id="5" name="Dian numeron paikkamerkki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0FF46C8D-04D7-9749-B301-C990981E0E3C}" type="slidenum">
              <a:rPr lang="fi-FI" smtClean="0"/>
              <a:pPr/>
              <a:t>‹#›</a:t>
            </a:fld>
            <a:endParaRPr lang="fi-FI"/>
          </a:p>
        </p:txBody>
      </p:sp>
    </p:spTree>
    <p:extLst>
      <p:ext uri="{BB962C8B-B14F-4D97-AF65-F5344CB8AC3E}">
        <p14:creationId xmlns:p14="http://schemas.microsoft.com/office/powerpoint/2010/main" val="3918982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0E4AA8A8-4D46-BD40-89BF-70B4CBE4D6DF}" type="datetime1">
              <a:rPr lang="fi-FI" smtClean="0"/>
              <a:pPr/>
              <a:t>4.5.2022</a:t>
            </a:fld>
            <a:endParaRPr lang="fi-FI"/>
          </a:p>
        </p:txBody>
      </p:sp>
      <p:sp>
        <p:nvSpPr>
          <p:cNvPr id="4" name="Dian kuvan paikkamerkki 3"/>
          <p:cNvSpPr>
            <a:spLocks noGrp="1" noRot="1" noChangeAspect="1"/>
          </p:cNvSpPr>
          <p:nvPr>
            <p:ph type="sldImg" idx="2"/>
          </p:nvPr>
        </p:nvSpPr>
        <p:spPr>
          <a:xfrm>
            <a:off x="2003425" y="744538"/>
            <a:ext cx="2790825" cy="3722687"/>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A63C4081-9F01-AD42-AD4E-1E44DCE50C8C}" type="slidenum">
              <a:rPr lang="fi-FI" smtClean="0"/>
              <a:pPr/>
              <a:t>‹#›</a:t>
            </a:fld>
            <a:endParaRPr lang="fi-FI"/>
          </a:p>
        </p:txBody>
      </p:sp>
    </p:spTree>
    <p:extLst>
      <p:ext uri="{BB962C8B-B14F-4D97-AF65-F5344CB8AC3E}">
        <p14:creationId xmlns:p14="http://schemas.microsoft.com/office/powerpoint/2010/main" val="2231995098"/>
      </p:ext>
    </p:extLst>
  </p:cSld>
  <p:clrMap bg1="lt1" tx1="dk1" bg2="lt2" tx2="dk2" accent1="accent1" accent2="accent2" accent3="accent3" accent4="accent4" accent5="accent5" accent6="accent6" hlink="hlink" folHlink="folHlink"/>
  <p:hf hdr="0" ftr="0" dt="0"/>
  <p:notesStyle>
    <a:lvl1pPr marL="0" algn="l" defTabSz="610956" rtl="0" eaLnBrk="1" latinLnBrk="0" hangingPunct="1">
      <a:defRPr sz="1600" kern="1200">
        <a:solidFill>
          <a:schemeClr val="tx1"/>
        </a:solidFill>
        <a:latin typeface="+mn-lt"/>
        <a:ea typeface="+mn-ea"/>
        <a:cs typeface="+mn-cs"/>
      </a:defRPr>
    </a:lvl1pPr>
    <a:lvl2pPr marL="610956" algn="l" defTabSz="610956" rtl="0" eaLnBrk="1" latinLnBrk="0" hangingPunct="1">
      <a:defRPr sz="1600" kern="1200">
        <a:solidFill>
          <a:schemeClr val="tx1"/>
        </a:solidFill>
        <a:latin typeface="+mn-lt"/>
        <a:ea typeface="+mn-ea"/>
        <a:cs typeface="+mn-cs"/>
      </a:defRPr>
    </a:lvl2pPr>
    <a:lvl3pPr marL="1221913" algn="l" defTabSz="610956" rtl="0" eaLnBrk="1" latinLnBrk="0" hangingPunct="1">
      <a:defRPr sz="1600" kern="1200">
        <a:solidFill>
          <a:schemeClr val="tx1"/>
        </a:solidFill>
        <a:latin typeface="+mn-lt"/>
        <a:ea typeface="+mn-ea"/>
        <a:cs typeface="+mn-cs"/>
      </a:defRPr>
    </a:lvl3pPr>
    <a:lvl4pPr marL="1832869" algn="l" defTabSz="610956" rtl="0" eaLnBrk="1" latinLnBrk="0" hangingPunct="1">
      <a:defRPr sz="1600" kern="1200">
        <a:solidFill>
          <a:schemeClr val="tx1"/>
        </a:solidFill>
        <a:latin typeface="+mn-lt"/>
        <a:ea typeface="+mn-ea"/>
        <a:cs typeface="+mn-cs"/>
      </a:defRPr>
    </a:lvl4pPr>
    <a:lvl5pPr marL="2443825" algn="l" defTabSz="610956" rtl="0" eaLnBrk="1" latinLnBrk="0" hangingPunct="1">
      <a:defRPr sz="1600" kern="1200">
        <a:solidFill>
          <a:schemeClr val="tx1"/>
        </a:solidFill>
        <a:latin typeface="+mn-lt"/>
        <a:ea typeface="+mn-ea"/>
        <a:cs typeface="+mn-cs"/>
      </a:defRPr>
    </a:lvl5pPr>
    <a:lvl6pPr marL="3054782" algn="l" defTabSz="610956" rtl="0" eaLnBrk="1" latinLnBrk="0" hangingPunct="1">
      <a:defRPr sz="1600" kern="1200">
        <a:solidFill>
          <a:schemeClr val="tx1"/>
        </a:solidFill>
        <a:latin typeface="+mn-lt"/>
        <a:ea typeface="+mn-ea"/>
        <a:cs typeface="+mn-cs"/>
      </a:defRPr>
    </a:lvl6pPr>
    <a:lvl7pPr marL="3665738" algn="l" defTabSz="610956" rtl="0" eaLnBrk="1" latinLnBrk="0" hangingPunct="1">
      <a:defRPr sz="1600" kern="1200">
        <a:solidFill>
          <a:schemeClr val="tx1"/>
        </a:solidFill>
        <a:latin typeface="+mn-lt"/>
        <a:ea typeface="+mn-ea"/>
        <a:cs typeface="+mn-cs"/>
      </a:defRPr>
    </a:lvl7pPr>
    <a:lvl8pPr marL="4276695" algn="l" defTabSz="610956" rtl="0" eaLnBrk="1" latinLnBrk="0" hangingPunct="1">
      <a:defRPr sz="1600" kern="1200">
        <a:solidFill>
          <a:schemeClr val="tx1"/>
        </a:solidFill>
        <a:latin typeface="+mn-lt"/>
        <a:ea typeface="+mn-ea"/>
        <a:cs typeface="+mn-cs"/>
      </a:defRPr>
    </a:lvl8pPr>
    <a:lvl9pPr marL="4887651" algn="l" defTabSz="610956"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Sisällön paikkamerkki 2"/>
          <p:cNvSpPr>
            <a:spLocks noGrp="1"/>
          </p:cNvSpPr>
          <p:nvPr>
            <p:ph idx="1" hasCustomPrompt="1"/>
          </p:nvPr>
        </p:nvSpPr>
        <p:spPr>
          <a:xfrm>
            <a:off x="502152" y="2757269"/>
            <a:ext cx="8700801" cy="8527106"/>
          </a:xfrm>
          <a:prstGeom prst="rect">
            <a:avLst/>
          </a:prstGeom>
        </p:spPr>
        <p:txBody>
          <a:bodyPr lIns="122191" tIns="61096" rIns="122191" bIns="61096"/>
          <a:lstStyle/>
          <a:p>
            <a:pPr lvl="0"/>
            <a:r>
              <a:rPr lang="fi-FI" dirty="0"/>
              <a:t>CONTENT</a:t>
            </a:r>
          </a:p>
        </p:txBody>
      </p:sp>
    </p:spTree>
    <p:extLst>
      <p:ext uri="{BB962C8B-B14F-4D97-AF65-F5344CB8AC3E}">
        <p14:creationId xmlns:p14="http://schemas.microsoft.com/office/powerpoint/2010/main" val="284699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wo contents">
    <p:spTree>
      <p:nvGrpSpPr>
        <p:cNvPr id="1" name=""/>
        <p:cNvGrpSpPr/>
        <p:nvPr/>
      </p:nvGrpSpPr>
      <p:grpSpPr>
        <a:xfrm>
          <a:off x="0" y="0"/>
          <a:ext cx="0" cy="0"/>
          <a:chOff x="0" y="0"/>
          <a:chExt cx="0" cy="0"/>
        </a:xfrm>
      </p:grpSpPr>
      <p:sp>
        <p:nvSpPr>
          <p:cNvPr id="5" name="Sisällön paikkamerkki 2"/>
          <p:cNvSpPr>
            <a:spLocks noGrp="1"/>
          </p:cNvSpPr>
          <p:nvPr>
            <p:ph idx="1" hasCustomPrompt="1"/>
          </p:nvPr>
        </p:nvSpPr>
        <p:spPr>
          <a:xfrm>
            <a:off x="502152" y="2765250"/>
            <a:ext cx="4307341" cy="8519125"/>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
        <p:nvSpPr>
          <p:cNvPr id="6" name="Sisällön paikkamerkki 2"/>
          <p:cNvSpPr>
            <a:spLocks noGrp="1"/>
          </p:cNvSpPr>
          <p:nvPr>
            <p:ph idx="10" hasCustomPrompt="1"/>
          </p:nvPr>
        </p:nvSpPr>
        <p:spPr>
          <a:xfrm>
            <a:off x="4898392" y="2765250"/>
            <a:ext cx="4304562" cy="8519125"/>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Tree>
    <p:extLst>
      <p:ext uri="{BB962C8B-B14F-4D97-AF65-F5344CB8AC3E}">
        <p14:creationId xmlns:p14="http://schemas.microsoft.com/office/powerpoint/2010/main" val="370781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hree contents">
    <p:spTree>
      <p:nvGrpSpPr>
        <p:cNvPr id="1" name=""/>
        <p:cNvGrpSpPr/>
        <p:nvPr/>
      </p:nvGrpSpPr>
      <p:grpSpPr>
        <a:xfrm>
          <a:off x="0" y="0"/>
          <a:ext cx="0" cy="0"/>
          <a:chOff x="0" y="0"/>
          <a:chExt cx="0" cy="0"/>
        </a:xfrm>
      </p:grpSpPr>
      <p:sp>
        <p:nvSpPr>
          <p:cNvPr id="4" name="Sisällön paikkamerkki 2"/>
          <p:cNvSpPr>
            <a:spLocks noGrp="1"/>
          </p:cNvSpPr>
          <p:nvPr>
            <p:ph idx="1" hasCustomPrompt="1"/>
          </p:nvPr>
        </p:nvSpPr>
        <p:spPr>
          <a:xfrm>
            <a:off x="50215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
        <p:nvSpPr>
          <p:cNvPr id="7" name="Sisällön paikkamerkki 2"/>
          <p:cNvSpPr>
            <a:spLocks noGrp="1"/>
          </p:cNvSpPr>
          <p:nvPr>
            <p:ph idx="10" hasCustomPrompt="1"/>
          </p:nvPr>
        </p:nvSpPr>
        <p:spPr>
          <a:xfrm>
            <a:off x="344564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
        <p:nvSpPr>
          <p:cNvPr id="8" name="Sisällön paikkamerkki 2"/>
          <p:cNvSpPr>
            <a:spLocks noGrp="1"/>
          </p:cNvSpPr>
          <p:nvPr>
            <p:ph idx="11" hasCustomPrompt="1"/>
          </p:nvPr>
        </p:nvSpPr>
        <p:spPr>
          <a:xfrm>
            <a:off x="638913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Tree>
    <p:extLst>
      <p:ext uri="{BB962C8B-B14F-4D97-AF65-F5344CB8AC3E}">
        <p14:creationId xmlns:p14="http://schemas.microsoft.com/office/powerpoint/2010/main" val="37900746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ti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502152" y="909737"/>
            <a:ext cx="8700801" cy="797139"/>
          </a:xfrm>
          <a:prstGeom prst="rect">
            <a:avLst/>
          </a:prstGeom>
        </p:spPr>
        <p:txBody>
          <a:bodyPr vert="horz" lIns="122191" tIns="61096" rIns="122191" bIns="61096" rtlCol="0" anchor="t" anchorCtr="0">
            <a:normAutofit/>
          </a:bodyPr>
          <a:lstStyle/>
          <a:p>
            <a:r>
              <a:rPr lang="fi-FI" dirty="0" err="1"/>
              <a:t>Title</a:t>
            </a:r>
            <a:endParaRPr lang="fi-FI" dirty="0"/>
          </a:p>
        </p:txBody>
      </p:sp>
      <p:sp>
        <p:nvSpPr>
          <p:cNvPr id="10" name="Alatunnisteen paikkamerkki 4"/>
          <p:cNvSpPr>
            <a:spLocks noGrp="1"/>
          </p:cNvSpPr>
          <p:nvPr>
            <p:ph type="ftr" sz="quarter" idx="3"/>
          </p:nvPr>
        </p:nvSpPr>
        <p:spPr>
          <a:xfrm>
            <a:off x="502152" y="1720778"/>
            <a:ext cx="8700801" cy="645019"/>
          </a:xfrm>
          <a:prstGeom prst="rect">
            <a:avLst/>
          </a:prstGeom>
        </p:spPr>
        <p:txBody>
          <a:bodyPr lIns="122191" tIns="0" rIns="122191" bIns="0"/>
          <a:lstStyle>
            <a:lvl1pPr algn="l">
              <a:defRPr sz="1300">
                <a:solidFill>
                  <a:schemeClr val="tx1">
                    <a:lumMod val="50000"/>
                    <a:lumOff val="50000"/>
                  </a:schemeClr>
                </a:solidFill>
                <a:latin typeface="Arial Narrow"/>
                <a:cs typeface="Arial Narrow"/>
              </a:defRPr>
            </a:lvl1pPr>
          </a:lstStyle>
          <a:p>
            <a:r>
              <a:rPr lang="fi-FI" dirty="0"/>
              <a:t>Author, Group </a:t>
            </a:r>
            <a:r>
              <a:rPr lang="fi-FI" dirty="0" err="1"/>
              <a:t>code</a:t>
            </a:r>
            <a:endParaRPr lang="fi-FI" dirty="0"/>
          </a:p>
          <a:p>
            <a:r>
              <a:rPr lang="fi-FI" dirty="0"/>
              <a:t>School of Engineering, Department, </a:t>
            </a:r>
            <a:r>
              <a:rPr lang="fi-FI" dirty="0" err="1"/>
              <a:t>Degree</a:t>
            </a:r>
            <a:r>
              <a:rPr lang="fi-FI" dirty="0"/>
              <a:t> </a:t>
            </a:r>
            <a:r>
              <a:rPr lang="fi-FI" dirty="0" err="1"/>
              <a:t>Programme</a:t>
            </a:r>
            <a:endParaRPr lang="fi-FI" dirty="0"/>
          </a:p>
        </p:txBody>
      </p:sp>
      <p:cxnSp>
        <p:nvCxnSpPr>
          <p:cNvPr id="5" name="Suora yhdysviiva 4"/>
          <p:cNvCxnSpPr/>
          <p:nvPr userDrawn="1"/>
        </p:nvCxnSpPr>
        <p:spPr>
          <a:xfrm>
            <a:off x="502152" y="2479383"/>
            <a:ext cx="8700801"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243828" y="308876"/>
            <a:ext cx="2886456" cy="362712"/>
          </a:xfrm>
          <a:prstGeom prst="rect">
            <a:avLst/>
          </a:prstGeom>
        </p:spPr>
      </p:pic>
    </p:spTree>
    <p:extLst>
      <p:ext uri="{BB962C8B-B14F-4D97-AF65-F5344CB8AC3E}">
        <p14:creationId xmlns:p14="http://schemas.microsoft.com/office/powerpoint/2010/main" val="473042272"/>
      </p:ext>
    </p:extLst>
  </p:cSld>
  <p:clrMap bg1="lt1" tx1="dk1" bg2="lt2" tx2="dk2" accent1="accent1" accent2="accent2" accent3="accent3" accent4="accent4" accent5="accent5" accent6="accent6" hlink="hlink" folHlink="folHlink"/>
  <p:sldLayoutIdLst>
    <p:sldLayoutId id="2147483736" r:id="rId1"/>
    <p:sldLayoutId id="2147483733" r:id="rId2"/>
    <p:sldLayoutId id="2147483734" r:id="rId3"/>
  </p:sldLayoutIdLst>
  <p:hf sldNum="0" hdr="0" dt="0"/>
  <p:txStyles>
    <p:titleStyle>
      <a:lvl1pPr algn="l" defTabSz="610956" rtl="0" eaLnBrk="1" latinLnBrk="0" hangingPunct="1">
        <a:spcBef>
          <a:spcPct val="0"/>
        </a:spcBef>
        <a:buNone/>
        <a:defRPr sz="3200" kern="1200" baseline="0">
          <a:solidFill>
            <a:schemeClr val="tx2"/>
          </a:solidFill>
          <a:latin typeface="Arial Narrow"/>
          <a:ea typeface="+mj-ea"/>
          <a:cs typeface="Arial Narrow"/>
        </a:defRPr>
      </a:lvl1pPr>
    </p:titleStyle>
    <p:bodyStyle>
      <a:lvl1pPr marL="0" indent="0" algn="l" defTabSz="610956" rtl="0" eaLnBrk="1" latinLnBrk="0" hangingPunct="1">
        <a:spcBef>
          <a:spcPct val="20000"/>
        </a:spcBef>
        <a:buFontTx/>
        <a:buNone/>
        <a:defRPr sz="1500" kern="1200">
          <a:solidFill>
            <a:schemeClr val="tx1"/>
          </a:solidFill>
          <a:latin typeface="Arial Narrow"/>
          <a:ea typeface="+mn-ea"/>
          <a:cs typeface="Arial Narrow"/>
        </a:defRPr>
      </a:lvl1pPr>
      <a:lvl2pPr marL="610956" indent="0" algn="l" defTabSz="610956" rtl="0" eaLnBrk="1" latinLnBrk="0" hangingPunct="1">
        <a:spcBef>
          <a:spcPct val="20000"/>
        </a:spcBef>
        <a:buFontTx/>
        <a:buNone/>
        <a:defRPr sz="1600" kern="1200">
          <a:solidFill>
            <a:schemeClr val="tx1"/>
          </a:solidFill>
          <a:latin typeface="Arial Narrow"/>
          <a:ea typeface="+mn-ea"/>
          <a:cs typeface="Arial Narrow"/>
        </a:defRPr>
      </a:lvl2pPr>
      <a:lvl3pPr marL="1221913" indent="0" algn="l" defTabSz="610956" rtl="0" eaLnBrk="1" latinLnBrk="0" hangingPunct="1">
        <a:spcBef>
          <a:spcPct val="20000"/>
        </a:spcBef>
        <a:buFontTx/>
        <a:buNone/>
        <a:defRPr sz="1600" kern="1200">
          <a:solidFill>
            <a:schemeClr val="tx1"/>
          </a:solidFill>
          <a:latin typeface="Arial Narrow"/>
          <a:ea typeface="+mn-ea"/>
          <a:cs typeface="Arial Narrow"/>
        </a:defRPr>
      </a:lvl3pPr>
      <a:lvl4pPr marL="1832869" indent="0" algn="l" defTabSz="610956" rtl="0" eaLnBrk="1" latinLnBrk="0" hangingPunct="1">
        <a:spcBef>
          <a:spcPct val="20000"/>
        </a:spcBef>
        <a:buFontTx/>
        <a:buNone/>
        <a:defRPr sz="1600" kern="1200">
          <a:solidFill>
            <a:schemeClr val="tx1"/>
          </a:solidFill>
          <a:latin typeface="Arial Narrow"/>
          <a:ea typeface="+mn-ea"/>
          <a:cs typeface="Arial Narrow"/>
        </a:defRPr>
      </a:lvl4pPr>
      <a:lvl5pPr marL="2443825" indent="0" algn="l" defTabSz="610956" rtl="0" eaLnBrk="1" latinLnBrk="0" hangingPunct="1">
        <a:spcBef>
          <a:spcPct val="20000"/>
        </a:spcBef>
        <a:buFontTx/>
        <a:buNone/>
        <a:defRPr sz="1600" kern="1200">
          <a:solidFill>
            <a:schemeClr val="tx1"/>
          </a:solidFill>
          <a:latin typeface="Arial Narrow"/>
          <a:ea typeface="+mn-ea"/>
          <a:cs typeface="Arial Narrow"/>
        </a:defRPr>
      </a:lvl5pPr>
      <a:lvl6pPr marL="3360260" indent="-305478" algn="l" defTabSz="610956" rtl="0" eaLnBrk="1" latinLnBrk="0" hangingPunct="1">
        <a:spcBef>
          <a:spcPct val="20000"/>
        </a:spcBef>
        <a:buFont typeface="Arial"/>
        <a:buChar char="•"/>
        <a:defRPr sz="2700" kern="1200">
          <a:solidFill>
            <a:schemeClr val="tx1"/>
          </a:solidFill>
          <a:latin typeface="+mn-lt"/>
          <a:ea typeface="+mn-ea"/>
          <a:cs typeface="+mn-cs"/>
        </a:defRPr>
      </a:lvl6pPr>
      <a:lvl7pPr marL="3971216" indent="-305478" algn="l" defTabSz="610956" rtl="0" eaLnBrk="1" latinLnBrk="0" hangingPunct="1">
        <a:spcBef>
          <a:spcPct val="20000"/>
        </a:spcBef>
        <a:buFont typeface="Arial"/>
        <a:buChar char="•"/>
        <a:defRPr sz="2700" kern="1200">
          <a:solidFill>
            <a:schemeClr val="tx1"/>
          </a:solidFill>
          <a:latin typeface="+mn-lt"/>
          <a:ea typeface="+mn-ea"/>
          <a:cs typeface="+mn-cs"/>
        </a:defRPr>
      </a:lvl7pPr>
      <a:lvl8pPr marL="4582173" indent="-305478" algn="l" defTabSz="610956" rtl="0" eaLnBrk="1" latinLnBrk="0" hangingPunct="1">
        <a:spcBef>
          <a:spcPct val="20000"/>
        </a:spcBef>
        <a:buFont typeface="Arial"/>
        <a:buChar char="•"/>
        <a:defRPr sz="2700" kern="1200">
          <a:solidFill>
            <a:schemeClr val="tx1"/>
          </a:solidFill>
          <a:latin typeface="+mn-lt"/>
          <a:ea typeface="+mn-ea"/>
          <a:cs typeface="+mn-cs"/>
        </a:defRPr>
      </a:lvl8pPr>
      <a:lvl9pPr marL="5193129" indent="-305478" algn="l" defTabSz="610956"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fi-FI"/>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qt.io/" TargetMode="External"/><Relationship Id="rId2" Type="http://schemas.openxmlformats.org/officeDocument/2006/relationships/hyperlink" Target="https://peatutor.com/express/" TargetMode="Externa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atunnisteen paikkamerkki 4"/>
          <p:cNvSpPr>
            <a:spLocks noGrp="1"/>
          </p:cNvSpPr>
          <p:nvPr/>
        </p:nvSpPr>
        <p:spPr>
          <a:xfrm>
            <a:off x="598855" y="11881057"/>
            <a:ext cx="8700801" cy="645019"/>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400" dirty="0">
                <a:solidFill>
                  <a:schemeClr val="tx1">
                    <a:lumMod val="50000"/>
                    <a:lumOff val="50000"/>
                  </a:schemeClr>
                </a:solidFill>
              </a:rPr>
              <a:t>Software Application Project </a:t>
            </a:r>
          </a:p>
          <a:p>
            <a:r>
              <a:rPr lang="fi-FI" sz="1400" dirty="0">
                <a:solidFill>
                  <a:schemeClr val="tx1">
                    <a:lumMod val="50000"/>
                    <a:lumOff val="50000"/>
                  </a:schemeClr>
                </a:solidFill>
              </a:rPr>
              <a:t>ECTC </a:t>
            </a:r>
            <a:r>
              <a:rPr lang="fi-FI" sz="1400" dirty="0" err="1">
                <a:solidFill>
                  <a:schemeClr val="tx1">
                    <a:lumMod val="50000"/>
                    <a:lumOff val="50000"/>
                  </a:schemeClr>
                </a:solidFill>
              </a:rPr>
              <a:t>Credits</a:t>
            </a:r>
            <a:r>
              <a:rPr lang="fi-FI" sz="1400" dirty="0">
                <a:solidFill>
                  <a:schemeClr val="tx1">
                    <a:lumMod val="50000"/>
                    <a:lumOff val="50000"/>
                  </a:schemeClr>
                </a:solidFill>
              </a:rPr>
              <a:t>: 15, </a:t>
            </a:r>
            <a:r>
              <a:rPr lang="fi-FI" sz="1400" dirty="0" err="1">
                <a:solidFill>
                  <a:schemeClr val="tx1">
                    <a:lumMod val="50000"/>
                    <a:lumOff val="50000"/>
                  </a:schemeClr>
                </a:solidFill>
              </a:rPr>
              <a:t>Date</a:t>
            </a:r>
            <a:r>
              <a:rPr lang="fi-FI" sz="1400" dirty="0">
                <a:solidFill>
                  <a:schemeClr val="tx1">
                    <a:lumMod val="50000"/>
                    <a:lumOff val="50000"/>
                  </a:schemeClr>
                </a:solidFill>
              </a:rPr>
              <a:t> of </a:t>
            </a:r>
            <a:r>
              <a:rPr lang="fi-FI" sz="1400" dirty="0" err="1">
                <a:solidFill>
                  <a:schemeClr val="tx1">
                    <a:lumMod val="50000"/>
                    <a:lumOff val="50000"/>
                  </a:schemeClr>
                </a:solidFill>
              </a:rPr>
              <a:t>Publication</a:t>
            </a:r>
            <a:r>
              <a:rPr lang="fi-FI" sz="1400" dirty="0">
                <a:solidFill>
                  <a:schemeClr val="tx1">
                    <a:lumMod val="50000"/>
                    <a:lumOff val="50000"/>
                  </a:schemeClr>
                </a:solidFill>
              </a:rPr>
              <a:t>: 2022 </a:t>
            </a:r>
            <a:r>
              <a:rPr lang="fi-FI" sz="1400" dirty="0" err="1">
                <a:solidFill>
                  <a:schemeClr val="tx1">
                    <a:lumMod val="50000"/>
                    <a:lumOff val="50000"/>
                  </a:schemeClr>
                </a:solidFill>
              </a:rPr>
              <a:t>Spring</a:t>
            </a:r>
            <a:endParaRPr lang="fi-FI" sz="1400" dirty="0">
              <a:solidFill>
                <a:schemeClr val="tx1">
                  <a:lumMod val="50000"/>
                  <a:lumOff val="50000"/>
                </a:schemeClr>
              </a:solidFill>
            </a:endParaRPr>
          </a:p>
          <a:p>
            <a:r>
              <a:rPr lang="fi-FI" sz="1400" dirty="0" err="1">
                <a:solidFill>
                  <a:schemeClr val="tx1">
                    <a:lumMod val="50000"/>
                    <a:lumOff val="50000"/>
                  </a:schemeClr>
                </a:solidFill>
              </a:rPr>
              <a:t>Instructor</a:t>
            </a:r>
            <a:r>
              <a:rPr lang="fi-FI" sz="1400" dirty="0">
                <a:solidFill>
                  <a:schemeClr val="tx1">
                    <a:lumMod val="50000"/>
                    <a:lumOff val="50000"/>
                  </a:schemeClr>
                </a:solidFill>
              </a:rPr>
              <a:t>: Teemu Leppänen, Kari Jyrkkä</a:t>
            </a:r>
          </a:p>
        </p:txBody>
      </p:sp>
      <p:sp>
        <p:nvSpPr>
          <p:cNvPr id="31" name="Otsikon paikkamerkki 1"/>
          <p:cNvSpPr txBox="1">
            <a:spLocks/>
          </p:cNvSpPr>
          <p:nvPr/>
        </p:nvSpPr>
        <p:spPr>
          <a:xfrm>
            <a:off x="502152" y="909737"/>
            <a:ext cx="8700801" cy="797139"/>
          </a:xfrm>
          <a:prstGeom prst="rect">
            <a:avLst/>
          </a:prstGeom>
        </p:spPr>
        <p:txBody>
          <a:bodyPr vert="horz" lIns="122191" tIns="61096" rIns="122191" bIns="61096" rtlCol="0" anchor="t" anchorCtr="0">
            <a:normAutofit/>
          </a:bodyPr>
          <a:lstStyle>
            <a:lvl1pPr algn="l" defTabSz="457200" rtl="0" eaLnBrk="1" latinLnBrk="0" hangingPunct="1">
              <a:spcBef>
                <a:spcPct val="0"/>
              </a:spcBef>
              <a:buNone/>
              <a:defRPr sz="2400" kern="1200" baseline="0">
                <a:solidFill>
                  <a:schemeClr val="tx2"/>
                </a:solidFill>
                <a:latin typeface="Arial Narrow"/>
                <a:ea typeface="+mj-ea"/>
                <a:cs typeface="Arial Narrow"/>
              </a:defRPr>
            </a:lvl1pPr>
          </a:lstStyle>
          <a:p>
            <a:r>
              <a:rPr lang="fi-FI" dirty="0" err="1"/>
              <a:t>BankSimul</a:t>
            </a:r>
            <a:r>
              <a:rPr lang="fi-FI" dirty="0"/>
              <a:t> </a:t>
            </a:r>
          </a:p>
        </p:txBody>
      </p:sp>
      <p:sp>
        <p:nvSpPr>
          <p:cNvPr id="32" name="Alatunnisteen paikkamerkki 4"/>
          <p:cNvSpPr txBox="1">
            <a:spLocks/>
          </p:cNvSpPr>
          <p:nvPr/>
        </p:nvSpPr>
        <p:spPr>
          <a:xfrm>
            <a:off x="502151" y="1981050"/>
            <a:ext cx="8700801" cy="645019"/>
          </a:xfrm>
          <a:prstGeom prst="rect">
            <a:avLst/>
          </a:prstGeom>
        </p:spPr>
        <p:txBody>
          <a:bodyPr lIns="122191" tIns="0" rIns="122191" bIns="0"/>
          <a:lstStyle>
            <a:defPPr>
              <a:defRPr lang="fi-FI"/>
            </a:defPPr>
            <a:lvl1pPr marL="0" algn="l" defTabSz="457200" rtl="0" eaLnBrk="1" latinLnBrk="0" hangingPunct="1">
              <a:defRPr sz="1000" kern="1200">
                <a:solidFill>
                  <a:schemeClr val="tx1">
                    <a:lumMod val="50000"/>
                    <a:lumOff val="50000"/>
                  </a:schemeClr>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400" dirty="0"/>
              <a:t>Meri Alikoski, Samuli Castrén, Inka Hirsilä, Juuso Jokelainen TVT21SPL</a:t>
            </a:r>
          </a:p>
          <a:p>
            <a:r>
              <a:rPr lang="fi-FI" sz="1400" dirty="0"/>
              <a:t>Information technology, Product and Device Design</a:t>
            </a:r>
            <a:endParaRPr lang="fi-FI" sz="1400" dirty="0">
              <a:solidFill>
                <a:schemeClr val="tx1">
                  <a:lumMod val="50000"/>
                  <a:lumOff val="50000"/>
                </a:schemeClr>
              </a:solidFill>
            </a:endParaRPr>
          </a:p>
          <a:p>
            <a:endParaRPr lang="fi-FI" sz="1050" dirty="0"/>
          </a:p>
          <a:p>
            <a:endParaRPr lang="fi-FI" sz="1000" dirty="0">
              <a:solidFill>
                <a:schemeClr val="tx1">
                  <a:lumMod val="50000"/>
                  <a:lumOff val="50000"/>
                </a:schemeClr>
              </a:solidFill>
            </a:endParaRPr>
          </a:p>
          <a:p>
            <a:endParaRPr lang="fi-FI" dirty="0"/>
          </a:p>
        </p:txBody>
      </p:sp>
      <p:sp>
        <p:nvSpPr>
          <p:cNvPr id="4" name="Sisällön paikkamerkki 3"/>
          <p:cNvSpPr>
            <a:spLocks noGrp="1"/>
          </p:cNvSpPr>
          <p:nvPr>
            <p:ph idx="1"/>
          </p:nvPr>
        </p:nvSpPr>
        <p:spPr/>
        <p:txBody>
          <a:bodyPr/>
          <a:lstStyle/>
          <a:p>
            <a:r>
              <a:rPr lang="fi-FI" b="1" dirty="0" err="1"/>
              <a:t>Introduction</a:t>
            </a:r>
            <a:endParaRPr lang="fi-FI" b="1" dirty="0"/>
          </a:p>
          <a:p>
            <a:r>
              <a:rPr lang="en-US" dirty="0"/>
              <a:t>The</a:t>
            </a:r>
            <a:r>
              <a:rPr lang="fi-FI" dirty="0"/>
              <a:t> </a:t>
            </a:r>
            <a:r>
              <a:rPr lang="en-US" dirty="0"/>
              <a:t>idea</a:t>
            </a:r>
            <a:r>
              <a:rPr lang="fi-FI" dirty="0"/>
              <a:t> of </a:t>
            </a:r>
            <a:r>
              <a:rPr lang="en-US" dirty="0"/>
              <a:t>this</a:t>
            </a:r>
            <a:r>
              <a:rPr lang="fi-FI" dirty="0"/>
              <a:t> </a:t>
            </a:r>
            <a:r>
              <a:rPr lang="en-US" dirty="0"/>
              <a:t>project</a:t>
            </a:r>
            <a:r>
              <a:rPr lang="fi-FI" dirty="0"/>
              <a:t> </a:t>
            </a:r>
            <a:r>
              <a:rPr lang="en-US" dirty="0"/>
              <a:t>were</a:t>
            </a:r>
            <a:r>
              <a:rPr lang="fi-FI" dirty="0"/>
              <a:t> to </a:t>
            </a:r>
            <a:r>
              <a:rPr lang="en-US" dirty="0"/>
              <a:t>make an application that acts as an ATM. Card readers and cards were obtained from school (see Figure 1 below). In the ATM application the functions were cash withdrawing, viewing the balance and account transactions. The Customer can cash withdraw money from the account between 20 euros to 500 euros. </a:t>
            </a:r>
            <a:endParaRPr lang="fi-FI" dirty="0"/>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r>
              <a:rPr lang="fi-FI" sz="1600" i="1" dirty="0"/>
              <a:t>FIGURE 1. The </a:t>
            </a:r>
            <a:r>
              <a:rPr lang="fi-FI" sz="1600" i="1" dirty="0" err="1"/>
              <a:t>card</a:t>
            </a:r>
            <a:r>
              <a:rPr lang="fi-FI" sz="1600" i="1" dirty="0"/>
              <a:t> </a:t>
            </a:r>
            <a:r>
              <a:rPr lang="fi-FI" sz="1600" i="1" dirty="0" err="1"/>
              <a:t>reader</a:t>
            </a:r>
            <a:r>
              <a:rPr lang="fi-FI" sz="1600" i="1" dirty="0"/>
              <a:t> and the </a:t>
            </a:r>
            <a:r>
              <a:rPr lang="fi-FI" sz="1600" i="1" dirty="0" err="1"/>
              <a:t>cards</a:t>
            </a:r>
            <a:endParaRPr lang="fi-FI" sz="1600" i="1" dirty="0"/>
          </a:p>
          <a:p>
            <a:endParaRPr lang="fi-FI" sz="1600" i="1" dirty="0"/>
          </a:p>
          <a:p>
            <a:r>
              <a:rPr lang="en-US" sz="1600" b="1" dirty="0"/>
              <a:t>Objectives</a:t>
            </a:r>
            <a:endParaRPr lang="fi-FI" sz="1600" b="1" dirty="0"/>
          </a:p>
          <a:p>
            <a:r>
              <a:rPr lang="en-US" sz="1600" dirty="0"/>
              <a:t>PIN and ID are checked from the database (SQL) and an information is sent to REST API which transfers the information to the user interface (DLL) and then the application shows the accuracy of the data. The RFID reader was installed to authenticate users ID and PIN code as correct. </a:t>
            </a:r>
            <a:endParaRPr lang="fi-FI" sz="1600" i="1" dirty="0"/>
          </a:p>
        </p:txBody>
      </p:sp>
      <p:sp>
        <p:nvSpPr>
          <p:cNvPr id="9" name="Sisällön paikkamerkki 8"/>
          <p:cNvSpPr>
            <a:spLocks noGrp="1"/>
          </p:cNvSpPr>
          <p:nvPr>
            <p:ph idx="10"/>
          </p:nvPr>
        </p:nvSpPr>
        <p:spPr>
          <a:xfrm>
            <a:off x="3471408" y="2735386"/>
            <a:ext cx="2813821" cy="8548989"/>
          </a:xfrm>
        </p:spPr>
        <p:txBody>
          <a:bodyPr/>
          <a:lstStyle/>
          <a:p>
            <a:r>
              <a:rPr lang="en-US" dirty="0"/>
              <a:t>The main goal was to allow communication from the application to the web server and vice versa as shown in the Figure 2 below.</a:t>
            </a:r>
          </a:p>
          <a:p>
            <a:endParaRPr lang="fi-FI" b="1" dirty="0"/>
          </a:p>
          <a:p>
            <a:endParaRPr lang="fi-FI"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sz="1600" i="1" dirty="0"/>
          </a:p>
          <a:p>
            <a:r>
              <a:rPr lang="en-US" sz="1600" i="1" dirty="0"/>
              <a:t>FIGURE 2. The login diagram. </a:t>
            </a:r>
          </a:p>
          <a:p>
            <a:endParaRPr lang="en-US" b="1" dirty="0"/>
          </a:p>
          <a:p>
            <a:r>
              <a:rPr lang="en-US" b="1" dirty="0"/>
              <a:t>Methods</a:t>
            </a:r>
            <a:endParaRPr lang="fi-FI" dirty="0"/>
          </a:p>
          <a:p>
            <a:r>
              <a:rPr lang="en-US" dirty="0"/>
              <a:t>JavaScript and C ++ were used as programming languages ​​in the project. The programming application is Qt-Creator (as shown in Figure 3). CRUD operations are tested by using the Postman application. The Putty app was used to identify cards ID.</a:t>
            </a:r>
          </a:p>
          <a:p>
            <a:endParaRPr lang="en-US" dirty="0"/>
          </a:p>
          <a:p>
            <a:r>
              <a:rPr lang="en-US" b="1" dirty="0"/>
              <a:t>Results</a:t>
            </a:r>
          </a:p>
          <a:p>
            <a:r>
              <a:rPr lang="en-US" dirty="0"/>
              <a:t>The result is a working program that is easy to use from the customer perspective.</a:t>
            </a:r>
          </a:p>
          <a:p>
            <a:r>
              <a:rPr lang="en-US" dirty="0"/>
              <a:t>At the time of writing this poster</a:t>
            </a:r>
          </a:p>
          <a:p>
            <a:r>
              <a:rPr lang="en-US" dirty="0"/>
              <a:t>the user interfaces were not done </a:t>
            </a:r>
          </a:p>
          <a:p>
            <a:r>
              <a:rPr lang="en-US" dirty="0"/>
              <a:t>but the layout of the application </a:t>
            </a:r>
          </a:p>
          <a:p>
            <a:r>
              <a:rPr lang="en-US" dirty="0"/>
              <a:t>and the CRUD operations worked flawlessly.</a:t>
            </a:r>
          </a:p>
          <a:p>
            <a:endParaRPr lang="fi-FI" dirty="0"/>
          </a:p>
          <a:p>
            <a:endParaRPr lang="en-US" b="1" dirty="0"/>
          </a:p>
        </p:txBody>
      </p:sp>
      <p:sp>
        <p:nvSpPr>
          <p:cNvPr id="10" name="Sisällön paikkamerkki 9"/>
          <p:cNvSpPr>
            <a:spLocks noGrp="1"/>
          </p:cNvSpPr>
          <p:nvPr>
            <p:ph idx="11"/>
          </p:nvPr>
        </p:nvSpPr>
        <p:spPr>
          <a:xfrm>
            <a:off x="6582540" y="2735385"/>
            <a:ext cx="2813821" cy="8548989"/>
          </a:xfrm>
        </p:spPr>
        <p:txBody>
          <a:bodyPr/>
          <a:lstStyle/>
          <a:p>
            <a:r>
              <a:rPr lang="en-US" dirty="0"/>
              <a:t>The project taught how to make software independently and how to create layouts in Qt, but most importantly teamwork and patience.</a:t>
            </a:r>
          </a:p>
          <a:p>
            <a:r>
              <a:rPr lang="en-US" dirty="0"/>
              <a:t>The group is satisfied with the outcome.</a:t>
            </a:r>
          </a:p>
          <a:p>
            <a:endParaRPr lang="en-US" dirty="0"/>
          </a:p>
          <a:p>
            <a:r>
              <a:rPr lang="en-US" b="1" dirty="0"/>
              <a:t>Conclusions</a:t>
            </a:r>
          </a:p>
          <a:p>
            <a:r>
              <a:rPr lang="en-US" dirty="0"/>
              <a:t>As an option, a credit feature could have been added to the card, but there was no time to implement this.</a:t>
            </a:r>
          </a:p>
          <a:p>
            <a:r>
              <a:rPr lang="en-US" dirty="0"/>
              <a:t>Now the balance of the “account” can not </a:t>
            </a:r>
            <a:r>
              <a:rPr lang="en-US"/>
              <a:t>go to </a:t>
            </a:r>
            <a:r>
              <a:rPr lang="en-US" dirty="0"/>
              <a:t>minus.</a:t>
            </a:r>
          </a:p>
          <a:p>
            <a:endParaRPr lang="en-US" dirty="0"/>
          </a:p>
          <a:p>
            <a:endParaRPr lang="fi-FI" b="1" dirty="0"/>
          </a:p>
          <a:p>
            <a:endParaRPr lang="fi-FI" b="1" dirty="0"/>
          </a:p>
          <a:p>
            <a:endParaRPr lang="fi-FI" b="1" dirty="0"/>
          </a:p>
          <a:p>
            <a:endParaRPr lang="fi-FI" b="1" dirty="0"/>
          </a:p>
          <a:p>
            <a:endParaRPr lang="fi-FI" b="1" dirty="0"/>
          </a:p>
          <a:p>
            <a:endParaRPr lang="fi-FI" b="1" dirty="0"/>
          </a:p>
          <a:p>
            <a:endParaRPr lang="fi-FI" b="1" dirty="0"/>
          </a:p>
          <a:p>
            <a:endParaRPr lang="fi-FI" b="1" dirty="0"/>
          </a:p>
          <a:p>
            <a:endParaRPr lang="fi-FI" b="1" dirty="0"/>
          </a:p>
          <a:p>
            <a:endParaRPr lang="fi-FI" b="1" dirty="0"/>
          </a:p>
          <a:p>
            <a:endParaRPr lang="fi-FI" sz="1600" i="1" dirty="0"/>
          </a:p>
          <a:p>
            <a:endParaRPr lang="fi-FI" sz="1600" i="1" dirty="0"/>
          </a:p>
          <a:p>
            <a:endParaRPr lang="fi-FI" sz="1600" i="1" dirty="0"/>
          </a:p>
          <a:p>
            <a:endParaRPr lang="fi-FI" sz="1600" i="1" dirty="0"/>
          </a:p>
          <a:p>
            <a:r>
              <a:rPr lang="fi-FI" sz="1600" i="1" dirty="0"/>
              <a:t>FIGURE 3. The programming </a:t>
            </a:r>
            <a:r>
              <a:rPr lang="fi-FI" sz="1600" i="1" dirty="0" err="1"/>
              <a:t>application</a:t>
            </a:r>
            <a:endParaRPr lang="fi-FI" sz="1600" i="1" dirty="0"/>
          </a:p>
          <a:p>
            <a:endParaRPr lang="en-US" b="1" dirty="0"/>
          </a:p>
          <a:p>
            <a:r>
              <a:rPr lang="en-US" b="1" dirty="0"/>
              <a:t>References</a:t>
            </a:r>
          </a:p>
          <a:p>
            <a:pPr marL="342900" indent="-342900">
              <a:buAutoNum type="arabicPeriod"/>
            </a:pPr>
            <a:r>
              <a:rPr lang="fi-FI" dirty="0" err="1"/>
              <a:t>Git</a:t>
            </a:r>
            <a:r>
              <a:rPr lang="fi-FI" dirty="0"/>
              <a:t> tutor: </a:t>
            </a:r>
            <a:r>
              <a:rPr lang="fi-FI" dirty="0">
                <a:hlinkClick r:id="rId2"/>
              </a:rPr>
              <a:t>https://peatutor.com/express/</a:t>
            </a:r>
            <a:endParaRPr lang="fi-FI" dirty="0"/>
          </a:p>
          <a:p>
            <a:pPr marL="342900" indent="-342900">
              <a:buAutoNum type="arabicPeriod"/>
            </a:pPr>
            <a:r>
              <a:rPr lang="fi-FI" dirty="0"/>
              <a:t>RFID </a:t>
            </a:r>
            <a:r>
              <a:rPr lang="fi-FI" dirty="0" err="1"/>
              <a:t>reader</a:t>
            </a:r>
            <a:r>
              <a:rPr lang="fi-FI" dirty="0"/>
              <a:t> </a:t>
            </a:r>
            <a:r>
              <a:rPr lang="fi-FI" dirty="0" err="1"/>
              <a:t>instructions</a:t>
            </a:r>
            <a:r>
              <a:rPr lang="fi-FI" dirty="0"/>
              <a:t>: </a:t>
            </a:r>
            <a:r>
              <a:rPr lang="fi-FI" dirty="0">
                <a:hlinkClick r:id="rId3"/>
              </a:rPr>
              <a:t>https://www.qt.io/</a:t>
            </a:r>
            <a:endParaRPr lang="fi-FI" dirty="0"/>
          </a:p>
          <a:p>
            <a:endParaRPr lang="fi-FI" dirty="0"/>
          </a:p>
        </p:txBody>
      </p:sp>
      <p:sp>
        <p:nvSpPr>
          <p:cNvPr id="8" name="Rectangle 3">
            <a:extLst>
              <a:ext uri="{FF2B5EF4-FFF2-40B4-BE49-F238E27FC236}">
                <a16:creationId xmlns:a16="http://schemas.microsoft.com/office/drawing/2014/main" id="{C39170A0-6885-4715-B8F8-388AECB1064C}"/>
              </a:ext>
            </a:extLst>
          </p:cNvPr>
          <p:cNvSpPr>
            <a:spLocks noChangeArrowheads="1"/>
          </p:cNvSpPr>
          <p:nvPr/>
        </p:nvSpPr>
        <p:spPr bwMode="auto">
          <a:xfrm>
            <a:off x="0" y="120877"/>
            <a:ext cx="20871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altLang="fi-FI" sz="800" b="0" i="0" u="none" strike="noStrike" cap="none" normalizeH="0" baseline="0" dirty="0">
                <a:ln>
                  <a:noFill/>
                </a:ln>
                <a:solidFill>
                  <a:schemeClr val="tx1"/>
                </a:solidFill>
                <a:effectLst/>
              </a:rPr>
              <a:t> </a:t>
            </a:r>
            <a:endParaRPr kumimoji="0" lang="fi-FI" altLang="fi-FI" sz="1800" b="0" i="0" u="none" strike="noStrike" cap="none" normalizeH="0" baseline="0" dirty="0">
              <a:ln>
                <a:noFill/>
              </a:ln>
              <a:solidFill>
                <a:schemeClr val="tx1"/>
              </a:solidFill>
              <a:effectLst/>
              <a:latin typeface="Arial" panose="020B0604020202020204" pitchFamily="34" charset="0"/>
            </a:endParaRPr>
          </a:p>
        </p:txBody>
      </p:sp>
      <p:sp>
        <p:nvSpPr>
          <p:cNvPr id="18" name="Rectangle 5">
            <a:extLst>
              <a:ext uri="{FF2B5EF4-FFF2-40B4-BE49-F238E27FC236}">
                <a16:creationId xmlns:a16="http://schemas.microsoft.com/office/drawing/2014/main" id="{6E631C4B-D3EF-4461-B881-F79307C4F4F8}"/>
              </a:ext>
            </a:extLst>
          </p:cNvPr>
          <p:cNvSpPr>
            <a:spLocks noChangeArrowheads="1"/>
          </p:cNvSpPr>
          <p:nvPr/>
        </p:nvSpPr>
        <p:spPr bwMode="auto">
          <a:xfrm>
            <a:off x="152400" y="273277"/>
            <a:ext cx="20871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altLang="fi-FI" sz="800" b="0" i="0" u="none" strike="noStrike" cap="none" normalizeH="0" baseline="0" dirty="0">
                <a:ln>
                  <a:noFill/>
                </a:ln>
                <a:solidFill>
                  <a:schemeClr val="tx1"/>
                </a:solidFill>
                <a:effectLst/>
              </a:rPr>
              <a:t> </a:t>
            </a:r>
            <a:endParaRPr kumimoji="0" lang="fi-FI" altLang="fi-FI"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9C69D41D-E3AC-4C11-A638-901B668648F3}"/>
              </a:ext>
            </a:extLst>
          </p:cNvPr>
          <p:cNvSpPr>
            <a:spLocks noChangeArrowheads="1"/>
          </p:cNvSpPr>
          <p:nvPr/>
        </p:nvSpPr>
        <p:spPr bwMode="auto">
          <a:xfrm>
            <a:off x="0" y="120877"/>
            <a:ext cx="20871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altLang="fi-FI" sz="800" b="0" i="0" u="none" strike="noStrike" cap="none" normalizeH="0" baseline="0" dirty="0">
                <a:ln>
                  <a:noFill/>
                </a:ln>
                <a:solidFill>
                  <a:schemeClr val="tx1"/>
                </a:solidFill>
                <a:effectLst/>
              </a:rPr>
              <a:t> </a:t>
            </a:r>
            <a:endParaRPr kumimoji="0" lang="fi-FI" altLang="fi-FI" sz="1800" b="0" i="0" u="none" strike="noStrike" cap="none" normalizeH="0" baseline="0" dirty="0">
              <a:ln>
                <a:noFill/>
              </a:ln>
              <a:solidFill>
                <a:schemeClr val="tx1"/>
              </a:solidFill>
              <a:effectLst/>
              <a:latin typeface="Arial" panose="020B0604020202020204" pitchFamily="34" charset="0"/>
            </a:endParaRPr>
          </a:p>
        </p:txBody>
      </p:sp>
      <p:pic>
        <p:nvPicPr>
          <p:cNvPr id="6" name="Kuva 5">
            <a:extLst>
              <a:ext uri="{FF2B5EF4-FFF2-40B4-BE49-F238E27FC236}">
                <a16:creationId xmlns:a16="http://schemas.microsoft.com/office/drawing/2014/main" id="{839956A8-D34B-4A47-B42B-9E606584329A}"/>
              </a:ext>
            </a:extLst>
          </p:cNvPr>
          <p:cNvPicPr>
            <a:picLocks noChangeAspect="1"/>
          </p:cNvPicPr>
          <p:nvPr/>
        </p:nvPicPr>
        <p:blipFill>
          <a:blip r:embed="rId4"/>
          <a:stretch>
            <a:fillRect/>
          </a:stretch>
        </p:blipFill>
        <p:spPr>
          <a:xfrm>
            <a:off x="552272" y="5666398"/>
            <a:ext cx="1813557" cy="2418076"/>
          </a:xfrm>
          <a:prstGeom prst="rect">
            <a:avLst/>
          </a:prstGeom>
        </p:spPr>
      </p:pic>
      <p:pic>
        <p:nvPicPr>
          <p:cNvPr id="11" name="Kuva 10" descr="Kuva, joka sisältää kohteen pöytä&#10;&#10;Kuvaus luotu automaattisesti">
            <a:extLst>
              <a:ext uri="{FF2B5EF4-FFF2-40B4-BE49-F238E27FC236}">
                <a16:creationId xmlns:a16="http://schemas.microsoft.com/office/drawing/2014/main" id="{C059D4F2-E7AE-4CB2-80C1-50EC32AB0AB6}"/>
              </a:ext>
            </a:extLst>
          </p:cNvPr>
          <p:cNvPicPr>
            <a:picLocks noChangeAspect="1"/>
          </p:cNvPicPr>
          <p:nvPr/>
        </p:nvPicPr>
        <p:blipFill>
          <a:blip r:embed="rId5"/>
          <a:stretch>
            <a:fillRect/>
          </a:stretch>
        </p:blipFill>
        <p:spPr>
          <a:xfrm>
            <a:off x="6727817" y="6366705"/>
            <a:ext cx="1893681" cy="3699510"/>
          </a:xfrm>
          <a:prstGeom prst="rect">
            <a:avLst/>
          </a:prstGeom>
        </p:spPr>
      </p:pic>
      <p:pic>
        <p:nvPicPr>
          <p:cNvPr id="16" name="Kuva 15">
            <a:extLst>
              <a:ext uri="{FF2B5EF4-FFF2-40B4-BE49-F238E27FC236}">
                <a16:creationId xmlns:a16="http://schemas.microsoft.com/office/drawing/2014/main" id="{E140DDFB-DB20-42CE-8378-D3DC4990E605}"/>
              </a:ext>
            </a:extLst>
          </p:cNvPr>
          <p:cNvPicPr>
            <a:picLocks noChangeAspect="1"/>
          </p:cNvPicPr>
          <p:nvPr/>
        </p:nvPicPr>
        <p:blipFill>
          <a:blip r:embed="rId6"/>
          <a:stretch>
            <a:fillRect/>
          </a:stretch>
        </p:blipFill>
        <p:spPr>
          <a:xfrm>
            <a:off x="3280170" y="4086300"/>
            <a:ext cx="3351255" cy="2248070"/>
          </a:xfrm>
          <a:prstGeom prst="rect">
            <a:avLst/>
          </a:prstGeom>
        </p:spPr>
      </p:pic>
    </p:spTree>
  </p:cSld>
  <p:clrMapOvr>
    <a:masterClrMapping/>
  </p:clrMapOvr>
</p:sld>
</file>

<file path=ppt/theme/theme1.xml><?xml version="1.0" encoding="utf-8"?>
<a:theme xmlns:a="http://schemas.openxmlformats.org/drawingml/2006/main" name="Oamk oranssi">
  <a:themeElements>
    <a:clrScheme name="Oamk oranssi 2">
      <a:dk1>
        <a:sysClr val="windowText" lastClr="000000"/>
      </a:dk1>
      <a:lt1>
        <a:sysClr val="window" lastClr="FFFFFF"/>
      </a:lt1>
      <a:dk2>
        <a:srgbClr val="FD7813"/>
      </a:dk2>
      <a:lt2>
        <a:srgbClr val="E6E6E6"/>
      </a:lt2>
      <a:accent1>
        <a:srgbClr val="FD7813"/>
      </a:accent1>
      <a:accent2>
        <a:srgbClr val="FFA558"/>
      </a:accent2>
      <a:accent3>
        <a:srgbClr val="FFBC86"/>
      </a:accent3>
      <a:accent4>
        <a:srgbClr val="FFD3B1"/>
      </a:accent4>
      <a:accent5>
        <a:srgbClr val="FFE9D9"/>
      </a:accent5>
      <a:accent6>
        <a:srgbClr val="F7F4EC"/>
      </a:accent6>
      <a:hlink>
        <a:srgbClr val="2E809E"/>
      </a:hlink>
      <a:folHlink>
        <a:srgbClr val="3CA5CD"/>
      </a:folHlink>
    </a:clrScheme>
    <a:fontScheme name="Horisontti">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defPPr>
      </a:lstStyle>
    </a:txDef>
  </a:objectDefaults>
  <a:extraClrScheme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1725</TotalTime>
  <Words>396</Words>
  <Application>Microsoft Office PowerPoint</Application>
  <PresentationFormat>A3-paperi (297 x 420 mm)</PresentationFormat>
  <Paragraphs>73</Paragraphs>
  <Slides>1</Slides>
  <Notes>0</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1</vt:i4>
      </vt:variant>
    </vt:vector>
  </HeadingPairs>
  <TitlesOfParts>
    <vt:vector size="5" baseType="lpstr">
      <vt:lpstr>Arial</vt:lpstr>
      <vt:lpstr>Arial Narrow</vt:lpstr>
      <vt:lpstr>Calibri</vt:lpstr>
      <vt:lpstr>Oamk oranssi</vt:lpstr>
      <vt:lpstr>PowerPoint-esitys</vt:lpstr>
    </vt:vector>
  </TitlesOfParts>
  <Company>Oamk</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Projektiposteri</dc:title>
  <dc:creator>Viestintäpalvelut;Tietotekniikan sovellusprojekti</dc:creator>
  <cp:lastModifiedBy>Meri Alikoski</cp:lastModifiedBy>
  <cp:revision>149</cp:revision>
  <cp:lastPrinted>2015-12-11T12:07:50Z</cp:lastPrinted>
  <dcterms:created xsi:type="dcterms:W3CDTF">2011-08-25T08:52:46Z</dcterms:created>
  <dcterms:modified xsi:type="dcterms:W3CDTF">2022-05-04T07:57:30Z</dcterms:modified>
</cp:coreProperties>
</file>