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Alfa Slab One"/>
      <p:regular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82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orient="horz" pos="2360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NzR/BpAWOLRPXpGgbBrRA7yD9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82" orient="horz"/>
        <p:guide pos="2260" orient="horz"/>
        <p:guide pos="2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166c784b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d166c784b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2d166c784b4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f37d59479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df37d59479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f37d59479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df37d59479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f37d59479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2df37d59479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37d59479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df37d59479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f37d59479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df37d59479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f37d59479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df37d59479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f37d59479_0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df37d59479_0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f37d59479_0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df37d59479_0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d66f81cd8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6d66f81cd8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f37d5947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f37d5947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df37d59479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1cccaf304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d1cccaf304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f37d5947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df37d5947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37d5947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df37d59479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37d59479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df37d59479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f37d59479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df37d59479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f37d59479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df37d59479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2">
  <p:cSld name="Content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d164d161d5_0_119"/>
          <p:cNvSpPr txBox="1"/>
          <p:nvPr>
            <p:ph type="title"/>
          </p:nvPr>
        </p:nvSpPr>
        <p:spPr>
          <a:xfrm>
            <a:off x="542925" y="550451"/>
            <a:ext cx="9613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2d164d161d5_0_119"/>
          <p:cNvSpPr txBox="1"/>
          <p:nvPr>
            <p:ph idx="1" type="body"/>
          </p:nvPr>
        </p:nvSpPr>
        <p:spPr>
          <a:xfrm>
            <a:off x="542925" y="1033505"/>
            <a:ext cx="9612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d164d161d5_0_98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g2d164d161d5_0_9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2d164d161d5_0_98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2" name="Google Shape;52;g2d164d161d5_0_98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2d164d161d5_0_9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2d164d161d5_0_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164d161d5_0_105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7" name="Google Shape;57;g2d164d161d5_0_1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164d161d5_0_108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2d164d161d5_0_108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2d164d161d5_0_1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64d161d5_0_1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" name="Google Shape;17;g2d164d161d5_0_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7508" y="0"/>
            <a:ext cx="12259506" cy="686525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2d164d161d5_0_114"/>
          <p:cNvSpPr txBox="1"/>
          <p:nvPr>
            <p:ph type="ctrTitle"/>
          </p:nvPr>
        </p:nvSpPr>
        <p:spPr>
          <a:xfrm>
            <a:off x="1603094" y="2856776"/>
            <a:ext cx="89859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  <a:defRPr sz="5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ge" id="19" name="Google Shape;19;g2d164d161d5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0551" y="443993"/>
            <a:ext cx="2774132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2d164d161d5_0_114"/>
          <p:cNvSpPr txBox="1"/>
          <p:nvPr>
            <p:ph idx="1" type="subTitle"/>
          </p:nvPr>
        </p:nvSpPr>
        <p:spPr>
          <a:xfrm>
            <a:off x="1603093" y="3688185"/>
            <a:ext cx="89859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2d164d161d5_0_71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2d164d161d5_0_71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4" name="Google Shape;24;g2d164d161d5_0_71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5" name="Google Shape;25;g2d164d161d5_0_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d164d161d5_0_76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2d164d161d5_0_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d164d161d5_0_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2d164d161d5_0_7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2" name="Google Shape;32;g2d164d161d5_0_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d164d161d5_0_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g2d164d161d5_0_8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2d164d161d5_0_8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2d164d161d5_0_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d164d161d5_0_8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2d164d161d5_0_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d164d161d5_0_91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3" name="Google Shape;43;g2d164d161d5_0_91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g2d164d161d5_0_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d164d161d5_0_95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d164d161d5_0_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164d161d5_0_6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b="0" i="0" sz="4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b="0" i="0" sz="4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b="0" i="0" sz="4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b="0" i="0" sz="4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b="0" i="0" sz="4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b="0" i="0" sz="4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b="0" i="0" sz="4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b="0" i="0" sz="4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b="0" i="0" sz="4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Google Shape;11;g2d164d161d5_0_6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2d164d161d5_0_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66c784b4_0_6"/>
          <p:cNvSpPr txBox="1"/>
          <p:nvPr>
            <p:ph idx="4294967295" type="ctrTitle"/>
          </p:nvPr>
        </p:nvSpPr>
        <p:spPr>
          <a:xfrm>
            <a:off x="378904" y="2618176"/>
            <a:ext cx="114342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None/>
            </a:pPr>
            <a:r>
              <a:rPr lang="en-US" sz="4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Lending Case Study</a:t>
            </a:r>
            <a:endParaRPr b="0" i="0" sz="47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g2d166c784b4_0_6"/>
          <p:cNvSpPr txBox="1"/>
          <p:nvPr>
            <p:ph idx="4294967295" type="subTitle"/>
          </p:nvPr>
        </p:nvSpPr>
        <p:spPr>
          <a:xfrm>
            <a:off x="1603043" y="3425310"/>
            <a:ext cx="89859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Open Sans"/>
              <a:buChar char="-"/>
            </a:pPr>
            <a:r>
              <a:rPr b="0" i="0" lang="en-US" sz="2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Submitted by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Prasanna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B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Akshay Bhaskar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g2d166c784b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df37d59479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df37d59479_0_182"/>
          <p:cNvSpPr txBox="1"/>
          <p:nvPr/>
        </p:nvSpPr>
        <p:spPr>
          <a:xfrm>
            <a:off x="679525" y="5883800"/>
            <a:ext cx="106383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Small business have higher default percentage than any other purpose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2df37d59479_0_182"/>
          <p:cNvSpPr txBox="1"/>
          <p:nvPr>
            <p:ph type="title"/>
          </p:nvPr>
        </p:nvSpPr>
        <p:spPr>
          <a:xfrm>
            <a:off x="450925" y="1339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Segmented Univariate Analysis</a:t>
            </a:r>
            <a:endParaRPr sz="17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163" name="Google Shape;163;g2df37d59479_0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25" y="720750"/>
            <a:ext cx="10866901" cy="454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df37d59479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df37d59479_0_191"/>
          <p:cNvSpPr txBox="1"/>
          <p:nvPr/>
        </p:nvSpPr>
        <p:spPr>
          <a:xfrm>
            <a:off x="679525" y="5883800"/>
            <a:ext cx="106383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Lower annual income bins have higher default percentages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g2df37d59479_0_191"/>
          <p:cNvSpPr txBox="1"/>
          <p:nvPr>
            <p:ph type="title"/>
          </p:nvPr>
        </p:nvSpPr>
        <p:spPr>
          <a:xfrm>
            <a:off x="450925" y="1339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Segmented Univariate Analysis</a:t>
            </a:r>
            <a:endParaRPr sz="17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171" name="Google Shape;171;g2df37d59479_0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63" y="837400"/>
            <a:ext cx="108680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f37d59479_0_218"/>
          <p:cNvSpPr txBox="1"/>
          <p:nvPr/>
        </p:nvSpPr>
        <p:spPr>
          <a:xfrm>
            <a:off x="699750" y="6284275"/>
            <a:ext cx="106383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Default percentage is high with respect to lower loan grades G,F,E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g2df37d59479_0_218"/>
          <p:cNvSpPr txBox="1"/>
          <p:nvPr>
            <p:ph type="title"/>
          </p:nvPr>
        </p:nvSpPr>
        <p:spPr>
          <a:xfrm>
            <a:off x="450925" y="1339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Bivariate Analysis</a:t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178" name="Google Shape;178;g2df37d59479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9575" y="0"/>
            <a:ext cx="833400" cy="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df37d59479_0_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78100"/>
            <a:ext cx="11160576" cy="545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f37d59479_0_238"/>
          <p:cNvSpPr txBox="1"/>
          <p:nvPr/>
        </p:nvSpPr>
        <p:spPr>
          <a:xfrm>
            <a:off x="699750" y="5979475"/>
            <a:ext cx="106383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Loan default ratio of Grade A till E are irrespective of loan terms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Grade G shows greater default percentage for 36 months term plan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g2df37d59479_0_238"/>
          <p:cNvSpPr txBox="1"/>
          <p:nvPr>
            <p:ph type="title"/>
          </p:nvPr>
        </p:nvSpPr>
        <p:spPr>
          <a:xfrm>
            <a:off x="450925" y="1339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Bivariate Analysis</a:t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186" name="Google Shape;186;g2df37d59479_0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9575" y="0"/>
            <a:ext cx="833400" cy="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df37d59479_0_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25" y="765175"/>
            <a:ext cx="10821124" cy="50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f37d59479_0_248"/>
          <p:cNvSpPr txBox="1"/>
          <p:nvPr/>
        </p:nvSpPr>
        <p:spPr>
          <a:xfrm>
            <a:off x="598475" y="5138875"/>
            <a:ext cx="10865700" cy="147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The above shows binned annual income , binned funded amount and Default Percentage analysis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If funded loan amount is above 20,000 USD for customer with &lt; 30,000 USD annual income, they are most likely to default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g2df37d59479_0_248"/>
          <p:cNvSpPr txBox="1"/>
          <p:nvPr>
            <p:ph type="title"/>
          </p:nvPr>
        </p:nvSpPr>
        <p:spPr>
          <a:xfrm>
            <a:off x="527125" y="1339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Bivariate Analysis</a:t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194" name="Google Shape;194;g2df37d59479_0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9575" y="0"/>
            <a:ext cx="833400" cy="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df37d59479_0_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4250"/>
            <a:ext cx="11311774" cy="4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f37d59479_0_269"/>
          <p:cNvSpPr txBox="1"/>
          <p:nvPr>
            <p:ph type="title"/>
          </p:nvPr>
        </p:nvSpPr>
        <p:spPr>
          <a:xfrm>
            <a:off x="527125" y="1339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Bivariate Analysis</a:t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201" name="Google Shape;201;g2df37d59479_0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9575" y="0"/>
            <a:ext cx="833400" cy="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df37d59479_0_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25" y="906700"/>
            <a:ext cx="10642174" cy="50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df37d59479_0_269"/>
          <p:cNvSpPr txBox="1"/>
          <p:nvPr/>
        </p:nvSpPr>
        <p:spPr>
          <a:xfrm>
            <a:off x="699750" y="6131875"/>
            <a:ext cx="106383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Small business are likely to default across any region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f37d59479_0_290"/>
          <p:cNvSpPr txBox="1"/>
          <p:nvPr>
            <p:ph type="title"/>
          </p:nvPr>
        </p:nvSpPr>
        <p:spPr>
          <a:xfrm>
            <a:off x="527125" y="1339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Bivariate Analysis</a:t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209" name="Google Shape;209;g2df37d59479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9575" y="0"/>
            <a:ext cx="833400" cy="8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df37d59479_0_290"/>
          <p:cNvSpPr txBox="1"/>
          <p:nvPr/>
        </p:nvSpPr>
        <p:spPr>
          <a:xfrm>
            <a:off x="623550" y="5446075"/>
            <a:ext cx="10461000" cy="13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Customers with 1 public bankruptcy record and annual income between 30000 and 40000 have very high default percentage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Customers with 2 public bankruptcy record and annual income between 10000 and 20000 have very high default percentage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g2df37d59479_0_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25" y="623700"/>
            <a:ext cx="9971924" cy="481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f37d59479_0_299"/>
          <p:cNvSpPr txBox="1"/>
          <p:nvPr>
            <p:ph type="title"/>
          </p:nvPr>
        </p:nvSpPr>
        <p:spPr>
          <a:xfrm>
            <a:off x="527125" y="2892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</a:rPr>
              <a:t>Conclusions</a:t>
            </a:r>
            <a:endParaRPr sz="2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217" name="Google Shape;217;g2df37d59479_0_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2925" y="76200"/>
            <a:ext cx="1011450" cy="10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df37d59479_0_299"/>
          <p:cNvSpPr txBox="1"/>
          <p:nvPr/>
        </p:nvSpPr>
        <p:spPr>
          <a:xfrm>
            <a:off x="527125" y="885325"/>
            <a:ext cx="10461000" cy="201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  Based on the observation above following are major driving factors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Grade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Sub_grade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Purpose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Loan amount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Annual income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Public bankruptcy record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g2df37d59479_0_299"/>
          <p:cNvSpPr txBox="1"/>
          <p:nvPr/>
        </p:nvSpPr>
        <p:spPr>
          <a:xfrm>
            <a:off x="527125" y="3751650"/>
            <a:ext cx="10461000" cy="260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Avoid Public bankruptcy record borrowers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For each grade, loans should be give to top grades. Focus on A &amp; B subgrades(A4, B3 etc) as they apply for most loans and less default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Small business owners should be given loans with caution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Avoid high amount long term loans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Avoid giving higher loan amounts to F&amp;G grades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Avoid high dti ratio borrowers as they tend to default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Avoid giving high amount loans to lower annual income(&lt;25,000 USD)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g2df37d59479_0_299"/>
          <p:cNvSpPr txBox="1"/>
          <p:nvPr>
            <p:ph type="title"/>
          </p:nvPr>
        </p:nvSpPr>
        <p:spPr>
          <a:xfrm>
            <a:off x="527125" y="313125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</a:rPr>
              <a:t>Recommendations</a:t>
            </a:r>
            <a:endParaRPr sz="2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d66f81cd8_0_41"/>
          <p:cNvSpPr txBox="1"/>
          <p:nvPr>
            <p:ph type="title"/>
          </p:nvPr>
        </p:nvSpPr>
        <p:spPr>
          <a:xfrm>
            <a:off x="450925" y="281625"/>
            <a:ext cx="10940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sz="3600">
                <a:solidFill>
                  <a:srgbClr val="FF0000"/>
                </a:solidFill>
              </a:rPr>
              <a:t>Problem statement and Objectives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77" name="Google Shape;77;g26d66f81cd8_0_41"/>
          <p:cNvSpPr/>
          <p:nvPr/>
        </p:nvSpPr>
        <p:spPr>
          <a:xfrm>
            <a:off x="450925" y="1192925"/>
            <a:ext cx="11409300" cy="22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 Statement: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 When a Consumer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Finance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 Company receives a loan application, the company has to make a decision for loan approval based on the applicant’s profile. Two types of risks are associated with the bank’s decision: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- If the applicant is likely to repay the loan, then not approving the loan results in a loss of business to the company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- If the applicant is not likely to repay the loan, i.e. he/she is likely to default, then approving the loan may lead to a financial loss for the company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g26d66f81cd8_0_41"/>
          <p:cNvSpPr/>
          <p:nvPr/>
        </p:nvSpPr>
        <p:spPr>
          <a:xfrm>
            <a:off x="477350" y="3794125"/>
            <a:ext cx="11364900" cy="25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Understanding the driving factors (or driver variables) behind loan default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Explain the results of univariate and bivariate analysis in business terms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Crucial insights along with visualisations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g26d66f81cd8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f37d59479_2_0"/>
          <p:cNvSpPr txBox="1"/>
          <p:nvPr>
            <p:ph type="title"/>
          </p:nvPr>
        </p:nvSpPr>
        <p:spPr>
          <a:xfrm>
            <a:off x="542925" y="550451"/>
            <a:ext cx="9613200" cy="3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Approach</a:t>
            </a:r>
            <a:endParaRPr/>
          </a:p>
        </p:txBody>
      </p:sp>
      <p:sp>
        <p:nvSpPr>
          <p:cNvPr id="86" name="Google Shape;86;g2df37d59479_2_0"/>
          <p:cNvSpPr/>
          <p:nvPr/>
        </p:nvSpPr>
        <p:spPr>
          <a:xfrm>
            <a:off x="439700" y="2134775"/>
            <a:ext cx="1752300" cy="110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Data Understanding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g2df37d5947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900" y="1"/>
            <a:ext cx="1193075" cy="11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df37d59479_2_0"/>
          <p:cNvSpPr/>
          <p:nvPr/>
        </p:nvSpPr>
        <p:spPr>
          <a:xfrm>
            <a:off x="2192000" y="2455025"/>
            <a:ext cx="1476600" cy="4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g2df37d59479_2_0"/>
          <p:cNvSpPr/>
          <p:nvPr/>
        </p:nvSpPr>
        <p:spPr>
          <a:xfrm>
            <a:off x="3668600" y="2134775"/>
            <a:ext cx="1752300" cy="110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Data Cleaning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g2df37d59479_2_0"/>
          <p:cNvSpPr/>
          <p:nvPr/>
        </p:nvSpPr>
        <p:spPr>
          <a:xfrm>
            <a:off x="5420900" y="2455025"/>
            <a:ext cx="1476600" cy="4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g2df37d59479_2_0"/>
          <p:cNvSpPr/>
          <p:nvPr/>
        </p:nvSpPr>
        <p:spPr>
          <a:xfrm>
            <a:off x="6897500" y="2134775"/>
            <a:ext cx="1752300" cy="110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Univariate analysis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g2df37d59479_2_0"/>
          <p:cNvSpPr/>
          <p:nvPr/>
        </p:nvSpPr>
        <p:spPr>
          <a:xfrm>
            <a:off x="8649800" y="2455025"/>
            <a:ext cx="2321700" cy="2697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g2df37d59479_2_0"/>
          <p:cNvSpPr/>
          <p:nvPr/>
        </p:nvSpPr>
        <p:spPr>
          <a:xfrm>
            <a:off x="6897500" y="4166375"/>
            <a:ext cx="1752300" cy="110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Segmented Univariate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g2df37d59479_2_0"/>
          <p:cNvSpPr/>
          <p:nvPr/>
        </p:nvSpPr>
        <p:spPr>
          <a:xfrm flipH="1">
            <a:off x="5420900" y="4486625"/>
            <a:ext cx="1476600" cy="4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g2df37d59479_2_0"/>
          <p:cNvSpPr/>
          <p:nvPr/>
        </p:nvSpPr>
        <p:spPr>
          <a:xfrm>
            <a:off x="3668600" y="4220925"/>
            <a:ext cx="1752300" cy="110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Bivariate Analysis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g2df37d59479_2_0"/>
          <p:cNvSpPr/>
          <p:nvPr/>
        </p:nvSpPr>
        <p:spPr>
          <a:xfrm flipH="1">
            <a:off x="2192000" y="4541175"/>
            <a:ext cx="1476600" cy="4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g2df37d59479_2_0"/>
          <p:cNvSpPr/>
          <p:nvPr/>
        </p:nvSpPr>
        <p:spPr>
          <a:xfrm>
            <a:off x="504425" y="4220925"/>
            <a:ext cx="1752300" cy="110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Insights &amp; Conclusion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1cccaf304_0_36"/>
          <p:cNvSpPr txBox="1"/>
          <p:nvPr>
            <p:ph type="title"/>
          </p:nvPr>
        </p:nvSpPr>
        <p:spPr>
          <a:xfrm>
            <a:off x="450925" y="57700"/>
            <a:ext cx="10940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sz="2600">
                <a:solidFill>
                  <a:srgbClr val="FF0000"/>
                </a:solidFill>
              </a:rPr>
              <a:t>Important Data Overview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03" name="Google Shape;103;g2d1cccaf304_0_36"/>
          <p:cNvSpPr txBox="1"/>
          <p:nvPr/>
        </p:nvSpPr>
        <p:spPr>
          <a:xfrm>
            <a:off x="450925" y="5594375"/>
            <a:ext cx="5695500" cy="90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Majority of borrowers have annual income between 48000 and 80000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Majority of loans have interest rates between 10% and 15%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g2d1cccaf304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d1cccaf304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800" y="676350"/>
            <a:ext cx="3516900" cy="200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d1cccaf304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7300" y="665950"/>
            <a:ext cx="3232050" cy="19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d1cccaf304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225" y="2921675"/>
            <a:ext cx="3232050" cy="21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d1cccaf304_0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1325" y="2769275"/>
            <a:ext cx="3022825" cy="24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d1cccaf304_0_36"/>
          <p:cNvSpPr txBox="1"/>
          <p:nvPr/>
        </p:nvSpPr>
        <p:spPr>
          <a:xfrm>
            <a:off x="6719625" y="5315975"/>
            <a:ext cx="5319900" cy="151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Majority of DTI is between 10 and 20. DTI </a:t>
            </a: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- A ratio calculated using the borrower’s total monthly debt payments on the total debt obligations, excluding mortgage and the requested LC loan, divided by the borrower’s self-reported monthly income.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36 term loan is high(73%) compared to 60 month term loan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df37d5947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df37d59479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675" y="3342450"/>
            <a:ext cx="4766999" cy="2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df37d59479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875" y="3359150"/>
            <a:ext cx="4161000" cy="23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df37d59479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900" y="429400"/>
            <a:ext cx="10199925" cy="28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df37d59479_0_25"/>
          <p:cNvSpPr txBox="1"/>
          <p:nvPr>
            <p:ph type="title"/>
          </p:nvPr>
        </p:nvSpPr>
        <p:spPr>
          <a:xfrm>
            <a:off x="450925" y="57700"/>
            <a:ext cx="10940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sz="2600">
                <a:solidFill>
                  <a:srgbClr val="FF0000"/>
                </a:solidFill>
              </a:rPr>
              <a:t>Important Data Overview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19" name="Google Shape;119;g2df37d59479_0_25"/>
          <p:cNvSpPr txBox="1"/>
          <p:nvPr/>
        </p:nvSpPr>
        <p:spPr>
          <a:xfrm>
            <a:off x="450925" y="5807600"/>
            <a:ext cx="10294800" cy="104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High sub grades are given more loans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83% loans are fully paid and 13.5% are default loans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High grades are give more loans, B being the top grade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df37d5947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df37d59479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375" y="525700"/>
            <a:ext cx="5124175" cy="21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df37d59479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375" y="475150"/>
            <a:ext cx="4665075" cy="21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df37d59479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875" y="2635125"/>
            <a:ext cx="10418527" cy="3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df37d59479_0_44"/>
          <p:cNvSpPr txBox="1"/>
          <p:nvPr>
            <p:ph type="title"/>
          </p:nvPr>
        </p:nvSpPr>
        <p:spPr>
          <a:xfrm>
            <a:off x="450925" y="577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sz="2600">
                <a:solidFill>
                  <a:srgbClr val="FF0000"/>
                </a:solidFill>
              </a:rPr>
              <a:t>Important Data Overview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29" name="Google Shape;129;g2df37d59479_0_44"/>
          <p:cNvSpPr txBox="1"/>
          <p:nvPr/>
        </p:nvSpPr>
        <p:spPr>
          <a:xfrm>
            <a:off x="450925" y="5807600"/>
            <a:ext cx="10740300" cy="104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There are substantial amount of loans that are not verified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Majority of borrowers have home ownership status as Rent or Mortgage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Debt_consolidation is the biggest reason for taking a loan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df37d59479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df37d59479_0_88"/>
          <p:cNvSpPr txBox="1"/>
          <p:nvPr/>
        </p:nvSpPr>
        <p:spPr>
          <a:xfrm>
            <a:off x="527125" y="5579000"/>
            <a:ext cx="10305600" cy="98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Higher dti bins have higher default percentages.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Note: DTI - A ratio calculated using the borrower’s total monthly debt payments on the total debt obligations, excluding mortgage and the requested LC loan, divided by the borrower’s self-reported monthly income.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g2df37d59479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25" y="707650"/>
            <a:ext cx="10411975" cy="46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df37d59479_0_88"/>
          <p:cNvSpPr txBox="1"/>
          <p:nvPr>
            <p:ph type="title"/>
          </p:nvPr>
        </p:nvSpPr>
        <p:spPr>
          <a:xfrm>
            <a:off x="450925" y="1339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Segmented Univariate Analysis</a:t>
            </a:r>
            <a:endParaRPr sz="17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df37d59479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df37d59479_0_143"/>
          <p:cNvSpPr txBox="1"/>
          <p:nvPr/>
        </p:nvSpPr>
        <p:spPr>
          <a:xfrm>
            <a:off x="527125" y="5579000"/>
            <a:ext cx="11360100" cy="80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Higher interest rates have higher </a:t>
            </a: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default</a:t>
            </a: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 percentage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60 month term has high default percentage than 36 term loans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g2df37d59479_0_143"/>
          <p:cNvSpPr txBox="1"/>
          <p:nvPr>
            <p:ph type="title"/>
          </p:nvPr>
        </p:nvSpPr>
        <p:spPr>
          <a:xfrm>
            <a:off x="450925" y="133900"/>
            <a:ext cx="109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Segmented Univariate Analysis</a:t>
            </a:r>
            <a:endParaRPr sz="17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145" name="Google Shape;145;g2df37d59479_0_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25" y="846750"/>
            <a:ext cx="5508876" cy="40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df37d59479_0_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200" y="846750"/>
            <a:ext cx="5589000" cy="40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df37d59479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543" y="0"/>
            <a:ext cx="906650" cy="9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df37d59479_0_154"/>
          <p:cNvSpPr txBox="1"/>
          <p:nvPr/>
        </p:nvSpPr>
        <p:spPr>
          <a:xfrm>
            <a:off x="594475" y="5314450"/>
            <a:ext cx="10864500" cy="127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Default percentage increases as grade increases from A to G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Similar pattern is observed for sub grades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Members with public record bankruptcies have high default percentages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g2df37d59479_0_154"/>
          <p:cNvSpPr txBox="1"/>
          <p:nvPr>
            <p:ph type="title"/>
          </p:nvPr>
        </p:nvSpPr>
        <p:spPr>
          <a:xfrm>
            <a:off x="450925" y="133900"/>
            <a:ext cx="964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Segmented Univariate Analysis</a:t>
            </a:r>
            <a:endParaRPr sz="17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154" name="Google Shape;154;g2df37d59479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25" y="736300"/>
            <a:ext cx="5768799" cy="43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df37d59479_0_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450" y="729200"/>
            <a:ext cx="5306724" cy="43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2023-12-22T08:46:57Z</dcterms:created>
  <dc:creator>Ncube, Thando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0x010100741BA012C993FC4D9FB7803D643EB4BA</vt:lpwstr>
  </property>
  <property fmtid="{D5CDD505-2E9C-101B-9397-08002B2CF9AE}" pid="3" name="ArticulateGUID">
    <vt:lpwstr>0C3B5239-E719-4193-A186-4DD82E65C89E</vt:lpwstr>
  </property>
  <property fmtid="{D5CDD505-2E9C-101B-9397-08002B2CF9AE}" pid="4" name="ArticulatePath">
    <vt:lpwstr>Amplify Health Powerpoint template</vt:lpwstr>
  </property>
  <property fmtid="{D5CDD505-2E9C-101B-9397-08002B2CF9AE}" pid="5" name="MediaServiceImageTags">
    <vt:lpwstr/>
  </property>
  <property fmtid="{D5CDD505-2E9C-101B-9397-08002B2CF9AE}" pid="6" name="MSIP_Label_edac7489-8e74-4740-9640-de6a90bd2a80_Enabled">
    <vt:lpwstr>true</vt:lpwstr>
  </property>
  <property fmtid="{D5CDD505-2E9C-101B-9397-08002B2CF9AE}" pid="7" name="MSIP_Label_edac7489-8e74-4740-9640-de6a90bd2a80_SetDate">
    <vt:lpwstr>2023-12-22T08:47:13Z</vt:lpwstr>
  </property>
  <property fmtid="{D5CDD505-2E9C-101B-9397-08002B2CF9AE}" pid="8" name="MSIP_Label_edac7489-8e74-4740-9640-de6a90bd2a80_Method">
    <vt:lpwstr>Standard</vt:lpwstr>
  </property>
  <property fmtid="{D5CDD505-2E9C-101B-9397-08002B2CF9AE}" pid="9" name="MSIP_Label_edac7489-8e74-4740-9640-de6a90bd2a80_Name">
    <vt:lpwstr>edac7489-8e74-4740-9640-de6a90bd2a80</vt:lpwstr>
  </property>
  <property fmtid="{D5CDD505-2E9C-101B-9397-08002B2CF9AE}" pid="10" name="MSIP_Label_edac7489-8e74-4740-9640-de6a90bd2a80_SiteId">
    <vt:lpwstr>7f2c1900-9fd4-4b89-91d3-79a649996f0a</vt:lpwstr>
  </property>
  <property fmtid="{D5CDD505-2E9C-101B-9397-08002B2CF9AE}" pid="11" name="MSIP_Label_edac7489-8e74-4740-9640-de6a90bd2a80_ActionId">
    <vt:lpwstr>211ea7ca-7444-482c-b2b4-9422e1928a30</vt:lpwstr>
  </property>
  <property fmtid="{D5CDD505-2E9C-101B-9397-08002B2CF9AE}" pid="12" name="MSIP_Label_edac7489-8e74-4740-9640-de6a90bd2a80_ContentBits">
    <vt:lpwstr>2</vt:lpwstr>
  </property>
  <property fmtid="{D5CDD505-2E9C-101B-9397-08002B2CF9AE}" pid="13" name="ClassificationContentMarkingFooterLocations">
    <vt:lpwstr>Light:6</vt:lpwstr>
  </property>
  <property fmtid="{D5CDD505-2E9C-101B-9397-08002B2CF9AE}" pid="14" name="ClassificationContentMarkingFooterText">
    <vt:lpwstr>[AIA – INTERNAL]</vt:lpwstr>
  </property>
</Properties>
</file>