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1701" r:id="rId2"/>
    <p:sldId id="169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F3F"/>
    <a:srgbClr val="F18017"/>
    <a:srgbClr val="FF8400"/>
    <a:srgbClr val="FEEB02"/>
    <a:srgbClr val="F37F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54944-D75A-41D0-A1C6-790925AACAFA}" type="datetimeFigureOut">
              <a:rPr lang="en-SG" smtClean="0"/>
              <a:t>25/10/2020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391A61-EEE0-4955-9FCB-064458E029BF}" type="slidenum">
              <a:rPr lang="en-SG" smtClean="0"/>
              <a:t>‹#›</a:t>
            </a:fld>
            <a:endParaRPr lang="en-SG"/>
          </a:p>
        </p:txBody>
      </p:sp>
    </p:spTree>
    <p:extLst>
      <p:ext uri="{BB962C8B-B14F-4D97-AF65-F5344CB8AC3E}">
        <p14:creationId xmlns:p14="http://schemas.microsoft.com/office/powerpoint/2010/main" val="1329142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AC22-2D90-405B-938B-0B48E830F3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FB04C9B0-30E7-4DB5-A9AC-D11391003C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420CCB82-0E66-466A-873F-9E932FF271B9}"/>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5" name="Footer Placeholder 4">
            <a:extLst>
              <a:ext uri="{FF2B5EF4-FFF2-40B4-BE49-F238E27FC236}">
                <a16:creationId xmlns:a16="http://schemas.microsoft.com/office/drawing/2014/main" id="{3F11AF27-EC64-4CD0-B96C-E745284AADE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2037E02-623E-4304-88AD-4FE89C3FCA61}"/>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66689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4ECDB-19AB-430C-BCA7-A983761079C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D29A717-2FDE-4584-8BB1-526021BEB0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E90881F-9FAE-4B5D-8B34-41571AF996B0}"/>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5" name="Footer Placeholder 4">
            <a:extLst>
              <a:ext uri="{FF2B5EF4-FFF2-40B4-BE49-F238E27FC236}">
                <a16:creationId xmlns:a16="http://schemas.microsoft.com/office/drawing/2014/main" id="{BCEC0C7F-9BA7-440D-B2A0-9CEAA89FF8D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E0DF954-5EAE-4805-8EB4-FE3120CD1798}"/>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05829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2A612B-A309-4CB3-BC28-3FA9FA9BEE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002C790-2253-4830-AB69-2A1C171E6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E868DE-CA33-4EA2-B096-D8B9AE193781}"/>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5" name="Footer Placeholder 4">
            <a:extLst>
              <a:ext uri="{FF2B5EF4-FFF2-40B4-BE49-F238E27FC236}">
                <a16:creationId xmlns:a16="http://schemas.microsoft.com/office/drawing/2014/main" id="{E7E1CB73-B776-4137-B257-A3ED1F5AB11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563969E-10B9-4358-BF7A-14A8EB34A210}"/>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72744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24A4-6E29-4637-96F8-06E37C1C1BD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24E6CAA-54FE-40B5-B711-0AA0872DFB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C2B2FFC-72CA-4E99-8DFA-6412179AE87C}"/>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5" name="Footer Placeholder 4">
            <a:extLst>
              <a:ext uri="{FF2B5EF4-FFF2-40B4-BE49-F238E27FC236}">
                <a16:creationId xmlns:a16="http://schemas.microsoft.com/office/drawing/2014/main" id="{D76361D5-14E7-487D-8278-568D41ACFC8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6E6C988-FD1D-44CB-ADAB-A820E1E50147}"/>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40779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B2B7-A4B7-4CE5-B467-9B5691E68F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EAC1F59-28F0-49DE-86B5-71DEC27681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B00263-D4A5-44BC-B9E7-148491A94638}"/>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5" name="Footer Placeholder 4">
            <a:extLst>
              <a:ext uri="{FF2B5EF4-FFF2-40B4-BE49-F238E27FC236}">
                <a16:creationId xmlns:a16="http://schemas.microsoft.com/office/drawing/2014/main" id="{9D2229A1-DD20-4A63-8EA9-2BDD08F2DC9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5A1A2BA-BD98-4A9F-B428-0814A596C8FD}"/>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2920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1A72-25BC-4628-A226-25327A57FEF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6DB0780-1578-4910-ABB0-62CEF1C13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1DB8DFC-8318-4D2A-A784-FECD9C5428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0859194-5259-4467-B057-E6E52AA12CC5}"/>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6" name="Footer Placeholder 5">
            <a:extLst>
              <a:ext uri="{FF2B5EF4-FFF2-40B4-BE49-F238E27FC236}">
                <a16:creationId xmlns:a16="http://schemas.microsoft.com/office/drawing/2014/main" id="{84FD29AF-C451-4D01-91CD-2420CE2F2B8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6B06DA2-1612-49D9-BB61-DB5309BEC5DC}"/>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392329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23DD-F742-46BF-954A-A7C629C38D7B}"/>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BE4EB25-FDDB-41A3-83A5-4702FDA20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D6955F-5847-40EA-A947-46077EE9B9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7847610-1F5F-4F1D-87DA-4D3AA30E87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19A943-562A-4988-BA5B-4EBC6EBD6E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4575AA3-2B1B-4D6F-8EAD-604DCD9E6BF8}"/>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8" name="Footer Placeholder 7">
            <a:extLst>
              <a:ext uri="{FF2B5EF4-FFF2-40B4-BE49-F238E27FC236}">
                <a16:creationId xmlns:a16="http://schemas.microsoft.com/office/drawing/2014/main" id="{04DE7D76-37B3-4FB7-870A-EF96CF44D4C0}"/>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E6D115AF-09BE-4455-A24D-23BB5A3424B2}"/>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8896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6E9B-E14C-419E-979B-0DEFE3F3A008}"/>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94F5B74-61CE-46BF-85ED-283849793B60}"/>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4" name="Footer Placeholder 3">
            <a:extLst>
              <a:ext uri="{FF2B5EF4-FFF2-40B4-BE49-F238E27FC236}">
                <a16:creationId xmlns:a16="http://schemas.microsoft.com/office/drawing/2014/main" id="{593CD4D4-4343-443F-9A5F-42D4C944A8F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8298A2A-4A36-4BBE-B82F-46CB7AC197D7}"/>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42717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731ED3-6F8A-4AE8-B9AA-785A84B71D91}"/>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3" name="Footer Placeholder 2">
            <a:extLst>
              <a:ext uri="{FF2B5EF4-FFF2-40B4-BE49-F238E27FC236}">
                <a16:creationId xmlns:a16="http://schemas.microsoft.com/office/drawing/2014/main" id="{AA1E0DA9-F58E-4644-8B20-1C359EF0040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2CC2ADC-7C45-4A81-B695-26DF4E2C2ACD}"/>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1565140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3DDE-300F-42E5-98E0-CE125C9083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2B57451-C422-4BE3-A0DF-FC4B6260A0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4FFDAC8-80B5-4F4F-9F74-C6B461AB9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B36E5-E111-4B36-B486-08B21FBC7BC9}"/>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6" name="Footer Placeholder 5">
            <a:extLst>
              <a:ext uri="{FF2B5EF4-FFF2-40B4-BE49-F238E27FC236}">
                <a16:creationId xmlns:a16="http://schemas.microsoft.com/office/drawing/2014/main" id="{ADD5C32A-E0B8-4FD4-8D1D-9CE9E453CA5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F917634-334F-4288-82AE-DC3B956FED9F}"/>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104884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2AA3-DA64-43FA-87D3-30B6CB7F8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AB24369-68AC-4F75-A956-513BFD3C7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4D44544F-D0BD-4301-B59B-E74E3F11D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8E29D-709E-4F42-8BD0-22BE993CAD13}"/>
              </a:ext>
            </a:extLst>
          </p:cNvPr>
          <p:cNvSpPr>
            <a:spLocks noGrp="1"/>
          </p:cNvSpPr>
          <p:nvPr>
            <p:ph type="dt" sz="half" idx="10"/>
          </p:nvPr>
        </p:nvSpPr>
        <p:spPr/>
        <p:txBody>
          <a:bodyPr/>
          <a:lstStyle/>
          <a:p>
            <a:fld id="{6DF2CB36-3CB9-4F2F-9C72-1FEAFFC03635}" type="datetimeFigureOut">
              <a:rPr lang="en-SG" smtClean="0"/>
              <a:t>25/10/2020</a:t>
            </a:fld>
            <a:endParaRPr lang="en-SG"/>
          </a:p>
        </p:txBody>
      </p:sp>
      <p:sp>
        <p:nvSpPr>
          <p:cNvPr id="6" name="Footer Placeholder 5">
            <a:extLst>
              <a:ext uri="{FF2B5EF4-FFF2-40B4-BE49-F238E27FC236}">
                <a16:creationId xmlns:a16="http://schemas.microsoft.com/office/drawing/2014/main" id="{A55F782A-89E9-4C27-8991-BA75050ACE3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9A1127E-258D-4133-83FF-E675EDE25300}"/>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41744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2AC6D4-A387-48FF-A886-28215BF96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B7F5E9D-CC42-4DE0-80D2-E2B9905AFD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468DD03-1DC9-43EC-965C-1250C32BCA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F2CB36-3CB9-4F2F-9C72-1FEAFFC03635}" type="datetimeFigureOut">
              <a:rPr lang="en-SG" smtClean="0"/>
              <a:t>25/10/2020</a:t>
            </a:fld>
            <a:endParaRPr lang="en-SG"/>
          </a:p>
        </p:txBody>
      </p:sp>
      <p:sp>
        <p:nvSpPr>
          <p:cNvPr id="5" name="Footer Placeholder 4">
            <a:extLst>
              <a:ext uri="{FF2B5EF4-FFF2-40B4-BE49-F238E27FC236}">
                <a16:creationId xmlns:a16="http://schemas.microsoft.com/office/drawing/2014/main" id="{8987CBC0-0E1B-4B8B-BE47-86851DF3CF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CD3D3E81-55D2-45EE-9B91-2801EA0FF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29B80-8477-40AD-B9AE-6E87F8BB97CF}" type="slidenum">
              <a:rPr lang="en-SG" smtClean="0"/>
              <a:t>‹#›</a:t>
            </a:fld>
            <a:endParaRPr lang="en-SG"/>
          </a:p>
        </p:txBody>
      </p:sp>
    </p:spTree>
    <p:extLst>
      <p:ext uri="{BB962C8B-B14F-4D97-AF65-F5344CB8AC3E}">
        <p14:creationId xmlns:p14="http://schemas.microsoft.com/office/powerpoint/2010/main" val="4245379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8" name="Picture 4" descr="portrait">
            <a:extLst>
              <a:ext uri="{FF2B5EF4-FFF2-40B4-BE49-F238E27FC236}">
                <a16:creationId xmlns:a16="http://schemas.microsoft.com/office/drawing/2014/main" id="{81C80765-B74C-4780-A92D-43EEC24B7A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0707" y="2860363"/>
            <a:ext cx="3997637"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Text&#10;&#10;Description automatically generated">
            <a:extLst>
              <a:ext uri="{FF2B5EF4-FFF2-40B4-BE49-F238E27FC236}">
                <a16:creationId xmlns:a16="http://schemas.microsoft.com/office/drawing/2014/main" id="{1AD4C86C-4BEF-47C7-A15E-3F5372D68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973" y="98431"/>
            <a:ext cx="11634053" cy="2297723"/>
          </a:xfrm>
          <a:prstGeom prst="rect">
            <a:avLst/>
          </a:prstGeom>
        </p:spPr>
      </p:pic>
      <p:pic>
        <p:nvPicPr>
          <p:cNvPr id="1026" name="Picture 2">
            <a:extLst>
              <a:ext uri="{FF2B5EF4-FFF2-40B4-BE49-F238E27FC236}">
                <a16:creationId xmlns:a16="http://schemas.microsoft.com/office/drawing/2014/main" id="{49C9CF80-7E60-4C51-A07D-D6980EF4FB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707" y="2860362"/>
            <a:ext cx="3997637" cy="14992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9">
            <a:extLst>
              <a:ext uri="{FF2B5EF4-FFF2-40B4-BE49-F238E27FC236}">
                <a16:creationId xmlns:a16="http://schemas.microsoft.com/office/drawing/2014/main" id="{C0D88FCC-86EB-4B28-BD6E-C2CB663284AE}"/>
              </a:ext>
            </a:extLst>
          </p:cNvPr>
          <p:cNvGraphicFramePr>
            <a:graphicFrameLocks noGrp="1"/>
          </p:cNvGraphicFramePr>
          <p:nvPr>
            <p:extLst>
              <p:ext uri="{D42A27DB-BD31-4B8C-83A1-F6EECF244321}">
                <p14:modId xmlns:p14="http://schemas.microsoft.com/office/powerpoint/2010/main" val="3838455619"/>
              </p:ext>
            </p:extLst>
          </p:nvPr>
        </p:nvGraphicFramePr>
        <p:xfrm>
          <a:off x="6258358" y="2860362"/>
          <a:ext cx="5654668" cy="2549838"/>
        </p:xfrm>
        <a:graphic>
          <a:graphicData uri="http://schemas.openxmlformats.org/drawingml/2006/table">
            <a:tbl>
              <a:tblPr firstRow="1" bandRow="1">
                <a:tableStyleId>{5C22544A-7EE6-4342-B048-85BDC9FD1C3A}</a:tableStyleId>
              </a:tblPr>
              <a:tblGrid>
                <a:gridCol w="1635125">
                  <a:extLst>
                    <a:ext uri="{9D8B030D-6E8A-4147-A177-3AD203B41FA5}">
                      <a16:colId xmlns:a16="http://schemas.microsoft.com/office/drawing/2014/main" val="2970816289"/>
                    </a:ext>
                  </a:extLst>
                </a:gridCol>
                <a:gridCol w="4019543">
                  <a:extLst>
                    <a:ext uri="{9D8B030D-6E8A-4147-A177-3AD203B41FA5}">
                      <a16:colId xmlns:a16="http://schemas.microsoft.com/office/drawing/2014/main" val="1389794540"/>
                    </a:ext>
                  </a:extLst>
                </a:gridCol>
              </a:tblGrid>
              <a:tr h="507031">
                <a:tc>
                  <a:txBody>
                    <a:bodyPr/>
                    <a:lstStyle/>
                    <a:p>
                      <a:r>
                        <a:rPr lang="en-US" sz="1800" b="0" dirty="0"/>
                        <a:t>Presented By</a:t>
                      </a:r>
                    </a:p>
                  </a:txBody>
                  <a:tcPr>
                    <a:solidFill>
                      <a:srgbClr val="FF8400"/>
                    </a:solidFill>
                  </a:tcPr>
                </a:tc>
                <a:tc>
                  <a:txBody>
                    <a:bodyPr/>
                    <a:lstStyle/>
                    <a:p>
                      <a:r>
                        <a:rPr lang="en-US" sz="1800" b="0" dirty="0"/>
                        <a:t>Bannari Shankar Jayaraman</a:t>
                      </a:r>
                    </a:p>
                  </a:txBody>
                  <a:tcPr>
                    <a:solidFill>
                      <a:srgbClr val="FFCF3F"/>
                    </a:solidFill>
                  </a:tcPr>
                </a:tc>
                <a:extLst>
                  <a:ext uri="{0D108BD9-81ED-4DB2-BD59-A6C34878D82A}">
                    <a16:rowId xmlns:a16="http://schemas.microsoft.com/office/drawing/2014/main" val="2627434807"/>
                  </a:ext>
                </a:extLst>
              </a:tr>
              <a:tr h="519358">
                <a:tc>
                  <a:txBody>
                    <a:bodyPr/>
                    <a:lstStyle/>
                    <a:p>
                      <a:r>
                        <a:rPr lang="en-US" sz="1800" b="0" kern="1200" dirty="0">
                          <a:solidFill>
                            <a:schemeClr val="lt1"/>
                          </a:solidFill>
                          <a:latin typeface="+mn-lt"/>
                          <a:ea typeface="+mn-ea"/>
                          <a:cs typeface="+mn-cs"/>
                        </a:rPr>
                        <a:t>Registration ID</a:t>
                      </a:r>
                    </a:p>
                  </a:txBody>
                  <a:tcPr>
                    <a:solidFill>
                      <a:srgbClr val="F37F17"/>
                    </a:solidFill>
                  </a:tcPr>
                </a:tc>
                <a:tc>
                  <a:txBody>
                    <a:bodyPr/>
                    <a:lstStyle/>
                    <a:p>
                      <a:r>
                        <a:rPr lang="en-US" sz="1800" b="0" kern="1200" dirty="0">
                          <a:solidFill>
                            <a:schemeClr val="lt1"/>
                          </a:solidFill>
                          <a:latin typeface="+mn-lt"/>
                          <a:ea typeface="+mn-ea"/>
                          <a:cs typeface="+mn-cs"/>
                        </a:rPr>
                        <a:t>RPACULT203</a:t>
                      </a:r>
                    </a:p>
                  </a:txBody>
                  <a:tcPr>
                    <a:solidFill>
                      <a:srgbClr val="FFCF3F"/>
                    </a:solidFill>
                  </a:tcPr>
                </a:tc>
                <a:extLst>
                  <a:ext uri="{0D108BD9-81ED-4DB2-BD59-A6C34878D82A}">
                    <a16:rowId xmlns:a16="http://schemas.microsoft.com/office/drawing/2014/main" val="2466973859"/>
                  </a:ext>
                </a:extLst>
              </a:tr>
              <a:tr h="484734">
                <a:tc>
                  <a:txBody>
                    <a:bodyPr/>
                    <a:lstStyle/>
                    <a:p>
                      <a:r>
                        <a:rPr lang="en-US" sz="1800" b="0" kern="1200" dirty="0">
                          <a:solidFill>
                            <a:schemeClr val="lt1"/>
                          </a:solidFill>
                          <a:latin typeface="+mn-lt"/>
                          <a:ea typeface="+mn-ea"/>
                          <a:cs typeface="+mn-cs"/>
                        </a:rPr>
                        <a:t>Team Name</a:t>
                      </a:r>
                    </a:p>
                  </a:txBody>
                  <a:tcPr>
                    <a:solidFill>
                      <a:srgbClr val="F37F17"/>
                    </a:solidFill>
                  </a:tcPr>
                </a:tc>
                <a:tc>
                  <a:txBody>
                    <a:bodyPr/>
                    <a:lstStyle/>
                    <a:p>
                      <a:r>
                        <a:rPr lang="en-US" sz="1800" b="0" kern="1200" dirty="0">
                          <a:solidFill>
                            <a:schemeClr val="lt1"/>
                          </a:solidFill>
                          <a:latin typeface="+mn-lt"/>
                          <a:ea typeface="+mn-ea"/>
                          <a:cs typeface="+mn-cs"/>
                        </a:rPr>
                        <a:t>Team Kafkaesque</a:t>
                      </a:r>
                    </a:p>
                  </a:txBody>
                  <a:tcPr>
                    <a:solidFill>
                      <a:srgbClr val="FFCF3F"/>
                    </a:solidFill>
                  </a:tcPr>
                </a:tc>
                <a:extLst>
                  <a:ext uri="{0D108BD9-81ED-4DB2-BD59-A6C34878D82A}">
                    <a16:rowId xmlns:a16="http://schemas.microsoft.com/office/drawing/2014/main" val="2592984095"/>
                  </a:ext>
                </a:extLst>
              </a:tr>
              <a:tr h="1038715">
                <a:tc>
                  <a:txBody>
                    <a:bodyPr/>
                    <a:lstStyle/>
                    <a:p>
                      <a:r>
                        <a:rPr lang="en-US" sz="1800" b="0" kern="1200" dirty="0">
                          <a:solidFill>
                            <a:schemeClr val="lt1"/>
                          </a:solidFill>
                          <a:latin typeface="+mn-lt"/>
                          <a:ea typeface="+mn-ea"/>
                          <a:cs typeface="+mn-cs"/>
                        </a:rPr>
                        <a:t>Team Members</a:t>
                      </a:r>
                    </a:p>
                  </a:txBody>
                  <a:tcPr>
                    <a:solidFill>
                      <a:srgbClr val="F18017"/>
                    </a:solidFill>
                  </a:tcPr>
                </a:tc>
                <a:tc>
                  <a:txBody>
                    <a:bodyPr/>
                    <a:lstStyle/>
                    <a:p>
                      <a:r>
                        <a:rPr lang="en-US" sz="1800" b="0" kern="1200" dirty="0">
                          <a:solidFill>
                            <a:schemeClr val="lt1"/>
                          </a:solidFill>
                          <a:latin typeface="+mn-lt"/>
                          <a:ea typeface="+mn-ea"/>
                          <a:cs typeface="+mn-cs"/>
                        </a:rPr>
                        <a:t>RPACULT216(Arshad </a:t>
                      </a:r>
                      <a:r>
                        <a:rPr lang="en-US" sz="1800" b="0" kern="1200" dirty="0" err="1">
                          <a:solidFill>
                            <a:schemeClr val="lt1"/>
                          </a:solidFill>
                          <a:latin typeface="+mn-lt"/>
                          <a:ea typeface="+mn-ea"/>
                          <a:cs typeface="+mn-cs"/>
                        </a:rPr>
                        <a:t>Fazil</a:t>
                      </a:r>
                      <a:r>
                        <a:rPr lang="en-US" sz="1800" b="0" kern="1200" dirty="0">
                          <a:solidFill>
                            <a:schemeClr val="lt1"/>
                          </a:solidFill>
                          <a:latin typeface="+mn-lt"/>
                          <a:ea typeface="+mn-ea"/>
                          <a:cs typeface="+mn-cs"/>
                        </a:rPr>
                        <a:t>)</a:t>
                      </a:r>
                    </a:p>
                    <a:p>
                      <a:endParaRPr lang="en-US" sz="1800" b="0" kern="1200" dirty="0">
                        <a:solidFill>
                          <a:schemeClr val="lt1"/>
                        </a:solidFill>
                        <a:latin typeface="+mn-lt"/>
                        <a:ea typeface="+mn-ea"/>
                        <a:cs typeface="+mn-cs"/>
                      </a:endParaRPr>
                    </a:p>
                  </a:txBody>
                  <a:tcPr>
                    <a:solidFill>
                      <a:srgbClr val="FFCF3F"/>
                    </a:solidFill>
                  </a:tcPr>
                </a:tc>
                <a:extLst>
                  <a:ext uri="{0D108BD9-81ED-4DB2-BD59-A6C34878D82A}">
                    <a16:rowId xmlns:a16="http://schemas.microsoft.com/office/drawing/2014/main" val="914295854"/>
                  </a:ext>
                </a:extLst>
              </a:tr>
            </a:tbl>
          </a:graphicData>
        </a:graphic>
      </p:graphicFrame>
    </p:spTree>
    <p:extLst>
      <p:ext uri="{BB962C8B-B14F-4D97-AF65-F5344CB8AC3E}">
        <p14:creationId xmlns:p14="http://schemas.microsoft.com/office/powerpoint/2010/main" val="2287465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5EF1947-FAFD-4949-94CF-2B7E7D18320E}"/>
              </a:ext>
            </a:extLst>
          </p:cNvPr>
          <p:cNvGraphicFramePr>
            <a:graphicFrameLocks noGrp="1"/>
          </p:cNvGraphicFramePr>
          <p:nvPr>
            <p:extLst>
              <p:ext uri="{D42A27DB-BD31-4B8C-83A1-F6EECF244321}">
                <p14:modId xmlns:p14="http://schemas.microsoft.com/office/powerpoint/2010/main" val="1548766470"/>
              </p:ext>
            </p:extLst>
          </p:nvPr>
        </p:nvGraphicFramePr>
        <p:xfrm>
          <a:off x="6400800" y="2992259"/>
          <a:ext cx="5311946" cy="1238197"/>
        </p:xfrm>
        <a:graphic>
          <a:graphicData uri="http://schemas.openxmlformats.org/drawingml/2006/table">
            <a:tbl>
              <a:tblPr/>
              <a:tblGrid>
                <a:gridCol w="2655973">
                  <a:extLst>
                    <a:ext uri="{9D8B030D-6E8A-4147-A177-3AD203B41FA5}">
                      <a16:colId xmlns:a16="http://schemas.microsoft.com/office/drawing/2014/main" val="4098734268"/>
                    </a:ext>
                  </a:extLst>
                </a:gridCol>
                <a:gridCol w="2655973">
                  <a:extLst>
                    <a:ext uri="{9D8B030D-6E8A-4147-A177-3AD203B41FA5}">
                      <a16:colId xmlns:a16="http://schemas.microsoft.com/office/drawing/2014/main" val="3533512649"/>
                    </a:ext>
                  </a:extLst>
                </a:gridCol>
              </a:tblGrid>
              <a:tr h="230021">
                <a:tc gridSpan="2">
                  <a:txBody>
                    <a:bodyPr/>
                    <a:lstStyle/>
                    <a:p>
                      <a:pPr algn="ctr" rtl="0" fontAlgn="ctr">
                        <a:spcBef>
                          <a:spcPts val="0"/>
                        </a:spcBef>
                        <a:spcAft>
                          <a:spcPts val="0"/>
                        </a:spcAft>
                      </a:pPr>
                      <a:r>
                        <a:rPr lang="en-SG" sz="900" b="1" i="0" u="none" strike="noStrike" dirty="0">
                          <a:solidFill>
                            <a:srgbClr val="FFFFFF"/>
                          </a:solidFill>
                          <a:effectLst/>
                          <a:latin typeface="Verdana" panose="020B0604030504040204" pitchFamily="34" charset="0"/>
                        </a:rPr>
                        <a:t>Applications Used</a:t>
                      </a:r>
                      <a:endParaRPr lang="en-SG" sz="32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hMerge="1">
                  <a:txBody>
                    <a:bodyPr/>
                    <a:lstStyle/>
                    <a:p>
                      <a:endParaRPr lang="en-SG"/>
                    </a:p>
                  </a:txBody>
                  <a:tcPr/>
                </a:tc>
                <a:extLst>
                  <a:ext uri="{0D108BD9-81ED-4DB2-BD59-A6C34878D82A}">
                    <a16:rowId xmlns:a16="http://schemas.microsoft.com/office/drawing/2014/main" val="1002369402"/>
                  </a:ext>
                </a:extLst>
              </a:tr>
              <a:tr h="230021">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Name</a:t>
                      </a:r>
                      <a:endParaRPr lang="en-SG" sz="2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Type</a:t>
                      </a:r>
                      <a:endParaRPr lang="en-SG" sz="2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2917830843"/>
                  </a:ext>
                </a:extLst>
              </a:tr>
              <a:tr h="259385">
                <a:tc>
                  <a:txBody>
                    <a:bodyPr/>
                    <a:lstStyle/>
                    <a:p>
                      <a:pPr marL="0" algn="l" defTabSz="1219170" rtl="0" eaLnBrk="1" fontAlgn="ctr" latinLnBrk="0" hangingPunct="1">
                        <a:spcBef>
                          <a:spcPts val="0"/>
                        </a:spcBef>
                        <a:spcAft>
                          <a:spcPts val="0"/>
                        </a:spcAft>
                      </a:pPr>
                      <a:r>
                        <a:rPr lang="en-SG" sz="800" b="0" i="0" u="none" strike="noStrike" kern="1200" dirty="0">
                          <a:solidFill>
                            <a:srgbClr val="000000"/>
                          </a:solidFill>
                          <a:effectLst/>
                          <a:latin typeface="Verdana" panose="020B0604030504040204" pitchFamily="34" charset="0"/>
                          <a:ea typeface="+mn-ea"/>
                          <a:cs typeface="+mn-cs"/>
                        </a:rPr>
                        <a:t>Nil</a:t>
                      </a: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Web Browser</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96548316"/>
                  </a:ext>
                </a:extLst>
              </a:tr>
              <a:tr h="259385">
                <a:tc>
                  <a:txBody>
                    <a:bodyPr/>
                    <a:lstStyle/>
                    <a:p>
                      <a:pPr rtl="0" fontAlgn="ctr">
                        <a:spcBef>
                          <a:spcPts val="0"/>
                        </a:spcBef>
                        <a:spcAft>
                          <a:spcPts val="0"/>
                        </a:spcAft>
                      </a:pPr>
                      <a:r>
                        <a:rPr lang="en-US" sz="800" b="0" i="0" u="none" strike="noStrike" dirty="0" err="1">
                          <a:solidFill>
                            <a:srgbClr val="000000"/>
                          </a:solidFill>
                          <a:effectLst/>
                          <a:latin typeface="Verdana" panose="020B0604030504040204" pitchFamily="34" charset="0"/>
                        </a:rPr>
                        <a:t>Outlook,MS</a:t>
                      </a:r>
                      <a:r>
                        <a:rPr lang="en-US" sz="800" b="0" i="0" u="none" strike="noStrike" dirty="0">
                          <a:solidFill>
                            <a:srgbClr val="000000"/>
                          </a:solidFill>
                          <a:effectLst/>
                          <a:latin typeface="Verdana" panose="020B0604030504040204" pitchFamily="34" charset="0"/>
                        </a:rPr>
                        <a:t> Excel</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Desktop Application</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43339274"/>
                  </a:ext>
                </a:extLst>
              </a:tr>
              <a:tr h="259385">
                <a:tc>
                  <a:txBody>
                    <a:bodyPr/>
                    <a:lstStyle/>
                    <a:p>
                      <a:pPr rtl="0" fontAlgn="ctr">
                        <a:spcBef>
                          <a:spcPts val="0"/>
                        </a:spcBef>
                        <a:spcAft>
                          <a:spcPts val="0"/>
                        </a:spcAft>
                      </a:pPr>
                      <a:r>
                        <a:rPr lang="en-US" sz="800" b="0" i="0" u="none" strike="noStrike" dirty="0">
                          <a:solidFill>
                            <a:srgbClr val="000000"/>
                          </a:solidFill>
                          <a:effectLst/>
                          <a:latin typeface="Verdana" panose="020B0604030504040204" pitchFamily="34" charset="0"/>
                        </a:rPr>
                        <a:t>Enter Text Here</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US" sz="800" b="0" i="0" u="none" strike="noStrike" dirty="0">
                          <a:solidFill>
                            <a:srgbClr val="000000"/>
                          </a:solidFill>
                          <a:effectLst/>
                          <a:latin typeface="Verdana" panose="020B0604030504040204" pitchFamily="34" charset="0"/>
                        </a:rPr>
                        <a:t>Enter Text Here</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58489797"/>
                  </a:ext>
                </a:extLst>
              </a:tr>
            </a:tbl>
          </a:graphicData>
        </a:graphic>
      </p:graphicFrame>
      <p:graphicFrame>
        <p:nvGraphicFramePr>
          <p:cNvPr id="96" name="Table 95">
            <a:extLst>
              <a:ext uri="{FF2B5EF4-FFF2-40B4-BE49-F238E27FC236}">
                <a16:creationId xmlns:a16="http://schemas.microsoft.com/office/drawing/2014/main" id="{2820953A-94AF-414D-B477-66CE7B49C012}"/>
              </a:ext>
            </a:extLst>
          </p:cNvPr>
          <p:cNvGraphicFramePr>
            <a:graphicFrameLocks noGrp="1"/>
          </p:cNvGraphicFramePr>
          <p:nvPr>
            <p:extLst>
              <p:ext uri="{D42A27DB-BD31-4B8C-83A1-F6EECF244321}">
                <p14:modId xmlns:p14="http://schemas.microsoft.com/office/powerpoint/2010/main" val="913137103"/>
              </p:ext>
            </p:extLst>
          </p:nvPr>
        </p:nvGraphicFramePr>
        <p:xfrm>
          <a:off x="6400800" y="4214898"/>
          <a:ext cx="5311945" cy="1839397"/>
        </p:xfrm>
        <a:graphic>
          <a:graphicData uri="http://schemas.openxmlformats.org/drawingml/2006/table">
            <a:tbl>
              <a:tblPr/>
              <a:tblGrid>
                <a:gridCol w="3983958">
                  <a:extLst>
                    <a:ext uri="{9D8B030D-6E8A-4147-A177-3AD203B41FA5}">
                      <a16:colId xmlns:a16="http://schemas.microsoft.com/office/drawing/2014/main" val="3589846913"/>
                    </a:ext>
                  </a:extLst>
                </a:gridCol>
                <a:gridCol w="1327987">
                  <a:extLst>
                    <a:ext uri="{9D8B030D-6E8A-4147-A177-3AD203B41FA5}">
                      <a16:colId xmlns:a16="http://schemas.microsoft.com/office/drawing/2014/main" val="3596061634"/>
                    </a:ext>
                  </a:extLst>
                </a:gridCol>
              </a:tblGrid>
              <a:tr h="197573">
                <a:tc gridSpan="2">
                  <a:txBody>
                    <a:bodyPr/>
                    <a:lstStyle/>
                    <a:p>
                      <a:pPr algn="ctr" rtl="0" fontAlgn="ctr">
                        <a:spcBef>
                          <a:spcPts val="0"/>
                        </a:spcBef>
                        <a:spcAft>
                          <a:spcPts val="0"/>
                        </a:spcAft>
                      </a:pPr>
                      <a:r>
                        <a:rPr lang="en-SG" sz="900" b="1" i="0" u="none" strike="noStrike">
                          <a:solidFill>
                            <a:srgbClr val="FFFFFF"/>
                          </a:solidFill>
                          <a:effectLst/>
                          <a:latin typeface="Verdana" panose="020B0604030504040204" pitchFamily="34" charset="0"/>
                        </a:rPr>
                        <a:t>Estimated Benefits (Optional)</a:t>
                      </a:r>
                      <a:endParaRPr lang="en-SG" sz="32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hMerge="1">
                  <a:txBody>
                    <a:bodyPr/>
                    <a:lstStyle/>
                    <a:p>
                      <a:endParaRPr lang="en-SG"/>
                    </a:p>
                  </a:txBody>
                  <a:tcPr/>
                </a:tc>
                <a:extLst>
                  <a:ext uri="{0D108BD9-81ED-4DB2-BD59-A6C34878D82A}">
                    <a16:rowId xmlns:a16="http://schemas.microsoft.com/office/drawing/2014/main" val="1411108380"/>
                  </a:ext>
                </a:extLst>
              </a:tr>
              <a:tr h="197573">
                <a:tc gridSpan="2">
                  <a:txBody>
                    <a:bodyPr/>
                    <a:lstStyle/>
                    <a:p>
                      <a:pPr algn="ctr" rtl="0" fontAlgn="t">
                        <a:spcBef>
                          <a:spcPts val="0"/>
                        </a:spcBef>
                        <a:spcAft>
                          <a:spcPts val="0"/>
                        </a:spcAft>
                      </a:pPr>
                      <a:r>
                        <a:rPr lang="en-SG" sz="800" b="0" i="0" u="none" strike="noStrike" dirty="0">
                          <a:solidFill>
                            <a:srgbClr val="000000"/>
                          </a:solidFill>
                          <a:effectLst/>
                          <a:latin typeface="Verdana" panose="020B0604030504040204" pitchFamily="34" charset="0"/>
                        </a:rPr>
                        <a:t>Quantitative</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SG"/>
                    </a:p>
                  </a:txBody>
                  <a:tcPr/>
                </a:tc>
                <a:extLst>
                  <a:ext uri="{0D108BD9-81ED-4DB2-BD59-A6C34878D82A}">
                    <a16:rowId xmlns:a16="http://schemas.microsoft.com/office/drawing/2014/main" val="3716113665"/>
                  </a:ext>
                </a:extLst>
              </a:tr>
              <a:tr h="197573">
                <a:tc>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① Manual Processing time per case (min)</a:t>
                      </a:r>
                      <a:endParaRPr lang="en-US"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t">
                        <a:spcBef>
                          <a:spcPts val="0"/>
                        </a:spcBef>
                        <a:spcAft>
                          <a:spcPts val="0"/>
                        </a:spcAft>
                      </a:pPr>
                      <a:r>
                        <a:rPr lang="en-SG" sz="800" b="0" i="0" u="none" strike="noStrike" dirty="0">
                          <a:solidFill>
                            <a:srgbClr val="FF0000"/>
                          </a:solidFill>
                          <a:effectLst/>
                          <a:latin typeface="Verdana" panose="020B0604030504040204" pitchFamily="34" charset="0"/>
                        </a:rPr>
                        <a:t>xx</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99309871"/>
                  </a:ext>
                </a:extLst>
              </a:tr>
              <a:tr h="197573">
                <a:tc>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② Number of cases per month</a:t>
                      </a:r>
                      <a:endParaRPr lang="en-US"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t">
                        <a:spcBef>
                          <a:spcPts val="0"/>
                        </a:spcBef>
                        <a:spcAft>
                          <a:spcPts val="0"/>
                        </a:spcAft>
                      </a:pPr>
                      <a:r>
                        <a:rPr lang="en-SG" sz="800" b="0" i="0" u="none" strike="noStrike">
                          <a:solidFill>
                            <a:srgbClr val="FF0000"/>
                          </a:solidFill>
                          <a:effectLst/>
                          <a:latin typeface="Verdana" panose="020B0604030504040204" pitchFamily="34" charset="0"/>
                        </a:rPr>
                        <a:t>xx</a:t>
                      </a:r>
                      <a:endParaRPr lang="en-SG" sz="280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2555990"/>
                  </a:ext>
                </a:extLst>
              </a:tr>
              <a:tr h="197573">
                <a:tc>
                  <a:txBody>
                    <a:bodyPr/>
                    <a:lstStyle/>
                    <a:p>
                      <a:pPr rtl="0" fontAlgn="t">
                        <a:spcBef>
                          <a:spcPts val="0"/>
                        </a:spcBef>
                        <a:spcAft>
                          <a:spcPts val="0"/>
                        </a:spcAft>
                      </a:pPr>
                      <a:r>
                        <a:rPr lang="en-SG" sz="800" b="0" i="0" u="none" strike="noStrike" dirty="0">
                          <a:solidFill>
                            <a:srgbClr val="000000"/>
                          </a:solidFill>
                          <a:effectLst/>
                          <a:latin typeface="Verdana" panose="020B0604030504040204" pitchFamily="34" charset="0"/>
                        </a:rPr>
                        <a:t>③ FTE capacity creation (①*②/9,600) </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t">
                        <a:spcBef>
                          <a:spcPts val="0"/>
                        </a:spcBef>
                        <a:spcAft>
                          <a:spcPts val="0"/>
                        </a:spcAft>
                      </a:pPr>
                      <a:r>
                        <a:rPr lang="en-SG" sz="800" b="0" i="0" u="none" strike="noStrike" dirty="0">
                          <a:solidFill>
                            <a:srgbClr val="FF0000"/>
                          </a:solidFill>
                          <a:effectLst/>
                          <a:latin typeface="Verdana" panose="020B0604030504040204" pitchFamily="34" charset="0"/>
                        </a:rPr>
                        <a:t>xx</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79610215"/>
                  </a:ext>
                </a:extLst>
              </a:tr>
              <a:tr h="197573">
                <a:tc gridSpan="2">
                  <a:txBody>
                    <a:bodyPr/>
                    <a:lstStyle/>
                    <a:p>
                      <a:pPr algn="ctr" rtl="0" fontAlgn="t">
                        <a:spcBef>
                          <a:spcPts val="0"/>
                        </a:spcBef>
                        <a:spcAft>
                          <a:spcPts val="0"/>
                        </a:spcAft>
                      </a:pPr>
                      <a:r>
                        <a:rPr lang="en-SG" sz="800" b="0" i="0" u="none" strike="noStrike" dirty="0">
                          <a:solidFill>
                            <a:srgbClr val="000000"/>
                          </a:solidFill>
                          <a:effectLst/>
                          <a:latin typeface="Verdana" panose="020B0604030504040204" pitchFamily="34" charset="0"/>
                        </a:rPr>
                        <a:t>Qualitative</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SG"/>
                    </a:p>
                  </a:txBody>
                  <a:tcPr/>
                </a:tc>
                <a:extLst>
                  <a:ext uri="{0D108BD9-81ED-4DB2-BD59-A6C34878D82A}">
                    <a16:rowId xmlns:a16="http://schemas.microsoft.com/office/drawing/2014/main" val="1483806337"/>
                  </a:ext>
                </a:extLst>
              </a:tr>
              <a:tr h="653959">
                <a:tc gridSpan="2">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Reduce the manual effort in form filling. Form filling will become easy because of dropdown and buttons.</a:t>
                      </a:r>
                    </a:p>
                    <a:p>
                      <a:pPr rtl="0" fontAlgn="t">
                        <a:spcBef>
                          <a:spcPts val="0"/>
                        </a:spcBef>
                        <a:spcAft>
                          <a:spcPts val="0"/>
                        </a:spcAft>
                      </a:pPr>
                      <a:endParaRPr lang="en-US"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SG"/>
                    </a:p>
                  </a:txBody>
                  <a:tcPr/>
                </a:tc>
                <a:extLst>
                  <a:ext uri="{0D108BD9-81ED-4DB2-BD59-A6C34878D82A}">
                    <a16:rowId xmlns:a16="http://schemas.microsoft.com/office/drawing/2014/main" val="2078547731"/>
                  </a:ext>
                </a:extLst>
              </a:tr>
            </a:tbl>
          </a:graphicData>
        </a:graphic>
      </p:graphicFrame>
      <p:sp>
        <p:nvSpPr>
          <p:cNvPr id="102" name="Rectangle 101">
            <a:extLst>
              <a:ext uri="{FF2B5EF4-FFF2-40B4-BE49-F238E27FC236}">
                <a16:creationId xmlns:a16="http://schemas.microsoft.com/office/drawing/2014/main" id="{EDE585A0-1C3E-4083-B204-CC97C0428CB0}"/>
              </a:ext>
            </a:extLst>
          </p:cNvPr>
          <p:cNvSpPr/>
          <p:nvPr/>
        </p:nvSpPr>
        <p:spPr>
          <a:xfrm>
            <a:off x="762001" y="1676400"/>
            <a:ext cx="10950744" cy="210586"/>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FFFFFF"/>
                </a:solidFill>
                <a:latin typeface="Verdana" panose="020B0604030504040204" pitchFamily="34" charset="0"/>
              </a:rPr>
              <a:t>Process</a:t>
            </a:r>
            <a:r>
              <a:rPr lang="en-US" sz="1100" dirty="0"/>
              <a:t> </a:t>
            </a:r>
            <a:r>
              <a:rPr lang="en-US" sz="900" b="1" dirty="0">
                <a:solidFill>
                  <a:srgbClr val="FFFFFF"/>
                </a:solidFill>
                <a:latin typeface="Verdana" panose="020B0604030504040204" pitchFamily="34" charset="0"/>
              </a:rPr>
              <a:t>Brief Description</a:t>
            </a:r>
            <a:endParaRPr lang="en-SG" sz="900" b="1" dirty="0">
              <a:solidFill>
                <a:srgbClr val="FFFFFF"/>
              </a:solidFill>
              <a:latin typeface="Verdana" panose="020B0604030504040204" pitchFamily="34" charset="0"/>
            </a:endParaRPr>
          </a:p>
        </p:txBody>
      </p:sp>
      <p:sp>
        <p:nvSpPr>
          <p:cNvPr id="112" name="Title 3">
            <a:extLst>
              <a:ext uri="{FF2B5EF4-FFF2-40B4-BE49-F238E27FC236}">
                <a16:creationId xmlns:a16="http://schemas.microsoft.com/office/drawing/2014/main" id="{2A4DBDF8-7B85-4EC3-9DD3-5FD07FB2A1B0}"/>
              </a:ext>
            </a:extLst>
          </p:cNvPr>
          <p:cNvSpPr txBox="1">
            <a:spLocks/>
          </p:cNvSpPr>
          <p:nvPr/>
        </p:nvSpPr>
        <p:spPr>
          <a:xfrm>
            <a:off x="755575" y="39316"/>
            <a:ext cx="10363200" cy="817561"/>
          </a:xfrm>
          <a:prstGeom prst="rect">
            <a:avLst/>
          </a:prstGeom>
        </p:spPr>
        <p:txBody>
          <a:bodyPr vert="horz" lIns="0" tIns="0" rIns="0" bIns="0" rtlCol="0" anchor="ctr">
            <a:normAutofit/>
          </a:bodyPr>
          <a:lstStyle>
            <a:lvl1pPr algn="l" defTabSz="1219170" rtl="0" eaLnBrk="1" latinLnBrk="0" hangingPunct="1">
              <a:lnSpc>
                <a:spcPct val="86000"/>
              </a:lnSpc>
              <a:spcBef>
                <a:spcPct val="0"/>
              </a:spcBef>
              <a:buNone/>
              <a:defRPr sz="3600" b="1" kern="800" spc="-53">
                <a:solidFill>
                  <a:srgbClr val="000000"/>
                </a:solidFill>
                <a:latin typeface="+mj-lt"/>
                <a:ea typeface="+mj-ea"/>
                <a:cs typeface="+mj-cs"/>
              </a:defRPr>
            </a:lvl1pPr>
          </a:lstStyle>
          <a:p>
            <a:r>
              <a:rPr lang="en-US" sz="2400" dirty="0"/>
              <a:t>“The” RPACULT 2020 – Process Summary Report </a:t>
            </a:r>
            <a:endParaRPr lang="en-SG" sz="2400" dirty="0"/>
          </a:p>
        </p:txBody>
      </p:sp>
      <p:sp>
        <p:nvSpPr>
          <p:cNvPr id="2" name="Rectangle 1">
            <a:extLst>
              <a:ext uri="{FF2B5EF4-FFF2-40B4-BE49-F238E27FC236}">
                <a16:creationId xmlns:a16="http://schemas.microsoft.com/office/drawing/2014/main" id="{F2C93769-86DF-4CE6-B347-4CA41FEE3BF5}"/>
              </a:ext>
            </a:extLst>
          </p:cNvPr>
          <p:cNvSpPr/>
          <p:nvPr/>
        </p:nvSpPr>
        <p:spPr>
          <a:xfrm>
            <a:off x="685801" y="762000"/>
            <a:ext cx="1219200" cy="307777"/>
          </a:xfrm>
          <a:prstGeom prst="rect">
            <a:avLst/>
          </a:prstGeom>
        </p:spPr>
        <p:txBody>
          <a:bodyPr wrap="square">
            <a:spAutoFit/>
          </a:bodyPr>
          <a:lstStyle/>
          <a:p>
            <a:pPr lvl="0">
              <a:buClr>
                <a:schemeClr val="dk1"/>
              </a:buClr>
              <a:buSzPts val="900"/>
            </a:pPr>
            <a:r>
              <a:rPr lang="en-US" sz="1400" dirty="0"/>
              <a:t>Project Title </a:t>
            </a:r>
          </a:p>
        </p:txBody>
      </p:sp>
      <p:sp>
        <p:nvSpPr>
          <p:cNvPr id="8" name="TextBox 7">
            <a:extLst>
              <a:ext uri="{FF2B5EF4-FFF2-40B4-BE49-F238E27FC236}">
                <a16:creationId xmlns:a16="http://schemas.microsoft.com/office/drawing/2014/main" id="{2D5B1E59-FE2B-4959-92DF-0D47B4B670F8}"/>
              </a:ext>
            </a:extLst>
          </p:cNvPr>
          <p:cNvSpPr txBox="1"/>
          <p:nvPr/>
        </p:nvSpPr>
        <p:spPr>
          <a:xfrm>
            <a:off x="2743201" y="782085"/>
            <a:ext cx="8963193" cy="246221"/>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000" dirty="0"/>
              <a:t>Cashless hospitalization request for medical insurance policy</a:t>
            </a:r>
            <a:endParaRPr lang="en-SG" sz="1000" dirty="0"/>
          </a:p>
        </p:txBody>
      </p:sp>
      <p:sp>
        <p:nvSpPr>
          <p:cNvPr id="11" name="Rectangle 10">
            <a:extLst>
              <a:ext uri="{FF2B5EF4-FFF2-40B4-BE49-F238E27FC236}">
                <a16:creationId xmlns:a16="http://schemas.microsoft.com/office/drawing/2014/main" id="{82C018D3-F2BC-46F4-AEDC-5237754A7DA1}"/>
              </a:ext>
            </a:extLst>
          </p:cNvPr>
          <p:cNvSpPr/>
          <p:nvPr/>
        </p:nvSpPr>
        <p:spPr>
          <a:xfrm>
            <a:off x="762000" y="1886986"/>
            <a:ext cx="11018667" cy="965577"/>
          </a:xfrm>
          <a:prstGeom prst="rect">
            <a:avLst/>
          </a:prstGeom>
          <a:solidFill>
            <a:schemeClr val="bg1">
              <a:lumMod val="9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000" dirty="0">
              <a:solidFill>
                <a:schemeClr val="tx1"/>
              </a:solidFill>
            </a:endParaRPr>
          </a:p>
          <a:p>
            <a:endParaRPr lang="en-US" sz="1000" dirty="0">
              <a:solidFill>
                <a:schemeClr val="tx1"/>
              </a:solidFill>
            </a:endParaRPr>
          </a:p>
          <a:p>
            <a:r>
              <a:rPr lang="en-US" sz="1000" dirty="0">
                <a:solidFill>
                  <a:schemeClr val="tx1"/>
                </a:solidFill>
              </a:rPr>
              <a:t>The cashless hospitalization request generated by hospital is key for approval/ rejection of the  Mediclaim/health insurance. Rejected claims put insured at risk. Lot of manual process involved and Insurance representative of hospital collects and share the doctor , patient ,admission and treatment details with insurance company. The process varies for each insurance company. The UiPath tool is used to generate the claim request and share the details with the insurance company. Mostly this process involves scanning the hardcopies and sending via mail .UiPath form activity is used to gather the details from the Insurance representative and after required processing it is stored for hospital verification and send mail to the insurance company. Possible future scope, if the insurance companies going to use (web)application to get the data from hospital, then manual user does not require to open all the websites from different companies. Instead data provided in the UiPath form can be used by bot to upload data in insurance company’s website. The UiPath form can be easily modified for different companies claim layout.</a:t>
            </a:r>
          </a:p>
          <a:p>
            <a:endParaRPr lang="en-US" sz="1000" dirty="0">
              <a:solidFill>
                <a:schemeClr val="tx1"/>
              </a:solidFill>
            </a:endParaRPr>
          </a:p>
          <a:p>
            <a:endParaRPr lang="en-US" sz="1000" dirty="0">
              <a:solidFill>
                <a:schemeClr val="tx1"/>
              </a:solidFill>
            </a:endParaRPr>
          </a:p>
        </p:txBody>
      </p:sp>
      <p:sp>
        <p:nvSpPr>
          <p:cNvPr id="13" name="Rectangle 12">
            <a:extLst>
              <a:ext uri="{FF2B5EF4-FFF2-40B4-BE49-F238E27FC236}">
                <a16:creationId xmlns:a16="http://schemas.microsoft.com/office/drawing/2014/main" id="{D371BA47-0BB8-4D70-BA4E-F99537F49EF2}"/>
              </a:ext>
            </a:extLst>
          </p:cNvPr>
          <p:cNvSpPr/>
          <p:nvPr/>
        </p:nvSpPr>
        <p:spPr>
          <a:xfrm>
            <a:off x="685800" y="1216223"/>
            <a:ext cx="2057400" cy="307777"/>
          </a:xfrm>
          <a:prstGeom prst="rect">
            <a:avLst/>
          </a:prstGeom>
        </p:spPr>
        <p:txBody>
          <a:bodyPr wrap="square">
            <a:spAutoFit/>
          </a:bodyPr>
          <a:lstStyle/>
          <a:p>
            <a:pPr lvl="0">
              <a:buClr>
                <a:schemeClr val="dk1"/>
              </a:buClr>
              <a:buSzPts val="900"/>
            </a:pPr>
            <a:r>
              <a:rPr lang="en-US" sz="1400" dirty="0"/>
              <a:t>Automation Tool Used </a:t>
            </a:r>
          </a:p>
        </p:txBody>
      </p:sp>
      <p:sp>
        <p:nvSpPr>
          <p:cNvPr id="15" name="TextBox 14">
            <a:extLst>
              <a:ext uri="{FF2B5EF4-FFF2-40B4-BE49-F238E27FC236}">
                <a16:creationId xmlns:a16="http://schemas.microsoft.com/office/drawing/2014/main" id="{6B3A813E-2F7A-4D33-840C-54C66920F378}"/>
              </a:ext>
            </a:extLst>
          </p:cNvPr>
          <p:cNvSpPr txBox="1"/>
          <p:nvPr/>
        </p:nvSpPr>
        <p:spPr>
          <a:xfrm>
            <a:off x="2743200" y="1203427"/>
            <a:ext cx="8963193" cy="246221"/>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000" dirty="0" err="1"/>
              <a:t>Uipath</a:t>
            </a:r>
            <a:endParaRPr lang="en-SG" sz="1000" dirty="0"/>
          </a:p>
        </p:txBody>
      </p:sp>
      <p:sp>
        <p:nvSpPr>
          <p:cNvPr id="17" name="Rectangle: Rounded Corners 16">
            <a:extLst>
              <a:ext uri="{FF2B5EF4-FFF2-40B4-BE49-F238E27FC236}">
                <a16:creationId xmlns:a16="http://schemas.microsoft.com/office/drawing/2014/main" id="{D560F432-C091-4CBF-B800-66CA2DD88C8D}"/>
              </a:ext>
            </a:extLst>
          </p:cNvPr>
          <p:cNvSpPr/>
          <p:nvPr/>
        </p:nvSpPr>
        <p:spPr>
          <a:xfrm>
            <a:off x="789075" y="3350684"/>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Data Gathering</a:t>
            </a:r>
            <a:endParaRPr lang="en-SG" sz="1200" dirty="0">
              <a:solidFill>
                <a:schemeClr val="tx1"/>
              </a:solidFill>
            </a:endParaRPr>
          </a:p>
        </p:txBody>
      </p:sp>
      <p:sp>
        <p:nvSpPr>
          <p:cNvPr id="19" name="Arrow: Down 18">
            <a:extLst>
              <a:ext uri="{FF2B5EF4-FFF2-40B4-BE49-F238E27FC236}">
                <a16:creationId xmlns:a16="http://schemas.microsoft.com/office/drawing/2014/main" id="{6B6E83B2-3B73-4F1B-86E9-FDE21C7B1769}"/>
              </a:ext>
            </a:extLst>
          </p:cNvPr>
          <p:cNvSpPr/>
          <p:nvPr/>
        </p:nvSpPr>
        <p:spPr>
          <a:xfrm>
            <a:off x="1295400" y="3786145"/>
            <a:ext cx="228600" cy="300814"/>
          </a:xfrm>
          <a:prstGeom prst="downArrow">
            <a:avLst/>
          </a:prstGeom>
          <a:solidFill>
            <a:schemeClr val="tx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1" name="Rectangle: Rounded Corners 20">
            <a:extLst>
              <a:ext uri="{FF2B5EF4-FFF2-40B4-BE49-F238E27FC236}">
                <a16:creationId xmlns:a16="http://schemas.microsoft.com/office/drawing/2014/main" id="{85A8FBC5-CDDD-449A-A0B8-E65FF33830FB}"/>
              </a:ext>
            </a:extLst>
          </p:cNvPr>
          <p:cNvSpPr/>
          <p:nvPr/>
        </p:nvSpPr>
        <p:spPr>
          <a:xfrm>
            <a:off x="789075" y="4091960"/>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Data Processing</a:t>
            </a:r>
            <a:endParaRPr lang="en-SG" sz="1200" dirty="0">
              <a:solidFill>
                <a:schemeClr val="tx1"/>
              </a:solidFill>
            </a:endParaRPr>
          </a:p>
        </p:txBody>
      </p:sp>
      <p:sp>
        <p:nvSpPr>
          <p:cNvPr id="23" name="Arrow: Down 22">
            <a:extLst>
              <a:ext uri="{FF2B5EF4-FFF2-40B4-BE49-F238E27FC236}">
                <a16:creationId xmlns:a16="http://schemas.microsoft.com/office/drawing/2014/main" id="{1F52F301-CF33-4196-8FB3-57DF79E6D470}"/>
              </a:ext>
            </a:extLst>
          </p:cNvPr>
          <p:cNvSpPr/>
          <p:nvPr/>
        </p:nvSpPr>
        <p:spPr>
          <a:xfrm>
            <a:off x="1295400" y="4527421"/>
            <a:ext cx="228600" cy="300814"/>
          </a:xfrm>
          <a:prstGeom prst="downArrow">
            <a:avLst/>
          </a:prstGeom>
          <a:solidFill>
            <a:schemeClr val="tx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4" name="Rectangle: Rounded Corners 23">
            <a:extLst>
              <a:ext uri="{FF2B5EF4-FFF2-40B4-BE49-F238E27FC236}">
                <a16:creationId xmlns:a16="http://schemas.microsoft.com/office/drawing/2014/main" id="{B68D3A08-4083-4E7E-9BC4-5DBDFDAC9FDF}"/>
              </a:ext>
            </a:extLst>
          </p:cNvPr>
          <p:cNvSpPr/>
          <p:nvPr/>
        </p:nvSpPr>
        <p:spPr>
          <a:xfrm>
            <a:off x="789074" y="4858636"/>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Application Interaction</a:t>
            </a:r>
            <a:endParaRPr lang="en-SG" sz="1200" dirty="0">
              <a:solidFill>
                <a:schemeClr val="tx1"/>
              </a:solidFill>
            </a:endParaRPr>
          </a:p>
        </p:txBody>
      </p:sp>
      <p:sp>
        <p:nvSpPr>
          <p:cNvPr id="25" name="Arrow: Down 24">
            <a:extLst>
              <a:ext uri="{FF2B5EF4-FFF2-40B4-BE49-F238E27FC236}">
                <a16:creationId xmlns:a16="http://schemas.microsoft.com/office/drawing/2014/main" id="{22C24915-8C7D-49A0-81EA-B71B52170467}"/>
              </a:ext>
            </a:extLst>
          </p:cNvPr>
          <p:cNvSpPr/>
          <p:nvPr/>
        </p:nvSpPr>
        <p:spPr>
          <a:xfrm>
            <a:off x="1295399" y="5294097"/>
            <a:ext cx="228600" cy="300814"/>
          </a:xfrm>
          <a:prstGeom prst="downArrow">
            <a:avLst/>
          </a:prstGeom>
          <a:solidFill>
            <a:schemeClr val="tx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6" name="Rectangle: Rounded Corners 25">
            <a:extLst>
              <a:ext uri="{FF2B5EF4-FFF2-40B4-BE49-F238E27FC236}">
                <a16:creationId xmlns:a16="http://schemas.microsoft.com/office/drawing/2014/main" id="{771FF4F2-6D70-4E85-A451-14FDAEAAFAB5}"/>
              </a:ext>
            </a:extLst>
          </p:cNvPr>
          <p:cNvSpPr/>
          <p:nvPr/>
        </p:nvSpPr>
        <p:spPr>
          <a:xfrm>
            <a:off x="789075" y="5614564"/>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Robot Outcome</a:t>
            </a:r>
            <a:endParaRPr lang="en-SG" sz="1200" dirty="0">
              <a:solidFill>
                <a:schemeClr val="tx1"/>
              </a:solidFill>
            </a:endParaRPr>
          </a:p>
        </p:txBody>
      </p:sp>
      <p:graphicFrame>
        <p:nvGraphicFramePr>
          <p:cNvPr id="30" name="Table 29">
            <a:extLst>
              <a:ext uri="{FF2B5EF4-FFF2-40B4-BE49-F238E27FC236}">
                <a16:creationId xmlns:a16="http://schemas.microsoft.com/office/drawing/2014/main" id="{90F3E3BC-EC93-4740-AB51-ED550D71C375}"/>
              </a:ext>
            </a:extLst>
          </p:cNvPr>
          <p:cNvGraphicFramePr>
            <a:graphicFrameLocks noGrp="1"/>
          </p:cNvGraphicFramePr>
          <p:nvPr>
            <p:extLst>
              <p:ext uri="{D42A27DB-BD31-4B8C-83A1-F6EECF244321}">
                <p14:modId xmlns:p14="http://schemas.microsoft.com/office/powerpoint/2010/main" val="557107126"/>
              </p:ext>
            </p:extLst>
          </p:nvPr>
        </p:nvGraphicFramePr>
        <p:xfrm>
          <a:off x="770468" y="2986613"/>
          <a:ext cx="5325532" cy="230021"/>
        </p:xfrm>
        <a:graphic>
          <a:graphicData uri="http://schemas.openxmlformats.org/drawingml/2006/table">
            <a:tbl>
              <a:tblPr/>
              <a:tblGrid>
                <a:gridCol w="5325532">
                  <a:extLst>
                    <a:ext uri="{9D8B030D-6E8A-4147-A177-3AD203B41FA5}">
                      <a16:colId xmlns:a16="http://schemas.microsoft.com/office/drawing/2014/main" val="4098734268"/>
                    </a:ext>
                  </a:extLst>
                </a:gridCol>
              </a:tblGrid>
              <a:tr h="230021">
                <a:tc>
                  <a:txBody>
                    <a:bodyPr/>
                    <a:lstStyle/>
                    <a:p>
                      <a:pPr algn="ctr" rtl="0" fontAlgn="ctr">
                        <a:spcBef>
                          <a:spcPts val="0"/>
                        </a:spcBef>
                        <a:spcAft>
                          <a:spcPts val="0"/>
                        </a:spcAft>
                      </a:pPr>
                      <a:r>
                        <a:rPr lang="en-SG" sz="900" b="1" i="0" u="none" strike="noStrike" dirty="0">
                          <a:solidFill>
                            <a:srgbClr val="FFFFFF"/>
                          </a:solidFill>
                          <a:effectLst/>
                          <a:latin typeface="Verdana" panose="020B0604030504040204" pitchFamily="34" charset="0"/>
                        </a:rPr>
                        <a:t>Robot To-Be Design Insight</a:t>
                      </a:r>
                      <a:endParaRPr lang="en-SG" sz="32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1002369402"/>
                  </a:ext>
                </a:extLst>
              </a:tr>
            </a:tbl>
          </a:graphicData>
        </a:graphic>
      </p:graphicFrame>
      <p:sp>
        <p:nvSpPr>
          <p:cNvPr id="31" name="Rectangle 30">
            <a:extLst>
              <a:ext uri="{FF2B5EF4-FFF2-40B4-BE49-F238E27FC236}">
                <a16:creationId xmlns:a16="http://schemas.microsoft.com/office/drawing/2014/main" id="{11C3FD8C-075E-41D1-8709-955956A440CD}"/>
              </a:ext>
            </a:extLst>
          </p:cNvPr>
          <p:cNvSpPr/>
          <p:nvPr/>
        </p:nvSpPr>
        <p:spPr>
          <a:xfrm>
            <a:off x="2286000" y="3350684"/>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err="1">
                <a:solidFill>
                  <a:schemeClr val="tx1"/>
                </a:solidFill>
              </a:rPr>
              <a:t>Uipath</a:t>
            </a:r>
            <a:r>
              <a:rPr lang="en-US" sz="1000" dirty="0">
                <a:solidFill>
                  <a:schemeClr val="tx1"/>
                </a:solidFill>
              </a:rPr>
              <a:t> form activity is used to get data from Insurance representative</a:t>
            </a:r>
            <a:endParaRPr lang="en-SG" sz="900" dirty="0">
              <a:solidFill>
                <a:schemeClr val="tx1"/>
              </a:solidFill>
            </a:endParaRPr>
          </a:p>
        </p:txBody>
      </p:sp>
      <p:sp>
        <p:nvSpPr>
          <p:cNvPr id="32" name="Rectangle 31">
            <a:extLst>
              <a:ext uri="{FF2B5EF4-FFF2-40B4-BE49-F238E27FC236}">
                <a16:creationId xmlns:a16="http://schemas.microsoft.com/office/drawing/2014/main" id="{DC534B1A-DE68-42E7-97C4-92C4415EE1E8}"/>
              </a:ext>
            </a:extLst>
          </p:cNvPr>
          <p:cNvSpPr/>
          <p:nvPr/>
        </p:nvSpPr>
        <p:spPr>
          <a:xfrm>
            <a:off x="2286000" y="4091959"/>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err="1">
                <a:solidFill>
                  <a:schemeClr val="tx1"/>
                </a:solidFill>
              </a:rPr>
              <a:t>Uipath</a:t>
            </a:r>
            <a:r>
              <a:rPr lang="en-US" sz="1000" dirty="0">
                <a:solidFill>
                  <a:schemeClr val="tx1"/>
                </a:solidFill>
              </a:rPr>
              <a:t> extract the form details to store in excel and draft mail to be send to Insurance company</a:t>
            </a:r>
            <a:endParaRPr lang="en-SG" sz="900" dirty="0">
              <a:solidFill>
                <a:schemeClr val="tx1"/>
              </a:solidFill>
            </a:endParaRPr>
          </a:p>
        </p:txBody>
      </p:sp>
      <p:sp>
        <p:nvSpPr>
          <p:cNvPr id="34" name="Rectangle 33">
            <a:extLst>
              <a:ext uri="{FF2B5EF4-FFF2-40B4-BE49-F238E27FC236}">
                <a16:creationId xmlns:a16="http://schemas.microsoft.com/office/drawing/2014/main" id="{A7902788-63BB-4582-BC65-0541C2AA21F8}"/>
              </a:ext>
            </a:extLst>
          </p:cNvPr>
          <p:cNvSpPr/>
          <p:nvPr/>
        </p:nvSpPr>
        <p:spPr>
          <a:xfrm>
            <a:off x="2286000" y="4858636"/>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Claim request details are stored in the excel and mail is send via outlook</a:t>
            </a:r>
            <a:endParaRPr lang="en-SG" sz="900" dirty="0">
              <a:solidFill>
                <a:schemeClr val="tx1"/>
              </a:solidFill>
            </a:endParaRPr>
          </a:p>
        </p:txBody>
      </p:sp>
      <p:sp>
        <p:nvSpPr>
          <p:cNvPr id="36" name="Rectangle 35">
            <a:extLst>
              <a:ext uri="{FF2B5EF4-FFF2-40B4-BE49-F238E27FC236}">
                <a16:creationId xmlns:a16="http://schemas.microsoft.com/office/drawing/2014/main" id="{B28F52D8-5EA1-41D1-B0F6-327B06E4B59D}"/>
              </a:ext>
            </a:extLst>
          </p:cNvPr>
          <p:cNvSpPr/>
          <p:nvPr/>
        </p:nvSpPr>
        <p:spPr>
          <a:xfrm>
            <a:off x="2286000" y="5625313"/>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Claim request data in excel and outlook mail</a:t>
            </a:r>
            <a:endParaRPr lang="en-SG" sz="900" dirty="0">
              <a:solidFill>
                <a:schemeClr val="tx1"/>
              </a:solidFill>
            </a:endParaRPr>
          </a:p>
        </p:txBody>
      </p:sp>
    </p:spTree>
    <p:extLst>
      <p:ext uri="{BB962C8B-B14F-4D97-AF65-F5344CB8AC3E}">
        <p14:creationId xmlns:p14="http://schemas.microsoft.com/office/powerpoint/2010/main" val="3934463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374</Words>
  <Application>Microsoft Office PowerPoint</Application>
  <PresentationFormat>Widescreen</PresentationFormat>
  <Paragraphs>45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Verdana</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C. Goel</dc:creator>
  <cp:lastModifiedBy>Bannari Shankar Jayaraman</cp:lastModifiedBy>
  <cp:revision>25</cp:revision>
  <dcterms:created xsi:type="dcterms:W3CDTF">2020-10-10T04:21:21Z</dcterms:created>
  <dcterms:modified xsi:type="dcterms:W3CDTF">2020-10-25T17:06:38Z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fae8262-b78e-4366-8929-a5d6aac95320_Enabled">
    <vt:lpwstr>true</vt:lpwstr>
  </property>
  <property fmtid="{D5CDD505-2E9C-101B-9397-08002B2CF9AE}" pid="3" name="MSIP_Label_5fae8262-b78e-4366-8929-a5d6aac95320_SetDate">
    <vt:lpwstr>2020-10-10T04:27:18Z</vt:lpwstr>
  </property>
  <property fmtid="{D5CDD505-2E9C-101B-9397-08002B2CF9AE}" pid="4" name="MSIP_Label_5fae8262-b78e-4366-8929-a5d6aac95320_Method">
    <vt:lpwstr>Standard</vt:lpwstr>
  </property>
  <property fmtid="{D5CDD505-2E9C-101B-9397-08002B2CF9AE}" pid="5" name="MSIP_Label_5fae8262-b78e-4366-8929-a5d6aac95320_Name">
    <vt:lpwstr>5fae8262-b78e-4366-8929-a5d6aac95320</vt:lpwstr>
  </property>
  <property fmtid="{D5CDD505-2E9C-101B-9397-08002B2CF9AE}" pid="6" name="MSIP_Label_5fae8262-b78e-4366-8929-a5d6aac95320_SiteId">
    <vt:lpwstr>cf36141c-ddd7-45a7-b073-111f66d0b30c</vt:lpwstr>
  </property>
  <property fmtid="{D5CDD505-2E9C-101B-9397-08002B2CF9AE}" pid="7" name="MSIP_Label_5fae8262-b78e-4366-8929-a5d6aac95320_ActionId">
    <vt:lpwstr>7c2104e4-6e0a-4850-8908-27263ef59ba5</vt:lpwstr>
  </property>
  <property fmtid="{D5CDD505-2E9C-101B-9397-08002B2CF9AE}" pid="8" name="MSIP_Label_5fae8262-b78e-4366-8929-a5d6aac95320_ContentBits">
    <vt:lpwstr>0</vt:lpwstr>
  </property>
</Properties>
</file>