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16"/>
  </p:sldIdLst>
  <p:sldSz cx="30276800" cy="42799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Gaegu Bold" charset="1" panose="00000000000000000000"/>
      <p:regular r:id="rId10"/>
    </p:embeddedFont>
    <p:embeddedFont>
      <p:font typeface="Cerebri" charset="1" panose="00000500000000000000"/>
      <p:regular r:id="rId11"/>
    </p:embeddedFont>
    <p:embeddedFont>
      <p:font typeface="Cerebri Bold" charset="1" panose="00000800000000000000"/>
      <p:regular r:id="rId12"/>
    </p:embeddedFont>
    <p:embeddedFont>
      <p:font typeface="Cerebri Italics" charset="1" panose="00000500000000000000"/>
      <p:regular r:id="rId13"/>
    </p:embeddedFont>
    <p:embeddedFont>
      <p:font typeface="Cerebri Bold Italics" charset="1" panose="00000800000000000000"/>
      <p:regular r:id="rId14"/>
    </p:embeddedFont>
    <p:embeddedFont>
      <p:font typeface="Bobby Jone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slides/slide1.xml" Type="http://schemas.openxmlformats.org/officeDocument/2006/relationships/slide"/><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png" Type="http://schemas.openxmlformats.org/officeDocument/2006/relationships/image"/><Relationship Id="rId18" Target="../media/image17.jpe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jpeg" Type="http://schemas.openxmlformats.org/officeDocument/2006/relationships/image"/><Relationship Id="rId21" Target="../media/image20.png" Type="http://schemas.openxmlformats.org/officeDocument/2006/relationships/image"/><Relationship Id="rId22" Target="../media/image21.png" Type="http://schemas.openxmlformats.org/officeDocument/2006/relationships/image"/><Relationship Id="rId23" Target="https://youtu.be/9h0zErdJY9c" TargetMode="External" Type="http://schemas.openxmlformats.org/officeDocument/2006/relationships/hyperlink"/><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011467" y="13041308"/>
            <a:ext cx="9167729" cy="9554286"/>
            <a:chOff x="0" y="0"/>
            <a:chExt cx="6350000" cy="6350000"/>
          </a:xfrm>
        </p:grpSpPr>
        <p:sp>
          <p:nvSpPr>
            <p:cNvPr name="Freeform 3" id="3"/>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986633">
                <a:alpha val="33725"/>
              </a:srgbClr>
            </a:solidFill>
          </p:spPr>
        </p:sp>
      </p:grpSp>
      <p:grpSp>
        <p:nvGrpSpPr>
          <p:cNvPr name="Group 4" id="4"/>
          <p:cNvGrpSpPr/>
          <p:nvPr/>
        </p:nvGrpSpPr>
        <p:grpSpPr>
          <a:xfrm rot="0">
            <a:off x="-1115483" y="10093310"/>
            <a:ext cx="6070942" cy="6070942"/>
            <a:chOff x="0" y="0"/>
            <a:chExt cx="6350000" cy="6350000"/>
          </a:xfrm>
        </p:grpSpPr>
        <p:sp>
          <p:nvSpPr>
            <p:cNvPr name="Freeform 5" id="5"/>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A36448">
                <a:alpha val="49804"/>
              </a:srgbClr>
            </a:solidFill>
          </p:spPr>
        </p:sp>
      </p:grpSp>
      <p:grpSp>
        <p:nvGrpSpPr>
          <p:cNvPr name="Group 6" id="6"/>
          <p:cNvGrpSpPr/>
          <p:nvPr/>
        </p:nvGrpSpPr>
        <p:grpSpPr>
          <a:xfrm rot="0">
            <a:off x="-175919" y="33835015"/>
            <a:ext cx="6621260" cy="6621260"/>
            <a:chOff x="0" y="0"/>
            <a:chExt cx="6350000" cy="6350000"/>
          </a:xfrm>
        </p:grpSpPr>
        <p:sp>
          <p:nvSpPr>
            <p:cNvPr name="Freeform 7" id="7"/>
            <p:cNvSpPr/>
            <p:nvPr/>
          </p:nvSpPr>
          <p:spPr>
            <a:xfrm>
              <a:off x="14167" y="0"/>
              <a:ext cx="6321665" cy="6350000"/>
            </a:xfrm>
            <a:custGeom>
              <a:avLst/>
              <a:gdLst/>
              <a:ahLst/>
              <a:cxnLst/>
              <a:rect r="r" b="b" t="t" l="l"/>
              <a:pathLst>
                <a:path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E6B258">
                <a:alpha val="49804"/>
              </a:srgbClr>
            </a:solidFill>
          </p:spPr>
        </p:sp>
      </p:grpSp>
      <p:sp>
        <p:nvSpPr>
          <p:cNvPr name="AutoShape 8" id="8"/>
          <p:cNvSpPr/>
          <p:nvPr/>
        </p:nvSpPr>
        <p:spPr>
          <a:xfrm rot="0">
            <a:off x="0" y="0"/>
            <a:ext cx="35360890" cy="6876057"/>
          </a:xfrm>
          <a:prstGeom prst="rect">
            <a:avLst/>
          </a:prstGeom>
          <a:solidFill>
            <a:srgbClr val="986633">
              <a:alpha val="19608"/>
            </a:srgbClr>
          </a:solidFill>
        </p:spPr>
      </p:sp>
      <p:pic>
        <p:nvPicPr>
          <p:cNvPr name="Picture 9" id="9"/>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895828" y="41160656"/>
            <a:ext cx="5062651" cy="1643344"/>
          </a:xfrm>
          <a:prstGeom prst="rect">
            <a:avLst/>
          </a:prstGeom>
        </p:spPr>
      </p:pic>
      <p:pic>
        <p:nvPicPr>
          <p:cNvPr name="Picture 10" id="10"/>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4273304" y="41160656"/>
            <a:ext cx="5062651" cy="1643344"/>
          </a:xfrm>
          <a:prstGeom prst="rect">
            <a:avLst/>
          </a:prstGeom>
        </p:spPr>
      </p:pic>
      <p:pic>
        <p:nvPicPr>
          <p:cNvPr name="Picture 11" id="11"/>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9569292" y="41160656"/>
            <a:ext cx="5062651" cy="1643344"/>
          </a:xfrm>
          <a:prstGeom prst="rect">
            <a:avLst/>
          </a:prstGeom>
        </p:spPr>
      </p:pic>
      <p:pic>
        <p:nvPicPr>
          <p:cNvPr name="Picture 12" id="12"/>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8929537" y="41160656"/>
            <a:ext cx="5062651" cy="1643344"/>
          </a:xfrm>
          <a:prstGeom prst="rect">
            <a:avLst/>
          </a:prstGeom>
        </p:spPr>
      </p:pic>
      <p:pic>
        <p:nvPicPr>
          <p:cNvPr name="Picture 13" id="13"/>
          <p:cNvPicPr>
            <a:picLocks noChangeAspect="true"/>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0" t="0" r="0" b="0"/>
          <a:stretch>
            <a:fillRect/>
          </a:stretch>
        </p:blipFill>
        <p:spPr>
          <a:xfrm flipH="false" flipV="false" rot="0">
            <a:off x="998639" y="23297420"/>
            <a:ext cx="10988996" cy="2060437"/>
          </a:xfrm>
          <a:prstGeom prst="rect">
            <a:avLst/>
          </a:prstGeom>
        </p:spPr>
      </p:pic>
      <p:pic>
        <p:nvPicPr>
          <p:cNvPr name="Picture 14" id="14"/>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618323" y="24003483"/>
            <a:ext cx="7684103" cy="1440769"/>
          </a:xfrm>
          <a:prstGeom prst="rect">
            <a:avLst/>
          </a:prstGeom>
        </p:spPr>
      </p:pic>
      <p:pic>
        <p:nvPicPr>
          <p:cNvPr name="Picture 15" id="15"/>
          <p:cNvPicPr>
            <a:picLocks noChangeAspect="true"/>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0" t="0" r="0" b="0"/>
          <a:stretch>
            <a:fillRect/>
          </a:stretch>
        </p:blipFill>
        <p:spPr>
          <a:xfrm flipH="false" flipV="false" rot="0">
            <a:off x="16618323" y="22928353"/>
            <a:ext cx="7684103" cy="1440769"/>
          </a:xfrm>
          <a:prstGeom prst="rect">
            <a:avLst/>
          </a:prstGeom>
        </p:spPr>
      </p:pic>
      <p:pic>
        <p:nvPicPr>
          <p:cNvPr name="Picture 16" id="16"/>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7901055" y="33771316"/>
            <a:ext cx="9910430" cy="1858206"/>
          </a:xfrm>
          <a:prstGeom prst="rect">
            <a:avLst/>
          </a:prstGeom>
        </p:spPr>
      </p:pic>
      <p:pic>
        <p:nvPicPr>
          <p:cNvPr name="Picture 17" id="17"/>
          <p:cNvPicPr>
            <a:picLocks noChangeAspect="true"/>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0" t="0" r="0" b="0"/>
          <a:stretch>
            <a:fillRect/>
          </a:stretch>
        </p:blipFill>
        <p:spPr>
          <a:xfrm flipH="false" flipV="false" rot="0">
            <a:off x="9278483" y="33771316"/>
            <a:ext cx="9910430" cy="1858206"/>
          </a:xfrm>
          <a:prstGeom prst="rect">
            <a:avLst/>
          </a:prstGeom>
        </p:spPr>
      </p:pic>
      <p:pic>
        <p:nvPicPr>
          <p:cNvPr name="Picture 18" id="18"/>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569292" y="12370612"/>
            <a:ext cx="10909529" cy="2045537"/>
          </a:xfrm>
          <a:prstGeom prst="rect">
            <a:avLst/>
          </a:prstGeom>
        </p:spPr>
      </p:pic>
      <p:pic>
        <p:nvPicPr>
          <p:cNvPr name="Picture 19" id="19"/>
          <p:cNvPicPr>
            <a:picLocks noChangeAspect="true"/>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l="0" t="0" r="0" b="0"/>
          <a:stretch>
            <a:fillRect/>
          </a:stretch>
        </p:blipFill>
        <p:spPr>
          <a:xfrm flipH="false" flipV="false" rot="0">
            <a:off x="9797179" y="13610886"/>
            <a:ext cx="10909529" cy="2045537"/>
          </a:xfrm>
          <a:prstGeom prst="rect">
            <a:avLst/>
          </a:prstGeom>
        </p:spPr>
      </p:pic>
      <p:pic>
        <p:nvPicPr>
          <p:cNvPr name="Picture 20" id="20"/>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6928165">
            <a:off x="26938980" y="21877639"/>
            <a:ext cx="1211061" cy="600989"/>
          </a:xfrm>
          <a:prstGeom prst="rect">
            <a:avLst/>
          </a:prstGeom>
        </p:spPr>
      </p:pic>
      <p:pic>
        <p:nvPicPr>
          <p:cNvPr name="Picture 21" id="21"/>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false" flipV="false" rot="-7999408">
            <a:off x="5847181" y="38840484"/>
            <a:ext cx="903657" cy="448440"/>
          </a:xfrm>
          <a:prstGeom prst="rect">
            <a:avLst/>
          </a:prstGeom>
        </p:spPr>
      </p:pic>
      <p:pic>
        <p:nvPicPr>
          <p:cNvPr name="Picture 22" id="22"/>
          <p:cNvPicPr>
            <a:picLocks noChangeAspect="true"/>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l="0" t="0" r="0" b="0"/>
          <a:stretch>
            <a:fillRect/>
          </a:stretch>
        </p:blipFill>
        <p:spPr>
          <a:xfrm flipH="true" flipV="false" rot="-5285540">
            <a:off x="2858600" y="10418321"/>
            <a:ext cx="1250728" cy="620674"/>
          </a:xfrm>
          <a:prstGeom prst="rect">
            <a:avLst/>
          </a:prstGeom>
        </p:spPr>
      </p:pic>
      <p:pic>
        <p:nvPicPr>
          <p:cNvPr name="Picture 23" id="2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6909004">
            <a:off x="26036945" y="11101147"/>
            <a:ext cx="733081" cy="1265977"/>
          </a:xfrm>
          <a:prstGeom prst="rect">
            <a:avLst/>
          </a:prstGeom>
        </p:spPr>
      </p:pic>
      <p:pic>
        <p:nvPicPr>
          <p:cNvPr name="Picture 24" id="2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9844970">
            <a:off x="15183599" y="25117397"/>
            <a:ext cx="733081" cy="1265977"/>
          </a:xfrm>
          <a:prstGeom prst="rect">
            <a:avLst/>
          </a:prstGeom>
        </p:spPr>
      </p:pic>
      <p:pic>
        <p:nvPicPr>
          <p:cNvPr name="Picture 25" id="25"/>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6426645">
            <a:off x="8315665" y="11564944"/>
            <a:ext cx="477275" cy="824219"/>
          </a:xfrm>
          <a:prstGeom prst="rect">
            <a:avLst/>
          </a:prstGeom>
        </p:spPr>
      </p:pic>
      <p:pic>
        <p:nvPicPr>
          <p:cNvPr name="Picture 26" id="26"/>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8621655">
            <a:off x="5766042" y="32902432"/>
            <a:ext cx="733081" cy="1265977"/>
          </a:xfrm>
          <a:prstGeom prst="rect">
            <a:avLst/>
          </a:prstGeom>
        </p:spPr>
      </p:pic>
      <p:pic>
        <p:nvPicPr>
          <p:cNvPr name="Picture 27" id="27"/>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707545">
            <a:off x="28020700" y="8505642"/>
            <a:ext cx="733081" cy="1265977"/>
          </a:xfrm>
          <a:prstGeom prst="rect">
            <a:avLst/>
          </a:prstGeom>
        </p:spPr>
      </p:pic>
      <p:pic>
        <p:nvPicPr>
          <p:cNvPr name="Picture 28" id="28"/>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707545">
            <a:off x="1395285" y="6951948"/>
            <a:ext cx="599968" cy="1036101"/>
          </a:xfrm>
          <a:prstGeom prst="rect">
            <a:avLst/>
          </a:prstGeom>
        </p:spPr>
      </p:pic>
      <p:pic>
        <p:nvPicPr>
          <p:cNvPr name="Picture 29" id="29"/>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113229">
            <a:off x="13619203" y="23608196"/>
            <a:ext cx="347929" cy="600849"/>
          </a:xfrm>
          <a:prstGeom prst="rect">
            <a:avLst/>
          </a:prstGeom>
        </p:spPr>
      </p:pic>
      <p:pic>
        <p:nvPicPr>
          <p:cNvPr name="Picture 30" id="30"/>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113229">
            <a:off x="20862559" y="33962128"/>
            <a:ext cx="347929" cy="600849"/>
          </a:xfrm>
          <a:prstGeom prst="rect">
            <a:avLst/>
          </a:prstGeom>
        </p:spPr>
      </p:pic>
      <p:pic>
        <p:nvPicPr>
          <p:cNvPr name="Picture 31" id="3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9304164">
            <a:off x="20479970" y="20091369"/>
            <a:ext cx="705692" cy="1218678"/>
          </a:xfrm>
          <a:prstGeom prst="rect">
            <a:avLst/>
          </a:prstGeom>
        </p:spPr>
      </p:pic>
      <p:pic>
        <p:nvPicPr>
          <p:cNvPr name="Picture 32" id="32"/>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166220" y="41160656"/>
            <a:ext cx="5062651" cy="1643344"/>
          </a:xfrm>
          <a:prstGeom prst="rect">
            <a:avLst/>
          </a:prstGeom>
        </p:spPr>
      </p:pic>
      <p:pic>
        <p:nvPicPr>
          <p:cNvPr name="Picture 33" id="33"/>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3650780" y="41160656"/>
            <a:ext cx="5062651" cy="1643344"/>
          </a:xfrm>
          <a:prstGeom prst="rect">
            <a:avLst/>
          </a:prstGeom>
        </p:spPr>
      </p:pic>
      <p:pic>
        <p:nvPicPr>
          <p:cNvPr name="Picture 34" id="34"/>
          <p:cNvPicPr>
            <a:picLocks noChangeAspect="true"/>
          </p:cNvPicPr>
          <p:nvPr/>
        </p:nvPicPr>
        <p:blipFill>
          <a:blip r:embed="rId16"/>
          <a:srcRect l="0" t="0" r="0" b="0"/>
          <a:stretch>
            <a:fillRect/>
          </a:stretch>
        </p:blipFill>
        <p:spPr>
          <a:xfrm flipH="false" flipV="false" rot="0">
            <a:off x="448913" y="43150"/>
            <a:ext cx="7380164" cy="2832138"/>
          </a:xfrm>
          <a:prstGeom prst="rect">
            <a:avLst/>
          </a:prstGeom>
        </p:spPr>
      </p:pic>
      <p:pic>
        <p:nvPicPr>
          <p:cNvPr name="Picture 35" id="35"/>
          <p:cNvPicPr>
            <a:picLocks noChangeAspect="true"/>
          </p:cNvPicPr>
          <p:nvPr/>
        </p:nvPicPr>
        <p:blipFill>
          <a:blip r:embed="rId17"/>
          <a:srcRect l="0" t="0" r="0" b="0"/>
          <a:stretch>
            <a:fillRect/>
          </a:stretch>
        </p:blipFill>
        <p:spPr>
          <a:xfrm flipH="false" flipV="false" rot="0">
            <a:off x="648413" y="2875288"/>
            <a:ext cx="7481509" cy="2980134"/>
          </a:xfrm>
          <a:prstGeom prst="rect">
            <a:avLst/>
          </a:prstGeom>
        </p:spPr>
      </p:pic>
      <p:pic>
        <p:nvPicPr>
          <p:cNvPr name="Picture 36" id="36"/>
          <p:cNvPicPr>
            <a:picLocks noChangeAspect="true"/>
          </p:cNvPicPr>
          <p:nvPr/>
        </p:nvPicPr>
        <p:blipFill>
          <a:blip r:embed="rId18"/>
          <a:srcRect l="23942" t="0" r="0" b="0"/>
          <a:stretch>
            <a:fillRect/>
          </a:stretch>
        </p:blipFill>
        <p:spPr>
          <a:xfrm flipH="false" flipV="false" rot="0">
            <a:off x="1473724" y="11887931"/>
            <a:ext cx="5878739" cy="5143537"/>
          </a:xfrm>
          <a:prstGeom prst="rect">
            <a:avLst/>
          </a:prstGeom>
        </p:spPr>
      </p:pic>
      <p:pic>
        <p:nvPicPr>
          <p:cNvPr name="Picture 37" id="37"/>
          <p:cNvPicPr>
            <a:picLocks noChangeAspect="true"/>
          </p:cNvPicPr>
          <p:nvPr/>
        </p:nvPicPr>
        <p:blipFill>
          <a:blip r:embed="rId19"/>
          <a:srcRect l="0" t="0" r="0" b="0"/>
          <a:stretch>
            <a:fillRect/>
          </a:stretch>
        </p:blipFill>
        <p:spPr>
          <a:xfrm flipH="false" flipV="false" rot="0">
            <a:off x="310128" y="35110011"/>
            <a:ext cx="5515756" cy="3954693"/>
          </a:xfrm>
          <a:prstGeom prst="rect">
            <a:avLst/>
          </a:prstGeom>
        </p:spPr>
      </p:pic>
      <p:pic>
        <p:nvPicPr>
          <p:cNvPr name="Picture 38" id="38"/>
          <p:cNvPicPr>
            <a:picLocks noChangeAspect="true"/>
          </p:cNvPicPr>
          <p:nvPr/>
        </p:nvPicPr>
        <p:blipFill>
          <a:blip r:embed="rId20"/>
          <a:srcRect l="0" t="0" r="0" b="0"/>
          <a:stretch>
            <a:fillRect/>
          </a:stretch>
        </p:blipFill>
        <p:spPr>
          <a:xfrm flipH="false" flipV="false" rot="0">
            <a:off x="21514090" y="14453121"/>
            <a:ext cx="6730659" cy="6730659"/>
          </a:xfrm>
          <a:prstGeom prst="rect">
            <a:avLst/>
          </a:prstGeom>
        </p:spPr>
      </p:pic>
      <p:pic>
        <p:nvPicPr>
          <p:cNvPr name="Picture 39" id="39"/>
          <p:cNvPicPr>
            <a:picLocks noChangeAspect="true"/>
          </p:cNvPicPr>
          <p:nvPr/>
        </p:nvPicPr>
        <p:blipFill>
          <a:blip r:embed="rId21"/>
          <a:srcRect l="1541" t="0" r="1541" b="0"/>
          <a:stretch>
            <a:fillRect/>
          </a:stretch>
        </p:blipFill>
        <p:spPr>
          <a:xfrm flipH="false" flipV="false" rot="0">
            <a:off x="25987462" y="33620113"/>
            <a:ext cx="3495505" cy="4673938"/>
          </a:xfrm>
          <a:prstGeom prst="rect">
            <a:avLst/>
          </a:prstGeom>
        </p:spPr>
      </p:pic>
      <p:pic>
        <p:nvPicPr>
          <p:cNvPr name="Picture 40" id="40"/>
          <p:cNvPicPr>
            <a:picLocks noChangeAspect="true"/>
          </p:cNvPicPr>
          <p:nvPr/>
        </p:nvPicPr>
        <p:blipFill>
          <a:blip r:embed="rId22"/>
          <a:srcRect l="0" t="0" r="0" b="0"/>
          <a:stretch>
            <a:fillRect/>
          </a:stretch>
        </p:blipFill>
        <p:spPr>
          <a:xfrm flipH="false" flipV="false" rot="0">
            <a:off x="22011467" y="33620113"/>
            <a:ext cx="3606722" cy="4673938"/>
          </a:xfrm>
          <a:prstGeom prst="rect">
            <a:avLst/>
          </a:prstGeom>
        </p:spPr>
      </p:pic>
      <p:sp>
        <p:nvSpPr>
          <p:cNvPr name="TextBox 41" id="41"/>
          <p:cNvSpPr txBox="true"/>
          <p:nvPr/>
        </p:nvSpPr>
        <p:spPr>
          <a:xfrm rot="0">
            <a:off x="7006027" y="329001"/>
            <a:ext cx="16840295" cy="4347240"/>
          </a:xfrm>
          <a:prstGeom prst="rect">
            <a:avLst/>
          </a:prstGeom>
        </p:spPr>
        <p:txBody>
          <a:bodyPr anchor="t" rtlCol="false" tIns="0" lIns="0" bIns="0" rIns="0">
            <a:spAutoFit/>
          </a:bodyPr>
          <a:lstStyle/>
          <a:p>
            <a:pPr algn="ctr">
              <a:lnSpc>
                <a:spcPts val="11388"/>
              </a:lnSpc>
            </a:pPr>
            <a:r>
              <a:rPr lang="en-US" sz="10353" spc="-258">
                <a:solidFill>
                  <a:srgbClr val="100F0D">
                    <a:alpha val="83922"/>
                  </a:srgbClr>
                </a:solidFill>
                <a:latin typeface="Bobby Jones"/>
              </a:rPr>
              <a:t>Automated</a:t>
            </a:r>
          </a:p>
          <a:p>
            <a:pPr algn="ctr">
              <a:lnSpc>
                <a:spcPts val="11388"/>
              </a:lnSpc>
            </a:pPr>
            <a:r>
              <a:rPr lang="en-US" sz="10353" spc="-258">
                <a:solidFill>
                  <a:srgbClr val="100F0D">
                    <a:alpha val="83922"/>
                  </a:srgbClr>
                </a:solidFill>
                <a:latin typeface="Bobby Jones"/>
              </a:rPr>
              <a:t>Wild Fire </a:t>
            </a:r>
          </a:p>
          <a:p>
            <a:pPr algn="ctr">
              <a:lnSpc>
                <a:spcPts val="11388"/>
              </a:lnSpc>
            </a:pPr>
            <a:r>
              <a:rPr lang="en-US" sz="10353" spc="-258">
                <a:solidFill>
                  <a:srgbClr val="100F0D">
                    <a:alpha val="83922"/>
                  </a:srgbClr>
                </a:solidFill>
                <a:latin typeface="Bobby Jones"/>
              </a:rPr>
              <a:t>Prediction</a:t>
            </a:r>
          </a:p>
        </p:txBody>
      </p:sp>
      <p:sp>
        <p:nvSpPr>
          <p:cNvPr name="TextBox 42" id="42"/>
          <p:cNvSpPr txBox="true"/>
          <p:nvPr/>
        </p:nvSpPr>
        <p:spPr>
          <a:xfrm rot="0">
            <a:off x="2222792" y="23605969"/>
            <a:ext cx="7001753" cy="1598763"/>
          </a:xfrm>
          <a:prstGeom prst="rect">
            <a:avLst/>
          </a:prstGeom>
        </p:spPr>
        <p:txBody>
          <a:bodyPr anchor="t" rtlCol="false" tIns="0" lIns="0" bIns="0" rIns="0">
            <a:spAutoFit/>
          </a:bodyPr>
          <a:lstStyle/>
          <a:p>
            <a:pPr>
              <a:lnSpc>
                <a:spcPts val="5389"/>
              </a:lnSpc>
            </a:pPr>
            <a:r>
              <a:rPr lang="en-US" sz="6572">
                <a:solidFill>
                  <a:srgbClr val="FFFFFF"/>
                </a:solidFill>
                <a:latin typeface="Gaegu Bold"/>
              </a:rPr>
              <a:t>EXISTING SOLUTIONS</a:t>
            </a:r>
          </a:p>
        </p:txBody>
      </p:sp>
      <p:sp>
        <p:nvSpPr>
          <p:cNvPr name="TextBox 43" id="43"/>
          <p:cNvSpPr txBox="true"/>
          <p:nvPr/>
        </p:nvSpPr>
        <p:spPr>
          <a:xfrm rot="0">
            <a:off x="25711250" y="23348069"/>
            <a:ext cx="4058612" cy="1724092"/>
          </a:xfrm>
          <a:prstGeom prst="rect">
            <a:avLst/>
          </a:prstGeom>
        </p:spPr>
        <p:txBody>
          <a:bodyPr anchor="t" rtlCol="false" tIns="0" lIns="0" bIns="0" rIns="0">
            <a:spAutoFit/>
          </a:bodyPr>
          <a:lstStyle/>
          <a:p>
            <a:pPr algn="ctr">
              <a:lnSpc>
                <a:spcPts val="2832"/>
              </a:lnSpc>
            </a:pPr>
            <a:r>
              <a:rPr lang="en-US" sz="2776">
                <a:solidFill>
                  <a:srgbClr val="423A30"/>
                </a:solidFill>
                <a:latin typeface="Cerebri"/>
              </a:rPr>
              <a:t>HILL FIRE IN FANLING WHERE IT BURNED  THROUGH 250,000 SQUARE METRES OF HILLSIDE</a:t>
            </a:r>
          </a:p>
        </p:txBody>
      </p:sp>
      <p:sp>
        <p:nvSpPr>
          <p:cNvPr name="TextBox 44" id="44"/>
          <p:cNvSpPr txBox="true"/>
          <p:nvPr/>
        </p:nvSpPr>
        <p:spPr>
          <a:xfrm rot="0">
            <a:off x="634168" y="8369699"/>
            <a:ext cx="3033199" cy="1610369"/>
          </a:xfrm>
          <a:prstGeom prst="rect">
            <a:avLst/>
          </a:prstGeom>
        </p:spPr>
        <p:txBody>
          <a:bodyPr anchor="t" rtlCol="false" tIns="0" lIns="0" bIns="0" rIns="0">
            <a:spAutoFit/>
          </a:bodyPr>
          <a:lstStyle/>
          <a:p>
            <a:pPr algn="ctr">
              <a:lnSpc>
                <a:spcPts val="2655"/>
              </a:lnSpc>
            </a:pPr>
            <a:r>
              <a:rPr lang="en-US" sz="2458">
                <a:solidFill>
                  <a:srgbClr val="423A30"/>
                </a:solidFill>
                <a:latin typeface="Cerebri"/>
              </a:rPr>
              <a:t>85  HILL FIRES WERE REPORTED DURING CHING MING FESTIVAL IN HONG KONG</a:t>
            </a:r>
          </a:p>
        </p:txBody>
      </p:sp>
      <p:sp>
        <p:nvSpPr>
          <p:cNvPr name="TextBox 45" id="45"/>
          <p:cNvSpPr txBox="true"/>
          <p:nvPr/>
        </p:nvSpPr>
        <p:spPr>
          <a:xfrm rot="0">
            <a:off x="17698692" y="23445148"/>
            <a:ext cx="5114616" cy="1623057"/>
          </a:xfrm>
          <a:prstGeom prst="rect">
            <a:avLst/>
          </a:prstGeom>
        </p:spPr>
        <p:txBody>
          <a:bodyPr anchor="t" rtlCol="false" tIns="0" lIns="0" bIns="0" rIns="0">
            <a:spAutoFit/>
          </a:bodyPr>
          <a:lstStyle/>
          <a:p>
            <a:pPr>
              <a:lnSpc>
                <a:spcPts val="5516"/>
              </a:lnSpc>
            </a:pPr>
            <a:r>
              <a:rPr lang="en-US" sz="6727">
                <a:solidFill>
                  <a:srgbClr val="FFFFFF"/>
                </a:solidFill>
                <a:latin typeface="Gaegu Bold"/>
              </a:rPr>
              <a:t>OUR SOLUTION</a:t>
            </a:r>
          </a:p>
        </p:txBody>
      </p:sp>
      <p:sp>
        <p:nvSpPr>
          <p:cNvPr name="TextBox 46" id="46"/>
          <p:cNvSpPr txBox="true"/>
          <p:nvPr/>
        </p:nvSpPr>
        <p:spPr>
          <a:xfrm rot="0">
            <a:off x="8649352" y="34155706"/>
            <a:ext cx="7626554" cy="770802"/>
          </a:xfrm>
          <a:prstGeom prst="rect">
            <a:avLst/>
          </a:prstGeom>
        </p:spPr>
        <p:txBody>
          <a:bodyPr anchor="t" rtlCol="false" tIns="0" lIns="0" bIns="0" rIns="0">
            <a:spAutoFit/>
          </a:bodyPr>
          <a:lstStyle/>
          <a:p>
            <a:pPr>
              <a:lnSpc>
                <a:spcPts val="4595"/>
              </a:lnSpc>
            </a:pPr>
            <a:r>
              <a:rPr lang="en-US" sz="5604">
                <a:solidFill>
                  <a:srgbClr val="FFFFFF"/>
                </a:solidFill>
                <a:latin typeface="Gaegu Bold"/>
              </a:rPr>
              <a:t>METHODOLOGY </a:t>
            </a:r>
          </a:p>
        </p:txBody>
      </p:sp>
      <p:sp>
        <p:nvSpPr>
          <p:cNvPr name="TextBox 47" id="47"/>
          <p:cNvSpPr txBox="true"/>
          <p:nvPr/>
        </p:nvSpPr>
        <p:spPr>
          <a:xfrm rot="0">
            <a:off x="10580716" y="12858925"/>
            <a:ext cx="6784019" cy="2478795"/>
          </a:xfrm>
          <a:prstGeom prst="rect">
            <a:avLst/>
          </a:prstGeom>
        </p:spPr>
        <p:txBody>
          <a:bodyPr anchor="t" rtlCol="false" tIns="0" lIns="0" bIns="0" rIns="0">
            <a:spAutoFit/>
          </a:bodyPr>
          <a:lstStyle/>
          <a:p>
            <a:pPr algn="l" marL="0" indent="0" lvl="0">
              <a:lnSpc>
                <a:spcPts val="5865"/>
              </a:lnSpc>
              <a:spcBef>
                <a:spcPct val="0"/>
              </a:spcBef>
            </a:pPr>
            <a:r>
              <a:rPr lang="en-US" sz="7152">
                <a:solidFill>
                  <a:srgbClr val="FFFFFF"/>
                </a:solidFill>
                <a:latin typeface="Gaegu Bold"/>
              </a:rPr>
              <a:t>BACKGROUND AND MOTIVIVATION</a:t>
            </a:r>
          </a:p>
        </p:txBody>
      </p:sp>
      <p:sp>
        <p:nvSpPr>
          <p:cNvPr name="TextBox 48" id="48"/>
          <p:cNvSpPr txBox="true"/>
          <p:nvPr/>
        </p:nvSpPr>
        <p:spPr>
          <a:xfrm rot="0">
            <a:off x="379350" y="25624557"/>
            <a:ext cx="15421744" cy="7334045"/>
          </a:xfrm>
          <a:prstGeom prst="rect">
            <a:avLst/>
          </a:prstGeom>
        </p:spPr>
        <p:txBody>
          <a:bodyPr anchor="t" rtlCol="false" tIns="0" lIns="0" bIns="0" rIns="0">
            <a:spAutoFit/>
          </a:bodyPr>
          <a:lstStyle/>
          <a:p>
            <a:pPr marL="920309" indent="-460154" lvl="1">
              <a:lnSpc>
                <a:spcPts val="4816"/>
              </a:lnSpc>
              <a:buFont typeface="Arial"/>
              <a:buChar char="•"/>
            </a:pPr>
            <a:r>
              <a:rPr lang="en-US" sz="4262">
                <a:solidFill>
                  <a:srgbClr val="100F0D"/>
                </a:solidFill>
                <a:latin typeface="Cerebri"/>
              </a:rPr>
              <a:t>In areas where fires commonly start, safeguards will be stationed. ​</a:t>
            </a:r>
          </a:p>
          <a:p>
            <a:pPr marL="920309" indent="-460154" lvl="1">
              <a:lnSpc>
                <a:spcPts val="4816"/>
              </a:lnSpc>
              <a:buFont typeface="Arial"/>
              <a:buChar char="•"/>
            </a:pPr>
            <a:r>
              <a:rPr lang="en-US" sz="4262">
                <a:solidFill>
                  <a:srgbClr val="100F0D"/>
                </a:solidFill>
                <a:latin typeface="Cerebri"/>
              </a:rPr>
              <a:t>Cameras with image recognition are also set up around areas with a high chance of fires.​</a:t>
            </a:r>
          </a:p>
          <a:p>
            <a:pPr marL="920309" indent="-460154" lvl="1">
              <a:lnSpc>
                <a:spcPts val="4816"/>
              </a:lnSpc>
              <a:buFont typeface="Arial"/>
              <a:buChar char="•"/>
            </a:pPr>
            <a:r>
              <a:rPr lang="en-US" sz="4262">
                <a:solidFill>
                  <a:srgbClr val="100F0D"/>
                </a:solidFill>
                <a:latin typeface="Cerebri"/>
              </a:rPr>
              <a:t>Data analysts go over climate data and manually find correlations to warn the public about fires; the Hong Kong Observatories' yellow and red fire warning system adapts this.</a:t>
            </a:r>
          </a:p>
          <a:p>
            <a:pPr marL="920309" indent="-460154" lvl="1">
              <a:lnSpc>
                <a:spcPts val="4816"/>
              </a:lnSpc>
              <a:buFont typeface="Arial"/>
              <a:buChar char="•"/>
            </a:pPr>
            <a:r>
              <a:rPr lang="en-US" sz="4262">
                <a:solidFill>
                  <a:srgbClr val="100F0D"/>
                </a:solidFill>
                <a:latin typeface="Cerebri"/>
              </a:rPr>
              <a:t>These solutions are only proactive, not preventative; they only send for help once the fires have started and already have affected the environment and people surrounding it.​</a:t>
            </a:r>
          </a:p>
          <a:p>
            <a:pPr algn="l">
              <a:lnSpc>
                <a:spcPts val="4816"/>
              </a:lnSpc>
            </a:pPr>
          </a:p>
        </p:txBody>
      </p:sp>
      <p:sp>
        <p:nvSpPr>
          <p:cNvPr name="TextBox 49" id="49"/>
          <p:cNvSpPr txBox="true"/>
          <p:nvPr/>
        </p:nvSpPr>
        <p:spPr>
          <a:xfrm rot="0">
            <a:off x="16054272" y="25625227"/>
            <a:ext cx="13882791" cy="7809738"/>
          </a:xfrm>
          <a:prstGeom prst="rect">
            <a:avLst/>
          </a:prstGeom>
        </p:spPr>
        <p:txBody>
          <a:bodyPr anchor="t" rtlCol="false" tIns="0" lIns="0" bIns="0" rIns="0">
            <a:spAutoFit/>
          </a:bodyPr>
          <a:lstStyle/>
          <a:p>
            <a:pPr marL="906780" indent="-453390" lvl="1">
              <a:lnSpc>
                <a:spcPts val="4745"/>
              </a:lnSpc>
              <a:buFont typeface="Arial"/>
              <a:buChar char="•"/>
            </a:pPr>
            <a:r>
              <a:rPr lang="en-US" sz="4200">
                <a:solidFill>
                  <a:srgbClr val="100F0D"/>
                </a:solidFill>
                <a:latin typeface="Cerebri"/>
              </a:rPr>
              <a:t>Users will input climate information, and the model will use the data to predict the probability of a wildfire happening of natural causes.​</a:t>
            </a:r>
          </a:p>
          <a:p>
            <a:pPr marL="906780" indent="-453390" lvl="1">
              <a:lnSpc>
                <a:spcPts val="4745"/>
              </a:lnSpc>
              <a:buFont typeface="Arial"/>
              <a:buChar char="•"/>
            </a:pPr>
            <a:r>
              <a:rPr lang="en-US" sz="4200">
                <a:solidFill>
                  <a:srgbClr val="100F0D"/>
                </a:solidFill>
                <a:latin typeface="Cerebri"/>
              </a:rPr>
              <a:t>Why is this an improvement to the previous solution? ​</a:t>
            </a:r>
          </a:p>
          <a:p>
            <a:pPr marL="906780" indent="-453390" lvl="1">
              <a:lnSpc>
                <a:spcPts val="4745"/>
              </a:lnSpc>
              <a:buFont typeface="Arial"/>
              <a:buChar char="•"/>
            </a:pPr>
            <a:r>
              <a:rPr lang="en-US" sz="4200">
                <a:solidFill>
                  <a:srgbClr val="100F0D"/>
                </a:solidFill>
                <a:latin typeface="Cerebri"/>
              </a:rPr>
              <a:t>It's automated. Unlike the solutions mentioned before, which rely heavily on manual labor, our solution is automated, making it more cost-effective and efficient.</a:t>
            </a:r>
          </a:p>
          <a:p>
            <a:pPr algn="l" marL="906780" indent="-453390" lvl="1">
              <a:lnSpc>
                <a:spcPts val="4745"/>
              </a:lnSpc>
              <a:buFont typeface="Arial"/>
              <a:buChar char="•"/>
            </a:pPr>
            <a:r>
              <a:rPr lang="en-US" sz="4200">
                <a:solidFill>
                  <a:srgbClr val="100F0D"/>
                </a:solidFill>
                <a:latin typeface="Cerebri"/>
              </a:rPr>
              <a:t>It's preventative. Again, unlike the previous solutions, our software will warn people about fires before they have started instead of after. This prevents the environment from being harmed and fumes from being released into the air.</a:t>
            </a:r>
          </a:p>
        </p:txBody>
      </p:sp>
      <p:sp>
        <p:nvSpPr>
          <p:cNvPr name="TextBox 50" id="50"/>
          <p:cNvSpPr txBox="true"/>
          <p:nvPr/>
        </p:nvSpPr>
        <p:spPr>
          <a:xfrm rot="0">
            <a:off x="7460045" y="35564683"/>
            <a:ext cx="13246663" cy="3709783"/>
          </a:xfrm>
          <a:prstGeom prst="rect">
            <a:avLst/>
          </a:prstGeom>
        </p:spPr>
        <p:txBody>
          <a:bodyPr anchor="t" rtlCol="false" tIns="0" lIns="0" bIns="0" rIns="0">
            <a:spAutoFit/>
          </a:bodyPr>
          <a:lstStyle/>
          <a:p>
            <a:pPr marL="920309" indent="-460154" lvl="1">
              <a:lnSpc>
                <a:spcPts val="4816"/>
              </a:lnSpc>
              <a:buFont typeface="Arial"/>
              <a:buChar char="•"/>
            </a:pPr>
            <a:r>
              <a:rPr lang="en-US" sz="4262">
                <a:solidFill>
                  <a:srgbClr val="100F0D"/>
                </a:solidFill>
                <a:latin typeface="Cerebri"/>
              </a:rPr>
              <a:t>We first collect climate information(temperature, humidity, rain levels, etc) with users' input or the Hong Kong Observatory Open Data API</a:t>
            </a:r>
          </a:p>
          <a:p>
            <a:pPr marL="920309" indent="-460154" lvl="1">
              <a:lnSpc>
                <a:spcPts val="4816"/>
              </a:lnSpc>
              <a:buFont typeface="Arial"/>
              <a:buChar char="•"/>
            </a:pPr>
            <a:r>
              <a:rPr lang="en-US" sz="4262">
                <a:solidFill>
                  <a:srgbClr val="100F0D"/>
                </a:solidFill>
                <a:latin typeface="Cerebri"/>
              </a:rPr>
              <a:t>The data then gets passed into our model and outputs the percentage chance that there will be a fire.</a:t>
            </a:r>
          </a:p>
        </p:txBody>
      </p:sp>
      <p:sp>
        <p:nvSpPr>
          <p:cNvPr name="TextBox 51" id="51"/>
          <p:cNvSpPr txBox="true"/>
          <p:nvPr/>
        </p:nvSpPr>
        <p:spPr>
          <a:xfrm rot="0">
            <a:off x="8952663" y="15923122"/>
            <a:ext cx="11913506" cy="2457460"/>
          </a:xfrm>
          <a:prstGeom prst="rect">
            <a:avLst/>
          </a:prstGeom>
        </p:spPr>
        <p:txBody>
          <a:bodyPr anchor="t" rtlCol="false" tIns="0" lIns="0" bIns="0" rIns="0">
            <a:spAutoFit/>
          </a:bodyPr>
          <a:lstStyle/>
          <a:p>
            <a:pPr algn="l" marL="925529" indent="-462765" lvl="1">
              <a:lnSpc>
                <a:spcPts val="4844"/>
              </a:lnSpc>
              <a:buFont typeface="Arial"/>
              <a:buChar char="•"/>
            </a:pPr>
            <a:r>
              <a:rPr lang="en-US" sz="4286">
                <a:solidFill>
                  <a:srgbClr val="100F0D"/>
                </a:solidFill>
                <a:latin typeface="Cerebri"/>
              </a:rPr>
              <a:t>Over 10,000 fire incidents ​</a:t>
            </a:r>
            <a:r>
              <a:rPr lang="en-US" sz="4286">
                <a:solidFill>
                  <a:srgbClr val="100F0D"/>
                </a:solidFill>
                <a:latin typeface="Cerebri"/>
              </a:rPr>
              <a:t>happen in Hong Kong every year due to negligence and environmental conditions. 600+ people have died from these incidents.</a:t>
            </a:r>
          </a:p>
        </p:txBody>
      </p:sp>
      <p:sp>
        <p:nvSpPr>
          <p:cNvPr name="TextBox 52" id="52"/>
          <p:cNvSpPr txBox="true"/>
          <p:nvPr/>
        </p:nvSpPr>
        <p:spPr>
          <a:xfrm rot="0">
            <a:off x="4116636" y="4608424"/>
            <a:ext cx="22619078" cy="2286000"/>
          </a:xfrm>
          <a:prstGeom prst="rect">
            <a:avLst/>
          </a:prstGeom>
        </p:spPr>
        <p:txBody>
          <a:bodyPr anchor="t" rtlCol="false" tIns="0" lIns="0" bIns="0" rIns="0">
            <a:spAutoFit/>
          </a:bodyPr>
          <a:lstStyle/>
          <a:p>
            <a:pPr algn="ctr">
              <a:lnSpc>
                <a:spcPts val="6036"/>
              </a:lnSpc>
            </a:pPr>
            <a:r>
              <a:rPr lang="en-US" sz="5030">
                <a:solidFill>
                  <a:srgbClr val="100F0D"/>
                </a:solidFill>
                <a:latin typeface="Cerebri"/>
              </a:rPr>
              <a:t>Gifted Education Fund</a:t>
            </a:r>
          </a:p>
          <a:p>
            <a:pPr algn="ctr" marL="0" indent="0" lvl="0">
              <a:lnSpc>
                <a:spcPts val="6036"/>
              </a:lnSpc>
            </a:pPr>
            <a:r>
              <a:rPr lang="en-US" sz="5030">
                <a:solidFill>
                  <a:srgbClr val="100F0D"/>
                </a:solidFill>
                <a:latin typeface="Cerebri"/>
              </a:rPr>
              <a:t>AIoT Coding, Engineering and Entrepreneurial Skills Education for Gifted Students</a:t>
            </a:r>
          </a:p>
        </p:txBody>
      </p:sp>
      <p:sp>
        <p:nvSpPr>
          <p:cNvPr name="TextBox 53" id="53"/>
          <p:cNvSpPr txBox="true"/>
          <p:nvPr/>
        </p:nvSpPr>
        <p:spPr>
          <a:xfrm rot="0">
            <a:off x="5446525" y="7808824"/>
            <a:ext cx="19959300" cy="4803859"/>
          </a:xfrm>
          <a:prstGeom prst="rect">
            <a:avLst/>
          </a:prstGeom>
        </p:spPr>
        <p:txBody>
          <a:bodyPr anchor="t" rtlCol="false" tIns="0" lIns="0" bIns="0" rIns="0">
            <a:spAutoFit/>
          </a:bodyPr>
          <a:lstStyle/>
          <a:p>
            <a:pPr algn="ctr">
              <a:lnSpc>
                <a:spcPts val="5456"/>
              </a:lnSpc>
            </a:pPr>
            <a:r>
              <a:rPr lang="en-US" sz="5006">
                <a:solidFill>
                  <a:srgbClr val="100F0D"/>
                </a:solidFill>
                <a:latin typeface="Cerebri"/>
              </a:rPr>
              <a:t>Our project aims to improve the efficiency and effectiveness of forest fire prevention and response efforts by using data analysis and machine learning to predict and prevent wildfires. ​Our model looks at the factors of temperature, wind speed, rain size, and relative humidity to indicate the percentage chance of wildfires, as those are the four most determining factors.</a:t>
            </a:r>
          </a:p>
          <a:p>
            <a:pPr algn="ctr" marL="0" indent="0" lvl="0">
              <a:lnSpc>
                <a:spcPts val="5456"/>
              </a:lnSpc>
            </a:pPr>
          </a:p>
        </p:txBody>
      </p:sp>
      <p:sp>
        <p:nvSpPr>
          <p:cNvPr name="TextBox 54" id="54"/>
          <p:cNvSpPr txBox="true"/>
          <p:nvPr/>
        </p:nvSpPr>
        <p:spPr>
          <a:xfrm rot="0">
            <a:off x="-286453" y="17353810"/>
            <a:ext cx="10083632" cy="5505460"/>
          </a:xfrm>
          <a:prstGeom prst="rect">
            <a:avLst/>
          </a:prstGeom>
        </p:spPr>
        <p:txBody>
          <a:bodyPr anchor="t" rtlCol="false" tIns="0" lIns="0" bIns="0" rIns="0">
            <a:spAutoFit/>
          </a:bodyPr>
          <a:lstStyle/>
          <a:p>
            <a:pPr algn="l" marL="925529" indent="-462765" lvl="1">
              <a:lnSpc>
                <a:spcPts val="4844"/>
              </a:lnSpc>
              <a:buFont typeface="Arial"/>
              <a:buChar char="•"/>
            </a:pPr>
            <a:r>
              <a:rPr lang="en-US" sz="4286">
                <a:solidFill>
                  <a:srgbClr val="100F0D"/>
                </a:solidFill>
                <a:latin typeface="Cerebri"/>
              </a:rPr>
              <a:t>Wildfires release excessive amounts of carbon dioxide and other air pollutants into the atmosphere, contributing to Hong Kong's air pollution problem; it also damages the ecosystem, harms animals' habitats, contributes to deforestation, and exacerbate climate change.</a:t>
            </a:r>
          </a:p>
        </p:txBody>
      </p:sp>
      <p:sp>
        <p:nvSpPr>
          <p:cNvPr name="TextBox 55" id="55"/>
          <p:cNvSpPr txBox="true"/>
          <p:nvPr/>
        </p:nvSpPr>
        <p:spPr>
          <a:xfrm rot="0">
            <a:off x="10160991" y="18432635"/>
            <a:ext cx="9726132" cy="4286168"/>
          </a:xfrm>
          <a:prstGeom prst="rect">
            <a:avLst/>
          </a:prstGeom>
        </p:spPr>
        <p:txBody>
          <a:bodyPr anchor="t" rtlCol="false" tIns="0" lIns="0" bIns="0" rIns="0">
            <a:spAutoFit/>
          </a:bodyPr>
          <a:lstStyle/>
          <a:p>
            <a:pPr algn="l" marL="923295" indent="-461647" lvl="1">
              <a:lnSpc>
                <a:spcPts val="4832"/>
              </a:lnSpc>
              <a:buFont typeface="Arial"/>
              <a:buChar char="•"/>
            </a:pPr>
            <a:r>
              <a:rPr lang="en-US" sz="4276">
                <a:solidFill>
                  <a:srgbClr val="100F0D"/>
                </a:solidFill>
                <a:latin typeface="Cerebri"/>
              </a:rPr>
              <a:t>The smoke caused by wildfires can travel miles, creating a risk to public health as inhaling large amounts of the pollutants such as carbon monoxide is not healthy. It can give people a greater risk of contracting lung-related diseases. </a:t>
            </a:r>
          </a:p>
        </p:txBody>
      </p:sp>
      <p:sp>
        <p:nvSpPr>
          <p:cNvPr name="TextBox 56" id="56"/>
          <p:cNvSpPr txBox="true"/>
          <p:nvPr/>
        </p:nvSpPr>
        <p:spPr>
          <a:xfrm rot="0">
            <a:off x="22011467" y="1395547"/>
            <a:ext cx="8087172" cy="3733800"/>
          </a:xfrm>
          <a:prstGeom prst="rect">
            <a:avLst/>
          </a:prstGeom>
        </p:spPr>
        <p:txBody>
          <a:bodyPr anchor="t" rtlCol="false" tIns="0" lIns="0" bIns="0" rIns="0">
            <a:spAutoFit/>
          </a:bodyPr>
          <a:lstStyle/>
          <a:p>
            <a:pPr algn="ctr">
              <a:lnSpc>
                <a:spcPts val="7356"/>
              </a:lnSpc>
            </a:pPr>
            <a:r>
              <a:rPr lang="en-US" sz="6130">
                <a:solidFill>
                  <a:srgbClr val="100F0D"/>
                </a:solidFill>
                <a:latin typeface="Cerebri Bold"/>
              </a:rPr>
              <a:t>Students: </a:t>
            </a:r>
          </a:p>
          <a:p>
            <a:pPr algn="ctr">
              <a:lnSpc>
                <a:spcPts val="7356"/>
              </a:lnSpc>
            </a:pPr>
            <a:r>
              <a:rPr lang="en-US" sz="6130">
                <a:solidFill>
                  <a:srgbClr val="100F0D"/>
                </a:solidFill>
                <a:latin typeface="Cerebri"/>
              </a:rPr>
              <a:t>01 Alicia Yuen </a:t>
            </a:r>
          </a:p>
          <a:p>
            <a:pPr algn="ctr">
              <a:lnSpc>
                <a:spcPts val="7356"/>
              </a:lnSpc>
            </a:pPr>
            <a:r>
              <a:rPr lang="en-US" sz="6130">
                <a:solidFill>
                  <a:srgbClr val="100F0D"/>
                </a:solidFill>
                <a:latin typeface="Cerebri"/>
              </a:rPr>
              <a:t>30 Maya Yan </a:t>
            </a:r>
          </a:p>
          <a:p>
            <a:pPr algn="ctr" marL="0" indent="0" lvl="0">
              <a:lnSpc>
                <a:spcPts val="7356"/>
              </a:lnSpc>
            </a:pPr>
            <a:r>
              <a:rPr lang="en-US" sz="6130">
                <a:solidFill>
                  <a:srgbClr val="100F0D"/>
                </a:solidFill>
                <a:latin typeface="Cerebri"/>
              </a:rPr>
              <a:t>35 Valentina Banner </a:t>
            </a:r>
          </a:p>
        </p:txBody>
      </p:sp>
      <p:sp>
        <p:nvSpPr>
          <p:cNvPr name="TextBox 57" id="57"/>
          <p:cNvSpPr txBox="true"/>
          <p:nvPr/>
        </p:nvSpPr>
        <p:spPr>
          <a:xfrm rot="0">
            <a:off x="4615983" y="39731665"/>
            <a:ext cx="3033199" cy="1372521"/>
          </a:xfrm>
          <a:prstGeom prst="rect">
            <a:avLst/>
          </a:prstGeom>
        </p:spPr>
        <p:txBody>
          <a:bodyPr anchor="t" rtlCol="false" tIns="0" lIns="0" bIns="0" rIns="0">
            <a:spAutoFit/>
          </a:bodyPr>
          <a:lstStyle/>
          <a:p>
            <a:pPr algn="ctr">
              <a:lnSpc>
                <a:spcPts val="2753"/>
              </a:lnSpc>
            </a:pPr>
            <a:r>
              <a:rPr lang="en-US" sz="2458">
                <a:solidFill>
                  <a:srgbClr val="423A30"/>
                </a:solidFill>
                <a:latin typeface="Cerebri"/>
              </a:rPr>
              <a:t>EMMISIONS CAUSED BY HILLFIRES IN HONG KONG</a:t>
            </a:r>
          </a:p>
        </p:txBody>
      </p:sp>
      <p:sp>
        <p:nvSpPr>
          <p:cNvPr name="TextBox 58" id="58"/>
          <p:cNvSpPr txBox="true"/>
          <p:nvPr/>
        </p:nvSpPr>
        <p:spPr>
          <a:xfrm rot="0">
            <a:off x="20722595" y="38627426"/>
            <a:ext cx="9366461" cy="3119699"/>
          </a:xfrm>
          <a:prstGeom prst="rect">
            <a:avLst/>
          </a:prstGeom>
        </p:spPr>
        <p:txBody>
          <a:bodyPr anchor="t" rtlCol="false" tIns="0" lIns="0" bIns="0" rIns="0">
            <a:spAutoFit/>
          </a:bodyPr>
          <a:lstStyle/>
          <a:p>
            <a:pPr marL="774401" indent="-387201" lvl="1">
              <a:lnSpc>
                <a:spcPts val="4053"/>
              </a:lnSpc>
              <a:buFont typeface="Arial"/>
              <a:buChar char="•"/>
            </a:pPr>
            <a:r>
              <a:rPr lang="en-US" sz="3586">
                <a:solidFill>
                  <a:srgbClr val="100F0D"/>
                </a:solidFill>
                <a:latin typeface="Cerebri Bold"/>
              </a:rPr>
              <a:t>YouTube link:</a:t>
            </a:r>
          </a:p>
          <a:p>
            <a:pPr>
              <a:lnSpc>
                <a:spcPts val="4053"/>
              </a:lnSpc>
            </a:pPr>
            <a:r>
              <a:rPr lang="en-US" sz="3586">
                <a:solidFill>
                  <a:srgbClr val="100F0D"/>
                </a:solidFill>
                <a:latin typeface="Cerebri"/>
              </a:rPr>
              <a:t>       </a:t>
            </a:r>
            <a:r>
              <a:rPr lang="en-US" sz="3586" u="sng">
                <a:solidFill>
                  <a:srgbClr val="100F0D"/>
                </a:solidFill>
                <a:latin typeface="Cerebri"/>
                <a:hlinkClick r:id="rId23" tooltip="https://youtu.be/9h0zErdJY9c"/>
              </a:rPr>
              <a:t>https://youtu.be/9h0zErdJY9c</a:t>
            </a:r>
          </a:p>
          <a:p>
            <a:pPr>
              <a:lnSpc>
                <a:spcPts val="4053"/>
              </a:lnSpc>
            </a:pPr>
          </a:p>
          <a:p>
            <a:pPr marL="774401" indent="-387201" lvl="1">
              <a:lnSpc>
                <a:spcPts val="4053"/>
              </a:lnSpc>
              <a:buFont typeface="Arial"/>
              <a:buChar char="•"/>
            </a:pPr>
            <a:r>
              <a:rPr lang="en-US" sz="3586">
                <a:solidFill>
                  <a:srgbClr val="100F0D"/>
                </a:solidFill>
                <a:latin typeface="Cerebri Bold"/>
              </a:rPr>
              <a:t>GitHub link:</a:t>
            </a:r>
          </a:p>
          <a:p>
            <a:pPr>
              <a:lnSpc>
                <a:spcPts val="4053"/>
              </a:lnSpc>
            </a:pPr>
            <a:r>
              <a:rPr lang="en-US" sz="3586">
                <a:solidFill>
                  <a:srgbClr val="100F0D"/>
                </a:solidFill>
                <a:latin typeface="Cerebri Bold"/>
              </a:rPr>
              <a:t>       </a:t>
            </a:r>
            <a:r>
              <a:rPr lang="en-US" sz="3586" u="sng">
                <a:solidFill>
                  <a:srgbClr val="100F0D"/>
                </a:solidFill>
                <a:latin typeface="Cerebri"/>
              </a:rPr>
              <a:t>https://github.com/realhuman101/AWP  </a:t>
            </a:r>
          </a:p>
          <a:p>
            <a:pPr>
              <a:lnSpc>
                <a:spcPts val="4053"/>
              </a:lnSpc>
            </a:pPr>
          </a:p>
        </p:txBody>
      </p:sp>
      <p:pic>
        <p:nvPicPr>
          <p:cNvPr name="Picture 59" id="59"/>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4479577" y="41160656"/>
            <a:ext cx="5062651" cy="1643344"/>
          </a:xfrm>
          <a:prstGeom prst="rect">
            <a:avLst/>
          </a:prstGeom>
        </p:spPr>
      </p:pic>
      <p:pic>
        <p:nvPicPr>
          <p:cNvPr name="Picture 60" id="60"/>
          <p:cNvPicPr>
            <a:picLocks noChangeAspect="true"/>
          </p:cNvPicPr>
          <p:nvPr/>
        </p:nvPicPr>
        <p:blipFill>
          <a:blip r:embed="rId2">
            <a:alphaModFix amt="5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l="0" t="0" r="0" b="0"/>
          <a:stretch>
            <a:fillRect/>
          </a:stretch>
        </p:blipFill>
        <p:spPr>
          <a:xfrm flipH="false" flipV="false" rot="0">
            <a:off x="28387241" y="41160656"/>
            <a:ext cx="5062651" cy="1643344"/>
          </a:xfrm>
          <a:prstGeom prst="rect">
            <a:avLst/>
          </a:prstGeom>
        </p:spPr>
      </p:pic>
      <p:pic>
        <p:nvPicPr>
          <p:cNvPr name="Picture 61" id="61"/>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9844970">
            <a:off x="3963805" y="7472550"/>
            <a:ext cx="733081" cy="1265977"/>
          </a:xfrm>
          <a:prstGeom prst="rect">
            <a:avLst/>
          </a:prstGeom>
        </p:spPr>
      </p:pic>
      <p:pic>
        <p:nvPicPr>
          <p:cNvPr name="Picture 62" id="62"/>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false" flipV="false" rot="-9844970">
            <a:off x="22629127" y="12053307"/>
            <a:ext cx="733081" cy="1265977"/>
          </a:xfrm>
          <a:prstGeom prst="rect">
            <a:avLst/>
          </a:prstGeom>
        </p:spPr>
      </p:pic>
      <p:pic>
        <p:nvPicPr>
          <p:cNvPr name="Picture 63" id="63"/>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113229">
            <a:off x="494779" y="25449961"/>
            <a:ext cx="347929" cy="600849"/>
          </a:xfrm>
          <a:prstGeom prst="rect">
            <a:avLst/>
          </a:prstGeom>
        </p:spPr>
      </p:pic>
      <p:pic>
        <p:nvPicPr>
          <p:cNvPr name="Picture 64" id="64"/>
          <p:cNvPicPr>
            <a:picLocks noChangeAspect="true"/>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l="0" t="0" r="0" b="0"/>
          <a:stretch>
            <a:fillRect/>
          </a:stretch>
        </p:blipFill>
        <p:spPr>
          <a:xfrm flipH="true" flipV="false" rot="-6113229">
            <a:off x="26628461" y="7327989"/>
            <a:ext cx="347929" cy="600849"/>
          </a:xfrm>
          <a:prstGeom prst="rect">
            <a:avLst/>
          </a:prstGeom>
        </p:spPr>
      </p:pic>
      <p:sp>
        <p:nvSpPr>
          <p:cNvPr name="TextBox 65" id="65"/>
          <p:cNvSpPr txBox="true"/>
          <p:nvPr/>
        </p:nvSpPr>
        <p:spPr>
          <a:xfrm rot="0">
            <a:off x="23537834" y="138501"/>
            <a:ext cx="5034439" cy="1044448"/>
          </a:xfrm>
          <a:prstGeom prst="rect">
            <a:avLst/>
          </a:prstGeom>
        </p:spPr>
        <p:txBody>
          <a:bodyPr anchor="t" rtlCol="false" tIns="0" lIns="0" bIns="0" rIns="0">
            <a:spAutoFit/>
          </a:bodyPr>
          <a:lstStyle/>
          <a:p>
            <a:pPr algn="ctr">
              <a:lnSpc>
                <a:spcPts val="8581"/>
              </a:lnSpc>
              <a:spcBef>
                <a:spcPct val="0"/>
              </a:spcBef>
            </a:pPr>
            <a:r>
              <a:rPr lang="en-US" sz="6129">
                <a:solidFill>
                  <a:srgbClr val="000000"/>
                </a:solidFill>
                <a:latin typeface="Cerebri Bold"/>
              </a:rPr>
              <a:t>Project ID:</a:t>
            </a:r>
            <a:r>
              <a:rPr lang="en-US" sz="6129">
                <a:solidFill>
                  <a:srgbClr val="000000"/>
                </a:solidFill>
                <a:latin typeface="Cerebri"/>
              </a:rPr>
              <a:t> 01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DAFapESH-Hk</dc:identifier>
  <dcterms:modified xsi:type="dcterms:W3CDTF">2011-08-01T06:04:30Z</dcterms:modified>
  <cp:revision>1</cp:revision>
  <dc:title>01_30_35_Proposal (48.683 × 314.589 mm)</dc:title>
</cp:coreProperties>
</file>