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
      <p:font typeface="Noto Sans"/>
      <p:regular r:id="rId20"/>
      <p:bold r:id="rId21"/>
      <p:italic r:id="rId22"/>
      <p:boldItalic r:id="rId23"/>
    </p:embeddedFont>
    <p:embeddedFont>
      <p:font typeface="Lora"/>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0O44JmW5/tC/bU0lY3+DXSelt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otoSans-regular.fntdata"/><Relationship Id="rId22" Type="http://schemas.openxmlformats.org/officeDocument/2006/relationships/font" Target="fonts/NotoSans-italic.fntdata"/><Relationship Id="rId21" Type="http://schemas.openxmlformats.org/officeDocument/2006/relationships/font" Target="fonts/NotoSans-bold.fntdata"/><Relationship Id="rId24" Type="http://schemas.openxmlformats.org/officeDocument/2006/relationships/font" Target="fonts/Lora-regular.fntdata"/><Relationship Id="rId23" Type="http://schemas.openxmlformats.org/officeDocument/2006/relationships/font" Target="fonts/No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QuattrocentoSans-regular.fntdata"/><Relationship Id="rId27" Type="http://schemas.openxmlformats.org/officeDocument/2006/relationships/font" Target="fonts/Lor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331f0dfd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b331f0dfd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331f0dfd9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b331f0dfd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1328840" y="2671851"/>
            <a:ext cx="6031600"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cxnSp>
        <p:nvCxnSpPr>
          <p:cNvPr id="15" name="Google Shape;15;p15"/>
          <p:cNvCxnSpPr/>
          <p:nvPr/>
        </p:nvCxnSpPr>
        <p:spPr>
          <a:xfrm>
            <a:off x="-8033" y="4902016"/>
            <a:ext cx="12216000" cy="0"/>
          </a:xfrm>
          <a:prstGeom prst="straightConnector1">
            <a:avLst/>
          </a:prstGeom>
          <a:noFill/>
          <a:ln cap="flat" cmpd="sng" w="9525">
            <a:solidFill>
              <a:srgbClr val="000000"/>
            </a:solidFill>
            <a:prstDash val="solid"/>
            <a:round/>
            <a:headEnd len="sm" w="sm" type="none"/>
            <a:tailEnd len="sm" w="sm" type="none"/>
          </a:ln>
        </p:spPr>
      </p:cxnSp>
      <p:sp>
        <p:nvSpPr>
          <p:cNvPr id="16" name="Google Shape;16;p15"/>
          <p:cNvSpPr/>
          <p:nvPr/>
        </p:nvSpPr>
        <p:spPr>
          <a:xfrm>
            <a:off x="1490600" y="4524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cxnSp>
        <p:nvCxnSpPr>
          <p:cNvPr id="68" name="Google Shape;68;p24"/>
          <p:cNvCxnSpPr/>
          <p:nvPr/>
        </p:nvCxnSpPr>
        <p:spPr>
          <a:xfrm>
            <a:off x="-8033" y="6018305"/>
            <a:ext cx="12216000" cy="0"/>
          </a:xfrm>
          <a:prstGeom prst="straightConnector1">
            <a:avLst/>
          </a:prstGeom>
          <a:noFill/>
          <a:ln cap="flat" cmpd="sng" w="9525">
            <a:solidFill>
              <a:srgbClr val="CCCCCC"/>
            </a:solidFill>
            <a:prstDash val="solid"/>
            <a:round/>
            <a:headEnd len="sm" w="sm" type="none"/>
            <a:tailEnd len="sm" w="sm" type="none"/>
          </a:ln>
        </p:spPr>
      </p:cxnSp>
      <p:sp>
        <p:nvSpPr>
          <p:cNvPr id="69" name="Google Shape;69;p24"/>
          <p:cNvSpPr/>
          <p:nvPr/>
        </p:nvSpPr>
        <p:spPr>
          <a:xfrm>
            <a:off x="5724933" y="5647207"/>
            <a:ext cx="742000" cy="742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 name="Google Shape;70;p24"/>
          <p:cNvSpPr txBox="1"/>
          <p:nvPr>
            <p:ph idx="12" type="sldNum"/>
          </p:nvPr>
        </p:nvSpPr>
        <p:spPr>
          <a:xfrm>
            <a:off x="5730200" y="6389200"/>
            <a:ext cx="731600" cy="468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17" name="Shape 17"/>
        <p:cNvGrpSpPr/>
        <p:nvPr/>
      </p:nvGrpSpPr>
      <p:grpSpPr>
        <a:xfrm>
          <a:off x="0" y="0"/>
          <a:ext cx="0" cy="0"/>
          <a:chOff x="0" y="0"/>
          <a:chExt cx="0" cy="0"/>
        </a:xfrm>
      </p:grpSpPr>
      <p:sp>
        <p:nvSpPr>
          <p:cNvPr id="18" name="Google Shape;18;p16"/>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cxnSp>
        <p:nvCxnSpPr>
          <p:cNvPr id="20" name="Google Shape;20;p17"/>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17"/>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 name="Google Shape;22;p17"/>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667">
                <a:latin typeface="Lora"/>
                <a:ea typeface="Lora"/>
                <a:cs typeface="Lora"/>
                <a:sym typeface="Lora"/>
              </a:defRPr>
            </a:lvl1pPr>
            <a:lvl2pPr lvl="1"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9pPr>
          </a:lstStyle>
          <a:p/>
        </p:txBody>
      </p:sp>
      <p:sp>
        <p:nvSpPr>
          <p:cNvPr id="23" name="Google Shape;23;p17"/>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p:txBody>
      </p:sp>
      <p:cxnSp>
        <p:nvCxnSpPr>
          <p:cNvPr id="24" name="Google Shape;24;p17"/>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25" name="Google Shape;25;p17"/>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26" name="Shape 26"/>
        <p:cNvGrpSpPr/>
        <p:nvPr/>
      </p:nvGrpSpPr>
      <p:grpSpPr>
        <a:xfrm>
          <a:off x="0" y="0"/>
          <a:ext cx="0" cy="0"/>
          <a:chOff x="0" y="0"/>
          <a:chExt cx="0" cy="0"/>
        </a:xfrm>
      </p:grpSpPr>
      <p:sp>
        <p:nvSpPr>
          <p:cNvPr id="27" name="Google Shape;27;p18"/>
          <p:cNvSpPr txBox="1"/>
          <p:nvPr>
            <p:ph idx="1" type="subTitle"/>
          </p:nvPr>
        </p:nvSpPr>
        <p:spPr>
          <a:xfrm>
            <a:off x="2696400" y="3754564"/>
            <a:ext cx="7455200" cy="104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867">
                <a:highlight>
                  <a:schemeClr val="accent1"/>
                </a:highlight>
              </a:defRPr>
            </a:lvl1pPr>
            <a:lvl2pPr lvl="1" algn="l">
              <a:lnSpc>
                <a:spcPct val="100000"/>
              </a:lnSpc>
              <a:spcBef>
                <a:spcPts val="0"/>
              </a:spcBef>
              <a:spcAft>
                <a:spcPts val="0"/>
              </a:spcAft>
              <a:buClr>
                <a:schemeClr val="dk2"/>
              </a:buClr>
              <a:buSzPts val="1400"/>
              <a:buNone/>
              <a:defRPr sz="1867">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867">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867">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867">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867">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867">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867">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867">
                <a:solidFill>
                  <a:schemeClr val="dk2"/>
                </a:solidFill>
                <a:highlight>
                  <a:schemeClr val="accent1"/>
                </a:highlight>
              </a:defRPr>
            </a:lvl9pPr>
          </a:lstStyle>
          <a:p/>
        </p:txBody>
      </p:sp>
      <p:cxnSp>
        <p:nvCxnSpPr>
          <p:cNvPr id="28" name="Google Shape;28;p18"/>
          <p:cNvCxnSpPr/>
          <p:nvPr/>
        </p:nvCxnSpPr>
        <p:spPr>
          <a:xfrm>
            <a:off x="-8033" y="3429016"/>
            <a:ext cx="2646000" cy="0"/>
          </a:xfrm>
          <a:prstGeom prst="straightConnector1">
            <a:avLst/>
          </a:prstGeom>
          <a:noFill/>
          <a:ln cap="flat" cmpd="sng" w="9525">
            <a:solidFill>
              <a:srgbClr val="CCCCCC"/>
            </a:solidFill>
            <a:prstDash val="solid"/>
            <a:round/>
            <a:headEnd len="sm" w="sm" type="none"/>
            <a:tailEnd len="sm" w="sm" type="none"/>
          </a:ln>
        </p:spPr>
      </p:cxnSp>
      <p:sp>
        <p:nvSpPr>
          <p:cNvPr id="29" name="Google Shape;29;p18"/>
          <p:cNvSpPr/>
          <p:nvPr/>
        </p:nvSpPr>
        <p:spPr>
          <a:xfrm>
            <a:off x="1490600" y="3051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 name="Google Shape;30;p18"/>
          <p:cNvSpPr txBox="1"/>
          <p:nvPr>
            <p:ph type="ctrTitle"/>
          </p:nvPr>
        </p:nvSpPr>
        <p:spPr>
          <a:xfrm>
            <a:off x="2696300" y="2258031"/>
            <a:ext cx="5050400"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cxnSp>
        <p:nvCxnSpPr>
          <p:cNvPr id="31" name="Google Shape;31;p18"/>
          <p:cNvCxnSpPr/>
          <p:nvPr/>
        </p:nvCxnSpPr>
        <p:spPr>
          <a:xfrm>
            <a:off x="7865300" y="3429000"/>
            <a:ext cx="4334800" cy="0"/>
          </a:xfrm>
          <a:prstGeom prst="straightConnector1">
            <a:avLst/>
          </a:prstGeom>
          <a:noFill/>
          <a:ln cap="flat" cmpd="sng" w="9525">
            <a:solidFill>
              <a:srgbClr val="CCCCCC"/>
            </a:solidFill>
            <a:prstDash val="solid"/>
            <a:round/>
            <a:headEnd len="sm" w="sm" type="none"/>
            <a:tailEnd len="sm" w="sm" type="none"/>
          </a:ln>
        </p:spPr>
      </p:cxnSp>
      <p:sp>
        <p:nvSpPr>
          <p:cNvPr id="32" name="Google Shape;32;p18"/>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3" name="Shape 33"/>
        <p:cNvGrpSpPr/>
        <p:nvPr/>
      </p:nvGrpSpPr>
      <p:grpSpPr>
        <a:xfrm>
          <a:off x="0" y="0"/>
          <a:ext cx="0" cy="0"/>
          <a:chOff x="0" y="0"/>
          <a:chExt cx="0" cy="0"/>
        </a:xfrm>
      </p:grpSpPr>
      <p:sp>
        <p:nvSpPr>
          <p:cNvPr id="34" name="Google Shape;34;p19"/>
          <p:cNvSpPr txBox="1"/>
          <p:nvPr>
            <p:ph idx="1" type="body"/>
          </p:nvPr>
        </p:nvSpPr>
        <p:spPr>
          <a:xfrm>
            <a:off x="2806733" y="2984000"/>
            <a:ext cx="6578400" cy="10932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800"/>
              </a:spcBef>
              <a:spcAft>
                <a:spcPts val="0"/>
              </a:spcAft>
              <a:buSzPts val="2400"/>
              <a:buFont typeface="Lora"/>
              <a:buChar char="◉"/>
              <a:defRPr i="1" sz="32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32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32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32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32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32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3200">
                <a:latin typeface="Lora"/>
                <a:ea typeface="Lora"/>
                <a:cs typeface="Lora"/>
                <a:sym typeface="Lora"/>
              </a:defRPr>
            </a:lvl9pPr>
          </a:lstStyle>
          <a:p/>
        </p:txBody>
      </p:sp>
      <p:cxnSp>
        <p:nvCxnSpPr>
          <p:cNvPr id="35" name="Google Shape;35;p19"/>
          <p:cNvCxnSpPr/>
          <p:nvPr/>
        </p:nvCxnSpPr>
        <p:spPr>
          <a:xfrm>
            <a:off x="6112100" y="4902000"/>
            <a:ext cx="0" cy="1974000"/>
          </a:xfrm>
          <a:prstGeom prst="straightConnector1">
            <a:avLst/>
          </a:prstGeom>
          <a:noFill/>
          <a:ln cap="flat" cmpd="sng" w="9525">
            <a:solidFill>
              <a:srgbClr val="CCCCCC"/>
            </a:solidFill>
            <a:prstDash val="solid"/>
            <a:round/>
            <a:headEnd len="sm" w="sm" type="none"/>
            <a:tailEnd len="sm" w="sm" type="none"/>
          </a:ln>
        </p:spPr>
      </p:cxnSp>
      <p:sp>
        <p:nvSpPr>
          <p:cNvPr id="36" name="Google Shape;36;p19"/>
          <p:cNvSpPr/>
          <p:nvPr/>
        </p:nvSpPr>
        <p:spPr>
          <a:xfrm>
            <a:off x="5718000" y="4524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7" name="Google Shape;37;p19"/>
          <p:cNvSpPr txBox="1"/>
          <p:nvPr/>
        </p:nvSpPr>
        <p:spPr>
          <a:xfrm>
            <a:off x="4791200" y="4550203"/>
            <a:ext cx="2609600" cy="8716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800"/>
              <a:buFont typeface="Lora"/>
              <a:buNone/>
            </a:pPr>
            <a:r>
              <a:rPr b="1" i="0" lang="en" sz="4800" u="none" cap="none" strike="noStrike">
                <a:solidFill>
                  <a:schemeClr val="dk1"/>
                </a:solidFill>
                <a:latin typeface="Lora"/>
                <a:ea typeface="Lora"/>
                <a:cs typeface="Lora"/>
                <a:sym typeface="Lora"/>
              </a:rPr>
              <a:t>“</a:t>
            </a:r>
            <a:endParaRPr b="1" i="0" sz="4800" u="none" cap="none" strike="noStrike">
              <a:solidFill>
                <a:schemeClr val="dk1"/>
              </a:solidFill>
              <a:latin typeface="Lora"/>
              <a:ea typeface="Lora"/>
              <a:cs typeface="Lora"/>
              <a:sym typeface="Lora"/>
            </a:endParaRPr>
          </a:p>
        </p:txBody>
      </p:sp>
      <p:sp>
        <p:nvSpPr>
          <p:cNvPr id="38" name="Google Shape;38;p19"/>
          <p:cNvSpPr txBox="1"/>
          <p:nvPr>
            <p:ph idx="12" type="sldNum"/>
          </p:nvPr>
        </p:nvSpPr>
        <p:spPr>
          <a:xfrm>
            <a:off x="5730200" y="1"/>
            <a:ext cx="731600" cy="52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20"/>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20"/>
          <p:cNvSpPr txBox="1"/>
          <p:nvPr>
            <p:ph idx="1" type="body"/>
          </p:nvPr>
        </p:nvSpPr>
        <p:spPr>
          <a:xfrm>
            <a:off x="1841667" y="2158267"/>
            <a:ext cx="4567200" cy="4308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800"/>
              </a:spcBef>
              <a:spcAft>
                <a:spcPts val="0"/>
              </a:spcAft>
              <a:buSzPts val="2000"/>
              <a:buChar char="◉"/>
              <a:defRPr sz="2667"/>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667"/>
            </a:lvl4pPr>
            <a:lvl5pPr indent="-355600" lvl="4" marL="2286000" algn="l">
              <a:lnSpc>
                <a:spcPct val="100000"/>
              </a:lnSpc>
              <a:spcBef>
                <a:spcPts val="0"/>
              </a:spcBef>
              <a:spcAft>
                <a:spcPts val="0"/>
              </a:spcAft>
              <a:buSzPts val="2000"/>
              <a:buChar char="○"/>
              <a:defRPr sz="2667"/>
            </a:lvl5pPr>
            <a:lvl6pPr indent="-355600" lvl="5" marL="2743200" algn="l">
              <a:lnSpc>
                <a:spcPct val="100000"/>
              </a:lnSpc>
              <a:spcBef>
                <a:spcPts val="0"/>
              </a:spcBef>
              <a:spcAft>
                <a:spcPts val="0"/>
              </a:spcAft>
              <a:buSzPts val="2000"/>
              <a:buChar char="■"/>
              <a:defRPr sz="2667"/>
            </a:lvl6pPr>
            <a:lvl7pPr indent="-355600" lvl="6" marL="3200400" algn="l">
              <a:lnSpc>
                <a:spcPct val="100000"/>
              </a:lnSpc>
              <a:spcBef>
                <a:spcPts val="0"/>
              </a:spcBef>
              <a:spcAft>
                <a:spcPts val="0"/>
              </a:spcAft>
              <a:buSzPts val="2000"/>
              <a:buChar char="●"/>
              <a:defRPr sz="2667"/>
            </a:lvl7pPr>
            <a:lvl8pPr indent="-355600" lvl="7" marL="3657600" algn="l">
              <a:lnSpc>
                <a:spcPct val="100000"/>
              </a:lnSpc>
              <a:spcBef>
                <a:spcPts val="0"/>
              </a:spcBef>
              <a:spcAft>
                <a:spcPts val="0"/>
              </a:spcAft>
              <a:buSzPts val="2000"/>
              <a:buChar char="○"/>
              <a:defRPr sz="2667"/>
            </a:lvl8pPr>
            <a:lvl9pPr indent="-355600" lvl="8" marL="4114800" algn="l">
              <a:lnSpc>
                <a:spcPct val="100000"/>
              </a:lnSpc>
              <a:spcBef>
                <a:spcPts val="0"/>
              </a:spcBef>
              <a:spcAft>
                <a:spcPts val="0"/>
              </a:spcAft>
              <a:buSzPts val="2000"/>
              <a:buChar char="■"/>
              <a:defRPr sz="2667"/>
            </a:lvl9pPr>
          </a:lstStyle>
          <a:p/>
        </p:txBody>
      </p:sp>
      <p:sp>
        <p:nvSpPr>
          <p:cNvPr id="42" name="Google Shape;42;p20"/>
          <p:cNvSpPr txBox="1"/>
          <p:nvPr>
            <p:ph idx="2" type="body"/>
          </p:nvPr>
        </p:nvSpPr>
        <p:spPr>
          <a:xfrm>
            <a:off x="6683888" y="2158267"/>
            <a:ext cx="4567200" cy="4308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800"/>
              </a:spcBef>
              <a:spcAft>
                <a:spcPts val="0"/>
              </a:spcAft>
              <a:buSzPts val="2000"/>
              <a:buChar char="◉"/>
              <a:defRPr sz="2667"/>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667"/>
            </a:lvl4pPr>
            <a:lvl5pPr indent="-355600" lvl="4" marL="2286000" algn="l">
              <a:lnSpc>
                <a:spcPct val="100000"/>
              </a:lnSpc>
              <a:spcBef>
                <a:spcPts val="0"/>
              </a:spcBef>
              <a:spcAft>
                <a:spcPts val="0"/>
              </a:spcAft>
              <a:buSzPts val="2000"/>
              <a:buChar char="○"/>
              <a:defRPr sz="2667"/>
            </a:lvl5pPr>
            <a:lvl6pPr indent="-355600" lvl="5" marL="2743200" algn="l">
              <a:lnSpc>
                <a:spcPct val="100000"/>
              </a:lnSpc>
              <a:spcBef>
                <a:spcPts val="0"/>
              </a:spcBef>
              <a:spcAft>
                <a:spcPts val="0"/>
              </a:spcAft>
              <a:buSzPts val="2000"/>
              <a:buChar char="■"/>
              <a:defRPr sz="2667"/>
            </a:lvl6pPr>
            <a:lvl7pPr indent="-355600" lvl="6" marL="3200400" algn="l">
              <a:lnSpc>
                <a:spcPct val="100000"/>
              </a:lnSpc>
              <a:spcBef>
                <a:spcPts val="0"/>
              </a:spcBef>
              <a:spcAft>
                <a:spcPts val="0"/>
              </a:spcAft>
              <a:buSzPts val="2000"/>
              <a:buChar char="●"/>
              <a:defRPr sz="2667"/>
            </a:lvl7pPr>
            <a:lvl8pPr indent="-355600" lvl="7" marL="3657600" algn="l">
              <a:lnSpc>
                <a:spcPct val="100000"/>
              </a:lnSpc>
              <a:spcBef>
                <a:spcPts val="0"/>
              </a:spcBef>
              <a:spcAft>
                <a:spcPts val="0"/>
              </a:spcAft>
              <a:buSzPts val="2000"/>
              <a:buChar char="○"/>
              <a:defRPr sz="2667"/>
            </a:lvl8pPr>
            <a:lvl9pPr indent="-355600" lvl="8" marL="4114800" algn="l">
              <a:lnSpc>
                <a:spcPct val="100000"/>
              </a:lnSpc>
              <a:spcBef>
                <a:spcPts val="0"/>
              </a:spcBef>
              <a:spcAft>
                <a:spcPts val="0"/>
              </a:spcAft>
              <a:buSzPts val="2000"/>
              <a:buChar char="■"/>
              <a:defRPr sz="2667"/>
            </a:lvl9pPr>
          </a:lstStyle>
          <a:p/>
        </p:txBody>
      </p:sp>
      <p:cxnSp>
        <p:nvCxnSpPr>
          <p:cNvPr id="43" name="Google Shape;43;p20"/>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44" name="Google Shape;44;p20"/>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5" name="Google Shape;45;p20"/>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46" name="Google Shape;46;p20"/>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47" name="Shape 47"/>
        <p:cNvGrpSpPr/>
        <p:nvPr/>
      </p:nvGrpSpPr>
      <p:grpSpPr>
        <a:xfrm>
          <a:off x="0" y="0"/>
          <a:ext cx="0" cy="0"/>
          <a:chOff x="0" y="0"/>
          <a:chExt cx="0" cy="0"/>
        </a:xfrm>
      </p:grpSpPr>
      <p:sp>
        <p:nvSpPr>
          <p:cNvPr id="48" name="Google Shape;48;p21"/>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21"/>
          <p:cNvSpPr txBox="1"/>
          <p:nvPr>
            <p:ph idx="1" type="body"/>
          </p:nvPr>
        </p:nvSpPr>
        <p:spPr>
          <a:xfrm>
            <a:off x="1841667"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0" name="Google Shape;50;p21"/>
          <p:cNvSpPr txBox="1"/>
          <p:nvPr>
            <p:ph idx="2" type="body"/>
          </p:nvPr>
        </p:nvSpPr>
        <p:spPr>
          <a:xfrm>
            <a:off x="5113216"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1" name="Google Shape;51;p21"/>
          <p:cNvSpPr txBox="1"/>
          <p:nvPr>
            <p:ph idx="3" type="body"/>
          </p:nvPr>
        </p:nvSpPr>
        <p:spPr>
          <a:xfrm>
            <a:off x="8384764"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2" name="Google Shape;52;p21"/>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53" name="Google Shape;53;p21"/>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4" name="Google Shape;54;p21"/>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21"/>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2"/>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8" name="Google Shape;58;p22"/>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59" name="Google Shape;59;p22"/>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60" name="Google Shape;60;p22"/>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22"/>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62" name="Shape 62"/>
        <p:cNvGrpSpPr/>
        <p:nvPr/>
      </p:nvGrpSpPr>
      <p:grpSpPr>
        <a:xfrm>
          <a:off x="0" y="0"/>
          <a:ext cx="0" cy="0"/>
          <a:chOff x="0" y="0"/>
          <a:chExt cx="0" cy="0"/>
        </a:xfrm>
      </p:grpSpPr>
      <p:sp>
        <p:nvSpPr>
          <p:cNvPr id="63" name="Google Shape;63;p23"/>
          <p:cNvSpPr txBox="1"/>
          <p:nvPr>
            <p:ph idx="1" type="body"/>
          </p:nvPr>
        </p:nvSpPr>
        <p:spPr>
          <a:xfrm>
            <a:off x="2653933" y="5383167"/>
            <a:ext cx="6884000" cy="6928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480"/>
              </a:spcBef>
              <a:spcAft>
                <a:spcPts val="0"/>
              </a:spcAft>
              <a:buSzPts val="1400"/>
              <a:buFont typeface="Lora"/>
              <a:buNone/>
              <a:defRPr i="1" sz="1867">
                <a:latin typeface="Lora"/>
                <a:ea typeface="Lora"/>
                <a:cs typeface="Lora"/>
                <a:sym typeface="Lora"/>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64" name="Google Shape;64;p23"/>
          <p:cNvCxnSpPr/>
          <p:nvPr/>
        </p:nvCxnSpPr>
        <p:spPr>
          <a:xfrm>
            <a:off x="-8033" y="6221505"/>
            <a:ext cx="12216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23"/>
          <p:cNvSpPr/>
          <p:nvPr/>
        </p:nvSpPr>
        <p:spPr>
          <a:xfrm>
            <a:off x="5943200" y="6068661"/>
            <a:ext cx="305600" cy="3056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 name="Google Shape;66;p23"/>
          <p:cNvSpPr txBox="1"/>
          <p:nvPr>
            <p:ph idx="12" type="sldNum"/>
          </p:nvPr>
        </p:nvSpPr>
        <p:spPr>
          <a:xfrm>
            <a:off x="5730200" y="6374267"/>
            <a:ext cx="731600" cy="48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 name="Google Shape;11;p14"/>
          <p:cNvSpPr txBox="1"/>
          <p:nvPr>
            <p:ph type="title"/>
          </p:nvPr>
        </p:nvSpPr>
        <p:spPr>
          <a:xfrm>
            <a:off x="1841667" y="1195399"/>
            <a:ext cx="9079600" cy="58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12" name="Google Shape;12;p14"/>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78287030+realhuman101@users.noreply.github.com" TargetMode="External"/><Relationship Id="rId4" Type="http://schemas.openxmlformats.org/officeDocument/2006/relationships/hyperlink" Target="mailto:yanm1@kgv.hk" TargetMode="External"/><Relationship Id="rId5" Type="http://schemas.openxmlformats.org/officeDocument/2006/relationships/hyperlink" Target="mailto:yuena945@gmail.com" TargetMode="External"/><Relationship Id="rId6" Type="http://schemas.openxmlformats.org/officeDocument/2006/relationships/hyperlink" Target="https://github.com/realhuman101/AFFP.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338500" y="1720750"/>
            <a:ext cx="11656800" cy="15465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3600"/>
              <a:buNone/>
            </a:pPr>
            <a:r>
              <a:rPr lang="en" sz="5600"/>
              <a:t>Automated </a:t>
            </a:r>
            <a:r>
              <a:rPr lang="en" sz="5600">
                <a:highlight>
                  <a:schemeClr val="accent1"/>
                </a:highlight>
              </a:rPr>
              <a:t>Forest Fire</a:t>
            </a:r>
            <a:r>
              <a:rPr lang="en" sz="5600"/>
              <a:t> Prediction</a:t>
            </a:r>
            <a:endParaRPr sz="5600"/>
          </a:p>
        </p:txBody>
      </p:sp>
      <p:grpSp>
        <p:nvGrpSpPr>
          <p:cNvPr id="76" name="Google Shape;76;p1"/>
          <p:cNvGrpSpPr/>
          <p:nvPr/>
        </p:nvGrpSpPr>
        <p:grpSpPr>
          <a:xfrm>
            <a:off x="1732220" y="4681899"/>
            <a:ext cx="287955" cy="456532"/>
            <a:chOff x="6718575" y="2318625"/>
            <a:chExt cx="256950" cy="407375"/>
          </a:xfrm>
        </p:grpSpPr>
        <p:sp>
          <p:nvSpPr>
            <p:cNvPr id="77" name="Google Shape;77;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8" name="Google Shape;78;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9" name="Google Shape;79;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0" name="Google Shape;80;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1" name="Google Shape;81;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2" name="Google Shape;82;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3" name="Google Shape;83;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4" name="Google Shape;84;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85" name="Google Shape;85;p1"/>
          <p:cNvSpPr txBox="1"/>
          <p:nvPr/>
        </p:nvSpPr>
        <p:spPr>
          <a:xfrm>
            <a:off x="2804912" y="3153763"/>
            <a:ext cx="8776800" cy="8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Montserrat"/>
              <a:buNone/>
            </a:pPr>
            <a:r>
              <a:rPr b="1" lang="en" sz="3200">
                <a:solidFill>
                  <a:srgbClr val="7F7F7F"/>
                </a:solidFill>
                <a:latin typeface="Montserrat"/>
                <a:ea typeface="Montserrat"/>
                <a:cs typeface="Montserrat"/>
                <a:sym typeface="Montserrat"/>
              </a:rPr>
              <a:t>AI for a safer, and greener future</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2566262" y="5342987"/>
            <a:ext cx="405538" cy="427553"/>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
          <p:cNvSpPr txBox="1"/>
          <p:nvPr/>
        </p:nvSpPr>
        <p:spPr>
          <a:xfrm>
            <a:off x="3154266" y="5252731"/>
            <a:ext cx="8077925" cy="819300"/>
          </a:xfrm>
          <a:prstGeom prst="rect">
            <a:avLst/>
          </a:prstGeom>
          <a:noFill/>
          <a:ln>
            <a:noFill/>
          </a:ln>
        </p:spPr>
        <p:txBody>
          <a:bodyPr anchorCtr="0" anchor="t" bIns="0" lIns="0" spcFirstLastPara="1" rIns="0" wrap="square" tIns="0">
            <a:noAutofit/>
          </a:bodyPr>
          <a:lstStyle/>
          <a:p>
            <a:pPr indent="0" lvl="0" marL="0" marR="0" rtl="0" algn="l">
              <a:lnSpc>
                <a:spcPct val="143000"/>
              </a:lnSpc>
              <a:spcBef>
                <a:spcPts val="0"/>
              </a:spcBef>
              <a:spcAft>
                <a:spcPts val="0"/>
              </a:spcAft>
              <a:buClr>
                <a:srgbClr val="000000"/>
              </a:buClr>
              <a:buSzPts val="2000"/>
              <a:buFont typeface="Arial"/>
              <a:buNone/>
            </a:pPr>
            <a:r>
              <a:rPr b="1" i="0" lang="en" sz="2000" u="none" cap="none" strike="noStrike">
                <a:solidFill>
                  <a:srgbClr val="434343"/>
                </a:solidFill>
                <a:latin typeface="Montserrat"/>
                <a:ea typeface="Montserrat"/>
                <a:cs typeface="Montserrat"/>
                <a:sym typeface="Montserrat"/>
              </a:rPr>
              <a:t>Team Members </a:t>
            </a:r>
            <a:endParaRPr b="0" i="0" sz="1400" u="none" cap="none" strike="noStrike">
              <a:solidFill>
                <a:srgbClr val="000000"/>
              </a:solidFill>
              <a:latin typeface="Arial"/>
              <a:ea typeface="Arial"/>
              <a:cs typeface="Arial"/>
              <a:sym typeface="Arial"/>
            </a:endParaRPr>
          </a:p>
          <a:p>
            <a:pPr indent="0" lvl="0" marL="0" rtl="0" algn="l">
              <a:lnSpc>
                <a:spcPct val="143000"/>
              </a:lnSpc>
              <a:spcBef>
                <a:spcPts val="0"/>
              </a:spcBef>
              <a:spcAft>
                <a:spcPts val="0"/>
              </a:spcAft>
              <a:buClr>
                <a:schemeClr val="dk1"/>
              </a:buClr>
              <a:buSzPts val="2000"/>
              <a:buFont typeface="Arial"/>
              <a:buNone/>
            </a:pPr>
            <a:r>
              <a:rPr lang="en" sz="2000">
                <a:solidFill>
                  <a:srgbClr val="434343"/>
                </a:solidFill>
                <a:latin typeface="Montserrat"/>
                <a:ea typeface="Montserrat"/>
                <a:cs typeface="Montserrat"/>
                <a:sym typeface="Montserrat"/>
              </a:rPr>
              <a:t>35 Valentina Banner - </a:t>
            </a:r>
            <a:r>
              <a:rPr lang="en" sz="2000">
                <a:solidFill>
                  <a:srgbClr val="434343"/>
                </a:solidFill>
                <a:latin typeface="Montserrat"/>
                <a:ea typeface="Montserrat"/>
                <a:cs typeface="Montserrat"/>
                <a:sym typeface="Montserrat"/>
              </a:rPr>
              <a:t>01</a:t>
            </a:r>
            <a:r>
              <a:rPr b="0" i="0" lang="en" sz="2000" u="none" cap="none" strike="noStrike">
                <a:solidFill>
                  <a:srgbClr val="434343"/>
                </a:solidFill>
                <a:latin typeface="Montserrat"/>
                <a:ea typeface="Montserrat"/>
                <a:cs typeface="Montserrat"/>
                <a:sym typeface="Montserrat"/>
              </a:rPr>
              <a:t> </a:t>
            </a:r>
            <a:r>
              <a:rPr lang="en" sz="2000">
                <a:solidFill>
                  <a:srgbClr val="434343"/>
                </a:solidFill>
                <a:latin typeface="Montserrat"/>
                <a:ea typeface="Montserrat"/>
                <a:cs typeface="Montserrat"/>
                <a:sym typeface="Montserrat"/>
              </a:rPr>
              <a:t>Alicia Yuen</a:t>
            </a:r>
            <a:r>
              <a:rPr b="0" i="0" lang="en" sz="2000" u="none" cap="none" strike="noStrike">
                <a:solidFill>
                  <a:srgbClr val="434343"/>
                </a:solidFill>
                <a:latin typeface="Montserrat"/>
                <a:ea typeface="Montserrat"/>
                <a:cs typeface="Montserrat"/>
                <a:sym typeface="Montserrat"/>
              </a:rPr>
              <a:t> </a:t>
            </a:r>
            <a:r>
              <a:rPr lang="en" sz="2000">
                <a:solidFill>
                  <a:srgbClr val="434343"/>
                </a:solidFill>
                <a:latin typeface="Montserrat"/>
                <a:ea typeface="Montserrat"/>
                <a:cs typeface="Montserrat"/>
                <a:sym typeface="Montserrat"/>
              </a:rPr>
              <a:t>-</a:t>
            </a:r>
            <a:r>
              <a:rPr b="0" i="0" lang="en" sz="2000" u="none" cap="none" strike="noStrike">
                <a:solidFill>
                  <a:srgbClr val="434343"/>
                </a:solidFill>
                <a:latin typeface="Montserrat"/>
                <a:ea typeface="Montserrat"/>
                <a:cs typeface="Montserrat"/>
                <a:sym typeface="Montserrat"/>
              </a:rPr>
              <a:t> </a:t>
            </a:r>
            <a:r>
              <a:rPr lang="en" sz="2000">
                <a:solidFill>
                  <a:srgbClr val="434343"/>
                </a:solidFill>
                <a:latin typeface="Montserrat"/>
                <a:ea typeface="Montserrat"/>
                <a:cs typeface="Montserrat"/>
                <a:sym typeface="Montserrat"/>
              </a:rPr>
              <a:t>30</a:t>
            </a:r>
            <a:r>
              <a:rPr b="0" i="0" lang="en" sz="2000" u="none" cap="none" strike="noStrike">
                <a:solidFill>
                  <a:srgbClr val="434343"/>
                </a:solidFill>
                <a:latin typeface="Montserrat"/>
                <a:ea typeface="Montserrat"/>
                <a:cs typeface="Montserrat"/>
                <a:sym typeface="Montserrat"/>
              </a:rPr>
              <a:t> </a:t>
            </a:r>
            <a:r>
              <a:rPr lang="en" sz="2000">
                <a:solidFill>
                  <a:srgbClr val="434343"/>
                </a:solidFill>
                <a:latin typeface="Montserrat"/>
                <a:ea typeface="Montserrat"/>
                <a:cs typeface="Montserrat"/>
                <a:sym typeface="Montserrat"/>
              </a:rPr>
              <a:t>Maya Yan</a:t>
            </a:r>
            <a:endParaRPr b="0" i="0" sz="2000" u="none" cap="none" strike="noStrike">
              <a:solidFill>
                <a:srgbClr val="434343"/>
              </a:solidFill>
              <a:latin typeface="Montserrat"/>
              <a:ea typeface="Montserrat"/>
              <a:cs typeface="Montserrat"/>
              <a:sym typeface="Montserrat"/>
            </a:endParaRPr>
          </a:p>
        </p:txBody>
      </p:sp>
      <p:sp>
        <p:nvSpPr>
          <p:cNvPr id="88" name="Google Shape;88;p1"/>
          <p:cNvSpPr txBox="1"/>
          <p:nvPr/>
        </p:nvSpPr>
        <p:spPr>
          <a:xfrm>
            <a:off x="338500" y="476625"/>
            <a:ext cx="9428100" cy="819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700"/>
              <a:buFont typeface="Arial"/>
              <a:buNone/>
            </a:pPr>
            <a:r>
              <a:rPr b="0" i="1" lang="en" sz="1700" u="none" cap="none" strike="noStrike">
                <a:solidFill>
                  <a:srgbClr val="434343"/>
                </a:solidFill>
                <a:latin typeface="Montserrat"/>
                <a:ea typeface="Montserrat"/>
                <a:cs typeface="Montserrat"/>
                <a:sym typeface="Montserrat"/>
              </a:rPr>
              <a:t>CityU-EE Gifted Education Fund Programme:</a:t>
            </a:r>
            <a:br>
              <a:rPr b="0" i="1" lang="en" sz="1700" u="none" cap="none" strike="noStrike">
                <a:solidFill>
                  <a:srgbClr val="434343"/>
                </a:solidFill>
                <a:latin typeface="Montserrat"/>
                <a:ea typeface="Montserrat"/>
                <a:cs typeface="Montserrat"/>
                <a:sym typeface="Montserrat"/>
              </a:rPr>
            </a:br>
            <a:r>
              <a:rPr b="0" i="1" lang="en" sz="1700" u="none" cap="none" strike="noStrike">
                <a:solidFill>
                  <a:srgbClr val="434343"/>
                </a:solidFill>
                <a:latin typeface="Montserrat"/>
                <a:ea typeface="Montserrat"/>
                <a:cs typeface="Montserrat"/>
                <a:sym typeface="Montserrat"/>
              </a:rPr>
              <a:t>AIoT Coding, Engineering and Entrepreneurial Skills Education for Gifted Students</a:t>
            </a:r>
            <a:endParaRPr b="0" i="1" sz="1700" u="none" cap="none" strike="noStrike">
              <a:solidFill>
                <a:srgbClr val="434343"/>
              </a:solidFill>
              <a:latin typeface="Montserrat"/>
              <a:ea typeface="Montserrat"/>
              <a:cs typeface="Montserrat"/>
              <a:sym typeface="Montserrat"/>
            </a:endParaRPr>
          </a:p>
        </p:txBody>
      </p:sp>
      <p:pic>
        <p:nvPicPr>
          <p:cNvPr id="89" name="Google Shape;89;p1"/>
          <p:cNvPicPr preferRelativeResize="0"/>
          <p:nvPr/>
        </p:nvPicPr>
        <p:blipFill rotWithShape="1">
          <a:blip r:embed="rId3">
            <a:alphaModFix/>
          </a:blip>
          <a:srcRect b="0" l="0" r="0" t="0"/>
          <a:stretch/>
        </p:blipFill>
        <p:spPr>
          <a:xfrm>
            <a:off x="9553500" y="476625"/>
            <a:ext cx="2385900" cy="60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2"/>
          <p:cNvGrpSpPr/>
          <p:nvPr/>
        </p:nvGrpSpPr>
        <p:grpSpPr>
          <a:xfrm>
            <a:off x="1221945" y="1359667"/>
            <a:ext cx="286167" cy="286167"/>
            <a:chOff x="2594050" y="1631825"/>
            <a:chExt cx="439625" cy="439625"/>
          </a:xfrm>
        </p:grpSpPr>
        <p:sp>
          <p:nvSpPr>
            <p:cNvPr id="248" name="Google Shape;248;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49" name="Google Shape;249;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50" name="Google Shape;250;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51" name="Google Shape;251;p1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52" name="Google Shape;252;p12"/>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253" name="Google Shape;253;p12"/>
          <p:cNvSpPr txBox="1"/>
          <p:nvPr/>
        </p:nvSpPr>
        <p:spPr>
          <a:xfrm>
            <a:off x="7326800" y="1848450"/>
            <a:ext cx="452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4" name="Google Shape;254;p12"/>
          <p:cNvSpPr txBox="1"/>
          <p:nvPr/>
        </p:nvSpPr>
        <p:spPr>
          <a:xfrm>
            <a:off x="7541125" y="1915425"/>
            <a:ext cx="46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5" name="Google Shape;255;p12"/>
          <p:cNvSpPr txBox="1"/>
          <p:nvPr/>
        </p:nvSpPr>
        <p:spPr>
          <a:xfrm>
            <a:off x="1906454" y="2115525"/>
            <a:ext cx="8576400" cy="2975700"/>
          </a:xfrm>
          <a:prstGeom prst="rect">
            <a:avLst/>
          </a:prstGeom>
          <a:noFill/>
          <a:ln>
            <a:noFill/>
          </a:ln>
        </p:spPr>
        <p:txBody>
          <a:bodyPr anchorCtr="0" anchor="t" bIns="91425" lIns="91425" spcFirstLastPara="1" rIns="91425" wrap="square" tIns="91425">
            <a:spAutoFit/>
          </a:bodyPr>
          <a:lstStyle/>
          <a:p>
            <a:pPr indent="-507985" lvl="0" marL="609585" marR="0" rtl="0" algn="l">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Conduct tests and further </a:t>
            </a:r>
            <a:r>
              <a:rPr lang="en" sz="2800">
                <a:solidFill>
                  <a:schemeClr val="dk1"/>
                </a:solidFill>
                <a:latin typeface="Quattrocento Sans"/>
                <a:ea typeface="Quattrocento Sans"/>
                <a:cs typeface="Quattrocento Sans"/>
                <a:sym typeface="Quattrocento Sans"/>
              </a:rPr>
              <a:t>adapt</a:t>
            </a:r>
            <a:r>
              <a:rPr lang="en" sz="2800">
                <a:solidFill>
                  <a:schemeClr val="dk1"/>
                </a:solidFill>
                <a:latin typeface="Quattrocento Sans"/>
                <a:ea typeface="Quattrocento Sans"/>
                <a:cs typeface="Quattrocento Sans"/>
                <a:sym typeface="Quattrocento Sans"/>
              </a:rPr>
              <a:t> our AFFP, increase functionality</a:t>
            </a:r>
            <a:endParaRPr b="0" i="0" sz="2800" u="none" cap="none" strike="noStrike">
              <a:solidFill>
                <a:schemeClr val="dk1"/>
              </a:solidFill>
              <a:latin typeface="Quattrocento Sans"/>
              <a:ea typeface="Quattrocento Sans"/>
              <a:cs typeface="Quattrocento Sans"/>
              <a:sym typeface="Quattrocento Sans"/>
            </a:endParaRPr>
          </a:p>
          <a:p>
            <a:pPr indent="-507986" lvl="0" marL="609584" marR="0" rtl="0" algn="l">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Open up and advertise to international areas</a:t>
            </a:r>
            <a:endParaRPr sz="2800">
              <a:solidFill>
                <a:schemeClr val="dk1"/>
              </a:solidFill>
              <a:latin typeface="Quattrocento Sans"/>
              <a:ea typeface="Quattrocento Sans"/>
              <a:cs typeface="Quattrocento Sans"/>
              <a:sym typeface="Quattrocento Sans"/>
            </a:endParaRPr>
          </a:p>
          <a:p>
            <a:pPr indent="-406400" lvl="1" marL="914400" marR="0" rtl="0" algn="l">
              <a:lnSpc>
                <a:spcPct val="100000"/>
              </a:lnSpc>
              <a:spcBef>
                <a:spcPts val="800"/>
              </a:spcBef>
              <a:spcAft>
                <a:spcPts val="0"/>
              </a:spcAft>
              <a:buClr>
                <a:schemeClr val="dk1"/>
              </a:buClr>
              <a:buSzPts val="2800"/>
              <a:buFont typeface="Quattrocento Sans"/>
              <a:buChar char="○"/>
            </a:pPr>
            <a:r>
              <a:rPr lang="en" sz="2800">
                <a:solidFill>
                  <a:schemeClr val="dk1"/>
                </a:solidFill>
                <a:latin typeface="Quattrocento Sans"/>
                <a:ea typeface="Quattrocento Sans"/>
                <a:cs typeface="Quattrocento Sans"/>
                <a:sym typeface="Quattrocento Sans"/>
              </a:rPr>
              <a:t>If our product deems its effectiveness, we would like to introduce our AFFP to countries where it would be more worthwhile and used more often</a:t>
            </a:r>
            <a:endParaRPr sz="2800">
              <a:solidFill>
                <a:schemeClr val="dk1"/>
              </a:solidFill>
              <a:latin typeface="Quattrocento Sans"/>
              <a:ea typeface="Quattrocento Sans"/>
              <a:cs typeface="Quattrocento Sans"/>
              <a:sym typeface="Quattrocento Sans"/>
            </a:endParaRPr>
          </a:p>
        </p:txBody>
      </p:sp>
      <p:sp>
        <p:nvSpPr>
          <p:cNvPr id="256" name="Google Shape;256;p12"/>
          <p:cNvSpPr txBox="1"/>
          <p:nvPr>
            <p:ph type="title"/>
          </p:nvPr>
        </p:nvSpPr>
        <p:spPr>
          <a:xfrm>
            <a:off x="2070266"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highlight>
                  <a:schemeClr val="accent1"/>
                </a:highlight>
              </a:rPr>
              <a:t>Future work</a:t>
            </a:r>
            <a:endParaRPr sz="3200">
              <a:highlight>
                <a:schemeClr val="accen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idx="4294967295" type="subTitle"/>
          </p:nvPr>
        </p:nvSpPr>
        <p:spPr>
          <a:xfrm>
            <a:off x="3162000" y="2791700"/>
            <a:ext cx="6695100" cy="3358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accent1"/>
              </a:buClr>
              <a:buSzPts val="2400"/>
              <a:buFont typeface="Quattrocento Sans"/>
              <a:buNone/>
            </a:pPr>
            <a:r>
              <a:rPr b="1" i="1" lang="en" sz="4400" u="none" cap="none" strike="noStrike">
                <a:solidFill>
                  <a:schemeClr val="dk1"/>
                </a:solidFill>
                <a:latin typeface="Lora"/>
                <a:ea typeface="Lora"/>
                <a:cs typeface="Lora"/>
                <a:sym typeface="Lora"/>
              </a:rPr>
              <a:t>Any </a:t>
            </a:r>
            <a:r>
              <a:rPr b="1" i="1" lang="en" sz="4400" u="none" cap="none" strike="noStrike">
                <a:solidFill>
                  <a:schemeClr val="dk1"/>
                </a:solidFill>
                <a:highlight>
                  <a:schemeClr val="accent1"/>
                </a:highlight>
                <a:latin typeface="Lora"/>
                <a:ea typeface="Lora"/>
                <a:cs typeface="Lora"/>
                <a:sym typeface="Lora"/>
              </a:rPr>
              <a:t>questions</a:t>
            </a:r>
            <a:r>
              <a:rPr b="1" i="1" lang="en" sz="4400" u="none" cap="none" strike="noStrike">
                <a:solidFill>
                  <a:schemeClr val="dk1"/>
                </a:solidFill>
                <a:latin typeface="Lora"/>
                <a:ea typeface="Lora"/>
                <a:cs typeface="Lora"/>
                <a:sym typeface="Lora"/>
              </a:rPr>
              <a:t>?</a:t>
            </a:r>
            <a:endParaRPr b="1" i="1" sz="4400" u="none" cap="none" strike="noStrike">
              <a:solidFill>
                <a:schemeClr val="dk1"/>
              </a:solidFill>
              <a:latin typeface="Lora"/>
              <a:ea typeface="Lora"/>
              <a:cs typeface="Lora"/>
              <a:sym typeface="Lora"/>
            </a:endParaRPr>
          </a:p>
          <a:p>
            <a:pPr indent="0" lvl="0" marL="0" marR="0" rtl="0" algn="l">
              <a:lnSpc>
                <a:spcPct val="100000"/>
              </a:lnSpc>
              <a:spcBef>
                <a:spcPts val="800"/>
              </a:spcBef>
              <a:spcAft>
                <a:spcPts val="0"/>
              </a:spcAft>
              <a:buClr>
                <a:schemeClr val="accent1"/>
              </a:buClr>
              <a:buSzPts val="2400"/>
              <a:buFont typeface="Quattrocento Sans"/>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800"/>
              </a:spcBef>
              <a:spcAft>
                <a:spcPts val="0"/>
              </a:spcAft>
              <a:buClr>
                <a:schemeClr val="accent1"/>
              </a:buClr>
              <a:buSzPts val="2400"/>
              <a:buFont typeface="Quattrocento Sans"/>
              <a:buNone/>
            </a:pPr>
            <a:r>
              <a:rPr b="1" i="0" lang="en" sz="2400" u="none" cap="none" strike="noStrike">
                <a:solidFill>
                  <a:schemeClr val="dk1"/>
                </a:solidFill>
                <a:latin typeface="Quattrocento Sans"/>
                <a:ea typeface="Quattrocento Sans"/>
                <a:cs typeface="Quattrocento Sans"/>
                <a:sym typeface="Quattrocento Sans"/>
              </a:rPr>
              <a:t>Contact details:</a:t>
            </a:r>
            <a:endParaRPr b="1" i="0" sz="2400" u="none" cap="none" strike="noStrike">
              <a:solidFill>
                <a:schemeClr val="dk1"/>
              </a:solidFill>
              <a:latin typeface="Quattrocento Sans"/>
              <a:ea typeface="Quattrocento Sans"/>
              <a:cs typeface="Quattrocento Sans"/>
              <a:sym typeface="Quattrocento Sans"/>
            </a:endParaRPr>
          </a:p>
          <a:p>
            <a:pPr indent="-457188" lvl="0" marL="609585" marR="0" rtl="0" algn="l">
              <a:lnSpc>
                <a:spcPct val="100000"/>
              </a:lnSpc>
              <a:spcBef>
                <a:spcPts val="800"/>
              </a:spcBef>
              <a:spcAft>
                <a:spcPts val="0"/>
              </a:spcAft>
              <a:buClr>
                <a:schemeClr val="accent1"/>
              </a:buClr>
              <a:buSzPts val="1800"/>
              <a:buFont typeface="Quattrocento Sans"/>
              <a:buChar char="◉"/>
            </a:pPr>
            <a:r>
              <a:rPr lang="en" u="sng">
                <a:hlinkClick r:id="rId3"/>
              </a:rPr>
              <a:t>Valentina Banner</a:t>
            </a:r>
            <a:r>
              <a:rPr lang="en"/>
              <a:t>, </a:t>
            </a:r>
            <a:r>
              <a:rPr lang="en" u="sng">
                <a:solidFill>
                  <a:schemeClr val="hlink"/>
                </a:solidFill>
                <a:hlinkClick r:id="rId4"/>
              </a:rPr>
              <a:t>Maya Yan</a:t>
            </a:r>
            <a:r>
              <a:rPr lang="en"/>
              <a:t>, </a:t>
            </a:r>
            <a:r>
              <a:rPr lang="en" u="sng">
                <a:solidFill>
                  <a:schemeClr val="hlink"/>
                </a:solidFill>
                <a:hlinkClick r:id="rId5"/>
              </a:rPr>
              <a:t>Alicia Yuen</a:t>
            </a:r>
            <a:endParaRPr b="0" i="0" sz="2400" u="none" cap="none" strike="noStrike">
              <a:solidFill>
                <a:schemeClr val="dk1"/>
              </a:solidFill>
              <a:latin typeface="Quattrocento Sans"/>
              <a:ea typeface="Quattrocento Sans"/>
              <a:cs typeface="Quattrocento Sans"/>
              <a:sym typeface="Quattrocento Sans"/>
            </a:endParaRPr>
          </a:p>
          <a:p>
            <a:pPr indent="-457187" lvl="0" marL="609584" marR="0" rtl="0" algn="l">
              <a:lnSpc>
                <a:spcPct val="100000"/>
              </a:lnSpc>
              <a:spcBef>
                <a:spcPts val="800"/>
              </a:spcBef>
              <a:spcAft>
                <a:spcPts val="0"/>
              </a:spcAft>
              <a:buClr>
                <a:schemeClr val="accent1"/>
              </a:buClr>
              <a:buSzPts val="1800"/>
              <a:buFont typeface="Quattrocento Sans"/>
              <a:buChar char="◉"/>
            </a:pPr>
            <a:r>
              <a:rPr lang="en"/>
              <a:t>Github Repository:</a:t>
            </a:r>
            <a:endParaRPr/>
          </a:p>
          <a:p>
            <a:pPr indent="0" lvl="0" marL="457200" marR="0" rtl="0" algn="l">
              <a:lnSpc>
                <a:spcPct val="100000"/>
              </a:lnSpc>
              <a:spcBef>
                <a:spcPts val="800"/>
              </a:spcBef>
              <a:spcAft>
                <a:spcPts val="0"/>
              </a:spcAft>
              <a:buNone/>
            </a:pPr>
            <a:r>
              <a:rPr lang="en" u="sng">
                <a:solidFill>
                  <a:schemeClr val="hlink"/>
                </a:solidFill>
                <a:hlinkClick r:id="rId6"/>
              </a:rPr>
              <a:t>https://github.com/realhuman101/AFFP.git</a:t>
            </a:r>
            <a:r>
              <a:rPr lang="en"/>
              <a:t> </a:t>
            </a:r>
            <a:endParaRPr b="0" i="0" sz="2400" u="none" cap="none" strike="noStrike">
              <a:solidFill>
                <a:schemeClr val="dk1"/>
              </a:solidFill>
              <a:latin typeface="Quattrocento Sans"/>
              <a:ea typeface="Quattrocento Sans"/>
              <a:cs typeface="Quattrocento Sans"/>
              <a:sym typeface="Quattrocento Sans"/>
            </a:endParaRPr>
          </a:p>
        </p:txBody>
      </p:sp>
      <p:cxnSp>
        <p:nvCxnSpPr>
          <p:cNvPr id="262" name="Google Shape;262;p13"/>
          <p:cNvCxnSpPr/>
          <p:nvPr/>
        </p:nvCxnSpPr>
        <p:spPr>
          <a:xfrm>
            <a:off x="8600" y="1905000"/>
            <a:ext cx="3196400" cy="0"/>
          </a:xfrm>
          <a:prstGeom prst="straightConnector1">
            <a:avLst/>
          </a:prstGeom>
          <a:noFill/>
          <a:ln cap="flat" cmpd="sng" w="9525">
            <a:solidFill>
              <a:srgbClr val="CCCCCC"/>
            </a:solidFill>
            <a:prstDash val="solid"/>
            <a:round/>
            <a:headEnd len="sm" w="sm" type="none"/>
            <a:tailEnd len="sm" w="sm" type="none"/>
          </a:ln>
        </p:spPr>
      </p:cxnSp>
      <p:sp>
        <p:nvSpPr>
          <p:cNvPr id="263" name="Google Shape;263;p13"/>
          <p:cNvSpPr txBox="1"/>
          <p:nvPr>
            <p:ph idx="4294967295" type="ctrTitle"/>
          </p:nvPr>
        </p:nvSpPr>
        <p:spPr>
          <a:xfrm>
            <a:off x="3162167" y="1088733"/>
            <a:ext cx="6544000" cy="15464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Lora"/>
              <a:buNone/>
            </a:pPr>
            <a:r>
              <a:rPr b="1" i="0" lang="en" sz="7200" u="none" cap="none" strike="noStrike">
                <a:solidFill>
                  <a:schemeClr val="dk1"/>
                </a:solidFill>
                <a:latin typeface="Lora"/>
                <a:ea typeface="Lora"/>
                <a:cs typeface="Lora"/>
                <a:sym typeface="Lora"/>
              </a:rPr>
              <a:t>Thanks!</a:t>
            </a:r>
            <a:endParaRPr b="1" i="0" sz="7200" u="none" cap="none" strike="noStrike">
              <a:solidFill>
                <a:schemeClr val="dk1"/>
              </a:solidFill>
              <a:latin typeface="Lora"/>
              <a:ea typeface="Lora"/>
              <a:cs typeface="Lora"/>
              <a:sym typeface="Lora"/>
            </a:endParaRPr>
          </a:p>
        </p:txBody>
      </p:sp>
      <p:cxnSp>
        <p:nvCxnSpPr>
          <p:cNvPr id="264" name="Google Shape;264;p13"/>
          <p:cNvCxnSpPr/>
          <p:nvPr/>
        </p:nvCxnSpPr>
        <p:spPr>
          <a:xfrm>
            <a:off x="7453067" y="1905000"/>
            <a:ext cx="4738800" cy="0"/>
          </a:xfrm>
          <a:prstGeom prst="straightConnector1">
            <a:avLst/>
          </a:prstGeom>
          <a:noFill/>
          <a:ln cap="flat" cmpd="sng" w="9525">
            <a:solidFill>
              <a:srgbClr val="CCCCCC"/>
            </a:solidFill>
            <a:prstDash val="solid"/>
            <a:round/>
            <a:headEnd len="sm" w="sm" type="none"/>
            <a:tailEnd len="sm" w="sm" type="none"/>
          </a:ln>
        </p:spPr>
      </p:cxnSp>
      <p:sp>
        <p:nvSpPr>
          <p:cNvPr id="265" name="Google Shape;265;p13"/>
          <p:cNvSpPr/>
          <p:nvPr/>
        </p:nvSpPr>
        <p:spPr>
          <a:xfrm>
            <a:off x="1109233" y="1145567"/>
            <a:ext cx="1518800" cy="1518800"/>
          </a:xfrm>
          <a:prstGeom prst="ellipse">
            <a:avLst/>
          </a:prstGeom>
          <a:solidFill>
            <a:srgbClr val="FFCD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66" name="Google Shape;266;p13"/>
          <p:cNvGrpSpPr/>
          <p:nvPr/>
        </p:nvGrpSpPr>
        <p:grpSpPr>
          <a:xfrm>
            <a:off x="1531851" y="1587679"/>
            <a:ext cx="674296" cy="634356"/>
            <a:chOff x="5972700" y="2330200"/>
            <a:chExt cx="411625" cy="387275"/>
          </a:xfrm>
        </p:grpSpPr>
        <p:sp>
          <p:nvSpPr>
            <p:cNvPr id="267" name="Google Shape;267;p1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8" name="Google Shape;268;p1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69" name="Google Shape;269;p13"/>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1D1D1B"/>
              </a:buClr>
              <a:buSzPts val="1300"/>
              <a:buFont typeface="Lora"/>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098496" y="858540"/>
            <a:ext cx="1834712" cy="1776593"/>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2"/>
          <p:cNvSpPr txBox="1"/>
          <p:nvPr>
            <p:ph idx="4294967295" type="subTitle"/>
          </p:nvPr>
        </p:nvSpPr>
        <p:spPr>
          <a:xfrm>
            <a:off x="3205000" y="2476998"/>
            <a:ext cx="8596475" cy="3292265"/>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2000"/>
              </a:spcBef>
              <a:spcAft>
                <a:spcPts val="0"/>
              </a:spcAft>
              <a:buClr>
                <a:schemeClr val="dk1"/>
              </a:buClr>
              <a:buSzPts val="1100"/>
              <a:buFont typeface="Quattrocento Sans"/>
              <a:buNone/>
            </a:pPr>
            <a:r>
              <a:rPr i="1" lang="en" sz="3200">
                <a:latin typeface="Lora"/>
                <a:ea typeface="Lora"/>
                <a:cs typeface="Lora"/>
                <a:sym typeface="Lora"/>
              </a:rPr>
              <a:t>Our project is an automated forest fire prediction system to reduce forest fires' risk and impact, specifically on Hong Kong's rural hillsides.</a:t>
            </a:r>
            <a:endParaRPr i="0" sz="2800" u="none" cap="none" strike="noStrike">
              <a:solidFill>
                <a:schemeClr val="dk1"/>
              </a:solidFill>
              <a:latin typeface="Lora"/>
              <a:ea typeface="Lora"/>
              <a:cs typeface="Lora"/>
              <a:sym typeface="Lora"/>
            </a:endParaRPr>
          </a:p>
          <a:p>
            <a:pPr indent="0" lvl="0" marL="0" marR="0" rtl="0" algn="l">
              <a:lnSpc>
                <a:spcPct val="100000"/>
              </a:lnSpc>
              <a:spcBef>
                <a:spcPts val="2000"/>
              </a:spcBef>
              <a:spcAft>
                <a:spcPts val="0"/>
              </a:spcAft>
              <a:buClr>
                <a:schemeClr val="dk1"/>
              </a:buClr>
              <a:buSzPts val="1100"/>
              <a:buFont typeface="Quattrocento Sans"/>
              <a:buNone/>
            </a:pPr>
            <a:r>
              <a:t/>
            </a:r>
            <a:endParaRPr b="0" i="0" sz="2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2000"/>
              </a:spcBef>
              <a:spcAft>
                <a:spcPts val="0"/>
              </a:spcAft>
              <a:buClr>
                <a:schemeClr val="dk1"/>
              </a:buClr>
              <a:buSzPts val="1100"/>
              <a:buFont typeface="Quattrocento Sans"/>
              <a:buNone/>
            </a:pPr>
            <a:r>
              <a:t/>
            </a:r>
            <a:endParaRPr b="0" i="0" sz="2800" u="none" cap="none" strike="noStrike">
              <a:solidFill>
                <a:schemeClr val="dk1"/>
              </a:solidFill>
              <a:highlight>
                <a:schemeClr val="accent1"/>
              </a:highlight>
              <a:latin typeface="Quattrocento Sans"/>
              <a:ea typeface="Quattrocento Sans"/>
              <a:cs typeface="Quattrocento Sans"/>
              <a:sym typeface="Quattrocento Sans"/>
            </a:endParaRPr>
          </a:p>
          <a:p>
            <a:pPr indent="0" lvl="0" marL="0" marR="0" rtl="0" algn="l">
              <a:lnSpc>
                <a:spcPct val="100000"/>
              </a:lnSpc>
              <a:spcBef>
                <a:spcPts val="800"/>
              </a:spcBef>
              <a:spcAft>
                <a:spcPts val="0"/>
              </a:spcAft>
              <a:buClr>
                <a:schemeClr val="accent1"/>
              </a:buClr>
              <a:buSzPts val="2400"/>
              <a:buFont typeface="Quattrocento Sans"/>
              <a:buNone/>
            </a:pPr>
            <a:r>
              <a:t/>
            </a:r>
            <a:endParaRPr b="1" i="0" sz="2400" u="none" cap="none" strike="noStrike">
              <a:solidFill>
                <a:schemeClr val="dk1"/>
              </a:solidFill>
              <a:latin typeface="Quattrocento Sans"/>
              <a:ea typeface="Quattrocento Sans"/>
              <a:cs typeface="Quattrocento Sans"/>
              <a:sym typeface="Quattrocento Sans"/>
            </a:endParaRPr>
          </a:p>
        </p:txBody>
      </p:sp>
      <p:cxnSp>
        <p:nvCxnSpPr>
          <p:cNvPr id="96" name="Google Shape;96;p2"/>
          <p:cNvCxnSpPr/>
          <p:nvPr/>
        </p:nvCxnSpPr>
        <p:spPr>
          <a:xfrm>
            <a:off x="8600" y="1905000"/>
            <a:ext cx="3196400" cy="0"/>
          </a:xfrm>
          <a:prstGeom prst="straightConnector1">
            <a:avLst/>
          </a:prstGeom>
          <a:noFill/>
          <a:ln cap="flat" cmpd="sng" w="9525">
            <a:solidFill>
              <a:srgbClr val="CCCCCC"/>
            </a:solidFill>
            <a:prstDash val="solid"/>
            <a:round/>
            <a:headEnd len="sm" w="sm" type="none"/>
            <a:tailEnd len="sm" w="sm" type="none"/>
          </a:ln>
        </p:spPr>
      </p:cxnSp>
      <p:sp>
        <p:nvSpPr>
          <p:cNvPr id="97" name="Google Shape;97;p2"/>
          <p:cNvSpPr txBox="1"/>
          <p:nvPr>
            <p:ph idx="4294967295" type="ctrTitle"/>
          </p:nvPr>
        </p:nvSpPr>
        <p:spPr>
          <a:xfrm>
            <a:off x="3429592" y="1036470"/>
            <a:ext cx="6543900" cy="1546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Lora"/>
              <a:buNone/>
            </a:pPr>
            <a:r>
              <a:rPr b="1" i="0" lang="en" sz="3600" u="none" cap="none" strike="noStrike">
                <a:solidFill>
                  <a:schemeClr val="dk1"/>
                </a:solidFill>
                <a:latin typeface="Lora"/>
                <a:ea typeface="Lora"/>
                <a:cs typeface="Lora"/>
                <a:sym typeface="Lora"/>
              </a:rPr>
              <a:t>Introduction</a:t>
            </a:r>
            <a:endParaRPr b="1" i="0" sz="3600" u="none" cap="none" strike="noStrike">
              <a:solidFill>
                <a:schemeClr val="dk1"/>
              </a:solidFill>
              <a:latin typeface="Lora"/>
              <a:ea typeface="Lora"/>
              <a:cs typeface="Lora"/>
              <a:sym typeface="Lora"/>
            </a:endParaRPr>
          </a:p>
        </p:txBody>
      </p:sp>
      <p:cxnSp>
        <p:nvCxnSpPr>
          <p:cNvPr id="98" name="Google Shape;98;p2"/>
          <p:cNvCxnSpPr/>
          <p:nvPr/>
        </p:nvCxnSpPr>
        <p:spPr>
          <a:xfrm>
            <a:off x="6317867" y="1905000"/>
            <a:ext cx="5874000" cy="0"/>
          </a:xfrm>
          <a:prstGeom prst="straightConnector1">
            <a:avLst/>
          </a:prstGeom>
          <a:noFill/>
          <a:ln cap="flat" cmpd="sng" w="9525">
            <a:solidFill>
              <a:srgbClr val="CCCCCC"/>
            </a:solidFill>
            <a:prstDash val="solid"/>
            <a:round/>
            <a:headEnd len="sm" w="sm" type="none"/>
            <a:tailEnd len="sm" w="sm" type="none"/>
          </a:ln>
        </p:spPr>
      </p:cxnSp>
      <p:sp>
        <p:nvSpPr>
          <p:cNvPr id="99" name="Google Shape;99;p2"/>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00" name="Google Shape;100;p2"/>
          <p:cNvGrpSpPr/>
          <p:nvPr/>
        </p:nvGrpSpPr>
        <p:grpSpPr>
          <a:xfrm>
            <a:off x="1457325" y="1386143"/>
            <a:ext cx="1085850" cy="847094"/>
            <a:chOff x="1929775" y="320925"/>
            <a:chExt cx="423800" cy="372650"/>
          </a:xfrm>
        </p:grpSpPr>
        <p:sp>
          <p:nvSpPr>
            <p:cNvPr id="101" name="Google Shape;101;p2"/>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106" name="Google Shape;106;p2"/>
          <p:cNvPicPr preferRelativeResize="0"/>
          <p:nvPr/>
        </p:nvPicPr>
        <p:blipFill>
          <a:blip r:embed="rId3">
            <a:alphaModFix/>
          </a:blip>
          <a:stretch>
            <a:fillRect/>
          </a:stretch>
        </p:blipFill>
        <p:spPr>
          <a:xfrm>
            <a:off x="490612" y="858538"/>
            <a:ext cx="2671564" cy="177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830780" y="1194816"/>
            <a:ext cx="6402221"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Background &amp; Motivation</a:t>
            </a:r>
            <a:r>
              <a:rPr lang="en" sz="4000"/>
              <a:t> </a:t>
            </a:r>
            <a:endParaRPr sz="4000">
              <a:highlight>
                <a:schemeClr val="accent1"/>
              </a:highlight>
            </a:endParaRPr>
          </a:p>
        </p:txBody>
      </p:sp>
      <p:sp>
        <p:nvSpPr>
          <p:cNvPr id="112" name="Google Shape;112;p3"/>
          <p:cNvSpPr txBox="1"/>
          <p:nvPr>
            <p:ph idx="1" type="body"/>
          </p:nvPr>
        </p:nvSpPr>
        <p:spPr>
          <a:xfrm>
            <a:off x="1663098" y="1939989"/>
            <a:ext cx="9641100" cy="4149600"/>
          </a:xfrm>
          <a:prstGeom prst="rect">
            <a:avLst/>
          </a:prstGeom>
          <a:noFill/>
          <a:ln>
            <a:noFill/>
          </a:ln>
        </p:spPr>
        <p:txBody>
          <a:bodyPr anchorCtr="0" anchor="t" bIns="121900" lIns="121900" spcFirstLastPara="1" rIns="121900" wrap="square" tIns="121900">
            <a:noAutofit/>
          </a:bodyPr>
          <a:lstStyle/>
          <a:p>
            <a:pPr indent="-507986" lvl="0" marL="609583" rtl="0" algn="l">
              <a:lnSpc>
                <a:spcPct val="100000"/>
              </a:lnSpc>
              <a:spcBef>
                <a:spcPts val="800"/>
              </a:spcBef>
              <a:spcAft>
                <a:spcPts val="0"/>
              </a:spcAft>
              <a:buSzPts val="2400"/>
              <a:buChar char="◉"/>
            </a:pPr>
            <a:r>
              <a:rPr lang="en" sz="2800"/>
              <a:t>Due to climate change, the temperature in Hong Kong has been steadily increasing from 1855 to the present day in intervals of 0.21°C. This resulted in increased heat waves, creating hot and dry environments ideal for wildfires.</a:t>
            </a:r>
            <a:endParaRPr sz="2800"/>
          </a:p>
          <a:p>
            <a:pPr indent="-533386" lvl="0" marL="609583" rtl="0" algn="l">
              <a:lnSpc>
                <a:spcPct val="100000"/>
              </a:lnSpc>
              <a:spcBef>
                <a:spcPts val="800"/>
              </a:spcBef>
              <a:spcAft>
                <a:spcPts val="0"/>
              </a:spcAft>
              <a:buSzPts val="2800"/>
              <a:buChar char="◉"/>
            </a:pPr>
            <a:r>
              <a:rPr lang="en" sz="2800"/>
              <a:t>The increased effects of climate to wildfires have shown in Hong Kong as over 10,000 fire incidents happen in Hong Kong every year due to negligence and environmental conditions. These incidents have killed over 600 people.</a:t>
            </a:r>
            <a:endParaRPr sz="2800"/>
          </a:p>
          <a:p>
            <a:pPr indent="0" lvl="0" marL="457200" rtl="0" algn="l">
              <a:lnSpc>
                <a:spcPct val="100000"/>
              </a:lnSpc>
              <a:spcBef>
                <a:spcPts val="800"/>
              </a:spcBef>
              <a:spcAft>
                <a:spcPts val="0"/>
              </a:spcAft>
              <a:buNone/>
            </a:pPr>
            <a:r>
              <a:t/>
            </a:r>
            <a:endParaRPr sz="2800"/>
          </a:p>
          <a:p>
            <a:pPr indent="0" lvl="0" marL="0" rtl="0" algn="l">
              <a:lnSpc>
                <a:spcPct val="100000"/>
              </a:lnSpc>
              <a:spcBef>
                <a:spcPts val="800"/>
              </a:spcBef>
              <a:spcAft>
                <a:spcPts val="0"/>
              </a:spcAft>
              <a:buSzPts val="2400"/>
              <a:buNone/>
            </a:pPr>
            <a:r>
              <a:t/>
            </a:r>
            <a:endParaRPr sz="2800"/>
          </a:p>
        </p:txBody>
      </p:sp>
      <p:grpSp>
        <p:nvGrpSpPr>
          <p:cNvPr id="113" name="Google Shape;113;p3"/>
          <p:cNvGrpSpPr/>
          <p:nvPr/>
        </p:nvGrpSpPr>
        <p:grpSpPr>
          <a:xfrm>
            <a:off x="1221945" y="1359667"/>
            <a:ext cx="286167" cy="286167"/>
            <a:chOff x="2594050" y="1631825"/>
            <a:chExt cx="439625" cy="439625"/>
          </a:xfrm>
        </p:grpSpPr>
        <p:sp>
          <p:nvSpPr>
            <p:cNvPr id="114" name="Google Shape;114;p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5" name="Google Shape;115;p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6" name="Google Shape;116;p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7" name="Google Shape;117;p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18" name="Google Shape;118;p3"/>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b331f0dfd9_0_13"/>
          <p:cNvSpPr txBox="1"/>
          <p:nvPr>
            <p:ph type="title"/>
          </p:nvPr>
        </p:nvSpPr>
        <p:spPr>
          <a:xfrm>
            <a:off x="1830780" y="1194816"/>
            <a:ext cx="6402300"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Background &amp; Motivation</a:t>
            </a:r>
            <a:r>
              <a:rPr lang="en" sz="4000"/>
              <a:t> </a:t>
            </a:r>
            <a:endParaRPr sz="4000">
              <a:highlight>
                <a:schemeClr val="accent1"/>
              </a:highlight>
            </a:endParaRPr>
          </a:p>
        </p:txBody>
      </p:sp>
      <p:sp>
        <p:nvSpPr>
          <p:cNvPr id="124" name="Google Shape;124;g1b331f0dfd9_0_13"/>
          <p:cNvSpPr txBox="1"/>
          <p:nvPr>
            <p:ph idx="1" type="body"/>
          </p:nvPr>
        </p:nvSpPr>
        <p:spPr>
          <a:xfrm>
            <a:off x="1663098" y="1787589"/>
            <a:ext cx="9641100" cy="4149600"/>
          </a:xfrm>
          <a:prstGeom prst="rect">
            <a:avLst/>
          </a:prstGeom>
          <a:noFill/>
          <a:ln>
            <a:noFill/>
          </a:ln>
        </p:spPr>
        <p:txBody>
          <a:bodyPr anchorCtr="0" anchor="t" bIns="121900" lIns="121900" spcFirstLastPara="1" rIns="121900" wrap="square" tIns="121900">
            <a:noAutofit/>
          </a:bodyPr>
          <a:lstStyle/>
          <a:p>
            <a:pPr indent="-533386" lvl="0" marL="609583" rtl="0" algn="l">
              <a:lnSpc>
                <a:spcPct val="100000"/>
              </a:lnSpc>
              <a:spcBef>
                <a:spcPts val="800"/>
              </a:spcBef>
              <a:spcAft>
                <a:spcPts val="0"/>
              </a:spcAft>
              <a:buSzPts val="2800"/>
              <a:buChar char="◉"/>
            </a:pPr>
            <a:r>
              <a:rPr lang="en" sz="2800"/>
              <a:t>Wildfires release excessive amounts of carbon dioxide and other air pollutants into the atmosphere, contributing to Hong Kong's air pollution problem; it also damages the ecosystem, harms animals' habitats, contribute to deforestation, and exacerbates climate change. </a:t>
            </a:r>
            <a:endParaRPr sz="2800"/>
          </a:p>
          <a:p>
            <a:pPr indent="-533386" lvl="0" marL="609583" rtl="0" algn="l">
              <a:lnSpc>
                <a:spcPct val="100000"/>
              </a:lnSpc>
              <a:spcBef>
                <a:spcPts val="800"/>
              </a:spcBef>
              <a:spcAft>
                <a:spcPts val="0"/>
              </a:spcAft>
              <a:buSzPts val="2800"/>
              <a:buChar char="◉"/>
            </a:pPr>
            <a:r>
              <a:rPr lang="en" sz="2800"/>
              <a:t>Our vision is to create a system that detects environmental factors like changes in temperature, humidity, and wind speeds to predict whether there is a significant risk for fire and warn the general public so that the impact of fires will not be so detrimental to the Hong Kong public.</a:t>
            </a:r>
            <a:endParaRPr sz="2800"/>
          </a:p>
          <a:p>
            <a:pPr indent="0" lvl="0" marL="457200" rtl="0" algn="l">
              <a:lnSpc>
                <a:spcPct val="100000"/>
              </a:lnSpc>
              <a:spcBef>
                <a:spcPts val="800"/>
              </a:spcBef>
              <a:spcAft>
                <a:spcPts val="0"/>
              </a:spcAft>
              <a:buNone/>
            </a:pPr>
            <a:r>
              <a:t/>
            </a:r>
            <a:endParaRPr sz="2800"/>
          </a:p>
          <a:p>
            <a:pPr indent="0" lvl="0" marL="0" rtl="0" algn="l">
              <a:lnSpc>
                <a:spcPct val="100000"/>
              </a:lnSpc>
              <a:spcBef>
                <a:spcPts val="800"/>
              </a:spcBef>
              <a:spcAft>
                <a:spcPts val="0"/>
              </a:spcAft>
              <a:buSzPts val="2400"/>
              <a:buNone/>
            </a:pPr>
            <a:r>
              <a:t/>
            </a:r>
            <a:endParaRPr sz="2800"/>
          </a:p>
        </p:txBody>
      </p:sp>
      <p:grpSp>
        <p:nvGrpSpPr>
          <p:cNvPr id="125" name="Google Shape;125;g1b331f0dfd9_0_13"/>
          <p:cNvGrpSpPr/>
          <p:nvPr/>
        </p:nvGrpSpPr>
        <p:grpSpPr>
          <a:xfrm>
            <a:off x="1221856" y="1359611"/>
            <a:ext cx="286152" cy="286152"/>
            <a:chOff x="2594050" y="1631825"/>
            <a:chExt cx="439625" cy="439625"/>
          </a:xfrm>
        </p:grpSpPr>
        <p:sp>
          <p:nvSpPr>
            <p:cNvPr id="126" name="Google Shape;126;g1b331f0dfd9_0_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27" name="Google Shape;127;g1b331f0dfd9_0_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28" name="Google Shape;128;g1b331f0dfd9_0_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29" name="Google Shape;129;g1b331f0dfd9_0_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30" name="Google Shape;130;g1b331f0dfd9_0_13"/>
          <p:cNvSpPr txBox="1"/>
          <p:nvPr>
            <p:ph idx="12" type="sldNum"/>
          </p:nvPr>
        </p:nvSpPr>
        <p:spPr>
          <a:xfrm>
            <a:off x="11390969" y="6333135"/>
            <a:ext cx="731700" cy="524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31" name="Google Shape;131;g1b331f0dfd9_0_13"/>
          <p:cNvGrpSpPr/>
          <p:nvPr/>
        </p:nvGrpSpPr>
        <p:grpSpPr>
          <a:xfrm>
            <a:off x="12485975" y="1775635"/>
            <a:ext cx="1348109" cy="1485813"/>
            <a:chOff x="557511" y="3214925"/>
            <a:chExt cx="719836" cy="720150"/>
          </a:xfrm>
        </p:grpSpPr>
        <p:sp>
          <p:nvSpPr>
            <p:cNvPr id="132" name="Google Shape;132;g1b331f0dfd9_0_13"/>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 name="Google Shape;133;g1b331f0dfd9_0_13"/>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 name="Google Shape;134;g1b331f0dfd9_0_13"/>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 name="Google Shape;135;g1b331f0dfd9_0_13"/>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1695725" y="1219596"/>
            <a:ext cx="7092600"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the </a:t>
            </a:r>
            <a:r>
              <a:rPr lang="en" sz="3200">
                <a:highlight>
                  <a:schemeClr val="accent1"/>
                </a:highlight>
              </a:rPr>
              <a:t>target market</a:t>
            </a:r>
            <a:r>
              <a:rPr lang="en" sz="3200"/>
              <a:t>?</a:t>
            </a:r>
            <a:endParaRPr sz="3200">
              <a:highlight>
                <a:schemeClr val="accent1"/>
              </a:highlight>
            </a:endParaRPr>
          </a:p>
        </p:txBody>
      </p:sp>
      <p:grpSp>
        <p:nvGrpSpPr>
          <p:cNvPr id="141" name="Google Shape;141;p4"/>
          <p:cNvGrpSpPr/>
          <p:nvPr/>
        </p:nvGrpSpPr>
        <p:grpSpPr>
          <a:xfrm>
            <a:off x="1221945" y="1359667"/>
            <a:ext cx="286167" cy="286167"/>
            <a:chOff x="2594050" y="1631825"/>
            <a:chExt cx="439625" cy="439625"/>
          </a:xfrm>
        </p:grpSpPr>
        <p:sp>
          <p:nvSpPr>
            <p:cNvPr id="142" name="Google Shape;142;p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3" name="Google Shape;143;p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4" name="Google Shape;144;p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5" name="Google Shape;145;p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46" name="Google Shape;146;p4"/>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147" name="Google Shape;147;p4"/>
          <p:cNvSpPr txBox="1"/>
          <p:nvPr/>
        </p:nvSpPr>
        <p:spPr>
          <a:xfrm>
            <a:off x="1221850" y="1986725"/>
            <a:ext cx="93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Quattrocento Sans"/>
                <a:ea typeface="Quattrocento Sans"/>
                <a:cs typeface="Quattrocento Sans"/>
                <a:sym typeface="Quattrocento Sans"/>
              </a:rPr>
              <a:t>Fire departments, wildlife protection associations, government (safety protection department)</a:t>
            </a:r>
            <a:endParaRPr/>
          </a:p>
        </p:txBody>
      </p:sp>
      <p:pic>
        <p:nvPicPr>
          <p:cNvPr id="148" name="Google Shape;148;p4"/>
          <p:cNvPicPr preferRelativeResize="0"/>
          <p:nvPr/>
        </p:nvPicPr>
        <p:blipFill>
          <a:blip r:embed="rId3">
            <a:alphaModFix/>
          </a:blip>
          <a:stretch>
            <a:fillRect/>
          </a:stretch>
        </p:blipFill>
        <p:spPr>
          <a:xfrm>
            <a:off x="1867425" y="2910125"/>
            <a:ext cx="3878350" cy="2905025"/>
          </a:xfrm>
          <a:prstGeom prst="rect">
            <a:avLst/>
          </a:prstGeom>
          <a:noFill/>
          <a:ln>
            <a:noFill/>
          </a:ln>
        </p:spPr>
      </p:pic>
      <p:pic>
        <p:nvPicPr>
          <p:cNvPr id="149" name="Google Shape;149;p4"/>
          <p:cNvPicPr preferRelativeResize="0"/>
          <p:nvPr/>
        </p:nvPicPr>
        <p:blipFill>
          <a:blip r:embed="rId4">
            <a:alphaModFix/>
          </a:blip>
          <a:stretch>
            <a:fillRect/>
          </a:stretch>
        </p:blipFill>
        <p:spPr>
          <a:xfrm>
            <a:off x="5859975" y="3096450"/>
            <a:ext cx="4969700" cy="278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1683513"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Are there </a:t>
            </a:r>
            <a:r>
              <a:rPr lang="en" sz="3200">
                <a:highlight>
                  <a:schemeClr val="accent1"/>
                </a:highlight>
              </a:rPr>
              <a:t>existing solutions</a:t>
            </a:r>
            <a:r>
              <a:rPr lang="en" sz="3200"/>
              <a:t>?</a:t>
            </a:r>
            <a:endParaRPr sz="3200">
              <a:highlight>
                <a:schemeClr val="accent1"/>
              </a:highlight>
            </a:endParaRPr>
          </a:p>
        </p:txBody>
      </p:sp>
      <p:sp>
        <p:nvSpPr>
          <p:cNvPr id="155" name="Google Shape;155;p6"/>
          <p:cNvSpPr txBox="1"/>
          <p:nvPr>
            <p:ph idx="1" type="body"/>
          </p:nvPr>
        </p:nvSpPr>
        <p:spPr>
          <a:xfrm>
            <a:off x="1556200" y="1948465"/>
            <a:ext cx="9079600" cy="4149600"/>
          </a:xfrm>
          <a:prstGeom prst="rect">
            <a:avLst/>
          </a:prstGeom>
          <a:noFill/>
          <a:ln>
            <a:noFill/>
          </a:ln>
        </p:spPr>
        <p:txBody>
          <a:bodyPr anchorCtr="0" anchor="t" bIns="121900" lIns="121900" spcFirstLastPara="1" rIns="121900" wrap="square" tIns="121900">
            <a:noAutofit/>
          </a:bodyPr>
          <a:lstStyle/>
          <a:p>
            <a:pPr indent="-507986" lvl="0" marL="609584" rtl="0" algn="l">
              <a:lnSpc>
                <a:spcPct val="100000"/>
              </a:lnSpc>
              <a:spcBef>
                <a:spcPts val="800"/>
              </a:spcBef>
              <a:spcAft>
                <a:spcPts val="0"/>
              </a:spcAft>
              <a:buClr>
                <a:schemeClr val="accent1"/>
              </a:buClr>
              <a:buSzPts val="2400"/>
              <a:buChar char="◉"/>
            </a:pPr>
            <a:r>
              <a:rPr lang="en" sz="2800"/>
              <a:t>In areas where fires commonly start, safeguards will be stationed. If a fire is released, a warning will immediately be sent out, which will send for immediate help.</a:t>
            </a:r>
            <a:endParaRPr sz="2800"/>
          </a:p>
          <a:p>
            <a:pPr indent="-507986" lvl="0" marL="609584" rtl="0" algn="l">
              <a:lnSpc>
                <a:spcPct val="100000"/>
              </a:lnSpc>
              <a:spcBef>
                <a:spcPts val="800"/>
              </a:spcBef>
              <a:spcAft>
                <a:spcPts val="0"/>
              </a:spcAft>
              <a:buClr>
                <a:schemeClr val="accent1"/>
              </a:buClr>
              <a:buSzPts val="2400"/>
              <a:buChar char="◉"/>
            </a:pPr>
            <a:r>
              <a:rPr lang="en" sz="2800"/>
              <a:t>There are significant issues with such solutions that make them so ineffective. It requires 24-hour supervision while also meaning high economic costs and many people to guard large areas of forests. This is impossible; one person can often only cover 100m^2 or less.</a:t>
            </a:r>
            <a:endParaRPr sz="2800"/>
          </a:p>
          <a:p>
            <a:pPr indent="0" lvl="0" marL="457200" rtl="0" algn="l">
              <a:lnSpc>
                <a:spcPct val="100000"/>
              </a:lnSpc>
              <a:spcBef>
                <a:spcPts val="800"/>
              </a:spcBef>
              <a:spcAft>
                <a:spcPts val="0"/>
              </a:spcAft>
              <a:buNone/>
            </a:pPr>
            <a:r>
              <a:t/>
            </a:r>
            <a:endParaRPr sz="2800"/>
          </a:p>
        </p:txBody>
      </p:sp>
      <p:grpSp>
        <p:nvGrpSpPr>
          <p:cNvPr id="156" name="Google Shape;156;p6"/>
          <p:cNvGrpSpPr/>
          <p:nvPr/>
        </p:nvGrpSpPr>
        <p:grpSpPr>
          <a:xfrm>
            <a:off x="1221945" y="1359667"/>
            <a:ext cx="286167" cy="286167"/>
            <a:chOff x="2594050" y="1631825"/>
            <a:chExt cx="439625" cy="439625"/>
          </a:xfrm>
        </p:grpSpPr>
        <p:sp>
          <p:nvSpPr>
            <p:cNvPr id="157" name="Google Shape;157;p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58" name="Google Shape;158;p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59" name="Google Shape;159;p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60" name="Google Shape;160;p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61" name="Google Shape;161;p6"/>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62" name="Google Shape;162;p6"/>
          <p:cNvGrpSpPr/>
          <p:nvPr/>
        </p:nvGrpSpPr>
        <p:grpSpPr>
          <a:xfrm>
            <a:off x="10287557" y="2497688"/>
            <a:ext cx="1659373" cy="1517457"/>
            <a:chOff x="1510757" y="3225422"/>
            <a:chExt cx="720214" cy="637346"/>
          </a:xfrm>
        </p:grpSpPr>
        <p:sp>
          <p:nvSpPr>
            <p:cNvPr id="163" name="Google Shape;163;p6"/>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4" name="Google Shape;164;p6"/>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5" name="Google Shape;165;p6"/>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6" name="Google Shape;166;p6"/>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7" name="Google Shape;167;p6"/>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8" name="Google Shape;168;p6"/>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69" name="Google Shape;169;p6"/>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b331f0dfd9_0_40"/>
          <p:cNvSpPr txBox="1"/>
          <p:nvPr>
            <p:ph type="title"/>
          </p:nvPr>
        </p:nvSpPr>
        <p:spPr>
          <a:xfrm>
            <a:off x="1683513" y="1211952"/>
            <a:ext cx="7659600"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Are there </a:t>
            </a:r>
            <a:r>
              <a:rPr lang="en" sz="3200">
                <a:highlight>
                  <a:schemeClr val="accent1"/>
                </a:highlight>
              </a:rPr>
              <a:t>existing solutions</a:t>
            </a:r>
            <a:r>
              <a:rPr lang="en" sz="3200"/>
              <a:t>?</a:t>
            </a:r>
            <a:endParaRPr sz="3200">
              <a:highlight>
                <a:schemeClr val="accent1"/>
              </a:highlight>
            </a:endParaRPr>
          </a:p>
        </p:txBody>
      </p:sp>
      <p:sp>
        <p:nvSpPr>
          <p:cNvPr id="175" name="Google Shape;175;g1b331f0dfd9_0_40"/>
          <p:cNvSpPr txBox="1"/>
          <p:nvPr>
            <p:ph idx="1" type="body"/>
          </p:nvPr>
        </p:nvSpPr>
        <p:spPr>
          <a:xfrm>
            <a:off x="1556200" y="1948465"/>
            <a:ext cx="9079500" cy="4149600"/>
          </a:xfrm>
          <a:prstGeom prst="rect">
            <a:avLst/>
          </a:prstGeom>
          <a:noFill/>
          <a:ln>
            <a:noFill/>
          </a:ln>
        </p:spPr>
        <p:txBody>
          <a:bodyPr anchorCtr="0" anchor="t" bIns="121900" lIns="121900" spcFirstLastPara="1" rIns="121900" wrap="square" tIns="121900">
            <a:noAutofit/>
          </a:bodyPr>
          <a:lstStyle/>
          <a:p>
            <a:pPr indent="-507986" lvl="0" marL="609584" rtl="0" algn="l">
              <a:lnSpc>
                <a:spcPct val="100000"/>
              </a:lnSpc>
              <a:spcBef>
                <a:spcPts val="800"/>
              </a:spcBef>
              <a:spcAft>
                <a:spcPts val="0"/>
              </a:spcAft>
              <a:buClr>
                <a:schemeClr val="accent1"/>
              </a:buClr>
              <a:buSzPts val="2400"/>
              <a:buChar char="◉"/>
            </a:pPr>
            <a:r>
              <a:rPr lang="en" sz="2800"/>
              <a:t>The traditional way the Hong Kong government has been dealing with this issue has been using station guardsmen at rural watchtowers to watch over grave sweeping sites and spot fires; this does not use any technology and could be automated to reduce labor costs be more efficient and accurate.</a:t>
            </a:r>
            <a:endParaRPr sz="2800"/>
          </a:p>
          <a:p>
            <a:pPr indent="0" lvl="0" marL="0" rtl="0" algn="l">
              <a:lnSpc>
                <a:spcPct val="100000"/>
              </a:lnSpc>
              <a:spcBef>
                <a:spcPts val="800"/>
              </a:spcBef>
              <a:spcAft>
                <a:spcPts val="0"/>
              </a:spcAft>
              <a:buNone/>
            </a:pPr>
            <a:r>
              <a:t/>
            </a:r>
            <a:endParaRPr sz="2800"/>
          </a:p>
          <a:p>
            <a:pPr indent="0" lvl="0" marL="457200" rtl="0" algn="l">
              <a:lnSpc>
                <a:spcPct val="100000"/>
              </a:lnSpc>
              <a:spcBef>
                <a:spcPts val="800"/>
              </a:spcBef>
              <a:spcAft>
                <a:spcPts val="0"/>
              </a:spcAft>
              <a:buNone/>
            </a:pPr>
            <a:r>
              <a:t/>
            </a:r>
            <a:endParaRPr sz="2800"/>
          </a:p>
        </p:txBody>
      </p:sp>
      <p:grpSp>
        <p:nvGrpSpPr>
          <p:cNvPr id="176" name="Google Shape;176;g1b331f0dfd9_0_40"/>
          <p:cNvGrpSpPr/>
          <p:nvPr/>
        </p:nvGrpSpPr>
        <p:grpSpPr>
          <a:xfrm>
            <a:off x="1221856" y="1359611"/>
            <a:ext cx="286152" cy="286152"/>
            <a:chOff x="2594050" y="1631825"/>
            <a:chExt cx="439625" cy="439625"/>
          </a:xfrm>
        </p:grpSpPr>
        <p:sp>
          <p:nvSpPr>
            <p:cNvPr id="177" name="Google Shape;177;g1b331f0dfd9_0_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78" name="Google Shape;178;g1b331f0dfd9_0_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79" name="Google Shape;179;g1b331f0dfd9_0_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80" name="Google Shape;180;g1b331f0dfd9_0_4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81" name="Google Shape;181;g1b331f0dfd9_0_40"/>
          <p:cNvSpPr txBox="1"/>
          <p:nvPr>
            <p:ph idx="12" type="sldNum"/>
          </p:nvPr>
        </p:nvSpPr>
        <p:spPr>
          <a:xfrm>
            <a:off x="11390969" y="6333135"/>
            <a:ext cx="731700" cy="524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82" name="Google Shape;182;g1b331f0dfd9_0_40"/>
          <p:cNvGrpSpPr/>
          <p:nvPr/>
        </p:nvGrpSpPr>
        <p:grpSpPr>
          <a:xfrm>
            <a:off x="9875007" y="4539188"/>
            <a:ext cx="1659373" cy="1517457"/>
            <a:chOff x="1510757" y="3225422"/>
            <a:chExt cx="720214" cy="637346"/>
          </a:xfrm>
        </p:grpSpPr>
        <p:sp>
          <p:nvSpPr>
            <p:cNvPr id="183" name="Google Shape;183;g1b331f0dfd9_0_40"/>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4" name="Google Shape;184;g1b331f0dfd9_0_40"/>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5" name="Google Shape;185;g1b331f0dfd9_0_40"/>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6" name="Google Shape;186;g1b331f0dfd9_0_40"/>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7" name="Google Shape;187;g1b331f0dfd9_0_40"/>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8" name="Google Shape;188;g1b331f0dfd9_0_40"/>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9" name="Google Shape;189;g1b331f0dfd9_0_40"/>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1841666" y="1194816"/>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a:t>
            </a:r>
            <a:r>
              <a:rPr lang="en" sz="3200">
                <a:highlight>
                  <a:schemeClr val="accent1"/>
                </a:highlight>
              </a:rPr>
              <a:t>our </a:t>
            </a:r>
            <a:r>
              <a:rPr lang="en" sz="3200">
                <a:highlight>
                  <a:schemeClr val="accent1"/>
                </a:highlight>
              </a:rPr>
              <a:t>solution</a:t>
            </a:r>
            <a:r>
              <a:rPr lang="en" sz="3200"/>
              <a:t>?</a:t>
            </a:r>
            <a:endParaRPr sz="3200">
              <a:highlight>
                <a:schemeClr val="accent1"/>
              </a:highlight>
            </a:endParaRPr>
          </a:p>
        </p:txBody>
      </p:sp>
      <p:sp>
        <p:nvSpPr>
          <p:cNvPr id="195" name="Google Shape;195;p7"/>
          <p:cNvSpPr txBox="1"/>
          <p:nvPr>
            <p:ph idx="1" type="body"/>
          </p:nvPr>
        </p:nvSpPr>
        <p:spPr>
          <a:xfrm>
            <a:off x="1717438" y="2040000"/>
            <a:ext cx="9079600" cy="4149600"/>
          </a:xfrm>
          <a:prstGeom prst="rect">
            <a:avLst/>
          </a:prstGeom>
          <a:noFill/>
          <a:ln>
            <a:noFill/>
          </a:ln>
        </p:spPr>
        <p:txBody>
          <a:bodyPr anchorCtr="0" anchor="t" bIns="121900" lIns="121900" spcFirstLastPara="1" rIns="121900" wrap="square" tIns="121900">
            <a:noAutofit/>
          </a:bodyPr>
          <a:lstStyle/>
          <a:p>
            <a:pPr indent="-533386" lvl="0" marL="609584" rtl="0" algn="l">
              <a:lnSpc>
                <a:spcPct val="100000"/>
              </a:lnSpc>
              <a:spcBef>
                <a:spcPts val="800"/>
              </a:spcBef>
              <a:spcAft>
                <a:spcPts val="0"/>
              </a:spcAft>
              <a:buSzPts val="2800"/>
              <a:buChar char="◉"/>
            </a:pPr>
            <a:r>
              <a:rPr lang="en" sz="2800"/>
              <a:t>Our solution is to deploy devices that can use sensors to detect significant environmental changes, including humidity, temperature, and wind speed changes, to predict wildfires. </a:t>
            </a:r>
            <a:endParaRPr sz="2800"/>
          </a:p>
          <a:p>
            <a:pPr indent="-533386" lvl="0" marL="609584" rtl="0" algn="l">
              <a:lnSpc>
                <a:spcPct val="100000"/>
              </a:lnSpc>
              <a:spcBef>
                <a:spcPts val="800"/>
              </a:spcBef>
              <a:spcAft>
                <a:spcPts val="0"/>
              </a:spcAft>
              <a:buSzPts val="2800"/>
              <a:buChar char="◉"/>
            </a:pPr>
            <a:r>
              <a:rPr lang="en" sz="2800"/>
              <a:t>This is an improvement on previous solutions as it does not require manual labor and a whole watch force to survey large land areas. Using sensors and technology will automate the process making it more efficient and effective.</a:t>
            </a:r>
            <a:endParaRPr sz="2800"/>
          </a:p>
          <a:p>
            <a:pPr indent="0" lvl="0" marL="457200" rtl="0" algn="l">
              <a:lnSpc>
                <a:spcPct val="100000"/>
              </a:lnSpc>
              <a:spcBef>
                <a:spcPts val="800"/>
              </a:spcBef>
              <a:spcAft>
                <a:spcPts val="0"/>
              </a:spcAft>
              <a:buNone/>
            </a:pPr>
            <a:r>
              <a:t/>
            </a:r>
            <a:endParaRPr sz="2800"/>
          </a:p>
        </p:txBody>
      </p:sp>
      <p:grpSp>
        <p:nvGrpSpPr>
          <p:cNvPr id="196" name="Google Shape;196;p7"/>
          <p:cNvGrpSpPr/>
          <p:nvPr/>
        </p:nvGrpSpPr>
        <p:grpSpPr>
          <a:xfrm>
            <a:off x="1221945" y="1359667"/>
            <a:ext cx="286167" cy="286167"/>
            <a:chOff x="2594050" y="1631825"/>
            <a:chExt cx="439625" cy="439625"/>
          </a:xfrm>
        </p:grpSpPr>
        <p:sp>
          <p:nvSpPr>
            <p:cNvPr id="197" name="Google Shape;197;p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98" name="Google Shape;198;p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99" name="Google Shape;199;p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0" name="Google Shape;200;p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01" name="Google Shape;201;p7"/>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202" name="Google Shape;202;p7"/>
          <p:cNvGrpSpPr/>
          <p:nvPr/>
        </p:nvGrpSpPr>
        <p:grpSpPr>
          <a:xfrm>
            <a:off x="10428700" y="3483141"/>
            <a:ext cx="1488767" cy="1654512"/>
            <a:chOff x="6506504" y="937343"/>
            <a:chExt cx="744272" cy="793950"/>
          </a:xfrm>
        </p:grpSpPr>
        <p:sp>
          <p:nvSpPr>
            <p:cNvPr id="203" name="Google Shape;203;p7"/>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04" name="Google Shape;204;p7"/>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05" name="Google Shape;205;p7"/>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grpSp>
          <p:nvGrpSpPr>
            <p:cNvPr id="206" name="Google Shape;206;p7"/>
            <p:cNvGrpSpPr/>
            <p:nvPr/>
          </p:nvGrpSpPr>
          <p:grpSpPr>
            <a:xfrm>
              <a:off x="6506504" y="937343"/>
              <a:ext cx="744272" cy="793950"/>
              <a:chOff x="6565437" y="1588001"/>
              <a:chExt cx="744272" cy="793950"/>
            </a:xfrm>
          </p:grpSpPr>
          <p:sp>
            <p:nvSpPr>
              <p:cNvPr id="207" name="Google Shape;207;p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08" name="Google Shape;208;p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09" name="Google Shape;209;p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0" name="Google Shape;210;p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1" name="Google Shape;211;p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2" name="Google Shape;212;p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3" name="Google Shape;213;p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4" name="Google Shape;214;p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5" name="Google Shape;215;p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16" name="Google Shape;216;p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grpSp>
      <p:sp>
        <p:nvSpPr>
          <p:cNvPr id="217" name="Google Shape;217;p7"/>
          <p:cNvSpPr txBox="1"/>
          <p:nvPr>
            <p:ph idx="1" type="body"/>
          </p:nvPr>
        </p:nvSpPr>
        <p:spPr>
          <a:xfrm>
            <a:off x="119125" y="256425"/>
            <a:ext cx="9079500" cy="223500"/>
          </a:xfrm>
          <a:prstGeom prst="rect">
            <a:avLst/>
          </a:prstGeom>
          <a:noFill/>
          <a:ln>
            <a:noFill/>
          </a:ln>
        </p:spPr>
        <p:txBody>
          <a:bodyPr anchorCtr="0" anchor="t" bIns="121900" lIns="121900" spcFirstLastPara="1" rIns="121900" wrap="square" tIns="121900">
            <a:noAutofit/>
          </a:bodyPr>
          <a:lstStyle/>
          <a:p>
            <a:pPr indent="-419086" lvl="0" marL="609584" rtl="0" algn="l">
              <a:lnSpc>
                <a:spcPct val="100000"/>
              </a:lnSpc>
              <a:spcBef>
                <a:spcPts val="800"/>
              </a:spcBef>
              <a:spcAft>
                <a:spcPts val="0"/>
              </a:spcAft>
              <a:buClr>
                <a:schemeClr val="accent1"/>
              </a:buClr>
              <a:buSzPts val="1000"/>
              <a:buChar char="◉"/>
            </a:pPr>
            <a:r>
              <a:rPr lang="en" sz="1000"/>
              <a:t>Possible improvements on the current solution</a:t>
            </a:r>
            <a:endParaRPr sz="1000"/>
          </a:p>
          <a:p>
            <a:pPr indent="-419086" lvl="0" marL="609584" rtl="0" algn="l">
              <a:lnSpc>
                <a:spcPct val="100000"/>
              </a:lnSpc>
              <a:spcBef>
                <a:spcPts val="800"/>
              </a:spcBef>
              <a:spcAft>
                <a:spcPts val="0"/>
              </a:spcAft>
              <a:buClr>
                <a:schemeClr val="accent1"/>
              </a:buClr>
              <a:buSzPts val="1000"/>
              <a:buChar char="◉"/>
            </a:pPr>
            <a:r>
              <a:rPr lang="en" sz="1000"/>
              <a:t>What new technologies to bring about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2070266"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highlight>
                  <a:schemeClr val="accent1"/>
                </a:highlight>
              </a:rPr>
              <a:t>Timeline</a:t>
            </a:r>
            <a:endParaRPr sz="3200">
              <a:highlight>
                <a:schemeClr val="accent1"/>
              </a:highlight>
            </a:endParaRPr>
          </a:p>
        </p:txBody>
      </p:sp>
      <p:grpSp>
        <p:nvGrpSpPr>
          <p:cNvPr id="223" name="Google Shape;223;p11"/>
          <p:cNvGrpSpPr/>
          <p:nvPr/>
        </p:nvGrpSpPr>
        <p:grpSpPr>
          <a:xfrm>
            <a:off x="1221945" y="1359667"/>
            <a:ext cx="286167" cy="286167"/>
            <a:chOff x="2594050" y="1631825"/>
            <a:chExt cx="439625" cy="439625"/>
          </a:xfrm>
        </p:grpSpPr>
        <p:sp>
          <p:nvSpPr>
            <p:cNvPr id="224" name="Google Shape;224;p1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5" name="Google Shape;225;p1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6" name="Google Shape;226;p1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7" name="Google Shape;227;p1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28" name="Google Shape;228;p11"/>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229" name="Google Shape;229;p11"/>
          <p:cNvGrpSpPr/>
          <p:nvPr/>
        </p:nvGrpSpPr>
        <p:grpSpPr>
          <a:xfrm>
            <a:off x="748375" y="2464770"/>
            <a:ext cx="10747161" cy="3231671"/>
            <a:chOff x="-2036679" y="2163496"/>
            <a:chExt cx="16230475" cy="4880505"/>
          </a:xfrm>
        </p:grpSpPr>
        <p:sp>
          <p:nvSpPr>
            <p:cNvPr id="230" name="Google Shape;230;p11"/>
            <p:cNvSpPr txBox="1"/>
            <p:nvPr/>
          </p:nvSpPr>
          <p:spPr>
            <a:xfrm>
              <a:off x="-2036679" y="2244834"/>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C66E07"/>
                  </a:solidFill>
                  <a:latin typeface="Noto Sans"/>
                  <a:ea typeface="Noto Sans"/>
                  <a:cs typeface="Noto Sans"/>
                  <a:sym typeface="Noto Sans"/>
                </a:rPr>
                <a:t>01/04</a:t>
              </a:r>
              <a:endParaRPr b="0" i="0" sz="1400" u="none" cap="none" strike="noStrike">
                <a:solidFill>
                  <a:srgbClr val="000000"/>
                </a:solidFill>
                <a:latin typeface="Arial"/>
                <a:ea typeface="Arial"/>
                <a:cs typeface="Arial"/>
                <a:sym typeface="Arial"/>
              </a:endParaRPr>
            </a:p>
          </p:txBody>
        </p:sp>
        <p:sp>
          <p:nvSpPr>
            <p:cNvPr id="231" name="Google Shape;231;p11"/>
            <p:cNvSpPr txBox="1"/>
            <p:nvPr/>
          </p:nvSpPr>
          <p:spPr>
            <a:xfrm>
              <a:off x="-2019299" y="4533601"/>
              <a:ext cx="3699600" cy="25104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Conduct</a:t>
              </a:r>
              <a:r>
                <a:rPr lang="en" sz="2400">
                  <a:solidFill>
                    <a:schemeClr val="dk1"/>
                  </a:solidFill>
                  <a:latin typeface="Quattrocento Sans"/>
                  <a:ea typeface="Quattrocento Sans"/>
                  <a:cs typeface="Quattrocento Sans"/>
                  <a:sym typeface="Quattrocento Sans"/>
                </a:rPr>
                <a:t> Market Research and Finish first AFFP model plan</a:t>
              </a:r>
              <a:endParaRPr b="0" i="0" sz="1400" u="none" cap="none" strike="noStrike">
                <a:solidFill>
                  <a:srgbClr val="000000"/>
                </a:solidFill>
                <a:latin typeface="Arial"/>
                <a:ea typeface="Arial"/>
                <a:cs typeface="Arial"/>
                <a:sym typeface="Arial"/>
              </a:endParaRPr>
            </a:p>
          </p:txBody>
        </p:sp>
        <p:sp>
          <p:nvSpPr>
            <p:cNvPr id="232" name="Google Shape;232;p11"/>
            <p:cNvSpPr txBox="1"/>
            <p:nvPr/>
          </p:nvSpPr>
          <p:spPr>
            <a:xfrm>
              <a:off x="2226913" y="222604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D3A37E"/>
                  </a:solidFill>
                  <a:latin typeface="Noto Sans"/>
                  <a:ea typeface="Noto Sans"/>
                  <a:cs typeface="Noto Sans"/>
                  <a:sym typeface="Noto Sans"/>
                </a:rPr>
                <a:t>01/20</a:t>
              </a:r>
              <a:endParaRPr b="0"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10828996" y="216349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chemeClr val="accent2"/>
                  </a:solidFill>
                  <a:latin typeface="Noto Sans"/>
                  <a:ea typeface="Noto Sans"/>
                  <a:cs typeface="Noto Sans"/>
                  <a:sym typeface="Noto Sans"/>
                </a:rPr>
                <a:t>03/01</a:t>
              </a:r>
              <a:endParaRPr b="0" i="0" sz="1400" u="none" cap="none" strike="noStrike">
                <a:solidFill>
                  <a:srgbClr val="000000"/>
                </a:solidFill>
                <a:latin typeface="Arial"/>
                <a:ea typeface="Arial"/>
                <a:cs typeface="Arial"/>
                <a:sym typeface="Arial"/>
              </a:endParaRPr>
            </a:p>
          </p:txBody>
        </p:sp>
        <p:sp>
          <p:nvSpPr>
            <p:cNvPr id="234" name="Google Shape;234;p11"/>
            <p:cNvSpPr txBox="1"/>
            <p:nvPr/>
          </p:nvSpPr>
          <p:spPr>
            <a:xfrm>
              <a:off x="6490504" y="222604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7D4E2B"/>
                  </a:solidFill>
                  <a:latin typeface="Noto Sans"/>
                  <a:ea typeface="Noto Sans"/>
                  <a:cs typeface="Noto Sans"/>
                  <a:sym typeface="Noto Sans"/>
                </a:rPr>
                <a:t>02/12</a:t>
              </a:r>
              <a:endParaRPr b="0" i="0" sz="1400" u="none" cap="none" strike="noStrike">
                <a:solidFill>
                  <a:srgbClr val="000000"/>
                </a:solidFill>
                <a:latin typeface="Arial"/>
                <a:ea typeface="Arial"/>
                <a:cs typeface="Arial"/>
                <a:sym typeface="Arial"/>
              </a:endParaRPr>
            </a:p>
          </p:txBody>
        </p:sp>
        <p:cxnSp>
          <p:nvCxnSpPr>
            <p:cNvPr id="235" name="Google Shape;235;p11"/>
            <p:cNvCxnSpPr/>
            <p:nvPr/>
          </p:nvCxnSpPr>
          <p:spPr>
            <a:xfrm flipH="1" rot="10800000">
              <a:off x="-2019301" y="3730693"/>
              <a:ext cx="15931207" cy="1630"/>
            </a:xfrm>
            <a:prstGeom prst="straightConnector1">
              <a:avLst/>
            </a:prstGeom>
            <a:noFill/>
            <a:ln cap="flat" cmpd="sng" w="9525">
              <a:solidFill>
                <a:srgbClr val="000000"/>
              </a:solidFill>
              <a:prstDash val="solid"/>
              <a:round/>
              <a:headEnd len="sm" w="sm" type="none"/>
              <a:tailEnd len="sm" w="sm" type="none"/>
            </a:ln>
          </p:spPr>
        </p:cxnSp>
        <p:sp>
          <p:nvSpPr>
            <p:cNvPr id="236" name="Google Shape;236;p11"/>
            <p:cNvSpPr/>
            <p:nvPr/>
          </p:nvSpPr>
          <p:spPr>
            <a:xfrm>
              <a:off x="-2036679" y="3578862"/>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6E0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66E07"/>
                </a:solidFill>
                <a:latin typeface="Arial"/>
                <a:ea typeface="Arial"/>
                <a:cs typeface="Arial"/>
                <a:sym typeface="Arial"/>
              </a:endParaRPr>
            </a:p>
          </p:txBody>
        </p:sp>
        <p:sp>
          <p:nvSpPr>
            <p:cNvPr id="237" name="Google Shape;237;p11"/>
            <p:cNvSpPr/>
            <p:nvPr/>
          </p:nvSpPr>
          <p:spPr>
            <a:xfrm>
              <a:off x="2252997" y="3560074"/>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3A37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11"/>
            <p:cNvSpPr/>
            <p:nvPr/>
          </p:nvSpPr>
          <p:spPr>
            <a:xfrm>
              <a:off x="6540438" y="3566463"/>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4E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11"/>
            <p:cNvSpPr/>
            <p:nvPr/>
          </p:nvSpPr>
          <p:spPr>
            <a:xfrm>
              <a:off x="10828996" y="3553886"/>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0" name="Google Shape;240;p11"/>
          <p:cNvSpPr txBox="1"/>
          <p:nvPr/>
        </p:nvSpPr>
        <p:spPr>
          <a:xfrm>
            <a:off x="9307050" y="3978669"/>
            <a:ext cx="2449800" cy="16623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Finalize</a:t>
            </a:r>
            <a:r>
              <a:rPr lang="en" sz="2400">
                <a:solidFill>
                  <a:schemeClr val="dk1"/>
                </a:solidFill>
                <a:latin typeface="Quattrocento Sans"/>
                <a:ea typeface="Quattrocento Sans"/>
                <a:cs typeface="Quattrocento Sans"/>
                <a:sym typeface="Quattrocento Sans"/>
              </a:rPr>
              <a:t> the most accurate model and introduce our AFFP</a:t>
            </a:r>
            <a:endParaRPr b="0" i="0" sz="1400" u="none" cap="none" strike="noStrike">
              <a:solidFill>
                <a:srgbClr val="000000"/>
              </a:solidFill>
              <a:latin typeface="Arial"/>
              <a:ea typeface="Arial"/>
              <a:cs typeface="Arial"/>
              <a:sym typeface="Arial"/>
            </a:endParaRPr>
          </a:p>
        </p:txBody>
      </p:sp>
      <p:sp>
        <p:nvSpPr>
          <p:cNvPr id="241" name="Google Shape;241;p11"/>
          <p:cNvSpPr txBox="1"/>
          <p:nvPr/>
        </p:nvSpPr>
        <p:spPr>
          <a:xfrm>
            <a:off x="6439300" y="3997825"/>
            <a:ext cx="2691900" cy="25242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Finish first model and Test out first model, reflect on what could be better (process should be repeated)</a:t>
            </a:r>
            <a:endParaRPr b="0" i="0" sz="1400" u="none" cap="none" strike="noStrike">
              <a:solidFill>
                <a:srgbClr val="000000"/>
              </a:solidFill>
              <a:latin typeface="Arial"/>
              <a:ea typeface="Arial"/>
              <a:cs typeface="Arial"/>
              <a:sym typeface="Arial"/>
            </a:endParaRPr>
          </a:p>
        </p:txBody>
      </p:sp>
      <p:sp>
        <p:nvSpPr>
          <p:cNvPr id="242" name="Google Shape;242;p11"/>
          <p:cNvSpPr txBox="1"/>
          <p:nvPr/>
        </p:nvSpPr>
        <p:spPr>
          <a:xfrm>
            <a:off x="3571552" y="4015990"/>
            <a:ext cx="2449800" cy="16623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Finish creation of first AFFP (buy materials and create first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2022-11-17T08:58:40Z</dcterms:created>
  <dc:creator>Clarice Liu</dc:creator>
</cp:coreProperties>
</file>