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61" r:id="rId4"/>
    <p:sldId id="263" r:id="rId5"/>
    <p:sldId id="264" r:id="rId6"/>
    <p:sldId id="271" r:id="rId7"/>
    <p:sldId id="267" r:id="rId8"/>
    <p:sldId id="268" r:id="rId9"/>
    <p:sldId id="269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E4A3-A36E-FA4F-9EF1-B2B0380AF12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E8E1-410A-2348-9E4C-2AFF882C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97A1-2F84-6449-9EBB-594D85BCD3D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C276CA-3831-C74A-833D-95311B71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L7OYehr8z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WLjhXXr68E" TargetMode="External"/><Relationship Id="rId2" Type="http://schemas.openxmlformats.org/officeDocument/2006/relationships/hyperlink" Target="http://www.youtube.com/watch?v=JELM7IJliw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L7OYehr8z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4Zeyyk003A&amp;feature=relmfu" TargetMode="External"/><Relationship Id="rId2" Type="http://schemas.openxmlformats.org/officeDocument/2006/relationships/hyperlink" Target="http://www.youtube.com/watch?v=fgv3TSQSZR4&amp;NR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OWjO1T6w2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gIlEi2eWeA" TargetMode="External"/><Relationship Id="rId2" Type="http://schemas.openxmlformats.org/officeDocument/2006/relationships/hyperlink" Target="https://www.youtube.com/watch?v=9W920xi9AB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-3plC0rb3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W9Jqsrj8xo&amp;feature=rela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739" y="1143001"/>
            <a:ext cx="5724525" cy="1846263"/>
          </a:xfrm>
        </p:spPr>
        <p:txBody>
          <a:bodyPr/>
          <a:lstStyle/>
          <a:p>
            <a:r>
              <a:rPr lang="en-US" altLang="x-none">
                <a:solidFill>
                  <a:srgbClr val="56633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Music in Ireland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3739" y="2994026"/>
            <a:ext cx="5724525" cy="10080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56633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ＭＳ Ｐゴシック" charset="0"/>
              </a:rPr>
              <a:t>Passing on the Tradition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ea typeface="ＭＳ Ｐゴシック" charset="0"/>
                <a:cs typeface="ＭＳ Ｐゴシック" charset="0"/>
                <a:hlinkClick r:id="rId2"/>
              </a:rPr>
              <a:t>Full Set with Sean McKeown and Liam O'Connor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  <a:defRPr/>
            </a:pPr>
            <a:endParaRPr lang="en-US" dirty="0">
              <a:solidFill>
                <a:srgbClr val="56633C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Competitions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i="1"/>
              <a:t>Fleadh Cheoil </a:t>
            </a:r>
          </a:p>
          <a:p>
            <a:pPr lvl="1" eaLnBrk="1" hangingPunct="1"/>
            <a:r>
              <a:rPr lang="en-US" altLang="x-none"/>
              <a:t>Noncompetitive </a:t>
            </a:r>
          </a:p>
          <a:p>
            <a:pPr lvl="1" eaLnBrk="1" hangingPunct="1"/>
            <a:r>
              <a:rPr lang="en-US" altLang="x-none"/>
              <a:t>Popularized pub sessions.</a:t>
            </a:r>
          </a:p>
          <a:p>
            <a:pPr lvl="1" eaLnBrk="1" hangingPunct="1"/>
            <a:r>
              <a:rPr lang="en-US" altLang="x-none"/>
              <a:t>With more public realm than house parties, large numbers of people were introduced to live traditional music.</a:t>
            </a:r>
          </a:p>
        </p:txBody>
      </p:sp>
    </p:spTree>
    <p:extLst>
      <p:ext uri="{BB962C8B-B14F-4D97-AF65-F5344CB8AC3E}">
        <p14:creationId xmlns:p14="http://schemas.microsoft.com/office/powerpoint/2010/main" val="120239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348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hlinkClick r:id="rId2"/>
              </a:rPr>
              <a:t>Mary MacNamara</a:t>
            </a:r>
            <a:endParaRPr lang="en-US" altLang="x-none"/>
          </a:p>
          <a:p>
            <a:pPr lvl="1"/>
            <a:r>
              <a:rPr lang="en-US" altLang="x-none"/>
              <a:t>Cited in your text</a:t>
            </a:r>
          </a:p>
          <a:p>
            <a:r>
              <a:rPr lang="en-US" altLang="x-none">
                <a:hlinkClick r:id="rId3"/>
              </a:rPr>
              <a:t>Kevin Crawford (Lunasa)</a:t>
            </a:r>
            <a:endParaRPr lang="en-US" altLang="x-none"/>
          </a:p>
          <a:p>
            <a:pPr lvl="1"/>
            <a:r>
              <a:rPr lang="en-US" altLang="x-none"/>
              <a:t>Cited in your text</a:t>
            </a:r>
          </a:p>
        </p:txBody>
      </p:sp>
    </p:spTree>
    <p:extLst>
      <p:ext uri="{BB962C8B-B14F-4D97-AF65-F5344CB8AC3E}">
        <p14:creationId xmlns:p14="http://schemas.microsoft.com/office/powerpoint/2010/main" val="150999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1" dirty="0">
                <a:hlinkClick r:id="rId2"/>
              </a:rPr>
              <a:t>Full Set with Sean McKeown and </a:t>
            </a:r>
            <a:r>
              <a:rPr lang="en-US" altLang="x-none" b="1">
                <a:hlinkClick r:id="rId2"/>
              </a:rPr>
              <a:t>Liam O'Connor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61644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Music Transmission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Three contexts of transmission</a:t>
            </a:r>
          </a:p>
          <a:p>
            <a:pPr lvl="1" eaLnBrk="1" hangingPunct="1"/>
            <a:r>
              <a:rPr lang="en-US" altLang="x-none" dirty="0"/>
              <a:t>Family members, neighbors, and friends</a:t>
            </a:r>
          </a:p>
          <a:p>
            <a:pPr lvl="1" eaLnBrk="1" hangingPunct="1"/>
            <a:r>
              <a:rPr lang="en-US" altLang="x-none" dirty="0"/>
              <a:t>Music competitions</a:t>
            </a:r>
          </a:p>
          <a:p>
            <a:pPr lvl="1" eaLnBrk="1" hangingPunct="1"/>
            <a:r>
              <a:rPr lang="en-US" altLang="x-none" dirty="0"/>
              <a:t>Music schools</a:t>
            </a:r>
          </a:p>
          <a:p>
            <a:pPr lvl="1" eaLnBrk="1" hangingPunct="1"/>
            <a:endParaRPr lang="en-US" altLang="x-none" dirty="0"/>
          </a:p>
          <a:p>
            <a:pPr lvl="1" eaLnBrk="1" hangingPunct="1"/>
            <a:endParaRPr lang="en-US" altLang="x-none" dirty="0"/>
          </a:p>
          <a:p>
            <a:pPr lvl="1"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863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Oral Tradition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49489" y="1457325"/>
            <a:ext cx="7693025" cy="527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Importance of people and place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Oral tradition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highly personal, social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older players are treated with affection and respect.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/>
              <a:t>important links to the past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/>
              <a:t>role models and teachers or repertory, style, and technique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/>
              <a:t>pass on social behavior and history.</a:t>
            </a:r>
          </a:p>
        </p:txBody>
      </p:sp>
    </p:spTree>
    <p:extLst>
      <p:ext uri="{BB962C8B-B14F-4D97-AF65-F5344CB8AC3E}">
        <p14:creationId xmlns:p14="http://schemas.microsoft.com/office/powerpoint/2010/main" val="168612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Oral Tradition: House Parties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200" dirty="0"/>
              <a:t>House Parties (prior to 1950s)</a:t>
            </a:r>
          </a:p>
          <a:p>
            <a:pPr lvl="1" eaLnBrk="1" hangingPunct="1"/>
            <a:r>
              <a:rPr lang="en-US" altLang="x-none" sz="2000" dirty="0"/>
              <a:t>Informal get-togethers with family and friends</a:t>
            </a:r>
          </a:p>
          <a:p>
            <a:pPr lvl="1" eaLnBrk="1" hangingPunct="1"/>
            <a:r>
              <a:rPr lang="en-US" altLang="x-none" sz="2000" dirty="0"/>
              <a:t>filled with conversation, stories, songs, tunes, and food. </a:t>
            </a:r>
          </a:p>
          <a:p>
            <a:pPr eaLnBrk="1" hangingPunct="1"/>
            <a:r>
              <a:rPr lang="en-US" altLang="x-none" sz="2200" dirty="0"/>
              <a:t>Music learning in this environment is a natural process of osmosis.</a:t>
            </a:r>
          </a:p>
        </p:txBody>
      </p:sp>
    </p:spTree>
    <p:extLst>
      <p:ext uri="{BB962C8B-B14F-4D97-AF65-F5344CB8AC3E}">
        <p14:creationId xmlns:p14="http://schemas.microsoft.com/office/powerpoint/2010/main" val="36211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Oral Tradition: House Parties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Absorption and enculturation</a:t>
            </a:r>
          </a:p>
          <a:p>
            <a:pPr lvl="1" eaLnBrk="1" hangingPunct="1"/>
            <a:r>
              <a:rPr lang="en-US" altLang="x-none" dirty="0">
                <a:hlinkClick r:id="rId2"/>
              </a:rPr>
              <a:t>Irish House Party </a:t>
            </a:r>
            <a:r>
              <a:rPr lang="en-US" altLang="x-none" dirty="0"/>
              <a:t>1</a:t>
            </a:r>
          </a:p>
          <a:p>
            <a:pPr lvl="1" eaLnBrk="1" hangingPunct="1"/>
            <a:r>
              <a:rPr lang="en-US" altLang="x-none" dirty="0">
                <a:hlinkClick r:id="rId3"/>
              </a:rPr>
              <a:t>Irish House Party 2</a:t>
            </a:r>
            <a:endParaRPr lang="en-US" altLang="x-none" dirty="0"/>
          </a:p>
          <a:p>
            <a:pPr lvl="1" eaLnBrk="1" hangingPunct="1"/>
            <a:endParaRPr lang="en-US" altLang="x-none" dirty="0"/>
          </a:p>
          <a:p>
            <a:pPr lvl="1"/>
            <a:r>
              <a:rPr lang="en-US" altLang="x-none" dirty="0"/>
              <a:t>Also an example of the Irish diaspora as these videos was taken in Seattle</a:t>
            </a:r>
          </a:p>
          <a:p>
            <a:pPr lvl="1"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591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/>
              <a:t>Oral Tradition: Pub Sessions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The contemporary </a:t>
            </a:r>
            <a:r>
              <a:rPr lang="en-US" altLang="x-none" dirty="0">
                <a:hlinkClick r:id="rId2"/>
              </a:rPr>
              <a:t>pub session</a:t>
            </a:r>
          </a:p>
          <a:p>
            <a:pPr eaLnBrk="1" hangingPunct="1"/>
            <a:r>
              <a:rPr lang="en-US" altLang="x-none" dirty="0"/>
              <a:t>Also an example of the Irish diaspora as this video was taken in an Irish pub in Colorado </a:t>
            </a:r>
          </a:p>
        </p:txBody>
      </p:sp>
    </p:spTree>
    <p:extLst>
      <p:ext uri="{BB962C8B-B14F-4D97-AF65-F5344CB8AC3E}">
        <p14:creationId xmlns:p14="http://schemas.microsoft.com/office/powerpoint/2010/main" val="342127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Transmission: Competitions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sz="2200" dirty="0"/>
              <a:t>Competitions in Ireland (early 1950s)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A new chapter in the history of competitions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Traditional music was at a low ebb.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200" dirty="0"/>
              <a:t>The first </a:t>
            </a:r>
            <a:r>
              <a:rPr lang="en-US" altLang="x-none" sz="2200" i="1" dirty="0">
                <a:hlinkClick r:id="rId2"/>
              </a:rPr>
              <a:t>fleadh cheoil  </a:t>
            </a:r>
            <a:r>
              <a:rPr lang="en-US" altLang="x-none" sz="2200" dirty="0"/>
              <a:t>( </a:t>
            </a:r>
            <a:r>
              <a:rPr lang="ja-JP" altLang="en-US" sz="2200" dirty="0"/>
              <a:t>“</a:t>
            </a:r>
            <a:r>
              <a:rPr lang="en-US" altLang="ja-JP" sz="2200" dirty="0" err="1"/>
              <a:t>flah</a:t>
            </a:r>
            <a:r>
              <a:rPr lang="en-US" altLang="ja-JP" sz="2200" dirty="0"/>
              <a:t> </a:t>
            </a:r>
            <a:r>
              <a:rPr lang="en-US" altLang="ja-JP" sz="2200" dirty="0" err="1"/>
              <a:t>keol</a:t>
            </a:r>
            <a:r>
              <a:rPr lang="ja-JP" altLang="en-US" sz="2200" dirty="0"/>
              <a:t>”</a:t>
            </a:r>
            <a:r>
              <a:rPr lang="en-US" altLang="ja-JP" sz="2200" dirty="0"/>
              <a:t> - </a:t>
            </a:r>
            <a:r>
              <a:rPr lang="ja-JP" altLang="en-US" sz="2200" dirty="0"/>
              <a:t>“</a:t>
            </a:r>
            <a:r>
              <a:rPr lang="en-US" altLang="ja-JP" sz="2200" dirty="0"/>
              <a:t>feast of music</a:t>
            </a:r>
            <a:r>
              <a:rPr lang="ja-JP" altLang="en-US" sz="2200" dirty="0"/>
              <a:t>”</a:t>
            </a:r>
            <a:r>
              <a:rPr lang="en-US" altLang="ja-JP" sz="2200" dirty="0"/>
              <a:t>) 1952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Competition for instrumentalists, singers, and set dancers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To boost the status of traditional music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instill pride in players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given them new contexts to perform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create appreciative audiences.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200" dirty="0"/>
              <a:t>The long-term goals is to get </a:t>
            </a:r>
            <a:r>
              <a:rPr lang="en-US" altLang="x-none" sz="2200" dirty="0">
                <a:hlinkClick r:id="rId3"/>
              </a:rPr>
              <a:t>Irish youth </a:t>
            </a:r>
            <a:r>
              <a:rPr lang="en-US" altLang="x-none" sz="2200" dirty="0"/>
              <a:t>actively involved in the traditional art forms in order to keep them alive and thriving.</a:t>
            </a:r>
          </a:p>
        </p:txBody>
      </p:sp>
    </p:spTree>
    <p:extLst>
      <p:ext uri="{BB962C8B-B14F-4D97-AF65-F5344CB8AC3E}">
        <p14:creationId xmlns:p14="http://schemas.microsoft.com/office/powerpoint/2010/main" val="8418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Competitions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Festival competitions </a:t>
            </a:r>
          </a:p>
          <a:p>
            <a:pPr lvl="1" eaLnBrk="1" hangingPunct="1"/>
            <a:r>
              <a:rPr lang="en-US" altLang="x-none"/>
              <a:t>Celebrate Irish music.</a:t>
            </a:r>
          </a:p>
          <a:p>
            <a:pPr lvl="1" eaLnBrk="1" hangingPunct="1"/>
            <a:r>
              <a:rPr lang="en-US" altLang="x-none"/>
              <a:t>Preserve Irish music</a:t>
            </a:r>
          </a:p>
          <a:p>
            <a:pPr eaLnBrk="1" hangingPunct="1"/>
            <a:r>
              <a:rPr lang="en-US" altLang="x-none"/>
              <a:t>Harp festival held in the late 1700s.</a:t>
            </a:r>
          </a:p>
          <a:p>
            <a:pPr eaLnBrk="1" hangingPunct="1"/>
            <a:r>
              <a:rPr lang="en-US" altLang="x-none" i="1"/>
              <a:t>Feis Ceoil</a:t>
            </a:r>
            <a:r>
              <a:rPr lang="en-US" altLang="x-none"/>
              <a:t> became a festival model that has been emulated throughout the the 1900s.</a:t>
            </a:r>
          </a:p>
          <a:p>
            <a:pPr eaLnBrk="1" hangingPunct="1"/>
            <a:r>
              <a:rPr lang="en-US" altLang="x-none"/>
              <a:t>Documentary on </a:t>
            </a:r>
            <a:r>
              <a:rPr lang="en-US" altLang="x-none">
                <a:hlinkClick r:id="rId2"/>
              </a:rPr>
              <a:t>Fleadh Cheoil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54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Competitions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spcBef>
                <a:spcPts val="2400"/>
              </a:spcBef>
              <a:buFont typeface="Wingdings" charset="0"/>
              <a:buChar char="v"/>
              <a:defRPr/>
            </a:pPr>
            <a:r>
              <a:rPr lang="en-US" i="1" dirty="0" err="1">
                <a:ea typeface="ＭＳ Ｐゴシック" charset="0"/>
                <a:cs typeface="ＭＳ Ｐゴシック" charset="0"/>
              </a:rPr>
              <a:t>feis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fleadh</a:t>
            </a:r>
            <a:r>
              <a:rPr lang="en-US" i="1" dirty="0">
                <a:ea typeface="ＭＳ Ｐゴシック" charset="0"/>
                <a:cs typeface="ＭＳ Ｐゴシック" charset="0"/>
              </a:rPr>
              <a:t>: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Important events for Irish living outside of Ireland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806450" lvl="2">
              <a:buFont typeface="Wingdings" charset="0"/>
              <a:buChar char="v"/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Tangible link to Ireland</a:t>
            </a:r>
          </a:p>
          <a:p>
            <a:pPr marL="806450" lvl="2">
              <a:buFont typeface="Wingdings" charset="0"/>
              <a:buChar char="v"/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Motivate children and adults to learn, perform, excel, and bring emigrant families together to socialize.</a:t>
            </a:r>
          </a:p>
          <a:p>
            <a:pPr marL="806450" lvl="2">
              <a:buFont typeface="Wingdings" charset="0"/>
              <a:buChar char="v"/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For American-born Irish musicians, success acts to validate and authenticate their playing of Irish traditional music.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1800" dirty="0">
                <a:ea typeface="ＭＳ Ｐゴシック" charset="0"/>
                <a:cs typeface="ＭＳ Ｐゴシック" charset="0"/>
                <a:hlinkClick r:id="rId2"/>
              </a:rPr>
              <a:t>Eileen Ivers</a:t>
            </a: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lvl="1">
              <a:buFont typeface="Wingdings" charset="0"/>
              <a:buChar char="v"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>
              <a:buFont typeface="Wingdings" charset="0"/>
              <a:buChar char="v"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v"/>
              <a:defRPr/>
            </a:pPr>
            <a:endParaRPr lang="en-US" sz="2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27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417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Music in Ireland</vt:lpstr>
      <vt:lpstr>Music Transmission</vt:lpstr>
      <vt:lpstr>Oral Tradition</vt:lpstr>
      <vt:lpstr>Oral Tradition: House Parties</vt:lpstr>
      <vt:lpstr>Oral Tradition: House Parties</vt:lpstr>
      <vt:lpstr>Oral Tradition: Pub Sessions</vt:lpstr>
      <vt:lpstr>Transmission: Competitions</vt:lpstr>
      <vt:lpstr>Competitions</vt:lpstr>
      <vt:lpstr>Competitions</vt:lpstr>
      <vt:lpstr>Competitions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Gibson,  Rachel</cp:lastModifiedBy>
  <cp:revision>4</cp:revision>
  <dcterms:created xsi:type="dcterms:W3CDTF">2018-05-27T12:26:38Z</dcterms:created>
  <dcterms:modified xsi:type="dcterms:W3CDTF">2022-01-17T15:00:26Z</dcterms:modified>
</cp:coreProperties>
</file>