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294"/>
    <a:srgbClr val="E9E5EF"/>
    <a:srgbClr val="FFFF97"/>
    <a:srgbClr val="00FF00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6056" autoAdjust="0"/>
  </p:normalViewPr>
  <p:slideViewPr>
    <p:cSldViewPr>
      <p:cViewPr>
        <p:scale>
          <a:sx n="112" d="100"/>
          <a:sy n="112" d="100"/>
        </p:scale>
        <p:origin x="-450" y="16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26727-8836-4DD1-8E24-99B99847306E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F184-A8DA-44AD-84CE-D883C0597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4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F184-A8DA-44AD-84CE-D883C0597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3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2013-12-11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439090" y="1756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1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286690" y="3280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2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-134290" y="4804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3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18110" y="6328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4" descr="C:\Documents and Settings\Administrator\Application Data\Tencent\Users\289331564\QQ\WinTemp\RichOle\0Y[RZR5H8@KQ$5KR7DH;9.jpg"/>
          <p:cNvSpPr>
            <a:spLocks noChangeAspect="1" noChangeArrowheads="1"/>
          </p:cNvSpPr>
          <p:nvPr/>
        </p:nvSpPr>
        <p:spPr bwMode="auto">
          <a:xfrm>
            <a:off x="170510" y="785240"/>
            <a:ext cx="170949" cy="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0528" y="6368855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39850"/>
              </p:ext>
            </p:extLst>
          </p:nvPr>
        </p:nvGraphicFramePr>
        <p:xfrm>
          <a:off x="899592" y="175640"/>
          <a:ext cx="7200000" cy="3708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00"/>
                <a:gridCol w="648000"/>
                <a:gridCol w="648000"/>
                <a:gridCol w="576000"/>
                <a:gridCol w="1044000"/>
                <a:gridCol w="1044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Number of Expt.</a:t>
                      </a:r>
                      <a:endParaRPr lang="zh-CN" altLang="en-US" sz="1200" b="0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Calibration</a:t>
                      </a:r>
                      <a:endParaRPr lang="zh-CN" altLang="en-US" sz="1200" b="0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Fidelity</a:t>
                      </a:r>
                      <a:r>
                        <a:rPr lang="en-US" altLang="zh-CN" sz="1200" baseline="0" dirty="0" smtClean="0"/>
                        <a:t> for </a:t>
                      </a:r>
                      <a:r>
                        <a:rPr lang="en-US" altLang="zh-CN" sz="1200" dirty="0" smtClean="0"/>
                        <a:t>F</a:t>
                      </a:r>
                      <a:r>
                        <a:rPr lang="en-US" altLang="zh-CN" sz="1200" baseline="-25000" dirty="0" smtClean="0"/>
                        <a:t>e</a:t>
                      </a:r>
                      <a:r>
                        <a:rPr lang="en-US" altLang="zh-CN" sz="1200" baseline="0" dirty="0" smtClean="0"/>
                        <a:t>, </a:t>
                      </a:r>
                      <a:r>
                        <a:rPr lang="en-US" altLang="zh-CN" sz="1200" dirty="0" err="1" smtClean="0"/>
                        <a:t>F</a:t>
                      </a:r>
                      <a:r>
                        <a:rPr lang="en-US" altLang="zh-CN" sz="1200" baseline="-25000" dirty="0" err="1" smtClean="0"/>
                        <a:t>d</a:t>
                      </a:r>
                      <a:r>
                        <a:rPr lang="en-US" altLang="zh-CN" sz="1200" baseline="0" dirty="0" smtClean="0"/>
                        <a:t> and </a:t>
                      </a:r>
                      <a:r>
                        <a:rPr lang="en-US" altLang="zh-CN" sz="1200" dirty="0" err="1" smtClean="0"/>
                        <a:t>F</a:t>
                      </a:r>
                      <a:r>
                        <a:rPr lang="en-US" altLang="zh-CN" sz="1200" baseline="-25000" dirty="0" err="1" smtClean="0"/>
                        <a:t>d,c</a:t>
                      </a:r>
                      <a:endParaRPr lang="zh-CN" altLang="en-US" sz="1200" b="0" dirty="0" smtClean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E9E5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Weight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k</a:t>
                      </a:r>
                      <a:endParaRPr lang="zh-CN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k</a:t>
                      </a:r>
                      <a:r>
                        <a:rPr lang="en-US" altLang="zh-CN" sz="1400" baseline="-25000" dirty="0" err="1" smtClean="0"/>
                        <a:t>ω</a:t>
                      </a:r>
                      <a:endParaRPr lang="zh-CN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 (</a:t>
                      </a:r>
                      <a:r>
                        <a:rPr lang="en-US" altLang="zh-CN" sz="1400" dirty="0" err="1" smtClean="0"/>
                        <a:t>ms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</a:t>
                      </a:r>
                      <a:r>
                        <a:rPr lang="en-US" altLang="zh-CN" sz="1400" baseline="-25000" dirty="0" smtClean="0"/>
                        <a:t>i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</a:t>
                      </a:r>
                      <a:r>
                        <a:rPr lang="en-US" altLang="zh-CN" sz="1400" baseline="-25000" dirty="0" smtClean="0"/>
                        <a:t>e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</a:t>
                      </a:r>
                      <a:r>
                        <a:rPr lang="en-US" altLang="zh-CN" sz="1400" baseline="-25000" dirty="0" smtClean="0"/>
                        <a:t>d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</a:t>
                      </a:r>
                      <a:r>
                        <a:rPr lang="en-US" altLang="zh-CN" sz="1400" baseline="-25000" dirty="0" err="1" smtClean="0"/>
                        <a:t>d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E</a:t>
                      </a:r>
                      <a:r>
                        <a:rPr lang="en-US" altLang="zh-CN" sz="1400" baseline="-25000" dirty="0" err="1" smtClean="0"/>
                        <a:t>c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</a:t>
                      </a:r>
                      <a:r>
                        <a:rPr lang="en-US" altLang="zh-CN" sz="1400" baseline="-25000" dirty="0" err="1" smtClean="0"/>
                        <a:t>d,c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0.977±0.024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0.765±0.012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81.3%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0.940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0.023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0.963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=2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0.915±0.029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0.642±0.043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76.0%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0.844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0.085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0.929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=3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945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0.895±0.039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0.600±0.037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71.5%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0.839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0.105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0.945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=4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2835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272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0.866±0.025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0.504±0.029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64.2%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0.785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0.919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=5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5103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505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0.838±0.041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0.463±0.028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62.1%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0.746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0.162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0.907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5103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524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0.861±0.030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0.446±0.023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58.6%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0.760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0.139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200" dirty="0" smtClean="0"/>
                        <a:t>ω</a:t>
                      </a:r>
                      <a:r>
                        <a:rPr lang="en-US" altLang="zh-CN" sz="1200" dirty="0" smtClean="0"/>
                        <a:t>=7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2187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229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0.865±0.031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0.423±0.025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54.8%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0.773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0.135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0.908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Total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16383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1656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N/A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0.858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0.470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61.1%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0.768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0.142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0.910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99592" y="3943459"/>
                <a:ext cx="6624736" cy="997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k: number of Pauli operators 3</a:t>
                </a:r>
                <a:r>
                  <a:rPr lang="el-GR" altLang="zh-CN" sz="1400" baseline="30000" dirty="0" smtClean="0"/>
                  <a:t>ω</a:t>
                </a:r>
                <a:r>
                  <a:rPr lang="el-GR" altLang="zh-CN" sz="1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1400" i="1" smtClean="0">
                                <a:latin typeface="Cambria Math"/>
                              </a:rPr>
                              <m:t>ω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400" dirty="0" smtClean="0"/>
                  <a:t>;     k</a:t>
                </a:r>
                <a:r>
                  <a:rPr lang="en-US" altLang="zh-CN" sz="1400" baseline="-25000" dirty="0" smtClean="0"/>
                  <a:t>ω</a:t>
                </a:r>
                <a:r>
                  <a:rPr lang="en-US" altLang="zh-CN" sz="1400" dirty="0" smtClean="0"/>
                  <a:t>: number of experiments;</a:t>
                </a:r>
              </a:p>
              <a:p>
                <a:r>
                  <a:rPr lang="en-US" altLang="zh-CN" sz="1400" dirty="0" smtClean="0"/>
                  <a:t>F</a:t>
                </a:r>
                <a:r>
                  <a:rPr lang="en-US" altLang="zh-CN" sz="1400" baseline="-25000" dirty="0" smtClean="0"/>
                  <a:t>i</a:t>
                </a:r>
                <a:r>
                  <a:rPr lang="en-US" altLang="zh-CN" sz="1400" dirty="0" smtClean="0"/>
                  <a:t>: fidelity of calibration procedure;</a:t>
                </a: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     F</a:t>
                </a:r>
                <a:r>
                  <a:rPr lang="en-US" altLang="zh-CN" sz="1400" baseline="-25000" dirty="0" smtClean="0"/>
                  <a:t>e</a:t>
                </a:r>
                <a:r>
                  <a:rPr lang="en-US" altLang="zh-CN" sz="1400" dirty="0"/>
                  <a:t>: </a:t>
                </a:r>
                <a:r>
                  <a:rPr lang="en-US" altLang="zh-CN" sz="1400" dirty="0" smtClean="0"/>
                  <a:t>fidelity of experiments;</a:t>
                </a:r>
              </a:p>
              <a:p>
                <a:r>
                  <a:rPr lang="en-US" altLang="zh-CN" sz="1400" dirty="0" smtClean="0"/>
                  <a:t>E</a:t>
                </a:r>
                <a:r>
                  <a:rPr lang="en-US" altLang="zh-CN" sz="1400" baseline="-25000" dirty="0" smtClean="0"/>
                  <a:t>d</a:t>
                </a:r>
                <a:r>
                  <a:rPr lang="en-US" altLang="zh-CN" sz="1400" dirty="0" smtClean="0"/>
                  <a:t>: signal loss by </a:t>
                </a:r>
                <a:r>
                  <a:rPr lang="en-US" altLang="zh-CN" sz="1400" dirty="0" err="1" smtClean="0"/>
                  <a:t>decoherence</a:t>
                </a:r>
                <a:r>
                  <a:rPr lang="en-US" altLang="zh-CN" sz="1400" dirty="0" smtClean="0"/>
                  <a:t>;               </a:t>
                </a:r>
                <a:r>
                  <a:rPr lang="en-US" altLang="zh-CN" sz="1400" dirty="0" err="1" smtClean="0"/>
                  <a:t>F</a:t>
                </a:r>
                <a:r>
                  <a:rPr lang="en-US" altLang="zh-CN" sz="1400" baseline="-25000" dirty="0" err="1" smtClean="0"/>
                  <a:t>d</a:t>
                </a:r>
                <a:r>
                  <a:rPr lang="en-US" altLang="zh-CN" sz="1400" dirty="0" smtClean="0"/>
                  <a:t>: </a:t>
                </a:r>
                <a:r>
                  <a:rPr lang="en-US" altLang="zh-CN" sz="1400" dirty="0" err="1" smtClean="0"/>
                  <a:t>F</a:t>
                </a:r>
                <a:r>
                  <a:rPr lang="en-US" altLang="zh-CN" sz="1400" baseline="-25000" dirty="0" err="1" smtClean="0"/>
                  <a:t>d</a:t>
                </a:r>
                <a:r>
                  <a:rPr lang="en-US" altLang="zh-CN" sz="1400" baseline="-25000" dirty="0" smtClean="0"/>
                  <a:t> </a:t>
                </a:r>
                <a:r>
                  <a:rPr lang="en-US" altLang="zh-CN" sz="1400" dirty="0" smtClean="0"/>
                  <a:t>= F</a:t>
                </a:r>
                <a:r>
                  <a:rPr lang="en-US" altLang="zh-CN" sz="1400" baseline="-25000" dirty="0" smtClean="0"/>
                  <a:t>e</a:t>
                </a:r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E</a:t>
                </a:r>
                <a:r>
                  <a:rPr lang="en-US" altLang="zh-CN" sz="1400" baseline="-25000" dirty="0" smtClean="0"/>
                  <a:t>d</a:t>
                </a:r>
                <a:r>
                  <a:rPr lang="en-US" altLang="zh-CN" sz="1400" dirty="0" smtClean="0"/>
                  <a:t>;</a:t>
                </a:r>
              </a:p>
              <a:p>
                <a:r>
                  <a:rPr lang="en-US" altLang="zh-CN" sz="1400" dirty="0" err="1" smtClean="0"/>
                  <a:t>E</a:t>
                </a:r>
                <a:r>
                  <a:rPr lang="en-US" altLang="zh-CN" sz="1400" baseline="-25000" dirty="0" err="1" smtClean="0"/>
                  <a:t>c</a:t>
                </a:r>
                <a:r>
                  <a:rPr lang="en-US" altLang="zh-CN" sz="1400" dirty="0" smtClean="0"/>
                  <a:t>: error in calibration </a:t>
                </a:r>
                <a:r>
                  <a:rPr lang="en-US" altLang="zh-CN" sz="1400" dirty="0" err="1" smtClean="0"/>
                  <a:t>E</a:t>
                </a:r>
                <a:r>
                  <a:rPr lang="en-US" altLang="zh-CN" sz="1400" baseline="-25000" dirty="0" err="1" smtClean="0"/>
                  <a:t>c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= 1-</a:t>
                </a: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F</a:t>
                </a:r>
                <a:r>
                  <a:rPr lang="en-US" altLang="zh-CN" sz="1400" baseline="-25000" dirty="0" smtClean="0"/>
                  <a:t>i</a:t>
                </a:r>
                <a:r>
                  <a:rPr lang="en-US" altLang="zh-CN" sz="1400" dirty="0" smtClean="0"/>
                  <a:t>;              </a:t>
                </a:r>
                <a:r>
                  <a:rPr lang="en-US" altLang="zh-CN" sz="1400" dirty="0" err="1" smtClean="0"/>
                  <a:t>F</a:t>
                </a:r>
                <a:r>
                  <a:rPr lang="en-US" altLang="zh-CN" sz="1400" baseline="-25000" dirty="0" err="1" smtClean="0"/>
                  <a:t>d,c</a:t>
                </a:r>
                <a:r>
                  <a:rPr lang="en-US" altLang="zh-CN" sz="1400" dirty="0" smtClean="0"/>
                  <a:t>: </a:t>
                </a:r>
                <a:r>
                  <a:rPr lang="en-US" altLang="zh-CN" sz="1400" dirty="0" err="1" smtClean="0"/>
                  <a:t>F</a:t>
                </a:r>
                <a:r>
                  <a:rPr lang="en-US" altLang="zh-CN" sz="1400" baseline="-25000" dirty="0" err="1" smtClean="0"/>
                  <a:t>d,c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= </a:t>
                </a:r>
                <a:r>
                  <a:rPr lang="en-US" altLang="zh-CN" sz="1400" dirty="0"/>
                  <a:t>F</a:t>
                </a:r>
                <a:r>
                  <a:rPr lang="en-US" altLang="zh-CN" sz="1400" baseline="-25000" dirty="0"/>
                  <a:t>e</a:t>
                </a:r>
                <a:r>
                  <a:rPr lang="en-US" altLang="zh-CN" sz="1400" dirty="0"/>
                  <a:t>/ </a:t>
                </a:r>
                <a:r>
                  <a:rPr lang="en-US" altLang="zh-CN" sz="1400" dirty="0" smtClean="0"/>
                  <a:t>E</a:t>
                </a:r>
                <a:r>
                  <a:rPr lang="en-US" altLang="zh-CN" sz="1400" baseline="-25000" dirty="0" smtClean="0"/>
                  <a:t>d </a:t>
                </a:r>
                <a:r>
                  <a:rPr lang="en-US" altLang="zh-CN" sz="1400" dirty="0" smtClean="0"/>
                  <a:t>+ </a:t>
                </a:r>
                <a:r>
                  <a:rPr lang="en-US" altLang="zh-CN" sz="1400" dirty="0" err="1" smtClean="0"/>
                  <a:t>E</a:t>
                </a:r>
                <a:r>
                  <a:rPr lang="en-US" altLang="zh-CN" sz="1400" baseline="-25000" dirty="0" err="1" smtClean="0"/>
                  <a:t>c</a:t>
                </a:r>
                <a:r>
                  <a:rPr lang="en-US" altLang="zh-CN" sz="1400" baseline="-25000" dirty="0" smtClean="0"/>
                  <a:t>;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43459"/>
                <a:ext cx="6624736" cy="997709"/>
              </a:xfrm>
              <a:prstGeom prst="rect">
                <a:avLst/>
              </a:prstGeom>
              <a:blipFill rotWithShape="1">
                <a:blip r:embed="rId3"/>
                <a:stretch>
                  <a:fillRect l="-276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25966</TotalTime>
  <Words>189</Words>
  <Application>Microsoft Office PowerPoint</Application>
  <PresentationFormat>全屏显示(4:3)</PresentationFormat>
  <Paragraphs>99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User</cp:lastModifiedBy>
  <cp:revision>41</cp:revision>
  <cp:lastPrinted>2013-12-09T21:55:55Z</cp:lastPrinted>
  <dcterms:created xsi:type="dcterms:W3CDTF">2012-03-11T15:11:01Z</dcterms:created>
  <dcterms:modified xsi:type="dcterms:W3CDTF">2013-12-11T22:57:49Z</dcterms:modified>
</cp:coreProperties>
</file>