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57" r:id="rId4"/>
    <p:sldId id="258" r:id="rId5"/>
    <p:sldId id="262" r:id="rId6"/>
    <p:sldId id="259" r:id="rId7"/>
    <p:sldId id="274" r:id="rId8"/>
    <p:sldId id="260" r:id="rId9"/>
    <p:sldId id="261" r:id="rId10"/>
    <p:sldId id="263" r:id="rId11"/>
    <p:sldId id="276" r:id="rId12"/>
    <p:sldId id="264" r:id="rId13"/>
    <p:sldId id="265" r:id="rId14"/>
    <p:sldId id="266" r:id="rId15"/>
    <p:sldId id="267" r:id="rId16"/>
    <p:sldId id="277" r:id="rId17"/>
    <p:sldId id="268" r:id="rId18"/>
    <p:sldId id="269" r:id="rId19"/>
    <p:sldId id="270" r:id="rId20"/>
    <p:sldId id="271" r:id="rId21"/>
    <p:sldId id="272" r:id="rId22"/>
    <p:sldId id="273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662D1-8C81-40F0-B834-1604AC6E19CC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CC43-0E58-465D-AAE2-7652C34EE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CC43-0E58-465D-AAE2-7652C34EE18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299C-1A1D-4E39-B554-1D17E61C471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rent_neural_network" TargetMode="External"/><Relationship Id="rId2" Type="http://schemas.openxmlformats.org/officeDocument/2006/relationships/hyperlink" Target="https://en.wikipedia.org/wiki/Convolutional_neural_net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The%20Project%20Stuff\Yolo\ele.mp4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crcv.ucf.edu/data/UCF101.php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671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chemeClr val="bg1"/>
                </a:solidFill>
                <a:latin typeface="Agency FB" pitchFamily="34" charset="0"/>
              </a:rPr>
              <a:t>           Final Project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>
                <a:solidFill>
                  <a:srgbClr val="C00000"/>
                </a:solidFill>
                <a:latin typeface="Bahnschrift SemiBold" pitchFamily="34" charset="0"/>
              </a:rPr>
              <a:t>Implementation of </a:t>
            </a:r>
            <a:r>
              <a:rPr lang="en-IN" dirty="0" smtClean="0">
                <a:solidFill>
                  <a:srgbClr val="C00000"/>
                </a:solidFill>
                <a:latin typeface="Bahnschrift SemiBold" pitchFamily="34" charset="0"/>
              </a:rPr>
              <a:t/>
            </a:r>
            <a:br>
              <a:rPr lang="en-IN" dirty="0" smtClean="0">
                <a:solidFill>
                  <a:srgbClr val="C00000"/>
                </a:solidFill>
                <a:latin typeface="Bahnschrift SemiBold" pitchFamily="34" charset="0"/>
              </a:rPr>
            </a:br>
            <a:r>
              <a:rPr lang="en-IN" dirty="0" smtClean="0">
                <a:solidFill>
                  <a:srgbClr val="C00000"/>
                </a:solidFill>
                <a:latin typeface="Bahnschrift SemiBold" pitchFamily="34" charset="0"/>
              </a:rPr>
              <a:t>Deep </a:t>
            </a:r>
            <a:r>
              <a:rPr lang="en-IN" dirty="0">
                <a:solidFill>
                  <a:srgbClr val="C00000"/>
                </a:solidFill>
                <a:latin typeface="Bahnschrift SemiBold" pitchFamily="34" charset="0"/>
              </a:rPr>
              <a:t>Learning on </a:t>
            </a:r>
            <a:r>
              <a:rPr lang="en-IN" dirty="0" smtClean="0">
                <a:solidFill>
                  <a:srgbClr val="C00000"/>
                </a:solidFill>
                <a:latin typeface="Bahnschrift SemiBold" pitchFamily="34" charset="0"/>
              </a:rPr>
              <a:t/>
            </a:r>
            <a:br>
              <a:rPr lang="en-IN" dirty="0" smtClean="0">
                <a:solidFill>
                  <a:srgbClr val="C00000"/>
                </a:solidFill>
                <a:latin typeface="Bahnschrift SemiBold" pitchFamily="34" charset="0"/>
              </a:rPr>
            </a:br>
            <a:r>
              <a:rPr lang="en-IN" dirty="0" smtClean="0">
                <a:solidFill>
                  <a:srgbClr val="C00000"/>
                </a:solidFill>
                <a:latin typeface="Bahnschrift SemiBold" pitchFamily="34" charset="0"/>
              </a:rPr>
              <a:t>Video Analytics</a:t>
            </a:r>
            <a:endParaRPr lang="en-US" dirty="0">
              <a:solidFill>
                <a:srgbClr val="C00000"/>
              </a:solidFill>
              <a:latin typeface="Bahnschrift Semi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84584" y="3212976"/>
            <a:ext cx="6400800" cy="3312368"/>
          </a:xfrm>
        </p:spPr>
        <p:txBody>
          <a:bodyPr>
            <a:normAutofit fontScale="47500" lnSpcReduction="20000"/>
          </a:bodyPr>
          <a:lstStyle/>
          <a:p>
            <a:r>
              <a:rPr lang="en-IN" sz="5100" dirty="0" smtClean="0">
                <a:solidFill>
                  <a:schemeClr val="bg1"/>
                </a:solidFill>
              </a:rPr>
              <a:t>Submitted by</a:t>
            </a:r>
          </a:p>
          <a:p>
            <a:r>
              <a:rPr lang="en-IN" sz="4400" dirty="0" smtClean="0">
                <a:solidFill>
                  <a:srgbClr val="FFFF00"/>
                </a:solidFill>
              </a:rPr>
              <a:t>S. </a:t>
            </a:r>
            <a:r>
              <a:rPr lang="en-IN" sz="4400" dirty="0" err="1" smtClean="0">
                <a:solidFill>
                  <a:srgbClr val="FFFF00"/>
                </a:solidFill>
              </a:rPr>
              <a:t>Akshithraj</a:t>
            </a:r>
            <a:endParaRPr lang="en-IN" sz="4400" dirty="0" smtClean="0">
              <a:solidFill>
                <a:srgbClr val="FFFF00"/>
              </a:solidFill>
            </a:endParaRPr>
          </a:p>
          <a:p>
            <a:r>
              <a:rPr lang="en-IN" sz="4400" dirty="0" smtClean="0">
                <a:solidFill>
                  <a:srgbClr val="FFFF00"/>
                </a:solidFill>
              </a:rPr>
              <a:t>Ravi </a:t>
            </a:r>
            <a:r>
              <a:rPr lang="en-IN" sz="4400" dirty="0" err="1" smtClean="0">
                <a:solidFill>
                  <a:srgbClr val="FFFF00"/>
                </a:solidFill>
              </a:rPr>
              <a:t>Teja</a:t>
            </a:r>
            <a:r>
              <a:rPr lang="en-IN" sz="4400" dirty="0" smtClean="0">
                <a:solidFill>
                  <a:srgbClr val="FFFF00"/>
                </a:solidFill>
              </a:rPr>
              <a:t> </a:t>
            </a:r>
            <a:r>
              <a:rPr lang="en-IN" sz="4400" dirty="0" err="1" smtClean="0">
                <a:solidFill>
                  <a:srgbClr val="FFFF00"/>
                </a:solidFill>
              </a:rPr>
              <a:t>Kandavalli</a:t>
            </a:r>
            <a:endParaRPr lang="en-IN" sz="4400" dirty="0" smtClean="0">
              <a:solidFill>
                <a:srgbClr val="FFFF00"/>
              </a:solidFill>
            </a:endParaRPr>
          </a:p>
          <a:p>
            <a:r>
              <a:rPr lang="en-IN" sz="4400" dirty="0" err="1" smtClean="0">
                <a:solidFill>
                  <a:srgbClr val="FFFF00"/>
                </a:solidFill>
              </a:rPr>
              <a:t>Sachin</a:t>
            </a:r>
            <a:r>
              <a:rPr lang="en-IN" sz="4400" dirty="0" smtClean="0">
                <a:solidFill>
                  <a:srgbClr val="FFFF00"/>
                </a:solidFill>
              </a:rPr>
              <a:t> </a:t>
            </a:r>
            <a:r>
              <a:rPr lang="en-IN" sz="4400" dirty="0" err="1" smtClean="0">
                <a:solidFill>
                  <a:srgbClr val="FFFF00"/>
                </a:solidFill>
              </a:rPr>
              <a:t>Ahankari</a:t>
            </a:r>
            <a:endParaRPr lang="en-IN" sz="4400" dirty="0" smtClean="0">
              <a:solidFill>
                <a:srgbClr val="FFFF00"/>
              </a:solidFill>
            </a:endParaRPr>
          </a:p>
          <a:p>
            <a:r>
              <a:rPr lang="en-IN" sz="4400" dirty="0" err="1" smtClean="0">
                <a:solidFill>
                  <a:srgbClr val="FFFF00"/>
                </a:solidFill>
              </a:rPr>
              <a:t>Sateesh</a:t>
            </a:r>
            <a:r>
              <a:rPr lang="en-IN" sz="4400" dirty="0" smtClean="0">
                <a:solidFill>
                  <a:srgbClr val="FFFF00"/>
                </a:solidFill>
              </a:rPr>
              <a:t> </a:t>
            </a:r>
            <a:r>
              <a:rPr lang="en-IN" sz="4400" dirty="0" err="1" smtClean="0">
                <a:solidFill>
                  <a:srgbClr val="FFFF00"/>
                </a:solidFill>
              </a:rPr>
              <a:t>Saini</a:t>
            </a:r>
            <a:endParaRPr lang="en-IN" sz="4400" dirty="0" smtClean="0">
              <a:solidFill>
                <a:srgbClr val="FFFF00"/>
              </a:solidFill>
            </a:endParaRPr>
          </a:p>
          <a:p>
            <a:endParaRPr lang="en-IN" dirty="0"/>
          </a:p>
          <a:p>
            <a:r>
              <a:rPr lang="en-IN" sz="5100" dirty="0" smtClean="0">
                <a:solidFill>
                  <a:schemeClr val="bg1"/>
                </a:solidFill>
              </a:rPr>
              <a:t>Under the guidance of </a:t>
            </a:r>
          </a:p>
          <a:p>
            <a:r>
              <a:rPr lang="en-IN" sz="4200" dirty="0" smtClean="0">
                <a:solidFill>
                  <a:srgbClr val="FFFF00"/>
                </a:solidFill>
              </a:rPr>
              <a:t>Mrs. </a:t>
            </a:r>
            <a:r>
              <a:rPr lang="en-IN" sz="4200" dirty="0" err="1" smtClean="0">
                <a:solidFill>
                  <a:srgbClr val="FFFF00"/>
                </a:solidFill>
              </a:rPr>
              <a:t>Vimala</a:t>
            </a:r>
            <a:r>
              <a:rPr lang="en-IN" sz="4200" dirty="0" smtClean="0">
                <a:solidFill>
                  <a:srgbClr val="FFFF00"/>
                </a:solidFill>
              </a:rPr>
              <a:t> Mathew</a:t>
            </a:r>
          </a:p>
          <a:p>
            <a:r>
              <a:rPr lang="en-IN" sz="4200" dirty="0" smtClean="0">
                <a:solidFill>
                  <a:srgbClr val="FFFF00"/>
                </a:solidFill>
              </a:rPr>
              <a:t>Scientist/Engineer ‘D’,</a:t>
            </a:r>
          </a:p>
          <a:p>
            <a:r>
              <a:rPr lang="en-IN" sz="4200" dirty="0" smtClean="0">
                <a:solidFill>
                  <a:srgbClr val="FFFF00"/>
                </a:solidFill>
              </a:rPr>
              <a:t>National Institute of Electronics and IT, Calicut</a:t>
            </a:r>
            <a:endParaRPr lang="en-US" sz="4200" dirty="0">
              <a:solidFill>
                <a:srgbClr val="FFFF00"/>
              </a:solidFill>
            </a:endParaRP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6419056" cy="706090"/>
          </a:xfrm>
        </p:spPr>
        <p:txBody>
          <a:bodyPr>
            <a:noAutofit/>
          </a:bodyPr>
          <a:lstStyle/>
          <a:p>
            <a:pPr algn="l"/>
            <a:r>
              <a:rPr lang="en-IN" sz="5400" dirty="0" smtClean="0">
                <a:solidFill>
                  <a:srgbClr val="00B0F0"/>
                </a:solidFill>
                <a:latin typeface="Agency FB" pitchFamily="34" charset="0"/>
              </a:rPr>
              <a:t>Shaping the Data</a:t>
            </a:r>
            <a:endParaRPr lang="en-US" sz="54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19256" cy="514543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Data </a:t>
            </a:r>
            <a:r>
              <a:rPr lang="en-US" sz="2400" dirty="0">
                <a:solidFill>
                  <a:schemeClr val="bg1"/>
                </a:solidFill>
              </a:rPr>
              <a:t>shape for the training data features and labels: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chemeClr val="bg1"/>
                </a:solidFill>
              </a:rPr>
              <a:t>((85807, 6, 8, 2048), (85807, 101</a:t>
            </a:r>
            <a:r>
              <a:rPr lang="en-US" sz="2400" i="1" dirty="0" smtClean="0">
                <a:solidFill>
                  <a:schemeClr val="bg1"/>
                </a:solidFill>
              </a:rPr>
              <a:t>)).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Data shape for the validation data features and labels: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chemeClr val="bg1"/>
                </a:solidFill>
              </a:rPr>
              <a:t>((7734, 6, 8, 2048), (7734, 101</a:t>
            </a:r>
            <a:r>
              <a:rPr lang="en-US" sz="2400" i="1" dirty="0" smtClean="0">
                <a:solidFill>
                  <a:schemeClr val="bg1"/>
                </a:solidFill>
              </a:rPr>
              <a:t>)).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Training the top part with a Dense layer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of </a:t>
            </a:r>
            <a:r>
              <a:rPr lang="en-US" sz="2400" dirty="0">
                <a:solidFill>
                  <a:schemeClr val="bg1"/>
                </a:solidFill>
              </a:rPr>
              <a:t>256 neurons, a Dropout layer 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with </a:t>
            </a:r>
            <a:r>
              <a:rPr lang="en-US" sz="2400" dirty="0">
                <a:solidFill>
                  <a:schemeClr val="bg1"/>
                </a:solidFill>
              </a:rPr>
              <a:t>0.5 probability, and a </a:t>
            </a:r>
            <a:r>
              <a:rPr lang="en-US" sz="2400" dirty="0" err="1">
                <a:solidFill>
                  <a:schemeClr val="bg1"/>
                </a:solidFill>
              </a:rPr>
              <a:t>softmax</a:t>
            </a:r>
            <a:r>
              <a:rPr lang="en-US" sz="2400" dirty="0">
                <a:solidFill>
                  <a:schemeClr val="bg1"/>
                </a:solidFill>
              </a:rPr>
              <a:t> layer: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rgbClr val="FFFF00"/>
                </a:solidFill>
              </a:rPr>
              <a:t>model = </a:t>
            </a:r>
            <a:r>
              <a:rPr lang="en-US" sz="2400" i="1" dirty="0" err="1">
                <a:solidFill>
                  <a:srgbClr val="FFFF00"/>
                </a:solidFill>
              </a:rPr>
              <a:t>models.Sequential</a:t>
            </a:r>
            <a:r>
              <a:rPr lang="en-US" sz="2400" i="1" dirty="0">
                <a:solidFill>
                  <a:srgbClr val="FFFF00"/>
                </a:solidFill>
              </a:rPr>
              <a:t>()</a:t>
            </a:r>
            <a:br>
              <a:rPr lang="en-US" sz="2400" i="1" dirty="0">
                <a:solidFill>
                  <a:srgbClr val="FFFF00"/>
                </a:solidFill>
              </a:rPr>
            </a:br>
            <a:r>
              <a:rPr lang="en-US" sz="2400" i="1" dirty="0" err="1">
                <a:solidFill>
                  <a:srgbClr val="FFFF00"/>
                </a:solidFill>
              </a:rPr>
              <a:t>model.add</a:t>
            </a:r>
            <a:r>
              <a:rPr lang="en-US" sz="2400" i="1" dirty="0">
                <a:solidFill>
                  <a:srgbClr val="FFFF00"/>
                </a:solidFill>
              </a:rPr>
              <a:t>(</a:t>
            </a:r>
            <a:r>
              <a:rPr lang="en-US" sz="2400" i="1" dirty="0" err="1">
                <a:solidFill>
                  <a:srgbClr val="FFFF00"/>
                </a:solidFill>
              </a:rPr>
              <a:t>layers.Dense</a:t>
            </a:r>
            <a:r>
              <a:rPr lang="en-US" sz="2400" i="1" dirty="0">
                <a:solidFill>
                  <a:srgbClr val="FFFF00"/>
                </a:solidFill>
              </a:rPr>
              <a:t>(256, activation=’</a:t>
            </a:r>
            <a:r>
              <a:rPr lang="en-US" sz="2400" i="1" dirty="0" err="1">
                <a:solidFill>
                  <a:srgbClr val="FFFF00"/>
                </a:solidFill>
              </a:rPr>
              <a:t>relu</a:t>
            </a:r>
            <a:r>
              <a:rPr lang="en-US" sz="2400" i="1" dirty="0">
                <a:solidFill>
                  <a:srgbClr val="FFFF00"/>
                </a:solidFill>
              </a:rPr>
              <a:t>’, </a:t>
            </a:r>
            <a:r>
              <a:rPr lang="en-US" sz="2400" i="1" dirty="0" err="1">
                <a:solidFill>
                  <a:srgbClr val="FFFF00"/>
                </a:solidFill>
              </a:rPr>
              <a:t>input_dim</a:t>
            </a:r>
            <a:r>
              <a:rPr lang="en-US" sz="2400" i="1" dirty="0">
                <a:solidFill>
                  <a:srgbClr val="FFFF00"/>
                </a:solidFill>
              </a:rPr>
              <a:t>=6 * 8 * 2048))</a:t>
            </a:r>
            <a:br>
              <a:rPr lang="en-US" sz="2400" i="1" dirty="0">
                <a:solidFill>
                  <a:srgbClr val="FFFF00"/>
                </a:solidFill>
              </a:rPr>
            </a:br>
            <a:r>
              <a:rPr lang="en-US" sz="2400" i="1" dirty="0" err="1">
                <a:solidFill>
                  <a:srgbClr val="FFFF00"/>
                </a:solidFill>
              </a:rPr>
              <a:t>model.add</a:t>
            </a:r>
            <a:r>
              <a:rPr lang="en-US" sz="2400" i="1" dirty="0">
                <a:solidFill>
                  <a:srgbClr val="FFFF00"/>
                </a:solidFill>
              </a:rPr>
              <a:t>(</a:t>
            </a:r>
            <a:r>
              <a:rPr lang="en-US" sz="2400" i="1" dirty="0" err="1">
                <a:solidFill>
                  <a:srgbClr val="FFFF00"/>
                </a:solidFill>
              </a:rPr>
              <a:t>layers.Dropout</a:t>
            </a:r>
            <a:r>
              <a:rPr lang="en-US" sz="2400" i="1" dirty="0">
                <a:solidFill>
                  <a:srgbClr val="FFFF00"/>
                </a:solidFill>
              </a:rPr>
              <a:t>(0.5))</a:t>
            </a:r>
            <a:br>
              <a:rPr lang="en-US" sz="2400" i="1" dirty="0">
                <a:solidFill>
                  <a:srgbClr val="FFFF00"/>
                </a:solidFill>
              </a:rPr>
            </a:br>
            <a:r>
              <a:rPr lang="en-US" sz="2400" i="1" dirty="0" err="1">
                <a:solidFill>
                  <a:srgbClr val="FFFF00"/>
                </a:solidFill>
              </a:rPr>
              <a:t>model.add</a:t>
            </a:r>
            <a:r>
              <a:rPr lang="en-US" sz="2400" i="1" dirty="0">
                <a:solidFill>
                  <a:srgbClr val="FFFF00"/>
                </a:solidFill>
              </a:rPr>
              <a:t>(</a:t>
            </a:r>
            <a:r>
              <a:rPr lang="en-US" sz="2400" i="1" dirty="0" err="1">
                <a:solidFill>
                  <a:srgbClr val="FFFF00"/>
                </a:solidFill>
              </a:rPr>
              <a:t>layers.Dense</a:t>
            </a:r>
            <a:r>
              <a:rPr lang="en-US" sz="2400" i="1" dirty="0">
                <a:solidFill>
                  <a:srgbClr val="FFFF00"/>
                </a:solidFill>
              </a:rPr>
              <a:t>(101, activation=’</a:t>
            </a:r>
            <a:r>
              <a:rPr lang="en-US" sz="2400" i="1" dirty="0" err="1">
                <a:solidFill>
                  <a:srgbClr val="FFFF00"/>
                </a:solidFill>
              </a:rPr>
              <a:t>softmax</a:t>
            </a:r>
            <a:r>
              <a:rPr lang="en-US" sz="2400" i="1" dirty="0" smtClean="0">
                <a:solidFill>
                  <a:srgbClr val="FFFF00"/>
                </a:solidFill>
              </a:rPr>
              <a:t>’))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Epoch size of 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0 </a:t>
            </a:r>
            <a:r>
              <a:rPr lang="en-US" sz="2400" dirty="0">
                <a:solidFill>
                  <a:schemeClr val="bg1"/>
                </a:solidFill>
              </a:rPr>
              <a:t>and batch size of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were used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sz="2400" i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6000" dirty="0" smtClean="0">
                <a:solidFill>
                  <a:srgbClr val="00B0F0"/>
                </a:solidFill>
                <a:latin typeface="Agency FB" pitchFamily="34" charset="0"/>
              </a:rPr>
              <a:t>A part of CNN code </a:t>
            </a:r>
            <a:endParaRPr lang="en-US" sz="60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340768"/>
            <a:ext cx="8219256" cy="551723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# Get all our test images.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images = </a:t>
            </a:r>
            <a:r>
              <a:rPr lang="en-US" dirty="0" err="1" smtClean="0">
                <a:solidFill>
                  <a:srgbClr val="FFFF00"/>
                </a:solidFill>
              </a:rPr>
              <a:t>glob.glob</a:t>
            </a:r>
            <a:r>
              <a:rPr lang="en-US" dirty="0" smtClean="0">
                <a:solidFill>
                  <a:srgbClr val="FFFF00"/>
                </a:solidFill>
              </a:rPr>
              <a:t>('./data/test/**/*.jpg')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for _ in range(</a:t>
            </a:r>
            <a:r>
              <a:rPr lang="en-US" dirty="0" err="1" smtClean="0">
                <a:solidFill>
                  <a:srgbClr val="FFFF00"/>
                </a:solidFill>
              </a:rPr>
              <a:t>nb_images</a:t>
            </a:r>
            <a:r>
              <a:rPr lang="en-US" dirty="0" smtClean="0">
                <a:solidFill>
                  <a:srgbClr val="FFFF0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print('-'*80)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# Get a random row.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sample = </a:t>
            </a:r>
            <a:r>
              <a:rPr lang="en-US" dirty="0" err="1" smtClean="0">
                <a:solidFill>
                  <a:srgbClr val="FFFF00"/>
                </a:solidFill>
              </a:rPr>
              <a:t>random.randint</a:t>
            </a:r>
            <a:r>
              <a:rPr lang="en-US" dirty="0" smtClean="0">
                <a:solidFill>
                  <a:srgbClr val="FFFF00"/>
                </a:solidFill>
              </a:rPr>
              <a:t>(0, </a:t>
            </a:r>
            <a:r>
              <a:rPr lang="en-US" dirty="0" err="1" smtClean="0">
                <a:solidFill>
                  <a:srgbClr val="FFFF00"/>
                </a:solidFill>
              </a:rPr>
              <a:t>len</a:t>
            </a:r>
            <a:r>
              <a:rPr lang="en-US" dirty="0" smtClean="0">
                <a:solidFill>
                  <a:srgbClr val="FFFF00"/>
                </a:solidFill>
              </a:rPr>
              <a:t>(images) - 1)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image = images[sample]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# Turn the image into an array.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print(image)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</a:t>
            </a:r>
            <a:r>
              <a:rPr lang="en-US" dirty="0" err="1" smtClean="0">
                <a:solidFill>
                  <a:srgbClr val="FFFF00"/>
                </a:solidFill>
              </a:rPr>
              <a:t>image_arr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process_image</a:t>
            </a:r>
            <a:r>
              <a:rPr lang="en-US" dirty="0" smtClean="0">
                <a:solidFill>
                  <a:srgbClr val="FFFF00"/>
                </a:solidFill>
              </a:rPr>
              <a:t>(image, (299, 299, 3))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</a:t>
            </a:r>
            <a:r>
              <a:rPr lang="en-US" dirty="0" err="1" smtClean="0">
                <a:solidFill>
                  <a:srgbClr val="FFFF00"/>
                </a:solidFill>
              </a:rPr>
              <a:t>image_arr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np.expand_dims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image_arr</a:t>
            </a:r>
            <a:r>
              <a:rPr lang="en-US" dirty="0" smtClean="0">
                <a:solidFill>
                  <a:srgbClr val="FFFF00"/>
                </a:solidFill>
              </a:rPr>
              <a:t>, axis=0)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# Predict.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predictions = </a:t>
            </a:r>
            <a:r>
              <a:rPr lang="en-US" dirty="0" err="1" smtClean="0">
                <a:solidFill>
                  <a:srgbClr val="FFFF00"/>
                </a:solidFill>
              </a:rPr>
              <a:t>model.predict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image_arr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Agency FB" pitchFamily="34" charset="0"/>
              </a:rPr>
              <a:t>Accuracy and loss graphs for training and validation data: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1_TREjM_6X4AOGd6Hb8HgS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916832"/>
            <a:ext cx="9088728" cy="30693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551723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gency FB" pitchFamily="34" charset="0"/>
              </a:rPr>
              <a:t>The main objective here is to train the dense </a:t>
            </a:r>
            <a:r>
              <a:rPr lang="en-US" sz="3600" dirty="0" smtClean="0">
                <a:latin typeface="Agency FB" pitchFamily="34" charset="0"/>
              </a:rPr>
              <a:t>layer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5" name="Picture 4" descr="NIELIT-Calicut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71951" y="5661248"/>
            <a:ext cx="1672049" cy="1672049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smtClean="0">
                <a:solidFill>
                  <a:srgbClr val="00B0F0"/>
                </a:solidFill>
                <a:latin typeface="Agency FB" pitchFamily="34" charset="0"/>
              </a:rPr>
              <a:t>RNN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8229600" cy="547260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The output </a:t>
            </a:r>
            <a:r>
              <a:rPr lang="en-US" sz="2800" b="1" dirty="0">
                <a:solidFill>
                  <a:schemeClr val="bg1"/>
                </a:solidFill>
              </a:rPr>
              <a:t>from previous step are fed as input to the current step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main and most important feature of RNN is </a:t>
            </a:r>
            <a:r>
              <a:rPr lang="en-US" sz="2800" b="1" dirty="0">
                <a:solidFill>
                  <a:schemeClr val="bg1"/>
                </a:solidFill>
              </a:rPr>
              <a:t>Hidden state</a:t>
            </a:r>
            <a:r>
              <a:rPr lang="en-US" sz="2800" dirty="0">
                <a:solidFill>
                  <a:schemeClr val="bg1"/>
                </a:solidFill>
              </a:rPr>
              <a:t>, which remembers some information about a sequence.</a:t>
            </a:r>
          </a:p>
        </p:txBody>
      </p:sp>
      <p:pic>
        <p:nvPicPr>
          <p:cNvPr id="4" name="Picture 3" descr="1_6xj691fPWf3S-mWUCbxSJg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573016"/>
            <a:ext cx="3672408" cy="2867672"/>
          </a:xfrm>
          <a:prstGeom prst="rect">
            <a:avLst/>
          </a:prstGeom>
        </p:spPr>
      </p:pic>
      <p:pic>
        <p:nvPicPr>
          <p:cNvPr id="5" name="Picture 4" descr="bpt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6777" y="3501008"/>
            <a:ext cx="4877223" cy="2808312"/>
          </a:xfrm>
          <a:prstGeom prst="rect">
            <a:avLst/>
          </a:prstGeom>
        </p:spPr>
      </p:pic>
      <p:pic>
        <p:nvPicPr>
          <p:cNvPr id="6" name="Picture 5" descr="NIELIT-Calicu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387423"/>
            <a:ext cx="1728192" cy="1728192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B0F0"/>
                </a:solidFill>
              </a:rPr>
              <a:t>    </a:t>
            </a:r>
            <a:r>
              <a:rPr lang="en-US" sz="6000" b="1" dirty="0" smtClean="0">
                <a:solidFill>
                  <a:srgbClr val="00B0F0"/>
                </a:solidFill>
                <a:latin typeface="Agency FB" pitchFamily="34" charset="0"/>
              </a:rPr>
              <a:t>Custom </a:t>
            </a:r>
            <a:r>
              <a:rPr lang="en-US" sz="6000" b="1" dirty="0">
                <a:solidFill>
                  <a:srgbClr val="00B0F0"/>
                </a:solidFill>
                <a:latin typeface="Agency FB" pitchFamily="34" charset="0"/>
              </a:rPr>
              <a:t>RNN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 fixed sequence length (80) is used.</a:t>
            </a:r>
          </a:p>
          <a:p>
            <a:r>
              <a:rPr lang="en-US" sz="3000" dirty="0">
                <a:solidFill>
                  <a:schemeClr val="bg1"/>
                </a:solidFill>
              </a:rPr>
              <a:t>Sequences are extracted </a:t>
            </a:r>
            <a:endParaRPr lang="en-US" sz="3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   equally </a:t>
            </a:r>
            <a:r>
              <a:rPr lang="en-US" sz="3000" dirty="0">
                <a:solidFill>
                  <a:schemeClr val="bg1"/>
                </a:solidFill>
              </a:rPr>
              <a:t>distanced.</a:t>
            </a:r>
          </a:p>
          <a:p>
            <a:r>
              <a:rPr lang="en-US" sz="3000" dirty="0">
                <a:solidFill>
                  <a:schemeClr val="bg1"/>
                </a:solidFill>
              </a:rPr>
              <a:t>Each image is first fed into the </a:t>
            </a:r>
            <a:endParaRPr lang="en-US" sz="3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   CNN </a:t>
            </a:r>
            <a:r>
              <a:rPr lang="en-US" sz="3000" dirty="0">
                <a:solidFill>
                  <a:schemeClr val="bg1"/>
                </a:solidFill>
              </a:rPr>
              <a:t>to have the feature </a:t>
            </a:r>
            <a:endParaRPr lang="en-US" sz="3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   length </a:t>
            </a:r>
            <a:r>
              <a:rPr lang="en-US" sz="3000" dirty="0">
                <a:solidFill>
                  <a:schemeClr val="bg1"/>
                </a:solidFill>
              </a:rPr>
              <a:t>of 256</a:t>
            </a:r>
            <a:r>
              <a:rPr lang="en-US" sz="30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Data shape for the training data features and labels: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i="1" dirty="0">
                <a:solidFill>
                  <a:schemeClr val="bg1"/>
                </a:solidFill>
              </a:rPr>
              <a:t>((11283, 80, 256), (11283, 101))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Data shape for the validation data features and labels: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i="1" dirty="0">
                <a:solidFill>
                  <a:schemeClr val="bg1"/>
                </a:solidFill>
              </a:rPr>
              <a:t>((1008, 80, 256), (1008, 101))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60648"/>
            <a:ext cx="4762872" cy="562074"/>
          </a:xfrm>
        </p:spPr>
        <p:txBody>
          <a:bodyPr>
            <a:noAutofit/>
          </a:bodyPr>
          <a:lstStyle/>
          <a:p>
            <a:pPr algn="l"/>
            <a:r>
              <a:rPr lang="en-IN" sz="6000" dirty="0" smtClean="0">
                <a:solidFill>
                  <a:srgbClr val="00B0F0"/>
                </a:solidFill>
                <a:latin typeface="Agency FB" pitchFamily="34" charset="0"/>
              </a:rPr>
              <a:t>Architecture</a:t>
            </a:r>
            <a:endParaRPr lang="en-US" sz="60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Architecture has an LSTM of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200 </a:t>
            </a:r>
            <a:r>
              <a:rPr lang="en-US" dirty="0">
                <a:solidFill>
                  <a:schemeClr val="bg1"/>
                </a:solidFill>
              </a:rPr>
              <a:t>neurons and a </a:t>
            </a:r>
            <a:r>
              <a:rPr lang="en-US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 layer: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rgbClr val="FFFF00"/>
                </a:solidFill>
              </a:rPr>
              <a:t>model = Sequential()</a:t>
            </a:r>
            <a:br>
              <a:rPr lang="en-US" i="1" dirty="0">
                <a:solidFill>
                  <a:srgbClr val="FFFF00"/>
                </a:solidFill>
              </a:rPr>
            </a:br>
            <a:r>
              <a:rPr lang="en-US" i="1" dirty="0" err="1">
                <a:solidFill>
                  <a:srgbClr val="FFFF00"/>
                </a:solidFill>
              </a:rPr>
              <a:t>model.add</a:t>
            </a:r>
            <a:r>
              <a:rPr lang="en-US" i="1" dirty="0">
                <a:solidFill>
                  <a:srgbClr val="FFFF00"/>
                </a:solidFill>
              </a:rPr>
              <a:t>(LSTM(200, </a:t>
            </a:r>
            <a:r>
              <a:rPr lang="en-US" i="1" dirty="0" err="1">
                <a:solidFill>
                  <a:srgbClr val="FFFF00"/>
                </a:solidFill>
              </a:rPr>
              <a:t>input_shape</a:t>
            </a:r>
            <a:r>
              <a:rPr lang="en-US" i="1" dirty="0">
                <a:solidFill>
                  <a:srgbClr val="FFFF00"/>
                </a:solidFill>
              </a:rPr>
              <a:t>=(80, 256)))</a:t>
            </a:r>
            <a:br>
              <a:rPr lang="en-US" i="1" dirty="0">
                <a:solidFill>
                  <a:srgbClr val="FFFF00"/>
                </a:solidFill>
              </a:rPr>
            </a:br>
            <a:r>
              <a:rPr lang="en-US" i="1" dirty="0" err="1">
                <a:solidFill>
                  <a:srgbClr val="FFFF00"/>
                </a:solidFill>
              </a:rPr>
              <a:t>model.add</a:t>
            </a:r>
            <a:r>
              <a:rPr lang="en-US" i="1" dirty="0">
                <a:solidFill>
                  <a:srgbClr val="FFFF00"/>
                </a:solidFill>
              </a:rPr>
              <a:t>(Dense(101, activation=’</a:t>
            </a:r>
            <a:r>
              <a:rPr lang="en-US" i="1" dirty="0" err="1">
                <a:solidFill>
                  <a:srgbClr val="FFFF00"/>
                </a:solidFill>
              </a:rPr>
              <a:t>softmax</a:t>
            </a:r>
            <a:r>
              <a:rPr lang="en-US" i="1" dirty="0">
                <a:solidFill>
                  <a:srgbClr val="FFFF00"/>
                </a:solidFill>
              </a:rPr>
              <a:t>’))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network can learn the </a:t>
            </a:r>
            <a:r>
              <a:rPr lang="en-US" dirty="0" err="1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bg1"/>
                </a:solidFill>
              </a:rPr>
              <a:t> features from the training set very easily so there is no need to add more layers and further complicate the architecture.</a:t>
            </a:r>
          </a:p>
          <a:p>
            <a:r>
              <a:rPr lang="en-US" dirty="0">
                <a:solidFill>
                  <a:schemeClr val="bg1"/>
                </a:solidFill>
              </a:rPr>
              <a:t>Epoch size of 30 and batch size of 64 were used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355160" cy="634082"/>
          </a:xfrm>
        </p:spPr>
        <p:txBody>
          <a:bodyPr>
            <a:noAutofit/>
          </a:bodyPr>
          <a:lstStyle/>
          <a:p>
            <a:pPr algn="l"/>
            <a:r>
              <a:rPr lang="en-IN" sz="4800" dirty="0" smtClean="0">
                <a:solidFill>
                  <a:srgbClr val="00B0F0"/>
                </a:solidFill>
                <a:latin typeface="Agency FB" pitchFamily="34" charset="0"/>
              </a:rPr>
              <a:t>A part of RNN code</a:t>
            </a:r>
            <a:endParaRPr lang="en-US" sz="48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579296" cy="61653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smtClean="0">
                <a:solidFill>
                  <a:srgbClr val="FFFF00"/>
                </a:solidFill>
              </a:rPr>
              <a:t>RNN(</a:t>
            </a:r>
            <a:r>
              <a:rPr lang="en-US" sz="1600" dirty="0" err="1" smtClean="0">
                <a:solidFill>
                  <a:srgbClr val="FFFF00"/>
                </a:solidFill>
              </a:rPr>
              <a:t>nn.Module</a:t>
            </a:r>
            <a:r>
              <a:rPr lang="en-US" sz="1600" dirty="0" smtClean="0">
                <a:solidFill>
                  <a:srgbClr val="FFFF00"/>
                </a:solidFill>
              </a:rPr>
              <a:t>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def __init__(self, </a:t>
            </a:r>
            <a:r>
              <a:rPr lang="en-US" sz="1600" dirty="0" err="1" smtClean="0">
                <a:solidFill>
                  <a:srgbClr val="FFFF00"/>
                </a:solidFill>
              </a:rPr>
              <a:t>input_size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hidden_size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output_size</a:t>
            </a:r>
            <a:r>
              <a:rPr lang="en-US" sz="1600" dirty="0" smtClean="0">
                <a:solidFill>
                  <a:srgbClr val="FFFF00"/>
                </a:solidFill>
              </a:rPr>
              <a:t>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super(RNN, self).__init__()</a:t>
            </a:r>
          </a:p>
          <a:p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</a:t>
            </a:r>
            <a:r>
              <a:rPr lang="en-US" sz="1600" dirty="0" err="1" smtClean="0">
                <a:solidFill>
                  <a:srgbClr val="FFFF00"/>
                </a:solidFill>
              </a:rPr>
              <a:t>self.hidden_size</a:t>
            </a:r>
            <a:r>
              <a:rPr lang="en-US" sz="1600" dirty="0" smtClean="0">
                <a:solidFill>
                  <a:srgbClr val="FFFF00"/>
                </a:solidFill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</a:rPr>
              <a:t>hidden_size</a:t>
            </a:r>
            <a:endParaRPr lang="en-US" sz="1600" dirty="0" smtClean="0">
              <a:solidFill>
                <a:srgbClr val="FFFF00"/>
              </a:solidFill>
            </a:endParaRPr>
          </a:p>
          <a:p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self.i2h = </a:t>
            </a:r>
            <a:r>
              <a:rPr lang="en-US" sz="1600" dirty="0" err="1" smtClean="0">
                <a:solidFill>
                  <a:srgbClr val="FFFF00"/>
                </a:solidFill>
              </a:rPr>
              <a:t>nn.Linear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input_size</a:t>
            </a:r>
            <a:r>
              <a:rPr lang="en-US" sz="1600" dirty="0" smtClean="0">
                <a:solidFill>
                  <a:srgbClr val="FFFF00"/>
                </a:solidFill>
              </a:rPr>
              <a:t> + </a:t>
            </a:r>
            <a:r>
              <a:rPr lang="en-US" sz="1600" dirty="0" err="1" smtClean="0">
                <a:solidFill>
                  <a:srgbClr val="FFFF00"/>
                </a:solidFill>
              </a:rPr>
              <a:t>hidden_size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hidden_size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self.i2o = </a:t>
            </a:r>
            <a:r>
              <a:rPr lang="en-US" sz="1600" dirty="0" err="1" smtClean="0">
                <a:solidFill>
                  <a:srgbClr val="FFFF00"/>
                </a:solidFill>
              </a:rPr>
              <a:t>nn.Linear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input_size</a:t>
            </a:r>
            <a:r>
              <a:rPr lang="en-US" sz="1600" dirty="0" smtClean="0">
                <a:solidFill>
                  <a:srgbClr val="FFFF00"/>
                </a:solidFill>
              </a:rPr>
              <a:t> + </a:t>
            </a:r>
            <a:r>
              <a:rPr lang="en-US" sz="1600" dirty="0" err="1" smtClean="0">
                <a:solidFill>
                  <a:srgbClr val="FFFF00"/>
                </a:solidFill>
              </a:rPr>
              <a:t>hidden_size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output_size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</a:t>
            </a:r>
            <a:r>
              <a:rPr lang="en-US" sz="1600" dirty="0" err="1" smtClean="0">
                <a:solidFill>
                  <a:srgbClr val="FFFF00"/>
                </a:solidFill>
              </a:rPr>
              <a:t>self.softmax</a:t>
            </a:r>
            <a:r>
              <a:rPr lang="en-US" sz="1600" dirty="0" smtClean="0">
                <a:solidFill>
                  <a:srgbClr val="FFFF00"/>
                </a:solidFill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</a:rPr>
              <a:t>nn.LogSoftmax</a:t>
            </a:r>
            <a:r>
              <a:rPr lang="en-US" sz="1600" dirty="0" smtClean="0">
                <a:solidFill>
                  <a:srgbClr val="FFFF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# </a:t>
            </a:r>
            <a:r>
              <a:rPr lang="en-US" sz="1600" dirty="0" err="1" smtClean="0">
                <a:solidFill>
                  <a:srgbClr val="FFFF00"/>
                </a:solidFill>
              </a:rPr>
              <a:t>self.softmax</a:t>
            </a:r>
            <a:r>
              <a:rPr lang="en-US" sz="1600" dirty="0" smtClean="0">
                <a:solidFill>
                  <a:srgbClr val="FFFF00"/>
                </a:solidFill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</a:rPr>
              <a:t>nn.LogSoftmax</a:t>
            </a:r>
            <a:r>
              <a:rPr lang="en-US" sz="1600" dirty="0" smtClean="0">
                <a:solidFill>
                  <a:srgbClr val="FFFF00"/>
                </a:solidFill>
              </a:rPr>
              <a:t>(dim=1)</a:t>
            </a:r>
          </a:p>
          <a:p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def forward(self, input, hidden):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combined = torch.cat((input, hidden), 1) # combined 57+128=185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hidden = self.i2h(combined) # hidden = (1,128)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output = self.i2o(combined) # output = (1,18)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output = </a:t>
            </a:r>
            <a:r>
              <a:rPr lang="en-US" sz="1600" dirty="0" err="1" smtClean="0">
                <a:solidFill>
                  <a:srgbClr val="FFFF00"/>
                </a:solidFill>
              </a:rPr>
              <a:t>self.softmax</a:t>
            </a:r>
            <a:r>
              <a:rPr lang="en-US" sz="1600" dirty="0" smtClean="0">
                <a:solidFill>
                  <a:srgbClr val="FFFF00"/>
                </a:solidFill>
              </a:rPr>
              <a:t>(output)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return output, hidden</a:t>
            </a:r>
          </a:p>
          <a:p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def </a:t>
            </a:r>
            <a:r>
              <a:rPr lang="en-US" sz="1600" dirty="0" err="1" smtClean="0">
                <a:solidFill>
                  <a:srgbClr val="FFFF00"/>
                </a:solidFill>
              </a:rPr>
              <a:t>initHidden</a:t>
            </a:r>
            <a:r>
              <a:rPr lang="en-US" sz="1600" dirty="0" smtClean="0">
                <a:solidFill>
                  <a:srgbClr val="FFFF00"/>
                </a:solidFill>
              </a:rPr>
              <a:t>(self):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return Variable(</a:t>
            </a:r>
            <a:r>
              <a:rPr lang="en-US" sz="1600" dirty="0" err="1" smtClean="0">
                <a:solidFill>
                  <a:srgbClr val="FFFF00"/>
                </a:solidFill>
              </a:rPr>
              <a:t>torch.zeros</a:t>
            </a:r>
            <a:r>
              <a:rPr lang="en-US" sz="1600" dirty="0" smtClean="0">
                <a:solidFill>
                  <a:srgbClr val="FFFF00"/>
                </a:solidFill>
              </a:rPr>
              <a:t>(1, </a:t>
            </a:r>
            <a:r>
              <a:rPr lang="en-US" sz="1600" dirty="0" err="1" smtClean="0">
                <a:solidFill>
                  <a:srgbClr val="FFFF00"/>
                </a:solidFill>
              </a:rPr>
              <a:t>self.hidden_size</a:t>
            </a:r>
            <a:r>
              <a:rPr lang="en-US" sz="1600" dirty="0" smtClean="0">
                <a:solidFill>
                  <a:srgbClr val="FFFF00"/>
                </a:solidFill>
              </a:rPr>
              <a:t>)).</a:t>
            </a:r>
            <a:r>
              <a:rPr lang="en-US" sz="1600" dirty="0" err="1" smtClean="0">
                <a:solidFill>
                  <a:srgbClr val="FFFF00"/>
                </a:solidFill>
              </a:rPr>
              <a:t>cuda</a:t>
            </a:r>
            <a:r>
              <a:rPr lang="en-US" sz="1600" dirty="0" smtClean="0">
                <a:solidFill>
                  <a:srgbClr val="FFFF00"/>
                </a:solidFill>
              </a:rPr>
              <a:t>()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gency FB" pitchFamily="34" charset="0"/>
              </a:rPr>
              <a:t>Accuracy and loss graphs for training and validation data: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1_iXzz5EJcTiGlWgbk04FTB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556792"/>
            <a:ext cx="8464113" cy="34563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584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network could achieve 100% accuracy for the training set very quickly but got stuck at around 72% — 73% for the validation set.</a:t>
            </a:r>
          </a:p>
        </p:txBody>
      </p:sp>
      <p:pic>
        <p:nvPicPr>
          <p:cNvPr id="5" name="Picture 4" descr="NIELIT-Calicu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5967" y="5805264"/>
            <a:ext cx="1528033" cy="1528033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Agency FB" pitchFamily="34" charset="0"/>
              </a:rPr>
              <a:t>Convolution </a:t>
            </a:r>
            <a:r>
              <a:rPr lang="en-US" sz="4800" dirty="0">
                <a:solidFill>
                  <a:srgbClr val="00B0F0"/>
                </a:solidFill>
                <a:latin typeface="Agency FB" pitchFamily="34" charset="0"/>
              </a:rPr>
              <a:t>Recurrent Neural Network (CRNN)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CNN+RNN = CRNN model is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a pair of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CNN encoder and RNN decoder.</a:t>
            </a:r>
          </a:p>
        </p:txBody>
      </p:sp>
      <p:pic>
        <p:nvPicPr>
          <p:cNvPr id="1026" name="Picture 2" descr="(a) The general architecture of CRNN based image sequence classifier. (b) The integration of CNN unit with LSTM unit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140968"/>
            <a:ext cx="6336704" cy="3532234"/>
          </a:xfrm>
          <a:prstGeom prst="rect">
            <a:avLst/>
          </a:prstGeom>
          <a:noFill/>
        </p:spPr>
      </p:pic>
      <p:pic>
        <p:nvPicPr>
          <p:cNvPr id="6" name="Picture 5" descr="NIELIT-Calicut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5967" y="5661248"/>
            <a:ext cx="1528033" cy="1528033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778098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B0F0"/>
                </a:solidFill>
                <a:latin typeface="Agency FB" pitchFamily="34" charset="0"/>
              </a:rPr>
              <a:t> CNN + RNN </a:t>
            </a:r>
            <a:r>
              <a:rPr lang="en-US" sz="6000" b="1" dirty="0" smtClean="0">
                <a:solidFill>
                  <a:srgbClr val="00B0F0"/>
                </a:solidFill>
                <a:latin typeface="Agency FB" pitchFamily="34" charset="0"/>
              </a:rPr>
              <a:t>= CRNN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The CRNN model is a pair </a:t>
            </a:r>
            <a:r>
              <a:rPr lang="en-US" sz="2400" dirty="0" smtClean="0">
                <a:solidFill>
                  <a:schemeClr val="bg1"/>
                </a:solidFill>
              </a:rPr>
              <a:t>of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CNN encoder and RNN </a:t>
            </a:r>
            <a:r>
              <a:rPr lang="en-US" sz="2400" dirty="0" smtClean="0">
                <a:solidFill>
                  <a:schemeClr val="bg1"/>
                </a:solidFill>
              </a:rPr>
              <a:t>decoder.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[encoder]</a:t>
            </a:r>
            <a:r>
              <a:rPr lang="en-US" sz="2400" dirty="0">
                <a:solidFill>
                  <a:schemeClr val="bg1"/>
                </a:solidFill>
              </a:rPr>
              <a:t> A 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CNN</a:t>
            </a:r>
            <a:r>
              <a:rPr lang="en-US" sz="2400" dirty="0">
                <a:solidFill>
                  <a:schemeClr val="bg1"/>
                </a:solidFill>
              </a:rPr>
              <a:t> function encodes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(</a:t>
            </a:r>
            <a:r>
              <a:rPr lang="en-US" sz="2400" dirty="0">
                <a:solidFill>
                  <a:schemeClr val="bg1"/>
                </a:solidFill>
              </a:rPr>
              <a:t>meaning compressing dimension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>
                <a:solidFill>
                  <a:schemeClr val="bg1"/>
                </a:solidFill>
              </a:rPr>
              <a:t>every 2D image </a:t>
            </a:r>
            <a:r>
              <a:rPr lang="en-US" sz="2400" b="1" dirty="0">
                <a:solidFill>
                  <a:schemeClr val="bg1"/>
                </a:solidFill>
              </a:rPr>
              <a:t>x(t)</a:t>
            </a:r>
            <a:r>
              <a:rPr lang="en-US" sz="2400" dirty="0">
                <a:solidFill>
                  <a:schemeClr val="bg1"/>
                </a:solidFill>
              </a:rPr>
              <a:t> into a 1D vector </a:t>
            </a:r>
            <a:r>
              <a:rPr lang="en-US" sz="2400" b="1" dirty="0">
                <a:solidFill>
                  <a:schemeClr val="bg1"/>
                </a:solidFill>
              </a:rPr>
              <a:t>z(t)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by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 err="1" smtClean="0">
                <a:solidFill>
                  <a:srgbClr val="FFFF00"/>
                </a:solidFill>
              </a:rPr>
              <a:t>fcnn</a:t>
            </a:r>
            <a:r>
              <a:rPr lang="en-US" sz="2400" dirty="0" smtClean="0">
                <a:solidFill>
                  <a:srgbClr val="FFFF00"/>
                </a:solidFill>
              </a:rPr>
              <a:t>[x(t)]=z(t).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[decoder]</a:t>
            </a:r>
            <a:r>
              <a:rPr lang="en-US" sz="2400" dirty="0">
                <a:solidFill>
                  <a:schemeClr val="bg1"/>
                </a:solidFill>
              </a:rPr>
              <a:t> A 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RNN</a:t>
            </a:r>
            <a:r>
              <a:rPr lang="en-US" sz="2400" dirty="0">
                <a:solidFill>
                  <a:schemeClr val="bg1"/>
                </a:solidFill>
              </a:rPr>
              <a:t> receives a sequence input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vectors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b="1" dirty="0">
                <a:solidFill>
                  <a:schemeClr val="bg1"/>
                </a:solidFill>
              </a:rPr>
              <a:t>z(t)</a:t>
            </a:r>
            <a:r>
              <a:rPr lang="en-US" sz="2400" dirty="0">
                <a:solidFill>
                  <a:schemeClr val="bg1"/>
                </a:solidFill>
              </a:rPr>
              <a:t> from the CNN encoder and outputs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another </a:t>
            </a:r>
            <a:r>
              <a:rPr lang="en-US" sz="2400" dirty="0">
                <a:solidFill>
                  <a:schemeClr val="bg1"/>
                </a:solidFill>
              </a:rPr>
              <a:t>1D sequence </a:t>
            </a:r>
            <a:r>
              <a:rPr lang="en-US" sz="2400" b="1" dirty="0">
                <a:solidFill>
                  <a:schemeClr val="bg1"/>
                </a:solidFill>
              </a:rPr>
              <a:t>h(t</a:t>
            </a:r>
            <a:r>
              <a:rPr lang="en-US" sz="2400" b="1" dirty="0" smtClean="0">
                <a:solidFill>
                  <a:schemeClr val="bg1"/>
                </a:solidFill>
              </a:rPr>
              <a:t>)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A final fully-connected neural net is concatenated at the end for categorical predictions.</a:t>
            </a: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 video shot in </a:t>
            </a:r>
            <a:r>
              <a:rPr lang="en-IN" dirty="0" err="1" smtClean="0">
                <a:solidFill>
                  <a:schemeClr val="bg1"/>
                </a:solidFill>
              </a:rPr>
              <a:t>Kaziranga</a:t>
            </a:r>
            <a:r>
              <a:rPr lang="en-IN" dirty="0" smtClean="0">
                <a:solidFill>
                  <a:schemeClr val="bg1"/>
                </a:solidFill>
              </a:rPr>
              <a:t>, Assa</a:t>
            </a:r>
            <a:r>
              <a:rPr lang="en-IN" dirty="0">
                <a:solidFill>
                  <a:schemeClr val="bg1"/>
                </a:solidFill>
              </a:rPr>
              <a:t>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el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216094"/>
            <a:ext cx="8568952" cy="5508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raw.githubusercontent.com/HHTseng/video-classification/master/fig/CRN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7651" name="Picture 3" descr="C:\Users\LENOVO\frame1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293096"/>
            <a:ext cx="1979712" cy="1656184"/>
          </a:xfrm>
          <a:prstGeom prst="rect">
            <a:avLst/>
          </a:prstGeom>
          <a:noFill/>
        </p:spPr>
      </p:pic>
      <p:pic>
        <p:nvPicPr>
          <p:cNvPr id="27652" name="Picture 4" descr="C:\Users\LENOVO\frame2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356992"/>
            <a:ext cx="2088232" cy="1615680"/>
          </a:xfrm>
          <a:prstGeom prst="rect">
            <a:avLst/>
          </a:prstGeom>
          <a:noFill/>
        </p:spPr>
      </p:pic>
      <p:pic>
        <p:nvPicPr>
          <p:cNvPr id="27653" name="Picture 5" descr="C:\Users\LENOVO\frame1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2276872"/>
            <a:ext cx="2160240" cy="1807296"/>
          </a:xfrm>
          <a:prstGeom prst="rect">
            <a:avLst/>
          </a:prstGeom>
          <a:noFill/>
        </p:spPr>
      </p:pic>
      <p:pic>
        <p:nvPicPr>
          <p:cNvPr id="27654" name="Picture 6" descr="C:\Users\LENOVO\frame3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92" y="1340768"/>
            <a:ext cx="2232248" cy="1728192"/>
          </a:xfrm>
          <a:prstGeom prst="rect">
            <a:avLst/>
          </a:prstGeom>
          <a:noFill/>
        </p:spPr>
      </p:pic>
      <p:pic>
        <p:nvPicPr>
          <p:cNvPr id="27655" name="Picture 7" descr="C:\Users\LENOVO\frame3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2160" y="404664"/>
            <a:ext cx="1944216" cy="18002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652120" y="692696"/>
            <a:ext cx="3600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NIELIT-Calicut-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6600" dirty="0" smtClean="0">
                <a:solidFill>
                  <a:srgbClr val="00B0F0"/>
                </a:solidFill>
                <a:latin typeface="Agency FB" pitchFamily="34" charset="0"/>
              </a:rPr>
              <a:t>What’s in CRNN?</a:t>
            </a:r>
            <a:endParaRPr lang="en-US" sz="66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CRNN, CNNs are able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to extract high level features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that are invariant local variations.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RNNs enables the networks to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take temporal aggregation of extracted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features.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CRNN have shown excellent performance in for document classification and extended to use audio detection and music emotion recognition.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83152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rgbClr val="00B0F0"/>
                </a:solidFill>
                <a:latin typeface="Agency FB" pitchFamily="34" charset="0"/>
              </a:rPr>
              <a:t>What did we get to know with this project attempt?</a:t>
            </a:r>
            <a:endParaRPr lang="en-US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Accuracy values for the attempted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solutions </a:t>
            </a:r>
            <a:r>
              <a:rPr lang="en-US" sz="2800" dirty="0">
                <a:solidFill>
                  <a:schemeClr val="bg1"/>
                </a:solidFill>
              </a:rPr>
              <a:t>with regards to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UCF101 </a:t>
            </a:r>
            <a:r>
              <a:rPr lang="en-US" sz="2800" dirty="0">
                <a:solidFill>
                  <a:schemeClr val="bg1"/>
                </a:solidFill>
              </a:rPr>
              <a:t>dataset are around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70–75%.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CNN </a:t>
            </a:r>
            <a:r>
              <a:rPr lang="en-US" sz="2800" dirty="0">
                <a:solidFill>
                  <a:schemeClr val="bg1"/>
                </a:solidFill>
              </a:rPr>
              <a:t>is suitable for spatial data such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as images &amp; </a:t>
            </a:r>
            <a:r>
              <a:rPr lang="en-US" sz="2800" dirty="0">
                <a:solidFill>
                  <a:schemeClr val="bg1"/>
                </a:solidFill>
              </a:rPr>
              <a:t>RNN is suitable for temporal data,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also </a:t>
            </a:r>
            <a:r>
              <a:rPr lang="en-US" sz="2800" dirty="0">
                <a:solidFill>
                  <a:schemeClr val="bg1"/>
                </a:solidFill>
              </a:rPr>
              <a:t>called sequential data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CNN is considered to be more powerful than </a:t>
            </a:r>
            <a:r>
              <a:rPr lang="en-US" sz="2800" dirty="0" smtClean="0">
                <a:solidFill>
                  <a:schemeClr val="bg1"/>
                </a:solidFill>
              </a:rPr>
              <a:t>RNN because </a:t>
            </a:r>
            <a:r>
              <a:rPr lang="en-US" sz="2800" dirty="0">
                <a:solidFill>
                  <a:schemeClr val="bg1"/>
                </a:solidFill>
              </a:rPr>
              <a:t>RNN includes less feature </a:t>
            </a:r>
            <a:r>
              <a:rPr lang="en-US" sz="2800" dirty="0" smtClean="0">
                <a:solidFill>
                  <a:schemeClr val="bg1"/>
                </a:solidFill>
              </a:rPr>
              <a:t>compatibility.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284984"/>
            <a:ext cx="518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>
                <a:solidFill>
                  <a:srgbClr val="00B0F0"/>
                </a:solidFill>
                <a:latin typeface="Agency FB" pitchFamily="34" charset="0"/>
              </a:rPr>
              <a:t>Thank You</a:t>
            </a:r>
            <a:endParaRPr lang="en-US" sz="9600" dirty="0">
              <a:solidFill>
                <a:srgbClr val="00B0F0"/>
              </a:solidFill>
              <a:latin typeface="Agency FB" pitchFamily="34" charset="0"/>
            </a:endParaRPr>
          </a:p>
        </p:txBody>
      </p:sp>
      <p:pic>
        <p:nvPicPr>
          <p:cNvPr id="3" name="Picture 2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706090"/>
          </a:xfrm>
        </p:spPr>
        <p:txBody>
          <a:bodyPr>
            <a:noAutofit/>
          </a:bodyPr>
          <a:lstStyle/>
          <a:p>
            <a:r>
              <a:rPr lang="en-IN" sz="6000" dirty="0" smtClean="0">
                <a:solidFill>
                  <a:srgbClr val="00B0F0"/>
                </a:solidFill>
                <a:latin typeface="Agency FB" pitchFamily="34" charset="0"/>
              </a:rPr>
              <a:t>Introduction</a:t>
            </a:r>
            <a:endParaRPr lang="en-US" sz="60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07342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bg1"/>
                </a:solidFill>
              </a:rPr>
              <a:t>Problem Statement: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      Video classification with 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 CNN, RNN &amp; CRNN.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bg1"/>
                </a:solidFill>
              </a:rPr>
              <a:t> Solution Methodology.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1. Extraction of image frames from videos.         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2. Training the top layer of an Inception v3 CNN 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  with the input images.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3. Extraction of a sequence of images from videos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  with a constant size and equally spaced.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4. Training an LSTM RNN for classifying videos based on the image frames.</a:t>
            </a:r>
          </a:p>
          <a:p>
            <a:pPr>
              <a:buNone/>
            </a:pPr>
            <a:endParaRPr lang="en-US" sz="3600" dirty="0"/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5967" y="5589240"/>
            <a:ext cx="1528033" cy="1528033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6600" dirty="0" smtClean="0">
                <a:solidFill>
                  <a:srgbClr val="00B0F0"/>
                </a:solidFill>
                <a:latin typeface="Agency FB" pitchFamily="34" charset="0"/>
              </a:rPr>
              <a:t>      Dataset</a:t>
            </a:r>
            <a:endParaRPr lang="en-US" sz="66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491064" cy="4205064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UCF101 Dataset.</a:t>
            </a:r>
            <a:endParaRPr lang="en-US" u="sng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Includes 13320 videos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with 101 action sequences.</a:t>
            </a:r>
            <a:endParaRPr lang="en-IN" u="sng" dirty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3" descr="Screenshot (2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284984"/>
            <a:ext cx="2394694" cy="1346358"/>
          </a:xfrm>
          <a:prstGeom prst="rect">
            <a:avLst/>
          </a:prstGeom>
        </p:spPr>
      </p:pic>
      <p:pic>
        <p:nvPicPr>
          <p:cNvPr id="5" name="Picture 4" descr="Screenshot (27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3284984"/>
            <a:ext cx="2522772" cy="1418367"/>
          </a:xfrm>
          <a:prstGeom prst="rect">
            <a:avLst/>
          </a:prstGeom>
        </p:spPr>
      </p:pic>
      <p:pic>
        <p:nvPicPr>
          <p:cNvPr id="6" name="Picture 5" descr="Screenshot (28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3284984"/>
            <a:ext cx="2522772" cy="14183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602128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hlinkClick r:id="rId5"/>
              </a:rPr>
              <a:t>https://www.crcv.ucf.edu/data/UCF101.php</a:t>
            </a:r>
            <a:endParaRPr lang="en-US" sz="2400" dirty="0"/>
          </a:p>
        </p:txBody>
      </p:sp>
      <p:pic>
        <p:nvPicPr>
          <p:cNvPr id="8" name="Picture 7" descr="NIELIT-Calicut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6635080" cy="562074"/>
          </a:xfrm>
        </p:spPr>
        <p:txBody>
          <a:bodyPr>
            <a:noAutofit/>
          </a:bodyPr>
          <a:lstStyle/>
          <a:p>
            <a:pPr algn="l"/>
            <a:r>
              <a:rPr lang="en-IN" sz="4800" dirty="0" smtClean="0">
                <a:solidFill>
                  <a:srgbClr val="00B0F0"/>
                </a:solidFill>
                <a:latin typeface="Agency FB" pitchFamily="34" charset="0"/>
              </a:rPr>
              <a:t>The libraries we used</a:t>
            </a:r>
            <a:endParaRPr lang="en-US" sz="48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91264" cy="536145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csv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import </a:t>
            </a:r>
            <a:r>
              <a:rPr lang="en-US" sz="1600" dirty="0" err="1" smtClean="0">
                <a:solidFill>
                  <a:srgbClr val="FFFF00"/>
                </a:solidFill>
              </a:rPr>
              <a:t>os.path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import pandas as pd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import sys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import operator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processor import </a:t>
            </a:r>
            <a:r>
              <a:rPr lang="en-US" sz="1600" dirty="0" err="1" smtClean="0">
                <a:solidFill>
                  <a:srgbClr val="FFFF00"/>
                </a:solidFill>
              </a:rPr>
              <a:t>process_image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</a:t>
            </a:r>
            <a:r>
              <a:rPr lang="en-US" sz="1600" dirty="0" err="1" smtClean="0">
                <a:solidFill>
                  <a:srgbClr val="FFFF00"/>
                </a:solidFill>
              </a:rPr>
              <a:t>keras.utils</a:t>
            </a:r>
            <a:r>
              <a:rPr lang="en-US" sz="1600" dirty="0" smtClean="0">
                <a:solidFill>
                  <a:srgbClr val="FFFF00"/>
                </a:solidFill>
              </a:rPr>
              <a:t> import </a:t>
            </a:r>
            <a:r>
              <a:rPr lang="en-US" sz="1600" dirty="0" err="1" smtClean="0">
                <a:solidFill>
                  <a:srgbClr val="FFFF00"/>
                </a:solidFill>
              </a:rPr>
              <a:t>np_utils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</a:t>
            </a:r>
            <a:r>
              <a:rPr lang="en-US" sz="1600" dirty="0" err="1" smtClean="0">
                <a:solidFill>
                  <a:srgbClr val="FFFF00"/>
                </a:solidFill>
              </a:rPr>
              <a:t>keras.preprocessing.image</a:t>
            </a:r>
            <a:r>
              <a:rPr lang="en-US" sz="1600" dirty="0" smtClean="0">
                <a:solidFill>
                  <a:srgbClr val="FFFF00"/>
                </a:solidFill>
              </a:rPr>
              <a:t> import </a:t>
            </a:r>
            <a:r>
              <a:rPr lang="en-US" sz="1600" dirty="0" err="1" smtClean="0">
                <a:solidFill>
                  <a:srgbClr val="FFFF00"/>
                </a:solidFill>
              </a:rPr>
              <a:t>img_to_array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load_img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processor import </a:t>
            </a:r>
            <a:r>
              <a:rPr lang="en-US" sz="1600" dirty="0" err="1" smtClean="0">
                <a:solidFill>
                  <a:srgbClr val="FFFF00"/>
                </a:solidFill>
              </a:rPr>
              <a:t>process_image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</a:t>
            </a:r>
            <a:r>
              <a:rPr lang="en-US" sz="1600" dirty="0" err="1" smtClean="0">
                <a:solidFill>
                  <a:srgbClr val="FFFF00"/>
                </a:solidFill>
              </a:rPr>
              <a:t>keras.models</a:t>
            </a:r>
            <a:r>
              <a:rPr lang="en-US" sz="1600" dirty="0" smtClean="0">
                <a:solidFill>
                  <a:srgbClr val="FFFF00"/>
                </a:solidFill>
              </a:rPr>
              <a:t> import </a:t>
            </a:r>
            <a:r>
              <a:rPr lang="en-US" sz="1600" dirty="0" err="1" smtClean="0">
                <a:solidFill>
                  <a:srgbClr val="FFFF00"/>
                </a:solidFill>
              </a:rPr>
              <a:t>load_model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import </a:t>
            </a:r>
            <a:r>
              <a:rPr lang="en-US" sz="1600" dirty="0" err="1" smtClean="0">
                <a:solidFill>
                  <a:srgbClr val="FFFF00"/>
                </a:solidFill>
              </a:rPr>
              <a:t>numpy</a:t>
            </a:r>
            <a:r>
              <a:rPr lang="en-US" sz="1600" dirty="0" smtClean="0">
                <a:solidFill>
                  <a:srgbClr val="FFFF00"/>
                </a:solidFill>
              </a:rPr>
              <a:t> as </a:t>
            </a:r>
            <a:r>
              <a:rPr lang="en-US" sz="1600" dirty="0" err="1" smtClean="0">
                <a:solidFill>
                  <a:srgbClr val="FFFF00"/>
                </a:solidFill>
              </a:rPr>
              <a:t>np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import operator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import random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import glob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keras.applications.inception_v3 import InceptionV3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</a:t>
            </a:r>
            <a:r>
              <a:rPr lang="en-US" sz="1600" dirty="0" err="1" smtClean="0">
                <a:solidFill>
                  <a:srgbClr val="FFFF00"/>
                </a:solidFill>
              </a:rPr>
              <a:t>keras.optimizers</a:t>
            </a:r>
            <a:r>
              <a:rPr lang="en-US" sz="1600" dirty="0" smtClean="0">
                <a:solidFill>
                  <a:srgbClr val="FFFF00"/>
                </a:solidFill>
              </a:rPr>
              <a:t> import SGD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</a:t>
            </a:r>
            <a:r>
              <a:rPr lang="en-US" sz="1600" dirty="0" err="1" smtClean="0">
                <a:solidFill>
                  <a:srgbClr val="FFFF00"/>
                </a:solidFill>
              </a:rPr>
              <a:t>keras.preprocessing.image</a:t>
            </a:r>
            <a:r>
              <a:rPr lang="en-US" sz="1600" dirty="0" smtClean="0">
                <a:solidFill>
                  <a:srgbClr val="FFFF00"/>
                </a:solidFill>
              </a:rPr>
              <a:t> import </a:t>
            </a:r>
            <a:r>
              <a:rPr lang="en-US" sz="1600" dirty="0" err="1" smtClean="0">
                <a:solidFill>
                  <a:srgbClr val="FFFF00"/>
                </a:solidFill>
              </a:rPr>
              <a:t>ImageDataGenerator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</a:t>
            </a:r>
            <a:r>
              <a:rPr lang="en-US" sz="1600" dirty="0" err="1" smtClean="0">
                <a:solidFill>
                  <a:srgbClr val="FFFF00"/>
                </a:solidFill>
              </a:rPr>
              <a:t>keras.models</a:t>
            </a:r>
            <a:r>
              <a:rPr lang="en-US" sz="1600" dirty="0" smtClean="0">
                <a:solidFill>
                  <a:srgbClr val="FFFF00"/>
                </a:solidFill>
              </a:rPr>
              <a:t> import Model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</a:t>
            </a:r>
            <a:r>
              <a:rPr lang="en-US" sz="1600" dirty="0" err="1" smtClean="0">
                <a:solidFill>
                  <a:srgbClr val="FFFF00"/>
                </a:solidFill>
              </a:rPr>
              <a:t>keras.layers</a:t>
            </a:r>
            <a:r>
              <a:rPr lang="en-US" sz="1600" dirty="0" smtClean="0">
                <a:solidFill>
                  <a:srgbClr val="FFFF00"/>
                </a:solidFill>
              </a:rPr>
              <a:t> import Dense, GlobalAveragePooling2D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</a:t>
            </a:r>
            <a:r>
              <a:rPr lang="en-US" sz="1600" dirty="0" err="1" smtClean="0">
                <a:solidFill>
                  <a:srgbClr val="FFFF00"/>
                </a:solidFill>
              </a:rPr>
              <a:t>keras.callbacks</a:t>
            </a:r>
            <a:r>
              <a:rPr lang="en-US" sz="1600" dirty="0" smtClean="0">
                <a:solidFill>
                  <a:srgbClr val="FFFF00"/>
                </a:solidFill>
              </a:rPr>
              <a:t> import </a:t>
            </a:r>
            <a:r>
              <a:rPr lang="en-US" sz="1600" dirty="0" err="1" smtClean="0">
                <a:solidFill>
                  <a:srgbClr val="FFFF00"/>
                </a:solidFill>
              </a:rPr>
              <a:t>ModelCheckpoint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TensorBoard</a:t>
            </a:r>
            <a:r>
              <a:rPr lang="en-US" sz="1800" dirty="0" smtClean="0">
                <a:solidFill>
                  <a:srgbClr val="FFFF00"/>
                </a:solidFill>
              </a:rPr>
              <a:t>, </a:t>
            </a:r>
            <a:r>
              <a:rPr lang="en-US" sz="1800" dirty="0" err="1" smtClean="0">
                <a:solidFill>
                  <a:srgbClr val="FFFF00"/>
                </a:solidFill>
              </a:rPr>
              <a:t>EarlyStopping</a:t>
            </a:r>
            <a:endParaRPr lang="en-US" sz="1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0B0F0"/>
                </a:solidFill>
                <a:latin typeface="Agency FB" pitchFamily="34" charset="0"/>
              </a:rPr>
              <a:t>Considerations for </a:t>
            </a:r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</a:rPr>
              <a:t/>
            </a:r>
            <a:br>
              <a:rPr lang="en-US" b="1" dirty="0" smtClean="0">
                <a:solidFill>
                  <a:srgbClr val="00B0F0"/>
                </a:solidFill>
                <a:latin typeface="Agency FB" pitchFamily="34" charset="0"/>
              </a:rPr>
            </a:br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</a:rPr>
              <a:t>Training/Test </a:t>
            </a:r>
            <a:r>
              <a:rPr lang="en-US" b="1" dirty="0">
                <a:solidFill>
                  <a:srgbClr val="00B0F0"/>
                </a:solidFill>
                <a:latin typeface="Agency FB" pitchFamily="34" charset="0"/>
              </a:rPr>
              <a:t>Data Split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 group cannot span across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 datasets.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Regular Expression for </a:t>
            </a:r>
            <a:r>
              <a:rPr lang="en-US" sz="2400" b="1" dirty="0" smtClean="0">
                <a:solidFill>
                  <a:schemeClr val="bg1"/>
                </a:solidFill>
              </a:rPr>
              <a:t>Extracting</a:t>
            </a:r>
          </a:p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   </a:t>
            </a:r>
            <a:r>
              <a:rPr lang="en-US" sz="2400" b="1" dirty="0">
                <a:solidFill>
                  <a:schemeClr val="bg1"/>
                </a:solidFill>
              </a:rPr>
              <a:t>the Group and Index Numbers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chemeClr val="bg1"/>
                </a:solidFill>
              </a:rPr>
              <a:t>^\w+_\</a:t>
            </a:r>
            <a:r>
              <a:rPr lang="en-US" sz="2400" i="1" dirty="0" err="1">
                <a:solidFill>
                  <a:schemeClr val="bg1"/>
                </a:solidFill>
              </a:rPr>
              <a:t>w+_g</a:t>
            </a:r>
            <a:r>
              <a:rPr lang="en-US" sz="2400" i="1" dirty="0">
                <a:solidFill>
                  <a:schemeClr val="bg1"/>
                </a:solidFill>
              </a:rPr>
              <a:t>(\d\d)_c(\d\d</a:t>
            </a:r>
            <a:r>
              <a:rPr lang="en-US" sz="2400" i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Folder Name as the Category </a:t>
            </a:r>
            <a:r>
              <a:rPr lang="en-US" sz="2400" b="1" dirty="0" smtClean="0">
                <a:solidFill>
                  <a:schemeClr val="bg1"/>
                </a:solidFill>
              </a:rPr>
              <a:t>Name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Groups to be Shuffled During </a:t>
            </a:r>
            <a:r>
              <a:rPr lang="en-US" sz="2400" b="1" dirty="0" smtClean="0">
                <a:solidFill>
                  <a:schemeClr val="bg1"/>
                </a:solidFill>
              </a:rPr>
              <a:t>Assignment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Same Group Assignment for both CNN and RNN Training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00B0F0"/>
                </a:solidFill>
              </a:rPr>
              <a:t>          CNN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This network takes fixed size </a:t>
            </a:r>
            <a:r>
              <a:rPr lang="en-US" dirty="0" smtClean="0">
                <a:solidFill>
                  <a:schemeClr val="bg1"/>
                </a:solidFill>
              </a:rPr>
              <a:t>inputs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and generates fixed size outputs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CNN is a type of feed-forward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artificial </a:t>
            </a:r>
            <a:r>
              <a:rPr lang="en-US" dirty="0">
                <a:solidFill>
                  <a:schemeClr val="bg1"/>
                </a:solidFill>
              </a:rPr>
              <a:t>neural network with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variations </a:t>
            </a:r>
            <a:r>
              <a:rPr lang="en-US" dirty="0">
                <a:solidFill>
                  <a:schemeClr val="bg1"/>
                </a:solidFill>
              </a:rPr>
              <a:t>of multilayer </a:t>
            </a:r>
            <a:r>
              <a:rPr lang="en-US" dirty="0" err="1">
                <a:solidFill>
                  <a:schemeClr val="bg1"/>
                </a:solidFill>
              </a:rPr>
              <a:t>perceptrons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designed </a:t>
            </a:r>
            <a:r>
              <a:rPr lang="en-US" dirty="0">
                <a:solidFill>
                  <a:schemeClr val="bg1"/>
                </a:solidFill>
              </a:rPr>
              <a:t>to use minimal amounts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of </a:t>
            </a:r>
            <a:r>
              <a:rPr lang="en-US" dirty="0">
                <a:solidFill>
                  <a:schemeClr val="bg1"/>
                </a:solidFill>
              </a:rPr>
              <a:t>preprocessing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CNNs use connectivity pattern between the neurons.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This </a:t>
            </a:r>
            <a:r>
              <a:rPr lang="en-US" dirty="0">
                <a:solidFill>
                  <a:schemeClr val="bg1"/>
                </a:solidFill>
              </a:rPr>
              <a:t>is inspired by the organization of the animal visual cortex, whose individual neurons are arranged in such a way that they respond to overlapping regions tiling the visual field.</a:t>
            </a: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 smtClean="0">
                <a:solidFill>
                  <a:srgbClr val="00B0F0"/>
                </a:solidFill>
                <a:latin typeface="Agency FB" pitchFamily="34" charset="0"/>
              </a:rPr>
              <a:t>Inception </a:t>
            </a:r>
            <a:r>
              <a:rPr lang="en-US" sz="5300" dirty="0">
                <a:solidFill>
                  <a:srgbClr val="00B0F0"/>
                </a:solidFill>
                <a:latin typeface="Agency FB" pitchFamily="34" charset="0"/>
              </a:rPr>
              <a:t>v3 CNN for </a:t>
            </a:r>
            <a:r>
              <a:rPr lang="en-US" sz="5300" dirty="0" smtClean="0">
                <a:solidFill>
                  <a:srgbClr val="00B0F0"/>
                </a:solidFill>
                <a:latin typeface="Agency FB" pitchFamily="34" charset="0"/>
              </a:rPr>
              <a:t/>
            </a:r>
            <a:br>
              <a:rPr lang="en-US" sz="5300" dirty="0" smtClean="0">
                <a:solidFill>
                  <a:srgbClr val="00B0F0"/>
                </a:solidFill>
                <a:latin typeface="Agency FB" pitchFamily="34" charset="0"/>
              </a:rPr>
            </a:br>
            <a:r>
              <a:rPr lang="en-US" sz="5300" dirty="0" smtClean="0">
                <a:solidFill>
                  <a:srgbClr val="00B0F0"/>
                </a:solidFill>
                <a:latin typeface="Agency FB" pitchFamily="34" charset="0"/>
              </a:rPr>
              <a:t>transfer </a:t>
            </a:r>
            <a:r>
              <a:rPr lang="en-US" sz="5300" dirty="0">
                <a:solidFill>
                  <a:srgbClr val="00B0F0"/>
                </a:solidFill>
                <a:latin typeface="Agency FB" pitchFamily="34" charset="0"/>
              </a:rPr>
              <a:t>learning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What </a:t>
            </a:r>
            <a:r>
              <a:rPr lang="en-US" sz="2000" b="1" dirty="0">
                <a:solidFill>
                  <a:srgbClr val="FF0000"/>
                </a:solidFill>
              </a:rPr>
              <a:t>is an inception network</a:t>
            </a:r>
            <a:r>
              <a:rPr lang="en-US" sz="2000" b="1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An </a:t>
            </a:r>
            <a:r>
              <a:rPr lang="en-US" sz="2000" dirty="0">
                <a:solidFill>
                  <a:schemeClr val="bg1"/>
                </a:solidFill>
              </a:rPr>
              <a:t>inception network consists of </a:t>
            </a:r>
            <a:r>
              <a:rPr lang="en-US" sz="2000" dirty="0" smtClean="0">
                <a:solidFill>
                  <a:schemeClr val="bg1"/>
                </a:solidFill>
              </a:rPr>
              <a:t>multiple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inception </a:t>
            </a:r>
            <a:r>
              <a:rPr lang="en-US" sz="2000" dirty="0">
                <a:solidFill>
                  <a:schemeClr val="bg1"/>
                </a:solidFill>
              </a:rPr>
              <a:t>blocks chained together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What is an inception block</a:t>
            </a:r>
            <a:r>
              <a:rPr lang="en-US" sz="2000" b="1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A single inception block tries to find the perfect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combination </a:t>
            </a:r>
            <a:r>
              <a:rPr lang="en-US" sz="2000" dirty="0">
                <a:solidFill>
                  <a:schemeClr val="bg1"/>
                </a:solidFill>
              </a:rPr>
              <a:t>of CONV </a:t>
            </a:r>
            <a:r>
              <a:rPr lang="en-US" sz="2000" dirty="0" smtClean="0">
                <a:solidFill>
                  <a:schemeClr val="bg1"/>
                </a:solidFill>
              </a:rPr>
              <a:t>blocks with different </a:t>
            </a:r>
            <a:r>
              <a:rPr lang="en-US" sz="2000" dirty="0">
                <a:solidFill>
                  <a:schemeClr val="bg1"/>
                </a:solidFill>
              </a:rPr>
              <a:t>sizes in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addition </a:t>
            </a:r>
            <a:r>
              <a:rPr lang="en-US" sz="2000" dirty="0">
                <a:solidFill>
                  <a:schemeClr val="bg1"/>
                </a:solidFill>
              </a:rPr>
              <a:t>to a MAX POOL layer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_JVqWQWdMOUVgNSKpAnOV7Q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293096"/>
            <a:ext cx="4248472" cy="2268742"/>
          </a:xfrm>
          <a:prstGeom prst="rect">
            <a:avLst/>
          </a:prstGeom>
        </p:spPr>
      </p:pic>
      <p:pic>
        <p:nvPicPr>
          <p:cNvPr id="5" name="Picture 4" descr="1_bijZurIakB-dG-YBTAmya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764704"/>
            <a:ext cx="2875012" cy="4896544"/>
          </a:xfrm>
          <a:prstGeom prst="rect">
            <a:avLst/>
          </a:prstGeom>
        </p:spPr>
      </p:pic>
      <p:pic>
        <p:nvPicPr>
          <p:cNvPr id="6" name="Picture 5" descr="NIELIT-Calicu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300" dirty="0" smtClean="0">
                <a:solidFill>
                  <a:srgbClr val="00B0F0"/>
                </a:solidFill>
                <a:latin typeface="Agency FB" pitchFamily="34" charset="0"/>
              </a:rPr>
              <a:t>Inception v3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 smtClean="0">
                <a:solidFill>
                  <a:schemeClr val="bg1"/>
                </a:solidFill>
              </a:rPr>
              <a:t>It will be used for reducing the dimensionally of the input.</a:t>
            </a:r>
          </a:p>
          <a:p>
            <a:pPr marL="342900" indent="-342900">
              <a:buAutoNum type="arabicPeriod"/>
            </a:pPr>
            <a:r>
              <a:rPr lang="en-IN" sz="2000" dirty="0" smtClean="0">
                <a:solidFill>
                  <a:schemeClr val="bg1"/>
                </a:solidFill>
              </a:rPr>
              <a:t>Top layer will be removed and trained separately.</a:t>
            </a:r>
          </a:p>
          <a:p>
            <a:pPr marL="342900" indent="-342900"/>
            <a:r>
              <a:rPr lang="en-IN" sz="2000" dirty="0" err="1" smtClean="0">
                <a:solidFill>
                  <a:srgbClr val="FFFF00"/>
                </a:solidFill>
              </a:rPr>
              <a:t>conv_base</a:t>
            </a:r>
            <a:r>
              <a:rPr lang="en-IN" sz="2000" dirty="0" smtClean="0">
                <a:solidFill>
                  <a:srgbClr val="FFFF00"/>
                </a:solidFill>
              </a:rPr>
              <a:t>=InceptionV3(weights=‘</a:t>
            </a:r>
            <a:r>
              <a:rPr lang="en-IN" sz="2000" dirty="0" err="1" smtClean="0">
                <a:solidFill>
                  <a:srgbClr val="FFFF00"/>
                </a:solidFill>
              </a:rPr>
              <a:t>imagenet</a:t>
            </a:r>
            <a:r>
              <a:rPr lang="en-IN" sz="2000" dirty="0" smtClean="0">
                <a:solidFill>
                  <a:srgbClr val="FFFF00"/>
                </a:solidFill>
              </a:rPr>
              <a:t>’, </a:t>
            </a:r>
            <a:r>
              <a:rPr lang="en-IN" sz="2000" dirty="0" err="1" smtClean="0">
                <a:solidFill>
                  <a:srgbClr val="FFFF00"/>
                </a:solidFill>
              </a:rPr>
              <a:t>include_top</a:t>
            </a:r>
            <a:r>
              <a:rPr lang="en-IN" sz="2000" dirty="0" smtClean="0">
                <a:solidFill>
                  <a:srgbClr val="FFFF00"/>
                </a:solidFill>
              </a:rPr>
              <a:t>=</a:t>
            </a:r>
            <a:r>
              <a:rPr lang="en-IN" sz="2000" dirty="0" err="1" smtClean="0">
                <a:solidFill>
                  <a:srgbClr val="FFFF00"/>
                </a:solidFill>
              </a:rPr>
              <a:t>False,input_shape</a:t>
            </a:r>
            <a:r>
              <a:rPr lang="en-IN" sz="2000" dirty="0" smtClean="0">
                <a:solidFill>
                  <a:srgbClr val="FFFF00"/>
                </a:solidFill>
              </a:rPr>
              <a:t>(240,320,3))</a:t>
            </a:r>
          </a:p>
          <a:p>
            <a:pPr marL="342900" indent="-342900"/>
            <a:endParaRPr lang="en-IN" sz="2000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IN" sz="2000" dirty="0" smtClean="0">
                <a:solidFill>
                  <a:schemeClr val="bg1"/>
                </a:solidFill>
              </a:rPr>
              <a:t>3. Video frames have a pixel size of 240 x 320</a:t>
            </a:r>
          </a:p>
          <a:p>
            <a:pPr marL="342900" indent="-342900"/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 with 3 channels.</a:t>
            </a:r>
          </a:p>
          <a:p>
            <a:pPr marL="342900" indent="-342900"/>
            <a:r>
              <a:rPr lang="en-IN" sz="2000" dirty="0" smtClean="0">
                <a:solidFill>
                  <a:srgbClr val="FFFF00"/>
                </a:solidFill>
              </a:rPr>
              <a:t>V=cv2.VideoCapture(‘/Users/AKSHITH/Downloads/UCF101/UCF-101/v_</a:t>
            </a:r>
            <a:r>
              <a:rPr lang="en-US" sz="2000" dirty="0" smtClean="0">
                <a:solidFill>
                  <a:srgbClr val="FFFF00"/>
                </a:solidFill>
              </a:rPr>
              <a:t>Boxing_g01_c01.avi’)</a:t>
            </a:r>
          </a:p>
          <a:p>
            <a:pPr marL="342900" indent="-342900"/>
            <a:r>
              <a:rPr lang="en-IN" sz="2000" dirty="0">
                <a:solidFill>
                  <a:srgbClr val="FFFF00"/>
                </a:solidFill>
              </a:rPr>
              <a:t>s</a:t>
            </a:r>
            <a:r>
              <a:rPr lang="en-IN" sz="2000" dirty="0" smtClean="0">
                <a:solidFill>
                  <a:srgbClr val="FFFF00"/>
                </a:solidFill>
              </a:rPr>
              <a:t>uccess, image=</a:t>
            </a:r>
            <a:r>
              <a:rPr lang="en-IN" sz="2000" dirty="0" err="1" smtClean="0">
                <a:solidFill>
                  <a:srgbClr val="FFFF00"/>
                </a:solidFill>
              </a:rPr>
              <a:t>v.read</a:t>
            </a:r>
            <a:r>
              <a:rPr lang="en-IN" sz="2000" dirty="0" smtClean="0">
                <a:solidFill>
                  <a:srgbClr val="FFFF00"/>
                </a:solidFill>
              </a:rPr>
              <a:t>()</a:t>
            </a:r>
          </a:p>
          <a:p>
            <a:pPr marL="342900" indent="-342900"/>
            <a:r>
              <a:rPr lang="en-IN" sz="2000" dirty="0" err="1" smtClean="0">
                <a:solidFill>
                  <a:srgbClr val="FFFF00"/>
                </a:solidFill>
              </a:rPr>
              <a:t>Image.shape</a:t>
            </a:r>
            <a:endParaRPr lang="en-IN" sz="2000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IN" sz="2000" dirty="0" smtClean="0">
                <a:solidFill>
                  <a:schemeClr val="bg1"/>
                </a:solidFill>
              </a:rPr>
              <a:t>Out: (240,320,3)</a:t>
            </a:r>
          </a:p>
          <a:p>
            <a:pPr marL="342900" indent="-342900"/>
            <a:r>
              <a:rPr lang="en-IN" sz="2000" dirty="0" smtClean="0">
                <a:solidFill>
                  <a:schemeClr val="bg1"/>
                </a:solidFill>
              </a:rPr>
              <a:t>4. Every 25</a:t>
            </a:r>
            <a:r>
              <a:rPr lang="en-IN" sz="2000" baseline="30000" dirty="0" smtClean="0">
                <a:solidFill>
                  <a:schemeClr val="bg1"/>
                </a:solidFill>
              </a:rPr>
              <a:t>th</a:t>
            </a:r>
            <a:r>
              <a:rPr lang="en-IN" sz="2000" dirty="0" smtClean="0">
                <a:solidFill>
                  <a:schemeClr val="bg1"/>
                </a:solidFill>
              </a:rPr>
              <a:t> frame is chosen for input to decrease the amount of data.</a:t>
            </a:r>
          </a:p>
          <a:p>
            <a:pPr marL="342900" indent="-342900"/>
            <a:r>
              <a:rPr lang="en-IN" sz="2000" dirty="0" smtClean="0">
                <a:solidFill>
                  <a:schemeClr val="bg1"/>
                </a:solidFill>
              </a:rPr>
              <a:t>5. Extracted frames are written into a directory structure starting with the type of dataset.</a:t>
            </a:r>
          </a:p>
          <a:p>
            <a:pPr marL="342900" indent="-342900"/>
            <a:r>
              <a:rPr lang="en-IN" sz="2000" dirty="0" smtClean="0">
                <a:solidFill>
                  <a:schemeClr val="bg1"/>
                </a:solidFill>
              </a:rPr>
              <a:t>6. 95% of the input data goes for training and the rest for validation.</a:t>
            </a:r>
          </a:p>
          <a:p>
            <a:pPr marL="342900" indent="-342900"/>
            <a:r>
              <a:rPr lang="en-IN" sz="2000" dirty="0" smtClean="0">
                <a:solidFill>
                  <a:schemeClr val="bg1"/>
                </a:solidFill>
              </a:rPr>
              <a:t>7. All input image will be first passed through the CNN up to the top layer. The last layer dimension is 6 x 8 x 2048. </a:t>
            </a: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48015" y="5949280"/>
            <a:ext cx="1095985" cy="109598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1055</Words>
  <Application>Microsoft Office PowerPoint</Application>
  <PresentationFormat>On-screen Show (4:3)</PresentationFormat>
  <Paragraphs>193</Paragraphs>
  <Slides>23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         Final Project Implementation of  Deep Learning on  Video Analytics</vt:lpstr>
      <vt:lpstr>A video shot in Kaziranga, Assam</vt:lpstr>
      <vt:lpstr>Introduction</vt:lpstr>
      <vt:lpstr>      Dataset</vt:lpstr>
      <vt:lpstr>The libraries we used</vt:lpstr>
      <vt:lpstr>Considerations for  Training/Test Data Split </vt:lpstr>
      <vt:lpstr>          CNN</vt:lpstr>
      <vt:lpstr>Inception v3 CNN for  transfer learning </vt:lpstr>
      <vt:lpstr>Inception v3 </vt:lpstr>
      <vt:lpstr>Shaping the Data</vt:lpstr>
      <vt:lpstr>A part of CNN code </vt:lpstr>
      <vt:lpstr>Accuracy and loss graphs for training and validation data:  </vt:lpstr>
      <vt:lpstr>RNN </vt:lpstr>
      <vt:lpstr>    Custom RNN </vt:lpstr>
      <vt:lpstr>Architecture</vt:lpstr>
      <vt:lpstr>A part of RNN code</vt:lpstr>
      <vt:lpstr>Accuracy and loss graphs for training and validation data:  </vt:lpstr>
      <vt:lpstr>Convolution Recurrent Neural Network (CRNN)</vt:lpstr>
      <vt:lpstr> CNN + RNN = CRNN </vt:lpstr>
      <vt:lpstr>Slide 20</vt:lpstr>
      <vt:lpstr>What’s in CRNN?</vt:lpstr>
      <vt:lpstr>What did we get to know with this project attempt?</vt:lpstr>
      <vt:lpstr>Slide 23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Implementation of Deep Learning on Video Analytics’</dc:title>
  <dc:creator>LENOVO</dc:creator>
  <cp:lastModifiedBy>LENOVO</cp:lastModifiedBy>
  <cp:revision>31</cp:revision>
  <dcterms:created xsi:type="dcterms:W3CDTF">2020-01-13T12:38:17Z</dcterms:created>
  <dcterms:modified xsi:type="dcterms:W3CDTF">2020-01-13T17:39:53Z</dcterms:modified>
</cp:coreProperties>
</file>