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1_5CC9D377.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1" r:id="rId2"/>
  </p:sldMasterIdLst>
  <p:notesMasterIdLst>
    <p:notesMasterId r:id="rId24"/>
  </p:notesMasterIdLst>
  <p:sldIdLst>
    <p:sldId id="292" r:id="rId3"/>
    <p:sldId id="293" r:id="rId4"/>
    <p:sldId id="257" r:id="rId5"/>
    <p:sldId id="279" r:id="rId6"/>
    <p:sldId id="294" r:id="rId7"/>
    <p:sldId id="296" r:id="rId8"/>
    <p:sldId id="281" r:id="rId9"/>
    <p:sldId id="288" r:id="rId10"/>
    <p:sldId id="289" r:id="rId11"/>
    <p:sldId id="290" r:id="rId12"/>
    <p:sldId id="295" r:id="rId13"/>
    <p:sldId id="297" r:id="rId14"/>
    <p:sldId id="299" r:id="rId15"/>
    <p:sldId id="298" r:id="rId16"/>
    <p:sldId id="300" r:id="rId17"/>
    <p:sldId id="301" r:id="rId18"/>
    <p:sldId id="265" r:id="rId19"/>
    <p:sldId id="303" r:id="rId20"/>
    <p:sldId id="302" r:id="rId21"/>
    <p:sldId id="305"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D7AB11-1111-9EA2-B560-D06901F99639}" name="SUBASINGHE S.A.B.D." initials="SS" userId="S::2019e136@eng.jfn.ac.lk::5dbc843f-4c6b-46a1-b4a8-0d8d993e3a8d" providerId="AD"/>
  <p188:author id="{DB0298C1-756B-1136-B687-6E5C976C86C6}" name="SUBASKAR S." initials="SS" userId="S::2019e137@eng.jfn.ac.lk::dd9b07d1-3a87-47f5-acc2-3d5491c8afe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0AF38-648F-29B0-EDF2-DFE71DF5D424}" v="311" dt="2023-08-22T16:13:50.449"/>
    <p1510:client id="{3FCE3762-90D7-9F13-8E68-6840F5698BC6}" v="126" dt="2023-08-22T18:50:36.791"/>
    <p1510:client id="{422F4B39-48CD-1AB1-A989-745B4B83A3DF}" v="27" dt="2023-08-22T10:01:25.439"/>
    <p1510:client id="{62B6E2DE-22EF-85F0-5608-C5FFAD9BC162}" v="145" dt="2023-08-23T01:45:58.531"/>
    <p1510:client id="{6313FE52-E951-4B96-8561-24B387FCACD6}" v="1347" dt="2023-08-23T01:59:44.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8/10/relationships/authors" Target="authors.xml"/></Relationships>
</file>

<file path=ppt/comments/modernComment_101_5CC9D377.xml><?xml version="1.0" encoding="utf-8"?>
<p188:cmLst xmlns:a="http://schemas.openxmlformats.org/drawingml/2006/main" xmlns:r="http://schemas.openxmlformats.org/officeDocument/2006/relationships" xmlns:p188="http://schemas.microsoft.com/office/powerpoint/2018/8/main">
  <p188:cm id="{AB8CACAF-53D9-493A-9344-0315EF8C6E7F}" authorId="{D8D7AB11-1111-9EA2-B560-D06901F99639}" created="2023-06-15T07:07:10.069">
    <pc:sldMkLst xmlns:pc="http://schemas.microsoft.com/office/powerpoint/2013/main/command">
      <pc:docMk/>
      <pc:sldMk cId="1556730743" sldId="257"/>
    </pc:sldMkLst>
    <p188:txBody>
      <a:bodyPr/>
      <a:lstStyle/>
      <a:p>
        <a:r>
          <a:rPr lang="en-US"/>
          <a:t>Childhood obesity is a pressing global health concern, with significant long-term implications for the affected individuals and society as a whole.
Traditional methods of identifying obesity in children often rely on BMI measurements and physical examinations, which may not capture the underlying molecular mechanisms and early indicators of obesity.
In this research, we aim to leverage machine learning techniques and molecular data analysis to develop a more accurate and predictive approach for identifying simple obesity in children.
By examining gene expression profiles, epigenetic markers, and other molecular data, we can potentially uncover novel biomarkers and insights into the underlying biological processes associated with obesity</a:t>
        </a:r>
      </a:p>
    </p188:txBody>
  </p188:cm>
  <p188:cm id="{111131EC-C200-4F57-8A14-FC1F6CF588C4}" authorId="{D8D7AB11-1111-9EA2-B560-D06901F99639}" created="2023-06-15T15:07:37.842">
    <pc:sldMkLst xmlns:pc="http://schemas.microsoft.com/office/powerpoint/2013/main/command">
      <pc:docMk/>
      <pc:sldMk cId="1556730743" sldId="257"/>
    </pc:sldMkLst>
    <p188:txBody>
      <a:bodyPr/>
      <a:lstStyle/>
      <a:p>
        <a:r>
          <a:rPr lang="en-US"/>
          <a:t>why use WHO, currently the obesity identifying by some BMI cutoffs .
underweight:&lt;18.5
normal:18.5-24.9
overweight:25-29.9
obse:&gt;30</a:t>
        </a:r>
      </a:p>
    </p188:txBody>
  </p188:cm>
  <p188:cm id="{BB09056A-9263-4847-870B-96936DE47505}" authorId="{D8D7AB11-1111-9EA2-B560-D06901F99639}" created="2023-06-15T16:33:03.307">
    <pc:sldMkLst xmlns:pc="http://schemas.microsoft.com/office/powerpoint/2013/main/command">
      <pc:docMk/>
      <pc:sldMk cId="1556730743" sldId="257"/>
    </pc:sldMkLst>
    <p188:txBody>
      <a:bodyPr/>
      <a:lstStyle/>
      <a:p>
        <a:r>
          <a:rPr lang="en-US"/>
          <a:t>why choose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86DBB-6622-499B-A9D4-5784EBCEC9DC}" type="datetimeFigureOut">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42B8C-3A03-4111-BAAE-1469AE81ADB1}" type="slidenum">
              <a:t>‹#›</a:t>
            </a:fld>
            <a:endParaRPr lang="en-US"/>
          </a:p>
        </p:txBody>
      </p:sp>
    </p:spTree>
    <p:extLst>
      <p:ext uri="{BB962C8B-B14F-4D97-AF65-F5344CB8AC3E}">
        <p14:creationId xmlns:p14="http://schemas.microsoft.com/office/powerpoint/2010/main" val="101011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19</a:t>
            </a:fld>
            <a:endParaRPr lang="zh-CN" altLang="en-US"/>
          </a:p>
        </p:txBody>
      </p:sp>
    </p:spTree>
    <p:extLst>
      <p:ext uri="{BB962C8B-B14F-4D97-AF65-F5344CB8AC3E}">
        <p14:creationId xmlns:p14="http://schemas.microsoft.com/office/powerpoint/2010/main" val="3861300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20</a:t>
            </a:fld>
            <a:endParaRPr lang="zh-CN" altLang="en-US"/>
          </a:p>
        </p:txBody>
      </p:sp>
    </p:spTree>
    <p:extLst>
      <p:ext uri="{BB962C8B-B14F-4D97-AF65-F5344CB8AC3E}">
        <p14:creationId xmlns:p14="http://schemas.microsoft.com/office/powerpoint/2010/main" val="120486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374395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968098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35585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36476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2155502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22639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328620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F1B7-0FDB-BFE4-3C92-67B18BCA26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2540F-0F8C-65A2-A93E-3EA1BE33B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E823C2-609F-67F2-C464-297F9FE49B4D}"/>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5" name="Footer Placeholder 4">
            <a:extLst>
              <a:ext uri="{FF2B5EF4-FFF2-40B4-BE49-F238E27FC236}">
                <a16:creationId xmlns:a16="http://schemas.microsoft.com/office/drawing/2014/main" id="{169D5686-2797-ED9F-0450-CF29F3E75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54B10-74D2-BEC9-B6F8-8BA419F00D9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248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1E06-FB01-29A8-58C0-905E303923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F3DA8-B439-8F17-A256-3C633581D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301D4-5645-5289-09E5-37DE02FF7DE2}"/>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5" name="Footer Placeholder 4">
            <a:extLst>
              <a:ext uri="{FF2B5EF4-FFF2-40B4-BE49-F238E27FC236}">
                <a16:creationId xmlns:a16="http://schemas.microsoft.com/office/drawing/2014/main" id="{1AF9B2FA-A325-66AD-243C-6995D89FF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9AA09-3734-0BEC-4A84-78F9011D7A3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679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DCF85-A3E8-9526-BE99-96CC224581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152F6-1EC8-72F0-9DCA-9860E27C15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A52C9-7228-5EF7-6C99-F038067CF2BF}"/>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5" name="Footer Placeholder 4">
            <a:extLst>
              <a:ext uri="{FF2B5EF4-FFF2-40B4-BE49-F238E27FC236}">
                <a16:creationId xmlns:a16="http://schemas.microsoft.com/office/drawing/2014/main" id="{80EB8271-A672-375C-57BF-2535593FB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76D2B-F5CD-6B50-23B4-0E725F9EF3B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6181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45360488"/>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105870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61120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1858250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030348231"/>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12474054"/>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355824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7006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50A0-D4CF-7384-FA71-835626C63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77A8B-B34E-4E9A-3546-66BDF6E20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BAD23-B619-A14B-C511-1319505B1BBC}"/>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5" name="Footer Placeholder 4">
            <a:extLst>
              <a:ext uri="{FF2B5EF4-FFF2-40B4-BE49-F238E27FC236}">
                <a16:creationId xmlns:a16="http://schemas.microsoft.com/office/drawing/2014/main" id="{D646D203-E94D-7185-B764-9B89B2FE3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1C0F3-0A65-D0F3-B847-6490CF3DAF8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3160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985795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444130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452600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62789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572398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79484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7002718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0930289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9031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07400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FB99-930B-73B3-D2C9-B8CF8EF38D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03620-03A7-92E4-8E68-C559F86D1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E68E9-BBE2-F2C1-1E87-422F1B61C5BD}"/>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5" name="Footer Placeholder 4">
            <a:extLst>
              <a:ext uri="{FF2B5EF4-FFF2-40B4-BE49-F238E27FC236}">
                <a16:creationId xmlns:a16="http://schemas.microsoft.com/office/drawing/2014/main" id="{CA3D6914-BC0F-78FD-338D-5C15A306D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51BDA-256E-4C6C-F40D-ECFF3BE3282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61331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090370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34007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2D34-611F-9A8E-5C20-5C5F2F23D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1EC4C-690B-713C-2B8C-D3A92C67C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876E49-09F5-AB5C-02E8-03D402FF6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88C139-3172-2CBB-2D80-4BCCDE6E425A}"/>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6" name="Footer Placeholder 5">
            <a:extLst>
              <a:ext uri="{FF2B5EF4-FFF2-40B4-BE49-F238E27FC236}">
                <a16:creationId xmlns:a16="http://schemas.microsoft.com/office/drawing/2014/main" id="{88DB3651-26A7-1A20-B8EF-70B06E300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F2E09-1157-C815-C833-09235552B16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781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8318-3B8A-7A70-67E0-41F2631E6B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9DD64-2F3A-2F47-9F1D-2E099696B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3A5727-9AAC-089C-6078-7D621D0F17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2A190-265B-682C-535A-B0213B7E9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A7C5A5-90AA-DAF4-EF6C-9060EC811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40CD5-05C8-1F28-5CFD-A4F7FA95922A}"/>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8" name="Footer Placeholder 7">
            <a:extLst>
              <a:ext uri="{FF2B5EF4-FFF2-40B4-BE49-F238E27FC236}">
                <a16:creationId xmlns:a16="http://schemas.microsoft.com/office/drawing/2014/main" id="{D19EBB96-1C1E-2221-A3DC-2ECFC24D6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CB601E-9E11-1A87-9C34-6AA03D2B72A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914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1AFC-914F-0F7E-9AE1-0BCA47AC29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4DF922-F789-DAF5-42C3-0FC318EFD24F}"/>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4" name="Footer Placeholder 3">
            <a:extLst>
              <a:ext uri="{FF2B5EF4-FFF2-40B4-BE49-F238E27FC236}">
                <a16:creationId xmlns:a16="http://schemas.microsoft.com/office/drawing/2014/main" id="{49409DE6-DB18-878C-6BA8-9263592920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4C08FC-112A-0516-C754-7644EBDCA1B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536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89945-DC0A-BFA9-F1E3-8C55D85337C4}"/>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3" name="Footer Placeholder 2">
            <a:extLst>
              <a:ext uri="{FF2B5EF4-FFF2-40B4-BE49-F238E27FC236}">
                <a16:creationId xmlns:a16="http://schemas.microsoft.com/office/drawing/2014/main" id="{4642CCE1-FCAE-76B5-B61A-4BD3E4F67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BCAAFF-A4BE-F8BC-6873-4D9D624E53F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711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6E22-8566-9618-5707-D77EEFD21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41E78D-F559-CC84-3F41-870FBF8EE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99B6F-9268-E80C-A7E2-9801F1D13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E1770-03C2-007F-2B1F-F86EC409AF15}"/>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6" name="Footer Placeholder 5">
            <a:extLst>
              <a:ext uri="{FF2B5EF4-FFF2-40B4-BE49-F238E27FC236}">
                <a16:creationId xmlns:a16="http://schemas.microsoft.com/office/drawing/2014/main" id="{0D031425-2203-5D65-5B38-885D8846A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2C0DD-853B-7059-2726-EE6ED5B144E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079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E4D0-04A6-CFE6-E31C-3602B5EB6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46A8-FEE9-C938-F38E-3AEE78147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D908E1-8AAC-6CA6-3A83-CC6650595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6DD7E3-6924-0355-B0DE-FA31242A8DF9}"/>
              </a:ext>
            </a:extLst>
          </p:cNvPr>
          <p:cNvSpPr>
            <a:spLocks noGrp="1"/>
          </p:cNvSpPr>
          <p:nvPr>
            <p:ph type="dt" sz="half" idx="10"/>
          </p:nvPr>
        </p:nvSpPr>
        <p:spPr/>
        <p:txBody>
          <a:bodyPr/>
          <a:lstStyle/>
          <a:p>
            <a:fld id="{0DAF61AA-5A98-4049-A93E-477E5505141A}" type="datetimeFigureOut">
              <a:rPr lang="en-US" smtClean="0"/>
              <a:t>8/23/2023</a:t>
            </a:fld>
            <a:endParaRPr lang="en-US"/>
          </a:p>
        </p:txBody>
      </p:sp>
      <p:sp>
        <p:nvSpPr>
          <p:cNvPr id="6" name="Footer Placeholder 5">
            <a:extLst>
              <a:ext uri="{FF2B5EF4-FFF2-40B4-BE49-F238E27FC236}">
                <a16:creationId xmlns:a16="http://schemas.microsoft.com/office/drawing/2014/main" id="{E5617258-AC41-5BEF-B8A2-ACA7CD1C6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E1FBE-9CD9-ACA6-7E3A-053E6C05F32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259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65B36-C136-8816-A4FF-6AC147C276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A44C80-BCC5-9D89-1D9B-D3F075B60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BDA1-7BDE-E3B5-1A01-F6E57AE9E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8/23/2023</a:t>
            </a:fld>
            <a:endParaRPr lang="en-US"/>
          </a:p>
        </p:txBody>
      </p:sp>
      <p:sp>
        <p:nvSpPr>
          <p:cNvPr id="5" name="Footer Placeholder 4">
            <a:extLst>
              <a:ext uri="{FF2B5EF4-FFF2-40B4-BE49-F238E27FC236}">
                <a16:creationId xmlns:a16="http://schemas.microsoft.com/office/drawing/2014/main" id="{CFF785DC-6D6F-74EE-27A3-4F568140A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C407D0-92F4-AB66-2754-32F029A9F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2122210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78" r:id="rId12"/>
    <p:sldLayoutId id="2147483779" r:id="rId13"/>
    <p:sldLayoutId id="2147483780" r:id="rId14"/>
    <p:sldLayoutId id="214748378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321371979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1_5CC9D37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extLst>
              <a:ext uri="{28A0092B-C50C-407E-A947-70E740481C1C}">
                <a14:useLocalDpi xmlns:a14="http://schemas.microsoft.com/office/drawing/2010/main" val="0"/>
              </a:ext>
            </a:extLst>
          </a:blip>
          <a:srcRect l="17437" r="17437"/>
          <a:stretch/>
        </p:blipFill>
        <p:spPr>
          <a:xfrm>
            <a:off x="7330440" y="1320977"/>
            <a:ext cx="4259580" cy="4898534"/>
          </a:xfr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40662" y="805927"/>
            <a:ext cx="8372741" cy="2057441"/>
          </a:xfrm>
        </p:spPr>
        <p:txBody>
          <a:bodyPr/>
          <a:lstStyle/>
          <a:p>
            <a:r>
              <a:rPr lang="en-US" sz="4400" b="1" dirty="0">
                <a:latin typeface="Posterama Text Black (Headings)"/>
              </a:rPr>
              <a:t>MACHINE LEARNING IN THE IDENTIFICATION OF OBESITY IN CHILDREN USING THEIR MOLECULAR DATA</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46093" y="3858073"/>
            <a:ext cx="4080939" cy="760288"/>
          </a:xfrm>
        </p:spPr>
        <p:txBody>
          <a:bodyPr/>
          <a:lstStyle/>
          <a:p>
            <a:pPr algn="l"/>
            <a:r>
              <a:rPr lang="en-US" sz="1800" dirty="0">
                <a:cs typeface="Calibri"/>
              </a:rPr>
              <a:t>By</a:t>
            </a:r>
          </a:p>
          <a:p>
            <a:pPr algn="l"/>
            <a:r>
              <a:rPr lang="en-US" sz="1800" dirty="0">
                <a:cs typeface="Calibri"/>
              </a:rPr>
              <a:t>SUBASINGHE S.A.B.D. (2019/E/136)</a:t>
            </a:r>
          </a:p>
          <a:p>
            <a:pPr algn="l"/>
            <a:r>
              <a:rPr lang="en-US" sz="1800" dirty="0">
                <a:cs typeface="Calibri"/>
              </a:rPr>
              <a:t>SUBASKAR S. </a:t>
            </a:r>
            <a:r>
              <a:rPr lang="en-US" dirty="0">
                <a:cs typeface="Calibri"/>
              </a:rPr>
              <a:t>(2019/E/137)</a:t>
            </a:r>
            <a:r>
              <a:rPr lang="en-US" sz="1800" dirty="0">
                <a:cs typeface="Calibri"/>
              </a:rPr>
              <a:t> </a:t>
            </a:r>
            <a:endParaRPr lang="en-US" dirty="0">
              <a:cs typeface="Calibri"/>
            </a:endParaRP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extBox 2">
            <a:extLst>
              <a:ext uri="{FF2B5EF4-FFF2-40B4-BE49-F238E27FC236}">
                <a16:creationId xmlns:a16="http://schemas.microsoft.com/office/drawing/2014/main" id="{DC16D4BD-C006-A691-ACD8-3ABA4D2E81B8}"/>
              </a:ext>
            </a:extLst>
          </p:cNvPr>
          <p:cNvSpPr txBox="1"/>
          <p:nvPr/>
        </p:nvSpPr>
        <p:spPr>
          <a:xfrm>
            <a:off x="341764" y="5819515"/>
            <a:ext cx="3947160" cy="923330"/>
          </a:xfrm>
          <a:prstGeom prst="rect">
            <a:avLst/>
          </a:prstGeom>
        </p:spPr>
        <p:txBody>
          <a:bodyPr wrap="square" rtlCol="0">
            <a:spAutoFit/>
          </a:bodyPr>
          <a:lstStyle/>
          <a:p>
            <a:r>
              <a:rPr lang="en-US" dirty="0">
                <a:solidFill>
                  <a:schemeClr val="accent6"/>
                </a:solidFill>
                <a:cs typeface="Calibri"/>
              </a:rPr>
              <a:t>Supervisor</a:t>
            </a:r>
          </a:p>
          <a:p>
            <a:r>
              <a:rPr lang="en-US" dirty="0">
                <a:solidFill>
                  <a:schemeClr val="accent6"/>
                </a:solidFill>
                <a:cs typeface="Calibri"/>
              </a:rPr>
              <a:t>Dr. </a:t>
            </a:r>
            <a:r>
              <a:rPr lang="en-US" dirty="0" err="1">
                <a:solidFill>
                  <a:schemeClr val="accent6"/>
                </a:solidFill>
                <a:cs typeface="Calibri"/>
              </a:rPr>
              <a:t>Pratheeba</a:t>
            </a:r>
            <a:r>
              <a:rPr lang="en-US" dirty="0">
                <a:solidFill>
                  <a:schemeClr val="accent6"/>
                </a:solidFill>
                <a:cs typeface="Calibri"/>
              </a:rPr>
              <a:t> </a:t>
            </a:r>
            <a:r>
              <a:rPr lang="en-US" dirty="0" err="1">
                <a:solidFill>
                  <a:schemeClr val="accent6"/>
                </a:solidFill>
                <a:cs typeface="Calibri"/>
              </a:rPr>
              <a:t>Jeyananthan</a:t>
            </a:r>
            <a:endParaRPr lang="en-US" dirty="0">
              <a:solidFill>
                <a:schemeClr val="accent6"/>
              </a:solidFill>
              <a:cs typeface="Calibri"/>
            </a:endParaRP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D3DEE8D-6FF4-3315-F7CD-48BD746FBBE4}"/>
              </a:ext>
            </a:extLst>
          </p:cNvPr>
          <p:cNvGraphicFramePr>
            <a:graphicFrameLocks/>
          </p:cNvGraphicFramePr>
          <p:nvPr>
            <p:extLst>
              <p:ext uri="{D42A27DB-BD31-4B8C-83A1-F6EECF244321}">
                <p14:modId xmlns:p14="http://schemas.microsoft.com/office/powerpoint/2010/main" val="1027823149"/>
              </p:ext>
            </p:extLst>
          </p:nvPr>
        </p:nvGraphicFramePr>
        <p:xfrm>
          <a:off x="645695" y="381835"/>
          <a:ext cx="10515600" cy="5039360"/>
        </p:xfrm>
        <a:graphic>
          <a:graphicData uri="http://schemas.openxmlformats.org/drawingml/2006/table">
            <a:tbl>
              <a:tblPr firstRow="1" bandRow="1">
                <a:tableStyleId>{ED083AE6-46FA-4A59-8FB0-9F97EB10719F}</a:tableStyleId>
              </a:tblPr>
              <a:tblGrid>
                <a:gridCol w="2628900">
                  <a:extLst>
                    <a:ext uri="{9D8B030D-6E8A-4147-A177-3AD203B41FA5}">
                      <a16:colId xmlns:a16="http://schemas.microsoft.com/office/drawing/2014/main" val="1582718448"/>
                    </a:ext>
                  </a:extLst>
                </a:gridCol>
                <a:gridCol w="2628900">
                  <a:extLst>
                    <a:ext uri="{9D8B030D-6E8A-4147-A177-3AD203B41FA5}">
                      <a16:colId xmlns:a16="http://schemas.microsoft.com/office/drawing/2014/main" val="2403178153"/>
                    </a:ext>
                  </a:extLst>
                </a:gridCol>
                <a:gridCol w="2628900">
                  <a:extLst>
                    <a:ext uri="{9D8B030D-6E8A-4147-A177-3AD203B41FA5}">
                      <a16:colId xmlns:a16="http://schemas.microsoft.com/office/drawing/2014/main" val="4275194264"/>
                    </a:ext>
                  </a:extLst>
                </a:gridCol>
                <a:gridCol w="2628900">
                  <a:extLst>
                    <a:ext uri="{9D8B030D-6E8A-4147-A177-3AD203B41FA5}">
                      <a16:colId xmlns:a16="http://schemas.microsoft.com/office/drawing/2014/main" val="2126149891"/>
                    </a:ext>
                  </a:extLst>
                </a:gridCol>
              </a:tblGrid>
              <a:tr h="370840">
                <a:tc>
                  <a:txBody>
                    <a:bodyPr/>
                    <a:lstStyle/>
                    <a:p>
                      <a:r>
                        <a:rPr lang="en-US"/>
                        <a:t>TITLE</a:t>
                      </a:r>
                    </a:p>
                  </a:txBody>
                  <a:tcPr/>
                </a:tc>
                <a:tc>
                  <a:txBody>
                    <a:bodyPr/>
                    <a:lstStyle/>
                    <a:p>
                      <a:r>
                        <a:rPr lang="en-US"/>
                        <a:t>METHOD</a:t>
                      </a:r>
                    </a:p>
                  </a:txBody>
                  <a:tcPr/>
                </a:tc>
                <a:tc>
                  <a:txBody>
                    <a:bodyPr/>
                    <a:lstStyle/>
                    <a:p>
                      <a:r>
                        <a:rPr lang="en-US"/>
                        <a:t>DATASET</a:t>
                      </a:r>
                    </a:p>
                  </a:txBody>
                  <a:tcPr/>
                </a:tc>
                <a:tc>
                  <a:txBody>
                    <a:bodyPr/>
                    <a:lstStyle/>
                    <a:p>
                      <a:r>
                        <a:rPr lang="en-US"/>
                        <a:t>RESULT</a:t>
                      </a:r>
                    </a:p>
                  </a:txBody>
                  <a:tcPr/>
                </a:tc>
                <a:extLst>
                  <a:ext uri="{0D108BD9-81ED-4DB2-BD59-A6C34878D82A}">
                    <a16:rowId xmlns:a16="http://schemas.microsoft.com/office/drawing/2014/main" val="2210143335"/>
                  </a:ext>
                </a:extLst>
              </a:tr>
              <a:tr h="1287399">
                <a:tc>
                  <a:txBody>
                    <a:bodyPr/>
                    <a:lstStyle/>
                    <a:p>
                      <a:r>
                        <a:rPr lang="en-US"/>
                        <a:t>Obesity-Associated Differentially Methylated Regions in Colon Cancer</a:t>
                      </a:r>
                    </a:p>
                  </a:txBody>
                  <a:tcPr/>
                </a:tc>
                <a:tc>
                  <a:txBody>
                    <a:bodyPr/>
                    <a:lstStyle/>
                    <a:p>
                      <a:r>
                        <a:rPr lang="en-US" dirty="0"/>
                        <a:t>Machine-learning-based analytics, including generalized regression (GR), were applied to identify factors contributing to DMRs impacting colon cancer.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Accessed The Cancer Genome Atlas (TCGA) data to compare epigenetic changes in differentially methylated regions (DMRs) of genes in colon tissues of colon cancer cases.</a:t>
                      </a:r>
                    </a:p>
                  </a:txBody>
                  <a:tcPr/>
                </a:tc>
                <a:tc>
                  <a:txBody>
                    <a:bodyPr/>
                    <a:lstStyle/>
                    <a:p>
                      <a:r>
                        <a:rPr lang="en-US" dirty="0"/>
                        <a:t>Age significant when alone and interacting with hypomethylated DMRs of the ZBTB46 gene. DMRs of three additional genes, HIST1H3I, SRGAP2C, and NFATC4 were significant independent of age .</a:t>
                      </a:r>
                    </a:p>
                  </a:txBody>
                  <a:tcPr/>
                </a:tc>
                <a:extLst>
                  <a:ext uri="{0D108BD9-81ED-4DB2-BD59-A6C34878D82A}">
                    <a16:rowId xmlns:a16="http://schemas.microsoft.com/office/drawing/2014/main" val="2034697605"/>
                  </a:ext>
                </a:extLst>
              </a:tr>
              <a:tr h="370840">
                <a:tc>
                  <a:txBody>
                    <a:bodyPr/>
                    <a:lstStyle/>
                    <a:p>
                      <a:r>
                        <a:rPr lang="en-US" dirty="0"/>
                        <a:t>An integrative machine learning approach to discovering multi-level molecular mechanisms of obesity using data from monozygotic twin pair</a:t>
                      </a:r>
                    </a:p>
                  </a:txBody>
                  <a:tcPr/>
                </a:tc>
                <a:tc>
                  <a:txBody>
                    <a:bodyPr/>
                    <a:lstStyle/>
                    <a:p>
                      <a:r>
                        <a:rPr lang="en-US" dirty="0"/>
                        <a:t>The paper utilized the Group Factor Analysis (GFA) method, an advanced machine learning approach.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analysis included the combination of various datasets, including clinical, cytokine, genomic, methylation, and dietary data.</a:t>
                      </a:r>
                    </a:p>
                    <a:p>
                      <a:endParaRPr lang="en-US" dirty="0"/>
                    </a:p>
                  </a:txBody>
                  <a:tcPr/>
                </a:tc>
                <a:tc>
                  <a:txBody>
                    <a:bodyPr/>
                    <a:lstStyle/>
                    <a:p>
                      <a:r>
                        <a:rPr lang="en-US" dirty="0"/>
                        <a:t>Found associations between obesity-related clinical variables and elevated levels of cytokines TRANCE, CCL4, IL18R1, CCL3, and FGF21.</a:t>
                      </a:r>
                    </a:p>
                  </a:txBody>
                  <a:tcPr/>
                </a:tc>
                <a:extLst>
                  <a:ext uri="{0D108BD9-81ED-4DB2-BD59-A6C34878D82A}">
                    <a16:rowId xmlns:a16="http://schemas.microsoft.com/office/drawing/2014/main" val="4127603061"/>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82922908"/>
                  </a:ext>
                </a:extLst>
              </a:tr>
            </a:tbl>
          </a:graphicData>
        </a:graphic>
      </p:graphicFrame>
      <p:sp>
        <p:nvSpPr>
          <p:cNvPr id="2" name="Slide Number Placeholder 1">
            <a:extLst>
              <a:ext uri="{FF2B5EF4-FFF2-40B4-BE49-F238E27FC236}">
                <a16:creationId xmlns:a16="http://schemas.microsoft.com/office/drawing/2014/main" id="{C275FBE9-8456-9C0E-A89D-869C4AF665BE}"/>
              </a:ext>
            </a:extLst>
          </p:cNvPr>
          <p:cNvSpPr>
            <a:spLocks noGrp="1"/>
          </p:cNvSpPr>
          <p:nvPr>
            <p:ph type="sldNum" sz="quarter" idx="12"/>
          </p:nvPr>
        </p:nvSpPr>
        <p:spPr/>
        <p:txBody>
          <a:bodyPr/>
          <a:lstStyle/>
          <a:p>
            <a:fld id="{73B850FF-6169-4056-8077-06FFA93A5366}" type="slidenum">
              <a:rPr lang="en-US" smtClean="0"/>
              <a:t>10</a:t>
            </a:fld>
            <a:endParaRPr lang="en-US"/>
          </a:p>
        </p:txBody>
      </p:sp>
    </p:spTree>
    <p:extLst>
      <p:ext uri="{BB962C8B-B14F-4D97-AF65-F5344CB8AC3E}">
        <p14:creationId xmlns:p14="http://schemas.microsoft.com/office/powerpoint/2010/main" val="143383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2" name="Title 1">
            <a:extLst>
              <a:ext uri="{FF2B5EF4-FFF2-40B4-BE49-F238E27FC236}">
                <a16:creationId xmlns:a16="http://schemas.microsoft.com/office/drawing/2014/main" id="{96743E0F-EF95-506F-2D1F-DE75C24D5147}"/>
              </a:ext>
            </a:extLst>
          </p:cNvPr>
          <p:cNvSpPr>
            <a:spLocks noGrp="1"/>
          </p:cNvSpPr>
          <p:nvPr>
            <p:ph type="title"/>
          </p:nvPr>
        </p:nvSpPr>
        <p:spPr>
          <a:xfrm>
            <a:off x="838200" y="365125"/>
            <a:ext cx="10515600" cy="1325563"/>
          </a:xfrm>
        </p:spPr>
        <p:txBody>
          <a:bodyPr/>
          <a:lstStyle/>
          <a:p>
            <a:r>
              <a:rPr lang="en-US" dirty="0">
                <a:solidFill>
                  <a:schemeClr val="tx1"/>
                </a:solidFill>
              </a:rPr>
              <a:t>Gap in the literature</a:t>
            </a:r>
          </a:p>
        </p:txBody>
      </p:sp>
      <p:sp>
        <p:nvSpPr>
          <p:cNvPr id="3" name="Content Placeholder 2">
            <a:extLst>
              <a:ext uri="{FF2B5EF4-FFF2-40B4-BE49-F238E27FC236}">
                <a16:creationId xmlns:a16="http://schemas.microsoft.com/office/drawing/2014/main" id="{790E0492-F96D-7BA7-8133-9A501F74795C}"/>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Arial"/>
              </a:rPr>
              <a:t>Relating with our work  </a:t>
            </a:r>
            <a:endParaRPr lang="en-US">
              <a:cs typeface="Calibri" panose="020F0502020204030204"/>
            </a:endParaRPr>
          </a:p>
          <a:p>
            <a:pPr lvl="1"/>
            <a:r>
              <a:rPr lang="en-US">
                <a:cs typeface="Arial"/>
              </a:rPr>
              <a:t>Discussed crucial DNA methylation sites, dietary and lifestyle factors using machine leaning </a:t>
            </a:r>
            <a:endParaRPr lang="en-US">
              <a:cs typeface="Calibri"/>
            </a:endParaRPr>
          </a:p>
          <a:p>
            <a:endParaRPr lang="en-US">
              <a:cs typeface="Arial"/>
            </a:endParaRPr>
          </a:p>
          <a:p>
            <a:r>
              <a:rPr lang="en-US">
                <a:cs typeface="Arial"/>
              </a:rPr>
              <a:t>The gap </a:t>
            </a:r>
            <a:endParaRPr lang="en-US">
              <a:cs typeface="Calibri" panose="020F0502020204030204"/>
            </a:endParaRPr>
          </a:p>
          <a:p>
            <a:pPr lvl="1"/>
            <a:r>
              <a:rPr lang="en-US">
                <a:cs typeface="Calibri" panose="020F0502020204030204"/>
              </a:rPr>
              <a:t>This study focuses exclusively on adult obesity related data, we are specially consider to children</a:t>
            </a:r>
          </a:p>
          <a:p>
            <a:pPr lvl="1"/>
            <a:r>
              <a:rPr lang="en-US">
                <a:cs typeface="Arial"/>
              </a:rPr>
              <a:t>Relatively small set of genes and sample size</a:t>
            </a:r>
            <a:endParaRPr lang="en-US">
              <a:cs typeface="Calibri"/>
            </a:endParaRPr>
          </a:p>
          <a:p>
            <a:pPr lvl="1"/>
            <a:r>
              <a:rPr lang="en-US">
                <a:cs typeface="Arial"/>
              </a:rPr>
              <a:t>Improve machine learning accuracy  </a:t>
            </a:r>
            <a:endParaRPr lang="en-US">
              <a:cs typeface="Calibri"/>
            </a:endParaRPr>
          </a:p>
          <a:p>
            <a:endParaRPr lang="en-US">
              <a:cs typeface="Arial"/>
            </a:endParaRPr>
          </a:p>
        </p:txBody>
      </p:sp>
    </p:spTree>
    <p:extLst>
      <p:ext uri="{BB962C8B-B14F-4D97-AF65-F5344CB8AC3E}">
        <p14:creationId xmlns:p14="http://schemas.microsoft.com/office/powerpoint/2010/main" val="44013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2" name="Flowchart: Connector 1">
            <a:extLst>
              <a:ext uri="{FF2B5EF4-FFF2-40B4-BE49-F238E27FC236}">
                <a16:creationId xmlns:a16="http://schemas.microsoft.com/office/drawing/2014/main" id="{520D98DE-E820-6C92-DEF3-23DEAB8B4E3C}"/>
              </a:ext>
            </a:extLst>
          </p:cNvPr>
          <p:cNvSpPr/>
          <p:nvPr/>
        </p:nvSpPr>
        <p:spPr>
          <a:xfrm>
            <a:off x="9492155" y="2054190"/>
            <a:ext cx="814552" cy="814552"/>
          </a:xfrm>
          <a:prstGeom prst="flowChartConnec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031B8CD1-E6F4-4EC7-FC46-8866254D105C}"/>
              </a:ext>
            </a:extLst>
          </p:cNvPr>
          <p:cNvSpPr/>
          <p:nvPr/>
        </p:nvSpPr>
        <p:spPr>
          <a:xfrm>
            <a:off x="7068506" y="2054190"/>
            <a:ext cx="814552" cy="814552"/>
          </a:xfrm>
          <a:prstGeom prst="flowChartConnec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81BBAA04-DA6C-7CA8-04EB-383B16BD7309}"/>
              </a:ext>
            </a:extLst>
          </p:cNvPr>
          <p:cNvSpPr/>
          <p:nvPr/>
        </p:nvSpPr>
        <p:spPr>
          <a:xfrm>
            <a:off x="5126770" y="2044859"/>
            <a:ext cx="814552" cy="814552"/>
          </a:xfrm>
          <a:prstGeom prst="flowChartConnec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72A35F64-18A8-C7C7-CE4C-3785984D766E}"/>
              </a:ext>
            </a:extLst>
          </p:cNvPr>
          <p:cNvSpPr/>
          <p:nvPr/>
        </p:nvSpPr>
        <p:spPr>
          <a:xfrm>
            <a:off x="3106372" y="2072852"/>
            <a:ext cx="814552" cy="814552"/>
          </a:xfrm>
          <a:prstGeom prst="flowChartConnec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7CAEDE67-5A88-27F4-FFE5-BEB556B8F595}"/>
              </a:ext>
            </a:extLst>
          </p:cNvPr>
          <p:cNvSpPr/>
          <p:nvPr/>
        </p:nvSpPr>
        <p:spPr>
          <a:xfrm>
            <a:off x="1202121" y="2054190"/>
            <a:ext cx="814552" cy="814552"/>
          </a:xfrm>
          <a:prstGeom prst="flowChartConnec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2">
            <a:extLst>
              <a:ext uri="{FF2B5EF4-FFF2-40B4-BE49-F238E27FC236}">
                <a16:creationId xmlns:a16="http://schemas.microsoft.com/office/drawing/2014/main" id="{C01A126E-BC1A-89BC-7322-6BB422C40DF8}"/>
              </a:ext>
            </a:extLst>
          </p:cNvPr>
          <p:cNvSpPr>
            <a:spLocks noGrp="1"/>
          </p:cNvSpPr>
          <p:nvPr>
            <p:ph type="title"/>
          </p:nvPr>
        </p:nvSpPr>
        <p:spPr>
          <a:xfrm>
            <a:off x="838200" y="378194"/>
            <a:ext cx="10515600" cy="1325563"/>
          </a:xfrm>
        </p:spPr>
        <p:txBody>
          <a:bodyPr/>
          <a:lstStyle/>
          <a:p>
            <a:r>
              <a:rPr lang="en-US" dirty="0">
                <a:solidFill>
                  <a:schemeClr val="tx1"/>
                </a:solidFill>
              </a:rPr>
              <a:t>Methodology</a:t>
            </a:r>
          </a:p>
        </p:txBody>
      </p:sp>
      <p:sp>
        <p:nvSpPr>
          <p:cNvPr id="10" name="Text Placeholder 4">
            <a:extLst>
              <a:ext uri="{FF2B5EF4-FFF2-40B4-BE49-F238E27FC236}">
                <a16:creationId xmlns:a16="http://schemas.microsoft.com/office/drawing/2014/main" id="{939FA5CF-A817-3EA5-12DD-22FB053688B0}"/>
              </a:ext>
            </a:extLst>
          </p:cNvPr>
          <p:cNvSpPr txBox="1">
            <a:spLocks/>
          </p:cNvSpPr>
          <p:nvPr/>
        </p:nvSpPr>
        <p:spPr>
          <a:xfrm>
            <a:off x="838200" y="3508013"/>
            <a:ext cx="1581807" cy="475649"/>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Stage 1</a:t>
            </a:r>
            <a:endParaRPr lang="en-US" sz="2400" dirty="0">
              <a:cs typeface="Arial"/>
            </a:endParaRPr>
          </a:p>
        </p:txBody>
      </p:sp>
      <p:sp>
        <p:nvSpPr>
          <p:cNvPr id="12" name="Text Placeholder 5">
            <a:extLst>
              <a:ext uri="{FF2B5EF4-FFF2-40B4-BE49-F238E27FC236}">
                <a16:creationId xmlns:a16="http://schemas.microsoft.com/office/drawing/2014/main" id="{C69D105A-4DB5-A081-33E1-2E53F5D00F8D}"/>
              </a:ext>
            </a:extLst>
          </p:cNvPr>
          <p:cNvSpPr txBox="1">
            <a:spLocks/>
          </p:cNvSpPr>
          <p:nvPr/>
        </p:nvSpPr>
        <p:spPr>
          <a:xfrm>
            <a:off x="447876" y="4213593"/>
            <a:ext cx="2338388" cy="71913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Review previous articles</a:t>
            </a:r>
            <a:endParaRPr lang="en-US" sz="2000" b="1">
              <a:cs typeface="Calibri"/>
            </a:endParaRPr>
          </a:p>
          <a:p>
            <a:pPr marL="0" indent="0" algn="ctr">
              <a:buFont typeface="Arial" panose="020B0604020202020204" pitchFamily="34" charset="0"/>
              <a:buNone/>
            </a:pPr>
            <a:r>
              <a:rPr lang="en-US" sz="2000">
                <a:cs typeface="Calibri"/>
              </a:rPr>
              <a:t>Literature review and annotated bibliography</a:t>
            </a:r>
            <a:endParaRPr lang="en-US" sz="2000" dirty="0">
              <a:cs typeface="Calibri"/>
            </a:endParaRPr>
          </a:p>
        </p:txBody>
      </p:sp>
      <p:sp>
        <p:nvSpPr>
          <p:cNvPr id="13" name="Text Placeholder 8">
            <a:extLst>
              <a:ext uri="{FF2B5EF4-FFF2-40B4-BE49-F238E27FC236}">
                <a16:creationId xmlns:a16="http://schemas.microsoft.com/office/drawing/2014/main" id="{CE5B9E3B-DC15-03E2-32B8-FDC080C55711}"/>
              </a:ext>
            </a:extLst>
          </p:cNvPr>
          <p:cNvSpPr txBox="1">
            <a:spLocks/>
          </p:cNvSpPr>
          <p:nvPr/>
        </p:nvSpPr>
        <p:spPr>
          <a:xfrm>
            <a:off x="2696552" y="3517265"/>
            <a:ext cx="1619250" cy="360362"/>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Stage 2</a:t>
            </a:r>
            <a:endParaRPr lang="en-US" sz="2400" dirty="0">
              <a:cs typeface="Arial"/>
            </a:endParaRPr>
          </a:p>
        </p:txBody>
      </p:sp>
      <p:sp>
        <p:nvSpPr>
          <p:cNvPr id="14" name="Text Placeholder 9">
            <a:extLst>
              <a:ext uri="{FF2B5EF4-FFF2-40B4-BE49-F238E27FC236}">
                <a16:creationId xmlns:a16="http://schemas.microsoft.com/office/drawing/2014/main" id="{AAE5D2E2-ED13-704D-22F5-AAC0D9E4B75E}"/>
              </a:ext>
            </a:extLst>
          </p:cNvPr>
          <p:cNvSpPr txBox="1">
            <a:spLocks/>
          </p:cNvSpPr>
          <p:nvPr/>
        </p:nvSpPr>
        <p:spPr>
          <a:xfrm>
            <a:off x="3060451" y="4194933"/>
            <a:ext cx="1007698" cy="71913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a:cs typeface="Calibri"/>
              </a:rPr>
              <a:t>Write the </a:t>
            </a:r>
            <a:endParaRPr lang="en-US" sz="2000">
              <a:cs typeface="Calibri"/>
            </a:endParaRPr>
          </a:p>
          <a:p>
            <a:pPr marL="0" indent="0">
              <a:buFont typeface="Arial" panose="020B0604020202020204" pitchFamily="34" charset="0"/>
              <a:buNone/>
            </a:pPr>
            <a:r>
              <a:rPr lang="en-US" sz="2000" b="1">
                <a:cs typeface="Calibri"/>
              </a:rPr>
              <a:t>proposal</a:t>
            </a:r>
            <a:endParaRPr lang="en-US" sz="2000" dirty="0">
              <a:cs typeface="Calibri"/>
            </a:endParaRPr>
          </a:p>
        </p:txBody>
      </p:sp>
      <p:sp>
        <p:nvSpPr>
          <p:cNvPr id="15" name="Text Placeholder 11">
            <a:extLst>
              <a:ext uri="{FF2B5EF4-FFF2-40B4-BE49-F238E27FC236}">
                <a16:creationId xmlns:a16="http://schemas.microsoft.com/office/drawing/2014/main" id="{6AE22745-36BC-C5F7-CC02-3DBCC5B47BA8}"/>
              </a:ext>
            </a:extLst>
          </p:cNvPr>
          <p:cNvSpPr txBox="1">
            <a:spLocks/>
          </p:cNvSpPr>
          <p:nvPr/>
        </p:nvSpPr>
        <p:spPr>
          <a:xfrm>
            <a:off x="4721302" y="3522027"/>
            <a:ext cx="1620838" cy="360363"/>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Stage 3</a:t>
            </a:r>
            <a:endParaRPr lang="en-US" sz="2400" dirty="0">
              <a:cs typeface="Arial"/>
            </a:endParaRPr>
          </a:p>
        </p:txBody>
      </p:sp>
      <p:sp>
        <p:nvSpPr>
          <p:cNvPr id="16" name="Text Placeholder 12">
            <a:extLst>
              <a:ext uri="{FF2B5EF4-FFF2-40B4-BE49-F238E27FC236}">
                <a16:creationId xmlns:a16="http://schemas.microsoft.com/office/drawing/2014/main" id="{C6EB208A-4E36-E512-CD71-9390DBE5D794}"/>
              </a:ext>
            </a:extLst>
          </p:cNvPr>
          <p:cNvSpPr txBox="1">
            <a:spLocks/>
          </p:cNvSpPr>
          <p:nvPr/>
        </p:nvSpPr>
        <p:spPr>
          <a:xfrm>
            <a:off x="4749278" y="4187983"/>
            <a:ext cx="1620838" cy="71913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 </a:t>
            </a:r>
            <a:r>
              <a:rPr lang="en-US" sz="2000" b="1"/>
              <a:t>Dataset preparation</a:t>
            </a:r>
            <a:endParaRPr lang="en-US" sz="2000" b="1">
              <a:cs typeface="Calibri"/>
            </a:endParaRPr>
          </a:p>
          <a:p>
            <a:pPr marL="0" indent="0" algn="ctr">
              <a:buFont typeface="Arial" panose="020B0604020202020204" pitchFamily="34" charset="0"/>
              <a:buNone/>
            </a:pPr>
            <a:r>
              <a:rPr lang="en-US" sz="2000">
                <a:cs typeface="Calibri"/>
              </a:rPr>
              <a:t>Data collection and data preprocessing</a:t>
            </a:r>
            <a:endParaRPr lang="en-US" sz="2000" dirty="0">
              <a:cs typeface="Arial"/>
            </a:endParaRPr>
          </a:p>
        </p:txBody>
      </p:sp>
      <p:sp>
        <p:nvSpPr>
          <p:cNvPr id="17" name="Text Placeholder 14">
            <a:extLst>
              <a:ext uri="{FF2B5EF4-FFF2-40B4-BE49-F238E27FC236}">
                <a16:creationId xmlns:a16="http://schemas.microsoft.com/office/drawing/2014/main" id="{123CA6EB-564B-7DD7-F917-A6E3DA48B9F8}"/>
              </a:ext>
            </a:extLst>
          </p:cNvPr>
          <p:cNvSpPr txBox="1">
            <a:spLocks/>
          </p:cNvSpPr>
          <p:nvPr/>
        </p:nvSpPr>
        <p:spPr>
          <a:xfrm>
            <a:off x="6736286" y="3535927"/>
            <a:ext cx="1620837" cy="360363"/>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t>Stage 4</a:t>
            </a:r>
            <a:endParaRPr lang="en-US" sz="2400" dirty="0">
              <a:cs typeface="Arial"/>
            </a:endParaRPr>
          </a:p>
        </p:txBody>
      </p:sp>
      <p:sp>
        <p:nvSpPr>
          <p:cNvPr id="18" name="Text Placeholder 15">
            <a:extLst>
              <a:ext uri="{FF2B5EF4-FFF2-40B4-BE49-F238E27FC236}">
                <a16:creationId xmlns:a16="http://schemas.microsoft.com/office/drawing/2014/main" id="{EB030112-53D2-E404-75B7-4401730E70C4}"/>
              </a:ext>
            </a:extLst>
          </p:cNvPr>
          <p:cNvSpPr txBox="1">
            <a:spLocks/>
          </p:cNvSpPr>
          <p:nvPr/>
        </p:nvSpPr>
        <p:spPr>
          <a:xfrm>
            <a:off x="6554690" y="4188777"/>
            <a:ext cx="2212975" cy="71913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noProof="1">
                <a:cs typeface="Calibri"/>
              </a:rPr>
              <a:t>Implementation process</a:t>
            </a:r>
            <a:endParaRPr lang="en-US">
              <a:cs typeface="Arial"/>
            </a:endParaRPr>
          </a:p>
          <a:p>
            <a:pPr marL="0" indent="0" algn="ctr">
              <a:buFont typeface="Arial" panose="020B0604020202020204" pitchFamily="34" charset="0"/>
              <a:buNone/>
            </a:pPr>
            <a:r>
              <a:rPr lang="en-US" sz="2000" noProof="1">
                <a:cs typeface="Calibri"/>
              </a:rPr>
              <a:t>Choosing Machine learning model, train the model and check performance</a:t>
            </a:r>
          </a:p>
        </p:txBody>
      </p:sp>
      <p:sp>
        <p:nvSpPr>
          <p:cNvPr id="19" name="Text Placeholder 17">
            <a:extLst>
              <a:ext uri="{FF2B5EF4-FFF2-40B4-BE49-F238E27FC236}">
                <a16:creationId xmlns:a16="http://schemas.microsoft.com/office/drawing/2014/main" id="{74887CCB-8AB2-ACA4-9802-4ABF7DFDF2CB}"/>
              </a:ext>
            </a:extLst>
          </p:cNvPr>
          <p:cNvSpPr txBox="1">
            <a:spLocks/>
          </p:cNvSpPr>
          <p:nvPr/>
        </p:nvSpPr>
        <p:spPr>
          <a:xfrm>
            <a:off x="9100039" y="3550946"/>
            <a:ext cx="1619250" cy="360362"/>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cs typeface="Calibri"/>
              </a:rPr>
              <a:t>Stage 5</a:t>
            </a:r>
            <a:endParaRPr lang="en-US" sz="2400" dirty="0">
              <a:cs typeface="Arial"/>
            </a:endParaRPr>
          </a:p>
        </p:txBody>
      </p:sp>
      <p:sp>
        <p:nvSpPr>
          <p:cNvPr id="20" name="Text Placeholder 18">
            <a:extLst>
              <a:ext uri="{FF2B5EF4-FFF2-40B4-BE49-F238E27FC236}">
                <a16:creationId xmlns:a16="http://schemas.microsoft.com/office/drawing/2014/main" id="{264B441D-CCD7-73B8-D0F5-67B7EC9DF55E}"/>
              </a:ext>
            </a:extLst>
          </p:cNvPr>
          <p:cNvSpPr txBox="1">
            <a:spLocks/>
          </p:cNvSpPr>
          <p:nvPr/>
        </p:nvSpPr>
        <p:spPr>
          <a:xfrm>
            <a:off x="8703910" y="4215198"/>
            <a:ext cx="2840037" cy="71913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Analyse results and prepare documents</a:t>
            </a:r>
            <a:endParaRPr lang="en-US" sz="2000" b="1">
              <a:cs typeface="Calibri"/>
            </a:endParaRPr>
          </a:p>
          <a:p>
            <a:pPr marL="0" indent="0" algn="ctr">
              <a:buFont typeface="Arial" panose="020B0604020202020204" pitchFamily="34" charset="0"/>
              <a:buNone/>
            </a:pPr>
            <a:r>
              <a:rPr lang="en-US" sz="2000">
                <a:cs typeface="Calibri"/>
              </a:rPr>
              <a:t>Write paper and thesis</a:t>
            </a:r>
            <a:endParaRPr lang="en-US" sz="2000" dirty="0">
              <a:cs typeface="Calibri"/>
            </a:endParaRPr>
          </a:p>
        </p:txBody>
      </p:sp>
      <p:pic>
        <p:nvPicPr>
          <p:cNvPr id="21" name="Graphic 33" descr="Signature outline">
            <a:extLst>
              <a:ext uri="{FF2B5EF4-FFF2-40B4-BE49-F238E27FC236}">
                <a16:creationId xmlns:a16="http://schemas.microsoft.com/office/drawing/2014/main" id="{BE5A676C-1281-5020-B703-B49F993609C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135687" y="2150316"/>
            <a:ext cx="620713" cy="622300"/>
          </a:xfrm>
          <a:prstGeom prst="rect">
            <a:avLst/>
          </a:prstGeom>
        </p:spPr>
      </p:pic>
      <p:pic>
        <p:nvPicPr>
          <p:cNvPr id="22" name="Graphic 36" descr="Newspaper outline">
            <a:extLst>
              <a:ext uri="{FF2B5EF4-FFF2-40B4-BE49-F238E27FC236}">
                <a16:creationId xmlns:a16="http://schemas.microsoft.com/office/drawing/2014/main" id="{5085AA2D-4877-7F18-D7F1-C66E1E0ED04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317953" y="2150316"/>
            <a:ext cx="622300" cy="622300"/>
          </a:xfrm>
          <a:prstGeom prst="rect">
            <a:avLst/>
          </a:prstGeom>
        </p:spPr>
      </p:pic>
      <p:pic>
        <p:nvPicPr>
          <p:cNvPr id="23" name="Graphic 39" descr="Research outline">
            <a:extLst>
              <a:ext uri="{FF2B5EF4-FFF2-40B4-BE49-F238E27FC236}">
                <a16:creationId xmlns:a16="http://schemas.microsoft.com/office/drawing/2014/main" id="{AD1F4011-724B-3FEB-0109-817357806018}"/>
              </a:ext>
            </a:extLst>
          </p:cNvPr>
          <p:cNvPicPr>
            <a:picLocks noChangeAspect="1"/>
          </p:cNvPicPr>
          <p:nvPr/>
        </p:nvPicPr>
        <p:blipFill>
          <a:blip r:embed="rId7">
            <a:extLst>
              <a:ext uri="{96DAC541-7B7A-43D3-8B79-37D633B846F1}">
                <asvg:svgBlip xmlns:asvg="http://schemas.microsoft.com/office/drawing/2016/SVG/main" r:embed="rId8"/>
              </a:ext>
            </a:extLst>
          </a:blip>
          <a:srcRect l="128" r="128"/>
          <a:stretch/>
        </p:blipFill>
        <p:spPr>
          <a:xfrm>
            <a:off x="5224964" y="2155914"/>
            <a:ext cx="622300" cy="622300"/>
          </a:xfrm>
          <a:prstGeom prst="rect">
            <a:avLst/>
          </a:prstGeom>
        </p:spPr>
      </p:pic>
      <p:pic>
        <p:nvPicPr>
          <p:cNvPr id="24" name="Graphic 53" descr="Lightbulb and gear outline">
            <a:extLst>
              <a:ext uri="{FF2B5EF4-FFF2-40B4-BE49-F238E27FC236}">
                <a16:creationId xmlns:a16="http://schemas.microsoft.com/office/drawing/2014/main" id="{EFCF2FCD-2C19-D97A-7C7A-E6200DDBF6E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173959" y="2150316"/>
            <a:ext cx="622300" cy="622300"/>
          </a:xfrm>
          <a:prstGeom prst="rect">
            <a:avLst/>
          </a:prstGeom>
        </p:spPr>
      </p:pic>
      <p:pic>
        <p:nvPicPr>
          <p:cNvPr id="25" name="Graphic 56" descr="Clipboard Checked outline">
            <a:extLst>
              <a:ext uri="{FF2B5EF4-FFF2-40B4-BE49-F238E27FC236}">
                <a16:creationId xmlns:a16="http://schemas.microsoft.com/office/drawing/2014/main" id="{6370341E-9642-A453-36C9-C3343DEA04D0}"/>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9588281" y="2150316"/>
            <a:ext cx="622300" cy="622300"/>
          </a:xfrm>
          <a:prstGeom prst="rect">
            <a:avLst/>
          </a:prstGeom>
        </p:spPr>
      </p:pic>
    </p:spTree>
    <p:extLst>
      <p:ext uri="{BB962C8B-B14F-4D97-AF65-F5344CB8AC3E}">
        <p14:creationId xmlns:p14="http://schemas.microsoft.com/office/powerpoint/2010/main" val="51850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2" name="Title 1">
            <a:extLst>
              <a:ext uri="{FF2B5EF4-FFF2-40B4-BE49-F238E27FC236}">
                <a16:creationId xmlns:a16="http://schemas.microsoft.com/office/drawing/2014/main" id="{E8DE652B-030C-56E2-413A-4110F1DBAB42}"/>
              </a:ext>
            </a:extLst>
          </p:cNvPr>
          <p:cNvSpPr>
            <a:spLocks noGrp="1"/>
          </p:cNvSpPr>
          <p:nvPr>
            <p:ph type="title"/>
          </p:nvPr>
        </p:nvSpPr>
        <p:spPr>
          <a:xfrm>
            <a:off x="838200" y="365125"/>
            <a:ext cx="10515600" cy="1325563"/>
          </a:xfrm>
        </p:spPr>
        <p:txBody>
          <a:bodyPr/>
          <a:lstStyle/>
          <a:p>
            <a:r>
              <a:rPr lang="en-US" dirty="0">
                <a:solidFill>
                  <a:schemeClr val="tx1"/>
                </a:solidFill>
              </a:rPr>
              <a:t>DETAILED METHODOLOGY</a:t>
            </a:r>
          </a:p>
        </p:txBody>
      </p:sp>
      <p:sp>
        <p:nvSpPr>
          <p:cNvPr id="3" name="Content Placeholder 2">
            <a:extLst>
              <a:ext uri="{FF2B5EF4-FFF2-40B4-BE49-F238E27FC236}">
                <a16:creationId xmlns:a16="http://schemas.microsoft.com/office/drawing/2014/main" id="{9BBCEADB-A72A-8B3D-F812-8591184AB27B}"/>
              </a:ext>
            </a:extLst>
          </p:cNvPr>
          <p:cNvSpPr txBox="1">
            <a:spLocks/>
          </p:cNvSpPr>
          <p:nvPr/>
        </p:nvSpPr>
        <p:spPr>
          <a:xfrm>
            <a:off x="838200" y="1690688"/>
            <a:ext cx="10515600" cy="46056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  Data Collection</a:t>
            </a:r>
          </a:p>
          <a:p>
            <a:pPr algn="just"/>
            <a:r>
              <a:rPr lang="en-US" dirty="0">
                <a:cs typeface="Arial"/>
              </a:rPr>
              <a:t>Epigenetic modifications can influence gene expression without altering the underlying DNA sequence. Therefore, we choose </a:t>
            </a:r>
            <a:r>
              <a:rPr lang="en-US" b="1" dirty="0">
                <a:cs typeface="Arial"/>
              </a:rPr>
              <a:t>Methylation data</a:t>
            </a:r>
            <a:r>
              <a:rPr lang="en-US" dirty="0">
                <a:cs typeface="Arial"/>
              </a:rPr>
              <a:t> of children for our research</a:t>
            </a:r>
          </a:p>
          <a:p>
            <a:pPr algn="just"/>
            <a:endParaRPr lang="en-US" dirty="0">
              <a:cs typeface="Arial"/>
            </a:endParaRPr>
          </a:p>
          <a:p>
            <a:r>
              <a:rPr lang="en-US" dirty="0">
                <a:cs typeface="Arial"/>
              </a:rPr>
              <a:t>We data collected from the Gene Expression Omnibus (GEO) database</a:t>
            </a:r>
          </a:p>
          <a:p>
            <a:r>
              <a:rPr lang="en-US" dirty="0">
                <a:cs typeface="Arial"/>
              </a:rPr>
              <a:t>Data set include</a:t>
            </a:r>
          </a:p>
          <a:p>
            <a:pPr lvl="1"/>
            <a:r>
              <a:rPr lang="en-US" dirty="0">
                <a:cs typeface="Arial"/>
              </a:rPr>
              <a:t>72 sample (</a:t>
            </a:r>
            <a:r>
              <a:rPr lang="en-US" sz="2000" dirty="0">
                <a:cs typeface="Calibri"/>
              </a:rPr>
              <a:t>31 normal and 41 obesity peripheral blood</a:t>
            </a:r>
            <a:r>
              <a:rPr lang="en-US" dirty="0">
                <a:cs typeface="Arial"/>
              </a:rPr>
              <a:t>)</a:t>
            </a:r>
          </a:p>
          <a:p>
            <a:pPr lvl="1"/>
            <a:r>
              <a:rPr lang="en-US" dirty="0">
                <a:cs typeface="Arial"/>
              </a:rPr>
              <a:t>Greater than 850,000 CpG sites</a:t>
            </a:r>
            <a:endParaRPr lang="en-US" sz="2000" dirty="0">
              <a:cs typeface="Arial"/>
            </a:endParaRPr>
          </a:p>
        </p:txBody>
      </p:sp>
    </p:spTree>
    <p:extLst>
      <p:ext uri="{BB962C8B-B14F-4D97-AF65-F5344CB8AC3E}">
        <p14:creationId xmlns:p14="http://schemas.microsoft.com/office/powerpoint/2010/main" val="425417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2" name="Content Placeholder 2">
            <a:extLst>
              <a:ext uri="{FF2B5EF4-FFF2-40B4-BE49-F238E27FC236}">
                <a16:creationId xmlns:a16="http://schemas.microsoft.com/office/drawing/2014/main" id="{9DFB8F98-BCC1-715F-9E9B-711178F5073F}"/>
              </a:ext>
            </a:extLst>
          </p:cNvPr>
          <p:cNvSpPr txBox="1">
            <a:spLocks/>
          </p:cNvSpPr>
          <p:nvPr/>
        </p:nvSpPr>
        <p:spPr>
          <a:xfrm>
            <a:off x="838200" y="694944"/>
            <a:ext cx="10515600" cy="553821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II.  DATA PREPROCESSING</a:t>
            </a:r>
          </a:p>
          <a:p>
            <a:pPr lvl="1"/>
            <a:r>
              <a:rPr lang="en-US" dirty="0">
                <a:cs typeface="Arial"/>
              </a:rPr>
              <a:t>Handling Missing Values</a:t>
            </a:r>
          </a:p>
          <a:p>
            <a:pPr lvl="2"/>
            <a:r>
              <a:rPr lang="en-US" sz="2100" dirty="0"/>
              <a:t>Impute missing values,</a:t>
            </a:r>
            <a:r>
              <a:rPr lang="en-US" dirty="0"/>
              <a:t> and inaccurate data can be fixed or eliminated from the dataset. </a:t>
            </a:r>
            <a:endParaRPr lang="en-US" dirty="0">
              <a:cs typeface="Arial"/>
            </a:endParaRPr>
          </a:p>
          <a:p>
            <a:pPr lvl="1"/>
            <a:endParaRPr lang="en-US" dirty="0">
              <a:cs typeface="Arial"/>
            </a:endParaRPr>
          </a:p>
          <a:p>
            <a:pPr lvl="1"/>
            <a:r>
              <a:rPr lang="en-US" dirty="0"/>
              <a:t>Normalization</a:t>
            </a:r>
            <a:endParaRPr lang="en-US" dirty="0">
              <a:cs typeface="Arial"/>
            </a:endParaRPr>
          </a:p>
          <a:p>
            <a:pPr lvl="2"/>
            <a:r>
              <a:rPr lang="en-US" dirty="0"/>
              <a:t>Normalize or standardize numerical features to have a common scale.</a:t>
            </a:r>
            <a:endParaRPr lang="en-US" dirty="0">
              <a:cs typeface="Arial"/>
            </a:endParaRPr>
          </a:p>
          <a:p>
            <a:pPr lvl="2"/>
            <a:r>
              <a:rPr lang="en-US" dirty="0"/>
              <a:t>Min-Max Scaling: Scale features to a specific range, often [0, 1], which is suitable for algorithms sensitive to feature scales.</a:t>
            </a:r>
            <a:endParaRPr lang="en-US" dirty="0">
              <a:cs typeface="Calibri"/>
            </a:endParaRPr>
          </a:p>
          <a:p>
            <a:pPr lvl="1"/>
            <a:endParaRPr lang="en-US" dirty="0"/>
          </a:p>
          <a:p>
            <a:pPr lvl="1"/>
            <a:r>
              <a:rPr lang="en-US" dirty="0"/>
              <a:t>Feature Selection </a:t>
            </a:r>
            <a:endParaRPr lang="en-US" dirty="0">
              <a:cs typeface="Arial"/>
            </a:endParaRPr>
          </a:p>
          <a:p>
            <a:pPr lvl="2"/>
            <a:r>
              <a:rPr lang="en-US" dirty="0"/>
              <a:t>Identify relevant features (CpG sites or genes) that contribute most to the prediction.</a:t>
            </a:r>
            <a:endParaRPr lang="en-US" dirty="0">
              <a:cs typeface="Calibri"/>
            </a:endParaRPr>
          </a:p>
          <a:p>
            <a:pPr lvl="2"/>
            <a:r>
              <a:rPr lang="en-US" dirty="0"/>
              <a:t>chi-squared test, t-tests, ANOVA</a:t>
            </a:r>
            <a:endParaRPr lang="en-US" dirty="0">
              <a:cs typeface="Calibri"/>
            </a:endParaRPr>
          </a:p>
          <a:p>
            <a:pPr lvl="1"/>
            <a:endParaRPr lang="en-US" dirty="0">
              <a:cs typeface="Arial"/>
            </a:endParaRPr>
          </a:p>
          <a:p>
            <a:pPr lvl="1"/>
            <a:r>
              <a:rPr lang="en-US" dirty="0">
                <a:cs typeface="Arial"/>
              </a:rPr>
              <a:t>Visualization </a:t>
            </a:r>
          </a:p>
          <a:p>
            <a:pPr lvl="2"/>
            <a:r>
              <a:rPr lang="en-US" dirty="0">
                <a:cs typeface="Arial"/>
              </a:rPr>
              <a:t>Create histograms, box plots, scatter plots, and heatmaps to visualize data distributions, correlations, and potential outliers.</a:t>
            </a:r>
          </a:p>
          <a:p>
            <a:pPr lvl="1"/>
            <a:endParaRPr lang="en-US" dirty="0">
              <a:cs typeface="Arial"/>
            </a:endParaRPr>
          </a:p>
          <a:p>
            <a:pPr lvl="1"/>
            <a:endParaRPr lang="en-US" dirty="0">
              <a:cs typeface="Arial"/>
            </a:endParaRPr>
          </a:p>
          <a:p>
            <a:pPr lvl="1"/>
            <a:endParaRPr lang="en-US" dirty="0">
              <a:cs typeface="Arial"/>
            </a:endParaRPr>
          </a:p>
        </p:txBody>
      </p:sp>
    </p:spTree>
    <p:extLst>
      <p:ext uri="{BB962C8B-B14F-4D97-AF65-F5344CB8AC3E}">
        <p14:creationId xmlns:p14="http://schemas.microsoft.com/office/powerpoint/2010/main" val="295414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sp>
        <p:nvSpPr>
          <p:cNvPr id="2" name="Content Placeholder 2">
            <a:extLst>
              <a:ext uri="{FF2B5EF4-FFF2-40B4-BE49-F238E27FC236}">
                <a16:creationId xmlns:a16="http://schemas.microsoft.com/office/drawing/2014/main" id="{679F634A-CD42-C620-9A8E-5034C0655261}"/>
              </a:ext>
            </a:extLst>
          </p:cNvPr>
          <p:cNvSpPr txBox="1">
            <a:spLocks/>
          </p:cNvSpPr>
          <p:nvPr/>
        </p:nvSpPr>
        <p:spPr>
          <a:xfrm>
            <a:off x="838200" y="475488"/>
            <a:ext cx="10515600" cy="570147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III.  MODELING</a:t>
            </a:r>
          </a:p>
          <a:p>
            <a:pPr lvl="1"/>
            <a:r>
              <a:rPr lang="en-US">
                <a:ea typeface="+mn-lt"/>
                <a:cs typeface="+mn-lt"/>
              </a:rPr>
              <a:t>Select Machine Learning Algorithms: For Binary classification problem (obese vs. non-obese) we choose </a:t>
            </a:r>
          </a:p>
          <a:p>
            <a:pPr lvl="2"/>
            <a:r>
              <a:rPr lang="en-US">
                <a:ea typeface="+mn-lt"/>
                <a:cs typeface="+mn-lt"/>
              </a:rPr>
              <a:t>Gradient Boosting </a:t>
            </a:r>
          </a:p>
          <a:p>
            <a:pPr lvl="2"/>
            <a:r>
              <a:rPr lang="en-US">
                <a:ea typeface="+mn-lt"/>
                <a:cs typeface="+mn-lt"/>
              </a:rPr>
              <a:t>Logistic Regression </a:t>
            </a:r>
          </a:p>
          <a:p>
            <a:pPr lvl="2"/>
            <a:r>
              <a:rPr lang="en-US">
                <a:ea typeface="+mn-lt"/>
                <a:cs typeface="+mn-lt"/>
              </a:rPr>
              <a:t>Random Forest </a:t>
            </a:r>
          </a:p>
          <a:p>
            <a:pPr lvl="2"/>
            <a:r>
              <a:rPr lang="en-US">
                <a:ea typeface="+mn-lt"/>
                <a:cs typeface="+mn-lt"/>
              </a:rPr>
              <a:t>Support Vector Machines (SVM) </a:t>
            </a:r>
          </a:p>
          <a:p>
            <a:pPr lvl="2"/>
            <a:r>
              <a:rPr lang="en-US">
                <a:ea typeface="+mn-lt"/>
                <a:cs typeface="+mn-lt"/>
              </a:rPr>
              <a:t>Neural Networks</a:t>
            </a:r>
            <a:endParaRPr lang="en-US"/>
          </a:p>
          <a:p>
            <a:pPr lvl="1"/>
            <a:endParaRPr lang="en-US">
              <a:ea typeface="+mn-lt"/>
              <a:cs typeface="+mn-lt"/>
            </a:endParaRPr>
          </a:p>
          <a:p>
            <a:pPr lvl="1"/>
            <a:r>
              <a:rPr lang="en-US">
                <a:ea typeface="+mn-lt"/>
                <a:cs typeface="+mn-lt"/>
              </a:rPr>
              <a:t>Split Data</a:t>
            </a:r>
            <a:endParaRPr lang="en-US"/>
          </a:p>
          <a:p>
            <a:pPr lvl="1"/>
            <a:endParaRPr lang="en-US">
              <a:ea typeface="+mn-lt"/>
              <a:cs typeface="+mn-lt"/>
            </a:endParaRPr>
          </a:p>
          <a:p>
            <a:pPr lvl="1"/>
            <a:r>
              <a:rPr lang="en-US">
                <a:ea typeface="+mn-lt"/>
                <a:cs typeface="+mn-lt"/>
              </a:rPr>
              <a:t>Train Models</a:t>
            </a:r>
            <a:endParaRPr lang="en-US"/>
          </a:p>
          <a:p>
            <a:pPr lvl="1"/>
            <a:endParaRPr lang="en-US">
              <a:ea typeface="+mn-lt"/>
              <a:cs typeface="+mn-lt"/>
            </a:endParaRPr>
          </a:p>
          <a:p>
            <a:pPr lvl="1"/>
            <a:r>
              <a:rPr lang="en-US">
                <a:ea typeface="+mn-lt"/>
                <a:cs typeface="+mn-lt"/>
              </a:rPr>
              <a:t>Hyperparameter Tuning</a:t>
            </a:r>
            <a:endParaRPr lang="en-US"/>
          </a:p>
          <a:p>
            <a:pPr lvl="1"/>
            <a:endParaRPr lang="en-US">
              <a:ea typeface="+mn-lt"/>
              <a:cs typeface="+mn-lt"/>
            </a:endParaRPr>
          </a:p>
          <a:p>
            <a:pPr lvl="1"/>
            <a:r>
              <a:rPr lang="en-US">
                <a:ea typeface="+mn-lt"/>
                <a:cs typeface="+mn-lt"/>
              </a:rPr>
              <a:t>Cross-Validation</a:t>
            </a:r>
            <a:endParaRPr lang="en-US" dirty="0">
              <a:ea typeface="+mn-lt"/>
              <a:cs typeface="+mn-lt"/>
            </a:endParaRPr>
          </a:p>
        </p:txBody>
      </p:sp>
    </p:spTree>
    <p:extLst>
      <p:ext uri="{BB962C8B-B14F-4D97-AF65-F5344CB8AC3E}">
        <p14:creationId xmlns:p14="http://schemas.microsoft.com/office/powerpoint/2010/main" val="294325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2" name="Content Placeholder 2">
            <a:extLst>
              <a:ext uri="{FF2B5EF4-FFF2-40B4-BE49-F238E27FC236}">
                <a16:creationId xmlns:a16="http://schemas.microsoft.com/office/drawing/2014/main" id="{53E397D8-A205-3501-FA50-8C3B1E2A62BD}"/>
              </a:ext>
            </a:extLst>
          </p:cNvPr>
          <p:cNvSpPr txBox="1">
            <a:spLocks/>
          </p:cNvSpPr>
          <p:nvPr/>
        </p:nvSpPr>
        <p:spPr>
          <a:xfrm>
            <a:off x="838200" y="493776"/>
            <a:ext cx="10515600" cy="568318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buFont typeface="Arial" panose="020B0604020202020204" pitchFamily="34" charset="0"/>
              <a:buNone/>
            </a:pPr>
            <a:r>
              <a:rPr lang="en-US" sz="2600"/>
              <a:t>IV. MODEL EVALUATION, TESTING AND VALIDATION</a:t>
            </a:r>
          </a:p>
          <a:p>
            <a:pPr marL="971550" lvl="1" indent="-285750"/>
            <a:endParaRPr lang="en-US" sz="2200"/>
          </a:p>
          <a:p>
            <a:pPr lvl="1"/>
            <a:r>
              <a:rPr lang="en-US">
                <a:ea typeface="+mn-lt"/>
                <a:cs typeface="+mn-lt"/>
              </a:rPr>
              <a:t>Assess model performance using evaluation metrics </a:t>
            </a:r>
            <a:endParaRPr lang="en-US">
              <a:ea typeface="+mn-lt"/>
              <a:cs typeface="Arial"/>
            </a:endParaRPr>
          </a:p>
          <a:p>
            <a:pPr lvl="2"/>
            <a:r>
              <a:rPr lang="en-US">
                <a:ea typeface="+mn-lt"/>
                <a:cs typeface="+mn-lt"/>
              </a:rPr>
              <a:t>accuracy, precision, recall, F1-score, and ROC-AUC. </a:t>
            </a:r>
            <a:endParaRPr lang="en-US">
              <a:cs typeface="Arial"/>
            </a:endParaRPr>
          </a:p>
          <a:p>
            <a:pPr lvl="1"/>
            <a:r>
              <a:rPr lang="en-US">
                <a:ea typeface="+mn-lt"/>
                <a:cs typeface="+mn-lt"/>
              </a:rPr>
              <a:t>Select the Best Model </a:t>
            </a:r>
          </a:p>
          <a:p>
            <a:pPr lvl="2"/>
            <a:r>
              <a:rPr lang="en-US">
                <a:ea typeface="+mn-lt"/>
                <a:cs typeface="+mn-lt"/>
              </a:rPr>
              <a:t>Choose the model with the highest performance on the validation set.</a:t>
            </a:r>
            <a:endParaRPr lang="en-US">
              <a:cs typeface="Calibri"/>
            </a:endParaRPr>
          </a:p>
          <a:p>
            <a:pPr lvl="2"/>
            <a:endParaRPr lang="en-US">
              <a:ea typeface="+mn-lt"/>
              <a:cs typeface="+mn-lt"/>
            </a:endParaRPr>
          </a:p>
          <a:p>
            <a:pPr lvl="1"/>
            <a:r>
              <a:rPr lang="en-US">
                <a:ea typeface="+mn-lt"/>
                <a:cs typeface="+mn-lt"/>
              </a:rPr>
              <a:t>Test the Model </a:t>
            </a:r>
          </a:p>
          <a:p>
            <a:pPr lvl="2"/>
            <a:r>
              <a:rPr lang="en-US">
                <a:ea typeface="+mn-lt"/>
                <a:cs typeface="+mn-lt"/>
              </a:rPr>
              <a:t>Evaluate the selected model on the independent testing set to assess its generalization performance.</a:t>
            </a:r>
            <a:endParaRPr lang="en-US">
              <a:cs typeface="Calibri"/>
            </a:endParaRPr>
          </a:p>
          <a:p>
            <a:pPr lvl="1"/>
            <a:r>
              <a:rPr lang="en-US">
                <a:ea typeface="+mn-lt"/>
                <a:cs typeface="+mn-lt"/>
              </a:rPr>
              <a:t>Validation and Interpretation</a:t>
            </a:r>
          </a:p>
          <a:p>
            <a:pPr lvl="2"/>
            <a:r>
              <a:rPr lang="en-US">
                <a:ea typeface="+mn-lt"/>
                <a:cs typeface="+mn-lt"/>
              </a:rPr>
              <a:t>Interpret the model's predictions and feature importance to gain insights into the role of DNA methylation in childhood obesity.</a:t>
            </a:r>
            <a:endParaRPr lang="en-US" dirty="0">
              <a:cs typeface="Calibri"/>
            </a:endParaRPr>
          </a:p>
        </p:txBody>
      </p:sp>
    </p:spTree>
    <p:extLst>
      <p:ext uri="{BB962C8B-B14F-4D97-AF65-F5344CB8AC3E}">
        <p14:creationId xmlns:p14="http://schemas.microsoft.com/office/powerpoint/2010/main" val="234974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9F37-42DF-6C44-B0D3-4521294029A9}"/>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a:t>Timeline</a:t>
            </a:r>
            <a:endParaRPr lang="en-US" sz="5400" kern="1200">
              <a:latin typeface="+mj-lt"/>
            </a:endParaRPr>
          </a:p>
        </p:txBody>
      </p:sp>
      <p:graphicFrame>
        <p:nvGraphicFramePr>
          <p:cNvPr id="4" name="Table 4">
            <a:extLst>
              <a:ext uri="{FF2B5EF4-FFF2-40B4-BE49-F238E27FC236}">
                <a16:creationId xmlns:a16="http://schemas.microsoft.com/office/drawing/2014/main" id="{A4ED41F3-560D-BFFC-AD6A-DCFA32BCB0D9}"/>
              </a:ext>
            </a:extLst>
          </p:cNvPr>
          <p:cNvGraphicFramePr>
            <a:graphicFrameLocks noGrp="1"/>
          </p:cNvGraphicFramePr>
          <p:nvPr>
            <p:ph idx="1"/>
            <p:extLst>
              <p:ext uri="{D42A27DB-BD31-4B8C-83A1-F6EECF244321}">
                <p14:modId xmlns:p14="http://schemas.microsoft.com/office/powerpoint/2010/main" val="1952464807"/>
              </p:ext>
            </p:extLst>
          </p:nvPr>
        </p:nvGraphicFramePr>
        <p:xfrm>
          <a:off x="1244600" y="1714500"/>
          <a:ext cx="9835106" cy="4940125"/>
        </p:xfrm>
        <a:graphic>
          <a:graphicData uri="http://schemas.openxmlformats.org/drawingml/2006/table">
            <a:tbl>
              <a:tblPr bandRow="1">
                <a:solidFill>
                  <a:schemeClr val="bg1">
                    <a:lumMod val="95000"/>
                  </a:schemeClr>
                </a:solidFill>
                <a:tableStyleId>{69012ECD-51FC-41F1-AA8D-1B2483CD663E}</a:tableStyleId>
              </a:tblPr>
              <a:tblGrid>
                <a:gridCol w="1195709">
                  <a:extLst>
                    <a:ext uri="{9D8B030D-6E8A-4147-A177-3AD203B41FA5}">
                      <a16:colId xmlns:a16="http://schemas.microsoft.com/office/drawing/2014/main" val="3727382893"/>
                    </a:ext>
                  </a:extLst>
                </a:gridCol>
                <a:gridCol w="717466">
                  <a:extLst>
                    <a:ext uri="{9D8B030D-6E8A-4147-A177-3AD203B41FA5}">
                      <a16:colId xmlns:a16="http://schemas.microsoft.com/office/drawing/2014/main" val="570477751"/>
                    </a:ext>
                  </a:extLst>
                </a:gridCol>
                <a:gridCol w="626815">
                  <a:extLst>
                    <a:ext uri="{9D8B030D-6E8A-4147-A177-3AD203B41FA5}">
                      <a16:colId xmlns:a16="http://schemas.microsoft.com/office/drawing/2014/main" val="3708120451"/>
                    </a:ext>
                  </a:extLst>
                </a:gridCol>
                <a:gridCol w="767758">
                  <a:extLst>
                    <a:ext uri="{9D8B030D-6E8A-4147-A177-3AD203B41FA5}">
                      <a16:colId xmlns:a16="http://schemas.microsoft.com/office/drawing/2014/main" val="1860945642"/>
                    </a:ext>
                  </a:extLst>
                </a:gridCol>
                <a:gridCol w="767758">
                  <a:extLst>
                    <a:ext uri="{9D8B030D-6E8A-4147-A177-3AD203B41FA5}">
                      <a16:colId xmlns:a16="http://schemas.microsoft.com/office/drawing/2014/main" val="4029932730"/>
                    </a:ext>
                  </a:extLst>
                </a:gridCol>
                <a:gridCol w="576526">
                  <a:extLst>
                    <a:ext uri="{9D8B030D-6E8A-4147-A177-3AD203B41FA5}">
                      <a16:colId xmlns:a16="http://schemas.microsoft.com/office/drawing/2014/main" val="4153809920"/>
                    </a:ext>
                  </a:extLst>
                </a:gridCol>
                <a:gridCol w="767758">
                  <a:extLst>
                    <a:ext uri="{9D8B030D-6E8A-4147-A177-3AD203B41FA5}">
                      <a16:colId xmlns:a16="http://schemas.microsoft.com/office/drawing/2014/main" val="3457773563"/>
                    </a:ext>
                  </a:extLst>
                </a:gridCol>
                <a:gridCol w="767758">
                  <a:extLst>
                    <a:ext uri="{9D8B030D-6E8A-4147-A177-3AD203B41FA5}">
                      <a16:colId xmlns:a16="http://schemas.microsoft.com/office/drawing/2014/main" val="1550378376"/>
                    </a:ext>
                  </a:extLst>
                </a:gridCol>
                <a:gridCol w="767758">
                  <a:extLst>
                    <a:ext uri="{9D8B030D-6E8A-4147-A177-3AD203B41FA5}">
                      <a16:colId xmlns:a16="http://schemas.microsoft.com/office/drawing/2014/main" val="4172383558"/>
                    </a:ext>
                  </a:extLst>
                </a:gridCol>
                <a:gridCol w="576526">
                  <a:extLst>
                    <a:ext uri="{9D8B030D-6E8A-4147-A177-3AD203B41FA5}">
                      <a16:colId xmlns:a16="http://schemas.microsoft.com/office/drawing/2014/main" val="1095129931"/>
                    </a:ext>
                  </a:extLst>
                </a:gridCol>
                <a:gridCol w="767758">
                  <a:extLst>
                    <a:ext uri="{9D8B030D-6E8A-4147-A177-3AD203B41FA5}">
                      <a16:colId xmlns:a16="http://schemas.microsoft.com/office/drawing/2014/main" val="2542952892"/>
                    </a:ext>
                  </a:extLst>
                </a:gridCol>
                <a:gridCol w="767758">
                  <a:extLst>
                    <a:ext uri="{9D8B030D-6E8A-4147-A177-3AD203B41FA5}">
                      <a16:colId xmlns:a16="http://schemas.microsoft.com/office/drawing/2014/main" val="1535945101"/>
                    </a:ext>
                  </a:extLst>
                </a:gridCol>
                <a:gridCol w="767758">
                  <a:extLst>
                    <a:ext uri="{9D8B030D-6E8A-4147-A177-3AD203B41FA5}">
                      <a16:colId xmlns:a16="http://schemas.microsoft.com/office/drawing/2014/main" val="3964784013"/>
                    </a:ext>
                  </a:extLst>
                </a:gridCol>
              </a:tblGrid>
              <a:tr h="442312">
                <a:tc rowSpan="2">
                  <a:txBody>
                    <a:bodyPr/>
                    <a:lstStyle/>
                    <a:p>
                      <a:pPr algn="ctr"/>
                      <a:r>
                        <a:rPr lang="en-US" sz="1400" b="1" cap="none" spc="0">
                          <a:solidFill>
                            <a:schemeClr val="tx1"/>
                          </a:solidFill>
                        </a:rPr>
                        <a:t>Task</a:t>
                      </a:r>
                    </a:p>
                  </a:txBody>
                  <a:tcPr marL="56964" marR="81378" marT="16276" marB="122067" anchor="b">
                    <a:lnL w="12700" cmpd="sng">
                      <a:noFill/>
                    </a:lnL>
                    <a:lnR w="12700" cmpd="sng">
                      <a:noFill/>
                    </a:lnR>
                    <a:lnT w="12700" cap="flat" cmpd="sng" algn="ctr">
                      <a:solidFill>
                        <a:schemeClr val="tx1"/>
                      </a:solidFill>
                      <a:prstDash val="solid"/>
                    </a:lnT>
                    <a:lnB w="38100" cmpd="sng">
                      <a:noFill/>
                    </a:lnB>
                    <a:solidFill>
                      <a:schemeClr val="bg1">
                        <a:lumMod val="95000"/>
                      </a:schemeClr>
                    </a:solidFill>
                  </a:tcPr>
                </a:tc>
                <a:tc gridSpan="4">
                  <a:txBody>
                    <a:bodyPr/>
                    <a:lstStyle/>
                    <a:p>
                      <a:pPr lvl="0" algn="ctr">
                        <a:buNone/>
                      </a:pPr>
                      <a:r>
                        <a:rPr lang="en-US" sz="1400" b="1" cap="none" spc="0">
                          <a:solidFill>
                            <a:schemeClr val="tx1"/>
                          </a:solidFill>
                        </a:rPr>
                        <a:t>Semester 6</a:t>
                      </a:r>
                    </a:p>
                  </a:txBody>
                  <a:tcPr marL="56964" marR="81378" marT="16276" marB="122067" anchor="b">
                    <a:lnL w="12700" cmpd="sng">
                      <a:noFill/>
                    </a:lnL>
                    <a:lnR w="12700" cmpd="sng">
                      <a:noFill/>
                    </a:lnR>
                    <a:lnT w="12700" cap="flat" cmpd="sng" algn="ctr">
                      <a:solidFill>
                        <a:schemeClr val="tx1"/>
                      </a:solidFill>
                      <a:prstDash val="solid"/>
                    </a:lnT>
                    <a:lnB w="38100" cmpd="sng">
                      <a:noFill/>
                    </a:lnB>
                    <a:solidFill>
                      <a:schemeClr val="bg1">
                        <a:lumMod val="95000"/>
                      </a:schemeClr>
                    </a:solidFill>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pPr lvl="0">
                        <a:buNone/>
                      </a:pPr>
                      <a:endParaRPr lang="en-US"/>
                    </a:p>
                  </a:txBody>
                  <a:tcPr marL="0" marR="0" marT="0" marB="0" horzOverflow="overflow"/>
                </a:tc>
                <a:tc gridSpan="4">
                  <a:txBody>
                    <a:bodyPr/>
                    <a:lstStyle/>
                    <a:p>
                      <a:pPr lvl="0" algn="ctr">
                        <a:buNone/>
                      </a:pPr>
                      <a:r>
                        <a:rPr lang="en-US" sz="1400" b="1" cap="none" spc="0">
                          <a:solidFill>
                            <a:schemeClr val="tx1"/>
                          </a:solidFill>
                        </a:rPr>
                        <a:t>Semester 7</a:t>
                      </a:r>
                    </a:p>
                  </a:txBody>
                  <a:tcPr marL="56964" marR="81378" marT="16276" marB="122067" anchor="b">
                    <a:lnL w="12700" cmpd="sng">
                      <a:noFill/>
                    </a:lnL>
                    <a:lnR w="12700" cmpd="sng">
                      <a:noFill/>
                    </a:lnR>
                    <a:lnT w="12700" cap="flat" cmpd="sng" algn="ctr">
                      <a:solidFill>
                        <a:schemeClr val="tx1"/>
                      </a:solidFill>
                      <a:prstDash val="solid"/>
                    </a:lnT>
                    <a:lnB w="38100" cmpd="sng">
                      <a:noFill/>
                    </a:lnB>
                    <a:solidFill>
                      <a:schemeClr val="bg1">
                        <a:lumMod val="95000"/>
                      </a:schemeClr>
                    </a:solidFill>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pPr lvl="0">
                        <a:buNone/>
                      </a:pPr>
                      <a:endParaRPr lang="en-US"/>
                    </a:p>
                  </a:txBody>
                  <a:tcPr marL="0" marR="0" marT="0" marB="0" horzOverflow="overflow"/>
                </a:tc>
                <a:tc gridSpan="4">
                  <a:txBody>
                    <a:bodyPr/>
                    <a:lstStyle/>
                    <a:p>
                      <a:pPr lvl="0" algn="ctr">
                        <a:buNone/>
                      </a:pPr>
                      <a:r>
                        <a:rPr lang="en-US" sz="1400" b="1" cap="none" spc="0">
                          <a:solidFill>
                            <a:schemeClr val="tx1"/>
                          </a:solidFill>
                        </a:rPr>
                        <a:t>Semester 8</a:t>
                      </a:r>
                    </a:p>
                  </a:txBody>
                  <a:tcPr marL="56964" marR="81378" marT="16276" marB="122067" anchor="b">
                    <a:lnL w="12700" cmpd="sng">
                      <a:noFill/>
                    </a:lnL>
                    <a:lnR w="12700" cmpd="sng">
                      <a:noFill/>
                    </a:lnR>
                    <a:lnT w="12700" cap="flat" cmpd="sng" algn="ctr">
                      <a:solidFill>
                        <a:schemeClr val="tx1"/>
                      </a:solidFill>
                      <a:prstDash val="solid"/>
                    </a:lnT>
                    <a:lnB w="38100" cmpd="sng">
                      <a:noFill/>
                    </a:lnB>
                    <a:solidFill>
                      <a:schemeClr val="bg1">
                        <a:lumMod val="95000"/>
                      </a:schemeClr>
                    </a:solidFill>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pPr lvl="0">
                        <a:buNone/>
                      </a:pPr>
                      <a:endParaRPr lang="en-US"/>
                    </a:p>
                  </a:txBody>
                  <a:tcPr marL="0" marR="0" marT="0" marB="0" horzOverflow="overflow"/>
                </a:tc>
                <a:extLst>
                  <a:ext uri="{0D108BD9-81ED-4DB2-BD59-A6C34878D82A}">
                    <a16:rowId xmlns:a16="http://schemas.microsoft.com/office/drawing/2014/main" val="442422993"/>
                  </a:ext>
                </a:extLst>
              </a:tr>
              <a:tr h="379124">
                <a:tc vMerge="1">
                  <a:txBody>
                    <a:bodyPr/>
                    <a:lstStyle/>
                    <a:p>
                      <a:endParaRPr lang="en-US"/>
                    </a:p>
                  </a:txBody>
                  <a:tcPr>
                    <a:solidFill>
                      <a:schemeClr val="accent1"/>
                    </a:solidFill>
                  </a:tcPr>
                </a:tc>
                <a:tc>
                  <a:txBody>
                    <a:bodyPr/>
                    <a:lstStyle/>
                    <a:p>
                      <a:pPr lvl="0" algn="ctr">
                        <a:buNone/>
                      </a:pPr>
                      <a:r>
                        <a:rPr lang="en-US" sz="1100" cap="none" spc="0">
                          <a:solidFill>
                            <a:schemeClr val="tx1"/>
                          </a:solidFill>
                        </a:rPr>
                        <a:t>1</a:t>
                      </a:r>
                    </a:p>
                  </a:txBody>
                  <a:tcPr marL="56964" marR="81378" marT="16276" marB="122067">
                    <a:lnL w="38100" cmpd="sng">
                      <a:noFill/>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3-10</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10-14</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15-16</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1</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2-4</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5-10</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10-16</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1</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2-4</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4-6</a:t>
                      </a:r>
                    </a:p>
                  </a:txBody>
                  <a:tcPr marL="56964" marR="81378" marT="16276" marB="122067">
                    <a:lnL w="12700" cmpd="sng">
                      <a:solidFill>
                        <a:schemeClr val="tx1"/>
                      </a:solidFill>
                      <a:prstDash val="solid"/>
                    </a:lnL>
                    <a:lnR w="12700" cmpd="sng">
                      <a:solidFill>
                        <a:schemeClr val="tx1"/>
                      </a:solidFill>
                      <a:prstDash val="solid"/>
                    </a:lnR>
                    <a:lnT w="38100" cmpd="sng">
                      <a:noFill/>
                    </a:lnT>
                    <a:lnB w="9525" cap="flat" cmpd="sng" algn="ctr">
                      <a:noFill/>
                      <a:prstDash val="solid"/>
                    </a:lnB>
                    <a:solidFill>
                      <a:schemeClr val="bg1">
                        <a:lumMod val="95000"/>
                      </a:schemeClr>
                    </a:solidFill>
                  </a:tcPr>
                </a:tc>
                <a:tc>
                  <a:txBody>
                    <a:bodyPr/>
                    <a:lstStyle/>
                    <a:p>
                      <a:pPr lvl="0" algn="ctr">
                        <a:buNone/>
                      </a:pPr>
                      <a:r>
                        <a:rPr lang="en-US" sz="1100" cap="none" spc="0">
                          <a:solidFill>
                            <a:schemeClr val="tx1"/>
                          </a:solidFill>
                        </a:rPr>
                        <a:t>6-8</a:t>
                      </a:r>
                    </a:p>
                  </a:txBody>
                  <a:tcPr marL="56964" marR="81378" marT="16276" marB="122067">
                    <a:lnL w="12700" cmpd="sng">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930915990"/>
                  </a:ext>
                </a:extLst>
              </a:tr>
              <a:tr h="556049">
                <a:tc>
                  <a:txBody>
                    <a:bodyPr/>
                    <a:lstStyle/>
                    <a:p>
                      <a:pPr lvl="0">
                        <a:buNone/>
                      </a:pPr>
                      <a:r>
                        <a:rPr lang="en-US" sz="1100" cap="none" spc="0">
                          <a:solidFill>
                            <a:schemeClr val="tx1"/>
                          </a:solidFill>
                        </a:rPr>
                        <a:t>Literature review</a:t>
                      </a:r>
                    </a:p>
                  </a:txBody>
                  <a:tcPr marL="56964" marR="81378" marT="16276" marB="122067">
                    <a:lnL w="12700" cap="flat" cmpd="sng" algn="ctr">
                      <a:solidFill>
                        <a:schemeClr val="accent1"/>
                      </a:solidFill>
                      <a:prstDash val="solid"/>
                    </a:lnL>
                    <a:lnR w="12700" cmpd="sng">
                      <a:noFill/>
                      <a:prstDash val="solid"/>
                    </a:lnR>
                    <a:lnT w="38100" cmpd="sng">
                      <a:noFill/>
                    </a:lnT>
                    <a:lnB w="12700" cmpd="sng">
                      <a:noFill/>
                      <a:prstDash val="solid"/>
                    </a:lnB>
                    <a:solidFill>
                      <a:schemeClr val="bg1">
                        <a:lumMod val="85000"/>
                      </a:schemeClr>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dirty="0">
                        <a:solidFill>
                          <a:schemeClr val="tx1"/>
                        </a:solidFill>
                        <a:highlight>
                          <a:srgbClr val="808000"/>
                        </a:highlight>
                      </a:endParaRPr>
                    </a:p>
                  </a:txBody>
                  <a:tcPr marL="45720" marR="45720">
                    <a:lnL w="12700" cmpd="sng">
                      <a:noFill/>
                      <a:prstDash val="solid"/>
                    </a:lnL>
                    <a:lnR w="12700" cmpd="sng">
                      <a:noFill/>
                      <a:prstDash val="solid"/>
                    </a:lnR>
                    <a:lnT w="9525" cap="flat" cmpd="sng" algn="ctr">
                      <a:noFill/>
                      <a:prstDash val="solid"/>
                    </a:lnT>
                    <a:lnB w="12700" cmpd="sng">
                      <a:noFill/>
                      <a:prstDash val="solid"/>
                    </a:lnB>
                    <a:solidFill>
                      <a:schemeClr val="tx1"/>
                    </a:solidFill>
                  </a:tcPr>
                </a:tc>
                <a:extLst>
                  <a:ext uri="{0D108BD9-81ED-4DB2-BD59-A6C34878D82A}">
                    <a16:rowId xmlns:a16="http://schemas.microsoft.com/office/drawing/2014/main" val="2674754943"/>
                  </a:ext>
                </a:extLst>
              </a:tr>
              <a:tr h="417037">
                <a:tc>
                  <a:txBody>
                    <a:bodyPr/>
                    <a:lstStyle/>
                    <a:p>
                      <a:pPr lvl="0">
                        <a:buNone/>
                      </a:pPr>
                      <a:r>
                        <a:rPr lang="en-US" sz="1100" cap="none" spc="0">
                          <a:solidFill>
                            <a:schemeClr val="tx1"/>
                          </a:solidFill>
                        </a:rPr>
                        <a:t>Annotated bibliography</a:t>
                      </a:r>
                    </a:p>
                  </a:txBody>
                  <a:tcPr marL="56964" marR="81378" marT="16276" marB="122067">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45159243"/>
                  </a:ext>
                </a:extLst>
              </a:tr>
              <a:tr h="417037">
                <a:tc>
                  <a:txBody>
                    <a:bodyPr/>
                    <a:lstStyle/>
                    <a:p>
                      <a:pPr lvl="0">
                        <a:buNone/>
                      </a:pPr>
                      <a:r>
                        <a:rPr lang="en-US" sz="1100" cap="none" spc="0">
                          <a:solidFill>
                            <a:schemeClr val="tx1"/>
                          </a:solidFill>
                        </a:rPr>
                        <a:t>Research proposal</a:t>
                      </a:r>
                    </a:p>
                  </a:txBody>
                  <a:tcPr marL="56964" marR="81378" marT="16276" marB="122067">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089066783"/>
                  </a:ext>
                </a:extLst>
              </a:tr>
              <a:tr h="417037">
                <a:tc>
                  <a:txBody>
                    <a:bodyPr/>
                    <a:lstStyle/>
                    <a:p>
                      <a:pPr lvl="0">
                        <a:buNone/>
                      </a:pPr>
                      <a:r>
                        <a:rPr lang="en-US" sz="1100" cap="none" spc="0">
                          <a:solidFill>
                            <a:schemeClr val="tx1"/>
                          </a:solidFill>
                        </a:rPr>
                        <a:t>Data Collection</a:t>
                      </a:r>
                    </a:p>
                  </a:txBody>
                  <a:tcPr marL="56964" marR="81378" marT="16276" marB="122067">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07884369"/>
                  </a:ext>
                </a:extLst>
              </a:tr>
              <a:tr h="417037">
                <a:tc>
                  <a:txBody>
                    <a:bodyPr/>
                    <a:lstStyle/>
                    <a:p>
                      <a:pPr lvl="0">
                        <a:buNone/>
                      </a:pPr>
                      <a:r>
                        <a:rPr lang="en-US" sz="1100" cap="none" spc="0">
                          <a:solidFill>
                            <a:schemeClr val="tx1"/>
                          </a:solidFill>
                        </a:rPr>
                        <a:t>Data Preparation</a:t>
                      </a:r>
                    </a:p>
                  </a:txBody>
                  <a:tcPr marL="56964" marR="81378" marT="16276" marB="122067">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346213327"/>
                  </a:ext>
                </a:extLst>
              </a:tr>
              <a:tr h="417037">
                <a:tc>
                  <a:txBody>
                    <a:bodyPr/>
                    <a:lstStyle/>
                    <a:p>
                      <a:pPr lvl="0">
                        <a:buNone/>
                      </a:pPr>
                      <a:r>
                        <a:rPr lang="en-US" sz="1100" cap="none" spc="0">
                          <a:solidFill>
                            <a:schemeClr val="tx1"/>
                          </a:solidFill>
                        </a:rPr>
                        <a:t>Build the model</a:t>
                      </a:r>
                    </a:p>
                  </a:txBody>
                  <a:tcPr marL="56964" marR="81378" marT="16276" marB="122067">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730414946"/>
                  </a:ext>
                </a:extLst>
              </a:tr>
              <a:tr h="417037">
                <a:tc>
                  <a:txBody>
                    <a:bodyPr/>
                    <a:lstStyle/>
                    <a:p>
                      <a:pPr lvl="0">
                        <a:buNone/>
                      </a:pPr>
                      <a:r>
                        <a:rPr lang="en-US" sz="1100" cap="none" spc="0">
                          <a:solidFill>
                            <a:schemeClr val="tx1"/>
                          </a:solidFill>
                        </a:rPr>
                        <a:t>Experimenting the model</a:t>
                      </a:r>
                    </a:p>
                  </a:txBody>
                  <a:tcPr marL="56964" marR="81378" marT="16276" marB="122067">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603657988"/>
                  </a:ext>
                </a:extLst>
              </a:tr>
              <a:tr h="417037">
                <a:tc>
                  <a:txBody>
                    <a:bodyPr/>
                    <a:lstStyle/>
                    <a:p>
                      <a:pPr lvl="0">
                        <a:buNone/>
                      </a:pPr>
                      <a:r>
                        <a:rPr lang="en-US" sz="1100" cap="none" spc="0">
                          <a:solidFill>
                            <a:schemeClr val="tx1"/>
                          </a:solidFill>
                        </a:rPr>
                        <a:t>Research project report writing</a:t>
                      </a:r>
                    </a:p>
                  </a:txBody>
                  <a:tcPr marL="56964" marR="81378" marT="16276" marB="122067">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12700" cmpd="sng">
                      <a:noFill/>
                      <a:prstDash val="solid"/>
                    </a:lnT>
                    <a:lnB w="9525" cap="flat" cmpd="sng" algn="ctr">
                      <a:noFill/>
                      <a:prstDash val="solid"/>
                    </a:lnB>
                    <a:solidFill>
                      <a:schemeClr val="tx1"/>
                    </a:solidFill>
                  </a:tcPr>
                </a:tc>
                <a:extLst>
                  <a:ext uri="{0D108BD9-81ED-4DB2-BD59-A6C34878D82A}">
                    <a16:rowId xmlns:a16="http://schemas.microsoft.com/office/drawing/2014/main" val="2189493972"/>
                  </a:ext>
                </a:extLst>
              </a:tr>
              <a:tr h="417037">
                <a:tc>
                  <a:txBody>
                    <a:bodyPr/>
                    <a:lstStyle/>
                    <a:p>
                      <a:pPr lvl="0">
                        <a:buNone/>
                      </a:pPr>
                      <a:r>
                        <a:rPr lang="en-US" sz="1100" cap="none" spc="0">
                          <a:solidFill>
                            <a:schemeClr val="tx1"/>
                          </a:solidFill>
                        </a:rPr>
                        <a:t>Research paper writing</a:t>
                      </a:r>
                    </a:p>
                  </a:txBody>
                  <a:tcPr marL="56964" marR="81378" marT="16276" marB="122067">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endParaRPr lang="en-US" sz="1100" cap="none" spc="0" dirty="0">
                        <a:solidFill>
                          <a:schemeClr val="tx1"/>
                        </a:solidFill>
                      </a:endParaRPr>
                    </a:p>
                  </a:txBody>
                  <a:tcPr marL="56964" marR="81378" marT="16276" marB="122067">
                    <a:lnL w="12700" cmpd="sng">
                      <a:noFill/>
                      <a:prstDash val="solid"/>
                    </a:lnL>
                    <a:lnR w="12700" cmpd="sng">
                      <a:noFill/>
                      <a:prstDash val="solid"/>
                    </a:lnR>
                    <a:lnT w="9525" cap="flat" cmpd="sng" algn="ctr">
                      <a:noFill/>
                      <a:prstDash val="solid"/>
                    </a:lnT>
                    <a:lnB w="12700" cmpd="sng">
                      <a:noFill/>
                      <a:prstDash val="solid"/>
                    </a:lnB>
                    <a:solidFill>
                      <a:schemeClr val="tx1"/>
                    </a:solidFill>
                  </a:tcPr>
                </a:tc>
                <a:extLst>
                  <a:ext uri="{0D108BD9-81ED-4DB2-BD59-A6C34878D82A}">
                    <a16:rowId xmlns:a16="http://schemas.microsoft.com/office/drawing/2014/main" val="2597306083"/>
                  </a:ext>
                </a:extLst>
              </a:tr>
            </a:tbl>
          </a:graphicData>
        </a:graphic>
      </p:graphicFrame>
    </p:spTree>
    <p:extLst>
      <p:ext uri="{BB962C8B-B14F-4D97-AF65-F5344CB8AC3E}">
        <p14:creationId xmlns:p14="http://schemas.microsoft.com/office/powerpoint/2010/main" val="208081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sp>
        <p:nvSpPr>
          <p:cNvPr id="2" name="Title 1">
            <a:extLst>
              <a:ext uri="{FF2B5EF4-FFF2-40B4-BE49-F238E27FC236}">
                <a16:creationId xmlns:a16="http://schemas.microsoft.com/office/drawing/2014/main" id="{4EE9A5C6-0902-C765-CB64-00C19313D3A2}"/>
              </a:ext>
            </a:extLst>
          </p:cNvPr>
          <p:cNvSpPr>
            <a:spLocks noGrp="1"/>
          </p:cNvSpPr>
          <p:nvPr>
            <p:ph type="title"/>
          </p:nvPr>
        </p:nvSpPr>
        <p:spPr>
          <a:xfrm>
            <a:off x="838200" y="365125"/>
            <a:ext cx="10515600" cy="1325563"/>
          </a:xfrm>
        </p:spPr>
        <p:txBody>
          <a:bodyPr/>
          <a:lstStyle/>
          <a:p>
            <a:r>
              <a:rPr lang="en-US">
                <a:solidFill>
                  <a:schemeClr val="tx1"/>
                </a:solidFill>
              </a:rPr>
              <a:t>Progress Up to Date</a:t>
            </a:r>
            <a:endParaRPr lang="en-US" dirty="0">
              <a:solidFill>
                <a:schemeClr val="tx1"/>
              </a:solidFill>
            </a:endParaRPr>
          </a:p>
        </p:txBody>
      </p:sp>
      <p:sp>
        <p:nvSpPr>
          <p:cNvPr id="3" name="Content Placeholder 2">
            <a:extLst>
              <a:ext uri="{FF2B5EF4-FFF2-40B4-BE49-F238E27FC236}">
                <a16:creationId xmlns:a16="http://schemas.microsoft.com/office/drawing/2014/main" id="{AB328688-1ED8-FDE2-DF5C-E78547A04C75}"/>
              </a:ext>
            </a:extLst>
          </p:cNvPr>
          <p:cNvSpPr txBox="1">
            <a:spLocks/>
          </p:cNvSpPr>
          <p:nvPr/>
        </p:nvSpPr>
        <p:spPr>
          <a:xfrm>
            <a:off x="838200" y="1480568"/>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ea typeface="+mn-lt"/>
              <a:cs typeface="Arial"/>
            </a:endParaRPr>
          </a:p>
          <a:p>
            <a:pPr marL="0" indent="0">
              <a:buNone/>
            </a:pPr>
            <a:r>
              <a:rPr lang="en-US" sz="2600">
                <a:ea typeface="+mn-lt"/>
                <a:cs typeface="+mn-lt"/>
              </a:rPr>
              <a:t>•Data selection</a:t>
            </a:r>
            <a:endParaRPr lang="en-US"/>
          </a:p>
          <a:p>
            <a:pPr marL="0" indent="0">
              <a:buNone/>
            </a:pPr>
            <a:r>
              <a:rPr lang="en-US" sz="2600">
                <a:ea typeface="+mn-lt"/>
                <a:cs typeface="+mn-lt"/>
              </a:rPr>
              <a:t>•Data preprocessing</a:t>
            </a:r>
            <a:endParaRPr lang="en-US">
              <a:cs typeface="Calibri" panose="020F0502020204030204"/>
            </a:endParaRPr>
          </a:p>
          <a:p>
            <a:pPr marL="0" indent="0">
              <a:buNone/>
            </a:pPr>
            <a:endParaRPr lang="en-US">
              <a:cs typeface="Arial"/>
            </a:endParaRPr>
          </a:p>
          <a:p>
            <a:endParaRPr lang="en-US">
              <a:cs typeface="Arial"/>
            </a:endParaRPr>
          </a:p>
        </p:txBody>
      </p:sp>
    </p:spTree>
    <p:extLst>
      <p:ext uri="{BB962C8B-B14F-4D97-AF65-F5344CB8AC3E}">
        <p14:creationId xmlns:p14="http://schemas.microsoft.com/office/powerpoint/2010/main" val="382445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sp>
        <p:nvSpPr>
          <p:cNvPr id="2" name="Title 1">
            <a:extLst>
              <a:ext uri="{FF2B5EF4-FFF2-40B4-BE49-F238E27FC236}">
                <a16:creationId xmlns:a16="http://schemas.microsoft.com/office/drawing/2014/main" id="{218BD9FD-455E-9DB4-B0C1-B4B5B4FA29CC}"/>
              </a:ext>
            </a:extLst>
          </p:cNvPr>
          <p:cNvSpPr>
            <a:spLocks noGrp="1"/>
          </p:cNvSpPr>
          <p:nvPr>
            <p:ph type="title"/>
          </p:nvPr>
        </p:nvSpPr>
        <p:spPr>
          <a:xfrm>
            <a:off x="838200" y="365125"/>
            <a:ext cx="10515600" cy="1325563"/>
          </a:xfrm>
        </p:spPr>
        <p:txBody>
          <a:bodyPr/>
          <a:lstStyle/>
          <a:p>
            <a:r>
              <a:rPr lang="en-US" dirty="0">
                <a:solidFill>
                  <a:schemeClr val="tx1"/>
                </a:solidFill>
              </a:rPr>
              <a:t>References</a:t>
            </a:r>
          </a:p>
        </p:txBody>
      </p:sp>
      <p:sp>
        <p:nvSpPr>
          <p:cNvPr id="3" name="Content Placeholder 2">
            <a:extLst>
              <a:ext uri="{FF2B5EF4-FFF2-40B4-BE49-F238E27FC236}">
                <a16:creationId xmlns:a16="http://schemas.microsoft.com/office/drawing/2014/main" id="{4B380784-DB36-ED91-C8CE-001CBE047E2F}"/>
              </a:ext>
            </a:extLst>
          </p:cNvPr>
          <p:cNvSpPr txBox="1">
            <a:spLocks/>
          </p:cNvSpPr>
          <p:nvPr/>
        </p:nvSpPr>
        <p:spPr>
          <a:xfrm>
            <a:off x="838200" y="1825625"/>
            <a:ext cx="10515600" cy="3554095"/>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ea typeface="+mn-lt"/>
                <a:cs typeface="+mn-lt"/>
              </a:rPr>
              <a:t>Safaei</a:t>
            </a:r>
            <a:r>
              <a:rPr lang="en-US" dirty="0">
                <a:ea typeface="+mn-lt"/>
                <a:cs typeface="+mn-lt"/>
              </a:rPr>
              <a:t>, M., Sundararajan, E. A., </a:t>
            </a:r>
            <a:r>
              <a:rPr lang="en-US" dirty="0" err="1">
                <a:ea typeface="+mn-lt"/>
                <a:cs typeface="+mn-lt"/>
              </a:rPr>
              <a:t>Driss</a:t>
            </a:r>
            <a:r>
              <a:rPr lang="en-US" dirty="0">
                <a:ea typeface="+mn-lt"/>
                <a:cs typeface="+mn-lt"/>
              </a:rPr>
              <a:t>, M., </a:t>
            </a:r>
            <a:r>
              <a:rPr lang="en-US" dirty="0" err="1">
                <a:ea typeface="+mn-lt"/>
                <a:cs typeface="+mn-lt"/>
              </a:rPr>
              <a:t>Boulila</a:t>
            </a:r>
            <a:r>
              <a:rPr lang="en-US" dirty="0">
                <a:ea typeface="+mn-lt"/>
                <a:cs typeface="+mn-lt"/>
              </a:rPr>
              <a:t>, W., &amp; </a:t>
            </a:r>
            <a:r>
              <a:rPr lang="en-US" dirty="0" err="1">
                <a:ea typeface="+mn-lt"/>
                <a:cs typeface="+mn-lt"/>
              </a:rPr>
              <a:t>Shapi'i</a:t>
            </a:r>
            <a:r>
              <a:rPr lang="en-US" dirty="0">
                <a:ea typeface="+mn-lt"/>
                <a:cs typeface="+mn-lt"/>
              </a:rPr>
              <a:t>, A. (2021). A systematic literature review on obesity: Understanding the causes &amp; consequences of obesity and reviewing various machine learning approaches used to predict obesity. Computers in Biology and Medicine, 136, 104754. </a:t>
            </a:r>
            <a:endParaRPr lang="en-US" dirty="0">
              <a:cs typeface="Arial"/>
            </a:endParaRPr>
          </a:p>
          <a:p>
            <a:r>
              <a:rPr lang="en-US" dirty="0">
                <a:ea typeface="+mn-lt"/>
                <a:cs typeface="+mn-lt"/>
              </a:rPr>
              <a:t>Shon, J., Park, J., &amp; Lee, J. (2021). Using machine learning to predict adult obesity prevalence in US counties. Frontiers in Public Health, 9, 772377. doi:10.3389/fpubh.2021.772377.</a:t>
            </a:r>
            <a:endParaRPr lang="en-US" dirty="0"/>
          </a:p>
          <a:p>
            <a:r>
              <a:rPr lang="en-US" dirty="0" err="1">
                <a:ea typeface="+mn-lt"/>
                <a:cs typeface="+mn-lt"/>
              </a:rPr>
              <a:t>Alkhalaf</a:t>
            </a:r>
            <a:r>
              <a:rPr lang="en-US" dirty="0">
                <a:ea typeface="+mn-lt"/>
                <a:cs typeface="+mn-lt"/>
              </a:rPr>
              <a:t>, M., Yu, P., Shen, J., and Deng, C. (2022) 'A review of the application of machine learning in adult obesity studies', Applied Computing and Intelligence, 2, pp. 32-48. </a:t>
            </a:r>
            <a:r>
              <a:rPr lang="en-US" dirty="0" err="1">
                <a:ea typeface="+mn-lt"/>
                <a:cs typeface="+mn-lt"/>
              </a:rPr>
              <a:t>doi</a:t>
            </a:r>
            <a:r>
              <a:rPr lang="en-US" dirty="0">
                <a:ea typeface="+mn-lt"/>
                <a:cs typeface="+mn-lt"/>
              </a:rPr>
              <a:t>: 10.3934/aci.2022002. </a:t>
            </a:r>
            <a:endParaRPr lang="en-US" dirty="0">
              <a:cs typeface="Arial"/>
            </a:endParaRPr>
          </a:p>
          <a:p>
            <a:r>
              <a:rPr lang="en-US" dirty="0">
                <a:ea typeface="+mn-lt"/>
                <a:cs typeface="+mn-lt"/>
              </a:rPr>
              <a:t>Cheng, Erika R., Rai Steinhardt, and Zina Ben </a:t>
            </a:r>
            <a:r>
              <a:rPr lang="en-US" dirty="0" err="1">
                <a:ea typeface="+mn-lt"/>
                <a:cs typeface="+mn-lt"/>
              </a:rPr>
              <a:t>Miled</a:t>
            </a:r>
            <a:r>
              <a:rPr lang="en-US" dirty="0">
                <a:ea typeface="+mn-lt"/>
                <a:cs typeface="+mn-lt"/>
              </a:rPr>
              <a:t>. 2022. "Predicting Childhood Obesity Using Machine Learning: Practical Considerations" </a:t>
            </a:r>
            <a:r>
              <a:rPr lang="en-US" dirty="0" err="1">
                <a:ea typeface="+mn-lt"/>
                <a:cs typeface="+mn-lt"/>
              </a:rPr>
              <a:t>BioMedInformatics</a:t>
            </a:r>
            <a:r>
              <a:rPr lang="en-US" dirty="0">
                <a:ea typeface="+mn-lt"/>
                <a:cs typeface="+mn-lt"/>
              </a:rPr>
              <a:t> 2, no. 1: 184-203.  </a:t>
            </a:r>
            <a:endParaRPr lang="en-US" dirty="0">
              <a:cs typeface="Arial"/>
            </a:endParaRPr>
          </a:p>
          <a:p>
            <a:endParaRPr lang="en-US" dirty="0">
              <a:cs typeface="Arial"/>
            </a:endParaRPr>
          </a:p>
          <a:p>
            <a:endParaRPr lang="en-US" dirty="0">
              <a:cs typeface="Arial"/>
            </a:endParaRPr>
          </a:p>
        </p:txBody>
      </p:sp>
    </p:spTree>
    <p:extLst>
      <p:ext uri="{BB962C8B-B14F-4D97-AF65-F5344CB8AC3E}">
        <p14:creationId xmlns:p14="http://schemas.microsoft.com/office/powerpoint/2010/main" val="208783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solidFill>
                  <a:schemeClr val="tx1"/>
                </a:solidFill>
              </a:rPr>
              <a:t>Content</a:t>
            </a:r>
            <a:endParaRPr lang="en-US" dirty="0">
              <a:solidFill>
                <a:schemeClr val="tx1"/>
              </a:solidFill>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188174" y="1076241"/>
            <a:ext cx="1913128" cy="1054727"/>
          </a:xfrm>
        </p:spPr>
        <p:txBody>
          <a:bodyPr/>
          <a:lstStyle/>
          <a:p>
            <a:r>
              <a:rPr lang="en-US" dirty="0">
                <a:solidFill>
                  <a:schemeClr val="tx1"/>
                </a:solidFill>
              </a:rPr>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289619" y="1076241"/>
            <a:ext cx="1904890" cy="1054728"/>
          </a:xfrm>
        </p:spPr>
        <p:txBody>
          <a:bodyPr/>
          <a:lstStyle/>
          <a:p>
            <a:r>
              <a:rPr lang="en-US" dirty="0">
                <a:solidFill>
                  <a:schemeClr val="tx1"/>
                </a:solidFill>
              </a:rPr>
              <a:t>Objectives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236096" y="2844725"/>
            <a:ext cx="1914694" cy="1089194"/>
          </a:xfrm>
        </p:spPr>
        <p:txBody>
          <a:bodyPr/>
          <a:lstStyle/>
          <a:p>
            <a:r>
              <a:rPr lang="en-US" dirty="0">
                <a:solidFill>
                  <a:schemeClr val="tx1"/>
                </a:solidFill>
              </a:rPr>
              <a:t>Literature Review</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323798" y="2826795"/>
            <a:ext cx="1913128" cy="1107124"/>
          </a:xfrm>
        </p:spPr>
        <p:txBody>
          <a:bodyPr/>
          <a:lstStyle/>
          <a:p>
            <a:r>
              <a:rPr lang="en-US" dirty="0">
                <a:solidFill>
                  <a:schemeClr val="tx1"/>
                </a:solidFill>
              </a:rPr>
              <a:t>Methodology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solidFill>
                  <a:schemeClr val="tx1"/>
                </a:solidFill>
              </a:rPr>
              <a:t>Timeline</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sp>
        <p:nvSpPr>
          <p:cNvPr id="2" name="Content Placeholder 2">
            <a:extLst>
              <a:ext uri="{FF2B5EF4-FFF2-40B4-BE49-F238E27FC236}">
                <a16:creationId xmlns:a16="http://schemas.microsoft.com/office/drawing/2014/main" id="{FB51C1E1-070D-7D43-5BFE-715B9969E435}"/>
              </a:ext>
            </a:extLst>
          </p:cNvPr>
          <p:cNvSpPr txBox="1">
            <a:spLocks/>
          </p:cNvSpPr>
          <p:nvPr/>
        </p:nvSpPr>
        <p:spPr>
          <a:xfrm>
            <a:off x="838200" y="393591"/>
            <a:ext cx="10515600" cy="57833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ea typeface="+mn-lt"/>
              <a:cs typeface="+mn-lt"/>
            </a:endParaRPr>
          </a:p>
          <a:p>
            <a:r>
              <a:rPr lang="en-US" sz="2000">
                <a:ea typeface="+mn-lt"/>
                <a:cs typeface="+mn-lt"/>
              </a:rPr>
              <a:t>Choquet, H., &amp; Meyre, D. (2011). Molecular basis of obesity: Current status and future prospects.  Current Genomics, 12(3), 154-168. doi:10.2174/138920211796221203.Lee, Y. C., Christensen, J. J., Parnell, L. D., Smith, C. E., Shao, J., McKeown, N. M., ... &amp; Lai, C. Q. (2022). Using machine learning to predict obesity based on genome-wide and epigenome-wide gene–gene and gene–diet interactions. Frontiers in Genetics, 12, 783845.</a:t>
            </a:r>
          </a:p>
          <a:p>
            <a:r>
              <a:rPr lang="en-US" sz="2000">
                <a:ea typeface="+mn-lt"/>
                <a:cs typeface="+mn-lt"/>
              </a:rPr>
              <a:t>Patel, P., Selvaraju, V., Babu, J. R., Wang, X., &amp; Geetha, T. (2022). Racial Disparities in Methylation of NRF1, FTO, and LEPR Gene in Childhood Obesity. Genes, 13(11), 2030.</a:t>
            </a:r>
          </a:p>
          <a:p>
            <a:r>
              <a:rPr lang="en-US" sz="2000">
                <a:ea typeface="+mn-lt"/>
                <a:cs typeface="+mn-lt"/>
              </a:rPr>
              <a:t>ondal, P. K., Foysal, K. H., Norman, B. A., &amp; Gittner, L. S. (2023). Predicting Childhood Obesity Based on Single and Multiple Well-Child Visit Data Using Machine Learning Classifiers. Sensors, 23(2), 759.</a:t>
            </a:r>
          </a:p>
          <a:p>
            <a:r>
              <a:rPr lang="en-US" sz="2000">
                <a:ea typeface="+mn-lt"/>
                <a:cs typeface="+mn-lt"/>
              </a:rPr>
              <a:t>Torres-Martos, Á., Bustos-Aibar, M., Ramírez-Mena, A., Cámara-Sánchez, S., Anguita-Ruiz, A., Alcalá, R., ... &amp; Alcalá-Fdez, J. (2023). Omics Data Preprocessing for Machine Learning: A Case Study in Childhood Obesity. Genes, 14(2), 248.</a:t>
            </a:r>
          </a:p>
          <a:p>
            <a:endParaRPr lang="en-US" dirty="0">
              <a:cs typeface="Arial"/>
            </a:endParaRPr>
          </a:p>
        </p:txBody>
      </p:sp>
    </p:spTree>
    <p:extLst>
      <p:ext uri="{BB962C8B-B14F-4D97-AF65-F5344CB8AC3E}">
        <p14:creationId xmlns:p14="http://schemas.microsoft.com/office/powerpoint/2010/main" val="286791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414439" y="2442059"/>
            <a:ext cx="5055698" cy="986941"/>
          </a:xfrm>
        </p:spPr>
        <p:txBody>
          <a:bodyPr/>
          <a:lstStyle/>
          <a:p>
            <a:r>
              <a:rPr lang="en-US" sz="4800" b="1" dirty="0">
                <a:solidFill>
                  <a:schemeClr val="tx1"/>
                </a:solidFill>
              </a:rPr>
              <a:t>Thank you</a:t>
            </a:r>
          </a:p>
        </p:txBody>
      </p:sp>
      <p:pic>
        <p:nvPicPr>
          <p:cNvPr id="14" name="图片占位符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2" cstate="print">
            <a:extLst>
              <a:ext uri="{28A0092B-C50C-407E-A947-70E740481C1C}">
                <a14:useLocalDpi xmlns:a14="http://schemas.microsoft.com/office/drawing/2010/main" val="0"/>
              </a:ext>
            </a:extLst>
          </a:blip>
          <a:srcRect/>
          <a:stretch/>
        </p:blipFill>
        <p:spPr/>
      </p:pic>
      <p:pic>
        <p:nvPicPr>
          <p:cNvPr id="16" name="图片占位符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3" cstate="print">
            <a:extLst>
              <a:ext uri="{28A0092B-C50C-407E-A947-70E740481C1C}">
                <a14:useLocalDpi xmlns:a14="http://schemas.microsoft.com/office/drawing/2010/main" val="0"/>
              </a:ext>
            </a:extLst>
          </a:blip>
          <a:srcRect/>
          <a:stretch/>
        </p:blipFill>
        <p:spPr/>
      </p:pic>
      <p:pic>
        <p:nvPicPr>
          <p:cNvPr id="18" name="图片占位符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p:blipFill>
        <p:spPr/>
      </p:pic>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3" cstate="print">
            <a:extLst>
              <a:ext uri="{28A0092B-C50C-407E-A947-70E740481C1C}">
                <a14:useLocalDpi xmlns:a14="http://schemas.microsoft.com/office/drawing/2010/main" val="0"/>
              </a:ext>
            </a:extLst>
          </a:blip>
          <a:srcRect/>
          <a:stretch/>
        </p:blipFill>
        <p:spPr>
          <a:xfrm>
            <a:off x="5151412" y="5154462"/>
            <a:ext cx="1465840" cy="1289394"/>
          </a:xfrm>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1">
            <a:extLst>
              <a:ext uri="{FF2B5EF4-FFF2-40B4-BE49-F238E27FC236}">
                <a16:creationId xmlns:a16="http://schemas.microsoft.com/office/drawing/2014/main" id="{848EEEC1-4372-45EF-E9A8-055B2711053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0800000">
            <a:off x="7273946" y="1508759"/>
            <a:ext cx="5973957" cy="6048031"/>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p:spPr>
      </p:pic>
      <p:sp>
        <p:nvSpPr>
          <p:cNvPr id="2" name="Title 1">
            <a:extLst>
              <a:ext uri="{FF2B5EF4-FFF2-40B4-BE49-F238E27FC236}">
                <a16:creationId xmlns:a16="http://schemas.microsoft.com/office/drawing/2014/main" id="{8B06CF27-4344-E676-66CF-576D7E460A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E1D4F5-A9BC-D9B4-721F-59E7E6A0917A}"/>
              </a:ext>
            </a:extLst>
          </p:cNvPr>
          <p:cNvSpPr>
            <a:spLocks noGrp="1"/>
          </p:cNvSpPr>
          <p:nvPr>
            <p:ph idx="1"/>
          </p:nvPr>
        </p:nvSpPr>
        <p:spPr/>
        <p:txBody>
          <a:bodyPr vert="horz" lIns="91440" tIns="45720" rIns="91440" bIns="45720" rtlCol="0" anchor="t">
            <a:normAutofit/>
          </a:bodyPr>
          <a:lstStyle/>
          <a:p>
            <a:r>
              <a:rPr lang="en-US" dirty="0">
                <a:ea typeface="+mn-lt"/>
                <a:cs typeface="+mn-lt"/>
              </a:rPr>
              <a:t>Childhood obesity is a pressing global health concern, with significant long-term implications for the affected individuals and society.</a:t>
            </a:r>
          </a:p>
          <a:p>
            <a:r>
              <a:rPr lang="en-US" dirty="0">
                <a:cs typeface="Arial"/>
              </a:rPr>
              <a:t>The world health organization(WHO) defines obesity as an abnormal or excessive fat accumulation that may impair health.</a:t>
            </a:r>
            <a:endParaRPr lang="en-US" dirty="0">
              <a:solidFill>
                <a:srgbClr val="201449"/>
              </a:solidFill>
              <a:latin typeface="Arial"/>
              <a:cs typeface="Arial"/>
            </a:endParaRPr>
          </a:p>
          <a:p>
            <a:r>
              <a:rPr lang="en-US" dirty="0">
                <a:ea typeface="+mn-lt"/>
                <a:cs typeface="+mn-lt"/>
              </a:rPr>
              <a:t>Traditional methods of identifying obesity in children often rely on BMI measurements and physical examinations, which may not capture the underlying molecular mechanisms and early indicators of obesity.</a:t>
            </a:r>
          </a:p>
        </p:txBody>
      </p:sp>
      <p:sp>
        <p:nvSpPr>
          <p:cNvPr id="5" name="Freeform: Shape 4">
            <a:extLst>
              <a:ext uri="{FF2B5EF4-FFF2-40B4-BE49-F238E27FC236}">
                <a16:creationId xmlns:a16="http://schemas.microsoft.com/office/drawing/2014/main" id="{32585A70-A6A7-8660-6763-035FED4592D1}"/>
              </a:ext>
              <a:ext uri="{C183D7F6-B498-43B3-948B-1728B52AA6E4}">
                <adec:decorative xmlns:adec="http://schemas.microsoft.com/office/drawing/2017/decorative" val="1"/>
              </a:ext>
            </a:extLst>
          </p:cNvPr>
          <p:cNvSpPr/>
          <p:nvPr/>
        </p:nvSpPr>
        <p:spPr>
          <a:xfrm>
            <a:off x="7373290" y="10423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6" name="Slide Number Placeholder 5">
            <a:extLst>
              <a:ext uri="{FF2B5EF4-FFF2-40B4-BE49-F238E27FC236}">
                <a16:creationId xmlns:a16="http://schemas.microsoft.com/office/drawing/2014/main" id="{8793083F-CE64-51BF-6BD2-0411F78F6B73}"/>
              </a:ext>
            </a:extLst>
          </p:cNvPr>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155673074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10" name="Title 1">
            <a:extLst>
              <a:ext uri="{FF2B5EF4-FFF2-40B4-BE49-F238E27FC236}">
                <a16:creationId xmlns:a16="http://schemas.microsoft.com/office/drawing/2014/main" id="{13FBF1FC-6E74-7D8C-9F47-E4F1743344BB}"/>
              </a:ext>
            </a:extLst>
          </p:cNvPr>
          <p:cNvSpPr>
            <a:spLocks noGrp="1"/>
          </p:cNvSpPr>
          <p:nvPr>
            <p:ph type="title"/>
          </p:nvPr>
        </p:nvSpPr>
        <p:spPr>
          <a:xfrm>
            <a:off x="470453" y="657499"/>
            <a:ext cx="10512287" cy="418480"/>
          </a:xfrm>
        </p:spPr>
        <p:txBody>
          <a:bodyPr>
            <a:noAutofit/>
          </a:bodyPr>
          <a:lstStyle/>
          <a:p>
            <a:r>
              <a:rPr lang="en-US" sz="2800" b="1" dirty="0">
                <a:solidFill>
                  <a:schemeClr val="tx1"/>
                </a:solidFill>
              </a:rPr>
              <a:t>OBJECTIVE</a:t>
            </a:r>
          </a:p>
        </p:txBody>
      </p:sp>
      <p:sp>
        <p:nvSpPr>
          <p:cNvPr id="11" name="Content Placeholder 2">
            <a:extLst>
              <a:ext uri="{FF2B5EF4-FFF2-40B4-BE49-F238E27FC236}">
                <a16:creationId xmlns:a16="http://schemas.microsoft.com/office/drawing/2014/main" id="{6A1C4341-9C96-0B9F-CB28-44E6E1BDE6C9}"/>
              </a:ext>
            </a:extLst>
          </p:cNvPr>
          <p:cNvSpPr txBox="1">
            <a:spLocks/>
          </p:cNvSpPr>
          <p:nvPr/>
        </p:nvSpPr>
        <p:spPr>
          <a:xfrm>
            <a:off x="728870" y="1179582"/>
            <a:ext cx="10515600" cy="148410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 a predictive machine learning model to identify childhood obesity based on gene-gene and gene-diet interactions using molecular data.</a:t>
            </a:r>
          </a:p>
          <a:p>
            <a:r>
              <a:rPr lang="en-US" sz="2400" dirty="0">
                <a:ea typeface="+mn-lt"/>
                <a:cs typeface="+mn-lt"/>
              </a:rPr>
              <a:t>To develop a robust machine learning model that can accurately classify children as either obese or non-obese based on their molecular profiles.</a:t>
            </a:r>
          </a:p>
        </p:txBody>
      </p:sp>
      <p:sp>
        <p:nvSpPr>
          <p:cNvPr id="12" name="Title 1">
            <a:extLst>
              <a:ext uri="{FF2B5EF4-FFF2-40B4-BE49-F238E27FC236}">
                <a16:creationId xmlns:a16="http://schemas.microsoft.com/office/drawing/2014/main" id="{32622D63-B904-CED1-3412-4BE2B3C59AA6}"/>
              </a:ext>
            </a:extLst>
          </p:cNvPr>
          <p:cNvSpPr txBox="1">
            <a:spLocks/>
          </p:cNvSpPr>
          <p:nvPr/>
        </p:nvSpPr>
        <p:spPr>
          <a:xfrm>
            <a:off x="470452" y="5018742"/>
            <a:ext cx="10512287" cy="418480"/>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nSpc>
                <a:spcPct val="90000"/>
              </a:lnSpc>
            </a:pPr>
            <a:r>
              <a:rPr lang="en-US" sz="2800" b="1" dirty="0">
                <a:solidFill>
                  <a:schemeClr val="tx1"/>
                </a:solidFill>
              </a:rPr>
              <a:t>GOAL</a:t>
            </a:r>
          </a:p>
        </p:txBody>
      </p:sp>
      <p:sp>
        <p:nvSpPr>
          <p:cNvPr id="13" name="Content Placeholder 2">
            <a:extLst>
              <a:ext uri="{FF2B5EF4-FFF2-40B4-BE49-F238E27FC236}">
                <a16:creationId xmlns:a16="http://schemas.microsoft.com/office/drawing/2014/main" id="{3B5D9688-7BF6-820E-45C1-CD512BE48553}"/>
              </a:ext>
            </a:extLst>
          </p:cNvPr>
          <p:cNvSpPr txBox="1">
            <a:spLocks/>
          </p:cNvSpPr>
          <p:nvPr/>
        </p:nvSpPr>
        <p:spPr>
          <a:xfrm>
            <a:off x="728870" y="5486917"/>
            <a:ext cx="10515600" cy="761565"/>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ea typeface="+mn-lt"/>
                <a:cs typeface="+mn-lt"/>
              </a:rPr>
              <a:t>Contribute to the early identification and prevention of childhood obesity through advanced data analysis techniques.</a:t>
            </a:r>
          </a:p>
        </p:txBody>
      </p:sp>
      <p:sp>
        <p:nvSpPr>
          <p:cNvPr id="14" name="Title 1">
            <a:extLst>
              <a:ext uri="{FF2B5EF4-FFF2-40B4-BE49-F238E27FC236}">
                <a16:creationId xmlns:a16="http://schemas.microsoft.com/office/drawing/2014/main" id="{A966DA3D-0FC2-9F64-0ECD-283C96AC7C13}"/>
              </a:ext>
            </a:extLst>
          </p:cNvPr>
          <p:cNvSpPr txBox="1">
            <a:spLocks/>
          </p:cNvSpPr>
          <p:nvPr/>
        </p:nvSpPr>
        <p:spPr>
          <a:xfrm>
            <a:off x="470452" y="3010520"/>
            <a:ext cx="10512287" cy="418480"/>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nSpc>
                <a:spcPct val="110000"/>
              </a:lnSpc>
            </a:pPr>
            <a:r>
              <a:rPr lang="en-US" sz="2800" b="1" dirty="0">
                <a:solidFill>
                  <a:schemeClr val="tx1"/>
                </a:solidFill>
              </a:rPr>
              <a:t>SCOPE</a:t>
            </a:r>
          </a:p>
        </p:txBody>
      </p:sp>
      <p:sp>
        <p:nvSpPr>
          <p:cNvPr id="15" name="Content Placeholder 2">
            <a:extLst>
              <a:ext uri="{FF2B5EF4-FFF2-40B4-BE49-F238E27FC236}">
                <a16:creationId xmlns:a16="http://schemas.microsoft.com/office/drawing/2014/main" id="{A6EBE332-911C-4A38-C9B2-ECD1387A2B43}"/>
              </a:ext>
            </a:extLst>
          </p:cNvPr>
          <p:cNvSpPr txBox="1">
            <a:spLocks/>
          </p:cNvSpPr>
          <p:nvPr/>
        </p:nvSpPr>
        <p:spPr>
          <a:xfrm>
            <a:off x="728870" y="3534637"/>
            <a:ext cx="10515600" cy="1484105"/>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ea typeface="+mn-lt"/>
                <a:cs typeface="+mn-lt"/>
              </a:rPr>
              <a:t>The research will focus on analyzing gene interactions and diet interactions within a specific dataset of children's molecular data. It will not cover other factors contributing to childhood obesity, such as socioeconomic factors.</a:t>
            </a:r>
          </a:p>
          <a:p>
            <a:endParaRPr lang="en-US" sz="2400" dirty="0">
              <a:ea typeface="+mn-lt"/>
              <a:cs typeface="+mn-lt"/>
            </a:endParaRPr>
          </a:p>
        </p:txBody>
      </p:sp>
    </p:spTree>
    <p:extLst>
      <p:ext uri="{BB962C8B-B14F-4D97-AF65-F5344CB8AC3E}">
        <p14:creationId xmlns:p14="http://schemas.microsoft.com/office/powerpoint/2010/main" val="124602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20" name="Content Placeholder 2">
            <a:extLst>
              <a:ext uri="{FF2B5EF4-FFF2-40B4-BE49-F238E27FC236}">
                <a16:creationId xmlns:a16="http://schemas.microsoft.com/office/drawing/2014/main" id="{CB48F373-D146-A2DC-86AA-4188BD8D5DE6}"/>
              </a:ext>
            </a:extLst>
          </p:cNvPr>
          <p:cNvSpPr txBox="1">
            <a:spLocks/>
          </p:cNvSpPr>
          <p:nvPr/>
        </p:nvSpPr>
        <p:spPr>
          <a:xfrm>
            <a:off x="838200" y="1379927"/>
            <a:ext cx="10515600" cy="51996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ea typeface="+mn-lt"/>
                <a:cs typeface="+mn-lt"/>
              </a:rPr>
              <a:t>Gene Expression Regulation</a:t>
            </a:r>
          </a:p>
          <a:p>
            <a:pPr lvl="1"/>
            <a:r>
              <a:rPr lang="en-US" sz="2000">
                <a:ea typeface="+mn-lt"/>
                <a:cs typeface="+mn-lt"/>
              </a:rPr>
              <a:t>DNA methylation can alter gene expression by adding methyl groups to cytosine residues in DNA.</a:t>
            </a:r>
          </a:p>
          <a:p>
            <a:r>
              <a:rPr lang="en-US" sz="2400">
                <a:ea typeface="+mn-lt"/>
                <a:cs typeface="+mn-lt"/>
              </a:rPr>
              <a:t>Appetite Regulation </a:t>
            </a:r>
          </a:p>
          <a:p>
            <a:pPr lvl="1"/>
            <a:r>
              <a:rPr lang="en-US" sz="2000">
                <a:ea typeface="+mn-lt"/>
                <a:cs typeface="+mn-lt"/>
              </a:rPr>
              <a:t>Appetite-controlling hormones like leptin and ghrelin can disrupt the balance of hunger and satiety signals, potentially leading to overeating and obesity.</a:t>
            </a:r>
            <a:endParaRPr lang="en-US" sz="2000">
              <a:cs typeface="Arial"/>
            </a:endParaRPr>
          </a:p>
          <a:p>
            <a:r>
              <a:rPr lang="en-US" sz="2400">
                <a:ea typeface="+mn-lt"/>
                <a:cs typeface="+mn-lt"/>
              </a:rPr>
              <a:t>Metabolic Processes </a:t>
            </a:r>
          </a:p>
          <a:p>
            <a:pPr lvl="1"/>
            <a:r>
              <a:rPr lang="en-US" sz="2000">
                <a:ea typeface="+mn-lt"/>
                <a:cs typeface="+mn-lt"/>
              </a:rPr>
              <a:t>DNA methylation can impact genes involved in metabolic processes, including insulin signaling and glucose metabolism.</a:t>
            </a:r>
          </a:p>
          <a:p>
            <a:r>
              <a:rPr lang="en-US" sz="2400">
                <a:ea typeface="+mn-lt"/>
                <a:cs typeface="+mn-lt"/>
              </a:rPr>
              <a:t>Adipose Tissue Function</a:t>
            </a:r>
          </a:p>
          <a:p>
            <a:pPr lvl="1"/>
            <a:r>
              <a:rPr lang="en-US" sz="2000">
                <a:ea typeface="+mn-lt"/>
                <a:cs typeface="+mn-lt"/>
              </a:rPr>
              <a:t>DNA methylation in adipose tissue can affect the function of fat cells (adipocytes). </a:t>
            </a:r>
          </a:p>
          <a:p>
            <a:r>
              <a:rPr lang="en-US" sz="2400">
                <a:ea typeface="+mn-lt"/>
                <a:cs typeface="+mn-lt"/>
              </a:rPr>
              <a:t>Personalized Medicine</a:t>
            </a:r>
          </a:p>
          <a:p>
            <a:pPr lvl="1"/>
            <a:r>
              <a:rPr lang="en-US" sz="2000">
                <a:ea typeface="+mn-lt"/>
                <a:cs typeface="+mn-lt"/>
              </a:rPr>
              <a:t>DNA methylation patterns could potentially serve as biomarkers for identifying children at higher risk of obesity-related health issues. </a:t>
            </a:r>
          </a:p>
          <a:p>
            <a:pPr lvl="1"/>
            <a:endParaRPr lang="en-US" sz="2000">
              <a:ea typeface="+mn-lt"/>
              <a:cs typeface="+mn-lt"/>
            </a:endParaRPr>
          </a:p>
          <a:p>
            <a:pPr lvl="1"/>
            <a:endParaRPr lang="en-US" sz="2000">
              <a:ea typeface="+mn-lt"/>
              <a:cs typeface="+mn-lt"/>
            </a:endParaRPr>
          </a:p>
          <a:p>
            <a:pPr marL="457200" lvl="1" indent="0">
              <a:buFont typeface="Arial" panose="020B0604020202020204" pitchFamily="34" charset="0"/>
              <a:buNone/>
            </a:pPr>
            <a:endParaRPr lang="en-US" sz="2000">
              <a:ea typeface="+mn-lt"/>
              <a:cs typeface="+mn-lt"/>
            </a:endParaRPr>
          </a:p>
        </p:txBody>
      </p:sp>
      <p:sp>
        <p:nvSpPr>
          <p:cNvPr id="21" name="Title 1">
            <a:extLst>
              <a:ext uri="{FF2B5EF4-FFF2-40B4-BE49-F238E27FC236}">
                <a16:creationId xmlns:a16="http://schemas.microsoft.com/office/drawing/2014/main" id="{C93DFA14-48AA-2868-5A70-ED58848B3F6F}"/>
              </a:ext>
            </a:extLst>
          </p:cNvPr>
          <p:cNvSpPr txBox="1">
            <a:spLocks/>
          </p:cNvSpPr>
          <p:nvPr/>
        </p:nvSpPr>
        <p:spPr>
          <a:xfrm>
            <a:off x="838200" y="2784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DNA Methylation</a:t>
            </a:r>
            <a:endParaRPr lang="en-US" dirty="0"/>
          </a:p>
        </p:txBody>
      </p:sp>
    </p:spTree>
    <p:extLst>
      <p:ext uri="{BB962C8B-B14F-4D97-AF65-F5344CB8AC3E}">
        <p14:creationId xmlns:p14="http://schemas.microsoft.com/office/powerpoint/2010/main" val="346513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4968240" y="2560320"/>
            <a:ext cx="5648961" cy="984780"/>
          </a:xfrm>
        </p:spPr>
        <p:txBody>
          <a:bodyPr/>
          <a:lstStyle/>
          <a:p>
            <a:r>
              <a:rPr lang="en-US" sz="4400" b="1" dirty="0"/>
              <a:t>LITERATURE REVIEW</a:t>
            </a:r>
            <a:endParaRPr lang="en-US" sz="440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6</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F4B4E04-01DF-D5D2-961B-FBEB533E0C12}"/>
              </a:ext>
            </a:extLst>
          </p:cNvPr>
          <p:cNvGraphicFramePr>
            <a:graphicFrameLocks noGrp="1"/>
          </p:cNvGraphicFramePr>
          <p:nvPr>
            <p:ph idx="1"/>
            <p:extLst>
              <p:ext uri="{D42A27DB-BD31-4B8C-83A1-F6EECF244321}">
                <p14:modId xmlns:p14="http://schemas.microsoft.com/office/powerpoint/2010/main" val="2930191549"/>
              </p:ext>
            </p:extLst>
          </p:nvPr>
        </p:nvGraphicFramePr>
        <p:xfrm>
          <a:off x="645695" y="381835"/>
          <a:ext cx="10515600" cy="5217160"/>
        </p:xfrm>
        <a:graphic>
          <a:graphicData uri="http://schemas.openxmlformats.org/drawingml/2006/table">
            <a:tbl>
              <a:tblPr firstRow="1" bandRow="1">
                <a:tableStyleId>{C4B1156A-380E-4F78-BDF5-A606A8083BF9}</a:tableStyleId>
              </a:tblPr>
              <a:tblGrid>
                <a:gridCol w="2628900">
                  <a:extLst>
                    <a:ext uri="{9D8B030D-6E8A-4147-A177-3AD203B41FA5}">
                      <a16:colId xmlns:a16="http://schemas.microsoft.com/office/drawing/2014/main" val="1582718448"/>
                    </a:ext>
                  </a:extLst>
                </a:gridCol>
                <a:gridCol w="2628900">
                  <a:extLst>
                    <a:ext uri="{9D8B030D-6E8A-4147-A177-3AD203B41FA5}">
                      <a16:colId xmlns:a16="http://schemas.microsoft.com/office/drawing/2014/main" val="2403178153"/>
                    </a:ext>
                  </a:extLst>
                </a:gridCol>
                <a:gridCol w="2628900">
                  <a:extLst>
                    <a:ext uri="{9D8B030D-6E8A-4147-A177-3AD203B41FA5}">
                      <a16:colId xmlns:a16="http://schemas.microsoft.com/office/drawing/2014/main" val="4275194264"/>
                    </a:ext>
                  </a:extLst>
                </a:gridCol>
                <a:gridCol w="2628900">
                  <a:extLst>
                    <a:ext uri="{9D8B030D-6E8A-4147-A177-3AD203B41FA5}">
                      <a16:colId xmlns:a16="http://schemas.microsoft.com/office/drawing/2014/main" val="2126149891"/>
                    </a:ext>
                  </a:extLst>
                </a:gridCol>
              </a:tblGrid>
              <a:tr h="370840">
                <a:tc>
                  <a:txBody>
                    <a:bodyPr/>
                    <a:lstStyle/>
                    <a:p>
                      <a:r>
                        <a:rPr lang="en-US"/>
                        <a:t>TITLE</a:t>
                      </a:r>
                    </a:p>
                  </a:txBody>
                  <a:tcPr/>
                </a:tc>
                <a:tc>
                  <a:txBody>
                    <a:bodyPr/>
                    <a:lstStyle/>
                    <a:p>
                      <a:r>
                        <a:rPr lang="en-US"/>
                        <a:t>METHOD</a:t>
                      </a:r>
                    </a:p>
                  </a:txBody>
                  <a:tcPr/>
                </a:tc>
                <a:tc>
                  <a:txBody>
                    <a:bodyPr/>
                    <a:lstStyle/>
                    <a:p>
                      <a:r>
                        <a:rPr lang="en-US"/>
                        <a:t>DATASET</a:t>
                      </a:r>
                    </a:p>
                  </a:txBody>
                  <a:tcPr/>
                </a:tc>
                <a:tc>
                  <a:txBody>
                    <a:bodyPr/>
                    <a:lstStyle/>
                    <a:p>
                      <a:r>
                        <a:rPr lang="en-US"/>
                        <a:t>RESULT</a:t>
                      </a:r>
                    </a:p>
                  </a:txBody>
                  <a:tcPr/>
                </a:tc>
                <a:extLst>
                  <a:ext uri="{0D108BD9-81ED-4DB2-BD59-A6C34878D82A}">
                    <a16:rowId xmlns:a16="http://schemas.microsoft.com/office/drawing/2014/main" val="2210143335"/>
                  </a:ext>
                </a:extLst>
              </a:tr>
              <a:tr h="1287399">
                <a:tc>
                  <a:txBody>
                    <a:bodyPr/>
                    <a:lstStyle/>
                    <a:p>
                      <a:r>
                        <a:rPr lang="en-US"/>
                        <a:t>Predict obesity based on genome-wide and epigenome-wide, gene-gene and gene-diet interactions</a:t>
                      </a:r>
                    </a:p>
                  </a:txBody>
                  <a:tcPr/>
                </a:tc>
                <a:tc>
                  <a:txBody>
                    <a:bodyPr/>
                    <a:lstStyle/>
                    <a:p>
                      <a:r>
                        <a:rPr lang="en-US" dirty="0"/>
                        <a:t>Used Boot-strapped trees, random forest, stochastic gradient boosting machines algorithms.</a:t>
                      </a:r>
                    </a:p>
                    <a:p>
                      <a:r>
                        <a:rPr lang="en-US" sz="1800" kern="1200" dirty="0">
                          <a:solidFill>
                            <a:schemeClr val="dk1"/>
                          </a:solidFill>
                          <a:effectLst/>
                        </a:rPr>
                        <a:t>GMDR method to conduct a combined genome-wide and epigenome-wide scan.</a:t>
                      </a:r>
                      <a:endParaRPr lang="en-US" dirty="0"/>
                    </a:p>
                  </a:txBody>
                  <a:tcPr/>
                </a:tc>
                <a:tc>
                  <a:txBody>
                    <a:bodyPr/>
                    <a:lstStyle/>
                    <a:p>
                      <a:r>
                        <a:rPr lang="en-US" sz="1800" b="0" kern="1200" dirty="0">
                          <a:solidFill>
                            <a:schemeClr val="dk1"/>
                          </a:solidFill>
                          <a:effectLst/>
                        </a:rPr>
                        <a:t>Conducted a combined genome-wide and epigenome-wide scan for body mass index (BMI).</a:t>
                      </a:r>
                      <a:endParaRPr lang="en-US" dirty="0"/>
                    </a:p>
                  </a:txBody>
                  <a:tcPr/>
                </a:tc>
                <a:tc>
                  <a:txBody>
                    <a:bodyPr/>
                    <a:lstStyle/>
                    <a:p>
                      <a:r>
                        <a:rPr lang="en-US" sz="1800" kern="1200" dirty="0">
                          <a:solidFill>
                            <a:schemeClr val="dk1"/>
                          </a:solidFill>
                          <a:effectLst/>
                        </a:rPr>
                        <a:t>Evaluated the prediction models' quality and accuracy using ROC-AUC curve.</a:t>
                      </a:r>
                    </a:p>
                    <a:p>
                      <a:r>
                        <a:rPr lang="en-US" dirty="0"/>
                        <a:t>Confusion matrix used to find the overall accuracy</a:t>
                      </a:r>
                    </a:p>
                  </a:txBody>
                  <a:tcPr/>
                </a:tc>
                <a:extLst>
                  <a:ext uri="{0D108BD9-81ED-4DB2-BD59-A6C34878D82A}">
                    <a16:rowId xmlns:a16="http://schemas.microsoft.com/office/drawing/2014/main" val="2034697605"/>
                  </a:ext>
                </a:extLst>
              </a:tr>
              <a:tr h="370840">
                <a:tc>
                  <a:txBody>
                    <a:bodyPr/>
                    <a:lstStyle/>
                    <a:p>
                      <a:r>
                        <a:rPr lang="en-US"/>
                        <a:t>Racial disparities in methylation of NRF1, FTO, LEPR gene in childhood obesity</a:t>
                      </a:r>
                    </a:p>
                  </a:txBody>
                  <a:tcPr/>
                </a:tc>
                <a:tc>
                  <a:txBody>
                    <a:bodyPr/>
                    <a:lstStyle/>
                    <a:p>
                      <a:r>
                        <a:rPr lang="en-US" dirty="0"/>
                        <a:t>Statistical analyses were performed using IBM SPSS Statistics 25.0 software. Independent samples t-test, hierarchical regression, and linear regression analysis were conducted to analyze the data</a:t>
                      </a:r>
                    </a:p>
                  </a:txBody>
                  <a:tcPr/>
                </a:tc>
                <a:tc>
                  <a:txBody>
                    <a:bodyPr/>
                    <a:lstStyle/>
                    <a:p>
                      <a:r>
                        <a:rPr lang="en-US" dirty="0"/>
                        <a:t>Collected DNA methylation levels of the genes NRF1, FTO, LEPR using real time quantitative PCR base technology.</a:t>
                      </a:r>
                    </a:p>
                  </a:txBody>
                  <a:tcPr/>
                </a:tc>
                <a:tc>
                  <a:txBody>
                    <a:bodyPr/>
                    <a:lstStyle/>
                    <a:p>
                      <a:r>
                        <a:rPr lang="en-US" dirty="0"/>
                        <a:t>The methylation of LEPR gene had very good diagnostic accuracy as a biomarker for childhood obesity, while FTO had sufficient diagnostic accuracy.</a:t>
                      </a:r>
                    </a:p>
                  </a:txBody>
                  <a:tcPr/>
                </a:tc>
                <a:extLst>
                  <a:ext uri="{0D108BD9-81ED-4DB2-BD59-A6C34878D82A}">
                    <a16:rowId xmlns:a16="http://schemas.microsoft.com/office/drawing/2014/main" val="4127603061"/>
                  </a:ext>
                </a:extLst>
              </a:tr>
            </a:tbl>
          </a:graphicData>
        </a:graphic>
      </p:graphicFrame>
      <p:sp>
        <p:nvSpPr>
          <p:cNvPr id="2" name="Slide Number Placeholder 1">
            <a:extLst>
              <a:ext uri="{FF2B5EF4-FFF2-40B4-BE49-F238E27FC236}">
                <a16:creationId xmlns:a16="http://schemas.microsoft.com/office/drawing/2014/main" id="{702B34C7-EFB5-6297-75D9-537A257116BE}"/>
              </a:ext>
            </a:extLst>
          </p:cNvPr>
          <p:cNvSpPr>
            <a:spLocks noGrp="1"/>
          </p:cNvSpPr>
          <p:nvPr>
            <p:ph type="sldNum" sz="quarter" idx="12"/>
          </p:nvPr>
        </p:nvSpPr>
        <p:spPr/>
        <p:txBody>
          <a:bodyPr/>
          <a:lstStyle/>
          <a:p>
            <a:fld id="{73B850FF-6169-4056-8077-06FFA93A5366}" type="slidenum">
              <a:rPr lang="en-US" smtClean="0"/>
              <a:t>7</a:t>
            </a:fld>
            <a:endParaRPr lang="en-US"/>
          </a:p>
        </p:txBody>
      </p:sp>
    </p:spTree>
    <p:extLst>
      <p:ext uri="{BB962C8B-B14F-4D97-AF65-F5344CB8AC3E}">
        <p14:creationId xmlns:p14="http://schemas.microsoft.com/office/powerpoint/2010/main" val="256917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A21FB65-21B5-0006-D872-9EC09EB18256}"/>
              </a:ext>
            </a:extLst>
          </p:cNvPr>
          <p:cNvGraphicFramePr>
            <a:graphicFrameLocks/>
          </p:cNvGraphicFramePr>
          <p:nvPr>
            <p:extLst>
              <p:ext uri="{D42A27DB-BD31-4B8C-83A1-F6EECF244321}">
                <p14:modId xmlns:p14="http://schemas.microsoft.com/office/powerpoint/2010/main" val="1293728325"/>
              </p:ext>
            </p:extLst>
          </p:nvPr>
        </p:nvGraphicFramePr>
        <p:xfrm>
          <a:off x="645695" y="381835"/>
          <a:ext cx="10515600" cy="4668520"/>
        </p:xfrm>
        <a:graphic>
          <a:graphicData uri="http://schemas.openxmlformats.org/drawingml/2006/table">
            <a:tbl>
              <a:tblPr firstRow="1" bandRow="1">
                <a:tableStyleId>{ED083AE6-46FA-4A59-8FB0-9F97EB10719F}</a:tableStyleId>
              </a:tblPr>
              <a:tblGrid>
                <a:gridCol w="2628900">
                  <a:extLst>
                    <a:ext uri="{9D8B030D-6E8A-4147-A177-3AD203B41FA5}">
                      <a16:colId xmlns:a16="http://schemas.microsoft.com/office/drawing/2014/main" val="1582718448"/>
                    </a:ext>
                  </a:extLst>
                </a:gridCol>
                <a:gridCol w="2628900">
                  <a:extLst>
                    <a:ext uri="{9D8B030D-6E8A-4147-A177-3AD203B41FA5}">
                      <a16:colId xmlns:a16="http://schemas.microsoft.com/office/drawing/2014/main" val="2403178153"/>
                    </a:ext>
                  </a:extLst>
                </a:gridCol>
                <a:gridCol w="2628900">
                  <a:extLst>
                    <a:ext uri="{9D8B030D-6E8A-4147-A177-3AD203B41FA5}">
                      <a16:colId xmlns:a16="http://schemas.microsoft.com/office/drawing/2014/main" val="4275194264"/>
                    </a:ext>
                  </a:extLst>
                </a:gridCol>
                <a:gridCol w="2628900">
                  <a:extLst>
                    <a:ext uri="{9D8B030D-6E8A-4147-A177-3AD203B41FA5}">
                      <a16:colId xmlns:a16="http://schemas.microsoft.com/office/drawing/2014/main" val="2126149891"/>
                    </a:ext>
                  </a:extLst>
                </a:gridCol>
              </a:tblGrid>
              <a:tr h="370840">
                <a:tc>
                  <a:txBody>
                    <a:bodyPr/>
                    <a:lstStyle/>
                    <a:p>
                      <a:r>
                        <a:rPr lang="en-US"/>
                        <a:t>TITLE</a:t>
                      </a:r>
                    </a:p>
                  </a:txBody>
                  <a:tcPr/>
                </a:tc>
                <a:tc>
                  <a:txBody>
                    <a:bodyPr/>
                    <a:lstStyle/>
                    <a:p>
                      <a:r>
                        <a:rPr lang="en-US"/>
                        <a:t>METHOD</a:t>
                      </a:r>
                    </a:p>
                  </a:txBody>
                  <a:tcPr/>
                </a:tc>
                <a:tc>
                  <a:txBody>
                    <a:bodyPr/>
                    <a:lstStyle/>
                    <a:p>
                      <a:r>
                        <a:rPr lang="en-US"/>
                        <a:t>DATASET</a:t>
                      </a:r>
                    </a:p>
                  </a:txBody>
                  <a:tcPr/>
                </a:tc>
                <a:tc>
                  <a:txBody>
                    <a:bodyPr/>
                    <a:lstStyle/>
                    <a:p>
                      <a:r>
                        <a:rPr lang="en-US" dirty="0"/>
                        <a:t>RESULT</a:t>
                      </a:r>
                    </a:p>
                  </a:txBody>
                  <a:tcPr/>
                </a:tc>
                <a:extLst>
                  <a:ext uri="{0D108BD9-81ED-4DB2-BD59-A6C34878D82A}">
                    <a16:rowId xmlns:a16="http://schemas.microsoft.com/office/drawing/2014/main" val="2210143335"/>
                  </a:ext>
                </a:extLst>
              </a:tr>
              <a:tr h="1287399">
                <a:tc>
                  <a:txBody>
                    <a:bodyPr/>
                    <a:lstStyle/>
                    <a:p>
                      <a:r>
                        <a:rPr lang="en-US"/>
                        <a:t>Predicting childhood obesity based on single and multiple well-child visit data using machine learning classifiers</a:t>
                      </a:r>
                    </a:p>
                  </a:txBody>
                  <a:tcPr/>
                </a:tc>
                <a:tc>
                  <a:txBody>
                    <a:bodyPr/>
                    <a:lstStyle/>
                    <a:p>
                      <a:r>
                        <a:rPr lang="en-US" dirty="0"/>
                        <a:t>Used Logistic regression classifier, Random forest classifier, Artificial neural Network</a:t>
                      </a:r>
                    </a:p>
                  </a:txBody>
                  <a:tcPr/>
                </a:tc>
                <a:tc>
                  <a:txBody>
                    <a:bodyPr/>
                    <a:lstStyle/>
                    <a:p>
                      <a:r>
                        <a:rPr lang="en-US" dirty="0"/>
                        <a:t>The data included weight and height information collected during well-child visits at different days since birth for 224 children.</a:t>
                      </a:r>
                    </a:p>
                  </a:txBody>
                  <a:tcPr/>
                </a:tc>
                <a:tc>
                  <a:txBody>
                    <a:bodyPr/>
                    <a:lstStyle/>
                    <a:p>
                      <a:r>
                        <a:rPr lang="en-US" dirty="0"/>
                        <a:t>To assist healthcare professionals in predicting childhood obesity early.</a:t>
                      </a:r>
                    </a:p>
                  </a:txBody>
                  <a:tcPr/>
                </a:tc>
                <a:extLst>
                  <a:ext uri="{0D108BD9-81ED-4DB2-BD59-A6C34878D82A}">
                    <a16:rowId xmlns:a16="http://schemas.microsoft.com/office/drawing/2014/main" val="2034697605"/>
                  </a:ext>
                </a:extLst>
              </a:tr>
              <a:tr h="370840">
                <a:tc>
                  <a:txBody>
                    <a:bodyPr/>
                    <a:lstStyle/>
                    <a:p>
                      <a:r>
                        <a:rPr lang="en-US" sz="1800" kern="1200" dirty="0">
                          <a:solidFill>
                            <a:schemeClr val="dk1"/>
                          </a:solidFill>
                          <a:effectLst/>
                        </a:rPr>
                        <a:t>Predicting Childhood Obesity Using Machine Learning: Practical Considerations</a:t>
                      </a:r>
                      <a:endParaRPr lang="en-US" dirty="0"/>
                    </a:p>
                  </a:txBody>
                  <a:tcPr/>
                </a:tc>
                <a:tc>
                  <a:txBody>
                    <a:bodyPr/>
                    <a:lstStyle/>
                    <a:p>
                      <a:r>
                        <a:rPr lang="en-US" dirty="0"/>
                        <a:t>Model performance was evaluated using K-fold cross-validation, mean average error (MAE), and Pearson's correlation coefficient (R2).</a:t>
                      </a:r>
                    </a:p>
                  </a:txBody>
                  <a:tcPr/>
                </a:tc>
                <a:tc>
                  <a:txBody>
                    <a:bodyPr/>
                    <a:lstStyle/>
                    <a:p>
                      <a:r>
                        <a:rPr lang="en-US" dirty="0"/>
                        <a:t>From the OPEL database, a total of 73,957 clinical encounters from 6,614 children ages 0 to 4 years were identified for analysis.</a:t>
                      </a:r>
                    </a:p>
                  </a:txBody>
                  <a:tcPr/>
                </a:tc>
                <a:tc>
                  <a:txBody>
                    <a:bodyPr/>
                    <a:lstStyle/>
                    <a:p>
                      <a:r>
                        <a:rPr lang="en-US" dirty="0"/>
                        <a:t>The study identified a limited set of 24 variables that can facilitate BMI prediction in early childhood, with nine variables collected once and 15 variables needing to be updated during each visit.</a:t>
                      </a:r>
                    </a:p>
                  </a:txBody>
                  <a:tcPr/>
                </a:tc>
                <a:extLst>
                  <a:ext uri="{0D108BD9-81ED-4DB2-BD59-A6C34878D82A}">
                    <a16:rowId xmlns:a16="http://schemas.microsoft.com/office/drawing/2014/main" val="4127603061"/>
                  </a:ext>
                </a:extLst>
              </a:tr>
            </a:tbl>
          </a:graphicData>
        </a:graphic>
      </p:graphicFrame>
      <p:sp>
        <p:nvSpPr>
          <p:cNvPr id="2" name="Slide Number Placeholder 1">
            <a:extLst>
              <a:ext uri="{FF2B5EF4-FFF2-40B4-BE49-F238E27FC236}">
                <a16:creationId xmlns:a16="http://schemas.microsoft.com/office/drawing/2014/main" id="{1EABE9C6-6E55-8FAE-DCB9-65A467EEFE5B}"/>
              </a:ext>
            </a:extLst>
          </p:cNvPr>
          <p:cNvSpPr>
            <a:spLocks noGrp="1"/>
          </p:cNvSpPr>
          <p:nvPr>
            <p:ph type="sldNum" sz="quarter" idx="12"/>
          </p:nvPr>
        </p:nvSpPr>
        <p:spPr/>
        <p:txBody>
          <a:bodyPr/>
          <a:lstStyle/>
          <a:p>
            <a:fld id="{73B850FF-6169-4056-8077-06FFA93A5366}" type="slidenum">
              <a:rPr lang="en-US" smtClean="0"/>
              <a:t>8</a:t>
            </a:fld>
            <a:endParaRPr lang="en-US"/>
          </a:p>
        </p:txBody>
      </p:sp>
    </p:spTree>
    <p:extLst>
      <p:ext uri="{BB962C8B-B14F-4D97-AF65-F5344CB8AC3E}">
        <p14:creationId xmlns:p14="http://schemas.microsoft.com/office/powerpoint/2010/main" val="9604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92F4845-B94B-5061-28FD-2FC22254CC2E}"/>
              </a:ext>
            </a:extLst>
          </p:cNvPr>
          <p:cNvGraphicFramePr>
            <a:graphicFrameLocks/>
          </p:cNvGraphicFramePr>
          <p:nvPr>
            <p:extLst>
              <p:ext uri="{D42A27DB-BD31-4B8C-83A1-F6EECF244321}">
                <p14:modId xmlns:p14="http://schemas.microsoft.com/office/powerpoint/2010/main" val="4100854365"/>
              </p:ext>
            </p:extLst>
          </p:nvPr>
        </p:nvGraphicFramePr>
        <p:xfrm>
          <a:off x="645695" y="381835"/>
          <a:ext cx="10515600" cy="5582920"/>
        </p:xfrm>
        <a:graphic>
          <a:graphicData uri="http://schemas.openxmlformats.org/drawingml/2006/table">
            <a:tbl>
              <a:tblPr firstRow="1" bandRow="1">
                <a:tableStyleId>{ED083AE6-46FA-4A59-8FB0-9F97EB10719F}</a:tableStyleId>
              </a:tblPr>
              <a:tblGrid>
                <a:gridCol w="2628900">
                  <a:extLst>
                    <a:ext uri="{9D8B030D-6E8A-4147-A177-3AD203B41FA5}">
                      <a16:colId xmlns:a16="http://schemas.microsoft.com/office/drawing/2014/main" val="1582718448"/>
                    </a:ext>
                  </a:extLst>
                </a:gridCol>
                <a:gridCol w="2628900">
                  <a:extLst>
                    <a:ext uri="{9D8B030D-6E8A-4147-A177-3AD203B41FA5}">
                      <a16:colId xmlns:a16="http://schemas.microsoft.com/office/drawing/2014/main" val="2403178153"/>
                    </a:ext>
                  </a:extLst>
                </a:gridCol>
                <a:gridCol w="2628900">
                  <a:extLst>
                    <a:ext uri="{9D8B030D-6E8A-4147-A177-3AD203B41FA5}">
                      <a16:colId xmlns:a16="http://schemas.microsoft.com/office/drawing/2014/main" val="4275194264"/>
                    </a:ext>
                  </a:extLst>
                </a:gridCol>
                <a:gridCol w="2628900">
                  <a:extLst>
                    <a:ext uri="{9D8B030D-6E8A-4147-A177-3AD203B41FA5}">
                      <a16:colId xmlns:a16="http://schemas.microsoft.com/office/drawing/2014/main" val="2126149891"/>
                    </a:ext>
                  </a:extLst>
                </a:gridCol>
              </a:tblGrid>
              <a:tr h="370840">
                <a:tc>
                  <a:txBody>
                    <a:bodyPr/>
                    <a:lstStyle/>
                    <a:p>
                      <a:r>
                        <a:rPr lang="en-US"/>
                        <a:t>TITLE</a:t>
                      </a:r>
                    </a:p>
                  </a:txBody>
                  <a:tcPr/>
                </a:tc>
                <a:tc>
                  <a:txBody>
                    <a:bodyPr/>
                    <a:lstStyle/>
                    <a:p>
                      <a:r>
                        <a:rPr lang="en-US"/>
                        <a:t>METHOD</a:t>
                      </a:r>
                    </a:p>
                  </a:txBody>
                  <a:tcPr/>
                </a:tc>
                <a:tc>
                  <a:txBody>
                    <a:bodyPr/>
                    <a:lstStyle/>
                    <a:p>
                      <a:r>
                        <a:rPr lang="en-US"/>
                        <a:t>DATASET</a:t>
                      </a:r>
                    </a:p>
                  </a:txBody>
                  <a:tcPr/>
                </a:tc>
                <a:tc>
                  <a:txBody>
                    <a:bodyPr/>
                    <a:lstStyle/>
                    <a:p>
                      <a:r>
                        <a:rPr lang="en-US"/>
                        <a:t>RESULT</a:t>
                      </a:r>
                    </a:p>
                  </a:txBody>
                  <a:tcPr/>
                </a:tc>
                <a:extLst>
                  <a:ext uri="{0D108BD9-81ED-4DB2-BD59-A6C34878D82A}">
                    <a16:rowId xmlns:a16="http://schemas.microsoft.com/office/drawing/2014/main" val="2210143335"/>
                  </a:ext>
                </a:extLst>
              </a:tr>
              <a:tr h="1287399">
                <a:tc>
                  <a:txBody>
                    <a:bodyPr/>
                    <a:lstStyle/>
                    <a:p>
                      <a:r>
                        <a:rPr lang="en-US" sz="1800" kern="1200">
                          <a:solidFill>
                            <a:schemeClr val="dk1"/>
                          </a:solidFill>
                          <a:effectLst/>
                        </a:rPr>
                        <a:t>Molecular basis of obesity: Current status and future prospects</a:t>
                      </a:r>
                      <a:endParaRPr lang="en-US"/>
                    </a:p>
                  </a:txBody>
                  <a:tcPr/>
                </a:tc>
                <a:tc>
                  <a:txBody>
                    <a:bodyPr/>
                    <a:lstStyle/>
                    <a:p>
                      <a:r>
                        <a:rPr lang="en-US"/>
                        <a:t>Candidate gene studies</a:t>
                      </a:r>
                    </a:p>
                    <a:p>
                      <a:r>
                        <a:rPr lang="en-US"/>
                        <a:t>Genome-wide linkage studies</a:t>
                      </a:r>
                    </a:p>
                    <a:p>
                      <a:r>
                        <a:rPr lang="en-US"/>
                        <a:t>Genome-wide association studies (GWAS)</a:t>
                      </a:r>
                    </a:p>
                    <a:p>
                      <a:r>
                        <a:rPr lang="en-US" sz="1800" b="0" kern="1200">
                          <a:solidFill>
                            <a:schemeClr val="dk1"/>
                          </a:solidFill>
                          <a:effectLst/>
                        </a:rPr>
                        <a:t>Deep phenotyping</a:t>
                      </a:r>
                    </a:p>
                    <a:p>
                      <a:r>
                        <a:rPr lang="en-US" sz="1800" b="0" kern="1200">
                          <a:solidFill>
                            <a:schemeClr val="dk1"/>
                          </a:solidFill>
                          <a:effectLst/>
                        </a:rPr>
                        <a:t>Resequencing approaches</a:t>
                      </a:r>
                      <a:endParaRPr lang="en-US"/>
                    </a:p>
                  </a:txBody>
                  <a:tcPr/>
                </a:tc>
                <a:tc>
                  <a:txBody>
                    <a:bodyPr/>
                    <a:lstStyle/>
                    <a:p>
                      <a:r>
                        <a:rPr lang="en-US"/>
                        <a:t>The genotyping arrays used in the initial waves of GWAS included 300,000-500,000 SNPs, providing coverage of common SNP variation in the genome. </a:t>
                      </a:r>
                    </a:p>
                  </a:txBody>
                  <a:tcPr/>
                </a:tc>
                <a:tc>
                  <a:txBody>
                    <a:bodyPr/>
                    <a:lstStyle/>
                    <a:p>
                      <a:r>
                        <a:rPr lang="en-US"/>
                        <a:t>GWAS have identified several loci, including FTO, MC4R, NRXN3, TFAP2B, and MSRA, that contribute to obesity.</a:t>
                      </a:r>
                    </a:p>
                  </a:txBody>
                  <a:tcPr/>
                </a:tc>
                <a:extLst>
                  <a:ext uri="{0D108BD9-81ED-4DB2-BD59-A6C34878D82A}">
                    <a16:rowId xmlns:a16="http://schemas.microsoft.com/office/drawing/2014/main" val="2034697605"/>
                  </a:ext>
                </a:extLst>
              </a:tr>
              <a:tr h="370840">
                <a:tc>
                  <a:txBody>
                    <a:bodyPr/>
                    <a:lstStyle/>
                    <a:p>
                      <a:r>
                        <a:rPr lang="en-US" sz="1800" kern="1200" dirty="0">
                          <a:solidFill>
                            <a:schemeClr val="dk1"/>
                          </a:solidFill>
                          <a:effectLst/>
                        </a:rPr>
                        <a:t>Understanding the causes and consequences of obesity and reviewing various machine learning approaches used to predict obesity</a:t>
                      </a:r>
                      <a:endParaRPr lang="en-US" dirty="0"/>
                    </a:p>
                  </a:txBody>
                  <a:tcPr/>
                </a:tc>
                <a:tc>
                  <a:txBody>
                    <a:bodyPr/>
                    <a:lstStyle/>
                    <a:p>
                      <a:r>
                        <a:rPr lang="en-US" dirty="0"/>
                        <a:t>Based on three research questions.</a:t>
                      </a:r>
                    </a:p>
                  </a:txBody>
                  <a:tcPr/>
                </a:tc>
                <a:tc>
                  <a:txBody>
                    <a:bodyPr/>
                    <a:lstStyle/>
                    <a:p>
                      <a:r>
                        <a:rPr lang="en-US" dirty="0"/>
                        <a:t>This involved 93 papers which primary studies from an initial pool of over 700 papers.</a:t>
                      </a:r>
                    </a:p>
                  </a:txBody>
                  <a:tcPr/>
                </a:tc>
                <a:tc>
                  <a:txBody>
                    <a:bodyPr/>
                    <a:lstStyle/>
                    <a:p>
                      <a:r>
                        <a:rPr lang="en-US" sz="1800" b="0" kern="1200" dirty="0">
                          <a:solidFill>
                            <a:schemeClr val="dk1"/>
                          </a:solidFill>
                          <a:effectLst/>
                        </a:rPr>
                        <a:t>Investigates the main diseases, health consequence and recognizes machine learning methods for the prediction of obesity.</a:t>
                      </a:r>
                      <a:endParaRPr lang="en-US" dirty="0"/>
                    </a:p>
                  </a:txBody>
                  <a:tcPr/>
                </a:tc>
                <a:extLst>
                  <a:ext uri="{0D108BD9-81ED-4DB2-BD59-A6C34878D82A}">
                    <a16:rowId xmlns:a16="http://schemas.microsoft.com/office/drawing/2014/main" val="4127603061"/>
                  </a:ext>
                </a:extLst>
              </a:tr>
              <a:tr h="370840">
                <a:tc>
                  <a:txBody>
                    <a:bodyPr/>
                    <a:lstStyle/>
                    <a:p>
                      <a:r>
                        <a:rPr lang="en-US" dirty="0"/>
                        <a:t>Using machine learning to predict adult obesity prevalence in U.S. countries</a:t>
                      </a:r>
                    </a:p>
                  </a:txBody>
                  <a:tcPr/>
                </a:tc>
                <a:tc>
                  <a:txBody>
                    <a:bodyPr/>
                    <a:lstStyle/>
                    <a:p>
                      <a:r>
                        <a:rPr lang="en-US" dirty="0"/>
                        <a:t>Used algorithms like random forest, decision tree and extreme gradient boost</a:t>
                      </a:r>
                    </a:p>
                  </a:txBody>
                  <a:tcPr/>
                </a:tc>
                <a:tc>
                  <a:txBody>
                    <a:bodyPr/>
                    <a:lstStyle/>
                    <a:p>
                      <a:r>
                        <a:rPr lang="en-US" dirty="0"/>
                        <a:t>The U.S. Health 2020 Release dataset was used, which contains health, socioeconomic, and demographic information.</a:t>
                      </a:r>
                    </a:p>
                  </a:txBody>
                  <a:tcPr/>
                </a:tc>
                <a:tc>
                  <a:txBody>
                    <a:bodyPr/>
                    <a:lstStyle/>
                    <a:p>
                      <a:r>
                        <a:rPr lang="en-US" dirty="0" err="1"/>
                        <a:t>XGBoost</a:t>
                      </a:r>
                      <a:r>
                        <a:rPr lang="en-US" dirty="0"/>
                        <a:t> achieved highest accuracy.</a:t>
                      </a:r>
                    </a:p>
                  </a:txBody>
                  <a:tcPr/>
                </a:tc>
                <a:extLst>
                  <a:ext uri="{0D108BD9-81ED-4DB2-BD59-A6C34878D82A}">
                    <a16:rowId xmlns:a16="http://schemas.microsoft.com/office/drawing/2014/main" val="1781200092"/>
                  </a:ext>
                </a:extLst>
              </a:tr>
            </a:tbl>
          </a:graphicData>
        </a:graphic>
      </p:graphicFrame>
      <p:sp>
        <p:nvSpPr>
          <p:cNvPr id="2" name="Slide Number Placeholder 1">
            <a:extLst>
              <a:ext uri="{FF2B5EF4-FFF2-40B4-BE49-F238E27FC236}">
                <a16:creationId xmlns:a16="http://schemas.microsoft.com/office/drawing/2014/main" id="{5A711047-661F-672D-ADAE-872010343F75}"/>
              </a:ext>
            </a:extLst>
          </p:cNvPr>
          <p:cNvSpPr>
            <a:spLocks noGrp="1"/>
          </p:cNvSpPr>
          <p:nvPr>
            <p:ph type="sldNum" sz="quarter" idx="12"/>
          </p:nvPr>
        </p:nvSpPr>
        <p:spPr/>
        <p:txBody>
          <a:bodyPr/>
          <a:lstStyle/>
          <a:p>
            <a:fld id="{73B850FF-6169-4056-8077-06FFA93A5366}" type="slidenum">
              <a:rPr lang="en-US" smtClean="0"/>
              <a:t>9</a:t>
            </a:fld>
            <a:endParaRPr lang="en-US"/>
          </a:p>
        </p:txBody>
      </p:sp>
    </p:spTree>
    <p:extLst>
      <p:ext uri="{BB962C8B-B14F-4D97-AF65-F5344CB8AC3E}">
        <p14:creationId xmlns:p14="http://schemas.microsoft.com/office/powerpoint/2010/main" val="2336801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TotalTime>
  <Words>1937</Words>
  <Application>Microsoft Office PowerPoint</Application>
  <PresentationFormat>Widescreen</PresentationFormat>
  <Paragraphs>241</Paragraphs>
  <Slides>21</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Abadi</vt:lpstr>
      <vt:lpstr>Arial</vt:lpstr>
      <vt:lpstr>Avenir Next LT Pro</vt:lpstr>
      <vt:lpstr>Calibri</vt:lpstr>
      <vt:lpstr>Calibri Light</vt:lpstr>
      <vt:lpstr>Posterama</vt:lpstr>
      <vt:lpstr>Posterama Text Black</vt:lpstr>
      <vt:lpstr>Posterama Text Black (Headings)</vt:lpstr>
      <vt:lpstr>Posterama Text SemiBold</vt:lpstr>
      <vt:lpstr>Office Theme</vt:lpstr>
      <vt:lpstr>Office 主题​​</vt:lpstr>
      <vt:lpstr>MACHINE LEARNING IN THE IDENTIFICATION OF OBESITY IN CHILDREN USING THEIR MOLECULAR DATA</vt:lpstr>
      <vt:lpstr>Content</vt:lpstr>
      <vt:lpstr>Introduction</vt:lpstr>
      <vt:lpstr>OBJECTIVE</vt:lpstr>
      <vt:lpstr>PowerPoint Presentation</vt:lpstr>
      <vt:lpstr>LITERATURE REVIEW</vt:lpstr>
      <vt:lpstr>PowerPoint Presentation</vt:lpstr>
      <vt:lpstr>PowerPoint Presentation</vt:lpstr>
      <vt:lpstr>PowerPoint Presentation</vt:lpstr>
      <vt:lpstr>PowerPoint Presentation</vt:lpstr>
      <vt:lpstr>Gap in the literature</vt:lpstr>
      <vt:lpstr>Methodology</vt:lpstr>
      <vt:lpstr>DETAILED METHODOLOGY</vt:lpstr>
      <vt:lpstr>PowerPoint Presentation</vt:lpstr>
      <vt:lpstr>PowerPoint Presentation</vt:lpstr>
      <vt:lpstr>PowerPoint Presentation</vt:lpstr>
      <vt:lpstr>Timeline</vt:lpstr>
      <vt:lpstr>Progress Up to Date</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banuka subasinghe</dc:creator>
  <cp:lastModifiedBy>SUBASINGHE S.A.B.D.</cp:lastModifiedBy>
  <cp:revision>2</cp:revision>
  <dcterms:created xsi:type="dcterms:W3CDTF">2023-06-03T17:21:42Z</dcterms:created>
  <dcterms:modified xsi:type="dcterms:W3CDTF">2023-08-23T13:30:34Z</dcterms:modified>
</cp:coreProperties>
</file>