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6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0C46E"/>
    <a:srgbClr val="FDC816"/>
    <a:srgbClr val="FFF45C"/>
    <a:srgbClr val="FFFF99"/>
    <a:srgbClr val="FFFF8B"/>
    <a:srgbClr val="FFF35B"/>
    <a:srgbClr val="008000"/>
    <a:srgbClr val="FFCE06"/>
    <a:srgbClr val="D5D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594" y="5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E89C4-7820-444C-9FD5-7820B8A2CBFE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F5B71C-B3E3-4641-AC6F-FF27D20BEE2B}">
      <dgm:prSet phldrT="[Text]" custT="1"/>
      <dgm:spPr>
        <a:solidFill>
          <a:srgbClr val="FDC816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500" b="1" spc="60" dirty="0">
              <a:solidFill>
                <a:schemeClr val="tx1"/>
              </a:solidFill>
              <a:latin typeface="Trebuchet MS"/>
              <a:cs typeface="Trebuchet MS"/>
            </a:rPr>
            <a:t>Bumble</a:t>
          </a:r>
          <a:r>
            <a:rPr lang="en-US" sz="1500" b="1" spc="-75" dirty="0">
              <a:solidFill>
                <a:schemeClr val="tx1"/>
              </a:solidFill>
              <a:latin typeface="Trebuchet MS"/>
              <a:cs typeface="Trebuchet MS"/>
            </a:rPr>
            <a:t> </a:t>
          </a:r>
          <a:r>
            <a:rPr lang="en-US" sz="1500" b="1" spc="70" dirty="0">
              <a:solidFill>
                <a:schemeClr val="tx1"/>
              </a:solidFill>
              <a:latin typeface="Trebuchet MS"/>
              <a:cs typeface="Trebuchet MS"/>
            </a:rPr>
            <a:t>Smash</a:t>
          </a:r>
          <a:endParaRPr lang="en-US" sz="1500" dirty="0">
            <a:solidFill>
              <a:schemeClr val="tx1"/>
            </a:solidFill>
          </a:endParaRPr>
        </a:p>
      </dgm:t>
    </dgm:pt>
    <dgm:pt modelId="{4E6DB344-613D-439C-8199-C41D5AF2F21A}" type="parTrans" cxnId="{5A190FE4-3983-4BC6-BB85-FE093C8347A3}">
      <dgm:prSet/>
      <dgm:spPr/>
      <dgm:t>
        <a:bodyPr/>
        <a:lstStyle/>
        <a:p>
          <a:endParaRPr lang="en-US"/>
        </a:p>
      </dgm:t>
    </dgm:pt>
    <dgm:pt modelId="{0A7B92D1-300B-4D15-BA68-303E7DCF4F6E}" type="sibTrans" cxnId="{5A190FE4-3983-4BC6-BB85-FE093C8347A3}">
      <dgm:prSet/>
      <dgm:spPr/>
      <dgm:t>
        <a:bodyPr/>
        <a:lstStyle/>
        <a:p>
          <a:endParaRPr lang="en-US"/>
        </a:p>
      </dgm:t>
    </dgm:pt>
    <dgm:pt modelId="{C8AD9E1F-F4D6-4670-8F02-36A90EBBEB56}">
      <dgm:prSet phldrT="[Text]" custT="1"/>
      <dgm:spPr>
        <a:gradFill rotWithShape="0">
          <a:gsLst>
            <a:gs pos="81793">
              <a:srgbClr val="E4E479"/>
            </a:gs>
            <a:gs pos="49000">
              <a:schemeClr val="bg1"/>
            </a:gs>
          </a:gsLst>
          <a:lin ang="5400000" scaled="1"/>
        </a:gradFill>
      </dgm:spPr>
      <dgm:t>
        <a:bodyPr/>
        <a:lstStyle/>
        <a:p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Users</a:t>
          </a:r>
          <a:r>
            <a:rPr lang="en-US" sz="1200" b="1" spc="-5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will</a:t>
          </a:r>
          <a:r>
            <a:rPr lang="en-US" sz="1200" b="1" spc="-1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be</a:t>
          </a:r>
          <a:r>
            <a:rPr lang="en-US" sz="1200" b="1" spc="3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shown</a:t>
          </a:r>
          <a:r>
            <a:rPr lang="en-US" sz="1200" b="1" spc="3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two</a:t>
          </a:r>
          <a:r>
            <a:rPr lang="en-US" sz="1200" b="1" spc="3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spc="-10" dirty="0">
              <a:solidFill>
                <a:srgbClr val="008000"/>
              </a:solidFill>
              <a:latin typeface="Trebuchet MS"/>
              <a:cs typeface="Trebuchet MS"/>
            </a:rPr>
            <a:t>profiles </a:t>
          </a:r>
          <a:r>
            <a:rPr lang="en-US" sz="1200" b="1" spc="10" dirty="0">
              <a:solidFill>
                <a:srgbClr val="008000"/>
              </a:solidFill>
              <a:latin typeface="Trebuchet MS"/>
              <a:cs typeface="Trebuchet MS"/>
            </a:rPr>
            <a:t>simultaneously</a:t>
          </a:r>
          <a:r>
            <a:rPr lang="en-US" sz="1200" b="1" spc="-1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spc="10" dirty="0">
              <a:solidFill>
                <a:srgbClr val="008000"/>
              </a:solidFill>
              <a:latin typeface="Trebuchet MS"/>
              <a:cs typeface="Trebuchet MS"/>
            </a:rPr>
            <a:t>and</a:t>
          </a:r>
          <a:r>
            <a:rPr lang="en-US" sz="1200" b="1" spc="-1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spc="10" dirty="0">
              <a:solidFill>
                <a:srgbClr val="008000"/>
              </a:solidFill>
              <a:latin typeface="Trebuchet MS"/>
              <a:cs typeface="Trebuchet MS"/>
            </a:rPr>
            <a:t>will</a:t>
          </a:r>
          <a:r>
            <a:rPr lang="en-US" sz="1200" b="1" spc="-1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spc="10" dirty="0">
              <a:solidFill>
                <a:srgbClr val="008000"/>
              </a:solidFill>
              <a:latin typeface="Trebuchet MS"/>
              <a:cs typeface="Trebuchet MS"/>
            </a:rPr>
            <a:t>be</a:t>
          </a:r>
          <a:r>
            <a:rPr lang="en-US" sz="1200" b="1" spc="3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spc="-20" dirty="0">
              <a:solidFill>
                <a:srgbClr val="008000"/>
              </a:solidFill>
              <a:latin typeface="Trebuchet MS"/>
              <a:cs typeface="Trebuchet MS"/>
            </a:rPr>
            <a:t>asked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to</a:t>
          </a:r>
          <a:r>
            <a:rPr lang="en-US" sz="1200" b="1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swipe</a:t>
          </a:r>
          <a:r>
            <a:rPr lang="en-US" sz="1200" b="1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right</a:t>
          </a:r>
          <a:r>
            <a:rPr lang="en-US" sz="1200" b="1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on</a:t>
          </a:r>
          <a:r>
            <a:rPr lang="en-US" sz="1200" b="1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any</a:t>
          </a:r>
          <a:r>
            <a:rPr lang="en-US" sz="1200" b="1" spc="-4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dirty="0">
              <a:solidFill>
                <a:srgbClr val="008000"/>
              </a:solidFill>
              <a:latin typeface="Trebuchet MS"/>
              <a:cs typeface="Trebuchet MS"/>
            </a:rPr>
            <a:t>one</a:t>
          </a:r>
          <a:r>
            <a:rPr lang="en-US" sz="1200" b="1" spc="-5" dirty="0">
              <a:solidFill>
                <a:srgbClr val="008000"/>
              </a:solidFill>
              <a:latin typeface="Trebuchet MS"/>
              <a:cs typeface="Trebuchet MS"/>
            </a:rPr>
            <a:t> of </a:t>
          </a:r>
          <a:r>
            <a:rPr lang="en-US" sz="1200" b="1" spc="-10" dirty="0">
              <a:solidFill>
                <a:srgbClr val="008000"/>
              </a:solidFill>
              <a:latin typeface="Trebuchet MS"/>
              <a:cs typeface="Trebuchet MS"/>
            </a:rPr>
            <a:t>them.</a:t>
          </a:r>
          <a:endParaRPr lang="en-US" sz="1200" dirty="0">
            <a:solidFill>
              <a:srgbClr val="008000"/>
            </a:solidFill>
          </a:endParaRPr>
        </a:p>
      </dgm:t>
    </dgm:pt>
    <dgm:pt modelId="{94BAAC51-0DCB-47B1-BE90-20F760CBE838}" type="parTrans" cxnId="{9A143E7C-0B98-4D5C-9762-BB196CA5B74F}">
      <dgm:prSet/>
      <dgm:spPr/>
      <dgm:t>
        <a:bodyPr/>
        <a:lstStyle/>
        <a:p>
          <a:endParaRPr lang="en-US"/>
        </a:p>
      </dgm:t>
    </dgm:pt>
    <dgm:pt modelId="{EE57CE26-0D7B-4403-BE19-ADDBAD2F8C6D}" type="sibTrans" cxnId="{9A143E7C-0B98-4D5C-9762-BB196CA5B74F}">
      <dgm:prSet/>
      <dgm:spPr/>
      <dgm:t>
        <a:bodyPr/>
        <a:lstStyle/>
        <a:p>
          <a:endParaRPr lang="en-US"/>
        </a:p>
      </dgm:t>
    </dgm:pt>
    <dgm:pt modelId="{3FC35306-A0FD-4562-8CE8-EC3FEA1727FA}">
      <dgm:prSet phldrT="[Text]" custT="1"/>
      <dgm:spPr>
        <a:gradFill rotWithShape="0">
          <a:gsLst>
            <a:gs pos="76000">
              <a:srgbClr val="EAEA97"/>
            </a:gs>
            <a:gs pos="52000">
              <a:schemeClr val="bg1"/>
            </a:gs>
          </a:gsLst>
          <a:lin ang="5400000" scaled="1"/>
        </a:gradFill>
      </dgm:spPr>
      <dgm:t>
        <a:bodyPr/>
        <a:lstStyle/>
        <a:p>
          <a:r>
            <a:rPr lang="en-US" sz="1200" dirty="0">
              <a:latin typeface="Trebuchet MS"/>
              <a:cs typeface="Trebuchet MS"/>
            </a:rPr>
            <a:t>Users</a:t>
          </a:r>
          <a:r>
            <a:rPr lang="en-US" sz="1200" spc="-35" dirty="0">
              <a:latin typeface="Trebuchet MS"/>
              <a:cs typeface="Trebuchet MS"/>
            </a:rPr>
            <a:t> </a:t>
          </a:r>
          <a:r>
            <a:rPr lang="en-US" sz="1200" spc="-20" dirty="0">
              <a:latin typeface="Trebuchet MS"/>
              <a:cs typeface="Trebuchet MS"/>
            </a:rPr>
            <a:t>will</a:t>
          </a:r>
          <a:r>
            <a:rPr lang="en-US" sz="1200" spc="-1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have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an</a:t>
          </a:r>
          <a:r>
            <a:rPr lang="en-US" sz="1200" spc="-1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AI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assistant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to</a:t>
          </a:r>
          <a:r>
            <a:rPr lang="en-US" sz="1200" spc="35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help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them</a:t>
          </a:r>
          <a:r>
            <a:rPr lang="en-US" sz="1200" spc="5" dirty="0">
              <a:latin typeface="Trebuchet MS"/>
              <a:cs typeface="Trebuchet MS"/>
            </a:rPr>
            <a:t> </a:t>
          </a:r>
          <a:r>
            <a:rPr lang="en-US" sz="1200" spc="-10" dirty="0">
              <a:latin typeface="Trebuchet MS"/>
              <a:cs typeface="Trebuchet MS"/>
            </a:rPr>
            <a:t>curate </a:t>
          </a:r>
          <a:r>
            <a:rPr lang="en-US" sz="1200" dirty="0">
              <a:latin typeface="Trebuchet MS"/>
              <a:cs typeface="Trebuchet MS"/>
            </a:rPr>
            <a:t>a</a:t>
          </a:r>
          <a:r>
            <a:rPr lang="en-US" sz="1200" spc="-5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perfect </a:t>
          </a:r>
          <a:r>
            <a:rPr lang="en-US" sz="1200" spc="-40" dirty="0">
              <a:latin typeface="Trebuchet MS"/>
              <a:cs typeface="Trebuchet MS"/>
            </a:rPr>
            <a:t>profile.</a:t>
          </a:r>
          <a:r>
            <a:rPr lang="en-US" sz="1200" dirty="0">
              <a:latin typeface="Trebuchet MS"/>
              <a:cs typeface="Trebuchet MS"/>
            </a:rPr>
            <a:t> </a:t>
          </a:r>
          <a:r>
            <a:rPr lang="en-US" sz="1200" spc="-55" dirty="0">
              <a:latin typeface="Trebuchet MS"/>
              <a:cs typeface="Trebuchet MS"/>
            </a:rPr>
            <a:t>It</a:t>
          </a:r>
          <a:r>
            <a:rPr lang="en-US" sz="1200" spc="-35" dirty="0">
              <a:latin typeface="Trebuchet MS"/>
              <a:cs typeface="Trebuchet MS"/>
            </a:rPr>
            <a:t> </a:t>
          </a:r>
          <a:r>
            <a:rPr lang="en-US" sz="1200" spc="-20" dirty="0">
              <a:latin typeface="Trebuchet MS"/>
              <a:cs typeface="Trebuchet MS"/>
            </a:rPr>
            <a:t>will</a:t>
          </a:r>
          <a:r>
            <a:rPr lang="en-US" sz="1200" spc="-4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help them select </a:t>
          </a:r>
          <a:r>
            <a:rPr lang="en-US" sz="1200" spc="-10" dirty="0">
              <a:latin typeface="Trebuchet MS"/>
              <a:cs typeface="Trebuchet MS"/>
            </a:rPr>
            <a:t>their</a:t>
          </a:r>
          <a:r>
            <a:rPr lang="en-US" sz="1200" spc="50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best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pictures</a:t>
          </a:r>
          <a:r>
            <a:rPr lang="en-US" sz="1200" spc="4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and</a:t>
          </a:r>
          <a:r>
            <a:rPr lang="en-US" sz="1200" spc="40" dirty="0">
              <a:latin typeface="Trebuchet MS"/>
              <a:cs typeface="Trebuchet MS"/>
            </a:rPr>
            <a:t> </a:t>
          </a:r>
          <a:r>
            <a:rPr lang="en-US" sz="1200" spc="60" dirty="0">
              <a:latin typeface="Trebuchet MS"/>
              <a:cs typeface="Trebuchet MS"/>
            </a:rPr>
            <a:t>suggest</a:t>
          </a:r>
          <a:r>
            <a:rPr lang="en-US" sz="1200" spc="4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a</a:t>
          </a:r>
          <a:r>
            <a:rPr lang="en-US" sz="1200" spc="4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bio</a:t>
          </a:r>
          <a:r>
            <a:rPr lang="en-US" sz="1200" spc="4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according</a:t>
          </a:r>
          <a:r>
            <a:rPr lang="en-US" sz="1200" spc="45" dirty="0">
              <a:latin typeface="Trebuchet MS"/>
              <a:cs typeface="Trebuchet MS"/>
            </a:rPr>
            <a:t> </a:t>
          </a:r>
          <a:r>
            <a:rPr lang="en-US" sz="1200" spc="-25" dirty="0">
              <a:latin typeface="Trebuchet MS"/>
              <a:cs typeface="Trebuchet MS"/>
            </a:rPr>
            <a:t>to</a:t>
          </a:r>
          <a:r>
            <a:rPr lang="en-US" sz="1200" spc="500" dirty="0">
              <a:latin typeface="Trebuchet MS"/>
              <a:cs typeface="Trebuchet MS"/>
            </a:rPr>
            <a:t> </a:t>
          </a:r>
          <a:r>
            <a:rPr lang="en-US" sz="1200" spc="-25" dirty="0">
              <a:latin typeface="Trebuchet MS"/>
              <a:cs typeface="Trebuchet MS"/>
            </a:rPr>
            <a:t>their</a:t>
          </a:r>
          <a:r>
            <a:rPr lang="en-US" sz="1200" spc="-50" dirty="0">
              <a:latin typeface="Trebuchet MS"/>
              <a:cs typeface="Trebuchet MS"/>
            </a:rPr>
            <a:t> </a:t>
          </a:r>
          <a:r>
            <a:rPr lang="en-US" sz="1200" spc="-10" dirty="0">
              <a:latin typeface="Trebuchet MS"/>
              <a:cs typeface="Trebuchet MS"/>
            </a:rPr>
            <a:t>personalities.</a:t>
          </a:r>
          <a:endParaRPr lang="en-US" sz="1200" dirty="0"/>
        </a:p>
      </dgm:t>
    </dgm:pt>
    <dgm:pt modelId="{62E04771-E580-4923-8622-5A462B9B81DF}" type="parTrans" cxnId="{BC936AA6-7EE4-4E5F-9C66-4CED6118455E}">
      <dgm:prSet/>
      <dgm:spPr/>
      <dgm:t>
        <a:bodyPr/>
        <a:lstStyle/>
        <a:p>
          <a:endParaRPr lang="en-US"/>
        </a:p>
      </dgm:t>
    </dgm:pt>
    <dgm:pt modelId="{08D73AFA-12DC-4440-B45D-335743B9AD43}" type="sibTrans" cxnId="{BC936AA6-7EE4-4E5F-9C66-4CED6118455E}">
      <dgm:prSet/>
      <dgm:spPr/>
      <dgm:t>
        <a:bodyPr/>
        <a:lstStyle/>
        <a:p>
          <a:endParaRPr lang="en-US"/>
        </a:p>
      </dgm:t>
    </dgm:pt>
    <dgm:pt modelId="{0DCB0D1D-0B60-4598-987B-798B50A847D5}">
      <dgm:prSet phldrT="[Text]" custT="1"/>
      <dgm:spPr>
        <a:solidFill>
          <a:srgbClr val="FDC816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600" b="1" spc="60" dirty="0">
              <a:solidFill>
                <a:schemeClr val="tx1"/>
              </a:solidFill>
              <a:latin typeface="Trebuchet MS"/>
              <a:cs typeface="Trebuchet MS"/>
            </a:rPr>
            <a:t>Bumble</a:t>
          </a:r>
          <a:r>
            <a:rPr lang="en-US" sz="1600" b="1" spc="-75" dirty="0">
              <a:solidFill>
                <a:schemeClr val="tx1"/>
              </a:solidFill>
              <a:latin typeface="Trebuchet MS"/>
              <a:cs typeface="Trebuchet MS"/>
            </a:rPr>
            <a:t> </a:t>
          </a:r>
          <a:r>
            <a:rPr lang="en-US" sz="1600" b="1" spc="-20" dirty="0">
              <a:solidFill>
                <a:schemeClr val="tx1"/>
              </a:solidFill>
              <a:latin typeface="Trebuchet MS"/>
              <a:cs typeface="Trebuchet MS"/>
            </a:rPr>
            <a:t>Buzz</a:t>
          </a:r>
          <a:endParaRPr lang="en-US" sz="1600" dirty="0">
            <a:solidFill>
              <a:schemeClr val="tx1"/>
            </a:solidFill>
          </a:endParaRPr>
        </a:p>
      </dgm:t>
    </dgm:pt>
    <dgm:pt modelId="{89F6E611-1862-4A87-A662-B62DD9E427A1}" type="parTrans" cxnId="{5AC9F18F-CA3F-4208-8076-F6065C3DD6C5}">
      <dgm:prSet/>
      <dgm:spPr/>
      <dgm:t>
        <a:bodyPr/>
        <a:lstStyle/>
        <a:p>
          <a:endParaRPr lang="en-US"/>
        </a:p>
      </dgm:t>
    </dgm:pt>
    <dgm:pt modelId="{07C21649-74F6-4F7D-9AF2-2B201280D405}" type="sibTrans" cxnId="{5AC9F18F-CA3F-4208-8076-F6065C3DD6C5}">
      <dgm:prSet/>
      <dgm:spPr/>
      <dgm:t>
        <a:bodyPr/>
        <a:lstStyle/>
        <a:p>
          <a:endParaRPr lang="en-US"/>
        </a:p>
      </dgm:t>
    </dgm:pt>
    <dgm:pt modelId="{592F9C1E-FAAB-41BA-8392-30A34D10E1D8}">
      <dgm:prSet phldrT="[Text]" custT="1"/>
      <dgm:spPr>
        <a:gradFill rotWithShape="0">
          <a:gsLst>
            <a:gs pos="77000">
              <a:srgbClr val="EAEA97"/>
            </a:gs>
            <a:gs pos="54000">
              <a:schemeClr val="bg1"/>
            </a:gs>
          </a:gsLst>
          <a:lin ang="5400000" scaled="1"/>
        </a:gradFill>
      </dgm:spPr>
      <dgm:t>
        <a:bodyPr/>
        <a:lstStyle/>
        <a:p>
          <a:r>
            <a:rPr lang="en-US" sz="1200" spc="50" dirty="0">
              <a:latin typeface="Trebuchet MS"/>
              <a:cs typeface="Trebuchet MS"/>
            </a:rPr>
            <a:t>Users</a:t>
          </a:r>
          <a:r>
            <a:rPr lang="en-US" sz="1200" spc="-65" dirty="0">
              <a:latin typeface="Trebuchet MS"/>
              <a:cs typeface="Trebuchet MS"/>
            </a:rPr>
            <a:t> </a:t>
          </a:r>
          <a:r>
            <a:rPr lang="en-US" sz="1200" spc="-20" dirty="0">
              <a:latin typeface="Trebuchet MS"/>
              <a:cs typeface="Trebuchet MS"/>
            </a:rPr>
            <a:t>will</a:t>
          </a:r>
          <a:r>
            <a:rPr lang="en-US" sz="1200" spc="-65" dirty="0">
              <a:latin typeface="Trebuchet MS"/>
              <a:cs typeface="Trebuchet MS"/>
            </a:rPr>
            <a:t> </a:t>
          </a:r>
          <a:r>
            <a:rPr lang="en-US" sz="1200" spc="50" dirty="0">
              <a:latin typeface="Trebuchet MS"/>
              <a:cs typeface="Trebuchet MS"/>
            </a:rPr>
            <a:t>be</a:t>
          </a:r>
          <a:r>
            <a:rPr lang="en-US" sz="1200" spc="-35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able</a:t>
          </a:r>
          <a:r>
            <a:rPr lang="en-US" sz="1200" spc="-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to</a:t>
          </a:r>
          <a:r>
            <a:rPr lang="en-US" sz="1200" spc="-35" dirty="0">
              <a:latin typeface="Trebuchet MS"/>
              <a:cs typeface="Trebuchet MS"/>
            </a:rPr>
            <a:t> text</a:t>
          </a:r>
          <a:r>
            <a:rPr lang="en-US" sz="1200" spc="-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the</a:t>
          </a:r>
          <a:r>
            <a:rPr lang="en-US" sz="1200" spc="-35" dirty="0">
              <a:latin typeface="Trebuchet MS"/>
              <a:cs typeface="Trebuchet MS"/>
            </a:rPr>
            <a:t> </a:t>
          </a:r>
          <a:r>
            <a:rPr lang="en-US" sz="1200" spc="-10" dirty="0">
              <a:latin typeface="Trebuchet MS"/>
              <a:cs typeface="Trebuchet MS"/>
            </a:rPr>
            <a:t>profiles </a:t>
          </a:r>
          <a:r>
            <a:rPr lang="en-US" sz="1200" dirty="0">
              <a:latin typeface="Trebuchet MS"/>
              <a:cs typeface="Trebuchet MS"/>
            </a:rPr>
            <a:t>they</a:t>
          </a:r>
          <a:r>
            <a:rPr lang="en-US" sz="1200" spc="-5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swipe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right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spc="50" dirty="0">
              <a:latin typeface="Trebuchet MS"/>
              <a:cs typeface="Trebuchet MS"/>
            </a:rPr>
            <a:t>on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before</a:t>
          </a:r>
          <a:r>
            <a:rPr lang="en-US" sz="1200" spc="30" dirty="0">
              <a:latin typeface="Trebuchet MS"/>
              <a:cs typeface="Trebuchet MS"/>
            </a:rPr>
            <a:t> </a:t>
          </a:r>
          <a:r>
            <a:rPr lang="en-US" sz="1200" dirty="0">
              <a:latin typeface="Trebuchet MS"/>
              <a:cs typeface="Trebuchet MS"/>
            </a:rPr>
            <a:t>matching</a:t>
          </a:r>
          <a:r>
            <a:rPr lang="en-US" sz="1200" spc="35" dirty="0">
              <a:latin typeface="Trebuchet MS"/>
              <a:cs typeface="Trebuchet MS"/>
            </a:rPr>
            <a:t> </a:t>
          </a:r>
          <a:r>
            <a:rPr lang="en-US" sz="1200" spc="-25" dirty="0">
              <a:latin typeface="Trebuchet MS"/>
              <a:cs typeface="Trebuchet MS"/>
            </a:rPr>
            <a:t>for </a:t>
          </a:r>
          <a:r>
            <a:rPr lang="en-US" sz="1200" spc="10" dirty="0">
              <a:latin typeface="Trebuchet MS"/>
              <a:cs typeface="Trebuchet MS"/>
            </a:rPr>
            <a:t>bumble</a:t>
          </a:r>
          <a:r>
            <a:rPr lang="en-US" sz="1200" spc="175" dirty="0">
              <a:latin typeface="Trebuchet MS"/>
              <a:cs typeface="Trebuchet MS"/>
            </a:rPr>
            <a:t> </a:t>
          </a:r>
          <a:r>
            <a:rPr lang="en-US" sz="1200" spc="-10" dirty="0">
              <a:latin typeface="Trebuchet MS"/>
              <a:cs typeface="Trebuchet MS"/>
            </a:rPr>
            <a:t>tokens.</a:t>
          </a:r>
          <a:endParaRPr lang="en-US" sz="1200" dirty="0"/>
        </a:p>
      </dgm:t>
    </dgm:pt>
    <dgm:pt modelId="{7B80418B-FA17-4D37-85C6-75F64F88ACCC}" type="parTrans" cxnId="{E87FC073-7B44-485B-BAFB-B2EC4AF1C6AF}">
      <dgm:prSet/>
      <dgm:spPr/>
      <dgm:t>
        <a:bodyPr/>
        <a:lstStyle/>
        <a:p>
          <a:endParaRPr lang="en-US"/>
        </a:p>
      </dgm:t>
    </dgm:pt>
    <dgm:pt modelId="{694DB66F-0103-4229-A2CF-A581B322EB0E}" type="sibTrans" cxnId="{E87FC073-7B44-485B-BAFB-B2EC4AF1C6AF}">
      <dgm:prSet/>
      <dgm:spPr/>
      <dgm:t>
        <a:bodyPr/>
        <a:lstStyle/>
        <a:p>
          <a:endParaRPr lang="en-US"/>
        </a:p>
      </dgm:t>
    </dgm:pt>
    <dgm:pt modelId="{03F60F0F-4472-4C64-996C-65D161B9F78F}">
      <dgm:prSet phldrT="[Text]" custT="1"/>
      <dgm:spPr>
        <a:solidFill>
          <a:srgbClr val="FDC816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600" b="1" spc="60" dirty="0">
              <a:solidFill>
                <a:schemeClr val="tx1"/>
              </a:solidFill>
              <a:latin typeface="Trebuchet MS"/>
              <a:cs typeface="Trebuchet MS"/>
            </a:rPr>
            <a:t>Bumble</a:t>
          </a:r>
          <a:r>
            <a:rPr lang="en-US" sz="1600" b="1" spc="-75" dirty="0">
              <a:solidFill>
                <a:schemeClr val="tx1"/>
              </a:solidFill>
              <a:latin typeface="Trebuchet MS"/>
              <a:cs typeface="Trebuchet MS"/>
            </a:rPr>
            <a:t> </a:t>
          </a:r>
          <a:r>
            <a:rPr lang="en-US" sz="1600" b="1" spc="25" dirty="0">
              <a:solidFill>
                <a:schemeClr val="tx1"/>
              </a:solidFill>
              <a:latin typeface="Trebuchet MS"/>
              <a:cs typeface="Trebuchet MS"/>
            </a:rPr>
            <a:t>Bot</a:t>
          </a:r>
          <a:endParaRPr lang="en-US" sz="1600" dirty="0">
            <a:solidFill>
              <a:schemeClr val="tx1"/>
            </a:solidFill>
          </a:endParaRPr>
        </a:p>
      </dgm:t>
    </dgm:pt>
    <dgm:pt modelId="{21FD424D-0279-4D8C-8DC7-2F44DEFD2F78}" type="sibTrans" cxnId="{53DF5257-7CF2-45A6-978D-C1F08A326F33}">
      <dgm:prSet/>
      <dgm:spPr/>
      <dgm:t>
        <a:bodyPr/>
        <a:lstStyle/>
        <a:p>
          <a:endParaRPr lang="en-US"/>
        </a:p>
      </dgm:t>
    </dgm:pt>
    <dgm:pt modelId="{FB1F397D-3C0C-49B0-A229-ACDDA85DF0A3}" type="parTrans" cxnId="{53DF5257-7CF2-45A6-978D-C1F08A326F33}">
      <dgm:prSet/>
      <dgm:spPr/>
      <dgm:t>
        <a:bodyPr/>
        <a:lstStyle/>
        <a:p>
          <a:endParaRPr lang="en-US"/>
        </a:p>
      </dgm:t>
    </dgm:pt>
    <dgm:pt modelId="{B9461873-09CC-4126-8EBF-E74D0B727961}" type="pres">
      <dgm:prSet presAssocID="{797E89C4-7820-444C-9FD5-7820B8A2CBFE}" presName="Name0" presStyleCnt="0">
        <dgm:presLayoutVars>
          <dgm:dir/>
          <dgm:animLvl val="lvl"/>
          <dgm:resizeHandles val="exact"/>
        </dgm:presLayoutVars>
      </dgm:prSet>
      <dgm:spPr/>
    </dgm:pt>
    <dgm:pt modelId="{88263CE3-1EC3-4EB8-9AB9-D71F5BD501A0}" type="pres">
      <dgm:prSet presAssocID="{BEF5B71C-B3E3-4641-AC6F-FF27D20BEE2B}" presName="composite" presStyleCnt="0"/>
      <dgm:spPr/>
    </dgm:pt>
    <dgm:pt modelId="{D825F09C-5DA8-4756-8F82-E546896C2C1B}" type="pres">
      <dgm:prSet presAssocID="{BEF5B71C-B3E3-4641-AC6F-FF27D20BEE2B}" presName="parTx" presStyleLbl="alignNode1" presStyleIdx="0" presStyleCnt="3" custScaleX="108438" custLinFactNeighborX="1061" custLinFactNeighborY="1920">
        <dgm:presLayoutVars>
          <dgm:chMax val="0"/>
          <dgm:chPref val="0"/>
          <dgm:bulletEnabled val="1"/>
        </dgm:presLayoutVars>
      </dgm:prSet>
      <dgm:spPr/>
    </dgm:pt>
    <dgm:pt modelId="{994D129A-DA0B-4E6E-B07E-2B65C48F8BCC}" type="pres">
      <dgm:prSet presAssocID="{BEF5B71C-B3E3-4641-AC6F-FF27D20BEE2B}" presName="desTx" presStyleLbl="alignAccFollowNode1" presStyleIdx="0" presStyleCnt="3" custScaleX="109503">
        <dgm:presLayoutVars>
          <dgm:bulletEnabled val="1"/>
        </dgm:presLayoutVars>
      </dgm:prSet>
      <dgm:spPr/>
    </dgm:pt>
    <dgm:pt modelId="{9602864D-8A7A-4073-90EB-56841CE8E329}" type="pres">
      <dgm:prSet presAssocID="{0A7B92D1-300B-4D15-BA68-303E7DCF4F6E}" presName="space" presStyleCnt="0"/>
      <dgm:spPr/>
    </dgm:pt>
    <dgm:pt modelId="{9A65A15C-CA57-4A8B-B14D-30CEC1EB770A}" type="pres">
      <dgm:prSet presAssocID="{03F60F0F-4472-4C64-996C-65D161B9F78F}" presName="composite" presStyleCnt="0"/>
      <dgm:spPr/>
    </dgm:pt>
    <dgm:pt modelId="{7DD100B4-D4DA-479D-8873-A5E50FD1F44D}" type="pres">
      <dgm:prSet presAssocID="{03F60F0F-4472-4C64-996C-65D161B9F78F}" presName="parTx" presStyleLbl="alignNode1" presStyleIdx="1" presStyleCnt="3" custScaleX="117374">
        <dgm:presLayoutVars>
          <dgm:chMax val="0"/>
          <dgm:chPref val="0"/>
          <dgm:bulletEnabled val="1"/>
        </dgm:presLayoutVars>
      </dgm:prSet>
      <dgm:spPr/>
    </dgm:pt>
    <dgm:pt modelId="{31917F1D-D832-427A-B77F-6CCCA8E8724F}" type="pres">
      <dgm:prSet presAssocID="{03F60F0F-4472-4C64-996C-65D161B9F78F}" presName="desTx" presStyleLbl="alignAccFollowNode1" presStyleIdx="1" presStyleCnt="3" custScaleX="117405">
        <dgm:presLayoutVars>
          <dgm:bulletEnabled val="1"/>
        </dgm:presLayoutVars>
      </dgm:prSet>
      <dgm:spPr/>
    </dgm:pt>
    <dgm:pt modelId="{E15DE93E-B6CB-4262-9574-C990C953E03D}" type="pres">
      <dgm:prSet presAssocID="{21FD424D-0279-4D8C-8DC7-2F44DEFD2F78}" presName="space" presStyleCnt="0"/>
      <dgm:spPr/>
    </dgm:pt>
    <dgm:pt modelId="{6022DC86-DC98-44EA-8C5F-A153B8122850}" type="pres">
      <dgm:prSet presAssocID="{0DCB0D1D-0B60-4598-987B-798B50A847D5}" presName="composite" presStyleCnt="0"/>
      <dgm:spPr/>
    </dgm:pt>
    <dgm:pt modelId="{1C3A61BE-30DD-4397-B11F-3501CD1AB8D0}" type="pres">
      <dgm:prSet presAssocID="{0DCB0D1D-0B60-4598-987B-798B50A847D5}" presName="parTx" presStyleLbl="alignNode1" presStyleIdx="2" presStyleCnt="3" custScaleX="112303">
        <dgm:presLayoutVars>
          <dgm:chMax val="0"/>
          <dgm:chPref val="0"/>
          <dgm:bulletEnabled val="1"/>
        </dgm:presLayoutVars>
      </dgm:prSet>
      <dgm:spPr/>
    </dgm:pt>
    <dgm:pt modelId="{77421CDA-1D61-4F9A-8FB2-8DFB470358B1}" type="pres">
      <dgm:prSet presAssocID="{0DCB0D1D-0B60-4598-987B-798B50A847D5}" presName="desTx" presStyleLbl="alignAccFollowNode1" presStyleIdx="2" presStyleCnt="3" custScaleX="111707">
        <dgm:presLayoutVars>
          <dgm:bulletEnabled val="1"/>
        </dgm:presLayoutVars>
      </dgm:prSet>
      <dgm:spPr/>
    </dgm:pt>
  </dgm:ptLst>
  <dgm:cxnLst>
    <dgm:cxn modelId="{D51E165E-7718-46F2-93F4-7F88514A15DC}" type="presOf" srcId="{C8AD9E1F-F4D6-4670-8F02-36A90EBBEB56}" destId="{994D129A-DA0B-4E6E-B07E-2B65C48F8BCC}" srcOrd="0" destOrd="0" presId="urn:microsoft.com/office/officeart/2005/8/layout/hList1"/>
    <dgm:cxn modelId="{03EB0867-20D2-4288-BA68-7283E120D6CB}" type="presOf" srcId="{BEF5B71C-B3E3-4641-AC6F-FF27D20BEE2B}" destId="{D825F09C-5DA8-4756-8F82-E546896C2C1B}" srcOrd="0" destOrd="0" presId="urn:microsoft.com/office/officeart/2005/8/layout/hList1"/>
    <dgm:cxn modelId="{DE7DA16C-EF95-4E98-A354-FD3FD071333E}" type="presOf" srcId="{0DCB0D1D-0B60-4598-987B-798B50A847D5}" destId="{1C3A61BE-30DD-4397-B11F-3501CD1AB8D0}" srcOrd="0" destOrd="0" presId="urn:microsoft.com/office/officeart/2005/8/layout/hList1"/>
    <dgm:cxn modelId="{E788D26D-F7F7-42DF-BB9E-57699A2A297F}" type="presOf" srcId="{03F60F0F-4472-4C64-996C-65D161B9F78F}" destId="{7DD100B4-D4DA-479D-8873-A5E50FD1F44D}" srcOrd="0" destOrd="0" presId="urn:microsoft.com/office/officeart/2005/8/layout/hList1"/>
    <dgm:cxn modelId="{E87FC073-7B44-485B-BAFB-B2EC4AF1C6AF}" srcId="{0DCB0D1D-0B60-4598-987B-798B50A847D5}" destId="{592F9C1E-FAAB-41BA-8392-30A34D10E1D8}" srcOrd="0" destOrd="0" parTransId="{7B80418B-FA17-4D37-85C6-75F64F88ACCC}" sibTransId="{694DB66F-0103-4229-A2CF-A581B322EB0E}"/>
    <dgm:cxn modelId="{53DF5257-7CF2-45A6-978D-C1F08A326F33}" srcId="{797E89C4-7820-444C-9FD5-7820B8A2CBFE}" destId="{03F60F0F-4472-4C64-996C-65D161B9F78F}" srcOrd="1" destOrd="0" parTransId="{FB1F397D-3C0C-49B0-A229-ACDDA85DF0A3}" sibTransId="{21FD424D-0279-4D8C-8DC7-2F44DEFD2F78}"/>
    <dgm:cxn modelId="{9A143E7C-0B98-4D5C-9762-BB196CA5B74F}" srcId="{BEF5B71C-B3E3-4641-AC6F-FF27D20BEE2B}" destId="{C8AD9E1F-F4D6-4670-8F02-36A90EBBEB56}" srcOrd="0" destOrd="0" parTransId="{94BAAC51-0DCB-47B1-BE90-20F760CBE838}" sibTransId="{EE57CE26-0D7B-4403-BE19-ADDBAD2F8C6D}"/>
    <dgm:cxn modelId="{5AC9F18F-CA3F-4208-8076-F6065C3DD6C5}" srcId="{797E89C4-7820-444C-9FD5-7820B8A2CBFE}" destId="{0DCB0D1D-0B60-4598-987B-798B50A847D5}" srcOrd="2" destOrd="0" parTransId="{89F6E611-1862-4A87-A662-B62DD9E427A1}" sibTransId="{07C21649-74F6-4F7D-9AF2-2B201280D405}"/>
    <dgm:cxn modelId="{BC936AA6-7EE4-4E5F-9C66-4CED6118455E}" srcId="{03F60F0F-4472-4C64-996C-65D161B9F78F}" destId="{3FC35306-A0FD-4562-8CE8-EC3FEA1727FA}" srcOrd="0" destOrd="0" parTransId="{62E04771-E580-4923-8622-5A462B9B81DF}" sibTransId="{08D73AFA-12DC-4440-B45D-335743B9AD43}"/>
    <dgm:cxn modelId="{FEB941B2-42FE-4CD8-9CAD-862C226AAFA3}" type="presOf" srcId="{592F9C1E-FAAB-41BA-8392-30A34D10E1D8}" destId="{77421CDA-1D61-4F9A-8FB2-8DFB470358B1}" srcOrd="0" destOrd="0" presId="urn:microsoft.com/office/officeart/2005/8/layout/hList1"/>
    <dgm:cxn modelId="{D04D99C4-C256-4930-9E8D-B6DBBCE5EF85}" type="presOf" srcId="{797E89C4-7820-444C-9FD5-7820B8A2CBFE}" destId="{B9461873-09CC-4126-8EBF-E74D0B727961}" srcOrd="0" destOrd="0" presId="urn:microsoft.com/office/officeart/2005/8/layout/hList1"/>
    <dgm:cxn modelId="{5A190FE4-3983-4BC6-BB85-FE093C8347A3}" srcId="{797E89C4-7820-444C-9FD5-7820B8A2CBFE}" destId="{BEF5B71C-B3E3-4641-AC6F-FF27D20BEE2B}" srcOrd="0" destOrd="0" parTransId="{4E6DB344-613D-439C-8199-C41D5AF2F21A}" sibTransId="{0A7B92D1-300B-4D15-BA68-303E7DCF4F6E}"/>
    <dgm:cxn modelId="{005A96FC-4439-486D-96FD-B092280621FE}" type="presOf" srcId="{3FC35306-A0FD-4562-8CE8-EC3FEA1727FA}" destId="{31917F1D-D832-427A-B77F-6CCCA8E8724F}" srcOrd="0" destOrd="0" presId="urn:microsoft.com/office/officeart/2005/8/layout/hList1"/>
    <dgm:cxn modelId="{00F468E0-7171-4DB6-95C8-C2C6F49282EE}" type="presParOf" srcId="{B9461873-09CC-4126-8EBF-E74D0B727961}" destId="{88263CE3-1EC3-4EB8-9AB9-D71F5BD501A0}" srcOrd="0" destOrd="0" presId="urn:microsoft.com/office/officeart/2005/8/layout/hList1"/>
    <dgm:cxn modelId="{E803250A-7011-4F43-9EF8-595C43A71890}" type="presParOf" srcId="{88263CE3-1EC3-4EB8-9AB9-D71F5BD501A0}" destId="{D825F09C-5DA8-4756-8F82-E546896C2C1B}" srcOrd="0" destOrd="0" presId="urn:microsoft.com/office/officeart/2005/8/layout/hList1"/>
    <dgm:cxn modelId="{E8B30857-6173-42D7-8EB4-402CD3D6B383}" type="presParOf" srcId="{88263CE3-1EC3-4EB8-9AB9-D71F5BD501A0}" destId="{994D129A-DA0B-4E6E-B07E-2B65C48F8BCC}" srcOrd="1" destOrd="0" presId="urn:microsoft.com/office/officeart/2005/8/layout/hList1"/>
    <dgm:cxn modelId="{42E95845-68A9-4A36-8D5B-56FDD5C2D447}" type="presParOf" srcId="{B9461873-09CC-4126-8EBF-E74D0B727961}" destId="{9602864D-8A7A-4073-90EB-56841CE8E329}" srcOrd="1" destOrd="0" presId="urn:microsoft.com/office/officeart/2005/8/layout/hList1"/>
    <dgm:cxn modelId="{F79F55CD-32ED-49C4-B983-A97A69C530DA}" type="presParOf" srcId="{B9461873-09CC-4126-8EBF-E74D0B727961}" destId="{9A65A15C-CA57-4A8B-B14D-30CEC1EB770A}" srcOrd="2" destOrd="0" presId="urn:microsoft.com/office/officeart/2005/8/layout/hList1"/>
    <dgm:cxn modelId="{BCF306B0-4616-4632-99F5-797A7CECC901}" type="presParOf" srcId="{9A65A15C-CA57-4A8B-B14D-30CEC1EB770A}" destId="{7DD100B4-D4DA-479D-8873-A5E50FD1F44D}" srcOrd="0" destOrd="0" presId="urn:microsoft.com/office/officeart/2005/8/layout/hList1"/>
    <dgm:cxn modelId="{BDF88D37-B269-441F-A1C5-F90844A1574D}" type="presParOf" srcId="{9A65A15C-CA57-4A8B-B14D-30CEC1EB770A}" destId="{31917F1D-D832-427A-B77F-6CCCA8E8724F}" srcOrd="1" destOrd="0" presId="urn:microsoft.com/office/officeart/2005/8/layout/hList1"/>
    <dgm:cxn modelId="{5783E55C-4080-4E3D-BC13-EB9ADD80613B}" type="presParOf" srcId="{B9461873-09CC-4126-8EBF-E74D0B727961}" destId="{E15DE93E-B6CB-4262-9574-C990C953E03D}" srcOrd="3" destOrd="0" presId="urn:microsoft.com/office/officeart/2005/8/layout/hList1"/>
    <dgm:cxn modelId="{4211FECA-5EB8-4317-8520-CA7EB7DCB23D}" type="presParOf" srcId="{B9461873-09CC-4126-8EBF-E74D0B727961}" destId="{6022DC86-DC98-44EA-8C5F-A153B8122850}" srcOrd="4" destOrd="0" presId="urn:microsoft.com/office/officeart/2005/8/layout/hList1"/>
    <dgm:cxn modelId="{3759EF46-2A52-462E-AE95-DC5F25BA644E}" type="presParOf" srcId="{6022DC86-DC98-44EA-8C5F-A153B8122850}" destId="{1C3A61BE-30DD-4397-B11F-3501CD1AB8D0}" srcOrd="0" destOrd="0" presId="urn:microsoft.com/office/officeart/2005/8/layout/hList1"/>
    <dgm:cxn modelId="{68EE4023-8151-4A77-B757-14D607D8E980}" type="presParOf" srcId="{6022DC86-DC98-44EA-8C5F-A153B8122850}" destId="{77421CDA-1D61-4F9A-8FB2-8DFB470358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F7E8DD-4E5E-4E76-9215-3C8AB9E4F4BB}" type="doc">
      <dgm:prSet loTypeId="urn:microsoft.com/office/officeart/2005/8/layout/process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A8F0F-A35A-408C-95C2-51223DF15641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l"/>
          <a:r>
            <a:rPr lang="en-US" sz="1300" b="1" spc="60" dirty="0">
              <a:latin typeface="Trebuchet MS"/>
              <a:cs typeface="Trebuchet MS"/>
            </a:rPr>
            <a:t>Bumble</a:t>
          </a:r>
          <a:r>
            <a:rPr lang="en-US" sz="1300" b="1" spc="-55" dirty="0">
              <a:latin typeface="Trebuchet MS"/>
              <a:cs typeface="Trebuchet MS"/>
            </a:rPr>
            <a:t> </a:t>
          </a:r>
          <a:r>
            <a:rPr lang="en-US" sz="1300" b="1" spc="65" dirty="0">
              <a:latin typeface="Trebuchet MS"/>
              <a:cs typeface="Trebuchet MS"/>
            </a:rPr>
            <a:t>Smash</a:t>
          </a:r>
          <a:r>
            <a:rPr lang="en-US" sz="1300" b="1" spc="-5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is</a:t>
          </a:r>
          <a:r>
            <a:rPr lang="en-US" sz="1300" spc="-3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the</a:t>
          </a:r>
          <a:r>
            <a:rPr lang="en-US" sz="1300" spc="-35" dirty="0">
              <a:latin typeface="Trebuchet MS"/>
              <a:cs typeface="Trebuchet MS"/>
            </a:rPr>
            <a:t> </a:t>
          </a:r>
          <a:r>
            <a:rPr lang="en-US" sz="1300" spc="50" dirty="0">
              <a:latin typeface="Trebuchet MS"/>
              <a:cs typeface="Trebuchet MS"/>
            </a:rPr>
            <a:t>new</a:t>
          </a:r>
          <a:r>
            <a:rPr lang="en-US" sz="1300" spc="-11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way</a:t>
          </a:r>
          <a:r>
            <a:rPr lang="en-US" sz="1300" spc="-7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people</a:t>
          </a:r>
          <a:r>
            <a:rPr lang="en-US" sz="1300" spc="-5" dirty="0">
              <a:latin typeface="Trebuchet MS"/>
              <a:cs typeface="Trebuchet MS"/>
            </a:rPr>
            <a:t> </a:t>
          </a:r>
          <a:r>
            <a:rPr lang="en-US" sz="1300" spc="-30" dirty="0">
              <a:latin typeface="Trebuchet MS"/>
              <a:cs typeface="Trebuchet MS"/>
            </a:rPr>
            <a:t>will</a:t>
          </a:r>
          <a:r>
            <a:rPr lang="en-US" sz="1300" spc="-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swipe</a:t>
          </a:r>
          <a:r>
            <a:rPr lang="en-US" sz="1300" spc="40" dirty="0">
              <a:latin typeface="Trebuchet MS"/>
              <a:cs typeface="Trebuchet MS"/>
            </a:rPr>
            <a:t> </a:t>
          </a:r>
          <a:r>
            <a:rPr lang="en-US" sz="1300" spc="55" dirty="0">
              <a:latin typeface="Trebuchet MS"/>
              <a:cs typeface="Trebuchet MS"/>
            </a:rPr>
            <a:t>on</a:t>
          </a:r>
          <a:r>
            <a:rPr lang="en-US" sz="1300" spc="4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the</a:t>
          </a:r>
          <a:r>
            <a:rPr lang="en-US" sz="1300" spc="45" dirty="0">
              <a:latin typeface="Trebuchet MS"/>
              <a:cs typeface="Trebuchet MS"/>
            </a:rPr>
            <a:t> </a:t>
          </a:r>
          <a:r>
            <a:rPr lang="en-US" sz="1300" spc="-10" dirty="0">
              <a:latin typeface="Trebuchet MS"/>
              <a:cs typeface="Trebuchet MS"/>
            </a:rPr>
            <a:t>profiles </a:t>
          </a:r>
          <a:r>
            <a:rPr lang="en-US" sz="1300" dirty="0">
              <a:latin typeface="Trebuchet MS"/>
              <a:cs typeface="Trebuchet MS"/>
            </a:rPr>
            <a:t>they</a:t>
          </a:r>
          <a:r>
            <a:rPr lang="en-US" sz="1300" spc="-10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want</a:t>
          </a:r>
          <a:r>
            <a:rPr lang="en-US" sz="1300" spc="-1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to</a:t>
          </a:r>
          <a:r>
            <a:rPr lang="en-US" sz="1300" spc="-1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match</a:t>
          </a:r>
          <a:r>
            <a:rPr lang="en-US" sz="1300" spc="-55" dirty="0">
              <a:latin typeface="Trebuchet MS"/>
              <a:cs typeface="Trebuchet MS"/>
            </a:rPr>
            <a:t> </a:t>
          </a:r>
          <a:r>
            <a:rPr lang="en-US" sz="1300" spc="-10" dirty="0">
              <a:latin typeface="Trebuchet MS"/>
              <a:cs typeface="Trebuchet MS"/>
            </a:rPr>
            <a:t>with.</a:t>
          </a:r>
          <a:endParaRPr lang="en-US" sz="1300" dirty="0"/>
        </a:p>
      </dgm:t>
    </dgm:pt>
    <dgm:pt modelId="{F8F16833-6E4A-4625-8299-2DB0D8032D63}" type="parTrans" cxnId="{5FF97DEA-AFC3-43FF-AF0A-566B0F15E37A}">
      <dgm:prSet/>
      <dgm:spPr/>
      <dgm:t>
        <a:bodyPr/>
        <a:lstStyle/>
        <a:p>
          <a:endParaRPr lang="en-US"/>
        </a:p>
      </dgm:t>
    </dgm:pt>
    <dgm:pt modelId="{12AA4E40-13AC-426C-B155-895D0B864CC9}" type="sibTrans" cxnId="{5FF97DEA-AFC3-43FF-AF0A-566B0F15E37A}">
      <dgm:prSet/>
      <dgm:spPr>
        <a:gradFill rotWithShape="0">
          <a:gsLst>
            <a:gs pos="8000">
              <a:srgbClr val="FDC816"/>
            </a:gs>
            <a:gs pos="69000">
              <a:srgbClr val="FEE48B"/>
            </a:gs>
            <a:gs pos="100000">
              <a:schemeClr val="bg1"/>
            </a:gs>
          </a:gsLst>
          <a:lin ang="16200000" scaled="0"/>
        </a:gradFill>
        <a:ln>
          <a:solidFill>
            <a:schemeClr val="tx1"/>
          </a:solidFill>
        </a:ln>
        <a:scene3d>
          <a:camera prst="orthographicFront"/>
          <a:lightRig rig="threePt" dir="t">
            <a:rot lat="0" lon="0" rev="7500000"/>
          </a:lightRig>
        </a:scene3d>
      </dgm:spPr>
      <dgm:t>
        <a:bodyPr/>
        <a:lstStyle/>
        <a:p>
          <a:r>
            <a:rPr lang="en-US" dirty="0"/>
            <a:t> </a:t>
          </a:r>
        </a:p>
      </dgm:t>
    </dgm:pt>
    <dgm:pt modelId="{F294264F-55EB-4CFD-BE3F-5E5C1DDA4283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300" spc="55" dirty="0">
              <a:latin typeface="Trebuchet MS"/>
              <a:cs typeface="Trebuchet MS"/>
            </a:rPr>
            <a:t>User</a:t>
          </a:r>
          <a:r>
            <a:rPr lang="en-US" sz="1300" spc="-85" dirty="0">
              <a:latin typeface="Trebuchet MS"/>
              <a:cs typeface="Trebuchet MS"/>
            </a:rPr>
            <a:t> </a:t>
          </a:r>
          <a:r>
            <a:rPr lang="en-US" sz="1300" spc="-30" dirty="0">
              <a:latin typeface="Trebuchet MS"/>
              <a:cs typeface="Trebuchet MS"/>
            </a:rPr>
            <a:t>will</a:t>
          </a:r>
          <a:r>
            <a:rPr lang="en-US" sz="1300" spc="-45" dirty="0">
              <a:latin typeface="Trebuchet MS"/>
              <a:cs typeface="Trebuchet MS"/>
            </a:rPr>
            <a:t> </a:t>
          </a:r>
          <a:r>
            <a:rPr lang="en-US" sz="1300" spc="55" dirty="0">
              <a:latin typeface="Trebuchet MS"/>
              <a:cs typeface="Trebuchet MS"/>
            </a:rPr>
            <a:t>be</a:t>
          </a:r>
          <a:r>
            <a:rPr lang="en-US" sz="1300" spc="-5" dirty="0">
              <a:latin typeface="Trebuchet MS"/>
              <a:cs typeface="Trebuchet MS"/>
            </a:rPr>
            <a:t> </a:t>
          </a:r>
          <a:r>
            <a:rPr lang="en-US" sz="1300" b="1" dirty="0">
              <a:latin typeface="Trebuchet MS"/>
              <a:cs typeface="Trebuchet MS"/>
            </a:rPr>
            <a:t>shown</a:t>
          </a:r>
          <a:r>
            <a:rPr lang="en-US" sz="1300" b="1" spc="-20" dirty="0">
              <a:latin typeface="Trebuchet MS"/>
              <a:cs typeface="Trebuchet MS"/>
            </a:rPr>
            <a:t> </a:t>
          </a:r>
          <a:r>
            <a:rPr lang="en-US" sz="1300" b="1" dirty="0">
              <a:latin typeface="Trebuchet MS"/>
              <a:cs typeface="Trebuchet MS"/>
            </a:rPr>
            <a:t>two</a:t>
          </a:r>
          <a:r>
            <a:rPr lang="en-US" sz="1300" b="1" spc="-25" dirty="0">
              <a:latin typeface="Trebuchet MS"/>
              <a:cs typeface="Trebuchet MS"/>
            </a:rPr>
            <a:t> </a:t>
          </a:r>
          <a:r>
            <a:rPr lang="en-US" sz="1300" b="1" spc="-10" dirty="0">
              <a:latin typeface="Trebuchet MS"/>
              <a:cs typeface="Trebuchet MS"/>
            </a:rPr>
            <a:t>profiles </a:t>
          </a:r>
          <a:r>
            <a:rPr lang="en-US" sz="1300" b="1" dirty="0">
              <a:latin typeface="Trebuchet MS"/>
              <a:cs typeface="Trebuchet MS"/>
            </a:rPr>
            <a:t>simultaneously</a:t>
          </a:r>
          <a:r>
            <a:rPr lang="en-US" sz="1300" b="1" spc="13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and</a:t>
          </a:r>
          <a:r>
            <a:rPr lang="en-US" sz="1300" spc="80" dirty="0">
              <a:latin typeface="Trebuchet MS"/>
              <a:cs typeface="Trebuchet MS"/>
            </a:rPr>
            <a:t> </a:t>
          </a:r>
          <a:r>
            <a:rPr lang="en-US" sz="1300" spc="-30" dirty="0">
              <a:latin typeface="Trebuchet MS"/>
              <a:cs typeface="Trebuchet MS"/>
            </a:rPr>
            <a:t>will</a:t>
          </a:r>
          <a:r>
            <a:rPr lang="en-US" sz="1300" spc="8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swipe</a:t>
          </a:r>
          <a:r>
            <a:rPr lang="en-US" sz="1300" spc="140" dirty="0">
              <a:latin typeface="Trebuchet MS"/>
              <a:cs typeface="Trebuchet MS"/>
            </a:rPr>
            <a:t> </a:t>
          </a:r>
          <a:r>
            <a:rPr lang="en-US" sz="1300" spc="-10" dirty="0">
              <a:latin typeface="Trebuchet MS"/>
              <a:cs typeface="Trebuchet MS"/>
            </a:rPr>
            <a:t>right </a:t>
          </a:r>
          <a:r>
            <a:rPr lang="en-US" sz="1300" spc="55" dirty="0">
              <a:latin typeface="Trebuchet MS"/>
              <a:cs typeface="Trebuchet MS"/>
            </a:rPr>
            <a:t>on</a:t>
          </a:r>
          <a:r>
            <a:rPr lang="en-US" sz="1300" spc="-4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the</a:t>
          </a:r>
          <a:r>
            <a:rPr lang="en-US" sz="1300" spc="-40" dirty="0">
              <a:latin typeface="Trebuchet MS"/>
              <a:cs typeface="Trebuchet MS"/>
            </a:rPr>
            <a:t> </a:t>
          </a:r>
          <a:r>
            <a:rPr lang="en-US" sz="1300" spc="-20" dirty="0">
              <a:latin typeface="Trebuchet MS"/>
              <a:cs typeface="Trebuchet MS"/>
            </a:rPr>
            <a:t>profile</a:t>
          </a:r>
          <a:r>
            <a:rPr lang="en-US" sz="1300" spc="-4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they</a:t>
          </a:r>
          <a:r>
            <a:rPr lang="en-US" sz="1300" spc="-114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want</a:t>
          </a:r>
          <a:r>
            <a:rPr lang="en-US" sz="1300" spc="-40" dirty="0">
              <a:latin typeface="Trebuchet MS"/>
              <a:cs typeface="Trebuchet MS"/>
            </a:rPr>
            <a:t> </a:t>
          </a:r>
          <a:r>
            <a:rPr lang="en-US" sz="1300" spc="-20" dirty="0">
              <a:latin typeface="Trebuchet MS"/>
              <a:cs typeface="Trebuchet MS"/>
            </a:rPr>
            <a:t>to</a:t>
          </a:r>
          <a:r>
            <a:rPr lang="en-US" sz="1300" spc="-7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vibe</a:t>
          </a:r>
          <a:r>
            <a:rPr lang="en-US" sz="1300" spc="-80" dirty="0">
              <a:latin typeface="Trebuchet MS"/>
              <a:cs typeface="Trebuchet MS"/>
            </a:rPr>
            <a:t> </a:t>
          </a:r>
          <a:r>
            <a:rPr lang="en-US" sz="1300" spc="-25" dirty="0">
              <a:latin typeface="Trebuchet MS"/>
              <a:cs typeface="Trebuchet MS"/>
            </a:rPr>
            <a:t>with.</a:t>
          </a:r>
          <a:endParaRPr lang="en-US" sz="1300" dirty="0"/>
        </a:p>
      </dgm:t>
    </dgm:pt>
    <dgm:pt modelId="{75D8DF98-A096-4394-9936-74D5ADD16E2E}" type="parTrans" cxnId="{F945FDF2-54A5-46BD-8B98-7C7C22BBA68D}">
      <dgm:prSet/>
      <dgm:spPr/>
      <dgm:t>
        <a:bodyPr/>
        <a:lstStyle/>
        <a:p>
          <a:endParaRPr lang="en-US"/>
        </a:p>
      </dgm:t>
    </dgm:pt>
    <dgm:pt modelId="{BA50A368-6302-483C-81C7-32FF841D3053}" type="sibTrans" cxnId="{F945FDF2-54A5-46BD-8B98-7C7C22BBA68D}">
      <dgm:prSet/>
      <dgm:spPr>
        <a:gradFill rotWithShape="0">
          <a:gsLst>
            <a:gs pos="69000">
              <a:srgbClr val="FEE48B"/>
            </a:gs>
            <a:gs pos="0">
              <a:srgbClr val="FDC816"/>
            </a:gs>
            <a:gs pos="100000">
              <a:schemeClr val="bg1"/>
            </a:gs>
          </a:gsLst>
          <a:lin ang="16200000" scaled="0"/>
        </a:gra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311B79-671A-49E2-812C-B06BB28BA915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300" spc="55" dirty="0">
              <a:latin typeface="Trebuchet MS"/>
              <a:cs typeface="Trebuchet MS"/>
            </a:rPr>
            <a:t>User</a:t>
          </a:r>
          <a:r>
            <a:rPr lang="en-US" sz="1300" spc="-105" dirty="0">
              <a:latin typeface="Trebuchet MS"/>
              <a:cs typeface="Trebuchet MS"/>
            </a:rPr>
            <a:t> </a:t>
          </a:r>
          <a:r>
            <a:rPr lang="en-US" sz="1300" spc="-30" dirty="0">
              <a:latin typeface="Trebuchet MS"/>
              <a:cs typeface="Trebuchet MS"/>
            </a:rPr>
            <a:t>will</a:t>
          </a:r>
          <a:r>
            <a:rPr lang="en-US" sz="1300" spc="-7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have</a:t>
          </a:r>
          <a:r>
            <a:rPr lang="en-US" sz="1300" spc="-3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the</a:t>
          </a:r>
          <a:r>
            <a:rPr lang="en-US" sz="1300" spc="-3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option</a:t>
          </a:r>
          <a:r>
            <a:rPr lang="en-US" sz="1300" spc="-3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to</a:t>
          </a:r>
          <a:r>
            <a:rPr lang="en-US" sz="1300" spc="-30" dirty="0">
              <a:latin typeface="Trebuchet MS"/>
              <a:cs typeface="Trebuchet MS"/>
            </a:rPr>
            <a:t> </a:t>
          </a:r>
          <a:r>
            <a:rPr lang="en-US" sz="1300" spc="-10" dirty="0">
              <a:latin typeface="Trebuchet MS"/>
              <a:cs typeface="Trebuchet MS"/>
            </a:rPr>
            <a:t>swipe right</a:t>
          </a:r>
          <a:r>
            <a:rPr lang="en-US" sz="1300" spc="-20" dirty="0">
              <a:latin typeface="Trebuchet MS"/>
              <a:cs typeface="Trebuchet MS"/>
            </a:rPr>
            <a:t> </a:t>
          </a:r>
          <a:r>
            <a:rPr lang="en-US" sz="1300" spc="55" dirty="0">
              <a:latin typeface="Trebuchet MS"/>
              <a:cs typeface="Trebuchet MS"/>
            </a:rPr>
            <a:t>on</a:t>
          </a:r>
          <a:r>
            <a:rPr lang="en-US" sz="1300" spc="-1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any</a:t>
          </a:r>
          <a:r>
            <a:rPr lang="en-US" sz="1300" spc="-6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one</a:t>
          </a:r>
          <a:r>
            <a:rPr lang="en-US" sz="1300" spc="-1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of</a:t>
          </a:r>
          <a:r>
            <a:rPr lang="en-US" sz="1300" spc="-4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the</a:t>
          </a:r>
          <a:r>
            <a:rPr lang="en-US" sz="1300" spc="-2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two</a:t>
          </a:r>
          <a:r>
            <a:rPr lang="en-US" sz="1300" spc="-15" dirty="0">
              <a:latin typeface="Trebuchet MS"/>
              <a:cs typeface="Trebuchet MS"/>
            </a:rPr>
            <a:t> </a:t>
          </a:r>
          <a:r>
            <a:rPr lang="en-US" sz="1300" spc="-10" dirty="0">
              <a:latin typeface="Trebuchet MS"/>
              <a:cs typeface="Trebuchet MS"/>
            </a:rPr>
            <a:t>profiles </a:t>
          </a:r>
          <a:r>
            <a:rPr lang="en-US" sz="1300" dirty="0">
              <a:latin typeface="Trebuchet MS"/>
              <a:cs typeface="Trebuchet MS"/>
            </a:rPr>
            <a:t>displayed</a:t>
          </a:r>
          <a:r>
            <a:rPr lang="en-US" sz="1300" spc="5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or</a:t>
          </a:r>
          <a:r>
            <a:rPr lang="en-US" sz="1300" spc="2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they</a:t>
          </a:r>
          <a:r>
            <a:rPr lang="en-US" sz="1300" spc="1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can</a:t>
          </a:r>
          <a:r>
            <a:rPr lang="en-US" sz="1300" spc="55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swipe</a:t>
          </a:r>
          <a:r>
            <a:rPr lang="en-US" sz="1300" spc="55" dirty="0">
              <a:latin typeface="Trebuchet MS"/>
              <a:cs typeface="Trebuchet MS"/>
            </a:rPr>
            <a:t> </a:t>
          </a:r>
          <a:r>
            <a:rPr lang="en-US" sz="1300" spc="-40" dirty="0">
              <a:latin typeface="Trebuchet MS"/>
              <a:cs typeface="Trebuchet MS"/>
            </a:rPr>
            <a:t>left</a:t>
          </a:r>
          <a:r>
            <a:rPr lang="en-US" sz="1300" spc="55" dirty="0">
              <a:latin typeface="Trebuchet MS"/>
              <a:cs typeface="Trebuchet MS"/>
            </a:rPr>
            <a:t> </a:t>
          </a:r>
          <a:r>
            <a:rPr lang="en-US" sz="1300" spc="-25" dirty="0">
              <a:latin typeface="Trebuchet MS"/>
              <a:cs typeface="Trebuchet MS"/>
            </a:rPr>
            <a:t>to </a:t>
          </a:r>
          <a:r>
            <a:rPr lang="en-US" sz="1300" spc="65" dirty="0">
              <a:latin typeface="Trebuchet MS"/>
              <a:cs typeface="Trebuchet MS"/>
            </a:rPr>
            <a:t>see</a:t>
          </a:r>
          <a:r>
            <a:rPr lang="en-US" sz="1300" spc="250" dirty="0">
              <a:latin typeface="Trebuchet MS"/>
              <a:cs typeface="Trebuchet MS"/>
            </a:rPr>
            <a:t> </a:t>
          </a:r>
          <a:r>
            <a:rPr lang="en-US" sz="1300" dirty="0">
              <a:latin typeface="Trebuchet MS"/>
              <a:cs typeface="Trebuchet MS"/>
            </a:rPr>
            <a:t>2</a:t>
          </a:r>
          <a:r>
            <a:rPr lang="en-US" sz="1300" spc="-70" dirty="0">
              <a:latin typeface="Trebuchet MS"/>
              <a:cs typeface="Trebuchet MS"/>
            </a:rPr>
            <a:t> </a:t>
          </a:r>
          <a:r>
            <a:rPr lang="en-US" sz="1300" spc="50" dirty="0">
              <a:latin typeface="Trebuchet MS"/>
              <a:cs typeface="Trebuchet MS"/>
            </a:rPr>
            <a:t>new</a:t>
          </a:r>
          <a:r>
            <a:rPr lang="en-US" sz="1300" spc="-100" dirty="0">
              <a:latin typeface="Trebuchet MS"/>
              <a:cs typeface="Trebuchet MS"/>
            </a:rPr>
            <a:t> </a:t>
          </a:r>
          <a:r>
            <a:rPr lang="en-US" sz="1300" spc="-10" dirty="0">
              <a:latin typeface="Trebuchet MS"/>
              <a:cs typeface="Trebuchet MS"/>
            </a:rPr>
            <a:t>profiles</a:t>
          </a:r>
          <a:endParaRPr lang="en-US" sz="1300" dirty="0"/>
        </a:p>
      </dgm:t>
    </dgm:pt>
    <dgm:pt modelId="{8AE3394E-4099-46DA-B99B-8627D2E10620}" type="parTrans" cxnId="{755FD61B-754C-470E-A2AE-5E2665A5D557}">
      <dgm:prSet/>
      <dgm:spPr/>
      <dgm:t>
        <a:bodyPr/>
        <a:lstStyle/>
        <a:p>
          <a:endParaRPr lang="en-US"/>
        </a:p>
      </dgm:t>
    </dgm:pt>
    <dgm:pt modelId="{B6D53EEC-0263-48E6-89C6-9E9B339182AB}" type="sibTrans" cxnId="{755FD61B-754C-470E-A2AE-5E2665A5D557}">
      <dgm:prSet/>
      <dgm:spPr/>
      <dgm:t>
        <a:bodyPr/>
        <a:lstStyle/>
        <a:p>
          <a:endParaRPr lang="en-US"/>
        </a:p>
      </dgm:t>
    </dgm:pt>
    <dgm:pt modelId="{CDF73872-A87D-45FF-8BDA-8AE0E6D22D83}" type="pres">
      <dgm:prSet presAssocID="{63F7E8DD-4E5E-4E76-9215-3C8AB9E4F4BB}" presName="linearFlow" presStyleCnt="0">
        <dgm:presLayoutVars>
          <dgm:resizeHandles val="exact"/>
        </dgm:presLayoutVars>
      </dgm:prSet>
      <dgm:spPr/>
    </dgm:pt>
    <dgm:pt modelId="{02661249-D4DA-429C-B05B-7361770B6AD1}" type="pres">
      <dgm:prSet presAssocID="{AC3A8F0F-A35A-408C-95C2-51223DF15641}" presName="node" presStyleLbl="node1" presStyleIdx="0" presStyleCnt="3" custLinFactNeighborX="0">
        <dgm:presLayoutVars>
          <dgm:bulletEnabled val="1"/>
        </dgm:presLayoutVars>
      </dgm:prSet>
      <dgm:spPr/>
    </dgm:pt>
    <dgm:pt modelId="{8B0C99B3-2E8A-4321-A700-9BA9DF66733C}" type="pres">
      <dgm:prSet presAssocID="{12AA4E40-13AC-426C-B155-895D0B864CC9}" presName="sibTrans" presStyleLbl="sibTrans2D1" presStyleIdx="0" presStyleCnt="2" custLinFactNeighborX="18307" custLinFactNeighborY="-3373"/>
      <dgm:spPr/>
    </dgm:pt>
    <dgm:pt modelId="{16AB319D-74F9-4160-8B66-495E898F8DDC}" type="pres">
      <dgm:prSet presAssocID="{12AA4E40-13AC-426C-B155-895D0B864CC9}" presName="connectorText" presStyleLbl="sibTrans2D1" presStyleIdx="0" presStyleCnt="2"/>
      <dgm:spPr/>
    </dgm:pt>
    <dgm:pt modelId="{11D6993F-B07B-4B54-8245-426BB8A4C15B}" type="pres">
      <dgm:prSet presAssocID="{F294264F-55EB-4CFD-BE3F-5E5C1DDA4283}" presName="node" presStyleLbl="node1" presStyleIdx="1" presStyleCnt="3">
        <dgm:presLayoutVars>
          <dgm:bulletEnabled val="1"/>
        </dgm:presLayoutVars>
      </dgm:prSet>
      <dgm:spPr/>
    </dgm:pt>
    <dgm:pt modelId="{0697663B-7DB7-4961-95C8-F16454BD48BC}" type="pres">
      <dgm:prSet presAssocID="{BA50A368-6302-483C-81C7-32FF841D3053}" presName="sibTrans" presStyleLbl="sibTrans2D1" presStyleIdx="1" presStyleCnt="2"/>
      <dgm:spPr/>
    </dgm:pt>
    <dgm:pt modelId="{C591FB1E-6168-4498-BE56-5D2A8FFF05E9}" type="pres">
      <dgm:prSet presAssocID="{BA50A368-6302-483C-81C7-32FF841D3053}" presName="connectorText" presStyleLbl="sibTrans2D1" presStyleIdx="1" presStyleCnt="2"/>
      <dgm:spPr/>
    </dgm:pt>
    <dgm:pt modelId="{7F3B0BED-5EC2-4B78-A77F-D97B4A2E7ECF}" type="pres">
      <dgm:prSet presAssocID="{CD311B79-671A-49E2-812C-B06BB28BA915}" presName="node" presStyleLbl="node1" presStyleIdx="2" presStyleCnt="3">
        <dgm:presLayoutVars>
          <dgm:bulletEnabled val="1"/>
        </dgm:presLayoutVars>
      </dgm:prSet>
      <dgm:spPr/>
    </dgm:pt>
  </dgm:ptLst>
  <dgm:cxnLst>
    <dgm:cxn modelId="{2D127707-4582-4059-A533-DF30F9985977}" type="presOf" srcId="{BA50A368-6302-483C-81C7-32FF841D3053}" destId="{C591FB1E-6168-4498-BE56-5D2A8FFF05E9}" srcOrd="1" destOrd="0" presId="urn:microsoft.com/office/officeart/2005/8/layout/process2"/>
    <dgm:cxn modelId="{755FD61B-754C-470E-A2AE-5E2665A5D557}" srcId="{63F7E8DD-4E5E-4E76-9215-3C8AB9E4F4BB}" destId="{CD311B79-671A-49E2-812C-B06BB28BA915}" srcOrd="2" destOrd="0" parTransId="{8AE3394E-4099-46DA-B99B-8627D2E10620}" sibTransId="{B6D53EEC-0263-48E6-89C6-9E9B339182AB}"/>
    <dgm:cxn modelId="{4ECDCA23-F43A-4B23-A522-A920DDFCCC88}" type="presOf" srcId="{12AA4E40-13AC-426C-B155-895D0B864CC9}" destId="{8B0C99B3-2E8A-4321-A700-9BA9DF66733C}" srcOrd="0" destOrd="0" presId="urn:microsoft.com/office/officeart/2005/8/layout/process2"/>
    <dgm:cxn modelId="{62384841-4D88-4743-8CEA-99ED6A9799AC}" type="presOf" srcId="{63F7E8DD-4E5E-4E76-9215-3C8AB9E4F4BB}" destId="{CDF73872-A87D-45FF-8BDA-8AE0E6D22D83}" srcOrd="0" destOrd="0" presId="urn:microsoft.com/office/officeart/2005/8/layout/process2"/>
    <dgm:cxn modelId="{0294B74A-B46C-4DB9-83CF-A6F5BE8D722B}" type="presOf" srcId="{AC3A8F0F-A35A-408C-95C2-51223DF15641}" destId="{02661249-D4DA-429C-B05B-7361770B6AD1}" srcOrd="0" destOrd="0" presId="urn:microsoft.com/office/officeart/2005/8/layout/process2"/>
    <dgm:cxn modelId="{70E54FA2-FDFC-4805-BAD5-8EFEB2956454}" type="presOf" srcId="{12AA4E40-13AC-426C-B155-895D0B864CC9}" destId="{16AB319D-74F9-4160-8B66-495E898F8DDC}" srcOrd="1" destOrd="0" presId="urn:microsoft.com/office/officeart/2005/8/layout/process2"/>
    <dgm:cxn modelId="{08A681AD-9E9E-491C-B6AF-DDA469234124}" type="presOf" srcId="{F294264F-55EB-4CFD-BE3F-5E5C1DDA4283}" destId="{11D6993F-B07B-4B54-8245-426BB8A4C15B}" srcOrd="0" destOrd="0" presId="urn:microsoft.com/office/officeart/2005/8/layout/process2"/>
    <dgm:cxn modelId="{6698C3CF-43CE-478D-BB6A-CCACF9EDD17B}" type="presOf" srcId="{BA50A368-6302-483C-81C7-32FF841D3053}" destId="{0697663B-7DB7-4961-95C8-F16454BD48BC}" srcOrd="0" destOrd="0" presId="urn:microsoft.com/office/officeart/2005/8/layout/process2"/>
    <dgm:cxn modelId="{623339D9-37E6-49EE-BE6B-F6B3A14DC83B}" type="presOf" srcId="{CD311B79-671A-49E2-812C-B06BB28BA915}" destId="{7F3B0BED-5EC2-4B78-A77F-D97B4A2E7ECF}" srcOrd="0" destOrd="0" presId="urn:microsoft.com/office/officeart/2005/8/layout/process2"/>
    <dgm:cxn modelId="{5FF97DEA-AFC3-43FF-AF0A-566B0F15E37A}" srcId="{63F7E8DD-4E5E-4E76-9215-3C8AB9E4F4BB}" destId="{AC3A8F0F-A35A-408C-95C2-51223DF15641}" srcOrd="0" destOrd="0" parTransId="{F8F16833-6E4A-4625-8299-2DB0D8032D63}" sibTransId="{12AA4E40-13AC-426C-B155-895D0B864CC9}"/>
    <dgm:cxn modelId="{F945FDF2-54A5-46BD-8B98-7C7C22BBA68D}" srcId="{63F7E8DD-4E5E-4E76-9215-3C8AB9E4F4BB}" destId="{F294264F-55EB-4CFD-BE3F-5E5C1DDA4283}" srcOrd="1" destOrd="0" parTransId="{75D8DF98-A096-4394-9936-74D5ADD16E2E}" sibTransId="{BA50A368-6302-483C-81C7-32FF841D3053}"/>
    <dgm:cxn modelId="{F34AF48A-765C-4801-8430-21A6F319920F}" type="presParOf" srcId="{CDF73872-A87D-45FF-8BDA-8AE0E6D22D83}" destId="{02661249-D4DA-429C-B05B-7361770B6AD1}" srcOrd="0" destOrd="0" presId="urn:microsoft.com/office/officeart/2005/8/layout/process2"/>
    <dgm:cxn modelId="{E25BAC00-0823-4610-AE43-7F907D19D9D0}" type="presParOf" srcId="{CDF73872-A87D-45FF-8BDA-8AE0E6D22D83}" destId="{8B0C99B3-2E8A-4321-A700-9BA9DF66733C}" srcOrd="1" destOrd="0" presId="urn:microsoft.com/office/officeart/2005/8/layout/process2"/>
    <dgm:cxn modelId="{DC755E10-7EC3-422A-93F9-CC29BC6BA9C5}" type="presParOf" srcId="{8B0C99B3-2E8A-4321-A700-9BA9DF66733C}" destId="{16AB319D-74F9-4160-8B66-495E898F8DDC}" srcOrd="0" destOrd="0" presId="urn:microsoft.com/office/officeart/2005/8/layout/process2"/>
    <dgm:cxn modelId="{43CA2FCB-8F11-4810-A16C-CDC87998F1B6}" type="presParOf" srcId="{CDF73872-A87D-45FF-8BDA-8AE0E6D22D83}" destId="{11D6993F-B07B-4B54-8245-426BB8A4C15B}" srcOrd="2" destOrd="0" presId="urn:microsoft.com/office/officeart/2005/8/layout/process2"/>
    <dgm:cxn modelId="{5C7D9FF6-5092-40B9-8271-6048FDFE40C2}" type="presParOf" srcId="{CDF73872-A87D-45FF-8BDA-8AE0E6D22D83}" destId="{0697663B-7DB7-4961-95C8-F16454BD48BC}" srcOrd="3" destOrd="0" presId="urn:microsoft.com/office/officeart/2005/8/layout/process2"/>
    <dgm:cxn modelId="{AAC4312F-62B6-49D0-B23A-11BBE6162C4B}" type="presParOf" srcId="{0697663B-7DB7-4961-95C8-F16454BD48BC}" destId="{C591FB1E-6168-4498-BE56-5D2A8FFF05E9}" srcOrd="0" destOrd="0" presId="urn:microsoft.com/office/officeart/2005/8/layout/process2"/>
    <dgm:cxn modelId="{6FC06DEE-2251-45B1-862B-9AB1054C8183}" type="presParOf" srcId="{CDF73872-A87D-45FF-8BDA-8AE0E6D22D83}" destId="{7F3B0BED-5EC2-4B78-A77F-D97B4A2E7ECF}" srcOrd="4" destOrd="0" presId="urn:microsoft.com/office/officeart/2005/8/layout/process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5F09C-5DA8-4756-8F82-E546896C2C1B}">
      <dsp:nvSpPr>
        <dsp:cNvPr id="0" name=""/>
        <dsp:cNvSpPr/>
      </dsp:nvSpPr>
      <dsp:spPr>
        <a:xfrm>
          <a:off x="42856" y="11221"/>
          <a:ext cx="2539452" cy="518400"/>
        </a:xfrm>
        <a:prstGeom prst="rect">
          <a:avLst/>
        </a:prstGeom>
        <a:solidFill>
          <a:srgbClr val="FDC816"/>
        </a:solidFill>
        <a:ln w="12700"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spc="60" dirty="0">
              <a:solidFill>
                <a:schemeClr val="tx1"/>
              </a:solidFill>
              <a:latin typeface="Trebuchet MS"/>
              <a:cs typeface="Trebuchet MS"/>
            </a:rPr>
            <a:t>Bumble</a:t>
          </a:r>
          <a:r>
            <a:rPr lang="en-US" sz="1500" b="1" kern="1200" spc="-75" dirty="0">
              <a:solidFill>
                <a:schemeClr val="tx1"/>
              </a:solidFill>
              <a:latin typeface="Trebuchet MS"/>
              <a:cs typeface="Trebuchet MS"/>
            </a:rPr>
            <a:t> </a:t>
          </a:r>
          <a:r>
            <a:rPr lang="en-US" sz="1500" b="1" kern="1200" spc="70" dirty="0">
              <a:solidFill>
                <a:schemeClr val="tx1"/>
              </a:solidFill>
              <a:latin typeface="Trebuchet MS"/>
              <a:cs typeface="Trebuchet MS"/>
            </a:rPr>
            <a:t>Smash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2856" y="11221"/>
        <a:ext cx="2539452" cy="518400"/>
      </dsp:txXfrm>
    </dsp:sp>
    <dsp:sp modelId="{994D129A-DA0B-4E6E-B07E-2B65C48F8BCC}">
      <dsp:nvSpPr>
        <dsp:cNvPr id="0" name=""/>
        <dsp:cNvSpPr/>
      </dsp:nvSpPr>
      <dsp:spPr>
        <a:xfrm>
          <a:off x="5538" y="519667"/>
          <a:ext cx="2564393" cy="1146466"/>
        </a:xfrm>
        <a:prstGeom prst="rect">
          <a:avLst/>
        </a:prstGeom>
        <a:gradFill rotWithShape="0">
          <a:gsLst>
            <a:gs pos="81793">
              <a:srgbClr val="E4E479"/>
            </a:gs>
            <a:gs pos="49000">
              <a:schemeClr val="bg1"/>
            </a:gs>
          </a:gsLst>
          <a:lin ang="5400000" scaled="1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Users</a:t>
          </a:r>
          <a:r>
            <a:rPr lang="en-US" sz="1200" b="1" kern="1200" spc="-5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will</a:t>
          </a:r>
          <a:r>
            <a:rPr lang="en-US" sz="1200" b="1" kern="1200" spc="-1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be</a:t>
          </a:r>
          <a:r>
            <a:rPr lang="en-US" sz="1200" b="1" kern="1200" spc="3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shown</a:t>
          </a:r>
          <a:r>
            <a:rPr lang="en-US" sz="1200" b="1" kern="1200" spc="3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two</a:t>
          </a:r>
          <a:r>
            <a:rPr lang="en-US" sz="1200" b="1" kern="1200" spc="3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spc="-10" dirty="0">
              <a:solidFill>
                <a:srgbClr val="008000"/>
              </a:solidFill>
              <a:latin typeface="Trebuchet MS"/>
              <a:cs typeface="Trebuchet MS"/>
            </a:rPr>
            <a:t>profiles </a:t>
          </a:r>
          <a:r>
            <a:rPr lang="en-US" sz="1200" b="1" kern="1200" spc="10" dirty="0">
              <a:solidFill>
                <a:srgbClr val="008000"/>
              </a:solidFill>
              <a:latin typeface="Trebuchet MS"/>
              <a:cs typeface="Trebuchet MS"/>
            </a:rPr>
            <a:t>simultaneously</a:t>
          </a:r>
          <a:r>
            <a:rPr lang="en-US" sz="1200" b="1" kern="1200" spc="-10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spc="10" dirty="0">
              <a:solidFill>
                <a:srgbClr val="008000"/>
              </a:solidFill>
              <a:latin typeface="Trebuchet MS"/>
              <a:cs typeface="Trebuchet MS"/>
            </a:rPr>
            <a:t>and</a:t>
          </a:r>
          <a:r>
            <a:rPr lang="en-US" sz="1200" b="1" kern="1200" spc="-1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spc="10" dirty="0">
              <a:solidFill>
                <a:srgbClr val="008000"/>
              </a:solidFill>
              <a:latin typeface="Trebuchet MS"/>
              <a:cs typeface="Trebuchet MS"/>
            </a:rPr>
            <a:t>will</a:t>
          </a:r>
          <a:r>
            <a:rPr lang="en-US" sz="1200" b="1" kern="1200" spc="-1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spc="10" dirty="0">
              <a:solidFill>
                <a:srgbClr val="008000"/>
              </a:solidFill>
              <a:latin typeface="Trebuchet MS"/>
              <a:cs typeface="Trebuchet MS"/>
            </a:rPr>
            <a:t>be</a:t>
          </a:r>
          <a:r>
            <a:rPr lang="en-US" sz="1200" b="1" kern="1200" spc="3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spc="-20" dirty="0">
              <a:solidFill>
                <a:srgbClr val="008000"/>
              </a:solidFill>
              <a:latin typeface="Trebuchet MS"/>
              <a:cs typeface="Trebuchet MS"/>
            </a:rPr>
            <a:t>asked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to</a:t>
          </a:r>
          <a:r>
            <a:rPr lang="en-US" sz="1200" b="1" kern="1200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swipe</a:t>
          </a:r>
          <a:r>
            <a:rPr lang="en-US" sz="1200" b="1" kern="1200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right</a:t>
          </a:r>
          <a:r>
            <a:rPr lang="en-US" sz="1200" b="1" kern="1200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on</a:t>
          </a:r>
          <a:r>
            <a:rPr lang="en-US" sz="1200" b="1" kern="1200" spc="-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any</a:t>
          </a:r>
          <a:r>
            <a:rPr lang="en-US" sz="1200" b="1" kern="1200" spc="-45" dirty="0">
              <a:solidFill>
                <a:srgbClr val="008000"/>
              </a:solidFill>
              <a:latin typeface="Trebuchet MS"/>
              <a:cs typeface="Trebuchet MS"/>
            </a:rPr>
            <a:t> </a:t>
          </a:r>
          <a:r>
            <a:rPr lang="en-US" sz="1200" b="1" kern="1200" dirty="0">
              <a:solidFill>
                <a:srgbClr val="008000"/>
              </a:solidFill>
              <a:latin typeface="Trebuchet MS"/>
              <a:cs typeface="Trebuchet MS"/>
            </a:rPr>
            <a:t>one</a:t>
          </a:r>
          <a:r>
            <a:rPr lang="en-US" sz="1200" b="1" kern="1200" spc="-5" dirty="0">
              <a:solidFill>
                <a:srgbClr val="008000"/>
              </a:solidFill>
              <a:latin typeface="Trebuchet MS"/>
              <a:cs typeface="Trebuchet MS"/>
            </a:rPr>
            <a:t> of </a:t>
          </a:r>
          <a:r>
            <a:rPr lang="en-US" sz="1200" b="1" kern="1200" spc="-10" dirty="0">
              <a:solidFill>
                <a:srgbClr val="008000"/>
              </a:solidFill>
              <a:latin typeface="Trebuchet MS"/>
              <a:cs typeface="Trebuchet MS"/>
            </a:rPr>
            <a:t>them.</a:t>
          </a:r>
          <a:endParaRPr lang="en-US" sz="1200" kern="1200" dirty="0">
            <a:solidFill>
              <a:srgbClr val="008000"/>
            </a:solidFill>
          </a:endParaRPr>
        </a:p>
      </dsp:txBody>
      <dsp:txXfrm>
        <a:off x="5538" y="519667"/>
        <a:ext cx="2564393" cy="1146466"/>
      </dsp:txXfrm>
    </dsp:sp>
    <dsp:sp modelId="{7DD100B4-D4DA-479D-8873-A5E50FD1F44D}">
      <dsp:nvSpPr>
        <dsp:cNvPr id="0" name=""/>
        <dsp:cNvSpPr/>
      </dsp:nvSpPr>
      <dsp:spPr>
        <a:xfrm>
          <a:off x="2898153" y="1267"/>
          <a:ext cx="2748720" cy="518400"/>
        </a:xfrm>
        <a:prstGeom prst="rect">
          <a:avLst/>
        </a:prstGeom>
        <a:solidFill>
          <a:srgbClr val="FDC816"/>
        </a:solidFill>
        <a:ln w="12700"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60" dirty="0">
              <a:solidFill>
                <a:schemeClr val="tx1"/>
              </a:solidFill>
              <a:latin typeface="Trebuchet MS"/>
              <a:cs typeface="Trebuchet MS"/>
            </a:rPr>
            <a:t>Bumble</a:t>
          </a:r>
          <a:r>
            <a:rPr lang="en-US" sz="1600" b="1" kern="1200" spc="-75" dirty="0">
              <a:solidFill>
                <a:schemeClr val="tx1"/>
              </a:solidFill>
              <a:latin typeface="Trebuchet MS"/>
              <a:cs typeface="Trebuchet MS"/>
            </a:rPr>
            <a:t> </a:t>
          </a:r>
          <a:r>
            <a:rPr lang="en-US" sz="1600" b="1" kern="1200" spc="25" dirty="0">
              <a:solidFill>
                <a:schemeClr val="tx1"/>
              </a:solidFill>
              <a:latin typeface="Trebuchet MS"/>
              <a:cs typeface="Trebuchet MS"/>
            </a:rPr>
            <a:t>Bot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898153" y="1267"/>
        <a:ext cx="2748720" cy="518400"/>
      </dsp:txXfrm>
    </dsp:sp>
    <dsp:sp modelId="{31917F1D-D832-427A-B77F-6CCCA8E8724F}">
      <dsp:nvSpPr>
        <dsp:cNvPr id="0" name=""/>
        <dsp:cNvSpPr/>
      </dsp:nvSpPr>
      <dsp:spPr>
        <a:xfrm>
          <a:off x="2897790" y="519667"/>
          <a:ext cx="2749446" cy="1146466"/>
        </a:xfrm>
        <a:prstGeom prst="rect">
          <a:avLst/>
        </a:prstGeom>
        <a:gradFill rotWithShape="0">
          <a:gsLst>
            <a:gs pos="76000">
              <a:srgbClr val="EAEA97"/>
            </a:gs>
            <a:gs pos="52000">
              <a:schemeClr val="bg1"/>
            </a:gs>
          </a:gsLst>
          <a:lin ang="5400000" scaled="1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rebuchet MS"/>
              <a:cs typeface="Trebuchet MS"/>
            </a:rPr>
            <a:t>Users</a:t>
          </a:r>
          <a:r>
            <a:rPr lang="en-US" sz="1200" kern="1200" spc="-35" dirty="0">
              <a:latin typeface="Trebuchet MS"/>
              <a:cs typeface="Trebuchet MS"/>
            </a:rPr>
            <a:t> </a:t>
          </a:r>
          <a:r>
            <a:rPr lang="en-US" sz="1200" kern="1200" spc="-20" dirty="0">
              <a:latin typeface="Trebuchet MS"/>
              <a:cs typeface="Trebuchet MS"/>
            </a:rPr>
            <a:t>will</a:t>
          </a:r>
          <a:r>
            <a:rPr lang="en-US" sz="1200" kern="1200" spc="-1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have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an</a:t>
          </a:r>
          <a:r>
            <a:rPr lang="en-US" sz="1200" kern="1200" spc="-1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AI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assistant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to</a:t>
          </a:r>
          <a:r>
            <a:rPr lang="en-US" sz="1200" kern="1200" spc="35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help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them</a:t>
          </a:r>
          <a:r>
            <a:rPr lang="en-US" sz="1200" kern="1200" spc="5" dirty="0">
              <a:latin typeface="Trebuchet MS"/>
              <a:cs typeface="Trebuchet MS"/>
            </a:rPr>
            <a:t> </a:t>
          </a:r>
          <a:r>
            <a:rPr lang="en-US" sz="1200" kern="1200" spc="-10" dirty="0">
              <a:latin typeface="Trebuchet MS"/>
              <a:cs typeface="Trebuchet MS"/>
            </a:rPr>
            <a:t>curate </a:t>
          </a:r>
          <a:r>
            <a:rPr lang="en-US" sz="1200" kern="1200" dirty="0">
              <a:latin typeface="Trebuchet MS"/>
              <a:cs typeface="Trebuchet MS"/>
            </a:rPr>
            <a:t>a</a:t>
          </a:r>
          <a:r>
            <a:rPr lang="en-US" sz="1200" kern="1200" spc="-5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perfect </a:t>
          </a:r>
          <a:r>
            <a:rPr lang="en-US" sz="1200" kern="1200" spc="-40" dirty="0">
              <a:latin typeface="Trebuchet MS"/>
              <a:cs typeface="Trebuchet MS"/>
            </a:rPr>
            <a:t>profile.</a:t>
          </a:r>
          <a:r>
            <a:rPr lang="en-US" sz="1200" kern="1200" dirty="0">
              <a:latin typeface="Trebuchet MS"/>
              <a:cs typeface="Trebuchet MS"/>
            </a:rPr>
            <a:t> </a:t>
          </a:r>
          <a:r>
            <a:rPr lang="en-US" sz="1200" kern="1200" spc="-55" dirty="0">
              <a:latin typeface="Trebuchet MS"/>
              <a:cs typeface="Trebuchet MS"/>
            </a:rPr>
            <a:t>It</a:t>
          </a:r>
          <a:r>
            <a:rPr lang="en-US" sz="1200" kern="1200" spc="-35" dirty="0">
              <a:latin typeface="Trebuchet MS"/>
              <a:cs typeface="Trebuchet MS"/>
            </a:rPr>
            <a:t> </a:t>
          </a:r>
          <a:r>
            <a:rPr lang="en-US" sz="1200" kern="1200" spc="-20" dirty="0">
              <a:latin typeface="Trebuchet MS"/>
              <a:cs typeface="Trebuchet MS"/>
            </a:rPr>
            <a:t>will</a:t>
          </a:r>
          <a:r>
            <a:rPr lang="en-US" sz="1200" kern="1200" spc="-4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help them select </a:t>
          </a:r>
          <a:r>
            <a:rPr lang="en-US" sz="1200" kern="1200" spc="-10" dirty="0">
              <a:latin typeface="Trebuchet MS"/>
              <a:cs typeface="Trebuchet MS"/>
            </a:rPr>
            <a:t>their</a:t>
          </a:r>
          <a:r>
            <a:rPr lang="en-US" sz="1200" kern="1200" spc="50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best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pictures</a:t>
          </a:r>
          <a:r>
            <a:rPr lang="en-US" sz="1200" kern="1200" spc="4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and</a:t>
          </a:r>
          <a:r>
            <a:rPr lang="en-US" sz="1200" kern="1200" spc="40" dirty="0">
              <a:latin typeface="Trebuchet MS"/>
              <a:cs typeface="Trebuchet MS"/>
            </a:rPr>
            <a:t> </a:t>
          </a:r>
          <a:r>
            <a:rPr lang="en-US" sz="1200" kern="1200" spc="60" dirty="0">
              <a:latin typeface="Trebuchet MS"/>
              <a:cs typeface="Trebuchet MS"/>
            </a:rPr>
            <a:t>suggest</a:t>
          </a:r>
          <a:r>
            <a:rPr lang="en-US" sz="1200" kern="1200" spc="4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a</a:t>
          </a:r>
          <a:r>
            <a:rPr lang="en-US" sz="1200" kern="1200" spc="4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bio</a:t>
          </a:r>
          <a:r>
            <a:rPr lang="en-US" sz="1200" kern="1200" spc="4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according</a:t>
          </a:r>
          <a:r>
            <a:rPr lang="en-US" sz="1200" kern="1200" spc="45" dirty="0">
              <a:latin typeface="Trebuchet MS"/>
              <a:cs typeface="Trebuchet MS"/>
            </a:rPr>
            <a:t> </a:t>
          </a:r>
          <a:r>
            <a:rPr lang="en-US" sz="1200" kern="1200" spc="-25" dirty="0">
              <a:latin typeface="Trebuchet MS"/>
              <a:cs typeface="Trebuchet MS"/>
            </a:rPr>
            <a:t>to</a:t>
          </a:r>
          <a:r>
            <a:rPr lang="en-US" sz="1200" kern="1200" spc="500" dirty="0">
              <a:latin typeface="Trebuchet MS"/>
              <a:cs typeface="Trebuchet MS"/>
            </a:rPr>
            <a:t> </a:t>
          </a:r>
          <a:r>
            <a:rPr lang="en-US" sz="1200" kern="1200" spc="-25" dirty="0">
              <a:latin typeface="Trebuchet MS"/>
              <a:cs typeface="Trebuchet MS"/>
            </a:rPr>
            <a:t>their</a:t>
          </a:r>
          <a:r>
            <a:rPr lang="en-US" sz="1200" kern="1200" spc="-50" dirty="0">
              <a:latin typeface="Trebuchet MS"/>
              <a:cs typeface="Trebuchet MS"/>
            </a:rPr>
            <a:t> </a:t>
          </a:r>
          <a:r>
            <a:rPr lang="en-US" sz="1200" kern="1200" spc="-10" dirty="0">
              <a:latin typeface="Trebuchet MS"/>
              <a:cs typeface="Trebuchet MS"/>
            </a:rPr>
            <a:t>personalities.</a:t>
          </a:r>
          <a:endParaRPr lang="en-US" sz="1200" kern="1200" dirty="0"/>
        </a:p>
      </dsp:txBody>
      <dsp:txXfrm>
        <a:off x="2897790" y="519667"/>
        <a:ext cx="2749446" cy="1146466"/>
      </dsp:txXfrm>
    </dsp:sp>
    <dsp:sp modelId="{1C3A61BE-30DD-4397-B11F-3501CD1AB8D0}">
      <dsp:nvSpPr>
        <dsp:cNvPr id="0" name=""/>
        <dsp:cNvSpPr/>
      </dsp:nvSpPr>
      <dsp:spPr>
        <a:xfrm>
          <a:off x="5975095" y="1267"/>
          <a:ext cx="2629965" cy="518400"/>
        </a:xfrm>
        <a:prstGeom prst="rect">
          <a:avLst/>
        </a:prstGeom>
        <a:solidFill>
          <a:srgbClr val="FDC816"/>
        </a:solidFill>
        <a:ln w="12700"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60" dirty="0">
              <a:solidFill>
                <a:schemeClr val="tx1"/>
              </a:solidFill>
              <a:latin typeface="Trebuchet MS"/>
              <a:cs typeface="Trebuchet MS"/>
            </a:rPr>
            <a:t>Bumble</a:t>
          </a:r>
          <a:r>
            <a:rPr lang="en-US" sz="1600" b="1" kern="1200" spc="-75" dirty="0">
              <a:solidFill>
                <a:schemeClr val="tx1"/>
              </a:solidFill>
              <a:latin typeface="Trebuchet MS"/>
              <a:cs typeface="Trebuchet MS"/>
            </a:rPr>
            <a:t> </a:t>
          </a:r>
          <a:r>
            <a:rPr lang="en-US" sz="1600" b="1" kern="1200" spc="-20" dirty="0">
              <a:solidFill>
                <a:schemeClr val="tx1"/>
              </a:solidFill>
              <a:latin typeface="Trebuchet MS"/>
              <a:cs typeface="Trebuchet MS"/>
            </a:rPr>
            <a:t>Buzz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75095" y="1267"/>
        <a:ext cx="2629965" cy="518400"/>
      </dsp:txXfrm>
    </dsp:sp>
    <dsp:sp modelId="{77421CDA-1D61-4F9A-8FB2-8DFB470358B1}">
      <dsp:nvSpPr>
        <dsp:cNvPr id="0" name=""/>
        <dsp:cNvSpPr/>
      </dsp:nvSpPr>
      <dsp:spPr>
        <a:xfrm>
          <a:off x="5982074" y="519667"/>
          <a:ext cx="2616007" cy="1146466"/>
        </a:xfrm>
        <a:prstGeom prst="rect">
          <a:avLst/>
        </a:prstGeom>
        <a:gradFill rotWithShape="0">
          <a:gsLst>
            <a:gs pos="77000">
              <a:srgbClr val="EAEA97"/>
            </a:gs>
            <a:gs pos="54000">
              <a:schemeClr val="bg1"/>
            </a:gs>
          </a:gsLst>
          <a:lin ang="5400000" scaled="1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spc="50" dirty="0">
              <a:latin typeface="Trebuchet MS"/>
              <a:cs typeface="Trebuchet MS"/>
            </a:rPr>
            <a:t>Users</a:t>
          </a:r>
          <a:r>
            <a:rPr lang="en-US" sz="1200" kern="1200" spc="-65" dirty="0">
              <a:latin typeface="Trebuchet MS"/>
              <a:cs typeface="Trebuchet MS"/>
            </a:rPr>
            <a:t> </a:t>
          </a:r>
          <a:r>
            <a:rPr lang="en-US" sz="1200" kern="1200" spc="-20" dirty="0">
              <a:latin typeface="Trebuchet MS"/>
              <a:cs typeface="Trebuchet MS"/>
            </a:rPr>
            <a:t>will</a:t>
          </a:r>
          <a:r>
            <a:rPr lang="en-US" sz="1200" kern="1200" spc="-65" dirty="0">
              <a:latin typeface="Trebuchet MS"/>
              <a:cs typeface="Trebuchet MS"/>
            </a:rPr>
            <a:t> </a:t>
          </a:r>
          <a:r>
            <a:rPr lang="en-US" sz="1200" kern="1200" spc="50" dirty="0">
              <a:latin typeface="Trebuchet MS"/>
              <a:cs typeface="Trebuchet MS"/>
            </a:rPr>
            <a:t>be</a:t>
          </a:r>
          <a:r>
            <a:rPr lang="en-US" sz="1200" kern="1200" spc="-35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able</a:t>
          </a:r>
          <a:r>
            <a:rPr lang="en-US" sz="1200" kern="1200" spc="-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to</a:t>
          </a:r>
          <a:r>
            <a:rPr lang="en-US" sz="1200" kern="1200" spc="-35" dirty="0">
              <a:latin typeface="Trebuchet MS"/>
              <a:cs typeface="Trebuchet MS"/>
            </a:rPr>
            <a:t> text</a:t>
          </a:r>
          <a:r>
            <a:rPr lang="en-US" sz="1200" kern="1200" spc="-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the</a:t>
          </a:r>
          <a:r>
            <a:rPr lang="en-US" sz="1200" kern="1200" spc="-35" dirty="0">
              <a:latin typeface="Trebuchet MS"/>
              <a:cs typeface="Trebuchet MS"/>
            </a:rPr>
            <a:t> </a:t>
          </a:r>
          <a:r>
            <a:rPr lang="en-US" sz="1200" kern="1200" spc="-10" dirty="0">
              <a:latin typeface="Trebuchet MS"/>
              <a:cs typeface="Trebuchet MS"/>
            </a:rPr>
            <a:t>profiles </a:t>
          </a:r>
          <a:r>
            <a:rPr lang="en-US" sz="1200" kern="1200" dirty="0">
              <a:latin typeface="Trebuchet MS"/>
              <a:cs typeface="Trebuchet MS"/>
            </a:rPr>
            <a:t>they</a:t>
          </a:r>
          <a:r>
            <a:rPr lang="en-US" sz="1200" kern="1200" spc="-5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swipe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right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spc="50" dirty="0">
              <a:latin typeface="Trebuchet MS"/>
              <a:cs typeface="Trebuchet MS"/>
            </a:rPr>
            <a:t>on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before</a:t>
          </a:r>
          <a:r>
            <a:rPr lang="en-US" sz="1200" kern="1200" spc="30" dirty="0">
              <a:latin typeface="Trebuchet MS"/>
              <a:cs typeface="Trebuchet MS"/>
            </a:rPr>
            <a:t> </a:t>
          </a:r>
          <a:r>
            <a:rPr lang="en-US" sz="1200" kern="1200" dirty="0">
              <a:latin typeface="Trebuchet MS"/>
              <a:cs typeface="Trebuchet MS"/>
            </a:rPr>
            <a:t>matching</a:t>
          </a:r>
          <a:r>
            <a:rPr lang="en-US" sz="1200" kern="1200" spc="35" dirty="0">
              <a:latin typeface="Trebuchet MS"/>
              <a:cs typeface="Trebuchet MS"/>
            </a:rPr>
            <a:t> </a:t>
          </a:r>
          <a:r>
            <a:rPr lang="en-US" sz="1200" kern="1200" spc="-25" dirty="0">
              <a:latin typeface="Trebuchet MS"/>
              <a:cs typeface="Trebuchet MS"/>
            </a:rPr>
            <a:t>for </a:t>
          </a:r>
          <a:r>
            <a:rPr lang="en-US" sz="1200" kern="1200" spc="10" dirty="0">
              <a:latin typeface="Trebuchet MS"/>
              <a:cs typeface="Trebuchet MS"/>
            </a:rPr>
            <a:t>bumble</a:t>
          </a:r>
          <a:r>
            <a:rPr lang="en-US" sz="1200" kern="1200" spc="175" dirty="0">
              <a:latin typeface="Trebuchet MS"/>
              <a:cs typeface="Trebuchet MS"/>
            </a:rPr>
            <a:t> </a:t>
          </a:r>
          <a:r>
            <a:rPr lang="en-US" sz="1200" kern="1200" spc="-10" dirty="0">
              <a:latin typeface="Trebuchet MS"/>
              <a:cs typeface="Trebuchet MS"/>
            </a:rPr>
            <a:t>tokens.</a:t>
          </a:r>
          <a:endParaRPr lang="en-US" sz="1200" kern="1200" dirty="0"/>
        </a:p>
      </dsp:txBody>
      <dsp:txXfrm>
        <a:off x="5982074" y="519667"/>
        <a:ext cx="2616007" cy="1146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61249-D4DA-429C-B05B-7361770B6AD1}">
      <dsp:nvSpPr>
        <dsp:cNvPr id="0" name=""/>
        <dsp:cNvSpPr/>
      </dsp:nvSpPr>
      <dsp:spPr>
        <a:xfrm>
          <a:off x="212947" y="0"/>
          <a:ext cx="2630553" cy="9814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spc="60" dirty="0">
              <a:latin typeface="Trebuchet MS"/>
              <a:cs typeface="Trebuchet MS"/>
            </a:rPr>
            <a:t>Bumble</a:t>
          </a:r>
          <a:r>
            <a:rPr lang="en-US" sz="1300" b="1" kern="1200" spc="-55" dirty="0">
              <a:latin typeface="Trebuchet MS"/>
              <a:cs typeface="Trebuchet MS"/>
            </a:rPr>
            <a:t> </a:t>
          </a:r>
          <a:r>
            <a:rPr lang="en-US" sz="1300" b="1" kern="1200" spc="65" dirty="0">
              <a:latin typeface="Trebuchet MS"/>
              <a:cs typeface="Trebuchet MS"/>
            </a:rPr>
            <a:t>Smash</a:t>
          </a:r>
          <a:r>
            <a:rPr lang="en-US" sz="1300" b="1" kern="1200" spc="-5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is</a:t>
          </a:r>
          <a:r>
            <a:rPr lang="en-US" sz="1300" kern="1200" spc="-3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the</a:t>
          </a:r>
          <a:r>
            <a:rPr lang="en-US" sz="1300" kern="1200" spc="-35" dirty="0">
              <a:latin typeface="Trebuchet MS"/>
              <a:cs typeface="Trebuchet MS"/>
            </a:rPr>
            <a:t> </a:t>
          </a:r>
          <a:r>
            <a:rPr lang="en-US" sz="1300" kern="1200" spc="50" dirty="0">
              <a:latin typeface="Trebuchet MS"/>
              <a:cs typeface="Trebuchet MS"/>
            </a:rPr>
            <a:t>new</a:t>
          </a:r>
          <a:r>
            <a:rPr lang="en-US" sz="1300" kern="1200" spc="-11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way</a:t>
          </a:r>
          <a:r>
            <a:rPr lang="en-US" sz="1300" kern="1200" spc="-7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people</a:t>
          </a:r>
          <a:r>
            <a:rPr lang="en-US" sz="1300" kern="1200" spc="-5" dirty="0">
              <a:latin typeface="Trebuchet MS"/>
              <a:cs typeface="Trebuchet MS"/>
            </a:rPr>
            <a:t> </a:t>
          </a:r>
          <a:r>
            <a:rPr lang="en-US" sz="1300" kern="1200" spc="-30" dirty="0">
              <a:latin typeface="Trebuchet MS"/>
              <a:cs typeface="Trebuchet MS"/>
            </a:rPr>
            <a:t>will</a:t>
          </a:r>
          <a:r>
            <a:rPr lang="en-US" sz="1300" kern="1200" spc="-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swipe</a:t>
          </a:r>
          <a:r>
            <a:rPr lang="en-US" sz="1300" kern="1200" spc="40" dirty="0">
              <a:latin typeface="Trebuchet MS"/>
              <a:cs typeface="Trebuchet MS"/>
            </a:rPr>
            <a:t> </a:t>
          </a:r>
          <a:r>
            <a:rPr lang="en-US" sz="1300" kern="1200" spc="55" dirty="0">
              <a:latin typeface="Trebuchet MS"/>
              <a:cs typeface="Trebuchet MS"/>
            </a:rPr>
            <a:t>on</a:t>
          </a:r>
          <a:r>
            <a:rPr lang="en-US" sz="1300" kern="1200" spc="4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the</a:t>
          </a:r>
          <a:r>
            <a:rPr lang="en-US" sz="1300" kern="1200" spc="45" dirty="0">
              <a:latin typeface="Trebuchet MS"/>
              <a:cs typeface="Trebuchet MS"/>
            </a:rPr>
            <a:t> </a:t>
          </a:r>
          <a:r>
            <a:rPr lang="en-US" sz="1300" kern="1200" spc="-10" dirty="0">
              <a:latin typeface="Trebuchet MS"/>
              <a:cs typeface="Trebuchet MS"/>
            </a:rPr>
            <a:t>profiles </a:t>
          </a:r>
          <a:r>
            <a:rPr lang="en-US" sz="1300" kern="1200" dirty="0">
              <a:latin typeface="Trebuchet MS"/>
              <a:cs typeface="Trebuchet MS"/>
            </a:rPr>
            <a:t>they</a:t>
          </a:r>
          <a:r>
            <a:rPr lang="en-US" sz="1300" kern="1200" spc="-10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want</a:t>
          </a:r>
          <a:r>
            <a:rPr lang="en-US" sz="1300" kern="1200" spc="-1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to</a:t>
          </a:r>
          <a:r>
            <a:rPr lang="en-US" sz="1300" kern="1200" spc="-1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match</a:t>
          </a:r>
          <a:r>
            <a:rPr lang="en-US" sz="1300" kern="1200" spc="-55" dirty="0">
              <a:latin typeface="Trebuchet MS"/>
              <a:cs typeface="Trebuchet MS"/>
            </a:rPr>
            <a:t> </a:t>
          </a:r>
          <a:r>
            <a:rPr lang="en-US" sz="1300" kern="1200" spc="-10" dirty="0">
              <a:latin typeface="Trebuchet MS"/>
              <a:cs typeface="Trebuchet MS"/>
            </a:rPr>
            <a:t>with.</a:t>
          </a:r>
          <a:endParaRPr lang="en-US" sz="1300" kern="1200" dirty="0"/>
        </a:p>
      </dsp:txBody>
      <dsp:txXfrm>
        <a:off x="241692" y="28745"/>
        <a:ext cx="2573063" cy="923941"/>
      </dsp:txXfrm>
    </dsp:sp>
    <dsp:sp modelId="{8B0C99B3-2E8A-4321-A700-9BA9DF66733C}">
      <dsp:nvSpPr>
        <dsp:cNvPr id="0" name=""/>
        <dsp:cNvSpPr/>
      </dsp:nvSpPr>
      <dsp:spPr>
        <a:xfrm rot="5400000">
          <a:off x="1411582" y="991070"/>
          <a:ext cx="368036" cy="441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8000">
              <a:srgbClr val="FDC816"/>
            </a:gs>
            <a:gs pos="69000">
              <a:srgbClr val="FEE48B"/>
            </a:gs>
            <a:gs pos="100000">
              <a:schemeClr val="bg1"/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 rot="-5400000">
        <a:off x="1463108" y="1027874"/>
        <a:ext cx="264986" cy="257625"/>
      </dsp:txXfrm>
    </dsp:sp>
    <dsp:sp modelId="{11D6993F-B07B-4B54-8245-426BB8A4C15B}">
      <dsp:nvSpPr>
        <dsp:cNvPr id="0" name=""/>
        <dsp:cNvSpPr/>
      </dsp:nvSpPr>
      <dsp:spPr>
        <a:xfrm>
          <a:off x="212947" y="1472147"/>
          <a:ext cx="2630553" cy="9814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55" dirty="0">
              <a:latin typeface="Trebuchet MS"/>
              <a:cs typeface="Trebuchet MS"/>
            </a:rPr>
            <a:t>User</a:t>
          </a:r>
          <a:r>
            <a:rPr lang="en-US" sz="1300" kern="1200" spc="-85" dirty="0">
              <a:latin typeface="Trebuchet MS"/>
              <a:cs typeface="Trebuchet MS"/>
            </a:rPr>
            <a:t> </a:t>
          </a:r>
          <a:r>
            <a:rPr lang="en-US" sz="1300" kern="1200" spc="-30" dirty="0">
              <a:latin typeface="Trebuchet MS"/>
              <a:cs typeface="Trebuchet MS"/>
            </a:rPr>
            <a:t>will</a:t>
          </a:r>
          <a:r>
            <a:rPr lang="en-US" sz="1300" kern="1200" spc="-45" dirty="0">
              <a:latin typeface="Trebuchet MS"/>
              <a:cs typeface="Trebuchet MS"/>
            </a:rPr>
            <a:t> </a:t>
          </a:r>
          <a:r>
            <a:rPr lang="en-US" sz="1300" kern="1200" spc="55" dirty="0">
              <a:latin typeface="Trebuchet MS"/>
              <a:cs typeface="Trebuchet MS"/>
            </a:rPr>
            <a:t>be</a:t>
          </a:r>
          <a:r>
            <a:rPr lang="en-US" sz="1300" kern="1200" spc="-5" dirty="0">
              <a:latin typeface="Trebuchet MS"/>
              <a:cs typeface="Trebuchet MS"/>
            </a:rPr>
            <a:t> </a:t>
          </a:r>
          <a:r>
            <a:rPr lang="en-US" sz="1300" b="1" kern="1200" dirty="0">
              <a:latin typeface="Trebuchet MS"/>
              <a:cs typeface="Trebuchet MS"/>
            </a:rPr>
            <a:t>shown</a:t>
          </a:r>
          <a:r>
            <a:rPr lang="en-US" sz="1300" b="1" kern="1200" spc="-20" dirty="0">
              <a:latin typeface="Trebuchet MS"/>
              <a:cs typeface="Trebuchet MS"/>
            </a:rPr>
            <a:t> </a:t>
          </a:r>
          <a:r>
            <a:rPr lang="en-US" sz="1300" b="1" kern="1200" dirty="0">
              <a:latin typeface="Trebuchet MS"/>
              <a:cs typeface="Trebuchet MS"/>
            </a:rPr>
            <a:t>two</a:t>
          </a:r>
          <a:r>
            <a:rPr lang="en-US" sz="1300" b="1" kern="1200" spc="-25" dirty="0">
              <a:latin typeface="Trebuchet MS"/>
              <a:cs typeface="Trebuchet MS"/>
            </a:rPr>
            <a:t> </a:t>
          </a:r>
          <a:r>
            <a:rPr lang="en-US" sz="1300" b="1" kern="1200" spc="-10" dirty="0">
              <a:latin typeface="Trebuchet MS"/>
              <a:cs typeface="Trebuchet MS"/>
            </a:rPr>
            <a:t>profiles </a:t>
          </a:r>
          <a:r>
            <a:rPr lang="en-US" sz="1300" b="1" kern="1200" dirty="0">
              <a:latin typeface="Trebuchet MS"/>
              <a:cs typeface="Trebuchet MS"/>
            </a:rPr>
            <a:t>simultaneously</a:t>
          </a:r>
          <a:r>
            <a:rPr lang="en-US" sz="1300" b="1" kern="1200" spc="13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and</a:t>
          </a:r>
          <a:r>
            <a:rPr lang="en-US" sz="1300" kern="1200" spc="80" dirty="0">
              <a:latin typeface="Trebuchet MS"/>
              <a:cs typeface="Trebuchet MS"/>
            </a:rPr>
            <a:t> </a:t>
          </a:r>
          <a:r>
            <a:rPr lang="en-US" sz="1300" kern="1200" spc="-30" dirty="0">
              <a:latin typeface="Trebuchet MS"/>
              <a:cs typeface="Trebuchet MS"/>
            </a:rPr>
            <a:t>will</a:t>
          </a:r>
          <a:r>
            <a:rPr lang="en-US" sz="1300" kern="1200" spc="8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swipe</a:t>
          </a:r>
          <a:r>
            <a:rPr lang="en-US" sz="1300" kern="1200" spc="140" dirty="0">
              <a:latin typeface="Trebuchet MS"/>
              <a:cs typeface="Trebuchet MS"/>
            </a:rPr>
            <a:t> </a:t>
          </a:r>
          <a:r>
            <a:rPr lang="en-US" sz="1300" kern="1200" spc="-10" dirty="0">
              <a:latin typeface="Trebuchet MS"/>
              <a:cs typeface="Trebuchet MS"/>
            </a:rPr>
            <a:t>right </a:t>
          </a:r>
          <a:r>
            <a:rPr lang="en-US" sz="1300" kern="1200" spc="55" dirty="0">
              <a:latin typeface="Trebuchet MS"/>
              <a:cs typeface="Trebuchet MS"/>
            </a:rPr>
            <a:t>on</a:t>
          </a:r>
          <a:r>
            <a:rPr lang="en-US" sz="1300" kern="1200" spc="-4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the</a:t>
          </a:r>
          <a:r>
            <a:rPr lang="en-US" sz="1300" kern="1200" spc="-40" dirty="0">
              <a:latin typeface="Trebuchet MS"/>
              <a:cs typeface="Trebuchet MS"/>
            </a:rPr>
            <a:t> </a:t>
          </a:r>
          <a:r>
            <a:rPr lang="en-US" sz="1300" kern="1200" spc="-20" dirty="0">
              <a:latin typeface="Trebuchet MS"/>
              <a:cs typeface="Trebuchet MS"/>
            </a:rPr>
            <a:t>profile</a:t>
          </a:r>
          <a:r>
            <a:rPr lang="en-US" sz="1300" kern="1200" spc="-4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they</a:t>
          </a:r>
          <a:r>
            <a:rPr lang="en-US" sz="1300" kern="1200" spc="-114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want</a:t>
          </a:r>
          <a:r>
            <a:rPr lang="en-US" sz="1300" kern="1200" spc="-40" dirty="0">
              <a:latin typeface="Trebuchet MS"/>
              <a:cs typeface="Trebuchet MS"/>
            </a:rPr>
            <a:t> </a:t>
          </a:r>
          <a:r>
            <a:rPr lang="en-US" sz="1300" kern="1200" spc="-20" dirty="0">
              <a:latin typeface="Trebuchet MS"/>
              <a:cs typeface="Trebuchet MS"/>
            </a:rPr>
            <a:t>to</a:t>
          </a:r>
          <a:r>
            <a:rPr lang="en-US" sz="1300" kern="1200" spc="-7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vibe</a:t>
          </a:r>
          <a:r>
            <a:rPr lang="en-US" sz="1300" kern="1200" spc="-80" dirty="0">
              <a:latin typeface="Trebuchet MS"/>
              <a:cs typeface="Trebuchet MS"/>
            </a:rPr>
            <a:t> </a:t>
          </a:r>
          <a:r>
            <a:rPr lang="en-US" sz="1300" kern="1200" spc="-25" dirty="0">
              <a:latin typeface="Trebuchet MS"/>
              <a:cs typeface="Trebuchet MS"/>
            </a:rPr>
            <a:t>with.</a:t>
          </a:r>
          <a:endParaRPr lang="en-US" sz="1300" kern="1200" dirty="0"/>
        </a:p>
      </dsp:txBody>
      <dsp:txXfrm>
        <a:off x="241692" y="1500892"/>
        <a:ext cx="2573063" cy="923941"/>
      </dsp:txXfrm>
    </dsp:sp>
    <dsp:sp modelId="{0697663B-7DB7-4961-95C8-F16454BD48BC}">
      <dsp:nvSpPr>
        <dsp:cNvPr id="0" name=""/>
        <dsp:cNvSpPr/>
      </dsp:nvSpPr>
      <dsp:spPr>
        <a:xfrm rot="5400000">
          <a:off x="1344206" y="2478115"/>
          <a:ext cx="368036" cy="441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69000">
              <a:srgbClr val="FEE48B"/>
            </a:gs>
            <a:gs pos="0">
              <a:srgbClr val="FDC816"/>
            </a:gs>
            <a:gs pos="100000">
              <a:schemeClr val="bg1"/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395732" y="2514919"/>
        <a:ext cx="264986" cy="257625"/>
      </dsp:txXfrm>
    </dsp:sp>
    <dsp:sp modelId="{7F3B0BED-5EC2-4B78-A77F-D97B4A2E7ECF}">
      <dsp:nvSpPr>
        <dsp:cNvPr id="0" name=""/>
        <dsp:cNvSpPr/>
      </dsp:nvSpPr>
      <dsp:spPr>
        <a:xfrm>
          <a:off x="212947" y="2944295"/>
          <a:ext cx="2630553" cy="9814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spc="55" dirty="0">
              <a:latin typeface="Trebuchet MS"/>
              <a:cs typeface="Trebuchet MS"/>
            </a:rPr>
            <a:t>User</a:t>
          </a:r>
          <a:r>
            <a:rPr lang="en-US" sz="1300" kern="1200" spc="-105" dirty="0">
              <a:latin typeface="Trebuchet MS"/>
              <a:cs typeface="Trebuchet MS"/>
            </a:rPr>
            <a:t> </a:t>
          </a:r>
          <a:r>
            <a:rPr lang="en-US" sz="1300" kern="1200" spc="-30" dirty="0">
              <a:latin typeface="Trebuchet MS"/>
              <a:cs typeface="Trebuchet MS"/>
            </a:rPr>
            <a:t>will</a:t>
          </a:r>
          <a:r>
            <a:rPr lang="en-US" sz="1300" kern="1200" spc="-7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have</a:t>
          </a:r>
          <a:r>
            <a:rPr lang="en-US" sz="1300" kern="1200" spc="-3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the</a:t>
          </a:r>
          <a:r>
            <a:rPr lang="en-US" sz="1300" kern="1200" spc="-3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option</a:t>
          </a:r>
          <a:r>
            <a:rPr lang="en-US" sz="1300" kern="1200" spc="-3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to</a:t>
          </a:r>
          <a:r>
            <a:rPr lang="en-US" sz="1300" kern="1200" spc="-30" dirty="0">
              <a:latin typeface="Trebuchet MS"/>
              <a:cs typeface="Trebuchet MS"/>
            </a:rPr>
            <a:t> </a:t>
          </a:r>
          <a:r>
            <a:rPr lang="en-US" sz="1300" kern="1200" spc="-10" dirty="0">
              <a:latin typeface="Trebuchet MS"/>
              <a:cs typeface="Trebuchet MS"/>
            </a:rPr>
            <a:t>swipe right</a:t>
          </a:r>
          <a:r>
            <a:rPr lang="en-US" sz="1300" kern="1200" spc="-20" dirty="0">
              <a:latin typeface="Trebuchet MS"/>
              <a:cs typeface="Trebuchet MS"/>
            </a:rPr>
            <a:t> </a:t>
          </a:r>
          <a:r>
            <a:rPr lang="en-US" sz="1300" kern="1200" spc="55" dirty="0">
              <a:latin typeface="Trebuchet MS"/>
              <a:cs typeface="Trebuchet MS"/>
            </a:rPr>
            <a:t>on</a:t>
          </a:r>
          <a:r>
            <a:rPr lang="en-US" sz="1300" kern="1200" spc="-1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any</a:t>
          </a:r>
          <a:r>
            <a:rPr lang="en-US" sz="1300" kern="1200" spc="-6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one</a:t>
          </a:r>
          <a:r>
            <a:rPr lang="en-US" sz="1300" kern="1200" spc="-1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of</a:t>
          </a:r>
          <a:r>
            <a:rPr lang="en-US" sz="1300" kern="1200" spc="-4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the</a:t>
          </a:r>
          <a:r>
            <a:rPr lang="en-US" sz="1300" kern="1200" spc="-2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two</a:t>
          </a:r>
          <a:r>
            <a:rPr lang="en-US" sz="1300" kern="1200" spc="-15" dirty="0">
              <a:latin typeface="Trebuchet MS"/>
              <a:cs typeface="Trebuchet MS"/>
            </a:rPr>
            <a:t> </a:t>
          </a:r>
          <a:r>
            <a:rPr lang="en-US" sz="1300" kern="1200" spc="-10" dirty="0">
              <a:latin typeface="Trebuchet MS"/>
              <a:cs typeface="Trebuchet MS"/>
            </a:rPr>
            <a:t>profiles </a:t>
          </a:r>
          <a:r>
            <a:rPr lang="en-US" sz="1300" kern="1200" dirty="0">
              <a:latin typeface="Trebuchet MS"/>
              <a:cs typeface="Trebuchet MS"/>
            </a:rPr>
            <a:t>displayed</a:t>
          </a:r>
          <a:r>
            <a:rPr lang="en-US" sz="1300" kern="1200" spc="5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or</a:t>
          </a:r>
          <a:r>
            <a:rPr lang="en-US" sz="1300" kern="1200" spc="2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they</a:t>
          </a:r>
          <a:r>
            <a:rPr lang="en-US" sz="1300" kern="1200" spc="1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can</a:t>
          </a:r>
          <a:r>
            <a:rPr lang="en-US" sz="1300" kern="1200" spc="55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swipe</a:t>
          </a:r>
          <a:r>
            <a:rPr lang="en-US" sz="1300" kern="1200" spc="55" dirty="0">
              <a:latin typeface="Trebuchet MS"/>
              <a:cs typeface="Trebuchet MS"/>
            </a:rPr>
            <a:t> </a:t>
          </a:r>
          <a:r>
            <a:rPr lang="en-US" sz="1300" kern="1200" spc="-40" dirty="0">
              <a:latin typeface="Trebuchet MS"/>
              <a:cs typeface="Trebuchet MS"/>
            </a:rPr>
            <a:t>left</a:t>
          </a:r>
          <a:r>
            <a:rPr lang="en-US" sz="1300" kern="1200" spc="55" dirty="0">
              <a:latin typeface="Trebuchet MS"/>
              <a:cs typeface="Trebuchet MS"/>
            </a:rPr>
            <a:t> </a:t>
          </a:r>
          <a:r>
            <a:rPr lang="en-US" sz="1300" kern="1200" spc="-25" dirty="0">
              <a:latin typeface="Trebuchet MS"/>
              <a:cs typeface="Trebuchet MS"/>
            </a:rPr>
            <a:t>to </a:t>
          </a:r>
          <a:r>
            <a:rPr lang="en-US" sz="1300" kern="1200" spc="65" dirty="0">
              <a:latin typeface="Trebuchet MS"/>
              <a:cs typeface="Trebuchet MS"/>
            </a:rPr>
            <a:t>see</a:t>
          </a:r>
          <a:r>
            <a:rPr lang="en-US" sz="1300" kern="1200" spc="250" dirty="0">
              <a:latin typeface="Trebuchet MS"/>
              <a:cs typeface="Trebuchet MS"/>
            </a:rPr>
            <a:t> </a:t>
          </a:r>
          <a:r>
            <a:rPr lang="en-US" sz="1300" kern="1200" dirty="0">
              <a:latin typeface="Trebuchet MS"/>
              <a:cs typeface="Trebuchet MS"/>
            </a:rPr>
            <a:t>2</a:t>
          </a:r>
          <a:r>
            <a:rPr lang="en-US" sz="1300" kern="1200" spc="-70" dirty="0">
              <a:latin typeface="Trebuchet MS"/>
              <a:cs typeface="Trebuchet MS"/>
            </a:rPr>
            <a:t> </a:t>
          </a:r>
          <a:r>
            <a:rPr lang="en-US" sz="1300" kern="1200" spc="50" dirty="0">
              <a:latin typeface="Trebuchet MS"/>
              <a:cs typeface="Trebuchet MS"/>
            </a:rPr>
            <a:t>new</a:t>
          </a:r>
          <a:r>
            <a:rPr lang="en-US" sz="1300" kern="1200" spc="-100" dirty="0">
              <a:latin typeface="Trebuchet MS"/>
              <a:cs typeface="Trebuchet MS"/>
            </a:rPr>
            <a:t> </a:t>
          </a:r>
          <a:r>
            <a:rPr lang="en-US" sz="1300" kern="1200" spc="-10" dirty="0">
              <a:latin typeface="Trebuchet MS"/>
              <a:cs typeface="Trebuchet MS"/>
            </a:rPr>
            <a:t>profiles</a:t>
          </a:r>
          <a:endParaRPr lang="en-US" sz="1300" kern="1200" dirty="0"/>
        </a:p>
      </dsp:txBody>
      <dsp:txXfrm>
        <a:off x="241692" y="2973040"/>
        <a:ext cx="2573063" cy="923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618A-B303-4FB7-8B69-CB9339754801}" type="datetimeFigureOut">
              <a:rPr lang="en-US" smtClean="0"/>
              <a:t>30-Nov-23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7FC56-28B5-40D2-90AA-CBB0AA7B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7FC56-28B5-40D2-90AA-CBB0AA7B2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30-Nov-23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1502" y="4350899"/>
            <a:ext cx="5502497" cy="7925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5974" y="117674"/>
            <a:ext cx="672000" cy="67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30-Nov-23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30-Nov-23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94640"/>
          </a:xfrm>
          <a:custGeom>
            <a:avLst/>
            <a:gdLst/>
            <a:ahLst/>
            <a:cxnLst/>
            <a:rect l="l" t="t" r="r" b="b"/>
            <a:pathLst>
              <a:path w="9144000" h="294640">
                <a:moveTo>
                  <a:pt x="9143999" y="294299"/>
                </a:moveTo>
                <a:lnTo>
                  <a:pt x="0" y="2942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94299"/>
                </a:lnTo>
                <a:close/>
              </a:path>
            </a:pathLst>
          </a:custGeom>
          <a:solidFill>
            <a:srgbClr val="FFC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94640"/>
          </a:xfrm>
          <a:custGeom>
            <a:avLst/>
            <a:gdLst/>
            <a:ahLst/>
            <a:cxnLst/>
            <a:rect l="l" t="t" r="r" b="b"/>
            <a:pathLst>
              <a:path w="9144000" h="294640">
                <a:moveTo>
                  <a:pt x="0" y="0"/>
                </a:moveTo>
                <a:lnTo>
                  <a:pt x="9143999" y="0"/>
                </a:lnTo>
                <a:lnTo>
                  <a:pt x="9143999" y="294299"/>
                </a:lnTo>
                <a:lnTo>
                  <a:pt x="0" y="294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5" y="-15126"/>
            <a:ext cx="460819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1024" y="2480099"/>
            <a:ext cx="367030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microsoft.com/office/2017/06/relationships/model3d" Target="../media/model3d1.glb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microsoft.com/office/2007/relationships/hdphoto" Target="../media/hdphoto1.wdp"/><Relationship Id="rId5" Type="http://schemas.openxmlformats.org/officeDocument/2006/relationships/image" Target="../media/image23.jp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LXWBof5q8DEDE0y2oDf5qpqZb0iYeMBXc3l-y_OmCE/edit?usp=sharing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microsoft.com/office/2017/06/relationships/model3d" Target="../media/model3d1.glb"/><Relationship Id="rId4" Type="http://schemas.openxmlformats.org/officeDocument/2006/relationships/hyperlink" Target="https://docs.google.com/spreadsheets/d/1kKYYgsCYGS4futmaQ6mbY86to8Ao0Ec41RBWWePOUcQ/edit#gi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microsoft.com/office/2017/06/relationships/model3d" Target="../media/model3d1.glb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1.jpe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microsoft.com/office/2017/06/relationships/model3d" Target="../media/model3d2.glb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hyperlink" Target="https://en.wikipedia.org/wiki/Elo_rating_system" TargetMode="Externa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://bubblemanasa.ccbp.tech/" TargetMode="External"/><Relationship Id="rId5" Type="http://schemas.openxmlformats.org/officeDocument/2006/relationships/image" Target="../media/image41.png"/><Relationship Id="rId10" Type="http://schemas.openxmlformats.org/officeDocument/2006/relationships/image" Target="../media/image26.png"/><Relationship Id="rId4" Type="http://schemas.openxmlformats.org/officeDocument/2006/relationships/image" Target="../media/image40.png"/><Relationship Id="rId9" Type="http://schemas.microsoft.com/office/2017/06/relationships/model3d" Target="../media/model3d1.glb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Red heart">
                <a:extLst>
                  <a:ext uri="{FF2B5EF4-FFF2-40B4-BE49-F238E27FC236}">
                    <a16:creationId xmlns:a16="http://schemas.microsoft.com/office/drawing/2014/main" id="{99D23A5A-CF0A-4B60-C520-DCF241E388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4297850"/>
                  </p:ext>
                </p:extLst>
              </p:nvPr>
            </p:nvGraphicFramePr>
            <p:xfrm rot="6886410">
              <a:off x="6932483" y="1318334"/>
              <a:ext cx="309005" cy="285830"/>
            </p:xfrm>
            <a:graphic>
              <a:graphicData uri="http://schemas.microsoft.com/office/drawing/2017/model3d">
                <am3d:model3d r:embed="rId2">
                  <am3d:spPr>
                    <a:xfrm rot="6886410">
                      <a:off x="0" y="0"/>
                      <a:ext cx="309005" cy="285830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76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Red heart">
                <a:extLst>
                  <a:ext uri="{FF2B5EF4-FFF2-40B4-BE49-F238E27FC236}">
                    <a16:creationId xmlns:a16="http://schemas.microsoft.com/office/drawing/2014/main" id="{99D23A5A-CF0A-4B60-C520-DCF241E388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886410">
                <a:off x="6932483" y="1318334"/>
                <a:ext cx="309005" cy="285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 descr="Red heart">
                <a:extLst>
                  <a:ext uri="{FF2B5EF4-FFF2-40B4-BE49-F238E27FC236}">
                    <a16:creationId xmlns:a16="http://schemas.microsoft.com/office/drawing/2014/main" id="{2C4B2543-CD47-B4D9-62AA-3B780D0760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4776254"/>
                  </p:ext>
                </p:extLst>
              </p:nvPr>
            </p:nvGraphicFramePr>
            <p:xfrm>
              <a:off x="5292394" y="2039599"/>
              <a:ext cx="436794" cy="4333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6794" cy="433352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1296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769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 descr="Red heart">
                <a:extLst>
                  <a:ext uri="{FF2B5EF4-FFF2-40B4-BE49-F238E27FC236}">
                    <a16:creationId xmlns:a16="http://schemas.microsoft.com/office/drawing/2014/main" id="{2C4B2543-CD47-B4D9-62AA-3B780D0760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94" y="2039599"/>
                <a:ext cx="436794" cy="433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Red heart">
                <a:extLst>
                  <a:ext uri="{FF2B5EF4-FFF2-40B4-BE49-F238E27FC236}">
                    <a16:creationId xmlns:a16="http://schemas.microsoft.com/office/drawing/2014/main" id="{E2BBC704-2FB9-8CCF-0781-EE7346F7C2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6896703"/>
                  </p:ext>
                </p:extLst>
              </p:nvPr>
            </p:nvGraphicFramePr>
            <p:xfrm rot="2179473">
              <a:off x="6801932" y="2024296"/>
              <a:ext cx="665668" cy="633170"/>
            </p:xfrm>
            <a:graphic>
              <a:graphicData uri="http://schemas.microsoft.com/office/drawing/2017/model3d">
                <am3d:model3d r:embed="rId2">
                  <am3d:spPr>
                    <a:xfrm rot="2179473">
                      <a:off x="0" y="0"/>
                      <a:ext cx="665668" cy="633170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540720" ay="-2211469" az="-32605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9129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Red heart">
                <a:extLst>
                  <a:ext uri="{FF2B5EF4-FFF2-40B4-BE49-F238E27FC236}">
                    <a16:creationId xmlns:a16="http://schemas.microsoft.com/office/drawing/2014/main" id="{E2BBC704-2FB9-8CCF-0781-EE7346F7C2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79473">
                <a:off x="6801932" y="2024296"/>
                <a:ext cx="665668" cy="633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Red heart">
                <a:extLst>
                  <a:ext uri="{FF2B5EF4-FFF2-40B4-BE49-F238E27FC236}">
                    <a16:creationId xmlns:a16="http://schemas.microsoft.com/office/drawing/2014/main" id="{3FBCAAB0-DA43-0F34-094F-C29F4C88A9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932147"/>
                  </p:ext>
                </p:extLst>
              </p:nvPr>
            </p:nvGraphicFramePr>
            <p:xfrm rot="2251527">
              <a:off x="5697830" y="913138"/>
              <a:ext cx="787884" cy="636003"/>
            </p:xfrm>
            <a:graphic>
              <a:graphicData uri="http://schemas.microsoft.com/office/drawing/2017/model3d">
                <am3d:model3d r:embed="rId2">
                  <am3d:spPr>
                    <a:xfrm rot="2251527">
                      <a:off x="0" y="0"/>
                      <a:ext cx="787884" cy="636003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3399619" ay="342802" az="516289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0346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Red heart">
                <a:extLst>
                  <a:ext uri="{FF2B5EF4-FFF2-40B4-BE49-F238E27FC236}">
                    <a16:creationId xmlns:a16="http://schemas.microsoft.com/office/drawing/2014/main" id="{3FBCAAB0-DA43-0F34-094F-C29F4C88A9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251527">
                <a:off x="5697830" y="913138"/>
                <a:ext cx="787884" cy="636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Red heart">
                <a:extLst>
                  <a:ext uri="{FF2B5EF4-FFF2-40B4-BE49-F238E27FC236}">
                    <a16:creationId xmlns:a16="http://schemas.microsoft.com/office/drawing/2014/main" id="{9D97020E-CFD6-445A-B1F1-AD5AAC585A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4573197"/>
                  </p:ext>
                </p:extLst>
              </p:nvPr>
            </p:nvGraphicFramePr>
            <p:xfrm>
              <a:off x="8194672" y="2767311"/>
              <a:ext cx="766658" cy="7347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66658" cy="734714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8986459" ay="1976344" az="974531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0860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Red heart">
                <a:extLst>
                  <a:ext uri="{FF2B5EF4-FFF2-40B4-BE49-F238E27FC236}">
                    <a16:creationId xmlns:a16="http://schemas.microsoft.com/office/drawing/2014/main" id="{9D97020E-CFD6-445A-B1F1-AD5AAC585A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4672" y="2767311"/>
                <a:ext cx="766658" cy="734714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object 5">
            <a:extLst>
              <a:ext uri="{FF2B5EF4-FFF2-40B4-BE49-F238E27FC236}">
                <a16:creationId xmlns:a16="http://schemas.microsoft.com/office/drawing/2014/main" id="{7E28DD33-EBFC-B8F6-ED07-4526F1793F6B}"/>
              </a:ext>
            </a:extLst>
          </p:cNvPr>
          <p:cNvPicPr/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142" b="89050" l="7955" r="43864">
                        <a14:foregroundMark x1="14545" y1="27836" x2="14545" y2="27836"/>
                        <a14:foregroundMark x1="13977" y1="28496" x2="25341" y2="27704"/>
                        <a14:foregroundMark x1="25341" y1="27704" x2="32159" y2="30871"/>
                        <a14:foregroundMark x1="13864" y1="27045" x2="26136" y2="24274"/>
                        <a14:foregroundMark x1="26136" y1="24274" x2="37273" y2="25462"/>
                        <a14:foregroundMark x1="14545" y1="86675" x2="25795" y2="89050"/>
                        <a14:foregroundMark x1="25795" y1="89050" x2="39318" y2="86544"/>
                      </a14:backgroundRemoval>
                    </a14:imgEffect>
                  </a14:imgLayer>
                </a14:imgProps>
              </a:ext>
            </a:extLst>
          </a:blip>
          <a:srcRect l="3462" t="19772" r="51542" b="4340"/>
          <a:stretch/>
        </p:blipFill>
        <p:spPr>
          <a:xfrm rot="21264044">
            <a:off x="-39970" y="490297"/>
            <a:ext cx="1981200" cy="2878012"/>
          </a:xfrm>
          <a:prstGeom prst="roundRect">
            <a:avLst>
              <a:gd name="adj" fmla="val 13149"/>
            </a:avLst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1101" lon="8715486" rev="515829"/>
            </a:camera>
            <a:lightRig rig="threePt" dir="t"/>
          </a:scene3d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0931" y="1119810"/>
            <a:ext cx="318960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900" spc="-10" dirty="0"/>
              <a:t>bumble </a:t>
            </a:r>
            <a:r>
              <a:rPr sz="6900" spc="-10" dirty="0">
                <a:solidFill>
                  <a:srgbClr val="000000"/>
                </a:solidFill>
              </a:rPr>
              <a:t>SMASH</a:t>
            </a:r>
            <a:endParaRPr sz="6900" dirty="0"/>
          </a:p>
        </p:txBody>
      </p:sp>
      <p:sp>
        <p:nvSpPr>
          <p:cNvPr id="4" name="object 4"/>
          <p:cNvSpPr txBox="1"/>
          <p:nvPr/>
        </p:nvSpPr>
        <p:spPr>
          <a:xfrm>
            <a:off x="7548550" y="170888"/>
            <a:ext cx="3009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0" dirty="0">
                <a:latin typeface="Arial"/>
                <a:cs typeface="Arial"/>
              </a:rPr>
              <a:t>x</a:t>
            </a:r>
            <a:endParaRPr sz="390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236B2-3C6D-3D06-E78C-FFA5205B7B06}"/>
              </a:ext>
            </a:extLst>
          </p:cNvPr>
          <p:cNvSpPr/>
          <p:nvPr/>
        </p:nvSpPr>
        <p:spPr>
          <a:xfrm>
            <a:off x="7467600" y="70026"/>
            <a:ext cx="1676400" cy="1311076"/>
          </a:xfrm>
          <a:prstGeom prst="rect">
            <a:avLst/>
          </a:prstGeom>
          <a:solidFill>
            <a:srgbClr val="FDC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274A9-8D6E-9F13-86AA-3A9639DB5B2A}"/>
              </a:ext>
            </a:extLst>
          </p:cNvPr>
          <p:cNvSpPr/>
          <p:nvPr/>
        </p:nvSpPr>
        <p:spPr>
          <a:xfrm>
            <a:off x="9088" y="3931488"/>
            <a:ext cx="3962400" cy="1229422"/>
          </a:xfrm>
          <a:prstGeom prst="rect">
            <a:avLst/>
          </a:prstGeom>
          <a:solidFill>
            <a:srgbClr val="FDC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15CCE-7FDD-16D8-1C1A-E49C00F198CA}"/>
              </a:ext>
            </a:extLst>
          </p:cNvPr>
          <p:cNvSpPr txBox="1"/>
          <p:nvPr/>
        </p:nvSpPr>
        <p:spPr>
          <a:xfrm>
            <a:off x="228600" y="4639482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Name : Banoth Manasa chandra</a:t>
            </a:r>
          </a:p>
          <a:p>
            <a:r>
              <a:rPr lang="en-US" sz="1100" b="1" dirty="0"/>
              <a:t>IIT GUWAHATI</a:t>
            </a: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332D3FFB-1510-FF79-28D9-AAF658782559}"/>
              </a:ext>
            </a:extLst>
          </p:cNvPr>
          <p:cNvPicPr/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142" b="89050" l="7955" r="43864">
                        <a14:foregroundMark x1="14545" y1="27836" x2="14545" y2="27836"/>
                        <a14:foregroundMark x1="13977" y1="28496" x2="25341" y2="27704"/>
                        <a14:foregroundMark x1="25341" y1="27704" x2="32159" y2="30871"/>
                        <a14:foregroundMark x1="13864" y1="27045" x2="26136" y2="24274"/>
                        <a14:foregroundMark x1="26136" y1="24274" x2="37273" y2="25462"/>
                        <a14:foregroundMark x1="14545" y1="86675" x2="25795" y2="89050"/>
                        <a14:foregroundMark x1="25795" y1="89050" x2="39318" y2="86544"/>
                      </a14:backgroundRemoval>
                    </a14:imgEffect>
                  </a14:imgLayer>
                </a14:imgProps>
              </a:ext>
            </a:extLst>
          </a:blip>
          <a:srcRect l="3462" t="19772" r="51542" b="4340"/>
          <a:stretch/>
        </p:blipFill>
        <p:spPr>
          <a:xfrm rot="549485">
            <a:off x="1874376" y="480768"/>
            <a:ext cx="1981200" cy="2878012"/>
          </a:xfrm>
          <a:prstGeom prst="roundRect">
            <a:avLst>
              <a:gd name="adj" fmla="val 13149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192D8A1F-36B4-E2B2-BBF7-506836AE30CE}"/>
              </a:ext>
            </a:extLst>
          </p:cNvPr>
          <p:cNvPicPr/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142" b="89050" l="7955" r="43864">
                        <a14:foregroundMark x1="14545" y1="27836" x2="14545" y2="27836"/>
                        <a14:foregroundMark x1="13977" y1="28496" x2="25341" y2="27704"/>
                        <a14:foregroundMark x1="25341" y1="27704" x2="32159" y2="30871"/>
                        <a14:foregroundMark x1="13864" y1="27045" x2="26136" y2="24274"/>
                        <a14:foregroundMark x1="26136" y1="24274" x2="37273" y2="25462"/>
                        <a14:foregroundMark x1="14545" y1="86675" x2="25795" y2="89050"/>
                        <a14:foregroundMark x1="25795" y1="89050" x2="39318" y2="86544"/>
                      </a14:backgroundRemoval>
                    </a14:imgEffect>
                  </a14:imgLayer>
                </a14:imgProps>
              </a:ext>
            </a:extLst>
          </a:blip>
          <a:srcRect l="3462" t="19772" r="51542" b="4340"/>
          <a:stretch/>
        </p:blipFill>
        <p:spPr>
          <a:xfrm>
            <a:off x="949328" y="1530397"/>
            <a:ext cx="1981200" cy="2878012"/>
          </a:xfrm>
          <a:prstGeom prst="roundRect">
            <a:avLst>
              <a:gd name="adj" fmla="val 1314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object 5">
            <a:extLst>
              <a:ext uri="{FF2B5EF4-FFF2-40B4-BE49-F238E27FC236}">
                <a16:creationId xmlns:a16="http://schemas.microsoft.com/office/drawing/2014/main" id="{2A8816D2-F6EF-43AD-84F0-CECAB1BFBD91}"/>
              </a:ext>
            </a:extLst>
          </p:cNvPr>
          <p:cNvPicPr/>
          <p:nvPr/>
        </p:nvPicPr>
        <p:blipFill rotWithShape="1">
          <a:blip r:embed="rId10" cstate="print"/>
          <a:srcRect l="15846" t="42895" r="76269" b="48934"/>
          <a:stretch/>
        </p:blipFill>
        <p:spPr>
          <a:xfrm>
            <a:off x="1487184" y="2360812"/>
            <a:ext cx="341576" cy="35969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01F41BC7-B525-D52D-5EE3-C9A8777936C2}"/>
              </a:ext>
            </a:extLst>
          </p:cNvPr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145" b="91161" l="10000" r="91250">
                        <a14:foregroundMark x1="83061" y1="47629" x2="84110" y2="45515"/>
                        <a14:foregroundMark x1="88295" y1="18206" x2="86370" y2="12157"/>
                        <a14:foregroundMark x1="81364" y1="5277" x2="80963" y2="5381"/>
                        <a14:foregroundMark x1="90568" y1="20449" x2="86743" y2="11174"/>
                        <a14:foregroundMark x1="60000" y1="62929" x2="49432" y2="91161"/>
                        <a14:foregroundMark x1="49432" y1="91161" x2="59886" y2="65699"/>
                        <a14:foregroundMark x1="57465" y1="56544" x2="56824" y2="54949"/>
                        <a14:foregroundMark x1="58068" y1="58047" x2="57497" y2="56625"/>
                        <a14:foregroundMark x1="55568" y1="55145" x2="55449" y2="54772"/>
                        <a14:foregroundMark x1="55624" y1="54600" x2="55909" y2="55013"/>
                        <a14:foregroundMark x1="63750" y1="59763" x2="65455" y2="60026"/>
                        <a14:foregroundMark x1="67045" y1="60026" x2="71591" y2="59631"/>
                        <a14:foregroundMark x1="72955" y1="59367" x2="75909" y2="57916"/>
                        <a14:foregroundMark x1="72727" y1="59894" x2="76250" y2="57916"/>
                        <a14:foregroundMark x1="75682" y1="58707" x2="76136" y2="58443"/>
                        <a14:foregroundMark x1="76136" y1="58443" x2="76136" y2="58443"/>
                        <a14:foregroundMark x1="82614" y1="31530" x2="84091" y2="35092"/>
                        <a14:foregroundMark x1="84318" y1="46438" x2="83182" y2="48813"/>
                        <a14:foregroundMark x1="80795" y1="27968" x2="79035" y2="26304"/>
                        <a14:foregroundMark x1="72955" y1="21636" x2="77841" y2="24802"/>
                        <a14:foregroundMark x1="68750" y1="20712" x2="73182" y2="22032"/>
                        <a14:foregroundMark x1="65455" y1="20712" x2="69091" y2="20844"/>
                        <a14:foregroundMark x1="53409" y1="30079" x2="56477" y2="25462"/>
                        <a14:foregroundMark x1="51136" y1="35884" x2="52386" y2="32586"/>
                        <a14:foregroundMark x1="51136" y1="34828" x2="52500" y2="31794"/>
                        <a14:foregroundMark x1="51364" y1="33509" x2="51364" y2="33509"/>
                        <a14:foregroundMark x1="51364" y1="34565" x2="54318" y2="28232"/>
                        <a14:foregroundMark x1="51932" y1="32058" x2="56705" y2="24934"/>
                        <a14:foregroundMark x1="51818" y1="32058" x2="56364" y2="25594"/>
                        <a14:foregroundMark x1="51932" y1="32058" x2="57045" y2="24538"/>
                        <a14:foregroundMark x1="50909" y1="37203" x2="51136" y2="43140"/>
                        <a14:foregroundMark x1="51364" y1="45646" x2="54205" y2="52770"/>
                        <a14:foregroundMark x1="55341" y1="54090" x2="53977" y2="51979"/>
                        <a14:foregroundMark x1="49659" y1="90633" x2="54773" y2="79947"/>
                        <a14:foregroundMark x1="54205" y1="79288" x2="60455" y2="61478"/>
                        <a14:foregroundMark x1="79773" y1="5277" x2="77955" y2="9367"/>
                        <a14:foregroundMark x1="74545" y1="7520" x2="73295" y2="6332"/>
                        <a14:foregroundMark x1="72045" y1="6728" x2="75227" y2="7124"/>
                        <a14:foregroundMark x1="75000" y1="8179" x2="75795" y2="7520"/>
                        <a14:foregroundMark x1="71932" y1="6860" x2="71477" y2="7520"/>
                        <a14:foregroundMark x1="71477" y1="8443" x2="72273" y2="7124"/>
                        <a14:foregroundMark x1="71477" y1="7784" x2="71477" y2="7784"/>
                        <a14:foregroundMark x1="71477" y1="7784" x2="71477" y2="7784"/>
                        <a14:foregroundMark x1="71477" y1="7784" x2="71477" y2="7784"/>
                        <a14:foregroundMark x1="71932" y1="7652" x2="71364" y2="7784"/>
                        <a14:foregroundMark x1="71591" y1="8971" x2="71591" y2="6992"/>
                        <a14:foregroundMark x1="75568" y1="8047" x2="75227" y2="8443"/>
                        <a14:foregroundMark x1="75909" y1="7652" x2="76136" y2="7124"/>
                        <a14:foregroundMark x1="81364" y1="7124" x2="81001" y2="8725"/>
                        <a14:foregroundMark x1="81364" y1="7916" x2="81364" y2="7916"/>
                        <a14:foregroundMark x1="82273" y1="17546" x2="82159" y2="18206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7942" x2="81932" y2="18338"/>
                        <a14:foregroundMark x1="82273" y1="18734" x2="82159" y2="17810"/>
                        <a14:foregroundMark x1="81932" y1="17414" x2="81932" y2="17414"/>
                        <a14:foregroundMark x1="81932" y1="17414" x2="81932" y2="17414"/>
                        <a14:foregroundMark x1="81932" y1="17414" x2="81932" y2="17414"/>
                        <a14:foregroundMark x1="81932" y1="17546" x2="81932" y2="17546"/>
                        <a14:foregroundMark x1="81932" y1="17546" x2="81932" y2="17546"/>
                        <a14:foregroundMark x1="81932" y1="17546" x2="81932" y2="17546"/>
                        <a14:foregroundMark x1="81932" y1="17546" x2="81932" y2="17546"/>
                        <a14:foregroundMark x1="81932" y1="17546" x2="81932" y2="17546"/>
                        <a14:foregroundMark x1="71250" y1="7652" x2="71250" y2="7652"/>
                        <a14:foregroundMark x1="71477" y1="7388" x2="71250" y2="8047"/>
                        <a14:backgroundMark x1="24886" y1="53034" x2="36591" y2="72559"/>
                        <a14:backgroundMark x1="36591" y1="72559" x2="35682" y2="34828"/>
                        <a14:backgroundMark x1="35682" y1="34828" x2="13977" y2="35092"/>
                        <a14:backgroundMark x1="13977" y1="35092" x2="20227" y2="73747"/>
                        <a14:backgroundMark x1="20227" y1="73747" x2="38182" y2="70712"/>
                        <a14:backgroundMark x1="38182" y1="70712" x2="30227" y2="53562"/>
                        <a14:backgroundMark x1="30227" y1="53562" x2="21591" y2="78100"/>
                        <a14:backgroundMark x1="21591" y1="78100" x2="35909" y2="74406"/>
                        <a14:backgroundMark x1="35909" y1="74406" x2="28182" y2="57916"/>
                        <a14:backgroundMark x1="28182" y1="57916" x2="19886" y2="75726"/>
                        <a14:backgroundMark x1="19886" y1="75726" x2="22273" y2="79288"/>
                        <a14:backgroundMark x1="15114" y1="43140" x2="13409" y2="75989"/>
                        <a14:backgroundMark x1="13409" y1="75989" x2="30568" y2="89182"/>
                        <a14:backgroundMark x1="30568" y1="89182" x2="44205" y2="82718"/>
                        <a14:backgroundMark x1="44205" y1="82718" x2="49318" y2="58707"/>
                        <a14:backgroundMark x1="49318" y1="58707" x2="42955" y2="44855"/>
                        <a14:backgroundMark x1="42955" y1="44855" x2="31136" y2="40369"/>
                        <a14:backgroundMark x1="31136" y1="40369" x2="22045" y2="48021"/>
                        <a14:backgroundMark x1="22045" y1="48021" x2="20795" y2="50396"/>
                        <a14:backgroundMark x1="71477" y1="44855" x2="82159" y2="38522"/>
                        <a14:backgroundMark x1="82159" y1="38522" x2="63750" y2="29156"/>
                        <a14:backgroundMark x1="63750" y1="29156" x2="60455" y2="48813"/>
                        <a14:backgroundMark x1="60455" y1="48813" x2="76705" y2="48021"/>
                        <a14:backgroundMark x1="76705" y1="48021" x2="77159" y2="46702"/>
                        <a14:backgroundMark x1="65000" y1="24274" x2="55341" y2="33509"/>
                        <a14:backgroundMark x1="55341" y1="33509" x2="56932" y2="48681"/>
                        <a14:backgroundMark x1="56932" y1="48681" x2="61932" y2="51451"/>
                        <a14:backgroundMark x1="53380" y1="44632" x2="52741" y2="43057"/>
                        <a14:backgroundMark x1="57273" y1="54222" x2="56263" y2="51734"/>
                        <a14:backgroundMark x1="53438" y1="40089" x2="57159" y2="28100"/>
                        <a14:backgroundMark x1="57159" y1="28100" x2="66477" y2="23219"/>
                        <a14:backgroundMark x1="64545" y1="22823" x2="55341" y2="30079"/>
                        <a14:backgroundMark x1="55341" y1="30079" x2="56136" y2="40106"/>
                        <a14:backgroundMark x1="54318" y1="31662" x2="53977" y2="32190"/>
                        <a14:backgroundMark x1="53352" y1="37834" x2="54545" y2="46702"/>
                        <a14:backgroundMark x1="52841" y1="34037" x2="53251" y2="37083"/>
                        <a14:backgroundMark x1="54545" y1="46702" x2="56818" y2="50792"/>
                        <a14:backgroundMark x1="71769" y1="57328" x2="74130" y2="56679"/>
                        <a14:backgroundMark x1="66146" y1="58872" x2="67902" y2="58390"/>
                        <a14:backgroundMark x1="74432" y1="56596" x2="81477" y2="47757"/>
                        <a14:backgroundMark x1="76826" y1="56005" x2="82758" y2="48563"/>
                        <a14:backgroundMark x1="76250" y1="56728" x2="76619" y2="56265"/>
                        <a14:backgroundMark x1="75114" y1="50660" x2="75114" y2="50000"/>
                        <a14:backgroundMark x1="71005" y1="10363" x2="77614" y2="18734"/>
                        <a14:backgroundMark x1="70114" y1="9235" x2="70878" y2="10203"/>
                        <a14:backgroundMark x1="82991" y1="21025" x2="90000" y2="24011"/>
                        <a14:backgroundMark x1="80789" y1="20087" x2="82923" y2="20996"/>
                        <a14:backgroundMark x1="77614" y1="18734" x2="80261" y2="19862"/>
                        <a14:backgroundMark x1="90000" y1="24011" x2="90455" y2="37467"/>
                        <a14:backgroundMark x1="84496" y1="30550" x2="81250" y2="26781"/>
                        <a14:backgroundMark x1="90455" y1="37467" x2="85251" y2="31425"/>
                        <a14:backgroundMark x1="81250" y1="26781" x2="80120" y2="26199"/>
                        <a14:backgroundMark x1="65781" y1="20130" x2="60000" y2="20317"/>
                        <a14:backgroundMark x1="57643" y1="22823" x2="64091" y2="12269"/>
                        <a14:backgroundMark x1="64091" y1="12269" x2="63409" y2="20185"/>
                        <a14:backgroundMark x1="70237" y1="7600" x2="63864" y2="7520"/>
                        <a14:backgroundMark x1="63864" y1="7520" x2="55769" y2="25283"/>
                        <a14:backgroundMark x1="53679" y1="30917" x2="58864" y2="54354"/>
                        <a14:backgroundMark x1="75866" y1="58818" x2="81477" y2="60290"/>
                        <a14:backgroundMark x1="72481" y1="57929" x2="72714" y2="57990"/>
                        <a14:backgroundMark x1="58864" y1="54354" x2="70584" y2="57431"/>
                        <a14:backgroundMark x1="81477" y1="60290" x2="95909" y2="30607"/>
                        <a14:backgroundMark x1="95909" y1="30607" x2="91932" y2="3430"/>
                        <a14:backgroundMark x1="91932" y1="3430" x2="90568" y2="1715"/>
                        <a14:backgroundMark x1="81386" y1="18338" x2="81236" y2="18734"/>
                        <a14:backgroundMark x1="81494" y1="18054" x2="81386" y2="18338"/>
                        <a14:backgroundMark x1="86591" y1="4617" x2="81733" y2="17422"/>
                        <a14:backgroundMark x1="81857" y1="16758" x2="85682" y2="4881"/>
                        <a14:backgroundMark x1="81649" y1="17403" x2="81777" y2="17006"/>
                        <a14:backgroundMark x1="81349" y1="18338" x2="81444" y2="18042"/>
                        <a14:backgroundMark x1="81221" y1="18734" x2="81349" y2="18338"/>
                        <a14:backgroundMark x1="82007" y1="18976" x2="82955" y2="27968"/>
                        <a14:backgroundMark x1="81023" y1="9631" x2="81847" y2="17448"/>
                        <a14:backgroundMark x1="70409" y1="18489" x2="68636" y2="17150"/>
                        <a14:backgroundMark x1="73570" y1="20878" x2="70412" y2="18492"/>
                        <a14:backgroundMark x1="82955" y1="27968" x2="79919" y2="25675"/>
                        <a14:backgroundMark x1="68636" y1="17150" x2="88977" y2="23615"/>
                        <a14:backgroundMark x1="88977" y1="23615" x2="71818" y2="17546"/>
                        <a14:backgroundMark x1="70576" y1="23926" x2="68068" y2="36807"/>
                        <a14:backgroundMark x1="71818" y1="17546" x2="71559" y2="18879"/>
                        <a14:backgroundMark x1="68068" y1="36807" x2="57273" y2="39182"/>
                        <a14:backgroundMark x1="57273" y1="39182" x2="55319" y2="48891"/>
                        <a14:backgroundMark x1="51964" y1="37149" x2="51932" y2="36939"/>
                        <a14:backgroundMark x1="53127" y1="44759" x2="52866" y2="43050"/>
                        <a14:backgroundMark x1="53330" y1="37258" x2="77955" y2="42876"/>
                        <a14:backgroundMark x1="51932" y1="36939" x2="52689" y2="37112"/>
                        <a14:backgroundMark x1="77955" y1="42876" x2="75000" y2="55277"/>
                        <a14:backgroundMark x1="85261" y1="31451" x2="85909" y2="29947"/>
                        <a14:backgroundMark x1="75000" y1="55277" x2="83578" y2="35360"/>
                        <a14:backgroundMark x1="85909" y1="29947" x2="86818" y2="35092"/>
                        <a14:backgroundMark x1="86818" y1="35092" x2="91023" y2="32850"/>
                        <a14:backgroundMark x1="85682" y1="36280" x2="86023" y2="38786"/>
                        <a14:backgroundMark x1="86591" y1="40237" x2="86023" y2="45778"/>
                        <a14:backgroundMark x1="87159" y1="26913" x2="86705" y2="30739"/>
                        <a14:backgroundMark x1="79659" y1="14248" x2="76477" y2="19657"/>
                        <a14:backgroundMark x1="67375" y1="18382" x2="68295" y2="17942"/>
                        <a14:backgroundMark x1="57614" y1="34828" x2="58295" y2="35356"/>
                        <a14:backgroundMark x1="55679" y1="52028" x2="55795" y2="52375"/>
                        <a14:backgroundMark x1="52691" y1="43059" x2="53239" y2="44703"/>
                        <a14:backgroundMark x1="55795" y1="52375" x2="56818" y2="53430"/>
                        <a14:backgroundMark x1="59091" y1="33641" x2="57500" y2="37203"/>
                        <a14:backgroundMark x1="83182" y1="24406" x2="84205" y2="25462"/>
                        <a14:backgroundMark x1="86818" y1="39974" x2="88977" y2="36148"/>
                        <a14:backgroundMark x1="81250" y1="50923" x2="82497" y2="48409"/>
                        <a14:backgroundMark x1="85000" y1="25462" x2="85000" y2="25066"/>
                        <a14:backgroundMark x1="86250" y1="26649" x2="87386" y2="24802"/>
                        <a14:backgroundMark x1="85000" y1="25330" x2="86818" y2="26913"/>
                        <a14:backgroundMark x1="77386" y1="25726" x2="78750" y2="26649"/>
                        <a14:backgroundMark x1="81591" y1="8971" x2="81250" y2="10026"/>
                        <a14:backgroundMark x1="81591" y1="5013" x2="81591" y2="5145"/>
                        <a14:backgroundMark x1="82386" y1="19525" x2="81477" y2="18338"/>
                      </a14:backgroundRemoval>
                    </a14:imgEffect>
                  </a14:imgLayer>
                </a14:imgProps>
              </a:ext>
            </a:extLst>
          </a:blip>
          <a:srcRect l="42764" t="17112" r="12769" b="5973"/>
          <a:stretch/>
        </p:blipFill>
        <p:spPr>
          <a:xfrm rot="459272">
            <a:off x="3053096" y="1506656"/>
            <a:ext cx="2276148" cy="2905514"/>
          </a:xfrm>
          <a:prstGeom prst="roundRect">
            <a:avLst>
              <a:gd name="adj" fmla="val 24933"/>
            </a:avLst>
          </a:prstGeom>
        </p:spPr>
      </p:pic>
      <p:pic>
        <p:nvPicPr>
          <p:cNvPr id="3" name="object 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30135" y="235761"/>
            <a:ext cx="1194671" cy="67200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Red heart">
                <a:extLst>
                  <a:ext uri="{FF2B5EF4-FFF2-40B4-BE49-F238E27FC236}">
                    <a16:creationId xmlns:a16="http://schemas.microsoft.com/office/drawing/2014/main" id="{86CF701A-BB5D-37F9-C409-A50567DBDE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2284900"/>
                  </p:ext>
                </p:extLst>
              </p:nvPr>
            </p:nvGraphicFramePr>
            <p:xfrm rot="6800323">
              <a:off x="3969651" y="199119"/>
              <a:ext cx="1061973" cy="929225"/>
            </p:xfrm>
            <a:graphic>
              <a:graphicData uri="http://schemas.microsoft.com/office/drawing/2017/model3d">
                <am3d:model3d r:embed="rId2">
                  <am3d:spPr>
                    <a:xfrm rot="6800323">
                      <a:off x="0" y="0"/>
                      <a:ext cx="1061973" cy="929225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2449973" ay="540230" az="46213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4412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Red heart">
                <a:extLst>
                  <a:ext uri="{FF2B5EF4-FFF2-40B4-BE49-F238E27FC236}">
                    <a16:creationId xmlns:a16="http://schemas.microsoft.com/office/drawing/2014/main" id="{86CF701A-BB5D-37F9-C409-A50567DBDE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800323">
                <a:off x="3969651" y="199119"/>
                <a:ext cx="1061973" cy="92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Red heart">
                <a:extLst>
                  <a:ext uri="{FF2B5EF4-FFF2-40B4-BE49-F238E27FC236}">
                    <a16:creationId xmlns:a16="http://schemas.microsoft.com/office/drawing/2014/main" id="{B1B1F052-2073-E892-86D5-6B18709E1C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9686310"/>
                  </p:ext>
                </p:extLst>
              </p:nvPr>
            </p:nvGraphicFramePr>
            <p:xfrm>
              <a:off x="7200864" y="605276"/>
              <a:ext cx="389614" cy="386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9614" cy="386544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1296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5146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Red heart">
                <a:extLst>
                  <a:ext uri="{FF2B5EF4-FFF2-40B4-BE49-F238E27FC236}">
                    <a16:creationId xmlns:a16="http://schemas.microsoft.com/office/drawing/2014/main" id="{B1B1F052-2073-E892-86D5-6B18709E1C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00864" y="605276"/>
                <a:ext cx="389614" cy="386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Red heart">
                <a:extLst>
                  <a:ext uri="{FF2B5EF4-FFF2-40B4-BE49-F238E27FC236}">
                    <a16:creationId xmlns:a16="http://schemas.microsoft.com/office/drawing/2014/main" id="{855B282A-C7AC-290D-5886-AA490FCA32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9755766"/>
                  </p:ext>
                </p:extLst>
              </p:nvPr>
            </p:nvGraphicFramePr>
            <p:xfrm rot="2179649">
              <a:off x="3842496" y="2071734"/>
              <a:ext cx="914441" cy="822998"/>
            </p:xfrm>
            <a:graphic>
              <a:graphicData uri="http://schemas.microsoft.com/office/drawing/2017/model3d">
                <am3d:model3d r:embed="rId2">
                  <am3d:spPr>
                    <a:xfrm rot="2179649">
                      <a:off x="0" y="0"/>
                      <a:ext cx="914441" cy="822998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-1008206" ay="68918" az="-2080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3259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Red heart">
                <a:extLst>
                  <a:ext uri="{FF2B5EF4-FFF2-40B4-BE49-F238E27FC236}">
                    <a16:creationId xmlns:a16="http://schemas.microsoft.com/office/drawing/2014/main" id="{855B282A-C7AC-290D-5886-AA490FCA32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2179649">
                <a:off x="3842496" y="2071734"/>
                <a:ext cx="914441" cy="822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Red heart">
                <a:extLst>
                  <a:ext uri="{FF2B5EF4-FFF2-40B4-BE49-F238E27FC236}">
                    <a16:creationId xmlns:a16="http://schemas.microsoft.com/office/drawing/2014/main" id="{C302B1DF-F2BA-4CCF-B5AD-5E12B3F826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4157337"/>
                  </p:ext>
                </p:extLst>
              </p:nvPr>
            </p:nvGraphicFramePr>
            <p:xfrm rot="21430580">
              <a:off x="7355176" y="3746857"/>
              <a:ext cx="627474" cy="646489"/>
            </p:xfrm>
            <a:graphic>
              <a:graphicData uri="http://schemas.microsoft.com/office/drawing/2017/model3d">
                <am3d:model3d r:embed="rId2">
                  <am3d:spPr>
                    <a:xfrm rot="21430580">
                      <a:off x="0" y="0"/>
                      <a:ext cx="627474" cy="646489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05829" ay="-1860658" az="10491621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8936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Red heart">
                <a:extLst>
                  <a:ext uri="{FF2B5EF4-FFF2-40B4-BE49-F238E27FC236}">
                    <a16:creationId xmlns:a16="http://schemas.microsoft.com/office/drawing/2014/main" id="{C302B1DF-F2BA-4CCF-B5AD-5E12B3F826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rot="21430580">
                <a:off x="7355176" y="3746857"/>
                <a:ext cx="627474" cy="64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Red heart">
                <a:extLst>
                  <a:ext uri="{FF2B5EF4-FFF2-40B4-BE49-F238E27FC236}">
                    <a16:creationId xmlns:a16="http://schemas.microsoft.com/office/drawing/2014/main" id="{1E10A25C-F381-C2E6-7013-64AD0EF3D0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8623277"/>
                  </p:ext>
                </p:extLst>
              </p:nvPr>
            </p:nvGraphicFramePr>
            <p:xfrm rot="18982493">
              <a:off x="7736355" y="878078"/>
              <a:ext cx="523678" cy="561765"/>
            </p:xfrm>
            <a:graphic>
              <a:graphicData uri="http://schemas.microsoft.com/office/drawing/2017/model3d">
                <am3d:model3d r:embed="rId2">
                  <am3d:spPr>
                    <a:xfrm rot="18982493">
                      <a:off x="0" y="0"/>
                      <a:ext cx="523678" cy="561765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-630165" ay="2204091" az="-379639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7521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Red heart">
                <a:extLst>
                  <a:ext uri="{FF2B5EF4-FFF2-40B4-BE49-F238E27FC236}">
                    <a16:creationId xmlns:a16="http://schemas.microsoft.com/office/drawing/2014/main" id="{1E10A25C-F381-C2E6-7013-64AD0EF3D0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18982493">
                <a:off x="7736355" y="878078"/>
                <a:ext cx="523678" cy="561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Red heart">
                <a:extLst>
                  <a:ext uri="{FF2B5EF4-FFF2-40B4-BE49-F238E27FC236}">
                    <a16:creationId xmlns:a16="http://schemas.microsoft.com/office/drawing/2014/main" id="{B5825A43-236A-62F1-6FF7-687E8B7FF0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0934483"/>
                  </p:ext>
                </p:extLst>
              </p:nvPr>
            </p:nvGraphicFramePr>
            <p:xfrm rot="8331772">
              <a:off x="5393960" y="3480927"/>
              <a:ext cx="487092" cy="450561"/>
            </p:xfrm>
            <a:graphic>
              <a:graphicData uri="http://schemas.microsoft.com/office/drawing/2017/model3d">
                <am3d:model3d r:embed="rId2">
                  <am3d:spPr>
                    <a:xfrm rot="8331772">
                      <a:off x="0" y="0"/>
                      <a:ext cx="487092" cy="450561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7509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Red heart">
                <a:extLst>
                  <a:ext uri="{FF2B5EF4-FFF2-40B4-BE49-F238E27FC236}">
                    <a16:creationId xmlns:a16="http://schemas.microsoft.com/office/drawing/2014/main" id="{B5825A43-236A-62F1-6FF7-687E8B7FF0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8331772">
                <a:off x="5393960" y="3480927"/>
                <a:ext cx="487092" cy="450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Red heart">
                <a:extLst>
                  <a:ext uri="{FF2B5EF4-FFF2-40B4-BE49-F238E27FC236}">
                    <a16:creationId xmlns:a16="http://schemas.microsoft.com/office/drawing/2014/main" id="{A3F1D9A9-E0A6-2D40-E8CD-4CE8CB8709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2690135"/>
                  </p:ext>
                </p:extLst>
              </p:nvPr>
            </p:nvGraphicFramePr>
            <p:xfrm rot="6800323">
              <a:off x="3932642" y="3698816"/>
              <a:ext cx="490027" cy="414637"/>
            </p:xfrm>
            <a:graphic>
              <a:graphicData uri="http://schemas.microsoft.com/office/drawing/2017/model3d">
                <am3d:model3d r:embed="rId2">
                  <am3d:spPr>
                    <a:xfrm rot="6800323">
                      <a:off x="0" y="0"/>
                      <a:ext cx="490027" cy="414637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2718222" ay="324809" az="326802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60310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Red heart">
                <a:extLst>
                  <a:ext uri="{FF2B5EF4-FFF2-40B4-BE49-F238E27FC236}">
                    <a16:creationId xmlns:a16="http://schemas.microsoft.com/office/drawing/2014/main" id="{A3F1D9A9-E0A6-2D40-E8CD-4CE8CB870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6800323">
                <a:off x="3932642" y="3698816"/>
                <a:ext cx="490027" cy="414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Red heart">
                <a:extLst>
                  <a:ext uri="{FF2B5EF4-FFF2-40B4-BE49-F238E27FC236}">
                    <a16:creationId xmlns:a16="http://schemas.microsoft.com/office/drawing/2014/main" id="{83C4540D-4E91-FCBD-15FD-84F48875D6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696940"/>
                  </p:ext>
                </p:extLst>
              </p:nvPr>
            </p:nvGraphicFramePr>
            <p:xfrm rot="6800323">
              <a:off x="8662478" y="1923473"/>
              <a:ext cx="251082" cy="232251"/>
            </p:xfrm>
            <a:graphic>
              <a:graphicData uri="http://schemas.microsoft.com/office/drawing/2017/model3d">
                <am3d:model3d r:embed="rId2">
                  <am3d:spPr>
                    <a:xfrm rot="6800323">
                      <a:off x="0" y="0"/>
                      <a:ext cx="251082" cy="232251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3870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Red heart">
                <a:extLst>
                  <a:ext uri="{FF2B5EF4-FFF2-40B4-BE49-F238E27FC236}">
                    <a16:creationId xmlns:a16="http://schemas.microsoft.com/office/drawing/2014/main" id="{83C4540D-4E91-FCBD-15FD-84F48875D6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6800323">
                <a:off x="8662478" y="1923473"/>
                <a:ext cx="251082" cy="232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Red heart">
                <a:extLst>
                  <a:ext uri="{FF2B5EF4-FFF2-40B4-BE49-F238E27FC236}">
                    <a16:creationId xmlns:a16="http://schemas.microsoft.com/office/drawing/2014/main" id="{9362DAAB-ABAA-42DF-01AB-E0258F8ED8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3766565"/>
                  </p:ext>
                </p:extLst>
              </p:nvPr>
            </p:nvGraphicFramePr>
            <p:xfrm rot="12823178">
              <a:off x="5715596" y="148060"/>
              <a:ext cx="470538" cy="407055"/>
            </p:xfrm>
            <a:graphic>
              <a:graphicData uri="http://schemas.microsoft.com/office/drawing/2017/model3d">
                <am3d:model3d r:embed="rId2">
                  <am3d:spPr>
                    <a:xfrm rot="12823178">
                      <a:off x="0" y="0"/>
                      <a:ext cx="470538" cy="407055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9844620" ay="-1766174" az="-10321123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6153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Red heart">
                <a:extLst>
                  <a:ext uri="{FF2B5EF4-FFF2-40B4-BE49-F238E27FC236}">
                    <a16:creationId xmlns:a16="http://schemas.microsoft.com/office/drawing/2014/main" id="{9362DAAB-ABAA-42DF-01AB-E0258F8ED8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2823178">
                <a:off x="5715596" y="148060"/>
                <a:ext cx="470538" cy="4070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8DCD6B1C-93EA-C692-5F7E-CCA8BF684025}"/>
              </a:ext>
            </a:extLst>
          </p:cNvPr>
          <p:cNvSpPr/>
          <p:nvPr/>
        </p:nvSpPr>
        <p:spPr>
          <a:xfrm>
            <a:off x="1279843" y="3373907"/>
            <a:ext cx="3044913" cy="1118900"/>
          </a:xfrm>
          <a:prstGeom prst="wedgeRoundRectCallout">
            <a:avLst>
              <a:gd name="adj1" fmla="val -55404"/>
              <a:gd name="adj2" fmla="val -2612"/>
              <a:gd name="adj3" fmla="val 16667"/>
            </a:avLst>
          </a:prstGeom>
          <a:gradFill flip="none" rotWithShape="1">
            <a:gsLst>
              <a:gs pos="36000">
                <a:srgbClr val="40C46E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object 34"/>
          <p:cNvPicPr/>
          <p:nvPr/>
        </p:nvPicPr>
        <p:blipFill rotWithShape="1">
          <a:blip r:embed="rId3" cstate="print"/>
          <a:srcRect b="10457"/>
          <a:stretch/>
        </p:blipFill>
        <p:spPr>
          <a:xfrm>
            <a:off x="4590437" y="3463625"/>
            <a:ext cx="1024059" cy="1061356"/>
          </a:xfrm>
          <a:prstGeom prst="rect">
            <a:avLst/>
          </a:prstGeom>
        </p:spPr>
      </p:pic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B92D1873-86AC-1802-EF8B-AF43A83DD995}"/>
              </a:ext>
            </a:extLst>
          </p:cNvPr>
          <p:cNvSpPr/>
          <p:nvPr/>
        </p:nvSpPr>
        <p:spPr>
          <a:xfrm>
            <a:off x="5653704" y="3373907"/>
            <a:ext cx="3044913" cy="1118900"/>
          </a:xfrm>
          <a:prstGeom prst="wedgeRoundRectCallout">
            <a:avLst>
              <a:gd name="adj1" fmla="val -55404"/>
              <a:gd name="adj2" fmla="val -2612"/>
              <a:gd name="adj3" fmla="val 16667"/>
            </a:avLst>
          </a:prstGeom>
          <a:gradFill flip="none" rotWithShape="1">
            <a:gsLst>
              <a:gs pos="36000">
                <a:srgbClr val="40C46E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130592" y="305112"/>
            <a:ext cx="4280535" cy="29375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50" dirty="0">
                <a:latin typeface="Trebuchet MS"/>
                <a:cs typeface="Trebuchet MS"/>
              </a:rPr>
              <a:t>About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product</a:t>
            </a:r>
            <a:endParaRPr sz="2000" dirty="0">
              <a:latin typeface="Trebuchet MS"/>
              <a:cs typeface="Trebuchet MS"/>
            </a:endParaRPr>
          </a:p>
          <a:p>
            <a:pPr marL="1290955" marR="5080">
              <a:lnSpc>
                <a:spcPct val="100000"/>
              </a:lnSpc>
              <a:spcBef>
                <a:spcPts val="495"/>
              </a:spcBef>
            </a:pPr>
            <a:r>
              <a:rPr sz="1200" spc="55" dirty="0">
                <a:latin typeface="Trebuchet MS"/>
                <a:cs typeface="Trebuchet MS"/>
              </a:rPr>
              <a:t>Bumble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is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an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online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dating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application. </a:t>
            </a:r>
            <a:r>
              <a:rPr sz="1200" dirty="0">
                <a:latin typeface="Trebuchet MS"/>
                <a:cs typeface="Trebuchet MS"/>
              </a:rPr>
              <a:t>Profiles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potential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matches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are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displayed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the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users,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who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can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swipe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left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reject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a </a:t>
            </a:r>
            <a:r>
              <a:rPr sz="1200" dirty="0">
                <a:latin typeface="Trebuchet MS"/>
                <a:cs typeface="Trebuchet MS"/>
              </a:rPr>
              <a:t>candidate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or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swipe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right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indicate interest.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00" b="1" spc="100" dirty="0">
                <a:latin typeface="Trebuchet MS"/>
                <a:cs typeface="Trebuchet MS"/>
              </a:rPr>
              <a:t>What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50" dirty="0">
                <a:latin typeface="Trebuchet MS"/>
                <a:cs typeface="Trebuchet MS"/>
              </a:rPr>
              <a:t>problem?</a:t>
            </a:r>
            <a:endParaRPr sz="2000" dirty="0">
              <a:latin typeface="Trebuchet MS"/>
              <a:cs typeface="Trebuchet MS"/>
            </a:endParaRPr>
          </a:p>
          <a:p>
            <a:pPr marL="1221105" marR="45720">
              <a:lnSpc>
                <a:spcPct val="100000"/>
              </a:lnSpc>
              <a:spcBef>
                <a:spcPts val="1390"/>
              </a:spcBef>
            </a:pPr>
            <a:r>
              <a:rPr sz="1200" dirty="0">
                <a:latin typeface="Trebuchet MS"/>
                <a:cs typeface="Trebuchet MS"/>
              </a:rPr>
              <a:t>Waiting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for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 match </a:t>
            </a:r>
            <a:r>
              <a:rPr sz="1200" spc="50" dirty="0">
                <a:latin typeface="Trebuchet MS"/>
                <a:cs typeface="Trebuchet MS"/>
              </a:rPr>
              <a:t>on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bumble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can </a:t>
            </a:r>
            <a:r>
              <a:rPr sz="1200" spc="65" dirty="0">
                <a:latin typeface="Trebuchet MS"/>
                <a:cs typeface="Trebuchet MS"/>
              </a:rPr>
              <a:t>be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a </a:t>
            </a:r>
            <a:r>
              <a:rPr sz="1200" dirty="0">
                <a:latin typeface="Trebuchet MS"/>
                <a:cs typeface="Trebuchet MS"/>
              </a:rPr>
              <a:t>tedious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process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and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is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often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met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with </a:t>
            </a:r>
            <a:r>
              <a:rPr sz="1200" spc="10" dirty="0">
                <a:latin typeface="Trebuchet MS"/>
                <a:cs typeface="Trebuchet MS"/>
              </a:rPr>
              <a:t>disappointment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when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you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don't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receive </a:t>
            </a:r>
            <a:r>
              <a:rPr sz="1200" spc="50" dirty="0">
                <a:latin typeface="Trebuchet MS"/>
                <a:cs typeface="Trebuchet MS"/>
              </a:rPr>
              <a:t>one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for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 </a:t>
            </a:r>
            <a:r>
              <a:rPr sz="1200" spc="55" dirty="0">
                <a:latin typeface="Trebuchet MS"/>
                <a:cs typeface="Trebuchet MS"/>
              </a:rPr>
              <a:t>long</a:t>
            </a:r>
            <a:r>
              <a:rPr sz="1200" dirty="0">
                <a:latin typeface="Trebuchet MS"/>
                <a:cs typeface="Trebuchet MS"/>
              </a:rPr>
              <a:t> period of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time,</a:t>
            </a:r>
            <a:r>
              <a:rPr sz="1200" dirty="0">
                <a:latin typeface="Trebuchet MS"/>
                <a:cs typeface="Trebuchet MS"/>
              </a:rPr>
              <a:t> especially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for </a:t>
            </a:r>
            <a:r>
              <a:rPr sz="1200" spc="-10" dirty="0">
                <a:latin typeface="Trebuchet MS"/>
                <a:cs typeface="Trebuchet MS"/>
              </a:rPr>
              <a:t>males.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5849" y="589174"/>
            <a:ext cx="4445" cy="4347845"/>
          </a:xfrm>
          <a:custGeom>
            <a:avLst/>
            <a:gdLst/>
            <a:ahLst/>
            <a:cxnLst/>
            <a:rect l="l" t="t" r="r" b="b"/>
            <a:pathLst>
              <a:path w="4445" h="4347845">
                <a:moveTo>
                  <a:pt x="3899" y="0"/>
                </a:moveTo>
                <a:lnTo>
                  <a:pt x="0" y="43472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85400" y="926412"/>
            <a:ext cx="4055110" cy="524510"/>
            <a:chOff x="4885400" y="926412"/>
            <a:chExt cx="4055110" cy="52451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5400" y="926412"/>
              <a:ext cx="4054725" cy="5240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sp>
          <p:nvSpPr>
            <p:cNvPr id="6" name="object 6"/>
            <p:cNvSpPr/>
            <p:nvPr/>
          </p:nvSpPr>
          <p:spPr>
            <a:xfrm>
              <a:off x="4947312" y="969275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4">
                  <a:moveTo>
                    <a:pt x="3864198" y="400199"/>
                  </a:move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close/>
                </a:path>
              </a:pathLst>
            </a:custGeom>
            <a:solidFill>
              <a:srgbClr val="FFCE06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7312" y="969275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4">
                  <a:moveTo>
                    <a:pt x="0" y="66701"/>
                  </a:move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close/>
                </a:path>
              </a:pathLst>
            </a:custGeom>
            <a:ln w="9524">
              <a:solidFill>
                <a:srgbClr val="F6B26B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69082" y="1065362"/>
            <a:ext cx="349122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rebuchet MS"/>
                <a:cs typeface="Trebuchet MS"/>
              </a:rPr>
              <a:t>Swipes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right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on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profiles</a:t>
            </a:r>
            <a:r>
              <a:rPr sz="1100" b="1" spc="-2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who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he</a:t>
            </a:r>
            <a:r>
              <a:rPr sz="1100" b="1" spc="-2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wants</a:t>
            </a:r>
            <a:r>
              <a:rPr sz="1100" b="1" spc="2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to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match</a:t>
            </a:r>
            <a:r>
              <a:rPr sz="1100" b="1" spc="-25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with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5400" y="1466047"/>
            <a:ext cx="4055110" cy="524510"/>
            <a:chOff x="4885400" y="1466612"/>
            <a:chExt cx="4055110" cy="5245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5400" y="1466612"/>
              <a:ext cx="4054725" cy="5240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sp>
          <p:nvSpPr>
            <p:cNvPr id="11" name="object 11"/>
            <p:cNvSpPr/>
            <p:nvPr/>
          </p:nvSpPr>
          <p:spPr>
            <a:xfrm>
              <a:off x="4947312" y="1509474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5">
                  <a:moveTo>
                    <a:pt x="3864198" y="400199"/>
                  </a:move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close/>
                </a:path>
              </a:pathLst>
            </a:custGeom>
            <a:solidFill>
              <a:srgbClr val="FFCE06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7312" y="1509474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5">
                  <a:moveTo>
                    <a:pt x="0" y="66701"/>
                  </a:move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close/>
                </a:path>
              </a:pathLst>
            </a:custGeom>
            <a:ln w="9524">
              <a:solidFill>
                <a:srgbClr val="F6B26B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69180" y="1605562"/>
            <a:ext cx="1488440" cy="1930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rebuchet MS"/>
                <a:cs typeface="Trebuchet MS"/>
              </a:rPr>
              <a:t>Does</a:t>
            </a:r>
            <a:r>
              <a:rPr sz="1100" b="1" spc="4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not</a:t>
            </a:r>
            <a:r>
              <a:rPr sz="1100" b="1" spc="5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get</a:t>
            </a:r>
            <a:r>
              <a:rPr sz="1100" b="1" spc="5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matches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85400" y="2006247"/>
            <a:ext cx="4055110" cy="524510"/>
            <a:chOff x="4885400" y="2006812"/>
            <a:chExt cx="4055110" cy="5245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5400" y="2006812"/>
              <a:ext cx="4054725" cy="5240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sp>
          <p:nvSpPr>
            <p:cNvPr id="16" name="object 16"/>
            <p:cNvSpPr/>
            <p:nvPr/>
          </p:nvSpPr>
          <p:spPr>
            <a:xfrm>
              <a:off x="4947312" y="2049675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5">
                  <a:moveTo>
                    <a:pt x="3864198" y="400199"/>
                  </a:move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close/>
                </a:path>
              </a:pathLst>
            </a:custGeom>
            <a:solidFill>
              <a:srgbClr val="FFCE06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7312" y="2049675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5">
                  <a:moveTo>
                    <a:pt x="0" y="66701"/>
                  </a:move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close/>
                </a:path>
              </a:pathLst>
            </a:custGeom>
            <a:ln w="9524">
              <a:solidFill>
                <a:srgbClr val="F6B26B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58056" y="2145762"/>
            <a:ext cx="23114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rebuchet MS"/>
                <a:cs typeface="Trebuchet MS"/>
              </a:rPr>
              <a:t>Loses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confidence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in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app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gradually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270" y="4624092"/>
            <a:ext cx="688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rebuchet MS"/>
                <a:cs typeface="Trebuchet MS"/>
              </a:rPr>
              <a:t>Rohan, </a:t>
            </a:r>
            <a:r>
              <a:rPr sz="1100" spc="-25" dirty="0">
                <a:latin typeface="Trebuchet MS"/>
                <a:cs typeface="Trebuchet MS"/>
              </a:rPr>
              <a:t>22 </a:t>
            </a:r>
            <a:r>
              <a:rPr sz="1100" spc="-10" dirty="0">
                <a:latin typeface="Trebuchet MS"/>
                <a:cs typeface="Trebuchet MS"/>
              </a:rPr>
              <a:t>Bangalore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5110" y="3502192"/>
            <a:ext cx="2973705" cy="862330"/>
          </a:xfrm>
          <a:prstGeom prst="rect">
            <a:avLst/>
          </a:prstGeom>
          <a:ln w="9524">
            <a:solidFill>
              <a:srgbClr val="B7B7B7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75895" indent="-90170">
              <a:lnSpc>
                <a:spcPct val="100000"/>
              </a:lnSpc>
              <a:spcBef>
                <a:spcPts val="630"/>
              </a:spcBef>
              <a:buChar char="-"/>
              <a:tabLst>
                <a:tab pos="175895" algn="l"/>
              </a:tabLst>
            </a:pPr>
            <a:r>
              <a:rPr sz="1100" dirty="0">
                <a:latin typeface="Trebuchet MS"/>
                <a:cs typeface="Trebuchet MS"/>
              </a:rPr>
              <a:t>Wants</a:t>
            </a:r>
            <a:r>
              <a:rPr sz="1100" spc="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meet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new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people</a:t>
            </a:r>
            <a:endParaRPr sz="1100" dirty="0">
              <a:latin typeface="Trebuchet MS"/>
              <a:cs typeface="Trebuchet MS"/>
            </a:endParaRPr>
          </a:p>
          <a:p>
            <a:pPr marL="180340" indent="-94615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100" dirty="0">
                <a:latin typeface="Trebuchet MS"/>
                <a:cs typeface="Trebuchet MS"/>
              </a:rPr>
              <a:t>Is</a:t>
            </a:r>
            <a:r>
              <a:rPr sz="1100" spc="-20" dirty="0">
                <a:latin typeface="Trebuchet MS"/>
                <a:cs typeface="Trebuchet MS"/>
              </a:rPr>
              <a:t> tired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of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not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getting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matches</a:t>
            </a:r>
            <a:endParaRPr sz="1100" dirty="0">
              <a:latin typeface="Trebuchet MS"/>
              <a:cs typeface="Trebuchet MS"/>
            </a:endParaRPr>
          </a:p>
          <a:p>
            <a:pPr marL="180340" indent="-94615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100" dirty="0">
                <a:latin typeface="Trebuchet MS"/>
                <a:cs typeface="Trebuchet MS"/>
              </a:rPr>
              <a:t>Often</a:t>
            </a:r>
            <a:r>
              <a:rPr sz="1100" spc="6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loses</a:t>
            </a:r>
            <a:r>
              <a:rPr sz="1100" spc="6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confidence</a:t>
            </a:r>
            <a:r>
              <a:rPr sz="1100" spc="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</a:t>
            </a:r>
            <a:r>
              <a:rPr sz="1100" spc="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himself</a:t>
            </a:r>
            <a:endParaRPr sz="1100" dirty="0">
              <a:latin typeface="Trebuchet MS"/>
              <a:cs typeface="Trebuchet MS"/>
            </a:endParaRPr>
          </a:p>
          <a:p>
            <a:pPr marL="175895" indent="-90170">
              <a:lnSpc>
                <a:spcPct val="100000"/>
              </a:lnSpc>
              <a:buChar char="-"/>
              <a:tabLst>
                <a:tab pos="175895" algn="l"/>
              </a:tabLst>
            </a:pPr>
            <a:r>
              <a:rPr sz="1100" spc="60" dirty="0">
                <a:latin typeface="Trebuchet MS"/>
                <a:cs typeface="Trebuchet MS"/>
              </a:rPr>
              <a:t>Wishes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for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matches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7166" y="12963"/>
            <a:ext cx="3983990" cy="23876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9430" algn="l"/>
                <a:tab pos="3260725" algn="l"/>
              </a:tabLst>
            </a:pPr>
            <a:r>
              <a:rPr spc="-10" dirty="0">
                <a:solidFill>
                  <a:srgbClr val="000000"/>
                </a:solidFill>
              </a:rPr>
              <a:t>Introduction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0" dirty="0"/>
              <a:t>Analysis</a:t>
            </a:r>
            <a:r>
              <a:rPr dirty="0"/>
              <a:t>	</a:t>
            </a:r>
            <a:r>
              <a:rPr spc="-10" dirty="0"/>
              <a:t>Solution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76780" y="12963"/>
            <a:ext cx="2580005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7700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Landing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1605"/>
              </a:spcBef>
            </a:pPr>
            <a:r>
              <a:rPr sz="2000" b="1" spc="50" dirty="0">
                <a:latin typeface="Trebuchet MS"/>
                <a:cs typeface="Trebuchet MS"/>
              </a:rPr>
              <a:t>Problem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breakdown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45156" y="12963"/>
            <a:ext cx="60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137" y="821087"/>
            <a:ext cx="1172271" cy="66976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 rotWithShape="1">
          <a:blip r:embed="rId6" cstate="print"/>
          <a:srcRect b="11307"/>
          <a:stretch/>
        </p:blipFill>
        <p:spPr>
          <a:xfrm>
            <a:off x="57575" y="2284237"/>
            <a:ext cx="1194649" cy="89711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2224" y="3503250"/>
            <a:ext cx="766019" cy="110606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885400" y="2547012"/>
            <a:ext cx="4055110" cy="524510"/>
            <a:chOff x="4885400" y="2547012"/>
            <a:chExt cx="4055110" cy="52451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5400" y="2547012"/>
              <a:ext cx="4054725" cy="5240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sp>
          <p:nvSpPr>
            <p:cNvPr id="29" name="object 29"/>
            <p:cNvSpPr/>
            <p:nvPr/>
          </p:nvSpPr>
          <p:spPr>
            <a:xfrm>
              <a:off x="4947312" y="2589874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5">
                  <a:moveTo>
                    <a:pt x="3864198" y="400199"/>
                  </a:move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close/>
                </a:path>
              </a:pathLst>
            </a:custGeom>
            <a:solidFill>
              <a:srgbClr val="FFCE06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7312" y="2589874"/>
              <a:ext cx="3931285" cy="400685"/>
            </a:xfrm>
            <a:custGeom>
              <a:avLst/>
              <a:gdLst/>
              <a:ahLst/>
              <a:cxnLst/>
              <a:rect l="l" t="t" r="r" b="b"/>
              <a:pathLst>
                <a:path w="3931284" h="400685">
                  <a:moveTo>
                    <a:pt x="0" y="66701"/>
                  </a:move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864198" y="0"/>
                  </a:lnTo>
                  <a:lnTo>
                    <a:pt x="3901204" y="11206"/>
                  </a:lnTo>
                  <a:lnTo>
                    <a:pt x="3925822" y="41175"/>
                  </a:lnTo>
                  <a:lnTo>
                    <a:pt x="3930899" y="66701"/>
                  </a:lnTo>
                  <a:lnTo>
                    <a:pt x="3930899" y="333498"/>
                  </a:lnTo>
                  <a:lnTo>
                    <a:pt x="3925658" y="359461"/>
                  </a:lnTo>
                  <a:lnTo>
                    <a:pt x="3911363" y="380663"/>
                  </a:lnTo>
                  <a:lnTo>
                    <a:pt x="3890161" y="394958"/>
                  </a:lnTo>
                  <a:lnTo>
                    <a:pt x="3864198" y="400199"/>
                  </a:ln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close/>
                </a:path>
              </a:pathLst>
            </a:custGeom>
            <a:ln w="9524">
              <a:solidFill>
                <a:srgbClr val="F6B26B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17923" y="2685962"/>
            <a:ext cx="17919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rebuchet MS"/>
                <a:cs typeface="Trebuchet MS"/>
              </a:rPr>
              <a:t>Shifts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to</a:t>
            </a:r>
            <a:r>
              <a:rPr sz="1100" b="1" spc="2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other</a:t>
            </a:r>
            <a:r>
              <a:rPr sz="1100" b="1" spc="-1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dating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b="1" spc="30" dirty="0">
                <a:latin typeface="Trebuchet MS"/>
                <a:cs typeface="Trebuchet MS"/>
              </a:rPr>
              <a:t>apps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458" y="4592392"/>
            <a:ext cx="598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rebuchet MS"/>
                <a:cs typeface="Trebuchet MS"/>
              </a:rPr>
              <a:t>Riya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,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19 </a:t>
            </a:r>
            <a:r>
              <a:rPr sz="1100" spc="45" dirty="0">
                <a:latin typeface="Trebuchet MS"/>
                <a:cs typeface="Trebuchet MS"/>
              </a:rPr>
              <a:t>Mumbai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4912" y="3409485"/>
            <a:ext cx="2973705" cy="927177"/>
          </a:xfrm>
          <a:prstGeom prst="rect">
            <a:avLst/>
          </a:prstGeom>
          <a:ln w="9524">
            <a:noFill/>
          </a:ln>
        </p:spPr>
        <p:txBody>
          <a:bodyPr vert="horz" wrap="square" lIns="0" tIns="80010" rIns="0" bIns="0" rtlCol="0">
            <a:spAutoFit/>
          </a:bodyPr>
          <a:lstStyle/>
          <a:p>
            <a:pPr marL="175895" indent="-90170">
              <a:lnSpc>
                <a:spcPct val="100000"/>
              </a:lnSpc>
              <a:spcBef>
                <a:spcPts val="630"/>
              </a:spcBef>
              <a:buChar char="-"/>
              <a:tabLst>
                <a:tab pos="175895" algn="l"/>
              </a:tabLst>
            </a:pPr>
            <a:r>
              <a:rPr sz="1100" dirty="0">
                <a:latin typeface="Trebuchet MS"/>
                <a:cs typeface="Trebuchet MS"/>
              </a:rPr>
              <a:t>Wants</a:t>
            </a:r>
            <a:r>
              <a:rPr sz="1100" spc="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</a:t>
            </a:r>
            <a:r>
              <a:rPr sz="1100" spc="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meet</a:t>
            </a:r>
            <a:r>
              <a:rPr sz="1100" spc="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like-</a:t>
            </a:r>
            <a:r>
              <a:rPr sz="1100" dirty="0">
                <a:latin typeface="Trebuchet MS"/>
                <a:cs typeface="Trebuchet MS"/>
              </a:rPr>
              <a:t>minded</a:t>
            </a:r>
            <a:r>
              <a:rPr sz="1100" spc="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people</a:t>
            </a:r>
            <a:endParaRPr sz="1100" dirty="0">
              <a:latin typeface="Trebuchet MS"/>
              <a:cs typeface="Trebuchet MS"/>
            </a:endParaRPr>
          </a:p>
          <a:p>
            <a:pPr marL="180340" indent="-94615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100" spc="10" dirty="0">
                <a:latin typeface="Trebuchet MS"/>
                <a:cs typeface="Trebuchet MS"/>
              </a:rPr>
              <a:t>Complains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about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the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quality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of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matches</a:t>
            </a:r>
            <a:endParaRPr sz="1100" dirty="0">
              <a:latin typeface="Trebuchet MS"/>
              <a:cs typeface="Trebuchet MS"/>
            </a:endParaRPr>
          </a:p>
          <a:p>
            <a:pPr marL="175895" indent="-90170">
              <a:lnSpc>
                <a:spcPct val="100000"/>
              </a:lnSpc>
              <a:buChar char="-"/>
              <a:tabLst>
                <a:tab pos="175895" algn="l"/>
              </a:tabLst>
            </a:pPr>
            <a:r>
              <a:rPr sz="1100" dirty="0">
                <a:latin typeface="Trebuchet MS"/>
                <a:cs typeface="Trebuchet MS"/>
              </a:rPr>
              <a:t>Wants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see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variety</a:t>
            </a:r>
            <a:endParaRPr sz="1100" dirty="0">
              <a:latin typeface="Trebuchet MS"/>
              <a:cs typeface="Trebuchet MS"/>
            </a:endParaRPr>
          </a:p>
          <a:p>
            <a:pPr marL="85725" marR="226060" indent="94615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100" dirty="0">
                <a:latin typeface="Trebuchet MS"/>
                <a:cs typeface="Trebuchet MS"/>
              </a:rPr>
              <a:t>Often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confused</a:t>
            </a:r>
            <a:r>
              <a:rPr lang="en-US" sz="1100" dirty="0">
                <a:latin typeface="Trebuchet MS"/>
                <a:cs typeface="Trebuchet MS"/>
              </a:rPr>
              <a:t> about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whether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swipe</a:t>
            </a:r>
            <a:r>
              <a:rPr sz="1100" spc="60" dirty="0">
                <a:latin typeface="Trebuchet MS"/>
                <a:cs typeface="Trebuchet MS"/>
              </a:rPr>
              <a:t> </a:t>
            </a:r>
            <a:r>
              <a:rPr lang="en-US" sz="1100" spc="60" dirty="0">
                <a:latin typeface="Trebuchet MS"/>
                <a:cs typeface="Trebuchet MS"/>
              </a:rPr>
              <a:t>   </a:t>
            </a:r>
            <a:r>
              <a:rPr sz="1100" spc="-30" dirty="0">
                <a:latin typeface="Trebuchet MS"/>
                <a:cs typeface="Trebuchet MS"/>
              </a:rPr>
              <a:t>left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or </a:t>
            </a:r>
            <a:r>
              <a:rPr sz="1100" spc="-10" dirty="0">
                <a:latin typeface="Trebuchet MS"/>
                <a:cs typeface="Trebuchet MS"/>
              </a:rPr>
              <a:t>right</a:t>
            </a:r>
            <a:endParaRPr sz="11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Model 42" descr="Red heart">
                <a:extLst>
                  <a:ext uri="{FF2B5EF4-FFF2-40B4-BE49-F238E27FC236}">
                    <a16:creationId xmlns:a16="http://schemas.microsoft.com/office/drawing/2014/main" id="{CCFE0856-525B-2867-A9A4-B568B6F1B3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0477774"/>
                  </p:ext>
                </p:extLst>
              </p:nvPr>
            </p:nvGraphicFramePr>
            <p:xfrm>
              <a:off x="1229364" y="58782"/>
              <a:ext cx="208299" cy="19294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Model 42" descr="Red heart">
                <a:extLst>
                  <a:ext uri="{FF2B5EF4-FFF2-40B4-BE49-F238E27FC236}">
                    <a16:creationId xmlns:a16="http://schemas.microsoft.com/office/drawing/2014/main" id="{CCFE0856-525B-2867-A9A4-B568B6F1B3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9364" y="58782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  <p:pic>
        <p:nvPicPr>
          <p:cNvPr id="37" name="object 5">
            <a:extLst>
              <a:ext uri="{FF2B5EF4-FFF2-40B4-BE49-F238E27FC236}">
                <a16:creationId xmlns:a16="http://schemas.microsoft.com/office/drawing/2014/main" id="{6CECFE37-4AD4-BCB1-989A-44D9BBE7C094}"/>
              </a:ext>
            </a:extLst>
          </p:cNvPr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145" b="91161" l="10000" r="91250">
                        <a14:foregroundMark x1="83061" y1="47629" x2="84110" y2="45515"/>
                        <a14:foregroundMark x1="88295" y1="18206" x2="86370" y2="12157"/>
                        <a14:foregroundMark x1="81364" y1="5277" x2="80963" y2="5381"/>
                        <a14:foregroundMark x1="90568" y1="20449" x2="86743" y2="11174"/>
                        <a14:foregroundMark x1="60000" y1="62929" x2="49432" y2="91161"/>
                        <a14:foregroundMark x1="49432" y1="91161" x2="59886" y2="65699"/>
                        <a14:foregroundMark x1="57465" y1="56544" x2="56824" y2="54949"/>
                        <a14:foregroundMark x1="58068" y1="58047" x2="57497" y2="56625"/>
                        <a14:foregroundMark x1="55568" y1="55145" x2="55449" y2="54772"/>
                        <a14:foregroundMark x1="55624" y1="54600" x2="55909" y2="55013"/>
                        <a14:foregroundMark x1="63750" y1="59763" x2="65455" y2="60026"/>
                        <a14:foregroundMark x1="67045" y1="60026" x2="71591" y2="59631"/>
                        <a14:foregroundMark x1="72955" y1="59367" x2="75909" y2="57916"/>
                        <a14:foregroundMark x1="72727" y1="59894" x2="76250" y2="57916"/>
                        <a14:foregroundMark x1="75682" y1="58707" x2="76136" y2="58443"/>
                        <a14:foregroundMark x1="76136" y1="58443" x2="76136" y2="58443"/>
                        <a14:foregroundMark x1="82614" y1="31530" x2="84091" y2="35092"/>
                        <a14:foregroundMark x1="84318" y1="46438" x2="83182" y2="48813"/>
                        <a14:foregroundMark x1="80795" y1="27968" x2="79035" y2="26304"/>
                        <a14:foregroundMark x1="72955" y1="21636" x2="77841" y2="24802"/>
                        <a14:foregroundMark x1="68750" y1="20712" x2="73182" y2="22032"/>
                        <a14:foregroundMark x1="65455" y1="20712" x2="69091" y2="20844"/>
                        <a14:foregroundMark x1="53409" y1="30079" x2="56477" y2="25462"/>
                        <a14:foregroundMark x1="51136" y1="35884" x2="52386" y2="32586"/>
                        <a14:foregroundMark x1="51136" y1="34828" x2="52500" y2="31794"/>
                        <a14:foregroundMark x1="51364" y1="33509" x2="51364" y2="33509"/>
                        <a14:foregroundMark x1="51364" y1="34565" x2="54318" y2="28232"/>
                        <a14:foregroundMark x1="51932" y1="32058" x2="56705" y2="24934"/>
                        <a14:foregroundMark x1="51818" y1="32058" x2="56364" y2="25594"/>
                        <a14:foregroundMark x1="51932" y1="32058" x2="57045" y2="24538"/>
                        <a14:foregroundMark x1="50909" y1="37203" x2="51136" y2="43140"/>
                        <a14:foregroundMark x1="51364" y1="45646" x2="54205" y2="52770"/>
                        <a14:foregroundMark x1="55341" y1="54090" x2="53977" y2="51979"/>
                        <a14:foregroundMark x1="49659" y1="90633" x2="54773" y2="79947"/>
                        <a14:foregroundMark x1="54205" y1="79288" x2="60455" y2="61478"/>
                        <a14:foregroundMark x1="79773" y1="5277" x2="77955" y2="9367"/>
                        <a14:foregroundMark x1="74545" y1="7520" x2="73295" y2="6332"/>
                        <a14:foregroundMark x1="72045" y1="6728" x2="75227" y2="7124"/>
                        <a14:foregroundMark x1="75000" y1="8179" x2="75795" y2="7520"/>
                        <a14:foregroundMark x1="71932" y1="6860" x2="71477" y2="7520"/>
                        <a14:foregroundMark x1="71477" y1="8443" x2="72273" y2="7124"/>
                        <a14:foregroundMark x1="71477" y1="7784" x2="71477" y2="7784"/>
                        <a14:foregroundMark x1="71477" y1="7784" x2="71477" y2="7784"/>
                        <a14:foregroundMark x1="71477" y1="7784" x2="71477" y2="7784"/>
                        <a14:foregroundMark x1="71932" y1="7652" x2="71364" y2="7784"/>
                        <a14:foregroundMark x1="71591" y1="8971" x2="71591" y2="6992"/>
                        <a14:foregroundMark x1="75568" y1="8047" x2="75227" y2="8443"/>
                        <a14:foregroundMark x1="75909" y1="7652" x2="76136" y2="7124"/>
                        <a14:foregroundMark x1="81364" y1="7124" x2="81001" y2="8725"/>
                        <a14:foregroundMark x1="81364" y1="7916" x2="81364" y2="7916"/>
                        <a14:foregroundMark x1="82273" y1="17546" x2="82159" y2="18206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8338" x2="82159" y2="18338"/>
                        <a14:foregroundMark x1="82159" y1="17942" x2="81932" y2="18338"/>
                        <a14:foregroundMark x1="82273" y1="18734" x2="82159" y2="17810"/>
                        <a14:foregroundMark x1="81932" y1="17414" x2="81932" y2="17414"/>
                        <a14:foregroundMark x1="81932" y1="17414" x2="81932" y2="17414"/>
                        <a14:foregroundMark x1="81932" y1="17414" x2="81932" y2="17414"/>
                        <a14:foregroundMark x1="81932" y1="17546" x2="81932" y2="17546"/>
                        <a14:foregroundMark x1="81932" y1="17546" x2="81932" y2="17546"/>
                        <a14:foregroundMark x1="81932" y1="17546" x2="81932" y2="17546"/>
                        <a14:foregroundMark x1="81932" y1="17546" x2="81932" y2="17546"/>
                        <a14:foregroundMark x1="81932" y1="17546" x2="81932" y2="17546"/>
                        <a14:foregroundMark x1="71250" y1="7652" x2="71250" y2="7652"/>
                        <a14:foregroundMark x1="71477" y1="7388" x2="71250" y2="8047"/>
                        <a14:backgroundMark x1="24886" y1="53034" x2="36591" y2="72559"/>
                        <a14:backgroundMark x1="36591" y1="72559" x2="35682" y2="34828"/>
                        <a14:backgroundMark x1="35682" y1="34828" x2="13977" y2="35092"/>
                        <a14:backgroundMark x1="13977" y1="35092" x2="20227" y2="73747"/>
                        <a14:backgroundMark x1="20227" y1="73747" x2="38182" y2="70712"/>
                        <a14:backgroundMark x1="38182" y1="70712" x2="30227" y2="53562"/>
                        <a14:backgroundMark x1="30227" y1="53562" x2="21591" y2="78100"/>
                        <a14:backgroundMark x1="21591" y1="78100" x2="35909" y2="74406"/>
                        <a14:backgroundMark x1="35909" y1="74406" x2="28182" y2="57916"/>
                        <a14:backgroundMark x1="28182" y1="57916" x2="19886" y2="75726"/>
                        <a14:backgroundMark x1="19886" y1="75726" x2="22273" y2="79288"/>
                        <a14:backgroundMark x1="15114" y1="43140" x2="13409" y2="75989"/>
                        <a14:backgroundMark x1="13409" y1="75989" x2="30568" y2="89182"/>
                        <a14:backgroundMark x1="30568" y1="89182" x2="44205" y2="82718"/>
                        <a14:backgroundMark x1="44205" y1="82718" x2="49318" y2="58707"/>
                        <a14:backgroundMark x1="49318" y1="58707" x2="42955" y2="44855"/>
                        <a14:backgroundMark x1="42955" y1="44855" x2="31136" y2="40369"/>
                        <a14:backgroundMark x1="31136" y1="40369" x2="22045" y2="48021"/>
                        <a14:backgroundMark x1="22045" y1="48021" x2="20795" y2="50396"/>
                        <a14:backgroundMark x1="71477" y1="44855" x2="82159" y2="38522"/>
                        <a14:backgroundMark x1="82159" y1="38522" x2="63750" y2="29156"/>
                        <a14:backgroundMark x1="63750" y1="29156" x2="60455" y2="48813"/>
                        <a14:backgroundMark x1="60455" y1="48813" x2="76705" y2="48021"/>
                        <a14:backgroundMark x1="76705" y1="48021" x2="77159" y2="46702"/>
                        <a14:backgroundMark x1="65000" y1="24274" x2="55341" y2="33509"/>
                        <a14:backgroundMark x1="55341" y1="33509" x2="56932" y2="48681"/>
                        <a14:backgroundMark x1="56932" y1="48681" x2="61932" y2="51451"/>
                        <a14:backgroundMark x1="53380" y1="44632" x2="52741" y2="43057"/>
                        <a14:backgroundMark x1="57273" y1="54222" x2="56263" y2="51734"/>
                        <a14:backgroundMark x1="53438" y1="40089" x2="57159" y2="28100"/>
                        <a14:backgroundMark x1="57159" y1="28100" x2="66477" y2="23219"/>
                        <a14:backgroundMark x1="64545" y1="22823" x2="55341" y2="30079"/>
                        <a14:backgroundMark x1="55341" y1="30079" x2="56136" y2="40106"/>
                        <a14:backgroundMark x1="54318" y1="31662" x2="53977" y2="32190"/>
                        <a14:backgroundMark x1="53352" y1="37834" x2="54545" y2="46702"/>
                        <a14:backgroundMark x1="52841" y1="34037" x2="53251" y2="37083"/>
                        <a14:backgroundMark x1="54545" y1="46702" x2="56818" y2="50792"/>
                        <a14:backgroundMark x1="71769" y1="57328" x2="74130" y2="56679"/>
                        <a14:backgroundMark x1="66146" y1="58872" x2="67902" y2="58390"/>
                        <a14:backgroundMark x1="74432" y1="56596" x2="81477" y2="47757"/>
                        <a14:backgroundMark x1="76826" y1="56005" x2="82758" y2="48563"/>
                        <a14:backgroundMark x1="76250" y1="56728" x2="76619" y2="56265"/>
                        <a14:backgroundMark x1="75114" y1="50660" x2="75114" y2="50000"/>
                        <a14:backgroundMark x1="71005" y1="10363" x2="77614" y2="18734"/>
                        <a14:backgroundMark x1="70114" y1="9235" x2="70878" y2="10203"/>
                        <a14:backgroundMark x1="82991" y1="21025" x2="90000" y2="24011"/>
                        <a14:backgroundMark x1="80789" y1="20087" x2="82923" y2="20996"/>
                        <a14:backgroundMark x1="77614" y1="18734" x2="80261" y2="19862"/>
                        <a14:backgroundMark x1="90000" y1="24011" x2="90455" y2="37467"/>
                        <a14:backgroundMark x1="84496" y1="30550" x2="81250" y2="26781"/>
                        <a14:backgroundMark x1="90455" y1="37467" x2="85251" y2="31425"/>
                        <a14:backgroundMark x1="81250" y1="26781" x2="80120" y2="26199"/>
                        <a14:backgroundMark x1="65781" y1="20130" x2="60000" y2="20317"/>
                        <a14:backgroundMark x1="57643" y1="22823" x2="64091" y2="12269"/>
                        <a14:backgroundMark x1="64091" y1="12269" x2="63409" y2="20185"/>
                        <a14:backgroundMark x1="70237" y1="7600" x2="63864" y2="7520"/>
                        <a14:backgroundMark x1="63864" y1="7520" x2="55769" y2="25283"/>
                        <a14:backgroundMark x1="53679" y1="30917" x2="58864" y2="54354"/>
                        <a14:backgroundMark x1="75866" y1="58818" x2="81477" y2="60290"/>
                        <a14:backgroundMark x1="72481" y1="57929" x2="72714" y2="57990"/>
                        <a14:backgroundMark x1="58864" y1="54354" x2="70584" y2="57431"/>
                        <a14:backgroundMark x1="81477" y1="60290" x2="95909" y2="30607"/>
                        <a14:backgroundMark x1="95909" y1="30607" x2="91932" y2="3430"/>
                        <a14:backgroundMark x1="91932" y1="3430" x2="90568" y2="1715"/>
                        <a14:backgroundMark x1="81386" y1="18338" x2="81236" y2="18734"/>
                        <a14:backgroundMark x1="81494" y1="18054" x2="81386" y2="18338"/>
                        <a14:backgroundMark x1="86591" y1="4617" x2="81733" y2="17422"/>
                        <a14:backgroundMark x1="81857" y1="16758" x2="85682" y2="4881"/>
                        <a14:backgroundMark x1="81649" y1="17403" x2="81777" y2="17006"/>
                        <a14:backgroundMark x1="81349" y1="18338" x2="81444" y2="18042"/>
                        <a14:backgroundMark x1="81221" y1="18734" x2="81349" y2="18338"/>
                        <a14:backgroundMark x1="82007" y1="18976" x2="82955" y2="27968"/>
                        <a14:backgroundMark x1="81023" y1="9631" x2="81847" y2="17448"/>
                        <a14:backgroundMark x1="70409" y1="18489" x2="68636" y2="17150"/>
                        <a14:backgroundMark x1="73570" y1="20878" x2="70412" y2="18492"/>
                        <a14:backgroundMark x1="82955" y1="27968" x2="79919" y2="25675"/>
                        <a14:backgroundMark x1="68636" y1="17150" x2="88977" y2="23615"/>
                        <a14:backgroundMark x1="88977" y1="23615" x2="71818" y2="17546"/>
                        <a14:backgroundMark x1="70576" y1="23926" x2="68068" y2="36807"/>
                        <a14:backgroundMark x1="71818" y1="17546" x2="71559" y2="18879"/>
                        <a14:backgroundMark x1="68068" y1="36807" x2="57273" y2="39182"/>
                        <a14:backgroundMark x1="57273" y1="39182" x2="55319" y2="48891"/>
                        <a14:backgroundMark x1="51964" y1="37149" x2="51932" y2="36939"/>
                        <a14:backgroundMark x1="53127" y1="44759" x2="52866" y2="43050"/>
                        <a14:backgroundMark x1="53330" y1="37258" x2="77955" y2="42876"/>
                        <a14:backgroundMark x1="51932" y1="36939" x2="52689" y2="37112"/>
                        <a14:backgroundMark x1="77955" y1="42876" x2="75000" y2="55277"/>
                        <a14:backgroundMark x1="85261" y1="31451" x2="85909" y2="29947"/>
                        <a14:backgroundMark x1="75000" y1="55277" x2="83578" y2="35360"/>
                        <a14:backgroundMark x1="85909" y1="29947" x2="86818" y2="35092"/>
                        <a14:backgroundMark x1="86818" y1="35092" x2="91023" y2="32850"/>
                        <a14:backgroundMark x1="85682" y1="36280" x2="86023" y2="38786"/>
                        <a14:backgroundMark x1="86591" y1="40237" x2="86023" y2="45778"/>
                        <a14:backgroundMark x1="87159" y1="26913" x2="86705" y2="30739"/>
                        <a14:backgroundMark x1="79659" y1="14248" x2="76477" y2="19657"/>
                        <a14:backgroundMark x1="67375" y1="18382" x2="68295" y2="17942"/>
                        <a14:backgroundMark x1="57614" y1="34828" x2="58295" y2="35356"/>
                        <a14:backgroundMark x1="55679" y1="52028" x2="55795" y2="52375"/>
                        <a14:backgroundMark x1="52691" y1="43059" x2="53239" y2="44703"/>
                        <a14:backgroundMark x1="55795" y1="52375" x2="56818" y2="53430"/>
                        <a14:backgroundMark x1="59091" y1="33641" x2="57500" y2="37203"/>
                        <a14:backgroundMark x1="83182" y1="24406" x2="84205" y2="25462"/>
                        <a14:backgroundMark x1="86818" y1="39974" x2="88977" y2="36148"/>
                        <a14:backgroundMark x1="81250" y1="50923" x2="82497" y2="48409"/>
                        <a14:backgroundMark x1="85000" y1="25462" x2="85000" y2="25066"/>
                        <a14:backgroundMark x1="86250" y1="26649" x2="87386" y2="24802"/>
                        <a14:backgroundMark x1="85000" y1="25330" x2="86818" y2="26913"/>
                        <a14:backgroundMark x1="77386" y1="25726" x2="78750" y2="26649"/>
                        <a14:backgroundMark x1="81591" y1="8971" x2="81250" y2="10026"/>
                        <a14:backgroundMark x1="81591" y1="5013" x2="81591" y2="5145"/>
                        <a14:backgroundMark x1="82386" y1="19525" x2="81477" y2="18338"/>
                      </a14:backgroundRemoval>
                    </a14:imgEffect>
                  </a14:imgLayer>
                </a14:imgProps>
              </a:ext>
            </a:extLst>
          </a:blip>
          <a:srcRect l="42764" t="17112" r="12769" b="5973"/>
          <a:stretch/>
        </p:blipFill>
        <p:spPr>
          <a:xfrm rot="459272">
            <a:off x="349270" y="2539388"/>
            <a:ext cx="510070" cy="740504"/>
          </a:xfrm>
          <a:prstGeom prst="roundRect">
            <a:avLst>
              <a:gd name="adj" fmla="val 24933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563" y="89534"/>
            <a:ext cx="31064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2379345" algn="l"/>
              </a:tabLst>
            </a:pPr>
            <a:r>
              <a:rPr sz="1500" b="1" spc="70" dirty="0">
                <a:solidFill>
                  <a:srgbClr val="FF0000"/>
                </a:solidFill>
                <a:latin typeface="Trebuchet MS"/>
                <a:cs typeface="Trebuchet MS"/>
              </a:rPr>
              <a:t>What</a:t>
            </a:r>
            <a:r>
              <a:rPr sz="15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5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solve</a:t>
            </a:r>
            <a:r>
              <a:rPr sz="15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Trebuchet MS"/>
                <a:cs typeface="Trebuchet MS"/>
              </a:rPr>
              <a:t>first?</a:t>
            </a: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1200" b="1" spc="-75" baseline="-13888" dirty="0">
                <a:latin typeface="Trebuchet MS"/>
                <a:cs typeface="Trebuchet MS"/>
              </a:rPr>
              <a:t>(1-</a:t>
            </a:r>
            <a:r>
              <a:rPr sz="1200" b="1" spc="-37" baseline="-13888" dirty="0">
                <a:latin typeface="Trebuchet MS"/>
                <a:cs typeface="Trebuchet MS"/>
              </a:rPr>
              <a:t>Low,</a:t>
            </a:r>
            <a:r>
              <a:rPr sz="1200" b="1" spc="15" baseline="-13888" dirty="0">
                <a:latin typeface="Trebuchet MS"/>
                <a:cs typeface="Trebuchet MS"/>
              </a:rPr>
              <a:t> </a:t>
            </a:r>
            <a:r>
              <a:rPr sz="1200" b="1" baseline="-13888" dirty="0">
                <a:latin typeface="Trebuchet MS"/>
                <a:cs typeface="Trebuchet MS"/>
              </a:rPr>
              <a:t>5-</a:t>
            </a:r>
            <a:r>
              <a:rPr sz="1200" b="1" spc="-15" baseline="-13888" dirty="0">
                <a:latin typeface="Trebuchet MS"/>
                <a:cs typeface="Trebuchet MS"/>
              </a:rPr>
              <a:t>High)</a:t>
            </a:r>
            <a:endParaRPr sz="1200" baseline="-13888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899" y="1202399"/>
            <a:ext cx="4059554" cy="19268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rgbClr val="7FCA6E"/>
              </a:gs>
              <a:gs pos="46500">
                <a:srgbClr val="FEE48B"/>
              </a:gs>
              <a:gs pos="23000">
                <a:schemeClr val="bg1"/>
              </a:gs>
            </a:gsLst>
            <a:lin ang="5400000" scaled="1"/>
          </a:gradFill>
          <a:ln w="9524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0" tIns="79375" rIns="0" bIns="0" rtlCol="0">
            <a:spAutoFit/>
          </a:bodyPr>
          <a:lstStyle/>
          <a:p>
            <a:pPr marL="85725" marR="131445" indent="102235">
              <a:lnSpc>
                <a:spcPct val="100000"/>
              </a:lnSpc>
              <a:spcBef>
                <a:spcPts val="625"/>
              </a:spcBef>
              <a:buFont typeface="Trebuchet MS"/>
              <a:buChar char="-"/>
              <a:tabLst>
                <a:tab pos="187960" algn="l"/>
              </a:tabLst>
            </a:pPr>
            <a:r>
              <a:rPr sz="1200" b="1" spc="10" dirty="0">
                <a:latin typeface="Trebuchet MS"/>
                <a:cs typeface="Trebuchet MS"/>
              </a:rPr>
              <a:t>76%</a:t>
            </a:r>
            <a:r>
              <a:rPr sz="1200" b="1" spc="105" dirty="0">
                <a:latin typeface="Trebuchet MS"/>
                <a:cs typeface="Trebuchet MS"/>
              </a:rPr>
              <a:t> </a:t>
            </a:r>
            <a:r>
              <a:rPr lang="en-US" sz="1200" b="1" spc="105" dirty="0">
                <a:latin typeface="Trebuchet MS"/>
                <a:cs typeface="Trebuchet MS"/>
              </a:rPr>
              <a:t>of </a:t>
            </a:r>
            <a:r>
              <a:rPr sz="1200" spc="10" dirty="0">
                <a:latin typeface="Trebuchet MS"/>
                <a:cs typeface="Trebuchet MS"/>
              </a:rPr>
              <a:t>users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complained</a:t>
            </a:r>
            <a:r>
              <a:rPr sz="1200" spc="11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about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having</a:t>
            </a:r>
            <a:r>
              <a:rPr sz="1200" spc="110" dirty="0">
                <a:latin typeface="Trebuchet MS"/>
                <a:cs typeface="Trebuchet MS"/>
              </a:rPr>
              <a:t> </a:t>
            </a:r>
            <a:r>
              <a:rPr lang="en-US" sz="1200" spc="10" dirty="0">
                <a:latin typeface="Trebuchet MS"/>
                <a:cs typeface="Trebuchet MS"/>
              </a:rPr>
              <a:t>fewer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matches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on </a:t>
            </a:r>
            <a:r>
              <a:rPr lang="en-US" sz="1200" spc="-10" dirty="0">
                <a:latin typeface="Trebuchet MS"/>
                <a:cs typeface="Trebuchet MS"/>
              </a:rPr>
              <a:t>Bumble</a:t>
            </a:r>
            <a:r>
              <a:rPr sz="1200" spc="-10" dirty="0"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  <a:p>
            <a:pPr marL="85725" marR="643255">
              <a:lnSpc>
                <a:spcPct val="100000"/>
              </a:lnSpc>
            </a:pPr>
            <a:r>
              <a:rPr sz="1200" spc="65" dirty="0">
                <a:latin typeface="Trebuchet MS"/>
                <a:cs typeface="Trebuchet MS"/>
              </a:rPr>
              <a:t>-</a:t>
            </a:r>
            <a:r>
              <a:rPr sz="1200" b="1" spc="10" dirty="0">
                <a:latin typeface="Trebuchet MS"/>
                <a:cs typeface="Trebuchet MS"/>
              </a:rPr>
              <a:t>87%</a:t>
            </a:r>
            <a:r>
              <a:rPr sz="1200" b="1" spc="90" dirty="0">
                <a:latin typeface="Trebuchet MS"/>
                <a:cs typeface="Trebuchet MS"/>
              </a:rPr>
              <a:t> </a:t>
            </a:r>
            <a:r>
              <a:rPr lang="en-US" sz="1200" b="1" spc="90" dirty="0">
                <a:latin typeface="Trebuchet MS"/>
                <a:cs typeface="Trebuchet MS"/>
              </a:rPr>
              <a:t>of </a:t>
            </a:r>
            <a:r>
              <a:rPr sz="1200" spc="10" dirty="0">
                <a:latin typeface="Trebuchet MS"/>
                <a:cs typeface="Trebuchet MS"/>
              </a:rPr>
              <a:t>male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users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complained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about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having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lang="en-US" sz="1200" spc="-20" dirty="0">
                <a:latin typeface="Trebuchet MS"/>
                <a:cs typeface="Trebuchet MS"/>
              </a:rPr>
              <a:t>fewer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matches</a:t>
            </a:r>
            <a:endParaRPr sz="1200" dirty="0">
              <a:latin typeface="Trebuchet MS"/>
              <a:cs typeface="Trebuchet MS"/>
            </a:endParaRPr>
          </a:p>
          <a:p>
            <a:pPr marL="85725" marR="495300" indent="102235">
              <a:lnSpc>
                <a:spcPct val="100000"/>
              </a:lnSpc>
              <a:buFont typeface="Trebuchet MS"/>
              <a:buChar char="-"/>
              <a:tabLst>
                <a:tab pos="187960" algn="l"/>
              </a:tabLst>
            </a:pPr>
            <a:r>
              <a:rPr sz="1200" b="1" dirty="0">
                <a:latin typeface="Trebuchet MS"/>
                <a:cs typeface="Trebuchet MS"/>
              </a:rPr>
              <a:t>64%</a:t>
            </a:r>
            <a:r>
              <a:rPr sz="1200" b="1" spc="35" dirty="0">
                <a:latin typeface="Trebuchet MS"/>
                <a:cs typeface="Trebuchet MS"/>
              </a:rPr>
              <a:t> </a:t>
            </a:r>
            <a:r>
              <a:rPr lang="en-US" sz="1200" b="1" spc="35" dirty="0">
                <a:latin typeface="Trebuchet MS"/>
                <a:cs typeface="Trebuchet MS"/>
              </a:rPr>
              <a:t>of </a:t>
            </a:r>
            <a:r>
              <a:rPr sz="1200" dirty="0">
                <a:latin typeface="Trebuchet MS"/>
                <a:cs typeface="Trebuchet MS"/>
              </a:rPr>
              <a:t>female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users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found</a:t>
            </a:r>
            <a:r>
              <a:rPr sz="1200" spc="5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their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matches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be</a:t>
            </a:r>
            <a:r>
              <a:rPr sz="1200" spc="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not </a:t>
            </a:r>
            <a:r>
              <a:rPr sz="1200" spc="-10" dirty="0">
                <a:latin typeface="Trebuchet MS"/>
                <a:cs typeface="Trebuchet MS"/>
              </a:rPr>
              <a:t>interesting.</a:t>
            </a:r>
            <a:endParaRPr sz="1200" dirty="0">
              <a:latin typeface="Trebuchet MS"/>
              <a:cs typeface="Trebuchet MS"/>
            </a:endParaRPr>
          </a:p>
          <a:p>
            <a:pPr marL="85725" marR="177800" indent="102235">
              <a:lnSpc>
                <a:spcPct val="100000"/>
              </a:lnSpc>
              <a:buFont typeface="Trebuchet MS"/>
              <a:buChar char="-"/>
              <a:tabLst>
                <a:tab pos="187960" algn="l"/>
              </a:tabLst>
            </a:pPr>
            <a:r>
              <a:rPr sz="1200" b="1" dirty="0">
                <a:latin typeface="Trebuchet MS"/>
                <a:cs typeface="Trebuchet MS"/>
              </a:rPr>
              <a:t>91%</a:t>
            </a:r>
            <a:r>
              <a:rPr sz="1200" b="1" spc="15" dirty="0">
                <a:latin typeface="Trebuchet MS"/>
                <a:cs typeface="Trebuchet MS"/>
              </a:rPr>
              <a:t> </a:t>
            </a:r>
            <a:r>
              <a:rPr lang="en-US" sz="1200" b="1" spc="15" dirty="0">
                <a:latin typeface="Trebuchet MS"/>
                <a:cs typeface="Trebuchet MS"/>
              </a:rPr>
              <a:t>of </a:t>
            </a:r>
            <a:r>
              <a:rPr sz="1200" dirty="0">
                <a:latin typeface="Trebuchet MS"/>
                <a:cs typeface="Trebuchet MS"/>
              </a:rPr>
              <a:t>users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felt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that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it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would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have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helped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if</a:t>
            </a:r>
            <a:r>
              <a:rPr sz="1200" dirty="0">
                <a:latin typeface="Trebuchet MS"/>
                <a:cs typeface="Trebuchet MS"/>
              </a:rPr>
              <a:t> they </a:t>
            </a:r>
            <a:r>
              <a:rPr sz="1200" spc="50" dirty="0">
                <a:latin typeface="Trebuchet MS"/>
                <a:cs typeface="Trebuchet MS"/>
              </a:rPr>
              <a:t>had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a </a:t>
            </a:r>
            <a:r>
              <a:rPr sz="1200" dirty="0">
                <a:latin typeface="Trebuchet MS"/>
                <a:cs typeface="Trebuchet MS"/>
              </a:rPr>
              <a:t>reference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choose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from</a:t>
            </a:r>
            <a:endParaRPr sz="1200" dirty="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</a:pPr>
            <a:r>
              <a:rPr sz="1200" spc="65" dirty="0">
                <a:latin typeface="Trebuchet MS"/>
                <a:cs typeface="Trebuchet MS"/>
              </a:rPr>
              <a:t>-</a:t>
            </a:r>
            <a:r>
              <a:rPr sz="1200" b="1" dirty="0">
                <a:latin typeface="Trebuchet MS"/>
                <a:cs typeface="Trebuchet MS"/>
              </a:rPr>
              <a:t>22%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lang="en-US" sz="1200" b="1" spc="-10" dirty="0">
                <a:latin typeface="Trebuchet MS"/>
                <a:cs typeface="Trebuchet MS"/>
              </a:rPr>
              <a:t>of </a:t>
            </a:r>
            <a:r>
              <a:rPr sz="1200" dirty="0">
                <a:latin typeface="Trebuchet MS"/>
                <a:cs typeface="Trebuchet MS"/>
              </a:rPr>
              <a:t>users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did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not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receive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message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after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matching</a:t>
            </a:r>
            <a:endParaRPr lang="en-US" sz="1200" spc="-10" dirty="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923" y="3369492"/>
            <a:ext cx="1867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90" dirty="0">
                <a:solidFill>
                  <a:srgbClr val="4A86E7"/>
                </a:solidFill>
                <a:latin typeface="Trebuchet MS"/>
                <a:cs typeface="Trebuchet MS"/>
              </a:rPr>
              <a:t>Why</a:t>
            </a:r>
            <a:r>
              <a:rPr sz="1500" b="1" spc="-80" dirty="0">
                <a:solidFill>
                  <a:srgbClr val="4A86E7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A86E7"/>
                </a:solidFill>
                <a:latin typeface="Trebuchet MS"/>
                <a:cs typeface="Trebuchet MS"/>
              </a:rPr>
              <a:t>solve</a:t>
            </a:r>
            <a:r>
              <a:rPr sz="1500" b="1" spc="-35" dirty="0">
                <a:solidFill>
                  <a:srgbClr val="4A86E7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A86E7"/>
                </a:solidFill>
                <a:latin typeface="Trebuchet MS"/>
                <a:cs typeface="Trebuchet MS"/>
              </a:rPr>
              <a:t>this</a:t>
            </a:r>
            <a:r>
              <a:rPr sz="1500" b="1" spc="-35" dirty="0">
                <a:solidFill>
                  <a:srgbClr val="4A86E7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4A86E7"/>
                </a:solidFill>
                <a:latin typeface="Trebuchet MS"/>
                <a:cs typeface="Trebuchet MS"/>
              </a:rPr>
              <a:t>now?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378" y="3442255"/>
            <a:ext cx="1391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" dirty="0">
                <a:solidFill>
                  <a:srgbClr val="4285F4"/>
                </a:solidFill>
                <a:latin typeface="Trebuchet MS"/>
                <a:cs typeface="Trebuchet MS"/>
              </a:rPr>
              <a:t>Business</a:t>
            </a:r>
            <a:r>
              <a:rPr sz="1500" b="1" spc="145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4285F4"/>
                </a:solidFill>
                <a:latin typeface="Trebuchet MS"/>
                <a:cs typeface="Trebuchet MS"/>
              </a:rPr>
              <a:t>Value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74" y="3736749"/>
            <a:ext cx="4059554" cy="13703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9524"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0" tIns="80010" rIns="0" bIns="0" rtlCol="0">
            <a:spAutoFit/>
          </a:bodyPr>
          <a:lstStyle/>
          <a:p>
            <a:pPr marL="85725" marR="196215" indent="94615">
              <a:lnSpc>
                <a:spcPct val="100000"/>
              </a:lnSpc>
              <a:spcBef>
                <a:spcPts val="630"/>
              </a:spcBef>
              <a:buChar char="-"/>
              <a:tabLst>
                <a:tab pos="180340" algn="l"/>
              </a:tabLst>
            </a:pPr>
            <a:r>
              <a:rPr sz="1100" dirty="0">
                <a:latin typeface="Trebuchet MS"/>
                <a:cs typeface="Trebuchet MS"/>
              </a:rPr>
              <a:t>Online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dating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platforms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have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cut-throat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competition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for </a:t>
            </a:r>
            <a:r>
              <a:rPr sz="1100" dirty="0">
                <a:latin typeface="Trebuchet MS"/>
                <a:cs typeface="Trebuchet MS"/>
              </a:rPr>
              <a:t>a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similar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user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base.</a:t>
            </a:r>
            <a:endParaRPr sz="1100" dirty="0">
              <a:latin typeface="Trebuchet MS"/>
              <a:cs typeface="Trebuchet MS"/>
            </a:endParaRPr>
          </a:p>
          <a:p>
            <a:pPr marL="85725" marR="314325" indent="94615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100" spc="10" dirty="0">
                <a:latin typeface="Trebuchet MS"/>
                <a:cs typeface="Trebuchet MS"/>
              </a:rPr>
              <a:t>Solving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the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problem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of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getting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matches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get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us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way </a:t>
            </a:r>
            <a:r>
              <a:rPr sz="1100" dirty="0">
                <a:latin typeface="Trebuchet MS"/>
                <a:cs typeface="Trebuchet MS"/>
              </a:rPr>
              <a:t>ahead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Trebuchet MS"/>
                <a:cs typeface="Trebuchet MS"/>
              </a:rPr>
              <a:t>game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terms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of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user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acquisition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and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user </a:t>
            </a:r>
            <a:r>
              <a:rPr sz="1100" spc="-10" dirty="0">
                <a:latin typeface="Trebuchet MS"/>
                <a:cs typeface="Trebuchet MS"/>
              </a:rPr>
              <a:t>satisfaction.</a:t>
            </a:r>
            <a:endParaRPr sz="1100" dirty="0">
              <a:latin typeface="Trebuchet MS"/>
              <a:cs typeface="Trebuchet MS"/>
            </a:endParaRPr>
          </a:p>
          <a:p>
            <a:pPr marL="85725" marR="281940">
              <a:lnSpc>
                <a:spcPct val="100000"/>
              </a:lnSpc>
            </a:pPr>
            <a:r>
              <a:rPr sz="1100" dirty="0">
                <a:latin typeface="Trebuchet MS"/>
                <a:cs typeface="Trebuchet MS"/>
              </a:rPr>
              <a:t>-</a:t>
            </a:r>
            <a:r>
              <a:rPr sz="1100" spc="75" dirty="0">
                <a:latin typeface="Trebuchet MS"/>
                <a:cs typeface="Trebuchet MS"/>
              </a:rPr>
              <a:t>Due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pandemic, Gen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90" dirty="0">
                <a:latin typeface="Trebuchet MS"/>
                <a:cs typeface="Trebuchet MS"/>
              </a:rPr>
              <a:t>Z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prefer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 meet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online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rather </a:t>
            </a:r>
            <a:r>
              <a:rPr sz="1100" dirty="0">
                <a:latin typeface="Trebuchet MS"/>
                <a:cs typeface="Trebuchet MS"/>
              </a:rPr>
              <a:t>than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oﬄine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9803" y="3972011"/>
            <a:ext cx="4615180" cy="7579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 marR="238125" indent="94615">
              <a:lnSpc>
                <a:spcPct val="100000"/>
              </a:lnSpc>
              <a:spcBef>
                <a:spcPts val="630"/>
              </a:spcBef>
              <a:buChar char="-"/>
              <a:tabLst>
                <a:tab pos="180340" algn="l"/>
              </a:tabLst>
            </a:pPr>
            <a:r>
              <a:rPr sz="1100" spc="55" dirty="0">
                <a:latin typeface="Trebuchet MS"/>
                <a:cs typeface="Trebuchet MS"/>
              </a:rPr>
              <a:t>Bumble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Trebuchet MS"/>
                <a:cs typeface="Trebuchet MS"/>
              </a:rPr>
              <a:t>Smash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can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be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game-changer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user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segment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with </a:t>
            </a:r>
            <a:r>
              <a:rPr sz="1100" spc="-10" dirty="0">
                <a:latin typeface="Trebuchet MS"/>
                <a:cs typeface="Trebuchet MS"/>
              </a:rPr>
              <a:t>potential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to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attract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competitor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customers.</a:t>
            </a:r>
            <a:endParaRPr sz="1100" dirty="0">
              <a:latin typeface="Trebuchet MS"/>
              <a:cs typeface="Trebuchet MS"/>
            </a:endParaRPr>
          </a:p>
          <a:p>
            <a:pPr marL="85725" marR="497840" indent="94615">
              <a:lnSpc>
                <a:spcPct val="100000"/>
              </a:lnSpc>
              <a:buChar char="-"/>
              <a:tabLst>
                <a:tab pos="180340" algn="l"/>
              </a:tabLst>
            </a:pPr>
            <a:r>
              <a:rPr sz="1100" spc="-55" dirty="0">
                <a:latin typeface="Trebuchet MS"/>
                <a:cs typeface="Trebuchet MS"/>
              </a:rPr>
              <a:t>It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can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increase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number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of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users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who</a:t>
            </a:r>
            <a:r>
              <a:rPr sz="1100" spc="-20" dirty="0">
                <a:latin typeface="Trebuchet MS"/>
                <a:cs typeface="Trebuchet MS"/>
              </a:rPr>
              <a:t> will </a:t>
            </a:r>
            <a:r>
              <a:rPr sz="1100" spc="-10" dirty="0">
                <a:latin typeface="Trebuchet MS"/>
                <a:cs typeface="Trebuchet MS"/>
              </a:rPr>
              <a:t>avail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Bumble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premium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service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and</a:t>
            </a:r>
            <a:r>
              <a:rPr sz="1100" spc="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thus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provide</a:t>
            </a:r>
            <a:r>
              <a:rPr sz="1100" spc="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monetary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benefit.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9050" y="-19050"/>
            <a:ext cx="9182100" cy="332740"/>
            <a:chOff x="-19050" y="-19050"/>
            <a:chExt cx="9182100" cy="33274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9144000" cy="294640"/>
            </a:xfrm>
            <a:custGeom>
              <a:avLst/>
              <a:gdLst/>
              <a:ahLst/>
              <a:cxnLst/>
              <a:rect l="l" t="t" r="r" b="b"/>
              <a:pathLst>
                <a:path w="9144000" h="294640">
                  <a:moveTo>
                    <a:pt x="9143999" y="294299"/>
                  </a:moveTo>
                  <a:lnTo>
                    <a:pt x="0" y="2942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94299"/>
                  </a:lnTo>
                  <a:close/>
                </a:path>
              </a:pathLst>
            </a:custGeom>
            <a:solidFill>
              <a:srgbClr val="FFC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144000" cy="294640"/>
            </a:xfrm>
            <a:custGeom>
              <a:avLst/>
              <a:gdLst/>
              <a:ahLst/>
              <a:cxnLst/>
              <a:rect l="l" t="t" r="r" b="b"/>
              <a:pathLst>
                <a:path w="9144000" h="294640">
                  <a:moveTo>
                    <a:pt x="0" y="0"/>
                  </a:moveTo>
                  <a:lnTo>
                    <a:pt x="9143999" y="0"/>
                  </a:lnTo>
                  <a:lnTo>
                    <a:pt x="9143999" y="294299"/>
                  </a:lnTo>
                  <a:lnTo>
                    <a:pt x="0" y="2942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7525" y="-62306"/>
            <a:ext cx="2708275" cy="11220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65"/>
              </a:spcBef>
              <a:tabLst>
                <a:tab pos="1833245" algn="l"/>
              </a:tabLst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000" b="1" dirty="0">
                <a:latin typeface="Trebuchet MS"/>
                <a:cs typeface="Trebuchet MS"/>
              </a:rPr>
              <a:t>Defining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problem</a:t>
            </a:r>
            <a:endParaRPr sz="2000">
              <a:latin typeface="Trebuchet MS"/>
              <a:cs typeface="Trebuchet MS"/>
            </a:endParaRPr>
          </a:p>
          <a:p>
            <a:pPr marL="1380490">
              <a:lnSpc>
                <a:spcPct val="100000"/>
              </a:lnSpc>
              <a:spcBef>
                <a:spcPts val="1135"/>
              </a:spcBef>
            </a:pPr>
            <a:r>
              <a:rPr sz="1500" b="1" dirty="0">
                <a:solidFill>
                  <a:srgbClr val="4285F4"/>
                </a:solidFill>
                <a:latin typeface="Trebuchet MS"/>
                <a:cs typeface="Trebuchet MS"/>
              </a:rPr>
              <a:t>User</a:t>
            </a:r>
            <a:r>
              <a:rPr sz="1500" b="1" spc="30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285F4"/>
                </a:solidFill>
                <a:latin typeface="Trebuchet MS"/>
                <a:cs typeface="Trebuchet MS"/>
              </a:rPr>
              <a:t>Research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0185" y="22562"/>
            <a:ext cx="735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0760" y="22562"/>
            <a:ext cx="4107179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  <a:tabLst>
                <a:tab pos="2148840" algn="l"/>
                <a:tab pos="3511550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Landing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rgbClr val="4285F4"/>
                </a:solidFill>
                <a:latin typeface="Trebuchet MS"/>
                <a:cs typeface="Trebuchet MS"/>
              </a:rPr>
              <a:t>Sankey</a:t>
            </a:r>
            <a:r>
              <a:rPr sz="1500" b="1" spc="-65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1500" b="1" spc="55" dirty="0">
                <a:solidFill>
                  <a:srgbClr val="4285F4"/>
                </a:solidFill>
                <a:latin typeface="Trebuchet MS"/>
                <a:cs typeface="Trebuchet MS"/>
              </a:rPr>
              <a:t>Diagram</a:t>
            </a:r>
            <a:r>
              <a:rPr sz="1500" b="1" spc="-25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285F4"/>
                </a:solidFill>
                <a:latin typeface="Trebuchet MS"/>
                <a:cs typeface="Trebuchet MS"/>
              </a:rPr>
              <a:t>for</a:t>
            </a:r>
            <a:r>
              <a:rPr sz="1500" b="1" spc="-60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1500" b="1" spc="60" dirty="0">
                <a:solidFill>
                  <a:srgbClr val="4285F4"/>
                </a:solidFill>
                <a:latin typeface="Trebuchet MS"/>
                <a:cs typeface="Trebuchet MS"/>
              </a:rPr>
              <a:t>bumble</a:t>
            </a:r>
            <a:r>
              <a:rPr sz="1500" b="1" spc="-20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285F4"/>
                </a:solidFill>
                <a:latin typeface="Trebuchet MS"/>
                <a:cs typeface="Trebuchet MS"/>
              </a:rPr>
              <a:t>user</a:t>
            </a:r>
            <a:r>
              <a:rPr sz="1500" b="1" spc="-60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285F4"/>
                </a:solidFill>
                <a:latin typeface="Trebuchet MS"/>
                <a:cs typeface="Trebuchet MS"/>
              </a:rPr>
              <a:t>behaviour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564" y="792539"/>
            <a:ext cx="3351590" cy="251804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85050" y="3163278"/>
            <a:ext cx="654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sz="900" spc="-5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data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6700" y="885087"/>
            <a:ext cx="3746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u="sng" spc="-10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sz="1100" spc="-10" dirty="0">
                <a:latin typeface="Arial MT"/>
                <a:cs typeface="Arial MT"/>
              </a:rPr>
              <a:t>)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7100" y="2689745"/>
            <a:ext cx="1793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total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1124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swipes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there </a:t>
            </a:r>
            <a:r>
              <a:rPr sz="1000" dirty="0">
                <a:latin typeface="Arial MT"/>
                <a:cs typeface="Arial MT"/>
              </a:rPr>
              <a:t>were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matches</a:t>
            </a:r>
            <a:endParaRPr sz="10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Red heart">
                <a:extLst>
                  <a:ext uri="{FF2B5EF4-FFF2-40B4-BE49-F238E27FC236}">
                    <a16:creationId xmlns:a16="http://schemas.microsoft.com/office/drawing/2014/main" id="{ACD51C6E-AA28-C627-9243-EB053DE011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8051938"/>
                  </p:ext>
                </p:extLst>
              </p:nvPr>
            </p:nvGraphicFramePr>
            <p:xfrm>
              <a:off x="2702849" y="68381"/>
              <a:ext cx="208299" cy="19294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Red heart">
                <a:extLst>
                  <a:ext uri="{FF2B5EF4-FFF2-40B4-BE49-F238E27FC236}">
                    <a16:creationId xmlns:a16="http://schemas.microsoft.com/office/drawing/2014/main" id="{ACD51C6E-AA28-C627-9243-EB053DE011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2849" y="68381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2A34DC3-0E67-BBE6-0235-1BCC4E904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72224"/>
              </p:ext>
            </p:extLst>
          </p:nvPr>
        </p:nvGraphicFramePr>
        <p:xfrm>
          <a:off x="261937" y="756617"/>
          <a:ext cx="8610600" cy="166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520429D6-17BB-C4A7-64A4-A7016BD2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89611"/>
              </p:ext>
            </p:extLst>
          </p:nvPr>
        </p:nvGraphicFramePr>
        <p:xfrm>
          <a:off x="947737" y="2579613"/>
          <a:ext cx="7239000" cy="22821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/>
                        <a:t>Parameter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50" dirty="0">
                          <a:solidFill>
                            <a:schemeClr val="tx1"/>
                          </a:solidFill>
                        </a:rPr>
                        <a:t>Bumble</a:t>
                      </a:r>
                      <a:r>
                        <a:rPr sz="1200" b="1" spc="-7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200" b="1" spc="50" dirty="0">
                          <a:solidFill>
                            <a:schemeClr val="tx1"/>
                          </a:solidFill>
                        </a:rPr>
                        <a:t>Smash</a:t>
                      </a:r>
                      <a:endParaRPr sz="1200" b="1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50" dirty="0"/>
                        <a:t>Bumble</a:t>
                      </a:r>
                      <a:r>
                        <a:rPr sz="1200" b="1" spc="-75" dirty="0"/>
                        <a:t> </a:t>
                      </a:r>
                      <a:r>
                        <a:rPr sz="1200" b="1" spc="-25" dirty="0"/>
                        <a:t>Bot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50" dirty="0"/>
                        <a:t>Bumble</a:t>
                      </a:r>
                      <a:r>
                        <a:rPr sz="1200" b="1" spc="-75" dirty="0"/>
                        <a:t> </a:t>
                      </a:r>
                      <a:r>
                        <a:rPr sz="1200" b="1" spc="-20" dirty="0"/>
                        <a:t>Buzz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10" dirty="0"/>
                        <a:t>Customer</a:t>
                      </a:r>
                      <a:r>
                        <a:rPr sz="1000" spc="110" dirty="0"/>
                        <a:t> </a:t>
                      </a:r>
                      <a:r>
                        <a:rPr sz="1000" spc="-20" dirty="0"/>
                        <a:t>need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/>
                        <a:t>Effciency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Revenue</a:t>
                      </a:r>
                      <a:r>
                        <a:rPr sz="1000" spc="170" dirty="0"/>
                        <a:t> </a:t>
                      </a:r>
                      <a:r>
                        <a:rPr sz="1000" spc="-10" dirty="0"/>
                        <a:t>potential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Ease</a:t>
                      </a:r>
                      <a:r>
                        <a:rPr sz="1000" spc="50" dirty="0"/>
                        <a:t> </a:t>
                      </a:r>
                      <a:r>
                        <a:rPr sz="1000" dirty="0"/>
                        <a:t>of</a:t>
                      </a:r>
                      <a:r>
                        <a:rPr sz="1000" spc="25" dirty="0"/>
                        <a:t> use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/>
                        <a:t>Implementation</a:t>
                      </a:r>
                      <a:r>
                        <a:rPr sz="1000" spc="105" dirty="0"/>
                        <a:t> </a:t>
                      </a:r>
                      <a:r>
                        <a:rPr sz="1000" spc="-20" dirty="0"/>
                        <a:t>eﬀort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object 23">
            <a:extLst>
              <a:ext uri="{FF2B5EF4-FFF2-40B4-BE49-F238E27FC236}">
                <a16:creationId xmlns:a16="http://schemas.microsoft.com/office/drawing/2014/main" id="{A49CB17B-2921-95D8-7EC8-4D50047B27D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561" y="3105150"/>
            <a:ext cx="193960" cy="193960"/>
          </a:xfrm>
          <a:prstGeom prst="rect">
            <a:avLst/>
          </a:prstGeom>
        </p:spPr>
      </p:pic>
      <p:pic>
        <p:nvPicPr>
          <p:cNvPr id="8" name="object 25">
            <a:extLst>
              <a:ext uri="{FF2B5EF4-FFF2-40B4-BE49-F238E27FC236}">
                <a16:creationId xmlns:a16="http://schemas.microsoft.com/office/drawing/2014/main" id="{E95924D6-EB1B-BF76-6DAC-E7F047133F94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561" y="3485015"/>
            <a:ext cx="193960" cy="193960"/>
          </a:xfrm>
          <a:prstGeom prst="rect">
            <a:avLst/>
          </a:prstGeom>
        </p:spPr>
      </p:pic>
      <p:pic>
        <p:nvPicPr>
          <p:cNvPr id="9" name="object 26">
            <a:extLst>
              <a:ext uri="{FF2B5EF4-FFF2-40B4-BE49-F238E27FC236}">
                <a16:creationId xmlns:a16="http://schemas.microsoft.com/office/drawing/2014/main" id="{B51BA794-1C7B-2AD5-AB4B-8A1DD646BAA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68561" y="3485015"/>
            <a:ext cx="193960" cy="193960"/>
          </a:xfrm>
          <a:prstGeom prst="rect">
            <a:avLst/>
          </a:prstGeom>
        </p:spPr>
      </p:pic>
      <p:pic>
        <p:nvPicPr>
          <p:cNvPr id="10" name="object 27">
            <a:extLst>
              <a:ext uri="{FF2B5EF4-FFF2-40B4-BE49-F238E27FC236}">
                <a16:creationId xmlns:a16="http://schemas.microsoft.com/office/drawing/2014/main" id="{5047AA5B-A25F-BF7A-2F5B-7B2213AF318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7561" y="3485015"/>
            <a:ext cx="193960" cy="193960"/>
          </a:xfrm>
          <a:prstGeom prst="rect">
            <a:avLst/>
          </a:prstGeom>
        </p:spPr>
      </p:pic>
      <p:pic>
        <p:nvPicPr>
          <p:cNvPr id="11" name="object 28">
            <a:extLst>
              <a:ext uri="{FF2B5EF4-FFF2-40B4-BE49-F238E27FC236}">
                <a16:creationId xmlns:a16="http://schemas.microsoft.com/office/drawing/2014/main" id="{E936FB0E-7D01-9F78-E0EC-E23FC430B50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561" y="3866015"/>
            <a:ext cx="193960" cy="193960"/>
          </a:xfrm>
          <a:prstGeom prst="rect">
            <a:avLst/>
          </a:prstGeom>
        </p:spPr>
      </p:pic>
      <p:pic>
        <p:nvPicPr>
          <p:cNvPr id="12" name="object 29">
            <a:extLst>
              <a:ext uri="{FF2B5EF4-FFF2-40B4-BE49-F238E27FC236}">
                <a16:creationId xmlns:a16="http://schemas.microsoft.com/office/drawing/2014/main" id="{CDDF982D-0641-8A0A-A74E-062C4FBA6D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68561" y="3866015"/>
            <a:ext cx="193960" cy="193960"/>
          </a:xfrm>
          <a:prstGeom prst="rect">
            <a:avLst/>
          </a:prstGeom>
        </p:spPr>
      </p:pic>
      <p:pic>
        <p:nvPicPr>
          <p:cNvPr id="13" name="object 30">
            <a:extLst>
              <a:ext uri="{FF2B5EF4-FFF2-40B4-BE49-F238E27FC236}">
                <a16:creationId xmlns:a16="http://schemas.microsoft.com/office/drawing/2014/main" id="{ED9E4B43-EBCE-8788-B942-2065B82D4BC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561" y="4247015"/>
            <a:ext cx="193960" cy="193960"/>
          </a:xfrm>
          <a:prstGeom prst="rect">
            <a:avLst/>
          </a:prstGeom>
        </p:spPr>
      </p:pic>
      <p:pic>
        <p:nvPicPr>
          <p:cNvPr id="14" name="object 31">
            <a:extLst>
              <a:ext uri="{FF2B5EF4-FFF2-40B4-BE49-F238E27FC236}">
                <a16:creationId xmlns:a16="http://schemas.microsoft.com/office/drawing/2014/main" id="{56B67850-5B25-1DF6-A587-FA326043CFA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68561" y="4247015"/>
            <a:ext cx="193960" cy="193960"/>
          </a:xfrm>
          <a:prstGeom prst="rect">
            <a:avLst/>
          </a:prstGeom>
        </p:spPr>
      </p:pic>
      <p:pic>
        <p:nvPicPr>
          <p:cNvPr id="15" name="object 32">
            <a:extLst>
              <a:ext uri="{FF2B5EF4-FFF2-40B4-BE49-F238E27FC236}">
                <a16:creationId xmlns:a16="http://schemas.microsoft.com/office/drawing/2014/main" id="{3E322B67-1021-FE97-9FF5-589D5248DBF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7561" y="4247015"/>
            <a:ext cx="193960" cy="193960"/>
          </a:xfrm>
          <a:prstGeom prst="rect">
            <a:avLst/>
          </a:prstGeom>
        </p:spPr>
      </p:pic>
      <p:pic>
        <p:nvPicPr>
          <p:cNvPr id="16" name="object 33">
            <a:extLst>
              <a:ext uri="{FF2B5EF4-FFF2-40B4-BE49-F238E27FC236}">
                <a16:creationId xmlns:a16="http://schemas.microsoft.com/office/drawing/2014/main" id="{DC24E862-D84B-620F-FB5B-1F41E2A4627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561" y="4628015"/>
            <a:ext cx="193960" cy="193960"/>
          </a:xfrm>
          <a:prstGeom prst="rect">
            <a:avLst/>
          </a:prstGeom>
        </p:spPr>
      </p:pic>
      <p:pic>
        <p:nvPicPr>
          <p:cNvPr id="17" name="object 35">
            <a:extLst>
              <a:ext uri="{FF2B5EF4-FFF2-40B4-BE49-F238E27FC236}">
                <a16:creationId xmlns:a16="http://schemas.microsoft.com/office/drawing/2014/main" id="{5AB90201-878F-660B-8D42-63F9BD56F81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086" y="3485015"/>
            <a:ext cx="193960" cy="193960"/>
          </a:xfrm>
          <a:prstGeom prst="rect">
            <a:avLst/>
          </a:prstGeom>
        </p:spPr>
      </p:pic>
      <p:pic>
        <p:nvPicPr>
          <p:cNvPr id="18" name="object 36">
            <a:extLst>
              <a:ext uri="{FF2B5EF4-FFF2-40B4-BE49-F238E27FC236}">
                <a16:creationId xmlns:a16="http://schemas.microsoft.com/office/drawing/2014/main" id="{EFE436C7-A105-2771-AFA0-51100C9C395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086" y="3866015"/>
            <a:ext cx="193960" cy="193960"/>
          </a:xfrm>
          <a:prstGeom prst="rect">
            <a:avLst/>
          </a:prstGeom>
        </p:spPr>
      </p:pic>
      <p:pic>
        <p:nvPicPr>
          <p:cNvPr id="19" name="object 37">
            <a:extLst>
              <a:ext uri="{FF2B5EF4-FFF2-40B4-BE49-F238E27FC236}">
                <a16:creationId xmlns:a16="http://schemas.microsoft.com/office/drawing/2014/main" id="{8FE74439-AB95-1B7D-508F-49B69446781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086" y="4247015"/>
            <a:ext cx="193960" cy="193960"/>
          </a:xfrm>
          <a:prstGeom prst="rect">
            <a:avLst/>
          </a:prstGeom>
        </p:spPr>
      </p:pic>
      <p:pic>
        <p:nvPicPr>
          <p:cNvPr id="20" name="object 38">
            <a:extLst>
              <a:ext uri="{FF2B5EF4-FFF2-40B4-BE49-F238E27FC236}">
                <a16:creationId xmlns:a16="http://schemas.microsoft.com/office/drawing/2014/main" id="{B5F549F9-21D4-9E5D-1CE1-47CE1B31E3E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98936" y="4247015"/>
            <a:ext cx="193960" cy="193960"/>
          </a:xfrm>
          <a:prstGeom prst="rect">
            <a:avLst/>
          </a:prstGeom>
        </p:spPr>
      </p:pic>
      <p:pic>
        <p:nvPicPr>
          <p:cNvPr id="21" name="object 39">
            <a:extLst>
              <a:ext uri="{FF2B5EF4-FFF2-40B4-BE49-F238E27FC236}">
                <a16:creationId xmlns:a16="http://schemas.microsoft.com/office/drawing/2014/main" id="{CECD4731-C265-9768-3645-D1E1EC1876F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1811" y="4247015"/>
            <a:ext cx="193960" cy="193960"/>
          </a:xfrm>
          <a:prstGeom prst="rect">
            <a:avLst/>
          </a:prstGeom>
        </p:spPr>
      </p:pic>
      <p:pic>
        <p:nvPicPr>
          <p:cNvPr id="22" name="object 40">
            <a:extLst>
              <a:ext uri="{FF2B5EF4-FFF2-40B4-BE49-F238E27FC236}">
                <a16:creationId xmlns:a16="http://schemas.microsoft.com/office/drawing/2014/main" id="{6393B52D-1E24-C821-9EA3-68AAC30B5A3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086" y="4628015"/>
            <a:ext cx="193960" cy="193960"/>
          </a:xfrm>
          <a:prstGeom prst="rect">
            <a:avLst/>
          </a:prstGeom>
        </p:spPr>
      </p:pic>
      <p:pic>
        <p:nvPicPr>
          <p:cNvPr id="23" name="object 41">
            <a:extLst>
              <a:ext uri="{FF2B5EF4-FFF2-40B4-BE49-F238E27FC236}">
                <a16:creationId xmlns:a16="http://schemas.microsoft.com/office/drawing/2014/main" id="{2D8ABEC0-A2C9-9E7A-3944-6DF13BAE4B4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98936" y="4628015"/>
            <a:ext cx="193960" cy="193960"/>
          </a:xfrm>
          <a:prstGeom prst="rect">
            <a:avLst/>
          </a:prstGeom>
        </p:spPr>
      </p:pic>
      <p:pic>
        <p:nvPicPr>
          <p:cNvPr id="24" name="object 42">
            <a:extLst>
              <a:ext uri="{FF2B5EF4-FFF2-40B4-BE49-F238E27FC236}">
                <a16:creationId xmlns:a16="http://schemas.microsoft.com/office/drawing/2014/main" id="{BFB44B72-7242-E526-6C45-B650E1B4A1D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1811" y="4628015"/>
            <a:ext cx="193960" cy="193960"/>
          </a:xfrm>
          <a:prstGeom prst="rect">
            <a:avLst/>
          </a:prstGeom>
        </p:spPr>
      </p:pic>
      <p:pic>
        <p:nvPicPr>
          <p:cNvPr id="25" name="object 44">
            <a:extLst>
              <a:ext uri="{FF2B5EF4-FFF2-40B4-BE49-F238E27FC236}">
                <a16:creationId xmlns:a16="http://schemas.microsoft.com/office/drawing/2014/main" id="{FDFD1B2A-3F25-73F1-F005-2F8E0F5967B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7711" y="3485015"/>
            <a:ext cx="193960" cy="193960"/>
          </a:xfrm>
          <a:prstGeom prst="rect">
            <a:avLst/>
          </a:prstGeom>
        </p:spPr>
      </p:pic>
      <p:pic>
        <p:nvPicPr>
          <p:cNvPr id="26" name="object 45">
            <a:extLst>
              <a:ext uri="{FF2B5EF4-FFF2-40B4-BE49-F238E27FC236}">
                <a16:creationId xmlns:a16="http://schemas.microsoft.com/office/drawing/2014/main" id="{F6D8E6F8-6FFD-AF93-9DC3-0809335555A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7711" y="3866015"/>
            <a:ext cx="193960" cy="193960"/>
          </a:xfrm>
          <a:prstGeom prst="rect">
            <a:avLst/>
          </a:prstGeom>
        </p:spPr>
      </p:pic>
      <p:pic>
        <p:nvPicPr>
          <p:cNvPr id="27" name="object 46">
            <a:extLst>
              <a:ext uri="{FF2B5EF4-FFF2-40B4-BE49-F238E27FC236}">
                <a16:creationId xmlns:a16="http://schemas.microsoft.com/office/drawing/2014/main" id="{940FFF43-387D-050B-23B5-9A72A2E1D69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8024" y="3866015"/>
            <a:ext cx="193960" cy="193960"/>
          </a:xfrm>
          <a:prstGeom prst="rect">
            <a:avLst/>
          </a:prstGeom>
        </p:spPr>
      </p:pic>
      <p:pic>
        <p:nvPicPr>
          <p:cNvPr id="28" name="object 47">
            <a:extLst>
              <a:ext uri="{FF2B5EF4-FFF2-40B4-BE49-F238E27FC236}">
                <a16:creationId xmlns:a16="http://schemas.microsoft.com/office/drawing/2014/main" id="{41420770-50E3-D26F-C3D7-0891631A659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8360" y="3866015"/>
            <a:ext cx="193960" cy="193960"/>
          </a:xfrm>
          <a:prstGeom prst="rect">
            <a:avLst/>
          </a:prstGeom>
        </p:spPr>
      </p:pic>
      <p:pic>
        <p:nvPicPr>
          <p:cNvPr id="29" name="object 48">
            <a:extLst>
              <a:ext uri="{FF2B5EF4-FFF2-40B4-BE49-F238E27FC236}">
                <a16:creationId xmlns:a16="http://schemas.microsoft.com/office/drawing/2014/main" id="{86425E5E-B0B4-FEDE-102F-43CD206904C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7711" y="4247015"/>
            <a:ext cx="193960" cy="193960"/>
          </a:xfrm>
          <a:prstGeom prst="rect">
            <a:avLst/>
          </a:prstGeom>
        </p:spPr>
      </p:pic>
      <p:pic>
        <p:nvPicPr>
          <p:cNvPr id="30" name="object 49">
            <a:extLst>
              <a:ext uri="{FF2B5EF4-FFF2-40B4-BE49-F238E27FC236}">
                <a16:creationId xmlns:a16="http://schemas.microsoft.com/office/drawing/2014/main" id="{4A4C81FF-394A-D4E9-4ECB-790F01DD786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8036" y="4247015"/>
            <a:ext cx="193960" cy="193960"/>
          </a:xfrm>
          <a:prstGeom prst="rect">
            <a:avLst/>
          </a:prstGeom>
        </p:spPr>
      </p:pic>
      <p:pic>
        <p:nvPicPr>
          <p:cNvPr id="31" name="object 50">
            <a:extLst>
              <a:ext uri="{FF2B5EF4-FFF2-40B4-BE49-F238E27FC236}">
                <a16:creationId xmlns:a16="http://schemas.microsoft.com/office/drawing/2014/main" id="{F35DED96-7465-DD8A-37C1-7454296825B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7711" y="4628015"/>
            <a:ext cx="193960" cy="1939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354155D-1DB1-7DF9-3132-2FC239334395}"/>
              </a:ext>
            </a:extLst>
          </p:cNvPr>
          <p:cNvSpPr txBox="1"/>
          <p:nvPr/>
        </p:nvSpPr>
        <p:spPr>
          <a:xfrm>
            <a:off x="0" y="11222"/>
            <a:ext cx="4592320" cy="75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25">
              <a:lnSpc>
                <a:spcPct val="100000"/>
              </a:lnSpc>
              <a:spcBef>
                <a:spcPts val="890"/>
              </a:spcBef>
              <a:tabLst>
                <a:tab pos="1887855" algn="l"/>
              </a:tabLst>
            </a:pPr>
            <a:r>
              <a:rPr lang="en-US" sz="1400" b="1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lang="en-US" sz="1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14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US" sz="2000" b="1" spc="50" dirty="0">
                <a:latin typeface="Trebuchet MS"/>
                <a:cs typeface="Trebuchet MS"/>
              </a:rPr>
              <a:t>Possible</a:t>
            </a:r>
            <a:r>
              <a:rPr lang="en-US" sz="2000" b="1" spc="-100" dirty="0">
                <a:latin typeface="Trebuchet MS"/>
                <a:cs typeface="Trebuchet MS"/>
              </a:rPr>
              <a:t> </a:t>
            </a:r>
            <a:r>
              <a:rPr lang="en-US" sz="2000" b="1" spc="-10" dirty="0">
                <a:latin typeface="Trebuchet MS"/>
                <a:cs typeface="Trebuchet MS"/>
              </a:rPr>
              <a:t>Solutions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53436A-DF13-A708-99C1-B828FAACDF6B}"/>
              </a:ext>
            </a:extLst>
          </p:cNvPr>
          <p:cNvSpPr txBox="1"/>
          <p:nvPr/>
        </p:nvSpPr>
        <p:spPr>
          <a:xfrm>
            <a:off x="3286725" y="7379"/>
            <a:ext cx="461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0" dirty="0">
                <a:latin typeface="Arial"/>
                <a:cs typeface="Arial"/>
              </a:rPr>
              <a:t>Solution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AAD71F-06BA-50B7-8E6F-5F794A126A58}"/>
              </a:ext>
            </a:extLst>
          </p:cNvPr>
          <p:cNvSpPr txBox="1"/>
          <p:nvPr/>
        </p:nvSpPr>
        <p:spPr>
          <a:xfrm>
            <a:off x="4664379" y="11428"/>
            <a:ext cx="441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FFFFFF"/>
                </a:solidFill>
                <a:latin typeface="Arial"/>
                <a:cs typeface="Arial"/>
              </a:rPr>
              <a:t>Landing</a:t>
            </a:r>
            <a:r>
              <a:rPr lang="en-US"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3EA605-2FBF-5445-DCEC-776CDBC1827E}"/>
              </a:ext>
            </a:extLst>
          </p:cNvPr>
          <p:cNvSpPr txBox="1"/>
          <p:nvPr/>
        </p:nvSpPr>
        <p:spPr>
          <a:xfrm>
            <a:off x="6479020" y="-4051"/>
            <a:ext cx="461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16AB26-0E81-1B67-9B78-5CACCE5699B5}"/>
              </a:ext>
            </a:extLst>
          </p:cNvPr>
          <p:cNvSpPr txBox="1"/>
          <p:nvPr/>
        </p:nvSpPr>
        <p:spPr>
          <a:xfrm>
            <a:off x="7708309" y="22858"/>
            <a:ext cx="5379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0" dirty="0">
                <a:solidFill>
                  <a:srgbClr val="FFFFFF"/>
                </a:solidFill>
                <a:latin typeface="Arial"/>
                <a:cs typeface="Arial"/>
              </a:rPr>
              <a:t>Pitfalls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2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57165"/>
            <a:ext cx="3557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254" dirty="0">
                <a:latin typeface="Trebuchet MS"/>
                <a:cs typeface="Trebuchet MS"/>
              </a:rPr>
              <a:t>: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85" dirty="0">
                <a:latin typeface="Trebuchet MS"/>
                <a:cs typeface="Trebuchet MS"/>
              </a:rPr>
              <a:t>Bumble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95" dirty="0">
                <a:latin typeface="Trebuchet MS"/>
                <a:cs typeface="Trebuchet MS"/>
              </a:rPr>
              <a:t>Smash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9050" y="-19050"/>
            <a:ext cx="9182100" cy="332740"/>
            <a:chOff x="-19050" y="-19050"/>
            <a:chExt cx="9182100" cy="33274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9144000" cy="294640"/>
            </a:xfrm>
            <a:custGeom>
              <a:avLst/>
              <a:gdLst/>
              <a:ahLst/>
              <a:cxnLst/>
              <a:rect l="l" t="t" r="r" b="b"/>
              <a:pathLst>
                <a:path w="9144000" h="294640">
                  <a:moveTo>
                    <a:pt x="9143999" y="294299"/>
                  </a:moveTo>
                  <a:lnTo>
                    <a:pt x="0" y="2942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94299"/>
                  </a:lnTo>
                  <a:close/>
                </a:path>
              </a:pathLst>
            </a:custGeom>
            <a:solidFill>
              <a:srgbClr val="FFC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144000" cy="294640"/>
            </a:xfrm>
            <a:custGeom>
              <a:avLst/>
              <a:gdLst/>
              <a:ahLst/>
              <a:cxnLst/>
              <a:rect l="l" t="t" r="r" b="b"/>
              <a:pathLst>
                <a:path w="9144000" h="294640">
                  <a:moveTo>
                    <a:pt x="0" y="0"/>
                  </a:moveTo>
                  <a:lnTo>
                    <a:pt x="9143999" y="0"/>
                  </a:lnTo>
                  <a:lnTo>
                    <a:pt x="9143999" y="294299"/>
                  </a:lnTo>
                  <a:lnTo>
                    <a:pt x="0" y="2942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1766" y="22562"/>
            <a:ext cx="398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9430" algn="l"/>
                <a:tab pos="3260725" algn="l"/>
              </a:tabLst>
            </a:pPr>
            <a:r>
              <a:rPr spc="-10" dirty="0"/>
              <a:t>Introduction</a:t>
            </a:r>
            <a:r>
              <a:rPr dirty="0"/>
              <a:t>	</a:t>
            </a:r>
            <a:r>
              <a:rPr spc="-10" dirty="0"/>
              <a:t>Analysis</a:t>
            </a:r>
            <a:r>
              <a:rPr dirty="0"/>
              <a:t>	</a:t>
            </a:r>
            <a:r>
              <a:rPr spc="-10" dirty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71380" y="22562"/>
            <a:ext cx="1189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Landing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6978" y="22562"/>
            <a:ext cx="648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39756" y="22562"/>
            <a:ext cx="60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19111" y="1144237"/>
            <a:ext cx="3583304" cy="524510"/>
            <a:chOff x="5219111" y="1144237"/>
            <a:chExt cx="3583304" cy="52451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9111" y="1144237"/>
              <a:ext cx="3582825" cy="5240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sp>
          <p:nvSpPr>
            <p:cNvPr id="27" name="object 27"/>
            <p:cNvSpPr/>
            <p:nvPr/>
          </p:nvSpPr>
          <p:spPr>
            <a:xfrm>
              <a:off x="5281023" y="1187099"/>
              <a:ext cx="3459479" cy="400685"/>
            </a:xfrm>
            <a:custGeom>
              <a:avLst/>
              <a:gdLst/>
              <a:ahLst/>
              <a:cxnLst/>
              <a:rect l="l" t="t" r="r" b="b"/>
              <a:pathLst>
                <a:path w="3459479" h="400684">
                  <a:moveTo>
                    <a:pt x="3392298" y="400199"/>
                  </a:move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392298" y="0"/>
                  </a:lnTo>
                  <a:lnTo>
                    <a:pt x="3429304" y="11206"/>
                  </a:lnTo>
                  <a:lnTo>
                    <a:pt x="3453922" y="41175"/>
                  </a:lnTo>
                  <a:lnTo>
                    <a:pt x="3458999" y="66701"/>
                  </a:lnTo>
                  <a:lnTo>
                    <a:pt x="3458999" y="333498"/>
                  </a:lnTo>
                  <a:lnTo>
                    <a:pt x="3453758" y="359461"/>
                  </a:lnTo>
                  <a:lnTo>
                    <a:pt x="3439463" y="380663"/>
                  </a:lnTo>
                  <a:lnTo>
                    <a:pt x="3418261" y="394958"/>
                  </a:lnTo>
                  <a:lnTo>
                    <a:pt x="3392298" y="400199"/>
                  </a:lnTo>
                  <a:close/>
                </a:path>
              </a:pathLst>
            </a:custGeom>
            <a:solidFill>
              <a:srgbClr val="FFCE0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81023" y="1187099"/>
              <a:ext cx="3459479" cy="400685"/>
            </a:xfrm>
            <a:custGeom>
              <a:avLst/>
              <a:gdLst/>
              <a:ahLst/>
              <a:cxnLst/>
              <a:rect l="l" t="t" r="r" b="b"/>
              <a:pathLst>
                <a:path w="3459479" h="400684">
                  <a:moveTo>
                    <a:pt x="0" y="66701"/>
                  </a:move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392298" y="0"/>
                  </a:lnTo>
                  <a:lnTo>
                    <a:pt x="3429304" y="11206"/>
                  </a:lnTo>
                  <a:lnTo>
                    <a:pt x="3453922" y="41175"/>
                  </a:lnTo>
                  <a:lnTo>
                    <a:pt x="3458999" y="66701"/>
                  </a:lnTo>
                  <a:lnTo>
                    <a:pt x="3458999" y="333498"/>
                  </a:lnTo>
                  <a:lnTo>
                    <a:pt x="3453758" y="359461"/>
                  </a:lnTo>
                  <a:lnTo>
                    <a:pt x="3439463" y="380663"/>
                  </a:lnTo>
                  <a:lnTo>
                    <a:pt x="3418261" y="394958"/>
                  </a:lnTo>
                  <a:lnTo>
                    <a:pt x="3392298" y="400199"/>
                  </a:ln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close/>
                </a:path>
              </a:pathLst>
            </a:custGeom>
            <a:ln w="9524">
              <a:solidFill>
                <a:srgbClr val="F6B26B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36943" y="1283187"/>
            <a:ext cx="31502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rebuchet MS"/>
                <a:cs typeface="Trebuchet MS"/>
              </a:rPr>
              <a:t>Creates</a:t>
            </a:r>
            <a:r>
              <a:rPr sz="1100" b="1" spc="5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a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reference</a:t>
            </a:r>
            <a:r>
              <a:rPr sz="1100" b="1" spc="5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based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swiping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mechanism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9900" y="769463"/>
            <a:ext cx="16408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How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Does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10" dirty="0">
                <a:latin typeface="Arial"/>
                <a:cs typeface="Arial"/>
              </a:rPr>
              <a:t> Work?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18871" y="1627302"/>
            <a:ext cx="3583304" cy="524510"/>
            <a:chOff x="5219112" y="1627787"/>
            <a:chExt cx="3583304" cy="52451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9112" y="1627787"/>
              <a:ext cx="3582825" cy="5240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sp>
          <p:nvSpPr>
            <p:cNvPr id="33" name="object 33"/>
            <p:cNvSpPr/>
            <p:nvPr/>
          </p:nvSpPr>
          <p:spPr>
            <a:xfrm>
              <a:off x="5281025" y="1670649"/>
              <a:ext cx="3459479" cy="400685"/>
            </a:xfrm>
            <a:custGeom>
              <a:avLst/>
              <a:gdLst/>
              <a:ahLst/>
              <a:cxnLst/>
              <a:rect l="l" t="t" r="r" b="b"/>
              <a:pathLst>
                <a:path w="3459479" h="400685">
                  <a:moveTo>
                    <a:pt x="3392298" y="400199"/>
                  </a:move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392298" y="0"/>
                  </a:lnTo>
                  <a:lnTo>
                    <a:pt x="3429304" y="11206"/>
                  </a:lnTo>
                  <a:lnTo>
                    <a:pt x="3453922" y="41175"/>
                  </a:lnTo>
                  <a:lnTo>
                    <a:pt x="3458999" y="66701"/>
                  </a:lnTo>
                  <a:lnTo>
                    <a:pt x="3458999" y="333498"/>
                  </a:lnTo>
                  <a:lnTo>
                    <a:pt x="3453758" y="359461"/>
                  </a:lnTo>
                  <a:lnTo>
                    <a:pt x="3439463" y="380663"/>
                  </a:lnTo>
                  <a:lnTo>
                    <a:pt x="3418261" y="394958"/>
                  </a:lnTo>
                  <a:lnTo>
                    <a:pt x="3392298" y="400199"/>
                  </a:lnTo>
                  <a:close/>
                </a:path>
              </a:pathLst>
            </a:custGeom>
            <a:solidFill>
              <a:srgbClr val="FFCE0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81025" y="1670649"/>
              <a:ext cx="3459479" cy="400685"/>
            </a:xfrm>
            <a:custGeom>
              <a:avLst/>
              <a:gdLst/>
              <a:ahLst/>
              <a:cxnLst/>
              <a:rect l="l" t="t" r="r" b="b"/>
              <a:pathLst>
                <a:path w="3459479" h="400685">
                  <a:moveTo>
                    <a:pt x="0" y="66701"/>
                  </a:moveTo>
                  <a:lnTo>
                    <a:pt x="5241" y="40738"/>
                  </a:lnTo>
                  <a:lnTo>
                    <a:pt x="19536" y="19536"/>
                  </a:lnTo>
                  <a:lnTo>
                    <a:pt x="40738" y="5241"/>
                  </a:lnTo>
                  <a:lnTo>
                    <a:pt x="66701" y="0"/>
                  </a:lnTo>
                  <a:lnTo>
                    <a:pt x="3392298" y="0"/>
                  </a:lnTo>
                  <a:lnTo>
                    <a:pt x="3429304" y="11206"/>
                  </a:lnTo>
                  <a:lnTo>
                    <a:pt x="3453922" y="41175"/>
                  </a:lnTo>
                  <a:lnTo>
                    <a:pt x="3458999" y="66701"/>
                  </a:lnTo>
                  <a:lnTo>
                    <a:pt x="3458999" y="333498"/>
                  </a:lnTo>
                  <a:lnTo>
                    <a:pt x="3453758" y="359461"/>
                  </a:lnTo>
                  <a:lnTo>
                    <a:pt x="3439463" y="380663"/>
                  </a:lnTo>
                  <a:lnTo>
                    <a:pt x="3418261" y="394958"/>
                  </a:lnTo>
                  <a:lnTo>
                    <a:pt x="3392298" y="400199"/>
                  </a:lnTo>
                  <a:lnTo>
                    <a:pt x="66701" y="400199"/>
                  </a:lnTo>
                  <a:lnTo>
                    <a:pt x="40738" y="394958"/>
                  </a:lnTo>
                  <a:lnTo>
                    <a:pt x="19536" y="380663"/>
                  </a:lnTo>
                  <a:lnTo>
                    <a:pt x="5241" y="359461"/>
                  </a:lnTo>
                  <a:lnTo>
                    <a:pt x="0" y="333498"/>
                  </a:lnTo>
                  <a:lnTo>
                    <a:pt x="0" y="66701"/>
                  </a:lnTo>
                  <a:close/>
                </a:path>
              </a:pathLst>
            </a:custGeom>
            <a:ln w="9524">
              <a:solidFill>
                <a:srgbClr val="F6B26B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86790" y="1766737"/>
            <a:ext cx="305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rebuchet MS"/>
                <a:cs typeface="Trebuchet MS"/>
              </a:rPr>
              <a:t>Saves</a:t>
            </a:r>
            <a:r>
              <a:rPr sz="1100" b="1" spc="4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user</a:t>
            </a:r>
            <a:r>
              <a:rPr sz="1100" b="1" spc="1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from</a:t>
            </a:r>
            <a:r>
              <a:rPr sz="1100" b="1" spc="5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excessive</a:t>
            </a:r>
            <a:r>
              <a:rPr sz="1100" b="1" spc="4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cognitive</a:t>
            </a:r>
            <a:r>
              <a:rPr sz="1100" b="1" spc="4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overload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9900" y="2220113"/>
            <a:ext cx="1854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Psychological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Aspect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81024" y="2480099"/>
            <a:ext cx="3670300" cy="2586355"/>
          </a:xfrm>
          <a:prstGeom prst="rect">
            <a:avLst/>
          </a:prstGeom>
          <a:noFill/>
          <a:ln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78740" rIns="0" bIns="0" rtlCol="0">
            <a:spAutoFit/>
          </a:bodyPr>
          <a:lstStyle/>
          <a:p>
            <a:pPr marL="542925" marR="163830" indent="-328295">
              <a:lnSpc>
                <a:spcPct val="100000"/>
              </a:lnSpc>
              <a:spcBef>
                <a:spcPts val="620"/>
              </a:spcBef>
              <a:buFont typeface="Arial MT"/>
              <a:buChar char="●"/>
              <a:tabLst>
                <a:tab pos="542925" algn="l"/>
              </a:tabLst>
            </a:pPr>
            <a:r>
              <a:rPr sz="1300" dirty="0">
                <a:latin typeface="Trebuchet MS"/>
                <a:cs typeface="Trebuchet MS"/>
              </a:rPr>
              <a:t>Often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brain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fails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make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lang="en-US" sz="1300" dirty="0">
                <a:latin typeface="Trebuchet MS"/>
                <a:cs typeface="Trebuchet MS"/>
              </a:rPr>
              <a:t>the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right </a:t>
            </a:r>
            <a:r>
              <a:rPr sz="1300" dirty="0">
                <a:latin typeface="Trebuchet MS"/>
                <a:cs typeface="Trebuchet MS"/>
              </a:rPr>
              <a:t>decision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50" dirty="0">
                <a:latin typeface="Trebuchet MS"/>
                <a:cs typeface="Trebuchet MS"/>
              </a:rPr>
              <a:t>when</a:t>
            </a:r>
            <a:r>
              <a:rPr sz="1300" dirty="0">
                <a:latin typeface="Trebuchet MS"/>
                <a:cs typeface="Trebuchet MS"/>
              </a:rPr>
              <a:t> given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too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many</a:t>
            </a:r>
            <a:r>
              <a:rPr sz="1300" spc="-4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options </a:t>
            </a:r>
            <a:r>
              <a:rPr sz="1300" dirty="0">
                <a:latin typeface="Trebuchet MS"/>
                <a:cs typeface="Trebuchet MS"/>
              </a:rPr>
              <a:t>and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no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reference.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00" dirty="0">
              <a:latin typeface="Trebuchet MS"/>
              <a:cs typeface="Trebuchet MS"/>
            </a:endParaRPr>
          </a:p>
          <a:p>
            <a:pPr marL="542925" marR="244475" indent="-328295">
              <a:lnSpc>
                <a:spcPct val="100000"/>
              </a:lnSpc>
              <a:buFont typeface="Arial MT"/>
              <a:buChar char="●"/>
              <a:tabLst>
                <a:tab pos="542925" algn="l"/>
              </a:tabLst>
            </a:pPr>
            <a:r>
              <a:rPr sz="1300" dirty="0">
                <a:latin typeface="Trebuchet MS"/>
                <a:cs typeface="Trebuchet MS"/>
              </a:rPr>
              <a:t>For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dating </a:t>
            </a:r>
            <a:r>
              <a:rPr sz="1300" spc="-55" dirty="0">
                <a:latin typeface="Trebuchet MS"/>
                <a:cs typeface="Trebuchet MS"/>
              </a:rPr>
              <a:t>site,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rebuchet MS"/>
                <a:cs typeface="Trebuchet MS"/>
              </a:rPr>
              <a:t>every</a:t>
            </a:r>
            <a:r>
              <a:rPr sz="13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rebuchet MS"/>
                <a:cs typeface="Trebuchet MS"/>
              </a:rPr>
              <a:t>failed</a:t>
            </a:r>
            <a:r>
              <a:rPr sz="1300" b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rebuchet MS"/>
                <a:cs typeface="Trebuchet MS"/>
              </a:rPr>
              <a:t>choice </a:t>
            </a:r>
            <a:r>
              <a:rPr sz="1300" b="1" dirty="0">
                <a:solidFill>
                  <a:srgbClr val="FF0000"/>
                </a:solidFill>
                <a:latin typeface="Trebuchet MS"/>
                <a:cs typeface="Trebuchet MS"/>
              </a:rPr>
              <a:t>results</a:t>
            </a:r>
            <a:r>
              <a:rPr sz="130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spc="-2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130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spc="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3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spc="55" dirty="0">
                <a:solidFill>
                  <a:srgbClr val="FF0000"/>
                </a:solidFill>
                <a:latin typeface="Trebuchet MS"/>
                <a:cs typeface="Trebuchet MS"/>
              </a:rPr>
              <a:t>loss</a:t>
            </a:r>
            <a:r>
              <a:rPr sz="130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3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spc="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30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rebuchet MS"/>
                <a:cs typeface="Trebuchet MS"/>
              </a:rPr>
              <a:t>potential</a:t>
            </a:r>
            <a:r>
              <a:rPr sz="1300" b="1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rebuchet MS"/>
                <a:cs typeface="Trebuchet MS"/>
              </a:rPr>
              <a:t>match.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00" dirty="0">
              <a:latin typeface="Trebuchet MS"/>
              <a:cs typeface="Trebuchet MS"/>
            </a:endParaRPr>
          </a:p>
          <a:p>
            <a:pPr marL="542925" marR="92075" indent="-3282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542925" algn="l"/>
              </a:tabLst>
            </a:pPr>
            <a:r>
              <a:rPr sz="1300" spc="85" dirty="0">
                <a:latin typeface="Trebuchet MS"/>
                <a:cs typeface="Trebuchet MS"/>
              </a:rPr>
              <a:t>When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choosing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between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2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similar objects,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brain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invariably</a:t>
            </a:r>
            <a:r>
              <a:rPr sz="1300" b="1" spc="1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decides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on </a:t>
            </a:r>
            <a:r>
              <a:rPr sz="1300" b="1" spc="55" dirty="0">
                <a:latin typeface="Trebuchet MS"/>
                <a:cs typeface="Trebuchet MS"/>
              </a:rPr>
              <a:t>a</a:t>
            </a:r>
            <a:r>
              <a:rPr sz="1300" b="1" spc="-12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winner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1300" dirty="0">
              <a:latin typeface="Trebuchet MS"/>
              <a:cs typeface="Trebuchet MS"/>
            </a:endParaRPr>
          </a:p>
          <a:p>
            <a:pPr marL="542290" indent="-3276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542290" algn="l"/>
              </a:tabLst>
            </a:pPr>
            <a:r>
              <a:rPr sz="1300" dirty="0">
                <a:latin typeface="Trebuchet MS"/>
                <a:cs typeface="Trebuchet MS"/>
              </a:rPr>
              <a:t>This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is</a:t>
            </a:r>
            <a:r>
              <a:rPr sz="1300" spc="-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what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b="1" spc="60" dirty="0">
                <a:latin typeface="Trebuchet MS"/>
                <a:cs typeface="Trebuchet MS"/>
              </a:rPr>
              <a:t>Bumble</a:t>
            </a:r>
            <a:r>
              <a:rPr sz="1300" b="1" spc="-55" dirty="0">
                <a:latin typeface="Trebuchet MS"/>
                <a:cs typeface="Trebuchet MS"/>
              </a:rPr>
              <a:t> </a:t>
            </a:r>
            <a:r>
              <a:rPr sz="1300" b="1" spc="65" dirty="0">
                <a:latin typeface="Trebuchet MS"/>
                <a:cs typeface="Trebuchet MS"/>
              </a:rPr>
              <a:t>Smash</a:t>
            </a:r>
            <a:r>
              <a:rPr sz="1300" b="1" spc="-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relies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on.</a:t>
            </a:r>
            <a:endParaRPr sz="1300" dirty="0">
              <a:latin typeface="Trebuchet MS"/>
              <a:cs typeface="Trebuchet MS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4BDA5594-0C9C-F06A-07FF-70380A6A1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358830"/>
              </p:ext>
            </p:extLst>
          </p:nvPr>
        </p:nvGraphicFramePr>
        <p:xfrm>
          <a:off x="73024" y="1008223"/>
          <a:ext cx="3056449" cy="3925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166363E5-1977-7FCC-1098-3E75FDED6A2B}"/>
              </a:ext>
            </a:extLst>
          </p:cNvPr>
          <p:cNvSpPr/>
          <p:nvPr/>
        </p:nvSpPr>
        <p:spPr>
          <a:xfrm>
            <a:off x="3178559" y="728531"/>
            <a:ext cx="2055845" cy="431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person standing on a beach&#10;&#10;Description automatically generated">
            <a:extLst>
              <a:ext uri="{FF2B5EF4-FFF2-40B4-BE49-F238E27FC236}">
                <a16:creationId xmlns:a16="http://schemas.microsoft.com/office/drawing/2014/main" id="{6A01F9D6-F2CD-E6DA-ED70-F07380F00D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08" y="772243"/>
            <a:ext cx="1029701" cy="2015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3" name="Picture 42" descr="A person in a blue hoodie and hat&#10;&#10;Description automatically generated">
            <a:extLst>
              <a:ext uri="{FF2B5EF4-FFF2-40B4-BE49-F238E27FC236}">
                <a16:creationId xmlns:a16="http://schemas.microsoft.com/office/drawing/2014/main" id="{FEB6CD59-0CAC-73F4-2C45-9E39B73BEFE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r="12631"/>
          <a:stretch/>
        </p:blipFill>
        <p:spPr>
          <a:xfrm rot="254137">
            <a:off x="4151433" y="1112921"/>
            <a:ext cx="1037033" cy="1553272"/>
          </a:xfrm>
          <a:prstGeom prst="roundRect">
            <a:avLst>
              <a:gd name="adj" fmla="val 8327"/>
            </a:avLst>
          </a:prstGeom>
          <a:scene3d>
            <a:camera prst="perspectiveContrastingLeftFacing"/>
            <a:lightRig rig="threePt" dir="t"/>
          </a:scene3d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953963C-E9C2-1AEC-5A8D-1857F8D191D6}"/>
              </a:ext>
            </a:extLst>
          </p:cNvPr>
          <p:cNvSpPr txBox="1"/>
          <p:nvPr/>
        </p:nvSpPr>
        <p:spPr>
          <a:xfrm>
            <a:off x="4128298" y="2278889"/>
            <a:ext cx="515945" cy="167096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00" b="1" dirty="0">
                <a:solidFill>
                  <a:schemeClr val="tx1"/>
                </a:solidFill>
              </a:rPr>
              <a:t>Sunny,21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B9191-B38B-CC77-7656-DC709F61FCE5}"/>
              </a:ext>
            </a:extLst>
          </p:cNvPr>
          <p:cNvSpPr txBox="1"/>
          <p:nvPr/>
        </p:nvSpPr>
        <p:spPr>
          <a:xfrm>
            <a:off x="4347364" y="958457"/>
            <a:ext cx="562666" cy="169277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swipe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8C7B238-8545-0E53-65D2-FCED0F51B833}"/>
              </a:ext>
            </a:extLst>
          </p:cNvPr>
          <p:cNvGrpSpPr/>
          <p:nvPr/>
        </p:nvGrpSpPr>
        <p:grpSpPr>
          <a:xfrm>
            <a:off x="4256943" y="2375132"/>
            <a:ext cx="659543" cy="272686"/>
            <a:chOff x="4268688" y="2406442"/>
            <a:chExt cx="659543" cy="27268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82C4F21-5FEA-6326-593E-B43CF1504187}"/>
                </a:ext>
              </a:extLst>
            </p:cNvPr>
            <p:cNvGrpSpPr/>
            <p:nvPr/>
          </p:nvGrpSpPr>
          <p:grpSpPr>
            <a:xfrm>
              <a:off x="4268688" y="2406442"/>
              <a:ext cx="104680" cy="99288"/>
              <a:chOff x="4251178" y="2503092"/>
              <a:chExt cx="92222" cy="9144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DE45DBF-47C7-A431-9E26-05478E8729F5}"/>
                  </a:ext>
                </a:extLst>
              </p:cNvPr>
              <p:cNvSpPr/>
              <p:nvPr/>
            </p:nvSpPr>
            <p:spPr>
              <a:xfrm>
                <a:off x="4251178" y="2503092"/>
                <a:ext cx="92222" cy="91440"/>
              </a:xfrm>
              <a:prstGeom prst="ellipse">
                <a:avLst/>
              </a:prstGeom>
              <a:solidFill>
                <a:srgbClr val="FFFF8B"/>
              </a:solidFill>
              <a:ln>
                <a:noFill/>
              </a:ln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Speech Bubble: Oval 44">
                <a:extLst>
                  <a:ext uri="{FF2B5EF4-FFF2-40B4-BE49-F238E27FC236}">
                    <a16:creationId xmlns:a16="http://schemas.microsoft.com/office/drawing/2014/main" id="{E1DEC14B-9305-393E-DD45-103E48EA5C86}"/>
                  </a:ext>
                </a:extLst>
              </p:cNvPr>
              <p:cNvSpPr/>
              <p:nvPr/>
            </p:nvSpPr>
            <p:spPr>
              <a:xfrm>
                <a:off x="4269857" y="2520217"/>
                <a:ext cx="54864" cy="57189"/>
              </a:xfrm>
              <a:prstGeom prst="wedgeEllipseCallout">
                <a:avLst>
                  <a:gd name="adj1" fmla="val -59028"/>
                  <a:gd name="adj2" fmla="val 35852"/>
                </a:avLst>
              </a:prstGeom>
              <a:solidFill>
                <a:schemeClr val="tx1"/>
              </a:solidFill>
              <a:ln>
                <a:noFill/>
              </a:ln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art 45">
                <a:extLst>
                  <a:ext uri="{FF2B5EF4-FFF2-40B4-BE49-F238E27FC236}">
                    <a16:creationId xmlns:a16="http://schemas.microsoft.com/office/drawing/2014/main" id="{D93276B0-4B02-76A2-40C3-AB633911A176}"/>
                  </a:ext>
                </a:extLst>
              </p:cNvPr>
              <p:cNvSpPr/>
              <p:nvPr/>
            </p:nvSpPr>
            <p:spPr>
              <a:xfrm>
                <a:off x="4283573" y="2535095"/>
                <a:ext cx="27432" cy="27432"/>
              </a:xfrm>
              <a:prstGeom prst="heart">
                <a:avLst/>
              </a:prstGeom>
              <a:solidFill>
                <a:srgbClr val="FFFF8B"/>
              </a:solidFill>
              <a:ln>
                <a:noFill/>
              </a:ln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1" name="Graphic 50" descr="Empty hexagon sign">
              <a:extLst>
                <a:ext uri="{FF2B5EF4-FFF2-40B4-BE49-F238E27FC236}">
                  <a16:creationId xmlns:a16="http://schemas.microsoft.com/office/drawing/2014/main" id="{5ADE4334-4CF4-0060-8855-0A6DEDD1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14763">
              <a:off x="4762027" y="2539616"/>
              <a:ext cx="166204" cy="139512"/>
            </a:xfrm>
            <a:prstGeom prst="rect">
              <a:avLst/>
            </a:prstGeom>
          </p:spPr>
        </p:pic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9D0D25C4-A13D-3BFD-CAD7-0BDC745055C0}"/>
                </a:ext>
              </a:extLst>
            </p:cNvPr>
            <p:cNvSpPr/>
            <p:nvPr/>
          </p:nvSpPr>
          <p:spPr>
            <a:xfrm rot="19679141">
              <a:off x="4764705" y="2544161"/>
              <a:ext cx="160844" cy="128067"/>
            </a:xfrm>
            <a:prstGeom prst="hexagon">
              <a:avLst>
                <a:gd name="adj" fmla="val 30458"/>
                <a:gd name="vf" fmla="val 115470"/>
              </a:avLst>
            </a:prstGeom>
            <a:solidFill>
              <a:srgbClr val="FFF3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Star: 5 Points 55">
              <a:extLst>
                <a:ext uri="{FF2B5EF4-FFF2-40B4-BE49-F238E27FC236}">
                  <a16:creationId xmlns:a16="http://schemas.microsoft.com/office/drawing/2014/main" id="{BFB5FB30-0FDA-7137-20E6-65BE1678ACF6}"/>
                </a:ext>
              </a:extLst>
            </p:cNvPr>
            <p:cNvSpPr/>
            <p:nvPr/>
          </p:nvSpPr>
          <p:spPr>
            <a:xfrm>
              <a:off x="4829560" y="2593210"/>
              <a:ext cx="31138" cy="29787"/>
            </a:xfrm>
            <a:prstGeom prst="star5">
              <a:avLst>
                <a:gd name="adj" fmla="val 23956"/>
                <a:gd name="hf" fmla="val 105146"/>
                <a:gd name="vf" fmla="val 110557"/>
              </a:avLst>
            </a:prstGeom>
            <a:ln w="12700" cap="sq">
              <a:solidFill>
                <a:schemeClr val="tx1">
                  <a:alpha val="98000"/>
                </a:schemeClr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7432"/>
                        <a:gd name="connsiteY0" fmla="*/ 10478 h 27432"/>
                        <a:gd name="connsiteX1" fmla="*/ 9655 w 27432"/>
                        <a:gd name="connsiteY1" fmla="*/ 9286 h 27432"/>
                        <a:gd name="connsiteX2" fmla="*/ 13716 w 27432"/>
                        <a:gd name="connsiteY2" fmla="*/ 0 h 27432"/>
                        <a:gd name="connsiteX3" fmla="*/ 17777 w 27432"/>
                        <a:gd name="connsiteY3" fmla="*/ 9286 h 27432"/>
                        <a:gd name="connsiteX4" fmla="*/ 27432 w 27432"/>
                        <a:gd name="connsiteY4" fmla="*/ 10478 h 27432"/>
                        <a:gd name="connsiteX5" fmla="*/ 20288 w 27432"/>
                        <a:gd name="connsiteY5" fmla="*/ 17409 h 27432"/>
                        <a:gd name="connsiteX6" fmla="*/ 22193 w 27432"/>
                        <a:gd name="connsiteY6" fmla="*/ 27432 h 27432"/>
                        <a:gd name="connsiteX7" fmla="*/ 13716 w 27432"/>
                        <a:gd name="connsiteY7" fmla="*/ 22429 h 27432"/>
                        <a:gd name="connsiteX8" fmla="*/ 5239 w 27432"/>
                        <a:gd name="connsiteY8" fmla="*/ 27432 h 27432"/>
                        <a:gd name="connsiteX9" fmla="*/ 7144 w 27432"/>
                        <a:gd name="connsiteY9" fmla="*/ 17409 h 27432"/>
                        <a:gd name="connsiteX10" fmla="*/ 0 w 27432"/>
                        <a:gd name="connsiteY10" fmla="*/ 10478 h 27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7432" h="27432" fill="none" extrusionOk="0">
                          <a:moveTo>
                            <a:pt x="0" y="10478"/>
                          </a:moveTo>
                          <a:cubicBezTo>
                            <a:pt x="2067" y="10041"/>
                            <a:pt x="8008" y="10089"/>
                            <a:pt x="9655" y="9286"/>
                          </a:cubicBezTo>
                          <a:cubicBezTo>
                            <a:pt x="10176" y="6094"/>
                            <a:pt x="13101" y="2485"/>
                            <a:pt x="13716" y="0"/>
                          </a:cubicBezTo>
                          <a:cubicBezTo>
                            <a:pt x="15318" y="2005"/>
                            <a:pt x="17070" y="6548"/>
                            <a:pt x="17777" y="9286"/>
                          </a:cubicBezTo>
                          <a:cubicBezTo>
                            <a:pt x="19408" y="9067"/>
                            <a:pt x="24012" y="10932"/>
                            <a:pt x="27432" y="10478"/>
                          </a:cubicBezTo>
                          <a:cubicBezTo>
                            <a:pt x="26407" y="11565"/>
                            <a:pt x="23242" y="13705"/>
                            <a:pt x="20288" y="17409"/>
                          </a:cubicBezTo>
                          <a:cubicBezTo>
                            <a:pt x="21379" y="18358"/>
                            <a:pt x="21501" y="23331"/>
                            <a:pt x="22193" y="27432"/>
                          </a:cubicBezTo>
                          <a:cubicBezTo>
                            <a:pt x="21222" y="26719"/>
                            <a:pt x="15243" y="23941"/>
                            <a:pt x="13716" y="22429"/>
                          </a:cubicBezTo>
                          <a:cubicBezTo>
                            <a:pt x="12581" y="23331"/>
                            <a:pt x="8463" y="26400"/>
                            <a:pt x="5239" y="27432"/>
                          </a:cubicBezTo>
                          <a:cubicBezTo>
                            <a:pt x="6413" y="24752"/>
                            <a:pt x="6601" y="19069"/>
                            <a:pt x="7144" y="17409"/>
                          </a:cubicBezTo>
                          <a:cubicBezTo>
                            <a:pt x="4852" y="14090"/>
                            <a:pt x="962" y="11510"/>
                            <a:pt x="0" y="10478"/>
                          </a:cubicBezTo>
                          <a:close/>
                        </a:path>
                        <a:path w="27432" h="27432" stroke="0" extrusionOk="0">
                          <a:moveTo>
                            <a:pt x="0" y="10478"/>
                          </a:moveTo>
                          <a:cubicBezTo>
                            <a:pt x="4118" y="10007"/>
                            <a:pt x="5858" y="8988"/>
                            <a:pt x="9655" y="9286"/>
                          </a:cubicBezTo>
                          <a:cubicBezTo>
                            <a:pt x="11884" y="5593"/>
                            <a:pt x="13165" y="3031"/>
                            <a:pt x="13716" y="0"/>
                          </a:cubicBezTo>
                          <a:cubicBezTo>
                            <a:pt x="14985" y="3149"/>
                            <a:pt x="17640" y="7377"/>
                            <a:pt x="17777" y="9286"/>
                          </a:cubicBezTo>
                          <a:cubicBezTo>
                            <a:pt x="18962" y="9690"/>
                            <a:pt x="25670" y="10180"/>
                            <a:pt x="27432" y="10478"/>
                          </a:cubicBezTo>
                          <a:cubicBezTo>
                            <a:pt x="26267" y="11701"/>
                            <a:pt x="24040" y="14434"/>
                            <a:pt x="20288" y="17409"/>
                          </a:cubicBezTo>
                          <a:cubicBezTo>
                            <a:pt x="21421" y="21861"/>
                            <a:pt x="21246" y="26152"/>
                            <a:pt x="22193" y="27432"/>
                          </a:cubicBezTo>
                          <a:cubicBezTo>
                            <a:pt x="20679" y="25648"/>
                            <a:pt x="16666" y="24364"/>
                            <a:pt x="13716" y="22429"/>
                          </a:cubicBezTo>
                          <a:cubicBezTo>
                            <a:pt x="12092" y="23548"/>
                            <a:pt x="6593" y="27488"/>
                            <a:pt x="5239" y="27432"/>
                          </a:cubicBezTo>
                          <a:cubicBezTo>
                            <a:pt x="5211" y="23772"/>
                            <a:pt x="6145" y="20334"/>
                            <a:pt x="7144" y="17409"/>
                          </a:cubicBezTo>
                          <a:cubicBezTo>
                            <a:pt x="5471" y="15113"/>
                            <a:pt x="2565" y="13909"/>
                            <a:pt x="0" y="1047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Arrow: Striped Right 56">
            <a:extLst>
              <a:ext uri="{FF2B5EF4-FFF2-40B4-BE49-F238E27FC236}">
                <a16:creationId xmlns:a16="http://schemas.microsoft.com/office/drawing/2014/main" id="{849490A3-8101-1C8C-2348-42CE83F87302}"/>
              </a:ext>
            </a:extLst>
          </p:cNvPr>
          <p:cNvSpPr/>
          <p:nvPr/>
        </p:nvSpPr>
        <p:spPr>
          <a:xfrm flipV="1">
            <a:off x="4305459" y="1101452"/>
            <a:ext cx="77332" cy="49643"/>
          </a:xfrm>
          <a:prstGeom prst="stripedRightArrow">
            <a:avLst/>
          </a:prstGeom>
          <a:solidFill>
            <a:srgbClr val="FFF45C"/>
          </a:solidFill>
          <a:ln>
            <a:solidFill>
              <a:srgbClr val="FFF4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A person standing on a beach&#10;&#10;Description automatically generated">
            <a:extLst>
              <a:ext uri="{FF2B5EF4-FFF2-40B4-BE49-F238E27FC236}">
                <a16:creationId xmlns:a16="http://schemas.microsoft.com/office/drawing/2014/main" id="{C6CCF3B5-D8A1-F672-6740-A9376C553A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15" y="2886963"/>
            <a:ext cx="1029701" cy="2015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0" name="Picture 89" descr="A person in a blue hoodie and hat&#10;&#10;Description automatically generated">
            <a:extLst>
              <a:ext uri="{FF2B5EF4-FFF2-40B4-BE49-F238E27FC236}">
                <a16:creationId xmlns:a16="http://schemas.microsoft.com/office/drawing/2014/main" id="{1F23DF2B-A737-C22F-A4C6-C8EBE10C9B4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r="12631"/>
          <a:stretch/>
        </p:blipFill>
        <p:spPr>
          <a:xfrm rot="21005486">
            <a:off x="3309941" y="2963416"/>
            <a:ext cx="1037033" cy="1682780"/>
          </a:xfrm>
          <a:prstGeom prst="roundRect">
            <a:avLst>
              <a:gd name="adj" fmla="val 832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00" name="Heart 99">
            <a:extLst>
              <a:ext uri="{FF2B5EF4-FFF2-40B4-BE49-F238E27FC236}">
                <a16:creationId xmlns:a16="http://schemas.microsoft.com/office/drawing/2014/main" id="{3EF1A3F2-D03C-2A58-9FD0-D11CD1E25890}"/>
              </a:ext>
            </a:extLst>
          </p:cNvPr>
          <p:cNvSpPr/>
          <p:nvPr/>
        </p:nvSpPr>
        <p:spPr>
          <a:xfrm rot="20751349">
            <a:off x="3687864" y="4737891"/>
            <a:ext cx="31138" cy="32270"/>
          </a:xfrm>
          <a:prstGeom prst="heart">
            <a:avLst/>
          </a:prstGeom>
          <a:solidFill>
            <a:srgbClr val="FFFF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505EB7-ED73-050E-9F47-72C54E097A86}"/>
              </a:ext>
            </a:extLst>
          </p:cNvPr>
          <p:cNvSpPr txBox="1"/>
          <p:nvPr/>
        </p:nvSpPr>
        <p:spPr>
          <a:xfrm rot="20751349">
            <a:off x="3381849" y="4389248"/>
            <a:ext cx="515945" cy="1810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00" b="1" dirty="0">
                <a:solidFill>
                  <a:schemeClr val="tx1"/>
                </a:solidFill>
              </a:rPr>
              <a:t>Sunny,21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F31837-C9FD-497A-FDD6-5CA7CD3846C3}"/>
              </a:ext>
            </a:extLst>
          </p:cNvPr>
          <p:cNvSpPr txBox="1"/>
          <p:nvPr/>
        </p:nvSpPr>
        <p:spPr>
          <a:xfrm rot="10378923" flipV="1">
            <a:off x="3425135" y="4675521"/>
            <a:ext cx="871152" cy="169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swipe</a:t>
            </a:r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7EFD29CF-DDA2-41A3-0DA4-E182E085244F}"/>
              </a:ext>
            </a:extLst>
          </p:cNvPr>
          <p:cNvSpPr/>
          <p:nvPr/>
        </p:nvSpPr>
        <p:spPr>
          <a:xfrm rot="20751349">
            <a:off x="4236352" y="4769513"/>
            <a:ext cx="31138" cy="32270"/>
          </a:xfrm>
          <a:prstGeom prst="star5">
            <a:avLst>
              <a:gd name="adj" fmla="val 23956"/>
              <a:gd name="hf" fmla="val 105146"/>
              <a:gd name="vf" fmla="val 110557"/>
            </a:avLst>
          </a:prstGeom>
          <a:ln w="12700" cap="sq">
            <a:noFill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432"/>
                      <a:gd name="connsiteY0" fmla="*/ 10478 h 27432"/>
                      <a:gd name="connsiteX1" fmla="*/ 9655 w 27432"/>
                      <a:gd name="connsiteY1" fmla="*/ 9286 h 27432"/>
                      <a:gd name="connsiteX2" fmla="*/ 13716 w 27432"/>
                      <a:gd name="connsiteY2" fmla="*/ 0 h 27432"/>
                      <a:gd name="connsiteX3" fmla="*/ 17777 w 27432"/>
                      <a:gd name="connsiteY3" fmla="*/ 9286 h 27432"/>
                      <a:gd name="connsiteX4" fmla="*/ 27432 w 27432"/>
                      <a:gd name="connsiteY4" fmla="*/ 10478 h 27432"/>
                      <a:gd name="connsiteX5" fmla="*/ 20288 w 27432"/>
                      <a:gd name="connsiteY5" fmla="*/ 17409 h 27432"/>
                      <a:gd name="connsiteX6" fmla="*/ 22193 w 27432"/>
                      <a:gd name="connsiteY6" fmla="*/ 27432 h 27432"/>
                      <a:gd name="connsiteX7" fmla="*/ 13716 w 27432"/>
                      <a:gd name="connsiteY7" fmla="*/ 22429 h 27432"/>
                      <a:gd name="connsiteX8" fmla="*/ 5239 w 27432"/>
                      <a:gd name="connsiteY8" fmla="*/ 27432 h 27432"/>
                      <a:gd name="connsiteX9" fmla="*/ 7144 w 27432"/>
                      <a:gd name="connsiteY9" fmla="*/ 17409 h 27432"/>
                      <a:gd name="connsiteX10" fmla="*/ 0 w 27432"/>
                      <a:gd name="connsiteY10" fmla="*/ 10478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432" h="27432" fill="none" extrusionOk="0">
                        <a:moveTo>
                          <a:pt x="0" y="10478"/>
                        </a:moveTo>
                        <a:cubicBezTo>
                          <a:pt x="2067" y="10041"/>
                          <a:pt x="8008" y="10089"/>
                          <a:pt x="9655" y="9286"/>
                        </a:cubicBezTo>
                        <a:cubicBezTo>
                          <a:pt x="10176" y="6094"/>
                          <a:pt x="13101" y="2485"/>
                          <a:pt x="13716" y="0"/>
                        </a:cubicBezTo>
                        <a:cubicBezTo>
                          <a:pt x="15318" y="2005"/>
                          <a:pt x="17070" y="6548"/>
                          <a:pt x="17777" y="9286"/>
                        </a:cubicBezTo>
                        <a:cubicBezTo>
                          <a:pt x="19408" y="9067"/>
                          <a:pt x="24012" y="10932"/>
                          <a:pt x="27432" y="10478"/>
                        </a:cubicBezTo>
                        <a:cubicBezTo>
                          <a:pt x="26407" y="11565"/>
                          <a:pt x="23242" y="13705"/>
                          <a:pt x="20288" y="17409"/>
                        </a:cubicBezTo>
                        <a:cubicBezTo>
                          <a:pt x="21379" y="18358"/>
                          <a:pt x="21501" y="23331"/>
                          <a:pt x="22193" y="27432"/>
                        </a:cubicBezTo>
                        <a:cubicBezTo>
                          <a:pt x="21222" y="26719"/>
                          <a:pt x="15243" y="23941"/>
                          <a:pt x="13716" y="22429"/>
                        </a:cubicBezTo>
                        <a:cubicBezTo>
                          <a:pt x="12581" y="23331"/>
                          <a:pt x="8463" y="26400"/>
                          <a:pt x="5239" y="27432"/>
                        </a:cubicBezTo>
                        <a:cubicBezTo>
                          <a:pt x="6413" y="24752"/>
                          <a:pt x="6601" y="19069"/>
                          <a:pt x="7144" y="17409"/>
                        </a:cubicBezTo>
                        <a:cubicBezTo>
                          <a:pt x="4852" y="14090"/>
                          <a:pt x="962" y="11510"/>
                          <a:pt x="0" y="10478"/>
                        </a:cubicBezTo>
                        <a:close/>
                      </a:path>
                      <a:path w="27432" h="27432" stroke="0" extrusionOk="0">
                        <a:moveTo>
                          <a:pt x="0" y="10478"/>
                        </a:moveTo>
                        <a:cubicBezTo>
                          <a:pt x="4118" y="10007"/>
                          <a:pt x="5858" y="8988"/>
                          <a:pt x="9655" y="9286"/>
                        </a:cubicBezTo>
                        <a:cubicBezTo>
                          <a:pt x="11884" y="5593"/>
                          <a:pt x="13165" y="3031"/>
                          <a:pt x="13716" y="0"/>
                        </a:cubicBezTo>
                        <a:cubicBezTo>
                          <a:pt x="14985" y="3149"/>
                          <a:pt x="17640" y="7377"/>
                          <a:pt x="17777" y="9286"/>
                        </a:cubicBezTo>
                        <a:cubicBezTo>
                          <a:pt x="18962" y="9690"/>
                          <a:pt x="25670" y="10180"/>
                          <a:pt x="27432" y="10478"/>
                        </a:cubicBezTo>
                        <a:cubicBezTo>
                          <a:pt x="26267" y="11701"/>
                          <a:pt x="24040" y="14434"/>
                          <a:pt x="20288" y="17409"/>
                        </a:cubicBezTo>
                        <a:cubicBezTo>
                          <a:pt x="21421" y="21861"/>
                          <a:pt x="21246" y="26152"/>
                          <a:pt x="22193" y="27432"/>
                        </a:cubicBezTo>
                        <a:cubicBezTo>
                          <a:pt x="20679" y="25648"/>
                          <a:pt x="16666" y="24364"/>
                          <a:pt x="13716" y="22429"/>
                        </a:cubicBezTo>
                        <a:cubicBezTo>
                          <a:pt x="12092" y="23548"/>
                          <a:pt x="6593" y="27488"/>
                          <a:pt x="5239" y="27432"/>
                        </a:cubicBezTo>
                        <a:cubicBezTo>
                          <a:pt x="5211" y="23772"/>
                          <a:pt x="6145" y="20334"/>
                          <a:pt x="7144" y="17409"/>
                        </a:cubicBezTo>
                        <a:cubicBezTo>
                          <a:pt x="5471" y="15113"/>
                          <a:pt x="2565" y="13909"/>
                          <a:pt x="0" y="1047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Striped Right 96">
            <a:extLst>
              <a:ext uri="{FF2B5EF4-FFF2-40B4-BE49-F238E27FC236}">
                <a16:creationId xmlns:a16="http://schemas.microsoft.com/office/drawing/2014/main" id="{DA0B1320-68A8-4CE1-4CF7-44C8279B559B}"/>
              </a:ext>
            </a:extLst>
          </p:cNvPr>
          <p:cNvSpPr/>
          <p:nvPr/>
        </p:nvSpPr>
        <p:spPr>
          <a:xfrm rot="20751349" flipV="1">
            <a:off x="3335144" y="3324472"/>
            <a:ext cx="77332" cy="53782"/>
          </a:xfrm>
          <a:prstGeom prst="stripedRightArrow">
            <a:avLst/>
          </a:prstGeom>
          <a:solidFill>
            <a:srgbClr val="FFF45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5E68DF7-6B2C-6938-5302-7C0F4B378743}"/>
              </a:ext>
            </a:extLst>
          </p:cNvPr>
          <p:cNvSpPr/>
          <p:nvPr/>
        </p:nvSpPr>
        <p:spPr>
          <a:xfrm rot="20094928">
            <a:off x="3489319" y="4550677"/>
            <a:ext cx="133757" cy="99288"/>
          </a:xfrm>
          <a:prstGeom prst="ellipse">
            <a:avLst/>
          </a:prstGeom>
          <a:solidFill>
            <a:srgbClr val="FFFF8B"/>
          </a:solidFill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Speech Bubble: Oval 107">
            <a:extLst>
              <a:ext uri="{FF2B5EF4-FFF2-40B4-BE49-F238E27FC236}">
                <a16:creationId xmlns:a16="http://schemas.microsoft.com/office/drawing/2014/main" id="{BB91D90F-5EDF-985D-E253-C5AFAC68BCF8}"/>
              </a:ext>
            </a:extLst>
          </p:cNvPr>
          <p:cNvSpPr/>
          <p:nvPr/>
        </p:nvSpPr>
        <p:spPr>
          <a:xfrm rot="20094928">
            <a:off x="3516410" y="4569272"/>
            <a:ext cx="79574" cy="62097"/>
          </a:xfrm>
          <a:prstGeom prst="wedgeEllipseCallout">
            <a:avLst>
              <a:gd name="adj1" fmla="val -59028"/>
              <a:gd name="adj2" fmla="val 35852"/>
            </a:avLst>
          </a:prstGeom>
          <a:solidFill>
            <a:schemeClr val="tx1"/>
          </a:solidFill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art 108">
            <a:extLst>
              <a:ext uri="{FF2B5EF4-FFF2-40B4-BE49-F238E27FC236}">
                <a16:creationId xmlns:a16="http://schemas.microsoft.com/office/drawing/2014/main" id="{3655C1E3-241D-81E7-9AB7-6FE2E126F611}"/>
              </a:ext>
            </a:extLst>
          </p:cNvPr>
          <p:cNvSpPr/>
          <p:nvPr/>
        </p:nvSpPr>
        <p:spPr>
          <a:xfrm rot="20094928">
            <a:off x="3536304" y="4585427"/>
            <a:ext cx="39787" cy="29786"/>
          </a:xfrm>
          <a:prstGeom prst="heart">
            <a:avLst/>
          </a:prstGeom>
          <a:solidFill>
            <a:srgbClr val="FFFF8B"/>
          </a:solidFill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Empty hexagon sign">
            <a:extLst>
              <a:ext uri="{FF2B5EF4-FFF2-40B4-BE49-F238E27FC236}">
                <a16:creationId xmlns:a16="http://schemas.microsoft.com/office/drawing/2014/main" id="{8D0C632F-495F-1C2E-68AD-1DCAF4885E9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09691">
            <a:off x="4218757" y="4385084"/>
            <a:ext cx="212370" cy="139512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105" name="Hexagon 104">
            <a:extLst>
              <a:ext uri="{FF2B5EF4-FFF2-40B4-BE49-F238E27FC236}">
                <a16:creationId xmlns:a16="http://schemas.microsoft.com/office/drawing/2014/main" id="{81CE38F5-EA59-B301-970B-8A06B5C8F2AA}"/>
              </a:ext>
            </a:extLst>
          </p:cNvPr>
          <p:cNvSpPr/>
          <p:nvPr/>
        </p:nvSpPr>
        <p:spPr>
          <a:xfrm rot="18388341">
            <a:off x="4258321" y="4404811"/>
            <a:ext cx="133061" cy="98360"/>
          </a:xfrm>
          <a:prstGeom prst="hexagon">
            <a:avLst>
              <a:gd name="adj" fmla="val 30458"/>
              <a:gd name="vf" fmla="val 115470"/>
            </a:avLst>
          </a:prstGeom>
          <a:solidFill>
            <a:srgbClr val="FFF3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Star: 5 Points 105">
            <a:extLst>
              <a:ext uri="{FF2B5EF4-FFF2-40B4-BE49-F238E27FC236}">
                <a16:creationId xmlns:a16="http://schemas.microsoft.com/office/drawing/2014/main" id="{508E797A-2D1E-99DA-BE89-D42DB82763D6}"/>
              </a:ext>
            </a:extLst>
          </p:cNvPr>
          <p:cNvSpPr/>
          <p:nvPr/>
        </p:nvSpPr>
        <p:spPr>
          <a:xfrm rot="20094928">
            <a:off x="4304957" y="4439098"/>
            <a:ext cx="39787" cy="29787"/>
          </a:xfrm>
          <a:prstGeom prst="star5">
            <a:avLst>
              <a:gd name="adj" fmla="val 23956"/>
              <a:gd name="hf" fmla="val 105146"/>
              <a:gd name="vf" fmla="val 110557"/>
            </a:avLst>
          </a:prstGeom>
          <a:ln w="12700" cap="sq">
            <a:solidFill>
              <a:schemeClr val="tx1">
                <a:alpha val="98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432"/>
                      <a:gd name="connsiteY0" fmla="*/ 10478 h 27432"/>
                      <a:gd name="connsiteX1" fmla="*/ 9655 w 27432"/>
                      <a:gd name="connsiteY1" fmla="*/ 9286 h 27432"/>
                      <a:gd name="connsiteX2" fmla="*/ 13716 w 27432"/>
                      <a:gd name="connsiteY2" fmla="*/ 0 h 27432"/>
                      <a:gd name="connsiteX3" fmla="*/ 17777 w 27432"/>
                      <a:gd name="connsiteY3" fmla="*/ 9286 h 27432"/>
                      <a:gd name="connsiteX4" fmla="*/ 27432 w 27432"/>
                      <a:gd name="connsiteY4" fmla="*/ 10478 h 27432"/>
                      <a:gd name="connsiteX5" fmla="*/ 20288 w 27432"/>
                      <a:gd name="connsiteY5" fmla="*/ 17409 h 27432"/>
                      <a:gd name="connsiteX6" fmla="*/ 22193 w 27432"/>
                      <a:gd name="connsiteY6" fmla="*/ 27432 h 27432"/>
                      <a:gd name="connsiteX7" fmla="*/ 13716 w 27432"/>
                      <a:gd name="connsiteY7" fmla="*/ 22429 h 27432"/>
                      <a:gd name="connsiteX8" fmla="*/ 5239 w 27432"/>
                      <a:gd name="connsiteY8" fmla="*/ 27432 h 27432"/>
                      <a:gd name="connsiteX9" fmla="*/ 7144 w 27432"/>
                      <a:gd name="connsiteY9" fmla="*/ 17409 h 27432"/>
                      <a:gd name="connsiteX10" fmla="*/ 0 w 27432"/>
                      <a:gd name="connsiteY10" fmla="*/ 10478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432" h="27432" fill="none" extrusionOk="0">
                        <a:moveTo>
                          <a:pt x="0" y="10478"/>
                        </a:moveTo>
                        <a:cubicBezTo>
                          <a:pt x="2067" y="10041"/>
                          <a:pt x="8008" y="10089"/>
                          <a:pt x="9655" y="9286"/>
                        </a:cubicBezTo>
                        <a:cubicBezTo>
                          <a:pt x="10176" y="6094"/>
                          <a:pt x="13101" y="2485"/>
                          <a:pt x="13716" y="0"/>
                        </a:cubicBezTo>
                        <a:cubicBezTo>
                          <a:pt x="15318" y="2005"/>
                          <a:pt x="17070" y="6548"/>
                          <a:pt x="17777" y="9286"/>
                        </a:cubicBezTo>
                        <a:cubicBezTo>
                          <a:pt x="19408" y="9067"/>
                          <a:pt x="24012" y="10932"/>
                          <a:pt x="27432" y="10478"/>
                        </a:cubicBezTo>
                        <a:cubicBezTo>
                          <a:pt x="26407" y="11565"/>
                          <a:pt x="23242" y="13705"/>
                          <a:pt x="20288" y="17409"/>
                        </a:cubicBezTo>
                        <a:cubicBezTo>
                          <a:pt x="21379" y="18358"/>
                          <a:pt x="21501" y="23331"/>
                          <a:pt x="22193" y="27432"/>
                        </a:cubicBezTo>
                        <a:cubicBezTo>
                          <a:pt x="21222" y="26719"/>
                          <a:pt x="15243" y="23941"/>
                          <a:pt x="13716" y="22429"/>
                        </a:cubicBezTo>
                        <a:cubicBezTo>
                          <a:pt x="12581" y="23331"/>
                          <a:pt x="8463" y="26400"/>
                          <a:pt x="5239" y="27432"/>
                        </a:cubicBezTo>
                        <a:cubicBezTo>
                          <a:pt x="6413" y="24752"/>
                          <a:pt x="6601" y="19069"/>
                          <a:pt x="7144" y="17409"/>
                        </a:cubicBezTo>
                        <a:cubicBezTo>
                          <a:pt x="4852" y="14090"/>
                          <a:pt x="962" y="11510"/>
                          <a:pt x="0" y="10478"/>
                        </a:cubicBezTo>
                        <a:close/>
                      </a:path>
                      <a:path w="27432" h="27432" stroke="0" extrusionOk="0">
                        <a:moveTo>
                          <a:pt x="0" y="10478"/>
                        </a:moveTo>
                        <a:cubicBezTo>
                          <a:pt x="4118" y="10007"/>
                          <a:pt x="5858" y="8988"/>
                          <a:pt x="9655" y="9286"/>
                        </a:cubicBezTo>
                        <a:cubicBezTo>
                          <a:pt x="11884" y="5593"/>
                          <a:pt x="13165" y="3031"/>
                          <a:pt x="13716" y="0"/>
                        </a:cubicBezTo>
                        <a:cubicBezTo>
                          <a:pt x="14985" y="3149"/>
                          <a:pt x="17640" y="7377"/>
                          <a:pt x="17777" y="9286"/>
                        </a:cubicBezTo>
                        <a:cubicBezTo>
                          <a:pt x="18962" y="9690"/>
                          <a:pt x="25670" y="10180"/>
                          <a:pt x="27432" y="10478"/>
                        </a:cubicBezTo>
                        <a:cubicBezTo>
                          <a:pt x="26267" y="11701"/>
                          <a:pt x="24040" y="14434"/>
                          <a:pt x="20288" y="17409"/>
                        </a:cubicBezTo>
                        <a:cubicBezTo>
                          <a:pt x="21421" y="21861"/>
                          <a:pt x="21246" y="26152"/>
                          <a:pt x="22193" y="27432"/>
                        </a:cubicBezTo>
                        <a:cubicBezTo>
                          <a:pt x="20679" y="25648"/>
                          <a:pt x="16666" y="24364"/>
                          <a:pt x="13716" y="22429"/>
                        </a:cubicBezTo>
                        <a:cubicBezTo>
                          <a:pt x="12092" y="23548"/>
                          <a:pt x="6593" y="27488"/>
                          <a:pt x="5239" y="27432"/>
                        </a:cubicBezTo>
                        <a:cubicBezTo>
                          <a:pt x="5211" y="23772"/>
                          <a:pt x="6145" y="20334"/>
                          <a:pt x="7144" y="17409"/>
                        </a:cubicBezTo>
                        <a:cubicBezTo>
                          <a:pt x="5471" y="15113"/>
                          <a:pt x="2565" y="13909"/>
                          <a:pt x="0" y="1047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Striped Right 110">
            <a:extLst>
              <a:ext uri="{FF2B5EF4-FFF2-40B4-BE49-F238E27FC236}">
                <a16:creationId xmlns:a16="http://schemas.microsoft.com/office/drawing/2014/main" id="{7F84D846-B339-1832-2BED-DC458A77A27E}"/>
              </a:ext>
            </a:extLst>
          </p:cNvPr>
          <p:cNvSpPr/>
          <p:nvPr/>
        </p:nvSpPr>
        <p:spPr>
          <a:xfrm rot="11549055">
            <a:off x="3993686" y="4764055"/>
            <a:ext cx="173329" cy="98703"/>
          </a:xfrm>
          <a:prstGeom prst="stripedRightArrow">
            <a:avLst/>
          </a:prstGeom>
          <a:solidFill>
            <a:srgbClr val="FFF45C"/>
          </a:solidFill>
          <a:ln>
            <a:solidFill>
              <a:srgbClr val="FFF4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890566-371C-FF85-0C93-A60B6B068AB7}"/>
              </a:ext>
            </a:extLst>
          </p:cNvPr>
          <p:cNvSpPr txBox="1"/>
          <p:nvPr/>
        </p:nvSpPr>
        <p:spPr>
          <a:xfrm>
            <a:off x="3903482" y="3773021"/>
            <a:ext cx="562666" cy="167096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swipe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7" name="3D Model 116" descr="Red heart">
                <a:extLst>
                  <a:ext uri="{FF2B5EF4-FFF2-40B4-BE49-F238E27FC236}">
                    <a16:creationId xmlns:a16="http://schemas.microsoft.com/office/drawing/2014/main" id="{AFEC4980-EF1A-91F3-B496-37B7BDE2F8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3215030"/>
                  </p:ext>
                </p:extLst>
              </p:nvPr>
            </p:nvGraphicFramePr>
            <p:xfrm>
              <a:off x="4139065" y="46621"/>
              <a:ext cx="208299" cy="192941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7" name="3D Model 116" descr="Red heart">
                <a:extLst>
                  <a:ext uri="{FF2B5EF4-FFF2-40B4-BE49-F238E27FC236}">
                    <a16:creationId xmlns:a16="http://schemas.microsoft.com/office/drawing/2014/main" id="{AFEC4980-EF1A-91F3-B496-37B7BDE2F8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39065" y="46621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45C"/>
            </a:gs>
            <a:gs pos="83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rrow: Right 46">
            <a:extLst>
              <a:ext uri="{FF2B5EF4-FFF2-40B4-BE49-F238E27FC236}">
                <a16:creationId xmlns:a16="http://schemas.microsoft.com/office/drawing/2014/main" id="{E2A5DC70-8AF1-7A1D-9966-3D0E3F185514}"/>
              </a:ext>
            </a:extLst>
          </p:cNvPr>
          <p:cNvSpPr/>
          <p:nvPr/>
        </p:nvSpPr>
        <p:spPr>
          <a:xfrm>
            <a:off x="5791200" y="463664"/>
            <a:ext cx="1141654" cy="607309"/>
          </a:xfrm>
          <a:prstGeom prst="rightArrow">
            <a:avLst/>
          </a:prstGeom>
          <a:solidFill>
            <a:srgbClr val="40C46E"/>
          </a:solidFill>
          <a:ln>
            <a:solidFill>
              <a:srgbClr val="40C4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449CEB9-89B1-B8B4-3D9C-50702AB906A2}"/>
              </a:ext>
            </a:extLst>
          </p:cNvPr>
          <p:cNvSpPr/>
          <p:nvPr/>
        </p:nvSpPr>
        <p:spPr>
          <a:xfrm>
            <a:off x="299836" y="452685"/>
            <a:ext cx="1061084" cy="607309"/>
          </a:xfrm>
          <a:prstGeom prst="rightArrow">
            <a:avLst/>
          </a:prstGeom>
          <a:solidFill>
            <a:srgbClr val="40C46E"/>
          </a:solidFill>
          <a:ln>
            <a:solidFill>
              <a:srgbClr val="40C4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Model 36" descr="Mobile phone">
                <a:extLst>
                  <a:ext uri="{FF2B5EF4-FFF2-40B4-BE49-F238E27FC236}">
                    <a16:creationId xmlns:a16="http://schemas.microsoft.com/office/drawing/2014/main" id="{CEAE1B5A-5007-D37C-42CD-A175903837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171775"/>
                  </p:ext>
                </p:extLst>
              </p:nvPr>
            </p:nvGraphicFramePr>
            <p:xfrm>
              <a:off x="3465084" y="633528"/>
              <a:ext cx="1942524" cy="41059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42524" cy="4105986"/>
                    </a:xfrm>
                    <a:prstGeom prst="rect">
                      <a:avLst/>
                    </a:prstGeom>
                  </am3d:spPr>
                  <am3d:camera>
                    <am3d:pos x="0" y="0" z="525007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07497" d="1000000"/>
                    <am3d:preTrans dx="-44610" dy="-17992235" dz="888902"/>
                    <am3d:scale>
                      <am3d:sx n="1000000" d="1000000"/>
                      <am3d:sy n="1000000" d="1000000"/>
                      <am3d:sz n="1000000" d="1000000"/>
                    </am3d:scale>
                    <am3d:rot ax="172379" ay="-822371" az="-408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6025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Model 36" descr="Mobile phone">
                <a:extLst>
                  <a:ext uri="{FF2B5EF4-FFF2-40B4-BE49-F238E27FC236}">
                    <a16:creationId xmlns:a16="http://schemas.microsoft.com/office/drawing/2014/main" id="{CEAE1B5A-5007-D37C-42CD-A175903837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5084" y="633528"/>
                <a:ext cx="1942524" cy="410598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bject 2"/>
          <p:cNvSpPr txBox="1"/>
          <p:nvPr/>
        </p:nvSpPr>
        <p:spPr>
          <a:xfrm>
            <a:off x="171766" y="22562"/>
            <a:ext cx="1061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8688" y="22562"/>
            <a:ext cx="756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0185" y="22562"/>
            <a:ext cx="735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1380" y="22562"/>
            <a:ext cx="1189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Landing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978" y="22562"/>
            <a:ext cx="648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9756" y="22562"/>
            <a:ext cx="60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383" y="1064321"/>
            <a:ext cx="2481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Trebuchet MS"/>
                <a:cs typeface="Trebuchet MS"/>
              </a:rPr>
              <a:t>Profiles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are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given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score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by </a:t>
            </a:r>
            <a:r>
              <a:rPr sz="1300" spc="55" dirty="0">
                <a:latin typeface="Trebuchet MS"/>
                <a:cs typeface="Trebuchet MS"/>
              </a:rPr>
              <a:t>bumble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60" dirty="0">
                <a:latin typeface="Trebuchet MS"/>
                <a:cs typeface="Trebuchet MS"/>
              </a:rPr>
              <a:t>based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on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swipes.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383" y="1658680"/>
            <a:ext cx="2743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latin typeface="Trebuchet MS"/>
                <a:cs typeface="Trebuchet MS"/>
              </a:rPr>
              <a:t>Profiles</a:t>
            </a:r>
            <a:r>
              <a:rPr sz="1300" b="1" spc="-4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with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similar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scores</a:t>
            </a:r>
            <a:r>
              <a:rPr sz="1300" b="1" spc="1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are </a:t>
            </a:r>
            <a:r>
              <a:rPr sz="1300" b="1" spc="10" dirty="0">
                <a:latin typeface="Trebuchet MS"/>
                <a:cs typeface="Trebuchet MS"/>
              </a:rPr>
              <a:t>displayed</a:t>
            </a:r>
            <a:r>
              <a:rPr sz="1300" b="1" spc="14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together.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83" y="2253040"/>
            <a:ext cx="29502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spc="60" dirty="0">
                <a:latin typeface="Trebuchet MS"/>
                <a:cs typeface="Trebuchet MS"/>
              </a:rPr>
              <a:t>Scores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are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updated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spc="50" dirty="0">
                <a:latin typeface="Trebuchet MS"/>
                <a:cs typeface="Trebuchet MS"/>
              </a:rPr>
              <a:t>using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b="1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ELO</a:t>
            </a:r>
            <a:r>
              <a:rPr sz="1300" b="1" spc="-25" dirty="0">
                <a:solidFill>
                  <a:srgbClr val="0097A7"/>
                </a:solidFill>
                <a:latin typeface="Trebuchet MS"/>
                <a:cs typeface="Trebuchet MS"/>
              </a:rPr>
              <a:t> </a:t>
            </a:r>
            <a:r>
              <a:rPr sz="1300" b="1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rating</a:t>
            </a:r>
            <a:r>
              <a:rPr sz="1300" b="1" u="heavy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300" b="1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system</a:t>
            </a:r>
            <a:r>
              <a:rPr sz="1300" b="1" spc="65" dirty="0">
                <a:solidFill>
                  <a:srgbClr val="0097A7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between</a:t>
            </a:r>
            <a:r>
              <a:rPr sz="1300" spc="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7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two </a:t>
            </a:r>
            <a:r>
              <a:rPr sz="1300" spc="-10" dirty="0">
                <a:latin typeface="Trebuchet MS"/>
                <a:cs typeface="Trebuchet MS"/>
              </a:rPr>
              <a:t>profiles.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383" y="3045521"/>
            <a:ext cx="27654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latin typeface="Trebuchet MS"/>
                <a:cs typeface="Trebuchet MS"/>
              </a:rPr>
              <a:t>Previously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50" dirty="0">
                <a:latin typeface="Trebuchet MS"/>
                <a:cs typeface="Trebuchet MS"/>
              </a:rPr>
              <a:t>when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swiped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spc="-35" dirty="0">
                <a:latin typeface="Trebuchet MS"/>
                <a:cs typeface="Trebuchet MS"/>
              </a:rPr>
              <a:t>left,the </a:t>
            </a:r>
            <a:r>
              <a:rPr sz="1300" spc="-25" dirty="0">
                <a:latin typeface="Trebuchet MS"/>
                <a:cs typeface="Trebuchet MS"/>
              </a:rPr>
              <a:t>profile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would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vanish</a:t>
            </a:r>
            <a:r>
              <a:rPr sz="1300" spc="8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forever.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383" y="3639880"/>
            <a:ext cx="29362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Trebuchet MS"/>
                <a:cs typeface="Trebuchet MS"/>
              </a:rPr>
              <a:t>In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bumble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smash,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the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profile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spc="-25" dirty="0">
                <a:latin typeface="Trebuchet MS"/>
                <a:cs typeface="Trebuchet MS"/>
              </a:rPr>
              <a:t>may </a:t>
            </a:r>
            <a:r>
              <a:rPr sz="1300" b="1" dirty="0">
                <a:latin typeface="Trebuchet MS"/>
                <a:cs typeface="Trebuchet MS"/>
              </a:rPr>
              <a:t>appear </a:t>
            </a:r>
            <a:r>
              <a:rPr sz="1300" b="1" spc="50" dirty="0">
                <a:latin typeface="Trebuchet MS"/>
                <a:cs typeface="Trebuchet MS"/>
              </a:rPr>
              <a:t>again</a:t>
            </a:r>
            <a:r>
              <a:rPr sz="1300" b="1" spc="6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according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its </a:t>
            </a:r>
            <a:r>
              <a:rPr sz="1300" dirty="0">
                <a:latin typeface="Trebuchet MS"/>
                <a:cs typeface="Trebuchet MS"/>
              </a:rPr>
              <a:t>updated</a:t>
            </a:r>
            <a:r>
              <a:rPr sz="1300" spc="18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score.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8984" y="1070973"/>
            <a:ext cx="3157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latin typeface="Trebuchet MS"/>
                <a:cs typeface="Trebuchet MS"/>
              </a:rPr>
              <a:t>Referenced</a:t>
            </a:r>
            <a:r>
              <a:rPr sz="1300" b="1" spc="50" dirty="0">
                <a:latin typeface="Trebuchet MS"/>
                <a:cs typeface="Trebuchet MS"/>
              </a:rPr>
              <a:t> </a:t>
            </a:r>
            <a:r>
              <a:rPr sz="1300" b="1" spc="70" dirty="0">
                <a:latin typeface="Trebuchet MS"/>
                <a:cs typeface="Trebuchet MS"/>
              </a:rPr>
              <a:t>Based</a:t>
            </a:r>
            <a:r>
              <a:rPr sz="1300" b="1" spc="5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Swiping</a:t>
            </a:r>
            <a:r>
              <a:rPr sz="1300" b="1" spc="65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makes</a:t>
            </a:r>
            <a:r>
              <a:rPr sz="1300" spc="75" dirty="0">
                <a:latin typeface="Trebuchet MS"/>
                <a:cs typeface="Trebuchet MS"/>
              </a:rPr>
              <a:t> </a:t>
            </a:r>
            <a:r>
              <a:rPr sz="1300" spc="-45" dirty="0">
                <a:latin typeface="Trebuchet MS"/>
                <a:cs typeface="Trebuchet MS"/>
              </a:rPr>
              <a:t>it </a:t>
            </a:r>
            <a:r>
              <a:rPr sz="1300" dirty="0">
                <a:latin typeface="Trebuchet MS"/>
                <a:cs typeface="Trebuchet MS"/>
              </a:rPr>
              <a:t>easier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for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girls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make</a:t>
            </a:r>
            <a:r>
              <a:rPr sz="1300" spc="-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a</a:t>
            </a:r>
            <a:r>
              <a:rPr sz="1300" spc="-10" dirty="0">
                <a:latin typeface="Trebuchet MS"/>
                <a:cs typeface="Trebuchet MS"/>
              </a:rPr>
              <a:t> choice.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8984" y="1665333"/>
            <a:ext cx="3168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Trebuchet MS"/>
                <a:cs typeface="Trebuchet MS"/>
              </a:rPr>
              <a:t>This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increases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probability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of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spc="65" dirty="0">
                <a:latin typeface="Trebuchet MS"/>
                <a:cs typeface="Trebuchet MS"/>
              </a:rPr>
              <a:t>guys </a:t>
            </a:r>
            <a:r>
              <a:rPr sz="1300" dirty="0">
                <a:latin typeface="Trebuchet MS"/>
                <a:cs typeface="Trebuchet MS"/>
              </a:rPr>
              <a:t>to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b="1" spc="55" dirty="0">
                <a:solidFill>
                  <a:srgbClr val="40C46C"/>
                </a:solidFill>
                <a:latin typeface="Trebuchet MS"/>
                <a:cs typeface="Trebuchet MS"/>
              </a:rPr>
              <a:t>get</a:t>
            </a:r>
            <a:r>
              <a:rPr sz="1300" b="1" spc="-5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0C46C"/>
                </a:solidFill>
                <a:latin typeface="Trebuchet MS"/>
                <a:cs typeface="Trebuchet MS"/>
              </a:rPr>
              <a:t>swiped</a:t>
            </a:r>
            <a:r>
              <a:rPr sz="1300" b="1" spc="-5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C46C"/>
                </a:solidFill>
                <a:latin typeface="Trebuchet MS"/>
                <a:cs typeface="Trebuchet MS"/>
              </a:rPr>
              <a:t>right.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8984" y="2259693"/>
            <a:ext cx="32232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Trebuchet MS"/>
                <a:cs typeface="Trebuchet MS"/>
              </a:rPr>
              <a:t>In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b="1" i="1" spc="-90" dirty="0">
                <a:latin typeface="Trebuchet MS"/>
                <a:cs typeface="Trebuchet MS"/>
              </a:rPr>
              <a:t>x</a:t>
            </a:r>
            <a:r>
              <a:rPr sz="1300" b="1" i="1" spc="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number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of</a:t>
            </a:r>
            <a:r>
              <a:rPr sz="1300" spc="4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screens,users</a:t>
            </a:r>
            <a:r>
              <a:rPr sz="1300" spc="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can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now </a:t>
            </a:r>
            <a:r>
              <a:rPr sz="1300" spc="65" dirty="0">
                <a:latin typeface="Trebuchet MS"/>
                <a:cs typeface="Trebuchet MS"/>
              </a:rPr>
              <a:t>see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b="1" i="1" spc="-85" dirty="0">
                <a:latin typeface="Trebuchet MS"/>
                <a:cs typeface="Trebuchet MS"/>
              </a:rPr>
              <a:t>2x</a:t>
            </a:r>
            <a:r>
              <a:rPr sz="1300" b="1" i="1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number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of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profiles,therefore </a:t>
            </a:r>
            <a:r>
              <a:rPr sz="1300" dirty="0">
                <a:latin typeface="Trebuchet MS"/>
                <a:cs typeface="Trebuchet MS"/>
              </a:rPr>
              <a:t>saving</a:t>
            </a:r>
            <a:r>
              <a:rPr sz="1300" spc="17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time.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8984" y="3052173"/>
            <a:ext cx="30575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spc="75" dirty="0">
                <a:latin typeface="Trebuchet MS"/>
                <a:cs typeface="Trebuchet MS"/>
              </a:rPr>
              <a:t>80/20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rule has chained</a:t>
            </a:r>
            <a:r>
              <a:rPr sz="1300" b="1" spc="-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the </a:t>
            </a:r>
            <a:r>
              <a:rPr sz="1300" b="1" spc="-10" dirty="0">
                <a:latin typeface="Trebuchet MS"/>
                <a:cs typeface="Trebuchet MS"/>
              </a:rPr>
              <a:t>dating </a:t>
            </a:r>
            <a:r>
              <a:rPr sz="1300" b="1" spc="55" dirty="0">
                <a:latin typeface="Trebuchet MS"/>
                <a:cs typeface="Trebuchet MS"/>
              </a:rPr>
              <a:t>app</a:t>
            </a:r>
            <a:r>
              <a:rPr sz="1300" b="1" spc="-3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flow</a:t>
            </a:r>
            <a:r>
              <a:rPr sz="1300" b="1" spc="-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where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top</a:t>
            </a:r>
            <a:r>
              <a:rPr sz="1300" spc="-1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20%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spc="65" dirty="0">
                <a:latin typeface="Trebuchet MS"/>
                <a:cs typeface="Trebuchet MS"/>
              </a:rPr>
              <a:t>guys </a:t>
            </a:r>
            <a:r>
              <a:rPr sz="1300" dirty="0">
                <a:latin typeface="Trebuchet MS"/>
                <a:cs typeface="Trebuchet MS"/>
              </a:rPr>
              <a:t>have</a:t>
            </a:r>
            <a:r>
              <a:rPr sz="1300" spc="-35" dirty="0">
                <a:latin typeface="Trebuchet MS"/>
                <a:cs typeface="Trebuchet MS"/>
              </a:rPr>
              <a:t> </a:t>
            </a:r>
            <a:r>
              <a:rPr sz="1300" spc="110" dirty="0">
                <a:latin typeface="Trebuchet MS"/>
                <a:cs typeface="Trebuchet MS"/>
              </a:rPr>
              <a:t>80%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of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matches.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8984" y="3844652"/>
            <a:ext cx="32213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65" dirty="0">
                <a:latin typeface="Trebuchet MS"/>
                <a:cs typeface="Trebuchet MS"/>
              </a:rPr>
              <a:t>Bumble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85" dirty="0">
                <a:latin typeface="Trebuchet MS"/>
                <a:cs typeface="Trebuchet MS"/>
              </a:rPr>
              <a:t>Smash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tries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shift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-60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ﬂow </a:t>
            </a:r>
            <a:r>
              <a:rPr sz="1300" dirty="0">
                <a:latin typeface="Trebuchet MS"/>
                <a:cs typeface="Trebuchet MS"/>
              </a:rPr>
              <a:t>to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entire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cohort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by</a:t>
            </a:r>
            <a:r>
              <a:rPr sz="1300" spc="-85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limiting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on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the </a:t>
            </a:r>
            <a:r>
              <a:rPr sz="1300" dirty="0">
                <a:latin typeface="Trebuchet MS"/>
                <a:cs typeface="Trebuchet MS"/>
              </a:rPr>
              <a:t>matches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obtained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by</a:t>
            </a:r>
            <a:r>
              <a:rPr sz="1300" spc="-3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the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top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75" dirty="0">
                <a:latin typeface="Trebuchet MS"/>
                <a:cs typeface="Trebuchet MS"/>
              </a:rPr>
              <a:t>20%</a:t>
            </a:r>
            <a:r>
              <a:rPr sz="1300" spc="15" dirty="0">
                <a:latin typeface="Trebuchet MS"/>
                <a:cs typeface="Trebuchet MS"/>
              </a:rPr>
              <a:t> </a:t>
            </a:r>
            <a:r>
              <a:rPr sz="1300" spc="-25" dirty="0">
                <a:latin typeface="Trebuchet MS"/>
                <a:cs typeface="Trebuchet MS"/>
              </a:rPr>
              <a:t>and </a:t>
            </a:r>
            <a:r>
              <a:rPr sz="1300" dirty="0">
                <a:latin typeface="Trebuchet MS"/>
                <a:cs typeface="Trebuchet MS"/>
              </a:rPr>
              <a:t>hence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0C46C"/>
                </a:solidFill>
                <a:latin typeface="Trebuchet MS"/>
                <a:cs typeface="Trebuchet MS"/>
              </a:rPr>
              <a:t>providing</a:t>
            </a:r>
            <a:r>
              <a:rPr sz="1300" b="1" spc="20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spc="55" dirty="0">
                <a:solidFill>
                  <a:srgbClr val="40C46C"/>
                </a:solidFill>
                <a:latin typeface="Trebuchet MS"/>
                <a:cs typeface="Trebuchet MS"/>
              </a:rPr>
              <a:t>access</a:t>
            </a:r>
            <a:r>
              <a:rPr sz="1300" b="1" spc="20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0C46C"/>
                </a:solidFill>
                <a:latin typeface="Trebuchet MS"/>
                <a:cs typeface="Trebuchet MS"/>
              </a:rPr>
              <a:t>to</a:t>
            </a:r>
            <a:r>
              <a:rPr sz="1300" b="1" spc="20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0C46C"/>
                </a:solidFill>
                <a:latin typeface="Trebuchet MS"/>
                <a:cs typeface="Trebuchet MS"/>
              </a:rPr>
              <a:t>the</a:t>
            </a:r>
            <a:r>
              <a:rPr sz="1300" b="1" spc="20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C46C"/>
                </a:solidFill>
                <a:latin typeface="Trebuchet MS"/>
                <a:cs typeface="Trebuchet MS"/>
              </a:rPr>
              <a:t>entire </a:t>
            </a:r>
            <a:r>
              <a:rPr sz="1300" b="1" dirty="0">
                <a:solidFill>
                  <a:srgbClr val="40C46C"/>
                </a:solidFill>
                <a:latin typeface="Trebuchet MS"/>
                <a:cs typeface="Trebuchet MS"/>
              </a:rPr>
              <a:t>array</a:t>
            </a:r>
            <a:r>
              <a:rPr sz="1300" b="1" spc="-25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40C46C"/>
                </a:solidFill>
                <a:latin typeface="Trebuchet MS"/>
                <a:cs typeface="Trebuchet MS"/>
              </a:rPr>
              <a:t>creating</a:t>
            </a:r>
            <a:r>
              <a:rPr sz="1300" b="1" spc="25" dirty="0">
                <a:solidFill>
                  <a:srgbClr val="40C46C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C46C"/>
                </a:solidFill>
                <a:latin typeface="Trebuchet MS"/>
                <a:cs typeface="Trebuchet MS"/>
              </a:rPr>
              <a:t>diversity.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808" y="610082"/>
            <a:ext cx="635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9921" y="626818"/>
            <a:ext cx="927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Benefits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6" name="Picture 25" descr="A person in a blue hoodie and hat&#10;&#10;Description automatically generated">
            <a:extLst>
              <a:ext uri="{FF2B5EF4-FFF2-40B4-BE49-F238E27FC236}">
                <a16:creationId xmlns:a16="http://schemas.microsoft.com/office/drawing/2014/main" id="{512AEC16-338D-3B33-2253-349E1BA4D6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r="12631"/>
          <a:stretch/>
        </p:blipFill>
        <p:spPr>
          <a:xfrm>
            <a:off x="3561963" y="1756773"/>
            <a:ext cx="1676400" cy="2590800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/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CFF2FD-3814-5DDE-EEAD-C5FC94A73E47}"/>
              </a:ext>
            </a:extLst>
          </p:cNvPr>
          <p:cNvSpPr txBox="1"/>
          <p:nvPr/>
        </p:nvSpPr>
        <p:spPr>
          <a:xfrm>
            <a:off x="4109977" y="2605583"/>
            <a:ext cx="515945" cy="153888"/>
          </a:xfrm>
          <a:prstGeom prst="rect">
            <a:avLst/>
          </a:prstGeom>
          <a:noFill/>
          <a:scene3d>
            <a:camera prst="perspectiveLef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00" b="1" dirty="0">
                <a:solidFill>
                  <a:schemeClr val="tx1"/>
                </a:solidFill>
              </a:rPr>
              <a:t>Sunny,21</a:t>
            </a:r>
          </a:p>
        </p:txBody>
      </p:sp>
      <p:pic>
        <p:nvPicPr>
          <p:cNvPr id="25" name="Picture 24" descr="A person standing on a beach&#10;&#10;Description automatically generated">
            <a:extLst>
              <a:ext uri="{FF2B5EF4-FFF2-40B4-BE49-F238E27FC236}">
                <a16:creationId xmlns:a16="http://schemas.microsoft.com/office/drawing/2014/main" id="{BAC86E4F-FB4F-C9CB-CBC3-C942DD2677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7" b="99875" l="463" r="99907">
                        <a14:foregroundMark x1="18611" y1="81000" x2="18789" y2="81357"/>
                        <a14:foregroundMark x1="55935" y1="92571" x2="49444" y2="96125"/>
                        <a14:foregroundMark x1="49444" y1="96125" x2="21481" y2="93042"/>
                        <a14:foregroundMark x1="21481" y1="93042" x2="53519" y2="95375"/>
                        <a14:foregroundMark x1="53519" y1="95375" x2="67685" y2="94833"/>
                        <a14:foregroundMark x1="2500" y1="10542" x2="3148" y2="7417"/>
                        <a14:foregroundMark x1="7870" y1="8375" x2="72500" y2="9375"/>
                        <a14:foregroundMark x1="72500" y1="9375" x2="27963" y2="6083"/>
                        <a14:foregroundMark x1="1204" y1="8500" x2="30463" y2="708"/>
                        <a14:foregroundMark x1="30463" y1="708" x2="58704" y2="1083"/>
                        <a14:foregroundMark x1="58704" y1="1083" x2="91481" y2="917"/>
                        <a14:foregroundMark x1="91481" y1="917" x2="63704" y2="9583"/>
                        <a14:foregroundMark x1="63704" y1="9583" x2="22500" y2="7000"/>
                        <a14:foregroundMark x1="22500" y1="7000" x2="6111" y2="8625"/>
                        <a14:foregroundMark x1="76481" y1="6208" x2="83148" y2="3208"/>
                        <a14:foregroundMark x1="81389" y1="6583" x2="81574" y2="3792"/>
                        <a14:foregroundMark x1="90278" y1="1542" x2="93148" y2="2833"/>
                        <a14:foregroundMark x1="96111" y1="5250" x2="96944" y2="3083"/>
                        <a14:foregroundMark x1="5185" y1="13792" x2="4537" y2="15958"/>
                        <a14:foregroundMark x1="1204" y1="12833" x2="2037" y2="14167"/>
                        <a14:foregroundMark x1="1204" y1="14500" x2="463" y2="16417"/>
                        <a14:foregroundMark x1="3148" y1="19083" x2="8333" y2="17167"/>
                        <a14:foregroundMark x1="1852" y1="16292" x2="1574" y2="16292"/>
                        <a14:foregroundMark x1="1574" y1="16292" x2="17037" y2="15958"/>
                        <a14:foregroundMark x1="1204" y1="16417" x2="10093" y2="17375"/>
                        <a14:foregroundMark x1="5185" y1="18708" x2="6944" y2="18958"/>
                        <a14:foregroundMark x1="3426" y1="20625" x2="42870" y2="18625"/>
                        <a14:foregroundMark x1="74172" y1="19065" x2="99259" y2="19417"/>
                        <a14:foregroundMark x1="42870" y1="18625" x2="64293" y2="18926"/>
                        <a14:foregroundMark x1="9167" y1="19083" x2="32590" y2="20342"/>
                        <a14:foregroundMark x1="73703" y1="19417" x2="76667" y2="19417"/>
                        <a14:foregroundMark x1="13241" y1="86625" x2="15278" y2="87125"/>
                        <a14:foregroundMark x1="8519" y1="87125" x2="8519" y2="87125"/>
                        <a14:foregroundMark x1="8519" y1="87125" x2="12778" y2="87125"/>
                        <a14:foregroundMark x1="8981" y1="87125" x2="10741" y2="87125"/>
                        <a14:foregroundMark x1="9167" y1="86417" x2="8981" y2="86750"/>
                        <a14:foregroundMark x1="66852" y1="97208" x2="23056" y2="96250"/>
                        <a14:foregroundMark x1="23056" y1="96250" x2="55556" y2="98500"/>
                        <a14:foregroundMark x1="55556" y1="98500" x2="87130" y2="94042"/>
                        <a14:foregroundMark x1="87130" y1="94042" x2="95000" y2="99500"/>
                        <a14:foregroundMark x1="97870" y1="93250" x2="89815" y2="98667"/>
                        <a14:foregroundMark x1="24815" y1="92875" x2="38241" y2="98292"/>
                        <a14:foregroundMark x1="33519" y1="98917" x2="68148" y2="99875"/>
                        <a14:foregroundMark x1="39167" y1="99625" x2="15648" y2="97958"/>
                        <a14:foregroundMark x1="22407" y1="93625" x2="5370" y2="97333"/>
                        <a14:foregroundMark x1="13889" y1="96000" x2="4259" y2="98083"/>
                        <a14:foregroundMark x1="84907" y1="87833" x2="82222" y2="85458"/>
                        <a14:foregroundMark x1="53241" y1="20292" x2="65926" y2="19667"/>
                        <a14:foregroundMark x1="67315" y1="19667" x2="65463" y2="19667"/>
                        <a14:foregroundMark x1="67315" y1="19333" x2="67315" y2="19333"/>
                        <a14:foregroundMark x1="12963" y1="86750" x2="12963" y2="86750"/>
                        <a14:foregroundMark x1="9444" y1="86417" x2="12689" y2="86487"/>
                        <a14:foregroundMark x1="11944" y1="86750" x2="11296" y2="87583"/>
                        <a14:foregroundMark x1="11389" y1="87708" x2="14074" y2="88250"/>
                        <a14:foregroundMark x1="14630" y1="86583" x2="11667" y2="86458"/>
                        <a14:foregroundMark x1="14167" y1="86167" x2="14167" y2="86167"/>
                        <a14:foregroundMark x1="14167" y1="86167" x2="14167" y2="86167"/>
                        <a14:foregroundMark x1="13056" y1="85625" x2="15278" y2="86583"/>
                        <a14:foregroundMark x1="1019" y1="7667" x2="463" y2="2042"/>
                        <a14:foregroundMark x1="75185" y1="9583" x2="83241" y2="12458"/>
                        <a14:foregroundMark x1="89167" y1="3958" x2="85926" y2="5708"/>
                        <a14:foregroundMark x1="84722" y1="5708" x2="87407" y2="6042"/>
                        <a14:foregroundMark x1="87407" y1="6042" x2="87407" y2="6042"/>
                        <a14:foregroundMark x1="87407" y1="6042" x2="98889" y2="19958"/>
                        <a14:foregroundMark x1="98889" y1="19958" x2="85463" y2="5375"/>
                        <a14:foregroundMark x1="85463" y1="5375" x2="79352" y2="10875"/>
                        <a14:foregroundMark x1="1389" y1="20625" x2="30093" y2="20292"/>
                        <a14:foregroundMark x1="30093" y1="20292" x2="64444" y2="21417"/>
                        <a14:foregroundMark x1="64444" y1="21417" x2="99352" y2="19833"/>
                        <a14:foregroundMark x1="1667" y1="21917" x2="50926" y2="19500"/>
                        <a14:foregroundMark x1="50926" y1="19500" x2="99907" y2="20000"/>
                        <a14:backgroundMark x1="4230" y1="22503" x2="13148" y2="67958"/>
                        <a14:backgroundMark x1="13148" y1="67958" x2="4630" y2="83667"/>
                        <a14:backgroundMark x1="4630" y1="83667" x2="8269" y2="86318"/>
                        <a14:backgroundMark x1="3611" y1="82792" x2="5370" y2="79208"/>
                        <a14:backgroundMark x1="29545" y1="86126" x2="34722" y2="87375"/>
                        <a14:backgroundMark x1="5185" y1="80250" x2="29410" y2="86094"/>
                        <a14:backgroundMark x1="30446" y1="85318" x2="11944" y2="76417"/>
                        <a14:backgroundMark x1="34722" y1="87375" x2="31921" y2="86028"/>
                        <a14:backgroundMark x1="11944" y1="76417" x2="3611" y2="78458"/>
                        <a14:backgroundMark x1="18611" y1="78583" x2="51111" y2="87542"/>
                        <a14:backgroundMark x1="51111" y1="87542" x2="53889" y2="92167"/>
                        <a14:backgroundMark x1="51204" y1="89417" x2="22685" y2="87250"/>
                        <a14:backgroundMark x1="22685" y1="87250" x2="68148" y2="85458"/>
                        <a14:backgroundMark x1="68148" y1="85458" x2="61204" y2="87250"/>
                        <a14:backgroundMark x1="57685" y1="85458" x2="72222" y2="87000"/>
                        <a14:backgroundMark x1="38244" y1="84457" x2="43611" y2="86625"/>
                        <a14:backgroundMark x1="24630" y1="78958" x2="37962" y2="84343"/>
                        <a14:backgroundMark x1="67963" y1="90125" x2="40370" y2="83958"/>
                        <a14:backgroundMark x1="40370" y1="83958" x2="33056" y2="85667"/>
                        <a14:backgroundMark x1="53889" y1="84375" x2="60833" y2="88917"/>
                        <a14:backgroundMark x1="12450" y1="22099" x2="21019" y2="27667"/>
                        <a14:backgroundMark x1="7302" y1="18754" x2="8677" y2="19648"/>
                        <a14:backgroundMark x1="21019" y1="27667" x2="66667" y2="28958"/>
                        <a14:backgroundMark x1="66667" y1="28958" x2="90556" y2="37875"/>
                        <a14:backgroundMark x1="90556" y1="37875" x2="67037" y2="47542"/>
                        <a14:backgroundMark x1="67037" y1="47542" x2="9259" y2="33750"/>
                        <a14:backgroundMark x1="9259" y1="33750" x2="21111" y2="48542"/>
                        <a14:backgroundMark x1="21111" y1="48542" x2="61667" y2="41583"/>
                        <a14:backgroundMark x1="61667" y1="41583" x2="42130" y2="53375"/>
                        <a14:backgroundMark x1="42130" y1="53375" x2="61667" y2="44458"/>
                        <a14:backgroundMark x1="16111" y1="28208" x2="70370" y2="23375"/>
                        <a14:backgroundMark x1="70370" y1="23375" x2="92870" y2="37625"/>
                        <a14:backgroundMark x1="92870" y1="37625" x2="37037" y2="31375"/>
                        <a14:backgroundMark x1="37037" y1="31375" x2="79537" y2="27208"/>
                        <a14:backgroundMark x1="79537" y1="27208" x2="95463" y2="27250"/>
                        <a14:backgroundMark x1="72685" y1="23292" x2="82870" y2="25583"/>
                        <a14:backgroundMark x1="76204" y1="84250" x2="57685" y2="90833"/>
                        <a14:backgroundMark x1="73519" y1="83750" x2="85833" y2="69375"/>
                        <a14:backgroundMark x1="85833" y1="69375" x2="74167" y2="67875"/>
                        <a14:backgroundMark x1="9078" y1="85737" x2="1574" y2="85542"/>
                        <a14:backgroundMark x1="20833" y1="86042" x2="17040" y2="85943"/>
                        <a14:backgroundMark x1="20833" y1="80167" x2="11667" y2="80042"/>
                        <a14:backgroundMark x1="11507" y1="84227" x2="17222" y2="80250"/>
                        <a14:backgroundMark x1="19907" y1="86542" x2="18611" y2="81583"/>
                        <a14:backgroundMark x1="19074" y1="81333" x2="21296" y2="86542"/>
                        <a14:backgroundMark x1="61019" y1="82917" x2="77222" y2="58667"/>
                        <a14:backgroundMark x1="77222" y1="58667" x2="36296" y2="66750"/>
                        <a14:backgroundMark x1="36296" y1="66750" x2="61204" y2="74750"/>
                        <a14:backgroundMark x1="61204" y1="74750" x2="51389" y2="67750"/>
                        <a14:backgroundMark x1="77963" y1="63667" x2="85370" y2="57167"/>
                        <a14:backgroundMark x1="84444" y1="60417" x2="84444" y2="63542"/>
                        <a14:backgroundMark x1="77130" y1="65833" x2="83333" y2="66458"/>
                        <a14:backgroundMark x1="90093" y1="63083" x2="90556" y2="70417"/>
                        <a14:backgroundMark x1="86944" y1="74250" x2="91852" y2="75000"/>
                        <a14:backgroundMark x1="90926" y1="75208" x2="95185" y2="74250"/>
                        <a14:backgroundMark x1="88519" y1="75708" x2="96111" y2="75583"/>
                        <a14:backgroundMark x1="87130" y1="74750" x2="87130" y2="74750"/>
                        <a14:backgroundMark x1="87130" y1="74750" x2="89815" y2="74750"/>
                        <a14:backgroundMark x1="89352" y1="80250" x2="94074" y2="82208"/>
                        <a14:backgroundMark x1="8056" y1="24125" x2="8056" y2="24125"/>
                        <a14:backgroundMark x1="8056" y1="24125" x2="86019" y2="21917"/>
                        <a14:backgroundMark x1="86019" y1="21917" x2="35278" y2="29417"/>
                        <a14:backgroundMark x1="35278" y1="29417" x2="12315" y2="23292"/>
                        <a14:backgroundMark x1="65368" y1="20723" x2="46019" y2="24125"/>
                        <a14:backgroundMark x1="67123" y1="20414" x2="65841" y2="20640"/>
                        <a14:backgroundMark x1="46019" y1="24125" x2="45833" y2="24250"/>
                        <a14:backgroundMark x1="10541" y1="85615" x2="8241" y2="85417"/>
                        <a14:backgroundMark x1="15103" y1="85291" x2="19630" y2="85208"/>
                        <a14:backgroundMark x1="8241" y1="85417" x2="13916" y2="85313"/>
                        <a14:backgroundMark x1="8611" y1="84250" x2="13704" y2="84167"/>
                        <a14:backgroundMark x1="39630" y1="84792" x2="21296" y2="86875"/>
                        <a14:backgroundMark x1="47685" y1="85083" x2="69167" y2="85333"/>
                        <a14:backgroundMark x1="54259" y1="92042" x2="60185" y2="9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66" y="1132602"/>
            <a:ext cx="1668060" cy="3191748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/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B7FAD9-30B1-594D-A307-F7537FABB8B2}"/>
              </a:ext>
            </a:extLst>
          </p:cNvPr>
          <p:cNvSpPr txBox="1"/>
          <p:nvPr/>
        </p:nvSpPr>
        <p:spPr>
          <a:xfrm rot="21367992">
            <a:off x="3608458" y="3636994"/>
            <a:ext cx="820519" cy="246221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Sunny,21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Model 41" descr="Red heart">
                <a:extLst>
                  <a:ext uri="{FF2B5EF4-FFF2-40B4-BE49-F238E27FC236}">
                    <a16:creationId xmlns:a16="http://schemas.microsoft.com/office/drawing/2014/main" id="{13F159CF-FEBF-72A0-4BCD-92E72A6110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9172353"/>
                  </p:ext>
                </p:extLst>
              </p:nvPr>
            </p:nvGraphicFramePr>
            <p:xfrm>
              <a:off x="4159650" y="39727"/>
              <a:ext cx="208299" cy="19294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Model 41" descr="Red heart">
                <a:extLst>
                  <a:ext uri="{FF2B5EF4-FFF2-40B4-BE49-F238E27FC236}">
                    <a16:creationId xmlns:a16="http://schemas.microsoft.com/office/drawing/2014/main" id="{13F159CF-FEBF-72A0-4BCD-92E72A6110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9650" y="39727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Red heart">
                <a:extLst>
                  <a:ext uri="{FF2B5EF4-FFF2-40B4-BE49-F238E27FC236}">
                    <a16:creationId xmlns:a16="http://schemas.microsoft.com/office/drawing/2014/main" id="{ED816341-ECF8-A2D7-F45C-01100DFE16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479317"/>
                  </p:ext>
                </p:extLst>
              </p:nvPr>
            </p:nvGraphicFramePr>
            <p:xfrm>
              <a:off x="1487584" y="682716"/>
              <a:ext cx="208299" cy="19294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Red heart">
                <a:extLst>
                  <a:ext uri="{FF2B5EF4-FFF2-40B4-BE49-F238E27FC236}">
                    <a16:creationId xmlns:a16="http://schemas.microsoft.com/office/drawing/2014/main" id="{ED816341-ECF8-A2D7-F45C-01100DFE16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7584" y="682716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Red heart">
                <a:extLst>
                  <a:ext uri="{FF2B5EF4-FFF2-40B4-BE49-F238E27FC236}">
                    <a16:creationId xmlns:a16="http://schemas.microsoft.com/office/drawing/2014/main" id="{E1348402-4ECF-618D-0C4E-8C13174901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1392949"/>
                  </p:ext>
                </p:extLst>
              </p:nvPr>
            </p:nvGraphicFramePr>
            <p:xfrm>
              <a:off x="7019295" y="675690"/>
              <a:ext cx="208299" cy="19294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Red heart">
                <a:extLst>
                  <a:ext uri="{FF2B5EF4-FFF2-40B4-BE49-F238E27FC236}">
                    <a16:creationId xmlns:a16="http://schemas.microsoft.com/office/drawing/2014/main" id="{E1348402-4ECF-618D-0C4E-8C13174901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9295" y="675690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95"/>
              </a:spcBef>
              <a:tabLst>
                <a:tab pos="1887855" algn="l"/>
                <a:tab pos="3359785" algn="l"/>
              </a:tabLst>
            </a:pPr>
            <a:r>
              <a:rPr spc="-10" dirty="0"/>
              <a:t>Introduction</a:t>
            </a:r>
            <a:r>
              <a:rPr dirty="0"/>
              <a:t>	</a:t>
            </a:r>
            <a:r>
              <a:rPr spc="-10" dirty="0"/>
              <a:t>Analysis</a:t>
            </a:r>
            <a:r>
              <a:rPr dirty="0"/>
              <a:t>	</a:t>
            </a:r>
            <a:r>
              <a:rPr spc="-10" dirty="0"/>
              <a:t>Solution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dirty="0">
                <a:solidFill>
                  <a:srgbClr val="000000"/>
                </a:solidFill>
                <a:latin typeface="Trebuchet MS"/>
                <a:cs typeface="Trebuchet MS"/>
              </a:rPr>
              <a:t>Desirability</a:t>
            </a:r>
            <a:r>
              <a:rPr sz="2000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00"/>
                </a:solidFill>
                <a:latin typeface="Trebuchet MS"/>
                <a:cs typeface="Trebuchet MS"/>
              </a:rPr>
              <a:t>from</a:t>
            </a:r>
            <a:r>
              <a:rPr sz="200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00"/>
                </a:solidFill>
                <a:latin typeface="Trebuchet MS"/>
                <a:cs typeface="Trebuchet MS"/>
              </a:rPr>
              <a:t>users</a:t>
            </a:r>
            <a:r>
              <a:rPr sz="200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00" spc="-254" dirty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r>
              <a:rPr sz="200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000000"/>
                </a:solidFill>
                <a:latin typeface="Trebuchet MS"/>
                <a:cs typeface="Trebuchet MS"/>
              </a:rPr>
              <a:t>Landing</a:t>
            </a:r>
            <a:r>
              <a:rPr sz="20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000000"/>
                </a:solidFill>
                <a:latin typeface="Trebuchet MS"/>
                <a:cs typeface="Trebuchet MS"/>
              </a:rPr>
              <a:t>Page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1380" y="22562"/>
            <a:ext cx="1189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Landing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6978" y="22562"/>
            <a:ext cx="648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9756" y="22562"/>
            <a:ext cx="60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025" y="664724"/>
            <a:ext cx="4053204" cy="3943350"/>
            <a:chOff x="66650" y="671862"/>
            <a:chExt cx="4053204" cy="3943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50" y="671862"/>
              <a:ext cx="4053201" cy="39429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25" y="719487"/>
              <a:ext cx="3919851" cy="38096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8562" y="714725"/>
              <a:ext cx="3929379" cy="3819525"/>
            </a:xfrm>
            <a:custGeom>
              <a:avLst/>
              <a:gdLst/>
              <a:ahLst/>
              <a:cxnLst/>
              <a:rect l="l" t="t" r="r" b="b"/>
              <a:pathLst>
                <a:path w="3929379" h="3819525">
                  <a:moveTo>
                    <a:pt x="0" y="0"/>
                  </a:moveTo>
                  <a:lnTo>
                    <a:pt x="3929376" y="0"/>
                  </a:lnTo>
                  <a:lnTo>
                    <a:pt x="3929376" y="3819149"/>
                  </a:lnTo>
                  <a:lnTo>
                    <a:pt x="0" y="38191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29766"/>
              </p:ext>
            </p:extLst>
          </p:nvPr>
        </p:nvGraphicFramePr>
        <p:xfrm>
          <a:off x="4165150" y="2843292"/>
          <a:ext cx="4695190" cy="198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Metric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gradFill flip="none" rotWithShape="1">
                      <a:gsLst>
                        <a:gs pos="0">
                          <a:srgbClr val="40C46E">
                            <a:tint val="66000"/>
                            <a:satMod val="160000"/>
                          </a:srgbClr>
                        </a:gs>
                        <a:gs pos="50000">
                          <a:srgbClr val="40C46E">
                            <a:tint val="44500"/>
                            <a:satMod val="160000"/>
                          </a:srgbClr>
                        </a:gs>
                        <a:gs pos="100000">
                          <a:srgbClr val="40C46E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gradFill flip="none" rotWithShape="1">
                      <a:gsLst>
                        <a:gs pos="0">
                          <a:srgbClr val="40C46E">
                            <a:tint val="66000"/>
                            <a:satMod val="160000"/>
                          </a:srgbClr>
                        </a:gs>
                        <a:gs pos="50000">
                          <a:srgbClr val="40C46E">
                            <a:tint val="44500"/>
                            <a:satMod val="160000"/>
                          </a:srgbClr>
                        </a:gs>
                        <a:gs pos="100000">
                          <a:srgbClr val="40C46E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Email Button</a:t>
                      </a:r>
                      <a:r>
                        <a:rPr sz="1200" b="1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CTA</a:t>
                      </a:r>
                      <a:r>
                        <a:rPr sz="12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Click</a:t>
                      </a:r>
                      <a:r>
                        <a:rPr sz="12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Through</a:t>
                      </a:r>
                      <a:r>
                        <a:rPr sz="1200" b="1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20" dirty="0">
                          <a:latin typeface="Trebuchet MS"/>
                          <a:cs typeface="Trebuchet MS"/>
                        </a:rPr>
                        <a:t>Rate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(#Email</a:t>
                      </a:r>
                      <a:r>
                        <a:rPr sz="1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Submissions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received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7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50" dirty="0">
                          <a:latin typeface="Trebuchet MS"/>
                          <a:cs typeface="Trebuchet MS"/>
                        </a:rPr>
                        <a:t>#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Visitors)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21%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Feedback</a:t>
                      </a:r>
                      <a:r>
                        <a:rPr sz="1200" b="1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Completion</a:t>
                      </a:r>
                      <a:r>
                        <a:rPr sz="1200" b="1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20" dirty="0">
                          <a:latin typeface="Trebuchet MS"/>
                          <a:cs typeface="Trebuchet MS"/>
                        </a:rPr>
                        <a:t>Rate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(#Feedback</a:t>
                      </a:r>
                      <a:r>
                        <a:rPr sz="10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submissions</a:t>
                      </a:r>
                      <a:r>
                        <a:rPr sz="10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7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50" dirty="0">
                          <a:latin typeface="Trebuchet MS"/>
                          <a:cs typeface="Trebuchet MS"/>
                        </a:rPr>
                        <a:t>#</a:t>
                      </a:r>
                      <a:r>
                        <a:rPr sz="10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Visitors)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18%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sz="1200" b="1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Satisfaction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(User</a:t>
                      </a:r>
                      <a:r>
                        <a:rPr sz="1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feedback)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95%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6962" y="621862"/>
            <a:ext cx="1246125" cy="6779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08875" y="664724"/>
            <a:ext cx="1122680" cy="554355"/>
          </a:xfrm>
          <a:prstGeom prst="rect">
            <a:avLst/>
          </a:prstGeom>
          <a:solidFill>
            <a:srgbClr val="FFCE06"/>
          </a:solidFill>
          <a:ln w="952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424180" marR="151130" indent="-296545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Arial"/>
                <a:cs typeface="Arial"/>
              </a:rPr>
              <a:t>Page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Views </a:t>
            </a:r>
            <a:r>
              <a:rPr sz="1200" b="1" spc="-25" dirty="0">
                <a:latin typeface="Arial"/>
                <a:cs typeface="Arial"/>
              </a:rPr>
              <a:t>151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637" y="621862"/>
            <a:ext cx="1246125" cy="6779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12549" y="664724"/>
            <a:ext cx="1122680" cy="554355"/>
          </a:xfrm>
          <a:prstGeom prst="rect">
            <a:avLst/>
          </a:prstGeom>
          <a:solidFill>
            <a:srgbClr val="FFCE06"/>
          </a:solidFill>
          <a:ln w="952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81635" marR="165100" indent="-212090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Arial"/>
                <a:cs typeface="Arial"/>
              </a:rPr>
              <a:t>New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Users </a:t>
            </a:r>
            <a:r>
              <a:rPr sz="1200" b="1" spc="-25" dirty="0">
                <a:latin typeface="Arial"/>
                <a:cs typeface="Arial"/>
              </a:rPr>
              <a:t>103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8212" y="1349637"/>
            <a:ext cx="1359225" cy="86272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0125" y="1392499"/>
            <a:ext cx="1235710" cy="739140"/>
          </a:xfrm>
          <a:prstGeom prst="rect">
            <a:avLst/>
          </a:prstGeom>
          <a:gradFill>
            <a:gsLst>
              <a:gs pos="45000">
                <a:srgbClr val="FFF45C"/>
              </a:gs>
              <a:gs pos="97000">
                <a:srgbClr val="40C46E"/>
              </a:gs>
            </a:gsLst>
            <a:path path="circle">
              <a:fillToRect l="50000" t="50000" r="50000" b="50000"/>
            </a:path>
          </a:gradFill>
          <a:ln w="952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96545" marR="149225" indent="-127000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Arial"/>
                <a:cs typeface="Arial"/>
              </a:rPr>
              <a:t>Avg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Session Duration </a:t>
            </a:r>
            <a:r>
              <a:rPr sz="1200" b="1" dirty="0">
                <a:latin typeface="Arial"/>
                <a:cs typeface="Arial"/>
              </a:rPr>
              <a:t>32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secs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8212" y="2169812"/>
            <a:ext cx="1359225" cy="67792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900125" y="2212675"/>
            <a:ext cx="1235710" cy="554355"/>
          </a:xfrm>
          <a:prstGeom prst="rect">
            <a:avLst/>
          </a:prstGeom>
          <a:solidFill>
            <a:srgbClr val="40C46E"/>
          </a:solidFill>
          <a:ln w="952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39725" marR="168275" indent="-212090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Arial"/>
                <a:cs typeface="Arial"/>
              </a:rPr>
              <a:t>Bounce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Rate </a:t>
            </a:r>
            <a:r>
              <a:rPr sz="1200" b="1" spc="-10" dirty="0">
                <a:latin typeface="Arial"/>
                <a:cs typeface="Arial"/>
              </a:rPr>
              <a:t>72.96%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65262" y="1214062"/>
            <a:ext cx="1513205" cy="1003935"/>
            <a:chOff x="5765262" y="1214062"/>
            <a:chExt cx="1513205" cy="1003935"/>
          </a:xfrm>
        </p:grpSpPr>
        <p:sp>
          <p:nvSpPr>
            <p:cNvPr id="21" name="object 21"/>
            <p:cNvSpPr/>
            <p:nvPr/>
          </p:nvSpPr>
          <p:spPr>
            <a:xfrm>
              <a:off x="5770024" y="1218825"/>
              <a:ext cx="1503680" cy="173990"/>
            </a:xfrm>
            <a:custGeom>
              <a:avLst/>
              <a:gdLst/>
              <a:ahLst/>
              <a:cxnLst/>
              <a:rect l="l" t="t" r="r" b="b"/>
              <a:pathLst>
                <a:path w="1503679" h="173990">
                  <a:moveTo>
                    <a:pt x="0" y="0"/>
                  </a:moveTo>
                  <a:lnTo>
                    <a:pt x="0" y="86837"/>
                  </a:lnTo>
                  <a:lnTo>
                    <a:pt x="747899" y="86837"/>
                  </a:lnTo>
                  <a:lnTo>
                    <a:pt x="747899" y="173699"/>
                  </a:lnTo>
                </a:path>
                <a:path w="1503679" h="173990">
                  <a:moveTo>
                    <a:pt x="1503674" y="0"/>
                  </a:moveTo>
                  <a:lnTo>
                    <a:pt x="1503674" y="86837"/>
                  </a:lnTo>
                  <a:lnTo>
                    <a:pt x="747674" y="86837"/>
                  </a:lnTo>
                  <a:lnTo>
                    <a:pt x="747674" y="173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17824" y="2131400"/>
              <a:ext cx="635" cy="81915"/>
            </a:xfrm>
            <a:custGeom>
              <a:avLst/>
              <a:gdLst/>
              <a:ahLst/>
              <a:cxnLst/>
              <a:rect l="l" t="t" r="r" b="b"/>
              <a:pathLst>
                <a:path w="634" h="81914">
                  <a:moveTo>
                    <a:pt x="0" y="0"/>
                  </a:moveTo>
                  <a:lnTo>
                    <a:pt x="0" y="40637"/>
                  </a:lnTo>
                  <a:lnTo>
                    <a:pt x="599" y="40637"/>
                  </a:lnTo>
                  <a:lnTo>
                    <a:pt x="599" y="812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Picture 23" descr="A person in a yellow dress&#10;&#10;Description automatically generated">
            <a:extLst>
              <a:ext uri="{FF2B5EF4-FFF2-40B4-BE49-F238E27FC236}">
                <a16:creationId xmlns:a16="http://schemas.microsoft.com/office/drawing/2014/main" id="{E547EFA1-C3FF-6DE3-025B-7BC94C9ED6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" t="30483" r="10159" b="26554"/>
          <a:stretch/>
        </p:blipFill>
        <p:spPr>
          <a:xfrm>
            <a:off x="1143000" y="3186509"/>
            <a:ext cx="533400" cy="6096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6" name="Picture 25" descr="A person smiling at camera&#10;&#10;Description automatically generated">
            <a:extLst>
              <a:ext uri="{FF2B5EF4-FFF2-40B4-BE49-F238E27FC236}">
                <a16:creationId xmlns:a16="http://schemas.microsoft.com/office/drawing/2014/main" id="{DEE615A0-8EA2-FA26-6309-6EF887E84CD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4" t="10621" r="28715" b="5494"/>
          <a:stretch/>
        </p:blipFill>
        <p:spPr>
          <a:xfrm>
            <a:off x="1156353" y="3838972"/>
            <a:ext cx="520047" cy="48537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Red heart">
                <a:extLst>
                  <a:ext uri="{FF2B5EF4-FFF2-40B4-BE49-F238E27FC236}">
                    <a16:creationId xmlns:a16="http://schemas.microsoft.com/office/drawing/2014/main" id="{CD28AFD1-94DC-2F8A-1188-6112F84082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1332978"/>
                  </p:ext>
                </p:extLst>
              </p:nvPr>
            </p:nvGraphicFramePr>
            <p:xfrm>
              <a:off x="6098039" y="41631"/>
              <a:ext cx="208299" cy="19294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Red heart">
                <a:extLst>
                  <a:ext uri="{FF2B5EF4-FFF2-40B4-BE49-F238E27FC236}">
                    <a16:creationId xmlns:a16="http://schemas.microsoft.com/office/drawing/2014/main" id="{CD28AFD1-94DC-2F8A-1188-6112F84082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8039" y="41631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171B371-D55E-436A-F800-EA2E765DD708}"/>
              </a:ext>
            </a:extLst>
          </p:cNvPr>
          <p:cNvSpPr txBox="1"/>
          <p:nvPr/>
        </p:nvSpPr>
        <p:spPr>
          <a:xfrm>
            <a:off x="294181" y="4645871"/>
            <a:ext cx="366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hlinkClick r:id="rId11"/>
              </a:rPr>
              <a:t>bubblemanasa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.ccbp.tech</a:t>
            </a:r>
          </a:p>
          <a:p>
            <a:r>
              <a:rPr lang="en-US" sz="800" dirty="0"/>
              <a:t>Please refer to above link for full landing page 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AAE"/>
            </a:gs>
            <a:gs pos="98000">
              <a:srgbClr val="FFFFC5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B0A504B-B056-6466-8591-775559414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27616"/>
              </p:ext>
            </p:extLst>
          </p:nvPr>
        </p:nvGraphicFramePr>
        <p:xfrm>
          <a:off x="211455" y="901818"/>
          <a:ext cx="8721089" cy="4121785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  <a:gradFill flip="none" rotWithShape="1">
                      <a:gsLst>
                        <a:gs pos="0">
                          <a:srgbClr val="40C46E">
                            <a:shade val="30000"/>
                            <a:satMod val="115000"/>
                          </a:srgbClr>
                        </a:gs>
                        <a:gs pos="50000">
                          <a:srgbClr val="40C46E">
                            <a:shade val="67500"/>
                            <a:satMod val="115000"/>
                          </a:srgbClr>
                        </a:gs>
                        <a:gs pos="100000">
                          <a:srgbClr val="40C46E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gradFill flip="none" rotWithShape="1">
                      <a:gsLst>
                        <a:gs pos="0">
                          <a:srgbClr val="40C46E">
                            <a:shade val="30000"/>
                            <a:satMod val="115000"/>
                          </a:srgbClr>
                        </a:gs>
                        <a:gs pos="50000">
                          <a:srgbClr val="40C46E">
                            <a:shade val="67500"/>
                            <a:satMod val="115000"/>
                          </a:srgbClr>
                        </a:gs>
                        <a:gs pos="100000">
                          <a:srgbClr val="40C46E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Match</a:t>
                      </a:r>
                      <a:r>
                        <a:rPr sz="1100" b="1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20" dirty="0">
                          <a:latin typeface="Trebuchet MS"/>
                          <a:cs typeface="Trebuchet MS"/>
                        </a:rPr>
                        <a:t>Rate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spc="55" dirty="0">
                          <a:latin typeface="Trebuchet MS"/>
                          <a:cs typeface="Trebuchet MS"/>
                        </a:rPr>
                        <a:t>   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8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Right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Swipes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Conversation</a:t>
                      </a:r>
                      <a:r>
                        <a:rPr sz="1100" b="1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20" dirty="0">
                          <a:latin typeface="Trebuchet MS"/>
                          <a:cs typeface="Trebuchet MS"/>
                        </a:rPr>
                        <a:t>Rate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spc="55" dirty="0">
                          <a:latin typeface="Trebuchet MS"/>
                          <a:cs typeface="Trebuchet MS"/>
                        </a:rPr>
                        <a:t>   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with more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than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messages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exchanged </a:t>
                      </a:r>
                      <a:r>
                        <a:rPr sz="1100" spc="8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Matches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sz="11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10" dirty="0">
                          <a:latin typeface="Trebuchet MS"/>
                          <a:cs typeface="Trebuchet MS"/>
                        </a:rPr>
                        <a:t>Conversion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spc="114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100" spc="114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 of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real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virtual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dates </a:t>
                      </a:r>
                      <a:r>
                        <a:rPr sz="1100" spc="8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matches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10" dirty="0">
                          <a:latin typeface="Trebuchet MS"/>
                          <a:cs typeface="Trebuchet MS"/>
                        </a:rPr>
                        <a:t>Bumble</a:t>
                      </a:r>
                      <a:r>
                        <a:rPr sz="1100" b="1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10" dirty="0">
                          <a:latin typeface="Trebuchet MS"/>
                          <a:cs typeface="Trebuchet MS"/>
                        </a:rPr>
                        <a:t>premium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064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spc="114" dirty="0">
                          <a:latin typeface="Trebuchet MS"/>
                          <a:cs typeface="Trebuchet MS"/>
                        </a:rPr>
                        <a:t>   </a:t>
                      </a:r>
                      <a:r>
                        <a:rPr sz="1100" spc="114" dirty="0">
                          <a:latin typeface="Trebuchet MS"/>
                          <a:cs typeface="Trebuchet MS"/>
                        </a:rPr>
                        <a:t>%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people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subscribing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bumble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premium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see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liked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profile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100" dirty="0">
                          <a:latin typeface="Trebuchet MS"/>
                          <a:cs typeface="Trebuchet MS"/>
                        </a:rPr>
                        <a:t>           </a:t>
                      </a:r>
                    </a:p>
                    <a:p>
                      <a:pPr marL="85725" marR="4064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dirty="0">
                          <a:latin typeface="Trebuchet MS"/>
                          <a:cs typeface="Trebuchet MS"/>
                        </a:rPr>
                        <a:t>     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surge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likes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bumble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75" dirty="0">
                          <a:latin typeface="Trebuchet MS"/>
                          <a:cs typeface="Trebuchet MS"/>
                        </a:rPr>
                        <a:t>Smash/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users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Retention</a:t>
                      </a:r>
                      <a:r>
                        <a:rPr sz="11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10" dirty="0">
                          <a:latin typeface="Trebuchet MS"/>
                          <a:cs typeface="Trebuchet MS"/>
                        </a:rPr>
                        <a:t>(D7</a:t>
                      </a:r>
                      <a:r>
                        <a:rPr sz="11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20" dirty="0">
                          <a:latin typeface="Trebuchet MS"/>
                          <a:cs typeface="Trebuchet MS"/>
                        </a:rPr>
                        <a:t>D30)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676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spc="55" dirty="0">
                          <a:latin typeface="Trebuchet MS"/>
                          <a:cs typeface="Trebuchet MS"/>
                        </a:rPr>
                        <a:t>   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bumble </a:t>
                      </a:r>
                      <a:r>
                        <a:rPr sz="1100" spc="70" dirty="0">
                          <a:latin typeface="Trebuchet MS"/>
                          <a:cs typeface="Trebuchet MS"/>
                        </a:rPr>
                        <a:t>Smash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14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week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(or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14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month) </a:t>
                      </a:r>
                      <a:r>
                        <a:rPr sz="1100" spc="8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100" dirty="0">
                          <a:latin typeface="Trebuchet MS"/>
                          <a:cs typeface="Trebuchet MS"/>
                        </a:rPr>
                        <a:t> </a:t>
                      </a:r>
                    </a:p>
                    <a:p>
                      <a:pPr marL="85725" marR="1676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spc="-10" dirty="0">
                          <a:latin typeface="Trebuchet MS"/>
                          <a:cs typeface="Trebuchet MS"/>
                        </a:rPr>
                        <a:t>    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bumble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smash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Day</a:t>
                      </a:r>
                      <a:r>
                        <a:rPr sz="11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Time spent</a:t>
                      </a:r>
                      <a:r>
                        <a:rPr sz="11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to get</a:t>
                      </a:r>
                      <a:r>
                        <a:rPr sz="11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100" b="1" spc="-20" dirty="0">
                          <a:latin typeface="Trebuchet MS"/>
                          <a:cs typeface="Trebuchet MS"/>
                        </a:rPr>
                        <a:t>match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spc="-30" dirty="0">
                          <a:latin typeface="Trebuchet MS"/>
                          <a:cs typeface="Trebuchet MS"/>
                        </a:rPr>
                        <a:t>    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spent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swiping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app/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matches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object 3">
            <a:extLst>
              <a:ext uri="{FF2B5EF4-FFF2-40B4-BE49-F238E27FC236}">
                <a16:creationId xmlns:a16="http://schemas.microsoft.com/office/drawing/2014/main" id="{D7079AB7-A352-A8E1-CDF7-38A79859A684}"/>
              </a:ext>
            </a:extLst>
          </p:cNvPr>
          <p:cNvGrpSpPr/>
          <p:nvPr/>
        </p:nvGrpSpPr>
        <p:grpSpPr>
          <a:xfrm>
            <a:off x="-19050" y="-19050"/>
            <a:ext cx="9182100" cy="332740"/>
            <a:chOff x="-19050" y="-19050"/>
            <a:chExt cx="9182100" cy="33274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3B491DB4-8387-B04A-56FB-9CFFE43D690D}"/>
                </a:ext>
              </a:extLst>
            </p:cNvPr>
            <p:cNvSpPr/>
            <p:nvPr/>
          </p:nvSpPr>
          <p:spPr>
            <a:xfrm>
              <a:off x="0" y="0"/>
              <a:ext cx="9144000" cy="294640"/>
            </a:xfrm>
            <a:custGeom>
              <a:avLst/>
              <a:gdLst/>
              <a:ahLst/>
              <a:cxnLst/>
              <a:rect l="l" t="t" r="r" b="b"/>
              <a:pathLst>
                <a:path w="9144000" h="294640">
                  <a:moveTo>
                    <a:pt x="9143999" y="294299"/>
                  </a:moveTo>
                  <a:lnTo>
                    <a:pt x="0" y="2942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94299"/>
                  </a:lnTo>
                  <a:close/>
                </a:path>
              </a:pathLst>
            </a:custGeom>
            <a:solidFill>
              <a:srgbClr val="FFC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1BDBFD22-20B1-ACB0-39E8-3ECDFBFEA607}"/>
                </a:ext>
              </a:extLst>
            </p:cNvPr>
            <p:cNvSpPr/>
            <p:nvPr/>
          </p:nvSpPr>
          <p:spPr>
            <a:xfrm>
              <a:off x="0" y="0"/>
              <a:ext cx="9144000" cy="294640"/>
            </a:xfrm>
            <a:custGeom>
              <a:avLst/>
              <a:gdLst/>
              <a:ahLst/>
              <a:cxnLst/>
              <a:rect l="l" t="t" r="r" b="b"/>
              <a:pathLst>
                <a:path w="9144000" h="294640">
                  <a:moveTo>
                    <a:pt x="0" y="0"/>
                  </a:moveTo>
                  <a:lnTo>
                    <a:pt x="9143999" y="0"/>
                  </a:lnTo>
                  <a:lnTo>
                    <a:pt x="9143999" y="294299"/>
                  </a:lnTo>
                  <a:lnTo>
                    <a:pt x="0" y="2942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13ABE000-B8BF-3B70-D16B-FEB8454B1C0B}"/>
              </a:ext>
            </a:extLst>
          </p:cNvPr>
          <p:cNvSpPr txBox="1"/>
          <p:nvPr/>
        </p:nvSpPr>
        <p:spPr>
          <a:xfrm>
            <a:off x="116625" y="22562"/>
            <a:ext cx="2588895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  <a:tabLst>
                <a:tab pos="1844675" algn="l"/>
              </a:tabLst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b="1" spc="95" dirty="0">
                <a:latin typeface="Trebuchet MS"/>
                <a:cs typeface="Trebuchet MS"/>
              </a:rPr>
              <a:t>Success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Metrics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BB22ED3-7FE7-9E03-F185-C2E3B62FF362}"/>
              </a:ext>
            </a:extLst>
          </p:cNvPr>
          <p:cNvSpPr txBox="1"/>
          <p:nvPr/>
        </p:nvSpPr>
        <p:spPr>
          <a:xfrm>
            <a:off x="3420185" y="22562"/>
            <a:ext cx="735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A86A65DC-7529-4C7B-EDF1-FDAA4D823547}"/>
              </a:ext>
            </a:extLst>
          </p:cNvPr>
          <p:cNvSpPr txBox="1"/>
          <p:nvPr/>
        </p:nvSpPr>
        <p:spPr>
          <a:xfrm>
            <a:off x="4871380" y="22562"/>
            <a:ext cx="1189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Landing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6119F56-C89B-3289-BABF-BBEF4776C88A}"/>
              </a:ext>
            </a:extLst>
          </p:cNvPr>
          <p:cNvSpPr txBox="1"/>
          <p:nvPr/>
        </p:nvSpPr>
        <p:spPr>
          <a:xfrm>
            <a:off x="6776978" y="22562"/>
            <a:ext cx="648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F35E9F-D004-2D3A-5463-31CE9A863AD6}"/>
              </a:ext>
            </a:extLst>
          </p:cNvPr>
          <p:cNvSpPr/>
          <p:nvPr/>
        </p:nvSpPr>
        <p:spPr>
          <a:xfrm>
            <a:off x="4966290" y="971550"/>
            <a:ext cx="1095080" cy="2488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lang="en-US" sz="1200" b="1" spc="-10" dirty="0">
                <a:solidFill>
                  <a:srgbClr val="FF0000"/>
                </a:solidFill>
                <a:latin typeface="Trebuchet MS"/>
                <a:cs typeface="Trebuchet MS"/>
              </a:rPr>
              <a:t>Definition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9E1825ED-4FEA-185D-02BE-0D9442BD3BFA}"/>
              </a:ext>
            </a:extLst>
          </p:cNvPr>
          <p:cNvSpPr txBox="1"/>
          <p:nvPr/>
        </p:nvSpPr>
        <p:spPr>
          <a:xfrm>
            <a:off x="8139756" y="22562"/>
            <a:ext cx="60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2E32FE03-E78C-3FAC-A7F4-53DC95A463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4314" r="37065" b="59760"/>
          <a:stretch/>
        </p:blipFill>
        <p:spPr>
          <a:xfrm>
            <a:off x="2057400" y="445829"/>
            <a:ext cx="299380" cy="304800"/>
          </a:xfrm>
          <a:prstGeom prst="hexagon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C7B6AE-1F81-6685-5FB6-5E2D9AF0B7A0}"/>
              </a:ext>
            </a:extLst>
          </p:cNvPr>
          <p:cNvSpPr/>
          <p:nvPr/>
        </p:nvSpPr>
        <p:spPr>
          <a:xfrm>
            <a:off x="457200" y="971549"/>
            <a:ext cx="1095080" cy="2488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25"/>
              </a:spcBef>
            </a:pPr>
            <a:r>
              <a:rPr lang="en-US" sz="1200" b="1" spc="-10" dirty="0">
                <a:solidFill>
                  <a:srgbClr val="FF0000"/>
                </a:solidFill>
                <a:latin typeface="Trebuchet MS"/>
                <a:cs typeface="Trebuchet MS"/>
              </a:rPr>
              <a:t>Metrics</a:t>
            </a:r>
            <a:endParaRPr lang="en-US" sz="12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Red heart">
                <a:extLst>
                  <a:ext uri="{FF2B5EF4-FFF2-40B4-BE49-F238E27FC236}">
                    <a16:creationId xmlns:a16="http://schemas.microsoft.com/office/drawing/2014/main" id="{1351C640-52A3-7E30-2467-7A0DCC49F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2903795"/>
                  </p:ext>
                </p:extLst>
              </p:nvPr>
            </p:nvGraphicFramePr>
            <p:xfrm>
              <a:off x="7470086" y="49390"/>
              <a:ext cx="208299" cy="19294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Red heart">
                <a:extLst>
                  <a:ext uri="{FF2B5EF4-FFF2-40B4-BE49-F238E27FC236}">
                    <a16:creationId xmlns:a16="http://schemas.microsoft.com/office/drawing/2014/main" id="{1351C640-52A3-7E30-2467-7A0DCC49F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0086" y="49390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52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AAE"/>
            </a:gs>
            <a:gs pos="98000">
              <a:srgbClr val="FFFFC5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66" y="22562"/>
            <a:ext cx="271780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9430" algn="l"/>
              </a:tabLst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400" dirty="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Pitfalls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75" dirty="0">
                <a:latin typeface="Trebuchet MS"/>
                <a:cs typeface="Trebuchet MS"/>
              </a:rPr>
              <a:t>and</a:t>
            </a:r>
            <a:r>
              <a:rPr sz="2000" b="1" spc="-10" dirty="0">
                <a:latin typeface="Trebuchet MS"/>
                <a:cs typeface="Trebuchet MS"/>
              </a:rPr>
              <a:t> Solutions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185" y="22562"/>
            <a:ext cx="735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380" y="22562"/>
            <a:ext cx="1189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Landing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6978" y="22562"/>
            <a:ext cx="648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9756" y="22562"/>
            <a:ext cx="60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73229"/>
              </p:ext>
            </p:extLst>
          </p:nvPr>
        </p:nvGraphicFramePr>
        <p:xfrm>
          <a:off x="457200" y="1047750"/>
          <a:ext cx="7835900" cy="360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85725" marR="2203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feature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might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confusing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existing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who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bumble</a:t>
                      </a:r>
                      <a:r>
                        <a:rPr sz="11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quite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70" dirty="0">
                          <a:latin typeface="Trebuchet MS"/>
                          <a:cs typeface="Trebuchet MS"/>
                        </a:rPr>
                        <a:t>some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time.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552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solved</a:t>
                      </a:r>
                      <a:r>
                        <a:rPr sz="11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implementing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tutorial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sz="11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gives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walkthrough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feature.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85725" marR="1714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5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become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diffcult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few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since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they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psychologically 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swiping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14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profile.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58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will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solved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feature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often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accustomed.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85725" marR="1301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Two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profiles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poles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apart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perspective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user,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make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feature redundant.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159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algorithm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must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fine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tuned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manner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two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profiles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shown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together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close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5" dirty="0">
                          <a:latin typeface="Trebuchet MS"/>
                          <a:cs typeface="Trebuchet MS"/>
                        </a:rPr>
                        <a:t>enough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user.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85725" marR="2508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always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loser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able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 match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due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 being 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pitted</a:t>
                      </a:r>
                      <a:r>
                        <a:rPr sz="11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someone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else.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835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perceptions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change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over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might</a:t>
                      </a:r>
                      <a:r>
                        <a:rPr sz="11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get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picked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over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60" dirty="0">
                          <a:latin typeface="Trebuchet MS"/>
                          <a:cs typeface="Trebuchet MS"/>
                        </a:rPr>
                        <a:t>someone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else,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some-time</a:t>
                      </a:r>
                      <a:r>
                        <a:rPr sz="11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later.</a:t>
                      </a:r>
                      <a:endParaRPr sz="1100" dirty="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 descr="A screenshot of a mobile phone&#10;&#10;Description automatically generated">
            <a:extLst>
              <a:ext uri="{FF2B5EF4-FFF2-40B4-BE49-F238E27FC236}">
                <a16:creationId xmlns:a16="http://schemas.microsoft.com/office/drawing/2014/main" id="{A7155421-9552-EB31-D42C-BBF00B852C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35560" r="84936" b="59995"/>
          <a:stretch/>
        </p:blipFill>
        <p:spPr>
          <a:xfrm>
            <a:off x="2858132" y="594570"/>
            <a:ext cx="256033" cy="256032"/>
          </a:xfrm>
          <a:prstGeom prst="flowChartConnector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Red heart">
                <a:extLst>
                  <a:ext uri="{FF2B5EF4-FFF2-40B4-BE49-F238E27FC236}">
                    <a16:creationId xmlns:a16="http://schemas.microsoft.com/office/drawing/2014/main" id="{EE1B6325-80E2-0780-DAC5-0CBCE66888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9204904"/>
                  </p:ext>
                </p:extLst>
              </p:nvPr>
            </p:nvGraphicFramePr>
            <p:xfrm>
              <a:off x="8763935" y="68381"/>
              <a:ext cx="208299" cy="19294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08299" cy="192941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40C46E">
                          <a:alpha val="59000"/>
                        </a:srgbClr>
                      </a:solidFill>
                    </a:ln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y="36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762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Red heart">
                <a:extLst>
                  <a:ext uri="{FF2B5EF4-FFF2-40B4-BE49-F238E27FC236}">
                    <a16:creationId xmlns:a16="http://schemas.microsoft.com/office/drawing/2014/main" id="{EE1B6325-80E2-0780-DAC5-0CBCE6688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3935" y="68381"/>
                <a:ext cx="208299" cy="192941"/>
              </a:xfrm>
              <a:prstGeom prst="rect">
                <a:avLst/>
              </a:prstGeom>
              <a:noFill/>
              <a:ln>
                <a:solidFill>
                  <a:srgbClr val="40C46E">
                    <a:alpha val="59000"/>
                  </a:srgbClr>
                </a:solidFill>
              </a:ln>
            </p:spPr>
          </p:pic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FA2DD2-E5A8-D89F-2A82-82B55D3CDBD1}"/>
              </a:ext>
            </a:extLst>
          </p:cNvPr>
          <p:cNvSpPr/>
          <p:nvPr/>
        </p:nvSpPr>
        <p:spPr>
          <a:xfrm>
            <a:off x="1447800" y="1095658"/>
            <a:ext cx="1209165" cy="264291"/>
          </a:xfrm>
          <a:prstGeom prst="roundRect">
            <a:avLst>
              <a:gd name="adj" fmla="val 33108"/>
            </a:avLst>
          </a:prstGeom>
          <a:solidFill>
            <a:srgbClr val="FFF45C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Pitfall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C527CE-9DFA-7436-6260-E72785ACB9D0}"/>
              </a:ext>
            </a:extLst>
          </p:cNvPr>
          <p:cNvSpPr/>
          <p:nvPr/>
        </p:nvSpPr>
        <p:spPr>
          <a:xfrm>
            <a:off x="5549228" y="1095658"/>
            <a:ext cx="1209165" cy="264291"/>
          </a:xfrm>
          <a:prstGeom prst="roundRect">
            <a:avLst>
              <a:gd name="adj" fmla="val 33108"/>
            </a:avLst>
          </a:prstGeom>
          <a:solidFill>
            <a:srgbClr val="FFF45C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-10" dirty="0">
                <a:solidFill>
                  <a:srgbClr val="FF0000"/>
                </a:solidFill>
                <a:latin typeface="Trebuchet MS"/>
                <a:cs typeface="Trebuchet MS"/>
              </a:rPr>
              <a:t>Solutions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1224</Words>
  <Application>Microsoft Office PowerPoint</Application>
  <PresentationFormat>On-screen Show (16:9)</PresentationFormat>
  <Paragraphs>177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Times New Roman</vt:lpstr>
      <vt:lpstr>Trebuchet MS</vt:lpstr>
      <vt:lpstr>Office Theme</vt:lpstr>
      <vt:lpstr>bumble SMASH</vt:lpstr>
      <vt:lpstr>Introduction Analysis Solution</vt:lpstr>
      <vt:lpstr>PowerPoint Presentation</vt:lpstr>
      <vt:lpstr>PowerPoint Presentation</vt:lpstr>
      <vt:lpstr>Introduction Analysis Solution</vt:lpstr>
      <vt:lpstr>PowerPoint Presentation</vt:lpstr>
      <vt:lpstr>Introduction Analysis Solution Desirability from users : Landing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GraduationProject_Bumble</dc:title>
  <dc:creator>User</dc:creator>
  <cp:lastModifiedBy>Manasa chandra Banoth</cp:lastModifiedBy>
  <cp:revision>4</cp:revision>
  <dcterms:created xsi:type="dcterms:W3CDTF">2023-11-29T08:47:57Z</dcterms:created>
  <dcterms:modified xsi:type="dcterms:W3CDTF">2023-11-30T14:15:05Z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