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3" r:id="rId1"/>
  </p:sldMasterIdLst>
  <p:sldIdLst>
    <p:sldId id="256" r:id="rId2"/>
    <p:sldId id="257" r:id="rId3"/>
    <p:sldId id="263" r:id="rId4"/>
    <p:sldId id="278" r:id="rId5"/>
    <p:sldId id="269" r:id="rId6"/>
    <p:sldId id="277" r:id="rId7"/>
    <p:sldId id="259" r:id="rId8"/>
    <p:sldId id="271" r:id="rId9"/>
    <p:sldId id="276" r:id="rId10"/>
    <p:sldId id="273" r:id="rId11"/>
    <p:sldId id="274" r:id="rId12"/>
    <p:sldId id="280" r:id="rId13"/>
    <p:sldId id="281" r:id="rId14"/>
    <p:sldId id="282" r:id="rId15"/>
    <p:sldId id="275" r:id="rId16"/>
    <p:sldId id="279" r:id="rId17"/>
    <p:sldId id="268"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503F"/>
    <a:srgbClr val="57C0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295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6061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5980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6091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7835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3489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584760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461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1195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710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03556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051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816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4345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99627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577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4008721"/>
      </p:ext>
    </p:extLst>
  </p:cSld>
  <p:clrMap bg1="lt1" tx1="dk1" bg2="lt2" tx2="dk2" accent1="accent1" accent2="accent2" accent3="accent3" accent4="accent4" accent5="accent5" accent6="accent6" hlink="hlink" folHlink="folHlink"/>
  <p:sldLayoutIdLst>
    <p:sldLayoutId id="2147484364" r:id="rId1"/>
    <p:sldLayoutId id="2147484365" r:id="rId2"/>
    <p:sldLayoutId id="2147484366" r:id="rId3"/>
    <p:sldLayoutId id="2147484367" r:id="rId4"/>
    <p:sldLayoutId id="2147484368" r:id="rId5"/>
    <p:sldLayoutId id="2147484369" r:id="rId6"/>
    <p:sldLayoutId id="2147484370" r:id="rId7"/>
    <p:sldLayoutId id="2147484371" r:id="rId8"/>
    <p:sldLayoutId id="2147484372" r:id="rId9"/>
    <p:sldLayoutId id="2147484373" r:id="rId10"/>
    <p:sldLayoutId id="2147484374" r:id="rId11"/>
    <p:sldLayoutId id="2147484375" r:id="rId12"/>
    <p:sldLayoutId id="2147484376" r:id="rId13"/>
    <p:sldLayoutId id="2147484377" r:id="rId14"/>
    <p:sldLayoutId id="2147484378" r:id="rId15"/>
    <p:sldLayoutId id="21474843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1F02BF-D400-4124-A6BE-E6565CBEFD73}"/>
              </a:ext>
            </a:extLst>
          </p:cNvPr>
          <p:cNvSpPr/>
          <p:nvPr/>
        </p:nvSpPr>
        <p:spPr>
          <a:xfrm>
            <a:off x="526851" y="2348073"/>
            <a:ext cx="9565121" cy="954107"/>
          </a:xfrm>
          <a:prstGeom prst="rect">
            <a:avLst/>
          </a:prstGeom>
          <a:noFill/>
        </p:spPr>
        <p:txBody>
          <a:bodyPr wrap="square" lIns="91440" tIns="45720" rIns="91440" bIns="45720">
            <a:spAutoFit/>
          </a:bodyPr>
          <a:lstStyle/>
          <a:p>
            <a:pPr lvl="1" algn="ctr"/>
            <a:r>
              <a:rPr lang="en-US" sz="2800" b="1" u="sng">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itchFamily="18" charset="0"/>
                <a:cs typeface="Times New Roman" pitchFamily="18" charset="0"/>
              </a:rPr>
              <a:t>ACADEMIC RECORD MANEGEMENT AND ASSISTANT  SYSTEM</a:t>
            </a:r>
            <a:endParaRPr lang="en-US" sz="2800" b="1" u="sng" dirty="0">
              <a:ln w="9525">
                <a:solidFill>
                  <a:schemeClr val="bg1"/>
                </a:solidFill>
                <a:prstDash val="solid"/>
              </a:ln>
              <a:solidFill>
                <a:srgbClr val="002060"/>
              </a:solidFill>
              <a:effectLst>
                <a:outerShdw blurRad="12700" dist="38100" dir="2700000" algn="tl" rotWithShape="0">
                  <a:schemeClr val="bg1">
                    <a:lumMod val="50000"/>
                  </a:schemeClr>
                </a:outerShdw>
              </a:effectLst>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CCC7F866-494A-4519-9541-5854C8307494}"/>
              </a:ext>
            </a:extLst>
          </p:cNvPr>
          <p:cNvSpPr/>
          <p:nvPr/>
        </p:nvSpPr>
        <p:spPr>
          <a:xfrm>
            <a:off x="7398327" y="4631377"/>
            <a:ext cx="4490061" cy="1323439"/>
          </a:xfrm>
          <a:prstGeom prst="rect">
            <a:avLst/>
          </a:prstGeom>
          <a:noFill/>
        </p:spPr>
        <p:txBody>
          <a:bodyPr wrap="square" lIns="91440" tIns="45720" rIns="91440" bIns="45720">
            <a:spAutoFit/>
          </a:bodyPr>
          <a:lstStyle/>
          <a:p>
            <a:pPr algn="ctr"/>
            <a:r>
              <a:rPr lang="en-US" sz="2000" dirty="0">
                <a:ln w="0"/>
                <a:solidFill>
                  <a:schemeClr val="accent6">
                    <a:lumMod val="50000"/>
                  </a:schemeClr>
                </a:solidFill>
                <a:effectLst>
                  <a:outerShdw blurRad="38100" dist="25400" dir="5400000" algn="ctr" rotWithShape="0">
                    <a:srgbClr val="6E747A">
                      <a:alpha val="43000"/>
                    </a:srgbClr>
                  </a:outerShdw>
                </a:effectLst>
              </a:rPr>
              <a:t>By:</a:t>
            </a:r>
          </a:p>
          <a:p>
            <a:pPr algn="ctr"/>
            <a:r>
              <a:rPr lang="en-US" sz="2000">
                <a:ln w="0"/>
                <a:solidFill>
                  <a:schemeClr val="accent5">
                    <a:lumMod val="50000"/>
                  </a:schemeClr>
                </a:solidFill>
                <a:effectLst>
                  <a:outerShdw blurRad="38100" dist="25400" dir="5400000" algn="ctr" rotWithShape="0">
                    <a:srgbClr val="6E747A">
                      <a:alpha val="43000"/>
                    </a:srgbClr>
                  </a:outerShdw>
                </a:effectLst>
              </a:rPr>
              <a:t>CH.BHARADWAJREDDY(18C91A0514)</a:t>
            </a:r>
            <a:endParaRPr lang="en-US" sz="2000" dirty="0">
              <a:ln w="0"/>
              <a:solidFill>
                <a:schemeClr val="accent5">
                  <a:lumMod val="50000"/>
                </a:schemeClr>
              </a:solidFill>
              <a:effectLst>
                <a:outerShdw blurRad="38100" dist="25400" dir="5400000" algn="ctr" rotWithShape="0">
                  <a:srgbClr val="6E747A">
                    <a:alpha val="43000"/>
                  </a:srgbClr>
                </a:outerShdw>
              </a:effectLst>
            </a:endParaRPr>
          </a:p>
          <a:p>
            <a:pPr algn="ctr"/>
            <a:r>
              <a:rPr lang="en-US" sz="2000">
                <a:ln w="0"/>
                <a:solidFill>
                  <a:schemeClr val="accent5">
                    <a:lumMod val="50000"/>
                  </a:schemeClr>
                </a:solidFill>
                <a:effectLst>
                  <a:outerShdw blurRad="38100" dist="25400" dir="5400000" algn="ctr" rotWithShape="0">
                    <a:srgbClr val="6E747A">
                      <a:alpha val="43000"/>
                    </a:srgbClr>
                  </a:outerShdw>
                </a:effectLst>
              </a:rPr>
              <a:t>B.VINOD KUMAR(18C91A0506)</a:t>
            </a:r>
          </a:p>
          <a:p>
            <a:pPr algn="ctr"/>
            <a:r>
              <a:rPr lang="en-US" sz="2000">
                <a:ln w="0"/>
                <a:solidFill>
                  <a:schemeClr val="accent5">
                    <a:lumMod val="50000"/>
                  </a:schemeClr>
                </a:solidFill>
                <a:effectLst>
                  <a:outerShdw blurRad="38100" dist="25400" dir="5400000" algn="ctr" rotWithShape="0">
                    <a:srgbClr val="6E747A">
                      <a:alpha val="43000"/>
                    </a:srgbClr>
                  </a:outerShdw>
                </a:effectLst>
              </a:rPr>
              <a:t>D.KASIMBEE(18C91A0519)</a:t>
            </a:r>
            <a:endParaRPr lang="en-US" sz="2000" dirty="0">
              <a:ln w="0"/>
              <a:solidFill>
                <a:schemeClr val="accent5">
                  <a:lumMod val="50000"/>
                </a:schemeClr>
              </a:solidFill>
              <a:effectLst>
                <a:outerShdw blurRad="38100" dist="25400" dir="5400000" algn="ctr" rotWithShape="0">
                  <a:srgbClr val="6E747A">
                    <a:alpha val="43000"/>
                  </a:srgbClr>
                </a:outerShdw>
              </a:effectLst>
            </a:endParaRPr>
          </a:p>
        </p:txBody>
      </p:sp>
      <p:sp>
        <p:nvSpPr>
          <p:cNvPr id="8" name="Rectangle 7">
            <a:extLst>
              <a:ext uri="{FF2B5EF4-FFF2-40B4-BE49-F238E27FC236}">
                <a16:creationId xmlns:a16="http://schemas.microsoft.com/office/drawing/2014/main" id="{905447DF-9E4F-40A7-A6C3-AAA36458CD7D}"/>
              </a:ext>
            </a:extLst>
          </p:cNvPr>
          <p:cNvSpPr/>
          <p:nvPr/>
        </p:nvSpPr>
        <p:spPr>
          <a:xfrm>
            <a:off x="63163" y="4833257"/>
            <a:ext cx="4490061" cy="830997"/>
          </a:xfrm>
          <a:prstGeom prst="rect">
            <a:avLst/>
          </a:prstGeom>
          <a:noFill/>
        </p:spPr>
        <p:txBody>
          <a:bodyPr wrap="square" lIns="91440" tIns="45720" rIns="91440" bIns="45720">
            <a:spAutoFit/>
          </a:bodyPr>
          <a:lstStyle/>
          <a:p>
            <a:pPr algn="ctr"/>
            <a:r>
              <a:rPr lang="en-US" sz="2400" dirty="0">
                <a:ln w="0"/>
                <a:solidFill>
                  <a:schemeClr val="accent4">
                    <a:lumMod val="50000"/>
                  </a:schemeClr>
                </a:solidFill>
                <a:effectLst>
                  <a:reflection blurRad="6350" stA="53000" endA="300" endPos="35500" dir="5400000" sy="-90000" algn="bl" rotWithShape="0"/>
                </a:effectLst>
              </a:rPr>
              <a:t>Under the guidance of:</a:t>
            </a:r>
          </a:p>
          <a:p>
            <a:pPr algn="ctr"/>
            <a:r>
              <a:rPr lang="en-US" sz="2400">
                <a:ln w="0"/>
                <a:solidFill>
                  <a:schemeClr val="accent4">
                    <a:lumMod val="50000"/>
                  </a:schemeClr>
                </a:solidFill>
                <a:effectLst>
                  <a:reflection blurRad="6350" stA="53000" endA="300" endPos="35500" dir="5400000" sy="-90000" algn="bl" rotWithShape="0"/>
                </a:effectLst>
              </a:rPr>
              <a:t>Mrs.EENAJA </a:t>
            </a:r>
            <a:endParaRPr lang="en-US" sz="2400" dirty="0">
              <a:ln w="0"/>
              <a:solidFill>
                <a:schemeClr val="accent4">
                  <a:lumMod val="50000"/>
                </a:schemeClr>
              </a:solidFill>
              <a:effectLst>
                <a:reflection blurRad="6350" stA="53000" endA="300" endPos="35500" dir="5400000" sy="-90000" algn="bl" rotWithShape="0"/>
              </a:effectLst>
            </a:endParaRPr>
          </a:p>
        </p:txBody>
      </p:sp>
      <p:pic>
        <p:nvPicPr>
          <p:cNvPr id="9" name="Picture 8">
            <a:extLst>
              <a:ext uri="{FF2B5EF4-FFF2-40B4-BE49-F238E27FC236}">
                <a16:creationId xmlns:a16="http://schemas.microsoft.com/office/drawing/2014/main" id="{BCE59150-7FC2-42CB-8B16-84E7CC70D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451262"/>
            <a:ext cx="1004214" cy="976195"/>
          </a:xfrm>
          <a:prstGeom prst="rect">
            <a:avLst/>
          </a:prstGeom>
        </p:spPr>
      </p:pic>
      <p:sp>
        <p:nvSpPr>
          <p:cNvPr id="10" name="TextBox 9">
            <a:extLst>
              <a:ext uri="{FF2B5EF4-FFF2-40B4-BE49-F238E27FC236}">
                <a16:creationId xmlns:a16="http://schemas.microsoft.com/office/drawing/2014/main" id="{FF2E7EB9-2F89-48CA-A99B-68146E6D9582}"/>
              </a:ext>
            </a:extLst>
          </p:cNvPr>
          <p:cNvSpPr txBox="1"/>
          <p:nvPr/>
        </p:nvSpPr>
        <p:spPr>
          <a:xfrm>
            <a:off x="1555668" y="275842"/>
            <a:ext cx="10078984" cy="1323439"/>
          </a:xfrm>
          <a:prstGeom prst="rect">
            <a:avLst/>
          </a:prstGeom>
          <a:noFill/>
        </p:spPr>
        <p:txBody>
          <a:bodyPr wrap="square">
            <a:spAutoFit/>
          </a:bodyPr>
          <a:lstStyle/>
          <a:p>
            <a:pPr algn="ctr"/>
            <a:r>
              <a:rPr lang="en-US" sz="2800" dirty="0">
                <a:solidFill>
                  <a:srgbClr val="FF0000"/>
                </a:solidFill>
                <a:latin typeface="Georgia" panose="02040502050405020303" pitchFamily="18" charset="0"/>
              </a:rPr>
              <a:t>HOLY MARY INSTITUTE OF TECHNOLOGY &amp; SCIENCE</a:t>
            </a:r>
            <a:r>
              <a:rPr lang="en-US" dirty="0">
                <a:latin typeface="Arial" panose="020B0604020202020204" pitchFamily="34" charset="0"/>
                <a:cs typeface="Arial" panose="020B0604020202020204" pitchFamily="34" charset="0"/>
              </a:rPr>
              <a:t>     (</a:t>
            </a:r>
            <a:r>
              <a:rPr lang="en-US" dirty="0">
                <a:latin typeface="Georgia" panose="02040502050405020303" pitchFamily="18" charset="0"/>
                <a:cs typeface="Arial" panose="020B0604020202020204" pitchFamily="34" charset="0"/>
              </a:rPr>
              <a:t>Approved by AICTE, New Delhi, Affiliated to JNTU, Hyderabad)</a:t>
            </a:r>
          </a:p>
          <a:p>
            <a:pPr algn="ctr"/>
            <a:r>
              <a:rPr lang="en-US" sz="1600" dirty="0">
                <a:latin typeface="Georgia" panose="02040502050405020303" pitchFamily="18" charset="0"/>
                <a:cs typeface="Arial" panose="020B0604020202020204" pitchFamily="34" charset="0"/>
              </a:rPr>
              <a:t> </a:t>
            </a:r>
            <a:r>
              <a:rPr lang="en-US" sz="1600" dirty="0">
                <a:latin typeface="Times New Roman" pitchFamily="18" charset="0"/>
                <a:cs typeface="Times New Roman" pitchFamily="18" charset="0"/>
              </a:rPr>
              <a:t>BOGARAM(V),KEESARA(M),MEDCHAL DISTRICT-501301</a:t>
            </a:r>
          </a:p>
          <a:p>
            <a:r>
              <a:rPr lang="en-US" dirty="0">
                <a:latin typeface="Georgia" panose="02040502050405020303" pitchFamily="18" charset="0"/>
                <a:cs typeface="Arial" panose="020B0604020202020204" pitchFamily="34" charset="0"/>
              </a:rPr>
              <a:t>                                                                </a:t>
            </a:r>
            <a:r>
              <a:rPr lang="en-US" sz="1600" dirty="0">
                <a:latin typeface="Arial" panose="020B0604020202020204" pitchFamily="34" charset="0"/>
                <a:cs typeface="Arial" panose="020B0604020202020204" pitchFamily="34" charset="0"/>
              </a:rPr>
              <a:t>2021-2022</a:t>
            </a:r>
            <a:endParaRPr lang="en-IN" sz="1600" dirty="0">
              <a:latin typeface="Georgia" panose="02040502050405020303" pitchFamily="18" charset="0"/>
              <a:cs typeface="Arial" panose="020B0604020202020204" pitchFamily="34" charset="0"/>
            </a:endParaRPr>
          </a:p>
        </p:txBody>
      </p:sp>
      <p:sp>
        <p:nvSpPr>
          <p:cNvPr id="11" name="TextBox 10">
            <a:extLst>
              <a:ext uri="{FF2B5EF4-FFF2-40B4-BE49-F238E27FC236}">
                <a16:creationId xmlns:a16="http://schemas.microsoft.com/office/drawing/2014/main" id="{B3E4F406-1192-498E-96AB-FBF950C57D30}"/>
              </a:ext>
            </a:extLst>
          </p:cNvPr>
          <p:cNvSpPr txBox="1"/>
          <p:nvPr/>
        </p:nvSpPr>
        <p:spPr>
          <a:xfrm>
            <a:off x="2303813" y="1664575"/>
            <a:ext cx="6990472" cy="400110"/>
          </a:xfrm>
          <a:prstGeom prst="rect">
            <a:avLst/>
          </a:prstGeom>
          <a:noFill/>
        </p:spPr>
        <p:txBody>
          <a:bodyPr wrap="square">
            <a:spAutoFit/>
          </a:bodyPr>
          <a:lstStyle/>
          <a:p>
            <a:r>
              <a:rPr lang="en-US" sz="2000" b="1" i="1" dirty="0">
                <a:latin typeface="Times New Roman" panose="02020603050405020304" pitchFamily="18" charset="0"/>
                <a:cs typeface="Times New Roman" panose="02020603050405020304" pitchFamily="18" charset="0"/>
              </a:rPr>
              <a:t>DEPARTMENT OF COMPUTER SCIENCE  ENGINEERING</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5663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9453" y="785813"/>
            <a:ext cx="5161359" cy="5378118"/>
          </a:xfrm>
        </p:spPr>
        <p:txBody>
          <a:bodyPr/>
          <a:lstStyle/>
          <a:p>
            <a:pPr algn="ctr">
              <a:buNone/>
            </a:pPr>
            <a:r>
              <a:rPr lang="en-US" dirty="0"/>
              <a:t> </a:t>
            </a:r>
          </a:p>
          <a:p>
            <a:pPr algn="ctr">
              <a:buNone/>
            </a:pPr>
            <a:endParaRPr lang="en-US" dirty="0"/>
          </a:p>
          <a:p>
            <a:pPr algn="ctr">
              <a:buNone/>
            </a:pPr>
            <a:r>
              <a:rPr lang="en-US" dirty="0"/>
              <a:t>  </a:t>
            </a:r>
            <a:r>
              <a:rPr lang="en-US" b="1" dirty="0">
                <a:solidFill>
                  <a:srgbClr val="00B0F0"/>
                </a:solidFill>
              </a:rPr>
              <a:t>IMPLEMENTATION</a:t>
            </a:r>
            <a:endParaRPr lang="en-IN" b="1" dirty="0">
              <a:solidFill>
                <a:srgbClr val="00B0F0"/>
              </a:solidFill>
            </a:endParaRPr>
          </a:p>
        </p:txBody>
      </p:sp>
      <p:sp>
        <p:nvSpPr>
          <p:cNvPr id="4" name="TextBox 3">
            <a:extLst>
              <a:ext uri="{FF2B5EF4-FFF2-40B4-BE49-F238E27FC236}">
                <a16:creationId xmlns:a16="http://schemas.microsoft.com/office/drawing/2014/main" id="{025222EC-1EA5-B047-A6E1-4B8AB2D6FDB0}"/>
              </a:ext>
            </a:extLst>
          </p:cNvPr>
          <p:cNvSpPr txBox="1"/>
          <p:nvPr/>
        </p:nvSpPr>
        <p:spPr>
          <a:xfrm>
            <a:off x="407128" y="2182210"/>
            <a:ext cx="11377743" cy="2585323"/>
          </a:xfrm>
          <a:prstGeom prst="rect">
            <a:avLst/>
          </a:prstGeom>
          <a:noFill/>
        </p:spPr>
        <p:txBody>
          <a:bodyPr wrap="square">
            <a:spAutoFit/>
          </a:bodyPr>
          <a:lstStyle/>
          <a:p>
            <a:r>
              <a:rPr lang="en-US"/>
              <a:t>Implementation is the most crucial stage in achieving a successful system and giving the user’s confidence </a:t>
            </a:r>
          </a:p>
          <a:p>
            <a:r>
              <a:rPr lang="en-US"/>
              <a:t>that the new system is workable and effective. Implementation of the modified application to replace an </a:t>
            </a:r>
          </a:p>
          <a:p>
            <a:r>
              <a:rPr lang="en-US"/>
              <a:t>existing one. This type of conversation is relatively easy to handle, provide there are no major changes in </a:t>
            </a:r>
          </a:p>
          <a:p>
            <a:r>
              <a:rPr lang="en-US"/>
              <a:t>the system. </a:t>
            </a:r>
          </a:p>
          <a:p>
            <a:r>
              <a:rPr lang="en-US"/>
              <a:t>Each program is tested individually at the time of development using the data and has verified that this </a:t>
            </a:r>
          </a:p>
          <a:p>
            <a:r>
              <a:rPr lang="en-US"/>
              <a:t>program linked together in the way specified in the programs specification. The computer system and its </a:t>
            </a:r>
          </a:p>
          <a:p>
            <a:r>
              <a:rPr lang="en-US"/>
              <a:t>environment are tested to the satisfaction of the user. The system that has been developed is accepted </a:t>
            </a:r>
          </a:p>
          <a:p>
            <a:r>
              <a:rPr lang="en-US"/>
              <a:t>and proved to be satisfactory for the user. And so the system is going to be implemented very soon. A </a:t>
            </a:r>
          </a:p>
          <a:p>
            <a:r>
              <a:rPr lang="en-US"/>
              <a:t>simple operating procedure is included so that the user can understand the different functions clearly and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0838" y="535781"/>
            <a:ext cx="7091494" cy="5786438"/>
          </a:xfrm>
        </p:spPr>
        <p:txBody>
          <a:bodyPr/>
          <a:lstStyle/>
          <a:p>
            <a:pPr algn="ctr">
              <a:buNone/>
            </a:pPr>
            <a:r>
              <a:rPr lang="en-US" dirty="0"/>
              <a:t> </a:t>
            </a:r>
          </a:p>
          <a:p>
            <a:pPr algn="ctr">
              <a:buNone/>
            </a:pPr>
            <a:endParaRPr lang="en-US" dirty="0"/>
          </a:p>
          <a:p>
            <a:pPr algn="ctr">
              <a:buNone/>
            </a:pPr>
            <a:r>
              <a:rPr lang="en-US" b="1" dirty="0">
                <a:solidFill>
                  <a:srgbClr val="00B0F0"/>
                </a:solidFill>
              </a:rPr>
              <a:t>SYSTEM TESTING</a:t>
            </a:r>
            <a:endParaRPr lang="en-IN" b="1" dirty="0">
              <a:solidFill>
                <a:srgbClr val="00B0F0"/>
              </a:solidFill>
            </a:endParaRPr>
          </a:p>
        </p:txBody>
      </p:sp>
      <p:sp>
        <p:nvSpPr>
          <p:cNvPr id="4" name="TextBox 3">
            <a:extLst>
              <a:ext uri="{FF2B5EF4-FFF2-40B4-BE49-F238E27FC236}">
                <a16:creationId xmlns:a16="http://schemas.microsoft.com/office/drawing/2014/main" id="{DC913495-D448-294E-95FB-40028A256FD6}"/>
              </a:ext>
            </a:extLst>
          </p:cNvPr>
          <p:cNvSpPr txBox="1"/>
          <p:nvPr/>
        </p:nvSpPr>
        <p:spPr>
          <a:xfrm>
            <a:off x="979289" y="2041326"/>
            <a:ext cx="10233421" cy="923330"/>
          </a:xfrm>
          <a:prstGeom prst="rect">
            <a:avLst/>
          </a:prstGeom>
          <a:noFill/>
        </p:spPr>
        <p:txBody>
          <a:bodyPr wrap="square">
            <a:spAutoFit/>
          </a:bodyPr>
          <a:lstStyle/>
          <a:p>
            <a:r>
              <a:rPr lang="en-US"/>
              <a:t>Software testing is a critical element of software quality and assurance and represents </a:t>
            </a:r>
          </a:p>
          <a:p>
            <a:r>
              <a:rPr lang="en-US"/>
              <a:t>ultimater review of specifications, design and coding. Testing is an exposure of the </a:t>
            </a:r>
          </a:p>
          <a:p>
            <a:r>
              <a:rPr lang="en-US"/>
              <a:t>system to trial input to see whether it produces correct 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F04F-9287-6D4A-95D2-383043B4E42E}"/>
              </a:ext>
            </a:extLst>
          </p:cNvPr>
          <p:cNvSpPr>
            <a:spLocks noGrp="1"/>
          </p:cNvSpPr>
          <p:nvPr>
            <p:ph type="title"/>
          </p:nvPr>
        </p:nvSpPr>
        <p:spPr/>
        <p:txBody>
          <a:bodyPr/>
          <a:lstStyle/>
          <a:p>
            <a:r>
              <a:rPr lang="en-IN"/>
              <a:t>UML </a:t>
            </a:r>
            <a:br>
              <a:rPr lang="en-IN"/>
            </a:br>
            <a:r>
              <a:rPr lang="en-IN"/>
              <a:t>use case diagrams</a:t>
            </a:r>
            <a:endParaRPr lang="en-US"/>
          </a:p>
        </p:txBody>
      </p:sp>
      <p:pic>
        <p:nvPicPr>
          <p:cNvPr id="4" name="Picture 4">
            <a:extLst>
              <a:ext uri="{FF2B5EF4-FFF2-40B4-BE49-F238E27FC236}">
                <a16:creationId xmlns:a16="http://schemas.microsoft.com/office/drawing/2014/main" id="{A25E10F5-A0A1-DA4A-B8E5-06627077A2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9930" y="2160588"/>
            <a:ext cx="4952178" cy="3881437"/>
          </a:xfrm>
        </p:spPr>
      </p:pic>
    </p:spTree>
    <p:extLst>
      <p:ext uri="{BB962C8B-B14F-4D97-AF65-F5344CB8AC3E}">
        <p14:creationId xmlns:p14="http://schemas.microsoft.com/office/powerpoint/2010/main" val="2722202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37AC-EDD9-8742-B1AC-F4C2D2061ADB}"/>
              </a:ext>
            </a:extLst>
          </p:cNvPr>
          <p:cNvSpPr>
            <a:spLocks noGrp="1"/>
          </p:cNvSpPr>
          <p:nvPr>
            <p:ph type="title"/>
          </p:nvPr>
        </p:nvSpPr>
        <p:spPr/>
        <p:txBody>
          <a:bodyPr/>
          <a:lstStyle/>
          <a:p>
            <a:r>
              <a:rPr lang="en-IN"/>
              <a:t>Final output of </a:t>
            </a:r>
            <a:br>
              <a:rPr lang="en-IN"/>
            </a:br>
            <a:r>
              <a:rPr lang="en-IN"/>
              <a:t>Application:-</a:t>
            </a:r>
            <a:endParaRPr lang="en-US"/>
          </a:p>
        </p:txBody>
      </p:sp>
      <p:pic>
        <p:nvPicPr>
          <p:cNvPr id="4" name="Picture 4">
            <a:extLst>
              <a:ext uri="{FF2B5EF4-FFF2-40B4-BE49-F238E27FC236}">
                <a16:creationId xmlns:a16="http://schemas.microsoft.com/office/drawing/2014/main" id="{9DDDD421-E1D1-6548-B828-7AC8F24CAA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5141" y="1097048"/>
            <a:ext cx="3492091" cy="5504236"/>
          </a:xfrm>
        </p:spPr>
      </p:pic>
    </p:spTree>
    <p:extLst>
      <p:ext uri="{BB962C8B-B14F-4D97-AF65-F5344CB8AC3E}">
        <p14:creationId xmlns:p14="http://schemas.microsoft.com/office/powerpoint/2010/main" val="2028513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a:extLst>
              <a:ext uri="{FF2B5EF4-FFF2-40B4-BE49-F238E27FC236}">
                <a16:creationId xmlns:a16="http://schemas.microsoft.com/office/drawing/2014/main" id="{9A12DAB6-A28D-8444-B75C-4F682F1FF06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6640" b="6640"/>
          <a:stretch/>
        </p:blipFill>
        <p:spPr>
          <a:xfrm>
            <a:off x="621695" y="584013"/>
            <a:ext cx="3815503" cy="5874583"/>
          </a:xfrm>
        </p:spPr>
      </p:pic>
      <p:pic>
        <p:nvPicPr>
          <p:cNvPr id="11" name="Picture 11">
            <a:extLst>
              <a:ext uri="{FF2B5EF4-FFF2-40B4-BE49-F238E27FC236}">
                <a16:creationId xmlns:a16="http://schemas.microsoft.com/office/drawing/2014/main" id="{0B5F66C8-BA7E-1544-BD36-9E6025093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529" y="556476"/>
            <a:ext cx="3331903" cy="5929658"/>
          </a:xfrm>
          <a:prstGeom prst="rect">
            <a:avLst/>
          </a:prstGeom>
        </p:spPr>
      </p:pic>
      <p:pic>
        <p:nvPicPr>
          <p:cNvPr id="12" name="Picture 12">
            <a:extLst>
              <a:ext uri="{FF2B5EF4-FFF2-40B4-BE49-F238E27FC236}">
                <a16:creationId xmlns:a16="http://schemas.microsoft.com/office/drawing/2014/main" id="{1D6690A4-B486-8B49-BF31-8D28DBD55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2138" y="623144"/>
            <a:ext cx="3458167" cy="5813603"/>
          </a:xfrm>
          <a:prstGeom prst="rect">
            <a:avLst/>
          </a:prstGeom>
        </p:spPr>
      </p:pic>
    </p:spTree>
    <p:extLst>
      <p:ext uri="{BB962C8B-B14F-4D97-AF65-F5344CB8AC3E}">
        <p14:creationId xmlns:p14="http://schemas.microsoft.com/office/powerpoint/2010/main" val="4077667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7838" y="1500188"/>
            <a:ext cx="8009932" cy="4141676"/>
          </a:xfrm>
        </p:spPr>
        <p:txBody>
          <a:bodyPr/>
          <a:lstStyle/>
          <a:p>
            <a:pPr algn="ctr">
              <a:buNone/>
            </a:pPr>
            <a:r>
              <a:rPr lang="en-US" b="1">
                <a:solidFill>
                  <a:srgbClr val="00B0F0"/>
                </a:solidFill>
              </a:rPr>
              <a:t>RESULTS:</a:t>
            </a:r>
            <a:endParaRPr lang="en-IN" b="1" dirty="0">
              <a:solidFill>
                <a:srgbClr val="00B0F0"/>
              </a:solidFill>
            </a:endParaRPr>
          </a:p>
        </p:txBody>
      </p:sp>
      <p:sp>
        <p:nvSpPr>
          <p:cNvPr id="4" name="TextBox 3">
            <a:extLst>
              <a:ext uri="{FF2B5EF4-FFF2-40B4-BE49-F238E27FC236}">
                <a16:creationId xmlns:a16="http://schemas.microsoft.com/office/drawing/2014/main" id="{EC9E8E8F-5053-A34C-849A-D69C4311322C}"/>
              </a:ext>
            </a:extLst>
          </p:cNvPr>
          <p:cNvSpPr txBox="1"/>
          <p:nvPr/>
        </p:nvSpPr>
        <p:spPr>
          <a:xfrm>
            <a:off x="785811" y="2212687"/>
            <a:ext cx="8983265" cy="646331"/>
          </a:xfrm>
          <a:prstGeom prst="rect">
            <a:avLst/>
          </a:prstGeom>
          <a:noFill/>
        </p:spPr>
        <p:txBody>
          <a:bodyPr wrap="square">
            <a:spAutoFit/>
          </a:bodyPr>
          <a:lstStyle/>
          <a:p>
            <a:r>
              <a:rPr lang="en-US"/>
              <a:t>Hence an Academic Record Management and Assistant System targets specifically to meet the requirements of the organization/institution engaged in importing training</a:t>
            </a:r>
          </a:p>
        </p:txBody>
      </p:sp>
      <p:sp>
        <p:nvSpPr>
          <p:cNvPr id="6" name="TextBox 5">
            <a:extLst>
              <a:ext uri="{FF2B5EF4-FFF2-40B4-BE49-F238E27FC236}">
                <a16:creationId xmlns:a16="http://schemas.microsoft.com/office/drawing/2014/main" id="{F34D1223-DD96-9744-AF34-6F59195EE726}"/>
              </a:ext>
            </a:extLst>
          </p:cNvPr>
          <p:cNvSpPr txBox="1"/>
          <p:nvPr/>
        </p:nvSpPr>
        <p:spPr>
          <a:xfrm>
            <a:off x="875108" y="3120210"/>
            <a:ext cx="11674078" cy="646331"/>
          </a:xfrm>
          <a:prstGeom prst="rect">
            <a:avLst/>
          </a:prstGeom>
          <a:noFill/>
        </p:spPr>
        <p:txBody>
          <a:bodyPr wrap="square">
            <a:spAutoFit/>
          </a:bodyPr>
          <a:lstStyle/>
          <a:p>
            <a:r>
              <a:rPr lang="en-US"/>
              <a:t>This allows users to view their registered account and  their performance at the tests conducted by the institution and to motivate themselves for better Performance in future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6955" y="446485"/>
            <a:ext cx="7207580" cy="5099247"/>
          </a:xfrm>
        </p:spPr>
        <p:txBody>
          <a:bodyPr/>
          <a:lstStyle/>
          <a:p>
            <a:pPr algn="ctr">
              <a:buNone/>
            </a:pPr>
            <a:endParaRPr lang="en-US" dirty="0"/>
          </a:p>
          <a:p>
            <a:pPr algn="ctr">
              <a:buNone/>
            </a:pPr>
            <a:endParaRPr lang="en-US" dirty="0"/>
          </a:p>
          <a:p>
            <a:pPr algn="ctr">
              <a:buNone/>
            </a:pPr>
            <a:r>
              <a:rPr lang="en-US" b="1">
                <a:solidFill>
                  <a:srgbClr val="00B0F0"/>
                </a:solidFill>
              </a:rPr>
              <a:t>FUTUTRE SCOPE</a:t>
            </a:r>
          </a:p>
          <a:p>
            <a:pPr algn="ctr">
              <a:buNone/>
            </a:pPr>
            <a:endParaRPr lang="en-IN" dirty="0"/>
          </a:p>
        </p:txBody>
      </p:sp>
      <p:sp>
        <p:nvSpPr>
          <p:cNvPr id="4" name="TextBox 3">
            <a:extLst>
              <a:ext uri="{FF2B5EF4-FFF2-40B4-BE49-F238E27FC236}">
                <a16:creationId xmlns:a16="http://schemas.microsoft.com/office/drawing/2014/main" id="{CBED6A79-503A-2B4B-BBF8-F96963563C39}"/>
              </a:ext>
            </a:extLst>
          </p:cNvPr>
          <p:cNvSpPr txBox="1"/>
          <p:nvPr/>
        </p:nvSpPr>
        <p:spPr>
          <a:xfrm>
            <a:off x="568523" y="2085796"/>
            <a:ext cx="10769203" cy="1200329"/>
          </a:xfrm>
          <a:prstGeom prst="rect">
            <a:avLst/>
          </a:prstGeom>
          <a:noFill/>
        </p:spPr>
        <p:txBody>
          <a:bodyPr wrap="square">
            <a:spAutoFit/>
          </a:bodyPr>
          <a:lstStyle/>
          <a:p>
            <a:r>
              <a:rPr lang="en-US"/>
              <a:t>One of the fastest growing industries now a day is mobile industry. There areh many </a:t>
            </a:r>
          </a:p>
          <a:p>
            <a:r>
              <a:rPr lang="en-US"/>
              <a:t>competitors in this area who are doing research and development on new platforms &amp; </a:t>
            </a:r>
          </a:p>
          <a:p>
            <a:r>
              <a:rPr lang="en-US"/>
              <a:t>user experience. One such technology is Android from Google which is supported for </a:t>
            </a:r>
          </a:p>
          <a:p>
            <a:r>
              <a:rPr lang="en-US"/>
              <a:t>Google phones .the phones are DescribeDescribed as next generation Mobiles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006D-02A2-4F2D-8A9A-29DBD7F701F5}"/>
              </a:ext>
            </a:extLst>
          </p:cNvPr>
          <p:cNvSpPr>
            <a:spLocks noGrp="1"/>
          </p:cNvSpPr>
          <p:nvPr>
            <p:ph type="ctrTitle"/>
          </p:nvPr>
        </p:nvSpPr>
        <p:spPr>
          <a:xfrm rot="10800000" flipV="1">
            <a:off x="-196459" y="465695"/>
            <a:ext cx="3714756" cy="1678783"/>
          </a:xfrm>
        </p:spPr>
        <p:txBody>
          <a:bodyPr>
            <a:normAutofit/>
          </a:bodyPr>
          <a:lstStyle/>
          <a:p>
            <a:r>
              <a:rPr lang="en-US" sz="3600" dirty="0">
                <a:solidFill>
                  <a:srgbClr val="002060"/>
                </a:solidFill>
              </a:rPr>
              <a:t>CONCLUSION</a:t>
            </a:r>
            <a:endParaRPr lang="en-IN" sz="3600" dirty="0">
              <a:solidFill>
                <a:srgbClr val="002060"/>
              </a:solidFill>
            </a:endParaRPr>
          </a:p>
        </p:txBody>
      </p:sp>
      <p:sp>
        <p:nvSpPr>
          <p:cNvPr id="3" name="Subtitle 2">
            <a:extLst>
              <a:ext uri="{FF2B5EF4-FFF2-40B4-BE49-F238E27FC236}">
                <a16:creationId xmlns:a16="http://schemas.microsoft.com/office/drawing/2014/main" id="{A21D8F97-46FA-4DB9-8B75-C56D3B1CB272}"/>
              </a:ext>
            </a:extLst>
          </p:cNvPr>
          <p:cNvSpPr>
            <a:spLocks noGrp="1"/>
          </p:cNvSpPr>
          <p:nvPr>
            <p:ph type="subTitle" idx="1"/>
          </p:nvPr>
        </p:nvSpPr>
        <p:spPr>
          <a:xfrm rot="10800000" flipV="1">
            <a:off x="672704" y="2206309"/>
            <a:ext cx="11376422" cy="3695537"/>
          </a:xfrm>
        </p:spPr>
        <p:txBody>
          <a:bodyPr>
            <a:normAutofit/>
          </a:bodyPr>
          <a:lstStyle/>
          <a:p>
            <a:pPr algn="l">
              <a:buClr>
                <a:schemeClr val="tx1"/>
              </a:buClr>
            </a:pPr>
            <a:endParaRPr lang="en-US">
              <a:solidFill>
                <a:schemeClr val="tx1"/>
              </a:solidFill>
            </a:endParaRPr>
          </a:p>
          <a:p>
            <a:pPr algn="l">
              <a:buClr>
                <a:schemeClr val="tx1"/>
              </a:buClr>
            </a:pPr>
            <a:r>
              <a:rPr lang="en-US">
                <a:solidFill>
                  <a:schemeClr val="tx1"/>
                </a:solidFill>
              </a:rPr>
              <a:t>At the end of this application it is a sophisticated approach for users to have a best selection and gives </a:t>
            </a:r>
          </a:p>
          <a:p>
            <a:pPr algn="l">
              <a:buClr>
                <a:schemeClr val="tx1"/>
              </a:buClr>
            </a:pPr>
            <a:r>
              <a:rPr lang="en-US">
                <a:solidFill>
                  <a:schemeClr val="tx1"/>
                </a:solidFill>
              </a:rPr>
              <a:t>better performance for Administrator so that he can easily add, update and view institution details and </a:t>
            </a:r>
          </a:p>
          <a:p>
            <a:pPr algn="l">
              <a:buClr>
                <a:schemeClr val="tx1"/>
              </a:buClr>
            </a:pPr>
            <a:r>
              <a:rPr lang="en-US">
                <a:solidFill>
                  <a:schemeClr val="tx1"/>
                </a:solidFill>
              </a:rPr>
              <a:t>students information. This initiative of academic record management and assistant system made more </a:t>
            </a:r>
          </a:p>
          <a:p>
            <a:pPr algn="l">
              <a:buClr>
                <a:schemeClr val="tx1"/>
              </a:buClr>
            </a:pPr>
            <a:r>
              <a:rPr lang="en-US">
                <a:solidFill>
                  <a:schemeClr val="tx1"/>
                </a:solidFill>
              </a:rPr>
              <a:t>easy to communicate with an institute. This is convenient to the students to view and register courses </a:t>
            </a:r>
          </a:p>
          <a:p>
            <a:pPr algn="l">
              <a:buClr>
                <a:schemeClr val="tx1"/>
              </a:buClr>
            </a:pPr>
            <a:r>
              <a:rPr lang="en-US">
                <a:solidFill>
                  <a:schemeClr val="tx1"/>
                </a:solidFill>
              </a:rPr>
              <a:t>easily. There is also a facility for the customer to check the status of registered courses and obtained marks</a:t>
            </a:r>
            <a:endParaRPr lang="en-US" dirty="0">
              <a:solidFill>
                <a:schemeClr val="tx1"/>
              </a:solidFill>
            </a:endParaRPr>
          </a:p>
        </p:txBody>
      </p:sp>
    </p:spTree>
    <p:extLst>
      <p:ext uri="{BB962C8B-B14F-4D97-AF65-F5344CB8AC3E}">
        <p14:creationId xmlns:p14="http://schemas.microsoft.com/office/powerpoint/2010/main" val="4192515588"/>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86B658E-DCBF-4B7D-8CF4-9EE03AE72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044" y="694555"/>
            <a:ext cx="6400801" cy="52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94996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10F58C-2366-4F01-8A7C-E0C0BC1E5AA0}"/>
              </a:ext>
            </a:extLst>
          </p:cNvPr>
          <p:cNvSpPr>
            <a:spLocks noGrp="1"/>
          </p:cNvSpPr>
          <p:nvPr>
            <p:ph type="subTitle" idx="1"/>
          </p:nvPr>
        </p:nvSpPr>
        <p:spPr>
          <a:xfrm>
            <a:off x="505923" y="2414458"/>
            <a:ext cx="10004319" cy="3079979"/>
          </a:xfrm>
        </p:spPr>
        <p:txBody>
          <a:bodyPr>
            <a:normAutofit/>
          </a:bodyPr>
          <a:lstStyle/>
          <a:p>
            <a:pPr algn="l">
              <a:buClr>
                <a:schemeClr val="tx1"/>
              </a:buClr>
              <a:buSzPct val="85000"/>
            </a:pPr>
            <a:r>
              <a:rPr lang="en-IN" sz="2000">
                <a:solidFill>
                  <a:schemeClr val="tx1"/>
                </a:solidFill>
              </a:rPr>
              <a:t>Academic Record Management and Assistant System targets specifically to meet the requirements of the organization/institution engaged in importing training. The idea is to set up an effective training candidate base management, which incorporates various day to day activities e.g., Advertisement of the courses to get new candidates for training, complete management of student data, batch details, faculty information, course details and examination details. Besides all these comments and suggestions of candidates taking training there will be maintained. The system will be under the command of In charge of the company.</a:t>
            </a:r>
            <a:endParaRPr lang="en-IN" sz="2000" dirty="0">
              <a:solidFill>
                <a:schemeClr val="tx1"/>
              </a:solidFill>
            </a:endParaRPr>
          </a:p>
        </p:txBody>
      </p:sp>
      <p:sp>
        <p:nvSpPr>
          <p:cNvPr id="4" name="Rectangle 3">
            <a:extLst>
              <a:ext uri="{FF2B5EF4-FFF2-40B4-BE49-F238E27FC236}">
                <a16:creationId xmlns:a16="http://schemas.microsoft.com/office/drawing/2014/main" id="{AED156A3-9D35-4C80-A036-A092150F6079}"/>
              </a:ext>
            </a:extLst>
          </p:cNvPr>
          <p:cNvSpPr/>
          <p:nvPr/>
        </p:nvSpPr>
        <p:spPr>
          <a:xfrm>
            <a:off x="2018667" y="955476"/>
            <a:ext cx="4077333"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ABSTRACT</a:t>
            </a:r>
            <a:endParaRPr lang="en-US" sz="5400" b="1" cap="none" spc="0" dirty="0">
              <a:ln/>
              <a:solidFill>
                <a:schemeClr val="accent4"/>
              </a:solidFill>
              <a:effectLst/>
            </a:endParaRPr>
          </a:p>
        </p:txBody>
      </p:sp>
    </p:spTree>
    <p:extLst>
      <p:ext uri="{BB962C8B-B14F-4D97-AF65-F5344CB8AC3E}">
        <p14:creationId xmlns:p14="http://schemas.microsoft.com/office/powerpoint/2010/main" val="33894422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6A27-81ED-47B1-80A0-7CF419C14BA2}"/>
              </a:ext>
            </a:extLst>
          </p:cNvPr>
          <p:cNvSpPr>
            <a:spLocks noGrp="1"/>
          </p:cNvSpPr>
          <p:nvPr>
            <p:ph type="ctrTitle"/>
          </p:nvPr>
        </p:nvSpPr>
        <p:spPr/>
        <p:txBody>
          <a:bodyPr/>
          <a:lstStyle/>
          <a:p>
            <a:r>
              <a:rPr lang="en-US" dirty="0">
                <a:solidFill>
                  <a:srgbClr val="4C4C4C"/>
                </a:solidFill>
                <a:latin typeface="Helvetica Neue"/>
              </a:rPr>
              <a:t>.</a:t>
            </a:r>
            <a:br>
              <a:rPr lang="en-US" b="0" i="0" dirty="0">
                <a:solidFill>
                  <a:srgbClr val="4C4C4C"/>
                </a:solidFill>
                <a:effectLst/>
                <a:latin typeface="Helvetica Neue"/>
              </a:rPr>
            </a:br>
            <a:endParaRPr lang="en-IN" dirty="0"/>
          </a:p>
        </p:txBody>
      </p:sp>
      <p:sp>
        <p:nvSpPr>
          <p:cNvPr id="3" name="Subtitle 2">
            <a:extLst>
              <a:ext uri="{FF2B5EF4-FFF2-40B4-BE49-F238E27FC236}">
                <a16:creationId xmlns:a16="http://schemas.microsoft.com/office/drawing/2014/main" id="{130315A0-DF6C-4A0E-90F4-5DBF05AC0E96}"/>
              </a:ext>
            </a:extLst>
          </p:cNvPr>
          <p:cNvSpPr>
            <a:spLocks noGrp="1"/>
          </p:cNvSpPr>
          <p:nvPr>
            <p:ph type="subTitle" idx="1"/>
          </p:nvPr>
        </p:nvSpPr>
        <p:spPr>
          <a:xfrm>
            <a:off x="0" y="147133"/>
            <a:ext cx="10599938" cy="6161103"/>
          </a:xfrm>
        </p:spPr>
        <p:txBody>
          <a:bodyPr/>
          <a:lstStyle/>
          <a:p>
            <a:pPr algn="l"/>
            <a:endParaRPr lang="en-US" sz="2000" b="1" u="sng" dirty="0">
              <a:solidFill>
                <a:srgbClr val="7030A0"/>
              </a:solidFill>
            </a:endParaRPr>
          </a:p>
          <a:p>
            <a:pPr algn="l"/>
            <a:endParaRPr lang="en-US" sz="2000" b="1" u="sng" dirty="0">
              <a:solidFill>
                <a:srgbClr val="7030A0"/>
              </a:solidFill>
            </a:endParaRPr>
          </a:p>
          <a:p>
            <a:pPr algn="l"/>
            <a:endParaRPr lang="en-US" sz="2000" b="1" u="sng" dirty="0">
              <a:solidFill>
                <a:srgbClr val="7030A0"/>
              </a:solidFill>
            </a:endParaRPr>
          </a:p>
          <a:p>
            <a:pPr algn="l"/>
            <a:endParaRPr lang="en-US" sz="2000" b="1" u="sng" dirty="0">
              <a:solidFill>
                <a:srgbClr val="7030A0"/>
              </a:solidFill>
            </a:endParaRPr>
          </a:p>
          <a:p>
            <a:pPr algn="l"/>
            <a:r>
              <a:rPr lang="en-US" sz="2000" b="1" u="sng" dirty="0">
                <a:solidFill>
                  <a:srgbClr val="7030A0"/>
                </a:solidFill>
              </a:rPr>
              <a:t>EXISTING </a:t>
            </a:r>
            <a:r>
              <a:rPr lang="en-US" sz="2000" b="1" u="sng">
                <a:solidFill>
                  <a:srgbClr val="7030A0"/>
                </a:solidFill>
              </a:rPr>
              <a:t>SYSTEM:</a:t>
            </a:r>
          </a:p>
          <a:p>
            <a:pPr algn="l"/>
            <a:endParaRPr lang="en-US" sz="2000" b="1" u="sng" dirty="0">
              <a:solidFill>
                <a:srgbClr val="7030A0"/>
              </a:solidFill>
            </a:endParaRPr>
          </a:p>
          <a:p>
            <a:pPr marL="342900" indent="-342900" algn="l">
              <a:buFont typeface="Arial" panose="020B0604020202020204" pitchFamily="34" charset="0"/>
              <a:buChar char="•"/>
            </a:pPr>
            <a:r>
              <a:rPr lang="en-US" sz="2000">
                <a:solidFill>
                  <a:schemeClr val="tx1"/>
                </a:solidFill>
              </a:rPr>
              <a:t>  The existing application has details of a User and Faculty through users, but it cannot retrieve details of the status accomplished successfully within limited amount of time. The majority of currently running application are web based, which requires heavy infrastructure and it is hard to work as per convenience. Currently working application require heavy maintenance cost and we can overcome with this issue.</a:t>
            </a:r>
            <a:endParaRPr lang="en-IN" dirty="0">
              <a:solidFill>
                <a:schemeClr val="tx1"/>
              </a:solidFill>
            </a:endParaRPr>
          </a:p>
        </p:txBody>
      </p:sp>
    </p:spTree>
    <p:extLst>
      <p:ext uri="{BB962C8B-B14F-4D97-AF65-F5344CB8AC3E}">
        <p14:creationId xmlns:p14="http://schemas.microsoft.com/office/powerpoint/2010/main" val="297808777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5853" y="-160733"/>
            <a:ext cx="8596668" cy="5273410"/>
          </a:xfrm>
        </p:spPr>
        <p:txBody>
          <a:bodyPr/>
          <a:lstStyle/>
          <a:p>
            <a:pPr algn="ctr">
              <a:buNone/>
            </a:pPr>
            <a:endParaRPr lang="en-US" dirty="0"/>
          </a:p>
          <a:p>
            <a:pPr algn="ctr">
              <a:buNone/>
            </a:pPr>
            <a:endParaRPr lang="en-US" dirty="0"/>
          </a:p>
          <a:p>
            <a:pPr algn="ctr">
              <a:buNone/>
            </a:pPr>
            <a:r>
              <a:rPr lang="en-IN" sz="1800" kern="1200">
                <a:solidFill>
                  <a:srgbClr val="000000"/>
                </a:solidFill>
                <a:effectLst/>
                <a:latin typeface="Trebuchet MS" panose="020B0603020202020204" pitchFamily="34" charset="0"/>
                <a:ea typeface="+mn-ea"/>
                <a:cs typeface="+mn-cs"/>
              </a:rPr>
              <a:t> </a:t>
            </a:r>
            <a:endParaRPr lang="en-US" dirty="0"/>
          </a:p>
          <a:p>
            <a:pPr algn="ctr">
              <a:buNone/>
            </a:pPr>
            <a:r>
              <a:rPr lang="en-US">
                <a:solidFill>
                  <a:srgbClr val="0070C0"/>
                </a:solidFill>
              </a:rPr>
              <a:t>    DISADVANTAGES </a:t>
            </a:r>
            <a:r>
              <a:rPr lang="en-US" dirty="0">
                <a:solidFill>
                  <a:srgbClr val="0070C0"/>
                </a:solidFill>
              </a:rPr>
              <a:t>OF </a:t>
            </a:r>
            <a:r>
              <a:rPr lang="en-US">
                <a:solidFill>
                  <a:srgbClr val="0070C0"/>
                </a:solidFill>
              </a:rPr>
              <a:t>EXISTING SYSTEM</a:t>
            </a:r>
          </a:p>
          <a:p>
            <a:pPr algn="ctr">
              <a:buNone/>
            </a:pPr>
            <a:endParaRPr lang="en-US">
              <a:solidFill>
                <a:srgbClr val="0070C0"/>
              </a:solidFill>
            </a:endParaRPr>
          </a:p>
          <a:p>
            <a:pPr marL="0" indent="0" algn="ctr">
              <a:buNone/>
            </a:pPr>
            <a:r>
              <a:rPr lang="en-US">
                <a:solidFill>
                  <a:schemeClr val="tx1"/>
                </a:solidFill>
              </a:rPr>
              <a:t>                    1.Authentication</a:t>
            </a:r>
            <a:r>
              <a:rPr lang="en-IN">
                <a:solidFill>
                  <a:schemeClr val="tx1"/>
                </a:solidFill>
              </a:rPr>
              <a:t> </a:t>
            </a:r>
            <a:r>
              <a:rPr lang="en-US">
                <a:solidFill>
                  <a:schemeClr val="tx1"/>
                </a:solidFill>
              </a:rPr>
              <a:t>error will be occers</a:t>
            </a:r>
          </a:p>
          <a:p>
            <a:pPr marL="0" indent="0" algn="ctr">
              <a:buNone/>
            </a:pPr>
            <a:r>
              <a:rPr lang="en-US">
                <a:solidFill>
                  <a:schemeClr val="tx1"/>
                </a:solidFill>
              </a:rPr>
              <a:t>2.   </a:t>
            </a:r>
            <a:r>
              <a:rPr lang="en-IN">
                <a:solidFill>
                  <a:schemeClr val="tx1"/>
                </a:solidFill>
              </a:rPr>
              <a:t>Less data integrity</a:t>
            </a:r>
            <a:endParaRPr lang="en-US" dirty="0">
              <a:solidFill>
                <a:schemeClr val="tx1"/>
              </a:solidFill>
            </a:endParaRPr>
          </a:p>
          <a:p>
            <a:pPr marL="0" indent="0" algn="ctr">
              <a:buNone/>
            </a:pPr>
            <a:r>
              <a:rPr lang="en-US">
                <a:solidFill>
                  <a:schemeClr val="tx1"/>
                </a:solidFill>
              </a:rPr>
              <a:t>     </a:t>
            </a:r>
            <a:r>
              <a:rPr lang="en-US" dirty="0">
                <a:solidFill>
                  <a:schemeClr val="tx1"/>
                </a:solidFill>
              </a:rPr>
              <a:t> </a:t>
            </a:r>
            <a:endParaRPr 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866" y="598730"/>
            <a:ext cx="10534650" cy="5152389"/>
          </a:xfrm>
        </p:spPr>
        <p:txBody>
          <a:bodyPr/>
          <a:lstStyle/>
          <a:p>
            <a:pPr>
              <a:buNone/>
            </a:pPr>
            <a:endParaRPr lang="en-US" b="1" u="sng">
              <a:solidFill>
                <a:srgbClr val="7030A0"/>
              </a:solidFill>
            </a:endParaRPr>
          </a:p>
          <a:p>
            <a:pPr>
              <a:buNone/>
            </a:pPr>
            <a:endParaRPr lang="en-US" b="1" u="sng">
              <a:solidFill>
                <a:srgbClr val="7030A0"/>
              </a:solidFill>
            </a:endParaRPr>
          </a:p>
          <a:p>
            <a:pPr>
              <a:buNone/>
            </a:pPr>
            <a:r>
              <a:rPr lang="en-US" b="1" u="sng">
                <a:solidFill>
                  <a:srgbClr val="7030A0"/>
                </a:solidFill>
              </a:rPr>
              <a:t>PROPOSED SYSTEM:</a:t>
            </a:r>
            <a:endParaRPr lang="en-US" b="1" u="sng" dirty="0">
              <a:solidFill>
                <a:srgbClr val="7030A0"/>
              </a:solidFill>
            </a:endParaRPr>
          </a:p>
          <a:p>
            <a:endParaRPr lang="en-US" b="1" u="sng">
              <a:solidFill>
                <a:srgbClr val="7030A0"/>
              </a:solidFill>
            </a:endParaRPr>
          </a:p>
          <a:p>
            <a:pPr marL="0" indent="0">
              <a:buNone/>
            </a:pPr>
            <a:r>
              <a:rPr lang="en-IN">
                <a:solidFill>
                  <a:schemeClr val="tx1"/>
                </a:solidFill>
              </a:rPr>
              <a:t>In developed system users can view the profile of user, faculty and they can also view the dates of the exams published. Once the need for any courses arises then the user can register though the application. This is the way people can be benefited and especially when they are interested to learn a course.</a:t>
            </a:r>
            <a:endParaRPr lang="en-US">
              <a:solidFill>
                <a:schemeClr val="tx1"/>
              </a:solidFill>
            </a:endParaRPr>
          </a:p>
          <a:p>
            <a:pPr marL="0" indent="0">
              <a:buNone/>
            </a:pPr>
            <a:r>
              <a:rPr lang="en-IN">
                <a:solidFill>
                  <a:schemeClr val="tx1"/>
                </a:solidFill>
              </a:rPr>
              <a:t> This application focused more on user experience which is surveyed with many people. User does not need to go for login credential to look at the offered courses by the admin. Also overcome the issues authentication with faster and effectiveness.</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9484" y="285751"/>
            <a:ext cx="8768954" cy="4161234"/>
          </a:xfrm>
        </p:spPr>
        <p:txBody>
          <a:bodyPr>
            <a:normAutofit/>
          </a:bodyPr>
          <a:lstStyle/>
          <a:p>
            <a:pPr algn="ctr">
              <a:buNone/>
            </a:pPr>
            <a:endParaRPr lang="en-US" dirty="0"/>
          </a:p>
          <a:p>
            <a:pPr algn="ctr">
              <a:buNone/>
            </a:pPr>
            <a:endParaRPr lang="en-US" dirty="0"/>
          </a:p>
          <a:p>
            <a:pPr algn="ctr">
              <a:buNone/>
            </a:pPr>
            <a:endParaRPr lang="en-US" dirty="0">
              <a:solidFill>
                <a:srgbClr val="0070C0"/>
              </a:solidFill>
            </a:endParaRPr>
          </a:p>
          <a:p>
            <a:pPr algn="ctr">
              <a:buNone/>
            </a:pPr>
            <a:r>
              <a:rPr lang="en-US">
                <a:solidFill>
                  <a:srgbClr val="0070C0"/>
                </a:solidFill>
              </a:rPr>
              <a:t>ADVANTAGES OF PROPOSED SYSTEM</a:t>
            </a:r>
          </a:p>
          <a:p>
            <a:pPr algn="ctr">
              <a:buNone/>
            </a:pPr>
            <a:endParaRPr lang="en-US">
              <a:solidFill>
                <a:srgbClr val="0070C0"/>
              </a:solidFill>
            </a:endParaRPr>
          </a:p>
          <a:p>
            <a:pPr algn="ctr">
              <a:buNone/>
            </a:pPr>
            <a:r>
              <a:rPr lang="en-US">
                <a:solidFill>
                  <a:schemeClr val="tx1"/>
                </a:solidFill>
              </a:rPr>
              <a:t>.    </a:t>
            </a:r>
            <a:r>
              <a:rPr lang="en-IN">
                <a:solidFill>
                  <a:schemeClr val="tx1"/>
                </a:solidFill>
              </a:rPr>
              <a:t>Android project (easily Opertable).</a:t>
            </a:r>
          </a:p>
          <a:p>
            <a:pPr algn="ctr">
              <a:buNone/>
            </a:pPr>
            <a:r>
              <a:rPr lang="en-US">
                <a:solidFill>
                  <a:schemeClr val="tx1"/>
                </a:solidFill>
              </a:rPr>
              <a:t>        .   </a:t>
            </a:r>
            <a:r>
              <a:rPr lang="en-IN">
                <a:solidFill>
                  <a:schemeClr val="tx1"/>
                </a:solidFill>
              </a:rPr>
              <a:t> Esay access of data ( Retrieving of data).</a:t>
            </a:r>
          </a:p>
          <a:p>
            <a:pPr algn="ctr">
              <a:buNone/>
            </a:pPr>
            <a:r>
              <a:rPr lang="en-US">
                <a:solidFill>
                  <a:schemeClr val="tx1"/>
                </a:solidFill>
              </a:rPr>
              <a:t>   .   Admin can add  </a:t>
            </a:r>
            <a:r>
              <a:rPr lang="en-IN">
                <a:solidFill>
                  <a:schemeClr val="tx1"/>
                </a:solidFill>
              </a:rPr>
              <a:t>students to any batch.</a:t>
            </a:r>
          </a:p>
          <a:p>
            <a:pPr algn="ctr">
              <a:buNone/>
            </a:pPr>
            <a:r>
              <a:rPr lang="en-US">
                <a:solidFill>
                  <a:schemeClr val="tx1"/>
                </a:solidFill>
              </a:rPr>
              <a:t>           .   L</a:t>
            </a:r>
            <a:r>
              <a:rPr lang="en-IN">
                <a:solidFill>
                  <a:schemeClr val="tx1"/>
                </a:solidFill>
              </a:rPr>
              <a:t>ess space complexity and time complexity</a:t>
            </a:r>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3C9782-BD13-4DD8-B27F-A5D4A8A02E7E}"/>
              </a:ext>
            </a:extLst>
          </p:cNvPr>
          <p:cNvSpPr>
            <a:spLocks noGrp="1"/>
          </p:cNvSpPr>
          <p:nvPr>
            <p:ph type="subTitle" idx="1"/>
          </p:nvPr>
        </p:nvSpPr>
        <p:spPr>
          <a:xfrm>
            <a:off x="995482" y="660414"/>
            <a:ext cx="8787710" cy="5626085"/>
          </a:xfrm>
        </p:spPr>
        <p:txBody>
          <a:bodyPr>
            <a:normAutofit/>
          </a:bodyPr>
          <a:lstStyle/>
          <a:p>
            <a:pPr algn="l">
              <a:lnSpc>
                <a:spcPct val="115000"/>
              </a:lnSpc>
              <a:spcAft>
                <a:spcPts val="1000"/>
              </a:spcAft>
            </a:pPr>
            <a:endParaRPr lang="en-US" sz="1900" b="1" u="sng" kern="5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r>
              <a:rPr lang="en-US" sz="1900" b="1" u="sng" kern="5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SOFTWARE </a:t>
            </a:r>
            <a:r>
              <a:rPr lang="en-US" sz="1900" b="1" u="sng"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REQUIREMENTS </a:t>
            </a:r>
            <a:r>
              <a:rPr lang="en-US" sz="1900" b="1"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900" kern="50" dirty="0">
              <a:solidFill>
                <a:srgbClr val="10503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41375" algn="l">
              <a:spcBef>
                <a:spcPts val="675"/>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a:t>
            </a:r>
            <a:r>
              <a:rPr lang="en-US" sz="18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	: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Windows </a:t>
            </a:r>
            <a:r>
              <a:rPr lang="en-US">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XP</a:t>
            </a:r>
          </a:p>
          <a:p>
            <a:pPr marL="841375" algn="l">
              <a:spcBef>
                <a:spcPts val="675"/>
              </a:spcBef>
              <a:spcAft>
                <a:spcPts val="0"/>
              </a:spcAft>
              <a:tabLst>
                <a:tab pos="2672080" algn="l"/>
                <a:tab pos="3129280" algn="l"/>
              </a:tabLst>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Coding</a:t>
            </a:r>
            <a:r>
              <a:rPr lang="en-US" sz="1800" spc="-15">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Language	:</a:t>
            </a: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Android SDK</a:t>
            </a:r>
          </a:p>
          <a:p>
            <a:pPr marL="841375" algn="l">
              <a:spcBef>
                <a:spcPts val="675"/>
              </a:spcBef>
              <a:spcAft>
                <a:spcPts val="0"/>
              </a:spcAft>
              <a:tabLst>
                <a:tab pos="2672080" algn="l"/>
                <a:tab pos="3129280" algn="l"/>
              </a:tabLst>
            </a:pPr>
            <a:r>
              <a:rPr lang="en-US" sz="18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Editor</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VS</a:t>
            </a:r>
            <a:r>
              <a:rPr lang="en-US" sz="18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CODE</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15000"/>
              </a:lnSpc>
              <a:spcAft>
                <a:spcPts val="1000"/>
              </a:spcAft>
            </a:pPr>
            <a:endPar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1000"/>
              </a:spcAft>
            </a:pPr>
            <a:r>
              <a:rPr lang="en-US" sz="1900" b="1" u="sng" kern="50" dirty="0">
                <a:solidFill>
                  <a:schemeClr val="accent5">
                    <a:lumMod val="50000"/>
                  </a:schemeClr>
                </a:solidFill>
                <a:latin typeface="Times New Roman" panose="02020603050405020304" pitchFamily="18" charset="0"/>
                <a:ea typeface="Calibri" panose="020F0502020204030204" pitchFamily="34" charset="0"/>
                <a:cs typeface="Times New Roman" panose="02020603050405020304" pitchFamily="18" charset="0"/>
              </a:rPr>
              <a:t>HARDWARE REQUIREMENTS </a:t>
            </a:r>
            <a:r>
              <a:rPr lang="en-US" sz="1900" b="1" u="sng" kern="5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41375" algn="l">
              <a:spcBef>
                <a:spcPts val="650"/>
              </a:spcBef>
              <a:spcAft>
                <a:spcPts val="0"/>
              </a:spcAft>
              <a:tabLst>
                <a:tab pos="267462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System	:	Intel </a:t>
            </a:r>
            <a:r>
              <a:rPr lang="en-US" sz="1800" dirty="0" err="1">
                <a:solidFill>
                  <a:schemeClr val="tx1"/>
                </a:solidFill>
                <a:effectLst/>
                <a:latin typeface="Times New Roman" panose="02020603050405020304" pitchFamily="18" charset="0"/>
                <a:ea typeface="Times New Roman" panose="02020603050405020304" pitchFamily="18" charset="0"/>
              </a:rPr>
              <a:t>i</a:t>
            </a:r>
            <a:r>
              <a:rPr lang="en-US" sz="1800" dirty="0">
                <a:solidFill>
                  <a:schemeClr val="tx1"/>
                </a:solidFill>
                <a:effectLst/>
                <a:latin typeface="Times New Roman" panose="02020603050405020304" pitchFamily="18" charset="0"/>
                <a:ea typeface="Times New Roman" panose="02020603050405020304" pitchFamily="18" charset="0"/>
              </a:rPr>
              <a:t> 3Core.5th</a:t>
            </a:r>
            <a:r>
              <a:rPr lang="en-US" sz="1800" spc="-5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gen</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Hard</a:t>
            </a:r>
            <a:r>
              <a:rPr lang="en-US" sz="1800" spc="-1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Disk	:</a:t>
            </a:r>
            <a:r>
              <a:rPr lang="en-US" sz="1800">
                <a:solidFill>
                  <a:schemeClr val="tx1"/>
                </a:solidFill>
                <a:effectLst/>
                <a:latin typeface="Times New Roman" panose="02020603050405020304" pitchFamily="18" charset="0"/>
                <a:ea typeface="Times New Roman" panose="02020603050405020304" pitchFamily="18" charset="0"/>
              </a:rPr>
              <a:t>	</a:t>
            </a:r>
            <a:r>
              <a:rPr lang="en-US">
                <a:solidFill>
                  <a:schemeClr val="tx1"/>
                </a:solidFill>
                <a:latin typeface="Times New Roman" panose="02020603050405020304" pitchFamily="18" charset="0"/>
                <a:ea typeface="Times New Roman" panose="02020603050405020304" pitchFamily="18" charset="0"/>
              </a:rPr>
              <a:t>20 </a:t>
            </a:r>
            <a:r>
              <a:rPr lang="en-US" sz="1800">
                <a:solidFill>
                  <a:schemeClr val="tx1"/>
                </a:solidFill>
                <a:effectLst/>
                <a:latin typeface="Times New Roman" panose="02020603050405020304" pitchFamily="18" charset="0"/>
                <a:ea typeface="Times New Roman" panose="02020603050405020304" pitchFamily="18" charset="0"/>
              </a:rPr>
              <a:t>GB</a:t>
            </a:r>
            <a:r>
              <a:rPr lang="en-US" sz="1800" dirty="0">
                <a:solidFill>
                  <a:schemeClr val="tx1"/>
                </a:solidFill>
                <a:effectLst/>
                <a:latin typeface="Times New Roman" panose="02020603050405020304" pitchFamily="18" charset="0"/>
                <a:ea typeface="Times New Roman" panose="02020603050405020304" pitchFamily="18" charset="0"/>
              </a:rPr>
              <a:t>.</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05"/>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Monitor	:	15’’</a:t>
            </a:r>
            <a:r>
              <a:rPr lang="en-US" sz="1800" spc="-6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LED</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20"/>
              </a:spcBef>
              <a:spcAft>
                <a:spcPts val="0"/>
              </a:spcAft>
              <a:tabLst>
                <a:tab pos="267462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Input Devices	:	Keyboard, Mouse</a:t>
            </a:r>
            <a:endParaRPr lang="en-IN" sz="1800" dirty="0">
              <a:solidFill>
                <a:schemeClr val="tx1"/>
              </a:solidFill>
              <a:effectLst/>
              <a:latin typeface="Times New Roman" panose="02020603050405020304" pitchFamily="18" charset="0"/>
              <a:ea typeface="Times New Roman" panose="02020603050405020304" pitchFamily="18" charset="0"/>
            </a:endParaRPr>
          </a:p>
          <a:p>
            <a:pPr marL="841375" algn="l">
              <a:spcBef>
                <a:spcPts val="710"/>
              </a:spcBef>
              <a:spcAft>
                <a:spcPts val="0"/>
              </a:spcAft>
              <a:tabLst>
                <a:tab pos="2672080" algn="l"/>
                <a:tab pos="3129280" algn="l"/>
              </a:tabLst>
            </a:pPr>
            <a:r>
              <a:rPr lang="en-US" sz="1800" dirty="0">
                <a:solidFill>
                  <a:schemeClr val="tx1"/>
                </a:solidFill>
                <a:effectLst/>
                <a:latin typeface="Times New Roman" panose="02020603050405020304" pitchFamily="18" charset="0"/>
                <a:ea typeface="Times New Roman" panose="02020603050405020304" pitchFamily="18" charset="0"/>
              </a:rPr>
              <a:t>Ram	:</a:t>
            </a:r>
            <a:r>
              <a:rPr lang="en-US" sz="1800">
                <a:solidFill>
                  <a:schemeClr val="tx1"/>
                </a:solidFill>
                <a:effectLst/>
                <a:latin typeface="Times New Roman" panose="02020603050405020304" pitchFamily="18" charset="0"/>
                <a:ea typeface="Times New Roman" panose="02020603050405020304" pitchFamily="18" charset="0"/>
              </a:rPr>
              <a:t>	</a:t>
            </a:r>
            <a:r>
              <a:rPr lang="en-US">
                <a:solidFill>
                  <a:schemeClr val="tx1"/>
                </a:solidFill>
                <a:latin typeface="Times New Roman" panose="02020603050405020304" pitchFamily="18" charset="0"/>
                <a:ea typeface="Times New Roman" panose="02020603050405020304" pitchFamily="18" charset="0"/>
              </a:rPr>
              <a:t>1 </a:t>
            </a:r>
            <a:r>
              <a:rPr lang="en-US" sz="1800">
                <a:solidFill>
                  <a:schemeClr val="tx1"/>
                </a:solidFill>
                <a:effectLst/>
                <a:latin typeface="Times New Roman" panose="02020603050405020304" pitchFamily="18" charset="0"/>
                <a:ea typeface="Times New Roman" panose="02020603050405020304" pitchFamily="18" charset="0"/>
              </a:rPr>
              <a:t>GB</a:t>
            </a:r>
            <a:endParaRPr lang="en-IN" sz="1800" dirty="0">
              <a:solidFill>
                <a:schemeClr val="tx1"/>
              </a:solidFill>
              <a:effectLst/>
              <a:latin typeface="Times New Roman" panose="02020603050405020304" pitchFamily="18" charset="0"/>
              <a:ea typeface="Times New Roman" panose="02020603050405020304" pitchFamily="18" charset="0"/>
            </a:endParaRPr>
          </a:p>
          <a:p>
            <a:pPr algn="l"/>
            <a:endParaRPr lang="en-IN" dirty="0"/>
          </a:p>
        </p:txBody>
      </p:sp>
    </p:spTree>
    <p:extLst>
      <p:ext uri="{BB962C8B-B14F-4D97-AF65-F5344CB8AC3E}">
        <p14:creationId xmlns:p14="http://schemas.microsoft.com/office/powerpoint/2010/main" val="2203987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6185" y="267497"/>
            <a:ext cx="9879873" cy="4822426"/>
          </a:xfrm>
        </p:spPr>
        <p:txBody>
          <a:bodyPr/>
          <a:lstStyle/>
          <a:p>
            <a:pPr algn="ctr">
              <a:buNone/>
            </a:pPr>
            <a:endParaRPr lang="en-US" dirty="0"/>
          </a:p>
          <a:p>
            <a:pPr algn="ctr">
              <a:buNone/>
            </a:pPr>
            <a:endParaRPr lang="en-US" dirty="0"/>
          </a:p>
          <a:p>
            <a:pPr algn="ctr">
              <a:buNone/>
            </a:pPr>
            <a:r>
              <a:rPr lang="en-US" b="1">
                <a:solidFill>
                  <a:srgbClr val="00B0F0"/>
                </a:solidFill>
              </a:rPr>
              <a:t>SYSTEM DESIGN</a:t>
            </a:r>
          </a:p>
          <a:p>
            <a:pPr algn="ctr">
              <a:buNone/>
            </a:pPr>
            <a:endParaRPr lang="en-US" b="1">
              <a:solidFill>
                <a:srgbClr val="00B0F0"/>
              </a:solidFill>
            </a:endParaRPr>
          </a:p>
          <a:p>
            <a:pPr algn="ctr">
              <a:buNone/>
            </a:pPr>
            <a:endParaRPr lang="en-US" b="1">
              <a:solidFill>
                <a:srgbClr val="00B0F0"/>
              </a:solidFill>
            </a:endParaRPr>
          </a:p>
          <a:p>
            <a:pPr algn="ctr">
              <a:buNone/>
            </a:pPr>
            <a:endParaRPr lang="en-US" b="1">
              <a:solidFill>
                <a:srgbClr val="00B0F0"/>
              </a:solidFill>
            </a:endParaRPr>
          </a:p>
          <a:p>
            <a:pPr algn="ctr">
              <a:buNone/>
            </a:pPr>
            <a:endParaRPr lang="en-IN" b="1" dirty="0">
              <a:solidFill>
                <a:srgbClr val="00B0F0"/>
              </a:solidFill>
            </a:endParaRPr>
          </a:p>
        </p:txBody>
      </p:sp>
      <p:sp>
        <p:nvSpPr>
          <p:cNvPr id="4" name="TextBox 3">
            <a:extLst>
              <a:ext uri="{FF2B5EF4-FFF2-40B4-BE49-F238E27FC236}">
                <a16:creationId xmlns:a16="http://schemas.microsoft.com/office/drawing/2014/main" id="{8A98E2C8-58CC-224A-86B6-F228928F31D1}"/>
              </a:ext>
            </a:extLst>
          </p:cNvPr>
          <p:cNvSpPr txBox="1"/>
          <p:nvPr/>
        </p:nvSpPr>
        <p:spPr>
          <a:xfrm>
            <a:off x="750093" y="1857375"/>
            <a:ext cx="11227594" cy="2308324"/>
          </a:xfrm>
          <a:prstGeom prst="rect">
            <a:avLst/>
          </a:prstGeom>
          <a:noFill/>
        </p:spPr>
        <p:txBody>
          <a:bodyPr wrap="square">
            <a:spAutoFit/>
          </a:bodyPr>
          <a:lstStyle/>
          <a:p>
            <a:r>
              <a:rPr lang="en-US"/>
              <a:t>Software design is the process by which an agent create a specification of a software </a:t>
            </a:r>
          </a:p>
          <a:p>
            <a:r>
              <a:rPr lang="en-US"/>
              <a:t>artifact, intended to accomplish goals, using a set of primitive components and subject </a:t>
            </a:r>
          </a:p>
          <a:p>
            <a:r>
              <a:rPr lang="en-US"/>
              <a:t>to constraints. Software design may refer to either "all the activity involved in </a:t>
            </a:r>
          </a:p>
          <a:p>
            <a:r>
              <a:rPr lang="en-US"/>
              <a:t>conceptualizing, framing, implementing, commissioning, and ultimately modifying </a:t>
            </a:r>
          </a:p>
          <a:p>
            <a:r>
              <a:rPr lang="en-US"/>
              <a:t>complex systems" or "the activity following requirements specification and </a:t>
            </a:r>
          </a:p>
          <a:p>
            <a:r>
              <a:rPr lang="en-US"/>
              <a:t>before programming, as in a stylized software engineering process.“ Software design </a:t>
            </a:r>
          </a:p>
          <a:p>
            <a:r>
              <a:rPr lang="en-US"/>
              <a:t>usually involves problem solving and planning a software solution .this includes both the Low level component design and high-level architecture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6771" y="381752"/>
            <a:ext cx="5323416" cy="4865591"/>
          </a:xfrm>
        </p:spPr>
        <p:txBody>
          <a:bodyPr/>
          <a:lstStyle/>
          <a:p>
            <a:pPr algn="ctr">
              <a:buNone/>
            </a:pPr>
            <a:endParaRPr lang="en-US" dirty="0"/>
          </a:p>
          <a:p>
            <a:pPr algn="ctr">
              <a:buNone/>
            </a:pPr>
            <a:endParaRPr lang="en-US" dirty="0"/>
          </a:p>
          <a:p>
            <a:pPr algn="ctr">
              <a:buNone/>
            </a:pPr>
            <a:r>
              <a:rPr lang="en-US" b="1" dirty="0">
                <a:solidFill>
                  <a:srgbClr val="00B0F0"/>
                </a:solidFill>
              </a:rPr>
              <a:t>SYSTEM ANALYSIS</a:t>
            </a:r>
            <a:endParaRPr lang="en-IN" b="1" dirty="0">
              <a:solidFill>
                <a:srgbClr val="00B0F0"/>
              </a:solidFill>
            </a:endParaRPr>
          </a:p>
        </p:txBody>
      </p:sp>
      <p:sp>
        <p:nvSpPr>
          <p:cNvPr id="6" name="TextBox 5">
            <a:extLst>
              <a:ext uri="{FF2B5EF4-FFF2-40B4-BE49-F238E27FC236}">
                <a16:creationId xmlns:a16="http://schemas.microsoft.com/office/drawing/2014/main" id="{E8C7E310-8EE0-2043-AC93-0DDE40AD07ED}"/>
              </a:ext>
            </a:extLst>
          </p:cNvPr>
          <p:cNvSpPr txBox="1"/>
          <p:nvPr/>
        </p:nvSpPr>
        <p:spPr>
          <a:xfrm>
            <a:off x="508992" y="1957744"/>
            <a:ext cx="10420946" cy="2585323"/>
          </a:xfrm>
          <a:prstGeom prst="rect">
            <a:avLst/>
          </a:prstGeom>
          <a:noFill/>
        </p:spPr>
        <p:txBody>
          <a:bodyPr wrap="square">
            <a:spAutoFit/>
          </a:bodyPr>
          <a:lstStyle/>
          <a:p>
            <a:r>
              <a:rPr lang="en-US"/>
              <a:t>In this phase the requirements are gathered and analyzed. Users requirements are gathered in this </a:t>
            </a:r>
          </a:p>
          <a:p>
            <a:r>
              <a:rPr lang="en-US"/>
              <a:t>phase. This phase is the focus of the administrators and registered accounts. Meetings with users </a:t>
            </a:r>
          </a:p>
          <a:p>
            <a:r>
              <a:rPr lang="en-US"/>
              <a:t>and registered people are held to determine the requirements like: Who is going to use the </a:t>
            </a:r>
          </a:p>
          <a:p>
            <a:r>
              <a:rPr lang="en-US"/>
              <a:t>system? How will they use the system? What data should be input into the system? What data </a:t>
            </a:r>
          </a:p>
          <a:p>
            <a:r>
              <a:rPr lang="en-US"/>
              <a:t>should be output by the system? These are general questions that get answered during a </a:t>
            </a:r>
          </a:p>
          <a:p>
            <a:r>
              <a:rPr lang="en-US"/>
              <a:t>requirements gathering phase. After requirement gathering these requirements are analyzed for </a:t>
            </a:r>
          </a:p>
          <a:p>
            <a:r>
              <a:rPr lang="en-US"/>
              <a:t>their validity and the possibility of incorporating the requirements in the system to be development </a:t>
            </a:r>
          </a:p>
          <a:p>
            <a:r>
              <a:rPr lang="en-US"/>
              <a:t>is also studied</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532</TotalTime>
  <Words>1111</Words>
  <Application>Microsoft Office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Georgia</vt:lpstr>
      <vt:lpstr>Helvetica Neue</vt:lpstr>
      <vt:lpstr>Times New Roman</vt:lpstr>
      <vt:lpstr>Trebuchet MS</vt:lpstr>
      <vt:lpstr>Wingdings 3</vt:lpstr>
      <vt:lpstr>Facet</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UML  use case diagrams</vt:lpstr>
      <vt:lpstr>Final output of  Application:-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Divya</dc:creator>
  <cp:lastModifiedBy>Vinod Kumar</cp:lastModifiedBy>
  <cp:revision>70</cp:revision>
  <dcterms:created xsi:type="dcterms:W3CDTF">2021-05-08T17:00:47Z</dcterms:created>
  <dcterms:modified xsi:type="dcterms:W3CDTF">2022-02-01T05:07:49Z</dcterms:modified>
</cp:coreProperties>
</file>