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Proxima Nova"/>
      <p:regular r:id="rId55"/>
      <p:bold r:id="rId56"/>
      <p:italic r:id="rId57"/>
      <p:boldItalic r:id="rId58"/>
    </p:embeddedFont>
    <p:embeddedFont>
      <p:font typeface="Roboto"/>
      <p:regular r:id="rId59"/>
      <p:bold r:id="rId60"/>
      <p:italic r:id="rId61"/>
      <p:boldItalic r:id="rId62"/>
    </p:embeddedFont>
    <p:embeddedFont>
      <p:font typeface="Poppins"/>
      <p:regular r:id="rId63"/>
      <p:bold r:id="rId64"/>
      <p:italic r:id="rId65"/>
      <p:boldItalic r:id="rId66"/>
    </p:embeddedFont>
    <p:embeddedFont>
      <p:font typeface="Alfa Slab One"/>
      <p:regular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boldItalic.fntdata"/><Relationship Id="rId61" Type="http://schemas.openxmlformats.org/officeDocument/2006/relationships/font" Target="fonts/Roboto-italic.fntdata"/><Relationship Id="rId20" Type="http://schemas.openxmlformats.org/officeDocument/2006/relationships/slide" Target="slides/slide15.xml"/><Relationship Id="rId64" Type="http://schemas.openxmlformats.org/officeDocument/2006/relationships/font" Target="fonts/Poppins-bold.fntdata"/><Relationship Id="rId63" Type="http://schemas.openxmlformats.org/officeDocument/2006/relationships/font" Target="fonts/Poppins-regular.fntdata"/><Relationship Id="rId22" Type="http://schemas.openxmlformats.org/officeDocument/2006/relationships/slide" Target="slides/slide17.xml"/><Relationship Id="rId66" Type="http://schemas.openxmlformats.org/officeDocument/2006/relationships/font" Target="fonts/Poppins-boldItalic.fntdata"/><Relationship Id="rId21" Type="http://schemas.openxmlformats.org/officeDocument/2006/relationships/slide" Target="slides/slide16.xml"/><Relationship Id="rId65" Type="http://schemas.openxmlformats.org/officeDocument/2006/relationships/font" Target="fonts/Poppi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AlfaSlabOne-regular.fntdata"/><Relationship Id="rId60" Type="http://schemas.openxmlformats.org/officeDocument/2006/relationships/font" Target="fonts/Robot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56" Type="http://schemas.openxmlformats.org/officeDocument/2006/relationships/font" Target="fonts/ProximaNova-bold.fntdata"/><Relationship Id="rId15" Type="http://schemas.openxmlformats.org/officeDocument/2006/relationships/slide" Target="slides/slide10.xml"/><Relationship Id="rId59" Type="http://schemas.openxmlformats.org/officeDocument/2006/relationships/font" Target="fonts/Roboto-regular.fntdata"/><Relationship Id="rId14" Type="http://schemas.openxmlformats.org/officeDocument/2006/relationships/slide" Target="slides/slide9.xml"/><Relationship Id="rId58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6f330036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6f330036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www.thairsc.com/th/BigAccidentAll.aspx?l-th</a:t>
            </a:r>
            <a:endParaRPr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7128b979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7128b97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7128b979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7128b979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6f330036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6f330036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6f330036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6f330036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7128b97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7128b97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71e33225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71e33225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7128b979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7128b979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7424b0ae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7424b0ae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6f3300360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6f330036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f65cff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f65cff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7424b0ae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7424b0ae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7424b0ae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7424b0ae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7424b0ae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7424b0ae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6f330036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6f330036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6f330036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6f330036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6f330036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6f330036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6f330036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6f330036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6f330036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6f330036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71e33225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71e33225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71e33225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71e33225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6f33003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6f33003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https://medium.freecodecamp.org/i-ranked-all-the-best-data-science-intro-courses-based-on-thousands-of-data-points-db5dc7e3eb8e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https://cdn-images-1.medium.com/max/2000/1*ius9T3uGkd743dljInNF8w.jpeg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71e33225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71e33225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71e33225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471e33225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71e33225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71e33225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71e33225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71e33225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71e33225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71e33225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46f65cffb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46f65cffb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5e8ba2c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5e8ba2c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6f65cffb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46f65cffb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5e8ba2c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45e8ba2c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471e33225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471e33225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71dea01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71dea01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https://medium.freecodecamp.org/i-ranked-all-the-best-data-science-intro-courses-based-on-thousands-of-data-points-db5dc7e3eb8e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https://cdn-images-1.medium.com/max/2000/1*ius9T3uGkd743dljInNF8w.jpeg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80c2a577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80c2a577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471e3322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471e3322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471e3322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471e3322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471e3322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471e3322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71e3322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71e3322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471e3322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471e3322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471e33225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471e3322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47ea7b192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47ea7b192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6f65cff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46f65cff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6f65cffb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6f65cffb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71dea015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71dea015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https://medium.freecodecamp.org/i-ranked-all-the-best-data-science-intro-courses-based-on-thousands-of-data-points-db5dc7e3eb8e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https://cdn-images-1.medium.com/max/2000/1*ius9T3uGkd743dljInNF8w.jpeg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ea7b192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ea7b192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6f330036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6f330036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6f65cff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6f65cff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f330036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6f330036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None/>
              <a:defRPr sz="54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Font typeface="Poppins"/>
              <a:buNone/>
              <a:defRPr sz="5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Font typeface="Poppins"/>
              <a:buNone/>
              <a:defRPr sz="5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Font typeface="Poppins"/>
              <a:buNone/>
              <a:defRPr sz="5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Font typeface="Poppins"/>
              <a:buNone/>
              <a:defRPr sz="5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Font typeface="Poppins"/>
              <a:buNone/>
              <a:defRPr sz="5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Font typeface="Poppins"/>
              <a:buNone/>
              <a:defRPr sz="5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Font typeface="Poppins"/>
              <a:buNone/>
              <a:defRPr sz="5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Font typeface="Poppins"/>
              <a:buNone/>
              <a:defRPr sz="5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lfa Slab One"/>
              <a:buNone/>
              <a:defRPr>
                <a:solidFill>
                  <a:srgbClr val="000000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Poppins"/>
              <a:buNone/>
              <a:defRPr sz="6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Poppins"/>
              <a:buNone/>
              <a:defRPr sz="6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Poppins"/>
              <a:buNone/>
              <a:defRPr sz="6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Poppins"/>
              <a:buNone/>
              <a:defRPr sz="6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Poppins"/>
              <a:buNone/>
              <a:defRPr sz="6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Poppins"/>
              <a:buNone/>
              <a:defRPr sz="6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Poppins"/>
              <a:buNone/>
              <a:defRPr sz="6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Poppins"/>
              <a:buNone/>
              <a:defRPr sz="6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6FA8DC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">
  <p:cSld name="SECTION_TITLE_AND_DESCRIPTION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2100" y="3506925"/>
            <a:ext cx="9144000" cy="1636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91475" y="999500"/>
            <a:ext cx="89961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91475" y="2605025"/>
            <a:ext cx="89961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Alfa Slab One"/>
              <a:buNone/>
              <a:defRPr sz="3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Alfa Slab One"/>
              <a:buNone/>
              <a:defRPr sz="3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Alfa Slab One"/>
              <a:buNone/>
              <a:defRPr sz="3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Alfa Slab One"/>
              <a:buNone/>
              <a:defRPr sz="3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Alfa Slab One"/>
              <a:buNone/>
              <a:defRPr sz="3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Alfa Slab One"/>
              <a:buNone/>
              <a:defRPr sz="3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Alfa Slab One"/>
              <a:buNone/>
              <a:defRPr sz="3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Alfa Slab One"/>
              <a:buNone/>
              <a:defRPr sz="3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.twitter.com/" TargetMode="External"/><Relationship Id="rId4" Type="http://schemas.openxmlformats.org/officeDocument/2006/relationships/hyperlink" Target="https://dev.twitter.com/docs" TargetMode="External"/><Relationship Id="rId5" Type="http://schemas.openxmlformats.org/officeDocument/2006/relationships/hyperlink" Target="https://dev.twitter.com/docs/twitter-librarie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22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25.png"/><Relationship Id="rId8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Machine Learning </a:t>
            </a:r>
            <a:br>
              <a:rPr b="1" lang="en">
                <a:latin typeface="Poppins"/>
                <a:ea typeface="Poppins"/>
                <a:cs typeface="Poppins"/>
                <a:sym typeface="Poppins"/>
              </a:rPr>
            </a:br>
            <a:r>
              <a:rPr b="1" lang="en">
                <a:latin typeface="Poppins"/>
                <a:ea typeface="Poppins"/>
                <a:cs typeface="Poppins"/>
                <a:sym typeface="Poppins"/>
              </a:rPr>
              <a:t>for Data Scientist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87900" y="32420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By ASKS Data Science Group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373339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Kanda Tiwatthanont</a:t>
            </a:r>
            <a:endParaRPr sz="18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kanda@tni.ac.th</a:t>
            </a:r>
            <a:endParaRPr sz="18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270150" y="56900"/>
            <a:ext cx="2751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https://goo.gl/p3bT54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Hand-on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311700" y="1423200"/>
            <a:ext cx="8520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Step </a:t>
            </a:r>
            <a:r>
              <a:rPr b="1" lang="en">
                <a:solidFill>
                  <a:srgbClr val="000000"/>
                </a:solidFill>
              </a:rPr>
              <a:t>1. </a:t>
            </a:r>
            <a:r>
              <a:rPr lang="en">
                <a:solidFill>
                  <a:srgbClr val="000000"/>
                </a:solidFill>
              </a:rPr>
              <a:t>First of all, you will have to install Beautifulsoup and Requests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Step 2. </a:t>
            </a:r>
            <a:r>
              <a:rPr lang="en">
                <a:solidFill>
                  <a:srgbClr val="000000"/>
                </a:solidFill>
              </a:rPr>
              <a:t>Find the URL you want to scrape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Step 3. </a:t>
            </a:r>
            <a:r>
              <a:rPr lang="en">
                <a:solidFill>
                  <a:srgbClr val="000000"/>
                </a:solidFill>
              </a:rPr>
              <a:t>Define what information you want to scrape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Step 4. </a:t>
            </a:r>
            <a:r>
              <a:rPr lang="en">
                <a:solidFill>
                  <a:srgbClr val="000000"/>
                </a:solidFill>
              </a:rPr>
              <a:t>Identify the structure of the sites HTML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Step 5. </a:t>
            </a:r>
            <a:r>
              <a:rPr lang="en">
                <a:solidFill>
                  <a:srgbClr val="000000"/>
                </a:solidFill>
              </a:rPr>
              <a:t>Write the scraping code for retrieving the “soup”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Step 6. </a:t>
            </a:r>
            <a:r>
              <a:rPr lang="en">
                <a:solidFill>
                  <a:srgbClr val="000000"/>
                </a:solidFill>
              </a:rPr>
              <a:t>Extract the information from the “soup”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311700" y="1152475"/>
            <a:ext cx="85206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Step 1. </a:t>
            </a:r>
            <a:r>
              <a:rPr b="1" lang="en">
                <a:solidFill>
                  <a:srgbClr val="0000FF"/>
                </a:solidFill>
              </a:rPr>
              <a:t>First of all, you will have to install Beautifulsoup and Requests</a:t>
            </a:r>
            <a:endParaRPr b="1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Installing Beautiful Soup</a:t>
            </a:r>
            <a:endParaRPr b="1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If you run Debian or Ubuntu, you can install Beautiful Soup with the system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package manager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</a:t>
            </a:r>
            <a:r>
              <a:rPr i="1" lang="en">
                <a:solidFill>
                  <a:srgbClr val="000000"/>
                </a:solidFill>
                <a:highlight>
                  <a:srgbClr val="CCCCCC"/>
                </a:highlight>
              </a:rPr>
              <a:t>apt-get install python-bs4</a:t>
            </a:r>
            <a:br>
              <a:rPr i="1" lang="en">
                <a:solidFill>
                  <a:srgbClr val="000000"/>
                </a:solidFill>
                <a:highlight>
                  <a:srgbClr val="CCCCCC"/>
                </a:highlight>
              </a:rPr>
            </a:br>
            <a:endParaRPr i="1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Beautiful Soup 4 is published through PyPi, so you can install it with pip. </a:t>
            </a:r>
            <a:br>
              <a:rPr lang="en">
                <a:solidFill>
                  <a:srgbClr val="000000"/>
                </a:solidFill>
              </a:rPr>
            </a:br>
            <a:r>
              <a:rPr i="1" lang="en">
                <a:solidFill>
                  <a:srgbClr val="000000"/>
                </a:solidFill>
                <a:highlight>
                  <a:srgbClr val="D9D9D9"/>
                </a:highlight>
              </a:rPr>
              <a:t>	pip install beautifulsoup4</a:t>
            </a:r>
            <a:endParaRPr i="1">
              <a:solidFill>
                <a:srgbClr val="000000"/>
              </a:solidFill>
              <a:highlight>
                <a:srgbClr val="D9D9D9"/>
              </a:highlight>
            </a:endParaRPr>
          </a:p>
        </p:txBody>
      </p:sp>
      <p:sp>
        <p:nvSpPr>
          <p:cNvPr id="207" name="Google Shape;20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</a:t>
            </a:r>
            <a:r>
              <a:rPr lang="en"/>
              <a:t>Libraries</a:t>
            </a:r>
            <a:endParaRPr/>
          </a:p>
        </p:txBody>
      </p:sp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Step 2. Find the URL you want to scrape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 rotWithShape="1">
          <a:blip r:embed="rId3">
            <a:alphaModFix/>
          </a:blip>
          <a:srcRect b="0" l="0" r="0" t="5222"/>
          <a:stretch/>
        </p:blipFill>
        <p:spPr>
          <a:xfrm>
            <a:off x="398275" y="1937575"/>
            <a:ext cx="4699974" cy="297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725" y="2029975"/>
            <a:ext cx="3550850" cy="2978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/>
        </p:nvSpPr>
        <p:spPr>
          <a:xfrm>
            <a:off x="387800" y="1582250"/>
            <a:ext cx="8260500" cy="39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http://www.thairsc.com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408550" y="1579325"/>
            <a:ext cx="8260500" cy="333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</a:t>
            </a:r>
            <a:endParaRPr/>
          </a:p>
        </p:txBody>
      </p:sp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5262350" y="1859925"/>
            <a:ext cx="3448200" cy="319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Step </a:t>
            </a:r>
            <a:r>
              <a:rPr b="1" lang="en">
                <a:solidFill>
                  <a:srgbClr val="0000FF"/>
                </a:solidFill>
              </a:rPr>
              <a:t>3</a:t>
            </a:r>
            <a:r>
              <a:rPr b="1" lang="en">
                <a:solidFill>
                  <a:srgbClr val="0000FF"/>
                </a:solidFill>
              </a:rPr>
              <a:t>. </a:t>
            </a:r>
            <a:r>
              <a:rPr b="1" lang="en">
                <a:solidFill>
                  <a:srgbClr val="0000FF"/>
                </a:solidFill>
              </a:rPr>
              <a:t>Define what information you want to scrape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4757175" y="1865872"/>
            <a:ext cx="396000" cy="396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</a:t>
            </a: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85" y="2414975"/>
            <a:ext cx="8975841" cy="179158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/>
          <p:nvPr/>
        </p:nvSpPr>
        <p:spPr>
          <a:xfrm>
            <a:off x="4774759" y="1850417"/>
            <a:ext cx="379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1</a:t>
            </a:r>
            <a:endParaRPr sz="18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5897075" y="1859469"/>
            <a:ext cx="396000" cy="396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5914664" y="1834284"/>
            <a:ext cx="379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2</a:t>
            </a:r>
            <a:endParaRPr sz="18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7141425" y="1872069"/>
            <a:ext cx="396000" cy="396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 txBox="1"/>
          <p:nvPr/>
        </p:nvSpPr>
        <p:spPr>
          <a:xfrm>
            <a:off x="7159014" y="1846884"/>
            <a:ext cx="379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3</a:t>
            </a:r>
            <a:endParaRPr sz="18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cxnSp>
        <p:nvCxnSpPr>
          <p:cNvPr id="234" name="Google Shape;234;p26"/>
          <p:cNvCxnSpPr>
            <a:stCxn id="229" idx="2"/>
          </p:cNvCxnSpPr>
          <p:nvPr/>
        </p:nvCxnSpPr>
        <p:spPr>
          <a:xfrm>
            <a:off x="4964659" y="2239817"/>
            <a:ext cx="292500" cy="787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6"/>
          <p:cNvCxnSpPr>
            <a:stCxn id="231" idx="2"/>
          </p:cNvCxnSpPr>
          <p:nvPr/>
        </p:nvCxnSpPr>
        <p:spPr>
          <a:xfrm>
            <a:off x="6104564" y="2223684"/>
            <a:ext cx="245100" cy="803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6"/>
          <p:cNvCxnSpPr>
            <a:stCxn id="233" idx="2"/>
          </p:cNvCxnSpPr>
          <p:nvPr/>
        </p:nvCxnSpPr>
        <p:spPr>
          <a:xfrm>
            <a:off x="7348914" y="2236284"/>
            <a:ext cx="161400" cy="756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/>
          <p:nvPr/>
        </p:nvSpPr>
        <p:spPr>
          <a:xfrm>
            <a:off x="1310350" y="1661925"/>
            <a:ext cx="5886900" cy="320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Step 4. </a:t>
            </a:r>
            <a:r>
              <a:rPr b="1" lang="en">
                <a:solidFill>
                  <a:srgbClr val="0000FF"/>
                </a:solidFill>
              </a:rPr>
              <a:t>Identify the structure of the sites HTML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4" name="Google Shape;2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</a:t>
            </a:r>
            <a:endParaRPr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774" y="1715924"/>
            <a:ext cx="5687700" cy="309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/>
          <p:nvPr/>
        </p:nvSpPr>
        <p:spPr>
          <a:xfrm>
            <a:off x="1192075" y="3711975"/>
            <a:ext cx="6238800" cy="839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1168550" y="1725175"/>
            <a:ext cx="6238800" cy="839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usage</a:t>
            </a:r>
            <a:endParaRPr/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391356" y="1621054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Requests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Beautiful Soup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5" name="Google Shape;2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793" y="2106629"/>
            <a:ext cx="7544775" cy="9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5723" y="3697285"/>
            <a:ext cx="7546920" cy="97031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Step 5. Write the scraping code for retrieving the “soup”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58" name="Google Shape;25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object called “soup”</a:t>
            </a: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725" y="1292250"/>
            <a:ext cx="6970224" cy="35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9"/>
          <p:cNvSpPr/>
          <p:nvPr/>
        </p:nvSpPr>
        <p:spPr>
          <a:xfrm>
            <a:off x="829300" y="1172200"/>
            <a:ext cx="7379700" cy="378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451650" y="3625550"/>
            <a:ext cx="79464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- RegEx </a:t>
            </a:r>
            <a:endParaRPr/>
          </a:p>
        </p:txBody>
      </p:sp>
      <p:sp>
        <p:nvSpPr>
          <p:cNvPr id="273" name="Google Shape;273;p30"/>
          <p:cNvSpPr txBox="1"/>
          <p:nvPr>
            <p:ph idx="1" type="body"/>
          </p:nvPr>
        </p:nvSpPr>
        <p:spPr>
          <a:xfrm>
            <a:off x="311700" y="1152475"/>
            <a:ext cx="8520600" cy="24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Step 6. Extract the information from the “soup”</a:t>
            </a:r>
            <a:endParaRPr b="1">
              <a:solidFill>
                <a:srgbClr val="0000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need a </a:t>
            </a:r>
            <a:r>
              <a:rPr b="1" lang="en">
                <a:solidFill>
                  <a:srgbClr val="000000"/>
                </a:solidFill>
              </a:rPr>
              <a:t>Regular Expression (RegEx)</a:t>
            </a:r>
            <a:r>
              <a:rPr lang="en">
                <a:solidFill>
                  <a:srgbClr val="000000"/>
                </a:solidFill>
              </a:rPr>
              <a:t> for </a:t>
            </a:r>
            <a:r>
              <a:rPr lang="en">
                <a:solidFill>
                  <a:srgbClr val="000000"/>
                </a:solidFill>
              </a:rPr>
              <a:t>searching pattern to find </a:t>
            </a:r>
            <a:r>
              <a:rPr lang="en">
                <a:solidFill>
                  <a:srgbClr val="000000"/>
                </a:solidFill>
              </a:rPr>
              <a:t>a set of strings.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Regular expressions are specially encoded text strings used as patterns for matching sets of strings.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4" name="Google Shape;27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30"/>
          <p:cNvPicPr preferRelativeResize="0"/>
          <p:nvPr/>
        </p:nvPicPr>
        <p:blipFill rotWithShape="1">
          <a:blip r:embed="rId3">
            <a:alphaModFix/>
          </a:blip>
          <a:srcRect b="72348" l="0" r="4716" t="0"/>
          <a:stretch/>
        </p:blipFill>
        <p:spPr>
          <a:xfrm>
            <a:off x="179538" y="3256625"/>
            <a:ext cx="8784924" cy="13879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76" name="Google Shape;276;p30"/>
          <p:cNvCxnSpPr/>
          <p:nvPr/>
        </p:nvCxnSpPr>
        <p:spPr>
          <a:xfrm>
            <a:off x="671375" y="4431075"/>
            <a:ext cx="853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0"/>
          <p:cNvCxnSpPr/>
          <p:nvPr/>
        </p:nvCxnSpPr>
        <p:spPr>
          <a:xfrm>
            <a:off x="1643100" y="4431075"/>
            <a:ext cx="853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0"/>
          <p:cNvCxnSpPr/>
          <p:nvPr/>
        </p:nvCxnSpPr>
        <p:spPr>
          <a:xfrm>
            <a:off x="3570700" y="4431075"/>
            <a:ext cx="853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0"/>
          <p:cNvCxnSpPr/>
          <p:nvPr/>
        </p:nvCxnSpPr>
        <p:spPr>
          <a:xfrm>
            <a:off x="5475525" y="4431075"/>
            <a:ext cx="853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idx="1" type="body"/>
          </p:nvPr>
        </p:nvSpPr>
        <p:spPr>
          <a:xfrm>
            <a:off x="653975" y="1404075"/>
            <a:ext cx="8259600" cy="866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'We just received 10.00 </a:t>
            </a:r>
            <a:r>
              <a:rPr b="1" lang="en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dollars</a:t>
            </a: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for cookies.'</a:t>
            </a:r>
            <a:b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5" name="Google Shape;2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the information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86" name="Google Shape;286;p31"/>
          <p:cNvSpPr txBox="1"/>
          <p:nvPr>
            <p:ph idx="1" type="body"/>
          </p:nvPr>
        </p:nvSpPr>
        <p:spPr>
          <a:xfrm>
            <a:off x="653975" y="2526225"/>
            <a:ext cx="8259600" cy="2389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  <a:br>
              <a:rPr lang="en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10.00 dollars for cookies.'</a:t>
            </a:r>
            <a:br>
              <a:rPr lang="en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re.search( '</a:t>
            </a:r>
            <a:r>
              <a:rPr b="1"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dollars</a:t>
            </a:r>
            <a:r>
              <a:rPr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, x )</a:t>
            </a:r>
            <a:b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print(y)</a:t>
            </a:r>
            <a:b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['dollars']</a:t>
            </a:r>
            <a:b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idx="1" type="body"/>
          </p:nvPr>
        </p:nvSpPr>
        <p:spPr>
          <a:xfrm>
            <a:off x="653975" y="1404075"/>
            <a:ext cx="8259600" cy="866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'We just received </a:t>
            </a:r>
            <a:r>
              <a:rPr b="1" lang="en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10.00 dollars</a:t>
            </a: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for cookies.'</a:t>
            </a:r>
            <a:b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3" name="Google Shape;2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the information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94" name="Google Shape;294;p32"/>
          <p:cNvSpPr txBox="1"/>
          <p:nvPr>
            <p:ph idx="1" type="body"/>
          </p:nvPr>
        </p:nvSpPr>
        <p:spPr>
          <a:xfrm>
            <a:off x="653975" y="2526225"/>
            <a:ext cx="8259600" cy="2389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  <a:br>
              <a:rPr lang="en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10.00 dollars for cookies.'</a:t>
            </a:r>
            <a:br>
              <a:rPr lang="en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re.search( '</a:t>
            </a:r>
            <a:r>
              <a:rPr b="1"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[0-9.]+ dollars</a:t>
            </a:r>
            <a:r>
              <a:rPr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, x )</a:t>
            </a:r>
            <a:b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print(y)</a:t>
            </a:r>
            <a:b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['10.00 dollars']</a:t>
            </a:r>
            <a:b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Data Science Process</a:t>
            </a:r>
            <a:endParaRPr b="1" sz="2400">
              <a:solidFill>
                <a:srgbClr val="000000"/>
              </a:solidFill>
            </a:endParaRPr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Data Scraping</a:t>
            </a:r>
            <a:endParaRPr sz="2400">
              <a:solidFill>
                <a:srgbClr val="000000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Data Preparation	</a:t>
            </a:r>
            <a:endParaRPr sz="2400">
              <a:solidFill>
                <a:srgbClr val="000000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Data Exploratory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idx="1" type="body"/>
          </p:nvPr>
        </p:nvSpPr>
        <p:spPr>
          <a:xfrm>
            <a:off x="653975" y="1404075"/>
            <a:ext cx="8259600" cy="866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'We just received </a:t>
            </a:r>
            <a:r>
              <a:rPr b="1" lang="en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10.00 dollars</a:t>
            </a: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for cookies.'</a:t>
            </a:r>
            <a:b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1" name="Google Shape;3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the information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302" name="Google Shape;302;p33"/>
          <p:cNvSpPr txBox="1"/>
          <p:nvPr>
            <p:ph idx="1" type="body"/>
          </p:nvPr>
        </p:nvSpPr>
        <p:spPr>
          <a:xfrm>
            <a:off x="653975" y="2526225"/>
            <a:ext cx="8259600" cy="2389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  <a:br>
              <a:rPr lang="en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10.00 dollars for cookies.'</a:t>
            </a:r>
            <a:br>
              <a:rPr lang="en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re.search( </a:t>
            </a:r>
            <a:r>
              <a:rPr b="1" lang="en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[\d.]+ dollars</a:t>
            </a:r>
            <a:r>
              <a:rPr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, x )</a:t>
            </a:r>
            <a:b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print(y)</a:t>
            </a:r>
            <a:b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['10.00 dollars']</a:t>
            </a:r>
            <a:b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idx="1" type="body"/>
          </p:nvPr>
        </p:nvSpPr>
        <p:spPr>
          <a:xfrm>
            <a:off x="653975" y="1099275"/>
            <a:ext cx="8259600" cy="1018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อุบัติเหตุ "รถจักรยานยนต์ ชนกับ รถพ่วง เสียชีวิต 2 ราย"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ที่  อ.เมือง จ.สระแก้ว  (เหตุเกิด วันที่ </a:t>
            </a:r>
            <a:r>
              <a:rPr b="1"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20</a:t>
            </a:r>
            <a:r>
              <a:rPr b="1" lang="en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b="1"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11</a:t>
            </a:r>
            <a:r>
              <a:rPr b="1" lang="en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b="1"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2561</a:t>
            </a: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เวลา 17.20 น.)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9" name="Google Shape;3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the information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310" name="Google Shape;31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34"/>
          <p:cNvSpPr txBox="1"/>
          <p:nvPr>
            <p:ph idx="1" type="body"/>
          </p:nvPr>
        </p:nvSpPr>
        <p:spPr>
          <a:xfrm>
            <a:off x="653975" y="2480650"/>
            <a:ext cx="8259600" cy="1018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อุบัติเหตุ "รถจักรยานยนต์ ชนกับ รถพ่วง เสียชีวิต 2 ราย"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ที่  อ.เมือง จ.สระแก้ว  (เหตุเกิด วันที่</a:t>
            </a:r>
            <a:r>
              <a:rPr b="1"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20</a:t>
            </a:r>
            <a:r>
              <a:rPr b="1" lang="en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b="1"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11</a:t>
            </a:r>
            <a:r>
              <a:rPr b="1" lang="en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b="1"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61</a:t>
            </a: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เวลา 17.20 น.)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>
            <p:ph idx="1" type="body"/>
          </p:nvPr>
        </p:nvSpPr>
        <p:spPr>
          <a:xfrm>
            <a:off x="653975" y="1099275"/>
            <a:ext cx="8259600" cy="1018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อุบัติเหตุ "รถจักรยานยนต์ ชนกับ รถพ่วง เสียชีวิต 2 ราย"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ที่  อ.เมือง จ.สระแก้ว  (เหตุเกิด วันที่ </a:t>
            </a:r>
            <a:r>
              <a:rPr b="1"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20</a:t>
            </a:r>
            <a:r>
              <a:rPr b="1" lang="en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b="1"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11</a:t>
            </a:r>
            <a:r>
              <a:rPr b="1" lang="en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b="1"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2561</a:t>
            </a: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เวลา 17.20 น.)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7" name="Google Shape;3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the information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318" name="Google Shape;318;p35"/>
          <p:cNvSpPr txBox="1"/>
          <p:nvPr>
            <p:ph idx="1" type="body"/>
          </p:nvPr>
        </p:nvSpPr>
        <p:spPr>
          <a:xfrm>
            <a:off x="653975" y="2221425"/>
            <a:ext cx="8259600" cy="2739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'อุบัติเหตุ “รถจักรยานยนต์…(เหตุเกิด วันที่ 20/11/2561 เวลา 17.20 น.) '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re_date = re.compile(r"วันที่\s*</a:t>
            </a:r>
            <a:r>
              <a:rPr b="1"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\d+</a:t>
            </a:r>
            <a:r>
              <a:rPr b="1" lang="en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b="1"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/-</a:t>
            </a:r>
            <a:r>
              <a:rPr b="1"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](</a:t>
            </a: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\d+</a:t>
            </a:r>
            <a:r>
              <a:rPr b="1"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b="1"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/-</a:t>
            </a:r>
            <a:r>
              <a:rPr b="1"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](</a:t>
            </a: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\d+</a:t>
            </a:r>
            <a:r>
              <a:rPr b="1"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b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mdate = re_date.search(x.string)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	mdate.group(1)	) </a:t>
            </a:r>
            <a:r>
              <a:rPr i="1"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#วัน</a:t>
            </a:r>
            <a:endParaRPr i="1"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	mdate.group(2)	) </a:t>
            </a:r>
            <a:r>
              <a:rPr i="1"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#เดือน</a:t>
            </a:r>
            <a:endParaRPr i="1"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	mdate.group(3)	) </a:t>
            </a:r>
            <a:r>
              <a:rPr i="1"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#ปี</a:t>
            </a:r>
            <a:endParaRPr i="1"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idx="1" type="body"/>
          </p:nvPr>
        </p:nvSpPr>
        <p:spPr>
          <a:xfrm>
            <a:off x="311700" y="1017725"/>
            <a:ext cx="8520600" cy="3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^        		Matches the </a:t>
            </a:r>
            <a:r>
              <a:rPr lang="en" sz="12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beginning</a:t>
            </a: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of a line</a:t>
            </a:r>
            <a:endParaRPr sz="1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$        		Matches the </a:t>
            </a:r>
            <a:r>
              <a:rPr lang="en" sz="12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of the line</a:t>
            </a:r>
            <a:endParaRPr sz="1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   		Matches </a:t>
            </a:r>
            <a:r>
              <a:rPr lang="en" sz="12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any</a:t>
            </a: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character</a:t>
            </a:r>
            <a:endParaRPr sz="1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\s   		Matches </a:t>
            </a:r>
            <a:r>
              <a:rPr lang="en" sz="12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whitespace</a:t>
            </a:r>
            <a:endParaRPr sz="12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\S   	    	Matches any </a:t>
            </a:r>
            <a:r>
              <a:rPr lang="en" sz="12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non-whitespace</a:t>
            </a: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character</a:t>
            </a:r>
            <a:endParaRPr sz="1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*    		</a:t>
            </a:r>
            <a:r>
              <a:rPr lang="en" sz="12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Repeats</a:t>
            </a: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 character zero or more times</a:t>
            </a:r>
            <a:endParaRPr sz="1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*?       		</a:t>
            </a:r>
            <a:r>
              <a:rPr lang="en" sz="12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Repeats</a:t>
            </a: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 character zero or more times (non-greedy)</a:t>
            </a:r>
            <a:endParaRPr sz="1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+    		</a:t>
            </a:r>
            <a:r>
              <a:rPr lang="en" sz="12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Repeats </a:t>
            </a: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character one or more times</a:t>
            </a:r>
            <a:endParaRPr sz="1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+?       		</a:t>
            </a:r>
            <a:r>
              <a:rPr lang="en" sz="12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Repeats </a:t>
            </a: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character one or more times (non-greedy)</a:t>
            </a:r>
            <a:endParaRPr sz="1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[aeiou]  	Matches a single character in the </a:t>
            </a:r>
            <a:r>
              <a:rPr lang="en" sz="12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listed set</a:t>
            </a:r>
            <a:endParaRPr sz="12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[^XYZ]   	Matches a single character</a:t>
            </a:r>
            <a:r>
              <a:rPr lang="en" sz="12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not</a:t>
            </a: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 the </a:t>
            </a:r>
            <a:r>
              <a:rPr lang="en" sz="12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listed set</a:t>
            </a:r>
            <a:endParaRPr sz="12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[a-z0-9] 	The set of characters can include a </a:t>
            </a:r>
            <a:r>
              <a:rPr lang="en" sz="12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range</a:t>
            </a:r>
            <a:endParaRPr sz="12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        		Indicates where string </a:t>
            </a:r>
            <a:r>
              <a:rPr lang="en" sz="12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extraction </a:t>
            </a: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is to start</a:t>
            </a:r>
            <a:endParaRPr sz="1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        		Indicates where string </a:t>
            </a:r>
            <a:r>
              <a:rPr lang="en" sz="12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extraction </a:t>
            </a: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is to end</a:t>
            </a:r>
            <a:b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1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5" name="Google Shape;32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 Quick Guide</a:t>
            </a:r>
            <a:endParaRPr/>
          </a:p>
        </p:txBody>
      </p:sp>
      <p:sp>
        <p:nvSpPr>
          <p:cNvPr id="326" name="Google Shape;32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>
            <p:ph idx="1" type="body"/>
          </p:nvPr>
        </p:nvSpPr>
        <p:spPr>
          <a:xfrm>
            <a:off x="386900" y="1404075"/>
            <a:ext cx="4086600" cy="3155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line = line.rstrip()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if</a:t>
            </a: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line.find('From:') </a:t>
            </a: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&gt;= 0: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		print line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>
                <a:solidFill>
                  <a:srgbClr val="FF00FF"/>
                </a:solidFill>
              </a:rPr>
              <a:t>find() </a:t>
            </a:r>
            <a:r>
              <a:rPr lang="en"/>
              <a:t>VS.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re.search()</a:t>
            </a:r>
            <a:r>
              <a:rPr lang="en"/>
              <a:t> 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333" name="Google Shape;333;p37"/>
          <p:cNvSpPr txBox="1"/>
          <p:nvPr>
            <p:ph idx="1" type="body"/>
          </p:nvPr>
        </p:nvSpPr>
        <p:spPr>
          <a:xfrm>
            <a:off x="4722450" y="1404075"/>
            <a:ext cx="4233300" cy="3155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  <a:b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  <a:b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  <a:b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  <a:b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1" lang="en" sz="16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re.search('From:', line)</a:t>
            </a:r>
            <a:r>
              <a:rPr b="1"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  <a:b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 txBox="1"/>
          <p:nvPr>
            <p:ph idx="1" type="body"/>
          </p:nvPr>
        </p:nvSpPr>
        <p:spPr>
          <a:xfrm>
            <a:off x="232044" y="1404075"/>
            <a:ext cx="4210500" cy="3155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  <a:b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  <a:b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  <a:b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b="1"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line.startswith('From:')</a:t>
            </a:r>
            <a:r>
              <a:rPr b="1"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  <a:b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>
                <a:solidFill>
                  <a:srgbClr val="FF00FF"/>
                </a:solidFill>
              </a:rPr>
              <a:t>startwith()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VS. </a:t>
            </a:r>
            <a:r>
              <a:rPr lang="en">
                <a:solidFill>
                  <a:srgbClr val="0000FF"/>
                </a:solidFill>
              </a:rPr>
              <a:t>re.search()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341" name="Google Shape;341;p38"/>
          <p:cNvSpPr txBox="1"/>
          <p:nvPr>
            <p:ph idx="1" type="body"/>
          </p:nvPr>
        </p:nvSpPr>
        <p:spPr>
          <a:xfrm>
            <a:off x="4620044" y="1404075"/>
            <a:ext cx="4392600" cy="3155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  <a:b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  <a:b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  <a:b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</a:t>
            </a:r>
            <a:r>
              <a:rPr b="1"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1" lang="en" sz="16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From:', line)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  <a:b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/>
          <p:nvPr>
            <p:ph idx="1" type="body"/>
          </p:nvPr>
        </p:nvSpPr>
        <p:spPr>
          <a:xfrm>
            <a:off x="653975" y="1404075"/>
            <a:ext cx="3658800" cy="1128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b="1" lang="en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-Sieve</a:t>
            </a:r>
            <a:r>
              <a:rPr b="1" lang="en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CMU Sieve 2.3</a:t>
            </a:r>
            <a:b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en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b="1" lang="en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-DSPAM</a:t>
            </a:r>
            <a:r>
              <a:rPr b="1" lang="en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b="1" lang="en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Result</a:t>
            </a:r>
            <a:r>
              <a:rPr b="1" lang="en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Innocent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ABC</a:t>
            </a:r>
            <a:b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8" name="Google Shape;34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Your Match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349" name="Google Shape;349;p39"/>
          <p:cNvSpPr txBox="1"/>
          <p:nvPr>
            <p:ph idx="1" type="body"/>
          </p:nvPr>
        </p:nvSpPr>
        <p:spPr>
          <a:xfrm>
            <a:off x="4802050" y="1404075"/>
            <a:ext cx="3781800" cy="3155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^</a:t>
            </a:r>
            <a:r>
              <a:rPr lang="en" sz="60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60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.*</a:t>
            </a:r>
            <a:r>
              <a:rPr lang="en" sz="6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0" name="Google Shape;350;p39"/>
          <p:cNvSpPr txBox="1"/>
          <p:nvPr/>
        </p:nvSpPr>
        <p:spPr>
          <a:xfrm>
            <a:off x="4889825" y="1914025"/>
            <a:ext cx="204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Match the start of the line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351" name="Google Shape;351;p39"/>
          <p:cNvCxnSpPr/>
          <p:nvPr/>
        </p:nvCxnSpPr>
        <p:spPr>
          <a:xfrm>
            <a:off x="5700150" y="2221375"/>
            <a:ext cx="321300" cy="398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39"/>
          <p:cNvSpPr txBox="1"/>
          <p:nvPr/>
        </p:nvSpPr>
        <p:spPr>
          <a:xfrm>
            <a:off x="6893375" y="1714750"/>
            <a:ext cx="204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many</a:t>
            </a:r>
            <a:r>
              <a:rPr b="1" lang="en" sz="1200">
                <a:solidFill>
                  <a:srgbClr val="FFFFFF"/>
                </a:solidFill>
              </a:rPr>
              <a:t> time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353" name="Google Shape;353;p39"/>
          <p:cNvCxnSpPr/>
          <p:nvPr/>
        </p:nvCxnSpPr>
        <p:spPr>
          <a:xfrm flipH="1">
            <a:off x="7194900" y="2022100"/>
            <a:ext cx="508800" cy="576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39"/>
          <p:cNvSpPr txBox="1"/>
          <p:nvPr/>
        </p:nvSpPr>
        <p:spPr>
          <a:xfrm>
            <a:off x="6537250" y="4067575"/>
            <a:ext cx="204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Match any character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355" name="Google Shape;355;p39"/>
          <p:cNvCxnSpPr/>
          <p:nvPr/>
        </p:nvCxnSpPr>
        <p:spPr>
          <a:xfrm rot="10800000">
            <a:off x="6922650" y="3360075"/>
            <a:ext cx="468000" cy="642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Your Match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362" name="Google Shape;362;p40"/>
          <p:cNvSpPr txBox="1"/>
          <p:nvPr>
            <p:ph idx="1" type="body"/>
          </p:nvPr>
        </p:nvSpPr>
        <p:spPr>
          <a:xfrm>
            <a:off x="4802050" y="1404075"/>
            <a:ext cx="3781800" cy="3155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^</a:t>
            </a:r>
            <a:r>
              <a:rPr lang="en" sz="60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X-</a:t>
            </a:r>
            <a:r>
              <a:rPr lang="en" sz="60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\S</a:t>
            </a:r>
            <a:r>
              <a:rPr lang="en" sz="6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4889825" y="1914025"/>
            <a:ext cx="204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Match the start of the line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364" name="Google Shape;364;p40"/>
          <p:cNvCxnSpPr/>
          <p:nvPr/>
        </p:nvCxnSpPr>
        <p:spPr>
          <a:xfrm>
            <a:off x="5700150" y="2221375"/>
            <a:ext cx="321300" cy="398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40"/>
          <p:cNvSpPr txBox="1"/>
          <p:nvPr/>
        </p:nvSpPr>
        <p:spPr>
          <a:xfrm>
            <a:off x="6893375" y="1714750"/>
            <a:ext cx="204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1 or more</a:t>
            </a:r>
            <a:r>
              <a:rPr b="1" lang="en" sz="1200">
                <a:solidFill>
                  <a:srgbClr val="FFFFFF"/>
                </a:solidFill>
              </a:rPr>
              <a:t> time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366" name="Google Shape;366;p40"/>
          <p:cNvCxnSpPr/>
          <p:nvPr/>
        </p:nvCxnSpPr>
        <p:spPr>
          <a:xfrm flipH="1">
            <a:off x="7544400" y="2022100"/>
            <a:ext cx="159300" cy="632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40"/>
          <p:cNvSpPr txBox="1"/>
          <p:nvPr/>
        </p:nvSpPr>
        <p:spPr>
          <a:xfrm>
            <a:off x="6021450" y="4067575"/>
            <a:ext cx="2562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Match any non-whitespace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368" name="Google Shape;368;p40"/>
          <p:cNvCxnSpPr/>
          <p:nvPr/>
        </p:nvCxnSpPr>
        <p:spPr>
          <a:xfrm rot="10800000">
            <a:off x="6922650" y="3360075"/>
            <a:ext cx="468000" cy="642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40"/>
          <p:cNvSpPr txBox="1"/>
          <p:nvPr>
            <p:ph idx="1" type="body"/>
          </p:nvPr>
        </p:nvSpPr>
        <p:spPr>
          <a:xfrm>
            <a:off x="645809" y="1404075"/>
            <a:ext cx="3658800" cy="1128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X-</a:t>
            </a:r>
            <a:r>
              <a:rPr b="1" lang="en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Sieve:</a:t>
            </a: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CMU Sieve 2.3</a:t>
            </a:r>
            <a:b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en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X-</a:t>
            </a:r>
            <a:r>
              <a:rPr b="1" lang="en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DSPAM: </a:t>
            </a: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Result:</a:t>
            </a:r>
            <a:r>
              <a:rPr b="1" lang="en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Innocent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ABC</a:t>
            </a:r>
            <a:b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/>
          <p:nvPr/>
        </p:nvSpPr>
        <p:spPr>
          <a:xfrm>
            <a:off x="1396525" y="1952475"/>
            <a:ext cx="6068100" cy="1422300"/>
          </a:xfrm>
          <a:prstGeom prst="wedgeRectCallout">
            <a:avLst>
              <a:gd fmla="val -635" name="adj1"/>
              <a:gd fmla="val 8500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1"/>
          <p:cNvSpPr txBox="1"/>
          <p:nvPr>
            <p:ph type="title"/>
          </p:nvPr>
        </p:nvSpPr>
        <p:spPr>
          <a:xfrm>
            <a:off x="546200" y="285325"/>
            <a:ext cx="8147700" cy="14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Hand-on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/>
              <a:t>Web Scraping with BeautifulSoup</a:t>
            </a:r>
            <a:endParaRPr b="0" sz="3200"/>
          </a:p>
        </p:txBody>
      </p:sp>
      <p:pic>
        <p:nvPicPr>
          <p:cNvPr id="377" name="Google Shape;3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225" y="3619613"/>
            <a:ext cx="1250375" cy="12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1"/>
          <p:cNvSpPr txBox="1"/>
          <p:nvPr/>
        </p:nvSpPr>
        <p:spPr>
          <a:xfrm>
            <a:off x="2246125" y="2317725"/>
            <a:ext cx="45507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Open new jupyter notebook</a:t>
            </a:r>
            <a:endParaRPr sz="24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9" name="Google Shape;37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with Beautiful Soup</a:t>
            </a:r>
            <a:endParaRPr/>
          </a:p>
        </p:txBody>
      </p:sp>
      <p:pic>
        <p:nvPicPr>
          <p:cNvPr id="385" name="Google Shape;3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50" y="1184025"/>
            <a:ext cx="8201524" cy="304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50" y="152400"/>
            <a:ext cx="4656778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2666225" y="1175250"/>
            <a:ext cx="1564800" cy="84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990703" y="1023175"/>
            <a:ext cx="393300" cy="84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7242900" y="640048"/>
            <a:ext cx="1720500" cy="535200"/>
          </a:xfrm>
          <a:prstGeom prst="wedgeRoundRectCallout">
            <a:avLst>
              <a:gd fmla="val -70318" name="adj1"/>
              <a:gd fmla="val 95212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What a </a:t>
            </a:r>
            <a:r>
              <a:rPr b="1" lang="en" sz="1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business</a:t>
            </a:r>
            <a:endParaRPr b="1" sz="1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need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to analytic?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7242905" y="1545450"/>
            <a:ext cx="1720500" cy="715200"/>
          </a:xfrm>
          <a:prstGeom prst="wedgeRoundRectCallout">
            <a:avLst>
              <a:gd fmla="val -108090" name="adj1"/>
              <a:gd fmla="val 29237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Do I have </a:t>
            </a:r>
            <a:r>
              <a:rPr b="1" lang="en" sz="1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enough data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/ </a:t>
            </a:r>
            <a:r>
              <a:rPr b="1" lang="en" sz="1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information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to analytic?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7242900" y="2380075"/>
            <a:ext cx="1720500" cy="715200"/>
          </a:xfrm>
          <a:prstGeom prst="wedgeRoundRectCallout">
            <a:avLst>
              <a:gd fmla="val -109137" name="adj1"/>
              <a:gd fmla="val 38664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Do I have enough </a:t>
            </a:r>
            <a:r>
              <a:rPr b="1" lang="en" sz="1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good data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to start building the model?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6469500" y="3297050"/>
            <a:ext cx="2493900" cy="422400"/>
          </a:xfrm>
          <a:prstGeom prst="wedgeRoundRectCallout">
            <a:avLst>
              <a:gd fmla="val -64116" name="adj1"/>
              <a:gd fmla="val -16747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Do I have a </a:t>
            </a:r>
            <a:r>
              <a:rPr b="1" lang="en" sz="1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good idea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about the type of model to try? 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p16"/>
          <p:cNvSpPr/>
          <p:nvPr/>
        </p:nvSpPr>
        <p:spPr>
          <a:xfrm flipH="1">
            <a:off x="7242900" y="3850850"/>
            <a:ext cx="1720500" cy="630300"/>
          </a:xfrm>
          <a:prstGeom prst="wedgeRoundRectCallout">
            <a:avLst>
              <a:gd fmla="val 98846" name="adj1"/>
              <a:gd fmla="val 25658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Is the </a:t>
            </a:r>
            <a:r>
              <a:rPr b="1" lang="en" sz="1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model robust enough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? Have we failed enough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3039250" y="1023175"/>
            <a:ext cx="15648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3172319" y="1046887"/>
            <a:ext cx="393300" cy="3756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240594" y="1038975"/>
            <a:ext cx="250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172319" y="1885087"/>
            <a:ext cx="393300" cy="3756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217835" y="1877175"/>
            <a:ext cx="250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3172319" y="2534387"/>
            <a:ext cx="393300" cy="3756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229215" y="2526475"/>
            <a:ext cx="250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3172319" y="3256512"/>
            <a:ext cx="393300" cy="3756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217835" y="3248600"/>
            <a:ext cx="250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172319" y="3978637"/>
            <a:ext cx="393300" cy="3756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217835" y="3970725"/>
            <a:ext cx="250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606925" y="878000"/>
            <a:ext cx="33114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What is the scientific </a:t>
            </a:r>
            <a:r>
              <a:rPr lang="en" sz="11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goal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?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- What would you do if you had all the </a:t>
            </a:r>
            <a:r>
              <a:rPr lang="en" sz="11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?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- What do you want to </a:t>
            </a:r>
            <a:r>
              <a:rPr lang="en" sz="11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predict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lang="en" sz="11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estimate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?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3606925" y="1783950"/>
            <a:ext cx="33114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- How were the data </a:t>
            </a:r>
            <a:r>
              <a:rPr lang="en" sz="11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sampled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?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- Which data are </a:t>
            </a:r>
            <a:r>
              <a:rPr lang="en" sz="11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relevant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?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606925" y="2406450"/>
            <a:ext cx="33114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" sz="11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Plot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the data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- Are there </a:t>
            </a:r>
            <a:r>
              <a:rPr lang="en" sz="11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correct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?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- Are there </a:t>
            </a:r>
            <a:r>
              <a:rPr lang="en" sz="11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anomalies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?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606925" y="3063355"/>
            <a:ext cx="33114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" sz="11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Build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 a model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" sz="11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Fit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 the model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" sz="11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Validate</a:t>
            </a:r>
            <a:r>
              <a:rPr lang="en" sz="11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the model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606925" y="3837955"/>
            <a:ext cx="33114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- What did we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1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learn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?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- Do the result make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1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sense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- Can we tell a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1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story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?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 for search pattern</a:t>
            </a:r>
            <a:endParaRPr/>
          </a:p>
        </p:txBody>
      </p:sp>
      <p:pic>
        <p:nvPicPr>
          <p:cNvPr id="392" name="Google Shape;392;p43"/>
          <p:cNvPicPr preferRelativeResize="0"/>
          <p:nvPr/>
        </p:nvPicPr>
        <p:blipFill rotWithShape="1">
          <a:blip r:embed="rId3">
            <a:alphaModFix/>
          </a:blip>
          <a:srcRect b="0" l="0" r="15218" t="0"/>
          <a:stretch/>
        </p:blipFill>
        <p:spPr>
          <a:xfrm>
            <a:off x="516050" y="1160700"/>
            <a:ext cx="4959974" cy="36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43"/>
          <p:cNvSpPr txBox="1"/>
          <p:nvPr/>
        </p:nvSpPr>
        <p:spPr>
          <a:xfrm>
            <a:off x="5597700" y="2450925"/>
            <a:ext cx="32346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https://goo.gl/aGuPBy</a:t>
            </a:r>
            <a:endParaRPr b="1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4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</a:t>
            </a:r>
            <a:endParaRPr/>
          </a:p>
        </p:txBody>
      </p:sp>
      <p:sp>
        <p:nvSpPr>
          <p:cNvPr id="400" name="Google Shape;400;p44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250" y="1327650"/>
            <a:ext cx="2059875" cy="20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</p:txBody>
      </p:sp>
      <p:sp>
        <p:nvSpPr>
          <p:cNvPr id="408" name="Google Shape;40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SQL (</a:t>
            </a:r>
            <a:r>
              <a:rPr lang="en" sz="1400">
                <a:solidFill>
                  <a:srgbClr val="000000"/>
                </a:solidFill>
              </a:rPr>
              <a:t>Structured Query Language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 standard programming language that is used to manage relational databases.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operations are comprised of create, read, update, and delete.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SQLite </a:t>
            </a:r>
            <a:r>
              <a:rPr lang="en">
                <a:solidFill>
                  <a:srgbClr val="000000"/>
                </a:solidFill>
              </a:rPr>
              <a:t>Database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</a:t>
            </a:r>
            <a:r>
              <a:rPr lang="en">
                <a:solidFill>
                  <a:srgbClr val="000000"/>
                </a:solidFill>
              </a:rPr>
              <a:t>elf-contained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Serverless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Zero-configuration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9" name="Google Shape;40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6"/>
          <p:cNvSpPr/>
          <p:nvPr/>
        </p:nvSpPr>
        <p:spPr>
          <a:xfrm>
            <a:off x="1396525" y="1952475"/>
            <a:ext cx="6068100" cy="1422300"/>
          </a:xfrm>
          <a:prstGeom prst="wedgeRectCallout">
            <a:avLst>
              <a:gd fmla="val -635" name="adj1"/>
              <a:gd fmla="val 8500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6"/>
          <p:cNvSpPr txBox="1"/>
          <p:nvPr>
            <p:ph type="title"/>
          </p:nvPr>
        </p:nvSpPr>
        <p:spPr>
          <a:xfrm>
            <a:off x="546200" y="285325"/>
            <a:ext cx="8147700" cy="14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Hand-on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/>
              <a:t>Data Storage to SQLite</a:t>
            </a:r>
            <a:endParaRPr b="0" sz="3200"/>
          </a:p>
        </p:txBody>
      </p:sp>
      <p:pic>
        <p:nvPicPr>
          <p:cNvPr id="416" name="Google Shape;4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225" y="3619613"/>
            <a:ext cx="1250375" cy="12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6"/>
          <p:cNvSpPr txBox="1"/>
          <p:nvPr/>
        </p:nvSpPr>
        <p:spPr>
          <a:xfrm>
            <a:off x="2246125" y="2317725"/>
            <a:ext cx="45507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Open jupyter notebook</a:t>
            </a:r>
            <a:endParaRPr sz="24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18" name="Google Shape;41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7374" y="1030378"/>
            <a:ext cx="1355300" cy="6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 txBox="1"/>
          <p:nvPr>
            <p:ph type="title"/>
          </p:nvPr>
        </p:nvSpPr>
        <p:spPr>
          <a:xfrm>
            <a:off x="311700" y="445025"/>
            <a:ext cx="870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SQLite using </a:t>
            </a:r>
            <a:r>
              <a:rPr lang="en" sz="2600"/>
              <a:t>Python and Pandas</a:t>
            </a:r>
            <a:endParaRPr sz="2600"/>
          </a:p>
        </p:txBody>
      </p:sp>
      <p:pic>
        <p:nvPicPr>
          <p:cNvPr id="425" name="Google Shape;42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75" y="1091275"/>
            <a:ext cx="7450952" cy="396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8"/>
          <p:cNvSpPr/>
          <p:nvPr/>
        </p:nvSpPr>
        <p:spPr>
          <a:xfrm>
            <a:off x="5521350" y="1186200"/>
            <a:ext cx="2673300" cy="267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8"/>
          <p:cNvSpPr txBox="1"/>
          <p:nvPr>
            <p:ph type="title"/>
          </p:nvPr>
        </p:nvSpPr>
        <p:spPr>
          <a:xfrm>
            <a:off x="299625" y="1047362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</a:t>
            </a:r>
            <a:endParaRPr/>
          </a:p>
        </p:txBody>
      </p:sp>
      <p:sp>
        <p:nvSpPr>
          <p:cNvPr id="433" name="Google Shape;433;p48"/>
          <p:cNvSpPr txBox="1"/>
          <p:nvPr>
            <p:ph idx="1" type="subTitle"/>
          </p:nvPr>
        </p:nvSpPr>
        <p:spPr>
          <a:xfrm>
            <a:off x="299625" y="2966638"/>
            <a:ext cx="40452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Scraping data from Twitter</a:t>
            </a:r>
            <a:endParaRPr b="1" sz="3000"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34" name="Google Shape;43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670" y="782476"/>
            <a:ext cx="3480650" cy="34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API</a:t>
            </a:r>
            <a:endParaRPr/>
          </a:p>
        </p:txBody>
      </p:sp>
      <p:sp>
        <p:nvSpPr>
          <p:cNvPr id="441" name="Google Shape;441;p49"/>
          <p:cNvSpPr txBox="1"/>
          <p:nvPr>
            <p:ph idx="1" type="body"/>
          </p:nvPr>
        </p:nvSpPr>
        <p:spPr>
          <a:xfrm>
            <a:off x="311700" y="1152475"/>
            <a:ext cx="8520600" cy="3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Streaming APIs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Once a request for information is made, the Streaming APIs provide a continuous stream of updates with no further input from the user. (Tweets in real-time)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Search API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Twitter Search API searches against a sampling of recent Tweets published in the past 7 days.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  <p:sp>
        <p:nvSpPr>
          <p:cNvPr id="442" name="Google Shape;44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types of information can we extract?</a:t>
            </a:r>
            <a:endParaRPr/>
          </a:p>
        </p:txBody>
      </p:sp>
      <p:sp>
        <p:nvSpPr>
          <p:cNvPr id="448" name="Google Shape;44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Twitter Search API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Information about a publisher user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User’s Followers or Friends count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Tweets published by a user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Places &amp; Geo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Created_at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Language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Retweet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9" name="Google Shape;44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developers</a:t>
            </a:r>
            <a:endParaRPr/>
          </a:p>
        </p:txBody>
      </p:sp>
      <p:sp>
        <p:nvSpPr>
          <p:cNvPr id="455" name="Google Shape;455;p51"/>
          <p:cNvSpPr txBox="1"/>
          <p:nvPr>
            <p:ph idx="1" type="body"/>
          </p:nvPr>
        </p:nvSpPr>
        <p:spPr>
          <a:xfrm>
            <a:off x="311700" y="1152475"/>
            <a:ext cx="8520600" cy="3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Website: </a:t>
            </a:r>
            <a:br>
              <a:rPr b="1" lang="en">
                <a:solidFill>
                  <a:srgbClr val="000000"/>
                </a:solidFill>
              </a:rPr>
            </a:br>
            <a:r>
              <a:rPr b="1" lang="en" u="sng">
                <a:solidFill>
                  <a:schemeClr val="hlink"/>
                </a:solidFill>
                <a:hlinkClick r:id="rId3"/>
              </a:rPr>
              <a:t>https://dev.twitter.com/</a:t>
            </a:r>
            <a:br>
              <a:rPr b="1" lang="en">
                <a:solidFill>
                  <a:srgbClr val="000000"/>
                </a:solidFill>
              </a:rPr>
            </a:b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API resource documentation: </a:t>
            </a:r>
            <a:br>
              <a:rPr b="1" lang="en">
                <a:solidFill>
                  <a:srgbClr val="000000"/>
                </a:solidFill>
              </a:rPr>
            </a:br>
            <a:r>
              <a:rPr b="1" lang="en" u="sng">
                <a:solidFill>
                  <a:schemeClr val="hlink"/>
                </a:solidFill>
                <a:hlinkClick r:id="rId4"/>
              </a:rPr>
              <a:t>https://dev.twitter.com/docs</a:t>
            </a:r>
            <a:br>
              <a:rPr b="1" lang="en">
                <a:solidFill>
                  <a:srgbClr val="000000"/>
                </a:solidFill>
              </a:rPr>
            </a:b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Twitter libraries: </a:t>
            </a:r>
            <a:br>
              <a:rPr b="1" lang="en">
                <a:solidFill>
                  <a:srgbClr val="000000"/>
                </a:solidFill>
              </a:rPr>
            </a:br>
            <a:r>
              <a:rPr b="1" lang="en" u="sng">
                <a:solidFill>
                  <a:schemeClr val="hlink"/>
                </a:solidFill>
                <a:hlinkClick r:id="rId5"/>
              </a:rPr>
              <a:t>https://dev.twitter.com/docs/twitter-libraries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456" name="Google Shape;45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2"/>
          <p:cNvSpPr/>
          <p:nvPr/>
        </p:nvSpPr>
        <p:spPr>
          <a:xfrm>
            <a:off x="1396525" y="1952475"/>
            <a:ext cx="6068100" cy="1422300"/>
          </a:xfrm>
          <a:prstGeom prst="wedgeRectCallout">
            <a:avLst>
              <a:gd fmla="val -635" name="adj1"/>
              <a:gd fmla="val 8500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2"/>
          <p:cNvSpPr txBox="1"/>
          <p:nvPr>
            <p:ph type="title"/>
          </p:nvPr>
        </p:nvSpPr>
        <p:spPr>
          <a:xfrm>
            <a:off x="546200" y="285325"/>
            <a:ext cx="8147700" cy="14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Hand-on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/>
              <a:t>Web Scraping with Twitter API</a:t>
            </a:r>
            <a:endParaRPr b="0" sz="3200"/>
          </a:p>
        </p:txBody>
      </p:sp>
      <p:pic>
        <p:nvPicPr>
          <p:cNvPr id="463" name="Google Shape;46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225" y="3619613"/>
            <a:ext cx="1250375" cy="12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2"/>
          <p:cNvSpPr txBox="1"/>
          <p:nvPr/>
        </p:nvSpPr>
        <p:spPr>
          <a:xfrm>
            <a:off x="2246125" y="2317725"/>
            <a:ext cx="45507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Open jupyter notebook</a:t>
            </a:r>
            <a:endParaRPr sz="24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5" name="Google Shape;46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50" y="152400"/>
            <a:ext cx="4656778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>
            <a:off x="3039250" y="1023175"/>
            <a:ext cx="15648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2666225" y="1175250"/>
            <a:ext cx="1564800" cy="84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2990703" y="1023175"/>
            <a:ext cx="393300" cy="84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242905" y="1545450"/>
            <a:ext cx="1720500" cy="715200"/>
          </a:xfrm>
          <a:prstGeom prst="wedgeRoundRectCallout">
            <a:avLst>
              <a:gd fmla="val -108090" name="adj1"/>
              <a:gd fmla="val 29237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Do I have </a:t>
            </a:r>
            <a:r>
              <a:rPr b="1" lang="en" sz="1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enough data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/ </a:t>
            </a:r>
            <a:r>
              <a:rPr b="1" lang="en" sz="1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information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to analytic?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242900" y="2380075"/>
            <a:ext cx="1720500" cy="715200"/>
          </a:xfrm>
          <a:prstGeom prst="wedgeRoundRectCallout">
            <a:avLst>
              <a:gd fmla="val -109137" name="adj1"/>
              <a:gd fmla="val 38664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Do I have enough </a:t>
            </a:r>
            <a:r>
              <a:rPr b="1" lang="en" sz="1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good data</a:t>
            </a: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to start building the model?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3172319" y="1885087"/>
            <a:ext cx="393300" cy="3756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217835" y="1877175"/>
            <a:ext cx="250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3172319" y="2534387"/>
            <a:ext cx="393300" cy="3756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229215" y="2526475"/>
            <a:ext cx="250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606925" y="1783950"/>
            <a:ext cx="33114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- How were the data </a:t>
            </a:r>
            <a:r>
              <a:rPr lang="en" sz="11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sampled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?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- Which data are </a:t>
            </a:r>
            <a:r>
              <a:rPr lang="en" sz="11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relevant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?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606925" y="2406450"/>
            <a:ext cx="33114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" sz="11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Plot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 the data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- Are there </a:t>
            </a:r>
            <a:r>
              <a:rPr lang="en" sz="11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correct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?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- Are there </a:t>
            </a:r>
            <a:r>
              <a:rPr lang="en" sz="11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anomalies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?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Search API</a:t>
            </a:r>
            <a:endParaRPr/>
          </a:p>
        </p:txBody>
      </p:sp>
      <p:pic>
        <p:nvPicPr>
          <p:cNvPr id="471" name="Google Shape;47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200" y="1087150"/>
            <a:ext cx="4721474" cy="3953424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78" name="Google Shape;478;p54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Data Science Process</a:t>
            </a:r>
            <a:endParaRPr b="1" sz="2400">
              <a:solidFill>
                <a:srgbClr val="000000"/>
              </a:solidFill>
            </a:endParaRPr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Data Scraping</a:t>
            </a:r>
            <a:endParaRPr sz="2400">
              <a:solidFill>
                <a:srgbClr val="000000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" sz="2400">
                <a:solidFill>
                  <a:srgbClr val="0000FF"/>
                </a:solidFill>
              </a:rPr>
              <a:t>Data Preparation</a:t>
            </a:r>
            <a:r>
              <a:rPr lang="en" sz="2400">
                <a:solidFill>
                  <a:srgbClr val="000000"/>
                </a:solidFill>
              </a:rPr>
              <a:t>	</a:t>
            </a:r>
            <a:endParaRPr sz="2400">
              <a:solidFill>
                <a:srgbClr val="000000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Data Exploratory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79" name="Google Shape;47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5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485" name="Google Shape;485;p55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6" name="Google Shape;48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603" y="1030800"/>
            <a:ext cx="3608800" cy="29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493" name="Google Shape;493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Preparation is the process of cleaning, validating, Transforming, consolidating, and integrating data into a dataset or data table, primarily for use in analysis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Preparation is a fundamental step for a successful data analysis process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guarantee that data set are: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Accurate;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Consistent;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Complete; and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Arranged to simplify coding and tabulation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4" name="Google Shape;49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500" name="Google Shape;50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To ensure the accuracy of the data and their conversion from raw form to reduced and classified forms that are more appropriate for analysis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cleaning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Handling </a:t>
            </a:r>
            <a:r>
              <a:rPr lang="en">
                <a:solidFill>
                  <a:srgbClr val="000000"/>
                </a:solidFill>
              </a:rPr>
              <a:t>invalid</a:t>
            </a:r>
            <a:r>
              <a:rPr lang="en">
                <a:solidFill>
                  <a:srgbClr val="000000"/>
                </a:solidFill>
              </a:rPr>
              <a:t> or m</a:t>
            </a:r>
            <a:r>
              <a:rPr lang="en">
                <a:solidFill>
                  <a:srgbClr val="000000"/>
                </a:solidFill>
              </a:rPr>
              <a:t>issing </a:t>
            </a:r>
            <a:r>
              <a:rPr lang="en">
                <a:solidFill>
                  <a:srgbClr val="000000"/>
                </a:solidFill>
              </a:rPr>
              <a:t>values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Eliminating duplicate rows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Formatting properly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transformation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Noise and outlier detection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Feature engineering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01" name="Google Shape;50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8"/>
          <p:cNvSpPr txBox="1"/>
          <p:nvPr>
            <p:ph type="title"/>
          </p:nvPr>
        </p:nvSpPr>
        <p:spPr>
          <a:xfrm>
            <a:off x="546200" y="625875"/>
            <a:ext cx="8147700" cy="24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Hand-on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/>
              <a:t>Data Preparation with Python</a:t>
            </a:r>
            <a:endParaRPr b="0" sz="3200"/>
          </a:p>
        </p:txBody>
      </p:sp>
      <p:sp>
        <p:nvSpPr>
          <p:cNvPr id="507" name="Google Shape;50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513" name="Google Shape;513;p59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Data Science Process</a:t>
            </a:r>
            <a:endParaRPr b="1" sz="2400">
              <a:solidFill>
                <a:srgbClr val="000000"/>
              </a:solidFill>
            </a:endParaRPr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Data Scraping</a:t>
            </a:r>
            <a:endParaRPr sz="2400">
              <a:solidFill>
                <a:srgbClr val="000000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Data Preparation	</a:t>
            </a:r>
            <a:endParaRPr sz="2400">
              <a:solidFill>
                <a:srgbClr val="000000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AutoNum type="arabicPeriod"/>
            </a:pPr>
            <a:r>
              <a:rPr b="1" lang="en" sz="2400">
                <a:solidFill>
                  <a:srgbClr val="0000FF"/>
                </a:solidFill>
              </a:rPr>
              <a:t>Data Exploratory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14" name="Google Shape;51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Exploratory</a:t>
            </a:r>
            <a:endParaRPr/>
          </a:p>
        </p:txBody>
      </p:sp>
      <p:sp>
        <p:nvSpPr>
          <p:cNvPr id="520" name="Google Shape;520;p6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1" name="Google Shape;52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300" y="1189700"/>
            <a:ext cx="3985400" cy="28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528" name="Google Shape;528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To </a:t>
            </a:r>
            <a:r>
              <a:rPr b="1" lang="en">
                <a:solidFill>
                  <a:srgbClr val="000000"/>
                </a:solidFill>
              </a:rPr>
              <a:t>Understand the data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Initial insight about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Descriptive statistics (Mean, Standard Deviation, Range, etc.)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Visualization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Additional data collection to fill gaps, if needed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29" name="Google Shape;52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2"/>
          <p:cNvSpPr txBox="1"/>
          <p:nvPr>
            <p:ph type="title"/>
          </p:nvPr>
        </p:nvSpPr>
        <p:spPr>
          <a:xfrm>
            <a:off x="546200" y="625875"/>
            <a:ext cx="8147700" cy="24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Hand-on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/>
              <a:t>Data Exploratory</a:t>
            </a:r>
            <a:r>
              <a:rPr b="0" lang="en" sz="3200"/>
              <a:t> with Python</a:t>
            </a:r>
            <a:endParaRPr b="0" sz="3200"/>
          </a:p>
        </p:txBody>
      </p:sp>
      <p:sp>
        <p:nvSpPr>
          <p:cNvPr id="535" name="Google Shape;535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50" y="152400"/>
            <a:ext cx="4656778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3039250" y="1023175"/>
            <a:ext cx="15648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666225" y="1175250"/>
            <a:ext cx="1564800" cy="84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2903400" y="1023175"/>
            <a:ext cx="480600" cy="84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3729433" y="3017225"/>
            <a:ext cx="5414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Data Exploratory &amp; Preparation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3903150" y="3555850"/>
            <a:ext cx="4656900" cy="84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3903150" y="1702475"/>
            <a:ext cx="4656900" cy="107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8"/>
          <p:cNvGrpSpPr/>
          <p:nvPr/>
        </p:nvGrpSpPr>
        <p:grpSpPr>
          <a:xfrm>
            <a:off x="3400919" y="1076727"/>
            <a:ext cx="3738844" cy="792448"/>
            <a:chOff x="3172319" y="1229127"/>
            <a:chExt cx="3738844" cy="792448"/>
          </a:xfrm>
        </p:grpSpPr>
        <p:sp>
          <p:nvSpPr>
            <p:cNvPr id="131" name="Google Shape;131;p18"/>
            <p:cNvSpPr txBox="1"/>
            <p:nvPr/>
          </p:nvSpPr>
          <p:spPr>
            <a:xfrm>
              <a:off x="3599763" y="1229127"/>
              <a:ext cx="33114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Poppins"/>
                  <a:ea typeface="Poppins"/>
                  <a:cs typeface="Poppins"/>
                  <a:sym typeface="Poppins"/>
                </a:rPr>
                <a:t>Data Scraping</a:t>
              </a:r>
              <a:endParaRPr b="1" sz="24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3172319" y="1351687"/>
              <a:ext cx="393300" cy="375600"/>
            </a:xfrm>
            <a:prstGeom prst="ellipse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3207775" y="1351675"/>
              <a:ext cx="250200" cy="6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275" y="3642548"/>
            <a:ext cx="908655" cy="669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3153" y="3713960"/>
            <a:ext cx="1115784" cy="5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7099" y="1870149"/>
            <a:ext cx="738275" cy="738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7">
            <a:alphaModFix/>
          </a:blip>
          <a:srcRect b="0" l="4220" r="51537" t="23254"/>
          <a:stretch/>
        </p:blipFill>
        <p:spPr>
          <a:xfrm>
            <a:off x="4363325" y="1859190"/>
            <a:ext cx="908649" cy="78810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7505251" y="2195450"/>
            <a:ext cx="7383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API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5245318" y="2211545"/>
            <a:ext cx="1664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BeautifulSoup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8">
            <a:alphaModFix/>
          </a:blip>
          <a:srcRect b="0" l="56944" r="0" t="0"/>
          <a:stretch/>
        </p:blipFill>
        <p:spPr>
          <a:xfrm>
            <a:off x="4142550" y="3649287"/>
            <a:ext cx="461500" cy="66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4544422" y="3961380"/>
            <a:ext cx="1664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Pandas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6285022" y="3951354"/>
            <a:ext cx="1664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Seaborn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7589925" y="3968420"/>
            <a:ext cx="792000" cy="34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7569872" y="4005293"/>
            <a:ext cx="792000" cy="26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7529766" y="3951547"/>
            <a:ext cx="9087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SQLite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46" name="Google Shape;146;p18"/>
          <p:cNvCxnSpPr>
            <a:endCxn id="132" idx="3"/>
          </p:cNvCxnSpPr>
          <p:nvPr/>
        </p:nvCxnSpPr>
        <p:spPr>
          <a:xfrm flipH="1" rot="10800000">
            <a:off x="2954516" y="1519881"/>
            <a:ext cx="504000" cy="5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8"/>
          <p:cNvCxnSpPr>
            <a:endCxn id="148" idx="1"/>
          </p:cNvCxnSpPr>
          <p:nvPr/>
        </p:nvCxnSpPr>
        <p:spPr>
          <a:xfrm>
            <a:off x="2945920" y="2756575"/>
            <a:ext cx="4758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8"/>
          <p:cNvSpPr/>
          <p:nvPr/>
        </p:nvSpPr>
        <p:spPr>
          <a:xfrm>
            <a:off x="3364824" y="3067787"/>
            <a:ext cx="393300" cy="3756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3421720" y="3059875"/>
            <a:ext cx="250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2903400" y="3341525"/>
            <a:ext cx="480600" cy="84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2538597" y="1046646"/>
            <a:ext cx="480600" cy="42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2376225" y="3351133"/>
            <a:ext cx="642900" cy="19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2497555" y="4067611"/>
            <a:ext cx="642900" cy="19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</a:t>
            </a:r>
            <a:endParaRPr/>
          </a:p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Scraping</a:t>
            </a:r>
            <a:endParaRPr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Transactions </a:t>
            </a:r>
            <a:r>
              <a:rPr lang="en" sz="1400">
                <a:solidFill>
                  <a:srgbClr val="000000"/>
                </a:solidFill>
              </a:rPr>
              <a:t>(e.g. shop)</a:t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Social Media </a:t>
            </a:r>
            <a:r>
              <a:rPr lang="en" sz="1400">
                <a:solidFill>
                  <a:srgbClr val="000000"/>
                </a:solidFill>
              </a:rPr>
              <a:t>(e.g. Facebook)</a:t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Stream Data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Image/Video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GPS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Environmental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Industrial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Exhaust Data </a:t>
            </a:r>
            <a:br>
              <a:rPr lang="en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( the trail of data left by online activities )</a:t>
            </a:r>
            <a:endParaRPr sz="14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Web logs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Network logs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 rotWithShape="1">
          <a:blip r:embed="rId3">
            <a:alphaModFix/>
          </a:blip>
          <a:srcRect b="0" l="16248" r="15820" t="0"/>
          <a:stretch/>
        </p:blipFill>
        <p:spPr>
          <a:xfrm>
            <a:off x="4477812" y="512700"/>
            <a:ext cx="4676926" cy="41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 b="0" l="0" r="83483" t="0"/>
          <a:stretch/>
        </p:blipFill>
        <p:spPr>
          <a:xfrm rot="5400000">
            <a:off x="6560237" y="-2076737"/>
            <a:ext cx="523450" cy="46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0" l="0" r="83483" t="0"/>
          <a:stretch/>
        </p:blipFill>
        <p:spPr>
          <a:xfrm rot="5400000">
            <a:off x="6528963" y="2523413"/>
            <a:ext cx="574625" cy="466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/>
          <p:nvPr/>
        </p:nvSpPr>
        <p:spPr>
          <a:xfrm>
            <a:off x="5852000" y="1296142"/>
            <a:ext cx="270900" cy="272400"/>
          </a:xfrm>
          <a:prstGeom prst="wedgeEllipseCallout">
            <a:avLst>
              <a:gd fmla="val 56631" name="adj1"/>
              <a:gd fmla="val 3493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916" y="1331872"/>
            <a:ext cx="228355" cy="22835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/>
          <p:nvPr/>
        </p:nvSpPr>
        <p:spPr>
          <a:xfrm>
            <a:off x="7399158" y="1243825"/>
            <a:ext cx="270900" cy="272400"/>
          </a:xfrm>
          <a:prstGeom prst="wedgeEllipseCallout">
            <a:avLst>
              <a:gd fmla="val -52864" name="adj1"/>
              <a:gd fmla="val 52854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5">
            <a:alphaModFix/>
          </a:blip>
          <a:srcRect b="0" l="0" r="28083" t="0"/>
          <a:stretch/>
        </p:blipFill>
        <p:spPr>
          <a:xfrm>
            <a:off x="7415031" y="1266705"/>
            <a:ext cx="164159" cy="22825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/>
          <p:nvPr/>
        </p:nvSpPr>
        <p:spPr>
          <a:xfrm>
            <a:off x="7881408" y="2026925"/>
            <a:ext cx="270900" cy="272400"/>
          </a:xfrm>
          <a:prstGeom prst="wedgeEllipseCallout">
            <a:avLst>
              <a:gd fmla="val -44521" name="adj1"/>
              <a:gd fmla="val 5909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5252" y="2071498"/>
            <a:ext cx="194825" cy="1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with BeautifulSoup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311700" y="1152475"/>
            <a:ext cx="8520600" cy="3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Get / Extract information from the target, e.g., website.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800">
                <a:solidFill>
                  <a:srgbClr val="000000"/>
                </a:solidFill>
              </a:rPr>
              <a:t>A</a:t>
            </a:r>
            <a:r>
              <a:rPr lang="en" sz="1800">
                <a:solidFill>
                  <a:srgbClr val="000000"/>
                </a:solidFill>
              </a:rPr>
              <a:t>ll elements of the target page are converted to </a:t>
            </a:r>
            <a:r>
              <a:rPr b="1" lang="en" sz="1800">
                <a:solidFill>
                  <a:srgbClr val="000000"/>
                </a:solidFill>
              </a:rPr>
              <a:t>structured data</a:t>
            </a:r>
            <a:r>
              <a:rPr lang="en" sz="1800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800">
                <a:solidFill>
                  <a:srgbClr val="000000"/>
                </a:solidFill>
              </a:rPr>
              <a:t>The data may be kept in a </a:t>
            </a:r>
            <a:r>
              <a:rPr b="1" lang="en" sz="1800">
                <a:solidFill>
                  <a:srgbClr val="000000"/>
                </a:solidFill>
              </a:rPr>
              <a:t>CSV</a:t>
            </a:r>
            <a:r>
              <a:rPr lang="en" sz="1800">
                <a:solidFill>
                  <a:srgbClr val="000000"/>
                </a:solidFill>
              </a:rPr>
              <a:t> file or </a:t>
            </a:r>
            <a:r>
              <a:rPr b="1" lang="en" sz="1800">
                <a:solidFill>
                  <a:srgbClr val="000000"/>
                </a:solidFill>
              </a:rPr>
              <a:t>database</a:t>
            </a:r>
            <a:r>
              <a:rPr lang="en" sz="1800">
                <a:solidFill>
                  <a:srgbClr val="000000"/>
                </a:solidFill>
              </a:rPr>
              <a:t>. </a:t>
            </a:r>
            <a:br>
              <a:rPr lang="en" sz="1800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Methodology: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First,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turn the website into a Python object called “</a:t>
            </a:r>
            <a:r>
              <a:rPr b="1" lang="en" sz="1800">
                <a:solidFill>
                  <a:srgbClr val="000000"/>
                </a:solidFill>
              </a:rPr>
              <a:t>soup</a:t>
            </a:r>
            <a:r>
              <a:rPr lang="en" sz="1800">
                <a:solidFill>
                  <a:srgbClr val="000000"/>
                </a:solidFill>
              </a:rPr>
              <a:t>”.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Second, parse the soup into </a:t>
            </a:r>
            <a:r>
              <a:rPr b="1" lang="en" sz="1800">
                <a:solidFill>
                  <a:srgbClr val="000000"/>
                </a:solidFill>
              </a:rPr>
              <a:t>structured data</a:t>
            </a:r>
            <a:r>
              <a:rPr lang="en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/>
          <p:nvPr/>
        </p:nvSpPr>
        <p:spPr>
          <a:xfrm>
            <a:off x="5557375" y="688825"/>
            <a:ext cx="2601300" cy="2601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</a:t>
            </a:r>
            <a:endParaRPr/>
          </a:p>
        </p:txBody>
      </p:sp>
      <p:sp>
        <p:nvSpPr>
          <p:cNvPr id="191" name="Google Shape;191;p22"/>
          <p:cNvSpPr txBox="1"/>
          <p:nvPr>
            <p:ph idx="1" type="subTitle"/>
          </p:nvPr>
        </p:nvSpPr>
        <p:spPr>
          <a:xfrm>
            <a:off x="265500" y="3294875"/>
            <a:ext cx="40452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Let’s Start</a:t>
            </a:r>
            <a:endParaRPr b="1" sz="3000"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22"/>
          <p:cNvSpPr txBox="1"/>
          <p:nvPr>
            <p:ph idx="1" type="subTitle"/>
          </p:nvPr>
        </p:nvSpPr>
        <p:spPr>
          <a:xfrm>
            <a:off x="4928125" y="3290125"/>
            <a:ext cx="40452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BeautifulSoup</a:t>
            </a:r>
            <a:endParaRPr b="1" sz="2400"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0" l="0" r="48027" t="4085"/>
          <a:stretch/>
        </p:blipFill>
        <p:spPr>
          <a:xfrm>
            <a:off x="5616775" y="780049"/>
            <a:ext cx="2482500" cy="2436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