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70"/>
  </p:notesMasterIdLst>
  <p:sldIdLst>
    <p:sldId id="256" r:id="rId2"/>
    <p:sldId id="257" r:id="rId3"/>
    <p:sldId id="365" r:id="rId4"/>
    <p:sldId id="281" r:id="rId5"/>
    <p:sldId id="348" r:id="rId6"/>
    <p:sldId id="343" r:id="rId7"/>
    <p:sldId id="344" r:id="rId8"/>
    <p:sldId id="345" r:id="rId9"/>
    <p:sldId id="366" r:id="rId10"/>
    <p:sldId id="286" r:id="rId11"/>
    <p:sldId id="367" r:id="rId12"/>
    <p:sldId id="297" r:id="rId13"/>
    <p:sldId id="298" r:id="rId14"/>
    <p:sldId id="369" r:id="rId15"/>
    <p:sldId id="368" r:id="rId16"/>
    <p:sldId id="282" r:id="rId17"/>
    <p:sldId id="283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33" r:id="rId27"/>
    <p:sldId id="314" r:id="rId28"/>
    <p:sldId id="332" r:id="rId29"/>
    <p:sldId id="330" r:id="rId30"/>
    <p:sldId id="331" r:id="rId31"/>
    <p:sldId id="319" r:id="rId32"/>
    <p:sldId id="327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264" r:id="rId41"/>
    <p:sldId id="265" r:id="rId42"/>
    <p:sldId id="266" r:id="rId43"/>
    <p:sldId id="334" r:id="rId44"/>
    <p:sldId id="260" r:id="rId45"/>
    <p:sldId id="261" r:id="rId46"/>
    <p:sldId id="262" r:id="rId47"/>
    <p:sldId id="263" r:id="rId48"/>
    <p:sldId id="335" r:id="rId49"/>
    <p:sldId id="336" r:id="rId50"/>
    <p:sldId id="267" r:id="rId51"/>
    <p:sldId id="268" r:id="rId52"/>
    <p:sldId id="269" r:id="rId53"/>
    <p:sldId id="270" r:id="rId54"/>
    <p:sldId id="271" r:id="rId55"/>
    <p:sldId id="339" r:id="rId56"/>
    <p:sldId id="342" r:id="rId57"/>
    <p:sldId id="338" r:id="rId58"/>
    <p:sldId id="370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76"/>
  </p:normalViewPr>
  <p:slideViewPr>
    <p:cSldViewPr snapToGrid="0" snapToObjects="1">
      <p:cViewPr varScale="1">
        <p:scale>
          <a:sx n="85" d="100"/>
          <a:sy n="85" d="100"/>
        </p:scale>
        <p:origin x="19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C020A-BF90-D54C-B7EA-E12D0B97A18B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1CD5-2C82-8546-9DEA-7D868F5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82CF9-7089-D44D-AF9D-A68A55141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6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68525-E88E-6A46-87C2-EA8FE7D16C7B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3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516285-8DCD-4978-8AA5-48AB85A1A871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830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34918D-7D46-4C16-AE9E-2A409D6D8BA9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85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13B1DF-394B-48BC-A66B-C2D6FE956871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301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DFDB59-6207-4792-AB24-C4BEF7CEA112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CD85A-B1AC-FB47-A5F9-EBF390F0B64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2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E057B-3542-0F4B-BA6E-60A6AE5C122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1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06856-B2FC-F143-BC16-41962C8F9B2D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64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C39AE-B21E-2140-99DF-C9A4717C653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07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26BC9-B3DC-F047-9C1B-AE22DC98BD6E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59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145F-E809-7B4F-B6D1-6E0EF977C491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85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2AF5B-0479-F642-B38B-911F2864FF2A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02B9E-CD39-0D4F-93B5-4D5B789709F3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0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7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3814E5E-1518-EF42-B5EA-63AF5F44C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42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ED6D285-4FFD-3742-815D-0E35E3946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47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5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6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7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302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74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69CAB9-B71F-224E-AF57-9B9CC93D1B18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8B6DC9-B9E0-8043-B60F-EAC2B9F2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Machine Learning and Data Mining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669427"/>
          </a:xfrm>
        </p:spPr>
        <p:txBody>
          <a:bodyPr>
            <a:normAutofit/>
          </a:bodyPr>
          <a:lstStyle/>
          <a:p>
            <a:r>
              <a:rPr lang="en-US" dirty="0"/>
              <a:t>By ASKS DATA SCIENCE GROUP</a:t>
            </a:r>
          </a:p>
          <a:p>
            <a:r>
              <a:rPr lang="en-US" dirty="0"/>
              <a:t>Key Ref: Gerstein Lab, “What is Cluster Analysis?”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1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6" y="482601"/>
            <a:ext cx="7707313" cy="830263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sz="4000"/>
              <a:t>Type of data in clustering 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058989" y="1803401"/>
            <a:ext cx="8074025" cy="43227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800" u="sng"/>
              <a:t>Interval-scaled variables</a:t>
            </a:r>
          </a:p>
          <a:p>
            <a:pPr>
              <a:lnSpc>
                <a:spcPct val="140000"/>
              </a:lnSpc>
            </a:pPr>
            <a:r>
              <a:rPr lang="en-US" altLang="en-US" sz="2800" u="sng"/>
              <a:t>Binary variables</a:t>
            </a:r>
          </a:p>
          <a:p>
            <a:pPr>
              <a:lnSpc>
                <a:spcPct val="140000"/>
              </a:lnSpc>
            </a:pPr>
            <a:r>
              <a:rPr lang="en-US" altLang="en-US" sz="2800" u="sng"/>
              <a:t>Nominal, ordinal, and ratio variables</a:t>
            </a:r>
          </a:p>
          <a:p>
            <a:pPr>
              <a:lnSpc>
                <a:spcPct val="140000"/>
              </a:lnSpc>
            </a:pPr>
            <a:r>
              <a:rPr lang="en-US" altLang="en-US" sz="2800" u="sng"/>
              <a:t>Variables of mixed types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6928227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15DB-BB48-3542-8904-F3552DA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clustering methods can we use?</a:t>
            </a:r>
          </a:p>
        </p:txBody>
      </p:sp>
    </p:spTree>
    <p:extLst>
      <p:ext uri="{BB962C8B-B14F-4D97-AF65-F5344CB8AC3E}">
        <p14:creationId xmlns:p14="http://schemas.microsoft.com/office/powerpoint/2010/main" val="136035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120" y="304800"/>
            <a:ext cx="8081010" cy="6858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4000"/>
              <a:t>Major Clustering Approaches (I)</a:t>
            </a: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5344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u="sng" dirty="0"/>
              <a:t>Partitioning approach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Construct various partitions and then evaluate them by some criterion, e.g., minimizing the sum of square errors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Typical methods: k-means, k-</a:t>
            </a:r>
            <a:r>
              <a:rPr lang="en-US" altLang="en-US" dirty="0" err="1"/>
              <a:t>medoids</a:t>
            </a:r>
            <a:r>
              <a:rPr lang="en-US" altLang="en-US" dirty="0"/>
              <a:t>, CLARANS</a:t>
            </a:r>
          </a:p>
          <a:p>
            <a:pPr>
              <a:lnSpc>
                <a:spcPct val="130000"/>
              </a:lnSpc>
            </a:pPr>
            <a:r>
              <a:rPr lang="en-US" altLang="en-US" u="sng" dirty="0"/>
              <a:t>Hierarchical approach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Create a hierarchical decomposition of the set of data (or objects) using some criterion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Typical methods: Diana, Agnes, BIRCH, ROCK, CAMELEON</a:t>
            </a:r>
          </a:p>
          <a:p>
            <a:pPr>
              <a:lnSpc>
                <a:spcPct val="130000"/>
              </a:lnSpc>
            </a:pPr>
            <a:r>
              <a:rPr lang="en-US" altLang="en-US" u="sng" dirty="0"/>
              <a:t>Density-based approach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Based on connectivity and density functions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Typical methods: DBSACN, OPTICS, </a:t>
            </a:r>
            <a:r>
              <a:rPr lang="en-US" altLang="en-US" dirty="0" err="1"/>
              <a:t>DenClue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363180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92430"/>
            <a:ext cx="7642860" cy="6858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sz="4000"/>
              <a:t>Major Clustering Approaches (II)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534400" cy="5257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u="sng"/>
              <a:t>Grid-based approach</a:t>
            </a:r>
            <a:r>
              <a:rPr lang="en-US" altLang="en-US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based on a multiple-level granularity structure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Typical methods: STING, WaveCluster, CLIQUE</a:t>
            </a:r>
          </a:p>
          <a:p>
            <a:pPr>
              <a:lnSpc>
                <a:spcPct val="130000"/>
              </a:lnSpc>
            </a:pPr>
            <a:r>
              <a:rPr lang="en-US" altLang="en-US" u="sng"/>
              <a:t>Model-based</a:t>
            </a:r>
            <a:r>
              <a:rPr lang="en-US" altLang="en-US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A model is hypothesized for each of the clusters and tries to find the best fit of that model to each other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Typical methods:</a:t>
            </a:r>
            <a:r>
              <a:rPr lang="en-US" altLang="en-US" b="1"/>
              <a:t> </a:t>
            </a:r>
            <a:r>
              <a:rPr lang="en-US" altLang="en-US"/>
              <a:t>EM, SOM, COBWEB</a:t>
            </a:r>
          </a:p>
          <a:p>
            <a:pPr>
              <a:lnSpc>
                <a:spcPct val="130000"/>
              </a:lnSpc>
            </a:pPr>
            <a:r>
              <a:rPr lang="en-US" altLang="en-US" u="sng"/>
              <a:t>Frequent pattern-based: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Based on the analysis of frequent patterns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Typical methods: pCluster</a:t>
            </a:r>
          </a:p>
          <a:p>
            <a:pPr>
              <a:lnSpc>
                <a:spcPct val="130000"/>
              </a:lnSpc>
            </a:pPr>
            <a:r>
              <a:rPr lang="en-US" altLang="en-US" u="sng"/>
              <a:t>User-guided or constraint-based</a:t>
            </a:r>
            <a:r>
              <a:rPr lang="en-US" altLang="en-US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Clustering by considering user-specified or application-specific constraints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Typical methods: COD (obstacles), constrained clustering</a:t>
            </a:r>
          </a:p>
        </p:txBody>
      </p:sp>
    </p:spTree>
    <p:extLst>
      <p:ext uri="{BB962C8B-B14F-4D97-AF65-F5344CB8AC3E}">
        <p14:creationId xmlns:p14="http://schemas.microsoft.com/office/powerpoint/2010/main" val="293905117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F0CC-C358-F544-B8B6-1F5750B59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question… how to tell if two people are similar?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780F55-6BDA-394B-BFD5-62AA72302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73455-08B7-BB4C-B0A5-BFA0935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your results?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9E949-C363-6740-A74E-83974E89B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7704138" cy="1000125"/>
          </a:xfrm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sz="3600" dirty="0"/>
              <a:t>Quality: What Is Good Clustering?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68463"/>
            <a:ext cx="8229600" cy="4322762"/>
          </a:xfrm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sz="2800" dirty="0"/>
              <a:t>A </a:t>
            </a:r>
            <a:r>
              <a:rPr lang="en-US" altLang="en-US" sz="2800" u="sng" dirty="0"/>
              <a:t>good clustering</a:t>
            </a:r>
            <a:r>
              <a:rPr lang="en-US" altLang="en-US" sz="2800" dirty="0"/>
              <a:t> method will produce high quality clusters with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high </a:t>
            </a:r>
            <a:r>
              <a:rPr lang="en-US" altLang="en-US" sz="2400" u="sng" dirty="0"/>
              <a:t>intra-class</a:t>
            </a:r>
            <a:r>
              <a:rPr lang="en-US" altLang="en-US" sz="2400" dirty="0"/>
              <a:t> similarity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low </a:t>
            </a:r>
            <a:r>
              <a:rPr lang="en-US" altLang="en-US" sz="2400" u="sng" dirty="0"/>
              <a:t>inter-class</a:t>
            </a:r>
            <a:r>
              <a:rPr lang="en-US" altLang="en-US" sz="2400" dirty="0"/>
              <a:t> similarity 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/>
              <a:t>quality</a:t>
            </a:r>
            <a:r>
              <a:rPr lang="en-US" altLang="en-US" sz="2800" dirty="0"/>
              <a:t> of a clustering result depends on both the similarity measure used by the method and its implementation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/>
              <a:t>quality</a:t>
            </a:r>
            <a:r>
              <a:rPr lang="en-US" altLang="en-US" sz="2800" dirty="0"/>
              <a:t> of a clustering method is also measured by its ability to discover some or all of the </a:t>
            </a:r>
            <a:r>
              <a:rPr lang="en-US" altLang="en-US" sz="2800" u="sng" dirty="0"/>
              <a:t>hidden</a:t>
            </a:r>
            <a:r>
              <a:rPr lang="en-US" altLang="en-US" sz="2800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81675248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760" y="331470"/>
            <a:ext cx="7711440" cy="8382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sz="4000" dirty="0"/>
              <a:t>Measure the Quality of Clustering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9449" y="1169670"/>
            <a:ext cx="10927829" cy="530733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>
                <a:solidFill>
                  <a:schemeClr val="hlink"/>
                </a:solidFill>
              </a:rPr>
              <a:t>Dissimilarity/Similarity metric</a:t>
            </a:r>
            <a:r>
              <a:rPr lang="en-US" altLang="en-US" sz="2800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Similarity is expressed in terms of a distance function: </a:t>
            </a:r>
            <a:r>
              <a:rPr lang="en-US" altLang="en-US" sz="2600" i="1" dirty="0"/>
              <a:t>d</a:t>
            </a:r>
            <a:r>
              <a:rPr lang="en-US" altLang="en-US" sz="2600" dirty="0"/>
              <a:t>(</a:t>
            </a:r>
            <a:r>
              <a:rPr lang="en-US" altLang="en-US" sz="2600" i="1" dirty="0" err="1"/>
              <a:t>i</a:t>
            </a:r>
            <a:r>
              <a:rPr lang="en-US" altLang="en-US" sz="2600" i="1" dirty="0"/>
              <a:t>, j</a:t>
            </a:r>
            <a:r>
              <a:rPr lang="en-US" altLang="en-US" sz="26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The definitions of </a:t>
            </a:r>
            <a:r>
              <a:rPr lang="en-US" altLang="en-US" sz="2600" dirty="0">
                <a:solidFill>
                  <a:schemeClr val="hlink"/>
                </a:solidFill>
              </a:rPr>
              <a:t>distance functions</a:t>
            </a:r>
            <a:r>
              <a:rPr lang="en-US" altLang="en-US" sz="2600" dirty="0"/>
              <a:t> are usually very different for interval-scaled, </a:t>
            </a:r>
            <a:r>
              <a:rPr lang="en-US" altLang="en-US" sz="2600" dirty="0" err="1"/>
              <a:t>boolean</a:t>
            </a:r>
            <a:r>
              <a:rPr lang="en-US" altLang="en-US" sz="2600" dirty="0"/>
              <a:t>, categorical, ordinal ratio, and vector variables.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Weights should be associated with different variables based on applications and data semantics.</a:t>
            </a:r>
            <a:endParaRPr lang="en-US" altLang="en-US" sz="26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800" dirty="0">
                <a:sym typeface="Symbol" charset="2"/>
              </a:rPr>
              <a:t>It is hard to define “similar enough” or “good enough”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charset="2"/>
              </a:rPr>
              <a:t> the answer is typically highly subjective.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There is a separate “quality” function that measures the “goodness” of a cluster.</a:t>
            </a:r>
          </a:p>
        </p:txBody>
      </p:sp>
    </p:spTree>
    <p:extLst>
      <p:ext uri="{BB962C8B-B14F-4D97-AF65-F5344CB8AC3E}">
        <p14:creationId xmlns:p14="http://schemas.microsoft.com/office/powerpoint/2010/main" val="157184620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686800" cy="8382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sz="4000">
                <a:ea typeface="Tahoma" charset="0"/>
                <a:cs typeface="Tahoma" charset="0"/>
                <a:sym typeface="Symbol" charset="2"/>
              </a:rPr>
              <a:t>Typical Alternatives to Calculate the Distance between Clusters</a:t>
            </a:r>
            <a:endParaRPr lang="en-US" alt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382000" cy="5181600"/>
          </a:xfrm>
          <a:noFill/>
          <a:ln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800">
                <a:ea typeface="Tahoma" charset="0"/>
                <a:cs typeface="Tahoma" charset="0"/>
                <a:sym typeface="Symbol" charset="2"/>
              </a:rPr>
              <a:t>Single link:  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smallest distance between an element in one cluster and an element in the other, i.e.,  dis(K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 = min(t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ip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t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jq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800">
                <a:ea typeface="Tahoma" charset="0"/>
                <a:cs typeface="Tahoma" charset="0"/>
                <a:sym typeface="Symbol" charset="2"/>
              </a:rPr>
              <a:t>Complete link: 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largest distance between an element in one cluster and an element in the other, i.e.,  dis(K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 = max(t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ip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t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jq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800">
                <a:ea typeface="Tahoma" charset="0"/>
                <a:cs typeface="Tahoma" charset="0"/>
                <a:sym typeface="Symbol" charset="2"/>
              </a:rPr>
              <a:t>Average: 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avg distance between an element in one cluster and an element in the other, i.e.,  dis(K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 = avg(t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ip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t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jq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800">
                <a:ea typeface="Tahoma" charset="0"/>
                <a:cs typeface="Tahoma" charset="0"/>
                <a:sym typeface="Symbol" charset="2"/>
              </a:rPr>
              <a:t>Centroid: 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distance between the centroids of two clusters, i.e.,  dis(K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 = dis(C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C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800">
                <a:ea typeface="Tahoma" charset="0"/>
                <a:cs typeface="Tahoma" charset="0"/>
                <a:sym typeface="Symbol" charset="2"/>
              </a:rPr>
              <a:t>Medoid: 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distance between the medoids of two clusters, i.e.,  dis(K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K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 = dis(M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i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, M</a:t>
            </a:r>
            <a:r>
              <a:rPr lang="en-US" altLang="en-US" sz="2400" baseline="-25000">
                <a:ea typeface="Tahoma" charset="0"/>
                <a:cs typeface="Tahoma" charset="0"/>
                <a:sym typeface="Symbol" charset="2"/>
              </a:rPr>
              <a:t>j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sz="2000">
                <a:ea typeface="Tahoma" charset="0"/>
                <a:cs typeface="Tahoma" charset="0"/>
                <a:sym typeface="Symbol" charset="2"/>
              </a:rPr>
              <a:t>Medoid: one chosen, centrally located object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213663392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3930" y="239712"/>
            <a:ext cx="10972800" cy="11430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sz="4000">
                <a:ea typeface="Tahoma" charset="0"/>
                <a:cs typeface="Tahoma" charset="0"/>
                <a:sym typeface="Symbol" charset="2"/>
              </a:rPr>
              <a:t>Centroid, Radius and Diameter of a </a:t>
            </a:r>
            <a:r>
              <a:rPr lang="en-US" altLang="en-US" sz="4000"/>
              <a:t>Cluster (for numerical data sets)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005763" cy="45259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ea typeface="Tahoma" charset="0"/>
                <a:cs typeface="Tahoma" charset="0"/>
                <a:sym typeface="Symbol" charset="2"/>
              </a:rPr>
              <a:t>Centroid:  the </a:t>
            </a:r>
            <a:r>
              <a:rPr lang="en-US" altLang="en-US" sz="2400" dirty="0">
                <a:latin typeface="Tahoma" charset="0"/>
                <a:ea typeface="Tahoma" charset="0"/>
                <a:cs typeface="Tahoma" charset="0"/>
                <a:sym typeface="Symbol" charset="2"/>
              </a:rPr>
              <a:t>“</a:t>
            </a:r>
            <a:r>
              <a:rPr lang="en-US" altLang="en-US" sz="2400" dirty="0">
                <a:ea typeface="Tahoma" charset="0"/>
                <a:cs typeface="Tahoma" charset="0"/>
                <a:sym typeface="Symbol" charset="2"/>
              </a:rPr>
              <a:t>middle</a:t>
            </a:r>
            <a:r>
              <a:rPr lang="en-US" altLang="en-US" sz="2400" dirty="0">
                <a:latin typeface="Tahoma" charset="0"/>
                <a:ea typeface="Tahoma" charset="0"/>
                <a:cs typeface="Tahoma" charset="0"/>
                <a:sym typeface="Symbol" charset="2"/>
              </a:rPr>
              <a:t>”</a:t>
            </a:r>
            <a:r>
              <a:rPr lang="en-US" altLang="en-US" sz="2400" dirty="0">
                <a:ea typeface="Tahoma" charset="0"/>
                <a:cs typeface="Tahoma" charset="0"/>
                <a:sym typeface="Symbol" charset="2"/>
              </a:rPr>
              <a:t> of a cluster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ea typeface="Tahoma" charset="0"/>
                <a:cs typeface="Tahoma" charset="0"/>
                <a:sym typeface="Symbol" charset="2"/>
              </a:rPr>
              <a:t>Radius: square root of average distance from any point of the cluster to its centroid</a:t>
            </a:r>
          </a:p>
          <a:p>
            <a:pPr>
              <a:lnSpc>
                <a:spcPct val="130000"/>
              </a:lnSpc>
            </a:pPr>
            <a:endParaRPr lang="en-US" altLang="en-US" sz="2400" dirty="0">
              <a:ea typeface="Tahoma" charset="0"/>
              <a:cs typeface="Tahoma" charset="0"/>
              <a:sym typeface="Symbol" charset="2"/>
            </a:endParaRPr>
          </a:p>
          <a:p>
            <a:pPr>
              <a:lnSpc>
                <a:spcPct val="130000"/>
              </a:lnSpc>
            </a:pPr>
            <a:endParaRPr lang="en-US" altLang="en-US" sz="2400" dirty="0">
              <a:ea typeface="Tahoma" charset="0"/>
              <a:cs typeface="Tahoma" charset="0"/>
              <a:sym typeface="Symbol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>
                <a:ea typeface="Tahoma" charset="0"/>
                <a:cs typeface="Tahoma" charset="0"/>
                <a:sym typeface="Symbol" charset="2"/>
              </a:rPr>
              <a:t>Diameter: square root of average mean squared distance between all pairs of points in the cluster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22655302"/>
              </p:ext>
            </p:extLst>
          </p:nvPr>
        </p:nvGraphicFramePr>
        <p:xfrm>
          <a:off x="6959600" y="1373188"/>
          <a:ext cx="20986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2" name="Equation" r:id="rId4" imgW="1269720" imgH="520560" progId="Equation.3">
                  <p:embed/>
                </p:oleObj>
              </mc:Choice>
              <mc:Fallback>
                <p:oleObj name="Equation" r:id="rId4" imgW="12697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373188"/>
                        <a:ext cx="20986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98016560"/>
              </p:ext>
            </p:extLst>
          </p:nvPr>
        </p:nvGraphicFramePr>
        <p:xfrm>
          <a:off x="7065963" y="5237163"/>
          <a:ext cx="27003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Equation" r:id="rId6" imgW="2958840" imgH="977760" progId="Equation.3">
                  <p:embed/>
                </p:oleObj>
              </mc:Choice>
              <mc:Fallback>
                <p:oleObj name="Equation" r:id="rId6" imgW="29588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5237163"/>
                        <a:ext cx="27003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97951"/>
              </p:ext>
            </p:extLst>
          </p:nvPr>
        </p:nvGraphicFramePr>
        <p:xfrm>
          <a:off x="4883467" y="2969421"/>
          <a:ext cx="31337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" name="Equation" r:id="rId8" imgW="2450880" imgH="927000" progId="Equation.3">
                  <p:embed/>
                </p:oleObj>
              </mc:Choice>
              <mc:Fallback>
                <p:oleObj name="Equation" r:id="rId8" imgW="2450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467" y="2969421"/>
                        <a:ext cx="31337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15952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Learning: Cluster Analysis</a:t>
            </a:r>
          </a:p>
          <a:p>
            <a:r>
              <a:rPr lang="en-US" dirty="0"/>
              <a:t>Machine Learning Workshop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0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930" y="0"/>
            <a:ext cx="10972800" cy="11430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4000"/>
              <a:t>Partitioning Algorithms: Basic Concept</a:t>
            </a:r>
            <a:endParaRPr lang="en-US" altLang="en-US" sz="3600" b="1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371600"/>
            <a:ext cx="8534400" cy="51054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u="sng"/>
              <a:t>Partitioning method:</a:t>
            </a:r>
            <a:r>
              <a:rPr lang="en-US" altLang="en-US" sz="2400"/>
              <a:t> Construct a partition of a database </a:t>
            </a:r>
            <a:r>
              <a:rPr lang="en-US" altLang="en-US" sz="2400" b="1" i="1"/>
              <a:t>D</a:t>
            </a:r>
            <a:r>
              <a:rPr lang="en-US" altLang="en-US" sz="2400"/>
              <a:t> of </a:t>
            </a:r>
            <a:r>
              <a:rPr lang="en-US" altLang="en-US" sz="2400" b="1" i="1"/>
              <a:t>n</a:t>
            </a:r>
            <a:r>
              <a:rPr lang="en-US" altLang="en-US" sz="2400"/>
              <a:t> objects into a set of </a:t>
            </a:r>
            <a:r>
              <a:rPr lang="en-US" altLang="en-US" sz="2400" b="1" i="1"/>
              <a:t>k</a:t>
            </a:r>
            <a:r>
              <a:rPr lang="en-US" altLang="en-US" sz="2400"/>
              <a:t> clusters, s.t., min sum of squared distance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Given a </a:t>
            </a:r>
            <a:r>
              <a:rPr lang="en-US" altLang="en-US" sz="2400" i="1"/>
              <a:t>k</a:t>
            </a:r>
            <a:r>
              <a:rPr lang="en-US" altLang="en-US" sz="2400"/>
              <a:t>, find a partition of </a:t>
            </a:r>
            <a:r>
              <a:rPr lang="en-US" altLang="en-US" sz="2400" i="1"/>
              <a:t>k clusters </a:t>
            </a:r>
            <a:r>
              <a:rPr lang="en-US" altLang="en-US" sz="2400"/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Global optimal: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Heuristic methods: </a:t>
            </a:r>
            <a:r>
              <a:rPr lang="en-US" altLang="en-US" sz="2000" i="1"/>
              <a:t>k-means</a:t>
            </a:r>
            <a:r>
              <a:rPr lang="en-US" altLang="en-US" sz="2000"/>
              <a:t> and </a:t>
            </a:r>
            <a:r>
              <a:rPr lang="en-US" altLang="en-US" sz="2000" i="1"/>
              <a:t>k-medoids</a:t>
            </a:r>
            <a:r>
              <a:rPr lang="en-US" altLang="en-US" sz="2000"/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u="sng"/>
              <a:t>k-means</a:t>
            </a:r>
            <a:r>
              <a:rPr lang="en-US" altLang="en-US" sz="2000"/>
              <a:t> (MacQueen’67):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u="sng"/>
              <a:t>k-medoids</a:t>
            </a:r>
            <a:r>
              <a:rPr lang="en-US" altLang="en-US" sz="200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91050" y="2343150"/>
          <a:ext cx="2622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4" imgW="1295280" imgH="253800" progId="Equation.3">
                  <p:embed/>
                </p:oleObj>
              </mc:Choice>
              <mc:Fallback>
                <p:oleObj name="Equation" r:id="rId4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343150"/>
                        <a:ext cx="26225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245885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625" y="482600"/>
            <a:ext cx="7704138" cy="935038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The </a:t>
            </a:r>
            <a:r>
              <a:rPr lang="en-US" altLang="en-US" sz="4000" i="1"/>
              <a:t>K-Means</a:t>
            </a:r>
            <a:r>
              <a:rPr lang="en-US" altLang="en-US" sz="4000"/>
              <a:t> Clustering Method</a:t>
            </a:r>
            <a:r>
              <a:rPr lang="en-US" altLang="en-US" sz="3200" b="1"/>
              <a:t> </a:t>
            </a:r>
            <a:endParaRPr lang="en-US" altLang="en-US" sz="36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055813" y="1668463"/>
            <a:ext cx="7708900" cy="4254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/>
              <a:t>Given </a:t>
            </a:r>
            <a:r>
              <a:rPr lang="en-US" altLang="en-US" sz="2800" i="1"/>
              <a:t>k</a:t>
            </a:r>
            <a:r>
              <a:rPr lang="en-US" altLang="en-US" sz="2800"/>
              <a:t>, the </a:t>
            </a:r>
            <a:r>
              <a:rPr lang="en-US" altLang="en-US" sz="2800" i="1"/>
              <a:t>k-means</a:t>
            </a:r>
            <a:r>
              <a:rPr lang="en-US" altLang="en-US" sz="280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Partition objects into </a:t>
            </a:r>
            <a:r>
              <a:rPr lang="en-US" altLang="en-US" sz="2400" i="1">
                <a:solidFill>
                  <a:srgbClr val="000000"/>
                </a:solidFill>
              </a:rPr>
              <a:t>k</a:t>
            </a:r>
            <a:r>
              <a:rPr lang="en-US" altLang="en-US" sz="240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Compute seed points as the centroids of the clusters of the current partition (the centroid is the center, i.e., </a:t>
            </a:r>
            <a:r>
              <a:rPr lang="en-US" altLang="en-US" sz="2400" i="1">
                <a:solidFill>
                  <a:schemeClr val="hlink"/>
                </a:solidFill>
              </a:rPr>
              <a:t>mean point</a:t>
            </a:r>
            <a:r>
              <a:rPr lang="en-US" altLang="en-US" sz="240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38795279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625" y="482600"/>
            <a:ext cx="7704138" cy="935038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The </a:t>
            </a:r>
            <a:r>
              <a:rPr lang="en-US" altLang="ko-KR" sz="4000" i="1">
                <a:ea typeface="굴림" charset="-127"/>
              </a:rPr>
              <a:t>K-Means</a:t>
            </a:r>
            <a:r>
              <a:rPr lang="en-US" altLang="ko-KR" sz="4000">
                <a:ea typeface="굴림" charset="-127"/>
              </a:rPr>
              <a:t> Clustering Method</a:t>
            </a:r>
            <a:r>
              <a:rPr lang="en-US" altLang="ko-KR" sz="3200" b="1">
                <a:ea typeface="굴림" charset="-127"/>
              </a:rPr>
              <a:t> </a:t>
            </a:r>
            <a:endParaRPr lang="en-US" altLang="ko-KR" sz="3600">
              <a:ea typeface="굴림" charset="-127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153400" cy="5181600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charset="-127"/>
              </a:rPr>
              <a:t>Example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724400" y="1981200"/>
            <a:ext cx="2286000" cy="2057400"/>
            <a:chOff x="528" y="240"/>
            <a:chExt cx="2142" cy="1872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2" name="Worksheet" r:id="rId3" imgW="3400654" imgH="2915107" progId="Excel.Sheet.8">
                    <p:embed/>
                  </p:oleObj>
                </mc:Choice>
                <mc:Fallback>
                  <p:oleObj name="Worksheet" r:id="rId3" imgW="3400654" imgH="2915107" progId="Excel.Sheet.8">
                    <p:embed/>
                    <p:pic>
                      <p:nvPicPr>
                        <p:cNvPr id="0" name="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107763" dir="189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0" name="Freeform 6"/>
            <p:cNvSpPr>
              <a:spLocks/>
            </p:cNvSpPr>
            <p:nvPr/>
          </p:nvSpPr>
          <p:spPr bwMode="auto">
            <a:xfrm>
              <a:off x="1275" y="884"/>
              <a:ext cx="173" cy="336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1" name="Freeform 7"/>
            <p:cNvSpPr>
              <a:spLocks/>
            </p:cNvSpPr>
            <p:nvPr/>
          </p:nvSpPr>
          <p:spPr bwMode="auto">
            <a:xfrm>
              <a:off x="1840" y="1112"/>
              <a:ext cx="173" cy="336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8102600" y="2008189"/>
            <a:ext cx="2222500" cy="1990725"/>
            <a:chOff x="4144" y="1265"/>
            <a:chExt cx="1400" cy="1254"/>
          </a:xfrm>
        </p:grpSpPr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0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33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1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34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2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35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3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36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4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37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5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38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6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39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7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0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8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1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9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2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4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10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3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0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4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1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5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2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6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3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7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4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8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5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49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6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50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7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51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8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52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9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53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4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charset="-127"/>
                </a:rPr>
                <a:t>10</a:t>
              </a:r>
              <a:endParaRPr lang="ko-KR" altLang="en-US" sz="2400">
                <a:latin typeface="Tahoma" charset="0"/>
                <a:ea typeface="굴림" charset="-127"/>
              </a:endParaRPr>
            </a:p>
          </p:txBody>
        </p:sp>
        <p:sp>
          <p:nvSpPr>
            <p:cNvPr id="36954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/>
            </p:cNvSpPr>
            <p:nvPr/>
          </p:nvSpPr>
          <p:spPr bwMode="auto">
            <a:xfrm>
              <a:off x="4646" y="1710"/>
              <a:ext cx="116" cy="233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/>
            </p:cNvSpPr>
            <p:nvPr/>
          </p:nvSpPr>
          <p:spPr bwMode="auto">
            <a:xfrm>
              <a:off x="5025" y="1837"/>
              <a:ext cx="116" cy="233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957" name="Line 93"/>
          <p:cNvSpPr>
            <a:spLocks noChangeShapeType="1"/>
          </p:cNvSpPr>
          <p:nvPr/>
        </p:nvSpPr>
        <p:spPr bwMode="auto">
          <a:xfrm>
            <a:off x="7162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58" name="Group 94"/>
          <p:cNvGrpSpPr>
            <a:grpSpLocks/>
          </p:cNvGrpSpPr>
          <p:nvPr/>
        </p:nvGrpSpPr>
        <p:grpSpPr bwMode="auto">
          <a:xfrm>
            <a:off x="8153400" y="4114800"/>
            <a:ext cx="2286000" cy="2286000"/>
            <a:chOff x="3312" y="2640"/>
            <a:chExt cx="1440" cy="1440"/>
          </a:xfrm>
        </p:grpSpPr>
        <p:graphicFrame>
          <p:nvGraphicFramePr>
            <p:cNvPr id="36959" name="Object 9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3" name="Worksheet" r:id="rId5" imgW="3419856" imgH="2934005" progId="Excel.Sheet.8">
                    <p:embed/>
                  </p:oleObj>
                </mc:Choice>
                <mc:Fallback>
                  <p:oleObj name="Worksheet" r:id="rId5" imgW="3419856" imgH="293400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0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61" name="Group 97"/>
          <p:cNvGrpSpPr>
            <a:grpSpLocks/>
          </p:cNvGrpSpPr>
          <p:nvPr/>
        </p:nvGrpSpPr>
        <p:grpSpPr bwMode="auto">
          <a:xfrm>
            <a:off x="4800600" y="4419600"/>
            <a:ext cx="3200400" cy="1981200"/>
            <a:chOff x="1200" y="2832"/>
            <a:chExt cx="2016" cy="1248"/>
          </a:xfrm>
        </p:grpSpPr>
        <p:grpSp>
          <p:nvGrpSpPr>
            <p:cNvPr id="36962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36963" name="Object 99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74" name="Worksheet" r:id="rId7" imgW="3410407" imgH="2924556" progId="Excel.Sheet.8">
                      <p:embed/>
                    </p:oleObj>
                  </mc:Choice>
                  <mc:Fallback>
                    <p:oleObj name="Worksheet" r:id="rId7" imgW="3410407" imgH="2924556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64" name="Freeform 100"/>
              <p:cNvSpPr>
                <a:spLocks/>
              </p:cNvSpPr>
              <p:nvPr/>
            </p:nvSpPr>
            <p:spPr bwMode="auto">
              <a:xfrm>
                <a:off x="3865" y="2850"/>
                <a:ext cx="174" cy="349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5" name="Freeform 101"/>
              <p:cNvSpPr>
                <a:spLocks/>
              </p:cNvSpPr>
              <p:nvPr/>
            </p:nvSpPr>
            <p:spPr bwMode="auto">
              <a:xfrm>
                <a:off x="4289" y="3120"/>
                <a:ext cx="174" cy="34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966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67" name="Rectangle 103"/>
          <p:cNvSpPr>
            <a:spLocks noChangeArrowheads="1"/>
          </p:cNvSpPr>
          <p:nvPr/>
        </p:nvSpPr>
        <p:spPr bwMode="auto">
          <a:xfrm>
            <a:off x="1625600" y="2084389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8" name="Rectangle 104"/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" name="Line 105"/>
          <p:cNvSpPr>
            <a:spLocks noChangeShapeType="1"/>
          </p:cNvSpPr>
          <p:nvPr/>
        </p:nvSpPr>
        <p:spPr bwMode="auto">
          <a:xfrm>
            <a:off x="1838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0" name="Line 106"/>
          <p:cNvSpPr>
            <a:spLocks noChangeShapeType="1"/>
          </p:cNvSpPr>
          <p:nvPr/>
        </p:nvSpPr>
        <p:spPr bwMode="auto">
          <a:xfrm>
            <a:off x="1838325" y="3509964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1" name="Line 107"/>
          <p:cNvSpPr>
            <a:spLocks noChangeShapeType="1"/>
          </p:cNvSpPr>
          <p:nvPr/>
        </p:nvSpPr>
        <p:spPr bwMode="auto">
          <a:xfrm>
            <a:off x="1838325" y="3348039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2" name="Line 108"/>
          <p:cNvSpPr>
            <a:spLocks noChangeShapeType="1"/>
          </p:cNvSpPr>
          <p:nvPr/>
        </p:nvSpPr>
        <p:spPr bwMode="auto">
          <a:xfrm>
            <a:off x="1838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Line 109"/>
          <p:cNvSpPr>
            <a:spLocks noChangeShapeType="1"/>
          </p:cNvSpPr>
          <p:nvPr/>
        </p:nvSpPr>
        <p:spPr bwMode="auto">
          <a:xfrm>
            <a:off x="1838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Line 110"/>
          <p:cNvSpPr>
            <a:spLocks noChangeShapeType="1"/>
          </p:cNvSpPr>
          <p:nvPr/>
        </p:nvSpPr>
        <p:spPr bwMode="auto">
          <a:xfrm>
            <a:off x="1838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5" name="Line 111"/>
          <p:cNvSpPr>
            <a:spLocks noChangeShapeType="1"/>
          </p:cNvSpPr>
          <p:nvPr/>
        </p:nvSpPr>
        <p:spPr bwMode="auto">
          <a:xfrm>
            <a:off x="1838325" y="2709864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Line 112"/>
          <p:cNvSpPr>
            <a:spLocks noChangeShapeType="1"/>
          </p:cNvSpPr>
          <p:nvPr/>
        </p:nvSpPr>
        <p:spPr bwMode="auto">
          <a:xfrm>
            <a:off x="1838325" y="2547939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7" name="Line 113"/>
          <p:cNvSpPr>
            <a:spLocks noChangeShapeType="1"/>
          </p:cNvSpPr>
          <p:nvPr/>
        </p:nvSpPr>
        <p:spPr bwMode="auto">
          <a:xfrm>
            <a:off x="1838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" name="Line 114"/>
          <p:cNvSpPr>
            <a:spLocks noChangeShapeType="1"/>
          </p:cNvSpPr>
          <p:nvPr/>
        </p:nvSpPr>
        <p:spPr bwMode="auto">
          <a:xfrm>
            <a:off x="1838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Line 115"/>
          <p:cNvSpPr>
            <a:spLocks noChangeShapeType="1"/>
          </p:cNvSpPr>
          <p:nvPr/>
        </p:nvSpPr>
        <p:spPr bwMode="auto">
          <a:xfrm>
            <a:off x="20304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Line 116"/>
          <p:cNvSpPr>
            <a:spLocks noChangeShapeType="1"/>
          </p:cNvSpPr>
          <p:nvPr/>
        </p:nvSpPr>
        <p:spPr bwMode="auto">
          <a:xfrm>
            <a:off x="2216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Line 117"/>
          <p:cNvSpPr>
            <a:spLocks noChangeShapeType="1"/>
          </p:cNvSpPr>
          <p:nvPr/>
        </p:nvSpPr>
        <p:spPr bwMode="auto">
          <a:xfrm>
            <a:off x="2409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Line 118"/>
          <p:cNvSpPr>
            <a:spLocks noChangeShapeType="1"/>
          </p:cNvSpPr>
          <p:nvPr/>
        </p:nvSpPr>
        <p:spPr bwMode="auto">
          <a:xfrm>
            <a:off x="26019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3" name="Line 119"/>
          <p:cNvSpPr>
            <a:spLocks noChangeShapeType="1"/>
          </p:cNvSpPr>
          <p:nvPr/>
        </p:nvSpPr>
        <p:spPr bwMode="auto">
          <a:xfrm>
            <a:off x="2794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4" name="Line 120"/>
          <p:cNvSpPr>
            <a:spLocks noChangeShapeType="1"/>
          </p:cNvSpPr>
          <p:nvPr/>
        </p:nvSpPr>
        <p:spPr bwMode="auto">
          <a:xfrm>
            <a:off x="2981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5" name="Line 121"/>
          <p:cNvSpPr>
            <a:spLocks noChangeShapeType="1"/>
          </p:cNvSpPr>
          <p:nvPr/>
        </p:nvSpPr>
        <p:spPr bwMode="auto">
          <a:xfrm>
            <a:off x="31734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6" name="Line 122"/>
          <p:cNvSpPr>
            <a:spLocks noChangeShapeType="1"/>
          </p:cNvSpPr>
          <p:nvPr/>
        </p:nvSpPr>
        <p:spPr bwMode="auto">
          <a:xfrm>
            <a:off x="3365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7" name="Line 123"/>
          <p:cNvSpPr>
            <a:spLocks noChangeShapeType="1"/>
          </p:cNvSpPr>
          <p:nvPr/>
        </p:nvSpPr>
        <p:spPr bwMode="auto">
          <a:xfrm>
            <a:off x="3552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8" name="Line 124"/>
          <p:cNvSpPr>
            <a:spLocks noChangeShapeType="1"/>
          </p:cNvSpPr>
          <p:nvPr/>
        </p:nvSpPr>
        <p:spPr bwMode="auto">
          <a:xfrm>
            <a:off x="37449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0" name="Line 126"/>
          <p:cNvSpPr>
            <a:spLocks noChangeShapeType="1"/>
          </p:cNvSpPr>
          <p:nvPr/>
        </p:nvSpPr>
        <p:spPr bwMode="auto">
          <a:xfrm>
            <a:off x="1838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1" name="Line 127"/>
          <p:cNvSpPr>
            <a:spLocks noChangeShapeType="1"/>
          </p:cNvSpPr>
          <p:nvPr/>
        </p:nvSpPr>
        <p:spPr bwMode="auto">
          <a:xfrm>
            <a:off x="1819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2" name="Line 128"/>
          <p:cNvSpPr>
            <a:spLocks noChangeShapeType="1"/>
          </p:cNvSpPr>
          <p:nvPr/>
        </p:nvSpPr>
        <p:spPr bwMode="auto">
          <a:xfrm>
            <a:off x="1819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3" name="Line 129"/>
          <p:cNvSpPr>
            <a:spLocks noChangeShapeType="1"/>
          </p:cNvSpPr>
          <p:nvPr/>
        </p:nvSpPr>
        <p:spPr bwMode="auto">
          <a:xfrm>
            <a:off x="1819275" y="350996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4" name="Line 130"/>
          <p:cNvSpPr>
            <a:spLocks noChangeShapeType="1"/>
          </p:cNvSpPr>
          <p:nvPr/>
        </p:nvSpPr>
        <p:spPr bwMode="auto">
          <a:xfrm>
            <a:off x="1819275" y="334803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5" name="Line 131"/>
          <p:cNvSpPr>
            <a:spLocks noChangeShapeType="1"/>
          </p:cNvSpPr>
          <p:nvPr/>
        </p:nvSpPr>
        <p:spPr bwMode="auto">
          <a:xfrm>
            <a:off x="1819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6" name="Line 132"/>
          <p:cNvSpPr>
            <a:spLocks noChangeShapeType="1"/>
          </p:cNvSpPr>
          <p:nvPr/>
        </p:nvSpPr>
        <p:spPr bwMode="auto">
          <a:xfrm>
            <a:off x="1819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7" name="Line 133"/>
          <p:cNvSpPr>
            <a:spLocks noChangeShapeType="1"/>
          </p:cNvSpPr>
          <p:nvPr/>
        </p:nvSpPr>
        <p:spPr bwMode="auto">
          <a:xfrm>
            <a:off x="1819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8" name="Line 134"/>
          <p:cNvSpPr>
            <a:spLocks noChangeShapeType="1"/>
          </p:cNvSpPr>
          <p:nvPr/>
        </p:nvSpPr>
        <p:spPr bwMode="auto">
          <a:xfrm>
            <a:off x="1819275" y="270986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9" name="Line 135"/>
          <p:cNvSpPr>
            <a:spLocks noChangeShapeType="1"/>
          </p:cNvSpPr>
          <p:nvPr/>
        </p:nvSpPr>
        <p:spPr bwMode="auto">
          <a:xfrm>
            <a:off x="1819275" y="254793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0" name="Line 136"/>
          <p:cNvSpPr>
            <a:spLocks noChangeShapeType="1"/>
          </p:cNvSpPr>
          <p:nvPr/>
        </p:nvSpPr>
        <p:spPr bwMode="auto">
          <a:xfrm>
            <a:off x="1819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1" name="Line 137"/>
          <p:cNvSpPr>
            <a:spLocks noChangeShapeType="1"/>
          </p:cNvSpPr>
          <p:nvPr/>
        </p:nvSpPr>
        <p:spPr bwMode="auto">
          <a:xfrm>
            <a:off x="1819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2" name="Line 138"/>
          <p:cNvSpPr>
            <a:spLocks noChangeShapeType="1"/>
          </p:cNvSpPr>
          <p:nvPr/>
        </p:nvSpPr>
        <p:spPr bwMode="auto">
          <a:xfrm>
            <a:off x="1838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3" name="Line 139"/>
          <p:cNvSpPr>
            <a:spLocks noChangeShapeType="1"/>
          </p:cNvSpPr>
          <p:nvPr/>
        </p:nvSpPr>
        <p:spPr bwMode="auto">
          <a:xfrm flipV="1">
            <a:off x="1838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4" name="Line 140"/>
          <p:cNvSpPr>
            <a:spLocks noChangeShapeType="1"/>
          </p:cNvSpPr>
          <p:nvPr/>
        </p:nvSpPr>
        <p:spPr bwMode="auto">
          <a:xfrm flipV="1">
            <a:off x="20304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5" name="Line 141"/>
          <p:cNvSpPr>
            <a:spLocks noChangeShapeType="1"/>
          </p:cNvSpPr>
          <p:nvPr/>
        </p:nvSpPr>
        <p:spPr bwMode="auto">
          <a:xfrm flipV="1">
            <a:off x="2216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6" name="Line 142"/>
          <p:cNvSpPr>
            <a:spLocks noChangeShapeType="1"/>
          </p:cNvSpPr>
          <p:nvPr/>
        </p:nvSpPr>
        <p:spPr bwMode="auto">
          <a:xfrm flipV="1">
            <a:off x="2409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7" name="Line 143"/>
          <p:cNvSpPr>
            <a:spLocks noChangeShapeType="1"/>
          </p:cNvSpPr>
          <p:nvPr/>
        </p:nvSpPr>
        <p:spPr bwMode="auto">
          <a:xfrm flipV="1">
            <a:off x="26019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8" name="Line 144"/>
          <p:cNvSpPr>
            <a:spLocks noChangeShapeType="1"/>
          </p:cNvSpPr>
          <p:nvPr/>
        </p:nvSpPr>
        <p:spPr bwMode="auto">
          <a:xfrm flipV="1">
            <a:off x="2794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9" name="Line 145"/>
          <p:cNvSpPr>
            <a:spLocks noChangeShapeType="1"/>
          </p:cNvSpPr>
          <p:nvPr/>
        </p:nvSpPr>
        <p:spPr bwMode="auto">
          <a:xfrm flipV="1">
            <a:off x="2981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0" name="Line 146"/>
          <p:cNvSpPr>
            <a:spLocks noChangeShapeType="1"/>
          </p:cNvSpPr>
          <p:nvPr/>
        </p:nvSpPr>
        <p:spPr bwMode="auto">
          <a:xfrm flipV="1">
            <a:off x="31734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1" name="Line 147"/>
          <p:cNvSpPr>
            <a:spLocks noChangeShapeType="1"/>
          </p:cNvSpPr>
          <p:nvPr/>
        </p:nvSpPr>
        <p:spPr bwMode="auto">
          <a:xfrm flipV="1">
            <a:off x="3365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2" name="Line 148"/>
          <p:cNvSpPr>
            <a:spLocks noChangeShapeType="1"/>
          </p:cNvSpPr>
          <p:nvPr/>
        </p:nvSpPr>
        <p:spPr bwMode="auto">
          <a:xfrm flipV="1">
            <a:off x="3552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3" name="Line 149"/>
          <p:cNvSpPr>
            <a:spLocks noChangeShapeType="1"/>
          </p:cNvSpPr>
          <p:nvPr/>
        </p:nvSpPr>
        <p:spPr bwMode="auto">
          <a:xfrm flipV="1">
            <a:off x="37449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4" name="Freeform 150"/>
          <p:cNvSpPr>
            <a:spLocks/>
          </p:cNvSpPr>
          <p:nvPr/>
        </p:nvSpPr>
        <p:spPr bwMode="auto">
          <a:xfrm>
            <a:off x="2363789" y="2824163"/>
            <a:ext cx="90487" cy="93662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15" name="Freeform 151"/>
          <p:cNvSpPr>
            <a:spLocks/>
          </p:cNvSpPr>
          <p:nvPr/>
        </p:nvSpPr>
        <p:spPr bwMode="auto">
          <a:xfrm>
            <a:off x="3128963" y="3302001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16" name="Freeform 152"/>
          <p:cNvSpPr>
            <a:spLocks/>
          </p:cNvSpPr>
          <p:nvPr/>
        </p:nvSpPr>
        <p:spPr bwMode="auto">
          <a:xfrm>
            <a:off x="2557463" y="2662238"/>
            <a:ext cx="88900" cy="93662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30 h 59"/>
              <a:gd name="T4" fmla="*/ 28 w 56"/>
              <a:gd name="T5" fmla="*/ 59 h 59"/>
              <a:gd name="T6" fmla="*/ 0 w 56"/>
              <a:gd name="T7" fmla="*/ 30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17" name="Freeform 153"/>
          <p:cNvSpPr>
            <a:spLocks/>
          </p:cNvSpPr>
          <p:nvPr/>
        </p:nvSpPr>
        <p:spPr bwMode="auto">
          <a:xfrm>
            <a:off x="2363789" y="2501901"/>
            <a:ext cx="90487" cy="93663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18" name="Freeform 154"/>
          <p:cNvSpPr>
            <a:spLocks/>
          </p:cNvSpPr>
          <p:nvPr/>
        </p:nvSpPr>
        <p:spPr bwMode="auto">
          <a:xfrm>
            <a:off x="33210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19" name="Freeform 155"/>
          <p:cNvSpPr>
            <a:spLocks/>
          </p:cNvSpPr>
          <p:nvPr/>
        </p:nvSpPr>
        <p:spPr bwMode="auto">
          <a:xfrm>
            <a:off x="2557463" y="29845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20" name="Freeform 156"/>
          <p:cNvSpPr>
            <a:spLocks/>
          </p:cNvSpPr>
          <p:nvPr/>
        </p:nvSpPr>
        <p:spPr bwMode="auto">
          <a:xfrm>
            <a:off x="2749550" y="3624263"/>
            <a:ext cx="90488" cy="93662"/>
          </a:xfrm>
          <a:custGeom>
            <a:avLst/>
            <a:gdLst>
              <a:gd name="T0" fmla="*/ 28 w 57"/>
              <a:gd name="T1" fmla="*/ 0 h 59"/>
              <a:gd name="T2" fmla="*/ 57 w 57"/>
              <a:gd name="T3" fmla="*/ 29 h 59"/>
              <a:gd name="T4" fmla="*/ 28 w 57"/>
              <a:gd name="T5" fmla="*/ 59 h 59"/>
              <a:gd name="T6" fmla="*/ 0 w 57"/>
              <a:gd name="T7" fmla="*/ 29 h 59"/>
              <a:gd name="T8" fmla="*/ 28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21" name="Freeform 157"/>
          <p:cNvSpPr>
            <a:spLocks/>
          </p:cNvSpPr>
          <p:nvPr/>
        </p:nvSpPr>
        <p:spPr bwMode="auto">
          <a:xfrm>
            <a:off x="27495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22" name="Rectangle 158"/>
          <p:cNvSpPr>
            <a:spLocks noChangeArrowheads="1"/>
          </p:cNvSpPr>
          <p:nvPr/>
        </p:nvSpPr>
        <p:spPr bwMode="auto">
          <a:xfrm>
            <a:off x="1747838" y="378460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0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23" name="Rectangle 159"/>
          <p:cNvSpPr>
            <a:spLocks noChangeArrowheads="1"/>
          </p:cNvSpPr>
          <p:nvPr/>
        </p:nvSpPr>
        <p:spPr bwMode="auto">
          <a:xfrm>
            <a:off x="1747838" y="3624264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1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24" name="Rectangle 160"/>
          <p:cNvSpPr>
            <a:spLocks noChangeArrowheads="1"/>
          </p:cNvSpPr>
          <p:nvPr/>
        </p:nvSpPr>
        <p:spPr bwMode="auto">
          <a:xfrm>
            <a:off x="1747838" y="3462339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2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25" name="Rectangle 161"/>
          <p:cNvSpPr>
            <a:spLocks noChangeArrowheads="1"/>
          </p:cNvSpPr>
          <p:nvPr/>
        </p:nvSpPr>
        <p:spPr bwMode="auto">
          <a:xfrm>
            <a:off x="1747838" y="330200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3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1747838" y="3140076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4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1747838" y="29781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5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1747838" y="2824164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6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1747838" y="2662239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7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747838" y="250190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8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1747838" y="2339976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9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709738" y="2178051"/>
            <a:ext cx="7694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10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3" name="Rectangle 169"/>
          <p:cNvSpPr>
            <a:spLocks noChangeArrowheads="1"/>
          </p:cNvSpPr>
          <p:nvPr/>
        </p:nvSpPr>
        <p:spPr bwMode="auto">
          <a:xfrm>
            <a:off x="1819275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0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4" name="Rectangle 170"/>
          <p:cNvSpPr>
            <a:spLocks noChangeArrowheads="1"/>
          </p:cNvSpPr>
          <p:nvPr/>
        </p:nvSpPr>
        <p:spPr bwMode="auto">
          <a:xfrm>
            <a:off x="2011363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1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5" name="Rectangle 171"/>
          <p:cNvSpPr>
            <a:spLocks noChangeArrowheads="1"/>
          </p:cNvSpPr>
          <p:nvPr/>
        </p:nvSpPr>
        <p:spPr bwMode="auto">
          <a:xfrm>
            <a:off x="2197100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2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6" name="Rectangle 172"/>
          <p:cNvSpPr>
            <a:spLocks noChangeArrowheads="1"/>
          </p:cNvSpPr>
          <p:nvPr/>
        </p:nvSpPr>
        <p:spPr bwMode="auto">
          <a:xfrm>
            <a:off x="2390775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3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7" name="Rectangle 173"/>
          <p:cNvSpPr>
            <a:spLocks noChangeArrowheads="1"/>
          </p:cNvSpPr>
          <p:nvPr/>
        </p:nvSpPr>
        <p:spPr bwMode="auto">
          <a:xfrm>
            <a:off x="2582863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4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8" name="Rectangle 174"/>
          <p:cNvSpPr>
            <a:spLocks noChangeArrowheads="1"/>
          </p:cNvSpPr>
          <p:nvPr/>
        </p:nvSpPr>
        <p:spPr bwMode="auto">
          <a:xfrm>
            <a:off x="2774950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5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39" name="Rectangle 175"/>
          <p:cNvSpPr>
            <a:spLocks noChangeArrowheads="1"/>
          </p:cNvSpPr>
          <p:nvPr/>
        </p:nvSpPr>
        <p:spPr bwMode="auto">
          <a:xfrm>
            <a:off x="2962275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6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154363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7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346450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8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3533775" y="389255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9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706813" y="3892551"/>
            <a:ext cx="7694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charset="-127"/>
              </a:rPr>
              <a:t>10</a:t>
            </a:r>
            <a:endParaRPr lang="ko-KR" altLang="en-US" sz="2400">
              <a:latin typeface="Tahoma" charset="0"/>
              <a:ea typeface="굴림" charset="-127"/>
            </a:endParaRP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625600" y="2084389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5" name="Text Box 181"/>
          <p:cNvSpPr txBox="1">
            <a:spLocks noChangeArrowheads="1"/>
          </p:cNvSpPr>
          <p:nvPr/>
        </p:nvSpPr>
        <p:spPr bwMode="auto">
          <a:xfrm>
            <a:off x="1752600" y="4572001"/>
            <a:ext cx="1905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charset="0"/>
                <a:ea typeface="굴림" charset="-127"/>
              </a:rPr>
              <a:t>K=2</a:t>
            </a: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Tahoma" charset="0"/>
                <a:ea typeface="굴림" charset="-127"/>
              </a:rPr>
              <a:t>Arbitrarily choose K object as initial cluster center</a:t>
            </a:r>
          </a:p>
        </p:txBody>
      </p:sp>
      <p:sp>
        <p:nvSpPr>
          <p:cNvPr id="37046" name="Line 182"/>
          <p:cNvSpPr>
            <a:spLocks noChangeShapeType="1"/>
          </p:cNvSpPr>
          <p:nvPr/>
        </p:nvSpPr>
        <p:spPr bwMode="auto">
          <a:xfrm flipV="1">
            <a:off x="2590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3962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48" name="Text Box 184"/>
          <p:cNvSpPr txBox="1">
            <a:spLocks noChangeArrowheads="1"/>
          </p:cNvSpPr>
          <p:nvPr/>
        </p:nvSpPr>
        <p:spPr bwMode="auto">
          <a:xfrm>
            <a:off x="3886200" y="3124201"/>
            <a:ext cx="83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charset="0"/>
                <a:ea typeface="굴림" charset="-127"/>
              </a:rPr>
              <a:t>Assign each objects to most similar center</a:t>
            </a:r>
          </a:p>
        </p:txBody>
      </p:sp>
      <p:sp>
        <p:nvSpPr>
          <p:cNvPr id="37049" name="Text Box 185"/>
          <p:cNvSpPr txBox="1">
            <a:spLocks noChangeArrowheads="1"/>
          </p:cNvSpPr>
          <p:nvPr/>
        </p:nvSpPr>
        <p:spPr bwMode="auto">
          <a:xfrm>
            <a:off x="7162800" y="3048001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charset="0"/>
                <a:ea typeface="굴림" charset="-127"/>
              </a:rPr>
              <a:t>Update the cluster means</a:t>
            </a:r>
          </a:p>
        </p:txBody>
      </p:sp>
      <p:sp>
        <p:nvSpPr>
          <p:cNvPr id="37050" name="Freeform 186"/>
          <p:cNvSpPr>
            <a:spLocks/>
          </p:cNvSpPr>
          <p:nvPr/>
        </p:nvSpPr>
        <p:spPr bwMode="auto">
          <a:xfrm>
            <a:off x="2362200" y="31369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51" name="Freeform 187"/>
          <p:cNvSpPr>
            <a:spLocks/>
          </p:cNvSpPr>
          <p:nvPr/>
        </p:nvSpPr>
        <p:spPr bwMode="auto">
          <a:xfrm>
            <a:off x="3124200" y="2971801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52" name="Oval 188"/>
          <p:cNvSpPr>
            <a:spLocks noChangeArrowheads="1"/>
          </p:cNvSpPr>
          <p:nvPr/>
        </p:nvSpPr>
        <p:spPr bwMode="auto">
          <a:xfrm>
            <a:off x="1981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53" name="Oval 189"/>
          <p:cNvSpPr>
            <a:spLocks noChangeArrowheads="1"/>
          </p:cNvSpPr>
          <p:nvPr/>
        </p:nvSpPr>
        <p:spPr bwMode="auto">
          <a:xfrm>
            <a:off x="3497264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54" name="Text Box 190"/>
          <p:cNvSpPr txBox="1">
            <a:spLocks noChangeArrowheads="1"/>
          </p:cNvSpPr>
          <p:nvPr/>
        </p:nvSpPr>
        <p:spPr bwMode="auto">
          <a:xfrm>
            <a:off x="7162800" y="5334001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charset="0"/>
                <a:ea typeface="굴림" charset="-127"/>
              </a:rPr>
              <a:t>Update the cluster means</a:t>
            </a:r>
          </a:p>
        </p:txBody>
      </p:sp>
      <p:sp>
        <p:nvSpPr>
          <p:cNvPr id="37055" name="Text Box 191"/>
          <p:cNvSpPr txBox="1">
            <a:spLocks noChangeArrowheads="1"/>
          </p:cNvSpPr>
          <p:nvPr/>
        </p:nvSpPr>
        <p:spPr bwMode="auto">
          <a:xfrm>
            <a:off x="9372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charset="0"/>
                <a:ea typeface="굴림" charset="-127"/>
              </a:rPr>
              <a:t>reassign</a:t>
            </a:r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 flipV="1">
            <a:off x="5791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57" name="Text Box 193"/>
          <p:cNvSpPr txBox="1">
            <a:spLocks noChangeArrowheads="1"/>
          </p:cNvSpPr>
          <p:nvPr/>
        </p:nvSpPr>
        <p:spPr bwMode="auto">
          <a:xfrm>
            <a:off x="5943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charset="0"/>
                <a:ea typeface="굴림" charset="-127"/>
              </a:rPr>
              <a:t>reassign</a:t>
            </a:r>
          </a:p>
        </p:txBody>
      </p:sp>
    </p:spTree>
    <p:extLst>
      <p:ext uri="{BB962C8B-B14F-4D97-AF65-F5344CB8AC3E}">
        <p14:creationId xmlns:p14="http://schemas.microsoft.com/office/powerpoint/2010/main" val="56227327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379413"/>
            <a:ext cx="7854950" cy="8302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Comments on the </a:t>
            </a:r>
            <a:r>
              <a:rPr lang="en-US" altLang="en-US" sz="4000" i="1"/>
              <a:t>K-Means</a:t>
            </a:r>
            <a:r>
              <a:rPr lang="en-US" altLang="en-US" sz="4000"/>
              <a:t> Method</a:t>
            </a:r>
            <a:endParaRPr lang="en-US" altLang="en-US" sz="3200" b="1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534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u="sng"/>
              <a:t>Strength:</a:t>
            </a:r>
            <a:r>
              <a:rPr lang="en-US" altLang="en-US" sz="2400"/>
              <a:t> </a:t>
            </a:r>
            <a:r>
              <a:rPr lang="en-US" altLang="en-US" sz="2400" i="1"/>
              <a:t>Relatively efficient</a:t>
            </a:r>
            <a:r>
              <a:rPr lang="en-US" altLang="en-US" sz="2400"/>
              <a:t>: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tkn</a:t>
            </a:r>
            <a:r>
              <a:rPr lang="en-US" altLang="en-US" sz="2400"/>
              <a:t>), where </a:t>
            </a:r>
            <a:r>
              <a:rPr lang="en-US" altLang="en-US" sz="2400" i="1"/>
              <a:t>n</a:t>
            </a:r>
            <a:r>
              <a:rPr lang="en-US" altLang="en-US" sz="2400"/>
              <a:t> is # objects, </a:t>
            </a:r>
            <a:r>
              <a:rPr lang="en-US" altLang="en-US" sz="2400" i="1"/>
              <a:t>k</a:t>
            </a:r>
            <a:r>
              <a:rPr lang="en-US" altLang="en-US" sz="2400"/>
              <a:t> is # clusters, and </a:t>
            </a:r>
            <a:r>
              <a:rPr lang="en-US" altLang="en-US" sz="2400" i="1"/>
              <a:t>t  </a:t>
            </a:r>
            <a:r>
              <a:rPr lang="en-US" altLang="en-US" sz="2400"/>
              <a:t>is # iterations. Normally, </a:t>
            </a:r>
            <a:r>
              <a:rPr lang="en-US" altLang="en-US" sz="2400" i="1"/>
              <a:t>k</a:t>
            </a:r>
            <a:r>
              <a:rPr lang="en-US" altLang="en-US" sz="2400"/>
              <a:t>, </a:t>
            </a:r>
            <a:r>
              <a:rPr lang="en-US" altLang="en-US" sz="2400" i="1"/>
              <a:t>t</a:t>
            </a:r>
            <a:r>
              <a:rPr lang="en-US" altLang="en-US" sz="2400"/>
              <a:t> &lt;&lt; </a:t>
            </a:r>
            <a:r>
              <a:rPr lang="en-US" altLang="en-US" sz="2400" i="1"/>
              <a:t>n</a:t>
            </a:r>
            <a:r>
              <a:rPr lang="en-US" altLang="en-US" sz="240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2000">
                <a:ea typeface="굴림" charset="-127"/>
              </a:rPr>
              <a:t>Comparing: PAM: O(k(n-k)</a:t>
            </a:r>
            <a:r>
              <a:rPr lang="en-US" altLang="ko-KR" sz="2000" baseline="30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), CLARA: O(ks</a:t>
            </a:r>
            <a:r>
              <a:rPr lang="en-US" altLang="ko-KR" sz="2000" baseline="30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+ k(n-k))</a:t>
            </a:r>
            <a:endParaRPr lang="en-US" altLang="en-US" sz="1800"/>
          </a:p>
          <a:p>
            <a:pPr>
              <a:lnSpc>
                <a:spcPct val="120000"/>
              </a:lnSpc>
            </a:pPr>
            <a:r>
              <a:rPr lang="en-US" altLang="en-US" sz="2400" u="sng"/>
              <a:t>Comment:</a:t>
            </a:r>
            <a:r>
              <a:rPr lang="en-US" altLang="en-US" sz="2400"/>
              <a:t> Often terminates at a </a:t>
            </a:r>
            <a:r>
              <a:rPr lang="en-US" altLang="en-US" sz="2400" i="1"/>
              <a:t>local optimum</a:t>
            </a:r>
            <a:r>
              <a:rPr lang="en-US" altLang="en-US" sz="2400"/>
              <a:t>. The </a:t>
            </a:r>
            <a:r>
              <a:rPr lang="en-US" altLang="en-US" sz="2400" i="1"/>
              <a:t>global optimum</a:t>
            </a:r>
            <a:r>
              <a:rPr lang="en-US" altLang="en-US" sz="2400"/>
              <a:t> may be found using techniques such as: </a:t>
            </a:r>
            <a:r>
              <a:rPr lang="en-US" altLang="en-US" sz="2400" i="1"/>
              <a:t>deterministic annealing</a:t>
            </a:r>
            <a:r>
              <a:rPr lang="en-US" altLang="en-US" sz="2400"/>
              <a:t> and </a:t>
            </a:r>
            <a:r>
              <a:rPr lang="en-US" altLang="en-US" sz="2400" i="1"/>
              <a:t>genetic algorithms</a:t>
            </a:r>
            <a:endParaRPr lang="en-US" altLang="en-US" sz="2400"/>
          </a:p>
          <a:p>
            <a:pPr>
              <a:lnSpc>
                <a:spcPct val="120000"/>
              </a:lnSpc>
            </a:pPr>
            <a:r>
              <a:rPr lang="en-US" altLang="en-US" sz="2400" u="sng"/>
              <a:t>Weakness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 sz="2000"/>
              <a:t>Applicable only when </a:t>
            </a:r>
            <a:r>
              <a:rPr lang="en-US" altLang="en-US" sz="2000" i="1"/>
              <a:t>mean</a:t>
            </a:r>
            <a:r>
              <a:rPr lang="en-US" altLang="en-US" sz="2000"/>
              <a:t> is defined, then what about categorical data?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Need to specify </a:t>
            </a:r>
            <a:r>
              <a:rPr lang="en-US" altLang="en-US" sz="2000" i="1"/>
              <a:t>k, </a:t>
            </a:r>
            <a:r>
              <a:rPr lang="en-US" altLang="en-US" sz="2000"/>
              <a:t>the </a:t>
            </a:r>
            <a:r>
              <a:rPr lang="en-US" altLang="en-US" sz="2000" i="1"/>
              <a:t>number</a:t>
            </a:r>
            <a:r>
              <a:rPr lang="en-US" altLang="en-US" sz="2000"/>
              <a:t> of clusters, in advance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Unable to handle noisy data and </a:t>
            </a:r>
            <a:r>
              <a:rPr lang="en-US" altLang="en-US" sz="2000" i="1"/>
              <a:t>outliers</a:t>
            </a:r>
            <a:endParaRPr lang="en-US" altLang="en-US" sz="2000"/>
          </a:p>
          <a:p>
            <a:pPr lvl="1">
              <a:lnSpc>
                <a:spcPct val="120000"/>
              </a:lnSpc>
            </a:pPr>
            <a:r>
              <a:rPr lang="en-US" altLang="en-US" sz="2000"/>
              <a:t>Not suitable to discover clusters with </a:t>
            </a:r>
            <a:r>
              <a:rPr lang="en-US" altLang="en-US" sz="2000" i="1"/>
              <a:t>non-convex shapes</a:t>
            </a:r>
          </a:p>
        </p:txBody>
      </p:sp>
    </p:spTree>
    <p:extLst>
      <p:ext uri="{BB962C8B-B14F-4D97-AF65-F5344CB8AC3E}">
        <p14:creationId xmlns:p14="http://schemas.microsoft.com/office/powerpoint/2010/main" val="119885251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379413"/>
            <a:ext cx="7931150" cy="9334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Variations of the </a:t>
            </a:r>
            <a:r>
              <a:rPr lang="en-US" altLang="en-US" sz="4000" i="1"/>
              <a:t>K-Means</a:t>
            </a:r>
            <a:r>
              <a:rPr lang="en-US" altLang="en-US" sz="4000"/>
              <a:t> Method</a:t>
            </a:r>
            <a:endParaRPr lang="en-US" altLang="en-US" sz="3200" b="1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8534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en-US" sz="2400"/>
              <a:t>A few variants of the </a:t>
            </a:r>
            <a:r>
              <a:rPr lang="en-US" altLang="en-US" sz="2400" i="1"/>
              <a:t>k-means</a:t>
            </a:r>
            <a:r>
              <a:rPr lang="en-US" altLang="en-US" sz="2400"/>
              <a:t> which differ in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Selection of the initial </a:t>
            </a:r>
            <a:r>
              <a:rPr lang="en-US" altLang="en-US" sz="2000" i="1"/>
              <a:t>k</a:t>
            </a:r>
            <a:r>
              <a:rPr lang="en-US" altLang="en-US" sz="2000"/>
              <a:t> means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Dissimilarity calculations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Strategies to calculate cluster means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Handling categorical data: </a:t>
            </a:r>
            <a:r>
              <a:rPr lang="en-US" altLang="en-US" sz="2400" i="1"/>
              <a:t>k-modes</a:t>
            </a:r>
            <a:r>
              <a:rPr lang="en-US" altLang="en-US" sz="2400"/>
              <a:t> (Huang’98)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Replacing means of clusters with </a:t>
            </a:r>
            <a:r>
              <a:rPr lang="en-US" altLang="en-US" sz="2000" u="sng"/>
              <a:t>modes</a:t>
            </a:r>
            <a:endParaRPr lang="en-US" altLang="en-US" sz="2000"/>
          </a:p>
          <a:p>
            <a:pPr lvl="1">
              <a:lnSpc>
                <a:spcPct val="150000"/>
              </a:lnSpc>
            </a:pPr>
            <a:r>
              <a:rPr lang="en-US" altLang="en-US" sz="2000"/>
              <a:t>Using new dissimilarity measures to deal with categorical objects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Using a </a:t>
            </a:r>
            <a:r>
              <a:rPr lang="en-US" altLang="en-US" sz="2000" u="sng"/>
              <a:t>frequency</a:t>
            </a:r>
            <a:r>
              <a:rPr lang="en-US" altLang="en-US" sz="2000"/>
              <a:t>-based method to update modes of clusters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 mixture of categorical and numerical data: </a:t>
            </a:r>
            <a:r>
              <a:rPr lang="en-US" altLang="en-US" sz="2000" i="1"/>
              <a:t>k-prototype</a:t>
            </a:r>
            <a:r>
              <a:rPr lang="en-US" altLang="en-US" sz="200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2257622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599" y="304800"/>
            <a:ext cx="10074639" cy="6096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charset="-127"/>
              </a:rPr>
              <a:t>What Is the Problem of the K-Means Method?</a:t>
            </a:r>
            <a:endParaRPr lang="en-US" altLang="en-US" sz="4000" dirty="0">
              <a:ea typeface="굴림" charset="-127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499016" y="1236688"/>
            <a:ext cx="9968459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ea typeface="굴림" charset="-127"/>
              </a:rPr>
              <a:t>The k-means algorithm is sensitive to outliers !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ea typeface="굴림" charset="-127"/>
              </a:rPr>
              <a:t>Since an object with an extremely large value may substantially distort the distribution of the data.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굴림" charset="-127"/>
              </a:rPr>
              <a:t>K-Medoids:  Instead of taking the </a:t>
            </a:r>
            <a:r>
              <a:rPr lang="en-US" altLang="ko-KR" sz="2400" b="1" dirty="0">
                <a:ea typeface="굴림" charset="-127"/>
              </a:rPr>
              <a:t>mean</a:t>
            </a:r>
            <a:r>
              <a:rPr lang="en-US" altLang="ko-KR" sz="2400" dirty="0">
                <a:ea typeface="굴림" charset="-127"/>
              </a:rPr>
              <a:t> value of the object in a cluster as a reference point, </a:t>
            </a:r>
            <a:r>
              <a:rPr lang="en-US" altLang="ko-KR" sz="2400" b="1" dirty="0">
                <a:ea typeface="굴림" charset="-127"/>
              </a:rPr>
              <a:t>medoids</a:t>
            </a:r>
            <a:r>
              <a:rPr lang="en-US" altLang="ko-KR" sz="2400" dirty="0">
                <a:ea typeface="굴림" charset="-127"/>
              </a:rPr>
              <a:t> can be used, which is the </a:t>
            </a:r>
            <a:r>
              <a:rPr lang="en-US" altLang="ko-KR" sz="2400" b="1" dirty="0">
                <a:ea typeface="굴림" charset="-127"/>
              </a:rPr>
              <a:t>most centrally located</a:t>
            </a:r>
            <a:r>
              <a:rPr lang="en-US" altLang="ko-KR" sz="2400" dirty="0">
                <a:ea typeface="굴림" charset="-127"/>
              </a:rPr>
              <a:t> object in a cluster. 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581400" y="4724400"/>
            <a:ext cx="5257800" cy="1765300"/>
            <a:chOff x="1344" y="3072"/>
            <a:chExt cx="3312" cy="1112"/>
          </a:xfrm>
        </p:grpSpPr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45062" name="Rectangle 6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3" name="Rectangle 7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4" name="Line 8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6" name="Line 10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7" name="Line 11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1" name="Line 15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2" name="Line 16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3" name="Line 17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4" name="Line 18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5" name="Line 19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6" name="Line 20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7" name="Line 21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8" name="Line 22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9" name="Line 23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0" name="Line 24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1" name="Line 25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Line 26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3" name="Line 27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4" name="Rectangle 28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5" name="Line 29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7" name="Line 31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8" name="Line 32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9" name="Line 33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0" name="Line 34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Line 35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2" name="Line 36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3" name="Line 37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4" name="Line 38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Line 41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Line 42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Line 43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Line 44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1" name="Line 45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2" name="Line 46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3" name="Line 47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4" name="Line 48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Line 49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6" name="Line 50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7" name="Line 51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8" name="Line 52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Freeform 53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0" name="Freeform 54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1" name="Freeform 55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2" name="Freeform 56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3" name="Freeform 57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4" name="Freeform 58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5" name="Freeform 59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6" name="Freeform 60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7" name="Freeform 61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8" name="Freeform 62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9" name="Rectangle 63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0" name="Rectangle 64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1" name="Rectangle 65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2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2" name="Rectangle 66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3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3" name="Rectangle 67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4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4" name="Rectangle 68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5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5" name="Rectangle 69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6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6" name="Rectangle 70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7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7" name="Rectangle 71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8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8" name="Rectangle 72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9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29" name="Rectangle 73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54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0" name="Rectangle 74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1" name="Rectangle 75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2" name="Rectangle 76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2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3" name="Rectangle 77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3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4" name="Rectangle 78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4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5" name="Rectangle 79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5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6" name="Rectangle 80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6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7" name="Rectangle 81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7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8" name="Rectangle 82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8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39" name="Rectangle 83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9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40" name="Rectangle 84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54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141" name="Rectangle 85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42" name="Group 86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45143" name="Rectangle 87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4" name="Rectangle 88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5" name="Line 89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6" name="Line 90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7" name="Line 91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8" name="Line 92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9" name="Line 93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0" name="Line 94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1" name="Line 95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2" name="Line 96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3" name="Line 97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4" name="Line 98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5" name="Line 99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6" name="Line 100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7" name="Line 101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8" name="Line 102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" name="Line 103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" name="Line 104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1" name="Line 105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2" name="Line 106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3" name="Line 107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4" name="Line 108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5" name="Rectangle 109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6" name="Line 110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7" name="Line 111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8" name="Line 112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9" name="Line 113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0" name="Line 114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1" name="Line 115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2" name="Line 116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3" name="Line 117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4" name="Line 118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5" name="Line 119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6" name="Line 120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7" name="Line 121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8" name="Line 122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9" name="Line 123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0" name="Line 124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1" name="Line 125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2" name="Line 126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3" name="Line 127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4" name="Line 128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5" name="Line 129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6" name="Line 130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7" name="Line 131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8" name="Line 132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9" name="Line 133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0" name="Freeform 134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1" name="Freeform 135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2" name="Freeform 136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3" name="Freeform 137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4" name="Freeform 138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5" name="Freeform 139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6" name="Freeform 140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7" name="Freeform 141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8" name="Freeform 142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9" name="Freeform 143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0" name="Rectangle 144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1" name="Rectangle 145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2" name="Rectangle 146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2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3" name="Rectangle 147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3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4" name="Rectangle 148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4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5" name="Rectangle 149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5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6" name="Rectangle 150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6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7" name="Rectangle 151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7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8" name="Rectangle 152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8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09" name="Rectangle 153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9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0" name="Rectangle 154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54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1" name="Rectangle 155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2" name="Rectangle 156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3" name="Rectangle 157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2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4" name="Rectangle 158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3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5" name="Rectangle 159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4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6" name="Rectangle 160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5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7" name="Rectangle 161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6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8" name="Rectangle 162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7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19" name="Rectangle 163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8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20" name="Rectangle 164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27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9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21" name="Rectangle 165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54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charset="-127"/>
                  </a:rPr>
                  <a:t>10</a:t>
                </a:r>
                <a:endParaRPr lang="ko-KR" altLang="en-US" sz="2400">
                  <a:latin typeface="Tahoma" charset="0"/>
                  <a:ea typeface="굴림" charset="-127"/>
                </a:endParaRPr>
              </a:p>
            </p:txBody>
          </p:sp>
          <p:sp>
            <p:nvSpPr>
              <p:cNvPr id="45222" name="Rectangle 166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3" name="Freeform 167"/>
              <p:cNvSpPr>
                <a:spLocks/>
              </p:cNvSpPr>
              <p:nvPr/>
            </p:nvSpPr>
            <p:spPr bwMode="auto">
              <a:xfrm>
                <a:off x="4050" y="2837"/>
                <a:ext cx="130" cy="253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224" name="Freeform 168"/>
              <p:cNvSpPr>
                <a:spLocks/>
              </p:cNvSpPr>
              <p:nvPr/>
            </p:nvSpPr>
            <p:spPr bwMode="auto">
              <a:xfrm>
                <a:off x="4501" y="3090"/>
                <a:ext cx="130" cy="253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225" name="AutoShape 169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6" name="AutoShape 170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227" name="Line 171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1379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Output a single partition of the data into clusters</a:t>
            </a:r>
          </a:p>
          <a:p>
            <a:r>
              <a:rPr lang="en-US" altLang="en-US" sz="2800" dirty="0"/>
              <a:t>Good for large data sets</a:t>
            </a:r>
          </a:p>
          <a:p>
            <a:r>
              <a:rPr lang="en-US" altLang="en-US" sz="2800" dirty="0"/>
              <a:t>Determining the number of clusters is a major challenge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947-B036-AF46-A51B-C6A618C11B4A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157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6" y="482601"/>
            <a:ext cx="7707313" cy="830263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zh-CN">
                <a:ea typeface="SimSun" charset="-122"/>
              </a:rPr>
              <a:t>Hierarchical Clustering</a:t>
            </a:r>
            <a:endParaRPr lang="en-US" altLang="zh-CN" sz="5400">
              <a:ea typeface="SimSun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42305" y="1572419"/>
            <a:ext cx="9809983" cy="43227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SimSun" charset="-122"/>
              </a:rPr>
              <a:t>Use distance matrix as clustering criteria.  This method does not require the number of clusters </a:t>
            </a:r>
            <a:r>
              <a:rPr lang="en-US" altLang="zh-CN" sz="2800" b="1" i="1" dirty="0">
                <a:ea typeface="SimSun" charset="-122"/>
              </a:rPr>
              <a:t>k</a:t>
            </a:r>
            <a:r>
              <a:rPr lang="en-US" altLang="zh-CN" sz="2800" dirty="0">
                <a:ea typeface="SimSun" charset="-122"/>
              </a:rPr>
              <a:t> as an input, but needs a termination condition 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2514600" y="2971801"/>
            <a:ext cx="6965950" cy="3649663"/>
            <a:chOff x="1200" y="1776"/>
            <a:chExt cx="4388" cy="2299"/>
          </a:xfrm>
        </p:grpSpPr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3255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6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charset="0"/>
                    <a:ea typeface="SimSun" charset="-122"/>
                  </a:rPr>
                  <a:t>Step 0</a:t>
                </a:r>
                <a:endParaRPr lang="en-US" altLang="zh-CN" sz="2400">
                  <a:latin typeface="Times New Roman" charset="0"/>
                  <a:ea typeface="SimSun" charset="-122"/>
                </a:endParaRPr>
              </a:p>
            </p:txBody>
          </p:sp>
        </p:grpSp>
        <p:grpSp>
          <p:nvGrpSpPr>
            <p:cNvPr id="53257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charset="0"/>
                    <a:ea typeface="SimSun" charset="-122"/>
                  </a:rPr>
                  <a:t>Step 1</a:t>
                </a:r>
                <a:endParaRPr lang="en-US" altLang="zh-CN" sz="2400">
                  <a:latin typeface="Times New Roman" charset="0"/>
                  <a:ea typeface="SimSun" charset="-122"/>
                </a:endParaRPr>
              </a:p>
            </p:txBody>
          </p:sp>
        </p:grpSp>
        <p:grpSp>
          <p:nvGrpSpPr>
            <p:cNvPr id="53260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2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charset="0"/>
                    <a:ea typeface="SimSun" charset="-122"/>
                  </a:rPr>
                  <a:t>Step 2</a:t>
                </a:r>
                <a:endParaRPr lang="en-US" altLang="zh-CN" sz="2400">
                  <a:latin typeface="Times New Roman" charset="0"/>
                  <a:ea typeface="SimSun" charset="-122"/>
                </a:endParaRPr>
              </a:p>
            </p:txBody>
          </p:sp>
        </p:grpSp>
        <p:grpSp>
          <p:nvGrpSpPr>
            <p:cNvPr id="53263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326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charset="0"/>
                    <a:ea typeface="SimSun" charset="-122"/>
                  </a:rPr>
                  <a:t>Step 3</a:t>
                </a:r>
                <a:endParaRPr lang="en-US" altLang="zh-CN" sz="2400">
                  <a:latin typeface="Times New Roman" charset="0"/>
                  <a:ea typeface="SimSun" charset="-122"/>
                </a:endParaRPr>
              </a:p>
            </p:txBody>
          </p:sp>
        </p:grpSp>
        <p:grpSp>
          <p:nvGrpSpPr>
            <p:cNvPr id="53266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3267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8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charset="0"/>
                    <a:ea typeface="SimSun" charset="-122"/>
                  </a:rPr>
                  <a:t>Step 4</a:t>
                </a:r>
                <a:endParaRPr lang="en-US" altLang="zh-CN" sz="2400">
                  <a:latin typeface="Times New Roman" charset="0"/>
                  <a:ea typeface="SimSun" charset="-122"/>
                </a:endParaRPr>
              </a:p>
            </p:txBody>
          </p:sp>
        </p:grp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b</a:t>
              </a:r>
            </a:p>
          </p:txBody>
        </p:sp>
        <p:sp>
          <p:nvSpPr>
            <p:cNvPr id="53270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d</a:t>
              </a:r>
            </a:p>
          </p:txBody>
        </p:sp>
        <p:sp>
          <p:nvSpPr>
            <p:cNvPr id="53271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c</a:t>
              </a:r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e</a:t>
              </a:r>
            </a:p>
          </p:txBody>
        </p: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a</a:t>
              </a:r>
            </a:p>
          </p:txBody>
        </p:sp>
        <p:sp>
          <p:nvSpPr>
            <p:cNvPr id="53274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a b</a:t>
              </a:r>
            </a:p>
          </p:txBody>
        </p:sp>
        <p:sp>
          <p:nvSpPr>
            <p:cNvPr id="53280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d e</a:t>
              </a:r>
            </a:p>
          </p:txBody>
        </p:sp>
        <p:sp>
          <p:nvSpPr>
            <p:cNvPr id="53282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c d e</a:t>
              </a:r>
            </a:p>
          </p:txBody>
        </p:sp>
        <p:sp>
          <p:nvSpPr>
            <p:cNvPr id="53284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charset="0"/>
                  <a:ea typeface="SimSun" charset="-122"/>
                </a:rPr>
                <a:t>a b c d e</a:t>
              </a:r>
            </a:p>
          </p:txBody>
        </p:sp>
        <p:sp>
          <p:nvSpPr>
            <p:cNvPr id="53286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charset="0"/>
                  <a:ea typeface="SimSun" charset="-122"/>
                </a:rPr>
                <a:t>Step 4</a:t>
              </a:r>
              <a:endParaRPr lang="en-US" altLang="zh-CN" sz="2400">
                <a:latin typeface="Times New Roman" charset="0"/>
                <a:ea typeface="SimSun" charset="-122"/>
              </a:endParaRPr>
            </a:p>
          </p:txBody>
        </p:sp>
        <p:sp>
          <p:nvSpPr>
            <p:cNvPr id="53290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charset="0"/>
                  <a:ea typeface="SimSun" charset="-122"/>
                </a:rPr>
                <a:t>Step 3</a:t>
              </a:r>
              <a:endParaRPr lang="en-US" altLang="zh-CN" sz="2400">
                <a:latin typeface="Times New Roman" charset="0"/>
                <a:ea typeface="SimSun" charset="-122"/>
              </a:endParaRPr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charset="0"/>
                  <a:ea typeface="SimSun" charset="-122"/>
                </a:rPr>
                <a:t>Step 2</a:t>
              </a:r>
              <a:endParaRPr lang="en-US" altLang="zh-CN" sz="2400">
                <a:latin typeface="Times New Roman" charset="0"/>
                <a:ea typeface="SimSun" charset="-122"/>
              </a:endParaRPr>
            </a:p>
          </p:txBody>
        </p:sp>
        <p:sp>
          <p:nvSpPr>
            <p:cNvPr id="53294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charset="0"/>
                  <a:ea typeface="SimSun" charset="-122"/>
                </a:rPr>
                <a:t>Step 1</a:t>
              </a:r>
              <a:endParaRPr lang="en-US" altLang="zh-CN" sz="2400">
                <a:latin typeface="Times New Roman" charset="0"/>
                <a:ea typeface="SimSun" charset="-122"/>
              </a:endParaRPr>
            </a:p>
          </p:txBody>
        </p:sp>
        <p:sp>
          <p:nvSpPr>
            <p:cNvPr id="53296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charset="0"/>
                  <a:ea typeface="SimSun" charset="-122"/>
                </a:rPr>
                <a:t>Step 0</a:t>
              </a:r>
              <a:endParaRPr lang="en-US" altLang="zh-CN" sz="2400">
                <a:latin typeface="Times New Roman" charset="0"/>
                <a:ea typeface="SimSun" charset="-122"/>
              </a:endParaRPr>
            </a:p>
          </p:txBody>
        </p:sp>
        <p:sp>
          <p:nvSpPr>
            <p:cNvPr id="53298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5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6" name="Text Box 58"/>
            <p:cNvSpPr txBox="1">
              <a:spLocks noChangeArrowheads="1"/>
            </p:cNvSpPr>
            <p:nvPr/>
          </p:nvSpPr>
          <p:spPr bwMode="auto">
            <a:xfrm>
              <a:off x="4299" y="1824"/>
              <a:ext cx="128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latin typeface="Times New Roman" charset="0"/>
                  <a:ea typeface="SimSun" charset="-122"/>
                </a:rPr>
                <a:t>agglomerative</a:t>
              </a:r>
            </a:p>
            <a:p>
              <a:pPr algn="ctr" eaLnBrk="0" hangingPunct="0"/>
              <a:r>
                <a:rPr lang="en-US" altLang="zh-CN" sz="2400" b="1" dirty="0">
                  <a:latin typeface="Times New Roman" charset="0"/>
                  <a:ea typeface="SimSun" charset="-122"/>
                </a:rPr>
                <a:t>(AGNES)</a:t>
              </a:r>
            </a:p>
          </p:txBody>
        </p:sp>
        <p:sp>
          <p:nvSpPr>
            <p:cNvPr id="53307" name="Text Box 59"/>
            <p:cNvSpPr txBox="1">
              <a:spLocks noChangeArrowheads="1"/>
            </p:cNvSpPr>
            <p:nvPr/>
          </p:nvSpPr>
          <p:spPr bwMode="auto">
            <a:xfrm>
              <a:off x="4397" y="3552"/>
              <a:ext cx="88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charset="0"/>
                  <a:ea typeface="SimSun" charset="-122"/>
                </a:rPr>
                <a:t>divisive</a:t>
              </a:r>
            </a:p>
            <a:p>
              <a:pPr algn="ctr" eaLnBrk="0" hangingPunct="0"/>
              <a:r>
                <a:rPr lang="en-US" altLang="zh-CN" sz="2400" b="1">
                  <a:latin typeface="Times New Roman" charset="0"/>
                  <a:ea typeface="SimSun" charset="-122"/>
                </a:rPr>
                <a:t>(DIANA)</a:t>
              </a:r>
              <a:endParaRPr lang="en-US" altLang="zh-CN" sz="2400">
                <a:latin typeface="Times New Roman" charset="0"/>
                <a:ea typeface="SimSu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13782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9753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8686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7696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6781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791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886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2895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1981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057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971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876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876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867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8763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8763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9829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514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2514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962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5257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5334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5410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6858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5334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6096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 flipV="1">
            <a:off x="7772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6096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6934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9296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>
            <a:off x="6934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6934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8077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 flipH="1">
            <a:off x="3352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 flipV="1">
            <a:off x="3200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3733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 flipH="1">
            <a:off x="3200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V="1">
            <a:off x="5638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1676400" y="3048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i="1">
                <a:solidFill>
                  <a:srgbClr val="170981"/>
                </a:solidFill>
                <a:latin typeface="Times New Roman" charset="0"/>
                <a:ea typeface="SimSun" charset="-122"/>
              </a:rPr>
              <a:t>Dendrogram:</a:t>
            </a:r>
            <a:r>
              <a:rPr lang="en-US" altLang="zh-CN" sz="3200" b="1">
                <a:solidFill>
                  <a:srgbClr val="170981"/>
                </a:solidFill>
                <a:latin typeface="Times New Roman" charset="0"/>
                <a:ea typeface="SimSun" charset="-122"/>
              </a:rPr>
              <a:t> Shows How the Clusters are Merged</a:t>
            </a:r>
            <a:endParaRPr lang="en-US" altLang="zh-CN" sz="3200" b="1">
              <a:solidFill>
                <a:schemeClr val="tx2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2057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1905000" y="1981201"/>
            <a:ext cx="822960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</a:pPr>
            <a:r>
              <a:rPr lang="en-US" altLang="zh-CN" sz="2400" b="1">
                <a:latin typeface="Times New Roman" charset="0"/>
                <a:ea typeface="SimSun" charset="-122"/>
              </a:rPr>
              <a:t>Decompose data objects into a several levels of nested partitioning (</a:t>
            </a:r>
            <a:r>
              <a:rPr lang="en-US" altLang="zh-CN" sz="2400" b="1" u="sng">
                <a:latin typeface="Times New Roman" charset="0"/>
                <a:ea typeface="SimSun" charset="-122"/>
              </a:rPr>
              <a:t>tree</a:t>
            </a:r>
            <a:r>
              <a:rPr lang="en-US" altLang="zh-CN" sz="2400" b="1">
                <a:latin typeface="Times New Roman" charset="0"/>
                <a:ea typeface="SimSun" charset="-122"/>
              </a:rPr>
              <a:t> of clusters), called a </a:t>
            </a:r>
            <a:r>
              <a:rPr lang="en-US" altLang="zh-CN" sz="2400" b="1" u="sng">
                <a:latin typeface="Times New Roman" charset="0"/>
                <a:ea typeface="SimSun" charset="-122"/>
              </a:rPr>
              <a:t>dendrogram</a:t>
            </a:r>
            <a:r>
              <a:rPr lang="en-US" altLang="zh-CN" sz="2400" b="1">
                <a:latin typeface="Times New Roman" charset="0"/>
                <a:ea typeface="SimSun" charset="-122"/>
              </a:rPr>
              <a:t>. </a:t>
            </a:r>
          </a:p>
          <a:p>
            <a:pPr lvl="1" eaLnBrk="0" hangingPunct="0">
              <a:lnSpc>
                <a:spcPct val="90000"/>
              </a:lnSpc>
            </a:pPr>
            <a:endParaRPr lang="en-US" altLang="zh-CN" sz="2400" b="1">
              <a:latin typeface="Times New Roman" charset="0"/>
              <a:ea typeface="SimSun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400" b="1">
                <a:latin typeface="Times New Roman" charset="0"/>
                <a:ea typeface="SimSun" charset="-122"/>
              </a:rPr>
              <a:t>A </a:t>
            </a:r>
            <a:r>
              <a:rPr lang="en-US" altLang="zh-CN" sz="2400" b="1" u="sng">
                <a:latin typeface="Times New Roman" charset="0"/>
                <a:ea typeface="SimSun" charset="-122"/>
              </a:rPr>
              <a:t>clustering</a:t>
            </a:r>
            <a:r>
              <a:rPr lang="en-US" altLang="zh-CN" sz="2400" b="1">
                <a:latin typeface="Times New Roman" charset="0"/>
                <a:ea typeface="SimSun" charset="-122"/>
              </a:rPr>
              <a:t> of the data objects is obtained by </a:t>
            </a:r>
            <a:r>
              <a:rPr lang="en-US" altLang="zh-CN" sz="2400" b="1" u="sng">
                <a:latin typeface="Times New Roman" charset="0"/>
                <a:ea typeface="SimSun" charset="-122"/>
              </a:rPr>
              <a:t>cutting</a:t>
            </a:r>
            <a:r>
              <a:rPr lang="en-US" altLang="zh-CN" sz="2400" b="1">
                <a:latin typeface="Times New Roman" charset="0"/>
                <a:ea typeface="SimSun" charset="-122"/>
              </a:rPr>
              <a:t> the dendrogram at the desired level, then each </a:t>
            </a:r>
            <a:r>
              <a:rPr lang="en-US" altLang="zh-CN" sz="2400" b="1" u="sng">
                <a:latin typeface="Times New Roman" charset="0"/>
                <a:ea typeface="SimSun" charset="-122"/>
              </a:rPr>
              <a:t>connected component</a:t>
            </a:r>
            <a:r>
              <a:rPr lang="en-US" altLang="zh-CN" sz="2400" b="1">
                <a:latin typeface="Times New Roman" charset="0"/>
                <a:ea typeface="SimSun" charset="-122"/>
              </a:rPr>
              <a:t> forms a cluster.</a:t>
            </a:r>
          </a:p>
        </p:txBody>
      </p:sp>
    </p:spTree>
    <p:extLst>
      <p:ext uri="{BB962C8B-B14F-4D97-AF65-F5344CB8AC3E}">
        <p14:creationId xmlns:p14="http://schemas.microsoft.com/office/powerpoint/2010/main" val="60404219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147918"/>
            <a:ext cx="10058400" cy="1371600"/>
          </a:xfrm>
        </p:spPr>
        <p:txBody>
          <a:bodyPr/>
          <a:lstStyle/>
          <a:p>
            <a:r>
              <a:rPr lang="en-US" altLang="en-US" dirty="0"/>
              <a:t>Different choices matter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1554207" y="1213302"/>
            <a:ext cx="9457921" cy="5035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Single-link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Distance between two clusters set equal to the </a:t>
            </a:r>
            <a:r>
              <a:rPr lang="en-US" altLang="en-US" sz="2800" i="1" dirty="0"/>
              <a:t>minimum</a:t>
            </a:r>
            <a:r>
              <a:rPr lang="en-US" altLang="en-US" sz="2800" dirty="0"/>
              <a:t> of distances between all instances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More versatile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Produces (sometimes too) elongated clusters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Complete-link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Distance between two clusters set equal to </a:t>
            </a:r>
            <a:r>
              <a:rPr lang="en-US" altLang="en-US" sz="2800" i="1" dirty="0"/>
              <a:t>maximum</a:t>
            </a:r>
            <a:r>
              <a:rPr lang="en-US" altLang="en-US" sz="2800" dirty="0"/>
              <a:t> of all distances between instances in the clusters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Tightly bound, compact clusters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Often more useful in practice</a:t>
            </a:r>
            <a:endParaRPr lang="en-US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9699-10C9-0E49-9A28-4154CA46B297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4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1CA1-59F9-A844-8FB6-B919D9FD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1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 of Unsupervised Learning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093E-5C46-9449-AE2E-2A5D1421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694"/>
            <a:ext cx="10824148" cy="5102660"/>
          </a:xfrm>
        </p:spPr>
        <p:txBody>
          <a:bodyPr>
            <a:normAutofit/>
          </a:bodyPr>
          <a:lstStyle/>
          <a:p>
            <a:r>
              <a:rPr lang="en-US" sz="2800" dirty="0"/>
              <a:t>How is the data organized?</a:t>
            </a:r>
          </a:p>
          <a:p>
            <a:pPr lvl="1"/>
            <a:r>
              <a:rPr lang="en-US" sz="2400" dirty="0"/>
              <a:t>Which customers like the same kind of insurance plan?</a:t>
            </a:r>
          </a:p>
          <a:p>
            <a:pPr lvl="1"/>
            <a:r>
              <a:rPr lang="en-US" sz="2400" dirty="0"/>
              <a:t>Which common behaviors of the leaving customer? </a:t>
            </a:r>
          </a:p>
          <a:p>
            <a:r>
              <a:rPr lang="en-US" sz="2800" dirty="0"/>
              <a:t>What is the relationship between variables?</a:t>
            </a:r>
          </a:p>
          <a:p>
            <a:pPr lvl="1"/>
            <a:r>
              <a:rPr lang="en-US" sz="2400" dirty="0"/>
              <a:t>If a customer bought insurance A, will the customer buy insurance B?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580DF-5048-8C40-B588-B3643D18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859" y="6374653"/>
            <a:ext cx="5840506" cy="367179"/>
          </a:xfrm>
        </p:spPr>
        <p:txBody>
          <a:bodyPr/>
          <a:lstStyle/>
          <a:p>
            <a:r>
              <a:rPr lang="en-US" dirty="0"/>
              <a:t>ML Blog Team, Machine Learning, “What Types of Questions Can Data Science Answer?” </a:t>
            </a:r>
          </a:p>
        </p:txBody>
      </p:sp>
    </p:spTree>
    <p:extLst>
      <p:ext uri="{BB962C8B-B14F-4D97-AF65-F5344CB8AC3E}">
        <p14:creationId xmlns:p14="http://schemas.microsoft.com/office/powerpoint/2010/main" val="1627438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Clusters Found</a:t>
            </a:r>
          </a:p>
        </p:txBody>
      </p:sp>
      <p:sp>
        <p:nvSpPr>
          <p:cNvPr id="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D51A-3BD2-E846-B9C0-00AA91F705D2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22593" name="Group 1089"/>
          <p:cNvGrpSpPr>
            <a:grpSpLocks noChangeAspect="1"/>
          </p:cNvGrpSpPr>
          <p:nvPr/>
        </p:nvGrpSpPr>
        <p:grpSpPr bwMode="auto">
          <a:xfrm>
            <a:off x="4267200" y="2058988"/>
            <a:ext cx="5621338" cy="4113212"/>
            <a:chOff x="960" y="1008"/>
            <a:chExt cx="3936" cy="2880"/>
          </a:xfrm>
        </p:grpSpPr>
        <p:sp>
          <p:nvSpPr>
            <p:cNvPr id="22531" name="Line 1027"/>
            <p:cNvSpPr>
              <a:spLocks noChangeAspect="1" noChangeShapeType="1"/>
            </p:cNvSpPr>
            <p:nvPr/>
          </p:nvSpPr>
          <p:spPr bwMode="auto">
            <a:xfrm flipV="1">
              <a:off x="960" y="110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Line 1028"/>
            <p:cNvSpPr>
              <a:spLocks noChangeAspect="1" noChangeShapeType="1"/>
            </p:cNvSpPr>
            <p:nvPr/>
          </p:nvSpPr>
          <p:spPr bwMode="auto">
            <a:xfrm>
              <a:off x="960" y="2304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Text Box 1029"/>
            <p:cNvSpPr txBox="1">
              <a:spLocks noChangeAspect="1" noChangeArrowheads="1"/>
            </p:cNvSpPr>
            <p:nvPr/>
          </p:nvSpPr>
          <p:spPr bwMode="auto">
            <a:xfrm>
              <a:off x="1190" y="1303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34" name="Text Box 1030"/>
            <p:cNvSpPr txBox="1">
              <a:spLocks noChangeAspect="1" noChangeArrowheads="1"/>
            </p:cNvSpPr>
            <p:nvPr/>
          </p:nvSpPr>
          <p:spPr bwMode="auto">
            <a:xfrm>
              <a:off x="1286" y="1399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35" name="Text Box 1031"/>
            <p:cNvSpPr txBox="1">
              <a:spLocks noChangeAspect="1" noChangeArrowheads="1"/>
            </p:cNvSpPr>
            <p:nvPr/>
          </p:nvSpPr>
          <p:spPr bwMode="auto">
            <a:xfrm>
              <a:off x="1440" y="144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36" name="Text Box 1032"/>
            <p:cNvSpPr txBox="1">
              <a:spLocks noChangeAspect="1" noChangeArrowheads="1"/>
            </p:cNvSpPr>
            <p:nvPr/>
          </p:nvSpPr>
          <p:spPr bwMode="auto">
            <a:xfrm>
              <a:off x="1478" y="159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37" name="Text Box 1033"/>
            <p:cNvSpPr txBox="1">
              <a:spLocks noChangeAspect="1" noChangeArrowheads="1"/>
            </p:cNvSpPr>
            <p:nvPr/>
          </p:nvSpPr>
          <p:spPr bwMode="auto">
            <a:xfrm>
              <a:off x="1632" y="1680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38" name="Text Box 1034"/>
            <p:cNvSpPr txBox="1">
              <a:spLocks noChangeAspect="1" noChangeArrowheads="1"/>
            </p:cNvSpPr>
            <p:nvPr/>
          </p:nvSpPr>
          <p:spPr bwMode="auto">
            <a:xfrm>
              <a:off x="1670" y="1783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39" name="Text Box 1035"/>
            <p:cNvSpPr txBox="1">
              <a:spLocks noChangeAspect="1" noChangeArrowheads="1"/>
            </p:cNvSpPr>
            <p:nvPr/>
          </p:nvSpPr>
          <p:spPr bwMode="auto">
            <a:xfrm>
              <a:off x="1200" y="1632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0" name="Text Box 1036"/>
            <p:cNvSpPr txBox="1">
              <a:spLocks noChangeAspect="1" noChangeArrowheads="1"/>
            </p:cNvSpPr>
            <p:nvPr/>
          </p:nvSpPr>
          <p:spPr bwMode="auto">
            <a:xfrm>
              <a:off x="1392" y="1728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1" name="Text Box 1037"/>
            <p:cNvSpPr txBox="1">
              <a:spLocks noChangeAspect="1" noChangeArrowheads="1"/>
            </p:cNvSpPr>
            <p:nvPr/>
          </p:nvSpPr>
          <p:spPr bwMode="auto">
            <a:xfrm>
              <a:off x="1584" y="144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2" name="Text Box 1038"/>
            <p:cNvSpPr txBox="1">
              <a:spLocks noChangeAspect="1" noChangeArrowheads="1"/>
            </p:cNvSpPr>
            <p:nvPr/>
          </p:nvSpPr>
          <p:spPr bwMode="auto">
            <a:xfrm>
              <a:off x="1343" y="1248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3" name="Text Box 1039"/>
            <p:cNvSpPr txBox="1">
              <a:spLocks noChangeAspect="1" noChangeArrowheads="1"/>
            </p:cNvSpPr>
            <p:nvPr/>
          </p:nvSpPr>
          <p:spPr bwMode="auto">
            <a:xfrm>
              <a:off x="1105" y="1488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4" name="Text Box 1040"/>
            <p:cNvSpPr txBox="1">
              <a:spLocks noChangeAspect="1" noChangeArrowheads="1"/>
            </p:cNvSpPr>
            <p:nvPr/>
          </p:nvSpPr>
          <p:spPr bwMode="auto">
            <a:xfrm>
              <a:off x="3552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5" name="Text Box 1041"/>
            <p:cNvSpPr txBox="1">
              <a:spLocks noChangeAspect="1" noChangeArrowheads="1"/>
            </p:cNvSpPr>
            <p:nvPr/>
          </p:nvSpPr>
          <p:spPr bwMode="auto">
            <a:xfrm>
              <a:off x="3552" y="153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6" name="Text Box 1042"/>
            <p:cNvSpPr txBox="1">
              <a:spLocks noChangeAspect="1" noChangeArrowheads="1"/>
            </p:cNvSpPr>
            <p:nvPr/>
          </p:nvSpPr>
          <p:spPr bwMode="auto">
            <a:xfrm>
              <a:off x="3648" y="1488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7" name="Text Box 1043"/>
            <p:cNvSpPr txBox="1">
              <a:spLocks noChangeAspect="1" noChangeArrowheads="1"/>
            </p:cNvSpPr>
            <p:nvPr/>
          </p:nvSpPr>
          <p:spPr bwMode="auto">
            <a:xfrm>
              <a:off x="3648" y="177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8" name="Text Box 1044"/>
            <p:cNvSpPr txBox="1">
              <a:spLocks noChangeAspect="1" noChangeArrowheads="1"/>
            </p:cNvSpPr>
            <p:nvPr/>
          </p:nvSpPr>
          <p:spPr bwMode="auto">
            <a:xfrm>
              <a:off x="3792" y="168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49" name="Text Box 1045"/>
            <p:cNvSpPr txBox="1">
              <a:spLocks noChangeAspect="1" noChangeArrowheads="1"/>
            </p:cNvSpPr>
            <p:nvPr/>
          </p:nvSpPr>
          <p:spPr bwMode="auto">
            <a:xfrm>
              <a:off x="4368" y="120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0" name="Text Box 1046"/>
            <p:cNvSpPr txBox="1">
              <a:spLocks noChangeAspect="1" noChangeArrowheads="1"/>
            </p:cNvSpPr>
            <p:nvPr/>
          </p:nvSpPr>
          <p:spPr bwMode="auto">
            <a:xfrm>
              <a:off x="3888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1" name="Text Box 1047"/>
            <p:cNvSpPr txBox="1">
              <a:spLocks noChangeAspect="1" noChangeArrowheads="1"/>
            </p:cNvSpPr>
            <p:nvPr/>
          </p:nvSpPr>
          <p:spPr bwMode="auto">
            <a:xfrm>
              <a:off x="4560" y="168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2" name="Text Box 1048"/>
            <p:cNvSpPr txBox="1">
              <a:spLocks noChangeAspect="1" noChangeArrowheads="1"/>
            </p:cNvSpPr>
            <p:nvPr/>
          </p:nvSpPr>
          <p:spPr bwMode="auto">
            <a:xfrm>
              <a:off x="4560" y="144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3" name="Text Box 1049"/>
            <p:cNvSpPr txBox="1">
              <a:spLocks noChangeAspect="1" noChangeArrowheads="1"/>
            </p:cNvSpPr>
            <p:nvPr/>
          </p:nvSpPr>
          <p:spPr bwMode="auto">
            <a:xfrm>
              <a:off x="4416" y="1584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4" name="Text Box 1050"/>
            <p:cNvSpPr txBox="1">
              <a:spLocks noChangeAspect="1" noChangeArrowheads="1"/>
            </p:cNvSpPr>
            <p:nvPr/>
          </p:nvSpPr>
          <p:spPr bwMode="auto">
            <a:xfrm>
              <a:off x="4368" y="1391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5" name="Text Box 1051"/>
            <p:cNvSpPr txBox="1">
              <a:spLocks noChangeAspect="1" noChangeArrowheads="1"/>
            </p:cNvSpPr>
            <p:nvPr/>
          </p:nvSpPr>
          <p:spPr bwMode="auto">
            <a:xfrm>
              <a:off x="4196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6" name="Text Box 1052"/>
            <p:cNvSpPr txBox="1">
              <a:spLocks noChangeAspect="1" noChangeArrowheads="1"/>
            </p:cNvSpPr>
            <p:nvPr/>
          </p:nvSpPr>
          <p:spPr bwMode="auto">
            <a:xfrm>
              <a:off x="4513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7" name="Text Box 1053"/>
            <p:cNvSpPr txBox="1">
              <a:spLocks noChangeAspect="1" noChangeArrowheads="1"/>
            </p:cNvSpPr>
            <p:nvPr/>
          </p:nvSpPr>
          <p:spPr bwMode="auto">
            <a:xfrm>
              <a:off x="4416" y="168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58" name="Text Box 1054"/>
            <p:cNvSpPr txBox="1">
              <a:spLocks noChangeAspect="1" noChangeArrowheads="1"/>
            </p:cNvSpPr>
            <p:nvPr/>
          </p:nvSpPr>
          <p:spPr bwMode="auto">
            <a:xfrm>
              <a:off x="1824" y="1488"/>
              <a:ext cx="19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*     *     *     *     *     *     *     *     *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61" name="Line 1057"/>
            <p:cNvSpPr>
              <a:spLocks noChangeAspect="1" noChangeShapeType="1"/>
            </p:cNvSpPr>
            <p:nvPr/>
          </p:nvSpPr>
          <p:spPr bwMode="auto">
            <a:xfrm flipV="1">
              <a:off x="960" y="26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1058"/>
            <p:cNvSpPr>
              <a:spLocks noChangeAspect="1" noChangeShapeType="1"/>
            </p:cNvSpPr>
            <p:nvPr/>
          </p:nvSpPr>
          <p:spPr bwMode="auto">
            <a:xfrm>
              <a:off x="960" y="3888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Text Box 1059"/>
            <p:cNvSpPr txBox="1">
              <a:spLocks noChangeAspect="1" noChangeArrowheads="1"/>
            </p:cNvSpPr>
            <p:nvPr/>
          </p:nvSpPr>
          <p:spPr bwMode="auto">
            <a:xfrm>
              <a:off x="1190" y="2887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64" name="Text Box 1060"/>
            <p:cNvSpPr txBox="1">
              <a:spLocks noChangeAspect="1" noChangeArrowheads="1"/>
            </p:cNvSpPr>
            <p:nvPr/>
          </p:nvSpPr>
          <p:spPr bwMode="auto">
            <a:xfrm>
              <a:off x="1286" y="2983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65" name="Text Box 1061"/>
            <p:cNvSpPr txBox="1">
              <a:spLocks noChangeAspect="1" noChangeArrowheads="1"/>
            </p:cNvSpPr>
            <p:nvPr/>
          </p:nvSpPr>
          <p:spPr bwMode="auto">
            <a:xfrm>
              <a:off x="1440" y="302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66" name="Text Box 1062"/>
            <p:cNvSpPr txBox="1">
              <a:spLocks noChangeAspect="1" noChangeArrowheads="1"/>
            </p:cNvSpPr>
            <p:nvPr/>
          </p:nvSpPr>
          <p:spPr bwMode="auto">
            <a:xfrm>
              <a:off x="1478" y="317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67" name="Text Box 1063"/>
            <p:cNvSpPr txBox="1">
              <a:spLocks noChangeAspect="1" noChangeArrowheads="1"/>
            </p:cNvSpPr>
            <p:nvPr/>
          </p:nvSpPr>
          <p:spPr bwMode="auto">
            <a:xfrm>
              <a:off x="1632" y="3264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68" name="Text Box 1064"/>
            <p:cNvSpPr txBox="1">
              <a:spLocks noChangeAspect="1" noChangeArrowheads="1"/>
            </p:cNvSpPr>
            <p:nvPr/>
          </p:nvSpPr>
          <p:spPr bwMode="auto">
            <a:xfrm>
              <a:off x="1670" y="3367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69" name="Text Box 1065"/>
            <p:cNvSpPr txBox="1">
              <a:spLocks noChangeAspect="1" noChangeArrowheads="1"/>
            </p:cNvSpPr>
            <p:nvPr/>
          </p:nvSpPr>
          <p:spPr bwMode="auto">
            <a:xfrm>
              <a:off x="1200" y="321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0" name="Text Box 1066"/>
            <p:cNvSpPr txBox="1">
              <a:spLocks noChangeAspect="1" noChangeArrowheads="1"/>
            </p:cNvSpPr>
            <p:nvPr/>
          </p:nvSpPr>
          <p:spPr bwMode="auto">
            <a:xfrm>
              <a:off x="1392" y="3312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1" name="Text Box 1067"/>
            <p:cNvSpPr txBox="1">
              <a:spLocks noChangeAspect="1" noChangeArrowheads="1"/>
            </p:cNvSpPr>
            <p:nvPr/>
          </p:nvSpPr>
          <p:spPr bwMode="auto">
            <a:xfrm>
              <a:off x="1584" y="302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2" name="Text Box 1068"/>
            <p:cNvSpPr txBox="1">
              <a:spLocks noChangeAspect="1" noChangeArrowheads="1"/>
            </p:cNvSpPr>
            <p:nvPr/>
          </p:nvSpPr>
          <p:spPr bwMode="auto">
            <a:xfrm>
              <a:off x="1343" y="2832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3" name="Text Box 1069"/>
            <p:cNvSpPr txBox="1">
              <a:spLocks noChangeAspect="1" noChangeArrowheads="1"/>
            </p:cNvSpPr>
            <p:nvPr/>
          </p:nvSpPr>
          <p:spPr bwMode="auto">
            <a:xfrm>
              <a:off x="1105" y="3072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1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4" name="Text Box 1070"/>
            <p:cNvSpPr txBox="1">
              <a:spLocks noChangeAspect="1" noChangeArrowheads="1"/>
            </p:cNvSpPr>
            <p:nvPr/>
          </p:nvSpPr>
          <p:spPr bwMode="auto">
            <a:xfrm>
              <a:off x="3552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5" name="Text Box 1071"/>
            <p:cNvSpPr txBox="1">
              <a:spLocks noChangeAspect="1" noChangeArrowheads="1"/>
            </p:cNvSpPr>
            <p:nvPr/>
          </p:nvSpPr>
          <p:spPr bwMode="auto">
            <a:xfrm>
              <a:off x="3552" y="312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6" name="Text Box 1072"/>
            <p:cNvSpPr txBox="1">
              <a:spLocks noChangeAspect="1" noChangeArrowheads="1"/>
            </p:cNvSpPr>
            <p:nvPr/>
          </p:nvSpPr>
          <p:spPr bwMode="auto">
            <a:xfrm>
              <a:off x="3648" y="3072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7" name="Text Box 1073"/>
            <p:cNvSpPr txBox="1">
              <a:spLocks noChangeAspect="1" noChangeArrowheads="1"/>
            </p:cNvSpPr>
            <p:nvPr/>
          </p:nvSpPr>
          <p:spPr bwMode="auto">
            <a:xfrm>
              <a:off x="3648" y="336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8" name="Text Box 1074"/>
            <p:cNvSpPr txBox="1">
              <a:spLocks noChangeAspect="1" noChangeArrowheads="1"/>
            </p:cNvSpPr>
            <p:nvPr/>
          </p:nvSpPr>
          <p:spPr bwMode="auto">
            <a:xfrm>
              <a:off x="3792" y="326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79" name="Text Box 1075"/>
            <p:cNvSpPr txBox="1">
              <a:spLocks noChangeAspect="1" noChangeArrowheads="1"/>
            </p:cNvSpPr>
            <p:nvPr/>
          </p:nvSpPr>
          <p:spPr bwMode="auto">
            <a:xfrm>
              <a:off x="4368" y="278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0" name="Text Box 1076"/>
            <p:cNvSpPr txBox="1">
              <a:spLocks noChangeAspect="1" noChangeArrowheads="1"/>
            </p:cNvSpPr>
            <p:nvPr/>
          </p:nvSpPr>
          <p:spPr bwMode="auto">
            <a:xfrm>
              <a:off x="3888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1" name="Text Box 1077"/>
            <p:cNvSpPr txBox="1">
              <a:spLocks noChangeAspect="1" noChangeArrowheads="1"/>
            </p:cNvSpPr>
            <p:nvPr/>
          </p:nvSpPr>
          <p:spPr bwMode="auto">
            <a:xfrm>
              <a:off x="4560" y="326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2" name="Text Box 1078"/>
            <p:cNvSpPr txBox="1">
              <a:spLocks noChangeAspect="1" noChangeArrowheads="1"/>
            </p:cNvSpPr>
            <p:nvPr/>
          </p:nvSpPr>
          <p:spPr bwMode="auto">
            <a:xfrm>
              <a:off x="4560" y="302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3" name="Text Box 1079"/>
            <p:cNvSpPr txBox="1">
              <a:spLocks noChangeAspect="1" noChangeArrowheads="1"/>
            </p:cNvSpPr>
            <p:nvPr/>
          </p:nvSpPr>
          <p:spPr bwMode="auto">
            <a:xfrm>
              <a:off x="4416" y="3168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4" name="Text Box 1080"/>
            <p:cNvSpPr txBox="1">
              <a:spLocks noChangeAspect="1" noChangeArrowheads="1"/>
            </p:cNvSpPr>
            <p:nvPr/>
          </p:nvSpPr>
          <p:spPr bwMode="auto">
            <a:xfrm>
              <a:off x="4368" y="2977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5" name="Text Box 1081"/>
            <p:cNvSpPr txBox="1">
              <a:spLocks noChangeAspect="1" noChangeArrowheads="1"/>
            </p:cNvSpPr>
            <p:nvPr/>
          </p:nvSpPr>
          <p:spPr bwMode="auto">
            <a:xfrm>
              <a:off x="4196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6" name="Text Box 1082"/>
            <p:cNvSpPr txBox="1">
              <a:spLocks noChangeAspect="1" noChangeArrowheads="1"/>
            </p:cNvSpPr>
            <p:nvPr/>
          </p:nvSpPr>
          <p:spPr bwMode="auto">
            <a:xfrm>
              <a:off x="4513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7" name="Text Box 1083"/>
            <p:cNvSpPr txBox="1">
              <a:spLocks noChangeAspect="1" noChangeArrowheads="1"/>
            </p:cNvSpPr>
            <p:nvPr/>
          </p:nvSpPr>
          <p:spPr bwMode="auto">
            <a:xfrm>
              <a:off x="4416" y="326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2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8" name="Text Box 1084"/>
            <p:cNvSpPr txBox="1">
              <a:spLocks noChangeAspect="1" noChangeArrowheads="1"/>
            </p:cNvSpPr>
            <p:nvPr/>
          </p:nvSpPr>
          <p:spPr bwMode="auto">
            <a:xfrm>
              <a:off x="1824" y="3072"/>
              <a:ext cx="19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charset="0"/>
                </a:rPr>
                <a:t>*     *     *     *     *     *     *     *     *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2589" name="Oval 1085"/>
            <p:cNvSpPr>
              <a:spLocks noChangeAspect="1" noChangeArrowheads="1"/>
            </p:cNvSpPr>
            <p:nvPr/>
          </p:nvSpPr>
          <p:spPr bwMode="auto">
            <a:xfrm>
              <a:off x="1104" y="1008"/>
              <a:ext cx="3072" cy="1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Oval 1086"/>
            <p:cNvSpPr>
              <a:spLocks noChangeAspect="1" noChangeArrowheads="1"/>
            </p:cNvSpPr>
            <p:nvPr/>
          </p:nvSpPr>
          <p:spPr bwMode="auto">
            <a:xfrm>
              <a:off x="4176" y="1152"/>
              <a:ext cx="72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Oval 1087"/>
            <p:cNvSpPr>
              <a:spLocks noChangeAspect="1" noChangeArrowheads="1"/>
            </p:cNvSpPr>
            <p:nvPr/>
          </p:nvSpPr>
          <p:spPr bwMode="auto">
            <a:xfrm>
              <a:off x="1008" y="2784"/>
              <a:ext cx="177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Oval 1088"/>
            <p:cNvSpPr>
              <a:spLocks noChangeAspect="1" noChangeArrowheads="1"/>
            </p:cNvSpPr>
            <p:nvPr/>
          </p:nvSpPr>
          <p:spPr bwMode="auto">
            <a:xfrm>
              <a:off x="2784" y="2688"/>
              <a:ext cx="2064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94" name="Text Box 1090"/>
          <p:cNvSpPr txBox="1">
            <a:spLocks noChangeArrowheads="1"/>
          </p:cNvSpPr>
          <p:nvPr/>
        </p:nvSpPr>
        <p:spPr bwMode="auto">
          <a:xfrm>
            <a:off x="2117726" y="2327275"/>
            <a:ext cx="15953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charset="0"/>
              </a:rPr>
              <a:t>Single-Link</a:t>
            </a:r>
          </a:p>
          <a:p>
            <a:pPr eaLnBrk="0" hangingPunct="0"/>
            <a:endParaRPr lang="en-US" altLang="en-US">
              <a:latin typeface="Times New Roman" charset="0"/>
            </a:endParaRPr>
          </a:p>
          <a:p>
            <a:pPr eaLnBrk="0" hangingPunct="0"/>
            <a:endParaRPr lang="en-US" altLang="en-US">
              <a:latin typeface="Times New Roman" charset="0"/>
            </a:endParaRPr>
          </a:p>
          <a:p>
            <a:pPr eaLnBrk="0" hangingPunct="0"/>
            <a:endParaRPr lang="en-US" altLang="en-US">
              <a:latin typeface="Times New Roman" charset="0"/>
            </a:endParaRPr>
          </a:p>
          <a:p>
            <a:pPr eaLnBrk="0" hangingPunct="0"/>
            <a:endParaRPr lang="en-US" altLang="en-US">
              <a:latin typeface="Times New Roman" charset="0"/>
            </a:endParaRPr>
          </a:p>
          <a:p>
            <a:pPr eaLnBrk="0" hangingPunct="0"/>
            <a:endParaRPr lang="en-US" altLang="en-US">
              <a:latin typeface="Times New Roman" charset="0"/>
            </a:endParaRPr>
          </a:p>
          <a:p>
            <a:pPr eaLnBrk="0" hangingPunct="0"/>
            <a:endParaRPr lang="en-US" altLang="en-US">
              <a:latin typeface="Times New Roman" charset="0"/>
            </a:endParaRPr>
          </a:p>
          <a:p>
            <a:pPr eaLnBrk="0" hangingPunct="0"/>
            <a:r>
              <a:rPr lang="en-US" altLang="en-US">
                <a:latin typeface="Times New Roman" charset="0"/>
              </a:rPr>
              <a:t>Complete-Link</a:t>
            </a:r>
          </a:p>
        </p:txBody>
      </p:sp>
    </p:spTree>
    <p:extLst>
      <p:ext uri="{BB962C8B-B14F-4D97-AF65-F5344CB8AC3E}">
        <p14:creationId xmlns:p14="http://schemas.microsoft.com/office/powerpoint/2010/main" val="100991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304800"/>
            <a:ext cx="9922525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Clustering High-Dimensional Data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939182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Clustering high-dimensional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Many applications: text documents, DNA micro-array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Major challenges: 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/>
              <a:t>Many irrelevant dimensions may mask clusters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/>
              <a:t>Distance measure becomes meaningless</a:t>
            </a:r>
            <a:r>
              <a:rPr lang="en-US" altLang="en-US" sz="2400" dirty="0">
                <a:latin typeface="Tahoma" charset="0"/>
                <a:ea typeface="Tahoma" charset="0"/>
                <a:cs typeface="Tahoma" charset="0"/>
              </a:rPr>
              <a:t>—</a:t>
            </a:r>
            <a:r>
              <a:rPr lang="en-US" altLang="en-US" sz="2400" dirty="0">
                <a:ea typeface="Tahoma" charset="0"/>
                <a:cs typeface="Tahoma" charset="0"/>
              </a:rPr>
              <a:t>due to </a:t>
            </a:r>
            <a:r>
              <a:rPr lang="en-US" altLang="en-US" sz="2400" dirty="0" err="1"/>
              <a:t>equi</a:t>
            </a:r>
            <a:r>
              <a:rPr lang="en-US" altLang="en-US" sz="2400" dirty="0"/>
              <a:t>-distance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/>
              <a:t>Clusters may exist only in some subspaces</a:t>
            </a:r>
          </a:p>
        </p:txBody>
      </p:sp>
    </p:spTree>
    <p:extLst>
      <p:ext uri="{BB962C8B-B14F-4D97-AF65-F5344CB8AC3E}">
        <p14:creationId xmlns:p14="http://schemas.microsoft.com/office/powerpoint/2010/main" val="18404903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304800"/>
            <a:ext cx="9922525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Clustering High-Dimensional Data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5344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Methods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Feature transformation: only effective if most dimensions are relevant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PCA &amp; SVD useful only when features are highly correlated/redundant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Feature selection: wrapper or filter approaches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useful to find a subspace where the data have nice clusters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Subspace-clustering: find clusters in all the possible subspaces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CLIQUE, </a:t>
            </a:r>
            <a:r>
              <a:rPr lang="en-US" altLang="en-US" sz="2000" dirty="0" err="1"/>
              <a:t>ProClus</a:t>
            </a:r>
            <a:r>
              <a:rPr lang="en-US" altLang="en-US" sz="2000" dirty="0"/>
              <a:t>, and frequent pattern-based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104268048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6" y="0"/>
            <a:ext cx="28289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10748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The Curse of Dimensionality</a:t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400" dirty="0"/>
              <a:t>(graphs adapted from Parsons et al. KDD Explorations 2004)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58674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Data in only one dimension is relatively packed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Adding a dimension “stretch” the  points across that dimension, making them further apart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Adding more dimensions will make the points further apart</a:t>
            </a:r>
            <a:r>
              <a:rPr lang="en-US" altLang="en-US" sz="2800" dirty="0">
                <a:latin typeface="Tahoma" charset="0"/>
                <a:ea typeface="Tahoma" charset="0"/>
                <a:cs typeface="Tahoma" charset="0"/>
              </a:rPr>
              <a:t>—</a:t>
            </a:r>
            <a:r>
              <a:rPr lang="en-US" altLang="en-US" sz="2800" dirty="0">
                <a:ea typeface="Tahoma" charset="0"/>
                <a:cs typeface="Tahoma" charset="0"/>
              </a:rPr>
              <a:t>high dimensional data is extremely sparse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Distance measure becomes meaningless</a:t>
            </a:r>
            <a:r>
              <a:rPr lang="en-US" altLang="en-US" sz="2800" dirty="0">
                <a:latin typeface="Tahoma" charset="0"/>
                <a:ea typeface="Tahoma" charset="0"/>
                <a:cs typeface="Tahoma" charset="0"/>
              </a:rPr>
              <a:t>—</a:t>
            </a:r>
            <a:r>
              <a:rPr lang="en-US" altLang="en-US" sz="2800" dirty="0">
                <a:ea typeface="Tahoma" charset="0"/>
                <a:cs typeface="Tahoma" charset="0"/>
              </a:rPr>
              <a:t>due to </a:t>
            </a:r>
            <a:r>
              <a:rPr lang="en-US" altLang="en-US" sz="2800" dirty="0" err="1"/>
              <a:t>equi</a:t>
            </a:r>
            <a:r>
              <a:rPr lang="en-US" altLang="en-US" sz="2800" dirty="0"/>
              <a:t>-distance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295400"/>
            <a:ext cx="2876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24300"/>
            <a:ext cx="2743200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8778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4626"/>
            <a:ext cx="2438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6172200" cy="8382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Why Subspace Clustering?</a:t>
            </a:r>
            <a:br>
              <a:rPr lang="en-US" altLang="en-US" sz="4000"/>
            </a:br>
            <a:r>
              <a:rPr lang="en-US" altLang="en-US" sz="2400"/>
              <a:t>(adapted from Parsons et al. SIGKDD Explorations 2004)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idx="1"/>
          </p:nvPr>
        </p:nvSpPr>
        <p:spPr>
          <a:xfrm>
            <a:off x="4114800" y="1295400"/>
            <a:ext cx="6096000" cy="7620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Clusters may exist only in some subspaces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Subspace-clustering: find clusters in all the subspaces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00288"/>
            <a:ext cx="24384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73300"/>
            <a:ext cx="25146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6" y="2228851"/>
            <a:ext cx="256222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45014"/>
            <a:ext cx="2667000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95800"/>
            <a:ext cx="2743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98976"/>
            <a:ext cx="2819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7863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Outlier Discovery?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68463"/>
            <a:ext cx="8229600" cy="44577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/>
              <a:t>What are outliers?</a:t>
            </a:r>
          </a:p>
          <a:p>
            <a:pPr lvl="1"/>
            <a:r>
              <a:rPr lang="en-US" altLang="en-US" sz="2400"/>
              <a:t>The set of objects are considerably dissimilar from the remainder of the data</a:t>
            </a:r>
          </a:p>
          <a:p>
            <a:pPr lvl="1"/>
            <a:r>
              <a:rPr lang="en-US" altLang="en-US" sz="2400"/>
              <a:t>Example:  Sports: Michael Jordon, Wayne Gretzky, ...</a:t>
            </a:r>
          </a:p>
          <a:p>
            <a:r>
              <a:rPr lang="en-US" altLang="en-US" sz="2800"/>
              <a:t>Problem: Define and find outliers in large data sets</a:t>
            </a:r>
          </a:p>
          <a:p>
            <a:r>
              <a:rPr lang="en-US" altLang="en-US" sz="2800"/>
              <a:t>Applications:</a:t>
            </a:r>
          </a:p>
          <a:p>
            <a:pPr lvl="1"/>
            <a:r>
              <a:rPr lang="en-US" altLang="en-US" sz="2400"/>
              <a:t>Credit card fraud detection</a:t>
            </a:r>
          </a:p>
          <a:p>
            <a:pPr lvl="1"/>
            <a:r>
              <a:rPr lang="en-US" altLang="en-US" sz="2400"/>
              <a:t>Telecom fraud detection</a:t>
            </a:r>
          </a:p>
          <a:p>
            <a:pPr lvl="1"/>
            <a:r>
              <a:rPr lang="en-US" altLang="en-US" sz="2400"/>
              <a:t>Customer segmentation</a:t>
            </a:r>
          </a:p>
          <a:p>
            <a:pPr lvl="1"/>
            <a:r>
              <a:rPr lang="en-US" altLang="en-US" sz="2400"/>
              <a:t>Medical analysis</a:t>
            </a:r>
          </a:p>
        </p:txBody>
      </p:sp>
    </p:spTree>
    <p:extLst>
      <p:ext uri="{BB962C8B-B14F-4D97-AF65-F5344CB8AC3E}">
        <p14:creationId xmlns:p14="http://schemas.microsoft.com/office/powerpoint/2010/main" val="1426368935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57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241685" y="677055"/>
            <a:ext cx="46482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Outlier Discovery: Statistical Approaches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1981200" y="2613025"/>
            <a:ext cx="8154988" cy="3513138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charset="2"/>
              <a:buChar char="f"/>
            </a:pPr>
            <a:r>
              <a:rPr lang="en-US" altLang="en-US" sz="2800">
                <a:solidFill>
                  <a:srgbClr val="170981"/>
                </a:solidFill>
              </a:rPr>
              <a:t>Assume a model underlying distribution that generates data set (e.g. normal distribution) </a:t>
            </a:r>
          </a:p>
          <a:p>
            <a:r>
              <a:rPr lang="en-US" altLang="en-US" sz="2800"/>
              <a:t>Use discordancy tests depending on </a:t>
            </a:r>
          </a:p>
          <a:p>
            <a:pPr lvl="1"/>
            <a:r>
              <a:rPr lang="en-US" altLang="en-US" sz="2400"/>
              <a:t>data distribution</a:t>
            </a:r>
          </a:p>
          <a:p>
            <a:pPr lvl="1"/>
            <a:r>
              <a:rPr lang="en-US" altLang="en-US" sz="2400"/>
              <a:t>distribution parameter (e.g., mean, variance)</a:t>
            </a:r>
          </a:p>
          <a:p>
            <a:pPr lvl="1"/>
            <a:r>
              <a:rPr lang="en-US" altLang="en-US" sz="2400"/>
              <a:t>number of expected outliers</a:t>
            </a:r>
          </a:p>
          <a:p>
            <a:r>
              <a:rPr lang="en-US" altLang="en-US" sz="2800"/>
              <a:t>Drawbacks</a:t>
            </a:r>
          </a:p>
          <a:p>
            <a:pPr lvl="1"/>
            <a:r>
              <a:rPr lang="en-US" altLang="en-US" sz="2400"/>
              <a:t>most tests are for single attribute</a:t>
            </a:r>
          </a:p>
          <a:p>
            <a:pPr lvl="1"/>
            <a:r>
              <a:rPr lang="en-US" altLang="en-US" sz="2400"/>
              <a:t>In many cases, data distribution may not be known</a:t>
            </a:r>
          </a:p>
        </p:txBody>
      </p:sp>
    </p:spTree>
    <p:extLst>
      <p:ext uri="{BB962C8B-B14F-4D97-AF65-F5344CB8AC3E}">
        <p14:creationId xmlns:p14="http://schemas.microsoft.com/office/powerpoint/2010/main" val="62273908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9396334" cy="6096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Outlier Discovery: Distance-Based Approach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10463134" cy="533649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Introduced to counter the main limitations imposed by statistical methods</a:t>
            </a:r>
          </a:p>
          <a:p>
            <a:pPr lvl="1"/>
            <a:r>
              <a:rPr lang="en-US" altLang="en-US" sz="2400" dirty="0"/>
              <a:t>We need multi-dimensional analysis without knowing data distribution</a:t>
            </a:r>
          </a:p>
          <a:p>
            <a:r>
              <a:rPr lang="en-US" altLang="en-US" sz="2800" dirty="0"/>
              <a:t>Distance-based outlier: A DB(p, D)-outlier is an object O in a dataset T such that at least a fraction p of the objects in T lies at a distance greater than D from O</a:t>
            </a:r>
          </a:p>
          <a:p>
            <a:r>
              <a:rPr lang="en-US" altLang="en-US" sz="2800" dirty="0"/>
              <a:t>Algorithms for mining distance-based outliers  </a:t>
            </a:r>
          </a:p>
          <a:p>
            <a:pPr lvl="1"/>
            <a:r>
              <a:rPr lang="en-US" altLang="en-US" sz="2400" dirty="0"/>
              <a:t>Index-based algorithm</a:t>
            </a:r>
          </a:p>
          <a:p>
            <a:pPr lvl="1"/>
            <a:r>
              <a:rPr lang="en-US" altLang="en-US" sz="2400" dirty="0"/>
              <a:t>Nested-loop algorithm </a:t>
            </a:r>
          </a:p>
          <a:p>
            <a:pPr lvl="1"/>
            <a:r>
              <a:rPr lang="en-US" altLang="en-US" sz="2400" dirty="0"/>
              <a:t>Cell-based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168797295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"/>
            <a:ext cx="39624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48006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Density-Based Local Outlier Detection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4862513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Distance-based outlier detection is based on global distance distribution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It encounters difficulties to identify outliers if data is not uniformly distributed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Ex. C</a:t>
            </a:r>
            <a:r>
              <a:rPr lang="en-US" altLang="en-US" sz="2800" baseline="-25000"/>
              <a:t>1</a:t>
            </a:r>
            <a:r>
              <a:rPr lang="en-US" altLang="en-US" sz="2800"/>
              <a:t> contains 400 loosely distributed points, C</a:t>
            </a:r>
            <a:r>
              <a:rPr lang="en-US" altLang="en-US" sz="2800" baseline="-25000"/>
              <a:t>2</a:t>
            </a:r>
            <a:r>
              <a:rPr lang="en-US" altLang="en-US" sz="2800"/>
              <a:t> has 100 tightly condensed points, 2 outlier points o</a:t>
            </a:r>
            <a:r>
              <a:rPr lang="en-US" altLang="en-US" sz="2800" baseline="-25000"/>
              <a:t>1</a:t>
            </a:r>
            <a:r>
              <a:rPr lang="en-US" altLang="en-US" sz="2800"/>
              <a:t>, o</a:t>
            </a:r>
            <a:r>
              <a:rPr lang="en-US" altLang="en-US" sz="2800" baseline="-2500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Distance-based method cannot identify o</a:t>
            </a:r>
            <a:r>
              <a:rPr lang="en-US" altLang="en-US" sz="2800" baseline="-25000"/>
              <a:t>2</a:t>
            </a:r>
            <a:r>
              <a:rPr lang="en-US" altLang="en-US" sz="2800"/>
              <a:t> as an outlier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Need the concept of local outlier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858000" y="3124200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/>
              <a:t>Local outlier factor (LOF)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Assume outlier is not crisp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Each point has a LOF</a:t>
            </a:r>
          </a:p>
        </p:txBody>
      </p:sp>
    </p:spTree>
    <p:extLst>
      <p:ext uri="{BB962C8B-B14F-4D97-AF65-F5344CB8AC3E}">
        <p14:creationId xmlns:p14="http://schemas.microsoft.com/office/powerpoint/2010/main" val="1502511429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457200"/>
            <a:ext cx="36576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68464"/>
            <a:ext cx="8229600" cy="43894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Cluster analysis</a:t>
            </a:r>
            <a:r>
              <a:rPr lang="en-US" altLang="en-US" sz="2800"/>
              <a:t> groups objects based on their </a:t>
            </a:r>
            <a:r>
              <a:rPr lang="en-US" altLang="en-US" sz="2800">
                <a:solidFill>
                  <a:schemeClr val="hlink"/>
                </a:solidFill>
              </a:rPr>
              <a:t>similarity</a:t>
            </a:r>
            <a:r>
              <a:rPr lang="en-US" altLang="en-US" sz="2800"/>
              <a:t>  and has wide applications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Measure of similarity can be computed for </a:t>
            </a:r>
            <a:r>
              <a:rPr lang="en-US" altLang="en-US" sz="2800">
                <a:solidFill>
                  <a:schemeClr val="hlink"/>
                </a:solidFill>
              </a:rPr>
              <a:t>various types of data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Clustering algorithms can be </a:t>
            </a:r>
            <a:r>
              <a:rPr lang="en-US" altLang="en-US" sz="2800">
                <a:solidFill>
                  <a:schemeClr val="hlink"/>
                </a:solidFill>
              </a:rPr>
              <a:t>categorized</a:t>
            </a:r>
            <a:r>
              <a:rPr lang="en-US" altLang="en-US" sz="2800"/>
              <a:t> into partitioning methods, hierarchical methods, density-based methods, grid-based methods, and model-based methods</a:t>
            </a:r>
          </a:p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Outlier detection</a:t>
            </a:r>
            <a:r>
              <a:rPr lang="en-US" altLang="en-US" sz="2800"/>
              <a:t> and analysis are very useful for fraud detection, etc. and can be performed by statistical, distance-based or deviation-based approaches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There are still lots of research issues on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4938213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154" y="379413"/>
            <a:ext cx="10013429" cy="93345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dirty="0"/>
              <a:t>Examples of Clustering Applications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04999" y="1371600"/>
            <a:ext cx="8932889" cy="5181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000" dirty="0"/>
              <a:t>Help marketers discover distinct groups in their customer bases, and then use this knowledge to develop targeted marketing programs</a:t>
            </a:r>
          </a:p>
          <a:p>
            <a:pPr>
              <a:lnSpc>
                <a:spcPct val="140000"/>
              </a:lnSpc>
            </a:pPr>
            <a:endParaRPr lang="en-US" altLang="en-US" sz="2000" dirty="0"/>
          </a:p>
          <a:p>
            <a:pPr>
              <a:lnSpc>
                <a:spcPct val="140000"/>
              </a:lnSpc>
            </a:pPr>
            <a:r>
              <a:rPr lang="en-US" altLang="en-US" sz="2000" dirty="0"/>
              <a:t>Identifying groups of motor insurance policy holders with a high average claim cost</a:t>
            </a:r>
          </a:p>
          <a:p>
            <a:pPr>
              <a:lnSpc>
                <a:spcPct val="140000"/>
              </a:lnSpc>
            </a:pPr>
            <a:endParaRPr lang="en-US" altLang="en-US" sz="2000" dirty="0"/>
          </a:p>
          <a:p>
            <a:pPr>
              <a:lnSpc>
                <a:spcPct val="140000"/>
              </a:lnSpc>
            </a:pPr>
            <a:r>
              <a:rPr lang="en-US" altLang="en-US" sz="2000" dirty="0"/>
              <a:t>Observed earth quake epicenters should be clustered along continent faults</a:t>
            </a:r>
          </a:p>
        </p:txBody>
      </p:sp>
    </p:spTree>
    <p:extLst>
      <p:ext uri="{BB962C8B-B14F-4D97-AF65-F5344CB8AC3E}">
        <p14:creationId xmlns:p14="http://schemas.microsoft.com/office/powerpoint/2010/main" val="2623772864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Clustering Techniques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157F-D15F-7A49-811B-92B57BF3D8D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876800" y="2032000"/>
            <a:ext cx="2743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Clustering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90800" y="3038475"/>
            <a:ext cx="2743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Hierarchical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629400" y="3038475"/>
            <a:ext cx="2743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Partitional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667000" y="4257675"/>
            <a:ext cx="1219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Single Link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114800" y="4267200"/>
            <a:ext cx="1219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Complete Link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352800" y="3429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114800" y="342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4038600" y="2438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400800" y="24384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172200" y="4267200"/>
            <a:ext cx="1219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Square Error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8153400" y="4267200"/>
            <a:ext cx="1828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Mixture Maximization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6781800" y="3429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8077200" y="3429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172200" y="5562600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K-means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8153400" y="5461000"/>
            <a:ext cx="1752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Expectation Maximization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6781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91440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429000" y="5562600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CobWeb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40386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5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 Characteristics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Agglomerative vs Divisive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/>
              <a:t>Agglomerative</a:t>
            </a:r>
            <a:r>
              <a:rPr lang="en-US" altLang="en-US" sz="2400"/>
              <a:t>: each instance is its own cluster and the algorithm merges clusters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/>
              <a:t>Divisive</a:t>
            </a:r>
            <a:r>
              <a:rPr lang="en-US" altLang="en-US" sz="2400"/>
              <a:t>: begins with all instances in one cluster and divides it up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Hard vs Fuzzy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 sz="2400"/>
              <a:t>Hard clustering assigns each instance to one cluster whereas in fuzzy clustering assigns degree of membership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14AE-EB0E-7A4B-9C16-9020174EFF11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668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/>
              <a:t>Monothetic vs Polythetic</a:t>
            </a:r>
          </a:p>
          <a:p>
            <a:pPr lvl="1">
              <a:lnSpc>
                <a:spcPct val="130000"/>
              </a:lnSpc>
            </a:pPr>
            <a:r>
              <a:rPr lang="en-US" altLang="en-US" sz="2000" i="1"/>
              <a:t>Polythetic</a:t>
            </a:r>
            <a:r>
              <a:rPr lang="en-US" altLang="en-US" sz="2000"/>
              <a:t>: all attributes are used simultaneously, e.g., to calculate distance (most algorithms)</a:t>
            </a:r>
          </a:p>
          <a:p>
            <a:pPr lvl="1">
              <a:lnSpc>
                <a:spcPct val="130000"/>
              </a:lnSpc>
            </a:pPr>
            <a:r>
              <a:rPr lang="en-US" altLang="en-US" sz="2000" i="1"/>
              <a:t>Monothetic</a:t>
            </a:r>
            <a:r>
              <a:rPr lang="en-US" altLang="en-US" sz="2000"/>
              <a:t>: attributes are considered one at a time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Incremental vs Non-Incremental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With large data sets it may be necessary to consider only part of the data at a time (data mining)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Incremental works instance by instance</a:t>
            </a:r>
            <a:endParaRPr lang="en-US" altLang="en-US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BDEC-26D0-AC48-84FB-736C17F321D9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071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Ref: </a:t>
            </a:r>
            <a:r>
              <a:rPr lang="en-US" altLang="en-US" dirty="0"/>
              <a:t>Han et al, “Data Mining Concepts and Techniques”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86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7" y="347172"/>
            <a:ext cx="10773131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Frequent Pattern Analysis?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63808"/>
            <a:ext cx="88392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Frequent pattern</a:t>
            </a:r>
            <a:r>
              <a:rPr lang="en-US" altLang="en-US" sz="2000" dirty="0"/>
              <a:t>: a pattern (a set of items, subsequences, substructures, etc.) that occurs frequently in a data set 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First proposed by Agrawal, </a:t>
            </a:r>
            <a:r>
              <a:rPr lang="en-US" altLang="en-US" sz="2000" dirty="0" err="1"/>
              <a:t>Imielinski</a:t>
            </a:r>
            <a:r>
              <a:rPr lang="en-US" altLang="en-US" sz="2000" dirty="0"/>
              <a:t>, and Swami [AIS93] in the context of </a:t>
            </a:r>
            <a:r>
              <a:rPr lang="en-US" altLang="en-US" sz="2000" dirty="0">
                <a:solidFill>
                  <a:schemeClr val="hlink"/>
                </a:solidFill>
              </a:rPr>
              <a:t>frequent </a:t>
            </a:r>
            <a:r>
              <a:rPr lang="en-US" altLang="en-US" sz="2000" dirty="0" err="1">
                <a:solidFill>
                  <a:schemeClr val="hlink"/>
                </a:solidFill>
              </a:rPr>
              <a:t>itemsets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hlink"/>
                </a:solidFill>
              </a:rPr>
              <a:t>association rule mining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Motivation: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products were often purchased together?— Beer and diapers?!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What kinds of DNA are sensitive to this new drug?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Can we automatically classify web documents?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Basket data analysis, cross-marketing, catalog design, sale campaign analysis, Web log (click stream) analysis, and DNA sequence analysis.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D89A46-4029-44FA-8CE8-D1DF70EF3AE9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61953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028700"/>
            <a:ext cx="7620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Why Is Freq. Pattern Mining Important?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14500"/>
            <a:ext cx="10500360" cy="446532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Freq. pattern: An intrinsic and important property of datasets </a:t>
            </a:r>
          </a:p>
          <a:p>
            <a:pPr eaLnBrk="1" hangingPunct="1"/>
            <a:r>
              <a:rPr lang="en-US" altLang="en-US" sz="2400" dirty="0"/>
              <a:t>Foundation for many essential data mining tasks</a:t>
            </a:r>
          </a:p>
          <a:p>
            <a:pPr lvl="1" eaLnBrk="1" hangingPunct="1"/>
            <a:r>
              <a:rPr lang="en-US" altLang="en-US" sz="2400" dirty="0"/>
              <a:t>Association, correlation, and causality analysis</a:t>
            </a:r>
          </a:p>
          <a:p>
            <a:pPr lvl="1" eaLnBrk="1" hangingPunct="1"/>
            <a:r>
              <a:rPr lang="en-US" altLang="en-US" sz="2400" dirty="0"/>
              <a:t>Sequential, structural (e.g., sub-graph) patterns</a:t>
            </a:r>
          </a:p>
          <a:p>
            <a:pPr lvl="1" eaLnBrk="1" hangingPunct="1"/>
            <a:r>
              <a:rPr lang="en-US" altLang="en-US" sz="2400" dirty="0"/>
              <a:t>Pattern analysis in spatiotemporal, multimedia, time-series, and stream data </a:t>
            </a:r>
          </a:p>
          <a:p>
            <a:pPr lvl="1" eaLnBrk="1" hangingPunct="1"/>
            <a:r>
              <a:rPr lang="en-US" altLang="en-US" sz="2400" dirty="0"/>
              <a:t>Classification: discriminative, frequent pattern analysis</a:t>
            </a:r>
          </a:p>
          <a:p>
            <a:pPr lvl="1" eaLnBrk="1" hangingPunct="1"/>
            <a:r>
              <a:rPr lang="en-US" altLang="en-US" sz="2400" dirty="0"/>
              <a:t>Cluster analysis: frequent pattern-based clustering</a:t>
            </a:r>
          </a:p>
          <a:p>
            <a:pPr lvl="1" eaLnBrk="1" hangingPunct="1"/>
            <a:r>
              <a:rPr lang="en-US" altLang="en-US" sz="2400" dirty="0"/>
              <a:t>Data warehousing: iceberg cube and cube-gradient </a:t>
            </a:r>
          </a:p>
          <a:p>
            <a:pPr lvl="1" eaLnBrk="1" hangingPunct="1"/>
            <a:r>
              <a:rPr lang="en-US" altLang="en-US" sz="2400" dirty="0"/>
              <a:t>Semantic data compression: fascicles</a:t>
            </a:r>
          </a:p>
          <a:p>
            <a:pPr lvl="1" eaLnBrk="1" hangingPunct="1"/>
            <a:r>
              <a:rPr lang="en-US" altLang="en-US" sz="2400" dirty="0"/>
              <a:t>Broad applications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BC59CD-1732-44E7-BBB8-B1E3BD5BF752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65897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15339" y="236801"/>
            <a:ext cx="9902627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Basic Concepts: Frequent Patterns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5577840" y="1636976"/>
            <a:ext cx="626364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chemeClr val="hlink"/>
                </a:solidFill>
              </a:rPr>
              <a:t>itemset</a:t>
            </a:r>
            <a:r>
              <a:rPr lang="en-US" altLang="en-US" sz="2400" dirty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k-</a:t>
            </a:r>
            <a:r>
              <a:rPr lang="en-US" altLang="en-US" sz="2400" dirty="0" err="1">
                <a:solidFill>
                  <a:schemeClr val="hlink"/>
                </a:solidFill>
              </a:rPr>
              <a:t>itemset</a:t>
            </a:r>
            <a:r>
              <a:rPr lang="en-US" altLang="en-US" sz="2400" dirty="0"/>
              <a:t> X = {x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hlink"/>
                </a:solidFill>
              </a:rPr>
              <a:t>(absolute) support</a:t>
            </a:r>
            <a:r>
              <a:rPr lang="en-US" altLang="en-US" sz="2400" dirty="0"/>
              <a:t>, or, </a:t>
            </a:r>
            <a:r>
              <a:rPr lang="en-US" altLang="en-US" sz="2400" i="1" dirty="0">
                <a:solidFill>
                  <a:schemeClr val="hlink"/>
                </a:solidFill>
              </a:rPr>
              <a:t>support count</a:t>
            </a:r>
            <a:r>
              <a:rPr lang="en-US" altLang="en-US" sz="2400" dirty="0"/>
              <a:t> of X: Frequency or occurrence of 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hlink"/>
                </a:solidFill>
              </a:rPr>
              <a:t>(relative)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, is the fraction of transactions that contains X (i.e., the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400" dirty="0">
                <a:sym typeface="Symbol" panose="05050102010706020507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An </a:t>
            </a:r>
            <a:r>
              <a:rPr lang="en-US" altLang="en-US" sz="2400" dirty="0" err="1">
                <a:sym typeface="Symbol" panose="05050102010706020507" pitchFamily="18" charset="2"/>
              </a:rPr>
              <a:t>itemset</a:t>
            </a:r>
            <a:r>
              <a:rPr lang="en-US" altLang="en-US" sz="2400" dirty="0">
                <a:sym typeface="Symbol" panose="05050102010706020507" pitchFamily="18" charset="2"/>
              </a:rPr>
              <a:t> X is </a:t>
            </a:r>
            <a:r>
              <a:rPr lang="en-US" altLang="en-US" sz="2400" i="1" dirty="0">
                <a:solidFill>
                  <a:schemeClr val="hlink"/>
                </a:solidFill>
                <a:sym typeface="Symbol" panose="05050102010706020507" pitchFamily="18" charset="2"/>
              </a:rPr>
              <a:t>frequent</a:t>
            </a:r>
            <a:r>
              <a:rPr lang="en-US" altLang="en-US" sz="2400" dirty="0">
                <a:sym typeface="Symbol" panose="05050102010706020507" pitchFamily="18" charset="2"/>
              </a:rPr>
              <a:t> if X’s support is no less than a </a:t>
            </a:r>
            <a:r>
              <a:rPr lang="en-US" altLang="en-US" sz="2400" i="1" dirty="0" err="1">
                <a:sym typeface="Symbol" panose="05050102010706020507" pitchFamily="18" charset="2"/>
              </a:rPr>
              <a:t>minsup</a:t>
            </a:r>
            <a:r>
              <a:rPr lang="en-US" altLang="en-US" sz="2400" dirty="0">
                <a:sym typeface="Symbol" panose="05050102010706020507" pitchFamily="18" charset="2"/>
              </a:rPr>
              <a:t> threshold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9368" y="6583680"/>
            <a:ext cx="2154142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25D1B4-19A0-4DF8-B6CF-6BC04971EA69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691640" y="3922976"/>
            <a:ext cx="3886200" cy="2630488"/>
            <a:chOff x="192" y="2400"/>
            <a:chExt cx="2448" cy="1657"/>
          </a:xfrm>
        </p:grpSpPr>
        <p:sp>
          <p:nvSpPr>
            <p:cNvPr id="18461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2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3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buys both</a:t>
              </a:r>
              <a:endParaRPr lang="en-US" altLang="en-US" sz="1800" b="1" u="sng">
                <a:solidFill>
                  <a:srgbClr val="5FA1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8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buys beer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>
            <p:extLst/>
          </p:nvPr>
        </p:nvGraphicFramePr>
        <p:xfrm>
          <a:off x="1691640" y="1636976"/>
          <a:ext cx="3886200" cy="213043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194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230395"/>
            <a:ext cx="10833092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Basic Concepts: Association Rules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312321" y="1596910"/>
            <a:ext cx="8142080" cy="4953000"/>
          </a:xfrm>
        </p:spPr>
        <p:txBody>
          <a:bodyPr/>
          <a:lstStyle/>
          <a:p>
            <a:pPr marL="457200" indent="-457200"/>
            <a:r>
              <a:rPr lang="en-US" altLang="en-US" sz="2400" dirty="0"/>
              <a:t>Find all the rules </a:t>
            </a:r>
            <a:r>
              <a:rPr lang="en-US" altLang="en-US" sz="2400" i="1" dirty="0"/>
              <a:t>X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sym typeface="Wingdings" panose="05000000000000000000" pitchFamily="2" charset="2"/>
              </a:rPr>
              <a:t>Y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with minimum support and confidence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en-US" sz="2400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400" dirty="0">
                <a:sym typeface="Symbol" panose="05050102010706020507" pitchFamily="18" charset="2"/>
              </a:rPr>
              <a:t> that a transaction contains X  Y</a:t>
            </a:r>
          </a:p>
          <a:p>
            <a:pPr marL="914400" lvl="1" indent="-457200"/>
            <a:r>
              <a:rPr lang="en-US" altLang="en-US" sz="2400" dirty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c,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en-US" sz="2400" dirty="0">
                <a:sym typeface="Symbol" panose="05050102010706020507" pitchFamily="18" charset="2"/>
              </a:rPr>
              <a:t> that a transaction having X also contains 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</a:p>
          <a:p>
            <a:pPr marL="457200" indent="-457200">
              <a:buNone/>
            </a:pPr>
            <a:r>
              <a:rPr lang="en-US" altLang="en-US" sz="2000" i="1" dirty="0"/>
              <a:t>Let  </a:t>
            </a:r>
            <a:r>
              <a:rPr lang="en-US" altLang="en-US" sz="2000" i="1" dirty="0" err="1"/>
              <a:t>minsup</a:t>
            </a:r>
            <a:r>
              <a:rPr lang="en-US" altLang="en-US" sz="2000" i="1" dirty="0"/>
              <a:t> = 50%, </a:t>
            </a:r>
            <a:r>
              <a:rPr lang="en-US" altLang="en-US" sz="2000" i="1" dirty="0" err="1"/>
              <a:t>minconf</a:t>
            </a:r>
            <a:r>
              <a:rPr lang="en-US" altLang="en-US" sz="2000" i="1" dirty="0"/>
              <a:t> = 50%</a:t>
            </a:r>
          </a:p>
          <a:p>
            <a:pPr marL="457200" indent="-457200">
              <a:buNone/>
            </a:pPr>
            <a:r>
              <a:rPr lang="en-US" altLang="en-US" sz="2000" i="1" dirty="0"/>
              <a:t>Freq. Pat.: </a:t>
            </a:r>
            <a:r>
              <a:rPr lang="en-US" altLang="en-US" sz="2000" dirty="0"/>
              <a:t>Beer:3, Nuts:3, Diaper:4, Eggs:3, {Beer, Diaper}:3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DC4593-DBA6-41C7-87AD-300EE1434E67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223046" y="4217671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077121" y="4217672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1484984" y="4801871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3458245" y="4347846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2669258" y="4022409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194721" y="3827146"/>
            <a:ext cx="10525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buys diaper</a:t>
            </a:r>
            <a:endParaRPr lang="en-US" altLang="en-US" sz="1800" b="1" u="sng">
              <a:latin typeface="Times New Roman" panose="02020603050405020304" pitchFamily="18" charset="0"/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873920" y="3763647"/>
            <a:ext cx="10668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 b="1">
                <a:solidFill>
                  <a:srgbClr val="5FA180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400" b="1">
                <a:solidFill>
                  <a:srgbClr val="5FA180"/>
                </a:solidFill>
                <a:latin typeface="Times New Roman" panose="02020603050405020304" pitchFamily="18" charset="0"/>
              </a:rPr>
              <a:t>buys both</a:t>
            </a:r>
            <a:endParaRPr lang="en-US" altLang="en-US" sz="1600" b="1" u="sng">
              <a:solidFill>
                <a:srgbClr val="5FA1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223045" y="5386071"/>
            <a:ext cx="1042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buys beer</a:t>
            </a:r>
            <a:endParaRPr lang="en-US" altLang="en-US" sz="1800" b="1" u="sng">
              <a:latin typeface="Times New Roman" panose="02020603050405020304" pitchFamily="18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959520" y="3763646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1419896" y="3058796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Nuts, Eggs, Milk</a:t>
            </a:r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959521" y="3058796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40</a:t>
            </a:r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1419896" y="3344546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/>
              <a:t>Nuts, Coffee, Diaper, Eggs, Milk</a:t>
            </a: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959521" y="3344546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50</a:t>
            </a: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1419896" y="2747646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Beer, Diaper, Eggs</a:t>
            </a:r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959521" y="2747646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30</a:t>
            </a:r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1419896" y="2436496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Beer, Coffee, Diaper</a:t>
            </a:r>
          </a:p>
        </p:txBody>
      </p:sp>
      <p:sp>
        <p:nvSpPr>
          <p:cNvPr id="19477" name="Rectangle 22"/>
          <p:cNvSpPr>
            <a:spLocks noChangeArrowheads="1"/>
          </p:cNvSpPr>
          <p:nvPr/>
        </p:nvSpPr>
        <p:spPr bwMode="auto">
          <a:xfrm>
            <a:off x="959521" y="2436496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20</a:t>
            </a:r>
          </a:p>
        </p:txBody>
      </p:sp>
      <p:sp>
        <p:nvSpPr>
          <p:cNvPr id="19478" name="Rectangle 23"/>
          <p:cNvSpPr>
            <a:spLocks noChangeArrowheads="1"/>
          </p:cNvSpPr>
          <p:nvPr/>
        </p:nvSpPr>
        <p:spPr bwMode="auto">
          <a:xfrm>
            <a:off x="1419896" y="2125346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Beer, Nuts, Diaper</a:t>
            </a:r>
          </a:p>
        </p:txBody>
      </p:sp>
      <p:sp>
        <p:nvSpPr>
          <p:cNvPr id="19479" name="Rectangle 24"/>
          <p:cNvSpPr>
            <a:spLocks noChangeArrowheads="1"/>
          </p:cNvSpPr>
          <p:nvPr/>
        </p:nvSpPr>
        <p:spPr bwMode="auto">
          <a:xfrm>
            <a:off x="959521" y="2125346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/>
              <a:t>10</a:t>
            </a:r>
          </a:p>
        </p:txBody>
      </p:sp>
      <p:sp>
        <p:nvSpPr>
          <p:cNvPr id="19480" name="Rectangle 25"/>
          <p:cNvSpPr>
            <a:spLocks noChangeArrowheads="1"/>
          </p:cNvSpPr>
          <p:nvPr/>
        </p:nvSpPr>
        <p:spPr bwMode="auto">
          <a:xfrm>
            <a:off x="1419896" y="1814196"/>
            <a:ext cx="2892425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Items bought</a:t>
            </a:r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959521" y="1814196"/>
            <a:ext cx="460375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hlink"/>
                </a:solidFill>
              </a:rPr>
              <a:t>Tid</a:t>
            </a:r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>
            <a:off x="959520" y="1814196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483" name="Line 28"/>
          <p:cNvSpPr>
            <a:spLocks noChangeShapeType="1"/>
          </p:cNvSpPr>
          <p:nvPr/>
        </p:nvSpPr>
        <p:spPr bwMode="auto">
          <a:xfrm>
            <a:off x="959520" y="212534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auto">
          <a:xfrm>
            <a:off x="959520" y="2436496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5" name="Line 30"/>
          <p:cNvSpPr>
            <a:spLocks noChangeShapeType="1"/>
          </p:cNvSpPr>
          <p:nvPr/>
        </p:nvSpPr>
        <p:spPr bwMode="auto">
          <a:xfrm>
            <a:off x="959520" y="2747646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6" name="Line 31"/>
          <p:cNvSpPr>
            <a:spLocks noChangeShapeType="1"/>
          </p:cNvSpPr>
          <p:nvPr/>
        </p:nvSpPr>
        <p:spPr bwMode="auto">
          <a:xfrm>
            <a:off x="959520" y="3058796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7" name="Line 32"/>
          <p:cNvSpPr>
            <a:spLocks noChangeShapeType="1"/>
          </p:cNvSpPr>
          <p:nvPr/>
        </p:nvSpPr>
        <p:spPr bwMode="auto">
          <a:xfrm>
            <a:off x="959520" y="3630296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8" name="Line 33"/>
          <p:cNvSpPr>
            <a:spLocks noChangeShapeType="1"/>
          </p:cNvSpPr>
          <p:nvPr/>
        </p:nvSpPr>
        <p:spPr bwMode="auto">
          <a:xfrm>
            <a:off x="959520" y="1814196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9" name="Line 34"/>
          <p:cNvSpPr>
            <a:spLocks noChangeShapeType="1"/>
          </p:cNvSpPr>
          <p:nvPr/>
        </p:nvSpPr>
        <p:spPr bwMode="auto">
          <a:xfrm>
            <a:off x="1419895" y="1814196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0" name="Line 35"/>
          <p:cNvSpPr>
            <a:spLocks noChangeShapeType="1"/>
          </p:cNvSpPr>
          <p:nvPr/>
        </p:nvSpPr>
        <p:spPr bwMode="auto">
          <a:xfrm>
            <a:off x="4312320" y="1814196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1" name="Line 36"/>
          <p:cNvSpPr>
            <a:spLocks noChangeShapeType="1"/>
          </p:cNvSpPr>
          <p:nvPr/>
        </p:nvSpPr>
        <p:spPr bwMode="auto">
          <a:xfrm>
            <a:off x="959520" y="3344546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5231003" y="4884421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Association rules: (many more!)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i="1" dirty="0"/>
              <a:t>Beer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ym typeface="Symbol" panose="05050102010706020507" pitchFamily="18" charset="2"/>
              </a:rPr>
              <a:t> Diaper  </a:t>
            </a:r>
            <a:r>
              <a:rPr lang="en-US" altLang="en-US" dirty="0">
                <a:sym typeface="Symbol" panose="05050102010706020507" pitchFamily="18" charset="2"/>
              </a:rPr>
              <a:t>(60%, 100%)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i="1" dirty="0"/>
              <a:t>Diaper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ym typeface="Symbol" panose="05050102010706020507" pitchFamily="18" charset="2"/>
              </a:rPr>
              <a:t> Beer  </a:t>
            </a:r>
            <a:r>
              <a:rPr lang="en-US" altLang="en-US" dirty="0">
                <a:sym typeface="Symbol" panose="05050102010706020507" pitchFamily="18" charset="2"/>
              </a:rPr>
              <a:t>(60%, 75%)</a:t>
            </a:r>
          </a:p>
        </p:txBody>
      </p:sp>
    </p:spTree>
    <p:extLst>
      <p:ext uri="{BB962C8B-B14F-4D97-AF65-F5344CB8AC3E}">
        <p14:creationId xmlns:p14="http://schemas.microsoft.com/office/powerpoint/2010/main" val="3464617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77240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Association Rules 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36319" y="1950721"/>
            <a:ext cx="10790919" cy="4454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i="1" dirty="0">
                <a:solidFill>
                  <a:schemeClr val="tx2"/>
                </a:solidFill>
              </a:rPr>
              <a:t>Goal:</a:t>
            </a:r>
            <a:r>
              <a:rPr lang="en-US" altLang="en-US" sz="2800" dirty="0"/>
              <a:t> Provide an overview of basic Association Rule mining techniques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Association Rules Problem Overview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Large </a:t>
            </a:r>
            <a:r>
              <a:rPr lang="en-US" altLang="en-US" sz="2400" dirty="0" err="1"/>
              <a:t>itemsets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Association Rules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/>
              <a:t>Apriori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/>
              <a:t>Eclat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944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Market Basket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633928" y="1961516"/>
            <a:ext cx="10558072" cy="4454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Items frequently purchased together: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Bread </a:t>
            </a:r>
            <a:r>
              <a:rPr lang="en-US" altLang="en-US" sz="2400" b="1" dirty="0">
                <a:solidFill>
                  <a:schemeClr val="tx2"/>
                </a:solidFill>
                <a:latin typeface="cmsy10" pitchFamily="34" charset="0"/>
                <a:sym typeface="Symbol" panose="05050102010706020507" pitchFamily="18" charset="2"/>
              </a:rPr>
              <a:t></a:t>
            </a:r>
            <a:r>
              <a:rPr lang="en-US" altLang="en-US" sz="2400" b="1" dirty="0" err="1">
                <a:solidFill>
                  <a:schemeClr val="tx2"/>
                </a:solidFill>
              </a:rPr>
              <a:t>PeanutButter</a:t>
            </a:r>
            <a:endParaRPr lang="en-US" altLang="en-US" sz="2400" b="1" dirty="0">
              <a:solidFill>
                <a:schemeClr val="tx2"/>
              </a:solidFill>
              <a:latin typeface="cmsy10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Placement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Advertising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Sales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Coupons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Objective: increase sales and reduce costs</a:t>
            </a:r>
          </a:p>
        </p:txBody>
      </p:sp>
    </p:spTree>
    <p:extLst>
      <p:ext uri="{BB962C8B-B14F-4D97-AF65-F5344CB8AC3E}">
        <p14:creationId xmlns:p14="http://schemas.microsoft.com/office/powerpoint/2010/main" val="84076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4151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1991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>
                <a:solidFill>
                  <a:schemeClr val="tx1"/>
                </a:solidFill>
              </a:rPr>
              <a:pPr/>
              <a:t>5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Fundamentally different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6456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2423592" y="3720232"/>
            <a:ext cx="252028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7157752" y="3717033"/>
            <a:ext cx="30427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4460753" y="6365830"/>
            <a:ext cx="33843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2495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2279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2567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2639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2927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2855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3791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3944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4096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4248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4439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4583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4799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4858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3647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3647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3935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3863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4041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4223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4223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4439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3359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3575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3287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2720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2711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3024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2855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3143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3008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2495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5010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5163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4871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5315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4655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3035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2567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3719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6934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6718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7006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7078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7366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7294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7159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7150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7464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7294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7583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7447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6934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8400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8688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8544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8904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8256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9120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9264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9192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9336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9408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8976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9696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9552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7680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7752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7968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8184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7896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7968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8112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8400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8616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8256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8400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4655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4439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4727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4799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5087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5015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5951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6104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6256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6409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6600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6744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6960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7018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5807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5807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6096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6023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6201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6384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6384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6600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5519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5735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5447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4880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4871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5185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5015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5303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5168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4655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7171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7323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7032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7475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6816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5591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5375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4871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5015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4583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5951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5303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5087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5159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5015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5303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5303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5735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5303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5951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5735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5663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5519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6672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6816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6888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7032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5879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4871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6096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6384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7536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7248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7608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4600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7104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4304779" y="4559475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5632537" y="5073042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6600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7192029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8037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183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Rules Example</a:t>
            </a:r>
          </a:p>
        </p:txBody>
      </p:sp>
      <p:pic>
        <p:nvPicPr>
          <p:cNvPr id="11267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4" y="1752600"/>
            <a:ext cx="6415087" cy="2693988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62200" y="4800601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</a:rPr>
              <a:t>I = { Beer, Bread, Jelly, Milk, PeanutButter}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</a:rPr>
              <a:t>Support of {Bread,PeanutButter} is 60%</a:t>
            </a:r>
          </a:p>
        </p:txBody>
      </p:sp>
    </p:spTree>
    <p:extLst>
      <p:ext uri="{BB962C8B-B14F-4D97-AF65-F5344CB8AC3E}">
        <p14:creationId xmlns:p14="http://schemas.microsoft.com/office/powerpoint/2010/main" val="3112275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Rule Definitions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46761" y="2194561"/>
            <a:ext cx="11065488" cy="4525963"/>
          </a:xfrm>
        </p:spPr>
        <p:txBody>
          <a:bodyPr/>
          <a:lstStyle/>
          <a:p>
            <a:pPr eaLnBrk="1" hangingPunct="1"/>
            <a:r>
              <a:rPr lang="en-US" altLang="en-US" sz="2800" b="1" i="1" dirty="0">
                <a:solidFill>
                  <a:schemeClr val="tx2"/>
                </a:solidFill>
              </a:rPr>
              <a:t>Association Rule (AR): </a:t>
            </a:r>
            <a:r>
              <a:rPr lang="en-US" altLang="en-US" sz="2800" dirty="0"/>
              <a:t>implication X </a:t>
            </a:r>
            <a:r>
              <a:rPr lang="en-US" altLang="en-US" sz="2800" b="1" dirty="0">
                <a:solidFill>
                  <a:schemeClr val="tx2"/>
                </a:solidFill>
                <a:latin typeface="cmsy10" pitchFamily="34" charset="0"/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Y where X,Y </a:t>
            </a:r>
            <a:r>
              <a:rPr lang="en-US" altLang="en-US" sz="2800" dirty="0">
                <a:latin typeface="cmsy10" pitchFamily="34" charset="0"/>
                <a:sym typeface="Symbol" panose="05050102010706020507" pitchFamily="18" charset="2"/>
              </a:rPr>
              <a:t> </a:t>
            </a:r>
            <a:r>
              <a:rPr lang="en-US" altLang="en-US" sz="2800" dirty="0"/>
              <a:t>I and X </a:t>
            </a:r>
            <a:r>
              <a:rPr lang="en-US" altLang="en-US" sz="2800" dirty="0">
                <a:latin typeface="cmsy10" pitchFamily="34" charset="0"/>
                <a:sym typeface="Symbol" panose="05050102010706020507" pitchFamily="18" charset="2"/>
              </a:rPr>
              <a:t></a:t>
            </a:r>
            <a:r>
              <a:rPr lang="en-US" altLang="en-US" sz="2800" dirty="0"/>
              <a:t> Y = </a:t>
            </a:r>
            <a:r>
              <a:rPr lang="en-US" altLang="en-US" sz="2800" dirty="0">
                <a:latin typeface="cmsy10" pitchFamily="34" charset="0"/>
              </a:rPr>
              <a:t>;</a:t>
            </a:r>
            <a:endParaRPr lang="en-US" altLang="en-US" sz="2800" dirty="0"/>
          </a:p>
          <a:p>
            <a:pPr eaLnBrk="1" hangingPunct="1"/>
            <a:r>
              <a:rPr lang="en-US" altLang="en-US" sz="2800" b="1" i="1" dirty="0">
                <a:solidFill>
                  <a:schemeClr val="tx2"/>
                </a:solidFill>
              </a:rPr>
              <a:t>Support of AR (s) X </a:t>
            </a:r>
            <a:r>
              <a:rPr lang="en-US" altLang="en-US" sz="2800" b="1" i="1" dirty="0">
                <a:solidFill>
                  <a:schemeClr val="tx2"/>
                </a:solidFill>
                <a:latin typeface="cmsy10" pitchFamily="34" charset="0"/>
              </a:rPr>
              <a:t> </a:t>
            </a:r>
            <a:r>
              <a:rPr lang="en-US" altLang="en-US" sz="2800" b="1" dirty="0">
                <a:solidFill>
                  <a:schemeClr val="tx2"/>
                </a:solidFill>
                <a:latin typeface="cmsy10" pitchFamily="34" charset="0"/>
                <a:sym typeface="Symbol" panose="05050102010706020507" pitchFamily="18" charset="2"/>
              </a:rPr>
              <a:t></a:t>
            </a:r>
            <a:r>
              <a:rPr lang="en-US" altLang="en-US" sz="2800" b="1" i="1" dirty="0">
                <a:solidFill>
                  <a:schemeClr val="tx2"/>
                </a:solidFill>
                <a:latin typeface="cmsy10" pitchFamily="34" charset="0"/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</a:rPr>
              <a:t>Y</a:t>
            </a:r>
            <a:r>
              <a:rPr lang="en-US" altLang="en-US" sz="2800" dirty="0"/>
              <a:t>: Percentage of transactions that contain X </a:t>
            </a:r>
            <a:r>
              <a:rPr lang="en-US" altLang="en-US" sz="2800" dirty="0">
                <a:latin typeface="cmsy10" pitchFamily="34" charset="0"/>
                <a:sym typeface="Symbol" panose="05050102010706020507" pitchFamily="18" charset="2"/>
              </a:rPr>
              <a:t></a:t>
            </a:r>
            <a:r>
              <a:rPr lang="en-US" altLang="en-US" sz="2800" dirty="0"/>
              <a:t>Y</a:t>
            </a:r>
          </a:p>
          <a:p>
            <a:pPr eaLnBrk="1" hangingPunct="1"/>
            <a:r>
              <a:rPr lang="en-US" altLang="en-US" sz="2800" b="1" i="1" dirty="0">
                <a:solidFill>
                  <a:schemeClr val="tx2"/>
                </a:solidFill>
              </a:rPr>
              <a:t>Confidence of AR (</a:t>
            </a:r>
            <a:r>
              <a:rPr lang="en-US" altLang="en-US" sz="2800" b="1" i="1" dirty="0">
                <a:solidFill>
                  <a:schemeClr val="tx2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800" b="1" i="1" dirty="0">
                <a:solidFill>
                  <a:schemeClr val="tx2"/>
                </a:solidFill>
              </a:rPr>
              <a:t>) X </a:t>
            </a:r>
            <a:r>
              <a:rPr lang="en-US" altLang="en-US" sz="2800" b="1" dirty="0">
                <a:solidFill>
                  <a:schemeClr val="tx2"/>
                </a:solidFill>
                <a:latin typeface="cmsy10" pitchFamily="34" charset="0"/>
                <a:sym typeface="Symbol" panose="05050102010706020507" pitchFamily="18" charset="2"/>
              </a:rPr>
              <a:t></a:t>
            </a:r>
            <a:r>
              <a:rPr lang="en-US" altLang="en-US" sz="2800" b="1" i="1" dirty="0">
                <a:solidFill>
                  <a:schemeClr val="tx2"/>
                </a:solidFill>
              </a:rPr>
              <a:t> Y:</a:t>
            </a:r>
            <a:r>
              <a:rPr lang="en-US" altLang="en-US" sz="2800" dirty="0"/>
              <a:t> Ratio of number of transactions that contain X </a:t>
            </a:r>
            <a:r>
              <a:rPr lang="en-US" altLang="en-US" sz="2800" dirty="0">
                <a:latin typeface="cmsy10" pitchFamily="34" charset="0"/>
                <a:sym typeface="Symbol" panose="05050102010706020507" pitchFamily="18" charset="2"/>
              </a:rPr>
              <a:t></a:t>
            </a:r>
            <a:r>
              <a:rPr lang="en-US" altLang="en-US" sz="2800" dirty="0"/>
              <a:t> Y to the number that contain X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1509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Rules Ex (cont’d)</a:t>
            </a:r>
          </a:p>
        </p:txBody>
      </p:sp>
      <p:pic>
        <p:nvPicPr>
          <p:cNvPr id="13315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6" y="1735138"/>
            <a:ext cx="7661275" cy="3598862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9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Rule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2084832"/>
            <a:ext cx="10773131" cy="38174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Given a set of items I={I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,I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</a:t>
            </a:r>
            <a:r>
              <a:rPr lang="en-US" altLang="en-US" sz="2800" dirty="0" err="1"/>
              <a:t>I</a:t>
            </a:r>
            <a:r>
              <a:rPr lang="en-US" altLang="en-US" sz="2800" baseline="-25000" dirty="0" err="1"/>
              <a:t>m</a:t>
            </a:r>
            <a:r>
              <a:rPr lang="en-US" altLang="en-US" sz="2800" dirty="0"/>
              <a:t>} and a database of transactions D={t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…, </a:t>
            </a:r>
            <a:r>
              <a:rPr lang="en-US" altLang="en-US" sz="2800" dirty="0" err="1"/>
              <a:t>t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} where </a:t>
            </a:r>
            <a:r>
              <a:rPr lang="en-US" altLang="en-US" sz="2800" dirty="0" err="1"/>
              <a:t>t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={I</a:t>
            </a:r>
            <a:r>
              <a:rPr lang="en-US" altLang="en-US" sz="2800" baseline="-25000" dirty="0"/>
              <a:t>i1</a:t>
            </a:r>
            <a:r>
              <a:rPr lang="en-US" altLang="en-US" sz="2800" dirty="0"/>
              <a:t>,I</a:t>
            </a:r>
            <a:r>
              <a:rPr lang="en-US" altLang="en-US" sz="2800" baseline="-25000" dirty="0"/>
              <a:t>i2</a:t>
            </a:r>
            <a:r>
              <a:rPr lang="en-US" altLang="en-US" sz="2800" dirty="0"/>
              <a:t>, …, </a:t>
            </a:r>
            <a:r>
              <a:rPr lang="en-US" altLang="en-US" sz="2800" dirty="0" err="1"/>
              <a:t>I</a:t>
            </a:r>
            <a:r>
              <a:rPr lang="en-US" altLang="en-US" sz="2800" baseline="-25000" dirty="0" err="1"/>
              <a:t>ik</a:t>
            </a:r>
            <a:r>
              <a:rPr lang="en-US" altLang="en-US" sz="2800" dirty="0"/>
              <a:t>} and </a:t>
            </a:r>
            <a:r>
              <a:rPr lang="en-US" altLang="en-US" sz="2800" dirty="0" err="1"/>
              <a:t>I</a:t>
            </a:r>
            <a:r>
              <a:rPr lang="en-US" altLang="en-US" sz="2800" baseline="-25000" dirty="0" err="1"/>
              <a:t>ij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msy10" pitchFamily="34" charset="0"/>
                <a:sym typeface="Symbol" panose="05050102010706020507" pitchFamily="18" charset="2"/>
              </a:rPr>
              <a:t></a:t>
            </a:r>
            <a:r>
              <a:rPr lang="en-US" altLang="en-US" sz="2800" dirty="0"/>
              <a:t> I, the </a:t>
            </a:r>
            <a:r>
              <a:rPr lang="en-US" altLang="en-US" sz="2800" b="1" i="1" dirty="0">
                <a:solidFill>
                  <a:schemeClr val="tx2"/>
                </a:solidFill>
              </a:rPr>
              <a:t>Association Rule Problem</a:t>
            </a:r>
            <a:r>
              <a:rPr lang="en-US" altLang="en-US" sz="2800" dirty="0"/>
              <a:t> is to identify all association rules</a:t>
            </a:r>
            <a:r>
              <a:rPr lang="en-US" altLang="en-US" sz="2800" dirty="0">
                <a:solidFill>
                  <a:schemeClr val="tx2"/>
                </a:solidFill>
              </a:rPr>
              <a:t> X </a:t>
            </a:r>
            <a:r>
              <a:rPr lang="en-US" altLang="en-US" sz="2800" b="1" dirty="0">
                <a:solidFill>
                  <a:schemeClr val="tx2"/>
                </a:solidFill>
                <a:latin typeface="cmsy10" pitchFamily="34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solidFill>
                  <a:schemeClr val="tx2"/>
                </a:solidFill>
              </a:rPr>
              <a:t> Y</a:t>
            </a:r>
            <a:r>
              <a:rPr lang="en-US" altLang="en-US" sz="2800" dirty="0"/>
              <a:t> with a minimum support and confidence.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Link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dirty="0">
                <a:solidFill>
                  <a:schemeClr val="tx2"/>
                </a:solidFill>
              </a:rPr>
              <a:t>NOTE:</a:t>
            </a:r>
            <a:r>
              <a:rPr lang="en-US" altLang="en-US" sz="2800" dirty="0"/>
              <a:t> Support of </a:t>
            </a:r>
            <a:r>
              <a:rPr lang="en-US" altLang="en-US" sz="2800" dirty="0">
                <a:solidFill>
                  <a:schemeClr val="tx2"/>
                </a:solidFill>
              </a:rPr>
              <a:t>X </a:t>
            </a:r>
            <a:r>
              <a:rPr lang="en-US" altLang="en-US" sz="2800" b="1" dirty="0">
                <a:solidFill>
                  <a:schemeClr val="tx2"/>
                </a:solidFill>
                <a:latin typeface="cmsy10" pitchFamily="34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solidFill>
                  <a:schemeClr val="tx2"/>
                </a:solidFill>
              </a:rPr>
              <a:t> Y</a:t>
            </a:r>
            <a:r>
              <a:rPr lang="en-US" altLang="en-US" sz="2800" dirty="0"/>
              <a:t> is same as support of X </a:t>
            </a:r>
            <a:r>
              <a:rPr lang="en-US" altLang="en-US" sz="2800" dirty="0">
                <a:latin typeface="cmsy10" pitchFamily="34" charset="0"/>
                <a:sym typeface="Symbol" panose="05050102010706020507" pitchFamily="18" charset="2"/>
              </a:rPr>
              <a:t></a:t>
            </a:r>
            <a:r>
              <a:rPr lang="en-US" altLang="en-US" sz="2800" dirty="0"/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199258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Rule Techniques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Find Large </a:t>
            </a:r>
            <a:r>
              <a:rPr lang="en-US" altLang="en-US" sz="2800" dirty="0" err="1"/>
              <a:t>Itemsets</a:t>
            </a:r>
            <a:r>
              <a:rPr lang="en-US" altLang="en-US" sz="2800" dirty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Generate rules from frequent </a:t>
            </a:r>
            <a:r>
              <a:rPr lang="en-US" altLang="en-US" sz="2800" dirty="0" err="1"/>
              <a:t>itemsets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461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Sequence Pattern Mining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861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Database: example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2084832"/>
            <a:ext cx="7391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301240" y="5056632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45% of customers who bought </a:t>
            </a:r>
            <a:r>
              <a:rPr lang="en-US" altLang="en-US" b="1" i="1">
                <a:latin typeface="Tahoma" panose="020B0604030504040204" pitchFamily="34" charset="0"/>
              </a:rPr>
              <a:t>Foundation</a:t>
            </a:r>
            <a:r>
              <a:rPr lang="en-US" altLang="en-US">
                <a:latin typeface="Tahoma" panose="020B0604030504040204" pitchFamily="34" charset="0"/>
              </a:rPr>
              <a:t> will buy </a:t>
            </a:r>
            <a:r>
              <a:rPr lang="en-US" altLang="en-US" b="1" i="1">
                <a:latin typeface="Tahoma" panose="020B0604030504040204" pitchFamily="34" charset="0"/>
              </a:rPr>
              <a:t>Foundation and Empire</a:t>
            </a:r>
            <a:r>
              <a:rPr lang="en-US" altLang="en-US">
                <a:latin typeface="Tahoma" panose="020B0604030504040204" pitchFamily="34" charset="0"/>
              </a:rPr>
              <a:t> within the next month.</a:t>
            </a:r>
          </a:p>
        </p:txBody>
      </p:sp>
    </p:spTree>
    <p:extLst>
      <p:ext uri="{BB962C8B-B14F-4D97-AF65-F5344CB8AC3E}">
        <p14:creationId xmlns:p14="http://schemas.microsoft.com/office/powerpoint/2010/main" val="988951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5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5EAC-BA4C-F54E-AC1D-EFA668C3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04EA8-90E2-C744-9BF6-2E5D04C57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Gerstein Lab, “What is Cluster Analysis?”</a:t>
            </a:r>
          </a:p>
        </p:txBody>
      </p:sp>
    </p:spTree>
    <p:extLst>
      <p:ext uri="{BB962C8B-B14F-4D97-AF65-F5344CB8AC3E}">
        <p14:creationId xmlns:p14="http://schemas.microsoft.com/office/powerpoint/2010/main" val="4053156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6" y="482601"/>
            <a:ext cx="7707313" cy="830263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4000" dirty="0"/>
              <a:t>Interval-valued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199" y="1803401"/>
            <a:ext cx="8751757" cy="4807261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en-US" sz="2800" dirty="0"/>
              <a:t>Standardized data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Calculate the mean absolute deviation:</a:t>
            </a:r>
          </a:p>
          <a:p>
            <a:pPr lvl="1">
              <a:lnSpc>
                <a:spcPct val="140000"/>
              </a:lnSpc>
            </a:pPr>
            <a:endParaRPr lang="en-US" altLang="en-US" sz="2400" dirty="0"/>
          </a:p>
          <a:p>
            <a:pPr>
              <a:lnSpc>
                <a:spcPct val="140000"/>
              </a:lnSpc>
            </a:pPr>
            <a:endParaRPr lang="en-US" altLang="en-US" sz="2800" dirty="0"/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altLang="en-US" sz="2400" dirty="0"/>
              <a:t>where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Calculate the standardized measurement (</a:t>
            </a:r>
            <a:r>
              <a:rPr lang="en-US" altLang="en-US" sz="2400" i="1" dirty="0"/>
              <a:t>z-score</a:t>
            </a:r>
            <a:r>
              <a:rPr lang="en-US" altLang="en-US" sz="2400" dirty="0"/>
              <a:t>)</a:t>
            </a:r>
          </a:p>
          <a:p>
            <a:pPr>
              <a:lnSpc>
                <a:spcPct val="140000"/>
              </a:lnSpc>
            </a:pPr>
            <a:endParaRPr lang="en-US" altLang="en-US" sz="2800" dirty="0"/>
          </a:p>
          <a:p>
            <a:pPr>
              <a:lnSpc>
                <a:spcPct val="140000"/>
              </a:lnSpc>
            </a:pPr>
            <a:r>
              <a:rPr lang="en-US" altLang="en-US" sz="2800" dirty="0"/>
              <a:t>Using mean absolute deviation is more robust than using standard deviation 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962400" y="3505201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3" imgW="2450880" imgH="431640" progId="Equation.3">
                  <p:embed/>
                </p:oleObj>
              </mc:Choice>
              <mc:Fallback>
                <p:oleObj name="Equation" r:id="rId3" imgW="2450880" imgH="43164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1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536950" y="2855119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5" imgW="4343400" imgH="406080" progId="Equation.3">
                  <p:embed/>
                </p:oleObj>
              </mc:Choice>
              <mc:Fallback>
                <p:oleObj name="Equation" r:id="rId5" imgW="4343400" imgH="40608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855119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003800" y="4796853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7" imgW="1409400" imgH="660240" progId="Equation.3">
                  <p:embed/>
                </p:oleObj>
              </mc:Choice>
              <mc:Fallback>
                <p:oleObj name="Equation" r:id="rId7" imgW="1409400" imgH="66024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96853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06132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565" y="252849"/>
            <a:ext cx="10058400" cy="1371600"/>
          </a:xfrm>
        </p:spPr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4294967295"/>
          </p:nvPr>
        </p:nvSpPr>
        <p:spPr>
          <a:xfrm>
            <a:off x="0" y="1500188"/>
            <a:ext cx="10972800" cy="46259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Unsupervised learning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8D845-9868-EF44-BCA6-5638A8260A25}"/>
              </a:ext>
            </a:extLst>
          </p:cNvPr>
          <p:cNvSpPr txBox="1"/>
          <p:nvPr/>
        </p:nvSpPr>
        <p:spPr>
          <a:xfrm>
            <a:off x="1738859" y="6250898"/>
            <a:ext cx="69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altLang="zh-TW" dirty="0"/>
              <a:t>Yi-Fan Chang,</a:t>
            </a:r>
            <a:r>
              <a:rPr lang="en-US" dirty="0"/>
              <a:t> “</a:t>
            </a:r>
            <a:r>
              <a:rPr lang="en-US" altLang="zh-TW" dirty="0"/>
              <a:t>An Overview of Machine Learning”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47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763" y="152400"/>
            <a:ext cx="10633054" cy="10668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Similarity and Dissimilarity Between Objects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28812" y="1374775"/>
            <a:ext cx="8080375" cy="41878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u="sng" dirty="0"/>
              <a:t>Distances</a:t>
            </a:r>
            <a:r>
              <a:rPr lang="en-US" altLang="en-US" sz="2800" dirty="0"/>
              <a:t> are normally used to measure the </a:t>
            </a:r>
            <a:r>
              <a:rPr lang="en-US" altLang="en-US" sz="2800" u="sng" dirty="0"/>
              <a:t>similarity</a:t>
            </a:r>
            <a:r>
              <a:rPr lang="en-US" altLang="en-US" sz="2800" dirty="0"/>
              <a:t> or </a:t>
            </a:r>
            <a:r>
              <a:rPr lang="en-US" altLang="en-US" sz="2800" u="sng" dirty="0"/>
              <a:t>dissimilarity</a:t>
            </a:r>
            <a:r>
              <a:rPr lang="en-US" altLang="en-US" sz="2800" dirty="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Some popular ones include: </a:t>
            </a:r>
            <a:r>
              <a:rPr lang="en-US" altLang="en-US" sz="2800" i="1" dirty="0" err="1"/>
              <a:t>Minkowski</a:t>
            </a:r>
            <a:r>
              <a:rPr lang="en-US" altLang="en-US" sz="2800" i="1" dirty="0"/>
              <a:t> distance</a:t>
            </a:r>
            <a:r>
              <a:rPr lang="en-US" altLang="en-US" sz="2800" dirty="0"/>
              <a:t>:</a:t>
            </a:r>
          </a:p>
          <a:p>
            <a:pPr>
              <a:lnSpc>
                <a:spcPct val="120000"/>
              </a:lnSpc>
            </a:pPr>
            <a:endParaRPr lang="en-US" altLang="en-US" sz="28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/>
              <a:t>where 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ip</a:t>
            </a:r>
            <a:r>
              <a:rPr lang="en-US" altLang="en-US" sz="2400" dirty="0"/>
              <a:t>) and</a:t>
            </a:r>
            <a:r>
              <a:rPr lang="en-US" altLang="en-US" sz="2400" i="1" dirty="0"/>
              <a:t> j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jp</a:t>
            </a:r>
            <a:r>
              <a:rPr lang="en-US" altLang="en-US" sz="2400" dirty="0"/>
              <a:t>) are two </a:t>
            </a:r>
            <a:r>
              <a:rPr lang="en-US" altLang="en-US" sz="2400" i="1" dirty="0"/>
              <a:t>p</a:t>
            </a:r>
            <a:r>
              <a:rPr lang="en-US" altLang="en-US" sz="2400" dirty="0"/>
              <a:t>-dimensional data objects,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a positive integer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q</a:t>
            </a:r>
            <a:r>
              <a:rPr lang="en-US" altLang="en-US" sz="2800" dirty="0"/>
              <a:t> = </a:t>
            </a:r>
            <a:r>
              <a:rPr lang="en-US" altLang="en-US" sz="2800" i="1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d</a:t>
            </a:r>
            <a:r>
              <a:rPr lang="en-US" altLang="en-US" sz="2800" dirty="0"/>
              <a:t> is Manhattan distance</a:t>
            </a:r>
            <a:endParaRPr lang="en-US" altLang="en-US" sz="2800" i="1" dirty="0"/>
          </a:p>
          <a:p>
            <a:pPr>
              <a:lnSpc>
                <a:spcPct val="120000"/>
              </a:lnSpc>
            </a:pPr>
            <a:endParaRPr lang="en-US" altLang="en-US" sz="2800" i="1" dirty="0"/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/>
          </p:nvPr>
        </p:nvGraphicFramePr>
        <p:xfrm>
          <a:off x="3378200" y="342265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3" imgW="5181480" imgH="596880" progId="Equation.3">
                  <p:embed/>
                </p:oleObj>
              </mc:Choice>
              <mc:Fallback>
                <p:oleObj name="Equation" r:id="rId3" imgW="5181480" imgH="59688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42265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038600" y="5562600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5" imgW="4292280" imgH="431640" progId="Equation.3">
                  <p:embed/>
                </p:oleObj>
              </mc:Choice>
              <mc:Fallback>
                <p:oleObj name="Equation" r:id="rId5" imgW="4292280" imgH="431640" progId="Equation.3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351735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Similarity and Dissimilarity Between Objects (Cont.)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80010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i="1"/>
              <a:t>If q</a:t>
            </a:r>
            <a:r>
              <a:rPr lang="en-US" altLang="en-US" sz="2800"/>
              <a:t> = </a:t>
            </a:r>
            <a:r>
              <a:rPr lang="en-US" altLang="en-US" sz="2800" i="1"/>
              <a:t>2</a:t>
            </a:r>
            <a:r>
              <a:rPr lang="en-US" altLang="en-US" sz="2800"/>
              <a:t>,</a:t>
            </a:r>
            <a:r>
              <a:rPr lang="en-US" altLang="en-US" sz="2800" i="1"/>
              <a:t> d </a:t>
            </a:r>
            <a:r>
              <a:rPr lang="en-US" altLang="en-US" sz="2800"/>
              <a:t>is Euclidean distance:</a:t>
            </a:r>
          </a:p>
          <a:p>
            <a:pPr>
              <a:lnSpc>
                <a:spcPct val="110000"/>
              </a:lnSpc>
            </a:pPr>
            <a:endParaRPr lang="en-US" altLang="en-US" sz="2800"/>
          </a:p>
          <a:p>
            <a:pPr lvl="1">
              <a:lnSpc>
                <a:spcPct val="110000"/>
              </a:lnSpc>
            </a:pPr>
            <a:r>
              <a:rPr lang="en-US" altLang="en-US" sz="2400"/>
              <a:t>Properties</a:t>
            </a:r>
          </a:p>
          <a:p>
            <a:pPr lvl="2">
              <a:lnSpc>
                <a:spcPct val="110000"/>
              </a:lnSpc>
            </a:pPr>
            <a:r>
              <a:rPr lang="en-US" altLang="en-US" i="1"/>
              <a:t>d(i,j)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 0</a:t>
            </a:r>
            <a:endParaRPr lang="en-US" altLang="en-US"/>
          </a:p>
          <a:p>
            <a:pPr lvl="2">
              <a:lnSpc>
                <a:spcPct val="110000"/>
              </a:lnSpc>
            </a:pPr>
            <a:r>
              <a:rPr lang="en-US" altLang="en-US" i="1"/>
              <a:t>d(i,i)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= 0</a:t>
            </a:r>
            <a:endParaRPr lang="en-US" altLang="en-US"/>
          </a:p>
          <a:p>
            <a:pPr lvl="2">
              <a:lnSpc>
                <a:spcPct val="110000"/>
              </a:lnSpc>
            </a:pPr>
            <a:r>
              <a:rPr lang="en-US" altLang="en-US" i="1"/>
              <a:t>d(i,j)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= </a:t>
            </a:r>
            <a:r>
              <a:rPr lang="en-US" altLang="en-US" i="1"/>
              <a:t>d(j,i)</a:t>
            </a:r>
            <a:endParaRPr lang="en-US" altLang="en-US"/>
          </a:p>
          <a:p>
            <a:pPr lvl="2">
              <a:lnSpc>
                <a:spcPct val="110000"/>
              </a:lnSpc>
            </a:pPr>
            <a:r>
              <a:rPr lang="en-US" altLang="en-US" i="1"/>
              <a:t>d(i,j)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 </a:t>
            </a:r>
            <a:r>
              <a:rPr lang="en-US" altLang="en-US" i="1"/>
              <a:t>d(i,k)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+ </a:t>
            </a:r>
            <a:r>
              <a:rPr lang="en-US" altLang="en-US" i="1"/>
              <a:t>d(k,j)</a:t>
            </a:r>
            <a:endParaRPr lang="en-US" altLang="en-US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800"/>
              <a:t>Also, one can use weighted distance, parametric Pearson product moment correlation, or other disimilarity measures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505200" y="2133601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3" imgW="5168880" imgH="583920" progId="Equation.3">
                  <p:embed/>
                </p:oleObj>
              </mc:Choice>
              <mc:Fallback>
                <p:oleObj name="Equation" r:id="rId3" imgW="5168880" imgH="58392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1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856731"/>
      </p:ext>
    </p:extLst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4000"/>
              <a:t>Binary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489450" cy="4525963"/>
          </a:xfrm>
          <a:noFill/>
          <a:ln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sz="2800"/>
              <a:t>A contingency table for binary data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130000"/>
              </a:lnSpc>
            </a:pPr>
            <a:r>
              <a:rPr lang="en-US" altLang="en-US" sz="2800"/>
              <a:t>Distance measure for symmetric binary variables: 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Distance measure for asymmetric binary variables: 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Jaccard coefficient (</a:t>
            </a:r>
            <a:r>
              <a:rPr lang="en-US" altLang="en-US" sz="2800" i="1">
                <a:solidFill>
                  <a:schemeClr val="hlink"/>
                </a:solidFill>
              </a:rPr>
              <a:t>similarity</a:t>
            </a:r>
            <a:r>
              <a:rPr lang="en-US" altLang="en-US" sz="2800"/>
              <a:t> measure for </a:t>
            </a:r>
            <a:r>
              <a:rPr lang="en-US" altLang="en-US" sz="2800" i="1"/>
              <a:t>asymmetric </a:t>
            </a:r>
            <a:r>
              <a:rPr lang="en-US" altLang="en-US" sz="2800"/>
              <a:t>binary variables): </a:t>
            </a:r>
          </a:p>
        </p:txBody>
      </p:sp>
      <p:graphicFrame>
        <p:nvGraphicFramePr>
          <p:cNvPr id="16397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6711950" y="5505450"/>
          <a:ext cx="34909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3" imgW="2387520" imgH="419040" progId="Equation.3">
                  <p:embed/>
                </p:oleObj>
              </mc:Choice>
              <mc:Fallback>
                <p:oleObj name="Equation" r:id="rId3" imgW="2387520" imgH="419040" progId="Equation.3">
                  <p:embed/>
                  <p:pic>
                    <p:nvPicPr>
                      <p:cNvPr id="16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5505450"/>
                        <a:ext cx="34909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477000" y="3200401"/>
          <a:ext cx="381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5" imgW="2044440" imgH="482400" progId="Equation.3">
                  <p:embed/>
                </p:oleObj>
              </mc:Choice>
              <mc:Fallback>
                <p:oleObj name="Equation" r:id="rId5" imgW="2044440" imgH="4824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00401"/>
                        <a:ext cx="381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553200" y="4191001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7" imgW="1701720" imgH="482400" progId="Equation.3">
                  <p:embed/>
                </p:oleObj>
              </mc:Choice>
              <mc:Fallback>
                <p:oleObj name="Equation" r:id="rId7" imgW="1701720" imgH="4824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1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6096000" y="852488"/>
            <a:ext cx="4876800" cy="2195512"/>
            <a:chOff x="1200" y="1209"/>
            <a:chExt cx="3072" cy="1383"/>
          </a:xfrm>
        </p:grpSpPr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2" name="Group 8"/>
            <p:cNvGrpSpPr>
              <a:grpSpLocks/>
            </p:cNvGrpSpPr>
            <p:nvPr/>
          </p:nvGrpSpPr>
          <p:grpSpPr bwMode="auto">
            <a:xfrm>
              <a:off x="1248" y="1209"/>
              <a:ext cx="2400" cy="1383"/>
              <a:chOff x="1248" y="1209"/>
              <a:chExt cx="2400" cy="1383"/>
            </a:xfrm>
          </p:grpSpPr>
          <p:graphicFrame>
            <p:nvGraphicFramePr>
              <p:cNvPr id="16393" name="Object 9"/>
              <p:cNvGraphicFramePr>
                <a:graphicFrameLocks noChangeAspect="1"/>
              </p:cNvGraphicFramePr>
              <p:nvPr/>
            </p:nvGraphicFramePr>
            <p:xfrm>
              <a:off x="1824" y="1440"/>
              <a:ext cx="1824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20" name="Equation" r:id="rId9" imgW="2539800" imgH="1447560" progId="Equation.3">
                      <p:embed/>
                    </p:oleObj>
                  </mc:Choice>
                  <mc:Fallback>
                    <p:oleObj name="Equation" r:id="rId9" imgW="2539800" imgH="1447560" progId="Equation.3">
                      <p:embed/>
                      <p:pic>
                        <p:nvPicPr>
                          <p:cNvPr id="1639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440"/>
                            <a:ext cx="1824" cy="1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1248" y="183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>
                    <a:latin typeface="Times New Roman" charset="0"/>
                  </a:rPr>
                  <a:t>Object </a:t>
                </a:r>
                <a:r>
                  <a:rPr lang="en-US" altLang="en-US" b="1" i="1">
                    <a:latin typeface="Times New Roman" charset="0"/>
                  </a:rPr>
                  <a:t>i</a:t>
                </a:r>
                <a:endParaRPr lang="en-US" altLang="en-US" b="1">
                  <a:latin typeface="Times New Roman" charset="0"/>
                </a:endParaRPr>
              </a:p>
            </p:txBody>
          </p:sp>
          <p:sp>
            <p:nvSpPr>
              <p:cNvPr id="16396" name="Text Box 12"/>
              <p:cNvSpPr txBox="1">
                <a:spLocks noChangeArrowheads="1"/>
              </p:cNvSpPr>
              <p:nvPr/>
            </p:nvSpPr>
            <p:spPr bwMode="auto">
              <a:xfrm>
                <a:off x="2400" y="120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>
                    <a:latin typeface="Times New Roman" charset="0"/>
                  </a:rPr>
                  <a:t>Object  </a:t>
                </a:r>
                <a:r>
                  <a:rPr lang="en-US" altLang="en-US" b="1" i="1">
                    <a:latin typeface="Times New Roman" charset="0"/>
                  </a:rPr>
                  <a:t>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71010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180" y="537030"/>
            <a:ext cx="9833548" cy="8382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Dissimilarity between Binary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503598"/>
            <a:ext cx="8229600" cy="4322763"/>
          </a:xfrm>
        </p:spPr>
        <p:txBody>
          <a:bodyPr/>
          <a:lstStyle/>
          <a:p>
            <a:r>
              <a:rPr lang="en-US" altLang="en-US" sz="2800" dirty="0"/>
              <a:t>Example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endParaRPr lang="en-US" altLang="en-US" sz="24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gender is a symmetric attribute</a:t>
            </a:r>
          </a:p>
          <a:p>
            <a:pPr lvl="1"/>
            <a:r>
              <a:rPr lang="en-US" altLang="en-US" sz="2000" dirty="0"/>
              <a:t>the remaining attributes are asymmetric binary</a:t>
            </a:r>
          </a:p>
          <a:p>
            <a:pPr lvl="1"/>
            <a:r>
              <a:rPr lang="en-US" altLang="en-US" sz="2000" dirty="0"/>
              <a:t>let the values Y and P be set to 1, and the value N be </a:t>
            </a:r>
          </a:p>
          <a:p>
            <a:pPr marL="457200" lvl="1" indent="0">
              <a:buNone/>
            </a:pPr>
            <a:r>
              <a:rPr lang="en-US" altLang="en-US" sz="2000" dirty="0"/>
              <a:t>set to 0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/>
          </p:nvPr>
        </p:nvGraphicFramePr>
        <p:xfrm>
          <a:off x="1304145" y="234495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Document" r:id="rId3" imgW="6819840" imgH="1474560" progId="Word.Document.8">
                  <p:embed/>
                </p:oleObj>
              </mc:Choice>
              <mc:Fallback>
                <p:oleObj name="Document" r:id="rId3" imgW="6819840" imgH="1474560" progId="Word.Document.8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145" y="234495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/>
          </p:nvPr>
        </p:nvGraphicFramePr>
        <p:xfrm>
          <a:off x="3758039" y="5074691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5" imgW="2019240" imgH="1218960" progId="Equation.3">
                  <p:embed/>
                </p:oleObj>
              </mc:Choice>
              <mc:Fallback>
                <p:oleObj name="Equation" r:id="rId5" imgW="2019240" imgH="121896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039" y="5074691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589425"/>
      </p:ext>
    </p:extLst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297738" cy="782638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4000"/>
              <a:t>Nominal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458200" cy="4419600"/>
          </a:xfrm>
          <a:noFill/>
          <a:ln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/>
              <a:t>A generalization of the binary variable in that it can take more than 2 states, e.g., red, yellow, blue, green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Method 1: Simple matching</a:t>
            </a:r>
            <a:endParaRPr lang="en-US" altLang="en-US" sz="2800" i="1"/>
          </a:p>
          <a:p>
            <a:pPr lvl="1">
              <a:lnSpc>
                <a:spcPct val="120000"/>
              </a:lnSpc>
            </a:pPr>
            <a:r>
              <a:rPr lang="en-US" altLang="en-US" sz="2400" i="1"/>
              <a:t>m</a:t>
            </a:r>
            <a:r>
              <a:rPr lang="en-US" altLang="en-US" sz="2400"/>
              <a:t>: # of matches,</a:t>
            </a:r>
            <a:r>
              <a:rPr lang="en-US" altLang="en-US" sz="2400" i="1"/>
              <a:t> p</a:t>
            </a:r>
            <a:r>
              <a:rPr lang="en-US" altLang="en-US" sz="2400"/>
              <a:t>: total # of variables</a:t>
            </a:r>
          </a:p>
          <a:p>
            <a:pPr>
              <a:lnSpc>
                <a:spcPct val="120000"/>
              </a:lnSpc>
            </a:pPr>
            <a:endParaRPr lang="en-US" altLang="en-US" sz="2800"/>
          </a:p>
          <a:p>
            <a:pPr>
              <a:lnSpc>
                <a:spcPct val="120000"/>
              </a:lnSpc>
            </a:pPr>
            <a:endParaRPr lang="en-US" altLang="en-US" sz="2800"/>
          </a:p>
          <a:p>
            <a:pPr>
              <a:lnSpc>
                <a:spcPct val="120000"/>
              </a:lnSpc>
            </a:pPr>
            <a:r>
              <a:rPr lang="en-US" altLang="en-US" sz="2800"/>
              <a:t>Method 2: use a large number of binary variables</a:t>
            </a:r>
          </a:p>
          <a:p>
            <a:pPr lvl="1">
              <a:lnSpc>
                <a:spcPct val="120000"/>
              </a:lnSpc>
            </a:pPr>
            <a:r>
              <a:rPr lang="en-US" altLang="en-US" sz="2400"/>
              <a:t>creating a new binary variable for each of the </a:t>
            </a:r>
            <a:r>
              <a:rPr lang="en-US" altLang="en-US" sz="2400" i="1"/>
              <a:t>M</a:t>
            </a:r>
            <a:r>
              <a:rPr lang="en-US" altLang="en-US" sz="2400"/>
              <a:t> nominal states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648200" y="38100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3" imgW="1384200" imgH="469800" progId="Equation.3">
                  <p:embed/>
                </p:oleObj>
              </mc:Choice>
              <mc:Fallback>
                <p:oleObj name="Equation" r:id="rId3" imgW="1384200" imgH="4698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29179"/>
      </p:ext>
    </p:extLst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6553200" cy="630238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sz="4000"/>
              <a:t>Ordinal 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76400"/>
            <a:ext cx="8458200" cy="4648200"/>
          </a:xfrm>
          <a:noFill/>
          <a:ln/>
        </p:spPr>
        <p:txBody>
          <a:bodyPr vert="horz" lIns="92075" tIns="46038" rIns="92075" bIns="46038"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800"/>
              <a:t>An ordinal variable can be discrete or continuous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Order is important, e.g., rank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Can be treated like interval-scaled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replace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if</a:t>
            </a:r>
            <a:r>
              <a:rPr lang="en-US" altLang="en-US" sz="2400" baseline="-25000"/>
              <a:t> </a:t>
            </a:r>
            <a:r>
              <a:rPr lang="en-US" altLang="en-US" sz="2400"/>
              <a:t> by their rank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map the range of each variable onto [0, 1] by replacing</a:t>
            </a:r>
            <a:r>
              <a:rPr lang="en-US" altLang="en-US" sz="2400" i="1"/>
              <a:t> i</a:t>
            </a:r>
            <a:r>
              <a:rPr lang="en-US" altLang="en-US" sz="2400"/>
              <a:t>-th object in the </a:t>
            </a:r>
            <a:r>
              <a:rPr lang="en-US" altLang="en-US" sz="2400" i="1"/>
              <a:t>f</a:t>
            </a:r>
            <a:r>
              <a:rPr lang="en-US" altLang="en-US" sz="2400"/>
              <a:t>-th variable by</a:t>
            </a:r>
          </a:p>
          <a:p>
            <a:pPr lvl="1"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</a:pPr>
            <a:r>
              <a:rPr lang="en-US" altLang="en-US" sz="2400"/>
              <a:t>compute the dissimilarity using methods for interval-scaled variables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876800" y="45720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3" imgW="1168200" imgH="711000" progId="Equation.3">
                  <p:embed/>
                </p:oleObj>
              </mc:Choice>
              <mc:Fallback>
                <p:oleObj name="Equation" r:id="rId3" imgW="1168200" imgH="7110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010400" y="3048001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5" imgW="1396800" imgH="368280" progId="Equation.3">
                  <p:embed/>
                </p:oleObj>
              </mc:Choice>
              <mc:Fallback>
                <p:oleObj name="Equation" r:id="rId5" imgW="1396800" imgH="36828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1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307020"/>
      </p:ext>
    </p:extLst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381000"/>
            <a:ext cx="6792913" cy="782638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4000"/>
              <a:t>Ratio-Scaled Variables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458200" cy="47244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 u="sng"/>
              <a:t>Ratio-scaled variable</a:t>
            </a:r>
            <a:r>
              <a:rPr lang="en-US" altLang="en-US" sz="2800"/>
              <a:t>: a positive measurement on a nonlinear scale, approximately at exponential scale, 		such as </a:t>
            </a:r>
            <a:r>
              <a:rPr lang="en-US" altLang="en-US" sz="2800" i="1"/>
              <a:t>Ae</a:t>
            </a:r>
            <a:r>
              <a:rPr lang="en-US" altLang="en-US" sz="2800" i="1" baseline="30000"/>
              <a:t>Bt</a:t>
            </a:r>
            <a:r>
              <a:rPr lang="en-US" altLang="en-US" sz="2800"/>
              <a:t> or </a:t>
            </a:r>
            <a:r>
              <a:rPr lang="en-US" altLang="en-US" sz="2800" i="1"/>
              <a:t>Ae</a:t>
            </a:r>
            <a:r>
              <a:rPr lang="en-US" altLang="en-US" sz="2800" i="1" baseline="30000"/>
              <a:t>-Bt</a:t>
            </a:r>
            <a:r>
              <a:rPr lang="en-US" altLang="en-US" sz="280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Methods:</a:t>
            </a:r>
          </a:p>
          <a:p>
            <a:pPr lvl="1">
              <a:lnSpc>
                <a:spcPct val="120000"/>
              </a:lnSpc>
            </a:pPr>
            <a:r>
              <a:rPr lang="en-US" altLang="en-US" sz="2400"/>
              <a:t>treat them like interval-scaled variables—</a:t>
            </a:r>
            <a:r>
              <a:rPr lang="en-US" altLang="en-US" sz="2400" i="1">
                <a:solidFill>
                  <a:schemeClr val="hlink"/>
                </a:solidFill>
              </a:rPr>
              <a:t>not a good choice! </a:t>
            </a:r>
            <a:r>
              <a:rPr lang="en-US" altLang="en-US" sz="2400"/>
              <a:t>(why?—the scale can be distorted)</a:t>
            </a:r>
            <a:endParaRPr lang="en-US" altLang="en-US" sz="240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sz="2400"/>
              <a:t>apply logarithmic transformation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2800" i="1"/>
              <a:t>y</a:t>
            </a:r>
            <a:r>
              <a:rPr lang="en-US" altLang="en-US" sz="2800" i="1" baseline="-25000"/>
              <a:t>if </a:t>
            </a:r>
            <a:r>
              <a:rPr lang="en-US" altLang="en-US" sz="2800"/>
              <a:t>=</a:t>
            </a:r>
            <a:r>
              <a:rPr lang="en-US" altLang="en-US" sz="2800" i="1"/>
              <a:t> log(x</a:t>
            </a:r>
            <a:r>
              <a:rPr lang="en-US" altLang="en-US" sz="2800" i="1" baseline="-25000"/>
              <a:t>if</a:t>
            </a:r>
            <a:r>
              <a:rPr lang="en-US" altLang="en-US" sz="2800" i="1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2400"/>
              <a:t>treat them as continuous ordinal data treat their rank as interval-scaled</a:t>
            </a:r>
          </a:p>
        </p:txBody>
      </p:sp>
    </p:spTree>
    <p:extLst>
      <p:ext uri="{BB962C8B-B14F-4D97-AF65-F5344CB8AC3E}">
        <p14:creationId xmlns:p14="http://schemas.microsoft.com/office/powerpoint/2010/main" val="2925865270"/>
      </p:ext>
    </p:extLst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669" y="460321"/>
            <a:ext cx="8061960" cy="6858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dirty="0"/>
              <a:t>Variables of Mixed Types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451430" y="1485900"/>
            <a:ext cx="9597570" cy="53721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database may contain all the six types of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symmetric binary, asymmetric binary, nominal, ordinal, interval and ratio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One may use a weighted formula to combine their effects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binary or nominal: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ea typeface="Tahoma" charset="0"/>
                <a:cs typeface="Tahoma" charset="0"/>
              </a:rPr>
              <a:t>d</a:t>
            </a:r>
            <a:r>
              <a:rPr lang="en-US" altLang="en-US" sz="2400" baseline="-25000" dirty="0" err="1"/>
              <a:t>ij</a:t>
            </a:r>
            <a:r>
              <a:rPr lang="en-US" altLang="en-US" sz="2400" baseline="30000" dirty="0"/>
              <a:t>(f)</a:t>
            </a:r>
            <a:r>
              <a:rPr lang="en-US" altLang="en-US" sz="2400" dirty="0"/>
              <a:t> = 0  if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if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jf</a:t>
            </a:r>
            <a:r>
              <a:rPr lang="en-US" altLang="en-US" sz="2400" dirty="0"/>
              <a:t> , or </a:t>
            </a:r>
            <a:r>
              <a:rPr lang="en-US" altLang="en-US" sz="2400" dirty="0" err="1">
                <a:ea typeface="Tahoma" charset="0"/>
                <a:cs typeface="Tahoma" charset="0"/>
              </a:rPr>
              <a:t>d</a:t>
            </a:r>
            <a:r>
              <a:rPr lang="en-US" altLang="en-US" sz="2400" baseline="-25000" dirty="0" err="1"/>
              <a:t>ij</a:t>
            </a:r>
            <a:r>
              <a:rPr lang="en-US" altLang="en-US" sz="2400" baseline="30000" dirty="0"/>
              <a:t>(f)</a:t>
            </a:r>
            <a:r>
              <a:rPr lang="en-US" altLang="en-US" sz="2400" dirty="0"/>
              <a:t> = 1 otherwise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interval-based: use the normalized distance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 is ordinal or ratio-scaled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compute ranks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if</a:t>
            </a:r>
            <a:r>
              <a:rPr lang="en-US" altLang="en-US" sz="2400" dirty="0"/>
              <a:t> and 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and treat 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if</a:t>
            </a:r>
            <a:r>
              <a:rPr lang="en-US" altLang="en-US" sz="2400" dirty="0"/>
              <a:t> as interval-scaled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962401" y="3124200"/>
          <a:ext cx="417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3" imgW="2108160" imgH="736560" progId="Equation.3">
                  <p:embed/>
                </p:oleObj>
              </mc:Choice>
              <mc:Fallback>
                <p:oleObj name="Equation" r:id="rId3" imgW="2108160" imgH="73656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124200"/>
                        <a:ext cx="417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/>
          </p:nvPr>
        </p:nvGraphicFramePr>
        <p:xfrm>
          <a:off x="6785429" y="5378558"/>
          <a:ext cx="2456997" cy="99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5" imgW="1002960" imgH="533160" progId="Equation.3">
                  <p:embed/>
                </p:oleObj>
              </mc:Choice>
              <mc:Fallback>
                <p:oleObj name="Equation" r:id="rId5" imgW="1002960" imgH="53316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429" y="5378558"/>
                        <a:ext cx="2456997" cy="990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627510"/>
      </p:ext>
    </p:extLst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763" y="274638"/>
            <a:ext cx="7161212" cy="11430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4000"/>
              <a:t>Vector Objects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4582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Vector objects: keywords in documents, gene features in micro-arrays, etc.</a:t>
            </a:r>
          </a:p>
          <a:p>
            <a:pPr>
              <a:lnSpc>
                <a:spcPct val="110000"/>
              </a:lnSpc>
            </a:pPr>
            <a:r>
              <a:rPr lang="en-US" altLang="en-US"/>
              <a:t>Broad applications: information retrieval, biologic taxonomy, etc.</a:t>
            </a:r>
          </a:p>
          <a:p>
            <a:pPr>
              <a:lnSpc>
                <a:spcPct val="110000"/>
              </a:lnSpc>
            </a:pPr>
            <a:r>
              <a:rPr lang="en-US" altLang="en-US"/>
              <a:t>Cosine measure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A variant: Tanimoto coefficient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5146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32439"/>
            <a:ext cx="4648200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81534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16052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80F3-E950-EE42-8784-D541BA2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4C8D-9A40-3E4A-9F8C-CECD896A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input data?</a:t>
            </a:r>
          </a:p>
          <a:p>
            <a:r>
              <a:rPr lang="en-US" sz="2800" dirty="0"/>
              <a:t>How to measure the similarity between two points?</a:t>
            </a:r>
          </a:p>
          <a:p>
            <a:r>
              <a:rPr lang="en-US" sz="2800" dirty="0"/>
              <a:t>Do you have any idea of what the output should look like?</a:t>
            </a:r>
          </a:p>
          <a:p>
            <a:r>
              <a:rPr lang="en-US" sz="2800" dirty="0"/>
              <a:t>How should you evaluate the clustering results?</a:t>
            </a:r>
          </a:p>
        </p:txBody>
      </p:sp>
    </p:spTree>
    <p:extLst>
      <p:ext uri="{BB962C8B-B14F-4D97-AF65-F5344CB8AC3E}">
        <p14:creationId xmlns:p14="http://schemas.microsoft.com/office/powerpoint/2010/main" val="1473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174E5-A737-2842-8E23-13172F7C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C616-B444-9340-A304-6A607E12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4813"/>
            <a:ext cx="10178322" cy="55947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What are the features?</a:t>
            </a:r>
          </a:p>
          <a:p>
            <a:pPr marL="0" indent="0" algn="ctr">
              <a:buNone/>
            </a:pPr>
            <a:r>
              <a:rPr lang="en-US" sz="4000" dirty="0"/>
              <a:t>How many dimensions?</a:t>
            </a:r>
          </a:p>
          <a:p>
            <a:pPr marL="0" indent="0" algn="ctr">
              <a:buNone/>
            </a:pPr>
            <a:r>
              <a:rPr lang="en-US" sz="4000" dirty="0"/>
              <a:t>What are the values?</a:t>
            </a:r>
          </a:p>
        </p:txBody>
      </p:sp>
    </p:spTree>
    <p:extLst>
      <p:ext uri="{BB962C8B-B14F-4D97-AF65-F5344CB8AC3E}">
        <p14:creationId xmlns:p14="http://schemas.microsoft.com/office/powerpoint/2010/main" val="12056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6204-186A-FB44-A3D7-C4A632AF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90" y="357781"/>
            <a:ext cx="10058400" cy="1371600"/>
          </a:xfrm>
        </p:spPr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6D9F-9240-194A-824C-2D573D9C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6513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 we want to partition people in this room into groups for target marketing of your new car insurance, what do you want as… the feature space?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FDF8B1-3DD8-4F43-8B3F-A9085DEDA88D}"/>
              </a:ext>
            </a:extLst>
          </p:cNvPr>
          <p:cNvSpPr txBox="1">
            <a:spLocks/>
          </p:cNvSpPr>
          <p:nvPr/>
        </p:nvSpPr>
        <p:spPr>
          <a:xfrm>
            <a:off x="1251678" y="2668249"/>
            <a:ext cx="10178322" cy="3211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What are the features?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dimensions?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What are the values?</a:t>
            </a:r>
          </a:p>
        </p:txBody>
      </p:sp>
    </p:spTree>
    <p:extLst>
      <p:ext uri="{BB962C8B-B14F-4D97-AF65-F5344CB8AC3E}">
        <p14:creationId xmlns:p14="http://schemas.microsoft.com/office/powerpoint/2010/main" val="104654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{98A898FD-8FC3-5340-8EA7-4C03CD8B88F9}tf10001067</Template>
  <TotalTime>630</TotalTime>
  <Words>3746</Words>
  <Application>Microsoft Macintosh PowerPoint</Application>
  <PresentationFormat>Widescreen</PresentationFormat>
  <Paragraphs>658</Paragraphs>
  <Slides>68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85" baseType="lpstr">
      <vt:lpstr>굴림</vt:lpstr>
      <vt:lpstr>新細明體</vt:lpstr>
      <vt:lpstr>SimSun</vt:lpstr>
      <vt:lpstr>Arial</vt:lpstr>
      <vt:lpstr>Calibri</vt:lpstr>
      <vt:lpstr>Century Gothic</vt:lpstr>
      <vt:lpstr>cmsy10</vt:lpstr>
      <vt:lpstr>Garamond</vt:lpstr>
      <vt:lpstr>Monotype Sorts</vt:lpstr>
      <vt:lpstr>Symbol</vt:lpstr>
      <vt:lpstr>Tahoma</vt:lpstr>
      <vt:lpstr>Times New Roman</vt:lpstr>
      <vt:lpstr>Wingdings</vt:lpstr>
      <vt:lpstr>Savon</vt:lpstr>
      <vt:lpstr>Equation</vt:lpstr>
      <vt:lpstr>Worksheet</vt:lpstr>
      <vt:lpstr>Document</vt:lpstr>
      <vt:lpstr>Machine Learning and Data Mining for Data Science</vt:lpstr>
      <vt:lpstr>Overview</vt:lpstr>
      <vt:lpstr>Type of Unsupervised Learning question?</vt:lpstr>
      <vt:lpstr>Examples of Clustering Applications </vt:lpstr>
      <vt:lpstr>Fundamentally different</vt:lpstr>
      <vt:lpstr>Machine learning structure</vt:lpstr>
      <vt:lpstr>Things to consider</vt:lpstr>
      <vt:lpstr>Remember?</vt:lpstr>
      <vt:lpstr>Let’s practice</vt:lpstr>
      <vt:lpstr>Type of data in clustering analysis</vt:lpstr>
      <vt:lpstr>What clustering methods can we use?</vt:lpstr>
      <vt:lpstr>Major Clustering Approaches (I)</vt:lpstr>
      <vt:lpstr>Major Clustering Approaches (II)</vt:lpstr>
      <vt:lpstr>Key question… how to tell if two people are similar?</vt:lpstr>
      <vt:lpstr>How to evaluate your results?</vt:lpstr>
      <vt:lpstr>Quality: What Is Good Clustering?</vt:lpstr>
      <vt:lpstr>Measure the Quality of Clustering</vt:lpstr>
      <vt:lpstr>Typical Alternatives to Calculate the Distance between Clusters</vt:lpstr>
      <vt:lpstr>Centroid, Radius and Diameter of a Cluster (for numerical data sets)</vt:lpstr>
      <vt:lpstr>Partitioning Algorithms: Basic Concept</vt:lpstr>
      <vt:lpstr>The K-Means Clustering Method </vt:lpstr>
      <vt:lpstr>The K-Means Clustering Method </vt:lpstr>
      <vt:lpstr>Comments on the K-Means Method</vt:lpstr>
      <vt:lpstr>Variations of the K-Means Method</vt:lpstr>
      <vt:lpstr>What Is the Problem of the K-Means Method?</vt:lpstr>
      <vt:lpstr>Partitional Clustering</vt:lpstr>
      <vt:lpstr>Hierarchical Clustering</vt:lpstr>
      <vt:lpstr>PowerPoint Presentation</vt:lpstr>
      <vt:lpstr>Different choices matter</vt:lpstr>
      <vt:lpstr>Example: Clusters Found</vt:lpstr>
      <vt:lpstr>Clustering High-Dimensional Data</vt:lpstr>
      <vt:lpstr>Clustering High-Dimensional Data</vt:lpstr>
      <vt:lpstr>The Curse of Dimensionality  (graphs adapted from Parsons et al. KDD Explorations 2004)</vt:lpstr>
      <vt:lpstr>Why Subspace Clustering? (adapted from Parsons et al. SIGKDD Explorations 2004)</vt:lpstr>
      <vt:lpstr>What Is Outlier Discovery?</vt:lpstr>
      <vt:lpstr>Outlier Discovery: Statistical Approaches</vt:lpstr>
      <vt:lpstr>Outlier Discovery: Distance-Based Approach</vt:lpstr>
      <vt:lpstr>Density-Based Local Outlier Detection</vt:lpstr>
      <vt:lpstr>Summary</vt:lpstr>
      <vt:lpstr>Recap Clustering Techniques</vt:lpstr>
      <vt:lpstr>Technique Characteristics</vt:lpstr>
      <vt:lpstr>More Characteristics</vt:lpstr>
      <vt:lpstr>Pattern Mining</vt:lpstr>
      <vt:lpstr>What Is Frequent Pattern Analysis?</vt:lpstr>
      <vt:lpstr>Why Is Freq. Pattern Mining Important?</vt:lpstr>
      <vt:lpstr>Basic Concepts: Frequent Patterns</vt:lpstr>
      <vt:lpstr>Basic Concepts: Association Rules</vt:lpstr>
      <vt:lpstr>Association Rules Outline</vt:lpstr>
      <vt:lpstr>Example: Market Basket Data</vt:lpstr>
      <vt:lpstr>Association Rules Example</vt:lpstr>
      <vt:lpstr>Association Rule Definitions</vt:lpstr>
      <vt:lpstr>Association Rules Ex (cont’d)</vt:lpstr>
      <vt:lpstr>Association Rule Problem</vt:lpstr>
      <vt:lpstr>Association Rule Techniques</vt:lpstr>
      <vt:lpstr>Sequence Pattern Mining</vt:lpstr>
      <vt:lpstr>Input Database: example</vt:lpstr>
      <vt:lpstr>Workshop</vt:lpstr>
      <vt:lpstr>Appendix</vt:lpstr>
      <vt:lpstr>Interval-valued variables</vt:lpstr>
      <vt:lpstr>Similarity and Dissimilarity Between Objects</vt:lpstr>
      <vt:lpstr>Similarity and Dissimilarity Between Objects (Cont.)</vt:lpstr>
      <vt:lpstr>Binary Variables</vt:lpstr>
      <vt:lpstr>Dissimilarity between Binary Variables</vt:lpstr>
      <vt:lpstr>Nominal Variables</vt:lpstr>
      <vt:lpstr>Ordinal Variables</vt:lpstr>
      <vt:lpstr>Ratio-Scaled Variables</vt:lpstr>
      <vt:lpstr>Variables of Mixed Types</vt:lpstr>
      <vt:lpstr>Vector Objects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Machine Learning for Data Science II</dc:title>
  <dc:creator>Microsoft Office User</dc:creator>
  <cp:lastModifiedBy>Microsoft Office User</cp:lastModifiedBy>
  <cp:revision>71</cp:revision>
  <dcterms:created xsi:type="dcterms:W3CDTF">2018-02-22T07:35:55Z</dcterms:created>
  <dcterms:modified xsi:type="dcterms:W3CDTF">2018-11-15T14:40:30Z</dcterms:modified>
</cp:coreProperties>
</file>