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04" r:id="rId1"/>
  </p:sldMasterIdLst>
  <p:notesMasterIdLst>
    <p:notesMasterId r:id="rId19"/>
  </p:notesMasterIdLst>
  <p:sldIdLst>
    <p:sldId id="256" r:id="rId2"/>
    <p:sldId id="298" r:id="rId3"/>
    <p:sldId id="296" r:id="rId4"/>
    <p:sldId id="257" r:id="rId5"/>
    <p:sldId id="297" r:id="rId6"/>
    <p:sldId id="299" r:id="rId7"/>
    <p:sldId id="300" r:id="rId8"/>
    <p:sldId id="301" r:id="rId9"/>
    <p:sldId id="302" r:id="rId10"/>
    <p:sldId id="303" r:id="rId11"/>
    <p:sldId id="304" r:id="rId12"/>
    <p:sldId id="305" r:id="rId13"/>
    <p:sldId id="306" r:id="rId14"/>
    <p:sldId id="308" r:id="rId15"/>
    <p:sldId id="307" r:id="rId16"/>
    <p:sldId id="309" r:id="rId17"/>
    <p:sldId id="310"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4"/>
    <p:restoredTop sz="69623"/>
  </p:normalViewPr>
  <p:slideViewPr>
    <p:cSldViewPr snapToGrid="0" snapToObjects="1">
      <p:cViewPr>
        <p:scale>
          <a:sx n="60" d="100"/>
          <a:sy n="60" d="100"/>
        </p:scale>
        <p:origin x="1152"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5AA7554-1B96-7D4A-8434-FC1C3F62FD4B}" type="datetimeFigureOut">
              <a:rPr lang="en-US" smtClean="0"/>
              <a:t>11/15/18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01C6DA8-D8F3-194A-A4EC-D7CB795DA712}" type="slidenum">
              <a:rPr lang="en-US" smtClean="0"/>
              <a:t>‹#›</a:t>
            </a:fld>
            <a:endParaRPr lang="en-US"/>
          </a:p>
        </p:txBody>
      </p:sp>
    </p:spTree>
    <p:extLst>
      <p:ext uri="{BB962C8B-B14F-4D97-AF65-F5344CB8AC3E}">
        <p14:creationId xmlns:p14="http://schemas.microsoft.com/office/powerpoint/2010/main" val="25498188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mean… you can in the best case you can get promoted, in the worst case, you can get fired…</a:t>
            </a:r>
          </a:p>
        </p:txBody>
      </p:sp>
      <p:sp>
        <p:nvSpPr>
          <p:cNvPr id="4" name="Slide Number Placeholder 3"/>
          <p:cNvSpPr>
            <a:spLocks noGrp="1"/>
          </p:cNvSpPr>
          <p:nvPr>
            <p:ph type="sldNum" sz="quarter" idx="5"/>
          </p:nvPr>
        </p:nvSpPr>
        <p:spPr/>
        <p:txBody>
          <a:bodyPr/>
          <a:lstStyle/>
          <a:p>
            <a:fld id="{C01C6DA8-D8F3-194A-A4EC-D7CB795DA712}" type="slidenum">
              <a:rPr lang="en-US" smtClean="0"/>
              <a:t>2</a:t>
            </a:fld>
            <a:endParaRPr lang="en-US"/>
          </a:p>
        </p:txBody>
      </p:sp>
    </p:spTree>
    <p:extLst>
      <p:ext uri="{BB962C8B-B14F-4D97-AF65-F5344CB8AC3E}">
        <p14:creationId xmlns:p14="http://schemas.microsoft.com/office/powerpoint/2010/main" val="31825034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a:t>Everyone has a story to tell.  </a:t>
            </a:r>
          </a:p>
          <a:p>
            <a:r>
              <a:rPr lang="en-US" altLang="en-US" dirty="0"/>
              <a:t>Think of a few life-changing events that happened to you.  </a:t>
            </a:r>
          </a:p>
          <a:p>
            <a:r>
              <a:rPr lang="en-US" altLang="en-US" dirty="0"/>
              <a:t>What are your best stories? </a:t>
            </a:r>
          </a:p>
          <a:p>
            <a:r>
              <a:rPr lang="en-US" altLang="en-US" dirty="0"/>
              <a:t>Let your students tell their stories. </a:t>
            </a:r>
          </a:p>
          <a:p>
            <a:endParaRPr lang="en-US" dirty="0"/>
          </a:p>
        </p:txBody>
      </p:sp>
      <p:sp>
        <p:nvSpPr>
          <p:cNvPr id="4" name="Slide Number Placeholder 3"/>
          <p:cNvSpPr>
            <a:spLocks noGrp="1"/>
          </p:cNvSpPr>
          <p:nvPr>
            <p:ph type="sldNum" sz="quarter" idx="5"/>
          </p:nvPr>
        </p:nvSpPr>
        <p:spPr/>
        <p:txBody>
          <a:bodyPr/>
          <a:lstStyle/>
          <a:p>
            <a:fld id="{C01C6DA8-D8F3-194A-A4EC-D7CB795DA712}" type="slidenum">
              <a:rPr lang="en-US" smtClean="0"/>
              <a:t>3</a:t>
            </a:fld>
            <a:endParaRPr lang="en-US"/>
          </a:p>
        </p:txBody>
      </p:sp>
    </p:spTree>
    <p:extLst>
      <p:ext uri="{BB962C8B-B14F-4D97-AF65-F5344CB8AC3E}">
        <p14:creationId xmlns:p14="http://schemas.microsoft.com/office/powerpoint/2010/main" val="21990239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01C6DA8-D8F3-194A-A4EC-D7CB795DA712}" type="slidenum">
              <a:rPr lang="en-US" smtClean="0"/>
              <a:t>5</a:t>
            </a:fld>
            <a:endParaRPr lang="en-US"/>
          </a:p>
        </p:txBody>
      </p:sp>
    </p:spTree>
    <p:extLst>
      <p:ext uri="{BB962C8B-B14F-4D97-AF65-F5344CB8AC3E}">
        <p14:creationId xmlns:p14="http://schemas.microsoft.com/office/powerpoint/2010/main" val="29316089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2</a:t>
            </a:r>
            <a:r>
              <a:rPr lang="en-US" sz="1200" baseline="30000" dirty="0"/>
              <a:t>nd</a:t>
            </a:r>
            <a:r>
              <a:rPr lang="en-US" sz="1200" dirty="0"/>
              <a:t> trick… Combine what you can combine</a:t>
            </a:r>
            <a:endParaRPr lang="en-US" sz="1100" dirty="0"/>
          </a:p>
          <a:p>
            <a:endParaRPr lang="en-US" dirty="0"/>
          </a:p>
        </p:txBody>
      </p:sp>
      <p:sp>
        <p:nvSpPr>
          <p:cNvPr id="4" name="Slide Number Placeholder 3"/>
          <p:cNvSpPr>
            <a:spLocks noGrp="1"/>
          </p:cNvSpPr>
          <p:nvPr>
            <p:ph type="sldNum" sz="quarter" idx="5"/>
          </p:nvPr>
        </p:nvSpPr>
        <p:spPr/>
        <p:txBody>
          <a:bodyPr/>
          <a:lstStyle/>
          <a:p>
            <a:fld id="{C01C6DA8-D8F3-194A-A4EC-D7CB795DA712}" type="slidenum">
              <a:rPr lang="en-US" smtClean="0"/>
              <a:t>6</a:t>
            </a:fld>
            <a:endParaRPr lang="en-US"/>
          </a:p>
        </p:txBody>
      </p:sp>
    </p:spTree>
    <p:extLst>
      <p:ext uri="{BB962C8B-B14F-4D97-AF65-F5344CB8AC3E}">
        <p14:creationId xmlns:p14="http://schemas.microsoft.com/office/powerpoint/2010/main" val="18572703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departments in a manufacturing company about an upcoming new product should be tailored to the audience. Marketing wants to know the features that will help them sell the product. Finance wants to know the cost to make the product and whether customers will need credit options. Production wants to know the specifications so they can begin to integrate the product in the manufacturing process.</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iPod in 2001. Steve Jobs knew users did not really care how many gigabytes they could store on their MP3 players. What they cared about was how many songs they could store. So Jobs told the audience that the iPod “puts a thousand songs in your pocket.”</a:t>
            </a:r>
            <a:endParaRPr lang="en-US" dirty="0"/>
          </a:p>
        </p:txBody>
      </p:sp>
      <p:sp>
        <p:nvSpPr>
          <p:cNvPr id="4" name="Slide Number Placeholder 3"/>
          <p:cNvSpPr>
            <a:spLocks noGrp="1"/>
          </p:cNvSpPr>
          <p:nvPr>
            <p:ph type="sldNum" sz="quarter" idx="5"/>
          </p:nvPr>
        </p:nvSpPr>
        <p:spPr/>
        <p:txBody>
          <a:bodyPr/>
          <a:lstStyle/>
          <a:p>
            <a:fld id="{C01C6DA8-D8F3-194A-A4EC-D7CB795DA712}" type="slidenum">
              <a:rPr lang="en-US" smtClean="0"/>
              <a:t>11</a:t>
            </a:fld>
            <a:endParaRPr lang="en-US"/>
          </a:p>
        </p:txBody>
      </p:sp>
    </p:spTree>
    <p:extLst>
      <p:ext uri="{BB962C8B-B14F-4D97-AF65-F5344CB8AC3E}">
        <p14:creationId xmlns:p14="http://schemas.microsoft.com/office/powerpoint/2010/main" val="38250759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Evidence is important… </a:t>
            </a:r>
          </a:p>
        </p:txBody>
      </p:sp>
      <p:sp>
        <p:nvSpPr>
          <p:cNvPr id="4" name="Slide Number Placeholder 3"/>
          <p:cNvSpPr>
            <a:spLocks noGrp="1"/>
          </p:cNvSpPr>
          <p:nvPr>
            <p:ph type="sldNum" sz="quarter" idx="5"/>
          </p:nvPr>
        </p:nvSpPr>
        <p:spPr/>
        <p:txBody>
          <a:bodyPr/>
          <a:lstStyle/>
          <a:p>
            <a:fld id="{C01C6DA8-D8F3-194A-A4EC-D7CB795DA712}" type="slidenum">
              <a:rPr lang="en-US" smtClean="0"/>
              <a:t>12</a:t>
            </a:fld>
            <a:endParaRPr lang="en-US"/>
          </a:p>
        </p:txBody>
      </p:sp>
    </p:spTree>
    <p:extLst>
      <p:ext uri="{BB962C8B-B14F-4D97-AF65-F5344CB8AC3E}">
        <p14:creationId xmlns:p14="http://schemas.microsoft.com/office/powerpoint/2010/main" val="19792118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One or more of the premises can be shown to be false.</a:t>
            </a:r>
            <a:r>
              <a:rPr lang="en-US" sz="1200" b="0" i="0" u="none" strike="noStrike" kern="1200" dirty="0">
                <a:solidFill>
                  <a:schemeClr val="tx1"/>
                </a:solidFill>
                <a:effectLst/>
                <a:latin typeface="+mn-lt"/>
                <a:ea typeface="+mn-ea"/>
                <a:cs typeface="+mn-cs"/>
                <a:sym typeface="Wingdings" pitchFamily="2" charset="2"/>
              </a:rPr>
              <a:t> the claim can be sent many ways</a:t>
            </a:r>
          </a:p>
          <a:p>
            <a:endParaRPr lang="en-US" sz="1200" b="0" i="0" u="none" strike="noStrike" kern="1200" dirty="0">
              <a:solidFill>
                <a:schemeClr val="tx1"/>
              </a:solidFill>
              <a:effectLst/>
              <a:latin typeface="+mn-lt"/>
              <a:ea typeface="+mn-ea"/>
              <a:cs typeface="+mn-cs"/>
              <a:sym typeface="Wingdings" pitchFamily="2" charset="2"/>
            </a:endParaRPr>
          </a:p>
          <a:p>
            <a:r>
              <a:rPr lang="en-US" sz="1200" b="0" i="0" u="none" strike="noStrike" kern="1200" dirty="0">
                <a:solidFill>
                  <a:schemeClr val="tx1"/>
                </a:solidFill>
                <a:effectLst/>
                <a:latin typeface="+mn-lt"/>
                <a:ea typeface="+mn-ea"/>
                <a:cs typeface="+mn-cs"/>
                <a:sym typeface="Wingdings" pitchFamily="2" charset="2"/>
              </a:rPr>
              <a:t>The burden of proof lies with you not your audience</a:t>
            </a:r>
          </a:p>
          <a:p>
            <a:endParaRPr lang="en-US" dirty="0"/>
          </a:p>
        </p:txBody>
      </p:sp>
      <p:sp>
        <p:nvSpPr>
          <p:cNvPr id="4" name="Slide Number Placeholder 3"/>
          <p:cNvSpPr>
            <a:spLocks noGrp="1"/>
          </p:cNvSpPr>
          <p:nvPr>
            <p:ph type="sldNum" sz="quarter" idx="5"/>
          </p:nvPr>
        </p:nvSpPr>
        <p:spPr/>
        <p:txBody>
          <a:bodyPr/>
          <a:lstStyle/>
          <a:p>
            <a:fld id="{C01C6DA8-D8F3-194A-A4EC-D7CB795DA712}" type="slidenum">
              <a:rPr lang="en-US" smtClean="0"/>
              <a:t>15</a:t>
            </a:fld>
            <a:endParaRPr lang="en-US"/>
          </a:p>
        </p:txBody>
      </p:sp>
    </p:spTree>
    <p:extLst>
      <p:ext uri="{BB962C8B-B14F-4D97-AF65-F5344CB8AC3E}">
        <p14:creationId xmlns:p14="http://schemas.microsoft.com/office/powerpoint/2010/main" val="301692579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6" name="Rectangle 15"/>
          <p:cNvSpPr/>
          <p:nvPr/>
        </p:nvSpPr>
        <p:spPr>
          <a:xfrm>
            <a:off x="1" y="0"/>
            <a:ext cx="12192000" cy="6858000"/>
          </a:xfrm>
          <a:prstGeom prst="rect">
            <a:avLst/>
          </a:prstGeom>
          <a:blipFill dpi="0" rotWithShape="1">
            <a:blip r:embed="rId2">
              <a:alphaModFix amt="40000"/>
              <a:duotone>
                <a:schemeClr val="accent1">
                  <a:shade val="45000"/>
                  <a:satMod val="135000"/>
                </a:schemeClr>
                <a:prstClr val="white"/>
              </a:duotone>
            </a:blip>
            <a:srcRect/>
            <a:tile tx="-133350" ty="330200" sx="85000" sy="85000" flip="xy"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lumMod val="85000"/>
                  <a:lumOff val="15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lumMod val="85000"/>
                  <a:lumOff val="15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lumMod val="85000"/>
                  <a:lumOff val="15000"/>
                </a:schemeClr>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2">
                    <a:lumMod val="7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rgbClr val="FFFFFF"/>
                </a:solidFill>
                <a:latin typeface="+mn-lt"/>
              </a:defRPr>
            </a:lvl1pPr>
          </a:lstStyle>
          <a:p>
            <a:fld id="{555AE633-5B9B-1845-8242-11F29C0BA89C}" type="datetimeFigureOut">
              <a:rPr lang="en-US" smtClean="0"/>
              <a:t>11/15/18</a:t>
            </a:fld>
            <a:endParaRPr lang="en-US"/>
          </a:p>
        </p:txBody>
      </p:sp>
      <p:sp>
        <p:nvSpPr>
          <p:cNvPr id="21" name="Footer Placeholder 20"/>
          <p:cNvSpPr>
            <a:spLocks noGrp="1"/>
          </p:cNvSpPr>
          <p:nvPr>
            <p:ph type="ftr" sz="quarter" idx="11"/>
          </p:nvPr>
        </p:nvSpPr>
        <p:spPr>
          <a:xfrm>
            <a:off x="1453896" y="5212080"/>
            <a:ext cx="5905500" cy="228600"/>
          </a:xfrm>
        </p:spPr>
        <p:txBody>
          <a:bodyPr/>
          <a:lstStyle>
            <a:lvl1pPr algn="l">
              <a:defRPr>
                <a:solidFill>
                  <a:schemeClr val="tx1">
                    <a:lumMod val="75000"/>
                    <a:lumOff val="25000"/>
                  </a:schemeClr>
                </a:solidFill>
              </a:defRPr>
            </a:lvl1pPr>
          </a:lstStyle>
          <a:p>
            <a:endParaRPr lang="en-US"/>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C7CE750F-F319-2D4F-B84C-C3C32FF632D7}" type="slidenum">
              <a:rPr lang="en-US" smtClean="0"/>
              <a:t>‹#›</a:t>
            </a:fld>
            <a:endParaRPr lang="en-US"/>
          </a:p>
        </p:txBody>
      </p:sp>
    </p:spTree>
    <p:extLst>
      <p:ext uri="{BB962C8B-B14F-4D97-AF65-F5344CB8AC3E}">
        <p14:creationId xmlns:p14="http://schemas.microsoft.com/office/powerpoint/2010/main" val="3577349786"/>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5AE633-5B9B-1845-8242-11F29C0BA89C}" type="datetimeFigureOut">
              <a:rPr lang="en-US" smtClean="0"/>
              <a:t>11/15/18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CE750F-F319-2D4F-B84C-C3C32FF632D7}" type="slidenum">
              <a:rPr lang="en-US" smtClean="0"/>
              <a:t>‹#›</a:t>
            </a:fld>
            <a:endParaRPr lang="en-US"/>
          </a:p>
        </p:txBody>
      </p:sp>
    </p:spTree>
    <p:extLst>
      <p:ext uri="{BB962C8B-B14F-4D97-AF65-F5344CB8AC3E}">
        <p14:creationId xmlns:p14="http://schemas.microsoft.com/office/powerpoint/2010/main" val="17556493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5AE633-5B9B-1845-8242-11F29C0BA89C}" type="datetimeFigureOut">
              <a:rPr lang="en-US" smtClean="0"/>
              <a:t>11/15/18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CE750F-F319-2D4F-B84C-C3C32FF632D7}" type="slidenum">
              <a:rPr lang="en-US" smtClean="0"/>
              <a:t>‹#›</a:t>
            </a:fld>
            <a:endParaRPr lang="en-US"/>
          </a:p>
        </p:txBody>
      </p:sp>
    </p:spTree>
    <p:extLst>
      <p:ext uri="{BB962C8B-B14F-4D97-AF65-F5344CB8AC3E}">
        <p14:creationId xmlns:p14="http://schemas.microsoft.com/office/powerpoint/2010/main" val="35814064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5AE633-5B9B-1845-8242-11F29C0BA89C}" type="datetimeFigureOut">
              <a:rPr lang="en-US" smtClean="0"/>
              <a:t>11/15/18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CE750F-F319-2D4F-B84C-C3C32FF632D7}" type="slidenum">
              <a:rPr lang="en-US" smtClean="0"/>
              <a:t>‹#›</a:t>
            </a:fld>
            <a:endParaRPr lang="en-US"/>
          </a:p>
        </p:txBody>
      </p:sp>
    </p:spTree>
    <p:extLst>
      <p:ext uri="{BB962C8B-B14F-4D97-AF65-F5344CB8AC3E}">
        <p14:creationId xmlns:p14="http://schemas.microsoft.com/office/powerpoint/2010/main" val="9533223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16" name="Rectangle 15"/>
          <p:cNvSpPr/>
          <p:nvPr/>
        </p:nvSpPr>
        <p:spPr>
          <a:xfrm>
            <a:off x="11784" y="0"/>
            <a:ext cx="12192000" cy="6858000"/>
          </a:xfrm>
          <a:prstGeom prst="rect">
            <a:avLst/>
          </a:prstGeom>
          <a:blipFill dpi="0" rotWithShape="1">
            <a:blip r:embed="rId2">
              <a:alphaModFix amt="40000"/>
              <a:duotone>
                <a:schemeClr val="accent2">
                  <a:shade val="45000"/>
                  <a:satMod val="135000"/>
                </a:schemeClr>
                <a:prstClr val="white"/>
              </a:duotone>
            </a:blip>
            <a:srcRect/>
            <a:tile tx="-133350" ty="330200" sx="85000" sy="85000" flip="xy"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accent2">
                  <a:lumMod val="5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accent2">
                  <a:lumMod val="5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accent2">
                  <a:lumMod val="50000"/>
                </a:schemeClr>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tabLst>
                <a:tab pos="2633663" algn="l"/>
              </a:tabLst>
              <a:defRPr sz="1600">
                <a:solidFill>
                  <a:schemeClr val="tx2"/>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rgbClr val="FFFFFF"/>
                </a:solidFill>
                <a:latin typeface="+mn-lt"/>
                <a:ea typeface="+mn-ea"/>
                <a:cs typeface="+mn-cs"/>
              </a:defRPr>
            </a:lvl1pPr>
          </a:lstStyle>
          <a:p>
            <a:fld id="{555AE633-5B9B-1845-8242-11F29C0BA89C}" type="datetimeFigureOut">
              <a:rPr lang="en-US" smtClean="0"/>
              <a:t>11/15/18</a:t>
            </a:fld>
            <a:endParaRPr lang="en-US"/>
          </a:p>
        </p:txBody>
      </p:sp>
      <p:sp>
        <p:nvSpPr>
          <p:cNvPr id="5" name="Footer Placeholder 4"/>
          <p:cNvSpPr>
            <a:spLocks noGrp="1"/>
          </p:cNvSpPr>
          <p:nvPr>
            <p:ph type="ftr" sz="quarter" idx="11"/>
          </p:nvPr>
        </p:nvSpPr>
        <p:spPr>
          <a:xfrm>
            <a:off x="1453896" y="5212080"/>
            <a:ext cx="5907024" cy="228600"/>
          </a:xfrm>
        </p:spPr>
        <p:txBody>
          <a:bodyPr/>
          <a:lstStyle>
            <a:lvl1pPr algn="l">
              <a:defRPr/>
            </a:lvl1pPr>
          </a:lstStyle>
          <a:p>
            <a:endParaRPr lang="en-US"/>
          </a:p>
        </p:txBody>
      </p:sp>
      <p:sp>
        <p:nvSpPr>
          <p:cNvPr id="6" name="Slide Number Placeholder 5"/>
          <p:cNvSpPr>
            <a:spLocks noGrp="1"/>
          </p:cNvSpPr>
          <p:nvPr>
            <p:ph type="sldNum" sz="quarter" idx="12"/>
          </p:nvPr>
        </p:nvSpPr>
        <p:spPr>
          <a:xfrm>
            <a:off x="8604504" y="5212080"/>
            <a:ext cx="2112264" cy="228600"/>
          </a:xfrm>
        </p:spPr>
        <p:txBody>
          <a:bodyPr/>
          <a:lstStyle/>
          <a:p>
            <a:fld id="{C7CE750F-F319-2D4F-B84C-C3C32FF632D7}" type="slidenum">
              <a:rPr lang="en-US" smtClean="0"/>
              <a:t>‹#›</a:t>
            </a:fld>
            <a:endParaRPr lang="en-US"/>
          </a:p>
        </p:txBody>
      </p:sp>
    </p:spTree>
    <p:extLst>
      <p:ext uri="{BB962C8B-B14F-4D97-AF65-F5344CB8AC3E}">
        <p14:creationId xmlns:p14="http://schemas.microsoft.com/office/powerpoint/2010/main" val="4098475241"/>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55AE633-5B9B-1845-8242-11F29C0BA89C}" type="datetimeFigureOut">
              <a:rPr lang="en-US" smtClean="0"/>
              <a:t>11/15/18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CE750F-F319-2D4F-B84C-C3C32FF632D7}" type="slidenum">
              <a:rPr lang="en-US" smtClean="0"/>
              <a:t>‹#›</a:t>
            </a:fld>
            <a:endParaRPr lang="en-US"/>
          </a:p>
        </p:txBody>
      </p:sp>
    </p:spTree>
    <p:extLst>
      <p:ext uri="{BB962C8B-B14F-4D97-AF65-F5344CB8AC3E}">
        <p14:creationId xmlns:p14="http://schemas.microsoft.com/office/powerpoint/2010/main" val="23601882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800" b="0">
                <a:solidFill>
                  <a:schemeClr val="tx2"/>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800" b="0">
                <a:solidFill>
                  <a:schemeClr val="tx2"/>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5AE633-5B9B-1845-8242-11F29C0BA89C}" type="datetimeFigureOut">
              <a:rPr lang="en-US" smtClean="0"/>
              <a:t>11/15/18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7CE750F-F319-2D4F-B84C-C3C32FF632D7}" type="slidenum">
              <a:rPr lang="en-US" smtClean="0"/>
              <a:t>‹#›</a:t>
            </a:fld>
            <a:endParaRPr lang="en-US"/>
          </a:p>
        </p:txBody>
      </p:sp>
    </p:spTree>
    <p:extLst>
      <p:ext uri="{BB962C8B-B14F-4D97-AF65-F5344CB8AC3E}">
        <p14:creationId xmlns:p14="http://schemas.microsoft.com/office/powerpoint/2010/main" val="25377534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55AE633-5B9B-1845-8242-11F29C0BA89C}" type="datetimeFigureOut">
              <a:rPr lang="en-US" smtClean="0"/>
              <a:t>11/15/18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7CE750F-F319-2D4F-B84C-C3C32FF632D7}" type="slidenum">
              <a:rPr lang="en-US" smtClean="0"/>
              <a:t>‹#›</a:t>
            </a:fld>
            <a:endParaRPr lang="en-US"/>
          </a:p>
        </p:txBody>
      </p:sp>
    </p:spTree>
    <p:extLst>
      <p:ext uri="{BB962C8B-B14F-4D97-AF65-F5344CB8AC3E}">
        <p14:creationId xmlns:p14="http://schemas.microsoft.com/office/powerpoint/2010/main" val="19844872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55AE633-5B9B-1845-8242-11F29C0BA89C}" type="datetimeFigureOut">
              <a:rPr lang="en-US" smtClean="0"/>
              <a:t>11/15/18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7CE750F-F319-2D4F-B84C-C3C32FF632D7}" type="slidenum">
              <a:rPr lang="en-US" smtClean="0"/>
              <a:t>‹#›</a:t>
            </a:fld>
            <a:endParaRPr lang="en-US"/>
          </a:p>
        </p:txBody>
      </p:sp>
    </p:spTree>
    <p:extLst>
      <p:ext uri="{BB962C8B-B14F-4D97-AF65-F5344CB8AC3E}">
        <p14:creationId xmlns:p14="http://schemas.microsoft.com/office/powerpoint/2010/main" val="29701344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5" name="Rectangle 14"/>
          <p:cNvSpPr/>
          <p:nvPr/>
        </p:nvSpPr>
        <p:spPr>
          <a:xfrm>
            <a:off x="9020386" y="237744"/>
            <a:ext cx="2926080"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77724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8" name="Date Placeholder 7"/>
          <p:cNvSpPr>
            <a:spLocks noGrp="1"/>
          </p:cNvSpPr>
          <p:nvPr>
            <p:ph type="dt" sz="half" idx="10"/>
          </p:nvPr>
        </p:nvSpPr>
        <p:spPr/>
        <p:txBody>
          <a:bodyPr/>
          <a:lstStyle/>
          <a:p>
            <a:fld id="{555AE633-5B9B-1845-8242-11F29C0BA89C}" type="datetimeFigureOut">
              <a:rPr lang="en-US" smtClean="0"/>
              <a:t>11/15/18</a:t>
            </a:fld>
            <a:endParaRPr lang="en-US"/>
          </a:p>
        </p:txBody>
      </p:sp>
      <p:sp>
        <p:nvSpPr>
          <p:cNvPr id="9" name="Footer Placeholder 8"/>
          <p:cNvSpPr>
            <a:spLocks noGrp="1"/>
          </p:cNvSpPr>
          <p:nvPr>
            <p:ph type="ftr" sz="quarter" idx="11"/>
          </p:nvPr>
        </p:nvSpPr>
        <p:spPr/>
        <p:txBody>
          <a:bodyPr/>
          <a:lstStyle>
            <a:lvl1pPr algn="r">
              <a:defRPr/>
            </a:lvl1pPr>
          </a:lstStyle>
          <a:p>
            <a:endParaRPr lang="en-US"/>
          </a:p>
        </p:txBody>
      </p:sp>
      <p:sp>
        <p:nvSpPr>
          <p:cNvPr id="11" name="Slide Number Placeholder 10"/>
          <p:cNvSpPr>
            <a:spLocks noGrp="1"/>
          </p:cNvSpPr>
          <p:nvPr>
            <p:ph type="sldNum" sz="quarter" idx="12"/>
          </p:nvPr>
        </p:nvSpPr>
        <p:spPr>
          <a:xfrm>
            <a:off x="10396728" y="6227064"/>
            <a:ext cx="1463040" cy="256032"/>
          </a:xfrm>
        </p:spPr>
        <p:txBody>
          <a:bodyPr/>
          <a:lstStyle/>
          <a:p>
            <a:fld id="{C7CE750F-F319-2D4F-B84C-C3C32FF632D7}" type="slidenum">
              <a:rPr lang="en-US" smtClean="0"/>
              <a:t>‹#›</a:t>
            </a:fld>
            <a:endParaRPr lang="en-US"/>
          </a:p>
        </p:txBody>
      </p:sp>
      <p:sp>
        <p:nvSpPr>
          <p:cNvPr id="12" name="Rectangle 11"/>
          <p:cNvSpPr/>
          <p:nvPr/>
        </p:nvSpPr>
        <p:spPr>
          <a:xfrm>
            <a:off x="9157546" y="374904"/>
            <a:ext cx="2651760"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3097487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chemeClr val="tx1"/>
                </a:solidFill>
                <a:latin typeface="+mj-lt"/>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228599" y="237744"/>
            <a:ext cx="8531352" cy="6382512"/>
          </a:xfrm>
          <a:solidFill>
            <a:schemeClr val="accent6">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9050" dist="6350" dir="2700000" algn="tl" rotWithShape="0">
                    <a:prstClr val="black">
                      <a:alpha val="40000"/>
                    </a:prstClr>
                  </a:outerShdw>
                </a:effectLst>
              </a:defRPr>
            </a:lvl1pPr>
          </a:lstStyle>
          <a:p>
            <a:fld id="{555AE633-5B9B-1845-8242-11F29C0BA89C}" type="datetimeFigureOut">
              <a:rPr lang="en-US" smtClean="0"/>
              <a:t>11/15/18</a:t>
            </a:fld>
            <a:endParaRPr lang="en-US"/>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endParaRPr lang="en-US"/>
          </a:p>
        </p:txBody>
      </p:sp>
      <p:sp>
        <p:nvSpPr>
          <p:cNvPr id="7" name="Slide Number Placeholder 6"/>
          <p:cNvSpPr>
            <a:spLocks noGrp="1"/>
          </p:cNvSpPr>
          <p:nvPr>
            <p:ph type="sldNum" sz="quarter" idx="12"/>
          </p:nvPr>
        </p:nvSpPr>
        <p:spPr>
          <a:xfrm>
            <a:off x="10396728" y="6227064"/>
            <a:ext cx="1463040" cy="256032"/>
          </a:xfrm>
        </p:spPr>
        <p:txBody>
          <a:bodyPr/>
          <a:lstStyle/>
          <a:p>
            <a:fld id="{C7CE750F-F319-2D4F-B84C-C3C32FF632D7}" type="slidenum">
              <a:rPr lang="en-US" smtClean="0"/>
              <a:t>‹#›</a:t>
            </a:fld>
            <a:endParaRPr lang="en-US"/>
          </a:p>
        </p:txBody>
      </p:sp>
      <p:sp>
        <p:nvSpPr>
          <p:cNvPr id="10" name="Rectangle 9"/>
          <p:cNvSpPr/>
          <p:nvPr/>
        </p:nvSpPr>
        <p:spPr>
          <a:xfrm>
            <a:off x="9157546" y="374904"/>
            <a:ext cx="2651760"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6405447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89464" y="6214535"/>
            <a:ext cx="2743200" cy="256032"/>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555AE633-5B9B-1845-8242-11F29C0BA89C}" type="datetimeFigureOut">
              <a:rPr lang="en-US" smtClean="0"/>
              <a:t>11/15/18</a:t>
            </a:fld>
            <a:endParaRPr lang="en-US"/>
          </a:p>
        </p:txBody>
      </p:sp>
      <p:sp>
        <p:nvSpPr>
          <p:cNvPr id="5" name="Footer Placeholder 4"/>
          <p:cNvSpPr>
            <a:spLocks noGrp="1"/>
          </p:cNvSpPr>
          <p:nvPr>
            <p:ph type="ftr" sz="quarter" idx="3"/>
          </p:nvPr>
        </p:nvSpPr>
        <p:spPr>
          <a:xfrm>
            <a:off x="3489960" y="6214535"/>
            <a:ext cx="5212080" cy="256032"/>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US"/>
          </a:p>
        </p:txBody>
      </p:sp>
      <p:sp>
        <p:nvSpPr>
          <p:cNvPr id="6" name="Slide Number Placeholder 5"/>
          <p:cNvSpPr>
            <a:spLocks noGrp="1"/>
          </p:cNvSpPr>
          <p:nvPr>
            <p:ph type="sldNum" sz="quarter" idx="4"/>
          </p:nvPr>
        </p:nvSpPr>
        <p:spPr>
          <a:xfrm>
            <a:off x="10348535" y="6214535"/>
            <a:ext cx="1463040" cy="256032"/>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C7CE750F-F319-2D4F-B84C-C3C32FF632D7}" type="slidenum">
              <a:rPr lang="en-US" smtClean="0"/>
              <a:t>‹#›</a:t>
            </a:fld>
            <a:endParaRPr lang="en-US"/>
          </a:p>
        </p:txBody>
      </p:sp>
      <p:sp>
        <p:nvSpPr>
          <p:cNvPr id="8" name="Rectangle 7"/>
          <p:cNvSpPr/>
          <p:nvPr/>
        </p:nvSpPr>
        <p:spPr>
          <a:xfrm>
            <a:off x="371856" y="374904"/>
            <a:ext cx="11448288" cy="6108192"/>
          </a:xfrm>
          <a:prstGeom prst="rect">
            <a:avLst/>
          </a:prstGeom>
          <a:noFill/>
          <a:ln w="6350" cap="sq" cmpd="sng" algn="ctr">
            <a:solidFill>
              <a:schemeClr val="tx1">
                <a:lumMod val="75000"/>
                <a:lumOff val="25000"/>
              </a:schemeClr>
            </a:solidFill>
            <a:prstDash val="solid"/>
            <a:miter lim="800000"/>
          </a:ln>
          <a:effectLst/>
        </p:spPr>
      </p:sp>
    </p:spTree>
    <p:extLst>
      <p:ext uri="{BB962C8B-B14F-4D97-AF65-F5344CB8AC3E}">
        <p14:creationId xmlns:p14="http://schemas.microsoft.com/office/powerpoint/2010/main" val="1889600930"/>
      </p:ext>
    </p:extLst>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Lst>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0CED88-BD18-C64D-8F5F-AEB27CD5E9FD}"/>
              </a:ext>
            </a:extLst>
          </p:cNvPr>
          <p:cNvSpPr>
            <a:spLocks noGrp="1"/>
          </p:cNvSpPr>
          <p:nvPr>
            <p:ph type="ctrTitle"/>
          </p:nvPr>
        </p:nvSpPr>
        <p:spPr/>
        <p:txBody>
          <a:bodyPr/>
          <a:lstStyle/>
          <a:p>
            <a:r>
              <a:rPr lang="en-US" dirty="0"/>
              <a:t>The </a:t>
            </a:r>
            <a:r>
              <a:rPr lang="en-US" dirty="0">
                <a:solidFill>
                  <a:srgbClr val="00B0F0"/>
                </a:solidFill>
              </a:rPr>
              <a:t>Art</a:t>
            </a:r>
            <a:r>
              <a:rPr lang="en-US" dirty="0"/>
              <a:t> of</a:t>
            </a:r>
            <a:br>
              <a:rPr lang="en-US" dirty="0"/>
            </a:br>
            <a:r>
              <a:rPr lang="en-US" dirty="0">
                <a:solidFill>
                  <a:srgbClr val="FF0000"/>
                </a:solidFill>
              </a:rPr>
              <a:t>Data</a:t>
            </a:r>
            <a:br>
              <a:rPr lang="en-US" dirty="0"/>
            </a:br>
            <a:r>
              <a:rPr lang="en-US" dirty="0" err="1">
                <a:solidFill>
                  <a:srgbClr val="00B0F0"/>
                </a:solidFill>
              </a:rPr>
              <a:t>StoryTelling</a:t>
            </a:r>
            <a:endParaRPr lang="en-US" dirty="0">
              <a:solidFill>
                <a:srgbClr val="00B0F0"/>
              </a:solidFill>
            </a:endParaRPr>
          </a:p>
        </p:txBody>
      </p:sp>
      <p:sp>
        <p:nvSpPr>
          <p:cNvPr id="3" name="Subtitle 2">
            <a:extLst>
              <a:ext uri="{FF2B5EF4-FFF2-40B4-BE49-F238E27FC236}">
                <a16:creationId xmlns:a16="http://schemas.microsoft.com/office/drawing/2014/main" id="{F9E9B2A2-22F7-9F41-82D6-E26314DA7C51}"/>
              </a:ext>
            </a:extLst>
          </p:cNvPr>
          <p:cNvSpPr>
            <a:spLocks noGrp="1"/>
          </p:cNvSpPr>
          <p:nvPr>
            <p:ph type="subTitle" idx="1"/>
          </p:nvPr>
        </p:nvSpPr>
        <p:spPr/>
        <p:txBody>
          <a:bodyPr>
            <a:normAutofit fontScale="92500" lnSpcReduction="10000"/>
          </a:bodyPr>
          <a:lstStyle/>
          <a:p>
            <a:r>
              <a:rPr lang="en-US" sz="2800" dirty="0"/>
              <a:t>By ASKS Data Science Group</a:t>
            </a:r>
          </a:p>
        </p:txBody>
      </p:sp>
    </p:spTree>
    <p:extLst>
      <p:ext uri="{BB962C8B-B14F-4D97-AF65-F5344CB8AC3E}">
        <p14:creationId xmlns:p14="http://schemas.microsoft.com/office/powerpoint/2010/main" val="1756685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FE4D0A-5280-2847-A9C8-1C54F5B2075A}"/>
              </a:ext>
            </a:extLst>
          </p:cNvPr>
          <p:cNvSpPr>
            <a:spLocks noGrp="1"/>
          </p:cNvSpPr>
          <p:nvPr>
            <p:ph type="title"/>
          </p:nvPr>
        </p:nvSpPr>
        <p:spPr/>
        <p:txBody>
          <a:bodyPr/>
          <a:lstStyle/>
          <a:p>
            <a:r>
              <a:rPr lang="en-US" dirty="0"/>
              <a:t>The </a:t>
            </a:r>
            <a:r>
              <a:rPr lang="en-US" sz="5400" dirty="0"/>
              <a:t>when</a:t>
            </a:r>
            <a:r>
              <a:rPr lang="en-US" dirty="0"/>
              <a:t>?</a:t>
            </a:r>
          </a:p>
        </p:txBody>
      </p:sp>
      <p:sp>
        <p:nvSpPr>
          <p:cNvPr id="6" name="Text Placeholder 5">
            <a:extLst>
              <a:ext uri="{FF2B5EF4-FFF2-40B4-BE49-F238E27FC236}">
                <a16:creationId xmlns:a16="http://schemas.microsoft.com/office/drawing/2014/main" id="{9E535473-F024-904B-AEED-48D4D81A6C95}"/>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5689251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B3D8AE0-7240-E04C-A881-7539AAB8EF91}"/>
              </a:ext>
            </a:extLst>
          </p:cNvPr>
          <p:cNvSpPr>
            <a:spLocks noGrp="1"/>
          </p:cNvSpPr>
          <p:nvPr>
            <p:ph type="title"/>
          </p:nvPr>
        </p:nvSpPr>
        <p:spPr>
          <a:xfrm>
            <a:off x="1066799" y="642594"/>
            <a:ext cx="10501423" cy="1371600"/>
          </a:xfrm>
        </p:spPr>
        <p:txBody>
          <a:bodyPr>
            <a:normAutofit fontScale="90000"/>
          </a:bodyPr>
          <a:lstStyle/>
          <a:p>
            <a:r>
              <a:rPr lang="en-US" dirty="0"/>
              <a:t>Once the key insight and the audience are set…</a:t>
            </a:r>
          </a:p>
        </p:txBody>
      </p:sp>
      <p:sp>
        <p:nvSpPr>
          <p:cNvPr id="5" name="Content Placeholder 4">
            <a:extLst>
              <a:ext uri="{FF2B5EF4-FFF2-40B4-BE49-F238E27FC236}">
                <a16:creationId xmlns:a16="http://schemas.microsoft.com/office/drawing/2014/main" id="{75057276-377A-9C40-A4AA-97CB888BD6C2}"/>
              </a:ext>
            </a:extLst>
          </p:cNvPr>
          <p:cNvSpPr>
            <a:spLocks noGrp="1"/>
          </p:cNvSpPr>
          <p:nvPr>
            <p:ph idx="1"/>
          </p:nvPr>
        </p:nvSpPr>
        <p:spPr/>
        <p:txBody>
          <a:bodyPr>
            <a:normAutofit/>
          </a:bodyPr>
          <a:lstStyle/>
          <a:p>
            <a:r>
              <a:rPr lang="en-US" sz="2800" dirty="0"/>
              <a:t>Identify the business value from the insight to that audience group.</a:t>
            </a:r>
          </a:p>
          <a:p>
            <a:pPr lvl="1"/>
            <a:r>
              <a:rPr lang="en-US" sz="2600" dirty="0"/>
              <a:t>The take home message?</a:t>
            </a:r>
          </a:p>
          <a:p>
            <a:pPr lvl="1"/>
            <a:r>
              <a:rPr lang="en-US" sz="2600" dirty="0"/>
              <a:t>The action you want from them?</a:t>
            </a:r>
          </a:p>
          <a:p>
            <a:r>
              <a:rPr lang="en-US" sz="2800" dirty="0"/>
              <a:t>Make the presentation specific for them</a:t>
            </a:r>
          </a:p>
          <a:p>
            <a:pPr lvl="1"/>
            <a:endParaRPr lang="en-US" sz="2600" dirty="0"/>
          </a:p>
        </p:txBody>
      </p:sp>
    </p:spTree>
    <p:extLst>
      <p:ext uri="{BB962C8B-B14F-4D97-AF65-F5344CB8AC3E}">
        <p14:creationId xmlns:p14="http://schemas.microsoft.com/office/powerpoint/2010/main" val="11917448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D4622CF-9752-0540-B2B0-5B99F4AA6EED}"/>
              </a:ext>
            </a:extLst>
          </p:cNvPr>
          <p:cNvPicPr>
            <a:picLocks noChangeAspect="1"/>
          </p:cNvPicPr>
          <p:nvPr/>
        </p:nvPicPr>
        <p:blipFill>
          <a:blip r:embed="rId3"/>
          <a:stretch>
            <a:fillRect/>
          </a:stretch>
        </p:blipFill>
        <p:spPr>
          <a:xfrm>
            <a:off x="1701209" y="570023"/>
            <a:ext cx="8602626" cy="5735084"/>
          </a:xfrm>
          <a:prstGeom prst="rect">
            <a:avLst/>
          </a:prstGeom>
        </p:spPr>
      </p:pic>
    </p:spTree>
    <p:extLst>
      <p:ext uri="{BB962C8B-B14F-4D97-AF65-F5344CB8AC3E}">
        <p14:creationId xmlns:p14="http://schemas.microsoft.com/office/powerpoint/2010/main" val="1996623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4AA2B-AFAB-044B-B5D5-F9D26EC54124}"/>
              </a:ext>
            </a:extLst>
          </p:cNvPr>
          <p:cNvSpPr>
            <a:spLocks noGrp="1"/>
          </p:cNvSpPr>
          <p:nvPr>
            <p:ph type="title"/>
          </p:nvPr>
        </p:nvSpPr>
        <p:spPr/>
        <p:txBody>
          <a:bodyPr/>
          <a:lstStyle/>
          <a:p>
            <a:r>
              <a:rPr lang="en-US" dirty="0"/>
              <a:t>Use Deductive/Inductive Reasoning</a:t>
            </a:r>
          </a:p>
        </p:txBody>
      </p:sp>
      <p:sp>
        <p:nvSpPr>
          <p:cNvPr id="3" name="Content Placeholder 2">
            <a:extLst>
              <a:ext uri="{FF2B5EF4-FFF2-40B4-BE49-F238E27FC236}">
                <a16:creationId xmlns:a16="http://schemas.microsoft.com/office/drawing/2014/main" id="{7A95AEE8-2A92-B142-8FBD-D0F7A4949A12}"/>
              </a:ext>
            </a:extLst>
          </p:cNvPr>
          <p:cNvSpPr>
            <a:spLocks noGrp="1"/>
          </p:cNvSpPr>
          <p:nvPr>
            <p:ph idx="1"/>
          </p:nvPr>
        </p:nvSpPr>
        <p:spPr/>
        <p:txBody>
          <a:bodyPr>
            <a:normAutofit/>
          </a:bodyPr>
          <a:lstStyle/>
          <a:p>
            <a:r>
              <a:rPr lang="en-US" sz="2800" dirty="0"/>
              <a:t>Human make mistake… Data Scientist is human, therefore Data Scientist makes mistake.</a:t>
            </a:r>
          </a:p>
          <a:p>
            <a:pPr lvl="1"/>
            <a:r>
              <a:rPr lang="en-US" sz="2600" dirty="0"/>
              <a:t>Top-down leads to conclusion that is true</a:t>
            </a:r>
          </a:p>
          <a:p>
            <a:r>
              <a:rPr lang="en-US" sz="2800" dirty="0"/>
              <a:t>The blind men and the elephant…</a:t>
            </a:r>
          </a:p>
          <a:p>
            <a:r>
              <a:rPr lang="en-US" sz="2800" dirty="0"/>
              <a:t>Describe the data to support your logic</a:t>
            </a:r>
          </a:p>
        </p:txBody>
      </p:sp>
    </p:spTree>
    <p:extLst>
      <p:ext uri="{BB962C8B-B14F-4D97-AF65-F5344CB8AC3E}">
        <p14:creationId xmlns:p14="http://schemas.microsoft.com/office/powerpoint/2010/main" val="21887193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5C9719B-9391-5948-9F4B-B40D6113C8D4}"/>
              </a:ext>
            </a:extLst>
          </p:cNvPr>
          <p:cNvSpPr>
            <a:spLocks noGrp="1"/>
          </p:cNvSpPr>
          <p:nvPr>
            <p:ph type="title"/>
          </p:nvPr>
        </p:nvSpPr>
        <p:spPr/>
        <p:txBody>
          <a:bodyPr/>
          <a:lstStyle/>
          <a:p>
            <a:r>
              <a:rPr lang="en-US" dirty="0"/>
              <a:t>Is the conclusion… justified?</a:t>
            </a:r>
          </a:p>
        </p:txBody>
      </p:sp>
      <p:sp>
        <p:nvSpPr>
          <p:cNvPr id="5" name="Text Placeholder 4">
            <a:extLst>
              <a:ext uri="{FF2B5EF4-FFF2-40B4-BE49-F238E27FC236}">
                <a16:creationId xmlns:a16="http://schemas.microsoft.com/office/drawing/2014/main" id="{B1A141B4-A96E-F64F-A8FF-61815C2FF288}"/>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9385736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5BF40F-33DA-4E45-A688-3C8328FE8D93}"/>
              </a:ext>
            </a:extLst>
          </p:cNvPr>
          <p:cNvSpPr>
            <a:spLocks noGrp="1"/>
          </p:cNvSpPr>
          <p:nvPr>
            <p:ph type="title"/>
          </p:nvPr>
        </p:nvSpPr>
        <p:spPr/>
        <p:txBody>
          <a:bodyPr/>
          <a:lstStyle/>
          <a:p>
            <a:r>
              <a:rPr lang="en-US" dirty="0"/>
              <a:t>Beware of the Fallacies</a:t>
            </a:r>
          </a:p>
        </p:txBody>
      </p:sp>
      <p:sp>
        <p:nvSpPr>
          <p:cNvPr id="3" name="Content Placeholder 2">
            <a:extLst>
              <a:ext uri="{FF2B5EF4-FFF2-40B4-BE49-F238E27FC236}">
                <a16:creationId xmlns:a16="http://schemas.microsoft.com/office/drawing/2014/main" id="{025FCEF7-4B43-2442-9868-CAB5F4CE92B3}"/>
              </a:ext>
            </a:extLst>
          </p:cNvPr>
          <p:cNvSpPr>
            <a:spLocks noGrp="1"/>
          </p:cNvSpPr>
          <p:nvPr>
            <p:ph idx="1"/>
          </p:nvPr>
        </p:nvSpPr>
        <p:spPr/>
        <p:txBody>
          <a:bodyPr/>
          <a:lstStyle/>
          <a:p>
            <a:r>
              <a:rPr lang="en-US" sz="2800" dirty="0"/>
              <a:t>If the patient is treated at the hospital, the claim should be sent automatically. The claim was not sent automatically, therefore the patient was not treated at the hospital.</a:t>
            </a:r>
          </a:p>
          <a:p>
            <a:r>
              <a:rPr lang="en-US" sz="2800" dirty="0"/>
              <a:t>Burden of Proof</a:t>
            </a:r>
          </a:p>
          <a:p>
            <a:pPr lvl="1"/>
            <a:r>
              <a:rPr lang="en-US" sz="2400" dirty="0"/>
              <a:t>A: This insurance policy will be a hit. </a:t>
            </a:r>
          </a:p>
          <a:p>
            <a:pPr lvl="1"/>
            <a:r>
              <a:rPr lang="en-US" sz="2400" dirty="0"/>
              <a:t>B: Can you prove it?</a:t>
            </a:r>
          </a:p>
          <a:p>
            <a:pPr lvl="1"/>
            <a:r>
              <a:rPr lang="en-US" sz="2400" dirty="0"/>
              <a:t>A: No one can disprove it.</a:t>
            </a:r>
            <a:endParaRPr lang="en-US" dirty="0"/>
          </a:p>
          <a:p>
            <a:endParaRPr lang="en-US" dirty="0"/>
          </a:p>
        </p:txBody>
      </p:sp>
    </p:spTree>
    <p:extLst>
      <p:ext uri="{BB962C8B-B14F-4D97-AF65-F5344CB8AC3E}">
        <p14:creationId xmlns:p14="http://schemas.microsoft.com/office/powerpoint/2010/main" val="14677499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4BACCA-F039-C248-9036-6700FD2C51EC}"/>
              </a:ext>
            </a:extLst>
          </p:cNvPr>
          <p:cNvSpPr>
            <a:spLocks noGrp="1"/>
          </p:cNvSpPr>
          <p:nvPr>
            <p:ph type="title"/>
          </p:nvPr>
        </p:nvSpPr>
        <p:spPr>
          <a:xfrm>
            <a:off x="1194390" y="2441235"/>
            <a:ext cx="10058400" cy="1371600"/>
          </a:xfrm>
        </p:spPr>
        <p:txBody>
          <a:bodyPr>
            <a:normAutofit fontScale="90000"/>
          </a:bodyPr>
          <a:lstStyle/>
          <a:p>
            <a:r>
              <a:rPr lang="en-US" dirty="0"/>
              <a:t>Do data visualization right, and win the day.</a:t>
            </a:r>
          </a:p>
        </p:txBody>
      </p:sp>
    </p:spTree>
    <p:extLst>
      <p:ext uri="{BB962C8B-B14F-4D97-AF65-F5344CB8AC3E}">
        <p14:creationId xmlns:p14="http://schemas.microsoft.com/office/powerpoint/2010/main" val="11396126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14574-C022-D946-8602-544245DB0ED3}"/>
              </a:ext>
            </a:extLst>
          </p:cNvPr>
          <p:cNvSpPr>
            <a:spLocks noGrp="1"/>
          </p:cNvSpPr>
          <p:nvPr>
            <p:ph type="title"/>
          </p:nvPr>
        </p:nvSpPr>
        <p:spPr/>
        <p:txBody>
          <a:bodyPr/>
          <a:lstStyle/>
          <a:p>
            <a:r>
              <a:rPr lang="en-US" dirty="0"/>
              <a:t>Take-home messages</a:t>
            </a:r>
          </a:p>
        </p:txBody>
      </p:sp>
      <p:sp>
        <p:nvSpPr>
          <p:cNvPr id="3" name="Content Placeholder 2">
            <a:extLst>
              <a:ext uri="{FF2B5EF4-FFF2-40B4-BE49-F238E27FC236}">
                <a16:creationId xmlns:a16="http://schemas.microsoft.com/office/drawing/2014/main" id="{3DBC9A8B-654F-E946-BA44-7DA5582B6515}"/>
              </a:ext>
            </a:extLst>
          </p:cNvPr>
          <p:cNvSpPr>
            <a:spLocks noGrp="1"/>
          </p:cNvSpPr>
          <p:nvPr>
            <p:ph idx="1"/>
          </p:nvPr>
        </p:nvSpPr>
        <p:spPr/>
        <p:txBody>
          <a:bodyPr>
            <a:normAutofit lnSpcReduction="10000"/>
          </a:bodyPr>
          <a:lstStyle/>
          <a:p>
            <a:r>
              <a:rPr lang="en-US" sz="2800" dirty="0"/>
              <a:t>Pick the key insights.</a:t>
            </a:r>
          </a:p>
          <a:p>
            <a:r>
              <a:rPr lang="en-US" sz="2800" dirty="0"/>
              <a:t>Don’t tell all data</a:t>
            </a:r>
          </a:p>
          <a:p>
            <a:pPr lvl="1"/>
            <a:r>
              <a:rPr lang="en-US" sz="2400" dirty="0"/>
              <a:t>Use data visualization in the story telling</a:t>
            </a:r>
          </a:p>
          <a:p>
            <a:r>
              <a:rPr lang="en-US" sz="2800" dirty="0"/>
              <a:t>Know the audience</a:t>
            </a:r>
          </a:p>
          <a:p>
            <a:pPr lvl="1"/>
            <a:r>
              <a:rPr lang="en-US" sz="2400" dirty="0"/>
              <a:t>Be concise and goal oriented.</a:t>
            </a:r>
          </a:p>
          <a:p>
            <a:r>
              <a:rPr lang="en-US" sz="2800" dirty="0"/>
              <a:t>Give evidence</a:t>
            </a:r>
          </a:p>
          <a:p>
            <a:r>
              <a:rPr lang="en-US" sz="2800" dirty="0"/>
              <a:t>Conclusion </a:t>
            </a:r>
          </a:p>
          <a:p>
            <a:pPr lvl="1"/>
            <a:r>
              <a:rPr lang="en-US" sz="2400" dirty="0"/>
              <a:t>Use logical reasoning to assist</a:t>
            </a:r>
          </a:p>
          <a:p>
            <a:endParaRPr lang="en-US" dirty="0"/>
          </a:p>
        </p:txBody>
      </p:sp>
    </p:spTree>
    <p:extLst>
      <p:ext uri="{BB962C8B-B14F-4D97-AF65-F5344CB8AC3E}">
        <p14:creationId xmlns:p14="http://schemas.microsoft.com/office/powerpoint/2010/main" val="16392710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418A16-D965-D943-BBE1-FA933872FEC2}"/>
              </a:ext>
            </a:extLst>
          </p:cNvPr>
          <p:cNvSpPr>
            <a:spLocks noGrp="1"/>
          </p:cNvSpPr>
          <p:nvPr>
            <p:ph type="title"/>
          </p:nvPr>
        </p:nvSpPr>
        <p:spPr/>
        <p:txBody>
          <a:bodyPr/>
          <a:lstStyle/>
          <a:p>
            <a:r>
              <a:rPr lang="en-US" dirty="0"/>
              <a:t>Story can change your life…</a:t>
            </a:r>
          </a:p>
        </p:txBody>
      </p:sp>
      <p:sp>
        <p:nvSpPr>
          <p:cNvPr id="5" name="Text Placeholder 4">
            <a:extLst>
              <a:ext uri="{FF2B5EF4-FFF2-40B4-BE49-F238E27FC236}">
                <a16:creationId xmlns:a16="http://schemas.microsoft.com/office/drawing/2014/main" id="{DFF0DD58-C7A1-BD43-8AA2-6651BDA267FE}"/>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6184463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a:extLst>
              <a:ext uri="{FF2B5EF4-FFF2-40B4-BE49-F238E27FC236}">
                <a16:creationId xmlns:a16="http://schemas.microsoft.com/office/drawing/2014/main" id="{3FB5CE7C-632C-BF44-BE62-67398A9430D7}"/>
              </a:ext>
            </a:extLst>
          </p:cNvPr>
          <p:cNvSpPr>
            <a:spLocks noGrp="1"/>
          </p:cNvSpPr>
          <p:nvPr>
            <p:ph type="title"/>
          </p:nvPr>
        </p:nvSpPr>
        <p:spPr/>
        <p:txBody>
          <a:bodyPr/>
          <a:lstStyle/>
          <a:p>
            <a:r>
              <a:rPr lang="en-US" altLang="en-US" dirty="0"/>
              <a:t>What is your story?</a:t>
            </a:r>
          </a:p>
        </p:txBody>
      </p:sp>
      <p:sp>
        <p:nvSpPr>
          <p:cNvPr id="2" name="Text Placeholder 1">
            <a:extLst>
              <a:ext uri="{FF2B5EF4-FFF2-40B4-BE49-F238E27FC236}">
                <a16:creationId xmlns:a16="http://schemas.microsoft.com/office/drawing/2014/main" id="{882D078E-5174-7343-A21F-3E8B6549F7C6}"/>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0964492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4997D1-4B99-A143-9652-0E000192350C}"/>
              </a:ext>
            </a:extLst>
          </p:cNvPr>
          <p:cNvSpPr>
            <a:spLocks noGrp="1"/>
          </p:cNvSpPr>
          <p:nvPr>
            <p:ph type="title"/>
          </p:nvPr>
        </p:nvSpPr>
        <p:spPr/>
        <p:txBody>
          <a:bodyPr/>
          <a:lstStyle/>
          <a:p>
            <a:r>
              <a:rPr lang="en-US" altLang="en-US" dirty="0"/>
              <a:t>Storytelling Process</a:t>
            </a:r>
            <a:endParaRPr lang="en-US" dirty="0"/>
          </a:p>
        </p:txBody>
      </p:sp>
      <p:sp>
        <p:nvSpPr>
          <p:cNvPr id="3" name="Content Placeholder 2">
            <a:extLst>
              <a:ext uri="{FF2B5EF4-FFF2-40B4-BE49-F238E27FC236}">
                <a16:creationId xmlns:a16="http://schemas.microsoft.com/office/drawing/2014/main" id="{358DECB4-5891-3A48-A4D0-71487F347359}"/>
              </a:ext>
            </a:extLst>
          </p:cNvPr>
          <p:cNvSpPr>
            <a:spLocks noGrp="1"/>
          </p:cNvSpPr>
          <p:nvPr>
            <p:ph idx="1"/>
          </p:nvPr>
        </p:nvSpPr>
        <p:spPr/>
        <p:txBody>
          <a:bodyPr>
            <a:normAutofit/>
          </a:bodyPr>
          <a:lstStyle/>
          <a:p>
            <a:pPr marL="514350" indent="-514350">
              <a:buFont typeface="Calibri" panose="020F0502020204030204" pitchFamily="34" charset="0"/>
              <a:buAutoNum type="arabicPeriod"/>
            </a:pPr>
            <a:r>
              <a:rPr lang="en-US" altLang="en-US" sz="3600" dirty="0"/>
              <a:t>Generate Contents</a:t>
            </a:r>
          </a:p>
          <a:p>
            <a:pPr marL="514350" indent="-514350">
              <a:buFont typeface="Calibri" panose="020F0502020204030204" pitchFamily="34" charset="0"/>
              <a:buAutoNum type="arabicPeriod"/>
            </a:pPr>
            <a:r>
              <a:rPr lang="en-US" altLang="en-US" sz="3600" dirty="0"/>
              <a:t>Storyboard</a:t>
            </a:r>
          </a:p>
          <a:p>
            <a:pPr marL="514350" indent="-514350">
              <a:buFont typeface="Calibri" panose="020F0502020204030204" pitchFamily="34" charset="0"/>
              <a:buAutoNum type="arabicPeriod"/>
            </a:pPr>
            <a:r>
              <a:rPr lang="en-US" altLang="en-US" sz="3600" dirty="0"/>
              <a:t>Locate Resources</a:t>
            </a:r>
          </a:p>
          <a:p>
            <a:pPr marL="514350" indent="-514350">
              <a:buFont typeface="Calibri" panose="020F0502020204030204" pitchFamily="34" charset="0"/>
              <a:buAutoNum type="arabicPeriod"/>
            </a:pPr>
            <a:r>
              <a:rPr lang="en-US" altLang="en-US" sz="3600" dirty="0"/>
              <a:t>Create</a:t>
            </a:r>
          </a:p>
          <a:p>
            <a:pPr marL="514350" indent="-514350">
              <a:buFont typeface="Calibri" panose="020F0502020204030204" pitchFamily="34" charset="0"/>
              <a:buAutoNum type="arabicPeriod"/>
            </a:pPr>
            <a:r>
              <a:rPr lang="en-US" altLang="en-US" sz="3600" dirty="0"/>
              <a:t>Share</a:t>
            </a:r>
            <a:endParaRPr lang="en-US" sz="3600" dirty="0"/>
          </a:p>
        </p:txBody>
      </p:sp>
    </p:spTree>
    <p:extLst>
      <p:ext uri="{BB962C8B-B14F-4D97-AF65-F5344CB8AC3E}">
        <p14:creationId xmlns:p14="http://schemas.microsoft.com/office/powerpoint/2010/main" val="20793162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7BDCA-CE5D-D744-85B7-2E4C7E37C1C5}"/>
              </a:ext>
            </a:extLst>
          </p:cNvPr>
          <p:cNvSpPr>
            <a:spLocks noGrp="1"/>
          </p:cNvSpPr>
          <p:nvPr>
            <p:ph type="title"/>
          </p:nvPr>
        </p:nvSpPr>
        <p:spPr/>
        <p:txBody>
          <a:bodyPr>
            <a:normAutofit/>
          </a:bodyPr>
          <a:lstStyle/>
          <a:p>
            <a:r>
              <a:rPr lang="en-US" dirty="0"/>
              <a:t>Data Storytelling…</a:t>
            </a:r>
          </a:p>
        </p:txBody>
      </p:sp>
      <p:sp>
        <p:nvSpPr>
          <p:cNvPr id="3" name="Content Placeholder 2">
            <a:extLst>
              <a:ext uri="{FF2B5EF4-FFF2-40B4-BE49-F238E27FC236}">
                <a16:creationId xmlns:a16="http://schemas.microsoft.com/office/drawing/2014/main" id="{3D615BFD-C3E5-F447-8218-A6862C14AEB7}"/>
              </a:ext>
            </a:extLst>
          </p:cNvPr>
          <p:cNvSpPr>
            <a:spLocks noGrp="1"/>
          </p:cNvSpPr>
          <p:nvPr>
            <p:ph idx="1"/>
          </p:nvPr>
        </p:nvSpPr>
        <p:spPr/>
        <p:txBody>
          <a:bodyPr>
            <a:normAutofit/>
          </a:bodyPr>
          <a:lstStyle/>
          <a:p>
            <a:r>
              <a:rPr lang="en-US" sz="2800" dirty="0"/>
              <a:t>1</a:t>
            </a:r>
            <a:r>
              <a:rPr lang="en-US" sz="2800" baseline="30000" dirty="0"/>
              <a:t>st</a:t>
            </a:r>
            <a:r>
              <a:rPr lang="en-US" sz="2800" dirty="0"/>
              <a:t> trick… Focus on the message you want to deliver. </a:t>
            </a:r>
          </a:p>
          <a:p>
            <a:r>
              <a:rPr lang="en-US" sz="2800" dirty="0"/>
              <a:t>But… we have</a:t>
            </a:r>
          </a:p>
          <a:p>
            <a:pPr lvl="1"/>
            <a:r>
              <a:rPr lang="en-US" sz="2400" dirty="0"/>
              <a:t>Gathered all sorts of data</a:t>
            </a:r>
          </a:p>
          <a:p>
            <a:pPr lvl="1"/>
            <a:r>
              <a:rPr lang="en-US" sz="2400" dirty="0"/>
              <a:t>What didn’t we have? We searched for more</a:t>
            </a:r>
          </a:p>
          <a:p>
            <a:pPr lvl="1"/>
            <a:r>
              <a:rPr lang="en-US" sz="2400" dirty="0"/>
              <a:t>We processed them and analyzed them too</a:t>
            </a:r>
          </a:p>
          <a:p>
            <a:pPr lvl="1"/>
            <a:r>
              <a:rPr lang="en-US" sz="2400" dirty="0"/>
              <a:t>And we make a lot of graphs… beautiful graphs…</a:t>
            </a:r>
          </a:p>
          <a:p>
            <a:r>
              <a:rPr lang="en-US" sz="2600" dirty="0"/>
              <a:t>Identify key insights you want to deliver </a:t>
            </a:r>
          </a:p>
          <a:p>
            <a:r>
              <a:rPr lang="en-US" sz="2600" dirty="0"/>
              <a:t>Don’t spend too much time on explaining the data nor the analysis</a:t>
            </a:r>
          </a:p>
          <a:p>
            <a:pPr lvl="1"/>
            <a:endParaRPr lang="en-US" sz="2400" dirty="0"/>
          </a:p>
          <a:p>
            <a:pPr marL="274320" lvl="1" indent="0">
              <a:buNone/>
            </a:pPr>
            <a:endParaRPr lang="en-US" dirty="0"/>
          </a:p>
        </p:txBody>
      </p:sp>
    </p:spTree>
    <p:extLst>
      <p:ext uri="{BB962C8B-B14F-4D97-AF65-F5344CB8AC3E}">
        <p14:creationId xmlns:p14="http://schemas.microsoft.com/office/powerpoint/2010/main" val="14222809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7BDCA-CE5D-D744-85B7-2E4C7E37C1C5}"/>
              </a:ext>
            </a:extLst>
          </p:cNvPr>
          <p:cNvSpPr>
            <a:spLocks noGrp="1"/>
          </p:cNvSpPr>
          <p:nvPr>
            <p:ph type="title"/>
          </p:nvPr>
        </p:nvSpPr>
        <p:spPr/>
        <p:txBody>
          <a:bodyPr>
            <a:normAutofit/>
          </a:bodyPr>
          <a:lstStyle/>
          <a:p>
            <a:r>
              <a:rPr lang="en-US" dirty="0"/>
              <a:t>Present your data in a simple way…</a:t>
            </a:r>
          </a:p>
        </p:txBody>
      </p:sp>
      <p:sp>
        <p:nvSpPr>
          <p:cNvPr id="3" name="Content Placeholder 2">
            <a:extLst>
              <a:ext uri="{FF2B5EF4-FFF2-40B4-BE49-F238E27FC236}">
                <a16:creationId xmlns:a16="http://schemas.microsoft.com/office/drawing/2014/main" id="{3D615BFD-C3E5-F447-8218-A6862C14AEB7}"/>
              </a:ext>
            </a:extLst>
          </p:cNvPr>
          <p:cNvSpPr>
            <a:spLocks noGrp="1"/>
          </p:cNvSpPr>
          <p:nvPr>
            <p:ph idx="1"/>
          </p:nvPr>
        </p:nvSpPr>
        <p:spPr>
          <a:xfrm>
            <a:off x="1066800" y="5592726"/>
            <a:ext cx="10058400" cy="442314"/>
          </a:xfrm>
        </p:spPr>
        <p:txBody>
          <a:bodyPr/>
          <a:lstStyle/>
          <a:p>
            <a:pPr marL="274320" lvl="1" indent="0">
              <a:buNone/>
            </a:pPr>
            <a:r>
              <a:rPr lang="en-US" dirty="0"/>
              <a:t>Ref: https://</a:t>
            </a:r>
            <a:r>
              <a:rPr lang="en-US" dirty="0" err="1"/>
              <a:t>www.import.io</a:t>
            </a:r>
            <a:r>
              <a:rPr lang="en-US" dirty="0"/>
              <a:t>/post/8-fantastic-examples-of-data-storytelling/</a:t>
            </a:r>
          </a:p>
        </p:txBody>
      </p:sp>
      <p:pic>
        <p:nvPicPr>
          <p:cNvPr id="5" name="Picture 4">
            <a:extLst>
              <a:ext uri="{FF2B5EF4-FFF2-40B4-BE49-F238E27FC236}">
                <a16:creationId xmlns:a16="http://schemas.microsoft.com/office/drawing/2014/main" id="{66C32C01-A161-0445-B9B7-E0B2D8CD3B27}"/>
              </a:ext>
            </a:extLst>
          </p:cNvPr>
          <p:cNvPicPr>
            <a:picLocks noChangeAspect="1"/>
          </p:cNvPicPr>
          <p:nvPr/>
        </p:nvPicPr>
        <p:blipFill>
          <a:blip r:embed="rId3"/>
          <a:stretch>
            <a:fillRect/>
          </a:stretch>
        </p:blipFill>
        <p:spPr>
          <a:xfrm>
            <a:off x="2216150" y="2014194"/>
            <a:ext cx="7759700" cy="3543300"/>
          </a:xfrm>
          <a:prstGeom prst="rect">
            <a:avLst/>
          </a:prstGeom>
        </p:spPr>
      </p:pic>
    </p:spTree>
    <p:extLst>
      <p:ext uri="{BB962C8B-B14F-4D97-AF65-F5344CB8AC3E}">
        <p14:creationId xmlns:p14="http://schemas.microsoft.com/office/powerpoint/2010/main" val="25643302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25B6B-B9DA-3246-B277-E4B9B281EDA3}"/>
              </a:ext>
            </a:extLst>
          </p:cNvPr>
          <p:cNvSpPr>
            <a:spLocks noGrp="1"/>
          </p:cNvSpPr>
          <p:nvPr>
            <p:ph type="title"/>
          </p:nvPr>
        </p:nvSpPr>
        <p:spPr/>
        <p:txBody>
          <a:bodyPr/>
          <a:lstStyle/>
          <a:p>
            <a:r>
              <a:rPr lang="en-US" dirty="0"/>
              <a:t>About the audience…</a:t>
            </a:r>
          </a:p>
        </p:txBody>
      </p:sp>
      <p:sp>
        <p:nvSpPr>
          <p:cNvPr id="3" name="Content Placeholder 2">
            <a:extLst>
              <a:ext uri="{FF2B5EF4-FFF2-40B4-BE49-F238E27FC236}">
                <a16:creationId xmlns:a16="http://schemas.microsoft.com/office/drawing/2014/main" id="{D377BD24-B165-F447-89EC-60D98587D3DB}"/>
              </a:ext>
            </a:extLst>
          </p:cNvPr>
          <p:cNvSpPr>
            <a:spLocks noGrp="1"/>
          </p:cNvSpPr>
          <p:nvPr>
            <p:ph idx="1"/>
          </p:nvPr>
        </p:nvSpPr>
        <p:spPr/>
        <p:txBody>
          <a:bodyPr>
            <a:normAutofit/>
          </a:bodyPr>
          <a:lstStyle/>
          <a:p>
            <a:r>
              <a:rPr lang="en-US" sz="2800" dirty="0"/>
              <a:t>2</a:t>
            </a:r>
            <a:r>
              <a:rPr lang="en-US" sz="2800" baseline="30000" dirty="0"/>
              <a:t>nd</a:t>
            </a:r>
            <a:r>
              <a:rPr lang="en-US" sz="2800" dirty="0"/>
              <a:t> trick…Ask yourself who/where/when question.</a:t>
            </a:r>
          </a:p>
          <a:p>
            <a:r>
              <a:rPr lang="en-US" sz="2800" dirty="0"/>
              <a:t>Who is your audience?</a:t>
            </a:r>
          </a:p>
          <a:p>
            <a:r>
              <a:rPr lang="en-US" sz="2800" dirty="0"/>
              <a:t>Where is your audience?</a:t>
            </a:r>
          </a:p>
          <a:p>
            <a:r>
              <a:rPr lang="en-US" sz="2800" dirty="0"/>
              <a:t>When is your audience going to listen?</a:t>
            </a:r>
          </a:p>
          <a:p>
            <a:endParaRPr lang="en-US" sz="2800" dirty="0"/>
          </a:p>
        </p:txBody>
      </p:sp>
    </p:spTree>
    <p:extLst>
      <p:ext uri="{BB962C8B-B14F-4D97-AF65-F5344CB8AC3E}">
        <p14:creationId xmlns:p14="http://schemas.microsoft.com/office/powerpoint/2010/main" val="26511970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FE4D0A-5280-2847-A9C8-1C54F5B2075A}"/>
              </a:ext>
            </a:extLst>
          </p:cNvPr>
          <p:cNvSpPr>
            <a:spLocks noGrp="1"/>
          </p:cNvSpPr>
          <p:nvPr>
            <p:ph type="title"/>
          </p:nvPr>
        </p:nvSpPr>
        <p:spPr/>
        <p:txBody>
          <a:bodyPr/>
          <a:lstStyle/>
          <a:p>
            <a:r>
              <a:rPr lang="en-US" dirty="0"/>
              <a:t>The </a:t>
            </a:r>
            <a:r>
              <a:rPr lang="en-US" sz="5400" dirty="0"/>
              <a:t>who</a:t>
            </a:r>
            <a:r>
              <a:rPr lang="en-US" dirty="0"/>
              <a:t>?</a:t>
            </a:r>
          </a:p>
        </p:txBody>
      </p:sp>
      <p:sp>
        <p:nvSpPr>
          <p:cNvPr id="6" name="Text Placeholder 5">
            <a:extLst>
              <a:ext uri="{FF2B5EF4-FFF2-40B4-BE49-F238E27FC236}">
                <a16:creationId xmlns:a16="http://schemas.microsoft.com/office/drawing/2014/main" id="{9E535473-F024-904B-AEED-48D4D81A6C95}"/>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6075993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FE4D0A-5280-2847-A9C8-1C54F5B2075A}"/>
              </a:ext>
            </a:extLst>
          </p:cNvPr>
          <p:cNvSpPr>
            <a:spLocks noGrp="1"/>
          </p:cNvSpPr>
          <p:nvPr>
            <p:ph type="title"/>
          </p:nvPr>
        </p:nvSpPr>
        <p:spPr/>
        <p:txBody>
          <a:bodyPr/>
          <a:lstStyle/>
          <a:p>
            <a:r>
              <a:rPr lang="en-US" dirty="0"/>
              <a:t>The </a:t>
            </a:r>
            <a:r>
              <a:rPr lang="en-US" sz="5400" dirty="0"/>
              <a:t>where</a:t>
            </a:r>
            <a:r>
              <a:rPr lang="en-US" dirty="0"/>
              <a:t>?</a:t>
            </a:r>
          </a:p>
        </p:txBody>
      </p:sp>
      <p:sp>
        <p:nvSpPr>
          <p:cNvPr id="6" name="Text Placeholder 5">
            <a:extLst>
              <a:ext uri="{FF2B5EF4-FFF2-40B4-BE49-F238E27FC236}">
                <a16:creationId xmlns:a16="http://schemas.microsoft.com/office/drawing/2014/main" id="{9E535473-F024-904B-AEED-48D4D81A6C95}"/>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73324065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Savon">
      <a:majorFont>
        <a:latin typeface="Garamond"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aramond"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3F20CFC1-E34F-405B-AA49-5BE0E194F1B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{98A898FD-8FC3-5340-8EA7-4C03CD8B88F9}tf10001067</Template>
  <TotalTime>152</TotalTime>
  <Words>585</Words>
  <Application>Microsoft Macintosh PowerPoint</Application>
  <PresentationFormat>Widescreen</PresentationFormat>
  <Paragraphs>76</Paragraphs>
  <Slides>17</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Calibri</vt:lpstr>
      <vt:lpstr>Garamond</vt:lpstr>
      <vt:lpstr>Wingdings</vt:lpstr>
      <vt:lpstr>Savon</vt:lpstr>
      <vt:lpstr>The Art of Data StoryTelling</vt:lpstr>
      <vt:lpstr>Story can change your life…</vt:lpstr>
      <vt:lpstr>What is your story?</vt:lpstr>
      <vt:lpstr>Storytelling Process</vt:lpstr>
      <vt:lpstr>Data Storytelling…</vt:lpstr>
      <vt:lpstr>Present your data in a simple way…</vt:lpstr>
      <vt:lpstr>About the audience…</vt:lpstr>
      <vt:lpstr>The who?</vt:lpstr>
      <vt:lpstr>The where?</vt:lpstr>
      <vt:lpstr>The when?</vt:lpstr>
      <vt:lpstr>Once the key insight and the audience are set…</vt:lpstr>
      <vt:lpstr>PowerPoint Presentation</vt:lpstr>
      <vt:lpstr>Use Deductive/Inductive Reasoning</vt:lpstr>
      <vt:lpstr>Is the conclusion… justified?</vt:lpstr>
      <vt:lpstr>Beware of the Fallacies</vt:lpstr>
      <vt:lpstr>Do data visualization right, and win the day.</vt:lpstr>
      <vt:lpstr>Take-home messages</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Art of Story Telling</dc:title>
  <dc:creator>Microsoft Office User</dc:creator>
  <cp:lastModifiedBy>Microsoft Office User</cp:lastModifiedBy>
  <cp:revision>23</cp:revision>
  <dcterms:created xsi:type="dcterms:W3CDTF">2018-11-10T04:42:03Z</dcterms:created>
  <dcterms:modified xsi:type="dcterms:W3CDTF">2018-11-15T15:59:08Z</dcterms:modified>
</cp:coreProperties>
</file>