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9" r:id="rId1"/>
  </p:sldMasterIdLst>
  <p:notesMasterIdLst>
    <p:notesMasterId r:id="rId38"/>
  </p:notesMasterIdLst>
  <p:sldIdLst>
    <p:sldId id="339" r:id="rId2"/>
    <p:sldId id="267" r:id="rId3"/>
    <p:sldId id="340" r:id="rId4"/>
    <p:sldId id="342" r:id="rId5"/>
    <p:sldId id="328" r:id="rId6"/>
    <p:sldId id="331" r:id="rId7"/>
    <p:sldId id="336" r:id="rId8"/>
    <p:sldId id="337" r:id="rId9"/>
    <p:sldId id="321" r:id="rId10"/>
    <p:sldId id="343" r:id="rId11"/>
    <p:sldId id="282" r:id="rId12"/>
    <p:sldId id="263" r:id="rId13"/>
    <p:sldId id="265" r:id="rId14"/>
    <p:sldId id="266" r:id="rId15"/>
    <p:sldId id="283" r:id="rId16"/>
    <p:sldId id="272" r:id="rId17"/>
    <p:sldId id="273" r:id="rId18"/>
    <p:sldId id="344" r:id="rId19"/>
    <p:sldId id="346" r:id="rId20"/>
    <p:sldId id="347" r:id="rId21"/>
    <p:sldId id="356" r:id="rId22"/>
    <p:sldId id="357" r:id="rId23"/>
    <p:sldId id="286" r:id="rId24"/>
    <p:sldId id="288" r:id="rId25"/>
    <p:sldId id="292" r:id="rId26"/>
    <p:sldId id="293" r:id="rId27"/>
    <p:sldId id="289" r:id="rId28"/>
    <p:sldId id="314" r:id="rId29"/>
    <p:sldId id="318" r:id="rId30"/>
    <p:sldId id="322" r:id="rId31"/>
    <p:sldId id="329" r:id="rId32"/>
    <p:sldId id="330" r:id="rId33"/>
    <p:sldId id="341" r:id="rId34"/>
    <p:sldId id="319" r:id="rId35"/>
    <p:sldId id="320" r:id="rId36"/>
    <p:sldId id="27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501"/>
    <p:restoredTop sz="68679"/>
  </p:normalViewPr>
  <p:slideViewPr>
    <p:cSldViewPr snapToGrid="0" snapToObjects="1">
      <p:cViewPr varScale="1">
        <p:scale>
          <a:sx n="60" d="100"/>
          <a:sy n="60" d="100"/>
        </p:scale>
        <p:origin x="5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73D08-8EB9-BD49-8C6B-D5D6BA125973}" type="datetimeFigureOut">
              <a:rPr lang="en-US" smtClean="0"/>
              <a:t>11/10/18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75EB6-D7BE-7A4B-9E91-745B44E99245}" type="slidenum">
              <a:rPr lang="en-US" smtClean="0"/>
              <a:t>‹#›</a:t>
            </a:fld>
            <a:endParaRPr lang="en-US"/>
          </a:p>
        </p:txBody>
      </p:sp>
    </p:spTree>
    <p:extLst>
      <p:ext uri="{BB962C8B-B14F-4D97-AF65-F5344CB8AC3E}">
        <p14:creationId xmlns:p14="http://schemas.microsoft.com/office/powerpoint/2010/main" val="1440392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lection.datavisualization.ch/"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www.visualisingdata.com/resource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B3EA2-B186-4FE4-8D00-258498A8F2A7}" type="slidenum">
              <a:rPr lang="en-US" smtClean="0"/>
              <a:t>8</a:t>
            </a:fld>
            <a:endParaRPr lang="en-US" dirty="0"/>
          </a:p>
        </p:txBody>
      </p:sp>
    </p:spTree>
    <p:extLst>
      <p:ext uri="{BB962C8B-B14F-4D97-AF65-F5344CB8AC3E}">
        <p14:creationId xmlns:p14="http://schemas.microsoft.com/office/powerpoint/2010/main" val="4267207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254F63-C36F-B648-8AE2-B5D2ADB285FB}" type="slidenum">
              <a:rPr lang="en-US"/>
              <a:pPr/>
              <a:t>25</a:t>
            </a:fld>
            <a:endParaRPr lang="en-US"/>
          </a:p>
        </p:txBody>
      </p:sp>
      <p:sp>
        <p:nvSpPr>
          <p:cNvPr id="19128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12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1116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B53ADB-8CC7-A143-BE6A-754E36450967}" type="slidenum">
              <a:rPr lang="en-US"/>
              <a:pPr/>
              <a:t>28</a:t>
            </a:fld>
            <a:endParaRPr lang="en-US"/>
          </a:p>
        </p:txBody>
      </p:sp>
      <p:sp>
        <p:nvSpPr>
          <p:cNvPr id="188211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82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9728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4BFB61-70B0-F84A-AAC7-C7E1538AD375}" type="slidenum">
              <a:rPr lang="en-US"/>
              <a:pPr/>
              <a:t>29</a:t>
            </a:fld>
            <a:endParaRPr lang="en-US"/>
          </a:p>
        </p:txBody>
      </p:sp>
      <p:sp>
        <p:nvSpPr>
          <p:cNvPr id="19087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08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3018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First eigen</a:t>
            </a:r>
            <a:r>
              <a:rPr lang="en-US" baseline="0" dirty="0"/>
              <a:t>vector is best for representing the distribution on both data. Notice that first (and largest) eigenvector capture the largest variance of the data really well. But you won’t be able to distinct the two class using just one vector. </a:t>
            </a:r>
            <a:endParaRPr lang="en-US" dirty="0"/>
          </a:p>
          <a:p>
            <a:endParaRPr lang="en-US" dirty="0"/>
          </a:p>
        </p:txBody>
      </p:sp>
      <p:sp>
        <p:nvSpPr>
          <p:cNvPr id="4" name="Slide Number Placeholder 3"/>
          <p:cNvSpPr>
            <a:spLocks noGrp="1"/>
          </p:cNvSpPr>
          <p:nvPr>
            <p:ph type="sldNum" sz="quarter" idx="10"/>
          </p:nvPr>
        </p:nvSpPr>
        <p:spPr/>
        <p:txBody>
          <a:bodyPr/>
          <a:lstStyle/>
          <a:p>
            <a:fld id="{BBEF5ED0-732C-4142-867D-42494EB5BB2D}" type="slidenum">
              <a:rPr lang="en-US" smtClean="0"/>
              <a:t>35</a:t>
            </a:fld>
            <a:endParaRPr lang="en-US"/>
          </a:p>
        </p:txBody>
      </p:sp>
    </p:spTree>
    <p:extLst>
      <p:ext uri="{BB962C8B-B14F-4D97-AF65-F5344CB8AC3E}">
        <p14:creationId xmlns:p14="http://schemas.microsoft.com/office/powerpoint/2010/main" val="1790063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In 1973, Francis J. </a:t>
            </a:r>
            <a:r>
              <a:rPr lang="en-US" altLang="en-US" dirty="0" err="1"/>
              <a:t>Anscombe</a:t>
            </a:r>
            <a:r>
              <a:rPr lang="en-US" altLang="en-US" dirty="0"/>
              <a:t> published a paper titled, </a:t>
            </a:r>
            <a:r>
              <a:rPr lang="en-US" altLang="en-US" i="1" dirty="0"/>
              <a:t>Graphs in Statistical Analysis</a:t>
            </a:r>
            <a:r>
              <a:rPr lang="en-US" altLang="en-US" dirty="0"/>
              <a:t>. The idea of using graphical methods had been established relatively recently by John </a:t>
            </a:r>
            <a:r>
              <a:rPr lang="en-US" altLang="en-US" dirty="0" err="1"/>
              <a:t>Tukey</a:t>
            </a:r>
            <a:r>
              <a:rPr lang="en-US" altLang="en-US" dirty="0"/>
              <a:t>, but there was evidently still a lot of skepticism. </a:t>
            </a:r>
            <a:r>
              <a:rPr lang="en-US" altLang="en-US" dirty="0" err="1"/>
              <a:t>Anscombe</a:t>
            </a:r>
            <a:r>
              <a:rPr lang="en-US" altLang="en-US" dirty="0"/>
              <a:t> first lists some notions that textbooks were “indoctrinating” people with, like the idea that “numerical calculations are exact, but graphs are rough.”</a:t>
            </a:r>
          </a:p>
          <a:p>
            <a:r>
              <a:rPr lang="en-US" altLang="en-US" dirty="0"/>
              <a:t>He then presents a table of numbers. It contains four distinct datasets (hence the name </a:t>
            </a:r>
            <a:r>
              <a:rPr lang="en-US" altLang="en-US" i="1" dirty="0" err="1"/>
              <a:t>Anscombe’s</a:t>
            </a:r>
            <a:r>
              <a:rPr lang="en-US" altLang="en-US" i="1" dirty="0"/>
              <a:t> Quartet</a:t>
            </a:r>
            <a:r>
              <a:rPr lang="en-US" altLang="en-US" dirty="0"/>
              <a:t>), each with statistical properties that are essentially identical: the mean of the </a:t>
            </a:r>
            <a:r>
              <a:rPr lang="en-US" altLang="en-US" i="1" dirty="0"/>
              <a:t>x</a:t>
            </a:r>
            <a:r>
              <a:rPr lang="en-US" altLang="en-US" dirty="0"/>
              <a:t> values is 9.0, mean of </a:t>
            </a:r>
            <a:r>
              <a:rPr lang="en-US" altLang="en-US" i="1" dirty="0"/>
              <a:t>y</a:t>
            </a:r>
            <a:r>
              <a:rPr lang="en-US" altLang="en-US" dirty="0"/>
              <a:t> values is 7.5, they all have nearly identical variances, correlations, and regression lines (to at least two decimal places).</a:t>
            </a:r>
          </a:p>
        </p:txBody>
      </p:sp>
      <p:sp>
        <p:nvSpPr>
          <p:cNvPr id="4" name="Slide Number Placeholder 3"/>
          <p:cNvSpPr>
            <a:spLocks noGrp="1"/>
          </p:cNvSpPr>
          <p:nvPr>
            <p:ph type="sldNum" sz="quarter" idx="10"/>
          </p:nvPr>
        </p:nvSpPr>
        <p:spPr/>
        <p:txBody>
          <a:bodyPr/>
          <a:lstStyle/>
          <a:p>
            <a:fld id="{512B3EA2-B186-4FE4-8D00-258498A8F2A7}" type="slidenum">
              <a:rPr lang="en-US" smtClean="0"/>
              <a:t>9</a:t>
            </a:fld>
            <a:endParaRPr lang="en-US" dirty="0"/>
          </a:p>
        </p:txBody>
      </p:sp>
    </p:spTree>
    <p:extLst>
      <p:ext uri="{BB962C8B-B14F-4D97-AF65-F5344CB8AC3E}">
        <p14:creationId xmlns:p14="http://schemas.microsoft.com/office/powerpoint/2010/main" val="1074072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4024313" y="8542338"/>
            <a:ext cx="3078162"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spAutoFit/>
          </a:bodyPr>
          <a:lstStyle>
            <a:lvl1pPr eaLnBrk="0" hangingPunct="0">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defRPr>
            </a:lvl1pPr>
            <a:lvl2pPr marL="742950" indent="-285750" eaLnBrk="0" hangingPunct="0">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defRPr>
            </a:lvl2pPr>
            <a:lvl3pPr marL="1143000" indent="-228600" eaLnBrk="0" hangingPunct="0">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defRPr>
            </a:lvl3pPr>
            <a:lvl4pPr marL="1600200" indent="-228600" eaLnBrk="0" hangingPunct="0">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defRPr>
            </a:lvl4pPr>
            <a:lvl5pPr marL="2057400" indent="-228600" eaLnBrk="0" hangingPunct="0">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defRPr>
            </a:lvl9pPr>
          </a:lstStyle>
          <a:p>
            <a:pPr algn="r" eaLnBrk="1" hangingPunct="1">
              <a:lnSpc>
                <a:spcPts val="1800"/>
              </a:lnSpc>
              <a:spcBef>
                <a:spcPct val="0"/>
              </a:spcBef>
              <a:buClr>
                <a:srgbClr val="FFFFFF"/>
              </a:buClr>
              <a:buFont typeface="Arial" charset="0"/>
              <a:buNone/>
            </a:pPr>
            <a:fld id="{EFF3F627-0E7B-354D-907E-C154E15C8A4A}" type="slidenum">
              <a:rPr lang="en-GB" altLang="en-US"/>
              <a:pPr algn="r" eaLnBrk="1" hangingPunct="1">
                <a:lnSpc>
                  <a:spcPts val="1800"/>
                </a:lnSpc>
                <a:spcBef>
                  <a:spcPct val="0"/>
                </a:spcBef>
                <a:buClr>
                  <a:srgbClr val="FFFFFF"/>
                </a:buClr>
                <a:buFont typeface="Arial" charset="0"/>
                <a:buNone/>
              </a:pPr>
              <a:t>11</a:t>
            </a:fld>
            <a:endParaRPr lang="en-GB" altLang="en-US"/>
          </a:p>
        </p:txBody>
      </p:sp>
      <p:sp>
        <p:nvSpPr>
          <p:cNvPr id="38915" name="Rectangle 2"/>
          <p:cNvSpPr>
            <a:spLocks noGrp="1" noRot="1" noChangeAspect="1" noChangeArrowheads="1" noTextEdit="1"/>
          </p:cNvSpPr>
          <p:nvPr>
            <p:ph type="sldImg"/>
          </p:nvPr>
        </p:nvSpPr>
        <p:spPr>
          <a:ln/>
        </p:spPr>
      </p:sp>
      <p:sp>
        <p:nvSpPr>
          <p:cNvPr id="38916" name="Rectangle 3"/>
          <p:cNvSpPr txBox="1">
            <a:spLocks noGrp="1" noChangeArrowheads="1"/>
          </p:cNvSpPr>
          <p:nvPr>
            <p:ph type="body" idx="1"/>
          </p:nvPr>
        </p:nvSpPr>
        <p:spPr>
          <a:xfrm>
            <a:off x="947738" y="4270375"/>
            <a:ext cx="5207000" cy="4048125"/>
          </a:xfrm>
          <a:noFill/>
          <a:ln w="9360">
            <a:solidFill>
              <a:srgbClr val="000000"/>
            </a:solidFill>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none" anchor="ctr"/>
          <a:lstStyle/>
          <a:p>
            <a:endParaRPr lang="en-US" altLang="en-US" dirty="0">
              <a:latin typeface="Times New Roman" charset="0"/>
            </a:endParaRPr>
          </a:p>
        </p:txBody>
      </p:sp>
    </p:spTree>
    <p:extLst>
      <p:ext uri="{BB962C8B-B14F-4D97-AF65-F5344CB8AC3E}">
        <p14:creationId xmlns:p14="http://schemas.microsoft.com/office/powerpoint/2010/main" val="313507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Analytics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dirty="0">
                <a:solidFill>
                  <a:srgbClr val="A50021"/>
                </a:solidFill>
                <a:latin typeface="+mn-lt"/>
                <a:ea typeface="MS PGothic" panose="020B0600070205080204" pitchFamily="34" charset="-128"/>
                <a:cs typeface="Arial" panose="020B0604020202020204" pitchFamily="34" charset="0"/>
              </a:rPr>
              <a:t>Visual analytics </a:t>
            </a:r>
            <a:r>
              <a:rPr lang="en-US" sz="800" kern="1200" dirty="0">
                <a:solidFill>
                  <a:schemeClr val="tx1">
                    <a:lumMod val="65000"/>
                    <a:lumOff val="35000"/>
                  </a:schemeClr>
                </a:solidFill>
                <a:latin typeface="+mn-lt"/>
                <a:ea typeface="MS PGothic" panose="020B0600070205080204" pitchFamily="34" charset="-128"/>
                <a:cs typeface="Arial" panose="020B0604020202020204" pitchFamily="34" charset="0"/>
              </a:rPr>
              <a:t>is the </a:t>
            </a:r>
            <a:r>
              <a:rPr lang="en-US" sz="800" kern="1200" dirty="0">
                <a:solidFill>
                  <a:srgbClr val="A50021"/>
                </a:solidFill>
                <a:latin typeface="+mn-lt"/>
                <a:ea typeface="MS PGothic" panose="020B0600070205080204" pitchFamily="34" charset="-128"/>
                <a:cs typeface="Arial" panose="020B0604020202020204" pitchFamily="34" charset="0"/>
              </a:rPr>
              <a:t>science of analytical reasoning</a:t>
            </a:r>
            <a:r>
              <a:rPr lang="en-US" sz="800" kern="1200" dirty="0">
                <a:solidFill>
                  <a:schemeClr val="tx1">
                    <a:lumMod val="65000"/>
                    <a:lumOff val="35000"/>
                  </a:schemeClr>
                </a:solidFill>
                <a:latin typeface="+mn-lt"/>
                <a:ea typeface="MS PGothic" panose="020B0600070205080204" pitchFamily="34" charset="-128"/>
                <a:cs typeface="Arial" panose="020B0604020202020204" pitchFamily="34" charset="0"/>
              </a:rPr>
              <a:t> supported by </a:t>
            </a:r>
            <a:r>
              <a:rPr lang="en-US" sz="800" kern="1200" dirty="0">
                <a:solidFill>
                  <a:srgbClr val="A50021"/>
                </a:solidFill>
                <a:latin typeface="+mn-lt"/>
                <a:ea typeface="MS PGothic" panose="020B0600070205080204" pitchFamily="34" charset="-128"/>
                <a:cs typeface="Arial" panose="020B0604020202020204" pitchFamily="34" charset="0"/>
              </a:rPr>
              <a:t>interactive visual interfaces</a:t>
            </a:r>
            <a:r>
              <a:rPr lang="en-US" sz="800" kern="1200" dirty="0">
                <a:solidFill>
                  <a:schemeClr val="tx1">
                    <a:lumMod val="65000"/>
                    <a:lumOff val="35000"/>
                  </a:schemeClr>
                </a:solidFill>
                <a:latin typeface="+mn-lt"/>
                <a:ea typeface="MS PGothic" panose="020B0600070205080204" pitchFamily="34" charset="-128"/>
                <a:cs typeface="Arial" panose="020B0604020202020204" pitchFamily="34" charset="0"/>
              </a:rPr>
              <a:t>.</a:t>
            </a:r>
          </a:p>
          <a:p>
            <a:endParaRPr lang="en-US" dirty="0"/>
          </a:p>
          <a:p>
            <a:r>
              <a:rPr lang="en-US" sz="800" kern="1200" dirty="0">
                <a:solidFill>
                  <a:srgbClr val="A50021"/>
                </a:solidFill>
                <a:latin typeface="+mn-lt"/>
                <a:ea typeface="MS PGothic" panose="020B0600070205080204" pitchFamily="34" charset="-128"/>
                <a:cs typeface="Arial" panose="020B0604020202020204" pitchFamily="34" charset="0"/>
              </a:rPr>
              <a:t>Visual Analytics methods </a:t>
            </a:r>
            <a:r>
              <a:rPr lang="en-US" sz="800" kern="1200" dirty="0">
                <a:solidFill>
                  <a:schemeClr val="tx1">
                    <a:lumMod val="65000"/>
                    <a:lumOff val="35000"/>
                  </a:schemeClr>
                </a:solidFill>
                <a:latin typeface="+mn-lt"/>
                <a:ea typeface="MS PGothic" panose="020B0600070205080204" pitchFamily="34" charset="-128"/>
                <a:cs typeface="Arial" panose="020B0604020202020204" pitchFamily="34" charset="0"/>
              </a:rPr>
              <a:t>allow people to combine human ﬂexibility, creativity, and background knowledge with today’s computers capacities for data storage and processing allowing them to gain insight and make well-informed decisions in  complex problems.</a:t>
            </a:r>
            <a:br>
              <a:rPr lang="en-US" sz="800" kern="1200" dirty="0">
                <a:solidFill>
                  <a:schemeClr val="tx1">
                    <a:lumMod val="65000"/>
                    <a:lumOff val="35000"/>
                  </a:schemeClr>
                </a:solidFill>
                <a:latin typeface="+mn-lt"/>
                <a:ea typeface="MS PGothic" panose="020B0600070205080204" pitchFamily="34" charset="-128"/>
                <a:cs typeface="Arial" panose="020B0604020202020204" pitchFamily="34" charset="0"/>
              </a:rPr>
            </a:br>
            <a:endParaRPr lang="en-US" dirty="0"/>
          </a:p>
          <a:p>
            <a:endParaRPr lang="en-US"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800" kern="1200" dirty="0">
                <a:solidFill>
                  <a:schemeClr val="tx1">
                    <a:lumMod val="65000"/>
                    <a:lumOff val="35000"/>
                  </a:schemeClr>
                </a:solidFill>
                <a:latin typeface="+mn-lt"/>
                <a:ea typeface="MS PGothic" panose="020B0600070205080204" pitchFamily="34" charset="-128"/>
                <a:cs typeface="Arial" panose="020B0604020202020204" pitchFamily="34" charset="0"/>
              </a:rPr>
              <a:t>the complex nature of any problem makes it indispensable to include human intelligence in the data analysis process. </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800" kern="1200" dirty="0">
              <a:solidFill>
                <a:schemeClr val="tx1">
                  <a:lumMod val="65000"/>
                  <a:lumOff val="35000"/>
                </a:schemeClr>
              </a:solidFill>
              <a:latin typeface="+mn-lt"/>
              <a:ea typeface="MS PGothic" panose="020B0600070205080204" pitchFamily="34" charset="-128"/>
              <a:cs typeface="Arial" panose="020B0604020202020204" pitchFamily="34" charset="0"/>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800" kern="1200" dirty="0">
                <a:solidFill>
                  <a:schemeClr val="tx1">
                    <a:lumMod val="65000"/>
                    <a:lumOff val="35000"/>
                  </a:schemeClr>
                </a:solidFill>
                <a:latin typeface="+mn-lt"/>
                <a:ea typeface="MS PGothic" panose="020B0600070205080204" pitchFamily="34" charset="-128"/>
                <a:cs typeface="Arial" panose="020B0604020202020204" pitchFamily="34" charset="0"/>
              </a:rPr>
              <a:t>human ﬂexibility, creativity, and background knowledge with the enormous storage and processing capacities of today’s computers to gain insight into complex problems.</a:t>
            </a:r>
          </a:p>
          <a:p>
            <a:pPr marL="0" indent="0">
              <a:buFontTx/>
              <a:buNone/>
            </a:pPr>
            <a:endParaRPr lang="en-US" sz="800" kern="1200" dirty="0">
              <a:solidFill>
                <a:schemeClr val="tx1">
                  <a:lumMod val="65000"/>
                  <a:lumOff val="35000"/>
                </a:schemeClr>
              </a:solidFill>
              <a:latin typeface="+mn-lt"/>
              <a:ea typeface="MS PGothic" panose="020B0600070205080204" pitchFamily="34" charset="-128"/>
              <a:cs typeface="Arial" panose="020B0604020202020204" pitchFamily="34" charset="0"/>
            </a:endParaRPr>
          </a:p>
          <a:p>
            <a:pPr marL="171450" indent="-171450">
              <a:buFontTx/>
              <a:buChar char="-"/>
            </a:pPr>
            <a:r>
              <a:rPr lang="en-US" sz="800" kern="1200" dirty="0">
                <a:solidFill>
                  <a:schemeClr val="tx1">
                    <a:lumMod val="65000"/>
                    <a:lumOff val="35000"/>
                  </a:schemeClr>
                </a:solidFill>
                <a:latin typeface="+mn-lt"/>
                <a:ea typeface="MS PGothic" panose="020B0600070205080204" pitchFamily="34" charset="-128"/>
                <a:cs typeface="Arial" panose="020B0604020202020204" pitchFamily="34" charset="0"/>
              </a:rPr>
              <a:t>Using advanced visual interfaces, humans may directly interact with the data analysis capabilities of today’s computer, allowing them to make well-informed decisions in complex situations.</a:t>
            </a:r>
          </a:p>
          <a:p>
            <a:pPr marL="171450" indent="-171450">
              <a:buFontTx/>
              <a:buChar char="-"/>
            </a:pPr>
            <a:endParaRPr lang="en-US" sz="800" kern="1200" dirty="0">
              <a:solidFill>
                <a:schemeClr val="tx1">
                  <a:lumMod val="65000"/>
                  <a:lumOff val="35000"/>
                </a:schemeClr>
              </a:solidFill>
              <a:latin typeface="+mn-lt"/>
              <a:ea typeface="MS PGothic" panose="020B0600070205080204" pitchFamily="34" charset="-128"/>
              <a:cs typeface="Arial" panose="020B0604020202020204" pitchFamily="34" charset="0"/>
            </a:endParaRPr>
          </a:p>
          <a:p>
            <a:pPr marL="171450" indent="-171450">
              <a:buFontTx/>
              <a:buChar char="-"/>
            </a:pPr>
            <a:r>
              <a:rPr lang="en-US" sz="800" kern="1200" dirty="0">
                <a:solidFill>
                  <a:schemeClr val="tx1">
                    <a:lumMod val="65000"/>
                    <a:lumOff val="35000"/>
                  </a:schemeClr>
                </a:solidFill>
                <a:latin typeface="+mn-lt"/>
                <a:ea typeface="MS PGothic" panose="020B0600070205080204" pitchFamily="34" charset="-128"/>
                <a:cs typeface="Arial" panose="020B0604020202020204" pitchFamily="34" charset="0"/>
              </a:rPr>
              <a:t>Thomas, J., Cook, K.: Illuminating the Path: Research and Development Agenda for Visual Analytics. IEEE-Press (2005) </a:t>
            </a:r>
            <a:br>
              <a:rPr lang="en-US" sz="800" kern="1200" dirty="0">
                <a:solidFill>
                  <a:schemeClr val="tx1">
                    <a:lumMod val="65000"/>
                    <a:lumOff val="35000"/>
                  </a:schemeClr>
                </a:solidFill>
                <a:latin typeface="+mn-lt"/>
                <a:ea typeface="MS PGothic" panose="020B0600070205080204" pitchFamily="34" charset="-128"/>
                <a:cs typeface="Arial" panose="020B0604020202020204" pitchFamily="34" charset="0"/>
              </a:rPr>
            </a:br>
            <a:endParaRPr lang="en-US" dirty="0"/>
          </a:p>
        </p:txBody>
      </p:sp>
      <p:sp>
        <p:nvSpPr>
          <p:cNvPr id="4" name="Slide Number Placeholder 3"/>
          <p:cNvSpPr>
            <a:spLocks noGrp="1"/>
          </p:cNvSpPr>
          <p:nvPr>
            <p:ph type="sldNum" sz="quarter" idx="10"/>
          </p:nvPr>
        </p:nvSpPr>
        <p:spPr/>
        <p:txBody>
          <a:bodyPr/>
          <a:lstStyle/>
          <a:p>
            <a:fld id="{512B3EA2-B186-4FE4-8D00-258498A8F2A7}" type="slidenum">
              <a:rPr lang="en-US" smtClean="0"/>
              <a:t>12</a:t>
            </a:fld>
            <a:endParaRPr lang="en-US" dirty="0"/>
          </a:p>
        </p:txBody>
      </p:sp>
    </p:spTree>
    <p:extLst>
      <p:ext uri="{BB962C8B-B14F-4D97-AF65-F5344CB8AC3E}">
        <p14:creationId xmlns:p14="http://schemas.microsoft.com/office/powerpoint/2010/main" val="2108580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creation and design of data visualization is an iterative and non-linear cycle of data acquisition, selection of visual structures and display of graphs (visual forms), analysis </a:t>
            </a:r>
            <a:r>
              <a:rPr lang="en-US"/>
              <a:t>and synthesis</a:t>
            </a:r>
            <a:r>
              <a:rPr lang="en-US" dirty="0"/>
              <a:t>, hypothesis building, sharing and re-examination </a:t>
            </a:r>
          </a:p>
        </p:txBody>
      </p:sp>
      <p:sp>
        <p:nvSpPr>
          <p:cNvPr id="4" name="Slide Number Placeholder 3"/>
          <p:cNvSpPr>
            <a:spLocks noGrp="1"/>
          </p:cNvSpPr>
          <p:nvPr>
            <p:ph type="sldNum" sz="quarter" idx="10"/>
          </p:nvPr>
        </p:nvSpPr>
        <p:spPr/>
        <p:txBody>
          <a:bodyPr/>
          <a:lstStyle/>
          <a:p>
            <a:fld id="{512B3EA2-B186-4FE4-8D00-258498A8F2A7}" type="slidenum">
              <a:rPr lang="en-US" smtClean="0"/>
              <a:t>13</a:t>
            </a:fld>
            <a:endParaRPr lang="en-US" dirty="0"/>
          </a:p>
        </p:txBody>
      </p:sp>
    </p:spTree>
    <p:extLst>
      <p:ext uri="{BB962C8B-B14F-4D97-AF65-F5344CB8AC3E}">
        <p14:creationId xmlns:p14="http://schemas.microsoft.com/office/powerpoint/2010/main" val="1368425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Mean, median, and mode. These are the first things you learn about in your introductory statistics course. It’s often all you hear about when you see data in the news. People form policies for populations, based on the generalized numbers.</a:t>
            </a:r>
          </a:p>
          <a:p>
            <a:pPr fontAlgn="base"/>
            <a:r>
              <a:rPr lang="en-US" sz="1200" b="0" i="0" kern="1200" dirty="0">
                <a:solidFill>
                  <a:schemeClr val="tx1"/>
                </a:solidFill>
                <a:effectLst/>
                <a:latin typeface="+mn-lt"/>
                <a:ea typeface="+mn-ea"/>
                <a:cs typeface="+mn-cs"/>
              </a:rPr>
              <a:t>However, these summary statistics can only tell you so much about a dataset, which means you can only learn a limited amount about what the data represents — the people, places, and things.</a:t>
            </a:r>
          </a:p>
          <a:p>
            <a:pPr fontAlgn="base"/>
            <a:endParaRPr lang="en-US" sz="1200" b="0" i="0" kern="1200" dirty="0">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you’re the one who consumes the data, you should wonder what the means and medians actually represent. If you’re the one who analyzes the data, spend time with the most granular that time and resources allow for. Something more interesting will almost always come out of it.</a:t>
            </a:r>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1475EB6-D7BE-7A4B-9E91-745B44E99245}" type="slidenum">
              <a:rPr lang="en-US" smtClean="0"/>
              <a:t>14</a:t>
            </a:fld>
            <a:endParaRPr lang="en-US"/>
          </a:p>
        </p:txBody>
      </p:sp>
    </p:spTree>
    <p:extLst>
      <p:ext uri="{BB962C8B-B14F-4D97-AF65-F5344CB8AC3E}">
        <p14:creationId xmlns:p14="http://schemas.microsoft.com/office/powerpoint/2010/main" val="2035051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Data Visualization Tools and Resources</a:t>
            </a:r>
          </a:p>
          <a:p>
            <a:endParaRPr lang="en-US" dirty="0"/>
          </a:p>
          <a:p>
            <a:pPr lvl="1"/>
            <a:r>
              <a:rPr lang="en-US" sz="1200" kern="1200" dirty="0">
                <a:solidFill>
                  <a:schemeClr val="tx1">
                    <a:lumMod val="65000"/>
                    <a:lumOff val="35000"/>
                  </a:schemeClr>
                </a:solidFill>
                <a:latin typeface="+mn-lt"/>
                <a:ea typeface="MS PGothic" panose="020B0600070205080204" pitchFamily="34" charset="-128"/>
                <a:cs typeface="Arial" panose="020B0604020202020204" pitchFamily="34" charset="0"/>
              </a:rPr>
              <a:t>DATAVISUALIZATION.CH  selected tools: </a:t>
            </a:r>
            <a:r>
              <a:rPr lang="en-US" sz="1200" kern="1200" dirty="0">
                <a:solidFill>
                  <a:schemeClr val="tx1">
                    <a:lumMod val="65000"/>
                    <a:lumOff val="35000"/>
                  </a:schemeClr>
                </a:solidFill>
                <a:latin typeface="+mn-lt"/>
                <a:ea typeface="MS PGothic" panose="020B0600070205080204" pitchFamily="34" charset="-128"/>
                <a:cs typeface="Arial" panose="020B0604020202020204" pitchFamily="34" charset="0"/>
                <a:hlinkClick r:id="rId3"/>
              </a:rPr>
              <a:t>http://selection.datavisualization.ch/</a:t>
            </a:r>
            <a:endParaRPr lang="en-US" sz="1200" kern="1200" dirty="0">
              <a:solidFill>
                <a:schemeClr val="tx1">
                  <a:lumMod val="65000"/>
                  <a:lumOff val="35000"/>
                </a:schemeClr>
              </a:solidFill>
              <a:latin typeface="+mn-lt"/>
              <a:ea typeface="MS PGothic" panose="020B0600070205080204" pitchFamily="34" charset="-128"/>
              <a:cs typeface="Arial" panose="020B0604020202020204" pitchFamily="34" charset="0"/>
            </a:endParaRPr>
          </a:p>
          <a:p>
            <a:pPr lvl="1"/>
            <a:r>
              <a:rPr lang="en-US" sz="1200" kern="1200" dirty="0">
                <a:solidFill>
                  <a:schemeClr val="tx1">
                    <a:lumMod val="65000"/>
                    <a:lumOff val="35000"/>
                  </a:schemeClr>
                </a:solidFill>
                <a:latin typeface="+mn-lt"/>
                <a:ea typeface="MS PGothic" panose="020B0600070205080204" pitchFamily="34" charset="-128"/>
                <a:cs typeface="Arial" panose="020B0604020202020204" pitchFamily="34" charset="0"/>
              </a:rPr>
              <a:t>Andy Kirk’s  Visualization Resources: </a:t>
            </a:r>
            <a:r>
              <a:rPr lang="en-US" sz="1200" kern="1200" dirty="0">
                <a:solidFill>
                  <a:schemeClr val="tx1">
                    <a:lumMod val="65000"/>
                    <a:lumOff val="35000"/>
                  </a:schemeClr>
                </a:solidFill>
                <a:latin typeface="+mn-lt"/>
                <a:ea typeface="MS PGothic" panose="020B0600070205080204" pitchFamily="34" charset="-128"/>
                <a:cs typeface="Arial" panose="020B0604020202020204" pitchFamily="34" charset="0"/>
                <a:hlinkClick r:id="rId4"/>
              </a:rPr>
              <a:t>http://www.visualisingdata.com/resources/</a:t>
            </a:r>
            <a:r>
              <a:rPr lang="en-US" sz="1200" kern="1200" dirty="0">
                <a:solidFill>
                  <a:schemeClr val="tx1">
                    <a:lumMod val="65000"/>
                    <a:lumOff val="35000"/>
                  </a:schemeClr>
                </a:solidFill>
                <a:latin typeface="+mn-lt"/>
                <a:ea typeface="MS PGothic" panose="020B0600070205080204" pitchFamily="34" charset="-128"/>
                <a:cs typeface="Arial" panose="020B0604020202020204" pitchFamily="34" charset="0"/>
              </a:rPr>
              <a:t> </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12B3EA2-B186-4FE4-8D00-258498A8F2A7}" type="slidenum">
              <a:rPr lang="en-US" smtClean="0"/>
              <a:t>16</a:t>
            </a:fld>
            <a:endParaRPr lang="en-US" dirty="0"/>
          </a:p>
        </p:txBody>
      </p:sp>
    </p:spTree>
    <p:extLst>
      <p:ext uri="{BB962C8B-B14F-4D97-AF65-F5344CB8AC3E}">
        <p14:creationId xmlns:p14="http://schemas.microsoft.com/office/powerpoint/2010/main" val="1729087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B3EA2-B186-4FE4-8D00-258498A8F2A7}" type="slidenum">
              <a:rPr lang="en-US" smtClean="0"/>
              <a:t>17</a:t>
            </a:fld>
            <a:endParaRPr lang="en-US" dirty="0"/>
          </a:p>
        </p:txBody>
      </p:sp>
    </p:spTree>
    <p:extLst>
      <p:ext uri="{BB962C8B-B14F-4D97-AF65-F5344CB8AC3E}">
        <p14:creationId xmlns:p14="http://schemas.microsoft.com/office/powerpoint/2010/main" val="300861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475EB6-D7BE-7A4B-9E91-745B44E99245}" type="slidenum">
              <a:rPr lang="en-US" smtClean="0"/>
              <a:t>23</a:t>
            </a:fld>
            <a:endParaRPr lang="en-US"/>
          </a:p>
        </p:txBody>
      </p:sp>
    </p:spTree>
    <p:extLst>
      <p:ext uri="{BB962C8B-B14F-4D97-AF65-F5344CB8AC3E}">
        <p14:creationId xmlns:p14="http://schemas.microsoft.com/office/powerpoint/2010/main" val="397988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A23D-AA31-AA45-A0AD-75D2ED2AD5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5FDCCD-045A-104F-83F8-2AE907C139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26543C-FAC7-4D4B-9099-7C5806400FCB}"/>
              </a:ext>
            </a:extLst>
          </p:cNvPr>
          <p:cNvSpPr>
            <a:spLocks noGrp="1"/>
          </p:cNvSpPr>
          <p:nvPr>
            <p:ph type="dt" sz="half" idx="10"/>
          </p:nvPr>
        </p:nvSpPr>
        <p:spPr/>
        <p:txBody>
          <a:bodyPr/>
          <a:lstStyle/>
          <a:p>
            <a:fld id="{6C205AD5-A571-F64E-B0AF-09BBA6A6CF8E}" type="datetimeFigureOut">
              <a:rPr lang="en-US" smtClean="0"/>
              <a:t>11/10/18</a:t>
            </a:fld>
            <a:endParaRPr lang="en-US"/>
          </a:p>
        </p:txBody>
      </p:sp>
      <p:sp>
        <p:nvSpPr>
          <p:cNvPr id="5" name="Footer Placeholder 4">
            <a:extLst>
              <a:ext uri="{FF2B5EF4-FFF2-40B4-BE49-F238E27FC236}">
                <a16:creationId xmlns:a16="http://schemas.microsoft.com/office/drawing/2014/main" id="{97DC4CAF-5721-5C4B-9C29-0A2A6187B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86E91-BA7A-A042-A380-06F4BEE2D642}"/>
              </a:ext>
            </a:extLst>
          </p:cNvPr>
          <p:cNvSpPr>
            <a:spLocks noGrp="1"/>
          </p:cNvSpPr>
          <p:nvPr>
            <p:ph type="sldNum" sz="quarter" idx="12"/>
          </p:nvPr>
        </p:nvSpPr>
        <p:spPr/>
        <p:txBody>
          <a:bodyPr/>
          <a:lstStyle/>
          <a:p>
            <a:fld id="{BFD4D77D-0084-6040-B59C-03693779E33A}" type="slidenum">
              <a:rPr lang="en-US" smtClean="0"/>
              <a:t>‹#›</a:t>
            </a:fld>
            <a:endParaRPr lang="en-US"/>
          </a:p>
        </p:txBody>
      </p:sp>
    </p:spTree>
    <p:extLst>
      <p:ext uri="{BB962C8B-B14F-4D97-AF65-F5344CB8AC3E}">
        <p14:creationId xmlns:p14="http://schemas.microsoft.com/office/powerpoint/2010/main" val="298083102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8031-0D3A-244E-A99C-613564615F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E6C210-223F-8A42-927F-E3BEEFF190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C2215-A321-A440-9769-1910D5583910}"/>
              </a:ext>
            </a:extLst>
          </p:cNvPr>
          <p:cNvSpPr>
            <a:spLocks noGrp="1"/>
          </p:cNvSpPr>
          <p:nvPr>
            <p:ph type="dt" sz="half" idx="10"/>
          </p:nvPr>
        </p:nvSpPr>
        <p:spPr/>
        <p:txBody>
          <a:bodyPr/>
          <a:lstStyle/>
          <a:p>
            <a:fld id="{6C205AD5-A571-F64E-B0AF-09BBA6A6CF8E}" type="datetimeFigureOut">
              <a:rPr lang="en-US" smtClean="0"/>
              <a:t>11/10/18</a:t>
            </a:fld>
            <a:endParaRPr lang="en-US"/>
          </a:p>
        </p:txBody>
      </p:sp>
      <p:sp>
        <p:nvSpPr>
          <p:cNvPr id="5" name="Footer Placeholder 4">
            <a:extLst>
              <a:ext uri="{FF2B5EF4-FFF2-40B4-BE49-F238E27FC236}">
                <a16:creationId xmlns:a16="http://schemas.microsoft.com/office/drawing/2014/main" id="{03757423-9784-D844-A0C3-2E5DD3AEC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9C518-ACC1-AC4F-BD94-4CF344E8D131}"/>
              </a:ext>
            </a:extLst>
          </p:cNvPr>
          <p:cNvSpPr>
            <a:spLocks noGrp="1"/>
          </p:cNvSpPr>
          <p:nvPr>
            <p:ph type="sldNum" sz="quarter" idx="12"/>
          </p:nvPr>
        </p:nvSpPr>
        <p:spPr/>
        <p:txBody>
          <a:bodyPr/>
          <a:lstStyle/>
          <a:p>
            <a:fld id="{BFD4D77D-0084-6040-B59C-03693779E33A}" type="slidenum">
              <a:rPr lang="en-US" smtClean="0"/>
              <a:t>‹#›</a:t>
            </a:fld>
            <a:endParaRPr lang="en-US"/>
          </a:p>
        </p:txBody>
      </p:sp>
    </p:spTree>
    <p:extLst>
      <p:ext uri="{BB962C8B-B14F-4D97-AF65-F5344CB8AC3E}">
        <p14:creationId xmlns:p14="http://schemas.microsoft.com/office/powerpoint/2010/main" val="1142307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A0FFAB-2A86-C743-9FED-8F216910D9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A2FD21-0508-1244-8887-18341DBCF2C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27A601-80B3-B141-AA05-BEDBD61A3C7E}"/>
              </a:ext>
            </a:extLst>
          </p:cNvPr>
          <p:cNvSpPr>
            <a:spLocks noGrp="1"/>
          </p:cNvSpPr>
          <p:nvPr>
            <p:ph type="dt" sz="half" idx="10"/>
          </p:nvPr>
        </p:nvSpPr>
        <p:spPr/>
        <p:txBody>
          <a:bodyPr/>
          <a:lstStyle/>
          <a:p>
            <a:fld id="{6C205AD5-A571-F64E-B0AF-09BBA6A6CF8E}" type="datetimeFigureOut">
              <a:rPr lang="en-US" smtClean="0"/>
              <a:t>11/10/18</a:t>
            </a:fld>
            <a:endParaRPr lang="en-US"/>
          </a:p>
        </p:txBody>
      </p:sp>
      <p:sp>
        <p:nvSpPr>
          <p:cNvPr id="5" name="Footer Placeholder 4">
            <a:extLst>
              <a:ext uri="{FF2B5EF4-FFF2-40B4-BE49-F238E27FC236}">
                <a16:creationId xmlns:a16="http://schemas.microsoft.com/office/drawing/2014/main" id="{82457922-FF3D-5747-B17B-B7A0E1515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78431-78FE-5B4E-9729-BA50D9A88FF9}"/>
              </a:ext>
            </a:extLst>
          </p:cNvPr>
          <p:cNvSpPr>
            <a:spLocks noGrp="1"/>
          </p:cNvSpPr>
          <p:nvPr>
            <p:ph type="sldNum" sz="quarter" idx="12"/>
          </p:nvPr>
        </p:nvSpPr>
        <p:spPr/>
        <p:txBody>
          <a:bodyPr/>
          <a:lstStyle/>
          <a:p>
            <a:fld id="{BFD4D77D-0084-6040-B59C-03693779E33A}" type="slidenum">
              <a:rPr lang="en-US" smtClean="0"/>
              <a:t>‹#›</a:t>
            </a:fld>
            <a:endParaRPr lang="en-US"/>
          </a:p>
        </p:txBody>
      </p:sp>
    </p:spTree>
    <p:extLst>
      <p:ext uri="{BB962C8B-B14F-4D97-AF65-F5344CB8AC3E}">
        <p14:creationId xmlns:p14="http://schemas.microsoft.com/office/powerpoint/2010/main" val="403543142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1379200" cy="685800"/>
          </a:xfrm>
        </p:spPr>
        <p:txBody>
          <a:bodyPr/>
          <a:lstStyle/>
          <a:p>
            <a:r>
              <a:rPr lang="en-US"/>
              <a:t>Click to edit Master title style</a:t>
            </a:r>
          </a:p>
        </p:txBody>
      </p:sp>
      <p:sp>
        <p:nvSpPr>
          <p:cNvPr id="3" name="Text Placeholder 2"/>
          <p:cNvSpPr>
            <a:spLocks noGrp="1"/>
          </p:cNvSpPr>
          <p:nvPr>
            <p:ph type="body" sz="half" idx="1"/>
          </p:nvPr>
        </p:nvSpPr>
        <p:spPr>
          <a:xfrm>
            <a:off x="304800" y="762000"/>
            <a:ext cx="56134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1400" y="762000"/>
            <a:ext cx="5615517"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r>
              <a:rPr lang="en-US"/>
              <a:t>Copyright © 2001, 2003, Andrew W. Moore</a:t>
            </a:r>
          </a:p>
        </p:txBody>
      </p:sp>
    </p:spTree>
    <p:extLst>
      <p:ext uri="{BB962C8B-B14F-4D97-AF65-F5344CB8AC3E}">
        <p14:creationId xmlns:p14="http://schemas.microsoft.com/office/powerpoint/2010/main" val="11176983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A8B50-91C4-0048-A9A8-EEC605629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B00FDB-AE04-3C45-8260-65FDCE76A75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1EE5F-8CE3-EA40-B630-E9A3B05BE683}"/>
              </a:ext>
            </a:extLst>
          </p:cNvPr>
          <p:cNvSpPr>
            <a:spLocks noGrp="1"/>
          </p:cNvSpPr>
          <p:nvPr>
            <p:ph type="dt" sz="half" idx="10"/>
          </p:nvPr>
        </p:nvSpPr>
        <p:spPr/>
        <p:txBody>
          <a:bodyPr/>
          <a:lstStyle/>
          <a:p>
            <a:fld id="{6C205AD5-A571-F64E-B0AF-09BBA6A6CF8E}" type="datetimeFigureOut">
              <a:rPr lang="en-US" smtClean="0"/>
              <a:t>11/10/18</a:t>
            </a:fld>
            <a:endParaRPr lang="en-US"/>
          </a:p>
        </p:txBody>
      </p:sp>
      <p:sp>
        <p:nvSpPr>
          <p:cNvPr id="5" name="Footer Placeholder 4">
            <a:extLst>
              <a:ext uri="{FF2B5EF4-FFF2-40B4-BE49-F238E27FC236}">
                <a16:creationId xmlns:a16="http://schemas.microsoft.com/office/drawing/2014/main" id="{3389E98E-168E-5E43-916B-6F338B2F4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D8B42-B447-7947-804D-F03CF598D54D}"/>
              </a:ext>
            </a:extLst>
          </p:cNvPr>
          <p:cNvSpPr>
            <a:spLocks noGrp="1"/>
          </p:cNvSpPr>
          <p:nvPr>
            <p:ph type="sldNum" sz="quarter" idx="12"/>
          </p:nvPr>
        </p:nvSpPr>
        <p:spPr/>
        <p:txBody>
          <a:bodyPr/>
          <a:lstStyle/>
          <a:p>
            <a:fld id="{BFD4D77D-0084-6040-B59C-03693779E33A}" type="slidenum">
              <a:rPr lang="en-US" smtClean="0"/>
              <a:t>‹#›</a:t>
            </a:fld>
            <a:endParaRPr lang="en-US"/>
          </a:p>
        </p:txBody>
      </p:sp>
    </p:spTree>
    <p:extLst>
      <p:ext uri="{BB962C8B-B14F-4D97-AF65-F5344CB8AC3E}">
        <p14:creationId xmlns:p14="http://schemas.microsoft.com/office/powerpoint/2010/main" val="145335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94D4-8373-CE47-B507-38818E307E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9DF895-EF5D-7D47-A88D-ACD629AA68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3BACDE-40B2-8042-89FA-0CD6C7BFF278}"/>
              </a:ext>
            </a:extLst>
          </p:cNvPr>
          <p:cNvSpPr>
            <a:spLocks noGrp="1"/>
          </p:cNvSpPr>
          <p:nvPr>
            <p:ph type="dt" sz="half" idx="10"/>
          </p:nvPr>
        </p:nvSpPr>
        <p:spPr/>
        <p:txBody>
          <a:bodyPr/>
          <a:lstStyle/>
          <a:p>
            <a:fld id="{6C205AD5-A571-F64E-B0AF-09BBA6A6CF8E}" type="datetimeFigureOut">
              <a:rPr lang="en-US" smtClean="0"/>
              <a:t>11/10/18</a:t>
            </a:fld>
            <a:endParaRPr lang="en-US"/>
          </a:p>
        </p:txBody>
      </p:sp>
      <p:sp>
        <p:nvSpPr>
          <p:cNvPr id="5" name="Footer Placeholder 4">
            <a:extLst>
              <a:ext uri="{FF2B5EF4-FFF2-40B4-BE49-F238E27FC236}">
                <a16:creationId xmlns:a16="http://schemas.microsoft.com/office/drawing/2014/main" id="{2065A7AD-44A3-524A-91D3-9F71791F2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B3823-8BEB-2946-911B-C0D3775E8C2D}"/>
              </a:ext>
            </a:extLst>
          </p:cNvPr>
          <p:cNvSpPr>
            <a:spLocks noGrp="1"/>
          </p:cNvSpPr>
          <p:nvPr>
            <p:ph type="sldNum" sz="quarter" idx="12"/>
          </p:nvPr>
        </p:nvSpPr>
        <p:spPr/>
        <p:txBody>
          <a:bodyPr/>
          <a:lstStyle/>
          <a:p>
            <a:fld id="{BFD4D77D-0084-6040-B59C-03693779E33A}" type="slidenum">
              <a:rPr lang="en-US" smtClean="0"/>
              <a:t>‹#›</a:t>
            </a:fld>
            <a:endParaRPr lang="en-US"/>
          </a:p>
        </p:txBody>
      </p:sp>
    </p:spTree>
    <p:extLst>
      <p:ext uri="{BB962C8B-B14F-4D97-AF65-F5344CB8AC3E}">
        <p14:creationId xmlns:p14="http://schemas.microsoft.com/office/powerpoint/2010/main" val="1656061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E372-5E84-EF49-ABA3-949AF71CAD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B7779-5E6F-1144-B1A5-A34F2EF4693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F7CAFF-1F8D-2042-A3C1-BD712D3D8A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0A7964-93FA-664C-B0E7-BB5A2E22B4B1}"/>
              </a:ext>
            </a:extLst>
          </p:cNvPr>
          <p:cNvSpPr>
            <a:spLocks noGrp="1"/>
          </p:cNvSpPr>
          <p:nvPr>
            <p:ph type="dt" sz="half" idx="10"/>
          </p:nvPr>
        </p:nvSpPr>
        <p:spPr/>
        <p:txBody>
          <a:bodyPr/>
          <a:lstStyle/>
          <a:p>
            <a:fld id="{6C205AD5-A571-F64E-B0AF-09BBA6A6CF8E}" type="datetimeFigureOut">
              <a:rPr lang="en-US" smtClean="0"/>
              <a:t>11/10/18</a:t>
            </a:fld>
            <a:endParaRPr lang="en-US"/>
          </a:p>
        </p:txBody>
      </p:sp>
      <p:sp>
        <p:nvSpPr>
          <p:cNvPr id="6" name="Footer Placeholder 5">
            <a:extLst>
              <a:ext uri="{FF2B5EF4-FFF2-40B4-BE49-F238E27FC236}">
                <a16:creationId xmlns:a16="http://schemas.microsoft.com/office/drawing/2014/main" id="{43B4FB50-5ACC-3640-958A-D69724324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59C2CD-2E75-664F-803A-2813CED24F47}"/>
              </a:ext>
            </a:extLst>
          </p:cNvPr>
          <p:cNvSpPr>
            <a:spLocks noGrp="1"/>
          </p:cNvSpPr>
          <p:nvPr>
            <p:ph type="sldNum" sz="quarter" idx="12"/>
          </p:nvPr>
        </p:nvSpPr>
        <p:spPr/>
        <p:txBody>
          <a:bodyPr/>
          <a:lstStyle/>
          <a:p>
            <a:fld id="{BFD4D77D-0084-6040-B59C-03693779E33A}" type="slidenum">
              <a:rPr lang="en-US" smtClean="0"/>
              <a:t>‹#›</a:t>
            </a:fld>
            <a:endParaRPr lang="en-US"/>
          </a:p>
        </p:txBody>
      </p:sp>
    </p:spTree>
    <p:extLst>
      <p:ext uri="{BB962C8B-B14F-4D97-AF65-F5344CB8AC3E}">
        <p14:creationId xmlns:p14="http://schemas.microsoft.com/office/powerpoint/2010/main" val="1375523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B11D-822A-2444-B08C-C69EE481DF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BE6BAE-E078-4546-A152-3BAA1D9D88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744335-5D19-B54A-85DF-00F1636623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9BC230-3587-5848-ADEC-F3642B28B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4ADCD7-E6D2-F046-AE23-587478DB23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C6285A-1C6F-1F4A-9EC8-5A050CD6692F}"/>
              </a:ext>
            </a:extLst>
          </p:cNvPr>
          <p:cNvSpPr>
            <a:spLocks noGrp="1"/>
          </p:cNvSpPr>
          <p:nvPr>
            <p:ph type="dt" sz="half" idx="10"/>
          </p:nvPr>
        </p:nvSpPr>
        <p:spPr/>
        <p:txBody>
          <a:bodyPr/>
          <a:lstStyle/>
          <a:p>
            <a:fld id="{6C205AD5-A571-F64E-B0AF-09BBA6A6CF8E}" type="datetimeFigureOut">
              <a:rPr lang="en-US" smtClean="0"/>
              <a:t>11/10/18</a:t>
            </a:fld>
            <a:endParaRPr lang="en-US"/>
          </a:p>
        </p:txBody>
      </p:sp>
      <p:sp>
        <p:nvSpPr>
          <p:cNvPr id="8" name="Footer Placeholder 7">
            <a:extLst>
              <a:ext uri="{FF2B5EF4-FFF2-40B4-BE49-F238E27FC236}">
                <a16:creationId xmlns:a16="http://schemas.microsoft.com/office/drawing/2014/main" id="{E76A8085-AB84-9C47-89AC-3A284E1EF5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2B64E-B0C5-8847-B2DD-543FEFBCBE25}"/>
              </a:ext>
            </a:extLst>
          </p:cNvPr>
          <p:cNvSpPr>
            <a:spLocks noGrp="1"/>
          </p:cNvSpPr>
          <p:nvPr>
            <p:ph type="sldNum" sz="quarter" idx="12"/>
          </p:nvPr>
        </p:nvSpPr>
        <p:spPr/>
        <p:txBody>
          <a:bodyPr/>
          <a:lstStyle/>
          <a:p>
            <a:fld id="{BFD4D77D-0084-6040-B59C-03693779E33A}" type="slidenum">
              <a:rPr lang="en-US" smtClean="0"/>
              <a:t>‹#›</a:t>
            </a:fld>
            <a:endParaRPr lang="en-US"/>
          </a:p>
        </p:txBody>
      </p:sp>
    </p:spTree>
    <p:extLst>
      <p:ext uri="{BB962C8B-B14F-4D97-AF65-F5344CB8AC3E}">
        <p14:creationId xmlns:p14="http://schemas.microsoft.com/office/powerpoint/2010/main" val="270484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56A1-F400-9B41-86D3-622511A2DC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0EDB66-73E0-104D-B432-94599C539564}"/>
              </a:ext>
            </a:extLst>
          </p:cNvPr>
          <p:cNvSpPr>
            <a:spLocks noGrp="1"/>
          </p:cNvSpPr>
          <p:nvPr>
            <p:ph type="dt" sz="half" idx="10"/>
          </p:nvPr>
        </p:nvSpPr>
        <p:spPr/>
        <p:txBody>
          <a:bodyPr/>
          <a:lstStyle/>
          <a:p>
            <a:fld id="{6C205AD5-A571-F64E-B0AF-09BBA6A6CF8E}" type="datetimeFigureOut">
              <a:rPr lang="en-US" smtClean="0"/>
              <a:t>11/10/18</a:t>
            </a:fld>
            <a:endParaRPr lang="en-US"/>
          </a:p>
        </p:txBody>
      </p:sp>
      <p:sp>
        <p:nvSpPr>
          <p:cNvPr id="4" name="Footer Placeholder 3">
            <a:extLst>
              <a:ext uri="{FF2B5EF4-FFF2-40B4-BE49-F238E27FC236}">
                <a16:creationId xmlns:a16="http://schemas.microsoft.com/office/drawing/2014/main" id="{BDB429CE-8156-634B-BB60-6F3359F986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F67DCB-2A42-8842-823C-ABEEFE74D39F}"/>
              </a:ext>
            </a:extLst>
          </p:cNvPr>
          <p:cNvSpPr>
            <a:spLocks noGrp="1"/>
          </p:cNvSpPr>
          <p:nvPr>
            <p:ph type="sldNum" sz="quarter" idx="12"/>
          </p:nvPr>
        </p:nvSpPr>
        <p:spPr/>
        <p:txBody>
          <a:bodyPr/>
          <a:lstStyle/>
          <a:p>
            <a:fld id="{BFD4D77D-0084-6040-B59C-03693779E33A}" type="slidenum">
              <a:rPr lang="en-US" smtClean="0"/>
              <a:t>‹#›</a:t>
            </a:fld>
            <a:endParaRPr lang="en-US"/>
          </a:p>
        </p:txBody>
      </p:sp>
    </p:spTree>
    <p:extLst>
      <p:ext uri="{BB962C8B-B14F-4D97-AF65-F5344CB8AC3E}">
        <p14:creationId xmlns:p14="http://schemas.microsoft.com/office/powerpoint/2010/main" val="61997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8AE894-1C2A-B84D-B759-4AF5794880B3}"/>
              </a:ext>
            </a:extLst>
          </p:cNvPr>
          <p:cNvSpPr>
            <a:spLocks noGrp="1"/>
          </p:cNvSpPr>
          <p:nvPr>
            <p:ph type="dt" sz="half" idx="10"/>
          </p:nvPr>
        </p:nvSpPr>
        <p:spPr/>
        <p:txBody>
          <a:bodyPr/>
          <a:lstStyle/>
          <a:p>
            <a:fld id="{6C205AD5-A571-F64E-B0AF-09BBA6A6CF8E}" type="datetimeFigureOut">
              <a:rPr lang="en-US" smtClean="0"/>
              <a:t>11/10/18</a:t>
            </a:fld>
            <a:endParaRPr lang="en-US"/>
          </a:p>
        </p:txBody>
      </p:sp>
      <p:sp>
        <p:nvSpPr>
          <p:cNvPr id="3" name="Footer Placeholder 2">
            <a:extLst>
              <a:ext uri="{FF2B5EF4-FFF2-40B4-BE49-F238E27FC236}">
                <a16:creationId xmlns:a16="http://schemas.microsoft.com/office/drawing/2014/main" id="{9247618C-D53B-FC46-9C16-1E2E1E1C8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301C54-3D6E-0A44-98A0-CCF62E167822}"/>
              </a:ext>
            </a:extLst>
          </p:cNvPr>
          <p:cNvSpPr>
            <a:spLocks noGrp="1"/>
          </p:cNvSpPr>
          <p:nvPr>
            <p:ph type="sldNum" sz="quarter" idx="12"/>
          </p:nvPr>
        </p:nvSpPr>
        <p:spPr/>
        <p:txBody>
          <a:bodyPr/>
          <a:lstStyle/>
          <a:p>
            <a:fld id="{BFD4D77D-0084-6040-B59C-03693779E33A}" type="slidenum">
              <a:rPr lang="en-US" smtClean="0"/>
              <a:t>‹#›</a:t>
            </a:fld>
            <a:endParaRPr lang="en-US"/>
          </a:p>
        </p:txBody>
      </p:sp>
    </p:spTree>
    <p:extLst>
      <p:ext uri="{BB962C8B-B14F-4D97-AF65-F5344CB8AC3E}">
        <p14:creationId xmlns:p14="http://schemas.microsoft.com/office/powerpoint/2010/main" val="366429763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5C32-33BB-454D-8A39-85E0319DA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3FD059-D069-E448-A292-66606D00FC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2C0CA8-7D4F-A74C-942F-8AD614B54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DE29BD-7A00-254A-99D8-28FB4BEEB305}"/>
              </a:ext>
            </a:extLst>
          </p:cNvPr>
          <p:cNvSpPr>
            <a:spLocks noGrp="1"/>
          </p:cNvSpPr>
          <p:nvPr>
            <p:ph type="dt" sz="half" idx="10"/>
          </p:nvPr>
        </p:nvSpPr>
        <p:spPr/>
        <p:txBody>
          <a:bodyPr/>
          <a:lstStyle/>
          <a:p>
            <a:fld id="{6C205AD5-A571-F64E-B0AF-09BBA6A6CF8E}" type="datetimeFigureOut">
              <a:rPr lang="en-US" smtClean="0"/>
              <a:t>11/10/18</a:t>
            </a:fld>
            <a:endParaRPr lang="en-US"/>
          </a:p>
        </p:txBody>
      </p:sp>
      <p:sp>
        <p:nvSpPr>
          <p:cNvPr id="6" name="Footer Placeholder 5">
            <a:extLst>
              <a:ext uri="{FF2B5EF4-FFF2-40B4-BE49-F238E27FC236}">
                <a16:creationId xmlns:a16="http://schemas.microsoft.com/office/drawing/2014/main" id="{D62480A5-6E1B-6C4E-BEB7-6DBD3C56F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3434A-7C31-E945-BAA8-981BB220663B}"/>
              </a:ext>
            </a:extLst>
          </p:cNvPr>
          <p:cNvSpPr>
            <a:spLocks noGrp="1"/>
          </p:cNvSpPr>
          <p:nvPr>
            <p:ph type="sldNum" sz="quarter" idx="12"/>
          </p:nvPr>
        </p:nvSpPr>
        <p:spPr/>
        <p:txBody>
          <a:bodyPr/>
          <a:lstStyle/>
          <a:p>
            <a:fld id="{BFD4D77D-0084-6040-B59C-03693779E33A}" type="slidenum">
              <a:rPr lang="en-US" smtClean="0"/>
              <a:t>‹#›</a:t>
            </a:fld>
            <a:endParaRPr lang="en-US"/>
          </a:p>
        </p:txBody>
      </p:sp>
    </p:spTree>
    <p:extLst>
      <p:ext uri="{BB962C8B-B14F-4D97-AF65-F5344CB8AC3E}">
        <p14:creationId xmlns:p14="http://schemas.microsoft.com/office/powerpoint/2010/main" val="11193957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4BA0-23CD-4644-8E09-91D51B5E5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295F71-F46E-C244-A813-C1954C1FC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2D5EE2-13B4-794A-9C12-5E9F6FAC0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126BCE-B763-C84A-A964-13AC34C55D7B}"/>
              </a:ext>
            </a:extLst>
          </p:cNvPr>
          <p:cNvSpPr>
            <a:spLocks noGrp="1"/>
          </p:cNvSpPr>
          <p:nvPr>
            <p:ph type="dt" sz="half" idx="10"/>
          </p:nvPr>
        </p:nvSpPr>
        <p:spPr/>
        <p:txBody>
          <a:bodyPr/>
          <a:lstStyle/>
          <a:p>
            <a:fld id="{6C205AD5-A571-F64E-B0AF-09BBA6A6CF8E}" type="datetimeFigureOut">
              <a:rPr lang="en-US" smtClean="0"/>
              <a:t>11/10/18</a:t>
            </a:fld>
            <a:endParaRPr lang="en-US"/>
          </a:p>
        </p:txBody>
      </p:sp>
      <p:sp>
        <p:nvSpPr>
          <p:cNvPr id="6" name="Footer Placeholder 5">
            <a:extLst>
              <a:ext uri="{FF2B5EF4-FFF2-40B4-BE49-F238E27FC236}">
                <a16:creationId xmlns:a16="http://schemas.microsoft.com/office/drawing/2014/main" id="{C1183D0F-2A48-9846-BFC2-DCBD33D90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F473C-C27C-F748-A370-FBA5CB32293E}"/>
              </a:ext>
            </a:extLst>
          </p:cNvPr>
          <p:cNvSpPr>
            <a:spLocks noGrp="1"/>
          </p:cNvSpPr>
          <p:nvPr>
            <p:ph type="sldNum" sz="quarter" idx="12"/>
          </p:nvPr>
        </p:nvSpPr>
        <p:spPr/>
        <p:txBody>
          <a:bodyPr/>
          <a:lstStyle/>
          <a:p>
            <a:fld id="{BFD4D77D-0084-6040-B59C-03693779E33A}" type="slidenum">
              <a:rPr lang="en-US" smtClean="0"/>
              <a:t>‹#›</a:t>
            </a:fld>
            <a:endParaRPr lang="en-US"/>
          </a:p>
        </p:txBody>
      </p:sp>
    </p:spTree>
    <p:extLst>
      <p:ext uri="{BB962C8B-B14F-4D97-AF65-F5344CB8AC3E}">
        <p14:creationId xmlns:p14="http://schemas.microsoft.com/office/powerpoint/2010/main" val="1174742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E02F10-013E-4642-82F5-1668B8B425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52D286-81A2-B64F-B417-2E72C29958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4FA55-C5CB-2E43-955C-C9536F189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05AD5-A571-F64E-B0AF-09BBA6A6CF8E}" type="datetimeFigureOut">
              <a:rPr lang="en-US" smtClean="0"/>
              <a:t>11/10/18</a:t>
            </a:fld>
            <a:endParaRPr lang="en-US"/>
          </a:p>
        </p:txBody>
      </p:sp>
      <p:sp>
        <p:nvSpPr>
          <p:cNvPr id="5" name="Footer Placeholder 4">
            <a:extLst>
              <a:ext uri="{FF2B5EF4-FFF2-40B4-BE49-F238E27FC236}">
                <a16:creationId xmlns:a16="http://schemas.microsoft.com/office/drawing/2014/main" id="{CEC0C93F-7D07-A74B-82B5-A1D693E29E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696924-B839-9942-93BD-481DD9131D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4D77D-0084-6040-B59C-03693779E33A}" type="slidenum">
              <a:rPr lang="en-US" smtClean="0"/>
              <a:t>‹#›</a:t>
            </a:fld>
            <a:endParaRPr lang="en-US"/>
          </a:p>
        </p:txBody>
      </p:sp>
    </p:spTree>
    <p:extLst>
      <p:ext uri="{BB962C8B-B14F-4D97-AF65-F5344CB8AC3E}">
        <p14:creationId xmlns:p14="http://schemas.microsoft.com/office/powerpoint/2010/main" val="132957856"/>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tableau.com/sites/default/files/whitepapers/visual-analysis-for-everyone.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flowingdata.com/2017/07/07/small-summary-stat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lection.datavisualization.ch/"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visualisingdata.com/resource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www.personal.psu.edu/cab38/ColorSch/Schemes.html"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http://healthintelligence.drupalgardens.com/content/prevalence-diabetes-world-2013"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0.xml"/><Relationship Id="rId7" Type="http://schemas.openxmlformats.org/officeDocument/2006/relationships/image" Target="../media/image25.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4.wmf"/><Relationship Id="rId4" Type="http://schemas.openxmlformats.org/officeDocument/2006/relationships/oleObject" Target="../embeddings/oleObject1.bin"/><Relationship Id="rId9" Type="http://schemas.openxmlformats.org/officeDocument/2006/relationships/image" Target="../media/image2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8210-E269-5E4E-AB65-356C7F2FDA56}"/>
              </a:ext>
            </a:extLst>
          </p:cNvPr>
          <p:cNvSpPr>
            <a:spLocks noGrp="1"/>
          </p:cNvSpPr>
          <p:nvPr>
            <p:ph type="ctrTitle"/>
          </p:nvPr>
        </p:nvSpPr>
        <p:spPr/>
        <p:txBody>
          <a:bodyPr/>
          <a:lstStyle/>
          <a:p>
            <a:r>
              <a:rPr lang="en-US" b="1" dirty="0">
                <a:solidFill>
                  <a:srgbClr val="0070C0"/>
                </a:solidFill>
              </a:rPr>
              <a:t>Data</a:t>
            </a:r>
            <a:r>
              <a:rPr lang="en-US" dirty="0"/>
              <a:t> </a:t>
            </a:r>
            <a:r>
              <a:rPr lang="en-US" dirty="0">
                <a:solidFill>
                  <a:srgbClr val="C00000"/>
                </a:solidFill>
              </a:rPr>
              <a:t>Visualization</a:t>
            </a:r>
            <a:br>
              <a:rPr lang="en-US" dirty="0"/>
            </a:br>
            <a:r>
              <a:rPr lang="en-GB" dirty="0">
                <a:solidFill>
                  <a:srgbClr val="0070C0"/>
                </a:solidFill>
                <a:effectLst>
                  <a:outerShdw blurRad="38100" dist="38100" dir="2700000" algn="tl">
                    <a:srgbClr val="000000"/>
                  </a:outerShdw>
                </a:effectLst>
                <a:latin typeface="Times New Roman" pitchFamily="16" charset="0"/>
              </a:rPr>
              <a:t>Information</a:t>
            </a:r>
            <a:r>
              <a:rPr lang="en-GB" dirty="0">
                <a:effectLst>
                  <a:outerShdw blurRad="38100" dist="38100" dir="2700000" algn="tl">
                    <a:srgbClr val="000000"/>
                  </a:outerShdw>
                </a:effectLst>
                <a:latin typeface="Times New Roman" pitchFamily="16" charset="0"/>
              </a:rPr>
              <a:t> </a:t>
            </a:r>
            <a:r>
              <a:rPr lang="en-US" dirty="0">
                <a:solidFill>
                  <a:srgbClr val="00B050"/>
                </a:solidFill>
              </a:rPr>
              <a:t>Visualization</a:t>
            </a:r>
          </a:p>
        </p:txBody>
      </p:sp>
      <p:sp>
        <p:nvSpPr>
          <p:cNvPr id="3" name="Subtitle 2">
            <a:extLst>
              <a:ext uri="{FF2B5EF4-FFF2-40B4-BE49-F238E27FC236}">
                <a16:creationId xmlns:a16="http://schemas.microsoft.com/office/drawing/2014/main" id="{F7DC23C4-CD72-1844-97EF-31F40B095415}"/>
              </a:ext>
            </a:extLst>
          </p:cNvPr>
          <p:cNvSpPr>
            <a:spLocks noGrp="1"/>
          </p:cNvSpPr>
          <p:nvPr>
            <p:ph type="subTitle" idx="1"/>
          </p:nvPr>
        </p:nvSpPr>
        <p:spPr/>
        <p:txBody>
          <a:bodyPr>
            <a:normAutofit/>
          </a:bodyPr>
          <a:lstStyle/>
          <a:p>
            <a:r>
              <a:rPr lang="en-US" sz="3200" dirty="0"/>
              <a:t>By</a:t>
            </a:r>
          </a:p>
          <a:p>
            <a:r>
              <a:rPr lang="en-US" sz="3200" dirty="0"/>
              <a:t>ASKS Data Science Group </a:t>
            </a:r>
          </a:p>
        </p:txBody>
      </p:sp>
    </p:spTree>
    <p:extLst>
      <p:ext uri="{BB962C8B-B14F-4D97-AF65-F5344CB8AC3E}">
        <p14:creationId xmlns:p14="http://schemas.microsoft.com/office/powerpoint/2010/main" val="1193157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mn-lt"/>
              </a:rPr>
              <a:t>Statistics and Graphs</a:t>
            </a:r>
          </a:p>
        </p:txBody>
      </p:sp>
      <p:sp>
        <p:nvSpPr>
          <p:cNvPr id="3" name="Slide Number Placeholder 2"/>
          <p:cNvSpPr>
            <a:spLocks noGrp="1"/>
          </p:cNvSpPr>
          <p:nvPr>
            <p:ph type="sldNum" sz="quarter" idx="4"/>
          </p:nvPr>
        </p:nvSpPr>
        <p:spPr/>
        <p:txBody>
          <a:bodyPr/>
          <a:lstStyle/>
          <a:p>
            <a:fld id="{7698B45C-09C7-497B-9261-07F290CB2D4C}" type="slidenum">
              <a:rPr lang="en-US" smtClean="0"/>
              <a:t>10</a:t>
            </a:fld>
            <a:endParaRPr lang="en-US" dirty="0"/>
          </a:p>
        </p:txBody>
      </p:sp>
      <p:sp>
        <p:nvSpPr>
          <p:cNvPr id="8" name="Content Placeholder 7"/>
          <p:cNvSpPr>
            <a:spLocks noGrp="1"/>
          </p:cNvSpPr>
          <p:nvPr>
            <p:ph idx="1"/>
          </p:nvPr>
        </p:nvSpPr>
        <p:spPr>
          <a:xfrm>
            <a:off x="7810197" y="1848831"/>
            <a:ext cx="2732926" cy="3761466"/>
          </a:xfrm>
        </p:spPr>
        <p:txBody>
          <a:bodyPr/>
          <a:lstStyle/>
          <a:p>
            <a:r>
              <a:rPr lang="en-US" sz="1600" dirty="0">
                <a:solidFill>
                  <a:schemeClr val="tx1">
                    <a:lumMod val="65000"/>
                    <a:lumOff val="35000"/>
                  </a:schemeClr>
                </a:solidFill>
                <a:latin typeface="+mj-lt"/>
                <a:ea typeface="MS PGothic" panose="020B0600070205080204" pitchFamily="34" charset="-128"/>
                <a:cs typeface="Arial" panose="020B0604020202020204" pitchFamily="34" charset="0"/>
              </a:rPr>
              <a:t>Four distinct datasets</a:t>
            </a:r>
          </a:p>
          <a:p>
            <a:r>
              <a:rPr lang="en-US" sz="1600" dirty="0">
                <a:solidFill>
                  <a:schemeClr val="tx1">
                    <a:lumMod val="65000"/>
                    <a:lumOff val="35000"/>
                  </a:schemeClr>
                </a:solidFill>
                <a:latin typeface="+mj-lt"/>
                <a:ea typeface="MS PGothic" panose="020B0600070205080204" pitchFamily="34" charset="-128"/>
                <a:cs typeface="Arial" panose="020B0604020202020204" pitchFamily="34" charset="0"/>
              </a:rPr>
              <a:t>Each with </a:t>
            </a:r>
            <a:r>
              <a:rPr lang="en-US" sz="1600" dirty="0">
                <a:solidFill>
                  <a:srgbClr val="FF0000"/>
                </a:solidFill>
                <a:latin typeface="+mj-lt"/>
                <a:ea typeface="MS PGothic" panose="020B0600070205080204" pitchFamily="34" charset="-128"/>
                <a:cs typeface="Arial" panose="020B0604020202020204" pitchFamily="34" charset="0"/>
              </a:rPr>
              <a:t>statistics properties </a:t>
            </a:r>
            <a:r>
              <a:rPr lang="en-US" sz="1600" dirty="0">
                <a:solidFill>
                  <a:schemeClr val="tx1">
                    <a:lumMod val="65000"/>
                    <a:lumOff val="35000"/>
                  </a:schemeClr>
                </a:solidFill>
                <a:latin typeface="+mj-lt"/>
                <a:ea typeface="MS PGothic" panose="020B0600070205080204" pitchFamily="34" charset="-128"/>
                <a:cs typeface="Arial" panose="020B0604020202020204" pitchFamily="34" charset="0"/>
              </a:rPr>
              <a:t>that are essentially </a:t>
            </a:r>
            <a:r>
              <a:rPr lang="en-US" sz="1600" dirty="0">
                <a:solidFill>
                  <a:srgbClr val="FF0000"/>
                </a:solidFill>
                <a:latin typeface="+mj-lt"/>
                <a:ea typeface="MS PGothic" panose="020B0600070205080204" pitchFamily="34" charset="-128"/>
                <a:cs typeface="Arial" panose="020B0604020202020204" pitchFamily="34" charset="0"/>
              </a:rPr>
              <a:t>identical</a:t>
            </a:r>
          </a:p>
          <a:p>
            <a:pPr marL="0" indent="0">
              <a:buNone/>
            </a:pPr>
            <a:endParaRPr lang="en-US" sz="1600" dirty="0">
              <a:latin typeface="+mj-lt"/>
            </a:endParaRPr>
          </a:p>
          <a:p>
            <a:r>
              <a:rPr lang="en-US" sz="1600" dirty="0">
                <a:latin typeface="+mj-lt"/>
              </a:rPr>
              <a:t>But when plotted, they suddenly appear very different</a:t>
            </a:r>
          </a:p>
          <a:p>
            <a:endParaRPr lang="en-US" sz="1600" dirty="0">
              <a:latin typeface="+mj-lt"/>
            </a:endParaRPr>
          </a:p>
          <a:p>
            <a:r>
              <a:rPr lang="en-US" sz="1600" dirty="0" err="1">
                <a:latin typeface="+mj-lt"/>
              </a:rPr>
              <a:t>Anscombe</a:t>
            </a:r>
            <a:r>
              <a:rPr lang="en-US" sz="1600" dirty="0">
                <a:latin typeface="+mj-lt"/>
              </a:rPr>
              <a:t> suggested the  combined use of graphs and statistics methods in data analysis</a:t>
            </a:r>
          </a:p>
        </p:txBody>
      </p:sp>
      <p:sp>
        <p:nvSpPr>
          <p:cNvPr id="9" name="TextBox 8"/>
          <p:cNvSpPr txBox="1"/>
          <p:nvPr/>
        </p:nvSpPr>
        <p:spPr>
          <a:xfrm>
            <a:off x="7911352" y="1356189"/>
            <a:ext cx="2653906" cy="400110"/>
          </a:xfrm>
          <a:prstGeom prst="rect">
            <a:avLst/>
          </a:prstGeom>
          <a:noFill/>
        </p:spPr>
        <p:txBody>
          <a:bodyPr wrap="square" rtlCol="0">
            <a:spAutoFit/>
          </a:bodyPr>
          <a:lstStyle/>
          <a:p>
            <a:r>
              <a:rPr lang="en-US" sz="2000" b="1" dirty="0" err="1">
                <a:solidFill>
                  <a:schemeClr val="tx2"/>
                </a:solidFill>
                <a:cs typeface="Calibri" pitchFamily="34" charset="0"/>
              </a:rPr>
              <a:t>Anscombe’s</a:t>
            </a:r>
            <a:r>
              <a:rPr lang="en-US" sz="2000" b="1" dirty="0">
                <a:solidFill>
                  <a:schemeClr val="tx2"/>
                </a:solidFill>
                <a:cs typeface="Calibri" pitchFamily="34" charset="0"/>
              </a:rPr>
              <a:t> Quartet</a:t>
            </a:r>
          </a:p>
        </p:txBody>
      </p:sp>
      <p:pic>
        <p:nvPicPr>
          <p:cNvPr id="1029"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22464" y="1279990"/>
            <a:ext cx="5423217" cy="5423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a:extLst>
              <a:ext uri="{FF2B5EF4-FFF2-40B4-BE49-F238E27FC236}">
                <a16:creationId xmlns:a16="http://schemas.microsoft.com/office/drawing/2014/main" id="{02CF7F98-9DE1-4143-AB65-A8299276B79E}"/>
              </a:ext>
            </a:extLst>
          </p:cNvPr>
          <p:cNvSpPr/>
          <p:nvPr/>
        </p:nvSpPr>
        <p:spPr>
          <a:xfrm>
            <a:off x="7810197" y="6333875"/>
            <a:ext cx="4211217" cy="369332"/>
          </a:xfrm>
          <a:prstGeom prst="rect">
            <a:avLst/>
          </a:prstGeom>
        </p:spPr>
        <p:txBody>
          <a:bodyPr wrap="none">
            <a:spAutoFit/>
          </a:bodyPr>
          <a:lstStyle/>
          <a:p>
            <a:r>
              <a:rPr lang="en-US" dirty="0">
                <a:solidFill>
                  <a:schemeClr val="tx1">
                    <a:lumMod val="50000"/>
                    <a:lumOff val="50000"/>
                  </a:schemeClr>
                </a:solidFill>
                <a:latin typeface="Trebuchet MS" pitchFamily="34" charset="0"/>
                <a:cs typeface="Arial" pitchFamily="34" charset="0"/>
              </a:rPr>
              <a:t>Ref: Ramon Martinez, “</a:t>
            </a:r>
            <a:r>
              <a:rPr lang="en-US" b="1" dirty="0">
                <a:cs typeface="Arial" pitchFamily="34" charset="0"/>
              </a:rPr>
              <a:t>Visual Analytics”</a:t>
            </a:r>
          </a:p>
        </p:txBody>
      </p:sp>
    </p:spTree>
    <p:extLst>
      <p:ext uri="{BB962C8B-B14F-4D97-AF65-F5344CB8AC3E}">
        <p14:creationId xmlns:p14="http://schemas.microsoft.com/office/powerpoint/2010/main" val="270867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997687" y="101600"/>
            <a:ext cx="9528545" cy="771525"/>
          </a:xfrm>
          <a:prstGeom prst="rect">
            <a:avLst/>
          </a:prstGeom>
          <a:noFill/>
          <a:ln w="9525">
            <a:noFill/>
            <a:miter lim="800000"/>
            <a:headEnd/>
            <a:tailEnd/>
          </a:ln>
        </p:spPr>
        <p:txBody>
          <a:bodyPr wrap="square" lIns="92160" tIns="46080" rIns="92160" bIns="46080" anchor="ctr">
            <a:spAutoFit/>
          </a:bodyPr>
          <a:lstStyle/>
          <a:p>
            <a:pPr>
              <a:buClr>
                <a:srgbClr val="CBCBCB"/>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4400" dirty="0">
                <a:effectLst>
                  <a:outerShdw blurRad="38100" dist="38100" dir="2700000" algn="tl">
                    <a:srgbClr val="000000"/>
                  </a:outerShdw>
                </a:effectLst>
                <a:latin typeface="Times New Roman" pitchFamily="18" charset="0"/>
              </a:rPr>
              <a:t>Examples: </a:t>
            </a:r>
            <a:r>
              <a:rPr lang="en-US" sz="4400" dirty="0"/>
              <a:t>Spatial Data mapping </a:t>
            </a:r>
            <a:endParaRPr lang="en-GB" sz="4400" dirty="0">
              <a:effectLst>
                <a:outerShdw blurRad="38100" dist="38100" dir="2700000" algn="tl">
                  <a:srgbClr val="000000"/>
                </a:outerShdw>
              </a:effectLst>
              <a:latin typeface="Times New Roman" pitchFamily="18" charset="0"/>
            </a:endParaRPr>
          </a:p>
        </p:txBody>
      </p:sp>
      <p:sp>
        <p:nvSpPr>
          <p:cNvPr id="4100" name="Content Placeholder 2"/>
          <p:cNvSpPr>
            <a:spLocks noGrp="1"/>
          </p:cNvSpPr>
          <p:nvPr>
            <p:ph idx="1"/>
          </p:nvPr>
        </p:nvSpPr>
        <p:spPr>
          <a:xfrm>
            <a:off x="540488" y="873125"/>
            <a:ext cx="10515600" cy="4351338"/>
          </a:xfrm>
        </p:spPr>
        <p:txBody>
          <a:bodyPr>
            <a:noAutofit/>
          </a:bodyPr>
          <a:lstStyle/>
          <a:p>
            <a:pPr>
              <a:lnSpc>
                <a:spcPct val="100000"/>
              </a:lnSpc>
              <a:defRPr/>
            </a:pPr>
            <a:r>
              <a:rPr lang="en-US" sz="2000" dirty="0"/>
              <a:t>http://</a:t>
            </a:r>
            <a:r>
              <a:rPr lang="en-US" sz="2000" dirty="0" err="1"/>
              <a:t>www.nytimes.com</a:t>
            </a:r>
            <a:r>
              <a:rPr lang="en-US" sz="2000" dirty="0"/>
              <a:t>/interactive/2009/03/10/us/20090310-immigration-explorer.html</a:t>
            </a:r>
          </a:p>
          <a:p>
            <a:pPr>
              <a:lnSpc>
                <a:spcPct val="100000"/>
              </a:lnSpc>
              <a:defRPr/>
            </a:pPr>
            <a:endParaRPr lang="en-US" sz="2000" dirty="0"/>
          </a:p>
          <a:p>
            <a:pPr>
              <a:lnSpc>
                <a:spcPct val="100000"/>
              </a:lnSpc>
              <a:defRPr/>
            </a:pPr>
            <a:endParaRPr lang="en-US" sz="2000" dirty="0"/>
          </a:p>
          <a:p>
            <a:pPr>
              <a:lnSpc>
                <a:spcPct val="100000"/>
              </a:lnSpc>
              <a:defRPr/>
            </a:pPr>
            <a:endParaRPr lang="en-US" sz="2000" dirty="0"/>
          </a:p>
          <a:p>
            <a:pPr>
              <a:lnSpc>
                <a:spcPct val="100000"/>
              </a:lnSpc>
              <a:defRPr/>
            </a:pPr>
            <a:endParaRPr lang="en-US" sz="2000" dirty="0"/>
          </a:p>
        </p:txBody>
      </p:sp>
      <p:pic>
        <p:nvPicPr>
          <p:cNvPr id="1126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2412" y="1644650"/>
            <a:ext cx="6477000" cy="480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962342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0000" y="75162"/>
            <a:ext cx="10396882" cy="1151965"/>
          </a:xfrm>
        </p:spPr>
        <p:txBody>
          <a:bodyPr/>
          <a:lstStyle/>
          <a:p>
            <a:r>
              <a:rPr lang="en-US" dirty="0">
                <a:latin typeface="+mn-lt"/>
              </a:rPr>
              <a:t>Visual Analytics</a:t>
            </a:r>
          </a:p>
        </p:txBody>
      </p:sp>
      <p:sp>
        <p:nvSpPr>
          <p:cNvPr id="6" name="Content Placeholder 5"/>
          <p:cNvSpPr>
            <a:spLocks noGrp="1"/>
          </p:cNvSpPr>
          <p:nvPr>
            <p:ph idx="1"/>
          </p:nvPr>
        </p:nvSpPr>
        <p:spPr>
          <a:xfrm>
            <a:off x="1703070" y="1308539"/>
            <a:ext cx="8630742" cy="2053240"/>
          </a:xfrm>
          <a:prstGeom prst="rect">
            <a:avLst/>
          </a:prstGeom>
        </p:spPr>
        <p:txBody>
          <a:bodyPr>
            <a:normAutofit fontScale="92500" lnSpcReduction="20000"/>
          </a:bodyPr>
          <a:lstStyle/>
          <a:p>
            <a:r>
              <a:rPr lang="en-US" b="1" dirty="0">
                <a:solidFill>
                  <a:srgbClr val="A50021"/>
                </a:solidFill>
                <a:latin typeface="+mj-lt"/>
                <a:ea typeface="MS PGothic" panose="020B0600070205080204" pitchFamily="34" charset="-128"/>
                <a:cs typeface="Arial" panose="020B0604020202020204" pitchFamily="34" charset="0"/>
              </a:rPr>
              <a:t>Visual analytics </a:t>
            </a:r>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is the </a:t>
            </a:r>
            <a:r>
              <a:rPr lang="en-US" dirty="0">
                <a:solidFill>
                  <a:srgbClr val="A50021"/>
                </a:solidFill>
                <a:latin typeface="+mj-lt"/>
                <a:ea typeface="MS PGothic" panose="020B0600070205080204" pitchFamily="34" charset="-128"/>
                <a:cs typeface="Arial" panose="020B0604020202020204" pitchFamily="34" charset="0"/>
              </a:rPr>
              <a:t>science of analytical reasoning</a:t>
            </a:r>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 supported by </a:t>
            </a:r>
            <a:r>
              <a:rPr lang="en-US" dirty="0">
                <a:solidFill>
                  <a:srgbClr val="A50021"/>
                </a:solidFill>
                <a:latin typeface="+mj-lt"/>
                <a:ea typeface="MS PGothic" panose="020B0600070205080204" pitchFamily="34" charset="-128"/>
                <a:cs typeface="Arial" panose="020B0604020202020204" pitchFamily="34" charset="0"/>
              </a:rPr>
              <a:t>interactive visual interfaces</a:t>
            </a:r>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a:t>
            </a:r>
          </a:p>
          <a:p>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It encourages </a:t>
            </a:r>
            <a:r>
              <a:rPr lang="en-US" dirty="0">
                <a:solidFill>
                  <a:srgbClr val="A50021"/>
                </a:solidFill>
                <a:latin typeface="+mj-lt"/>
                <a:ea typeface="MS PGothic" panose="020B0600070205080204" pitchFamily="34" charset="-128"/>
                <a:cs typeface="Arial" panose="020B0604020202020204" pitchFamily="34" charset="0"/>
              </a:rPr>
              <a:t>visual thinking </a:t>
            </a:r>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by leveraging the powers of </a:t>
            </a:r>
            <a:r>
              <a:rPr lang="en-US" dirty="0">
                <a:solidFill>
                  <a:srgbClr val="A50021"/>
                </a:solidFill>
                <a:latin typeface="+mj-lt"/>
                <a:ea typeface="MS PGothic" panose="020B0600070205080204" pitchFamily="34" charset="-128"/>
                <a:cs typeface="Arial" panose="020B0604020202020204" pitchFamily="34" charset="0"/>
              </a:rPr>
              <a:t>human perception</a:t>
            </a:r>
          </a:p>
          <a:p>
            <a:r>
              <a:rPr lang="en-US" dirty="0">
                <a:solidFill>
                  <a:srgbClr val="A50021"/>
                </a:solidFill>
                <a:latin typeface="+mj-lt"/>
                <a:ea typeface="MS PGothic" panose="020B0600070205080204" pitchFamily="34" charset="-128"/>
                <a:cs typeface="Arial" panose="020B0604020202020204" pitchFamily="34" charset="0"/>
              </a:rPr>
              <a:t>Visual Analytics methods </a:t>
            </a:r>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allow people to combine:</a:t>
            </a:r>
            <a:br>
              <a:rPr lang="en-US" dirty="0">
                <a:solidFill>
                  <a:schemeClr val="tx1">
                    <a:lumMod val="65000"/>
                    <a:lumOff val="35000"/>
                  </a:schemeClr>
                </a:solidFill>
                <a:latin typeface="+mj-lt"/>
                <a:ea typeface="MS PGothic" panose="020B0600070205080204" pitchFamily="34" charset="-128"/>
                <a:cs typeface="Arial" panose="020B0604020202020204" pitchFamily="34" charset="0"/>
              </a:rPr>
            </a:br>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                                                       </a:t>
            </a:r>
          </a:p>
          <a:p>
            <a:endParaRPr lang="en-US" dirty="0">
              <a:latin typeface="+mj-lt"/>
            </a:endParaRPr>
          </a:p>
        </p:txBody>
      </p:sp>
      <p:sp>
        <p:nvSpPr>
          <p:cNvPr id="3" name="Slide Number Placeholder 2"/>
          <p:cNvSpPr>
            <a:spLocks noGrp="1"/>
          </p:cNvSpPr>
          <p:nvPr>
            <p:ph type="sldNum" sz="quarter" idx="12"/>
          </p:nvPr>
        </p:nvSpPr>
        <p:spPr>
          <a:xfrm>
            <a:off x="1981200" y="6475429"/>
            <a:ext cx="410308" cy="365125"/>
          </a:xfrm>
          <a:prstGeom prst="rect">
            <a:avLst/>
          </a:prstGeom>
        </p:spPr>
        <p:txBody>
          <a:bodyPr/>
          <a:lstStyle/>
          <a:p>
            <a:fld id="{7698B45C-09C7-497B-9261-07F290CB2D4C}" type="slidenum">
              <a:rPr lang="en-US" smtClean="0"/>
              <a:t>12</a:t>
            </a:fld>
            <a:endParaRPr lang="en-US" dirty="0"/>
          </a:p>
        </p:txBody>
      </p:sp>
      <p:sp>
        <p:nvSpPr>
          <p:cNvPr id="4" name="Rounded Rectangle 3"/>
          <p:cNvSpPr/>
          <p:nvPr/>
        </p:nvSpPr>
        <p:spPr>
          <a:xfrm>
            <a:off x="2034860" y="3798376"/>
            <a:ext cx="3842536" cy="11058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122190" y="3888572"/>
            <a:ext cx="3755206" cy="707886"/>
          </a:xfrm>
          <a:prstGeom prst="rect">
            <a:avLst/>
          </a:prstGeom>
          <a:noFill/>
        </p:spPr>
        <p:txBody>
          <a:bodyPr wrap="square" rtlCol="0">
            <a:spAutoFit/>
          </a:bodyPr>
          <a:lstStyle/>
          <a:p>
            <a:r>
              <a:rPr lang="en-US" sz="2000" dirty="0">
                <a:solidFill>
                  <a:schemeClr val="tx1">
                    <a:lumMod val="65000"/>
                    <a:lumOff val="35000"/>
                  </a:schemeClr>
                </a:solidFill>
                <a:latin typeface="+mj-lt"/>
                <a:ea typeface="MS PGothic" panose="020B0600070205080204" pitchFamily="34" charset="-128"/>
                <a:cs typeface="Arial" panose="020B0604020202020204" pitchFamily="34" charset="0"/>
              </a:rPr>
              <a:t>human ﬂexibility, creativity, and background knowledge</a:t>
            </a:r>
            <a:endParaRPr lang="en-US" sz="2000" dirty="0">
              <a:latin typeface="+mj-lt"/>
            </a:endParaRPr>
          </a:p>
        </p:txBody>
      </p:sp>
      <p:pic>
        <p:nvPicPr>
          <p:cNvPr id="8" name="Picture 2" descr="D:\RowdMap Logos\Numbered Dot Icons\dot_one.png"/>
          <p:cNvPicPr>
            <a:picLocks noChangeAspect="1" noChangeArrowheads="1"/>
          </p:cNvPicPr>
          <p:nvPr/>
        </p:nvPicPr>
        <p:blipFill>
          <a:blip r:embed="rId3" cstate="print"/>
          <a:srcRect/>
          <a:stretch>
            <a:fillRect/>
          </a:stretch>
        </p:blipFill>
        <p:spPr bwMode="auto">
          <a:xfrm>
            <a:off x="1591284" y="3418545"/>
            <a:ext cx="763007" cy="759661"/>
          </a:xfrm>
          <a:prstGeom prst="rect">
            <a:avLst/>
          </a:prstGeom>
          <a:noFill/>
        </p:spPr>
      </p:pic>
      <p:sp>
        <p:nvSpPr>
          <p:cNvPr id="9" name="Rounded Rectangle 8"/>
          <p:cNvSpPr/>
          <p:nvPr/>
        </p:nvSpPr>
        <p:spPr>
          <a:xfrm>
            <a:off x="6740425" y="3798376"/>
            <a:ext cx="3683285" cy="11233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812344" y="3888572"/>
            <a:ext cx="3521468" cy="707886"/>
          </a:xfrm>
          <a:prstGeom prst="rect">
            <a:avLst/>
          </a:prstGeom>
          <a:noFill/>
        </p:spPr>
        <p:txBody>
          <a:bodyPr wrap="square" rtlCol="0">
            <a:spAutoFit/>
          </a:bodyPr>
          <a:lstStyle/>
          <a:p>
            <a:r>
              <a:rPr lang="en-US" sz="2000" dirty="0">
                <a:solidFill>
                  <a:schemeClr val="tx1">
                    <a:lumMod val="65000"/>
                    <a:lumOff val="35000"/>
                  </a:schemeClr>
                </a:solidFill>
                <a:latin typeface="+mj-lt"/>
                <a:ea typeface="MS PGothic" panose="020B0600070205080204" pitchFamily="34" charset="-128"/>
                <a:cs typeface="Arial" panose="020B0604020202020204" pitchFamily="34" charset="0"/>
              </a:rPr>
              <a:t>IT capacities for data storage, processing, and visualization</a:t>
            </a:r>
            <a:endParaRPr lang="en-US" sz="2000" dirty="0">
              <a:latin typeface="+mj-lt"/>
            </a:endParaRPr>
          </a:p>
        </p:txBody>
      </p:sp>
      <p:pic>
        <p:nvPicPr>
          <p:cNvPr id="11" name="Picture 3" descr="D:\RowdMap Logos\Numbered Dot Icons\dot_two.png"/>
          <p:cNvPicPr>
            <a:picLocks noChangeAspect="1" noChangeArrowheads="1"/>
          </p:cNvPicPr>
          <p:nvPr/>
        </p:nvPicPr>
        <p:blipFill>
          <a:blip r:embed="rId4" cstate="print"/>
          <a:srcRect/>
          <a:stretch>
            <a:fillRect/>
          </a:stretch>
        </p:blipFill>
        <p:spPr bwMode="auto">
          <a:xfrm>
            <a:off x="6262878" y="3414969"/>
            <a:ext cx="763007" cy="759661"/>
          </a:xfrm>
          <a:prstGeom prst="rect">
            <a:avLst/>
          </a:prstGeom>
          <a:noFill/>
        </p:spPr>
      </p:pic>
      <p:sp>
        <p:nvSpPr>
          <p:cNvPr id="14" name="TextBox 13"/>
          <p:cNvSpPr txBox="1"/>
          <p:nvPr/>
        </p:nvSpPr>
        <p:spPr>
          <a:xfrm>
            <a:off x="6010528" y="3732547"/>
            <a:ext cx="633852" cy="1200329"/>
          </a:xfrm>
          <a:prstGeom prst="rect">
            <a:avLst/>
          </a:prstGeom>
          <a:noFill/>
        </p:spPr>
        <p:txBody>
          <a:bodyPr wrap="square" rtlCol="0">
            <a:spAutoFit/>
          </a:bodyPr>
          <a:lstStyle/>
          <a:p>
            <a:r>
              <a:rPr lang="en-US" sz="7200" dirty="0">
                <a:solidFill>
                  <a:srgbClr val="A50021"/>
                </a:solidFill>
              </a:rPr>
              <a:t>+</a:t>
            </a:r>
          </a:p>
        </p:txBody>
      </p:sp>
      <p:sp>
        <p:nvSpPr>
          <p:cNvPr id="15" name="Rounded Rectangle 14"/>
          <p:cNvSpPr/>
          <p:nvPr/>
        </p:nvSpPr>
        <p:spPr>
          <a:xfrm>
            <a:off x="3620214" y="5344636"/>
            <a:ext cx="5414481" cy="10271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753778" y="5417707"/>
            <a:ext cx="5085708" cy="707886"/>
          </a:xfrm>
          <a:prstGeom prst="rect">
            <a:avLst/>
          </a:prstGeom>
          <a:noFill/>
        </p:spPr>
        <p:txBody>
          <a:bodyPr wrap="square" rtlCol="0">
            <a:spAutoFit/>
          </a:bodyPr>
          <a:lstStyle/>
          <a:p>
            <a:r>
              <a:rPr lang="en-US" sz="2000" dirty="0">
                <a:solidFill>
                  <a:schemeClr val="tx1">
                    <a:lumMod val="65000"/>
                    <a:lumOff val="35000"/>
                  </a:schemeClr>
                </a:solidFill>
                <a:latin typeface="+mj-lt"/>
                <a:ea typeface="MS PGothic" panose="020B0600070205080204" pitchFamily="34" charset="-128"/>
                <a:cs typeface="Arial" panose="020B0604020202020204" pitchFamily="34" charset="0"/>
              </a:rPr>
              <a:t>to gain insight and make well-informed decisions  in complex problems</a:t>
            </a:r>
            <a:endParaRPr lang="en-US" sz="2000" dirty="0">
              <a:latin typeface="+mj-lt"/>
            </a:endParaRPr>
          </a:p>
        </p:txBody>
      </p:sp>
      <p:pic>
        <p:nvPicPr>
          <p:cNvPr id="17" name="Picture 4" descr="D:\RowdMap Logos\Numbered Dot Icons\dot_three.png"/>
          <p:cNvPicPr>
            <a:picLocks noChangeAspect="1" noChangeArrowheads="1"/>
          </p:cNvPicPr>
          <p:nvPr/>
        </p:nvPicPr>
        <p:blipFill>
          <a:blip r:embed="rId5" cstate="print"/>
          <a:srcRect/>
          <a:stretch>
            <a:fillRect/>
          </a:stretch>
        </p:blipFill>
        <p:spPr bwMode="auto">
          <a:xfrm>
            <a:off x="3179271" y="4921685"/>
            <a:ext cx="763007" cy="759661"/>
          </a:xfrm>
          <a:prstGeom prst="rect">
            <a:avLst/>
          </a:prstGeom>
          <a:noFill/>
        </p:spPr>
      </p:pic>
      <p:sp>
        <p:nvSpPr>
          <p:cNvPr id="19" name="TextBox 18"/>
          <p:cNvSpPr txBox="1"/>
          <p:nvPr/>
        </p:nvSpPr>
        <p:spPr>
          <a:xfrm>
            <a:off x="2432404" y="5275003"/>
            <a:ext cx="633852" cy="1200329"/>
          </a:xfrm>
          <a:prstGeom prst="rect">
            <a:avLst/>
          </a:prstGeom>
          <a:noFill/>
        </p:spPr>
        <p:txBody>
          <a:bodyPr wrap="square" rtlCol="0">
            <a:spAutoFit/>
          </a:bodyPr>
          <a:lstStyle/>
          <a:p>
            <a:r>
              <a:rPr lang="en-US" sz="7200" dirty="0">
                <a:solidFill>
                  <a:srgbClr val="A50021"/>
                </a:solidFill>
              </a:rPr>
              <a:t>=</a:t>
            </a:r>
          </a:p>
        </p:txBody>
      </p:sp>
      <p:sp>
        <p:nvSpPr>
          <p:cNvPr id="18" name="Rectangle 17">
            <a:extLst>
              <a:ext uri="{FF2B5EF4-FFF2-40B4-BE49-F238E27FC236}">
                <a16:creationId xmlns:a16="http://schemas.microsoft.com/office/drawing/2014/main" id="{E1E77BBD-0789-F248-91A2-4C9D02C1A394}"/>
              </a:ext>
            </a:extLst>
          </p:cNvPr>
          <p:cNvSpPr/>
          <p:nvPr/>
        </p:nvSpPr>
        <p:spPr>
          <a:xfrm>
            <a:off x="3179271" y="6444884"/>
            <a:ext cx="4211217" cy="369332"/>
          </a:xfrm>
          <a:prstGeom prst="rect">
            <a:avLst/>
          </a:prstGeom>
        </p:spPr>
        <p:txBody>
          <a:bodyPr wrap="none">
            <a:spAutoFit/>
          </a:bodyPr>
          <a:lstStyle/>
          <a:p>
            <a:r>
              <a:rPr lang="en-US" dirty="0">
                <a:solidFill>
                  <a:schemeClr val="tx1">
                    <a:lumMod val="50000"/>
                    <a:lumOff val="50000"/>
                  </a:schemeClr>
                </a:solidFill>
                <a:latin typeface="Trebuchet MS" pitchFamily="34" charset="0"/>
                <a:cs typeface="Arial" pitchFamily="34" charset="0"/>
              </a:rPr>
              <a:t>Ref: Ramon Martinez, “</a:t>
            </a:r>
            <a:r>
              <a:rPr lang="en-US" b="1" dirty="0">
                <a:cs typeface="Arial" pitchFamily="34" charset="0"/>
              </a:rPr>
              <a:t>Visual Analytics”</a:t>
            </a:r>
          </a:p>
        </p:txBody>
      </p:sp>
    </p:spTree>
    <p:extLst>
      <p:ext uri="{BB962C8B-B14F-4D97-AF65-F5344CB8AC3E}">
        <p14:creationId xmlns:p14="http://schemas.microsoft.com/office/powerpoint/2010/main" val="154451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A50021"/>
                </a:solidFill>
                <a:latin typeface="+mn-lt"/>
              </a:rPr>
              <a:t>The Cycle of Visual Analytic</a:t>
            </a:r>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1708367" y="1308101"/>
            <a:ext cx="5816354" cy="4621213"/>
          </a:xfrm>
          <a:prstGeom prst="rect">
            <a:avLst/>
          </a:prstGeom>
        </p:spPr>
      </p:pic>
      <p:sp>
        <p:nvSpPr>
          <p:cNvPr id="5" name="Slide Number Placeholder 4"/>
          <p:cNvSpPr>
            <a:spLocks noGrp="1"/>
          </p:cNvSpPr>
          <p:nvPr>
            <p:ph type="sldNum" sz="quarter" idx="12"/>
          </p:nvPr>
        </p:nvSpPr>
        <p:spPr>
          <a:xfrm>
            <a:off x="1981200" y="6475429"/>
            <a:ext cx="410308" cy="365125"/>
          </a:xfrm>
          <a:prstGeom prst="rect">
            <a:avLst/>
          </a:prstGeom>
        </p:spPr>
        <p:txBody>
          <a:bodyPr/>
          <a:lstStyle/>
          <a:p>
            <a:fld id="{7698B45C-09C7-497B-9261-07F290CB2D4C}" type="slidenum">
              <a:rPr lang="en-US" smtClean="0"/>
              <a:pPr/>
              <a:t>13</a:t>
            </a:fld>
            <a:endParaRPr lang="en-US" dirty="0"/>
          </a:p>
        </p:txBody>
      </p:sp>
      <p:sp>
        <p:nvSpPr>
          <p:cNvPr id="7" name="TextBox 6"/>
          <p:cNvSpPr txBox="1"/>
          <p:nvPr/>
        </p:nvSpPr>
        <p:spPr>
          <a:xfrm>
            <a:off x="7524721" y="1308101"/>
            <a:ext cx="4234888" cy="4708981"/>
          </a:xfrm>
          <a:prstGeom prst="rect">
            <a:avLst/>
          </a:prstGeom>
          <a:noFill/>
        </p:spPr>
        <p:txBody>
          <a:bodyPr wrap="square" rtlCol="0">
            <a:spAutoFit/>
          </a:bodyPr>
          <a:lstStyle/>
          <a:p>
            <a:r>
              <a:rPr lang="en-US" sz="2000" dirty="0">
                <a:solidFill>
                  <a:schemeClr val="tx1">
                    <a:lumMod val="65000"/>
                    <a:lumOff val="35000"/>
                  </a:schemeClr>
                </a:solidFill>
                <a:latin typeface="+mj-lt"/>
              </a:rPr>
              <a:t>When people are </a:t>
            </a:r>
            <a:r>
              <a:rPr lang="en-US" sz="2000" dirty="0">
                <a:solidFill>
                  <a:srgbClr val="CC0000"/>
                </a:solidFill>
                <a:latin typeface="+mj-lt"/>
              </a:rPr>
              <a:t>exploring and analyzing data</a:t>
            </a:r>
            <a:r>
              <a:rPr lang="en-US" sz="2000" dirty="0">
                <a:solidFill>
                  <a:schemeClr val="tx1">
                    <a:lumMod val="65000"/>
                    <a:lumOff val="35000"/>
                  </a:schemeClr>
                </a:solidFill>
                <a:latin typeface="+mj-lt"/>
              </a:rPr>
              <a:t>, they enter into an </a:t>
            </a:r>
            <a:r>
              <a:rPr lang="en-US" sz="2000" dirty="0">
                <a:solidFill>
                  <a:srgbClr val="CC0000"/>
                </a:solidFill>
                <a:latin typeface="+mj-lt"/>
              </a:rPr>
              <a:t>iterative and non-linear cycle </a:t>
            </a:r>
            <a:r>
              <a:rPr lang="en-US" sz="2000" dirty="0">
                <a:solidFill>
                  <a:schemeClr val="tx1">
                    <a:lumMod val="65000"/>
                    <a:lumOff val="35000"/>
                  </a:schemeClr>
                </a:solidFill>
                <a:latin typeface="+mj-lt"/>
              </a:rPr>
              <a:t>of </a:t>
            </a:r>
          </a:p>
          <a:p>
            <a:endParaRPr lang="en-US" sz="2000" dirty="0">
              <a:solidFill>
                <a:schemeClr val="tx1">
                  <a:lumMod val="65000"/>
                  <a:lumOff val="35000"/>
                </a:schemeClr>
              </a:solidFill>
              <a:latin typeface="+mj-lt"/>
            </a:endParaRPr>
          </a:p>
          <a:p>
            <a:pPr marL="342900" indent="-342900">
              <a:buFont typeface="+mj-lt"/>
              <a:buAutoNum type="arabicPeriod"/>
            </a:pPr>
            <a:r>
              <a:rPr lang="en-US" sz="2000" dirty="0">
                <a:solidFill>
                  <a:schemeClr val="tx1">
                    <a:lumMod val="65000"/>
                    <a:lumOff val="35000"/>
                  </a:schemeClr>
                </a:solidFill>
                <a:latin typeface="+mj-lt"/>
              </a:rPr>
              <a:t>data acquisition, </a:t>
            </a:r>
          </a:p>
          <a:p>
            <a:pPr marL="342900" indent="-342900">
              <a:buFont typeface="+mj-lt"/>
              <a:buAutoNum type="arabicPeriod"/>
            </a:pPr>
            <a:r>
              <a:rPr lang="en-US" sz="2000" dirty="0">
                <a:solidFill>
                  <a:schemeClr val="tx1">
                    <a:lumMod val="65000"/>
                    <a:lumOff val="35000"/>
                  </a:schemeClr>
                </a:solidFill>
                <a:latin typeface="+mj-lt"/>
              </a:rPr>
              <a:t>selection of visual structures </a:t>
            </a:r>
          </a:p>
          <a:p>
            <a:pPr marL="342900" indent="-342900">
              <a:buFont typeface="+mj-lt"/>
              <a:buAutoNum type="arabicPeriod"/>
            </a:pPr>
            <a:r>
              <a:rPr lang="en-US" sz="2000" dirty="0">
                <a:solidFill>
                  <a:schemeClr val="tx1">
                    <a:lumMod val="65000"/>
                    <a:lumOff val="35000"/>
                  </a:schemeClr>
                </a:solidFill>
                <a:latin typeface="+mj-lt"/>
              </a:rPr>
              <a:t>instantiate data views (graphs, visual forms)</a:t>
            </a:r>
          </a:p>
          <a:p>
            <a:pPr marL="342900" indent="-342900">
              <a:buFont typeface="+mj-lt"/>
              <a:buAutoNum type="arabicPeriod"/>
            </a:pPr>
            <a:r>
              <a:rPr lang="en-US" sz="2000" dirty="0">
                <a:solidFill>
                  <a:schemeClr val="tx1">
                    <a:lumMod val="65000"/>
                    <a:lumOff val="35000"/>
                  </a:schemeClr>
                </a:solidFill>
                <a:latin typeface="+mj-lt"/>
              </a:rPr>
              <a:t>analysis and synthesis, hypothesis building </a:t>
            </a:r>
          </a:p>
          <a:p>
            <a:pPr marL="342900" indent="-342900">
              <a:buFont typeface="+mj-lt"/>
              <a:buAutoNum type="arabicPeriod"/>
            </a:pPr>
            <a:r>
              <a:rPr lang="en-US" sz="2000" dirty="0">
                <a:solidFill>
                  <a:schemeClr val="tx1">
                    <a:lumMod val="65000"/>
                    <a:lumOff val="35000"/>
                  </a:schemeClr>
                </a:solidFill>
                <a:latin typeface="+mj-lt"/>
              </a:rPr>
              <a:t>sharing and re-examination</a:t>
            </a:r>
          </a:p>
          <a:p>
            <a:endParaRPr lang="en-US" sz="2000" dirty="0">
              <a:solidFill>
                <a:schemeClr val="tx1">
                  <a:lumMod val="65000"/>
                  <a:lumOff val="35000"/>
                </a:schemeClr>
              </a:solidFill>
              <a:latin typeface="+mj-lt"/>
            </a:endParaRPr>
          </a:p>
          <a:p>
            <a:r>
              <a:rPr lang="en-US" sz="2000" dirty="0">
                <a:solidFill>
                  <a:schemeClr val="tx1">
                    <a:lumMod val="65000"/>
                    <a:lumOff val="35000"/>
                  </a:schemeClr>
                </a:solidFill>
                <a:latin typeface="+mj-lt"/>
              </a:rPr>
              <a:t>where at any point they may need to skip steps, back-up, seek additional data, or even start over.</a:t>
            </a:r>
          </a:p>
        </p:txBody>
      </p:sp>
      <p:sp>
        <p:nvSpPr>
          <p:cNvPr id="8" name="TextBox 7"/>
          <p:cNvSpPr txBox="1"/>
          <p:nvPr/>
        </p:nvSpPr>
        <p:spPr>
          <a:xfrm>
            <a:off x="2391508" y="5946993"/>
            <a:ext cx="4437828" cy="646331"/>
          </a:xfrm>
          <a:prstGeom prst="rect">
            <a:avLst/>
          </a:prstGeom>
          <a:noFill/>
        </p:spPr>
        <p:txBody>
          <a:bodyPr wrap="square" rtlCol="0">
            <a:spAutoFit/>
          </a:bodyPr>
          <a:lstStyle/>
          <a:p>
            <a:r>
              <a:rPr lang="en-US" sz="900" dirty="0">
                <a:solidFill>
                  <a:schemeClr val="tx1">
                    <a:lumMod val="50000"/>
                    <a:lumOff val="50000"/>
                  </a:schemeClr>
                </a:solidFill>
                <a:latin typeface="+mj-lt"/>
              </a:rPr>
              <a:t>Diagram adapted from the cycle of visual analytic diagram. </a:t>
            </a:r>
            <a:br>
              <a:rPr lang="en-US" sz="900" dirty="0">
                <a:solidFill>
                  <a:schemeClr val="tx1">
                    <a:lumMod val="50000"/>
                    <a:lumOff val="50000"/>
                  </a:schemeClr>
                </a:solidFill>
                <a:latin typeface="+mj-lt"/>
              </a:rPr>
            </a:br>
            <a:r>
              <a:rPr lang="en-US" sz="900" dirty="0">
                <a:solidFill>
                  <a:schemeClr val="tx1">
                    <a:lumMod val="50000"/>
                    <a:lumOff val="50000"/>
                  </a:schemeClr>
                </a:solidFill>
                <a:latin typeface="+mj-lt"/>
              </a:rPr>
              <a:t>Pat </a:t>
            </a:r>
            <a:r>
              <a:rPr lang="en-US" sz="900" dirty="0" err="1">
                <a:solidFill>
                  <a:schemeClr val="tx1">
                    <a:lumMod val="50000"/>
                    <a:lumOff val="50000"/>
                  </a:schemeClr>
                </a:solidFill>
                <a:latin typeface="+mj-lt"/>
              </a:rPr>
              <a:t>Hanrahan</a:t>
            </a:r>
            <a:r>
              <a:rPr lang="en-US" sz="900" dirty="0">
                <a:solidFill>
                  <a:schemeClr val="tx1">
                    <a:lumMod val="50000"/>
                    <a:lumOff val="50000"/>
                  </a:schemeClr>
                </a:solidFill>
                <a:latin typeface="+mj-lt"/>
              </a:rPr>
              <a:t>, Chris </a:t>
            </a:r>
            <a:r>
              <a:rPr lang="en-US" sz="900" dirty="0" err="1">
                <a:solidFill>
                  <a:schemeClr val="tx1">
                    <a:lumMod val="50000"/>
                    <a:lumOff val="50000"/>
                  </a:schemeClr>
                </a:solidFill>
                <a:latin typeface="+mj-lt"/>
              </a:rPr>
              <a:t>Stolte</a:t>
            </a:r>
            <a:r>
              <a:rPr lang="en-US" sz="900" dirty="0">
                <a:solidFill>
                  <a:schemeClr val="tx1">
                    <a:lumMod val="50000"/>
                    <a:lumOff val="50000"/>
                  </a:schemeClr>
                </a:solidFill>
                <a:latin typeface="+mj-lt"/>
              </a:rPr>
              <a:t> and Jock </a:t>
            </a:r>
            <a:r>
              <a:rPr lang="en-US" sz="900" dirty="0" err="1">
                <a:solidFill>
                  <a:schemeClr val="tx1">
                    <a:lumMod val="50000"/>
                    <a:lumOff val="50000"/>
                  </a:schemeClr>
                </a:solidFill>
                <a:latin typeface="+mj-lt"/>
              </a:rPr>
              <a:t>MacKinlay</a:t>
            </a:r>
            <a:r>
              <a:rPr lang="en-US" sz="900" dirty="0">
                <a:solidFill>
                  <a:schemeClr val="tx1">
                    <a:lumMod val="50000"/>
                    <a:lumOff val="50000"/>
                  </a:schemeClr>
                </a:solidFill>
                <a:latin typeface="+mj-lt"/>
              </a:rPr>
              <a:t>. Visual Analysis for Everyone. Whitepaper. Tableau Software, Inc., 2007 </a:t>
            </a:r>
            <a:r>
              <a:rPr lang="en-US" sz="900" dirty="0">
                <a:latin typeface="+mj-lt"/>
                <a:hlinkClick r:id="rId4"/>
              </a:rPr>
              <a:t>http://www.tableau.com/sites/default/files/whitepapers/visual-analysis-for-everyone.pdf</a:t>
            </a:r>
            <a:r>
              <a:rPr lang="en-US" sz="900" dirty="0">
                <a:latin typeface="+mj-lt"/>
              </a:rPr>
              <a:t> </a:t>
            </a:r>
          </a:p>
        </p:txBody>
      </p:sp>
      <p:sp>
        <p:nvSpPr>
          <p:cNvPr id="9" name="Rectangle 8">
            <a:extLst>
              <a:ext uri="{FF2B5EF4-FFF2-40B4-BE49-F238E27FC236}">
                <a16:creationId xmlns:a16="http://schemas.microsoft.com/office/drawing/2014/main" id="{C0DF60B9-C6E6-104A-9DB0-4BC45D0D5C29}"/>
              </a:ext>
            </a:extLst>
          </p:cNvPr>
          <p:cNvSpPr/>
          <p:nvPr/>
        </p:nvSpPr>
        <p:spPr>
          <a:xfrm>
            <a:off x="7239644" y="6471222"/>
            <a:ext cx="4211217" cy="369332"/>
          </a:xfrm>
          <a:prstGeom prst="rect">
            <a:avLst/>
          </a:prstGeom>
        </p:spPr>
        <p:txBody>
          <a:bodyPr wrap="none">
            <a:spAutoFit/>
          </a:bodyPr>
          <a:lstStyle/>
          <a:p>
            <a:r>
              <a:rPr lang="en-US" dirty="0">
                <a:solidFill>
                  <a:schemeClr val="tx1">
                    <a:lumMod val="50000"/>
                    <a:lumOff val="50000"/>
                  </a:schemeClr>
                </a:solidFill>
                <a:latin typeface="Trebuchet MS" pitchFamily="34" charset="0"/>
                <a:cs typeface="Arial" pitchFamily="34" charset="0"/>
              </a:rPr>
              <a:t>Ref: Ramon Martinez, “</a:t>
            </a:r>
            <a:r>
              <a:rPr lang="en-US" b="1" dirty="0">
                <a:cs typeface="Arial" pitchFamily="34" charset="0"/>
              </a:rPr>
              <a:t>Visual Analytics”</a:t>
            </a:r>
          </a:p>
        </p:txBody>
      </p:sp>
    </p:spTree>
    <p:extLst>
      <p:ext uri="{BB962C8B-B14F-4D97-AF65-F5344CB8AC3E}">
        <p14:creationId xmlns:p14="http://schemas.microsoft.com/office/powerpoint/2010/main" val="124497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ts val="3000"/>
              </a:lnSpc>
            </a:pPr>
            <a:r>
              <a:rPr lang="en-US" sz="3600" b="1" dirty="0">
                <a:solidFill>
                  <a:srgbClr val="A50021"/>
                </a:solidFill>
                <a:latin typeface="+mn-lt"/>
              </a:rPr>
              <a:t>Data Analysis</a:t>
            </a:r>
            <a:r>
              <a:rPr lang="en-US" sz="3600" dirty="0">
                <a:solidFill>
                  <a:srgbClr val="A50021"/>
                </a:solidFill>
                <a:latin typeface="+mn-lt"/>
              </a:rPr>
              <a:t>: </a:t>
            </a:r>
            <a:br>
              <a:rPr lang="en-US" sz="3600" dirty="0">
                <a:solidFill>
                  <a:srgbClr val="C00000"/>
                </a:solidFill>
                <a:latin typeface="+mn-lt"/>
              </a:rPr>
            </a:br>
            <a:r>
              <a:rPr lang="en-US" sz="3600" dirty="0">
                <a:solidFill>
                  <a:schemeClr val="accent1">
                    <a:lumMod val="75000"/>
                  </a:schemeClr>
                </a:solidFill>
                <a:latin typeface="+mn-lt"/>
              </a:rPr>
              <a:t>Summary Stats vs. Data Exploration</a:t>
            </a:r>
          </a:p>
        </p:txBody>
      </p:sp>
      <p:sp>
        <p:nvSpPr>
          <p:cNvPr id="5" name="TextBox 4"/>
          <p:cNvSpPr txBox="1"/>
          <p:nvPr/>
        </p:nvSpPr>
        <p:spPr>
          <a:xfrm>
            <a:off x="2362200" y="6248400"/>
            <a:ext cx="6131102" cy="523220"/>
          </a:xfrm>
          <a:prstGeom prst="rect">
            <a:avLst/>
          </a:prstGeom>
          <a:noFill/>
        </p:spPr>
        <p:txBody>
          <a:bodyPr wrap="none" rtlCol="0">
            <a:spAutoFit/>
          </a:bodyPr>
          <a:lstStyle/>
          <a:p>
            <a:r>
              <a:rPr lang="en-US" sz="1400" dirty="0"/>
              <a:t>Nathan </a:t>
            </a:r>
            <a:r>
              <a:rPr lang="en-US" sz="1400" dirty="0" err="1"/>
              <a:t>Yau</a:t>
            </a:r>
            <a:r>
              <a:rPr lang="en-US" sz="1400" dirty="0"/>
              <a:t>. Summary Statistics Tell You Little About the Big Picture. Flowing Data. </a:t>
            </a:r>
          </a:p>
          <a:p>
            <a:r>
              <a:rPr lang="en-US" sz="1400" dirty="0"/>
              <a:t>Available online: </a:t>
            </a:r>
            <a:r>
              <a:rPr lang="en-US" sz="1400" dirty="0">
                <a:hlinkClick r:id="rId3"/>
              </a:rPr>
              <a:t>http://flowingdata.com/2017/07/07/small-summary-stats/</a:t>
            </a:r>
            <a:r>
              <a:rPr lang="en-US" sz="1400" dirty="0"/>
              <a:t>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1906" y="1537850"/>
            <a:ext cx="7231690" cy="4710550"/>
          </a:xfrm>
          <a:prstGeom prst="rect">
            <a:avLst/>
          </a:prstGeom>
        </p:spPr>
      </p:pic>
    </p:spTree>
    <p:extLst>
      <p:ext uri="{BB962C8B-B14F-4D97-AF65-F5344CB8AC3E}">
        <p14:creationId xmlns:p14="http://schemas.microsoft.com/office/powerpoint/2010/main" val="17250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371600" y="388089"/>
            <a:ext cx="9601200" cy="1485900"/>
          </a:xfrm>
        </p:spPr>
        <p:txBody>
          <a:bodyPr/>
          <a:lstStyle/>
          <a:p>
            <a:r>
              <a:rPr lang="en-US" altLang="en-US" b="1" dirty="0"/>
              <a:t>What are the benefits of Data Visualization?</a:t>
            </a:r>
          </a:p>
        </p:txBody>
      </p:sp>
      <p:sp>
        <p:nvSpPr>
          <p:cNvPr id="44035" name="Rectangle 3"/>
          <p:cNvSpPr>
            <a:spLocks noGrp="1" noChangeArrowheads="1"/>
          </p:cNvSpPr>
          <p:nvPr>
            <p:ph idx="1"/>
          </p:nvPr>
        </p:nvSpPr>
        <p:spPr>
          <a:xfrm>
            <a:off x="1786269" y="1873989"/>
            <a:ext cx="9822712" cy="4625052"/>
          </a:xfrm>
        </p:spPr>
        <p:txBody>
          <a:bodyPr>
            <a:normAutofit/>
          </a:bodyPr>
          <a:lstStyle/>
          <a:p>
            <a:pPr>
              <a:lnSpc>
                <a:spcPct val="90000"/>
              </a:lnSpc>
            </a:pPr>
            <a:r>
              <a:rPr lang="en-US" altLang="en-US" sz="3200" dirty="0"/>
              <a:t>Show several different perspectives of the data. </a:t>
            </a:r>
          </a:p>
          <a:p>
            <a:pPr>
              <a:lnSpc>
                <a:spcPct val="90000"/>
              </a:lnSpc>
            </a:pPr>
            <a:r>
              <a:rPr lang="en-US" altLang="en-US" sz="3200" dirty="0"/>
              <a:t>Enable the interpretability on vast amounts of data </a:t>
            </a:r>
          </a:p>
          <a:p>
            <a:pPr>
              <a:lnSpc>
                <a:spcPct val="90000"/>
              </a:lnSpc>
            </a:pPr>
            <a:r>
              <a:rPr lang="en-US" altLang="en-US" sz="3200" dirty="0"/>
              <a:t>Identification of exceptions in the data.</a:t>
            </a:r>
          </a:p>
          <a:p>
            <a:pPr>
              <a:lnSpc>
                <a:spcPct val="90000"/>
              </a:lnSpc>
            </a:pPr>
            <a:r>
              <a:rPr lang="en-US" altLang="en-US" sz="3200" dirty="0"/>
              <a:t>Show visual patterns in the data. </a:t>
            </a:r>
          </a:p>
          <a:p>
            <a:pPr lvl="1"/>
            <a:r>
              <a:rPr lang="en-US" altLang="en-US" sz="2800" dirty="0"/>
              <a:t>Can explore trends within a database through visualization</a:t>
            </a:r>
          </a:p>
          <a:p>
            <a:pPr lvl="1"/>
            <a:r>
              <a:rPr lang="en-US" altLang="en-US" sz="2800" dirty="0"/>
              <a:t>Can navigate through data and visually orient themselves to the patterns in the data.</a:t>
            </a:r>
          </a:p>
        </p:txBody>
      </p:sp>
    </p:spTree>
    <p:extLst>
      <p:ext uri="{BB962C8B-B14F-4D97-AF65-F5344CB8AC3E}">
        <p14:creationId xmlns:p14="http://schemas.microsoft.com/office/powerpoint/2010/main" val="469426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16934" y="0"/>
            <a:ext cx="10515600" cy="1325563"/>
          </a:xfrm>
        </p:spPr>
        <p:txBody>
          <a:bodyPr/>
          <a:lstStyle/>
          <a:p>
            <a:r>
              <a:rPr lang="en-US" dirty="0">
                <a:latin typeface="+mn-lt"/>
              </a:rPr>
              <a:t>Data visualization tools</a:t>
            </a:r>
          </a:p>
        </p:txBody>
      </p:sp>
      <p:sp>
        <p:nvSpPr>
          <p:cNvPr id="6" name="Content Placeholder 5"/>
          <p:cNvSpPr>
            <a:spLocks noGrp="1"/>
          </p:cNvSpPr>
          <p:nvPr>
            <p:ph idx="1"/>
          </p:nvPr>
        </p:nvSpPr>
        <p:spPr>
          <a:xfrm>
            <a:off x="1800046" y="1250925"/>
            <a:ext cx="8867955" cy="1017931"/>
          </a:xfrm>
          <a:prstGeom prst="rect">
            <a:avLst/>
          </a:prstGeom>
        </p:spPr>
        <p:txBody>
          <a:bodyPr>
            <a:normAutofit fontScale="77500" lnSpcReduction="20000"/>
          </a:bodyPr>
          <a:lstStyle/>
          <a:p>
            <a:r>
              <a:rPr lang="en-US" b="1" dirty="0">
                <a:solidFill>
                  <a:srgbClr val="A50021"/>
                </a:solidFill>
                <a:latin typeface="+mj-lt"/>
                <a:ea typeface="MS PGothic" panose="020B0600070205080204" pitchFamily="34" charset="-128"/>
                <a:cs typeface="Arial" panose="020B0604020202020204" pitchFamily="34" charset="0"/>
              </a:rPr>
              <a:t>There is a constellation of tools for visualizing data</a:t>
            </a:r>
            <a:endParaRPr lang="en-US" dirty="0">
              <a:solidFill>
                <a:schemeClr val="tx1">
                  <a:lumMod val="65000"/>
                  <a:lumOff val="35000"/>
                </a:schemeClr>
              </a:solidFill>
              <a:latin typeface="+mj-lt"/>
              <a:ea typeface="MS PGothic" panose="020B0600070205080204" pitchFamily="34" charset="-128"/>
              <a:cs typeface="Arial" panose="020B0604020202020204" pitchFamily="34" charset="0"/>
            </a:endParaRPr>
          </a:p>
          <a:p>
            <a:pPr lvl="1"/>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DATAVISUALIZATION.CH  selected tools: </a:t>
            </a:r>
            <a:r>
              <a:rPr lang="en-US" dirty="0">
                <a:solidFill>
                  <a:schemeClr val="tx1">
                    <a:lumMod val="65000"/>
                    <a:lumOff val="35000"/>
                  </a:schemeClr>
                </a:solidFill>
                <a:latin typeface="+mj-lt"/>
                <a:ea typeface="MS PGothic" panose="020B0600070205080204" pitchFamily="34" charset="-128"/>
                <a:cs typeface="Arial" panose="020B0604020202020204" pitchFamily="34" charset="0"/>
                <a:hlinkClick r:id="rId3"/>
              </a:rPr>
              <a:t>http://selection.datavisualization.ch/</a:t>
            </a:r>
            <a:endParaRPr lang="en-US" dirty="0">
              <a:solidFill>
                <a:schemeClr val="tx1">
                  <a:lumMod val="65000"/>
                  <a:lumOff val="35000"/>
                </a:schemeClr>
              </a:solidFill>
              <a:latin typeface="+mj-lt"/>
              <a:ea typeface="MS PGothic" panose="020B0600070205080204" pitchFamily="34" charset="-128"/>
              <a:cs typeface="Arial" panose="020B0604020202020204" pitchFamily="34" charset="0"/>
            </a:endParaRPr>
          </a:p>
          <a:p>
            <a:pPr lvl="1"/>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Andy Kirk’s  visualization resources: </a:t>
            </a:r>
            <a:r>
              <a:rPr lang="en-US" dirty="0">
                <a:solidFill>
                  <a:schemeClr val="tx1">
                    <a:lumMod val="65000"/>
                    <a:lumOff val="35000"/>
                  </a:schemeClr>
                </a:solidFill>
                <a:latin typeface="+mj-lt"/>
                <a:ea typeface="MS PGothic" panose="020B0600070205080204" pitchFamily="34" charset="-128"/>
                <a:cs typeface="Arial" panose="020B0604020202020204" pitchFamily="34" charset="0"/>
                <a:hlinkClick r:id="rId4"/>
              </a:rPr>
              <a:t>http://www.visualisingdata.com/resources/</a:t>
            </a:r>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 </a:t>
            </a:r>
            <a:endParaRPr lang="en-US" dirty="0">
              <a:latin typeface="+mj-lt"/>
            </a:endParaRPr>
          </a:p>
        </p:txBody>
      </p:sp>
      <p:sp>
        <p:nvSpPr>
          <p:cNvPr id="3" name="Slide Number Placeholder 2"/>
          <p:cNvSpPr>
            <a:spLocks noGrp="1"/>
          </p:cNvSpPr>
          <p:nvPr>
            <p:ph type="sldNum" sz="quarter" idx="12"/>
          </p:nvPr>
        </p:nvSpPr>
        <p:spPr>
          <a:xfrm>
            <a:off x="1981200" y="6475429"/>
            <a:ext cx="410308" cy="365125"/>
          </a:xfrm>
          <a:prstGeom prst="rect">
            <a:avLst/>
          </a:prstGeom>
        </p:spPr>
        <p:txBody>
          <a:bodyPr/>
          <a:lstStyle/>
          <a:p>
            <a:fld id="{7698B45C-09C7-497B-9261-07F290CB2D4C}" type="slidenum">
              <a:rPr lang="en-US" smtClean="0"/>
              <a:t>16</a:t>
            </a:fld>
            <a:endParaRPr lang="en-US" dirty="0"/>
          </a:p>
        </p:txBody>
      </p:sp>
      <p:pic>
        <p:nvPicPr>
          <p:cNvPr id="1026" name="Picture 2">
            <a:hlinkClick r:id="rId3"/>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851891" y="2337867"/>
            <a:ext cx="7423755" cy="450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FEC206EB-0970-904E-8E64-CE550C4A9F47}"/>
              </a:ext>
            </a:extLst>
          </p:cNvPr>
          <p:cNvSpPr/>
          <p:nvPr/>
        </p:nvSpPr>
        <p:spPr>
          <a:xfrm>
            <a:off x="7980783" y="478115"/>
            <a:ext cx="4211217" cy="369332"/>
          </a:xfrm>
          <a:prstGeom prst="rect">
            <a:avLst/>
          </a:prstGeom>
        </p:spPr>
        <p:txBody>
          <a:bodyPr wrap="none">
            <a:spAutoFit/>
          </a:bodyPr>
          <a:lstStyle/>
          <a:p>
            <a:r>
              <a:rPr lang="en-US" dirty="0">
                <a:solidFill>
                  <a:schemeClr val="tx1">
                    <a:lumMod val="50000"/>
                    <a:lumOff val="50000"/>
                  </a:schemeClr>
                </a:solidFill>
                <a:latin typeface="Trebuchet MS" pitchFamily="34" charset="0"/>
                <a:cs typeface="Arial" pitchFamily="34" charset="0"/>
              </a:rPr>
              <a:t>Ref: Ramon Martinez, “</a:t>
            </a:r>
            <a:r>
              <a:rPr lang="en-US" b="1" dirty="0">
                <a:cs typeface="Arial" pitchFamily="34" charset="0"/>
              </a:rPr>
              <a:t>Visual Analytics”</a:t>
            </a:r>
          </a:p>
        </p:txBody>
      </p:sp>
    </p:spTree>
    <p:extLst>
      <p:ext uri="{BB962C8B-B14F-4D97-AF65-F5344CB8AC3E}">
        <p14:creationId xmlns:p14="http://schemas.microsoft.com/office/powerpoint/2010/main" val="131616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9344" y="-5627"/>
            <a:ext cx="10515600" cy="1325563"/>
          </a:xfrm>
        </p:spPr>
        <p:txBody>
          <a:bodyPr>
            <a:normAutofit/>
          </a:bodyPr>
          <a:lstStyle/>
          <a:p>
            <a:r>
              <a:rPr lang="en-US" sz="4000" dirty="0">
                <a:latin typeface="+mn-lt"/>
              </a:rPr>
              <a:t>Data visualization tools</a:t>
            </a:r>
          </a:p>
        </p:txBody>
      </p:sp>
      <p:sp>
        <p:nvSpPr>
          <p:cNvPr id="6" name="Content Placeholder 5"/>
          <p:cNvSpPr>
            <a:spLocks noGrp="1"/>
          </p:cNvSpPr>
          <p:nvPr>
            <p:ph idx="1"/>
          </p:nvPr>
        </p:nvSpPr>
        <p:spPr>
          <a:xfrm>
            <a:off x="689344" y="970108"/>
            <a:ext cx="10887739" cy="5903189"/>
          </a:xfrm>
          <a:prstGeom prst="rect">
            <a:avLst/>
          </a:prstGeom>
        </p:spPr>
        <p:txBody>
          <a:bodyPr>
            <a:noAutofit/>
          </a:bodyPr>
          <a:lstStyle/>
          <a:p>
            <a:r>
              <a:rPr lang="en-US" sz="3600" b="1" dirty="0">
                <a:solidFill>
                  <a:srgbClr val="A50021"/>
                </a:solidFill>
                <a:latin typeface="+mj-lt"/>
                <a:ea typeface="MS PGothic" panose="020B0600070205080204" pitchFamily="34" charset="-128"/>
                <a:cs typeface="Arial" panose="020B0604020202020204" pitchFamily="34" charset="0"/>
              </a:rPr>
              <a:t>Libraries</a:t>
            </a:r>
            <a:endParaRPr lang="en-US" sz="3600" dirty="0">
              <a:solidFill>
                <a:schemeClr val="tx1">
                  <a:lumMod val="65000"/>
                  <a:lumOff val="35000"/>
                </a:schemeClr>
              </a:solidFill>
              <a:latin typeface="+mj-lt"/>
              <a:ea typeface="MS PGothic" panose="020B0600070205080204" pitchFamily="34" charset="-128"/>
              <a:cs typeface="Arial" panose="020B0604020202020204" pitchFamily="34" charset="0"/>
            </a:endParaRPr>
          </a:p>
          <a:p>
            <a:pPr lvl="1"/>
            <a:r>
              <a:rPr lang="en-US" sz="1800" dirty="0">
                <a:solidFill>
                  <a:schemeClr val="tx1">
                    <a:lumMod val="65000"/>
                    <a:lumOff val="35000"/>
                  </a:schemeClr>
                </a:solidFill>
                <a:latin typeface="+mj-lt"/>
                <a:ea typeface="MS PGothic" panose="020B0600070205080204" pitchFamily="34" charset="-128"/>
                <a:cs typeface="Arial" panose="020B0604020202020204" pitchFamily="34" charset="0"/>
              </a:rPr>
              <a:t>Libraries for adding charts and visualization capabilities to applications</a:t>
            </a:r>
          </a:p>
          <a:p>
            <a:pPr lvl="1"/>
            <a:r>
              <a:rPr lang="en-US" sz="1800" dirty="0">
                <a:solidFill>
                  <a:schemeClr val="tx1">
                    <a:lumMod val="65000"/>
                    <a:lumOff val="35000"/>
                  </a:schemeClr>
                </a:solidFill>
                <a:latin typeface="+mj-lt"/>
                <a:ea typeface="MS PGothic" panose="020B0600070205080204" pitchFamily="34" charset="-128"/>
                <a:cs typeface="Arial" panose="020B0604020202020204" pitchFamily="34" charset="0"/>
              </a:rPr>
              <a:t>Required programming or coding. Suitable for software developers</a:t>
            </a:r>
          </a:p>
          <a:p>
            <a:pPr lvl="1"/>
            <a:r>
              <a:rPr lang="en-US" sz="1800" dirty="0">
                <a:solidFill>
                  <a:schemeClr val="tx1">
                    <a:lumMod val="65000"/>
                    <a:lumOff val="35000"/>
                  </a:schemeClr>
                </a:solidFill>
                <a:latin typeface="+mj-lt"/>
                <a:ea typeface="MS PGothic" panose="020B0600070205080204" pitchFamily="34" charset="-128"/>
                <a:cs typeface="Arial" panose="020B0604020202020204" pitchFamily="34" charset="0"/>
              </a:rPr>
              <a:t>Use Programming Language directives to connect to data sources</a:t>
            </a:r>
          </a:p>
          <a:p>
            <a:r>
              <a:rPr lang="en-US" sz="3600" b="1" dirty="0">
                <a:solidFill>
                  <a:srgbClr val="A50021"/>
                </a:solidFill>
                <a:latin typeface="+mj-lt"/>
                <a:ea typeface="MS PGothic" panose="020B0600070205080204" pitchFamily="34" charset="-128"/>
                <a:cs typeface="Arial" panose="020B0604020202020204" pitchFamily="34" charset="0"/>
              </a:rPr>
              <a:t>Web-based tools</a:t>
            </a:r>
          </a:p>
          <a:p>
            <a:pPr lvl="1"/>
            <a:r>
              <a:rPr lang="en-US" sz="1800" dirty="0">
                <a:solidFill>
                  <a:schemeClr val="tx1">
                    <a:lumMod val="65000"/>
                    <a:lumOff val="35000"/>
                  </a:schemeClr>
                </a:solidFill>
                <a:latin typeface="+mj-lt"/>
                <a:ea typeface="MS PGothic" panose="020B0600070205080204" pitchFamily="34" charset="-128"/>
                <a:cs typeface="Arial" panose="020B0604020202020204" pitchFamily="34" charset="0"/>
              </a:rPr>
              <a:t>Visualization tools on the web</a:t>
            </a:r>
          </a:p>
          <a:p>
            <a:pPr lvl="1"/>
            <a:r>
              <a:rPr lang="en-US" sz="1800" dirty="0">
                <a:solidFill>
                  <a:schemeClr val="tx1">
                    <a:lumMod val="65000"/>
                    <a:lumOff val="35000"/>
                  </a:schemeClr>
                </a:solidFill>
                <a:latin typeface="+mj-lt"/>
                <a:ea typeface="MS PGothic" panose="020B0600070205080204" pitchFamily="34" charset="-128"/>
                <a:cs typeface="Arial" panose="020B0604020202020204" pitchFamily="34" charset="0"/>
              </a:rPr>
              <a:t>Easy to use, no programing required</a:t>
            </a:r>
          </a:p>
          <a:p>
            <a:pPr lvl="1"/>
            <a:r>
              <a:rPr lang="en-US" sz="1800" dirty="0">
                <a:solidFill>
                  <a:schemeClr val="tx1">
                    <a:lumMod val="65000"/>
                    <a:lumOff val="35000"/>
                  </a:schemeClr>
                </a:solidFill>
                <a:latin typeface="+mj-lt"/>
                <a:ea typeface="MS PGothic" panose="020B0600070205080204" pitchFamily="34" charset="-128"/>
                <a:cs typeface="Arial" panose="020B0604020202020204" pitchFamily="34" charset="0"/>
              </a:rPr>
              <a:t>Datasets should be upload. Suitable for small-medium datasets </a:t>
            </a:r>
          </a:p>
          <a:p>
            <a:r>
              <a:rPr lang="en-US" sz="3600" b="1" dirty="0">
                <a:solidFill>
                  <a:srgbClr val="A50021"/>
                </a:solidFill>
                <a:latin typeface="+mj-lt"/>
                <a:ea typeface="MS PGothic" panose="020B0600070205080204" pitchFamily="34" charset="-128"/>
                <a:cs typeface="Arial" panose="020B0604020202020204" pitchFamily="34" charset="0"/>
              </a:rPr>
              <a:t>Data Analytics and Visualization Platform</a:t>
            </a:r>
          </a:p>
          <a:p>
            <a:pPr lvl="1"/>
            <a:r>
              <a:rPr lang="en-US" sz="1800" dirty="0">
                <a:solidFill>
                  <a:schemeClr val="tx1">
                    <a:lumMod val="65000"/>
                    <a:lumOff val="35000"/>
                  </a:schemeClr>
                </a:solidFill>
                <a:latin typeface="+mj-lt"/>
                <a:ea typeface="MS PGothic" panose="020B0600070205080204" pitchFamily="34" charset="-128"/>
                <a:cs typeface="Arial" panose="020B0604020202020204" pitchFamily="34" charset="0"/>
              </a:rPr>
              <a:t>is an enterprise-class (complete) solution that provides the tools and methods for: </a:t>
            </a:r>
          </a:p>
          <a:p>
            <a:pPr marL="1257300" lvl="2" indent="-342900">
              <a:buFont typeface="+mj-lt"/>
              <a:buAutoNum type="arabicPeriod"/>
            </a:pPr>
            <a:r>
              <a:rPr lang="en-US" sz="1800" dirty="0">
                <a:solidFill>
                  <a:schemeClr val="tx1">
                    <a:lumMod val="65000"/>
                    <a:lumOff val="35000"/>
                  </a:schemeClr>
                </a:solidFill>
                <a:latin typeface="+mj-lt"/>
                <a:ea typeface="MS PGothic" panose="020B0600070205080204" pitchFamily="34" charset="-128"/>
                <a:cs typeface="Arial" panose="020B0604020202020204" pitchFamily="34" charset="0"/>
              </a:rPr>
              <a:t>connect to most of the DBMS standards (SQL, Web services, local files, etc.)</a:t>
            </a:r>
          </a:p>
          <a:p>
            <a:pPr marL="1257300" lvl="2" indent="-342900">
              <a:buFont typeface="+mj-lt"/>
              <a:buAutoNum type="arabicPeriod"/>
            </a:pPr>
            <a:r>
              <a:rPr lang="en-US" sz="1800" dirty="0">
                <a:solidFill>
                  <a:schemeClr val="tx1">
                    <a:lumMod val="65000"/>
                    <a:lumOff val="35000"/>
                  </a:schemeClr>
                </a:solidFill>
                <a:latin typeface="+mj-lt"/>
                <a:ea typeface="MS PGothic" panose="020B0600070205080204" pitchFamily="34" charset="-128"/>
                <a:cs typeface="Arial" panose="020B0604020202020204" pitchFamily="34" charset="0"/>
              </a:rPr>
              <a:t>to data exploration and visual analytics, </a:t>
            </a:r>
          </a:p>
          <a:p>
            <a:pPr marL="1257300" lvl="2" indent="-342900">
              <a:buFont typeface="+mj-lt"/>
              <a:buAutoNum type="arabicPeriod"/>
            </a:pPr>
            <a:r>
              <a:rPr lang="en-US" sz="1800" dirty="0">
                <a:solidFill>
                  <a:schemeClr val="tx1">
                    <a:lumMod val="65000"/>
                    <a:lumOff val="35000"/>
                  </a:schemeClr>
                </a:solidFill>
                <a:latin typeface="+mj-lt"/>
                <a:ea typeface="MS PGothic" panose="020B0600070205080204" pitchFamily="34" charset="-128"/>
                <a:cs typeface="Arial" panose="020B0604020202020204" pitchFamily="34" charset="0"/>
              </a:rPr>
              <a:t>creation and design of data visualizations and dashboards, and</a:t>
            </a:r>
          </a:p>
          <a:p>
            <a:pPr marL="1257300" lvl="2" indent="-342900">
              <a:buFont typeface="+mj-lt"/>
              <a:buAutoNum type="arabicPeriod"/>
            </a:pPr>
            <a:r>
              <a:rPr lang="en-US" sz="1800" dirty="0">
                <a:solidFill>
                  <a:schemeClr val="tx1">
                    <a:lumMod val="65000"/>
                    <a:lumOff val="35000"/>
                  </a:schemeClr>
                </a:solidFill>
                <a:latin typeface="+mj-lt"/>
                <a:ea typeface="MS PGothic" panose="020B0600070205080204" pitchFamily="34" charset="-128"/>
                <a:cs typeface="Arial" panose="020B0604020202020204" pitchFamily="34" charset="0"/>
              </a:rPr>
              <a:t>capability for team collaboration and content sharing, and dissemination </a:t>
            </a:r>
          </a:p>
          <a:p>
            <a:pPr marL="857250" lvl="1" indent="-342900"/>
            <a:r>
              <a:rPr lang="en-US" sz="1800" dirty="0">
                <a:solidFill>
                  <a:schemeClr val="tx1">
                    <a:lumMod val="65000"/>
                    <a:lumOff val="35000"/>
                  </a:schemeClr>
                </a:solidFill>
                <a:latin typeface="+mj-lt"/>
                <a:ea typeface="MS PGothic" panose="020B0600070205080204" pitchFamily="34" charset="-128"/>
                <a:cs typeface="Arial" panose="020B0604020202020204" pitchFamily="34" charset="0"/>
              </a:rPr>
              <a:t>None or minimum  programming required</a:t>
            </a:r>
          </a:p>
          <a:p>
            <a:pPr marL="857250" lvl="1" indent="-342900"/>
            <a:r>
              <a:rPr lang="en-US" sz="1800" dirty="0">
                <a:solidFill>
                  <a:schemeClr val="tx1">
                    <a:lumMod val="65000"/>
                    <a:lumOff val="35000"/>
                  </a:schemeClr>
                </a:solidFill>
                <a:latin typeface="+mj-lt"/>
                <a:ea typeface="MS PGothic" panose="020B0600070205080204" pitchFamily="34" charset="-128"/>
                <a:cs typeface="Arial" panose="020B0604020202020204" pitchFamily="34" charset="0"/>
              </a:rPr>
              <a:t>Self-service approach, empower business users.</a:t>
            </a:r>
            <a:endParaRPr lang="en-US" sz="3200" dirty="0">
              <a:latin typeface="+mj-lt"/>
            </a:endParaRPr>
          </a:p>
        </p:txBody>
      </p:sp>
      <p:sp>
        <p:nvSpPr>
          <p:cNvPr id="3" name="Slide Number Placeholder 2"/>
          <p:cNvSpPr>
            <a:spLocks noGrp="1"/>
          </p:cNvSpPr>
          <p:nvPr>
            <p:ph type="sldNum" sz="quarter" idx="12"/>
          </p:nvPr>
        </p:nvSpPr>
        <p:spPr>
          <a:xfrm>
            <a:off x="1981200" y="6475429"/>
            <a:ext cx="410308" cy="365125"/>
          </a:xfrm>
          <a:prstGeom prst="rect">
            <a:avLst/>
          </a:prstGeom>
        </p:spPr>
        <p:txBody>
          <a:bodyPr/>
          <a:lstStyle/>
          <a:p>
            <a:fld id="{7698B45C-09C7-497B-9261-07F290CB2D4C}" type="slidenum">
              <a:rPr lang="en-US" smtClean="0"/>
              <a:t>17</a:t>
            </a:fld>
            <a:endParaRPr lang="en-US" dirty="0"/>
          </a:p>
        </p:txBody>
      </p:sp>
      <p:sp>
        <p:nvSpPr>
          <p:cNvPr id="7" name="Rectangle 6">
            <a:extLst>
              <a:ext uri="{FF2B5EF4-FFF2-40B4-BE49-F238E27FC236}">
                <a16:creationId xmlns:a16="http://schemas.microsoft.com/office/drawing/2014/main" id="{E9A5BB87-D35E-804D-88C2-0DA6DF0F6229}"/>
              </a:ext>
            </a:extLst>
          </p:cNvPr>
          <p:cNvSpPr/>
          <p:nvPr/>
        </p:nvSpPr>
        <p:spPr>
          <a:xfrm>
            <a:off x="7703058" y="6388171"/>
            <a:ext cx="4211217" cy="369332"/>
          </a:xfrm>
          <a:prstGeom prst="rect">
            <a:avLst/>
          </a:prstGeom>
        </p:spPr>
        <p:txBody>
          <a:bodyPr wrap="none">
            <a:spAutoFit/>
          </a:bodyPr>
          <a:lstStyle/>
          <a:p>
            <a:r>
              <a:rPr lang="en-US" dirty="0">
                <a:solidFill>
                  <a:schemeClr val="tx1">
                    <a:lumMod val="50000"/>
                    <a:lumOff val="50000"/>
                  </a:schemeClr>
                </a:solidFill>
                <a:latin typeface="Trebuchet MS" pitchFamily="34" charset="0"/>
                <a:cs typeface="Arial" pitchFamily="34" charset="0"/>
              </a:rPr>
              <a:t>Ref: Ramon Martinez, “</a:t>
            </a:r>
            <a:r>
              <a:rPr lang="en-US" b="1" dirty="0">
                <a:cs typeface="Arial" pitchFamily="34" charset="0"/>
              </a:rPr>
              <a:t>Visual Analytics”</a:t>
            </a:r>
          </a:p>
        </p:txBody>
      </p:sp>
    </p:spTree>
    <p:extLst>
      <p:ext uri="{BB962C8B-B14F-4D97-AF65-F5344CB8AC3E}">
        <p14:creationId xmlns:p14="http://schemas.microsoft.com/office/powerpoint/2010/main" val="101849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424973-2F09-2F4E-8671-4AD6CEFBAFA6}"/>
              </a:ext>
            </a:extLst>
          </p:cNvPr>
          <p:cNvPicPr>
            <a:picLocks noChangeAspect="1"/>
          </p:cNvPicPr>
          <p:nvPr/>
        </p:nvPicPr>
        <p:blipFill>
          <a:blip r:embed="rId2"/>
          <a:stretch>
            <a:fillRect/>
          </a:stretch>
        </p:blipFill>
        <p:spPr>
          <a:xfrm>
            <a:off x="2429256" y="0"/>
            <a:ext cx="7333488" cy="6858000"/>
          </a:xfrm>
          <a:prstGeom prst="rect">
            <a:avLst/>
          </a:prstGeom>
        </p:spPr>
      </p:pic>
      <p:sp>
        <p:nvSpPr>
          <p:cNvPr id="5" name="TextBox 4">
            <a:extLst>
              <a:ext uri="{FF2B5EF4-FFF2-40B4-BE49-F238E27FC236}">
                <a16:creationId xmlns:a16="http://schemas.microsoft.com/office/drawing/2014/main" id="{BA3BDE14-9EDB-D04B-BF30-B104F9B40827}"/>
              </a:ext>
            </a:extLst>
          </p:cNvPr>
          <p:cNvSpPr txBox="1"/>
          <p:nvPr/>
        </p:nvSpPr>
        <p:spPr>
          <a:xfrm>
            <a:off x="10356111" y="6211669"/>
            <a:ext cx="1606337" cy="646331"/>
          </a:xfrm>
          <a:prstGeom prst="rect">
            <a:avLst/>
          </a:prstGeom>
          <a:noFill/>
        </p:spPr>
        <p:txBody>
          <a:bodyPr wrap="none" rtlCol="0">
            <a:spAutoFit/>
          </a:bodyPr>
          <a:lstStyle/>
          <a:p>
            <a:r>
              <a:rPr lang="en-US" dirty="0"/>
              <a:t>Ref: Crazy Egg, </a:t>
            </a:r>
          </a:p>
          <a:p>
            <a:r>
              <a:rPr lang="en-US" dirty="0" err="1"/>
              <a:t>crazyegg.com</a:t>
            </a:r>
            <a:endParaRPr lang="en-US" dirty="0"/>
          </a:p>
        </p:txBody>
      </p:sp>
    </p:spTree>
    <p:extLst>
      <p:ext uri="{BB962C8B-B14F-4D97-AF65-F5344CB8AC3E}">
        <p14:creationId xmlns:p14="http://schemas.microsoft.com/office/powerpoint/2010/main" val="104976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5740" y="1382233"/>
            <a:ext cx="5876260" cy="4743931"/>
          </a:xfrm>
        </p:spPr>
        <p:txBody>
          <a:bodyPr>
            <a:normAutofit/>
          </a:bodyPr>
          <a:lstStyle/>
          <a:p>
            <a:pPr marL="0" indent="0">
              <a:buNone/>
            </a:pPr>
            <a:r>
              <a:rPr lang="en-US" b="1" dirty="0">
                <a:solidFill>
                  <a:schemeClr val="tx1">
                    <a:lumMod val="75000"/>
                    <a:lumOff val="25000"/>
                  </a:schemeClr>
                </a:solidFill>
              </a:rPr>
              <a:t>Rule of Thumb</a:t>
            </a:r>
          </a:p>
          <a:p>
            <a:r>
              <a:rPr lang="en-US" b="1" dirty="0">
                <a:solidFill>
                  <a:schemeClr val="tx1">
                    <a:lumMod val="75000"/>
                    <a:lumOff val="25000"/>
                  </a:schemeClr>
                </a:solidFill>
              </a:rPr>
              <a:t>Qualitative</a:t>
            </a:r>
            <a:r>
              <a:rPr lang="en-US" dirty="0"/>
              <a:t> </a:t>
            </a:r>
            <a:br>
              <a:rPr lang="en-US" dirty="0"/>
            </a:br>
            <a:r>
              <a:rPr lang="en-US" sz="1800" dirty="0">
                <a:solidFill>
                  <a:schemeClr val="bg1">
                    <a:lumMod val="50000"/>
                  </a:schemeClr>
                </a:solidFill>
              </a:rPr>
              <a:t>Do not use a perceived order color </a:t>
            </a:r>
          </a:p>
          <a:p>
            <a:r>
              <a:rPr lang="en-US" b="1" dirty="0">
                <a:solidFill>
                  <a:schemeClr val="tx1">
                    <a:lumMod val="75000"/>
                    <a:lumOff val="25000"/>
                  </a:schemeClr>
                </a:solidFill>
              </a:rPr>
              <a:t>Sequential</a:t>
            </a:r>
            <a:br>
              <a:rPr lang="en-US" dirty="0"/>
            </a:br>
            <a:r>
              <a:rPr lang="en-US" sz="1800" dirty="0">
                <a:solidFill>
                  <a:schemeClr val="bg1">
                    <a:lumMod val="50000"/>
                  </a:schemeClr>
                </a:solidFill>
              </a:rPr>
              <a:t>Use a perceived order (The different in values should be uniform) </a:t>
            </a:r>
          </a:p>
          <a:p>
            <a:r>
              <a:rPr lang="en-US" b="1" dirty="0">
                <a:solidFill>
                  <a:schemeClr val="tx1">
                    <a:lumMod val="75000"/>
                    <a:lumOff val="25000"/>
                  </a:schemeClr>
                </a:solidFill>
              </a:rPr>
              <a:t>Diverging</a:t>
            </a:r>
            <a:br>
              <a:rPr lang="en-US" dirty="0"/>
            </a:br>
            <a:r>
              <a:rPr lang="en-US" sz="1800" dirty="0">
                <a:solidFill>
                  <a:schemeClr val="bg1">
                    <a:lumMod val="50000"/>
                  </a:schemeClr>
                </a:solidFill>
              </a:rPr>
              <a:t>Two sequential palettes starting from a common color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415" y="1221198"/>
            <a:ext cx="5197734"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32919" y="6126164"/>
            <a:ext cx="5953681" cy="738664"/>
          </a:xfrm>
          <a:prstGeom prst="rect">
            <a:avLst/>
          </a:prstGeom>
          <a:noFill/>
        </p:spPr>
        <p:txBody>
          <a:bodyPr wrap="none" rtlCol="0">
            <a:spAutoFit/>
          </a:bodyPr>
          <a:lstStyle/>
          <a:p>
            <a:r>
              <a:rPr lang="en-US" sz="1400" dirty="0"/>
              <a:t>Cynthia Brewer. Color Use Guidelines for mapping and Visualizations. </a:t>
            </a:r>
            <a:br>
              <a:rPr lang="en-US" sz="1400" dirty="0"/>
            </a:br>
            <a:r>
              <a:rPr lang="en-US" sz="1400" dirty="0"/>
              <a:t>Available online:  </a:t>
            </a:r>
            <a:r>
              <a:rPr lang="en-US" sz="1400" dirty="0">
                <a:hlinkClick r:id="rId3"/>
              </a:rPr>
              <a:t>http://www.personal.psu.edu/cab38/ColorSch/Schemes.html</a:t>
            </a:r>
            <a:endParaRPr lang="en-US" sz="1400" dirty="0"/>
          </a:p>
          <a:p>
            <a:endParaRPr lang="en-US" sz="1400" dirty="0"/>
          </a:p>
        </p:txBody>
      </p:sp>
      <p:pic>
        <p:nvPicPr>
          <p:cNvPr id="3076" name="Picture 4" descr="http://mkweb.bcgsc.ca/brewer/img/brewer-swatches-subse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173" y="4497799"/>
            <a:ext cx="3733800" cy="1621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1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2792" y="346842"/>
            <a:ext cx="3214510" cy="835573"/>
          </a:xfrm>
        </p:spPr>
        <p:txBody>
          <a:bodyPr>
            <a:normAutofit/>
          </a:bodyPr>
          <a:lstStyle/>
          <a:p>
            <a:r>
              <a:rPr lang="en-US" dirty="0">
                <a:latin typeface="+mn-lt"/>
              </a:rPr>
              <a:t>From Data</a:t>
            </a:r>
          </a:p>
        </p:txBody>
      </p:sp>
      <p:sp>
        <p:nvSpPr>
          <p:cNvPr id="3" name="Content Placeholder 2"/>
          <p:cNvSpPr>
            <a:spLocks noGrp="1"/>
          </p:cNvSpPr>
          <p:nvPr>
            <p:ph idx="1"/>
          </p:nvPr>
        </p:nvSpPr>
        <p:spPr>
          <a:xfrm>
            <a:off x="1981200" y="1308539"/>
            <a:ext cx="8229600" cy="4620775"/>
          </a:xfrm>
          <a:prstGeom prst="rect">
            <a:avLst/>
          </a:prstGeom>
        </p:spPr>
        <p:txBody>
          <a:bodyPr/>
          <a:lstStyle/>
          <a:p>
            <a:pPr marL="0" indent="0">
              <a:buNone/>
            </a:pPr>
            <a:r>
              <a:rPr lang="en-US" dirty="0">
                <a:solidFill>
                  <a:srgbClr val="0070C0"/>
                </a:solidFill>
              </a:rPr>
              <a:t>A </a:t>
            </a:r>
            <a:r>
              <a:rPr lang="en-US" dirty="0">
                <a:solidFill>
                  <a:srgbClr val="FF0000"/>
                </a:solidFill>
              </a:rPr>
              <a:t>meaningful</a:t>
            </a:r>
            <a:r>
              <a:rPr lang="en-US" dirty="0">
                <a:solidFill>
                  <a:srgbClr val="0070C0"/>
                </a:solidFill>
              </a:rPr>
              <a:t> data visualization is a result of a </a:t>
            </a:r>
            <a:r>
              <a:rPr lang="en-US" dirty="0">
                <a:solidFill>
                  <a:srgbClr val="FF0000"/>
                </a:solidFill>
              </a:rPr>
              <a:t>rigorous</a:t>
            </a:r>
            <a:r>
              <a:rPr lang="en-US" dirty="0">
                <a:solidFill>
                  <a:srgbClr val="0070C0"/>
                </a:solidFill>
              </a:rPr>
              <a:t> data analysis.</a:t>
            </a:r>
          </a:p>
        </p:txBody>
      </p:sp>
      <p:sp>
        <p:nvSpPr>
          <p:cNvPr id="5" name="Slide Number Placeholder 4"/>
          <p:cNvSpPr>
            <a:spLocks noGrp="1"/>
          </p:cNvSpPr>
          <p:nvPr>
            <p:ph type="sldNum" sz="quarter" idx="12"/>
          </p:nvPr>
        </p:nvSpPr>
        <p:spPr>
          <a:xfrm>
            <a:off x="1981200" y="6475429"/>
            <a:ext cx="410308" cy="365125"/>
          </a:xfrm>
          <a:prstGeom prst="rect">
            <a:avLst/>
          </a:prstGeom>
        </p:spPr>
        <p:txBody>
          <a:bodyPr/>
          <a:lstStyle/>
          <a:p>
            <a:fld id="{7698B45C-09C7-497B-9261-07F290CB2D4C}" type="slidenum">
              <a:rPr lang="en-US" smtClean="0"/>
              <a:pPr/>
              <a:t>2</a:t>
            </a:fld>
            <a:endParaRPr lang="en-US"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61161" y="2180312"/>
            <a:ext cx="4602479" cy="274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Content Placeholder 7">
            <a:hlinkClick r:id="rId3"/>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bwMode="auto">
          <a:xfrm>
            <a:off x="6496974" y="2131061"/>
            <a:ext cx="4031772" cy="4621213"/>
          </a:xfrm>
          <a:prstGeom prst="rect">
            <a:avLst/>
          </a:prstGeom>
          <a:noFill/>
          <a:ln>
            <a:solidFill>
              <a:schemeClr val="accent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pic>
      <p:sp>
        <p:nvSpPr>
          <p:cNvPr id="8" name="Title 1">
            <a:extLst>
              <a:ext uri="{FF2B5EF4-FFF2-40B4-BE49-F238E27FC236}">
                <a16:creationId xmlns:a16="http://schemas.microsoft.com/office/drawing/2014/main" id="{61F14CC7-B064-D44B-8098-61AEB687EF69}"/>
              </a:ext>
            </a:extLst>
          </p:cNvPr>
          <p:cNvSpPr txBox="1">
            <a:spLocks/>
          </p:cNvSpPr>
          <p:nvPr/>
        </p:nvSpPr>
        <p:spPr>
          <a:xfrm>
            <a:off x="1782792" y="346842"/>
            <a:ext cx="8745954" cy="8355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mn-lt"/>
              </a:rPr>
              <a:t>					To Visualization</a:t>
            </a:r>
          </a:p>
        </p:txBody>
      </p:sp>
      <p:sp>
        <p:nvSpPr>
          <p:cNvPr id="9" name="Rectangle 8">
            <a:extLst>
              <a:ext uri="{FF2B5EF4-FFF2-40B4-BE49-F238E27FC236}">
                <a16:creationId xmlns:a16="http://schemas.microsoft.com/office/drawing/2014/main" id="{1C05A6BE-C16C-CC41-9A73-F050EB00E6A2}"/>
              </a:ext>
            </a:extLst>
          </p:cNvPr>
          <p:cNvSpPr/>
          <p:nvPr/>
        </p:nvSpPr>
        <p:spPr>
          <a:xfrm>
            <a:off x="1661161" y="6382942"/>
            <a:ext cx="4211217" cy="369332"/>
          </a:xfrm>
          <a:prstGeom prst="rect">
            <a:avLst/>
          </a:prstGeom>
        </p:spPr>
        <p:txBody>
          <a:bodyPr wrap="none">
            <a:spAutoFit/>
          </a:bodyPr>
          <a:lstStyle/>
          <a:p>
            <a:r>
              <a:rPr lang="en-US" dirty="0">
                <a:solidFill>
                  <a:schemeClr val="tx1">
                    <a:lumMod val="50000"/>
                    <a:lumOff val="50000"/>
                  </a:schemeClr>
                </a:solidFill>
                <a:latin typeface="Trebuchet MS" pitchFamily="34" charset="0"/>
                <a:cs typeface="Arial" pitchFamily="34" charset="0"/>
              </a:rPr>
              <a:t>Ref: Ramon Martinez, “</a:t>
            </a:r>
            <a:r>
              <a:rPr lang="en-US" b="1" dirty="0">
                <a:cs typeface="Arial" pitchFamily="34" charset="0"/>
              </a:rPr>
              <a:t>Visual Analytics”</a:t>
            </a:r>
          </a:p>
        </p:txBody>
      </p:sp>
    </p:spTree>
    <p:extLst>
      <p:ext uri="{BB962C8B-B14F-4D97-AF65-F5344CB8AC3E}">
        <p14:creationId xmlns:p14="http://schemas.microsoft.com/office/powerpoint/2010/main" val="91478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A50021"/>
                </a:solidFill>
                <a:latin typeface="+mn-lt"/>
              </a:rPr>
              <a:t>Graph </a:t>
            </a:r>
            <a:r>
              <a:rPr lang="en-US" sz="3600" b="1" dirty="0">
                <a:solidFill>
                  <a:srgbClr val="A50021"/>
                </a:solidFill>
                <a:latin typeface="+mn-lt"/>
              </a:rPr>
              <a:t>Design Principles</a:t>
            </a:r>
          </a:p>
        </p:txBody>
      </p:sp>
      <p:sp>
        <p:nvSpPr>
          <p:cNvPr id="3" name="Content Placeholder 2"/>
          <p:cNvSpPr>
            <a:spLocks noGrp="1"/>
          </p:cNvSpPr>
          <p:nvPr>
            <p:ph idx="1"/>
          </p:nvPr>
        </p:nvSpPr>
        <p:spPr/>
        <p:txBody>
          <a:bodyPr/>
          <a:lstStyle/>
          <a:p>
            <a:r>
              <a:rPr lang="en-US" dirty="0"/>
              <a:t>Show / emphasize the data</a:t>
            </a:r>
          </a:p>
          <a:p>
            <a:r>
              <a:rPr lang="en-US" dirty="0"/>
              <a:t>Maximize the data-ink ratio</a:t>
            </a:r>
          </a:p>
          <a:p>
            <a:r>
              <a:rPr lang="en-US" dirty="0" err="1"/>
              <a:t>Decluttering</a:t>
            </a:r>
            <a:r>
              <a:rPr lang="en-US" dirty="0"/>
              <a:t>: erase non-data ink as much as possible. </a:t>
            </a:r>
          </a:p>
          <a:p>
            <a:r>
              <a:rPr lang="en-US" dirty="0"/>
              <a:t>Consider removing: Border, Grid lines, Background shading, Axis (if you plan on labeling the data points)</a:t>
            </a:r>
          </a:p>
          <a:p>
            <a:r>
              <a:rPr lang="en-US" dirty="0"/>
              <a:t>Erase redundant data ink</a:t>
            </a:r>
          </a:p>
          <a:p>
            <a:r>
              <a:rPr lang="en-US" dirty="0"/>
              <a:t>Use of color to add emphasis</a:t>
            </a:r>
          </a:p>
          <a:p>
            <a:r>
              <a:rPr lang="en-US" dirty="0"/>
              <a:t>Revise, iterate, edit and get feedback from others </a:t>
            </a:r>
          </a:p>
        </p:txBody>
      </p:sp>
      <p:sp>
        <p:nvSpPr>
          <p:cNvPr id="4" name="Rectangle 3">
            <a:extLst>
              <a:ext uri="{FF2B5EF4-FFF2-40B4-BE49-F238E27FC236}">
                <a16:creationId xmlns:a16="http://schemas.microsoft.com/office/drawing/2014/main" id="{984F5FF9-CC64-AB4B-9810-3C52DC9D40D1}"/>
              </a:ext>
            </a:extLst>
          </p:cNvPr>
          <p:cNvSpPr/>
          <p:nvPr/>
        </p:nvSpPr>
        <p:spPr>
          <a:xfrm>
            <a:off x="3407505" y="6488668"/>
            <a:ext cx="4211217" cy="369332"/>
          </a:xfrm>
          <a:prstGeom prst="rect">
            <a:avLst/>
          </a:prstGeom>
        </p:spPr>
        <p:txBody>
          <a:bodyPr wrap="none">
            <a:spAutoFit/>
          </a:bodyPr>
          <a:lstStyle/>
          <a:p>
            <a:r>
              <a:rPr lang="en-US" dirty="0">
                <a:solidFill>
                  <a:schemeClr val="tx1">
                    <a:lumMod val="50000"/>
                    <a:lumOff val="50000"/>
                  </a:schemeClr>
                </a:solidFill>
                <a:latin typeface="Trebuchet MS" pitchFamily="34" charset="0"/>
                <a:cs typeface="Arial" pitchFamily="34" charset="0"/>
              </a:rPr>
              <a:t>Ref: Ramon Martinez, “</a:t>
            </a:r>
            <a:r>
              <a:rPr lang="en-US" b="1" dirty="0">
                <a:cs typeface="Arial" pitchFamily="34" charset="0"/>
              </a:rPr>
              <a:t>Visual Analytics”</a:t>
            </a:r>
          </a:p>
        </p:txBody>
      </p:sp>
    </p:spTree>
    <p:extLst>
      <p:ext uri="{BB962C8B-B14F-4D97-AF65-F5344CB8AC3E}">
        <p14:creationId xmlns:p14="http://schemas.microsoft.com/office/powerpoint/2010/main" val="239052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407" y="0"/>
            <a:ext cx="10515600" cy="1325563"/>
          </a:xfrm>
        </p:spPr>
        <p:txBody>
          <a:bodyPr/>
          <a:lstStyle/>
          <a:p>
            <a:r>
              <a:rPr lang="en-US" dirty="0"/>
              <a:t>Line graph with lot of no-data ink </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76" y="1318260"/>
            <a:ext cx="6697663"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2365113E-B060-7747-8013-F71B4915EC04}"/>
              </a:ext>
            </a:extLst>
          </p:cNvPr>
          <p:cNvSpPr/>
          <p:nvPr/>
        </p:nvSpPr>
        <p:spPr>
          <a:xfrm>
            <a:off x="3407505" y="6488668"/>
            <a:ext cx="4211217" cy="369332"/>
          </a:xfrm>
          <a:prstGeom prst="rect">
            <a:avLst/>
          </a:prstGeom>
        </p:spPr>
        <p:txBody>
          <a:bodyPr wrap="none">
            <a:spAutoFit/>
          </a:bodyPr>
          <a:lstStyle/>
          <a:p>
            <a:r>
              <a:rPr lang="en-US" dirty="0">
                <a:solidFill>
                  <a:schemeClr val="tx1">
                    <a:lumMod val="50000"/>
                    <a:lumOff val="50000"/>
                  </a:schemeClr>
                </a:solidFill>
                <a:latin typeface="Trebuchet MS" pitchFamily="34" charset="0"/>
                <a:cs typeface="Arial" pitchFamily="34" charset="0"/>
              </a:rPr>
              <a:t>Ref: Ramon Martinez, “</a:t>
            </a:r>
            <a:r>
              <a:rPr lang="en-US" b="1" dirty="0">
                <a:cs typeface="Arial" pitchFamily="34" charset="0"/>
              </a:rPr>
              <a:t>Visual Analytics”</a:t>
            </a:r>
          </a:p>
        </p:txBody>
      </p:sp>
    </p:spTree>
    <p:extLst>
      <p:ext uri="{BB962C8B-B14F-4D97-AF65-F5344CB8AC3E}">
        <p14:creationId xmlns:p14="http://schemas.microsoft.com/office/powerpoint/2010/main" val="378236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407" y="133270"/>
            <a:ext cx="10515600" cy="1325563"/>
          </a:xfrm>
        </p:spPr>
        <p:txBody>
          <a:bodyPr/>
          <a:lstStyle/>
          <a:p>
            <a:r>
              <a:rPr lang="en-US" sz="3600" dirty="0"/>
              <a:t>Enhancing data &amp; removing no-data ink</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139" y="1318260"/>
            <a:ext cx="6688137"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F96E43C4-BFFD-D245-B001-B66D965636E3}"/>
              </a:ext>
            </a:extLst>
          </p:cNvPr>
          <p:cNvSpPr/>
          <p:nvPr/>
        </p:nvSpPr>
        <p:spPr>
          <a:xfrm>
            <a:off x="3407505" y="6488668"/>
            <a:ext cx="4211217" cy="369332"/>
          </a:xfrm>
          <a:prstGeom prst="rect">
            <a:avLst/>
          </a:prstGeom>
        </p:spPr>
        <p:txBody>
          <a:bodyPr wrap="none">
            <a:spAutoFit/>
          </a:bodyPr>
          <a:lstStyle/>
          <a:p>
            <a:r>
              <a:rPr lang="en-US" dirty="0">
                <a:solidFill>
                  <a:schemeClr val="tx1">
                    <a:lumMod val="50000"/>
                    <a:lumOff val="50000"/>
                  </a:schemeClr>
                </a:solidFill>
                <a:latin typeface="Trebuchet MS" pitchFamily="34" charset="0"/>
                <a:cs typeface="Arial" pitchFamily="34" charset="0"/>
              </a:rPr>
              <a:t>Ref: Ramon Martinez, “</a:t>
            </a:r>
            <a:r>
              <a:rPr lang="en-US" b="1" dirty="0">
                <a:cs typeface="Arial" pitchFamily="34" charset="0"/>
              </a:rPr>
              <a:t>Visual Analytics”</a:t>
            </a:r>
          </a:p>
        </p:txBody>
      </p:sp>
    </p:spTree>
    <p:extLst>
      <p:ext uri="{BB962C8B-B14F-4D97-AF65-F5344CB8AC3E}">
        <p14:creationId xmlns:p14="http://schemas.microsoft.com/office/powerpoint/2010/main" val="264065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the Correlation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927" y="1255028"/>
            <a:ext cx="5816600" cy="5245100"/>
          </a:xfrm>
          <a:prstGeom prst="rect">
            <a:avLst/>
          </a:prstGeom>
        </p:spPr>
      </p:pic>
      <p:sp>
        <p:nvSpPr>
          <p:cNvPr id="5" name="TextBox 4"/>
          <p:cNvSpPr txBox="1"/>
          <p:nvPr/>
        </p:nvSpPr>
        <p:spPr>
          <a:xfrm>
            <a:off x="5924697" y="608697"/>
            <a:ext cx="3717556" cy="646331"/>
          </a:xfrm>
          <a:prstGeom prst="rect">
            <a:avLst/>
          </a:prstGeom>
          <a:noFill/>
        </p:spPr>
        <p:txBody>
          <a:bodyPr wrap="none" rtlCol="0">
            <a:spAutoFit/>
          </a:bodyPr>
          <a:lstStyle/>
          <a:p>
            <a:r>
              <a:rPr lang="en-US" sz="3600" dirty="0">
                <a:solidFill>
                  <a:srgbClr val="FF0000"/>
                </a:solidFill>
              </a:rPr>
              <a:t>What can you see?</a:t>
            </a:r>
          </a:p>
        </p:txBody>
      </p:sp>
      <p:sp>
        <p:nvSpPr>
          <p:cNvPr id="6" name="Title 1">
            <a:extLst>
              <a:ext uri="{FF2B5EF4-FFF2-40B4-BE49-F238E27FC236}">
                <a16:creationId xmlns:a16="http://schemas.microsoft.com/office/drawing/2014/main" id="{36C26E28-DFB0-BE4D-8EC6-37EB4657D64F}"/>
              </a:ext>
            </a:extLst>
          </p:cNvPr>
          <p:cNvSpPr txBox="1">
            <a:spLocks/>
          </p:cNvSpPr>
          <p:nvPr/>
        </p:nvSpPr>
        <p:spPr>
          <a:xfrm>
            <a:off x="838200" y="5174565"/>
            <a:ext cx="10515600" cy="132556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Highly Correlated Features?</a:t>
            </a:r>
          </a:p>
        </p:txBody>
      </p:sp>
      <p:sp>
        <p:nvSpPr>
          <p:cNvPr id="7" name="Content Placeholder 2">
            <a:extLst>
              <a:ext uri="{FF2B5EF4-FFF2-40B4-BE49-F238E27FC236}">
                <a16:creationId xmlns:a16="http://schemas.microsoft.com/office/drawing/2014/main" id="{5A270C12-7EE5-9142-81C8-50454622269E}"/>
              </a:ext>
            </a:extLst>
          </p:cNvPr>
          <p:cNvSpPr>
            <a:spLocks noGrp="1"/>
          </p:cNvSpPr>
          <p:nvPr>
            <p:ph idx="1"/>
          </p:nvPr>
        </p:nvSpPr>
        <p:spPr>
          <a:xfrm>
            <a:off x="838200" y="6174744"/>
            <a:ext cx="11353800" cy="1215287"/>
          </a:xfrm>
          <a:solidFill>
            <a:schemeClr val="bg1"/>
          </a:solidFill>
        </p:spPr>
        <p:txBody>
          <a:bodyPr/>
          <a:lstStyle/>
          <a:p>
            <a:r>
              <a:rPr lang="en-US" dirty="0"/>
              <a:t>Many methods perform better if highly correlated attributes are removed.</a:t>
            </a:r>
          </a:p>
        </p:txBody>
      </p:sp>
    </p:spTree>
    <p:extLst>
      <p:ext uri="{BB962C8B-B14F-4D97-AF65-F5344CB8AC3E}">
        <p14:creationId xmlns:p14="http://schemas.microsoft.com/office/powerpoint/2010/main" val="34598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uiExpand="1"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Visualize High Dimensional Data</a:t>
            </a:r>
          </a:p>
        </p:txBody>
      </p:sp>
      <p:sp>
        <p:nvSpPr>
          <p:cNvPr id="5" name="Content Placeholder 4"/>
          <p:cNvSpPr>
            <a:spLocks noGrp="1"/>
          </p:cNvSpPr>
          <p:nvPr>
            <p:ph idx="1"/>
          </p:nvPr>
        </p:nvSpPr>
        <p:spPr/>
        <p:txBody>
          <a:bodyPr/>
          <a:lstStyle/>
          <a:p>
            <a:r>
              <a:rPr lang="en-US" dirty="0"/>
              <a:t>Can we visualize data with 100+ attributes?</a:t>
            </a:r>
          </a:p>
          <a:p>
            <a:r>
              <a:rPr lang="en-US" dirty="0"/>
              <a:t>Yes a few at a time.</a:t>
            </a:r>
          </a:p>
          <a:p>
            <a:r>
              <a:rPr lang="en-US" dirty="0"/>
              <a:t>We can also select only relevant features but we will look at it later</a:t>
            </a:r>
          </a:p>
          <a:p>
            <a:r>
              <a:rPr lang="en-US" dirty="0"/>
              <a:t>Can we look at all the features together?</a:t>
            </a:r>
          </a:p>
          <a:p>
            <a:r>
              <a:rPr lang="en-US" dirty="0"/>
              <a:t>Well</a:t>
            </a:r>
            <a:r>
              <a:rPr lang="mr-IN" dirty="0"/>
              <a:t>…</a:t>
            </a:r>
            <a:r>
              <a:rPr lang="en-US" dirty="0"/>
              <a:t> we are beings in 3D</a:t>
            </a:r>
            <a:r>
              <a:rPr lang="mr-IN" dirty="0"/>
              <a:t>…</a:t>
            </a:r>
            <a:r>
              <a:rPr lang="en-US" dirty="0"/>
              <a:t> so NO</a:t>
            </a:r>
          </a:p>
        </p:txBody>
      </p:sp>
    </p:spTree>
    <p:extLst>
      <p:ext uri="{BB962C8B-B14F-4D97-AF65-F5344CB8AC3E}">
        <p14:creationId xmlns:p14="http://schemas.microsoft.com/office/powerpoint/2010/main" val="205425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1811" name="Object 3"/>
          <p:cNvGraphicFramePr>
            <a:graphicFrameLocks noChangeAspect="1"/>
          </p:cNvGraphicFramePr>
          <p:nvPr/>
        </p:nvGraphicFramePr>
        <p:xfrm>
          <a:off x="1981201" y="1905001"/>
          <a:ext cx="2828925" cy="2640013"/>
        </p:xfrm>
        <a:graphic>
          <a:graphicData uri="http://schemas.openxmlformats.org/presentationml/2006/ole">
            <mc:AlternateContent xmlns:mc="http://schemas.openxmlformats.org/markup-compatibility/2006">
              <mc:Choice xmlns:v="urn:schemas-microsoft-com:vml" Requires="v">
                <p:oleObj spid="_x0000_s1184" name="Document" r:id="rId4" imgW="2829600" imgH="2639880" progId="Word.Document.8">
                  <p:embed/>
                </p:oleObj>
              </mc:Choice>
              <mc:Fallback>
                <p:oleObj name="Document" r:id="rId4" imgW="2829600" imgH="26398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1" y="1905001"/>
                        <a:ext cx="2828925" cy="2640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11812" name="Object 4"/>
          <p:cNvGraphicFramePr>
            <a:graphicFrameLocks noChangeAspect="1"/>
          </p:cNvGraphicFramePr>
          <p:nvPr/>
        </p:nvGraphicFramePr>
        <p:xfrm>
          <a:off x="7162801" y="1981200"/>
          <a:ext cx="2849563" cy="2660650"/>
        </p:xfrm>
        <a:graphic>
          <a:graphicData uri="http://schemas.openxmlformats.org/presentationml/2006/ole">
            <mc:AlternateContent xmlns:mc="http://schemas.openxmlformats.org/markup-compatibility/2006">
              <mc:Choice xmlns:v="urn:schemas-microsoft-com:vml" Requires="v">
                <p:oleObj spid="_x0000_s1185" name="Document" r:id="rId6" imgW="2848680" imgH="2660760" progId="Word.Document.8">
                  <p:embed/>
                </p:oleObj>
              </mc:Choice>
              <mc:Fallback>
                <p:oleObj name="Document" r:id="rId6" imgW="2848680" imgH="266076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1" y="1981200"/>
                        <a:ext cx="2849563" cy="2660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911813" name="Object 5"/>
          <p:cNvGraphicFramePr>
            <a:graphicFrameLocks noChangeAspect="1"/>
          </p:cNvGraphicFramePr>
          <p:nvPr/>
        </p:nvGraphicFramePr>
        <p:xfrm>
          <a:off x="4648201" y="4094164"/>
          <a:ext cx="3209925" cy="2763837"/>
        </p:xfrm>
        <a:graphic>
          <a:graphicData uri="http://schemas.openxmlformats.org/presentationml/2006/ole">
            <mc:AlternateContent xmlns:mc="http://schemas.openxmlformats.org/markup-compatibility/2006">
              <mc:Choice xmlns:v="urn:schemas-microsoft-com:vml" Requires="v">
                <p:oleObj spid="_x0000_s1186" name="Document" r:id="rId8" imgW="3210480" imgH="2763000" progId="Word.Document.8">
                  <p:embed/>
                </p:oleObj>
              </mc:Choice>
              <mc:Fallback>
                <p:oleObj name="Document" r:id="rId8" imgW="3210480" imgH="2763000" progId="Word.Documen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8201" y="4094164"/>
                        <a:ext cx="3209925" cy="2763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911814" name="Text Box 6"/>
          <p:cNvSpPr txBox="1">
            <a:spLocks noChangeArrowheads="1"/>
          </p:cNvSpPr>
          <p:nvPr/>
        </p:nvSpPr>
        <p:spPr bwMode="auto">
          <a:xfrm>
            <a:off x="2895601" y="1676400"/>
            <a:ext cx="15716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b="1">
                <a:latin typeface="Times New Roman" charset="0"/>
              </a:rPr>
              <a:t>Univariate</a:t>
            </a:r>
          </a:p>
        </p:txBody>
      </p:sp>
      <p:sp>
        <p:nvSpPr>
          <p:cNvPr id="1911815" name="Text Box 7"/>
          <p:cNvSpPr txBox="1">
            <a:spLocks noChangeArrowheads="1"/>
          </p:cNvSpPr>
          <p:nvPr/>
        </p:nvSpPr>
        <p:spPr bwMode="auto">
          <a:xfrm>
            <a:off x="7985125" y="1717675"/>
            <a:ext cx="13843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b="1">
                <a:latin typeface="Times New Roman" charset="0"/>
              </a:rPr>
              <a:t>Bivariate</a:t>
            </a:r>
          </a:p>
        </p:txBody>
      </p:sp>
      <p:sp>
        <p:nvSpPr>
          <p:cNvPr id="1911816" name="Text Box 8"/>
          <p:cNvSpPr txBox="1">
            <a:spLocks noChangeArrowheads="1"/>
          </p:cNvSpPr>
          <p:nvPr/>
        </p:nvSpPr>
        <p:spPr bwMode="auto">
          <a:xfrm>
            <a:off x="5486400" y="4114800"/>
            <a:ext cx="15192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b="1">
                <a:latin typeface="Times New Roman" charset="0"/>
              </a:rPr>
              <a:t>Trivariate</a:t>
            </a:r>
          </a:p>
        </p:txBody>
      </p:sp>
      <p:sp>
        <p:nvSpPr>
          <p:cNvPr id="1911820" name="Rectangle 12"/>
          <p:cNvSpPr>
            <a:spLocks noGrp="1" noChangeArrowheads="1"/>
          </p:cNvSpPr>
          <p:nvPr>
            <p:ph type="title"/>
          </p:nvPr>
        </p:nvSpPr>
        <p:spPr>
          <a:xfrm>
            <a:off x="1981200" y="246293"/>
            <a:ext cx="8229600" cy="1143000"/>
          </a:xfrm>
          <a:noFill/>
          <a:ln/>
        </p:spPr>
        <p:txBody>
          <a:bodyPr/>
          <a:lstStyle/>
          <a:p>
            <a:r>
              <a:rPr lang="en-US" sz="3600" dirty="0"/>
              <a:t>Data Presentation</a:t>
            </a:r>
          </a:p>
        </p:txBody>
      </p:sp>
    </p:spTree>
    <p:extLst>
      <p:ext uri="{BB962C8B-B14F-4D97-AF65-F5344CB8AC3E}">
        <p14:creationId xmlns:p14="http://schemas.microsoft.com/office/powerpoint/2010/main" val="1069923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Visualize High Dimensional Data</a:t>
            </a:r>
          </a:p>
        </p:txBody>
      </p:sp>
      <p:sp>
        <p:nvSpPr>
          <p:cNvPr id="5" name="Content Placeholder 4"/>
          <p:cNvSpPr>
            <a:spLocks noGrp="1"/>
          </p:cNvSpPr>
          <p:nvPr>
            <p:ph idx="1"/>
          </p:nvPr>
        </p:nvSpPr>
        <p:spPr/>
        <p:txBody>
          <a:bodyPr/>
          <a:lstStyle/>
          <a:p>
            <a:r>
              <a:rPr lang="en-US" dirty="0"/>
              <a:t>Can we visualize data with 100+ attributes?</a:t>
            </a:r>
          </a:p>
          <a:p>
            <a:r>
              <a:rPr lang="en-US" dirty="0"/>
              <a:t>Yes a few at a time.</a:t>
            </a:r>
          </a:p>
          <a:p>
            <a:r>
              <a:rPr lang="en-US" dirty="0"/>
              <a:t>We can also select only relevant features but we will look at it later</a:t>
            </a:r>
          </a:p>
          <a:p>
            <a:r>
              <a:rPr lang="en-US" dirty="0"/>
              <a:t>Can we look at all the features together?</a:t>
            </a:r>
          </a:p>
          <a:p>
            <a:r>
              <a:rPr lang="en-US" dirty="0"/>
              <a:t>Well</a:t>
            </a:r>
            <a:r>
              <a:rPr lang="mr-IN" dirty="0"/>
              <a:t>…</a:t>
            </a:r>
            <a:r>
              <a:rPr lang="en-US" dirty="0"/>
              <a:t> we are beings in 3D</a:t>
            </a:r>
            <a:r>
              <a:rPr lang="mr-IN" dirty="0"/>
              <a:t>…</a:t>
            </a:r>
            <a:r>
              <a:rPr lang="en-US" dirty="0"/>
              <a:t> so NO</a:t>
            </a:r>
          </a:p>
          <a:p>
            <a:r>
              <a:rPr lang="en-US" dirty="0"/>
              <a:t>What can we do?</a:t>
            </a:r>
          </a:p>
          <a:p>
            <a:r>
              <a:rPr lang="en-US" dirty="0"/>
              <a:t>Fear not </a:t>
            </a:r>
            <a:r>
              <a:rPr lang="en-US" dirty="0" err="1"/>
              <a:t>Padawan</a:t>
            </a:r>
            <a:r>
              <a:rPr lang="mr-IN" dirty="0"/>
              <a:t>…</a:t>
            </a:r>
            <a:r>
              <a:rPr lang="en-US" dirty="0"/>
              <a:t> we have something called PCA and t-SNE</a:t>
            </a:r>
          </a:p>
        </p:txBody>
      </p:sp>
    </p:spTree>
    <p:extLst>
      <p:ext uri="{BB962C8B-B14F-4D97-AF65-F5344CB8AC3E}">
        <p14:creationId xmlns:p14="http://schemas.microsoft.com/office/powerpoint/2010/main" val="117491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Mapping to Lower dimensions</a:t>
            </a:r>
          </a:p>
        </p:txBody>
      </p:sp>
      <p:sp>
        <p:nvSpPr>
          <p:cNvPr id="3" name="Content Placeholder 2"/>
          <p:cNvSpPr>
            <a:spLocks noGrp="1"/>
          </p:cNvSpPr>
          <p:nvPr>
            <p:ph idx="1"/>
          </p:nvPr>
        </p:nvSpPr>
        <p:spPr/>
        <p:txBody>
          <a:bodyPr>
            <a:normAutofit/>
          </a:bodyPr>
          <a:lstStyle/>
          <a:p>
            <a:pPr marL="0" indent="0">
              <a:buNone/>
            </a:pPr>
            <a:r>
              <a:rPr lang="en-US" sz="3200" dirty="0"/>
              <a:t>Goal: </a:t>
            </a:r>
          </a:p>
          <a:p>
            <a:pPr marL="0" indent="0">
              <a:buNone/>
            </a:pPr>
            <a:r>
              <a:rPr lang="en-US" sz="3200" dirty="0"/>
              <a:t>	Given data in a high dimension space, project it into a (much) lower dimensional space while preserving as much information as possible.</a:t>
            </a:r>
          </a:p>
          <a:p>
            <a:pPr lvl="1"/>
            <a:r>
              <a:rPr lang="en-US" sz="2800" dirty="0"/>
              <a:t>Find the best planar projection of a 4D data</a:t>
            </a:r>
          </a:p>
          <a:p>
            <a:pPr lvl="1"/>
            <a:r>
              <a:rPr lang="en-US" sz="2800" dirty="0"/>
              <a:t>Find the best 10-D approximation of the 10</a:t>
            </a:r>
            <a:r>
              <a:rPr lang="en-US" sz="2800" baseline="30000" dirty="0"/>
              <a:t>4</a:t>
            </a:r>
            <a:r>
              <a:rPr lang="en-US" sz="2800" dirty="0"/>
              <a:t>-D data.</a:t>
            </a:r>
          </a:p>
          <a:p>
            <a:r>
              <a:rPr lang="en-US" sz="3200" dirty="0"/>
              <a:t>To preserve information</a:t>
            </a:r>
          </a:p>
        </p:txBody>
      </p:sp>
    </p:spTree>
    <p:extLst>
      <p:ext uri="{BB962C8B-B14F-4D97-AF65-F5344CB8AC3E}">
        <p14:creationId xmlns:p14="http://schemas.microsoft.com/office/powerpoint/2010/main" val="1184481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1090" name="Rectangle 2"/>
          <p:cNvSpPr>
            <a:spLocks noGrp="1" noChangeArrowheads="1"/>
          </p:cNvSpPr>
          <p:nvPr>
            <p:ph type="title"/>
          </p:nvPr>
        </p:nvSpPr>
        <p:spPr>
          <a:xfrm>
            <a:off x="1683488" y="682625"/>
            <a:ext cx="8229600" cy="1143000"/>
          </a:xfrm>
        </p:spPr>
        <p:txBody>
          <a:bodyPr/>
          <a:lstStyle/>
          <a:p>
            <a:r>
              <a:rPr lang="en-US" sz="3600" dirty="0"/>
              <a:t>PCA</a:t>
            </a:r>
          </a:p>
        </p:txBody>
      </p:sp>
      <p:sp>
        <p:nvSpPr>
          <p:cNvPr id="1881091" name="Rectangle 3"/>
          <p:cNvSpPr>
            <a:spLocks noGrp="1" noChangeArrowheads="1"/>
          </p:cNvSpPr>
          <p:nvPr>
            <p:ph idx="1"/>
          </p:nvPr>
        </p:nvSpPr>
        <p:spPr/>
        <p:txBody>
          <a:bodyPr>
            <a:normAutofit/>
          </a:bodyPr>
          <a:lstStyle/>
          <a:p>
            <a:r>
              <a:rPr lang="en-US" sz="2800" dirty="0"/>
              <a:t>Rotates multivariate dataset into a new configuration which is easier to interpret</a:t>
            </a:r>
          </a:p>
          <a:p>
            <a:endParaRPr lang="en-US" sz="2800" dirty="0"/>
          </a:p>
          <a:p>
            <a:r>
              <a:rPr lang="en-US" sz="2800" dirty="0"/>
              <a:t>Purposes</a:t>
            </a:r>
          </a:p>
          <a:p>
            <a:pPr lvl="1"/>
            <a:r>
              <a:rPr lang="en-US" sz="2800" dirty="0"/>
              <a:t>simplify data</a:t>
            </a:r>
          </a:p>
          <a:p>
            <a:pPr lvl="1"/>
            <a:r>
              <a:rPr lang="en-US" sz="2800" dirty="0"/>
              <a:t>look at relationships between variables</a:t>
            </a:r>
          </a:p>
          <a:p>
            <a:pPr lvl="1"/>
            <a:r>
              <a:rPr lang="en-US" sz="2800" dirty="0"/>
              <a:t>look at patterns of units</a:t>
            </a:r>
          </a:p>
        </p:txBody>
      </p:sp>
    </p:spTree>
    <p:extLst>
      <p:ext uri="{BB962C8B-B14F-4D97-AF65-F5344CB8AC3E}">
        <p14:creationId xmlns:p14="http://schemas.microsoft.com/office/powerpoint/2010/main" val="667922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81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81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810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810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8810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109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7714" name="Rectangle 2"/>
          <p:cNvSpPr>
            <a:spLocks noGrp="1" noChangeArrowheads="1"/>
          </p:cNvSpPr>
          <p:nvPr>
            <p:ph type="title"/>
          </p:nvPr>
        </p:nvSpPr>
        <p:spPr>
          <a:xfrm>
            <a:off x="1981200" y="120936"/>
            <a:ext cx="8229600" cy="1143000"/>
          </a:xfrm>
        </p:spPr>
        <p:txBody>
          <a:bodyPr/>
          <a:lstStyle/>
          <a:p>
            <a:r>
              <a:rPr lang="en-US" sz="3600" dirty="0"/>
              <a:t>Applications</a:t>
            </a:r>
          </a:p>
        </p:txBody>
      </p:sp>
      <p:sp>
        <p:nvSpPr>
          <p:cNvPr id="1907715" name="Rectangle 3"/>
          <p:cNvSpPr>
            <a:spLocks noGrp="1" noChangeArrowheads="1"/>
          </p:cNvSpPr>
          <p:nvPr>
            <p:ph sz="half" idx="1"/>
          </p:nvPr>
        </p:nvSpPr>
        <p:spPr>
          <a:xfrm>
            <a:off x="1524000" y="1263937"/>
            <a:ext cx="4491038" cy="4862227"/>
          </a:xfrm>
        </p:spPr>
        <p:txBody>
          <a:bodyPr>
            <a:normAutofit/>
          </a:bodyPr>
          <a:lstStyle/>
          <a:p>
            <a:r>
              <a:rPr lang="en-US" sz="2800" dirty="0"/>
              <a:t>Uses:</a:t>
            </a:r>
          </a:p>
          <a:p>
            <a:pPr lvl="1"/>
            <a:r>
              <a:rPr lang="en-US" sz="2800" dirty="0"/>
              <a:t>Data Visualization</a:t>
            </a:r>
          </a:p>
          <a:p>
            <a:pPr lvl="1"/>
            <a:r>
              <a:rPr lang="en-US" sz="2800" dirty="0"/>
              <a:t>Data Reduction</a:t>
            </a:r>
          </a:p>
          <a:p>
            <a:pPr lvl="1"/>
            <a:r>
              <a:rPr lang="en-US" sz="2800" dirty="0"/>
              <a:t>Data Classification</a:t>
            </a:r>
          </a:p>
          <a:p>
            <a:pPr lvl="1"/>
            <a:r>
              <a:rPr lang="en-US" sz="2800" dirty="0"/>
              <a:t>Trend Analysis</a:t>
            </a:r>
          </a:p>
          <a:p>
            <a:pPr lvl="1"/>
            <a:r>
              <a:rPr lang="en-US" sz="2800" dirty="0"/>
              <a:t>Factor Analysis</a:t>
            </a:r>
          </a:p>
          <a:p>
            <a:pPr lvl="1"/>
            <a:r>
              <a:rPr lang="en-US" sz="2800" dirty="0"/>
              <a:t>Noise Reduction</a:t>
            </a:r>
          </a:p>
        </p:txBody>
      </p:sp>
      <p:sp>
        <p:nvSpPr>
          <p:cNvPr id="1907716" name="Rectangle 4"/>
          <p:cNvSpPr>
            <a:spLocks noGrp="1" noChangeArrowheads="1"/>
          </p:cNvSpPr>
          <p:nvPr>
            <p:ph sz="half" idx="2"/>
          </p:nvPr>
        </p:nvSpPr>
        <p:spPr>
          <a:xfrm>
            <a:off x="5610014" y="194024"/>
            <a:ext cx="6255921" cy="4451064"/>
          </a:xfrm>
        </p:spPr>
        <p:txBody>
          <a:bodyPr>
            <a:noAutofit/>
          </a:bodyPr>
          <a:lstStyle/>
          <a:p>
            <a:r>
              <a:rPr lang="en-US" sz="3200" dirty="0"/>
              <a:t>Examples:</a:t>
            </a:r>
          </a:p>
          <a:p>
            <a:pPr lvl="1"/>
            <a:r>
              <a:rPr lang="en-US" sz="2800" dirty="0"/>
              <a:t>How many unique </a:t>
            </a:r>
            <a:r>
              <a:rPr lang="ja-JP" altLang="en-US" sz="2800" dirty="0">
                <a:latin typeface="Arial"/>
              </a:rPr>
              <a:t>“</a:t>
            </a:r>
            <a:r>
              <a:rPr lang="en-US" sz="2800" dirty="0"/>
              <a:t>sub-sets</a:t>
            </a:r>
            <a:r>
              <a:rPr lang="ja-JP" altLang="en-US" sz="2800" dirty="0">
                <a:latin typeface="Arial"/>
              </a:rPr>
              <a:t>”</a:t>
            </a:r>
            <a:r>
              <a:rPr lang="en-US" sz="2800" dirty="0"/>
              <a:t> are in the sample?</a:t>
            </a:r>
          </a:p>
          <a:p>
            <a:pPr lvl="1"/>
            <a:r>
              <a:rPr lang="en-US" sz="2800" dirty="0"/>
              <a:t>How are they similar / different?</a:t>
            </a:r>
          </a:p>
          <a:p>
            <a:pPr lvl="1"/>
            <a:r>
              <a:rPr lang="en-US" sz="2800" dirty="0"/>
              <a:t>What are the underlying factors that influence the samples?</a:t>
            </a:r>
          </a:p>
          <a:p>
            <a:pPr lvl="1"/>
            <a:r>
              <a:rPr lang="en-US" sz="2800" dirty="0"/>
              <a:t>Which time / temporal trends are (anti)correlated?</a:t>
            </a:r>
          </a:p>
          <a:p>
            <a:pPr lvl="1"/>
            <a:r>
              <a:rPr lang="en-US" sz="2800" dirty="0"/>
              <a:t>Which measurements are needed to differentiate?</a:t>
            </a:r>
          </a:p>
          <a:p>
            <a:pPr lvl="1"/>
            <a:r>
              <a:rPr lang="en-US" sz="2800" dirty="0"/>
              <a:t>How to best present what is </a:t>
            </a:r>
            <a:r>
              <a:rPr lang="ja-JP" altLang="en-US" sz="2800" dirty="0">
                <a:latin typeface="Arial"/>
              </a:rPr>
              <a:t>“</a:t>
            </a:r>
            <a:r>
              <a:rPr lang="en-US" sz="2800" dirty="0"/>
              <a:t>interesting</a:t>
            </a:r>
            <a:r>
              <a:rPr lang="ja-JP" altLang="en-US" sz="2800" dirty="0">
                <a:latin typeface="Arial"/>
              </a:rPr>
              <a:t>”</a:t>
            </a:r>
            <a:r>
              <a:rPr lang="en-US" sz="2800" dirty="0"/>
              <a:t>?</a:t>
            </a:r>
          </a:p>
          <a:p>
            <a:pPr lvl="1"/>
            <a:r>
              <a:rPr lang="en-US" sz="2800" dirty="0"/>
              <a:t>Which </a:t>
            </a:r>
            <a:r>
              <a:rPr lang="ja-JP" altLang="en-US" sz="2800" dirty="0">
                <a:latin typeface="Arial"/>
              </a:rPr>
              <a:t>“</a:t>
            </a:r>
            <a:r>
              <a:rPr lang="en-US" sz="2800" dirty="0"/>
              <a:t>sub-set</a:t>
            </a:r>
            <a:r>
              <a:rPr lang="ja-JP" altLang="en-US" sz="2800" dirty="0">
                <a:latin typeface="Arial"/>
              </a:rPr>
              <a:t>”</a:t>
            </a:r>
            <a:r>
              <a:rPr lang="en-US" sz="2800" dirty="0"/>
              <a:t> does this new sample rightfully belong?</a:t>
            </a:r>
          </a:p>
        </p:txBody>
      </p:sp>
    </p:spTree>
    <p:extLst>
      <p:ext uri="{BB962C8B-B14F-4D97-AF65-F5344CB8AC3E}">
        <p14:creationId xmlns:p14="http://schemas.microsoft.com/office/powerpoint/2010/main" val="2116254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ECC1371F-751D-544D-B584-A5AD42631B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1364" y="1722474"/>
            <a:ext cx="4786422" cy="3149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20952585-B783-4A42-B5EE-EF948882D5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17808" y="1316812"/>
            <a:ext cx="3961256" cy="396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Arrow 6">
            <a:extLst>
              <a:ext uri="{FF2B5EF4-FFF2-40B4-BE49-F238E27FC236}">
                <a16:creationId xmlns:a16="http://schemas.microsoft.com/office/drawing/2014/main" id="{F4462027-99AC-5B47-8E1D-D22382C4D4A8}"/>
              </a:ext>
            </a:extLst>
          </p:cNvPr>
          <p:cNvSpPr>
            <a:spLocks noChangeArrowheads="1"/>
          </p:cNvSpPr>
          <p:nvPr/>
        </p:nvSpPr>
        <p:spPr bwMode="auto">
          <a:xfrm>
            <a:off x="5916797" y="3093446"/>
            <a:ext cx="762000" cy="407988"/>
          </a:xfrm>
          <a:prstGeom prst="rightArrow">
            <a:avLst>
              <a:gd name="adj1" fmla="val 50000"/>
              <a:gd name="adj2" fmla="val 50056"/>
            </a:avLst>
          </a:prstGeom>
          <a:solidFill>
            <a:srgbClr val="00B8FF"/>
          </a:solidFill>
          <a:ln w="9525">
            <a:solidFill>
              <a:schemeClr val="tx1"/>
            </a:solidFill>
            <a:round/>
            <a:headEnd/>
            <a:tailEnd/>
          </a:ln>
        </p:spPr>
        <p:txBody>
          <a:bodyPr/>
          <a:lstStyle>
            <a:lvl1pPr eaLnBrk="0" hangingPunct="0">
              <a:lnSpc>
                <a:spcPts val="3888"/>
              </a:lnSpc>
              <a:spcBef>
                <a:spcPts val="800"/>
              </a:spcBef>
              <a:buClr>
                <a:srgbClr val="00FFCC"/>
              </a:buClr>
              <a:buSzPct val="80000"/>
              <a:buFont typeface="Wingdings" charset="2"/>
              <a:buChar char=""/>
              <a:defRPr sz="3200" b="1">
                <a:solidFill>
                  <a:srgbClr val="FFFFFF"/>
                </a:solidFill>
                <a:latin typeface="Arial" charset="0"/>
                <a:ea typeface="HG Mincho Light J;MS Gothic;HG " charset="0"/>
                <a:cs typeface="HG Mincho Light J;MS Gothic;HG " charset="0"/>
              </a:defRPr>
            </a:lvl1pPr>
            <a:lvl2pPr marL="742950" indent="-285750" eaLnBrk="0" hangingPunct="0">
              <a:lnSpc>
                <a:spcPct val="101000"/>
              </a:lnSpc>
              <a:spcBef>
                <a:spcPts val="700"/>
              </a:spcBef>
              <a:buClr>
                <a:srgbClr val="FFFFFF"/>
              </a:buClr>
              <a:buSzPct val="100000"/>
              <a:buFont typeface="Arial" charset="0"/>
              <a:buChar char="–"/>
              <a:defRPr sz="2800" b="1">
                <a:solidFill>
                  <a:srgbClr val="FFFFFF"/>
                </a:solidFill>
                <a:latin typeface="Arial" charset="0"/>
                <a:ea typeface="HG Mincho Light J;MS Gothic;HG " charset="0"/>
                <a:cs typeface="HG Mincho Light J;MS Gothic;HG " charset="0"/>
              </a:defRPr>
            </a:lvl2pPr>
            <a:lvl3pPr marL="1143000" indent="-228600" eaLnBrk="0" hangingPunct="0">
              <a:lnSpc>
                <a:spcPct val="101000"/>
              </a:lnSpc>
              <a:spcBef>
                <a:spcPts val="600"/>
              </a:spcBef>
              <a:buClr>
                <a:srgbClr val="00FFCC"/>
              </a:buClr>
              <a:buSzPct val="100000"/>
              <a:buFont typeface="Arial" charset="0"/>
              <a:buChar char="•"/>
              <a:defRPr sz="2400" b="1">
                <a:solidFill>
                  <a:srgbClr val="FFFFFF"/>
                </a:solidFill>
                <a:latin typeface="Arial" charset="0"/>
                <a:ea typeface="HG Mincho Light J;MS Gothic;HG " charset="0"/>
                <a:cs typeface="HG Mincho Light J;MS Gothic;HG " charset="0"/>
              </a:defRPr>
            </a:lvl3pPr>
            <a:lvl4pPr marL="1600200" indent="-228600" eaLnBrk="0" hangingPunct="0">
              <a:lnSpc>
                <a:spcPct val="101000"/>
              </a:lnSpc>
              <a:spcBef>
                <a:spcPts val="500"/>
              </a:spcBef>
              <a:buClr>
                <a:srgbClr val="FFFFFF"/>
              </a:buClr>
              <a:buSzPct val="100000"/>
              <a:buFont typeface="Arial" charset="0"/>
              <a:buChar char="–"/>
              <a:defRPr sz="2000" b="1">
                <a:solidFill>
                  <a:srgbClr val="FFFFFF"/>
                </a:solidFill>
                <a:latin typeface="Arial" charset="0"/>
                <a:ea typeface="HG Mincho Light J;MS Gothic;HG " charset="0"/>
                <a:cs typeface="HG Mincho Light J;MS Gothic;HG " charset="0"/>
              </a:defRPr>
            </a:lvl4pPr>
            <a:lvl5pPr marL="2057400" indent="-228600" eaLnBrk="0" hangingPunct="0">
              <a:lnSpc>
                <a:spcPct val="101000"/>
              </a:lnSpc>
              <a:spcBef>
                <a:spcPts val="500"/>
              </a:spcBef>
              <a:buClr>
                <a:srgbClr val="FFFFFF"/>
              </a:buClr>
              <a:buSzPct val="100000"/>
              <a:buFont typeface="Arial" charset="0"/>
              <a:buChar char="•"/>
              <a:defRPr sz="2000" b="1">
                <a:solidFill>
                  <a:srgbClr val="FFFFFF"/>
                </a:solidFill>
                <a:latin typeface="Arial" charset="0"/>
                <a:ea typeface="HG Mincho Light J;MS Gothic;HG " charset="0"/>
                <a:cs typeface="HG Mincho Light J;MS Gothic;HG " charset="0"/>
              </a:defRPr>
            </a:lvl5pPr>
            <a:lvl6pPr marL="2514600" indent="-228600" eaLnBrk="0" fontAlgn="base" hangingPunct="0">
              <a:lnSpc>
                <a:spcPct val="101000"/>
              </a:lnSpc>
              <a:spcBef>
                <a:spcPts val="500"/>
              </a:spcBef>
              <a:spcAft>
                <a:spcPct val="0"/>
              </a:spcAft>
              <a:buClr>
                <a:srgbClr val="FFFFFF"/>
              </a:buClr>
              <a:buSzPct val="100000"/>
              <a:buFont typeface="Arial" charset="0"/>
              <a:buChar char="•"/>
              <a:defRPr sz="2000" b="1">
                <a:solidFill>
                  <a:srgbClr val="FFFFFF"/>
                </a:solidFill>
                <a:latin typeface="Arial" charset="0"/>
                <a:ea typeface="HG Mincho Light J;MS Gothic;HG " charset="0"/>
                <a:cs typeface="HG Mincho Light J;MS Gothic;HG " charset="0"/>
              </a:defRPr>
            </a:lvl6pPr>
            <a:lvl7pPr marL="2971800" indent="-228600" eaLnBrk="0" fontAlgn="base" hangingPunct="0">
              <a:lnSpc>
                <a:spcPct val="101000"/>
              </a:lnSpc>
              <a:spcBef>
                <a:spcPts val="500"/>
              </a:spcBef>
              <a:spcAft>
                <a:spcPct val="0"/>
              </a:spcAft>
              <a:buClr>
                <a:srgbClr val="FFFFFF"/>
              </a:buClr>
              <a:buSzPct val="100000"/>
              <a:buFont typeface="Arial" charset="0"/>
              <a:buChar char="•"/>
              <a:defRPr sz="2000" b="1">
                <a:solidFill>
                  <a:srgbClr val="FFFFFF"/>
                </a:solidFill>
                <a:latin typeface="Arial" charset="0"/>
                <a:ea typeface="HG Mincho Light J;MS Gothic;HG " charset="0"/>
                <a:cs typeface="HG Mincho Light J;MS Gothic;HG " charset="0"/>
              </a:defRPr>
            </a:lvl7pPr>
            <a:lvl8pPr marL="3429000" indent="-228600" eaLnBrk="0" fontAlgn="base" hangingPunct="0">
              <a:lnSpc>
                <a:spcPct val="101000"/>
              </a:lnSpc>
              <a:spcBef>
                <a:spcPts val="500"/>
              </a:spcBef>
              <a:spcAft>
                <a:spcPct val="0"/>
              </a:spcAft>
              <a:buClr>
                <a:srgbClr val="FFFFFF"/>
              </a:buClr>
              <a:buSzPct val="100000"/>
              <a:buFont typeface="Arial" charset="0"/>
              <a:buChar char="•"/>
              <a:defRPr sz="2000" b="1">
                <a:solidFill>
                  <a:srgbClr val="FFFFFF"/>
                </a:solidFill>
                <a:latin typeface="Arial" charset="0"/>
                <a:ea typeface="HG Mincho Light J;MS Gothic;HG " charset="0"/>
                <a:cs typeface="HG Mincho Light J;MS Gothic;HG " charset="0"/>
              </a:defRPr>
            </a:lvl8pPr>
            <a:lvl9pPr marL="3886200" indent="-228600" eaLnBrk="0" fontAlgn="base" hangingPunct="0">
              <a:lnSpc>
                <a:spcPct val="101000"/>
              </a:lnSpc>
              <a:spcBef>
                <a:spcPts val="500"/>
              </a:spcBef>
              <a:spcAft>
                <a:spcPct val="0"/>
              </a:spcAft>
              <a:buClr>
                <a:srgbClr val="FFFFFF"/>
              </a:buClr>
              <a:buSzPct val="100000"/>
              <a:buFont typeface="Arial" charset="0"/>
              <a:buChar char="•"/>
              <a:defRPr sz="2000" b="1">
                <a:solidFill>
                  <a:srgbClr val="FFFFFF"/>
                </a:solidFill>
                <a:latin typeface="Arial" charset="0"/>
                <a:ea typeface="HG Mincho Light J;MS Gothic;HG " charset="0"/>
                <a:cs typeface="HG Mincho Light J;MS Gothic;HG " charset="0"/>
              </a:defRPr>
            </a:lvl9pPr>
          </a:lstStyle>
          <a:p>
            <a:pPr>
              <a:lnSpc>
                <a:spcPct val="100000"/>
              </a:lnSpc>
              <a:spcBef>
                <a:spcPct val="0"/>
              </a:spcBef>
              <a:buClrTx/>
              <a:buSzTx/>
              <a:buFontTx/>
              <a:buNone/>
            </a:pPr>
            <a:endParaRPr lang="en-US" altLang="en-US" sz="1800" b="0">
              <a:solidFill>
                <a:schemeClr val="tx1"/>
              </a:solidFill>
              <a:latin typeface="Times New Roman" charset="0"/>
            </a:endParaRPr>
          </a:p>
        </p:txBody>
      </p:sp>
      <p:sp>
        <p:nvSpPr>
          <p:cNvPr id="7" name="Text Box 1">
            <a:extLst>
              <a:ext uri="{FF2B5EF4-FFF2-40B4-BE49-F238E27FC236}">
                <a16:creationId xmlns:a16="http://schemas.microsoft.com/office/drawing/2014/main" id="{091FB6E9-5AD3-9643-8530-BBF35946E99E}"/>
              </a:ext>
            </a:extLst>
          </p:cNvPr>
          <p:cNvSpPr txBox="1">
            <a:spLocks noChangeArrowheads="1"/>
          </p:cNvSpPr>
          <p:nvPr/>
        </p:nvSpPr>
        <p:spPr bwMode="auto">
          <a:xfrm>
            <a:off x="2030597" y="545287"/>
            <a:ext cx="7772400" cy="771525"/>
          </a:xfrm>
          <a:prstGeom prst="rect">
            <a:avLst/>
          </a:prstGeom>
          <a:noFill/>
          <a:ln w="9525">
            <a:noFill/>
            <a:miter lim="800000"/>
            <a:headEnd/>
            <a:tailEnd/>
          </a:ln>
        </p:spPr>
        <p:txBody>
          <a:bodyPr lIns="92160" tIns="46080" rIns="92160" bIns="46080" anchor="ctr">
            <a:spAutoFit/>
          </a:bodyPr>
          <a:lstStyle/>
          <a:p>
            <a:pPr>
              <a:buClr>
                <a:srgbClr val="CBCBCB"/>
              </a:buCl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4400" dirty="0">
                <a:effectLst>
                  <a:outerShdw blurRad="38100" dist="38100" dir="2700000" algn="tl">
                    <a:srgbClr val="000000"/>
                  </a:outerShdw>
                </a:effectLst>
                <a:latin typeface="Times New Roman" pitchFamily="16" charset="0"/>
              </a:rPr>
              <a:t>Information visualization</a:t>
            </a:r>
          </a:p>
        </p:txBody>
      </p:sp>
      <p:sp>
        <p:nvSpPr>
          <p:cNvPr id="8" name="TextBox 9">
            <a:extLst>
              <a:ext uri="{FF2B5EF4-FFF2-40B4-BE49-F238E27FC236}">
                <a16:creationId xmlns:a16="http://schemas.microsoft.com/office/drawing/2014/main" id="{CA2711FB-219B-4A46-9BB3-F562D5E51C3E}"/>
              </a:ext>
            </a:extLst>
          </p:cNvPr>
          <p:cNvSpPr txBox="1">
            <a:spLocks noChangeArrowheads="1"/>
          </p:cNvSpPr>
          <p:nvPr/>
        </p:nvSpPr>
        <p:spPr bwMode="auto">
          <a:xfrm>
            <a:off x="1167587" y="5683730"/>
            <a:ext cx="94984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ts val="3888"/>
              </a:lnSpc>
              <a:spcBef>
                <a:spcPts val="800"/>
              </a:spcBef>
              <a:buClr>
                <a:srgbClr val="00FFCC"/>
              </a:buClr>
              <a:buSzPct val="80000"/>
              <a:buFont typeface="Wingdings" charset="2"/>
              <a:buChar char=""/>
              <a:defRPr sz="3200" b="1">
                <a:solidFill>
                  <a:srgbClr val="FFFFFF"/>
                </a:solidFill>
                <a:latin typeface="Arial" charset="0"/>
                <a:ea typeface="HG Mincho Light J;MS Gothic;HG " charset="0"/>
                <a:cs typeface="HG Mincho Light J;MS Gothic;HG " charset="0"/>
              </a:defRPr>
            </a:lvl1pPr>
            <a:lvl2pPr eaLnBrk="0" hangingPunct="0">
              <a:lnSpc>
                <a:spcPct val="101000"/>
              </a:lnSpc>
              <a:spcBef>
                <a:spcPts val="700"/>
              </a:spcBef>
              <a:buClr>
                <a:srgbClr val="FFFFFF"/>
              </a:buClr>
              <a:buSzPct val="100000"/>
              <a:buFont typeface="Arial" charset="0"/>
              <a:buChar char="–"/>
              <a:defRPr sz="2800" b="1">
                <a:solidFill>
                  <a:srgbClr val="FFFFFF"/>
                </a:solidFill>
                <a:latin typeface="Arial" charset="0"/>
                <a:ea typeface="HG Mincho Light J;MS Gothic;HG " charset="0"/>
                <a:cs typeface="HG Mincho Light J;MS Gothic;HG " charset="0"/>
              </a:defRPr>
            </a:lvl2pPr>
            <a:lvl3pPr marL="1143000" indent="-228600" eaLnBrk="0" hangingPunct="0">
              <a:lnSpc>
                <a:spcPct val="101000"/>
              </a:lnSpc>
              <a:spcBef>
                <a:spcPts val="600"/>
              </a:spcBef>
              <a:buClr>
                <a:srgbClr val="00FFCC"/>
              </a:buClr>
              <a:buSzPct val="100000"/>
              <a:buFont typeface="Arial" charset="0"/>
              <a:buChar char="•"/>
              <a:defRPr sz="2400" b="1">
                <a:solidFill>
                  <a:srgbClr val="FFFFFF"/>
                </a:solidFill>
                <a:latin typeface="Arial" charset="0"/>
                <a:ea typeface="HG Mincho Light J;MS Gothic;HG " charset="0"/>
                <a:cs typeface="HG Mincho Light J;MS Gothic;HG " charset="0"/>
              </a:defRPr>
            </a:lvl3pPr>
            <a:lvl4pPr marL="1600200" indent="-228600" eaLnBrk="0" hangingPunct="0">
              <a:lnSpc>
                <a:spcPct val="101000"/>
              </a:lnSpc>
              <a:spcBef>
                <a:spcPts val="500"/>
              </a:spcBef>
              <a:buClr>
                <a:srgbClr val="FFFFFF"/>
              </a:buClr>
              <a:buSzPct val="100000"/>
              <a:buFont typeface="Arial" charset="0"/>
              <a:buChar char="–"/>
              <a:defRPr sz="2000" b="1">
                <a:solidFill>
                  <a:srgbClr val="FFFFFF"/>
                </a:solidFill>
                <a:latin typeface="Arial" charset="0"/>
                <a:ea typeface="HG Mincho Light J;MS Gothic;HG " charset="0"/>
                <a:cs typeface="HG Mincho Light J;MS Gothic;HG " charset="0"/>
              </a:defRPr>
            </a:lvl4pPr>
            <a:lvl5pPr marL="2057400" indent="-228600" eaLnBrk="0" hangingPunct="0">
              <a:lnSpc>
                <a:spcPct val="101000"/>
              </a:lnSpc>
              <a:spcBef>
                <a:spcPts val="500"/>
              </a:spcBef>
              <a:buClr>
                <a:srgbClr val="FFFFFF"/>
              </a:buClr>
              <a:buSzPct val="100000"/>
              <a:buFont typeface="Arial" charset="0"/>
              <a:buChar char="•"/>
              <a:defRPr sz="2000" b="1">
                <a:solidFill>
                  <a:srgbClr val="FFFFFF"/>
                </a:solidFill>
                <a:latin typeface="Arial" charset="0"/>
                <a:ea typeface="HG Mincho Light J;MS Gothic;HG " charset="0"/>
                <a:cs typeface="HG Mincho Light J;MS Gothic;HG " charset="0"/>
              </a:defRPr>
            </a:lvl5pPr>
            <a:lvl6pPr marL="2514600" indent="-228600" eaLnBrk="0" fontAlgn="base" hangingPunct="0">
              <a:lnSpc>
                <a:spcPct val="101000"/>
              </a:lnSpc>
              <a:spcBef>
                <a:spcPts val="500"/>
              </a:spcBef>
              <a:spcAft>
                <a:spcPct val="0"/>
              </a:spcAft>
              <a:buClr>
                <a:srgbClr val="FFFFFF"/>
              </a:buClr>
              <a:buSzPct val="100000"/>
              <a:buFont typeface="Arial" charset="0"/>
              <a:buChar char="•"/>
              <a:defRPr sz="2000" b="1">
                <a:solidFill>
                  <a:srgbClr val="FFFFFF"/>
                </a:solidFill>
                <a:latin typeface="Arial" charset="0"/>
                <a:ea typeface="HG Mincho Light J;MS Gothic;HG " charset="0"/>
                <a:cs typeface="HG Mincho Light J;MS Gothic;HG " charset="0"/>
              </a:defRPr>
            </a:lvl6pPr>
            <a:lvl7pPr marL="2971800" indent="-228600" eaLnBrk="0" fontAlgn="base" hangingPunct="0">
              <a:lnSpc>
                <a:spcPct val="101000"/>
              </a:lnSpc>
              <a:spcBef>
                <a:spcPts val="500"/>
              </a:spcBef>
              <a:spcAft>
                <a:spcPct val="0"/>
              </a:spcAft>
              <a:buClr>
                <a:srgbClr val="FFFFFF"/>
              </a:buClr>
              <a:buSzPct val="100000"/>
              <a:buFont typeface="Arial" charset="0"/>
              <a:buChar char="•"/>
              <a:defRPr sz="2000" b="1">
                <a:solidFill>
                  <a:srgbClr val="FFFFFF"/>
                </a:solidFill>
                <a:latin typeface="Arial" charset="0"/>
                <a:ea typeface="HG Mincho Light J;MS Gothic;HG " charset="0"/>
                <a:cs typeface="HG Mincho Light J;MS Gothic;HG " charset="0"/>
              </a:defRPr>
            </a:lvl7pPr>
            <a:lvl8pPr marL="3429000" indent="-228600" eaLnBrk="0" fontAlgn="base" hangingPunct="0">
              <a:lnSpc>
                <a:spcPct val="101000"/>
              </a:lnSpc>
              <a:spcBef>
                <a:spcPts val="500"/>
              </a:spcBef>
              <a:spcAft>
                <a:spcPct val="0"/>
              </a:spcAft>
              <a:buClr>
                <a:srgbClr val="FFFFFF"/>
              </a:buClr>
              <a:buSzPct val="100000"/>
              <a:buFont typeface="Arial" charset="0"/>
              <a:buChar char="•"/>
              <a:defRPr sz="2000" b="1">
                <a:solidFill>
                  <a:srgbClr val="FFFFFF"/>
                </a:solidFill>
                <a:latin typeface="Arial" charset="0"/>
                <a:ea typeface="HG Mincho Light J;MS Gothic;HG " charset="0"/>
                <a:cs typeface="HG Mincho Light J;MS Gothic;HG " charset="0"/>
              </a:defRPr>
            </a:lvl8pPr>
            <a:lvl9pPr marL="3886200" indent="-228600" eaLnBrk="0" fontAlgn="base" hangingPunct="0">
              <a:lnSpc>
                <a:spcPct val="101000"/>
              </a:lnSpc>
              <a:spcBef>
                <a:spcPts val="500"/>
              </a:spcBef>
              <a:spcAft>
                <a:spcPct val="0"/>
              </a:spcAft>
              <a:buClr>
                <a:srgbClr val="FFFFFF"/>
              </a:buClr>
              <a:buSzPct val="100000"/>
              <a:buFont typeface="Arial" charset="0"/>
              <a:buChar char="•"/>
              <a:defRPr sz="2000" b="1">
                <a:solidFill>
                  <a:srgbClr val="FFFFFF"/>
                </a:solidFill>
                <a:latin typeface="Arial" charset="0"/>
                <a:ea typeface="HG Mincho Light J;MS Gothic;HG " charset="0"/>
                <a:cs typeface="HG Mincho Light J;MS Gothic;HG " charset="0"/>
              </a:defRPr>
            </a:lvl9pPr>
          </a:lstStyle>
          <a:p>
            <a:pPr>
              <a:lnSpc>
                <a:spcPct val="100000"/>
              </a:lnSpc>
              <a:spcBef>
                <a:spcPct val="0"/>
              </a:spcBef>
              <a:buClrTx/>
              <a:buSzTx/>
              <a:buNone/>
            </a:pPr>
            <a:r>
              <a:rPr lang="en-US" altLang="en-US" sz="2400" b="0" dirty="0">
                <a:solidFill>
                  <a:schemeClr val="tx1"/>
                </a:solidFill>
                <a:latin typeface="Times New Roman" charset="0"/>
              </a:rPr>
              <a:t>Visualization: converting raw data to a form that is viewable and understandable to humans.</a:t>
            </a:r>
          </a:p>
        </p:txBody>
      </p:sp>
    </p:spTree>
    <p:extLst>
      <p:ext uri="{BB962C8B-B14F-4D97-AF65-F5344CB8AC3E}">
        <p14:creationId xmlns:p14="http://schemas.microsoft.com/office/powerpoint/2010/main" val="3398860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916" y="1122363"/>
            <a:ext cx="11958084" cy="2387600"/>
          </a:xfrm>
        </p:spPr>
        <p:txBody>
          <a:bodyPr/>
          <a:lstStyle/>
          <a:p>
            <a:r>
              <a:rPr lang="en-US" dirty="0"/>
              <a:t>Usages of PCA for Visualization</a:t>
            </a:r>
          </a:p>
        </p:txBody>
      </p:sp>
    </p:spTree>
    <p:extLst>
      <p:ext uri="{BB962C8B-B14F-4D97-AF65-F5344CB8AC3E}">
        <p14:creationId xmlns:p14="http://schemas.microsoft.com/office/powerpoint/2010/main" val="925209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199" y="500339"/>
            <a:ext cx="9395637" cy="5625825"/>
          </a:xfrm>
        </p:spPr>
        <p:txBody>
          <a:bodyPr>
            <a:noAutofit/>
          </a:bodyPr>
          <a:lstStyle/>
          <a:p>
            <a:pPr marL="0" indent="0">
              <a:buNone/>
            </a:pPr>
            <a:r>
              <a:rPr lang="en-US" sz="2800" dirty="0"/>
              <a:t>“Tracing Cattle Breeds with Principal Components Analysis Ancestry Informative SNPs” </a:t>
            </a:r>
          </a:p>
          <a:p>
            <a:pPr marL="0" indent="0">
              <a:buNone/>
            </a:pPr>
            <a:r>
              <a:rPr lang="en-US" sz="2800" dirty="0"/>
              <a:t>	Lewis et al</a:t>
            </a:r>
          </a:p>
          <a:p>
            <a:r>
              <a:rPr lang="en-US" sz="2800" dirty="0"/>
              <a:t>Goal: To trace the breed of unknown cattle samples. </a:t>
            </a:r>
          </a:p>
          <a:p>
            <a:r>
              <a:rPr lang="en-US" sz="2800" dirty="0"/>
              <a:t>Data: 30,000 Single Nucleotide Polymorphisms (SNPs) for 19 breeds (13 </a:t>
            </a:r>
            <a:r>
              <a:rPr lang="en-US" sz="2800" dirty="0" err="1"/>
              <a:t>taurine</a:t>
            </a:r>
            <a:r>
              <a:rPr lang="en-US" sz="2800" dirty="0"/>
              <a:t>, three zebu, and three hybrid breeds)</a:t>
            </a:r>
          </a:p>
          <a:p>
            <a:r>
              <a:rPr lang="en-US" sz="2800" dirty="0"/>
              <a:t>How?</a:t>
            </a:r>
          </a:p>
          <a:p>
            <a:pPr marL="914400" lvl="1" indent="-514350">
              <a:buFont typeface="+mj-lt"/>
              <a:buAutoNum type="arabicPeriod"/>
            </a:pPr>
            <a:r>
              <a:rPr lang="en-US" sz="2800" dirty="0"/>
              <a:t>Use PCA to select the subsets of SNPs that can perfectly reproduce population structure.</a:t>
            </a:r>
          </a:p>
          <a:p>
            <a:pPr marL="914400" lvl="1" indent="-514350">
              <a:buFont typeface="+mj-lt"/>
              <a:buAutoNum type="arabicPeriod"/>
            </a:pPr>
            <a:r>
              <a:rPr lang="en-US" sz="2800" dirty="0"/>
              <a:t>Create classification model based on the subsets to predict the cattle breed 100%</a:t>
            </a:r>
          </a:p>
          <a:p>
            <a:endParaRPr lang="en-US" sz="2800" dirty="0"/>
          </a:p>
          <a:p>
            <a:endParaRPr lang="en-US" sz="2800" dirty="0"/>
          </a:p>
        </p:txBody>
      </p:sp>
    </p:spTree>
    <p:extLst>
      <p:ext uri="{BB962C8B-B14F-4D97-AF65-F5344CB8AC3E}">
        <p14:creationId xmlns:p14="http://schemas.microsoft.com/office/powerpoint/2010/main" val="676223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C_TC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600" y="12700"/>
            <a:ext cx="5130800" cy="6819900"/>
          </a:xfrm>
          <a:prstGeom prst="rect">
            <a:avLst/>
          </a:prstGeom>
        </p:spPr>
      </p:pic>
    </p:spTree>
    <p:extLst>
      <p:ext uri="{BB962C8B-B14F-4D97-AF65-F5344CB8AC3E}">
        <p14:creationId xmlns:p14="http://schemas.microsoft.com/office/powerpoint/2010/main" val="4045716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9D770F-469C-D441-BE2B-4CB345379028}"/>
              </a:ext>
            </a:extLst>
          </p:cNvPr>
          <p:cNvPicPr>
            <a:picLocks noGrp="1" noChangeAspect="1"/>
          </p:cNvPicPr>
          <p:nvPr>
            <p:ph idx="1"/>
          </p:nvPr>
        </p:nvPicPr>
        <p:blipFill>
          <a:blip r:embed="rId2"/>
          <a:stretch>
            <a:fillRect/>
          </a:stretch>
        </p:blipFill>
        <p:spPr>
          <a:xfrm>
            <a:off x="1770523" y="535799"/>
            <a:ext cx="8650953" cy="5811838"/>
          </a:xfrm>
        </p:spPr>
      </p:pic>
    </p:spTree>
    <p:extLst>
      <p:ext uri="{BB962C8B-B14F-4D97-AF65-F5344CB8AC3E}">
        <p14:creationId xmlns:p14="http://schemas.microsoft.com/office/powerpoint/2010/main" val="926054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Limitations of PCA</a:t>
            </a:r>
          </a:p>
        </p:txBody>
      </p:sp>
      <p:sp>
        <p:nvSpPr>
          <p:cNvPr id="12291" name="Rectangle 3"/>
          <p:cNvSpPr>
            <a:spLocks noGrp="1" noChangeArrowheads="1"/>
          </p:cNvSpPr>
          <p:nvPr>
            <p:ph idx="1"/>
          </p:nvPr>
        </p:nvSpPr>
        <p:spPr/>
        <p:txBody>
          <a:bodyPr>
            <a:normAutofit/>
          </a:bodyPr>
          <a:lstStyle/>
          <a:p>
            <a:r>
              <a:rPr lang="en-US" sz="2800" dirty="0"/>
              <a:t>PCA is not effective for some datasets.</a:t>
            </a:r>
          </a:p>
          <a:p>
            <a:r>
              <a:rPr lang="en-US" sz="2800" dirty="0"/>
              <a:t>For example, if the data is a set of strings</a:t>
            </a:r>
          </a:p>
          <a:p>
            <a:pPr marL="0" indent="0">
              <a:buNone/>
            </a:pPr>
            <a:r>
              <a:rPr lang="en-US" sz="2800" dirty="0"/>
              <a:t>(1,0,0,0,…), (0,1,0,0…),…,(0,0,0,…,1) then the eigenvalues do not fall off as PCA requires.</a:t>
            </a:r>
          </a:p>
        </p:txBody>
      </p:sp>
    </p:spTree>
    <p:extLst>
      <p:ext uri="{BB962C8B-B14F-4D97-AF65-F5344CB8AC3E}">
        <p14:creationId xmlns:p14="http://schemas.microsoft.com/office/powerpoint/2010/main" val="833668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12800" y="246321"/>
            <a:ext cx="11379200" cy="685800"/>
          </a:xfrm>
        </p:spPr>
        <p:txBody>
          <a:bodyPr>
            <a:normAutofit fontScale="90000"/>
          </a:bodyPr>
          <a:lstStyle/>
          <a:p>
            <a:r>
              <a:rPr lang="en-US"/>
              <a:t>PCA and Discrimination</a:t>
            </a:r>
          </a:p>
        </p:txBody>
      </p:sp>
      <p:sp>
        <p:nvSpPr>
          <p:cNvPr id="14339" name="Rectangle 3"/>
          <p:cNvSpPr>
            <a:spLocks noGrp="1" noChangeArrowheads="1"/>
          </p:cNvSpPr>
          <p:nvPr>
            <p:ph type="body" sz="half" idx="1"/>
          </p:nvPr>
        </p:nvSpPr>
        <p:spPr>
          <a:xfrm>
            <a:off x="1981200" y="1600200"/>
            <a:ext cx="9097926" cy="4953000"/>
          </a:xfrm>
        </p:spPr>
        <p:txBody>
          <a:bodyPr>
            <a:normAutofit/>
          </a:bodyPr>
          <a:lstStyle/>
          <a:p>
            <a:r>
              <a:rPr lang="en-US" sz="2800" dirty="0"/>
              <a:t>PCA may not find the best directions for discriminating between two classes.</a:t>
            </a:r>
          </a:p>
          <a:p>
            <a:r>
              <a:rPr lang="en-US" sz="2800" dirty="0"/>
              <a:t>Example: suppose the two classes have 2D Gaussian densities as ellipsoids. </a:t>
            </a:r>
          </a:p>
          <a:p>
            <a:r>
              <a:rPr lang="en-US" sz="2800" dirty="0"/>
              <a:t>1</a:t>
            </a:r>
            <a:r>
              <a:rPr lang="en-US" sz="2800" baseline="30000" dirty="0"/>
              <a:t>st</a:t>
            </a:r>
            <a:r>
              <a:rPr lang="en-US" sz="2800" dirty="0"/>
              <a:t> eigenvector is best for representing the probabilities.</a:t>
            </a:r>
          </a:p>
          <a:p>
            <a:r>
              <a:rPr lang="en-US" sz="2800" dirty="0"/>
              <a:t>2</a:t>
            </a:r>
            <a:r>
              <a:rPr lang="en-US" sz="2800" baseline="30000" dirty="0"/>
              <a:t>nd</a:t>
            </a:r>
            <a:r>
              <a:rPr lang="en-US" sz="2800" dirty="0"/>
              <a:t> eigenvector is best for discrimination.</a:t>
            </a:r>
          </a:p>
        </p:txBody>
      </p:sp>
      <p:pic>
        <p:nvPicPr>
          <p:cNvPr id="14340"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267200" y="4590858"/>
            <a:ext cx="3664688" cy="1962342"/>
          </a:xfrm>
          <a:noFill/>
          <a:ln/>
        </p:spPr>
      </p:pic>
    </p:spTree>
    <p:extLst>
      <p:ext uri="{BB962C8B-B14F-4D97-AF65-F5344CB8AC3E}">
        <p14:creationId xmlns:p14="http://schemas.microsoft.com/office/powerpoint/2010/main" val="112834358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Visualization with Python</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91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A50021"/>
                </a:solidFill>
                <a:latin typeface="+mn-lt"/>
              </a:rPr>
              <a:t>Why</a:t>
            </a:r>
            <a:r>
              <a:rPr lang="en-US" dirty="0">
                <a:latin typeface="+mn-lt"/>
              </a:rPr>
              <a:t> data visualization?</a:t>
            </a:r>
          </a:p>
        </p:txBody>
      </p:sp>
      <p:sp>
        <p:nvSpPr>
          <p:cNvPr id="6" name="Content Placeholder 5"/>
          <p:cNvSpPr>
            <a:spLocks noGrp="1"/>
          </p:cNvSpPr>
          <p:nvPr>
            <p:ph idx="1"/>
          </p:nvPr>
        </p:nvSpPr>
        <p:spPr>
          <a:xfrm>
            <a:off x="1981200" y="1308538"/>
            <a:ext cx="8229600" cy="5031302"/>
          </a:xfrm>
        </p:spPr>
        <p:txBody>
          <a:bodyPr/>
          <a:lstStyle/>
          <a:p>
            <a:r>
              <a:rPr lang="en-US" b="1" dirty="0">
                <a:solidFill>
                  <a:schemeClr val="tx1">
                    <a:lumMod val="65000"/>
                    <a:lumOff val="35000"/>
                  </a:schemeClr>
                </a:solidFill>
                <a:latin typeface="+mj-lt"/>
                <a:ea typeface="MS PGothic" panose="020B0600070205080204" pitchFamily="34" charset="-128"/>
                <a:cs typeface="Arial" panose="020B0604020202020204" pitchFamily="34" charset="0"/>
              </a:rPr>
              <a:t>Vision</a:t>
            </a:r>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 is by far our most powerful sense</a:t>
            </a:r>
          </a:p>
          <a:p>
            <a:endParaRPr lang="en-US" dirty="0">
              <a:solidFill>
                <a:schemeClr val="tx1">
                  <a:lumMod val="65000"/>
                  <a:lumOff val="35000"/>
                </a:schemeClr>
              </a:solidFill>
              <a:latin typeface="+mj-lt"/>
              <a:ea typeface="MS PGothic" panose="020B0600070205080204" pitchFamily="34" charset="-128"/>
              <a:cs typeface="Arial" panose="020B0604020202020204" pitchFamily="34" charset="0"/>
            </a:endParaRPr>
          </a:p>
          <a:p>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There is an amazing </a:t>
            </a:r>
            <a:r>
              <a:rPr lang="en-US" b="1" dirty="0">
                <a:solidFill>
                  <a:schemeClr val="tx1">
                    <a:lumMod val="65000"/>
                    <a:lumOff val="35000"/>
                  </a:schemeClr>
                </a:solidFill>
                <a:latin typeface="+mj-lt"/>
                <a:ea typeface="MS PGothic" panose="020B0600070205080204" pitchFamily="34" charset="-128"/>
                <a:cs typeface="Arial" panose="020B0604020202020204" pitchFamily="34" charset="0"/>
              </a:rPr>
              <a:t>connection</a:t>
            </a:r>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 between human </a:t>
            </a:r>
            <a:r>
              <a:rPr lang="en-US" b="1" dirty="0">
                <a:solidFill>
                  <a:schemeClr val="tx1">
                    <a:lumMod val="65000"/>
                    <a:lumOff val="35000"/>
                  </a:schemeClr>
                </a:solidFill>
                <a:latin typeface="+mj-lt"/>
                <a:ea typeface="MS PGothic" panose="020B0600070205080204" pitchFamily="34" charset="-128"/>
                <a:cs typeface="Arial" panose="020B0604020202020204" pitchFamily="34" charset="0"/>
              </a:rPr>
              <a:t>visual sensors </a:t>
            </a:r>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and the </a:t>
            </a:r>
            <a:r>
              <a:rPr lang="en-US" b="1" dirty="0">
                <a:solidFill>
                  <a:schemeClr val="tx1">
                    <a:lumMod val="65000"/>
                    <a:lumOff val="35000"/>
                  </a:schemeClr>
                </a:solidFill>
                <a:latin typeface="+mj-lt"/>
                <a:ea typeface="MS PGothic" panose="020B0600070205080204" pitchFamily="34" charset="-128"/>
                <a:cs typeface="Arial" panose="020B0604020202020204" pitchFamily="34" charset="0"/>
              </a:rPr>
              <a:t>brain</a:t>
            </a:r>
          </a:p>
          <a:p>
            <a:endParaRPr lang="en-US" dirty="0">
              <a:solidFill>
                <a:schemeClr val="tx1">
                  <a:lumMod val="65000"/>
                  <a:lumOff val="35000"/>
                </a:schemeClr>
              </a:solidFill>
              <a:latin typeface="+mj-lt"/>
              <a:ea typeface="MS PGothic" panose="020B0600070205080204" pitchFamily="34" charset="-128"/>
              <a:cs typeface="Arial" panose="020B0604020202020204" pitchFamily="34" charset="0"/>
            </a:endParaRPr>
          </a:p>
          <a:p>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Humans have an </a:t>
            </a:r>
            <a:r>
              <a:rPr lang="en-US" b="1" dirty="0">
                <a:solidFill>
                  <a:schemeClr val="tx1">
                    <a:lumMod val="65000"/>
                    <a:lumOff val="35000"/>
                  </a:schemeClr>
                </a:solidFill>
                <a:latin typeface="+mj-lt"/>
                <a:ea typeface="MS PGothic" panose="020B0600070205080204" pitchFamily="34" charset="-128"/>
                <a:cs typeface="Arial" panose="020B0604020202020204" pitchFamily="34" charset="0"/>
              </a:rPr>
              <a:t>extraordinary visual capacity</a:t>
            </a:r>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 to </a:t>
            </a:r>
            <a:r>
              <a:rPr lang="en-US" b="1" dirty="0">
                <a:solidFill>
                  <a:schemeClr val="tx1">
                    <a:lumMod val="65000"/>
                    <a:lumOff val="35000"/>
                  </a:schemeClr>
                </a:solidFill>
                <a:latin typeface="+mj-lt"/>
                <a:ea typeface="MS PGothic" panose="020B0600070205080204" pitchFamily="34" charset="-128"/>
                <a:cs typeface="Arial" panose="020B0604020202020204" pitchFamily="34" charset="0"/>
              </a:rPr>
              <a:t>detect patterns</a:t>
            </a:r>
          </a:p>
          <a:p>
            <a:endParaRPr lang="en-US" b="1" dirty="0">
              <a:solidFill>
                <a:schemeClr val="tx1">
                  <a:lumMod val="65000"/>
                  <a:lumOff val="35000"/>
                </a:schemeClr>
              </a:solidFill>
              <a:latin typeface="+mj-lt"/>
              <a:ea typeface="MS PGothic" panose="020B0600070205080204" pitchFamily="34" charset="-128"/>
              <a:cs typeface="Arial" panose="020B0604020202020204" pitchFamily="34" charset="0"/>
            </a:endParaRPr>
          </a:p>
          <a:p>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To display data effectively we must understand a bit about </a:t>
            </a:r>
            <a:r>
              <a:rPr lang="en-US" b="1" dirty="0">
                <a:solidFill>
                  <a:srgbClr val="C00000"/>
                </a:solidFill>
                <a:latin typeface="+mj-lt"/>
                <a:ea typeface="MS PGothic" panose="020B0600070205080204" pitchFamily="34" charset="-128"/>
                <a:cs typeface="Arial" panose="020B0604020202020204" pitchFamily="34" charset="0"/>
              </a:rPr>
              <a:t>Visual Perception</a:t>
            </a:r>
          </a:p>
        </p:txBody>
      </p:sp>
      <p:sp>
        <p:nvSpPr>
          <p:cNvPr id="3" name="Slide Number Placeholder 2"/>
          <p:cNvSpPr>
            <a:spLocks noGrp="1"/>
          </p:cNvSpPr>
          <p:nvPr>
            <p:ph type="sldNum" sz="quarter" idx="4"/>
          </p:nvPr>
        </p:nvSpPr>
        <p:spPr/>
        <p:txBody>
          <a:bodyPr/>
          <a:lstStyle/>
          <a:p>
            <a:fld id="{7698B45C-09C7-497B-9261-07F290CB2D4C}" type="slidenum">
              <a:rPr lang="en-US" smtClean="0"/>
              <a:t>4</a:t>
            </a:fld>
            <a:endParaRPr lang="en-US" dirty="0"/>
          </a:p>
        </p:txBody>
      </p:sp>
      <p:sp>
        <p:nvSpPr>
          <p:cNvPr id="2" name="Rectangle 1">
            <a:extLst>
              <a:ext uri="{FF2B5EF4-FFF2-40B4-BE49-F238E27FC236}">
                <a16:creationId xmlns:a16="http://schemas.microsoft.com/office/drawing/2014/main" id="{FF8BF5E9-C273-1041-84C5-79DEF49B86D5}"/>
              </a:ext>
            </a:extLst>
          </p:cNvPr>
          <p:cNvSpPr/>
          <p:nvPr/>
        </p:nvSpPr>
        <p:spPr>
          <a:xfrm>
            <a:off x="3407505" y="6339840"/>
            <a:ext cx="4211217" cy="369332"/>
          </a:xfrm>
          <a:prstGeom prst="rect">
            <a:avLst/>
          </a:prstGeom>
        </p:spPr>
        <p:txBody>
          <a:bodyPr wrap="none">
            <a:spAutoFit/>
          </a:bodyPr>
          <a:lstStyle/>
          <a:p>
            <a:r>
              <a:rPr lang="en-US" dirty="0">
                <a:solidFill>
                  <a:schemeClr val="tx1">
                    <a:lumMod val="50000"/>
                    <a:lumOff val="50000"/>
                  </a:schemeClr>
                </a:solidFill>
                <a:latin typeface="Trebuchet MS" pitchFamily="34" charset="0"/>
                <a:cs typeface="Arial" pitchFamily="34" charset="0"/>
              </a:rPr>
              <a:t>Ref: Ramon Martinez, “</a:t>
            </a:r>
            <a:r>
              <a:rPr lang="en-US" b="1" dirty="0">
                <a:cs typeface="Arial" pitchFamily="34" charset="0"/>
              </a:rPr>
              <a:t>Visual Analytics”</a:t>
            </a:r>
          </a:p>
        </p:txBody>
      </p:sp>
    </p:spTree>
    <p:extLst>
      <p:ext uri="{BB962C8B-B14F-4D97-AF65-F5344CB8AC3E}">
        <p14:creationId xmlns:p14="http://schemas.microsoft.com/office/powerpoint/2010/main" val="248205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A50021"/>
                </a:solidFill>
                <a:latin typeface="+mn-lt"/>
              </a:rPr>
              <a:t>Visual</a:t>
            </a:r>
            <a:r>
              <a:rPr lang="en-US" dirty="0">
                <a:latin typeface="+mn-lt"/>
              </a:rPr>
              <a:t> perception</a:t>
            </a:r>
          </a:p>
        </p:txBody>
      </p:sp>
      <p:sp>
        <p:nvSpPr>
          <p:cNvPr id="6" name="Content Placeholder 5"/>
          <p:cNvSpPr>
            <a:spLocks noGrp="1"/>
          </p:cNvSpPr>
          <p:nvPr>
            <p:ph idx="1"/>
          </p:nvPr>
        </p:nvSpPr>
        <p:spPr>
          <a:xfrm>
            <a:off x="1981200" y="1308539"/>
            <a:ext cx="8229600" cy="561359"/>
          </a:xfrm>
        </p:spPr>
        <p:txBody>
          <a:bodyPr/>
          <a:lstStyle/>
          <a:p>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How many nines (9) are in this matrix?</a:t>
            </a:r>
          </a:p>
          <a:p>
            <a:endParaRPr lang="en-US" dirty="0">
              <a:latin typeface="+mj-lt"/>
            </a:endParaRPr>
          </a:p>
        </p:txBody>
      </p:sp>
      <p:sp>
        <p:nvSpPr>
          <p:cNvPr id="3" name="Slide Number Placeholder 2"/>
          <p:cNvSpPr>
            <a:spLocks noGrp="1"/>
          </p:cNvSpPr>
          <p:nvPr>
            <p:ph type="sldNum" sz="quarter" idx="4"/>
          </p:nvPr>
        </p:nvSpPr>
        <p:spPr/>
        <p:txBody>
          <a:bodyPr/>
          <a:lstStyle/>
          <a:p>
            <a:fld id="{7698B45C-09C7-497B-9261-07F290CB2D4C}" type="slidenum">
              <a:rPr lang="en-US" smtClean="0"/>
              <a:t>5</a:t>
            </a:fld>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031525"/>
            <a:ext cx="5181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A98FCF97-3F76-6848-889E-70A28208415A}"/>
              </a:ext>
            </a:extLst>
          </p:cNvPr>
          <p:cNvSpPr/>
          <p:nvPr/>
        </p:nvSpPr>
        <p:spPr>
          <a:xfrm>
            <a:off x="3407505" y="6339840"/>
            <a:ext cx="4211217" cy="369332"/>
          </a:xfrm>
          <a:prstGeom prst="rect">
            <a:avLst/>
          </a:prstGeom>
        </p:spPr>
        <p:txBody>
          <a:bodyPr wrap="none">
            <a:spAutoFit/>
          </a:bodyPr>
          <a:lstStyle/>
          <a:p>
            <a:r>
              <a:rPr lang="en-US" dirty="0">
                <a:solidFill>
                  <a:schemeClr val="tx1">
                    <a:lumMod val="50000"/>
                    <a:lumOff val="50000"/>
                  </a:schemeClr>
                </a:solidFill>
                <a:latin typeface="Trebuchet MS" pitchFamily="34" charset="0"/>
                <a:cs typeface="Arial" pitchFamily="34" charset="0"/>
              </a:rPr>
              <a:t>Ref: Ramon Martinez, “</a:t>
            </a:r>
            <a:r>
              <a:rPr lang="en-US" b="1" dirty="0">
                <a:cs typeface="Arial" pitchFamily="34" charset="0"/>
              </a:rPr>
              <a:t>Visual Analytics”</a:t>
            </a:r>
          </a:p>
        </p:txBody>
      </p:sp>
    </p:spTree>
    <p:extLst>
      <p:ext uri="{BB962C8B-B14F-4D97-AF65-F5344CB8AC3E}">
        <p14:creationId xmlns:p14="http://schemas.microsoft.com/office/powerpoint/2010/main" val="281396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A50021"/>
                </a:solidFill>
                <a:latin typeface="+mn-lt"/>
              </a:rPr>
              <a:t>Visual </a:t>
            </a:r>
            <a:r>
              <a:rPr lang="en-US" dirty="0">
                <a:latin typeface="+mn-lt"/>
              </a:rPr>
              <a:t>perception</a:t>
            </a:r>
          </a:p>
        </p:txBody>
      </p:sp>
      <p:sp>
        <p:nvSpPr>
          <p:cNvPr id="6" name="Content Placeholder 5"/>
          <p:cNvSpPr>
            <a:spLocks noGrp="1"/>
          </p:cNvSpPr>
          <p:nvPr>
            <p:ph idx="1"/>
          </p:nvPr>
        </p:nvSpPr>
        <p:spPr>
          <a:xfrm>
            <a:off x="1981200" y="1308539"/>
            <a:ext cx="8229600" cy="561359"/>
          </a:xfrm>
        </p:spPr>
        <p:txBody>
          <a:bodyPr/>
          <a:lstStyle/>
          <a:p>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How many nines (9) are in this matrix?</a:t>
            </a:r>
          </a:p>
          <a:p>
            <a:endParaRPr lang="en-US" dirty="0">
              <a:latin typeface="+mj-lt"/>
            </a:endParaRPr>
          </a:p>
        </p:txBody>
      </p:sp>
      <p:sp>
        <p:nvSpPr>
          <p:cNvPr id="3" name="Slide Number Placeholder 2"/>
          <p:cNvSpPr>
            <a:spLocks noGrp="1"/>
          </p:cNvSpPr>
          <p:nvPr>
            <p:ph type="sldNum" sz="quarter" idx="4"/>
          </p:nvPr>
        </p:nvSpPr>
        <p:spPr/>
        <p:txBody>
          <a:bodyPr/>
          <a:lstStyle/>
          <a:p>
            <a:fld id="{7698B45C-09C7-497B-9261-07F290CB2D4C}" type="slidenum">
              <a:rPr lang="en-US" smtClean="0"/>
              <a:t>6</a:t>
            </a:fld>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031525"/>
            <a:ext cx="5181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657CFB0E-AE9D-F145-806C-B8329EBEB1BD}"/>
              </a:ext>
            </a:extLst>
          </p:cNvPr>
          <p:cNvSpPr/>
          <p:nvPr/>
        </p:nvSpPr>
        <p:spPr>
          <a:xfrm>
            <a:off x="3407505" y="6339840"/>
            <a:ext cx="4211217" cy="369332"/>
          </a:xfrm>
          <a:prstGeom prst="rect">
            <a:avLst/>
          </a:prstGeom>
        </p:spPr>
        <p:txBody>
          <a:bodyPr wrap="none">
            <a:spAutoFit/>
          </a:bodyPr>
          <a:lstStyle/>
          <a:p>
            <a:r>
              <a:rPr lang="en-US" dirty="0">
                <a:solidFill>
                  <a:schemeClr val="tx1">
                    <a:lumMod val="50000"/>
                    <a:lumOff val="50000"/>
                  </a:schemeClr>
                </a:solidFill>
                <a:latin typeface="Trebuchet MS" pitchFamily="34" charset="0"/>
                <a:cs typeface="Arial" pitchFamily="34" charset="0"/>
              </a:rPr>
              <a:t>Ref: Ramon Martinez, “</a:t>
            </a:r>
            <a:r>
              <a:rPr lang="en-US" b="1" dirty="0">
                <a:cs typeface="Arial" pitchFamily="34" charset="0"/>
              </a:rPr>
              <a:t>Visual Analytics”</a:t>
            </a:r>
          </a:p>
        </p:txBody>
      </p:sp>
    </p:spTree>
    <p:extLst>
      <p:ext uri="{BB962C8B-B14F-4D97-AF65-F5344CB8AC3E}">
        <p14:creationId xmlns:p14="http://schemas.microsoft.com/office/powerpoint/2010/main" val="278404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A50021"/>
                </a:solidFill>
                <a:latin typeface="+mn-lt"/>
              </a:rPr>
              <a:t>Visual </a:t>
            </a:r>
            <a:r>
              <a:rPr lang="en-US" dirty="0">
                <a:latin typeface="+mn-lt"/>
              </a:rPr>
              <a:t>perception</a:t>
            </a:r>
          </a:p>
        </p:txBody>
      </p:sp>
      <p:sp>
        <p:nvSpPr>
          <p:cNvPr id="6" name="Content Placeholder 5"/>
          <p:cNvSpPr>
            <a:spLocks noGrp="1"/>
          </p:cNvSpPr>
          <p:nvPr>
            <p:ph idx="1"/>
          </p:nvPr>
        </p:nvSpPr>
        <p:spPr>
          <a:xfrm>
            <a:off x="1981200" y="1308539"/>
            <a:ext cx="8229600" cy="561359"/>
          </a:xfrm>
        </p:spPr>
        <p:txBody>
          <a:bodyPr/>
          <a:lstStyle/>
          <a:p>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Can you see any pattern in this table?</a:t>
            </a:r>
            <a:endParaRPr lang="en-US" dirty="0">
              <a:latin typeface="+mj-lt"/>
            </a:endParaRPr>
          </a:p>
        </p:txBody>
      </p:sp>
      <p:sp>
        <p:nvSpPr>
          <p:cNvPr id="3" name="Slide Number Placeholder 2"/>
          <p:cNvSpPr>
            <a:spLocks noGrp="1"/>
          </p:cNvSpPr>
          <p:nvPr>
            <p:ph type="sldNum" sz="quarter" idx="4"/>
          </p:nvPr>
        </p:nvSpPr>
        <p:spPr/>
        <p:txBody>
          <a:bodyPr/>
          <a:lstStyle/>
          <a:p>
            <a:fld id="{7698B45C-09C7-497B-9261-07F290CB2D4C}" type="slidenum">
              <a:rPr lang="en-US" smtClean="0"/>
              <a:t>7</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320" y="2596888"/>
            <a:ext cx="8590268" cy="1682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4E8AA536-B636-8C46-B7F2-5C036CB7B0BC}"/>
              </a:ext>
            </a:extLst>
          </p:cNvPr>
          <p:cNvSpPr/>
          <p:nvPr/>
        </p:nvSpPr>
        <p:spPr>
          <a:xfrm>
            <a:off x="3407505" y="6339840"/>
            <a:ext cx="4211217" cy="369332"/>
          </a:xfrm>
          <a:prstGeom prst="rect">
            <a:avLst/>
          </a:prstGeom>
        </p:spPr>
        <p:txBody>
          <a:bodyPr wrap="none">
            <a:spAutoFit/>
          </a:bodyPr>
          <a:lstStyle/>
          <a:p>
            <a:r>
              <a:rPr lang="en-US" dirty="0">
                <a:solidFill>
                  <a:schemeClr val="tx1">
                    <a:lumMod val="50000"/>
                    <a:lumOff val="50000"/>
                  </a:schemeClr>
                </a:solidFill>
                <a:latin typeface="Trebuchet MS" pitchFamily="34" charset="0"/>
                <a:cs typeface="Arial" pitchFamily="34" charset="0"/>
              </a:rPr>
              <a:t>Ref: Ramon Martinez, “</a:t>
            </a:r>
            <a:r>
              <a:rPr lang="en-US" b="1" dirty="0">
                <a:cs typeface="Arial" pitchFamily="34" charset="0"/>
              </a:rPr>
              <a:t>Visual Analytics”</a:t>
            </a:r>
          </a:p>
        </p:txBody>
      </p:sp>
    </p:spTree>
    <p:extLst>
      <p:ext uri="{BB962C8B-B14F-4D97-AF65-F5344CB8AC3E}">
        <p14:creationId xmlns:p14="http://schemas.microsoft.com/office/powerpoint/2010/main" val="171923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A50021"/>
                </a:solidFill>
                <a:latin typeface="+mn-lt"/>
              </a:rPr>
              <a:t>Visual </a:t>
            </a:r>
            <a:r>
              <a:rPr lang="en-US" dirty="0">
                <a:latin typeface="+mn-lt"/>
              </a:rPr>
              <a:t>perception</a:t>
            </a:r>
          </a:p>
        </p:txBody>
      </p:sp>
      <p:sp>
        <p:nvSpPr>
          <p:cNvPr id="6" name="Content Placeholder 5"/>
          <p:cNvSpPr>
            <a:spLocks noGrp="1"/>
          </p:cNvSpPr>
          <p:nvPr>
            <p:ph idx="1"/>
          </p:nvPr>
        </p:nvSpPr>
        <p:spPr>
          <a:xfrm>
            <a:off x="1981200" y="1308539"/>
            <a:ext cx="8229600" cy="561359"/>
          </a:xfrm>
        </p:spPr>
        <p:txBody>
          <a:bodyPr/>
          <a:lstStyle/>
          <a:p>
            <a:r>
              <a:rPr lang="en-US" dirty="0">
                <a:solidFill>
                  <a:schemeClr val="tx1">
                    <a:lumMod val="65000"/>
                    <a:lumOff val="35000"/>
                  </a:schemeClr>
                </a:solidFill>
                <a:latin typeface="+mj-lt"/>
                <a:ea typeface="MS PGothic" panose="020B0600070205080204" pitchFamily="34" charset="-128"/>
                <a:cs typeface="Arial" panose="020B0604020202020204" pitchFamily="34" charset="0"/>
              </a:rPr>
              <a:t>Can you see any pattern in this line graph?</a:t>
            </a:r>
            <a:endParaRPr lang="en-US" dirty="0">
              <a:latin typeface="+mj-lt"/>
            </a:endParaRPr>
          </a:p>
        </p:txBody>
      </p:sp>
      <p:sp>
        <p:nvSpPr>
          <p:cNvPr id="2" name="Footer Placeholder 1"/>
          <p:cNvSpPr>
            <a:spLocks noGrp="1"/>
          </p:cNvSpPr>
          <p:nvPr>
            <p:ph type="ftr" sz="quarter" idx="3"/>
          </p:nvPr>
        </p:nvSpPr>
        <p:spPr/>
        <p:txBody>
          <a:bodyPr/>
          <a:lstStyle/>
          <a:p>
            <a:r>
              <a:rPr lang="en-US"/>
              <a:t>Title of the Presentation</a:t>
            </a:r>
            <a:endParaRPr lang="en-US" dirty="0"/>
          </a:p>
        </p:txBody>
      </p:sp>
      <p:sp>
        <p:nvSpPr>
          <p:cNvPr id="3" name="Slide Number Placeholder 2"/>
          <p:cNvSpPr>
            <a:spLocks noGrp="1"/>
          </p:cNvSpPr>
          <p:nvPr>
            <p:ph type="sldNum" sz="quarter" idx="4"/>
          </p:nvPr>
        </p:nvSpPr>
        <p:spPr/>
        <p:txBody>
          <a:bodyPr/>
          <a:lstStyle/>
          <a:p>
            <a:fld id="{7698B45C-09C7-497B-9261-07F290CB2D4C}" type="slidenum">
              <a:rPr lang="en-US" smtClean="0"/>
              <a:t>8</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7449" y="1942285"/>
            <a:ext cx="8590273" cy="482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5A33021A-66CC-0648-AB10-F28F7FAD1366}"/>
              </a:ext>
            </a:extLst>
          </p:cNvPr>
          <p:cNvSpPr/>
          <p:nvPr/>
        </p:nvSpPr>
        <p:spPr>
          <a:xfrm>
            <a:off x="5236305" y="6394388"/>
            <a:ext cx="4211217" cy="369332"/>
          </a:xfrm>
          <a:prstGeom prst="rect">
            <a:avLst/>
          </a:prstGeom>
        </p:spPr>
        <p:txBody>
          <a:bodyPr wrap="none">
            <a:spAutoFit/>
          </a:bodyPr>
          <a:lstStyle/>
          <a:p>
            <a:r>
              <a:rPr lang="en-US" dirty="0">
                <a:solidFill>
                  <a:schemeClr val="tx1">
                    <a:lumMod val="50000"/>
                    <a:lumOff val="50000"/>
                  </a:schemeClr>
                </a:solidFill>
                <a:latin typeface="Trebuchet MS" pitchFamily="34" charset="0"/>
                <a:cs typeface="Arial" pitchFamily="34" charset="0"/>
              </a:rPr>
              <a:t>Ref: Ramon Martinez, “</a:t>
            </a:r>
            <a:r>
              <a:rPr lang="en-US" b="1" dirty="0">
                <a:cs typeface="Arial" pitchFamily="34" charset="0"/>
              </a:rPr>
              <a:t>Visual Analytics”</a:t>
            </a:r>
          </a:p>
        </p:txBody>
      </p:sp>
    </p:spTree>
    <p:extLst>
      <p:ext uri="{BB962C8B-B14F-4D97-AF65-F5344CB8AC3E}">
        <p14:creationId xmlns:p14="http://schemas.microsoft.com/office/powerpoint/2010/main" val="347923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mn-lt"/>
              </a:rPr>
              <a:t>Statistics and Graphs</a:t>
            </a:r>
          </a:p>
        </p:txBody>
      </p:sp>
      <p:sp>
        <p:nvSpPr>
          <p:cNvPr id="6" name="Content Placeholder 5"/>
          <p:cNvSpPr>
            <a:spLocks noGrp="1"/>
          </p:cNvSpPr>
          <p:nvPr>
            <p:ph idx="1"/>
          </p:nvPr>
        </p:nvSpPr>
        <p:spPr>
          <a:xfrm>
            <a:off x="7808612" y="1832519"/>
            <a:ext cx="2653906" cy="1588774"/>
          </a:xfrm>
        </p:spPr>
        <p:txBody>
          <a:bodyPr/>
          <a:lstStyle/>
          <a:p>
            <a:r>
              <a:rPr lang="en-US" sz="1600" dirty="0">
                <a:solidFill>
                  <a:schemeClr val="tx1">
                    <a:lumMod val="65000"/>
                    <a:lumOff val="35000"/>
                  </a:schemeClr>
                </a:solidFill>
                <a:latin typeface="+mj-lt"/>
                <a:ea typeface="MS PGothic" panose="020B0600070205080204" pitchFamily="34" charset="-128"/>
                <a:cs typeface="Arial" panose="020B0604020202020204" pitchFamily="34" charset="0"/>
              </a:rPr>
              <a:t>Four distinct datasets</a:t>
            </a:r>
          </a:p>
          <a:p>
            <a:r>
              <a:rPr lang="en-US" sz="1600" dirty="0">
                <a:solidFill>
                  <a:schemeClr val="tx1">
                    <a:lumMod val="65000"/>
                    <a:lumOff val="35000"/>
                  </a:schemeClr>
                </a:solidFill>
                <a:latin typeface="+mj-lt"/>
                <a:ea typeface="MS PGothic" panose="020B0600070205080204" pitchFamily="34" charset="-128"/>
                <a:cs typeface="Arial" panose="020B0604020202020204" pitchFamily="34" charset="0"/>
              </a:rPr>
              <a:t>Each with </a:t>
            </a:r>
            <a:r>
              <a:rPr lang="en-US" sz="1600" dirty="0">
                <a:solidFill>
                  <a:srgbClr val="CC0000"/>
                </a:solidFill>
                <a:latin typeface="+mj-lt"/>
                <a:ea typeface="MS PGothic" panose="020B0600070205080204" pitchFamily="34" charset="-128"/>
                <a:cs typeface="Arial" panose="020B0604020202020204" pitchFamily="34" charset="0"/>
              </a:rPr>
              <a:t>statistics properties </a:t>
            </a:r>
            <a:r>
              <a:rPr lang="en-US" sz="1600" dirty="0">
                <a:solidFill>
                  <a:schemeClr val="tx1">
                    <a:lumMod val="65000"/>
                    <a:lumOff val="35000"/>
                  </a:schemeClr>
                </a:solidFill>
                <a:latin typeface="+mj-lt"/>
                <a:ea typeface="MS PGothic" panose="020B0600070205080204" pitchFamily="34" charset="-128"/>
                <a:cs typeface="Arial" panose="020B0604020202020204" pitchFamily="34" charset="0"/>
              </a:rPr>
              <a:t>that are essentially </a:t>
            </a:r>
            <a:r>
              <a:rPr lang="en-US" sz="1600" dirty="0">
                <a:solidFill>
                  <a:srgbClr val="CC0000"/>
                </a:solidFill>
                <a:latin typeface="+mj-lt"/>
                <a:ea typeface="MS PGothic" panose="020B0600070205080204" pitchFamily="34" charset="-128"/>
                <a:cs typeface="Arial" panose="020B0604020202020204" pitchFamily="34" charset="0"/>
              </a:rPr>
              <a:t>identical</a:t>
            </a:r>
          </a:p>
          <a:p>
            <a:endParaRPr lang="en-US" sz="1600" dirty="0">
              <a:solidFill>
                <a:schemeClr val="tx1">
                  <a:lumMod val="65000"/>
                  <a:lumOff val="35000"/>
                </a:schemeClr>
              </a:solidFill>
              <a:latin typeface="+mj-lt"/>
              <a:ea typeface="MS PGothic" panose="020B0600070205080204" pitchFamily="34" charset="-128"/>
              <a:cs typeface="Arial" panose="020B0604020202020204" pitchFamily="34" charset="0"/>
            </a:endParaRPr>
          </a:p>
          <a:p>
            <a:endParaRPr lang="en-US" sz="1600" dirty="0">
              <a:solidFill>
                <a:schemeClr val="tx1">
                  <a:lumMod val="65000"/>
                  <a:lumOff val="35000"/>
                </a:schemeClr>
              </a:solidFill>
              <a:latin typeface="+mj-lt"/>
              <a:ea typeface="MS PGothic" panose="020B0600070205080204" pitchFamily="34" charset="-128"/>
              <a:cs typeface="Arial" panose="020B0604020202020204" pitchFamily="34" charset="0"/>
            </a:endParaRPr>
          </a:p>
          <a:p>
            <a:endParaRPr lang="en-US" sz="1600" dirty="0">
              <a:solidFill>
                <a:schemeClr val="tx1">
                  <a:lumMod val="65000"/>
                  <a:lumOff val="35000"/>
                </a:schemeClr>
              </a:solidFill>
              <a:latin typeface="+mj-lt"/>
              <a:ea typeface="MS PGothic" panose="020B0600070205080204" pitchFamily="34" charset="-128"/>
              <a:cs typeface="Arial" panose="020B0604020202020204" pitchFamily="34" charset="0"/>
            </a:endParaRPr>
          </a:p>
          <a:p>
            <a:endParaRPr lang="en-US" sz="1600" dirty="0">
              <a:solidFill>
                <a:schemeClr val="tx1">
                  <a:lumMod val="65000"/>
                  <a:lumOff val="35000"/>
                </a:schemeClr>
              </a:solidFill>
              <a:latin typeface="+mj-lt"/>
              <a:ea typeface="MS PGothic" panose="020B0600070205080204" pitchFamily="34" charset="-128"/>
              <a:cs typeface="Arial" panose="020B0604020202020204" pitchFamily="34" charset="0"/>
            </a:endParaRPr>
          </a:p>
          <a:p>
            <a:endParaRPr lang="en-US" sz="1600" dirty="0">
              <a:solidFill>
                <a:schemeClr val="tx1">
                  <a:lumMod val="65000"/>
                  <a:lumOff val="35000"/>
                </a:schemeClr>
              </a:solidFill>
              <a:latin typeface="+mj-lt"/>
              <a:ea typeface="MS PGothic" panose="020B0600070205080204" pitchFamily="34" charset="-128"/>
              <a:cs typeface="Arial" panose="020B0604020202020204" pitchFamily="34" charset="0"/>
            </a:endParaRPr>
          </a:p>
          <a:p>
            <a:endParaRPr lang="en-US" sz="1600" dirty="0">
              <a:solidFill>
                <a:schemeClr val="tx1">
                  <a:lumMod val="65000"/>
                  <a:lumOff val="35000"/>
                </a:schemeClr>
              </a:solidFill>
              <a:latin typeface="+mj-lt"/>
              <a:ea typeface="MS PGothic" panose="020B0600070205080204" pitchFamily="34" charset="-128"/>
              <a:cs typeface="Arial" panose="020B0604020202020204" pitchFamily="34" charset="0"/>
            </a:endParaRPr>
          </a:p>
          <a:p>
            <a:endParaRPr lang="en-US" sz="1600" dirty="0">
              <a:solidFill>
                <a:schemeClr val="tx1">
                  <a:lumMod val="65000"/>
                  <a:lumOff val="35000"/>
                </a:schemeClr>
              </a:solidFill>
              <a:latin typeface="+mj-lt"/>
              <a:ea typeface="MS PGothic" panose="020B0600070205080204" pitchFamily="34" charset="-128"/>
              <a:cs typeface="Arial" panose="020B0604020202020204" pitchFamily="34" charset="0"/>
            </a:endParaRPr>
          </a:p>
          <a:p>
            <a:endParaRPr lang="en-US" sz="1600" dirty="0">
              <a:latin typeface="+mj-lt"/>
            </a:endParaRPr>
          </a:p>
        </p:txBody>
      </p:sp>
      <p:sp>
        <p:nvSpPr>
          <p:cNvPr id="3" name="Slide Number Placeholder 2"/>
          <p:cNvSpPr>
            <a:spLocks noGrp="1"/>
          </p:cNvSpPr>
          <p:nvPr>
            <p:ph type="sldNum" sz="quarter" idx="4"/>
          </p:nvPr>
        </p:nvSpPr>
        <p:spPr/>
        <p:txBody>
          <a:bodyPr/>
          <a:lstStyle/>
          <a:p>
            <a:fld id="{7698B45C-09C7-497B-9261-07F290CB2D4C}" type="slidenum">
              <a:rPr lang="en-US" smtClean="0"/>
              <a:t>9</a:t>
            </a:fld>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07082" y="1236620"/>
            <a:ext cx="6001530" cy="5453485"/>
          </a:xfrm>
          <a:prstGeom prst="rect">
            <a:avLst/>
          </a:prstGeom>
        </p:spPr>
      </p:pic>
      <p:sp>
        <p:nvSpPr>
          <p:cNvPr id="7" name="TextBox 6"/>
          <p:cNvSpPr txBox="1"/>
          <p:nvPr/>
        </p:nvSpPr>
        <p:spPr>
          <a:xfrm>
            <a:off x="8099462" y="3256908"/>
            <a:ext cx="2363057" cy="2062103"/>
          </a:xfrm>
          <a:prstGeom prst="rect">
            <a:avLst/>
          </a:prstGeom>
          <a:noFill/>
        </p:spPr>
        <p:txBody>
          <a:bodyPr wrap="square" rtlCol="0">
            <a:spAutoFit/>
          </a:bodyPr>
          <a:lstStyle/>
          <a:p>
            <a:r>
              <a:rPr lang="en-US" sz="1600" dirty="0">
                <a:solidFill>
                  <a:schemeClr val="tx1">
                    <a:lumMod val="50000"/>
                    <a:lumOff val="50000"/>
                  </a:schemeClr>
                </a:solidFill>
                <a:latin typeface="+mj-lt"/>
              </a:rPr>
              <a:t>Mean of x = 9.0</a:t>
            </a:r>
          </a:p>
          <a:p>
            <a:r>
              <a:rPr lang="en-US" sz="1600" dirty="0">
                <a:solidFill>
                  <a:schemeClr val="tx1">
                    <a:lumMod val="50000"/>
                    <a:lumOff val="50000"/>
                  </a:schemeClr>
                </a:solidFill>
                <a:latin typeface="+mj-lt"/>
              </a:rPr>
              <a:t>Mean of  y = 7.5</a:t>
            </a:r>
          </a:p>
          <a:p>
            <a:r>
              <a:rPr lang="en-US" sz="1600" dirty="0">
                <a:solidFill>
                  <a:schemeClr val="tx1">
                    <a:lumMod val="50000"/>
                    <a:lumOff val="50000"/>
                  </a:schemeClr>
                </a:solidFill>
                <a:latin typeface="+mj-lt"/>
              </a:rPr>
              <a:t>Variance of x = 11</a:t>
            </a:r>
          </a:p>
          <a:p>
            <a:r>
              <a:rPr lang="en-US" sz="1600" dirty="0">
                <a:solidFill>
                  <a:schemeClr val="tx1">
                    <a:lumMod val="50000"/>
                    <a:lumOff val="50000"/>
                  </a:schemeClr>
                </a:solidFill>
                <a:latin typeface="+mj-lt"/>
              </a:rPr>
              <a:t>Variance of y = 4.13</a:t>
            </a:r>
          </a:p>
          <a:p>
            <a:endParaRPr lang="en-US" sz="1600" dirty="0">
              <a:solidFill>
                <a:schemeClr val="tx1">
                  <a:lumMod val="50000"/>
                  <a:lumOff val="50000"/>
                </a:schemeClr>
              </a:solidFill>
              <a:latin typeface="+mj-lt"/>
            </a:endParaRPr>
          </a:p>
          <a:p>
            <a:r>
              <a:rPr lang="en-US" sz="1600" dirty="0">
                <a:solidFill>
                  <a:schemeClr val="tx1">
                    <a:lumMod val="50000"/>
                    <a:lumOff val="50000"/>
                  </a:schemeClr>
                </a:solidFill>
                <a:latin typeface="+mj-lt"/>
              </a:rPr>
              <a:t>Nearly </a:t>
            </a:r>
            <a:r>
              <a:rPr lang="en-US" sz="1600" dirty="0">
                <a:solidFill>
                  <a:srgbClr val="CC0000"/>
                </a:solidFill>
                <a:latin typeface="+mj-lt"/>
              </a:rPr>
              <a:t>identical correlation</a:t>
            </a:r>
            <a:r>
              <a:rPr lang="en-US" sz="1600" dirty="0">
                <a:solidFill>
                  <a:schemeClr val="tx1">
                    <a:lumMod val="50000"/>
                    <a:lumOff val="50000"/>
                  </a:schemeClr>
                </a:solidFill>
                <a:latin typeface="+mj-lt"/>
              </a:rPr>
              <a:t> and regression line</a:t>
            </a:r>
          </a:p>
        </p:txBody>
      </p:sp>
      <p:sp>
        <p:nvSpPr>
          <p:cNvPr id="8" name="TextBox 7"/>
          <p:cNvSpPr txBox="1"/>
          <p:nvPr/>
        </p:nvSpPr>
        <p:spPr>
          <a:xfrm>
            <a:off x="7911352" y="1356189"/>
            <a:ext cx="2653906" cy="400110"/>
          </a:xfrm>
          <a:prstGeom prst="rect">
            <a:avLst/>
          </a:prstGeom>
          <a:noFill/>
        </p:spPr>
        <p:txBody>
          <a:bodyPr wrap="square" rtlCol="0">
            <a:spAutoFit/>
          </a:bodyPr>
          <a:lstStyle/>
          <a:p>
            <a:r>
              <a:rPr lang="en-US" sz="2000" b="1" dirty="0" err="1">
                <a:solidFill>
                  <a:schemeClr val="tx2"/>
                </a:solidFill>
                <a:cs typeface="Calibri" pitchFamily="34" charset="0"/>
              </a:rPr>
              <a:t>Anscombe’s</a:t>
            </a:r>
            <a:r>
              <a:rPr lang="en-US" sz="2000" b="1" dirty="0">
                <a:solidFill>
                  <a:schemeClr val="tx2"/>
                </a:solidFill>
                <a:cs typeface="Calibri" pitchFamily="34" charset="0"/>
              </a:rPr>
              <a:t> Quartet</a:t>
            </a:r>
          </a:p>
        </p:txBody>
      </p:sp>
      <p:sp>
        <p:nvSpPr>
          <p:cNvPr id="9" name="Rectangle 8">
            <a:extLst>
              <a:ext uri="{FF2B5EF4-FFF2-40B4-BE49-F238E27FC236}">
                <a16:creationId xmlns:a16="http://schemas.microsoft.com/office/drawing/2014/main" id="{5A4F0BA7-8D91-824E-9F91-01BA87895BB5}"/>
              </a:ext>
            </a:extLst>
          </p:cNvPr>
          <p:cNvSpPr/>
          <p:nvPr/>
        </p:nvSpPr>
        <p:spPr>
          <a:xfrm>
            <a:off x="7808612" y="6513877"/>
            <a:ext cx="4211217" cy="369332"/>
          </a:xfrm>
          <a:prstGeom prst="rect">
            <a:avLst/>
          </a:prstGeom>
        </p:spPr>
        <p:txBody>
          <a:bodyPr wrap="none">
            <a:spAutoFit/>
          </a:bodyPr>
          <a:lstStyle/>
          <a:p>
            <a:r>
              <a:rPr lang="en-US" dirty="0">
                <a:solidFill>
                  <a:schemeClr val="tx1">
                    <a:lumMod val="50000"/>
                    <a:lumOff val="50000"/>
                  </a:schemeClr>
                </a:solidFill>
                <a:latin typeface="Trebuchet MS" pitchFamily="34" charset="0"/>
                <a:cs typeface="Arial" pitchFamily="34" charset="0"/>
              </a:rPr>
              <a:t>Ref: Ramon Martinez, “</a:t>
            </a:r>
            <a:r>
              <a:rPr lang="en-US" b="1" dirty="0">
                <a:cs typeface="Arial" pitchFamily="34" charset="0"/>
              </a:rPr>
              <a:t>Visual Analytics”</a:t>
            </a:r>
          </a:p>
        </p:txBody>
      </p:sp>
    </p:spTree>
    <p:extLst>
      <p:ext uri="{BB962C8B-B14F-4D97-AF65-F5344CB8AC3E}">
        <p14:creationId xmlns:p14="http://schemas.microsoft.com/office/powerpoint/2010/main" val="416068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838</TotalTime>
  <Words>1601</Words>
  <Application>Microsoft Macintosh PowerPoint</Application>
  <PresentationFormat>Widescreen</PresentationFormat>
  <Paragraphs>255</Paragraphs>
  <Slides>36</Slides>
  <Notes>13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8" baseType="lpstr">
      <vt:lpstr>MS PGothic</vt:lpstr>
      <vt:lpstr>游ゴシック</vt:lpstr>
      <vt:lpstr>Arial</vt:lpstr>
      <vt:lpstr>Calibri</vt:lpstr>
      <vt:lpstr>Calibri Light</vt:lpstr>
      <vt:lpstr>HG Mincho Light J;MS Gothic;HG </vt:lpstr>
      <vt:lpstr>Mangal</vt:lpstr>
      <vt:lpstr>Times New Roman</vt:lpstr>
      <vt:lpstr>Trebuchet MS</vt:lpstr>
      <vt:lpstr>Wingdings</vt:lpstr>
      <vt:lpstr>Office Theme</vt:lpstr>
      <vt:lpstr>Document</vt:lpstr>
      <vt:lpstr>Data Visualization Information Visualization</vt:lpstr>
      <vt:lpstr>From Data</vt:lpstr>
      <vt:lpstr>PowerPoint Presentation</vt:lpstr>
      <vt:lpstr>Why data visualization?</vt:lpstr>
      <vt:lpstr>Visual perception</vt:lpstr>
      <vt:lpstr>Visual perception</vt:lpstr>
      <vt:lpstr>Visual perception</vt:lpstr>
      <vt:lpstr>Visual perception</vt:lpstr>
      <vt:lpstr>Statistics and Graphs</vt:lpstr>
      <vt:lpstr>Statistics and Graphs</vt:lpstr>
      <vt:lpstr>PowerPoint Presentation</vt:lpstr>
      <vt:lpstr>Visual Analytics</vt:lpstr>
      <vt:lpstr>The Cycle of Visual Analytic</vt:lpstr>
      <vt:lpstr>Data Analysis:  Summary Stats vs. Data Exploration</vt:lpstr>
      <vt:lpstr>What are the benefits of Data Visualization?</vt:lpstr>
      <vt:lpstr>Data visualization tools</vt:lpstr>
      <vt:lpstr>Data visualization tools</vt:lpstr>
      <vt:lpstr>PowerPoint Presentation</vt:lpstr>
      <vt:lpstr>PowerPoint Presentation</vt:lpstr>
      <vt:lpstr>Graph Design Principles</vt:lpstr>
      <vt:lpstr>Line graph with lot of no-data ink </vt:lpstr>
      <vt:lpstr>Enhancing data &amp; removing no-data ink</vt:lpstr>
      <vt:lpstr>View the Correlation </vt:lpstr>
      <vt:lpstr>Visualize High Dimensional Data</vt:lpstr>
      <vt:lpstr>Data Presentation</vt:lpstr>
      <vt:lpstr>Visualize High Dimensional Data</vt:lpstr>
      <vt:lpstr>Data Mapping to Lower dimensions</vt:lpstr>
      <vt:lpstr>PCA</vt:lpstr>
      <vt:lpstr>Applications</vt:lpstr>
      <vt:lpstr>Usages of PCA for Visualization</vt:lpstr>
      <vt:lpstr>PowerPoint Presentation</vt:lpstr>
      <vt:lpstr>PowerPoint Presentation</vt:lpstr>
      <vt:lpstr>PowerPoint Presentation</vt:lpstr>
      <vt:lpstr>Limitations of PCA</vt:lpstr>
      <vt:lpstr>PCA and Discrimination</vt:lpstr>
      <vt:lpstr>Data Visualization with Python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Science of data </dc:title>
  <dc:creator>Microsoft Office User</dc:creator>
  <cp:lastModifiedBy>Microsoft Office User</cp:lastModifiedBy>
  <cp:revision>98</cp:revision>
  <cp:lastPrinted>2018-02-13T02:05:21Z</cp:lastPrinted>
  <dcterms:created xsi:type="dcterms:W3CDTF">2018-02-05T02:43:33Z</dcterms:created>
  <dcterms:modified xsi:type="dcterms:W3CDTF">2018-11-10T06:24:33Z</dcterms:modified>
</cp:coreProperties>
</file>