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60"/>
  </p:notesMasterIdLst>
  <p:sldIdLst>
    <p:sldId id="256" r:id="rId2"/>
    <p:sldId id="257" r:id="rId3"/>
    <p:sldId id="342" r:id="rId4"/>
    <p:sldId id="365" r:id="rId5"/>
    <p:sldId id="364" r:id="rId6"/>
    <p:sldId id="401" r:id="rId7"/>
    <p:sldId id="403" r:id="rId8"/>
    <p:sldId id="345" r:id="rId9"/>
    <p:sldId id="402" r:id="rId10"/>
    <p:sldId id="363" r:id="rId11"/>
    <p:sldId id="261" r:id="rId12"/>
    <p:sldId id="354" r:id="rId13"/>
    <p:sldId id="355" r:id="rId14"/>
    <p:sldId id="356" r:id="rId15"/>
    <p:sldId id="357" r:id="rId16"/>
    <p:sldId id="404" r:id="rId17"/>
    <p:sldId id="268" r:id="rId18"/>
    <p:sldId id="269" r:id="rId19"/>
    <p:sldId id="274" r:id="rId20"/>
    <p:sldId id="275" r:id="rId21"/>
    <p:sldId id="276" r:id="rId22"/>
    <p:sldId id="277" r:id="rId23"/>
    <p:sldId id="315" r:id="rId24"/>
    <p:sldId id="316" r:id="rId25"/>
    <p:sldId id="317" r:id="rId26"/>
    <p:sldId id="278" r:id="rId27"/>
    <p:sldId id="379" r:id="rId28"/>
    <p:sldId id="380" r:id="rId29"/>
    <p:sldId id="381" r:id="rId30"/>
    <p:sldId id="382" r:id="rId31"/>
    <p:sldId id="384" r:id="rId32"/>
    <p:sldId id="385" r:id="rId33"/>
    <p:sldId id="392" r:id="rId34"/>
    <p:sldId id="389" r:id="rId35"/>
    <p:sldId id="394" r:id="rId36"/>
    <p:sldId id="395" r:id="rId37"/>
    <p:sldId id="396" r:id="rId38"/>
    <p:sldId id="397" r:id="rId39"/>
    <p:sldId id="398" r:id="rId40"/>
    <p:sldId id="279" r:id="rId41"/>
    <p:sldId id="399" r:id="rId42"/>
    <p:sldId id="288" r:id="rId43"/>
    <p:sldId id="325" r:id="rId44"/>
    <p:sldId id="319" r:id="rId45"/>
    <p:sldId id="324" r:id="rId46"/>
    <p:sldId id="326" r:id="rId47"/>
    <p:sldId id="327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10" r:id="rId56"/>
    <p:sldId id="311" r:id="rId57"/>
    <p:sldId id="312" r:id="rId58"/>
    <p:sldId id="40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/>
    <p:restoredTop sz="80000"/>
  </p:normalViewPr>
  <p:slideViewPr>
    <p:cSldViewPr snapToGrid="0" snapToObjects="1">
      <p:cViewPr varScale="1">
        <p:scale>
          <a:sx n="71" d="100"/>
          <a:sy n="71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E8FA-0A79-7745-82D6-824629AA1F1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82CF9-7089-D44D-AF9D-A68A5514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3D4CA-CFFD-4C96-A89D-8E05026E0D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285B4-EFB6-4751-B37E-CEA36C284CC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BF1A48-947B-FF4D-976A-864AFCF8192A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5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020E0C-5752-F444-8A22-141E335F71CA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23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Maximizes a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F0C872-2A90-6341-9DBB-3D62F327907D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6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31ED2D-D680-124A-9DD9-203E6696FD67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C63A3E-716E-CD4E-B787-0BFDD0B5EA04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4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3012B0-CD5E-F34A-A0B6-C194A9ABDC0D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89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82CF9-7089-D44D-AF9D-A68A55141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Concept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dirty="0">
                <a:solidFill>
                  <a:schemeClr val="folHlink"/>
                </a:solidFill>
              </a:rPr>
              <a:t> Solid Red Circle in a (Regular?) Polygon</a:t>
            </a:r>
          </a:p>
          <a:p>
            <a:r>
              <a:rPr lang="en-US" dirty="0"/>
              <a:t>What about?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 Figures on left side of page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 Figures drawn before 5pm 2/2/89 &lt;</a:t>
            </a:r>
            <a:r>
              <a:rPr lang="en-US" dirty="0" err="1">
                <a:solidFill>
                  <a:schemeClr val="folHlink"/>
                </a:solidFill>
              </a:rPr>
              <a:t>etc</a:t>
            </a:r>
            <a:r>
              <a:rPr lang="en-US" dirty="0">
                <a:solidFill>
                  <a:schemeClr val="folHlink"/>
                </a:solidFill>
              </a:rPr>
              <a:t>&gt;</a:t>
            </a:r>
          </a:p>
          <a:p>
            <a:pPr marL="800100" lvl="1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82CF9-7089-D44D-AF9D-A68A55141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C1FCE-CF12-4C2C-91F5-0F8BFD0D0BA9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10044A-A5A8-7E44-8423-68285DBAFD9D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3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05425-C3B0-4E48-ABA7-CF44D5519A3A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7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Note: these figures don’t work in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1BBFF0-4C4D-CE46-9FA4-C910A6016F44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5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17B794-18C1-3547-9B4F-085C9D5DB6F4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3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only get generalization through assumptions.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AA182-F65B-6748-BFE5-36AEE34AB365}" type="slidenum">
              <a:rPr lang="en-US" altLang="en-US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9B4B-933F-B541-BEF4-B400F5208972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9451-014C-F54B-BEB4-1F6912C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ASKS Data Science group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Majority of slides are from Jude </a:t>
            </a:r>
            <a:r>
              <a:rPr lang="en-US" dirty="0"/>
              <a:t>Shavlik, Introduction to AI class</a:t>
            </a:r>
          </a:p>
        </p:txBody>
      </p:sp>
    </p:spTree>
    <p:extLst>
      <p:ext uri="{BB962C8B-B14F-4D97-AF65-F5344CB8AC3E}">
        <p14:creationId xmlns:p14="http://schemas.microsoft.com/office/powerpoint/2010/main" val="78932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1"/>
            <a:ext cx="7696200" cy="12795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Supervised Learning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522141" y="1293912"/>
            <a:ext cx="2709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PSK"/>
                <a:cs typeface="TH SarabunPSK"/>
              </a:rPr>
              <a:t>Positive Examples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086601" y="1293912"/>
            <a:ext cx="2349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PSK"/>
                <a:cs typeface="TH SarabunPSK"/>
              </a:rPr>
              <a:t>Negative Examples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4876800" y="1905000"/>
            <a:ext cx="838200" cy="685800"/>
          </a:xfrm>
          <a:prstGeom prst="flowChartExtract">
            <a:avLst/>
          </a:prstGeom>
          <a:noFill/>
          <a:ln w="38100">
            <a:solidFill>
              <a:srgbClr val="00009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181600" y="22098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581400" y="3048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5181600" y="3048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7010400" y="1905000"/>
            <a:ext cx="9906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7391400" y="2133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19"/>
          <p:cNvSpPr>
            <a:spLocks noChangeArrowheads="1"/>
          </p:cNvSpPr>
          <p:nvPr/>
        </p:nvSpPr>
        <p:spPr bwMode="auto">
          <a:xfrm>
            <a:off x="7086600" y="2746082"/>
            <a:ext cx="838200" cy="68580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Oval 20"/>
          <p:cNvSpPr>
            <a:spLocks noChangeArrowheads="1"/>
          </p:cNvSpPr>
          <p:nvPr/>
        </p:nvSpPr>
        <p:spPr bwMode="auto">
          <a:xfrm>
            <a:off x="8917063" y="3048000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8551551" y="1967342"/>
            <a:ext cx="990600" cy="685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23"/>
          <p:cNvSpPr>
            <a:spLocks noChangeArrowheads="1"/>
          </p:cNvSpPr>
          <p:nvPr/>
        </p:nvSpPr>
        <p:spPr bwMode="auto">
          <a:xfrm>
            <a:off x="8610600" y="2743200"/>
            <a:ext cx="838200" cy="68580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24"/>
          <p:cNvSpPr>
            <a:spLocks noChangeArrowheads="1"/>
          </p:cNvSpPr>
          <p:nvPr/>
        </p:nvSpPr>
        <p:spPr bwMode="auto">
          <a:xfrm>
            <a:off x="8915400" y="220980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866" name="Line 26"/>
          <p:cNvSpPr>
            <a:spLocks noChangeShapeType="1"/>
          </p:cNvSpPr>
          <p:nvPr/>
        </p:nvSpPr>
        <p:spPr bwMode="auto">
          <a:xfrm flipV="1">
            <a:off x="6745579" y="4259472"/>
            <a:ext cx="966124" cy="106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67" name="Line 27"/>
          <p:cNvSpPr>
            <a:spLocks noChangeShapeType="1"/>
          </p:cNvSpPr>
          <p:nvPr/>
        </p:nvSpPr>
        <p:spPr bwMode="auto">
          <a:xfrm>
            <a:off x="7711703" y="4259472"/>
            <a:ext cx="114486" cy="328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68" name="Line 28"/>
          <p:cNvSpPr>
            <a:spLocks noChangeShapeType="1"/>
          </p:cNvSpPr>
          <p:nvPr/>
        </p:nvSpPr>
        <p:spPr bwMode="auto">
          <a:xfrm flipH="1">
            <a:off x="7368989" y="4588084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69" name="Line 29"/>
          <p:cNvSpPr>
            <a:spLocks noChangeShapeType="1"/>
          </p:cNvSpPr>
          <p:nvPr/>
        </p:nvSpPr>
        <p:spPr bwMode="auto">
          <a:xfrm flipH="1" flipV="1">
            <a:off x="7353113" y="4664284"/>
            <a:ext cx="15876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70" name="Line 30"/>
          <p:cNvSpPr>
            <a:spLocks noChangeShapeType="1"/>
          </p:cNvSpPr>
          <p:nvPr/>
        </p:nvSpPr>
        <p:spPr bwMode="auto">
          <a:xfrm flipH="1" flipV="1">
            <a:off x="6745579" y="4365834"/>
            <a:ext cx="607534" cy="298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71" name="Oval 31"/>
          <p:cNvSpPr>
            <a:spLocks noChangeArrowheads="1"/>
          </p:cNvSpPr>
          <p:nvPr/>
        </p:nvSpPr>
        <p:spPr bwMode="auto">
          <a:xfrm>
            <a:off x="7384477" y="4404704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872" name="Text Box 32"/>
          <p:cNvSpPr txBox="1">
            <a:spLocks noChangeArrowheads="1"/>
          </p:cNvSpPr>
          <p:nvPr/>
        </p:nvSpPr>
        <p:spPr bwMode="auto">
          <a:xfrm>
            <a:off x="3522141" y="4217264"/>
            <a:ext cx="29943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H SarabunPSK"/>
                <a:cs typeface="TH SarabunPSK"/>
              </a:rPr>
              <a:t>Category of this example?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5AC0F-AA9B-4311-A949-7FAEC11210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1824" y="1905000"/>
            <a:ext cx="7620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agon 3"/>
          <p:cNvSpPr/>
          <p:nvPr/>
        </p:nvSpPr>
        <p:spPr>
          <a:xfrm>
            <a:off x="3235604" y="2713038"/>
            <a:ext cx="914400" cy="914400"/>
          </a:xfrm>
          <a:prstGeom prst="octagon">
            <a:avLst/>
          </a:prstGeom>
          <a:noFill/>
          <a:ln>
            <a:solidFill>
              <a:srgbClr val="E483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847064" y="2699612"/>
            <a:ext cx="914400" cy="890928"/>
          </a:xfrm>
          <a:prstGeom prst="diamond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7368989" y="3042130"/>
            <a:ext cx="266886" cy="228600"/>
          </a:xfrm>
          <a:prstGeom prst="pentago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F588D28-DF36-194B-8F56-ED67A6A9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553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6" grpId="0" animBg="1"/>
      <p:bldP spid="1443867" grpId="0" animBg="1"/>
      <p:bldP spid="1443868" grpId="0" animBg="1"/>
      <p:bldP spid="1443869" grpId="0" animBg="1"/>
      <p:bldP spid="1443870" grpId="0" animBg="1"/>
      <p:bldP spid="1443871" grpId="0" animBg="1"/>
      <p:bldP spid="14438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0" y="1639888"/>
            <a:ext cx="8229600" cy="4525962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88" y="2204865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9B510-BAD3-BC4E-968F-08A9E242AA47}"/>
              </a:ext>
            </a:extLst>
          </p:cNvPr>
          <p:cNvSpPr txBox="1"/>
          <p:nvPr/>
        </p:nvSpPr>
        <p:spPr>
          <a:xfrm>
            <a:off x="1738859" y="6250898"/>
            <a:ext cx="69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altLang="zh-TW" dirty="0"/>
              <a:t>Yi-Fan Chang,</a:t>
            </a:r>
            <a:r>
              <a:rPr lang="en-US" dirty="0"/>
              <a:t> “</a:t>
            </a:r>
            <a:r>
              <a:rPr lang="en-US" altLang="zh-TW" dirty="0"/>
              <a:t>An Overview of Machine Learning”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0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323220" y="1933074"/>
          <a:ext cx="27752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5065" y="228601"/>
            <a:ext cx="8371883" cy="143192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Learning with Data in </a:t>
            </a:r>
            <a:r>
              <a:rPr lang="en-US" b="1" u="sng" dirty="0"/>
              <a:t>Multiple</a:t>
            </a:r>
            <a:r>
              <a:rPr lang="en-US" b="1" dirty="0"/>
              <a:t> Tables </a:t>
            </a:r>
            <a:r>
              <a:rPr lang="en-US" sz="3200" b="1" dirty="0"/>
              <a:t>(Relational ML) </a:t>
            </a:r>
            <a:r>
              <a:rPr lang="en-US" sz="2700" b="1" dirty="0"/>
              <a:t>– not covered in cs540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0359" y="4515852"/>
          <a:ext cx="12031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449339" y="3612832"/>
          <a:ext cx="17967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09988" y="2938845"/>
          <a:ext cx="12031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78429" y="3155413"/>
          <a:ext cx="12031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14788" y="3355939"/>
          <a:ext cx="12031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 bwMode="auto">
          <a:xfrm rot="10800000">
            <a:off x="4491789" y="4106780"/>
            <a:ext cx="1187116" cy="8341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>
            <a:off x="7146759" y="4965032"/>
            <a:ext cx="1329835" cy="6238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 rot="5400000" flipH="1" flipV="1">
            <a:off x="5674898" y="3637549"/>
            <a:ext cx="1684420" cy="986588"/>
          </a:xfrm>
          <a:prstGeom prst="curvedConnector3">
            <a:avLst>
              <a:gd name="adj1" fmla="val 100952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133601" y="2143365"/>
            <a:ext cx="2455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Previous Mammograms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199" y="2334127"/>
            <a:ext cx="2029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rgbClr val="FF0000"/>
                </a:solidFill>
              </a:rPr>
              <a:t>Previous 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Blood Tests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106653" y="2018097"/>
          <a:ext cx="27752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999622" y="4315326"/>
          <a:ext cx="12031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8775034" y="4106779"/>
          <a:ext cx="12031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8558465" y="3898233"/>
          <a:ext cx="1203156" cy="19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450174" y="4285872"/>
            <a:ext cx="1846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Prev. </a:t>
            </a:r>
            <a:br>
              <a:rPr lang="en-US" sz="2200" b="1" dirty="0">
                <a:solidFill>
                  <a:srgbClr val="FFFF00"/>
                </a:solidFill>
              </a:rPr>
            </a:br>
            <a:r>
              <a:rPr lang="en-US" sz="2200" b="1" dirty="0">
                <a:solidFill>
                  <a:srgbClr val="FFFF00"/>
                </a:solidFill>
              </a:rPr>
              <a:t>Rx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1752600" y="5562600"/>
            <a:ext cx="2510590" cy="1050758"/>
          </a:xfrm>
          <a:prstGeom prst="wedgeRoundRectCallout">
            <a:avLst>
              <a:gd name="adj1" fmla="val -2622"/>
              <a:gd name="adj2" fmla="val -10009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FF0000"/>
                </a:solidFill>
              </a:rPr>
              <a:t>Key challenge </a:t>
            </a:r>
            <a:r>
              <a:rPr lang="en-US" i="1" dirty="0">
                <a:solidFill>
                  <a:srgbClr val="FF0000"/>
                </a:solidFill>
              </a:rPr>
              <a:t>different amount </a:t>
            </a:r>
            <a:r>
              <a:rPr lang="en-US" dirty="0">
                <a:solidFill>
                  <a:srgbClr val="FF0000"/>
                </a:solidFill>
              </a:rPr>
              <a:t>of data for each patient</a:t>
            </a:r>
            <a:endParaRPr lang="en-US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1" y="3178926"/>
            <a:ext cx="143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Patients</a:t>
            </a:r>
          </a:p>
        </p:txBody>
      </p:sp>
      <p:cxnSp>
        <p:nvCxnSpPr>
          <p:cNvPr id="21" name="Curved Connector 20"/>
          <p:cNvCxnSpPr/>
          <p:nvPr/>
        </p:nvCxnSpPr>
        <p:spPr bwMode="auto">
          <a:xfrm rot="10800000">
            <a:off x="1895065" y="3313046"/>
            <a:ext cx="1789041" cy="6361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4359-21F8-4CE3-B7D6-3CE6C57E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93883BD9-3350-5140-B893-F741AD7A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3246" y="6483559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5328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data? Where is the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/>
              <a:t>Getting Labeled Examples</a:t>
            </a:r>
          </a:p>
          <a:p>
            <a:pPr>
              <a:spcBef>
                <a:spcPts val="1800"/>
              </a:spcBef>
            </a:pPr>
            <a:r>
              <a:rPr lang="en-US" dirty="0"/>
              <a:t>Often ‘experts’ label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‘books I like’ or ‘patients that should get drug X’</a:t>
            </a:r>
          </a:p>
          <a:p>
            <a:pPr>
              <a:spcBef>
                <a:spcPts val="1800"/>
              </a:spcBef>
            </a:pPr>
            <a:r>
              <a:rPr lang="en-US" dirty="0"/>
              <a:t>‘Time will tell’ concepts</a:t>
            </a:r>
          </a:p>
          <a:p>
            <a:pPr lvl="1"/>
            <a:r>
              <a:rPr lang="en-US" dirty="0"/>
              <a:t>wait a few weeks and see if the claim is </a:t>
            </a:r>
            <a:r>
              <a:rPr lang="en-US" dirty="0" err="1"/>
              <a:t>frauden</a:t>
            </a:r>
            <a:r>
              <a:rPr lang="en-US" dirty="0"/>
              <a:t> or not?</a:t>
            </a:r>
          </a:p>
          <a:p>
            <a:pPr>
              <a:spcBef>
                <a:spcPts val="1800"/>
              </a:spcBef>
            </a:pPr>
            <a:r>
              <a:rPr lang="en-US" dirty="0"/>
              <a:t>Use of Crowdsourcing</a:t>
            </a:r>
          </a:p>
          <a:p>
            <a:pPr>
              <a:spcBef>
                <a:spcPts val="1800"/>
              </a:spcBef>
            </a:pPr>
            <a:r>
              <a:rPr lang="en-US" dirty="0"/>
              <a:t>Need good representative examples, especially good ‘negative’ (counter)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4359-21F8-4CE3-B7D6-3CE6C57E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358C2A-4D6B-624C-966B-F2870B1E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Jude Shavlik, Introduction to 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6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is Free, </a:t>
            </a:r>
            <a:r>
              <a:rPr lang="en-US" u="sng" dirty="0"/>
              <a:t>You</a:t>
            </a:r>
            <a:r>
              <a:rPr lang="en-US" dirty="0"/>
              <a:t> are the Product</a:t>
            </a:r>
          </a:p>
        </p:txBody>
      </p:sp>
      <p:pic>
        <p:nvPicPr>
          <p:cNvPr id="7" name="Content Placeholder 6" descr="MLviaAuthentic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1295401"/>
            <a:ext cx="3829050" cy="510540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4359-21F8-4CE3-B7D6-3CE6C57E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8305800" y="2438400"/>
            <a:ext cx="2286000" cy="1905000"/>
          </a:xfrm>
          <a:prstGeom prst="wedgeRoundRectCallout">
            <a:avLst>
              <a:gd name="adj1" fmla="val -88840"/>
              <a:gd name="adj2" fmla="val -90719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Google is using authentication (as a human) as a way to get labeled data for their ML algorithms!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64FAB9F-64C2-4342-9A17-9B3727A2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8627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IID and </a:t>
            </a:r>
            <a:br>
              <a:rPr lang="en-US" sz="4000" dirty="0"/>
            </a:br>
            <a:r>
              <a:rPr lang="en-US" sz="4000" dirty="0"/>
              <a:t>Other Assumptions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848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are assuming examples are </a:t>
            </a:r>
            <a:r>
              <a:rPr lang="en-US" b="1" dirty="0">
                <a:solidFill>
                  <a:srgbClr val="FF0000"/>
                </a:solidFill>
              </a:rPr>
              <a:t>IID</a:t>
            </a:r>
            <a:r>
              <a:rPr lang="en-US" dirty="0"/>
              <a:t>: </a:t>
            </a:r>
            <a:r>
              <a:rPr lang="en-US" i="1" u="sng" dirty="0"/>
              <a:t>independently identically distributed</a:t>
            </a:r>
          </a:p>
          <a:p>
            <a:pPr>
              <a:spcBef>
                <a:spcPts val="2400"/>
              </a:spcBef>
              <a:defRPr/>
            </a:pPr>
            <a:r>
              <a:rPr lang="en-US" dirty="0"/>
              <a:t>We are ignoring </a:t>
            </a:r>
            <a:r>
              <a:rPr lang="en-US" i="1" dirty="0"/>
              <a:t>temporal</a:t>
            </a:r>
            <a:r>
              <a:rPr lang="en-US" dirty="0"/>
              <a:t> dependencies </a:t>
            </a:r>
            <a:br>
              <a:rPr lang="en-US" dirty="0"/>
            </a:br>
            <a:r>
              <a:rPr lang="en-US" dirty="0"/>
              <a:t>(covered in </a:t>
            </a:r>
            <a:r>
              <a:rPr lang="en-US" i="1" dirty="0">
                <a:solidFill>
                  <a:srgbClr val="FF0000"/>
                </a:solidFill>
              </a:rPr>
              <a:t>time-series learning</a:t>
            </a:r>
            <a:r>
              <a:rPr lang="en-US" dirty="0"/>
              <a:t>)</a:t>
            </a:r>
          </a:p>
          <a:p>
            <a:pPr>
              <a:spcBef>
                <a:spcPts val="2400"/>
              </a:spcBef>
              <a:defRPr/>
            </a:pPr>
            <a:r>
              <a:rPr lang="en-US" dirty="0"/>
              <a:t>We assume the ML </a:t>
            </a:r>
            <a:r>
              <a:rPr lang="en-US" dirty="0" err="1"/>
              <a:t>algo</a:t>
            </a:r>
            <a:r>
              <a:rPr lang="en-US" dirty="0"/>
              <a:t> has no say </a:t>
            </a:r>
            <a:br>
              <a:rPr lang="en-US" dirty="0"/>
            </a:br>
            <a:r>
              <a:rPr lang="en-US" dirty="0"/>
              <a:t>in which examples it gets </a:t>
            </a:r>
            <a:br>
              <a:rPr lang="en-US" dirty="0"/>
            </a:br>
            <a:r>
              <a:rPr lang="en-US" dirty="0"/>
              <a:t>(covered in </a:t>
            </a:r>
            <a:r>
              <a:rPr lang="en-US" i="1" dirty="0">
                <a:solidFill>
                  <a:srgbClr val="FF0000"/>
                </a:solidFill>
              </a:rPr>
              <a:t>active learning</a:t>
            </a:r>
            <a:r>
              <a:rPr lang="en-US" dirty="0"/>
              <a:t>)</a:t>
            </a:r>
          </a:p>
        </p:txBody>
      </p:sp>
      <p:pic>
        <p:nvPicPr>
          <p:cNvPr id="15365" name="Picture 2" descr="C:\Documents and Settings\shavlik\Local Settings\Temporary Internet Files\Content.IE5\0JMIVER3\MCj032657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152401"/>
            <a:ext cx="1524000" cy="160866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Rounded Rectangular Callout 8"/>
          <p:cNvSpPr>
            <a:spLocks noChangeArrowheads="1"/>
          </p:cNvSpPr>
          <p:nvPr/>
        </p:nvSpPr>
        <p:spPr bwMode="auto">
          <a:xfrm>
            <a:off x="1524000" y="2286000"/>
            <a:ext cx="1066800" cy="1219200"/>
          </a:xfrm>
          <a:prstGeom prst="wedgeRoundRectCallout">
            <a:avLst>
              <a:gd name="adj1" fmla="val 86079"/>
              <a:gd name="adj2" fmla="val 2333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Data arrives in any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9ABBF-A9AD-4F18-8E1B-BA8DED19E65D}" type="slidenum">
              <a:rPr lang="en-US" smtClean="0"/>
              <a:pPr>
                <a:defRPr/>
              </a:pPr>
              <a:t>15</a:t>
            </a:fld>
            <a:r>
              <a:rPr lang="en-US" dirty="0"/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4EEF083-C46E-E149-8946-B6F7F8B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598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Line 57"/>
          <p:cNvSpPr>
            <a:spLocks noChangeShapeType="1"/>
          </p:cNvSpPr>
          <p:nvPr/>
        </p:nvSpPr>
        <p:spPr bwMode="auto">
          <a:xfrm flipH="1">
            <a:off x="81534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58"/>
          <p:cNvSpPr>
            <a:spLocks noChangeShapeType="1"/>
          </p:cNvSpPr>
          <p:nvPr/>
        </p:nvSpPr>
        <p:spPr bwMode="auto">
          <a:xfrm>
            <a:off x="84582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59"/>
          <p:cNvSpPr>
            <a:spLocks noChangeShapeType="1"/>
          </p:cNvSpPr>
          <p:nvPr/>
        </p:nvSpPr>
        <p:spPr bwMode="auto">
          <a:xfrm>
            <a:off x="8153400" y="3657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60"/>
          <p:cNvSpPr>
            <a:spLocks noChangeShapeType="1"/>
          </p:cNvSpPr>
          <p:nvPr/>
        </p:nvSpPr>
        <p:spPr bwMode="auto">
          <a:xfrm flipH="1">
            <a:off x="86868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68"/>
          <p:cNvSpPr>
            <a:spLocks noChangeShapeType="1"/>
          </p:cNvSpPr>
          <p:nvPr/>
        </p:nvSpPr>
        <p:spPr bwMode="auto">
          <a:xfrm flipH="1">
            <a:off x="80010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69"/>
          <p:cNvSpPr>
            <a:spLocks noChangeShapeType="1"/>
          </p:cNvSpPr>
          <p:nvPr/>
        </p:nvSpPr>
        <p:spPr bwMode="auto">
          <a:xfrm>
            <a:off x="8839200" y="3657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70"/>
          <p:cNvSpPr>
            <a:spLocks noChangeShapeType="1"/>
          </p:cNvSpPr>
          <p:nvPr/>
        </p:nvSpPr>
        <p:spPr bwMode="auto">
          <a:xfrm flipH="1">
            <a:off x="85344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71"/>
          <p:cNvSpPr>
            <a:spLocks noChangeShapeType="1"/>
          </p:cNvSpPr>
          <p:nvPr/>
        </p:nvSpPr>
        <p:spPr bwMode="auto">
          <a:xfrm>
            <a:off x="8686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38"/>
          <p:cNvSpPr>
            <a:spLocks noChangeShapeType="1"/>
          </p:cNvSpPr>
          <p:nvPr/>
        </p:nvSpPr>
        <p:spPr bwMode="auto">
          <a:xfrm flipV="1">
            <a:off x="78486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9"/>
          <p:cNvSpPr>
            <a:spLocks noChangeShapeType="1"/>
          </p:cNvSpPr>
          <p:nvPr/>
        </p:nvSpPr>
        <p:spPr bwMode="auto">
          <a:xfrm flipV="1">
            <a:off x="7848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40"/>
          <p:cNvSpPr>
            <a:spLocks noChangeShapeType="1"/>
          </p:cNvSpPr>
          <p:nvPr/>
        </p:nvSpPr>
        <p:spPr bwMode="auto">
          <a:xfrm flipV="1">
            <a:off x="7848600" y="2819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41"/>
          <p:cNvSpPr>
            <a:spLocks noChangeShapeType="1"/>
          </p:cNvSpPr>
          <p:nvPr/>
        </p:nvSpPr>
        <p:spPr bwMode="auto">
          <a:xfrm flipH="1" flipV="1">
            <a:off x="8077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42"/>
          <p:cNvSpPr>
            <a:spLocks noChangeShapeType="1"/>
          </p:cNvSpPr>
          <p:nvPr/>
        </p:nvSpPr>
        <p:spPr bwMode="auto">
          <a:xfrm flipV="1">
            <a:off x="8305800" y="2819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43"/>
          <p:cNvSpPr>
            <a:spLocks noChangeShapeType="1"/>
          </p:cNvSpPr>
          <p:nvPr/>
        </p:nvSpPr>
        <p:spPr bwMode="auto">
          <a:xfrm flipV="1">
            <a:off x="8305800" y="2819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44"/>
          <p:cNvSpPr>
            <a:spLocks noChangeShapeType="1"/>
          </p:cNvSpPr>
          <p:nvPr/>
        </p:nvSpPr>
        <p:spPr bwMode="auto">
          <a:xfrm flipH="1" flipV="1">
            <a:off x="80772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45"/>
          <p:cNvSpPr>
            <a:spLocks noChangeShapeType="1"/>
          </p:cNvSpPr>
          <p:nvPr/>
        </p:nvSpPr>
        <p:spPr bwMode="auto">
          <a:xfrm flipH="1" flipV="1">
            <a:off x="8458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46"/>
          <p:cNvSpPr>
            <a:spLocks noChangeShapeType="1"/>
          </p:cNvSpPr>
          <p:nvPr/>
        </p:nvSpPr>
        <p:spPr bwMode="auto">
          <a:xfrm flipV="1">
            <a:off x="8686800" y="2819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47"/>
          <p:cNvSpPr>
            <a:spLocks noChangeShapeType="1"/>
          </p:cNvSpPr>
          <p:nvPr/>
        </p:nvSpPr>
        <p:spPr bwMode="auto">
          <a:xfrm flipH="1" flipV="1">
            <a:off x="8077200" y="2819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48"/>
          <p:cNvSpPr>
            <a:spLocks noChangeShapeType="1"/>
          </p:cNvSpPr>
          <p:nvPr/>
        </p:nvSpPr>
        <p:spPr bwMode="auto">
          <a:xfrm flipH="1" flipV="1">
            <a:off x="84582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Line 49"/>
          <p:cNvSpPr>
            <a:spLocks noChangeShapeType="1"/>
          </p:cNvSpPr>
          <p:nvPr/>
        </p:nvSpPr>
        <p:spPr bwMode="auto">
          <a:xfrm flipH="1" flipV="1">
            <a:off x="8839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35"/>
          <p:cNvSpPr>
            <a:spLocks noChangeShapeType="1"/>
          </p:cNvSpPr>
          <p:nvPr/>
        </p:nvSpPr>
        <p:spPr bwMode="auto">
          <a:xfrm flipV="1">
            <a:off x="8458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Line 32"/>
          <p:cNvSpPr>
            <a:spLocks noChangeShapeType="1"/>
          </p:cNvSpPr>
          <p:nvPr/>
        </p:nvSpPr>
        <p:spPr bwMode="auto">
          <a:xfrm flipV="1">
            <a:off x="8077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Line 33"/>
          <p:cNvSpPr>
            <a:spLocks noChangeShapeType="1"/>
          </p:cNvSpPr>
          <p:nvPr/>
        </p:nvSpPr>
        <p:spPr bwMode="auto">
          <a:xfrm flipV="1">
            <a:off x="80772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34"/>
          <p:cNvSpPr>
            <a:spLocks noChangeShapeType="1"/>
          </p:cNvSpPr>
          <p:nvPr/>
        </p:nvSpPr>
        <p:spPr bwMode="auto">
          <a:xfrm flipH="1" flipV="1">
            <a:off x="8229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H="1" flipV="1">
            <a:off x="8229600" y="2514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H="1" flipV="1">
            <a:off x="8610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Text Box 10"/>
          <p:cNvSpPr txBox="1">
            <a:spLocks noChangeArrowheads="1"/>
          </p:cNvSpPr>
          <p:nvPr/>
        </p:nvSpPr>
        <p:spPr bwMode="auto">
          <a:xfrm>
            <a:off x="5867400" y="4724400"/>
            <a:ext cx="2327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.</a:t>
            </a:r>
          </a:p>
          <a:p>
            <a:r>
              <a:rPr lang="en-US" sz="1400" b="1"/>
              <a:t>.</a:t>
            </a:r>
          </a:p>
          <a:p>
            <a:r>
              <a:rPr lang="en-US" sz="1400" b="1"/>
              <a:t>.</a:t>
            </a: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Reminder: Concept Learning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924800" cy="83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Learning systems differ in how they represent concepts</a:t>
            </a:r>
          </a:p>
        </p:txBody>
      </p:sp>
      <p:sp>
        <p:nvSpPr>
          <p:cNvPr id="15392" name="Oval 4"/>
          <p:cNvSpPr>
            <a:spLocks noChangeArrowheads="1"/>
          </p:cNvSpPr>
          <p:nvPr/>
        </p:nvSpPr>
        <p:spPr bwMode="auto">
          <a:xfrm>
            <a:off x="2514600" y="3733800"/>
            <a:ext cx="1752600" cy="1066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Training</a:t>
            </a:r>
          </a:p>
          <a:p>
            <a:pPr algn="ctr"/>
            <a:r>
              <a:rPr lang="en-US"/>
              <a:t>Examples</a:t>
            </a:r>
          </a:p>
        </p:txBody>
      </p:sp>
      <p:sp>
        <p:nvSpPr>
          <p:cNvPr id="15393" name="Rectangle 5"/>
          <p:cNvSpPr>
            <a:spLocks noChangeArrowheads="1"/>
          </p:cNvSpPr>
          <p:nvPr/>
        </p:nvSpPr>
        <p:spPr bwMode="auto">
          <a:xfrm>
            <a:off x="5029200" y="2667000"/>
            <a:ext cx="1981200" cy="6096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Backpropagation</a:t>
            </a:r>
          </a:p>
        </p:txBody>
      </p:sp>
      <p:sp>
        <p:nvSpPr>
          <p:cNvPr id="15394" name="Rectangle 6"/>
          <p:cNvSpPr>
            <a:spLocks noChangeArrowheads="1"/>
          </p:cNvSpPr>
          <p:nvPr/>
        </p:nvSpPr>
        <p:spPr bwMode="auto">
          <a:xfrm>
            <a:off x="5029200" y="3429000"/>
            <a:ext cx="1981200" cy="6096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ID3, C4.5, CART</a:t>
            </a:r>
          </a:p>
        </p:txBody>
      </p:sp>
      <p:sp>
        <p:nvSpPr>
          <p:cNvPr id="15395" name="Rectangle 7"/>
          <p:cNvSpPr>
            <a:spLocks noChangeArrowheads="1"/>
          </p:cNvSpPr>
          <p:nvPr/>
        </p:nvSpPr>
        <p:spPr bwMode="auto">
          <a:xfrm>
            <a:off x="5029200" y="4191000"/>
            <a:ext cx="19812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AQ, FOIL, Aleph</a:t>
            </a:r>
          </a:p>
        </p:txBody>
      </p:sp>
      <p:sp>
        <p:nvSpPr>
          <p:cNvPr id="15396" name="Rectangle 8"/>
          <p:cNvSpPr>
            <a:spLocks noChangeArrowheads="1"/>
          </p:cNvSpPr>
          <p:nvPr/>
        </p:nvSpPr>
        <p:spPr bwMode="auto">
          <a:xfrm>
            <a:off x="5029200" y="5486400"/>
            <a:ext cx="1981200" cy="6096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SVMs</a:t>
            </a:r>
          </a:p>
        </p:txBody>
      </p:sp>
      <p:sp>
        <p:nvSpPr>
          <p:cNvPr id="15397" name="Line 11"/>
          <p:cNvSpPr>
            <a:spLocks noChangeShapeType="1"/>
          </p:cNvSpPr>
          <p:nvPr/>
        </p:nvSpPr>
        <p:spPr bwMode="auto">
          <a:xfrm flipV="1">
            <a:off x="4114800" y="3048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12"/>
          <p:cNvSpPr>
            <a:spLocks noChangeShapeType="1"/>
          </p:cNvSpPr>
          <p:nvPr/>
        </p:nvSpPr>
        <p:spPr bwMode="auto">
          <a:xfrm flipV="1">
            <a:off x="4343400" y="37338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Line 13"/>
          <p:cNvSpPr>
            <a:spLocks noChangeShapeType="1"/>
          </p:cNvSpPr>
          <p:nvPr/>
        </p:nvSpPr>
        <p:spPr bwMode="auto">
          <a:xfrm>
            <a:off x="4419600" y="4419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Line 14"/>
          <p:cNvSpPr>
            <a:spLocks noChangeShapeType="1"/>
          </p:cNvSpPr>
          <p:nvPr/>
        </p:nvSpPr>
        <p:spPr bwMode="auto">
          <a:xfrm>
            <a:off x="4114800" y="48006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15"/>
          <p:cNvSpPr>
            <a:spLocks noChangeShapeType="1"/>
          </p:cNvSpPr>
          <p:nvPr/>
        </p:nvSpPr>
        <p:spPr bwMode="auto">
          <a:xfrm>
            <a:off x="7162800" y="2971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16"/>
          <p:cNvSpPr>
            <a:spLocks noChangeShapeType="1"/>
          </p:cNvSpPr>
          <p:nvPr/>
        </p:nvSpPr>
        <p:spPr bwMode="auto">
          <a:xfrm>
            <a:off x="7162800" y="3733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17"/>
          <p:cNvSpPr>
            <a:spLocks noChangeShapeType="1"/>
          </p:cNvSpPr>
          <p:nvPr/>
        </p:nvSpPr>
        <p:spPr bwMode="auto">
          <a:xfrm>
            <a:off x="7162800" y="4572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18"/>
          <p:cNvSpPr>
            <a:spLocks noChangeShapeType="1"/>
          </p:cNvSpPr>
          <p:nvPr/>
        </p:nvSpPr>
        <p:spPr bwMode="auto">
          <a:xfrm>
            <a:off x="7162800" y="579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Oval 19"/>
          <p:cNvSpPr>
            <a:spLocks noChangeArrowheads="1"/>
          </p:cNvSpPr>
          <p:nvPr/>
        </p:nvSpPr>
        <p:spPr bwMode="auto">
          <a:xfrm>
            <a:off x="8153400" y="2438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Oval 20"/>
          <p:cNvSpPr>
            <a:spLocks noChangeArrowheads="1"/>
          </p:cNvSpPr>
          <p:nvPr/>
        </p:nvSpPr>
        <p:spPr bwMode="auto">
          <a:xfrm>
            <a:off x="8534400" y="2438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21"/>
          <p:cNvSpPr>
            <a:spLocks noChangeArrowheads="1"/>
          </p:cNvSpPr>
          <p:nvPr/>
        </p:nvSpPr>
        <p:spPr bwMode="auto">
          <a:xfrm>
            <a:off x="8001000" y="2743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22"/>
          <p:cNvSpPr>
            <a:spLocks noChangeArrowheads="1"/>
          </p:cNvSpPr>
          <p:nvPr/>
        </p:nvSpPr>
        <p:spPr bwMode="auto">
          <a:xfrm>
            <a:off x="8382000" y="2743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Oval 23"/>
          <p:cNvSpPr>
            <a:spLocks noChangeArrowheads="1"/>
          </p:cNvSpPr>
          <p:nvPr/>
        </p:nvSpPr>
        <p:spPr bwMode="auto">
          <a:xfrm>
            <a:off x="8763000" y="2743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Oval 24"/>
          <p:cNvSpPr>
            <a:spLocks noChangeArrowheads="1"/>
          </p:cNvSpPr>
          <p:nvPr/>
        </p:nvSpPr>
        <p:spPr bwMode="auto">
          <a:xfrm>
            <a:off x="7772400" y="3048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Oval 25"/>
          <p:cNvSpPr>
            <a:spLocks noChangeArrowheads="1"/>
          </p:cNvSpPr>
          <p:nvPr/>
        </p:nvSpPr>
        <p:spPr bwMode="auto">
          <a:xfrm>
            <a:off x="8229600" y="3048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Oval 26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Oval 27"/>
          <p:cNvSpPr>
            <a:spLocks noChangeArrowheads="1"/>
          </p:cNvSpPr>
          <p:nvPr/>
        </p:nvSpPr>
        <p:spPr bwMode="auto">
          <a:xfrm>
            <a:off x="8991600" y="3048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Text Box 50"/>
          <p:cNvSpPr txBox="1">
            <a:spLocks noChangeArrowheads="1"/>
          </p:cNvSpPr>
          <p:nvPr/>
        </p:nvSpPr>
        <p:spPr bwMode="auto">
          <a:xfrm>
            <a:off x="9220200" y="2438400"/>
            <a:ext cx="839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Neural</a:t>
            </a:r>
          </a:p>
          <a:p>
            <a:pPr algn="ctr"/>
            <a:r>
              <a:rPr lang="en-US" dirty="0"/>
              <a:t>Net</a:t>
            </a:r>
          </a:p>
        </p:txBody>
      </p:sp>
      <p:sp>
        <p:nvSpPr>
          <p:cNvPr id="15415" name="Rectangle 51"/>
          <p:cNvSpPr>
            <a:spLocks noChangeArrowheads="1"/>
          </p:cNvSpPr>
          <p:nvPr/>
        </p:nvSpPr>
        <p:spPr bwMode="auto">
          <a:xfrm>
            <a:off x="8382000" y="32766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2"/>
          <p:cNvSpPr>
            <a:spLocks noChangeArrowheads="1"/>
          </p:cNvSpPr>
          <p:nvPr/>
        </p:nvSpPr>
        <p:spPr bwMode="auto">
          <a:xfrm>
            <a:off x="8077200" y="35814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3"/>
          <p:cNvSpPr>
            <a:spLocks noChangeArrowheads="1"/>
          </p:cNvSpPr>
          <p:nvPr/>
        </p:nvSpPr>
        <p:spPr bwMode="auto">
          <a:xfrm>
            <a:off x="8763000" y="35814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6"/>
          <p:cNvSpPr>
            <a:spLocks noChangeArrowheads="1"/>
          </p:cNvSpPr>
          <p:nvPr/>
        </p:nvSpPr>
        <p:spPr bwMode="auto">
          <a:xfrm>
            <a:off x="8610600" y="38862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Oval 62"/>
          <p:cNvSpPr>
            <a:spLocks noChangeArrowheads="1"/>
          </p:cNvSpPr>
          <p:nvPr/>
        </p:nvSpPr>
        <p:spPr bwMode="auto">
          <a:xfrm>
            <a:off x="79248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Oval 63"/>
          <p:cNvSpPr>
            <a:spLocks noChangeArrowheads="1"/>
          </p:cNvSpPr>
          <p:nvPr/>
        </p:nvSpPr>
        <p:spPr bwMode="auto">
          <a:xfrm>
            <a:off x="89916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Oval 64"/>
          <p:cNvSpPr>
            <a:spLocks noChangeArrowheads="1"/>
          </p:cNvSpPr>
          <p:nvPr/>
        </p:nvSpPr>
        <p:spPr bwMode="auto">
          <a:xfrm>
            <a:off x="83058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Oval 66"/>
          <p:cNvSpPr>
            <a:spLocks noChangeArrowheads="1"/>
          </p:cNvSpPr>
          <p:nvPr/>
        </p:nvSpPr>
        <p:spPr bwMode="auto">
          <a:xfrm>
            <a:off x="87630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Oval 67"/>
          <p:cNvSpPr>
            <a:spLocks noChangeArrowheads="1"/>
          </p:cNvSpPr>
          <p:nvPr/>
        </p:nvSpPr>
        <p:spPr bwMode="auto">
          <a:xfrm>
            <a:off x="8458200" y="4191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Text Box 75"/>
          <p:cNvSpPr txBox="1">
            <a:spLocks noChangeArrowheads="1"/>
          </p:cNvSpPr>
          <p:nvPr/>
        </p:nvSpPr>
        <p:spPr bwMode="auto">
          <a:xfrm>
            <a:off x="9227211" y="3429001"/>
            <a:ext cx="9797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Decision</a:t>
            </a:r>
          </a:p>
          <a:p>
            <a:pPr algn="ctr"/>
            <a:r>
              <a:rPr lang="en-US" dirty="0"/>
              <a:t>Tree</a:t>
            </a:r>
          </a:p>
        </p:txBody>
      </p:sp>
      <p:sp>
        <p:nvSpPr>
          <p:cNvPr id="15425" name="Text Box 76"/>
          <p:cNvSpPr txBox="1">
            <a:spLocks noChangeArrowheads="1"/>
          </p:cNvSpPr>
          <p:nvPr/>
        </p:nvSpPr>
        <p:spPr bwMode="auto">
          <a:xfrm>
            <a:off x="7772401" y="4419601"/>
            <a:ext cx="1170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Φ </a:t>
            </a:r>
            <a:r>
              <a:rPr lang="en-US" dirty="0">
                <a:solidFill>
                  <a:schemeClr val="folHlink"/>
                </a:solidFill>
                <a:sym typeface="Symbol"/>
              </a:rPr>
              <a:t></a:t>
            </a:r>
            <a:r>
              <a:rPr lang="en-US" dirty="0">
                <a:solidFill>
                  <a:schemeClr val="folHlink"/>
                </a:solidFill>
              </a:rPr>
              <a:t> X </a:t>
            </a:r>
            <a:r>
              <a:rPr lang="en-US" dirty="0">
                <a:solidFill>
                  <a:schemeClr val="folHlink"/>
                </a:solidFill>
                <a:sym typeface="Symbol"/>
              </a:rPr>
              <a:t> </a:t>
            </a:r>
            <a:r>
              <a:rPr lang="en-US" dirty="0">
                <a:solidFill>
                  <a:schemeClr val="folHlink"/>
                </a:solidFill>
              </a:rPr>
              <a:t>Y</a:t>
            </a:r>
          </a:p>
          <a:p>
            <a:r>
              <a:rPr lang="en-US" dirty="0">
                <a:solidFill>
                  <a:schemeClr val="folHlink"/>
                </a:solidFill>
              </a:rPr>
              <a:t>Φ </a:t>
            </a:r>
            <a:r>
              <a:rPr lang="en-US" dirty="0">
                <a:solidFill>
                  <a:schemeClr val="folHlink"/>
                </a:solidFill>
                <a:sym typeface="Symbol"/>
              </a:rPr>
              <a:t></a:t>
            </a:r>
            <a:r>
              <a:rPr lang="en-US" dirty="0">
                <a:solidFill>
                  <a:schemeClr val="folHlink"/>
                </a:solidFill>
              </a:rPr>
              <a:t> Z</a:t>
            </a:r>
          </a:p>
        </p:txBody>
      </p:sp>
      <p:sp>
        <p:nvSpPr>
          <p:cNvPr id="15426" name="Text Box 77"/>
          <p:cNvSpPr txBox="1">
            <a:spLocks noChangeArrowheads="1"/>
          </p:cNvSpPr>
          <p:nvPr/>
        </p:nvSpPr>
        <p:spPr bwMode="auto">
          <a:xfrm>
            <a:off x="9391333" y="4495800"/>
            <a:ext cx="6896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15427" name="Text Box 78"/>
          <p:cNvSpPr txBox="1">
            <a:spLocks noChangeArrowheads="1"/>
          </p:cNvSpPr>
          <p:nvPr/>
        </p:nvSpPr>
        <p:spPr bwMode="auto">
          <a:xfrm>
            <a:off x="7696201" y="5486401"/>
            <a:ext cx="21483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If 5x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+ 9x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 – 3x</a:t>
            </a:r>
            <a:r>
              <a:rPr lang="en-US" baseline="-25000">
                <a:solidFill>
                  <a:schemeClr val="folHlink"/>
                </a:solidFill>
              </a:rPr>
              <a:t>3</a:t>
            </a:r>
            <a:r>
              <a:rPr lang="en-US">
                <a:solidFill>
                  <a:schemeClr val="folHlink"/>
                </a:solidFill>
              </a:rPr>
              <a:t> &gt; 12</a:t>
            </a:r>
          </a:p>
          <a:p>
            <a:r>
              <a:rPr lang="en-US">
                <a:solidFill>
                  <a:schemeClr val="folHlink"/>
                </a:solidFill>
              </a:rPr>
              <a:t>Then +</a:t>
            </a:r>
          </a:p>
        </p:txBody>
      </p:sp>
      <p:sp>
        <p:nvSpPr>
          <p:cNvPr id="15428" name="Text Box 77"/>
          <p:cNvSpPr txBox="1">
            <a:spLocks noChangeArrowheads="1"/>
          </p:cNvSpPr>
          <p:nvPr/>
        </p:nvSpPr>
        <p:spPr bwMode="auto">
          <a:xfrm>
            <a:off x="8522624" y="5181600"/>
            <a:ext cx="1607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Weighted  Sum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7E5E9-AC72-408B-8A06-E16A95A40B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69B32452-4D58-B24F-9147-0BD2A998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09893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534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00"/>
                </a:solidFill>
              </a:rPr>
              <a:t>Supervised Learning and Venn Diagrams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4876800"/>
            <a:ext cx="63246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</a:rPr>
              <a:t>Concept = A or B (</a:t>
            </a:r>
            <a:r>
              <a:rPr lang="en-US" sz="2400" dirty="0" err="1">
                <a:latin typeface="Arial" charset="0"/>
              </a:rPr>
              <a:t>ie</a:t>
            </a:r>
            <a:r>
              <a:rPr lang="en-US" sz="2400" dirty="0">
                <a:latin typeface="Arial" charset="0"/>
              </a:rPr>
              <a:t>, a </a:t>
            </a:r>
            <a:r>
              <a:rPr lang="en-US" sz="2400" i="1" dirty="0">
                <a:latin typeface="Arial" charset="0"/>
              </a:rPr>
              <a:t>disjunctive</a:t>
            </a:r>
            <a:r>
              <a:rPr lang="en-US" sz="2400" dirty="0">
                <a:latin typeface="Arial" charset="0"/>
              </a:rPr>
              <a:t> concept)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</a:rPr>
              <a:t>Examples = labeled points in feature space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</a:rPr>
              <a:t>Concept   = a label for </a:t>
            </a:r>
            <a:r>
              <a:rPr lang="en-US" sz="2400" u="sng" dirty="0">
                <a:latin typeface="Arial" charset="0"/>
              </a:rPr>
              <a:t>regions</a:t>
            </a:r>
            <a:r>
              <a:rPr lang="en-US" sz="2400" dirty="0">
                <a:latin typeface="Arial" charset="0"/>
              </a:rPr>
              <a:t> of feat. space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895600" y="2133600"/>
            <a:ext cx="7162800" cy="2362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382001" y="1752600"/>
            <a:ext cx="1646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Venn Diagram</a:t>
            </a:r>
          </a:p>
        </p:txBody>
      </p:sp>
      <p:sp>
        <p:nvSpPr>
          <p:cNvPr id="22535" name="Freeform 9"/>
          <p:cNvSpPr>
            <a:spLocks/>
          </p:cNvSpPr>
          <p:nvPr/>
        </p:nvSpPr>
        <p:spPr bwMode="auto">
          <a:xfrm>
            <a:off x="3289300" y="2451100"/>
            <a:ext cx="1531938" cy="1435100"/>
          </a:xfrm>
          <a:custGeom>
            <a:avLst/>
            <a:gdLst>
              <a:gd name="T0" fmla="*/ 2147483646 w 965"/>
              <a:gd name="T1" fmla="*/ 2147483646 h 904"/>
              <a:gd name="T2" fmla="*/ 2147483646 w 965"/>
              <a:gd name="T3" fmla="*/ 2147483646 h 904"/>
              <a:gd name="T4" fmla="*/ 2147483646 w 965"/>
              <a:gd name="T5" fmla="*/ 2147483646 h 904"/>
              <a:gd name="T6" fmla="*/ 2147483646 w 965"/>
              <a:gd name="T7" fmla="*/ 2147483646 h 904"/>
              <a:gd name="T8" fmla="*/ 2147483646 w 965"/>
              <a:gd name="T9" fmla="*/ 2147483646 h 904"/>
              <a:gd name="T10" fmla="*/ 0 w 965"/>
              <a:gd name="T11" fmla="*/ 2147483646 h 904"/>
              <a:gd name="T12" fmla="*/ 2147483646 w 965"/>
              <a:gd name="T13" fmla="*/ 2147483646 h 904"/>
              <a:gd name="T14" fmla="*/ 2147483646 w 965"/>
              <a:gd name="T15" fmla="*/ 2147483646 h 904"/>
              <a:gd name="T16" fmla="*/ 2147483646 w 965"/>
              <a:gd name="T17" fmla="*/ 2147483646 h 904"/>
              <a:gd name="T18" fmla="*/ 2147483646 w 965"/>
              <a:gd name="T19" fmla="*/ 2147483646 h 904"/>
              <a:gd name="T20" fmla="*/ 2147483646 w 965"/>
              <a:gd name="T21" fmla="*/ 2147483646 h 904"/>
              <a:gd name="T22" fmla="*/ 2147483646 w 965"/>
              <a:gd name="T23" fmla="*/ 2147483646 h 904"/>
              <a:gd name="T24" fmla="*/ 2147483646 w 965"/>
              <a:gd name="T25" fmla="*/ 2147483646 h 904"/>
              <a:gd name="T26" fmla="*/ 2147483646 w 965"/>
              <a:gd name="T27" fmla="*/ 2147483646 h 904"/>
              <a:gd name="T28" fmla="*/ 2147483646 w 965"/>
              <a:gd name="T29" fmla="*/ 2147483646 h 904"/>
              <a:gd name="T30" fmla="*/ 2147483646 w 965"/>
              <a:gd name="T31" fmla="*/ 2147483646 h 904"/>
              <a:gd name="T32" fmla="*/ 2147483646 w 965"/>
              <a:gd name="T33" fmla="*/ 2147483646 h 904"/>
              <a:gd name="T34" fmla="*/ 2147483646 w 965"/>
              <a:gd name="T35" fmla="*/ 2147483646 h 904"/>
              <a:gd name="T36" fmla="*/ 2147483646 w 965"/>
              <a:gd name="T37" fmla="*/ 2147483646 h 904"/>
              <a:gd name="T38" fmla="*/ 2147483646 w 965"/>
              <a:gd name="T39" fmla="*/ 2147483646 h 904"/>
              <a:gd name="T40" fmla="*/ 2147483646 w 965"/>
              <a:gd name="T41" fmla="*/ 2147483646 h 904"/>
              <a:gd name="T42" fmla="*/ 2147483646 w 965"/>
              <a:gd name="T43" fmla="*/ 2147483646 h 904"/>
              <a:gd name="T44" fmla="*/ 2147483646 w 965"/>
              <a:gd name="T45" fmla="*/ 0 h 904"/>
              <a:gd name="T46" fmla="*/ 2147483646 w 965"/>
              <a:gd name="T47" fmla="*/ 2147483646 h 904"/>
              <a:gd name="T48" fmla="*/ 2147483646 w 965"/>
              <a:gd name="T49" fmla="*/ 2147483646 h 9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65"/>
              <a:gd name="T76" fmla="*/ 0 h 904"/>
              <a:gd name="T77" fmla="*/ 965 w 965"/>
              <a:gd name="T78" fmla="*/ 904 h 9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65" h="904">
                <a:moveTo>
                  <a:pt x="408" y="24"/>
                </a:moveTo>
                <a:cubicBezTo>
                  <a:pt x="343" y="2"/>
                  <a:pt x="352" y="2"/>
                  <a:pt x="232" y="24"/>
                </a:cubicBezTo>
                <a:cubicBezTo>
                  <a:pt x="213" y="27"/>
                  <a:pt x="202" y="50"/>
                  <a:pt x="184" y="56"/>
                </a:cubicBezTo>
                <a:cubicBezTo>
                  <a:pt x="123" y="117"/>
                  <a:pt x="80" y="201"/>
                  <a:pt x="32" y="272"/>
                </a:cubicBezTo>
                <a:cubicBezTo>
                  <a:pt x="27" y="279"/>
                  <a:pt x="17" y="323"/>
                  <a:pt x="16" y="328"/>
                </a:cubicBezTo>
                <a:cubicBezTo>
                  <a:pt x="11" y="344"/>
                  <a:pt x="0" y="376"/>
                  <a:pt x="0" y="376"/>
                </a:cubicBezTo>
                <a:cubicBezTo>
                  <a:pt x="3" y="501"/>
                  <a:pt x="3" y="627"/>
                  <a:pt x="8" y="752"/>
                </a:cubicBezTo>
                <a:cubicBezTo>
                  <a:pt x="9" y="784"/>
                  <a:pt x="19" y="826"/>
                  <a:pt x="48" y="840"/>
                </a:cubicBezTo>
                <a:cubicBezTo>
                  <a:pt x="99" y="866"/>
                  <a:pt x="144" y="890"/>
                  <a:pt x="200" y="904"/>
                </a:cubicBezTo>
                <a:cubicBezTo>
                  <a:pt x="308" y="899"/>
                  <a:pt x="395" y="897"/>
                  <a:pt x="496" y="872"/>
                </a:cubicBezTo>
                <a:cubicBezTo>
                  <a:pt x="515" y="859"/>
                  <a:pt x="531" y="842"/>
                  <a:pt x="552" y="832"/>
                </a:cubicBezTo>
                <a:cubicBezTo>
                  <a:pt x="683" y="766"/>
                  <a:pt x="534" y="856"/>
                  <a:pt x="632" y="800"/>
                </a:cubicBezTo>
                <a:cubicBezTo>
                  <a:pt x="640" y="795"/>
                  <a:pt x="649" y="790"/>
                  <a:pt x="656" y="784"/>
                </a:cubicBezTo>
                <a:cubicBezTo>
                  <a:pt x="665" y="777"/>
                  <a:pt x="670" y="766"/>
                  <a:pt x="680" y="760"/>
                </a:cubicBezTo>
                <a:cubicBezTo>
                  <a:pt x="706" y="743"/>
                  <a:pt x="746" y="730"/>
                  <a:pt x="776" y="720"/>
                </a:cubicBezTo>
                <a:cubicBezTo>
                  <a:pt x="777" y="719"/>
                  <a:pt x="821" y="683"/>
                  <a:pt x="824" y="680"/>
                </a:cubicBezTo>
                <a:cubicBezTo>
                  <a:pt x="877" y="627"/>
                  <a:pt x="800" y="683"/>
                  <a:pt x="864" y="640"/>
                </a:cubicBezTo>
                <a:cubicBezTo>
                  <a:pt x="879" y="618"/>
                  <a:pt x="919" y="572"/>
                  <a:pt x="928" y="544"/>
                </a:cubicBezTo>
                <a:cubicBezTo>
                  <a:pt x="933" y="528"/>
                  <a:pt x="944" y="496"/>
                  <a:pt x="944" y="496"/>
                </a:cubicBezTo>
                <a:cubicBezTo>
                  <a:pt x="936" y="328"/>
                  <a:pt x="965" y="195"/>
                  <a:pt x="816" y="96"/>
                </a:cubicBezTo>
                <a:cubicBezTo>
                  <a:pt x="787" y="52"/>
                  <a:pt x="751" y="40"/>
                  <a:pt x="704" y="24"/>
                </a:cubicBezTo>
                <a:cubicBezTo>
                  <a:pt x="688" y="19"/>
                  <a:pt x="672" y="13"/>
                  <a:pt x="656" y="8"/>
                </a:cubicBezTo>
                <a:cubicBezTo>
                  <a:pt x="648" y="5"/>
                  <a:pt x="632" y="0"/>
                  <a:pt x="632" y="0"/>
                </a:cubicBezTo>
                <a:cubicBezTo>
                  <a:pt x="475" y="8"/>
                  <a:pt x="531" y="8"/>
                  <a:pt x="464" y="8"/>
                </a:cubicBezTo>
                <a:lnTo>
                  <a:pt x="408" y="2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10"/>
          <p:cNvSpPr>
            <a:spLocks/>
          </p:cNvSpPr>
          <p:nvPr/>
        </p:nvSpPr>
        <p:spPr bwMode="auto">
          <a:xfrm>
            <a:off x="6337300" y="2932114"/>
            <a:ext cx="2362200" cy="1341437"/>
          </a:xfrm>
          <a:custGeom>
            <a:avLst/>
            <a:gdLst>
              <a:gd name="T0" fmla="*/ 2147483646 w 1488"/>
              <a:gd name="T1" fmla="*/ 2147483646 h 845"/>
              <a:gd name="T2" fmla="*/ 2147483646 w 1488"/>
              <a:gd name="T3" fmla="*/ 2147483646 h 845"/>
              <a:gd name="T4" fmla="*/ 2147483646 w 1488"/>
              <a:gd name="T5" fmla="*/ 2147483646 h 845"/>
              <a:gd name="T6" fmla="*/ 0 w 1488"/>
              <a:gd name="T7" fmla="*/ 2147483646 h 845"/>
              <a:gd name="T8" fmla="*/ 2147483646 w 1488"/>
              <a:gd name="T9" fmla="*/ 2147483646 h 845"/>
              <a:gd name="T10" fmla="*/ 2147483646 w 1488"/>
              <a:gd name="T11" fmla="*/ 2147483646 h 845"/>
              <a:gd name="T12" fmla="*/ 2147483646 w 1488"/>
              <a:gd name="T13" fmla="*/ 2147483646 h 845"/>
              <a:gd name="T14" fmla="*/ 2147483646 w 1488"/>
              <a:gd name="T15" fmla="*/ 2147483646 h 845"/>
              <a:gd name="T16" fmla="*/ 2147483646 w 1488"/>
              <a:gd name="T17" fmla="*/ 2147483646 h 845"/>
              <a:gd name="T18" fmla="*/ 2147483646 w 1488"/>
              <a:gd name="T19" fmla="*/ 2147483646 h 845"/>
              <a:gd name="T20" fmla="*/ 2147483646 w 1488"/>
              <a:gd name="T21" fmla="*/ 2147483646 h 845"/>
              <a:gd name="T22" fmla="*/ 2147483646 w 1488"/>
              <a:gd name="T23" fmla="*/ 2147483646 h 845"/>
              <a:gd name="T24" fmla="*/ 2147483646 w 1488"/>
              <a:gd name="T25" fmla="*/ 2147483646 h 845"/>
              <a:gd name="T26" fmla="*/ 2147483646 w 1488"/>
              <a:gd name="T27" fmla="*/ 2147483646 h 845"/>
              <a:gd name="T28" fmla="*/ 2147483646 w 1488"/>
              <a:gd name="T29" fmla="*/ 2147483646 h 845"/>
              <a:gd name="T30" fmla="*/ 2147483646 w 1488"/>
              <a:gd name="T31" fmla="*/ 2147483646 h 845"/>
              <a:gd name="T32" fmla="*/ 2147483646 w 1488"/>
              <a:gd name="T33" fmla="*/ 2147483646 h 845"/>
              <a:gd name="T34" fmla="*/ 2147483646 w 1488"/>
              <a:gd name="T35" fmla="*/ 2147483646 h 845"/>
              <a:gd name="T36" fmla="*/ 2147483646 w 1488"/>
              <a:gd name="T37" fmla="*/ 2147483646 h 845"/>
              <a:gd name="T38" fmla="*/ 2147483646 w 1488"/>
              <a:gd name="T39" fmla="*/ 2147483646 h 845"/>
              <a:gd name="T40" fmla="*/ 2147483646 w 1488"/>
              <a:gd name="T41" fmla="*/ 2147483646 h 845"/>
              <a:gd name="T42" fmla="*/ 2147483646 w 1488"/>
              <a:gd name="T43" fmla="*/ 2147483646 h 845"/>
              <a:gd name="T44" fmla="*/ 2147483646 w 1488"/>
              <a:gd name="T45" fmla="*/ 2147483646 h 845"/>
              <a:gd name="T46" fmla="*/ 2147483646 w 1488"/>
              <a:gd name="T47" fmla="*/ 2147483646 h 845"/>
              <a:gd name="T48" fmla="*/ 2147483646 w 1488"/>
              <a:gd name="T49" fmla="*/ 2147483646 h 845"/>
              <a:gd name="T50" fmla="*/ 2147483646 w 1488"/>
              <a:gd name="T51" fmla="*/ 2147483646 h 845"/>
              <a:gd name="T52" fmla="*/ 2147483646 w 1488"/>
              <a:gd name="T53" fmla="*/ 2147483646 h 8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88"/>
              <a:gd name="T82" fmla="*/ 0 h 845"/>
              <a:gd name="T83" fmla="*/ 1488 w 1488"/>
              <a:gd name="T84" fmla="*/ 845 h 84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88" h="845">
                <a:moveTo>
                  <a:pt x="816" y="105"/>
                </a:moveTo>
                <a:cubicBezTo>
                  <a:pt x="558" y="84"/>
                  <a:pt x="510" y="92"/>
                  <a:pt x="136" y="97"/>
                </a:cubicBezTo>
                <a:cubicBezTo>
                  <a:pt x="63" y="115"/>
                  <a:pt x="90" y="101"/>
                  <a:pt x="48" y="129"/>
                </a:cubicBezTo>
                <a:cubicBezTo>
                  <a:pt x="0" y="202"/>
                  <a:pt x="22" y="210"/>
                  <a:pt x="0" y="297"/>
                </a:cubicBezTo>
                <a:cubicBezTo>
                  <a:pt x="3" y="404"/>
                  <a:pt x="3" y="510"/>
                  <a:pt x="8" y="617"/>
                </a:cubicBezTo>
                <a:cubicBezTo>
                  <a:pt x="10" y="651"/>
                  <a:pt x="21" y="671"/>
                  <a:pt x="48" y="689"/>
                </a:cubicBezTo>
                <a:cubicBezTo>
                  <a:pt x="120" y="686"/>
                  <a:pt x="192" y="686"/>
                  <a:pt x="264" y="681"/>
                </a:cubicBezTo>
                <a:cubicBezTo>
                  <a:pt x="287" y="679"/>
                  <a:pt x="324" y="649"/>
                  <a:pt x="336" y="641"/>
                </a:cubicBezTo>
                <a:cubicBezTo>
                  <a:pt x="344" y="636"/>
                  <a:pt x="360" y="625"/>
                  <a:pt x="360" y="625"/>
                </a:cubicBezTo>
                <a:cubicBezTo>
                  <a:pt x="403" y="628"/>
                  <a:pt x="445" y="629"/>
                  <a:pt x="488" y="633"/>
                </a:cubicBezTo>
                <a:cubicBezTo>
                  <a:pt x="496" y="634"/>
                  <a:pt x="506" y="635"/>
                  <a:pt x="512" y="641"/>
                </a:cubicBezTo>
                <a:cubicBezTo>
                  <a:pt x="552" y="681"/>
                  <a:pt x="480" y="653"/>
                  <a:pt x="544" y="681"/>
                </a:cubicBezTo>
                <a:cubicBezTo>
                  <a:pt x="559" y="688"/>
                  <a:pt x="578" y="688"/>
                  <a:pt x="592" y="697"/>
                </a:cubicBezTo>
                <a:cubicBezTo>
                  <a:pt x="608" y="708"/>
                  <a:pt x="622" y="723"/>
                  <a:pt x="640" y="729"/>
                </a:cubicBezTo>
                <a:cubicBezTo>
                  <a:pt x="656" y="734"/>
                  <a:pt x="688" y="745"/>
                  <a:pt x="688" y="745"/>
                </a:cubicBezTo>
                <a:cubicBezTo>
                  <a:pt x="710" y="779"/>
                  <a:pt x="738" y="778"/>
                  <a:pt x="776" y="793"/>
                </a:cubicBezTo>
                <a:cubicBezTo>
                  <a:pt x="792" y="799"/>
                  <a:pt x="824" y="809"/>
                  <a:pt x="824" y="809"/>
                </a:cubicBezTo>
                <a:cubicBezTo>
                  <a:pt x="1103" y="801"/>
                  <a:pt x="1062" y="845"/>
                  <a:pt x="1200" y="753"/>
                </a:cubicBezTo>
                <a:cubicBezTo>
                  <a:pt x="1219" y="725"/>
                  <a:pt x="1230" y="701"/>
                  <a:pt x="1256" y="681"/>
                </a:cubicBezTo>
                <a:cubicBezTo>
                  <a:pt x="1271" y="669"/>
                  <a:pt x="1288" y="660"/>
                  <a:pt x="1304" y="649"/>
                </a:cubicBezTo>
                <a:cubicBezTo>
                  <a:pt x="1312" y="644"/>
                  <a:pt x="1328" y="633"/>
                  <a:pt x="1328" y="633"/>
                </a:cubicBezTo>
                <a:cubicBezTo>
                  <a:pt x="1342" y="612"/>
                  <a:pt x="1347" y="602"/>
                  <a:pt x="1368" y="585"/>
                </a:cubicBezTo>
                <a:cubicBezTo>
                  <a:pt x="1383" y="573"/>
                  <a:pt x="1416" y="553"/>
                  <a:pt x="1416" y="553"/>
                </a:cubicBezTo>
                <a:cubicBezTo>
                  <a:pt x="1437" y="521"/>
                  <a:pt x="1450" y="490"/>
                  <a:pt x="1472" y="457"/>
                </a:cubicBezTo>
                <a:cubicBezTo>
                  <a:pt x="1477" y="449"/>
                  <a:pt x="1488" y="433"/>
                  <a:pt x="1488" y="433"/>
                </a:cubicBezTo>
                <a:cubicBezTo>
                  <a:pt x="1481" y="328"/>
                  <a:pt x="1479" y="232"/>
                  <a:pt x="1384" y="169"/>
                </a:cubicBezTo>
                <a:cubicBezTo>
                  <a:pt x="1271" y="0"/>
                  <a:pt x="931" y="105"/>
                  <a:pt x="816" y="105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3657600" y="35179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7848600" y="3886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5105400" y="2209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7772400" y="2057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1" name="Text Box 16"/>
          <p:cNvSpPr txBox="1">
            <a:spLocks noChangeArrowheads="1"/>
          </p:cNvSpPr>
          <p:nvPr/>
        </p:nvSpPr>
        <p:spPr bwMode="auto">
          <a:xfrm>
            <a:off x="8610600" y="2667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9601200" y="2971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8305800" y="2057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9144000" y="2590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8763000" y="21336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9525000" y="2057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4876800" y="2819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3505200" y="2117725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5715000" y="3048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0" name="Text Box 25"/>
          <p:cNvSpPr txBox="1">
            <a:spLocks noChangeArrowheads="1"/>
          </p:cNvSpPr>
          <p:nvPr/>
        </p:nvSpPr>
        <p:spPr bwMode="auto">
          <a:xfrm>
            <a:off x="6324600" y="2590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1" name="Text Box 26"/>
          <p:cNvSpPr txBox="1">
            <a:spLocks noChangeArrowheads="1"/>
          </p:cNvSpPr>
          <p:nvPr/>
        </p:nvSpPr>
        <p:spPr bwMode="auto">
          <a:xfrm>
            <a:off x="2971800" y="2057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2" name="Text Box 27"/>
          <p:cNvSpPr txBox="1">
            <a:spLocks noChangeArrowheads="1"/>
          </p:cNvSpPr>
          <p:nvPr/>
        </p:nvSpPr>
        <p:spPr bwMode="auto">
          <a:xfrm>
            <a:off x="3124200" y="2286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3" name="Text Box 28"/>
          <p:cNvSpPr txBox="1">
            <a:spLocks noChangeArrowheads="1"/>
          </p:cNvSpPr>
          <p:nvPr/>
        </p:nvSpPr>
        <p:spPr bwMode="auto">
          <a:xfrm>
            <a:off x="2971800" y="2667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4" name="Text Box 29"/>
          <p:cNvSpPr txBox="1">
            <a:spLocks noChangeArrowheads="1"/>
          </p:cNvSpPr>
          <p:nvPr/>
        </p:nvSpPr>
        <p:spPr bwMode="auto">
          <a:xfrm>
            <a:off x="5715000" y="3962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5" name="Text Box 30"/>
          <p:cNvSpPr txBox="1">
            <a:spLocks noChangeArrowheads="1"/>
          </p:cNvSpPr>
          <p:nvPr/>
        </p:nvSpPr>
        <p:spPr bwMode="auto">
          <a:xfrm>
            <a:off x="5943600" y="35052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6781800" y="4191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7" name="Text Box 32"/>
          <p:cNvSpPr txBox="1">
            <a:spLocks noChangeArrowheads="1"/>
          </p:cNvSpPr>
          <p:nvPr/>
        </p:nvSpPr>
        <p:spPr bwMode="auto">
          <a:xfrm>
            <a:off x="7010400" y="3962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7239000" y="4114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59" name="Text Box 34"/>
          <p:cNvSpPr txBox="1">
            <a:spLocks noChangeArrowheads="1"/>
          </p:cNvSpPr>
          <p:nvPr/>
        </p:nvSpPr>
        <p:spPr bwMode="auto">
          <a:xfrm>
            <a:off x="3276600" y="3810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0" name="Text Box 35"/>
          <p:cNvSpPr txBox="1">
            <a:spLocks noChangeArrowheads="1"/>
          </p:cNvSpPr>
          <p:nvPr/>
        </p:nvSpPr>
        <p:spPr bwMode="auto">
          <a:xfrm>
            <a:off x="4114800" y="36576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1" name="Text Box 36"/>
          <p:cNvSpPr txBox="1">
            <a:spLocks noChangeArrowheads="1"/>
          </p:cNvSpPr>
          <p:nvPr/>
        </p:nvSpPr>
        <p:spPr bwMode="auto">
          <a:xfrm>
            <a:off x="4419600" y="3581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4800600" y="35052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895600" y="36576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3048000" y="3429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5334000" y="35052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6" name="Text Box 41"/>
          <p:cNvSpPr txBox="1">
            <a:spLocks noChangeArrowheads="1"/>
          </p:cNvSpPr>
          <p:nvPr/>
        </p:nvSpPr>
        <p:spPr bwMode="auto">
          <a:xfrm>
            <a:off x="4114800" y="4191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7" name="Text Box 42"/>
          <p:cNvSpPr txBox="1">
            <a:spLocks noChangeArrowheads="1"/>
          </p:cNvSpPr>
          <p:nvPr/>
        </p:nvSpPr>
        <p:spPr bwMode="auto">
          <a:xfrm>
            <a:off x="4343400" y="38862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8" name="Text Box 43"/>
          <p:cNvSpPr txBox="1">
            <a:spLocks noChangeArrowheads="1"/>
          </p:cNvSpPr>
          <p:nvPr/>
        </p:nvSpPr>
        <p:spPr bwMode="auto">
          <a:xfrm>
            <a:off x="3733800" y="3962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69" name="Text Box 44"/>
          <p:cNvSpPr txBox="1">
            <a:spLocks noChangeArrowheads="1"/>
          </p:cNvSpPr>
          <p:nvPr/>
        </p:nvSpPr>
        <p:spPr bwMode="auto">
          <a:xfrm>
            <a:off x="3505201" y="4191000"/>
            <a:ext cx="276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70" name="Text Box 45"/>
          <p:cNvSpPr txBox="1">
            <a:spLocks noChangeArrowheads="1"/>
          </p:cNvSpPr>
          <p:nvPr/>
        </p:nvSpPr>
        <p:spPr bwMode="auto">
          <a:xfrm>
            <a:off x="4876800" y="40386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2571" name="Text Box 46"/>
          <p:cNvSpPr txBox="1">
            <a:spLocks noChangeArrowheads="1"/>
          </p:cNvSpPr>
          <p:nvPr/>
        </p:nvSpPr>
        <p:spPr bwMode="auto">
          <a:xfrm>
            <a:off x="3657600" y="29083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572" name="Text Box 47"/>
          <p:cNvSpPr txBox="1">
            <a:spLocks noChangeArrowheads="1"/>
          </p:cNvSpPr>
          <p:nvPr/>
        </p:nvSpPr>
        <p:spPr bwMode="auto">
          <a:xfrm>
            <a:off x="8077200" y="3429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573" name="Text Box 49"/>
          <p:cNvSpPr txBox="1">
            <a:spLocks noChangeArrowheads="1"/>
          </p:cNvSpPr>
          <p:nvPr/>
        </p:nvSpPr>
        <p:spPr bwMode="auto">
          <a:xfrm>
            <a:off x="4953000" y="38354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574" name="Text Box 50"/>
          <p:cNvSpPr txBox="1">
            <a:spLocks noChangeArrowheads="1"/>
          </p:cNvSpPr>
          <p:nvPr/>
        </p:nvSpPr>
        <p:spPr bwMode="auto">
          <a:xfrm>
            <a:off x="6629400" y="32004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75" name="Text Box 51"/>
          <p:cNvSpPr txBox="1">
            <a:spLocks noChangeArrowheads="1"/>
          </p:cNvSpPr>
          <p:nvPr/>
        </p:nvSpPr>
        <p:spPr bwMode="auto">
          <a:xfrm>
            <a:off x="6781800" y="33528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76" name="Text Box 52"/>
          <p:cNvSpPr txBox="1">
            <a:spLocks noChangeArrowheads="1"/>
          </p:cNvSpPr>
          <p:nvPr/>
        </p:nvSpPr>
        <p:spPr bwMode="auto">
          <a:xfrm>
            <a:off x="7086600" y="33528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77" name="Text Box 53"/>
          <p:cNvSpPr txBox="1">
            <a:spLocks noChangeArrowheads="1"/>
          </p:cNvSpPr>
          <p:nvPr/>
        </p:nvSpPr>
        <p:spPr bwMode="auto">
          <a:xfrm>
            <a:off x="6477000" y="33528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78" name="Text Box 54"/>
          <p:cNvSpPr txBox="1">
            <a:spLocks noChangeArrowheads="1"/>
          </p:cNvSpPr>
          <p:nvPr/>
        </p:nvSpPr>
        <p:spPr bwMode="auto">
          <a:xfrm>
            <a:off x="6477000" y="30480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79" name="Text Box 55"/>
          <p:cNvSpPr txBox="1">
            <a:spLocks noChangeArrowheads="1"/>
          </p:cNvSpPr>
          <p:nvPr/>
        </p:nvSpPr>
        <p:spPr bwMode="auto">
          <a:xfrm>
            <a:off x="6858000" y="31242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0" name="Text Box 56"/>
          <p:cNvSpPr txBox="1">
            <a:spLocks noChangeArrowheads="1"/>
          </p:cNvSpPr>
          <p:nvPr/>
        </p:nvSpPr>
        <p:spPr bwMode="auto">
          <a:xfrm>
            <a:off x="8153400" y="36576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1" name="Text Box 57"/>
          <p:cNvSpPr txBox="1">
            <a:spLocks noChangeArrowheads="1"/>
          </p:cNvSpPr>
          <p:nvPr/>
        </p:nvSpPr>
        <p:spPr bwMode="auto">
          <a:xfrm>
            <a:off x="8001000" y="30480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2" name="Text Box 58"/>
          <p:cNvSpPr txBox="1">
            <a:spLocks noChangeArrowheads="1"/>
          </p:cNvSpPr>
          <p:nvPr/>
        </p:nvSpPr>
        <p:spPr bwMode="auto">
          <a:xfrm>
            <a:off x="8305800" y="32004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4" name="Text Box 60"/>
          <p:cNvSpPr txBox="1">
            <a:spLocks noChangeArrowheads="1"/>
          </p:cNvSpPr>
          <p:nvPr/>
        </p:nvSpPr>
        <p:spPr bwMode="auto">
          <a:xfrm>
            <a:off x="7543800" y="37338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5" name="Text Box 61"/>
          <p:cNvSpPr txBox="1">
            <a:spLocks noChangeArrowheads="1"/>
          </p:cNvSpPr>
          <p:nvPr/>
        </p:nvSpPr>
        <p:spPr bwMode="auto">
          <a:xfrm>
            <a:off x="4114800" y="25273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6" name="Text Box 62"/>
          <p:cNvSpPr txBox="1">
            <a:spLocks noChangeArrowheads="1"/>
          </p:cNvSpPr>
          <p:nvPr/>
        </p:nvSpPr>
        <p:spPr bwMode="auto">
          <a:xfrm>
            <a:off x="4267200" y="29083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7" name="Text Box 63"/>
          <p:cNvSpPr txBox="1">
            <a:spLocks noChangeArrowheads="1"/>
          </p:cNvSpPr>
          <p:nvPr/>
        </p:nvSpPr>
        <p:spPr bwMode="auto">
          <a:xfrm>
            <a:off x="3810000" y="2681288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8" name="Text Box 64"/>
          <p:cNvSpPr txBox="1">
            <a:spLocks noChangeArrowheads="1"/>
          </p:cNvSpPr>
          <p:nvPr/>
        </p:nvSpPr>
        <p:spPr bwMode="auto">
          <a:xfrm>
            <a:off x="3352800" y="29845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89" name="Text Box 65"/>
          <p:cNvSpPr txBox="1">
            <a:spLocks noChangeArrowheads="1"/>
          </p:cNvSpPr>
          <p:nvPr/>
        </p:nvSpPr>
        <p:spPr bwMode="auto">
          <a:xfrm>
            <a:off x="3505200" y="25273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90" name="Text Box 66"/>
          <p:cNvSpPr txBox="1">
            <a:spLocks noChangeArrowheads="1"/>
          </p:cNvSpPr>
          <p:nvPr/>
        </p:nvSpPr>
        <p:spPr bwMode="auto">
          <a:xfrm>
            <a:off x="3962400" y="32893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91" name="Text Box 67"/>
          <p:cNvSpPr txBox="1">
            <a:spLocks noChangeArrowheads="1"/>
          </p:cNvSpPr>
          <p:nvPr/>
        </p:nvSpPr>
        <p:spPr bwMode="auto">
          <a:xfrm>
            <a:off x="3352800" y="336550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592" name="Text Box 68"/>
          <p:cNvSpPr txBox="1">
            <a:spLocks noChangeArrowheads="1"/>
          </p:cNvSpPr>
          <p:nvPr/>
        </p:nvSpPr>
        <p:spPr bwMode="auto">
          <a:xfrm>
            <a:off x="2819401" y="4495800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8EB4E3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95B3D7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EBF1DE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Feature Space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426E19-17CF-3F4A-9185-9158882FCCED}" type="slidenum">
              <a:rPr lang="en-US">
                <a:solidFill>
                  <a:srgbClr val="95B3D7"/>
                </a:solidFill>
              </a:rPr>
              <a:pPr/>
              <a:t>17</a:t>
            </a:fld>
            <a:endParaRPr lang="en-US">
              <a:solidFill>
                <a:srgbClr val="95B3D7"/>
              </a:solidFill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43ED5241-BA36-824D-B751-7A687D28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63027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868363"/>
          </a:xfrm>
        </p:spPr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05000" y="54864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066800"/>
            <a:ext cx="4229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066800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3352800" y="4724400"/>
            <a:ext cx="293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7469188" y="4724401"/>
            <a:ext cx="266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10" name="Text Box 60">
            <a:extLst>
              <a:ext uri="{FF2B5EF4-FFF2-40B4-BE49-F238E27FC236}">
                <a16:creationId xmlns:a16="http://schemas.microsoft.com/office/drawing/2014/main" id="{0122D79B-35E2-DD41-8536-62DBD759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4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34201" y="541020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10400" y="4343400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340101" y="4791075"/>
            <a:ext cx="4284663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352801" y="2987675"/>
            <a:ext cx="4422775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24200" y="2133600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086601" y="213360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620294" y="27805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123907" y="3239295"/>
            <a:ext cx="1295400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00400" y="2514600"/>
            <a:ext cx="5334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0386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6573" name="Group 12"/>
          <p:cNvGrpSpPr>
            <a:grpSpLocks/>
          </p:cNvGrpSpPr>
          <p:nvPr/>
        </p:nvGrpSpPr>
        <p:grpSpPr bwMode="auto">
          <a:xfrm>
            <a:off x="2944814" y="2771776"/>
            <a:ext cx="5329237" cy="3629025"/>
            <a:chOff x="1535668" y="2667794"/>
            <a:chExt cx="5328262" cy="3630493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657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657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6580" name="TextBox 10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25" name="Text Box 60">
            <a:extLst>
              <a:ext uri="{FF2B5EF4-FFF2-40B4-BE49-F238E27FC236}">
                <a16:creationId xmlns:a16="http://schemas.microsoft.com/office/drawing/2014/main" id="{52C53B1B-5A02-954C-BA3B-E11902147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Learning: Overview Task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Case Study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tradeoff</a:t>
            </a:r>
          </a:p>
        </p:txBody>
      </p:sp>
      <p:sp>
        <p:nvSpPr>
          <p:cNvPr id="10" name="Freeform 9"/>
          <p:cNvSpPr/>
          <p:nvPr/>
        </p:nvSpPr>
        <p:spPr>
          <a:xfrm>
            <a:off x="3465514" y="3957638"/>
            <a:ext cx="4359275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78214" y="2379663"/>
            <a:ext cx="4359275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10200" y="4495800"/>
            <a:ext cx="280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53201" y="3048000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Few training examples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7100" y="19050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7592" name="Group 12"/>
          <p:cNvGrpSpPr>
            <a:grpSpLocks/>
          </p:cNvGrpSpPr>
          <p:nvPr/>
        </p:nvGrpSpPr>
        <p:grpSpPr bwMode="auto">
          <a:xfrm>
            <a:off x="3059114" y="2668589"/>
            <a:ext cx="5329237" cy="3629025"/>
            <a:chOff x="1535703" y="2667794"/>
            <a:chExt cx="5328227" cy="3630493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9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759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759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7600" name="TextBox 10"/>
            <p:cNvSpPr txBox="1">
              <a:spLocks noChangeArrowheads="1"/>
            </p:cNvSpPr>
            <p:nvPr/>
          </p:nvSpPr>
          <p:spPr bwMode="auto">
            <a:xfrm rot="-5400000">
              <a:off x="1127593" y="4141670"/>
              <a:ext cx="1185483" cy="36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67100" y="3810000"/>
            <a:ext cx="47625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Text Box 60">
            <a:extLst>
              <a:ext uri="{FF2B5EF4-FFF2-40B4-BE49-F238E27FC236}">
                <a16:creationId xmlns:a16="http://schemas.microsoft.com/office/drawing/2014/main" id="{7A739435-69F9-FA4A-B9EC-470A4FA71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Training Size</a:t>
            </a:r>
          </a:p>
        </p:txBody>
      </p:sp>
      <p:sp>
        <p:nvSpPr>
          <p:cNvPr id="10" name="Freeform 9"/>
          <p:cNvSpPr/>
          <p:nvPr/>
        </p:nvSpPr>
        <p:spPr>
          <a:xfrm>
            <a:off x="3452814" y="3644901"/>
            <a:ext cx="4384675" cy="1349375"/>
          </a:xfrm>
          <a:custGeom>
            <a:avLst/>
            <a:gdLst>
              <a:gd name="connsiteX0" fmla="*/ 0 w 4384110"/>
              <a:gd name="connsiteY0" fmla="*/ 0 h 1349049"/>
              <a:gd name="connsiteX1" fmla="*/ 25052 w 4384110"/>
              <a:gd name="connsiteY1" fmla="*/ 112734 h 1349049"/>
              <a:gd name="connsiteX2" fmla="*/ 75156 w 4384110"/>
              <a:gd name="connsiteY2" fmla="*/ 187890 h 1349049"/>
              <a:gd name="connsiteX3" fmla="*/ 112734 w 4384110"/>
              <a:gd name="connsiteY3" fmla="*/ 212942 h 1349049"/>
              <a:gd name="connsiteX4" fmla="*/ 137787 w 4384110"/>
              <a:gd name="connsiteY4" fmla="*/ 237994 h 1349049"/>
              <a:gd name="connsiteX5" fmla="*/ 212943 w 4384110"/>
              <a:gd name="connsiteY5" fmla="*/ 263047 h 1349049"/>
              <a:gd name="connsiteX6" fmla="*/ 250521 w 4384110"/>
              <a:gd name="connsiteY6" fmla="*/ 275573 h 1349049"/>
              <a:gd name="connsiteX7" fmla="*/ 275573 w 4384110"/>
              <a:gd name="connsiteY7" fmla="*/ 313151 h 1349049"/>
              <a:gd name="connsiteX8" fmla="*/ 313151 w 4384110"/>
              <a:gd name="connsiteY8" fmla="*/ 325677 h 1349049"/>
              <a:gd name="connsiteX9" fmla="*/ 350729 w 4384110"/>
              <a:gd name="connsiteY9" fmla="*/ 350729 h 1349049"/>
              <a:gd name="connsiteX10" fmla="*/ 425885 w 4384110"/>
              <a:gd name="connsiteY10" fmla="*/ 375781 h 1349049"/>
              <a:gd name="connsiteX11" fmla="*/ 463463 w 4384110"/>
              <a:gd name="connsiteY11" fmla="*/ 388307 h 1349049"/>
              <a:gd name="connsiteX12" fmla="*/ 513567 w 4384110"/>
              <a:gd name="connsiteY12" fmla="*/ 400833 h 1349049"/>
              <a:gd name="connsiteX13" fmla="*/ 563671 w 4384110"/>
              <a:gd name="connsiteY13" fmla="*/ 425885 h 1349049"/>
              <a:gd name="connsiteX14" fmla="*/ 651354 w 4384110"/>
              <a:gd name="connsiteY14" fmla="*/ 450937 h 1349049"/>
              <a:gd name="connsiteX15" fmla="*/ 688932 w 4384110"/>
              <a:gd name="connsiteY15" fmla="*/ 475989 h 1349049"/>
              <a:gd name="connsiteX16" fmla="*/ 776614 w 4384110"/>
              <a:gd name="connsiteY16" fmla="*/ 501041 h 1349049"/>
              <a:gd name="connsiteX17" fmla="*/ 814192 w 4384110"/>
              <a:gd name="connsiteY17" fmla="*/ 526093 h 1349049"/>
              <a:gd name="connsiteX18" fmla="*/ 939452 w 4384110"/>
              <a:gd name="connsiteY18" fmla="*/ 563671 h 1349049"/>
              <a:gd name="connsiteX19" fmla="*/ 977030 w 4384110"/>
              <a:gd name="connsiteY19" fmla="*/ 588723 h 1349049"/>
              <a:gd name="connsiteX20" fmla="*/ 1064713 w 4384110"/>
              <a:gd name="connsiteY20" fmla="*/ 613775 h 1349049"/>
              <a:gd name="connsiteX21" fmla="*/ 1139869 w 4384110"/>
              <a:gd name="connsiteY21" fmla="*/ 638827 h 1349049"/>
              <a:gd name="connsiteX22" fmla="*/ 1177447 w 4384110"/>
              <a:gd name="connsiteY22" fmla="*/ 651353 h 1349049"/>
              <a:gd name="connsiteX23" fmla="*/ 1215025 w 4384110"/>
              <a:gd name="connsiteY23" fmla="*/ 676405 h 1349049"/>
              <a:gd name="connsiteX24" fmla="*/ 1277655 w 4384110"/>
              <a:gd name="connsiteY24" fmla="*/ 688931 h 1349049"/>
              <a:gd name="connsiteX25" fmla="*/ 1315233 w 4384110"/>
              <a:gd name="connsiteY25" fmla="*/ 713984 h 1349049"/>
              <a:gd name="connsiteX26" fmla="*/ 1402915 w 4384110"/>
              <a:gd name="connsiteY26" fmla="*/ 739036 h 1349049"/>
              <a:gd name="connsiteX27" fmla="*/ 1478071 w 4384110"/>
              <a:gd name="connsiteY27" fmla="*/ 789140 h 1349049"/>
              <a:gd name="connsiteX28" fmla="*/ 1515650 w 4384110"/>
              <a:gd name="connsiteY28" fmla="*/ 814192 h 1349049"/>
              <a:gd name="connsiteX29" fmla="*/ 1665962 w 4384110"/>
              <a:gd name="connsiteY29" fmla="*/ 864296 h 1349049"/>
              <a:gd name="connsiteX30" fmla="*/ 1703540 w 4384110"/>
              <a:gd name="connsiteY30" fmla="*/ 876822 h 1349049"/>
              <a:gd name="connsiteX31" fmla="*/ 1741118 w 4384110"/>
              <a:gd name="connsiteY31" fmla="*/ 889348 h 1349049"/>
              <a:gd name="connsiteX32" fmla="*/ 1853852 w 4384110"/>
              <a:gd name="connsiteY32" fmla="*/ 951978 h 1349049"/>
              <a:gd name="connsiteX33" fmla="*/ 1891430 w 4384110"/>
              <a:gd name="connsiteY33" fmla="*/ 977030 h 1349049"/>
              <a:gd name="connsiteX34" fmla="*/ 1929008 w 4384110"/>
              <a:gd name="connsiteY34" fmla="*/ 1014608 h 1349049"/>
              <a:gd name="connsiteX35" fmla="*/ 2004165 w 4384110"/>
              <a:gd name="connsiteY35" fmla="*/ 1039660 h 1349049"/>
              <a:gd name="connsiteX36" fmla="*/ 2041743 w 4384110"/>
              <a:gd name="connsiteY36" fmla="*/ 1052186 h 1349049"/>
              <a:gd name="connsiteX37" fmla="*/ 2718148 w 4384110"/>
              <a:gd name="connsiteY37" fmla="*/ 1077238 h 1349049"/>
              <a:gd name="connsiteX38" fmla="*/ 2956143 w 4384110"/>
              <a:gd name="connsiteY38" fmla="*/ 1102290 h 1349049"/>
              <a:gd name="connsiteX39" fmla="*/ 3018773 w 4384110"/>
              <a:gd name="connsiteY39" fmla="*/ 1114816 h 1349049"/>
              <a:gd name="connsiteX40" fmla="*/ 3081403 w 4384110"/>
              <a:gd name="connsiteY40" fmla="*/ 1152394 h 1349049"/>
              <a:gd name="connsiteX41" fmla="*/ 3331924 w 4384110"/>
              <a:gd name="connsiteY41" fmla="*/ 1189973 h 1349049"/>
              <a:gd name="connsiteX42" fmla="*/ 3457184 w 4384110"/>
              <a:gd name="connsiteY42" fmla="*/ 1215025 h 1349049"/>
              <a:gd name="connsiteX43" fmla="*/ 3507288 w 4384110"/>
              <a:gd name="connsiteY43" fmla="*/ 1227551 h 1349049"/>
              <a:gd name="connsiteX44" fmla="*/ 3620022 w 4384110"/>
              <a:gd name="connsiteY44" fmla="*/ 1240077 h 1349049"/>
              <a:gd name="connsiteX45" fmla="*/ 3657600 w 4384110"/>
              <a:gd name="connsiteY45" fmla="*/ 1252603 h 1349049"/>
              <a:gd name="connsiteX46" fmla="*/ 4296428 w 4384110"/>
              <a:gd name="connsiteY46" fmla="*/ 1277655 h 1349049"/>
              <a:gd name="connsiteX47" fmla="*/ 4384110 w 4384110"/>
              <a:gd name="connsiteY47" fmla="*/ 1315233 h 13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84110" h="1349049">
                <a:moveTo>
                  <a:pt x="0" y="0"/>
                </a:moveTo>
                <a:cubicBezTo>
                  <a:pt x="3399" y="20392"/>
                  <a:pt x="10368" y="86303"/>
                  <a:pt x="25052" y="112734"/>
                </a:cubicBezTo>
                <a:cubicBezTo>
                  <a:pt x="39674" y="139054"/>
                  <a:pt x="50104" y="171189"/>
                  <a:pt x="75156" y="187890"/>
                </a:cubicBezTo>
                <a:cubicBezTo>
                  <a:pt x="87682" y="196241"/>
                  <a:pt x="100978" y="203538"/>
                  <a:pt x="112734" y="212942"/>
                </a:cubicBezTo>
                <a:cubicBezTo>
                  <a:pt x="121956" y="220319"/>
                  <a:pt x="127224" y="232712"/>
                  <a:pt x="137787" y="237994"/>
                </a:cubicBezTo>
                <a:cubicBezTo>
                  <a:pt x="161406" y="249804"/>
                  <a:pt x="187891" y="254696"/>
                  <a:pt x="212943" y="263047"/>
                </a:cubicBezTo>
                <a:lnTo>
                  <a:pt x="250521" y="275573"/>
                </a:lnTo>
                <a:cubicBezTo>
                  <a:pt x="258872" y="288099"/>
                  <a:pt x="263818" y="303747"/>
                  <a:pt x="275573" y="313151"/>
                </a:cubicBezTo>
                <a:cubicBezTo>
                  <a:pt x="285883" y="321399"/>
                  <a:pt x="301341" y="319772"/>
                  <a:pt x="313151" y="325677"/>
                </a:cubicBezTo>
                <a:cubicBezTo>
                  <a:pt x="326616" y="332410"/>
                  <a:pt x="336972" y="344615"/>
                  <a:pt x="350729" y="350729"/>
                </a:cubicBezTo>
                <a:cubicBezTo>
                  <a:pt x="374860" y="361454"/>
                  <a:pt x="400833" y="367430"/>
                  <a:pt x="425885" y="375781"/>
                </a:cubicBezTo>
                <a:cubicBezTo>
                  <a:pt x="438411" y="379956"/>
                  <a:pt x="450654" y="385105"/>
                  <a:pt x="463463" y="388307"/>
                </a:cubicBezTo>
                <a:cubicBezTo>
                  <a:pt x="480164" y="392482"/>
                  <a:pt x="497448" y="394788"/>
                  <a:pt x="513567" y="400833"/>
                </a:cubicBezTo>
                <a:cubicBezTo>
                  <a:pt x="531051" y="407389"/>
                  <a:pt x="546508" y="418530"/>
                  <a:pt x="563671" y="425885"/>
                </a:cubicBezTo>
                <a:cubicBezTo>
                  <a:pt x="588827" y="436666"/>
                  <a:pt x="625931" y="444581"/>
                  <a:pt x="651354" y="450937"/>
                </a:cubicBezTo>
                <a:cubicBezTo>
                  <a:pt x="663880" y="459288"/>
                  <a:pt x="675467" y="469256"/>
                  <a:pt x="688932" y="475989"/>
                </a:cubicBezTo>
                <a:cubicBezTo>
                  <a:pt x="706902" y="484974"/>
                  <a:pt x="760561" y="497028"/>
                  <a:pt x="776614" y="501041"/>
                </a:cubicBezTo>
                <a:cubicBezTo>
                  <a:pt x="789140" y="509392"/>
                  <a:pt x="800355" y="520163"/>
                  <a:pt x="814192" y="526093"/>
                </a:cubicBezTo>
                <a:cubicBezTo>
                  <a:pt x="863207" y="547099"/>
                  <a:pt x="888932" y="529991"/>
                  <a:pt x="939452" y="563671"/>
                </a:cubicBezTo>
                <a:cubicBezTo>
                  <a:pt x="951978" y="572022"/>
                  <a:pt x="963565" y="581990"/>
                  <a:pt x="977030" y="588723"/>
                </a:cubicBezTo>
                <a:cubicBezTo>
                  <a:pt x="998079" y="599248"/>
                  <a:pt x="1044645" y="607755"/>
                  <a:pt x="1064713" y="613775"/>
                </a:cubicBezTo>
                <a:cubicBezTo>
                  <a:pt x="1090006" y="621363"/>
                  <a:pt x="1114817" y="630476"/>
                  <a:pt x="1139869" y="638827"/>
                </a:cubicBezTo>
                <a:cubicBezTo>
                  <a:pt x="1152395" y="643002"/>
                  <a:pt x="1166461" y="644029"/>
                  <a:pt x="1177447" y="651353"/>
                </a:cubicBezTo>
                <a:cubicBezTo>
                  <a:pt x="1189973" y="659704"/>
                  <a:pt x="1200929" y="671119"/>
                  <a:pt x="1215025" y="676405"/>
                </a:cubicBezTo>
                <a:cubicBezTo>
                  <a:pt x="1234960" y="683880"/>
                  <a:pt x="1256778" y="684756"/>
                  <a:pt x="1277655" y="688931"/>
                </a:cubicBezTo>
                <a:cubicBezTo>
                  <a:pt x="1290181" y="697282"/>
                  <a:pt x="1301396" y="708054"/>
                  <a:pt x="1315233" y="713984"/>
                </a:cubicBezTo>
                <a:cubicBezTo>
                  <a:pt x="1343613" y="726147"/>
                  <a:pt x="1375491" y="723800"/>
                  <a:pt x="1402915" y="739036"/>
                </a:cubicBezTo>
                <a:cubicBezTo>
                  <a:pt x="1429235" y="753658"/>
                  <a:pt x="1453019" y="772439"/>
                  <a:pt x="1478071" y="789140"/>
                </a:cubicBezTo>
                <a:cubicBezTo>
                  <a:pt x="1490597" y="797491"/>
                  <a:pt x="1501368" y="809431"/>
                  <a:pt x="1515650" y="814192"/>
                </a:cubicBezTo>
                <a:lnTo>
                  <a:pt x="1665962" y="864296"/>
                </a:lnTo>
                <a:lnTo>
                  <a:pt x="1703540" y="876822"/>
                </a:lnTo>
                <a:cubicBezTo>
                  <a:pt x="1716066" y="880997"/>
                  <a:pt x="1730132" y="882024"/>
                  <a:pt x="1741118" y="889348"/>
                </a:cubicBezTo>
                <a:cubicBezTo>
                  <a:pt x="1825817" y="945814"/>
                  <a:pt x="1720920" y="878127"/>
                  <a:pt x="1853852" y="951978"/>
                </a:cubicBezTo>
                <a:cubicBezTo>
                  <a:pt x="1867012" y="959289"/>
                  <a:pt x="1879865" y="967392"/>
                  <a:pt x="1891430" y="977030"/>
                </a:cubicBezTo>
                <a:cubicBezTo>
                  <a:pt x="1905039" y="988371"/>
                  <a:pt x="1913523" y="1006005"/>
                  <a:pt x="1929008" y="1014608"/>
                </a:cubicBezTo>
                <a:cubicBezTo>
                  <a:pt x="1952092" y="1027433"/>
                  <a:pt x="1979113" y="1031309"/>
                  <a:pt x="2004165" y="1039660"/>
                </a:cubicBezTo>
                <a:cubicBezTo>
                  <a:pt x="2016691" y="1043835"/>
                  <a:pt x="2028545" y="1051809"/>
                  <a:pt x="2041743" y="1052186"/>
                </a:cubicBezTo>
                <a:cubicBezTo>
                  <a:pt x="2559563" y="1066981"/>
                  <a:pt x="2334159" y="1057028"/>
                  <a:pt x="2718148" y="1077238"/>
                </a:cubicBezTo>
                <a:cubicBezTo>
                  <a:pt x="2825020" y="1112862"/>
                  <a:pt x="2713179" y="1079151"/>
                  <a:pt x="2956143" y="1102290"/>
                </a:cubicBezTo>
                <a:cubicBezTo>
                  <a:pt x="2977337" y="1104308"/>
                  <a:pt x="2997896" y="1110641"/>
                  <a:pt x="3018773" y="1114816"/>
                </a:cubicBezTo>
                <a:cubicBezTo>
                  <a:pt x="3039650" y="1127342"/>
                  <a:pt x="3059239" y="1142319"/>
                  <a:pt x="3081403" y="1152394"/>
                </a:cubicBezTo>
                <a:cubicBezTo>
                  <a:pt x="3170790" y="1193025"/>
                  <a:pt x="3222018" y="1182123"/>
                  <a:pt x="3331924" y="1189973"/>
                </a:cubicBezTo>
                <a:cubicBezTo>
                  <a:pt x="3373677" y="1198324"/>
                  <a:pt x="3415875" y="1204698"/>
                  <a:pt x="3457184" y="1215025"/>
                </a:cubicBezTo>
                <a:cubicBezTo>
                  <a:pt x="3473885" y="1219200"/>
                  <a:pt x="3490273" y="1224933"/>
                  <a:pt x="3507288" y="1227551"/>
                </a:cubicBezTo>
                <a:cubicBezTo>
                  <a:pt x="3544658" y="1233300"/>
                  <a:pt x="3582444" y="1235902"/>
                  <a:pt x="3620022" y="1240077"/>
                </a:cubicBezTo>
                <a:cubicBezTo>
                  <a:pt x="3632548" y="1244252"/>
                  <a:pt x="3644417" y="1251871"/>
                  <a:pt x="3657600" y="1252603"/>
                </a:cubicBezTo>
                <a:cubicBezTo>
                  <a:pt x="3870378" y="1264424"/>
                  <a:pt x="4296428" y="1277655"/>
                  <a:pt x="4296428" y="1277655"/>
                </a:cubicBezTo>
                <a:cubicBezTo>
                  <a:pt x="4376497" y="1331034"/>
                  <a:pt x="4350294" y="1349049"/>
                  <a:pt x="4384110" y="13152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40114" y="5308600"/>
            <a:ext cx="4371975" cy="541338"/>
          </a:xfrm>
          <a:custGeom>
            <a:avLst/>
            <a:gdLst>
              <a:gd name="connsiteX0" fmla="*/ 0 w 4371584"/>
              <a:gd name="connsiteY0" fmla="*/ 541208 h 541208"/>
              <a:gd name="connsiteX1" fmla="*/ 450937 w 4371584"/>
              <a:gd name="connsiteY1" fmla="*/ 528682 h 541208"/>
              <a:gd name="connsiteX2" fmla="*/ 563671 w 4371584"/>
              <a:gd name="connsiteY2" fmla="*/ 491104 h 541208"/>
              <a:gd name="connsiteX3" fmla="*/ 626302 w 4371584"/>
              <a:gd name="connsiteY3" fmla="*/ 478578 h 541208"/>
              <a:gd name="connsiteX4" fmla="*/ 776614 w 4371584"/>
              <a:gd name="connsiteY4" fmla="*/ 453526 h 541208"/>
              <a:gd name="connsiteX5" fmla="*/ 851770 w 4371584"/>
              <a:gd name="connsiteY5" fmla="*/ 415948 h 541208"/>
              <a:gd name="connsiteX6" fmla="*/ 889348 w 4371584"/>
              <a:gd name="connsiteY6" fmla="*/ 403421 h 541208"/>
              <a:gd name="connsiteX7" fmla="*/ 914400 w 4371584"/>
              <a:gd name="connsiteY7" fmla="*/ 365843 h 541208"/>
              <a:gd name="connsiteX8" fmla="*/ 951978 w 4371584"/>
              <a:gd name="connsiteY8" fmla="*/ 353317 h 541208"/>
              <a:gd name="connsiteX9" fmla="*/ 1052186 w 4371584"/>
              <a:gd name="connsiteY9" fmla="*/ 328265 h 541208"/>
              <a:gd name="connsiteX10" fmla="*/ 1177447 w 4371584"/>
              <a:gd name="connsiteY10" fmla="*/ 303213 h 541208"/>
              <a:gd name="connsiteX11" fmla="*/ 1778696 w 4371584"/>
              <a:gd name="connsiteY11" fmla="*/ 278161 h 541208"/>
              <a:gd name="connsiteX12" fmla="*/ 2167003 w 4371584"/>
              <a:gd name="connsiteY12" fmla="*/ 253109 h 541208"/>
              <a:gd name="connsiteX13" fmla="*/ 2217107 w 4371584"/>
              <a:gd name="connsiteY13" fmla="*/ 240583 h 541208"/>
              <a:gd name="connsiteX14" fmla="*/ 2342367 w 4371584"/>
              <a:gd name="connsiteY14" fmla="*/ 215531 h 541208"/>
              <a:gd name="connsiteX15" fmla="*/ 2392471 w 4371584"/>
              <a:gd name="connsiteY15" fmla="*/ 203005 h 541208"/>
              <a:gd name="connsiteX16" fmla="*/ 2592888 w 4371584"/>
              <a:gd name="connsiteY16" fmla="*/ 190479 h 541208"/>
              <a:gd name="connsiteX17" fmla="*/ 2680570 w 4371584"/>
              <a:gd name="connsiteY17" fmla="*/ 165427 h 541208"/>
              <a:gd name="connsiteX18" fmla="*/ 2743200 w 4371584"/>
              <a:gd name="connsiteY18" fmla="*/ 152901 h 541208"/>
              <a:gd name="connsiteX19" fmla="*/ 2793304 w 4371584"/>
              <a:gd name="connsiteY19" fmla="*/ 140375 h 541208"/>
              <a:gd name="connsiteX20" fmla="*/ 3068877 w 4371584"/>
              <a:gd name="connsiteY20" fmla="*/ 127849 h 541208"/>
              <a:gd name="connsiteX21" fmla="*/ 3519814 w 4371584"/>
              <a:gd name="connsiteY21" fmla="*/ 102797 h 541208"/>
              <a:gd name="connsiteX22" fmla="*/ 3807913 w 4371584"/>
              <a:gd name="connsiteY22" fmla="*/ 90271 h 541208"/>
              <a:gd name="connsiteX23" fmla="*/ 3945699 w 4371584"/>
              <a:gd name="connsiteY23" fmla="*/ 52693 h 541208"/>
              <a:gd name="connsiteX24" fmla="*/ 3983277 w 4371584"/>
              <a:gd name="connsiteY24" fmla="*/ 40167 h 541208"/>
              <a:gd name="connsiteX25" fmla="*/ 4221271 w 4371584"/>
              <a:gd name="connsiteY25" fmla="*/ 27641 h 541208"/>
              <a:gd name="connsiteX26" fmla="*/ 4271376 w 4371584"/>
              <a:gd name="connsiteY26" fmla="*/ 15115 h 541208"/>
              <a:gd name="connsiteX27" fmla="*/ 4308954 w 4371584"/>
              <a:gd name="connsiteY27" fmla="*/ 2589 h 541208"/>
              <a:gd name="connsiteX28" fmla="*/ 4371584 w 4371584"/>
              <a:gd name="connsiteY28" fmla="*/ 2589 h 5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71584" h="541208">
                <a:moveTo>
                  <a:pt x="0" y="541208"/>
                </a:moveTo>
                <a:cubicBezTo>
                  <a:pt x="150312" y="537033"/>
                  <a:pt x="300949" y="539395"/>
                  <a:pt x="450937" y="528682"/>
                </a:cubicBezTo>
                <a:cubicBezTo>
                  <a:pt x="489909" y="525898"/>
                  <a:pt x="525396" y="498759"/>
                  <a:pt x="563671" y="491104"/>
                </a:cubicBezTo>
                <a:cubicBezTo>
                  <a:pt x="584548" y="486929"/>
                  <a:pt x="605301" y="482078"/>
                  <a:pt x="626302" y="478578"/>
                </a:cubicBezTo>
                <a:cubicBezTo>
                  <a:pt x="689933" y="467973"/>
                  <a:pt x="717575" y="468286"/>
                  <a:pt x="776614" y="453526"/>
                </a:cubicBezTo>
                <a:cubicBezTo>
                  <a:pt x="839580" y="437784"/>
                  <a:pt x="790543" y="446562"/>
                  <a:pt x="851770" y="415948"/>
                </a:cubicBezTo>
                <a:cubicBezTo>
                  <a:pt x="863580" y="410043"/>
                  <a:pt x="876822" y="407597"/>
                  <a:pt x="889348" y="403421"/>
                </a:cubicBezTo>
                <a:cubicBezTo>
                  <a:pt x="897699" y="390895"/>
                  <a:pt x="902645" y="375247"/>
                  <a:pt x="914400" y="365843"/>
                </a:cubicBezTo>
                <a:cubicBezTo>
                  <a:pt x="924710" y="357595"/>
                  <a:pt x="939240" y="356791"/>
                  <a:pt x="951978" y="353317"/>
                </a:cubicBezTo>
                <a:cubicBezTo>
                  <a:pt x="985195" y="344258"/>
                  <a:pt x="1018424" y="335017"/>
                  <a:pt x="1052186" y="328265"/>
                </a:cubicBezTo>
                <a:lnTo>
                  <a:pt x="1177447" y="303213"/>
                </a:lnTo>
                <a:cubicBezTo>
                  <a:pt x="1416179" y="255467"/>
                  <a:pt x="1218781" y="291182"/>
                  <a:pt x="1778696" y="278161"/>
                </a:cubicBezTo>
                <a:cubicBezTo>
                  <a:pt x="1931317" y="227287"/>
                  <a:pt x="1767086" y="278104"/>
                  <a:pt x="2167003" y="253109"/>
                </a:cubicBezTo>
                <a:cubicBezTo>
                  <a:pt x="2184185" y="252035"/>
                  <a:pt x="2200274" y="244190"/>
                  <a:pt x="2217107" y="240583"/>
                </a:cubicBezTo>
                <a:cubicBezTo>
                  <a:pt x="2258742" y="231661"/>
                  <a:pt x="2301058" y="225858"/>
                  <a:pt x="2342367" y="215531"/>
                </a:cubicBezTo>
                <a:cubicBezTo>
                  <a:pt x="2359068" y="211356"/>
                  <a:pt x="2375341" y="204718"/>
                  <a:pt x="2392471" y="203005"/>
                </a:cubicBezTo>
                <a:cubicBezTo>
                  <a:pt x="2459075" y="196345"/>
                  <a:pt x="2526082" y="194654"/>
                  <a:pt x="2592888" y="190479"/>
                </a:cubicBezTo>
                <a:cubicBezTo>
                  <a:pt x="2634735" y="176530"/>
                  <a:pt x="2633385" y="175913"/>
                  <a:pt x="2680570" y="165427"/>
                </a:cubicBezTo>
                <a:cubicBezTo>
                  <a:pt x="2701353" y="160809"/>
                  <a:pt x="2722417" y="157519"/>
                  <a:pt x="2743200" y="152901"/>
                </a:cubicBezTo>
                <a:cubicBezTo>
                  <a:pt x="2760005" y="149166"/>
                  <a:pt x="2776139" y="141695"/>
                  <a:pt x="2793304" y="140375"/>
                </a:cubicBezTo>
                <a:cubicBezTo>
                  <a:pt x="2884986" y="133323"/>
                  <a:pt x="2977019" y="132024"/>
                  <a:pt x="3068877" y="127849"/>
                </a:cubicBezTo>
                <a:cubicBezTo>
                  <a:pt x="3237973" y="71484"/>
                  <a:pt x="3085502" y="118308"/>
                  <a:pt x="3519814" y="102797"/>
                </a:cubicBezTo>
                <a:lnTo>
                  <a:pt x="3807913" y="90271"/>
                </a:lnTo>
                <a:cubicBezTo>
                  <a:pt x="3896437" y="72566"/>
                  <a:pt x="3850345" y="84478"/>
                  <a:pt x="3945699" y="52693"/>
                </a:cubicBezTo>
                <a:cubicBezTo>
                  <a:pt x="3958225" y="48518"/>
                  <a:pt x="3970092" y="40861"/>
                  <a:pt x="3983277" y="40167"/>
                </a:cubicBezTo>
                <a:lnTo>
                  <a:pt x="4221271" y="27641"/>
                </a:lnTo>
                <a:cubicBezTo>
                  <a:pt x="4237973" y="23466"/>
                  <a:pt x="4254823" y="19844"/>
                  <a:pt x="4271376" y="15115"/>
                </a:cubicBezTo>
                <a:cubicBezTo>
                  <a:pt x="4284072" y="11488"/>
                  <a:pt x="4295852" y="4227"/>
                  <a:pt x="4308954" y="2589"/>
                </a:cubicBezTo>
                <a:cubicBezTo>
                  <a:pt x="4329669" y="0"/>
                  <a:pt x="4350707" y="2589"/>
                  <a:pt x="4371584" y="258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81801" y="4354514"/>
            <a:ext cx="989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29401" y="5497514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Training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544094" y="4990306"/>
            <a:ext cx="12954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67200" y="48006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Generalization 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1700" y="5257800"/>
            <a:ext cx="62357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3288" y="3009900"/>
            <a:ext cx="62357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8619" name="Group 3"/>
          <p:cNvGrpSpPr>
            <a:grpSpLocks/>
          </p:cNvGrpSpPr>
          <p:nvPr/>
        </p:nvGrpSpPr>
        <p:grpSpPr bwMode="auto">
          <a:xfrm>
            <a:off x="3059114" y="2668588"/>
            <a:ext cx="4789487" cy="3568700"/>
            <a:chOff x="1535668" y="2667794"/>
            <a:chExt cx="4788932" cy="356893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905512" y="5866819"/>
              <a:ext cx="44190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3" name="TextBox 6"/>
            <p:cNvSpPr txBox="1">
              <a:spLocks noChangeArrowheads="1"/>
            </p:cNvSpPr>
            <p:nvPr/>
          </p:nvSpPr>
          <p:spPr bwMode="auto">
            <a:xfrm>
              <a:off x="2743200" y="5867400"/>
              <a:ext cx="3224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Number of Training Examples</a:t>
              </a:r>
            </a:p>
          </p:txBody>
        </p:sp>
        <p:sp>
          <p:nvSpPr>
            <p:cNvPr id="68624" name="TextBox 9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Error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413" y="4267307"/>
              <a:ext cx="32006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20" name="Rectangle 19"/>
          <p:cNvSpPr>
            <a:spLocks noChangeArrowheads="1"/>
          </p:cNvSpPr>
          <p:nvPr/>
        </p:nvSpPr>
        <p:spPr bwMode="auto">
          <a:xfrm>
            <a:off x="4572001" y="1981200"/>
            <a:ext cx="250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Fixed prediction model</a:t>
            </a:r>
          </a:p>
        </p:txBody>
      </p:sp>
      <p:sp>
        <p:nvSpPr>
          <p:cNvPr id="18" name="Text Box 60">
            <a:extLst>
              <a:ext uri="{FF2B5EF4-FFF2-40B4-BE49-F238E27FC236}">
                <a16:creationId xmlns:a16="http://schemas.microsoft.com/office/drawing/2014/main" id="{250FC981-9BE6-AD4A-9DEA-CCCB3156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perfect classification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Objective function: encodes the right loss for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Parameterization: makes assumptions that fit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Regularization: right level of regularization for amount of training data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Training algorithm: can find parameters that maximize objective on training set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Inference algorithm: can solve for objective function in evaluation</a:t>
            </a:r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21B4C2D2-6EE8-6A40-BE68-96D717FF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9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ways to think about classifiers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/>
            </a:pPr>
            <a:endParaRPr lang="en-US" altLang="en-US"/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/>
              <a:t>What is the objective? What are the parameters?  How are the parameters learned? How is the learning regularized?  How is inference performed?</a:t>
            </a:r>
          </a:p>
          <a:p>
            <a:pPr marL="514350" indent="-514350">
              <a:buFont typeface="Calibri" charset="0"/>
              <a:buAutoNum type="arabicPeriod"/>
            </a:pPr>
            <a:endParaRPr lang="en-US" altLang="en-US"/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/>
              <a:t>How is the data modeled?  How is similarity defined?  What is the shape of the boundary?</a:t>
            </a:r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50F207E6-3B49-454B-8FC6-22E48048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900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76201" y="-33335"/>
            <a:ext cx="10515600" cy="1325563"/>
          </a:xfrm>
        </p:spPr>
        <p:txBody>
          <a:bodyPr/>
          <a:lstStyle/>
          <a:p>
            <a:r>
              <a:rPr lang="en-US" altLang="en-US"/>
              <a:t>Comparison</a:t>
            </a:r>
          </a:p>
        </p:txBody>
      </p:sp>
      <p:sp>
        <p:nvSpPr>
          <p:cNvPr id="104451" name="TextBox 3"/>
          <p:cNvSpPr txBox="1">
            <a:spLocks noChangeArrowheads="1"/>
          </p:cNvSpPr>
          <p:nvPr/>
        </p:nvSpPr>
        <p:spPr bwMode="auto">
          <a:xfrm>
            <a:off x="1524000" y="1603376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Naïve Bayes</a:t>
            </a:r>
          </a:p>
        </p:txBody>
      </p:sp>
      <p:sp>
        <p:nvSpPr>
          <p:cNvPr id="104452" name="TextBox 4"/>
          <p:cNvSpPr txBox="1">
            <a:spLocks noChangeArrowheads="1"/>
          </p:cNvSpPr>
          <p:nvPr/>
        </p:nvSpPr>
        <p:spPr bwMode="auto">
          <a:xfrm>
            <a:off x="1492250" y="2613026"/>
            <a:ext cx="1784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Logistic Regression</a:t>
            </a:r>
          </a:p>
        </p:txBody>
      </p:sp>
      <p:sp>
        <p:nvSpPr>
          <p:cNvPr id="104453" name="TextBox 5"/>
          <p:cNvSpPr txBox="1">
            <a:spLocks noChangeArrowheads="1"/>
          </p:cNvSpPr>
          <p:nvPr/>
        </p:nvSpPr>
        <p:spPr bwMode="auto">
          <a:xfrm>
            <a:off x="1524000" y="3581401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Linear SVM</a:t>
            </a:r>
          </a:p>
        </p:txBody>
      </p:sp>
      <p:sp>
        <p:nvSpPr>
          <p:cNvPr id="104454" name="TextBox 7"/>
          <p:cNvSpPr txBox="1">
            <a:spLocks noChangeArrowheads="1"/>
          </p:cNvSpPr>
          <p:nvPr/>
        </p:nvSpPr>
        <p:spPr bwMode="auto">
          <a:xfrm>
            <a:off x="1524000" y="5449888"/>
            <a:ext cx="144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Nearest Neighbor</a:t>
            </a:r>
          </a:p>
        </p:txBody>
      </p:sp>
      <p:sp>
        <p:nvSpPr>
          <p:cNvPr id="104455" name="TextBox 11"/>
          <p:cNvSpPr txBox="1">
            <a:spLocks noChangeArrowheads="1"/>
          </p:cNvSpPr>
          <p:nvPr/>
        </p:nvSpPr>
        <p:spPr bwMode="auto">
          <a:xfrm>
            <a:off x="1524000" y="45354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Kernelized SVM</a:t>
            </a:r>
          </a:p>
        </p:txBody>
      </p:sp>
      <p:sp>
        <p:nvSpPr>
          <p:cNvPr id="104456" name="TextBox 13"/>
          <p:cNvSpPr txBox="1">
            <a:spLocks noChangeArrowheads="1"/>
          </p:cNvSpPr>
          <p:nvPr/>
        </p:nvSpPr>
        <p:spPr bwMode="auto">
          <a:xfrm>
            <a:off x="3352800" y="954089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charset="0"/>
              </a:rPr>
              <a:t>Learning Objective</a:t>
            </a:r>
          </a:p>
        </p:txBody>
      </p:sp>
      <p:graphicFrame>
        <p:nvGraphicFramePr>
          <p:cNvPr id="104457" name="Object 2"/>
          <p:cNvGraphicFramePr>
            <a:graphicFrameLocks noChangeAspect="1"/>
          </p:cNvGraphicFramePr>
          <p:nvPr/>
        </p:nvGraphicFramePr>
        <p:xfrm>
          <a:off x="3203576" y="1563689"/>
          <a:ext cx="2339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9" name="Equation" r:id="rId3" imgW="2108200" imgH="609600" progId="Equation.3">
                  <p:embed/>
                </p:oleObj>
              </mc:Choice>
              <mc:Fallback>
                <p:oleObj name="Equation" r:id="rId3" imgW="2108200" imgH="609600" progId="Equation.3">
                  <p:embed/>
                  <p:pic>
                    <p:nvPicPr>
                      <p:cNvPr id="104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6" y="1563689"/>
                        <a:ext cx="2339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Box 15"/>
          <p:cNvSpPr txBox="1">
            <a:spLocks noChangeArrowheads="1"/>
          </p:cNvSpPr>
          <p:nvPr/>
        </p:nvSpPr>
        <p:spPr bwMode="auto">
          <a:xfrm>
            <a:off x="6248400" y="1030289"/>
            <a:ext cx="182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charset="0"/>
              </a:rPr>
              <a:t>Training</a:t>
            </a:r>
          </a:p>
        </p:txBody>
      </p:sp>
      <p:graphicFrame>
        <p:nvGraphicFramePr>
          <p:cNvPr id="104459" name="Object 3"/>
          <p:cNvGraphicFramePr>
            <a:graphicFrameLocks noChangeAspect="1"/>
          </p:cNvGraphicFramePr>
          <p:nvPr/>
        </p:nvGraphicFramePr>
        <p:xfrm>
          <a:off x="5867400" y="1563688"/>
          <a:ext cx="2025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0" name="Equation" r:id="rId5" imgW="1816100" imgH="660400" progId="Equation.3">
                  <p:embed/>
                </p:oleObj>
              </mc:Choice>
              <mc:Fallback>
                <p:oleObj name="Equation" r:id="rId5" imgW="1816100" imgH="660400" progId="Equation.3">
                  <p:embed/>
                  <p:pic>
                    <p:nvPicPr>
                      <p:cNvPr id="104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63688"/>
                        <a:ext cx="20256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Box 17"/>
          <p:cNvSpPr txBox="1">
            <a:spLocks noChangeArrowheads="1"/>
          </p:cNvSpPr>
          <p:nvPr/>
        </p:nvSpPr>
        <p:spPr bwMode="auto">
          <a:xfrm>
            <a:off x="8458200" y="1041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charset="0"/>
              </a:rPr>
              <a:t>Inference</a:t>
            </a:r>
          </a:p>
        </p:txBody>
      </p:sp>
      <p:graphicFrame>
        <p:nvGraphicFramePr>
          <p:cNvPr id="104461" name="Object 4"/>
          <p:cNvGraphicFramePr>
            <a:graphicFrameLocks noChangeAspect="1"/>
          </p:cNvGraphicFramePr>
          <p:nvPr/>
        </p:nvGraphicFramePr>
        <p:xfrm>
          <a:off x="8707438" y="1454150"/>
          <a:ext cx="15033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1" name="Equation" r:id="rId7" imgW="2019300" imgH="1206500" progId="Equation.3">
                  <p:embed/>
                </p:oleObj>
              </mc:Choice>
              <mc:Fallback>
                <p:oleObj name="Equation" r:id="rId7" imgW="2019300" imgH="1206500" progId="Equation.3">
                  <p:embed/>
                  <p:pic>
                    <p:nvPicPr>
                      <p:cNvPr id="104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438" y="1454150"/>
                        <a:ext cx="150336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5"/>
          <p:cNvGraphicFramePr>
            <a:graphicFrameLocks noChangeAspect="1"/>
          </p:cNvGraphicFramePr>
          <p:nvPr/>
        </p:nvGraphicFramePr>
        <p:xfrm>
          <a:off x="3206750" y="2582864"/>
          <a:ext cx="26939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2" name="Equation" r:id="rId9" imgW="2425700" imgH="596900" progId="Equation.3">
                  <p:embed/>
                </p:oleObj>
              </mc:Choice>
              <mc:Fallback>
                <p:oleObj name="Equation" r:id="rId9" imgW="2425700" imgH="596900" progId="Equation.3">
                  <p:embed/>
                  <p:pic>
                    <p:nvPicPr>
                      <p:cNvPr id="104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2582864"/>
                        <a:ext cx="26939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Box 21"/>
          <p:cNvSpPr txBox="1">
            <a:spLocks noChangeArrowheads="1"/>
          </p:cNvSpPr>
          <p:nvPr/>
        </p:nvSpPr>
        <p:spPr bwMode="auto">
          <a:xfrm>
            <a:off x="6400800" y="2765425"/>
            <a:ext cx="1447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Gradient ascent</a:t>
            </a:r>
          </a:p>
        </p:txBody>
      </p:sp>
      <p:graphicFrame>
        <p:nvGraphicFramePr>
          <p:cNvPr id="104464" name="Object 6"/>
          <p:cNvGraphicFramePr>
            <a:graphicFrameLocks noChangeAspect="1"/>
          </p:cNvGraphicFramePr>
          <p:nvPr/>
        </p:nvGraphicFramePr>
        <p:xfrm>
          <a:off x="8763001" y="2765426"/>
          <a:ext cx="815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3" name="Equation" r:id="rId11" imgW="583947" imgH="203112" progId="Equation.3">
                  <p:embed/>
                </p:oleObj>
              </mc:Choice>
              <mc:Fallback>
                <p:oleObj name="Equation" r:id="rId11" imgW="583947" imgH="203112" progId="Equation.3">
                  <p:embed/>
                  <p:pic>
                    <p:nvPicPr>
                      <p:cNvPr id="1044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765426"/>
                        <a:ext cx="8159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7"/>
          <p:cNvGraphicFramePr>
            <a:graphicFrameLocks noChangeAspect="1"/>
          </p:cNvGraphicFramePr>
          <p:nvPr/>
        </p:nvGraphicFramePr>
        <p:xfrm>
          <a:off x="8723314" y="3733800"/>
          <a:ext cx="8778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4" name="Equation" r:id="rId13" imgW="583947" imgH="203112" progId="Equation.3">
                  <p:embed/>
                </p:oleObj>
              </mc:Choice>
              <mc:Fallback>
                <p:oleObj name="Equation" r:id="rId13" imgW="583947" imgH="203112" progId="Equation.3">
                  <p:embed/>
                  <p:pic>
                    <p:nvPicPr>
                      <p:cNvPr id="1044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4" y="3733800"/>
                        <a:ext cx="8778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Box 24"/>
          <p:cNvSpPr txBox="1">
            <a:spLocks noChangeArrowheads="1"/>
          </p:cNvSpPr>
          <p:nvPr/>
        </p:nvSpPr>
        <p:spPr bwMode="auto">
          <a:xfrm>
            <a:off x="6324600" y="3657601"/>
            <a:ext cx="178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Linear programming</a:t>
            </a:r>
          </a:p>
        </p:txBody>
      </p:sp>
      <p:graphicFrame>
        <p:nvGraphicFramePr>
          <p:cNvPr id="104467" name="Object 8"/>
          <p:cNvGraphicFramePr>
            <a:graphicFrameLocks noChangeAspect="1"/>
          </p:cNvGraphicFramePr>
          <p:nvPr/>
        </p:nvGraphicFramePr>
        <p:xfrm>
          <a:off x="3421064" y="3429001"/>
          <a:ext cx="19891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5" name="Equation" r:id="rId14" imgW="1790700" imgH="673100" progId="Equation.3">
                  <p:embed/>
                </p:oleObj>
              </mc:Choice>
              <mc:Fallback>
                <p:oleObj name="Equation" r:id="rId14" imgW="1790700" imgH="673100" progId="Equation.3">
                  <p:embed/>
                  <p:pic>
                    <p:nvPicPr>
                      <p:cNvPr id="1044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4" y="3429001"/>
                        <a:ext cx="19891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524000" y="23622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24000" y="331628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4303713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0" y="1371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24000" y="53340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4000" y="6324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74" name="TextBox 34"/>
          <p:cNvSpPr txBox="1">
            <a:spLocks noChangeArrowheads="1"/>
          </p:cNvSpPr>
          <p:nvPr/>
        </p:nvSpPr>
        <p:spPr bwMode="auto">
          <a:xfrm>
            <a:off x="6400800" y="45720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Quadratic programming</a:t>
            </a:r>
          </a:p>
        </p:txBody>
      </p:sp>
      <p:sp>
        <p:nvSpPr>
          <p:cNvPr id="104475" name="TextBox 35"/>
          <p:cNvSpPr txBox="1">
            <a:spLocks noChangeArrowheads="1"/>
          </p:cNvSpPr>
          <p:nvPr/>
        </p:nvSpPr>
        <p:spPr bwMode="auto">
          <a:xfrm>
            <a:off x="3527426" y="4648201"/>
            <a:ext cx="180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complicated to write</a:t>
            </a:r>
          </a:p>
        </p:txBody>
      </p:sp>
      <p:sp>
        <p:nvSpPr>
          <p:cNvPr id="104476" name="TextBox 36"/>
          <p:cNvSpPr txBox="1">
            <a:spLocks noChangeArrowheads="1"/>
          </p:cNvSpPr>
          <p:nvPr/>
        </p:nvSpPr>
        <p:spPr bwMode="auto">
          <a:xfrm>
            <a:off x="3048001" y="5711826"/>
            <a:ext cx="2976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most similar features </a:t>
            </a:r>
            <a:r>
              <a:rPr lang="en-US" altLang="en-US" sz="1400">
                <a:solidFill>
                  <a:srgbClr val="000000"/>
                </a:solidFill>
                <a:latin typeface="Arial" charset="0"/>
                <a:sym typeface="Wingdings" charset="2"/>
              </a:rPr>
              <a:t> same label</a:t>
            </a:r>
            <a:endParaRPr lang="en-US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477" name="TextBox 37"/>
          <p:cNvSpPr txBox="1">
            <a:spLocks noChangeArrowheads="1"/>
          </p:cNvSpPr>
          <p:nvPr/>
        </p:nvSpPr>
        <p:spPr bwMode="auto">
          <a:xfrm>
            <a:off x="6384926" y="5711826"/>
            <a:ext cx="1158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Record data</a:t>
            </a:r>
          </a:p>
        </p:txBody>
      </p:sp>
      <p:graphicFrame>
        <p:nvGraphicFramePr>
          <p:cNvPr id="104478" name="Object 9"/>
          <p:cNvGraphicFramePr>
            <a:graphicFrameLocks noChangeAspect="1"/>
          </p:cNvGraphicFramePr>
          <p:nvPr/>
        </p:nvGraphicFramePr>
        <p:xfrm>
          <a:off x="8458200" y="4648200"/>
          <a:ext cx="1855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6" name="Equation" r:id="rId16" imgW="1193800" imgH="342900" progId="Equation.3">
                  <p:embed/>
                </p:oleObj>
              </mc:Choice>
              <mc:Fallback>
                <p:oleObj name="Equation" r:id="rId16" imgW="1193800" imgH="342900" progId="Equation.3">
                  <p:embed/>
                  <p:pic>
                    <p:nvPicPr>
                      <p:cNvPr id="1044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648200"/>
                        <a:ext cx="1855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10"/>
          <p:cNvGraphicFramePr>
            <a:graphicFrameLocks noChangeAspect="1"/>
          </p:cNvGraphicFramePr>
          <p:nvPr/>
        </p:nvGraphicFramePr>
        <p:xfrm>
          <a:off x="8064500" y="5461001"/>
          <a:ext cx="2527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7" name="Equation" r:id="rId18" imgW="1625600" imgH="533400" progId="Equation.3">
                  <p:embed/>
                </p:oleObj>
              </mc:Choice>
              <mc:Fallback>
                <p:oleObj name="Equation" r:id="rId18" imgW="1625600" imgH="533400" progId="Equation.3">
                  <p:embed/>
                  <p:pic>
                    <p:nvPicPr>
                      <p:cNvPr id="10447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5461001"/>
                        <a:ext cx="25273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0" name="TextBox 33"/>
          <p:cNvSpPr txBox="1">
            <a:spLocks noChangeArrowheads="1"/>
          </p:cNvSpPr>
          <p:nvPr/>
        </p:nvSpPr>
        <p:spPr bwMode="auto">
          <a:xfrm>
            <a:off x="8839200" y="533401"/>
            <a:ext cx="1481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assuming x in {0 1}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9982200" y="1219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60">
            <a:extLst>
              <a:ext uri="{FF2B5EF4-FFF2-40B4-BE49-F238E27FC236}">
                <a16:creationId xmlns:a16="http://schemas.microsoft.com/office/drawing/2014/main" id="{9B213C43-54C7-7941-B616-5C7F6795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847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No free lunch: machine learning algorithms are tools, not dogmas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Try simple classifiers first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Better to have smart features and simple classifiers than simple features and smart classifiers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Use increasingly powerful classifiers with more training data (bias-variance tradeoff)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6" name="Text Box 60">
            <a:extLst>
              <a:ext uri="{FF2B5EF4-FFF2-40B4-BE49-F238E27FC236}">
                <a16:creationId xmlns:a16="http://schemas.microsoft.com/office/drawing/2014/main" id="{F5308490-9809-5543-81BD-61D680B3F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89560" y="23018"/>
            <a:ext cx="10515600" cy="1325563"/>
          </a:xfrm>
        </p:spPr>
        <p:txBody>
          <a:bodyPr/>
          <a:lstStyle/>
          <a:p>
            <a:r>
              <a:rPr lang="en-US" altLang="en-US"/>
              <a:t>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40" y="1348581"/>
            <a:ext cx="5638800" cy="513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 classifier is inherently better than any other: you need to make assumptions to generalize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Three kinds of error</a:t>
            </a:r>
          </a:p>
          <a:p>
            <a:pPr lvl="1">
              <a:defRPr/>
            </a:pPr>
            <a:r>
              <a:rPr lang="en-US" dirty="0"/>
              <a:t>Inherent: unavoidable</a:t>
            </a:r>
          </a:p>
          <a:p>
            <a:pPr lvl="1">
              <a:defRPr/>
            </a:pPr>
            <a:r>
              <a:rPr lang="en-US" dirty="0"/>
              <a:t>Bias: due to over-simplifications</a:t>
            </a:r>
          </a:p>
          <a:p>
            <a:pPr lvl="1">
              <a:defRPr/>
            </a:pPr>
            <a:r>
              <a:rPr lang="en-US" dirty="0"/>
              <a:t>Variance: due to inability to perfectly estimate parameters from limited data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85800"/>
            <a:ext cx="3200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0">
            <a:extLst>
              <a:ext uri="{FF2B5EF4-FFF2-40B4-BE49-F238E27FC236}">
                <a16:creationId xmlns:a16="http://schemas.microsoft.com/office/drawing/2014/main" id="{DE5F64C6-B2D2-9942-A9B7-D9E7A48D1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29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Jude Shavlik, Machine Learning Class</a:t>
            </a:r>
          </a:p>
        </p:txBody>
      </p:sp>
    </p:spTree>
    <p:extLst>
      <p:ext uri="{BB962C8B-B14F-4D97-AF65-F5344CB8AC3E}">
        <p14:creationId xmlns:p14="http://schemas.microsoft.com/office/powerpoint/2010/main" val="351658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Learning from Examples: Standard Methodology for Evaluation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/>
              <a:t>1)    Start with a dataset of labeled examples</a:t>
            </a:r>
          </a:p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/>
              <a:t>2)    Randomly partition into </a:t>
            </a:r>
            <a:r>
              <a:rPr lang="en-US" altLang="en-US" sz="2800" i="1" dirty="0"/>
              <a:t>N</a:t>
            </a:r>
            <a:r>
              <a:rPr lang="en-US" altLang="en-US" sz="2800" dirty="0"/>
              <a:t> groups</a:t>
            </a:r>
          </a:p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/>
              <a:t>3a)  </a:t>
            </a:r>
            <a:r>
              <a:rPr lang="en-US" altLang="en-US" sz="2800" i="1" dirty="0"/>
              <a:t>N</a:t>
            </a:r>
            <a:r>
              <a:rPr lang="en-US" altLang="en-US" sz="2800" dirty="0"/>
              <a:t>  times, combine </a:t>
            </a:r>
            <a:r>
              <a:rPr lang="en-US" altLang="en-US" sz="2800" i="1" dirty="0"/>
              <a:t>N </a:t>
            </a:r>
            <a:r>
              <a:rPr lang="en-US" altLang="en-US" sz="2800" dirty="0"/>
              <a:t>-1 groups into </a:t>
            </a:r>
            <a:br>
              <a:rPr lang="en-US" altLang="en-US" sz="2800" dirty="0"/>
            </a:br>
            <a:r>
              <a:rPr lang="en-US" altLang="en-US" sz="2800" dirty="0"/>
              <a:t>   a train set</a:t>
            </a:r>
          </a:p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/>
              <a:t>3b)  Provide </a:t>
            </a:r>
            <a:r>
              <a:rPr lang="en-US" altLang="en-US" sz="2800" u="sng" dirty="0">
                <a:solidFill>
                  <a:srgbClr val="FF0000"/>
                </a:solidFill>
              </a:rPr>
              <a:t>train set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to learning system</a:t>
            </a:r>
          </a:p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/>
              <a:t>3c)  Measure accuracy on “left out” group </a:t>
            </a:r>
            <a:br>
              <a:rPr lang="en-US" altLang="en-US" sz="2800" dirty="0"/>
            </a:br>
            <a:r>
              <a:rPr lang="en-US" altLang="en-US" sz="2800" dirty="0"/>
              <a:t>  (the </a:t>
            </a:r>
            <a:r>
              <a:rPr lang="en-US" altLang="en-US" sz="2800" u="sng" dirty="0">
                <a:solidFill>
                  <a:srgbClr val="FF0000"/>
                </a:solidFill>
              </a:rPr>
              <a:t>test set</a:t>
            </a:r>
            <a:r>
              <a:rPr lang="en-US" altLang="en-US" sz="2800" dirty="0"/>
              <a:t>)</a:t>
            </a:r>
          </a:p>
          <a:p>
            <a:pPr marL="460375" indent="-460375">
              <a:lnSpc>
                <a:spcPct val="90000"/>
              </a:lnSpc>
              <a:buNone/>
            </a:pPr>
            <a:endParaRPr lang="en-US" altLang="en-US" sz="2800" dirty="0"/>
          </a:p>
          <a:p>
            <a:pPr marL="460375" indent="-460375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Called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1000" i="1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-fold cross validation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(typically </a:t>
            </a:r>
            <a:r>
              <a:rPr lang="en-US" altLang="en-US" sz="2800" i="1" dirty="0">
                <a:solidFill>
                  <a:schemeClr val="tx1"/>
                </a:solidFill>
              </a:rPr>
              <a:t>N </a:t>
            </a:r>
            <a:r>
              <a:rPr lang="en-US" altLang="en-US" sz="2800" dirty="0">
                <a:solidFill>
                  <a:schemeClr val="tx1"/>
                </a:solidFill>
              </a:rPr>
              <a:t>=10)</a:t>
            </a:r>
            <a:r>
              <a:rPr lang="en-US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56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u="sng"/>
              <a:t>Tuning</a:t>
            </a:r>
            <a:r>
              <a:rPr lang="en-US" altLang="en-US"/>
              <a:t> Sets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000"/>
              <a:t>Often, an ML system has to choose when to stop learning, select among alternative answers, etc.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000"/>
              <a:t>One wants the model that produces the highest accuracy on </a:t>
            </a:r>
            <a:r>
              <a:rPr lang="en-US" altLang="en-US" sz="2000" b="1"/>
              <a:t>future</a:t>
            </a:r>
            <a:r>
              <a:rPr lang="en-US" altLang="en-US" sz="2000"/>
              <a:t> examples (“overfitting avoidance”)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en-US" sz="2000">
                <a:solidFill>
                  <a:srgbClr val="FF0000"/>
                </a:solidFill>
              </a:rPr>
              <a:t>It is a </a:t>
            </a:r>
            <a:r>
              <a:rPr lang="en-US" altLang="en-US" sz="2000" b="1">
                <a:solidFill>
                  <a:srgbClr val="FF0000"/>
                </a:solidFill>
              </a:rPr>
              <a:t>“cheat”</a:t>
            </a:r>
            <a:r>
              <a:rPr lang="en-US" altLang="en-US" sz="2000">
                <a:solidFill>
                  <a:srgbClr val="FF0000"/>
                </a:solidFill>
              </a:rPr>
              <a:t> to look at the </a:t>
            </a:r>
            <a:r>
              <a:rPr lang="en-US" altLang="en-US" sz="2000" b="1">
                <a:solidFill>
                  <a:srgbClr val="FF0000"/>
                </a:solidFill>
              </a:rPr>
              <a:t>test</a:t>
            </a:r>
            <a:r>
              <a:rPr lang="en-US" altLang="en-US" sz="2000">
                <a:solidFill>
                  <a:srgbClr val="FF0000"/>
                </a:solidFill>
              </a:rPr>
              <a:t> set while still learning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Better method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Set aside part of the training set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Measure performance on this “tuning” data to estimate future performance for a given set of 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best parameter settings, train with </a:t>
            </a:r>
            <a:r>
              <a:rPr lang="en-US" altLang="en-US" sz="2000" b="1"/>
              <a:t>all</a:t>
            </a:r>
            <a:r>
              <a:rPr lang="en-US" altLang="en-US" sz="2000"/>
              <a:t> training data (except </a:t>
            </a:r>
            <a:r>
              <a:rPr lang="en-US" altLang="en-US" sz="2000" b="1"/>
              <a:t>test</a:t>
            </a:r>
            <a:r>
              <a:rPr lang="en-US" altLang="en-US" sz="2000"/>
              <a:t> set) to estimate future performance on </a:t>
            </a:r>
            <a:r>
              <a:rPr lang="en-US" altLang="en-US" sz="2000" b="1"/>
              <a:t>new </a:t>
            </a:r>
            <a:r>
              <a:rPr lang="en-US" altLang="en-US" sz="200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265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What is Machine Learning?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ADAF6-A522-45F8-AF92-1B9C062FA7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AutoShape 2"/>
          <p:cNvSpPr>
            <a:spLocks noChangeArrowheads="1"/>
          </p:cNvSpPr>
          <p:nvPr/>
        </p:nvSpPr>
        <p:spPr bwMode="auto">
          <a:xfrm>
            <a:off x="4943476" y="2852738"/>
            <a:ext cx="504825" cy="468312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395" name="AutoShape 3"/>
          <p:cNvSpPr>
            <a:spLocks noChangeArrowheads="1"/>
          </p:cNvSpPr>
          <p:nvPr/>
        </p:nvSpPr>
        <p:spPr bwMode="auto">
          <a:xfrm>
            <a:off x="8220075" y="2852739"/>
            <a:ext cx="323850" cy="1476375"/>
          </a:xfrm>
          <a:prstGeom prst="downArrow">
            <a:avLst>
              <a:gd name="adj1" fmla="val 50000"/>
              <a:gd name="adj2" fmla="val 1139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Experimental Methodology: A Pictorial Overview</a:t>
            </a:r>
          </a:p>
        </p:txBody>
      </p:sp>
      <p:sp>
        <p:nvSpPr>
          <p:cNvPr id="1467397" name="Rectangle 5"/>
          <p:cNvSpPr>
            <a:spLocks noChangeArrowheads="1"/>
          </p:cNvSpPr>
          <p:nvPr/>
        </p:nvSpPr>
        <p:spPr bwMode="auto">
          <a:xfrm>
            <a:off x="3324226" y="2457451"/>
            <a:ext cx="3852863" cy="3968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398" name="Rectangle 6"/>
          <p:cNvSpPr>
            <a:spLocks noChangeArrowheads="1"/>
          </p:cNvSpPr>
          <p:nvPr/>
        </p:nvSpPr>
        <p:spPr bwMode="auto">
          <a:xfrm>
            <a:off x="3287713" y="3321050"/>
            <a:ext cx="3852862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399" name="Rectangle 7"/>
          <p:cNvSpPr>
            <a:spLocks noChangeArrowheads="1"/>
          </p:cNvSpPr>
          <p:nvPr/>
        </p:nvSpPr>
        <p:spPr bwMode="auto">
          <a:xfrm>
            <a:off x="7212014" y="2457450"/>
            <a:ext cx="1908175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0" name="Rectangle 8"/>
          <p:cNvSpPr>
            <a:spLocks noChangeArrowheads="1"/>
          </p:cNvSpPr>
          <p:nvPr/>
        </p:nvSpPr>
        <p:spPr bwMode="auto">
          <a:xfrm>
            <a:off x="7643813" y="4329113"/>
            <a:ext cx="165576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1" name="AutoShape 9"/>
          <p:cNvSpPr>
            <a:spLocks noChangeArrowheads="1"/>
          </p:cNvSpPr>
          <p:nvPr/>
        </p:nvSpPr>
        <p:spPr bwMode="auto">
          <a:xfrm>
            <a:off x="7140576" y="4329113"/>
            <a:ext cx="504825" cy="468312"/>
          </a:xfrm>
          <a:prstGeom prst="rightArrow">
            <a:avLst>
              <a:gd name="adj1" fmla="val 50000"/>
              <a:gd name="adj2" fmla="val 26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2" name="Rectangle 10"/>
          <p:cNvSpPr>
            <a:spLocks noChangeArrowheads="1"/>
          </p:cNvSpPr>
          <p:nvPr/>
        </p:nvSpPr>
        <p:spPr bwMode="auto">
          <a:xfrm>
            <a:off x="3540126" y="3500439"/>
            <a:ext cx="2411413" cy="396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3" name="Line 11"/>
          <p:cNvSpPr>
            <a:spLocks noChangeShapeType="1"/>
          </p:cNvSpPr>
          <p:nvPr/>
        </p:nvSpPr>
        <p:spPr bwMode="auto">
          <a:xfrm>
            <a:off x="5951538" y="3500439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04" name="Line 12"/>
          <p:cNvSpPr>
            <a:spLocks noChangeShapeType="1"/>
          </p:cNvSpPr>
          <p:nvPr/>
        </p:nvSpPr>
        <p:spPr bwMode="auto">
          <a:xfrm>
            <a:off x="4764088" y="3897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05" name="Line 13"/>
          <p:cNvSpPr>
            <a:spLocks noChangeShapeType="1"/>
          </p:cNvSpPr>
          <p:nvPr/>
        </p:nvSpPr>
        <p:spPr bwMode="auto">
          <a:xfrm>
            <a:off x="6419850" y="39338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06" name="Oval 14"/>
          <p:cNvSpPr>
            <a:spLocks noChangeArrowheads="1"/>
          </p:cNvSpPr>
          <p:nvPr/>
        </p:nvSpPr>
        <p:spPr bwMode="auto">
          <a:xfrm>
            <a:off x="4295776" y="4473575"/>
            <a:ext cx="1008063" cy="1042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7" name="Text Box 15"/>
          <p:cNvSpPr txBox="1">
            <a:spLocks noChangeArrowheads="1"/>
          </p:cNvSpPr>
          <p:nvPr/>
        </p:nvSpPr>
        <p:spPr bwMode="auto">
          <a:xfrm>
            <a:off x="4260850" y="4581525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generate solutions</a:t>
            </a:r>
          </a:p>
        </p:txBody>
      </p:sp>
      <p:sp>
        <p:nvSpPr>
          <p:cNvPr id="1467408" name="Oval 16"/>
          <p:cNvSpPr>
            <a:spLocks noChangeArrowheads="1"/>
          </p:cNvSpPr>
          <p:nvPr/>
        </p:nvSpPr>
        <p:spPr bwMode="auto">
          <a:xfrm>
            <a:off x="5916613" y="4508500"/>
            <a:ext cx="1008062" cy="1042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09" name="Text Box 17"/>
          <p:cNvSpPr txBox="1">
            <a:spLocks noChangeArrowheads="1"/>
          </p:cNvSpPr>
          <p:nvPr/>
        </p:nvSpPr>
        <p:spPr bwMode="auto">
          <a:xfrm>
            <a:off x="6061075" y="4581525"/>
            <a:ext cx="1042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best</a:t>
            </a:r>
          </a:p>
        </p:txBody>
      </p:sp>
      <p:sp>
        <p:nvSpPr>
          <p:cNvPr id="1467410" name="Line 18"/>
          <p:cNvSpPr>
            <a:spLocks noChangeShapeType="1"/>
          </p:cNvSpPr>
          <p:nvPr/>
        </p:nvSpPr>
        <p:spPr bwMode="auto">
          <a:xfrm>
            <a:off x="5303839" y="4976813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11" name="Text Box 19"/>
          <p:cNvSpPr txBox="1">
            <a:spLocks noChangeArrowheads="1"/>
          </p:cNvSpPr>
          <p:nvPr/>
        </p:nvSpPr>
        <p:spPr bwMode="auto">
          <a:xfrm>
            <a:off x="3324226" y="5294314"/>
            <a:ext cx="1223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LEARNER</a:t>
            </a:r>
          </a:p>
        </p:txBody>
      </p:sp>
      <p:sp>
        <p:nvSpPr>
          <p:cNvPr id="1467412" name="Text Box 20"/>
          <p:cNvSpPr txBox="1">
            <a:spLocks noChangeArrowheads="1"/>
          </p:cNvSpPr>
          <p:nvPr/>
        </p:nvSpPr>
        <p:spPr bwMode="auto">
          <a:xfrm>
            <a:off x="4114800" y="24526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training examples</a:t>
            </a:r>
          </a:p>
        </p:txBody>
      </p:sp>
      <p:sp>
        <p:nvSpPr>
          <p:cNvPr id="1467413" name="Text Box 21"/>
          <p:cNvSpPr txBox="1">
            <a:spLocks noChangeArrowheads="1"/>
          </p:cNvSpPr>
          <p:nvPr/>
        </p:nvSpPr>
        <p:spPr bwMode="auto">
          <a:xfrm>
            <a:off x="4295776" y="3500438"/>
            <a:ext cx="1331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train’ set</a:t>
            </a:r>
          </a:p>
        </p:txBody>
      </p:sp>
      <p:sp>
        <p:nvSpPr>
          <p:cNvPr id="1467414" name="Text Box 22"/>
          <p:cNvSpPr txBox="1">
            <a:spLocks noChangeArrowheads="1"/>
          </p:cNvSpPr>
          <p:nvPr/>
        </p:nvSpPr>
        <p:spPr bwMode="auto">
          <a:xfrm>
            <a:off x="6016626" y="3494088"/>
            <a:ext cx="1108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tune set</a:t>
            </a:r>
          </a:p>
        </p:txBody>
      </p:sp>
      <p:sp>
        <p:nvSpPr>
          <p:cNvPr id="1467415" name="Text Box 23"/>
          <p:cNvSpPr txBox="1">
            <a:spLocks noChangeArrowheads="1"/>
          </p:cNvSpPr>
          <p:nvPr/>
        </p:nvSpPr>
        <p:spPr bwMode="auto">
          <a:xfrm>
            <a:off x="7239001" y="2435226"/>
            <a:ext cx="2411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testing examples</a:t>
            </a:r>
          </a:p>
        </p:txBody>
      </p:sp>
      <p:sp>
        <p:nvSpPr>
          <p:cNvPr id="1467416" name="Text Box 24"/>
          <p:cNvSpPr txBox="1">
            <a:spLocks noChangeArrowheads="1"/>
          </p:cNvSpPr>
          <p:nvPr/>
        </p:nvSpPr>
        <p:spPr bwMode="auto">
          <a:xfrm>
            <a:off x="7932738" y="43449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classifier</a:t>
            </a:r>
          </a:p>
        </p:txBody>
      </p:sp>
      <p:sp>
        <p:nvSpPr>
          <p:cNvPr id="1467417" name="AutoShape 25"/>
          <p:cNvSpPr>
            <a:spLocks noChangeArrowheads="1"/>
          </p:cNvSpPr>
          <p:nvPr/>
        </p:nvSpPr>
        <p:spPr bwMode="auto">
          <a:xfrm>
            <a:off x="8112126" y="4760913"/>
            <a:ext cx="504825" cy="468312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7418" name="Text Box 26"/>
          <p:cNvSpPr txBox="1">
            <a:spLocks noChangeArrowheads="1"/>
          </p:cNvSpPr>
          <p:nvPr/>
        </p:nvSpPr>
        <p:spPr bwMode="auto">
          <a:xfrm>
            <a:off x="7104064" y="5192713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expected accuracy on future examples</a:t>
            </a:r>
          </a:p>
        </p:txBody>
      </p:sp>
      <p:sp>
        <p:nvSpPr>
          <p:cNvPr id="1467419" name="Text Box 27"/>
          <p:cNvSpPr txBox="1">
            <a:spLocks noChangeArrowheads="1"/>
          </p:cNvSpPr>
          <p:nvPr/>
        </p:nvSpPr>
        <p:spPr bwMode="auto">
          <a:xfrm>
            <a:off x="5016501" y="1989138"/>
            <a:ext cx="4392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collection of classified examples</a:t>
            </a:r>
          </a:p>
        </p:txBody>
      </p:sp>
      <p:sp>
        <p:nvSpPr>
          <p:cNvPr id="1467420" name="Rectangle 28"/>
          <p:cNvSpPr>
            <a:spLocks noChangeArrowheads="1"/>
          </p:cNvSpPr>
          <p:nvPr/>
        </p:nvSpPr>
        <p:spPr bwMode="auto">
          <a:xfrm>
            <a:off x="5988051" y="3500439"/>
            <a:ext cx="1038225" cy="396875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66CC"/>
              </a:solidFill>
            </a:endParaRPr>
          </a:p>
        </p:txBody>
      </p:sp>
      <p:sp>
        <p:nvSpPr>
          <p:cNvPr id="1467421" name="Text Box 29"/>
          <p:cNvSpPr txBox="1">
            <a:spLocks noChangeArrowheads="1"/>
          </p:cNvSpPr>
          <p:nvPr/>
        </p:nvSpPr>
        <p:spPr bwMode="auto">
          <a:xfrm>
            <a:off x="1666875" y="3141664"/>
            <a:ext cx="1524000" cy="28479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Statistical techniques such as 10-fold cross validation and </a:t>
            </a:r>
            <a:r>
              <a:rPr lang="en-US" altLang="en-US" i="1">
                <a:solidFill>
                  <a:schemeClr val="bg1"/>
                </a:solidFill>
              </a:rPr>
              <a:t>t</a:t>
            </a:r>
            <a:r>
              <a:rPr lang="en-US" altLang="en-US">
                <a:solidFill>
                  <a:schemeClr val="bg1"/>
                </a:solidFill>
              </a:rPr>
              <a:t>-tests are used to get meaningful results</a:t>
            </a:r>
          </a:p>
        </p:txBody>
      </p:sp>
    </p:spTree>
    <p:extLst>
      <p:ext uri="{BB962C8B-B14F-4D97-AF65-F5344CB8AC3E}">
        <p14:creationId xmlns:p14="http://schemas.microsoft.com/office/powerpoint/2010/main" val="19545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4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 Setting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049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Notice that each train/test fold may get </a:t>
            </a:r>
            <a:r>
              <a:rPr lang="en-US" altLang="en-US" sz="2800" u="sng" dirty="0"/>
              <a:t>different</a:t>
            </a:r>
            <a:r>
              <a:rPr lang="en-US" altLang="en-US" sz="2800" dirty="0"/>
              <a:t> parameter settings!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That’s fine (and proper)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I.e. , a “</a:t>
            </a:r>
            <a:r>
              <a:rPr lang="en-US" altLang="en-US" sz="2800" dirty="0" err="1"/>
              <a:t>parameterless</a:t>
            </a:r>
            <a:r>
              <a:rPr lang="en-US" altLang="en-US" sz="2800" dirty="0"/>
              <a:t>”* algorithm internally sets parameters for </a:t>
            </a:r>
            <a:r>
              <a:rPr lang="en-US" altLang="en-US" sz="2800" b="1" dirty="0"/>
              <a:t>each data set</a:t>
            </a:r>
            <a:r>
              <a:rPr lang="en-US" altLang="en-US" sz="2800" dirty="0"/>
              <a:t> it gets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* </a:t>
            </a:r>
            <a:r>
              <a:rPr lang="en-US" altLang="en-US" sz="2400" dirty="0"/>
              <a:t>Usually, though, some parameters have to be externally fixed (e.g.  knowledge of the data, range of parameter settings to try,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2833096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Multiple Tuning Sets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Using a </a:t>
            </a:r>
            <a:r>
              <a:rPr lang="en-US" altLang="en-US" sz="2800" b="1"/>
              <a:t>single</a:t>
            </a:r>
            <a:r>
              <a:rPr lang="en-US" altLang="en-US" sz="2800"/>
              <a:t> tuning set can be unreliable predictor, plus some data “wasted”</a:t>
            </a:r>
            <a:br>
              <a:rPr lang="en-US" altLang="en-US" sz="2800"/>
            </a:br>
            <a:r>
              <a:rPr lang="en-US" altLang="en-US" sz="2800"/>
              <a:t>Hence, often the following is done: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1) For each possible set of parameters,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a)  Divide </a:t>
            </a:r>
            <a:r>
              <a:rPr lang="en-US" altLang="en-US" sz="2000" u="sng"/>
              <a:t>training</a:t>
            </a:r>
            <a:r>
              <a:rPr lang="en-US" altLang="en-US" sz="2000"/>
              <a:t> data into </a:t>
            </a:r>
            <a:r>
              <a:rPr lang="en-US" altLang="en-US" sz="2000" b="1"/>
              <a:t>train’</a:t>
            </a:r>
            <a:r>
              <a:rPr lang="en-US" altLang="en-US" sz="2000"/>
              <a:t> and </a:t>
            </a:r>
            <a:r>
              <a:rPr lang="en-US" altLang="en-US" sz="2000" b="1"/>
              <a:t>tune</a:t>
            </a:r>
            <a:r>
              <a:rPr lang="en-US" altLang="en-US" sz="2000"/>
              <a:t> sets, using</a:t>
            </a:r>
            <a:br>
              <a:rPr lang="en-US" altLang="en-US" sz="2000"/>
            </a:br>
            <a:r>
              <a:rPr lang="en-US" altLang="en-US" sz="2000"/>
              <a:t>   </a:t>
            </a:r>
            <a:r>
              <a:rPr lang="en-US" altLang="en-US" sz="2000" b="1"/>
              <a:t>N-fold cross validation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b)  Score this set of parameter value, average </a:t>
            </a:r>
            <a:r>
              <a:rPr lang="en-US" altLang="en-US" sz="2000" b="1"/>
              <a:t>tune </a:t>
            </a:r>
            <a:r>
              <a:rPr lang="en-US" altLang="en-US" sz="2000"/>
              <a:t>set </a:t>
            </a:r>
            <a:br>
              <a:rPr lang="en-US" altLang="en-US" sz="2000"/>
            </a:br>
            <a:r>
              <a:rPr lang="en-US" altLang="en-US" sz="2000"/>
              <a:t>  accuracy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2) Use </a:t>
            </a:r>
            <a:r>
              <a:rPr lang="en-US" altLang="en-US" sz="2400" b="1"/>
              <a:t>best</a:t>
            </a:r>
            <a:r>
              <a:rPr lang="en-US" altLang="en-US" sz="2400"/>
              <a:t> set of parameter settings and </a:t>
            </a:r>
            <a:br>
              <a:rPr lang="en-US" altLang="en-US" sz="2400"/>
            </a:br>
            <a:r>
              <a:rPr lang="en-US" altLang="en-US" sz="2400"/>
              <a:t> </a:t>
            </a:r>
            <a:r>
              <a:rPr lang="en-US" altLang="en-US" sz="2400" b="1" u="sng"/>
              <a:t>all</a:t>
            </a:r>
            <a:r>
              <a:rPr lang="en-US" altLang="en-US" sz="2400" b="1"/>
              <a:t> (train’ + tune)</a:t>
            </a:r>
            <a:r>
              <a:rPr lang="en-US" altLang="en-US" sz="2400"/>
              <a:t> examples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3) Apply resulting model to </a:t>
            </a:r>
            <a:r>
              <a:rPr lang="en-US" altLang="en-US" sz="2400" b="1"/>
              <a:t>test</a:t>
            </a:r>
            <a:r>
              <a:rPr lang="en-US" altLang="en-US" sz="2400"/>
              <a:t> set </a:t>
            </a:r>
          </a:p>
          <a:p>
            <a:pPr lvl="2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9586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543800" cy="914400"/>
          </a:xfrm>
        </p:spPr>
        <p:txBody>
          <a:bodyPr>
            <a:normAutofit/>
          </a:bodyPr>
          <a:lstStyle/>
          <a:p>
            <a:r>
              <a:rPr lang="en-US" altLang="en-US" sz="2800"/>
              <a:t>Choosing a Good </a:t>
            </a:r>
            <a:r>
              <a:rPr lang="en-US" altLang="en-US" sz="2800" i="1"/>
              <a:t>N</a:t>
            </a:r>
            <a:r>
              <a:rPr lang="en-US" altLang="en-US" sz="2800"/>
              <a:t> </a:t>
            </a:r>
            <a:r>
              <a:rPr lang="en-US" altLang="en-US" sz="1400"/>
              <a:t> </a:t>
            </a:r>
            <a:r>
              <a:rPr lang="en-US" altLang="en-US" sz="2800"/>
              <a:t>for CV</a:t>
            </a:r>
            <a:br>
              <a:rPr lang="en-US" altLang="en-US" sz="2800"/>
            </a:br>
            <a:r>
              <a:rPr lang="en-US" altLang="en-US" sz="2800"/>
              <a:t>(from Weiss &amp; Kulikowski Textbook)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40014" y="1916114"/>
            <a:ext cx="3151187" cy="4179887"/>
          </a:xfrm>
        </p:spPr>
        <p:txBody>
          <a:bodyPr>
            <a:normAutofit/>
          </a:bodyPr>
          <a:lstStyle/>
          <a:p>
            <a:pPr marL="533400" indent="-533400" algn="ctr">
              <a:buNone/>
            </a:pPr>
            <a:r>
              <a:rPr lang="en-US" altLang="en-US" sz="2800" u="sng"/>
              <a:t># of Examples</a:t>
            </a:r>
          </a:p>
          <a:p>
            <a:pPr marL="533400" indent="-533400"/>
            <a:r>
              <a:rPr lang="en-US" altLang="en-US" sz="2000"/>
              <a:t>&lt; 50</a:t>
            </a:r>
          </a:p>
          <a:p>
            <a:pPr marL="914400" lvl="1" indent="-457200">
              <a:buNone/>
            </a:pPr>
            <a:endParaRPr lang="en-US" altLang="en-US" sz="2000"/>
          </a:p>
          <a:p>
            <a:pPr marL="914400" lvl="1" indent="-457200">
              <a:buNone/>
            </a:pPr>
            <a:endParaRPr lang="en-US" altLang="en-US" sz="2000"/>
          </a:p>
          <a:p>
            <a:pPr marL="914400" lvl="1" indent="-457200">
              <a:buNone/>
            </a:pPr>
            <a:endParaRPr lang="en-US" altLang="en-US" sz="2000"/>
          </a:p>
          <a:p>
            <a:pPr marL="533400" indent="-533400"/>
            <a:r>
              <a:rPr lang="en-US" altLang="en-US" sz="2000"/>
              <a:t>50 &lt; ex’s &lt; 100</a:t>
            </a:r>
          </a:p>
          <a:p>
            <a:pPr marL="533400" indent="-533400">
              <a:buNone/>
            </a:pPr>
            <a:endParaRPr lang="en-US" altLang="en-US" sz="2000"/>
          </a:p>
          <a:p>
            <a:pPr marL="533400" indent="-533400">
              <a:buNone/>
            </a:pPr>
            <a:endParaRPr lang="en-US" altLang="en-US" sz="2000"/>
          </a:p>
          <a:p>
            <a:pPr marL="533400" indent="-533400">
              <a:buNone/>
            </a:pPr>
            <a:endParaRPr lang="en-US" altLang="en-US" sz="2000"/>
          </a:p>
          <a:p>
            <a:pPr marL="533400" indent="-533400"/>
            <a:r>
              <a:rPr lang="en-US" altLang="en-US" sz="2000"/>
              <a:t>&gt; 100</a:t>
            </a:r>
          </a:p>
          <a:p>
            <a:pPr marL="533400" indent="-533400">
              <a:buNone/>
            </a:pPr>
            <a:endParaRPr lang="en-US" altLang="en-US" sz="2000"/>
          </a:p>
        </p:txBody>
      </p:sp>
      <p:sp>
        <p:nvSpPr>
          <p:cNvPr id="1472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1" y="1989139"/>
            <a:ext cx="4686300" cy="4106862"/>
          </a:xfrm>
        </p:spPr>
        <p:txBody>
          <a:bodyPr/>
          <a:lstStyle/>
          <a:p>
            <a:pPr marL="533400" indent="-533400" algn="ctr">
              <a:lnSpc>
                <a:spcPct val="80000"/>
              </a:lnSpc>
              <a:buNone/>
            </a:pPr>
            <a:r>
              <a:rPr lang="en-US" altLang="en-US" sz="2800" u="sng" dirty="0">
                <a:solidFill>
                  <a:schemeClr val="tx1"/>
                </a:solidFill>
              </a:rPr>
              <a:t>Method</a:t>
            </a:r>
          </a:p>
          <a:p>
            <a:pPr marL="533400" indent="-533400">
              <a:spcBef>
                <a:spcPct val="25000"/>
              </a:spcBef>
              <a:spcAft>
                <a:spcPct val="2000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Instead, use Bootstrapping (B. Ephron) See “bagging” later in cs760</a:t>
            </a:r>
          </a:p>
          <a:p>
            <a:pPr marL="533400" indent="-533400">
              <a:spcBef>
                <a:spcPct val="25000"/>
              </a:spcBef>
              <a:spcAft>
                <a:spcPct val="20000"/>
              </a:spcAft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533400" indent="-533400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Leave-one-out (“Jack knife”)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i="1" dirty="0">
                <a:solidFill>
                  <a:schemeClr val="tx1"/>
                </a:solidFill>
              </a:rPr>
              <a:t>N</a:t>
            </a:r>
            <a:r>
              <a:rPr lang="en-US" altLang="en-US" sz="2000" dirty="0">
                <a:solidFill>
                  <a:schemeClr val="tx1"/>
                </a:solidFill>
              </a:rPr>
              <a:t> = size of data set</a:t>
            </a:r>
          </a:p>
          <a:p>
            <a:pPr marL="533400" indent="-533400"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(leave out one example each time)</a:t>
            </a:r>
          </a:p>
          <a:p>
            <a:pPr marL="533400" indent="-533400">
              <a:lnSpc>
                <a:spcPct val="80000"/>
              </a:lnSpc>
              <a:spcAft>
                <a:spcPct val="20000"/>
              </a:spcAft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533400" indent="-533400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10-fold cross validation (CV),</a:t>
            </a:r>
            <a:br>
              <a:rPr lang="en-US" altLang="en-US" sz="200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</a:rPr>
              <a:t>also useful for </a:t>
            </a:r>
            <a:r>
              <a:rPr lang="en-US" altLang="en-US" sz="2000" i="1" dirty="0">
                <a:solidFill>
                  <a:schemeClr val="tx1"/>
                </a:solidFill>
              </a:rPr>
              <a:t>t</a:t>
            </a:r>
            <a:r>
              <a:rPr lang="en-US" altLang="en-US" sz="2000" dirty="0">
                <a:solidFill>
                  <a:schemeClr val="tx1"/>
                </a:solidFill>
              </a:rPr>
              <a:t>-tests</a:t>
            </a:r>
            <a:endParaRPr lang="en-US" altLang="en-US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5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to Do for the FIELDED System?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Do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use any </a:t>
            </a:r>
            <a:r>
              <a:rPr lang="en-US" altLang="en-US" sz="2400" b="1" dirty="0"/>
              <a:t>test</a:t>
            </a:r>
            <a:r>
              <a:rPr lang="en-US" altLang="en-US" sz="2400" dirty="0"/>
              <a:t> sets</a:t>
            </a:r>
          </a:p>
          <a:p>
            <a:r>
              <a:rPr lang="en-US" altLang="en-US" sz="2400" dirty="0"/>
              <a:t>Instead only use </a:t>
            </a:r>
            <a:r>
              <a:rPr lang="en-US" altLang="en-US" sz="2400" b="1" dirty="0"/>
              <a:t>tuning</a:t>
            </a:r>
            <a:r>
              <a:rPr lang="en-US" altLang="en-US" sz="2400" dirty="0"/>
              <a:t> sets to determine good parameters</a:t>
            </a:r>
          </a:p>
          <a:p>
            <a:pPr lvl="1"/>
            <a:r>
              <a:rPr lang="en-US" altLang="en-US" sz="2000" b="1" dirty="0"/>
              <a:t>Test</a:t>
            </a:r>
            <a:r>
              <a:rPr lang="en-US" altLang="en-US" sz="2000" dirty="0"/>
              <a:t> sets used to estimate </a:t>
            </a:r>
            <a:r>
              <a:rPr lang="en-US" altLang="en-US" sz="2000" b="1" dirty="0"/>
              <a:t>future</a:t>
            </a:r>
            <a:r>
              <a:rPr lang="en-US" altLang="en-US" sz="2000" dirty="0"/>
              <a:t> performance</a:t>
            </a:r>
          </a:p>
          <a:p>
            <a:pPr lvl="1"/>
            <a:r>
              <a:rPr lang="en-US" altLang="en-US" sz="2000" dirty="0"/>
              <a:t>You can report this estimate to your “customer,” then use </a:t>
            </a:r>
            <a:r>
              <a:rPr lang="en-US" altLang="en-US" sz="2000" b="1" dirty="0"/>
              <a:t>all</a:t>
            </a:r>
            <a:r>
              <a:rPr lang="en-US" altLang="en-US" sz="2000" dirty="0"/>
              <a:t> the data to retrain a “product” to give them</a:t>
            </a:r>
          </a:p>
        </p:txBody>
      </p:sp>
    </p:spTree>
    <p:extLst>
      <p:ext uri="{BB962C8B-B14F-4D97-AF65-F5344CB8AC3E}">
        <p14:creationId xmlns:p14="http://schemas.microsoft.com/office/powerpoint/2010/main" val="12626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Doing Well by doing Poorly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You say: “</a:t>
            </a:r>
            <a:r>
              <a:rPr lang="en-US" dirty="0" err="1"/>
              <a:t>Urrrgggg</a:t>
            </a:r>
            <a:r>
              <a:rPr lang="en-US" dirty="0"/>
              <a:t>, my </a:t>
            </a:r>
            <a:r>
              <a:rPr lang="en-US" dirty="0" err="1"/>
              <a:t>testset</a:t>
            </a:r>
            <a:r>
              <a:rPr lang="en-US" dirty="0"/>
              <a:t> accuracy is only 0.1%” (on a two-category task)</a:t>
            </a:r>
          </a:p>
          <a:p>
            <a:pPr>
              <a:spcBef>
                <a:spcPts val="2400"/>
              </a:spcBef>
            </a:pPr>
            <a:r>
              <a:rPr lang="en-US" dirty="0"/>
              <a:t>I say: “Oh wow….That is great news!”</a:t>
            </a:r>
          </a:p>
          <a:p>
            <a:pPr>
              <a:spcBef>
                <a:spcPts val="2400"/>
              </a:spcBef>
            </a:pPr>
            <a:r>
              <a:rPr lang="en-US" dirty="0"/>
              <a:t>Why?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B0F0"/>
                </a:solidFill>
              </a:rPr>
              <a:t>If you NEGATE your predictions,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you’ll have 99.9% accuracy!</a:t>
            </a:r>
          </a:p>
        </p:txBody>
      </p:sp>
    </p:spTree>
    <p:extLst>
      <p:ext uri="{BB962C8B-B14F-4D97-AF65-F5344CB8AC3E}">
        <p14:creationId xmlns:p14="http://schemas.microsoft.com/office/powerpoint/2010/main" val="36703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Doing Poorly by</a:t>
            </a:r>
            <a:br>
              <a:rPr lang="en-US" dirty="0"/>
            </a:br>
            <a:r>
              <a:rPr lang="en-US" dirty="0"/>
              <a:t>Doing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1"/>
            <a:ext cx="8229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You say: “I have a great news….my </a:t>
            </a:r>
            <a:r>
              <a:rPr lang="en-US" dirty="0" err="1"/>
              <a:t>testset</a:t>
            </a:r>
            <a:r>
              <a:rPr lang="en-US" dirty="0"/>
              <a:t> accuracy is 98%” (on a two-category task)</a:t>
            </a:r>
          </a:p>
          <a:p>
            <a:pPr>
              <a:spcBef>
                <a:spcPts val="2400"/>
              </a:spcBef>
            </a:pPr>
            <a:r>
              <a:rPr lang="en-US" dirty="0"/>
              <a:t>I say: “That is bad news!”</a:t>
            </a:r>
          </a:p>
          <a:p>
            <a:pPr>
              <a:spcBef>
                <a:spcPts val="2400"/>
              </a:spcBef>
            </a:pPr>
            <a:r>
              <a:rPr lang="en-US" dirty="0"/>
              <a:t>Why might that be?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B0F0"/>
                </a:solidFill>
              </a:rPr>
              <a:t>Because (let’s assume) the most common output value occurs 99% of the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Parameter Tuning (First Visit)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848600" cy="4114800"/>
          </a:xfrm>
        </p:spPr>
        <p:txBody>
          <a:bodyPr/>
          <a:lstStyle/>
          <a:p>
            <a:pPr marL="731520" indent="-731520">
              <a:buNone/>
              <a:defRPr/>
            </a:pPr>
            <a:r>
              <a:rPr lang="en-US" sz="2000" u="sng" dirty="0" err="1">
                <a:solidFill>
                  <a:srgbClr val="00B0F0"/>
                </a:solidFill>
              </a:rPr>
              <a:t>Algo</a:t>
            </a:r>
            <a:r>
              <a:rPr lang="en-US" sz="2000" u="sng" dirty="0">
                <a:solidFill>
                  <a:srgbClr val="00B0F0"/>
                </a:solidFill>
              </a:rPr>
              <a:t>:</a:t>
            </a:r>
            <a:r>
              <a:rPr lang="en-US" sz="2000" dirty="0">
                <a:solidFill>
                  <a:srgbClr val="00B0F0"/>
                </a:solidFill>
              </a:rPr>
              <a:t> Collect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nearest neighbors, combine their outputs</a:t>
            </a:r>
          </a:p>
          <a:p>
            <a:pPr marL="731520" indent="-731520">
              <a:buNone/>
              <a:defRPr/>
            </a:pPr>
            <a:endParaRPr lang="en-US" sz="800" dirty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dirty="0"/>
              <a:t>What should 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dirty="0"/>
              <a:t> be?</a:t>
            </a:r>
          </a:p>
          <a:p>
            <a:pPr lvl="1" eaLnBrk="1" hangingPunct="1">
              <a:defRPr/>
            </a:pPr>
            <a:r>
              <a:rPr lang="en-US" dirty="0"/>
              <a:t>It is problem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testbed</a:t>
            </a:r>
            <a:r>
              <a:rPr lang="en-US" dirty="0"/>
              <a:t>) dependent</a:t>
            </a:r>
          </a:p>
          <a:p>
            <a:pPr lvl="1" eaLnBrk="1" hangingPunct="1">
              <a:defRPr/>
            </a:pPr>
            <a:r>
              <a:rPr lang="en-US" dirty="0"/>
              <a:t>Can use </a:t>
            </a:r>
            <a:r>
              <a:rPr lang="en-US" b="1" dirty="0">
                <a:solidFill>
                  <a:srgbClr val="FF0000"/>
                </a:solidFill>
              </a:rPr>
              <a:t>tuning sets</a:t>
            </a:r>
            <a:r>
              <a:rPr lang="en-US" b="1" dirty="0"/>
              <a:t> </a:t>
            </a:r>
            <a:r>
              <a:rPr lang="en-US" dirty="0"/>
              <a:t>to select </a:t>
            </a:r>
            <a:br>
              <a:rPr lang="en-US" dirty="0"/>
            </a:br>
            <a:r>
              <a:rPr lang="en-US" dirty="0"/>
              <a:t>good setting for </a:t>
            </a:r>
            <a:r>
              <a:rPr lang="en-US" i="1" dirty="0"/>
              <a:t>K</a:t>
            </a:r>
          </a:p>
        </p:txBody>
      </p:sp>
      <p:sp>
        <p:nvSpPr>
          <p:cNvPr id="1455127" name="Text Box 23"/>
          <p:cNvSpPr txBox="1">
            <a:spLocks noChangeArrowheads="1"/>
          </p:cNvSpPr>
          <p:nvPr/>
        </p:nvSpPr>
        <p:spPr bwMode="auto">
          <a:xfrm>
            <a:off x="8610601" y="4452633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Shouldn’t really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“connect the dots”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(Why?)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09801" y="4876803"/>
            <a:ext cx="7086601" cy="1604963"/>
            <a:chOff x="432" y="3120"/>
            <a:chExt cx="4464" cy="1011"/>
          </a:xfrm>
        </p:grpSpPr>
        <p:sp>
          <p:nvSpPr>
            <p:cNvPr id="25610" name="Line 4"/>
            <p:cNvSpPr>
              <a:spLocks noChangeShapeType="1"/>
            </p:cNvSpPr>
            <p:nvPr/>
          </p:nvSpPr>
          <p:spPr bwMode="auto">
            <a:xfrm flipV="1">
              <a:off x="1728" y="312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5"/>
            <p:cNvSpPr>
              <a:spLocks noChangeShapeType="1"/>
            </p:cNvSpPr>
            <p:nvPr/>
          </p:nvSpPr>
          <p:spPr bwMode="auto">
            <a:xfrm>
              <a:off x="1728" y="3792"/>
              <a:ext cx="3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Oval 6"/>
            <p:cNvSpPr>
              <a:spLocks noChangeArrowheads="1"/>
            </p:cNvSpPr>
            <p:nvPr/>
          </p:nvSpPr>
          <p:spPr bwMode="auto">
            <a:xfrm>
              <a:off x="1968" y="3264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Oval 7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8"/>
            <p:cNvSpPr>
              <a:spLocks noChangeArrowheads="1"/>
            </p:cNvSpPr>
            <p:nvPr/>
          </p:nvSpPr>
          <p:spPr bwMode="auto">
            <a:xfrm>
              <a:off x="3024" y="3552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Oval 9"/>
            <p:cNvSpPr>
              <a:spLocks noChangeArrowheads="1"/>
            </p:cNvSpPr>
            <p:nvPr/>
          </p:nvSpPr>
          <p:spPr bwMode="auto">
            <a:xfrm>
              <a:off x="3600" y="3312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Oval 10"/>
            <p:cNvSpPr>
              <a:spLocks noChangeArrowheads="1"/>
            </p:cNvSpPr>
            <p:nvPr/>
          </p:nvSpPr>
          <p:spPr bwMode="auto">
            <a:xfrm>
              <a:off x="4128" y="3168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432" y="3264"/>
              <a:ext cx="130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2400" u="sng" dirty="0"/>
                <a:t>Tuning</a:t>
              </a:r>
              <a:r>
                <a:rPr lang="en-US" sz="2400" dirty="0"/>
                <a:t> Set</a:t>
              </a:r>
            </a:p>
            <a:p>
              <a:pPr algn="r"/>
              <a:r>
                <a:rPr lang="en-US" sz="2400" dirty="0"/>
                <a:t>Error Rate</a:t>
              </a:r>
            </a:p>
          </p:txBody>
        </p:sp>
        <p:sp>
          <p:nvSpPr>
            <p:cNvPr id="25618" name="Line 13"/>
            <p:cNvSpPr>
              <a:spLocks noChangeShapeType="1"/>
            </p:cNvSpPr>
            <p:nvPr/>
          </p:nvSpPr>
          <p:spPr bwMode="auto">
            <a:xfrm flipV="1">
              <a:off x="2016" y="36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4"/>
            <p:cNvSpPr>
              <a:spLocks noChangeShapeType="1"/>
            </p:cNvSpPr>
            <p:nvPr/>
          </p:nvSpPr>
          <p:spPr bwMode="auto">
            <a:xfrm flipV="1">
              <a:off x="2496" y="36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5"/>
            <p:cNvSpPr>
              <a:spLocks noChangeShapeType="1"/>
            </p:cNvSpPr>
            <p:nvPr/>
          </p:nvSpPr>
          <p:spPr bwMode="auto">
            <a:xfrm flipV="1">
              <a:off x="3072" y="36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6"/>
            <p:cNvSpPr>
              <a:spLocks noChangeShapeType="1"/>
            </p:cNvSpPr>
            <p:nvPr/>
          </p:nvSpPr>
          <p:spPr bwMode="auto">
            <a:xfrm flipV="1">
              <a:off x="3648" y="36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V="1">
              <a:off x="4176" y="36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Text Box 18"/>
            <p:cNvSpPr txBox="1">
              <a:spLocks noChangeArrowheads="1"/>
            </p:cNvSpPr>
            <p:nvPr/>
          </p:nvSpPr>
          <p:spPr bwMode="auto">
            <a:xfrm>
              <a:off x="2400" y="3792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5624" name="Text Box 19"/>
            <p:cNvSpPr txBox="1">
              <a:spLocks noChangeArrowheads="1"/>
            </p:cNvSpPr>
            <p:nvPr/>
          </p:nvSpPr>
          <p:spPr bwMode="auto">
            <a:xfrm>
              <a:off x="2976" y="3792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3552" y="3792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4080" y="3792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5627" name="Text Box 22"/>
            <p:cNvSpPr txBox="1">
              <a:spLocks noChangeArrowheads="1"/>
            </p:cNvSpPr>
            <p:nvPr/>
          </p:nvSpPr>
          <p:spPr bwMode="auto">
            <a:xfrm>
              <a:off x="4464" y="3840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25628" name="Line 24"/>
            <p:cNvSpPr>
              <a:spLocks noChangeShapeType="1"/>
            </p:cNvSpPr>
            <p:nvPr/>
          </p:nvSpPr>
          <p:spPr bwMode="auto">
            <a:xfrm flipH="1">
              <a:off x="4416" y="345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u="sng" dirty="0"/>
              <a:t>Noise</a:t>
            </a:r>
            <a:r>
              <a:rPr lang="en-US" sz="4000" dirty="0"/>
              <a:t>: Major Issue in ML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218" y="1600201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u="sng" dirty="0"/>
              <a:t>Worst Case of Noise</a:t>
            </a:r>
            <a:r>
              <a:rPr lang="en-US" sz="2800" dirty="0"/>
              <a:t>   </a:t>
            </a:r>
          </a:p>
          <a:p>
            <a:pPr>
              <a:buFontTx/>
              <a:buNone/>
              <a:defRPr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+, - at same point in feature space</a:t>
            </a:r>
          </a:p>
          <a:p>
            <a:pPr>
              <a:spcBef>
                <a:spcPts val="2400"/>
              </a:spcBef>
              <a:buNone/>
              <a:defRPr/>
            </a:pPr>
            <a:r>
              <a:rPr lang="en-US" sz="2800" u="sng" dirty="0"/>
              <a:t>Causes of Noise</a:t>
            </a:r>
            <a:r>
              <a:rPr lang="en-US" sz="2800" dirty="0"/>
              <a:t>  </a:t>
            </a:r>
          </a:p>
          <a:p>
            <a:pPr marL="457200" lvl="1" indent="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/>
              <a:t>  Too few features (“hidden variables”) </a:t>
            </a:r>
            <a:br>
              <a:rPr lang="en-US" sz="2400" dirty="0"/>
            </a:br>
            <a:r>
              <a:rPr lang="en-US" sz="2400" dirty="0"/>
              <a:t>     or too few possible values</a:t>
            </a:r>
          </a:p>
          <a:p>
            <a:pPr marL="457200" lvl="1" indent="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/>
              <a:t>  Incorrectly reported/measured/judged feature values</a:t>
            </a:r>
          </a:p>
          <a:p>
            <a:pPr marL="457200" lvl="1" indent="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/>
              <a:t>  </a:t>
            </a:r>
            <a:r>
              <a:rPr lang="en-US" sz="2400" dirty="0" err="1"/>
              <a:t>Mis</a:t>
            </a:r>
            <a:r>
              <a:rPr lang="en-US" sz="2400" dirty="0"/>
              <a:t>-classified instances</a:t>
            </a:r>
          </a:p>
        </p:txBody>
      </p:sp>
      <p:pic>
        <p:nvPicPr>
          <p:cNvPr id="21509" name="Picture 2" descr="C:\Documents and Settings\shavlik\Local Settings\Temporary Internet Files\Content.IE5\77D95PXA\MCj041156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0260" y="541183"/>
            <a:ext cx="1973263" cy="198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2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Noise - Major Issue in ML (cont.)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9148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u="sng" dirty="0" err="1"/>
              <a:t>Overfitting</a:t>
            </a:r>
            <a:endParaRPr lang="en-US" u="sng" dirty="0"/>
          </a:p>
          <a:p>
            <a:pPr>
              <a:buFontTx/>
              <a:buNone/>
              <a:defRPr/>
            </a:pPr>
            <a:r>
              <a:rPr lang="en-US" dirty="0"/>
              <a:t>   Producing an ‘awkward’ concept because of a few ‘noisy’ points</a:t>
            </a:r>
          </a:p>
          <a:p>
            <a:pPr>
              <a:buFontTx/>
              <a:buNone/>
              <a:defRPr/>
            </a:pPr>
            <a:r>
              <a:rPr lang="en-US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3505200"/>
            <a:ext cx="2241550" cy="2057400"/>
            <a:chOff x="1872" y="2496"/>
            <a:chExt cx="1364" cy="1296"/>
          </a:xfrm>
        </p:grpSpPr>
        <p:sp>
          <p:nvSpPr>
            <p:cNvPr id="22546" name="Rectangle 5"/>
            <p:cNvSpPr>
              <a:spLocks noChangeArrowheads="1"/>
            </p:cNvSpPr>
            <p:nvPr/>
          </p:nvSpPr>
          <p:spPr bwMode="auto">
            <a:xfrm>
              <a:off x="1872" y="2592"/>
              <a:ext cx="1344" cy="1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6"/>
            <p:cNvSpPr txBox="1">
              <a:spLocks noChangeArrowheads="1"/>
            </p:cNvSpPr>
            <p:nvPr/>
          </p:nvSpPr>
          <p:spPr bwMode="auto">
            <a:xfrm>
              <a:off x="1920" y="3312"/>
              <a:ext cx="1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  <a:p>
              <a:r>
                <a:rPr lang="en-US"/>
                <a:t> -</a:t>
              </a:r>
            </a:p>
          </p:txBody>
        </p:sp>
        <p:sp>
          <p:nvSpPr>
            <p:cNvPr id="22548" name="Text Box 7"/>
            <p:cNvSpPr txBox="1">
              <a:spLocks noChangeArrowheads="1"/>
            </p:cNvSpPr>
            <p:nvPr/>
          </p:nvSpPr>
          <p:spPr bwMode="auto">
            <a:xfrm>
              <a:off x="2016" y="2496"/>
              <a:ext cx="653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  <a:p>
              <a:r>
                <a:rPr lang="en-US" dirty="0"/>
                <a:t>+ +  </a:t>
              </a:r>
            </a:p>
            <a:p>
              <a:r>
                <a:rPr lang="en-US" dirty="0"/>
                <a:t>        +</a:t>
              </a:r>
            </a:p>
            <a:p>
              <a:r>
                <a:rPr lang="en-US" dirty="0"/>
                <a:t> +  - </a:t>
              </a:r>
            </a:p>
            <a:p>
              <a:r>
                <a:rPr lang="en-US" dirty="0"/>
                <a:t>      +</a:t>
              </a:r>
            </a:p>
          </p:txBody>
        </p:sp>
        <p:sp>
          <p:nvSpPr>
            <p:cNvPr id="22549" name="Text Box 8"/>
            <p:cNvSpPr txBox="1">
              <a:spLocks noChangeArrowheads="1"/>
            </p:cNvSpPr>
            <p:nvPr/>
          </p:nvSpPr>
          <p:spPr bwMode="auto">
            <a:xfrm>
              <a:off x="2832" y="268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   -</a:t>
              </a:r>
            </a:p>
          </p:txBody>
        </p:sp>
        <p:sp>
          <p:nvSpPr>
            <p:cNvPr id="22550" name="Text Box 9"/>
            <p:cNvSpPr txBox="1">
              <a:spLocks noChangeArrowheads="1"/>
            </p:cNvSpPr>
            <p:nvPr/>
          </p:nvSpPr>
          <p:spPr bwMode="auto">
            <a:xfrm>
              <a:off x="2880" y="3360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   </a:t>
              </a:r>
            </a:p>
            <a:p>
              <a:r>
                <a:rPr lang="en-US"/>
                <a:t>  -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83450" y="3505200"/>
            <a:ext cx="2165350" cy="2057400"/>
            <a:chOff x="1872" y="2496"/>
            <a:chExt cx="1364" cy="1296"/>
          </a:xfrm>
        </p:grpSpPr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1872" y="2592"/>
              <a:ext cx="1344" cy="1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1920" y="3312"/>
              <a:ext cx="2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  <a:p>
              <a:r>
                <a:rPr lang="en-US"/>
                <a:t> -</a:t>
              </a: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2064" y="2496"/>
              <a:ext cx="653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  <a:p>
              <a:r>
                <a:rPr lang="en-US"/>
                <a:t>+ +  </a:t>
              </a:r>
            </a:p>
            <a:p>
              <a:r>
                <a:rPr lang="en-US"/>
                <a:t>        +</a:t>
              </a:r>
            </a:p>
            <a:p>
              <a:r>
                <a:rPr lang="en-US"/>
                <a:t> +  - </a:t>
              </a:r>
            </a:p>
            <a:p>
              <a:r>
                <a:rPr lang="en-US"/>
                <a:t>      +</a:t>
              </a:r>
            </a:p>
          </p:txBody>
        </p:sp>
        <p:sp>
          <p:nvSpPr>
            <p:cNvPr id="22544" name="Text Box 14"/>
            <p:cNvSpPr txBox="1">
              <a:spLocks noChangeArrowheads="1"/>
            </p:cNvSpPr>
            <p:nvPr/>
          </p:nvSpPr>
          <p:spPr bwMode="auto">
            <a:xfrm>
              <a:off x="2832" y="268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-   -</a:t>
              </a:r>
            </a:p>
          </p:txBody>
        </p:sp>
        <p:sp>
          <p:nvSpPr>
            <p:cNvPr id="22545" name="Text Box 15"/>
            <p:cNvSpPr txBox="1">
              <a:spLocks noChangeArrowheads="1"/>
            </p:cNvSpPr>
            <p:nvPr/>
          </p:nvSpPr>
          <p:spPr bwMode="auto">
            <a:xfrm>
              <a:off x="2880" y="3360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   </a:t>
              </a:r>
            </a:p>
            <a:p>
              <a:r>
                <a:rPr lang="en-US"/>
                <a:t>  -</a:t>
              </a:r>
            </a:p>
          </p:txBody>
        </p:sp>
      </p:grpSp>
      <p:sp>
        <p:nvSpPr>
          <p:cNvPr id="22535" name="Freeform 16"/>
          <p:cNvSpPr>
            <a:spLocks/>
          </p:cNvSpPr>
          <p:nvPr/>
        </p:nvSpPr>
        <p:spPr bwMode="auto">
          <a:xfrm>
            <a:off x="3456868" y="3810000"/>
            <a:ext cx="1038932" cy="1371600"/>
          </a:xfrm>
          <a:custGeom>
            <a:avLst/>
            <a:gdLst>
              <a:gd name="T0" fmla="*/ 2147483647 w 760"/>
              <a:gd name="T1" fmla="*/ 2147483647 h 864"/>
              <a:gd name="T2" fmla="*/ 2147483647 w 760"/>
              <a:gd name="T3" fmla="*/ 2147483647 h 864"/>
              <a:gd name="T4" fmla="*/ 2147483647 w 760"/>
              <a:gd name="T5" fmla="*/ 2147483647 h 864"/>
              <a:gd name="T6" fmla="*/ 2147483647 w 760"/>
              <a:gd name="T7" fmla="*/ 2147483647 h 864"/>
              <a:gd name="T8" fmla="*/ 2147483647 w 760"/>
              <a:gd name="T9" fmla="*/ 2147483647 h 864"/>
              <a:gd name="T10" fmla="*/ 2147483647 w 760"/>
              <a:gd name="T11" fmla="*/ 2147483647 h 864"/>
              <a:gd name="T12" fmla="*/ 2147483647 w 760"/>
              <a:gd name="T13" fmla="*/ 2147483647 h 864"/>
              <a:gd name="T14" fmla="*/ 2147483647 w 760"/>
              <a:gd name="T15" fmla="*/ 2147483647 h 864"/>
              <a:gd name="T16" fmla="*/ 2147483647 w 760"/>
              <a:gd name="T17" fmla="*/ 2147483647 h 864"/>
              <a:gd name="T18" fmla="*/ 2147483647 w 760"/>
              <a:gd name="T19" fmla="*/ 2147483647 h 864"/>
              <a:gd name="T20" fmla="*/ 2147483647 w 760"/>
              <a:gd name="T21" fmla="*/ 2147483647 h 864"/>
              <a:gd name="T22" fmla="*/ 2147483647 w 760"/>
              <a:gd name="T23" fmla="*/ 2147483647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0"/>
              <a:gd name="T37" fmla="*/ 0 h 864"/>
              <a:gd name="T38" fmla="*/ 760 w 760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0" h="864">
                <a:moveTo>
                  <a:pt x="200" y="88"/>
                </a:moveTo>
                <a:cubicBezTo>
                  <a:pt x="280" y="0"/>
                  <a:pt x="504" y="64"/>
                  <a:pt x="536" y="88"/>
                </a:cubicBezTo>
                <a:cubicBezTo>
                  <a:pt x="568" y="112"/>
                  <a:pt x="416" y="184"/>
                  <a:pt x="392" y="232"/>
                </a:cubicBezTo>
                <a:cubicBezTo>
                  <a:pt x="368" y="280"/>
                  <a:pt x="384" y="320"/>
                  <a:pt x="392" y="376"/>
                </a:cubicBezTo>
                <a:cubicBezTo>
                  <a:pt x="400" y="432"/>
                  <a:pt x="416" y="544"/>
                  <a:pt x="440" y="568"/>
                </a:cubicBezTo>
                <a:cubicBezTo>
                  <a:pt x="464" y="592"/>
                  <a:pt x="512" y="584"/>
                  <a:pt x="536" y="520"/>
                </a:cubicBezTo>
                <a:cubicBezTo>
                  <a:pt x="560" y="456"/>
                  <a:pt x="552" y="224"/>
                  <a:pt x="584" y="184"/>
                </a:cubicBezTo>
                <a:cubicBezTo>
                  <a:pt x="616" y="144"/>
                  <a:pt x="704" y="216"/>
                  <a:pt x="728" y="280"/>
                </a:cubicBezTo>
                <a:cubicBezTo>
                  <a:pt x="752" y="344"/>
                  <a:pt x="760" y="472"/>
                  <a:pt x="728" y="568"/>
                </a:cubicBezTo>
                <a:cubicBezTo>
                  <a:pt x="696" y="664"/>
                  <a:pt x="648" y="848"/>
                  <a:pt x="536" y="856"/>
                </a:cubicBezTo>
                <a:cubicBezTo>
                  <a:pt x="424" y="864"/>
                  <a:pt x="112" y="744"/>
                  <a:pt x="56" y="616"/>
                </a:cubicBezTo>
                <a:cubicBezTo>
                  <a:pt x="0" y="488"/>
                  <a:pt x="120" y="176"/>
                  <a:pt x="200" y="8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17"/>
          <p:cNvSpPr>
            <a:spLocks/>
          </p:cNvSpPr>
          <p:nvPr/>
        </p:nvSpPr>
        <p:spPr bwMode="auto">
          <a:xfrm>
            <a:off x="7378700" y="3695700"/>
            <a:ext cx="1206500" cy="1422400"/>
          </a:xfrm>
          <a:custGeom>
            <a:avLst/>
            <a:gdLst>
              <a:gd name="T0" fmla="*/ 2147483647 w 760"/>
              <a:gd name="T1" fmla="*/ 2147483647 h 896"/>
              <a:gd name="T2" fmla="*/ 2147483647 w 760"/>
              <a:gd name="T3" fmla="*/ 2147483647 h 896"/>
              <a:gd name="T4" fmla="*/ 2147483647 w 760"/>
              <a:gd name="T5" fmla="*/ 2147483647 h 896"/>
              <a:gd name="T6" fmla="*/ 2147483647 w 760"/>
              <a:gd name="T7" fmla="*/ 2147483647 h 896"/>
              <a:gd name="T8" fmla="*/ 2147483647 w 760"/>
              <a:gd name="T9" fmla="*/ 2147483647 h 896"/>
              <a:gd name="T10" fmla="*/ 2147483647 w 760"/>
              <a:gd name="T11" fmla="*/ 2147483647 h 896"/>
              <a:gd name="T12" fmla="*/ 2147483647 w 760"/>
              <a:gd name="T13" fmla="*/ 2147483647 h 896"/>
              <a:gd name="T14" fmla="*/ 2147483647 w 760"/>
              <a:gd name="T15" fmla="*/ 2147483647 h 896"/>
              <a:gd name="T16" fmla="*/ 2147483647 w 760"/>
              <a:gd name="T17" fmla="*/ 2147483647 h 896"/>
              <a:gd name="T18" fmla="*/ 2147483647 w 760"/>
              <a:gd name="T19" fmla="*/ 2147483647 h 8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0"/>
              <a:gd name="T31" fmla="*/ 0 h 896"/>
              <a:gd name="T32" fmla="*/ 760 w 760"/>
              <a:gd name="T33" fmla="*/ 896 h 8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0" h="896">
                <a:moveTo>
                  <a:pt x="200" y="24"/>
                </a:moveTo>
                <a:cubicBezTo>
                  <a:pt x="272" y="0"/>
                  <a:pt x="448" y="24"/>
                  <a:pt x="536" y="72"/>
                </a:cubicBezTo>
                <a:cubicBezTo>
                  <a:pt x="624" y="120"/>
                  <a:pt x="696" y="232"/>
                  <a:pt x="728" y="312"/>
                </a:cubicBezTo>
                <a:cubicBezTo>
                  <a:pt x="760" y="392"/>
                  <a:pt x="728" y="480"/>
                  <a:pt x="728" y="552"/>
                </a:cubicBezTo>
                <a:cubicBezTo>
                  <a:pt x="728" y="624"/>
                  <a:pt x="760" y="688"/>
                  <a:pt x="728" y="744"/>
                </a:cubicBezTo>
                <a:cubicBezTo>
                  <a:pt x="696" y="800"/>
                  <a:pt x="632" y="880"/>
                  <a:pt x="536" y="888"/>
                </a:cubicBezTo>
                <a:cubicBezTo>
                  <a:pt x="440" y="896"/>
                  <a:pt x="240" y="864"/>
                  <a:pt x="152" y="792"/>
                </a:cubicBezTo>
                <a:cubicBezTo>
                  <a:pt x="64" y="720"/>
                  <a:pt x="16" y="552"/>
                  <a:pt x="8" y="456"/>
                </a:cubicBezTo>
                <a:cubicBezTo>
                  <a:pt x="0" y="360"/>
                  <a:pt x="72" y="288"/>
                  <a:pt x="104" y="216"/>
                </a:cubicBezTo>
                <a:cubicBezTo>
                  <a:pt x="136" y="144"/>
                  <a:pt x="128" y="48"/>
                  <a:pt x="200" y="24"/>
                </a:cubicBezTo>
                <a:close/>
              </a:path>
            </a:pathLst>
          </a:custGeom>
          <a:noFill/>
          <a:ln w="3810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 Box 18"/>
          <p:cNvSpPr txBox="1">
            <a:spLocks noChangeArrowheads="1"/>
          </p:cNvSpPr>
          <p:nvPr/>
        </p:nvSpPr>
        <p:spPr bwMode="auto">
          <a:xfrm>
            <a:off x="2362200" y="57150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Bad performance on future ex’s?</a:t>
            </a:r>
          </a:p>
        </p:txBody>
      </p:sp>
      <p:sp>
        <p:nvSpPr>
          <p:cNvPr id="22538" name="Text Box 19"/>
          <p:cNvSpPr txBox="1">
            <a:spLocks noChangeArrowheads="1"/>
          </p:cNvSpPr>
          <p:nvPr/>
        </p:nvSpPr>
        <p:spPr bwMode="auto">
          <a:xfrm>
            <a:off x="7315200" y="571500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66FF33"/>
                </a:solidFill>
              </a:rPr>
              <a:t>Better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7459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CA1-59F9-A844-8FB6-B919D9FD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"/>
            <a:ext cx="10515600" cy="1325563"/>
          </a:xfrm>
        </p:spPr>
        <p:txBody>
          <a:bodyPr/>
          <a:lstStyle/>
          <a:p>
            <a:r>
              <a:rPr lang="en-US" dirty="0"/>
              <a:t>What type of questions can ML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093E-5C46-9449-AE2E-2A5D1421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18"/>
            <a:ext cx="10515600" cy="5102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this of type X or Y?</a:t>
            </a:r>
          </a:p>
          <a:p>
            <a:pPr lvl="1"/>
            <a:r>
              <a:rPr lang="en-US" dirty="0"/>
              <a:t>A given claim is a fraudulent claim or not?</a:t>
            </a:r>
          </a:p>
          <a:p>
            <a:r>
              <a:rPr lang="en-US" dirty="0"/>
              <a:t>Is this of type A, B, C, or D?</a:t>
            </a:r>
          </a:p>
          <a:p>
            <a:pPr lvl="1"/>
            <a:r>
              <a:rPr lang="en-US" dirty="0"/>
              <a:t>A customer will want to buy the insurance plan A, B, C or D?</a:t>
            </a:r>
          </a:p>
          <a:p>
            <a:r>
              <a:rPr lang="en-US" dirty="0"/>
              <a:t> How Much / How Many?</a:t>
            </a:r>
          </a:p>
          <a:p>
            <a:pPr lvl="1"/>
            <a:r>
              <a:rPr lang="en-US" dirty="0"/>
              <a:t>How likely is this person to buy the insurance?</a:t>
            </a:r>
          </a:p>
          <a:p>
            <a:pPr lvl="1"/>
            <a:r>
              <a:rPr lang="en-US" dirty="0"/>
              <a:t>What will the second quarter of the insurance sale in the Northern region be?</a:t>
            </a:r>
          </a:p>
          <a:p>
            <a:pPr lvl="1"/>
            <a:r>
              <a:rPr lang="en-US" dirty="0"/>
              <a:t>What fraction of today’s flights will arrive on time?</a:t>
            </a:r>
          </a:p>
          <a:p>
            <a:r>
              <a:rPr lang="en-US" dirty="0"/>
              <a:t>How is the data organized?</a:t>
            </a:r>
          </a:p>
          <a:p>
            <a:pPr lvl="1"/>
            <a:r>
              <a:rPr lang="en-US" dirty="0"/>
              <a:t>Which customers like the same kind of insurance plan?</a:t>
            </a:r>
          </a:p>
          <a:p>
            <a:pPr lvl="1"/>
            <a:r>
              <a:rPr lang="en-US" dirty="0"/>
              <a:t>Which common behaviors of the leaving customer? </a:t>
            </a:r>
          </a:p>
          <a:p>
            <a:r>
              <a:rPr lang="en-US" dirty="0"/>
              <a:t>What is the relationship between variables?</a:t>
            </a:r>
          </a:p>
          <a:p>
            <a:pPr lvl="1"/>
            <a:r>
              <a:rPr lang="en-US" dirty="0"/>
              <a:t>If a customer bought insurance A, will the customer buy insurance B?</a:t>
            </a:r>
          </a:p>
          <a:p>
            <a:pPr lvl="1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580DF-5048-8C40-B588-B3643D18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859" y="6374653"/>
            <a:ext cx="5840506" cy="367179"/>
          </a:xfrm>
        </p:spPr>
        <p:txBody>
          <a:bodyPr/>
          <a:lstStyle/>
          <a:p>
            <a:r>
              <a:rPr lang="en-US" dirty="0"/>
              <a:t>ML Blog Team, Machine Learning, “What Types of Questions Can Data Science Answer?”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C6CF4-DE4F-2E4F-9457-F277F21B296A}"/>
              </a:ext>
            </a:extLst>
          </p:cNvPr>
          <p:cNvSpPr/>
          <p:nvPr/>
        </p:nvSpPr>
        <p:spPr>
          <a:xfrm>
            <a:off x="838200" y="1328254"/>
            <a:ext cx="10515600" cy="28992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C4524-9701-0844-AC3A-F0E105B8170A}"/>
              </a:ext>
            </a:extLst>
          </p:cNvPr>
          <p:cNvSpPr txBox="1"/>
          <p:nvPr/>
        </p:nvSpPr>
        <p:spPr>
          <a:xfrm>
            <a:off x="7947212" y="1274729"/>
            <a:ext cx="324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509F9-E129-E344-8D84-9A44E50A2DF2}"/>
              </a:ext>
            </a:extLst>
          </p:cNvPr>
          <p:cNvSpPr txBox="1"/>
          <p:nvPr/>
        </p:nvSpPr>
        <p:spPr>
          <a:xfrm>
            <a:off x="7803777" y="4271779"/>
            <a:ext cx="353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Unsupervised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56ADE-82A8-9842-B4C6-E47E20D24BAB}"/>
              </a:ext>
            </a:extLst>
          </p:cNvPr>
          <p:cNvSpPr/>
          <p:nvPr/>
        </p:nvSpPr>
        <p:spPr>
          <a:xfrm>
            <a:off x="838200" y="4281020"/>
            <a:ext cx="10515600" cy="209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Choose a simpler classifier</a:t>
            </a:r>
          </a:p>
          <a:p>
            <a:endParaRPr lang="en-US" altLang="en-US"/>
          </a:p>
          <a:p>
            <a:r>
              <a:rPr lang="en-US" altLang="en-US"/>
              <a:t>Regularize the parameters</a:t>
            </a:r>
          </a:p>
          <a:p>
            <a:endParaRPr lang="en-US" altLang="en-US"/>
          </a:p>
          <a:p>
            <a:r>
              <a:rPr lang="en-US" altLang="en-US"/>
              <a:t>Get more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538" y="6581776"/>
            <a:ext cx="104265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</a:rPr>
              <a:t>Ref: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03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4A4AD-0FA4-D04A-BB86-0F7497A7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Various Classifiers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07500-62F1-1B48-9704-7466BDAED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Taken from multiple machine learning classes (see source on slides) </a:t>
            </a:r>
          </a:p>
        </p:txBody>
      </p:sp>
    </p:spTree>
    <p:extLst>
      <p:ext uri="{BB962C8B-B14F-4D97-AF65-F5344CB8AC3E}">
        <p14:creationId xmlns:p14="http://schemas.microsoft.com/office/powerpoint/2010/main" val="273627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Nearest Neighbor Classifier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r>
              <a:rPr lang="en-US" altLang="en-US"/>
              <a:t>Assign label of nearest training data point to each test data point 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6" y="28702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911601" y="6051551"/>
            <a:ext cx="4367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charset="0"/>
              </a:rPr>
              <a:t>Voronoi partitioning of feature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charset="0"/>
              </a:rPr>
              <a:t>for two-category 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251201" y="5829301"/>
            <a:ext cx="9191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Tahoma" charset="0"/>
              </a:rPr>
              <a:t>from Duda </a:t>
            </a:r>
            <a:r>
              <a:rPr lang="en-US" altLang="en-US" sz="800" i="1">
                <a:solidFill>
                  <a:srgbClr val="000000"/>
                </a:solidFill>
                <a:latin typeface="Tahoma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280525" y="64770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A6A6A6"/>
                </a:solidFill>
                <a:latin typeface="Arial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1057920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8765B-4115-3548-9A01-A27C9E2C308B}" type="slidenum">
              <a:rPr lang="en-GB" altLang="en-US" sz="1451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451">
              <a:latin typeface="Arial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03907" y="1080010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08" y="1701992"/>
            <a:ext cx="6012493" cy="457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6368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47" y="100965"/>
            <a:ext cx="10254773" cy="114318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b="0" dirty="0"/>
              <a:t>Naïve Bayes</a:t>
            </a:r>
            <a:r>
              <a:rPr lang="en-US" altLang="en-US" dirty="0"/>
              <a:t> (</a:t>
            </a:r>
            <a:r>
              <a:rPr lang="en-US" altLang="en-US" b="0" dirty="0"/>
              <a:t>Probability Basics)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C59DD-C3F4-5240-8FF8-35F456871B6B}" type="slidenum">
              <a:rPr lang="en-GB" altLang="en-US" sz="1451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GB" altLang="en-US" sz="1451">
              <a:latin typeface="Arial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65689" y="1218228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/>
              <a:t>Prior, conditional and joint probability for random variables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Prior probability: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Conditional probability: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Joint probability: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Relationship: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Independence: </a:t>
            </a:r>
            <a:endParaRPr lang="en-US" altLang="en-US" sz="2539"/>
          </a:p>
          <a:p>
            <a:pPr eaLnBrk="1" hangingPunct="1">
              <a:lnSpc>
                <a:spcPct val="110000"/>
              </a:lnSpc>
            </a:pPr>
            <a:endParaRPr lang="en-US" altLang="en-US" sz="2539"/>
          </a:p>
          <a:p>
            <a:pPr eaLnBrk="1" hangingPunct="1">
              <a:lnSpc>
                <a:spcPct val="110000"/>
              </a:lnSpc>
            </a:pPr>
            <a:r>
              <a:rPr lang="en-US" altLang="en-US" sz="2539"/>
              <a:t>Bayesian Rule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273890" y="2250547"/>
          <a:ext cx="2480729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2" name="Equation" r:id="rId3" imgW="1206500" imgH="203200" progId="Equation.3">
                  <p:embed/>
                </p:oleObj>
              </mc:Choice>
              <mc:Fallback>
                <p:oleObj name="Equation" r:id="rId3" imgW="1206500" imgH="2032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90" y="2250547"/>
                        <a:ext cx="2480729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4519449" y="1769662"/>
          <a:ext cx="885460" cy="4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3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61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449" y="1769662"/>
                        <a:ext cx="885460" cy="4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0"/>
          <p:cNvGraphicFramePr>
            <a:graphicFrameLocks noChangeAspect="1"/>
          </p:cNvGraphicFramePr>
          <p:nvPr/>
        </p:nvGraphicFramePr>
        <p:xfrm>
          <a:off x="4520889" y="2668081"/>
          <a:ext cx="3579276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4" name="Equation" r:id="rId7" imgW="1739900" imgH="203200" progId="Equation.3">
                  <p:embed/>
                </p:oleObj>
              </mc:Choice>
              <mc:Fallback>
                <p:oleObj name="Equation" r:id="rId7" imgW="1739900" imgH="203200" progId="Equation.3">
                  <p:embed/>
                  <p:pic>
                    <p:nvPicPr>
                      <p:cNvPr id="615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889" y="2668081"/>
                        <a:ext cx="3579276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1"/>
          <p:cNvGraphicFramePr>
            <a:graphicFrameLocks noChangeAspect="1"/>
          </p:cNvGraphicFramePr>
          <p:nvPr/>
        </p:nvGraphicFramePr>
        <p:xfrm>
          <a:off x="4060161" y="3082736"/>
          <a:ext cx="5491295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5" name="Equation" r:id="rId9" imgW="2667000" imgH="203200" progId="Equation.3">
                  <p:embed/>
                </p:oleObj>
              </mc:Choice>
              <mc:Fallback>
                <p:oleObj name="Equation" r:id="rId9" imgW="2667000" imgH="203200" progId="Equation.3">
                  <p:embed/>
                  <p:pic>
                    <p:nvPicPr>
                      <p:cNvPr id="615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161" y="3082736"/>
                        <a:ext cx="5491295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2"/>
          <p:cNvGraphicFramePr>
            <a:graphicFrameLocks noChangeAspect="1"/>
          </p:cNvGraphicFramePr>
          <p:nvPr/>
        </p:nvGraphicFramePr>
        <p:xfrm>
          <a:off x="2640545" y="3981154"/>
          <a:ext cx="7445068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6" name="Equation" r:id="rId11" imgW="3619500" imgH="203200" progId="Equation.3">
                  <p:embed/>
                </p:oleObj>
              </mc:Choice>
              <mc:Fallback>
                <p:oleObj name="Equation" r:id="rId11" imgW="3619500" imgH="203200" progId="Equation.3">
                  <p:embed/>
                  <p:pic>
                    <p:nvPicPr>
                      <p:cNvPr id="61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45" y="3981154"/>
                        <a:ext cx="7445068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8"/>
          <p:cNvGraphicFramePr>
            <a:graphicFrameLocks noChangeAspect="1"/>
          </p:cNvGraphicFramePr>
          <p:nvPr/>
        </p:nvGraphicFramePr>
        <p:xfrm>
          <a:off x="2207173" y="4934284"/>
          <a:ext cx="326684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7" name="Equation" r:id="rId13" imgW="1320227" imgH="418918" progId="Equation.3">
                  <p:embed/>
                </p:oleObj>
              </mc:Choice>
              <mc:Fallback>
                <p:oleObj name="Equation" r:id="rId13" imgW="1320227" imgH="418918" progId="Equation.3">
                  <p:embed/>
                  <p:pic>
                    <p:nvPicPr>
                      <p:cNvPr id="61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73" y="4934284"/>
                        <a:ext cx="3266845" cy="1036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3"/>
          <p:cNvGraphicFramePr>
            <a:graphicFrameLocks noChangeAspect="1"/>
          </p:cNvGraphicFramePr>
          <p:nvPr/>
        </p:nvGraphicFramePr>
        <p:xfrm>
          <a:off x="5846920" y="5017791"/>
          <a:ext cx="4395627" cy="93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8" name="Equation" r:id="rId15" imgW="1497950" imgH="317362" progId="Equation.3">
                  <p:embed/>
                </p:oleObj>
              </mc:Choice>
              <mc:Fallback>
                <p:oleObj name="Equation" r:id="rId15" imgW="1497950" imgH="317362" progId="Equation.3">
                  <p:embed/>
                  <p:pic>
                    <p:nvPicPr>
                      <p:cNvPr id="615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920" y="5017791"/>
                        <a:ext cx="4395627" cy="93297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03907" y="5639771"/>
            <a:ext cx="1589510" cy="786905"/>
            <a:chOff x="393700" y="6219031"/>
            <a:chExt cx="1752600" cy="866103"/>
          </a:xfrm>
        </p:grpSpPr>
        <p:cxnSp>
          <p:nvCxnSpPr>
            <p:cNvPr id="6161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1231900" y="6219031"/>
              <a:ext cx="457200" cy="45720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2" name="TextBox 16"/>
            <p:cNvSpPr txBox="1">
              <a:spLocks noChangeArrowheads="1"/>
            </p:cNvSpPr>
            <p:nvPr/>
          </p:nvSpPr>
          <p:spPr bwMode="auto">
            <a:xfrm>
              <a:off x="393700" y="6676231"/>
              <a:ext cx="1752600" cy="408903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Discriminative</a:t>
              </a:r>
              <a:r>
                <a:rPr lang="en-GB" altLang="en-US" sz="1814"/>
                <a:t> 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06490" y="5363336"/>
            <a:ext cx="1520401" cy="1132650"/>
            <a:chOff x="3594100" y="5914231"/>
            <a:chExt cx="1676400" cy="1247326"/>
          </a:xfrm>
        </p:grpSpPr>
        <p:cxnSp>
          <p:nvCxnSpPr>
            <p:cNvPr id="6159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3594100" y="5914231"/>
              <a:ext cx="914400" cy="83820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TextBox 21"/>
            <p:cNvSpPr txBox="1">
              <a:spLocks noChangeArrowheads="1"/>
            </p:cNvSpPr>
            <p:nvPr/>
          </p:nvSpPr>
          <p:spPr bwMode="auto">
            <a:xfrm>
              <a:off x="3898901" y="6752431"/>
              <a:ext cx="1371599" cy="409126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Generative</a:t>
              </a:r>
              <a:r>
                <a:rPr lang="en-GB" altLang="en-US" sz="1814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2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15B1B-29A7-6F41-9C78-AFB0316A3EDC}" type="slidenum">
              <a:rPr lang="en-GB" altLang="en-US" sz="1451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451">
              <a:latin typeface="Arial" charset="0"/>
            </a:endParaRPr>
          </a:p>
        </p:txBody>
      </p:sp>
      <p:sp>
        <p:nvSpPr>
          <p:cNvPr id="11269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03907" y="1218228"/>
            <a:ext cx="9191513" cy="5114075"/>
          </a:xfrm>
          <a:prstGeom prst="rect">
            <a:avLst/>
          </a:prstGeom>
          <a:blipFill rotWithShape="1">
            <a:blip r:embed="rId3" cstate="print"/>
            <a:stretch>
              <a:fillRect l="-1143" t="-432" r="-1023"/>
            </a:stretch>
          </a:blipFill>
          <a:ln>
            <a:noFill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GB" sz="1632">
                <a:noFill/>
                <a:latin typeface="Times New Roman" pitchFamily="18" charset="0"/>
              </a:rPr>
              <a:t> </a:t>
            </a: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2857950" y="2286541"/>
          <a:ext cx="7226222" cy="173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4" name="Equation" r:id="rId4" imgW="4394200" imgH="1041400" progId="Equation.3">
                  <p:embed/>
                </p:oleObj>
              </mc:Choice>
              <mc:Fallback>
                <p:oleObj name="Equation" r:id="rId4" imgW="4394200" imgH="1041400" progId="Equation.3">
                  <p:embed/>
                  <p:pic>
                    <p:nvPicPr>
                      <p:cNvPr id="112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50" y="2286541"/>
                        <a:ext cx="7226222" cy="173060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8"/>
          <p:cNvGraphicFramePr>
            <a:graphicFrameLocks noChangeAspect="1"/>
          </p:cNvGraphicFramePr>
          <p:nvPr/>
        </p:nvGraphicFramePr>
        <p:xfrm>
          <a:off x="2571435" y="5639772"/>
          <a:ext cx="7797812" cy="42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5" name="Equation" r:id="rId6" imgW="4724400" imgH="254000" progId="Equation.3">
                  <p:embed/>
                </p:oleObj>
              </mc:Choice>
              <mc:Fallback>
                <p:oleObj name="Equation" r:id="rId6" imgW="4724400" imgH="254000" progId="Equation.3">
                  <p:embed/>
                  <p:pic>
                    <p:nvPicPr>
                      <p:cNvPr id="112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35" y="5639772"/>
                        <a:ext cx="7797812" cy="42041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5"/>
          <p:cNvGraphicFramePr>
            <a:graphicFrameLocks noChangeAspect="1"/>
          </p:cNvGraphicFramePr>
          <p:nvPr/>
        </p:nvGraphicFramePr>
        <p:xfrm>
          <a:off x="7491141" y="4646329"/>
          <a:ext cx="2060315" cy="48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6" name="Equation" r:id="rId8" imgW="863225" imgH="215806" progId="Equation.3">
                  <p:embed/>
                </p:oleObj>
              </mc:Choice>
              <mc:Fallback>
                <p:oleObj name="Equation" r:id="rId8" imgW="863225" imgH="215806" progId="Equation.3">
                  <p:embed/>
                  <p:pic>
                    <p:nvPicPr>
                      <p:cNvPr id="112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141" y="4646329"/>
                        <a:ext cx="2060315" cy="485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84699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130554" y="3635608"/>
            <a:ext cx="1157578" cy="1243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2236" y="1769662"/>
            <a:ext cx="1520401" cy="1589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94999" y="3635608"/>
            <a:ext cx="1382182" cy="1243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6780" y="1769662"/>
            <a:ext cx="1105746" cy="1589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>
              <a:latin typeface="Times New Roman" pitchFamily="18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514819" y="3635608"/>
            <a:ext cx="1105746" cy="12439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4797325" y="3635608"/>
            <a:ext cx="1022239" cy="12439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charset="0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8445710" y="1769662"/>
            <a:ext cx="1313073" cy="15895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charset="0"/>
            </a:endParaRPr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4368272" y="1769662"/>
            <a:ext cx="1105746" cy="15895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3324" name="Rectangle 3"/>
          <p:cNvSpPr>
            <a:spLocks noGrp="1" noChangeArrowheads="1"/>
          </p:cNvSpPr>
          <p:nvPr>
            <p:ph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13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6B4BD-8FAE-CE41-996C-595FBAC3D262}" type="slidenum">
              <a:rPr lang="en-GB" altLang="en-US" sz="1451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451">
              <a:latin typeface="Arial" charset="0"/>
            </a:endParaRPr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2156780" y="1771101"/>
          <a:ext cx="3301401" cy="1614216"/>
        </p:xfrm>
        <a:graphic>
          <a:graphicData uri="http://schemas.openxmlformats.org/drawingml/2006/table">
            <a:tbl>
              <a:tblPr/>
              <a:tblGrid>
                <a:gridCol w="109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9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5612236" y="1771101"/>
          <a:ext cx="4146547" cy="1614216"/>
        </p:xfrm>
        <a:graphic>
          <a:graphicData uri="http://schemas.openxmlformats.org/drawingml/2006/table">
            <a:tbl>
              <a:tblPr/>
              <a:tblGrid>
                <a:gridCol w="152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9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2294999" y="3637048"/>
          <a:ext cx="3524565" cy="1253954"/>
        </p:xfrm>
        <a:graphic>
          <a:graphicData uri="http://schemas.openxmlformats.org/drawingml/2006/table">
            <a:tbl>
              <a:tblPr/>
              <a:tblGrid>
                <a:gridCol w="14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3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6096000" y="3637048"/>
          <a:ext cx="3524565" cy="1248195"/>
        </p:xfrm>
        <a:graphic>
          <a:graphicData uri="http://schemas.openxmlformats.org/drawingml/2006/table">
            <a:tbl>
              <a:tblPr/>
              <a:tblGrid>
                <a:gridCol w="123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06" name="Text Box 119"/>
          <p:cNvSpPr txBox="1">
            <a:spLocks noChangeArrowheads="1"/>
          </p:cNvSpPr>
          <p:nvPr/>
        </p:nvSpPr>
        <p:spPr bwMode="auto">
          <a:xfrm>
            <a:off x="3538963" y="5295667"/>
            <a:ext cx="238693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charset="0"/>
              </a:rPr>
              <a:t>P</a:t>
            </a:r>
            <a:r>
              <a:rPr lang="en-GB" altLang="en-US" sz="2177">
                <a:latin typeface="Palatino Linotype" charset="0"/>
              </a:rPr>
              <a:t>(Play</a:t>
            </a:r>
            <a:r>
              <a:rPr lang="en-GB" altLang="en-US" sz="2177" i="1">
                <a:latin typeface="Palatino Linotype" charset="0"/>
              </a:rPr>
              <a:t>=Yes) = </a:t>
            </a:r>
            <a:r>
              <a:rPr lang="en-GB" altLang="en-US" sz="2177">
                <a:latin typeface="Palatino Linotype" charset="0"/>
              </a:rPr>
              <a:t>9/14</a:t>
            </a:r>
          </a:p>
        </p:txBody>
      </p:sp>
      <p:sp>
        <p:nvSpPr>
          <p:cNvPr id="13407" name="Text Box 120"/>
          <p:cNvSpPr txBox="1">
            <a:spLocks noChangeArrowheads="1"/>
          </p:cNvSpPr>
          <p:nvPr/>
        </p:nvSpPr>
        <p:spPr bwMode="auto">
          <a:xfrm>
            <a:off x="6130555" y="5295667"/>
            <a:ext cx="235352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charset="0"/>
              </a:rPr>
              <a:t>P</a:t>
            </a:r>
            <a:r>
              <a:rPr lang="en-GB" altLang="en-US" sz="2177">
                <a:latin typeface="Palatino Linotype" charset="0"/>
              </a:rPr>
              <a:t>(Play</a:t>
            </a:r>
            <a:r>
              <a:rPr lang="en-GB" altLang="en-US" sz="2177" i="1">
                <a:latin typeface="Palatino Linotype" charset="0"/>
              </a:rPr>
              <a:t>=No) = </a:t>
            </a:r>
            <a:r>
              <a:rPr lang="en-GB" altLang="en-US" sz="2177">
                <a:latin typeface="Palatino Linotype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146636713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F0C1B-1A6C-5642-B89D-D16215057757}" type="slidenum">
              <a:rPr lang="en-GB" altLang="en-US" sz="1451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451">
              <a:latin typeface="Arial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Test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/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177" b="1">
                <a:latin typeface="Palatino Linotype" charset="0"/>
              </a:rPr>
              <a:t>      </a:t>
            </a:r>
            <a:r>
              <a:rPr lang="en-US" altLang="en-US" sz="2177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US" altLang="en-US" sz="1814">
                <a:solidFill>
                  <a:schemeClr val="accent2"/>
                </a:solidFill>
                <a:latin typeface="Palatino Linotype" charset="0"/>
              </a:rPr>
              <a:t>’=(Outlook=</a:t>
            </a:r>
            <a:r>
              <a:rPr lang="en-US" altLang="en-US" sz="1814" i="1">
                <a:solidFill>
                  <a:schemeClr val="accent2"/>
                </a:solidFill>
                <a:latin typeface="Palatino Linotype" charset="0"/>
              </a:rPr>
              <a:t>Sunny, </a:t>
            </a:r>
            <a:r>
              <a:rPr lang="en-US" altLang="en-US" sz="1814">
                <a:solidFill>
                  <a:schemeClr val="accent2"/>
                </a:solidFill>
                <a:latin typeface="Palatino Linotype" charset="0"/>
              </a:rPr>
              <a:t>Temperature=</a:t>
            </a:r>
            <a:r>
              <a:rPr lang="en-US" altLang="en-US" sz="1814" i="1">
                <a:solidFill>
                  <a:schemeClr val="accent2"/>
                </a:solidFill>
                <a:latin typeface="Palatino Linotype" charset="0"/>
              </a:rPr>
              <a:t>Cool, </a:t>
            </a:r>
            <a:r>
              <a:rPr lang="en-US" altLang="en-US" sz="1814">
                <a:solidFill>
                  <a:schemeClr val="accent2"/>
                </a:solidFill>
                <a:latin typeface="Palatino Linotype" charset="0"/>
              </a:rPr>
              <a:t>Humidity</a:t>
            </a:r>
            <a:r>
              <a:rPr lang="en-US" altLang="en-US" sz="1814" i="1">
                <a:solidFill>
                  <a:schemeClr val="accent2"/>
                </a:solidFill>
                <a:latin typeface="Palatino Linotype" charset="0"/>
              </a:rPr>
              <a:t>=High, </a:t>
            </a:r>
            <a:r>
              <a:rPr lang="en-US" altLang="en-US" sz="1814">
                <a:solidFill>
                  <a:schemeClr val="accent2"/>
                </a:solidFill>
                <a:latin typeface="Palatino Linotype" charset="0"/>
              </a:rPr>
              <a:t>Wind=</a:t>
            </a:r>
            <a:r>
              <a:rPr lang="en-US" altLang="en-US" sz="1814" i="1">
                <a:solidFill>
                  <a:schemeClr val="accent2"/>
                </a:solidFill>
                <a:latin typeface="Palatino Linotype" charset="0"/>
              </a:rPr>
              <a:t>Strong</a:t>
            </a:r>
            <a:r>
              <a:rPr lang="en-US" altLang="en-US" sz="1814">
                <a:solidFill>
                  <a:schemeClr val="accent2"/>
                </a:solidFill>
                <a:latin typeface="Palatino Linotype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>
                <a:solidFill>
                  <a:schemeClr val="tx2"/>
                </a:solidFill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>
                <a:solidFill>
                  <a:schemeClr val="tx2"/>
                </a:solidFill>
              </a:rPr>
              <a:t>Decision making with the MAP rule</a:t>
            </a:r>
          </a:p>
        </p:txBody>
      </p:sp>
      <p:sp>
        <p:nvSpPr>
          <p:cNvPr id="14342" name="Text Box 91"/>
          <p:cNvSpPr txBox="1">
            <a:spLocks noChangeArrowheads="1"/>
          </p:cNvSpPr>
          <p:nvPr/>
        </p:nvSpPr>
        <p:spPr bwMode="auto">
          <a:xfrm>
            <a:off x="6096000" y="2624888"/>
            <a:ext cx="3592458" cy="17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P(Outlook=S</a:t>
            </a:r>
            <a:r>
              <a:rPr lang="en-GB" altLang="en-US" sz="1632" i="1">
                <a:latin typeface="Palatino Linotype" charset="0"/>
              </a:rPr>
              <a:t>unny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P(Temperature=</a:t>
            </a:r>
            <a:r>
              <a:rPr lang="en-GB" altLang="en-US" sz="1632" i="1">
                <a:latin typeface="Palatino Linotype" charset="0"/>
              </a:rPr>
              <a:t>Cool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=No</a:t>
            </a:r>
            <a:r>
              <a:rPr lang="en-GB" altLang="en-US" sz="1632">
                <a:latin typeface="Palatino Linotype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P(Huminity=</a:t>
            </a:r>
            <a:r>
              <a:rPr lang="en-GB" altLang="en-US" sz="1632" i="1">
                <a:latin typeface="Palatino Linotype" charset="0"/>
              </a:rPr>
              <a:t>High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P(Wind=</a:t>
            </a:r>
            <a:r>
              <a:rPr lang="en-GB" altLang="en-US" sz="1632" i="1">
                <a:latin typeface="Palatino Linotype" charset="0"/>
              </a:rPr>
              <a:t>Strong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P(Play=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 = 5/14</a:t>
            </a:r>
          </a:p>
        </p:txBody>
      </p:sp>
      <p:sp>
        <p:nvSpPr>
          <p:cNvPr id="14343" name="Text Box 93"/>
          <p:cNvSpPr txBox="1">
            <a:spLocks noChangeArrowheads="1"/>
          </p:cNvSpPr>
          <p:nvPr/>
        </p:nvSpPr>
        <p:spPr bwMode="auto">
          <a:xfrm>
            <a:off x="2502326" y="2669520"/>
            <a:ext cx="3511731" cy="17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P(Outlook=</a:t>
            </a:r>
            <a:r>
              <a:rPr lang="en-GB" altLang="en-US" sz="1632" i="1">
                <a:latin typeface="Palatino Linotype" charset="0"/>
              </a:rPr>
              <a:t>Sunny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P(Temperature=</a:t>
            </a:r>
            <a:r>
              <a:rPr lang="en-GB" altLang="en-US" sz="1632" i="1">
                <a:latin typeface="Palatino Linotype" charset="0"/>
              </a:rPr>
              <a:t>Cool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P(Huminity=</a:t>
            </a:r>
            <a:r>
              <a:rPr lang="en-GB" altLang="en-US" sz="1632" i="1">
                <a:latin typeface="Palatino Linotype" charset="0"/>
              </a:rPr>
              <a:t>High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P(Wind=</a:t>
            </a:r>
            <a:r>
              <a:rPr lang="en-GB" altLang="en-US" sz="1632" i="1">
                <a:latin typeface="Palatino Linotype" charset="0"/>
              </a:rPr>
              <a:t>Strong</a:t>
            </a:r>
            <a:r>
              <a:rPr lang="en-GB" altLang="en-US" sz="1632">
                <a:latin typeface="Palatino Linotype" charset="0"/>
              </a:rPr>
              <a:t>|Play=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P(Play=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9/14</a:t>
            </a:r>
          </a:p>
        </p:txBody>
      </p:sp>
      <p:sp>
        <p:nvSpPr>
          <p:cNvPr id="14344" name="Text Box 94"/>
          <p:cNvSpPr txBox="1">
            <a:spLocks noChangeArrowheads="1"/>
          </p:cNvSpPr>
          <p:nvPr/>
        </p:nvSpPr>
        <p:spPr bwMode="auto">
          <a:xfrm>
            <a:off x="2502326" y="4881012"/>
            <a:ext cx="7740221" cy="172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P(</a:t>
            </a:r>
            <a:r>
              <a:rPr lang="en-GB" altLang="en-US" sz="1632" i="1">
                <a:solidFill>
                  <a:schemeClr val="accent2"/>
                </a:solidFill>
                <a:latin typeface="Palatino Linotype" charset="0"/>
              </a:rPr>
              <a:t>Yes</a:t>
            </a: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’) ≈</a:t>
            </a:r>
            <a:r>
              <a:rPr lang="en-GB" altLang="en-US" sz="1632">
                <a:latin typeface="Palatino Linotype" charset="0"/>
              </a:rPr>
              <a:t> [P(</a:t>
            </a:r>
            <a:r>
              <a:rPr lang="en-GB" altLang="en-US" sz="1632" i="1">
                <a:latin typeface="Palatino Linotype" charset="0"/>
              </a:rPr>
              <a:t>Sunny</a:t>
            </a:r>
            <a:r>
              <a:rPr lang="en-GB" altLang="en-US" sz="1632">
                <a:latin typeface="Palatino Linotype" charset="0"/>
              </a:rPr>
              <a:t>|Y</a:t>
            </a:r>
            <a:r>
              <a:rPr lang="en-GB" altLang="en-US" sz="1632" i="1">
                <a:latin typeface="Palatino Linotype" charset="0"/>
              </a:rPr>
              <a:t>es</a:t>
            </a:r>
            <a:r>
              <a:rPr lang="en-GB" altLang="en-US" sz="1632">
                <a:latin typeface="Palatino Linotype" charset="0"/>
              </a:rPr>
              <a:t>)P(</a:t>
            </a:r>
            <a:r>
              <a:rPr lang="en-GB" altLang="en-US" sz="1632" i="1">
                <a:latin typeface="Palatino Linotype" charset="0"/>
              </a:rPr>
              <a:t>Cool</a:t>
            </a:r>
            <a:r>
              <a:rPr lang="en-GB" altLang="en-US" sz="1632">
                <a:latin typeface="Palatino Linotype" charset="0"/>
              </a:rPr>
              <a:t>|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)P(</a:t>
            </a:r>
            <a:r>
              <a:rPr lang="en-GB" altLang="en-US" sz="1632" i="1">
                <a:latin typeface="Palatino Linotype" charset="0"/>
              </a:rPr>
              <a:t>High</a:t>
            </a:r>
            <a:r>
              <a:rPr lang="en-GB" altLang="en-US" sz="1632">
                <a:latin typeface="Palatino Linotype" charset="0"/>
              </a:rPr>
              <a:t>|Y</a:t>
            </a:r>
            <a:r>
              <a:rPr lang="en-GB" altLang="en-US" sz="1632" i="1">
                <a:latin typeface="Palatino Linotype" charset="0"/>
              </a:rPr>
              <a:t>es</a:t>
            </a:r>
            <a:r>
              <a:rPr lang="en-GB" altLang="en-US" sz="1632">
                <a:latin typeface="Palatino Linotype" charset="0"/>
              </a:rPr>
              <a:t>)P(</a:t>
            </a:r>
            <a:r>
              <a:rPr lang="en-GB" altLang="en-US" sz="1632" i="1">
                <a:latin typeface="Palatino Linotype" charset="0"/>
              </a:rPr>
              <a:t>Strong</a:t>
            </a:r>
            <a:r>
              <a:rPr lang="en-GB" altLang="en-US" sz="1632">
                <a:latin typeface="Palatino Linotype" charset="0"/>
              </a:rPr>
              <a:t>|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)]P(Play=</a:t>
            </a:r>
            <a:r>
              <a:rPr lang="en-GB" altLang="en-US" sz="1632" i="1">
                <a:latin typeface="Palatino Linotype" charset="0"/>
              </a:rPr>
              <a:t>Yes</a:t>
            </a:r>
            <a:r>
              <a:rPr lang="en-GB" altLang="en-US" sz="1632">
                <a:latin typeface="Palatino Linotype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charset="0"/>
              </a:rPr>
              <a:t> </a:t>
            </a: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P(</a:t>
            </a:r>
            <a:r>
              <a:rPr lang="en-GB" altLang="en-US" sz="1632" i="1">
                <a:solidFill>
                  <a:schemeClr val="accent2"/>
                </a:solidFill>
                <a:latin typeface="Palatino Linotype" charset="0"/>
              </a:rPr>
              <a:t>No</a:t>
            </a: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GB" altLang="en-US" sz="1632">
                <a:solidFill>
                  <a:schemeClr val="accent2"/>
                </a:solidFill>
                <a:latin typeface="Palatino Linotype" charset="0"/>
              </a:rPr>
              <a:t>’) ≈ </a:t>
            </a:r>
            <a:r>
              <a:rPr lang="en-GB" altLang="en-US" sz="1632">
                <a:latin typeface="Palatino Linotype" charset="0"/>
              </a:rPr>
              <a:t>[P(</a:t>
            </a:r>
            <a:r>
              <a:rPr lang="en-GB" altLang="en-US" sz="1632" i="1">
                <a:latin typeface="Palatino Linotype" charset="0"/>
              </a:rPr>
              <a:t>Sunny</a:t>
            </a:r>
            <a:r>
              <a:rPr lang="en-GB" altLang="en-US" sz="1632">
                <a:latin typeface="Palatino Linotype" charset="0"/>
              </a:rPr>
              <a:t>|N</a:t>
            </a:r>
            <a:r>
              <a:rPr lang="en-GB" altLang="en-US" sz="1632" i="1">
                <a:latin typeface="Palatino Linotype" charset="0"/>
              </a:rPr>
              <a:t>o</a:t>
            </a:r>
            <a:r>
              <a:rPr lang="en-GB" altLang="en-US" sz="1632">
                <a:latin typeface="Palatino Linotype" charset="0"/>
              </a:rPr>
              <a:t>) P(</a:t>
            </a:r>
            <a:r>
              <a:rPr lang="en-GB" altLang="en-US" sz="1632" i="1">
                <a:latin typeface="Palatino Linotype" charset="0"/>
              </a:rPr>
              <a:t>Cool</a:t>
            </a:r>
            <a:r>
              <a:rPr lang="en-GB" altLang="en-US" sz="1632">
                <a:latin typeface="Palatino Linotype" charset="0"/>
              </a:rPr>
              <a:t>|N</a:t>
            </a:r>
            <a:r>
              <a:rPr lang="en-GB" altLang="en-US" sz="1632" i="1">
                <a:latin typeface="Palatino Linotype" charset="0"/>
              </a:rPr>
              <a:t>o</a:t>
            </a:r>
            <a:r>
              <a:rPr lang="en-GB" altLang="en-US" sz="1632">
                <a:latin typeface="Palatino Linotype" charset="0"/>
              </a:rPr>
              <a:t>)P(</a:t>
            </a:r>
            <a:r>
              <a:rPr lang="en-GB" altLang="en-US" sz="1632" i="1">
                <a:latin typeface="Palatino Linotype" charset="0"/>
              </a:rPr>
              <a:t>High</a:t>
            </a:r>
            <a:r>
              <a:rPr lang="en-GB" altLang="en-US" sz="1632">
                <a:latin typeface="Palatino Linotype" charset="0"/>
              </a:rPr>
              <a:t>|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)P(</a:t>
            </a:r>
            <a:r>
              <a:rPr lang="en-GB" altLang="en-US" sz="1632" i="1">
                <a:latin typeface="Palatino Linotype" charset="0"/>
              </a:rPr>
              <a:t>Strong</a:t>
            </a:r>
            <a:r>
              <a:rPr lang="en-GB" altLang="en-US" sz="1632">
                <a:latin typeface="Palatino Linotype" charset="0"/>
              </a:rPr>
              <a:t>|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)]P(Play=</a:t>
            </a:r>
            <a:r>
              <a:rPr lang="en-GB" altLang="en-US" sz="1632" i="1">
                <a:latin typeface="Palatino Linotype" charset="0"/>
              </a:rPr>
              <a:t>No</a:t>
            </a:r>
            <a:r>
              <a:rPr lang="en-GB" altLang="en-US" sz="1632">
                <a:latin typeface="Palatino Linotype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632">
              <a:latin typeface="Palatino Linotype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         Given the fact</a:t>
            </a:r>
            <a:r>
              <a:rPr lang="en-GB" altLang="en-US" sz="1814" b="1">
                <a:solidFill>
                  <a:schemeClr val="accent2"/>
                </a:solidFill>
                <a:latin typeface="Palatino Linotype" charset="0"/>
              </a:rPr>
              <a:t> 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P(</a:t>
            </a:r>
            <a:r>
              <a:rPr lang="en-GB" altLang="en-US" sz="1814" i="1">
                <a:solidFill>
                  <a:schemeClr val="accent2"/>
                </a:solidFill>
                <a:latin typeface="Palatino Linotype" charset="0"/>
              </a:rPr>
              <a:t>Yes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’) &lt; P(</a:t>
            </a:r>
            <a:r>
              <a:rPr lang="en-GB" altLang="en-US" sz="1814" i="1">
                <a:solidFill>
                  <a:schemeClr val="accent2"/>
                </a:solidFill>
                <a:latin typeface="Palatino Linotype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’), we label </a:t>
            </a:r>
            <a:r>
              <a:rPr lang="en-GB" altLang="en-US" sz="2177" b="1">
                <a:solidFill>
                  <a:schemeClr val="accent2"/>
                </a:solidFill>
                <a:latin typeface="Palatino Linotype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’ to be “</a:t>
            </a:r>
            <a:r>
              <a:rPr lang="en-GB" altLang="en-US" sz="1814" i="1">
                <a:solidFill>
                  <a:schemeClr val="accent2"/>
                </a:solidFill>
                <a:latin typeface="Palatino Linotype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charset="0"/>
              </a:rPr>
              <a:t>”.</a:t>
            </a:r>
            <a:r>
              <a:rPr lang="en-GB" altLang="en-US" sz="1814">
                <a:latin typeface="Palatino Linotype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814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5539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Logistic Regression</a:t>
            </a:r>
          </a:p>
        </p:txBody>
      </p:sp>
      <p:grpSp>
        <p:nvGrpSpPr>
          <p:cNvPr id="83971" name="Group 25"/>
          <p:cNvGrpSpPr>
            <a:grpSpLocks/>
          </p:cNvGrpSpPr>
          <p:nvPr/>
        </p:nvGrpSpPr>
        <p:grpSpPr bwMode="auto">
          <a:xfrm rot="-2034317">
            <a:off x="6960961" y="1243492"/>
            <a:ext cx="2478927" cy="1665165"/>
            <a:chOff x="5326464" y="1447762"/>
            <a:chExt cx="2598336" cy="1664880"/>
          </a:xfrm>
        </p:grpSpPr>
        <p:sp>
          <p:nvSpPr>
            <p:cNvPr id="83990" name="TextBox 15"/>
            <p:cNvSpPr txBox="1">
              <a:spLocks noChangeArrowheads="1"/>
            </p:cNvSpPr>
            <p:nvPr/>
          </p:nvSpPr>
          <p:spPr bwMode="auto">
            <a:xfrm>
              <a:off x="6621864" y="2057461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1" name="TextBox 16"/>
            <p:cNvSpPr txBox="1">
              <a:spLocks noChangeArrowheads="1"/>
            </p:cNvSpPr>
            <p:nvPr/>
          </p:nvSpPr>
          <p:spPr bwMode="auto">
            <a:xfrm>
              <a:off x="7155264" y="2057461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2" name="TextBox 17"/>
            <p:cNvSpPr txBox="1">
              <a:spLocks noChangeArrowheads="1"/>
            </p:cNvSpPr>
            <p:nvPr/>
          </p:nvSpPr>
          <p:spPr bwMode="auto">
            <a:xfrm>
              <a:off x="7155264" y="2743373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3" name="TextBox 18"/>
            <p:cNvSpPr txBox="1">
              <a:spLocks noChangeArrowheads="1"/>
            </p:cNvSpPr>
            <p:nvPr/>
          </p:nvSpPr>
          <p:spPr bwMode="auto">
            <a:xfrm>
              <a:off x="7696200" y="2590887"/>
              <a:ext cx="22860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4" name="TextBox 19"/>
            <p:cNvSpPr txBox="1">
              <a:spLocks noChangeArrowheads="1"/>
            </p:cNvSpPr>
            <p:nvPr/>
          </p:nvSpPr>
          <p:spPr bwMode="auto">
            <a:xfrm>
              <a:off x="5326464" y="1447762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5" name="TextBox 20"/>
            <p:cNvSpPr txBox="1">
              <a:spLocks noChangeArrowheads="1"/>
            </p:cNvSpPr>
            <p:nvPr/>
          </p:nvSpPr>
          <p:spPr bwMode="auto">
            <a:xfrm>
              <a:off x="5326464" y="1981249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6" name="TextBox 21"/>
            <p:cNvSpPr txBox="1">
              <a:spLocks noChangeArrowheads="1"/>
            </p:cNvSpPr>
            <p:nvPr/>
          </p:nvSpPr>
          <p:spPr bwMode="auto">
            <a:xfrm>
              <a:off x="6317064" y="1600187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3997" name="TextBox 22"/>
            <p:cNvSpPr txBox="1">
              <a:spLocks noChangeArrowheads="1"/>
            </p:cNvSpPr>
            <p:nvPr/>
          </p:nvSpPr>
          <p:spPr bwMode="auto">
            <a:xfrm>
              <a:off x="5783664" y="2232750"/>
              <a:ext cx="327979" cy="36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  <p:grpSp>
        <p:nvGrpSpPr>
          <p:cNvPr id="83972" name="Group 26"/>
          <p:cNvGrpSpPr>
            <a:grpSpLocks/>
          </p:cNvGrpSpPr>
          <p:nvPr/>
        </p:nvGrpSpPr>
        <p:grpSpPr bwMode="auto">
          <a:xfrm rot="-2022685">
            <a:off x="7910514" y="2392363"/>
            <a:ext cx="1697037" cy="1282700"/>
            <a:chOff x="5410200" y="2895836"/>
            <a:chExt cx="1697330" cy="1283940"/>
          </a:xfrm>
        </p:grpSpPr>
        <p:sp>
          <p:nvSpPr>
            <p:cNvPr id="83985" name="TextBox 24"/>
            <p:cNvSpPr txBox="1">
              <a:spLocks noChangeArrowheads="1"/>
            </p:cNvSpPr>
            <p:nvPr/>
          </p:nvSpPr>
          <p:spPr bwMode="auto">
            <a:xfrm>
              <a:off x="6781800" y="3200685"/>
              <a:ext cx="32573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3986" name="TextBox 25"/>
            <p:cNvSpPr txBox="1">
              <a:spLocks noChangeArrowheads="1"/>
            </p:cNvSpPr>
            <p:nvPr/>
          </p:nvSpPr>
          <p:spPr bwMode="auto">
            <a:xfrm>
              <a:off x="5410200" y="3429322"/>
              <a:ext cx="32573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3987" name="TextBox 26"/>
            <p:cNvSpPr txBox="1">
              <a:spLocks noChangeArrowheads="1"/>
            </p:cNvSpPr>
            <p:nvPr/>
          </p:nvSpPr>
          <p:spPr bwMode="auto">
            <a:xfrm>
              <a:off x="5562600" y="2895836"/>
              <a:ext cx="32573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3988" name="TextBox 27"/>
            <p:cNvSpPr txBox="1">
              <a:spLocks noChangeArrowheads="1"/>
            </p:cNvSpPr>
            <p:nvPr/>
          </p:nvSpPr>
          <p:spPr bwMode="auto">
            <a:xfrm>
              <a:off x="6172200" y="3810384"/>
              <a:ext cx="32573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3989" name="TextBox 28"/>
            <p:cNvSpPr txBox="1">
              <a:spLocks noChangeArrowheads="1"/>
            </p:cNvSpPr>
            <p:nvPr/>
          </p:nvSpPr>
          <p:spPr bwMode="auto">
            <a:xfrm>
              <a:off x="6248400" y="3124473"/>
              <a:ext cx="32573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5141913" y="2933701"/>
            <a:ext cx="29733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6629400" y="4419600"/>
            <a:ext cx="3429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5" name="TextBox 32"/>
          <p:cNvSpPr txBox="1">
            <a:spLocks noChangeArrowheads="1"/>
          </p:cNvSpPr>
          <p:nvPr/>
        </p:nvSpPr>
        <p:spPr bwMode="auto">
          <a:xfrm>
            <a:off x="6019801" y="39624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x2</a:t>
            </a:r>
          </a:p>
        </p:txBody>
      </p:sp>
      <p:sp>
        <p:nvSpPr>
          <p:cNvPr id="83976" name="TextBox 33"/>
          <p:cNvSpPr txBox="1">
            <a:spLocks noChangeArrowheads="1"/>
          </p:cNvSpPr>
          <p:nvPr/>
        </p:nvSpPr>
        <p:spPr bwMode="auto">
          <a:xfrm>
            <a:off x="6858001" y="44958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858000" y="1981200"/>
            <a:ext cx="3352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8" name="TextBox 23"/>
          <p:cNvSpPr txBox="1">
            <a:spLocks noChangeArrowheads="1"/>
          </p:cNvSpPr>
          <p:nvPr/>
        </p:nvSpPr>
        <p:spPr bwMode="auto">
          <a:xfrm>
            <a:off x="5638800" y="28194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Height</a:t>
            </a:r>
          </a:p>
        </p:txBody>
      </p:sp>
      <p:sp>
        <p:nvSpPr>
          <p:cNvPr id="83979" name="TextBox 24"/>
          <p:cNvSpPr txBox="1">
            <a:spLocks noChangeArrowheads="1"/>
          </p:cNvSpPr>
          <p:nvPr/>
        </p:nvSpPr>
        <p:spPr bwMode="auto">
          <a:xfrm>
            <a:off x="7620000" y="4495800"/>
            <a:ext cx="155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Pitch of voice</a:t>
            </a:r>
          </a:p>
        </p:txBody>
      </p:sp>
      <p:graphicFrame>
        <p:nvGraphicFramePr>
          <p:cNvPr id="83980" name="Object 2"/>
          <p:cNvGraphicFramePr>
            <a:graphicFrameLocks noChangeAspect="1"/>
          </p:cNvGraphicFramePr>
          <p:nvPr/>
        </p:nvGraphicFramePr>
        <p:xfrm>
          <a:off x="2997200" y="48768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876800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Box 35"/>
          <p:cNvSpPr txBox="1">
            <a:spLocks noChangeArrowheads="1"/>
          </p:cNvSpPr>
          <p:nvPr/>
        </p:nvSpPr>
        <p:spPr bwMode="auto">
          <a:xfrm>
            <a:off x="7467601" y="2057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male</a:t>
            </a:r>
          </a:p>
        </p:txBody>
      </p:sp>
      <p:sp>
        <p:nvSpPr>
          <p:cNvPr id="83982" name="TextBox 36"/>
          <p:cNvSpPr txBox="1">
            <a:spLocks noChangeArrowheads="1"/>
          </p:cNvSpPr>
          <p:nvPr/>
        </p:nvSpPr>
        <p:spPr bwMode="auto">
          <a:xfrm>
            <a:off x="8077200" y="30480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female</a:t>
            </a:r>
          </a:p>
        </p:txBody>
      </p:sp>
      <p:graphicFrame>
        <p:nvGraphicFramePr>
          <p:cNvPr id="83983" name="Object 3"/>
          <p:cNvGraphicFramePr>
            <a:graphicFrameLocks noChangeAspect="1"/>
          </p:cNvGraphicFramePr>
          <p:nvPr/>
        </p:nvGraphicFramePr>
        <p:xfrm>
          <a:off x="3209925" y="6183313"/>
          <a:ext cx="401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5" imgW="2197100" imgH="228600" progId="Equation.3">
                  <p:embed/>
                </p:oleObj>
              </mc:Choice>
              <mc:Fallback>
                <p:oleObj name="Equation" r:id="rId5" imgW="219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6183313"/>
                        <a:ext cx="4019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TextBox 43"/>
          <p:cNvSpPr txBox="1">
            <a:spLocks noChangeArrowheads="1"/>
          </p:cNvSpPr>
          <p:nvPr/>
        </p:nvSpPr>
        <p:spPr bwMode="auto">
          <a:xfrm>
            <a:off x="1981200" y="1371600"/>
            <a:ext cx="342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charset="0"/>
              </a:rPr>
              <a:t>Maximize likelihood of label given data, assuming a log-linear model</a:t>
            </a:r>
          </a:p>
        </p:txBody>
      </p:sp>
      <p:sp>
        <p:nvSpPr>
          <p:cNvPr id="30" name="Text Box 60">
            <a:extLst>
              <a:ext uri="{FF2B5EF4-FFF2-40B4-BE49-F238E27FC236}">
                <a16:creationId xmlns:a16="http://schemas.microsoft.com/office/drawing/2014/main" id="{619E3216-73DF-6D47-A1A0-09007CC2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0869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Logistic Regression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Quick, simple classifier (try it first)</a:t>
            </a:r>
          </a:p>
          <a:p>
            <a:endParaRPr lang="en-US" altLang="en-US"/>
          </a:p>
          <a:p>
            <a:r>
              <a:rPr lang="en-US" altLang="en-US"/>
              <a:t>Outputs a probabilistic label confidence</a:t>
            </a:r>
          </a:p>
          <a:p>
            <a:endParaRPr lang="en-US" altLang="en-US"/>
          </a:p>
          <a:p>
            <a:r>
              <a:rPr lang="en-US" altLang="en-US"/>
              <a:t>Use L2 or L1 regularization</a:t>
            </a:r>
          </a:p>
          <a:p>
            <a:pPr lvl="1"/>
            <a:r>
              <a:rPr lang="en-US" altLang="en-US"/>
              <a:t>L1 does feature selection and is robust to irrelevant features but slower to train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105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83" name="Oval 15"/>
          <p:cNvSpPr>
            <a:spLocks noChangeArrowheads="1"/>
          </p:cNvSpPr>
          <p:nvPr/>
        </p:nvSpPr>
        <p:spPr bwMode="auto">
          <a:xfrm>
            <a:off x="1016000" y="787400"/>
            <a:ext cx="3251200" cy="127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Real World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3EA5F-82EB-4D59-AD15-F2FCD38DE2A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E62FB3-5C7D-4B4F-84B8-104D340D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905758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sp>
        <p:nvSpPr>
          <p:cNvPr id="86022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6019800" y="1447800"/>
            <a:ext cx="4038600" cy="3417888"/>
            <a:chOff x="4267200" y="2667000"/>
            <a:chExt cx="4038600" cy="3417332"/>
          </a:xfrm>
        </p:grpSpPr>
        <p:sp>
          <p:nvSpPr>
            <p:cNvPr id="86024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25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26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27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28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29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30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31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6032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6033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6034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6035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6036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9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86040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6248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72200" y="2781300"/>
            <a:ext cx="4267200" cy="723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  <p:sp>
        <p:nvSpPr>
          <p:cNvPr id="25" name="Text Box 60">
            <a:extLst>
              <a:ext uri="{FF2B5EF4-FFF2-40B4-BE49-F238E27FC236}">
                <a16:creationId xmlns:a16="http://schemas.microsoft.com/office/drawing/2014/main" id="{E49A9111-98FD-5644-9304-1C09E52A6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6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7043" name="Group 14"/>
          <p:cNvGrpSpPr>
            <a:grpSpLocks/>
          </p:cNvGrpSpPr>
          <p:nvPr/>
        </p:nvGrpSpPr>
        <p:grpSpPr bwMode="auto">
          <a:xfrm>
            <a:off x="6019800" y="1447800"/>
            <a:ext cx="4038600" cy="3417888"/>
            <a:chOff x="4267200" y="2667000"/>
            <a:chExt cx="4038600" cy="3417332"/>
          </a:xfrm>
        </p:grpSpPr>
        <p:sp>
          <p:nvSpPr>
            <p:cNvPr id="87052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3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4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5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6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7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8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59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7060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7061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7062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7063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7064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67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87068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6248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0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13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521575" y="25495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80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59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  <p:sp>
        <p:nvSpPr>
          <p:cNvPr id="29" name="Text Box 60">
            <a:extLst>
              <a:ext uri="{FF2B5EF4-FFF2-40B4-BE49-F238E27FC236}">
                <a16:creationId xmlns:a16="http://schemas.microsoft.com/office/drawing/2014/main" id="{CA039FC8-9694-AF48-889D-6EA6B0F8A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2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8067" name="Group 14"/>
          <p:cNvGrpSpPr>
            <a:grpSpLocks/>
          </p:cNvGrpSpPr>
          <p:nvPr/>
        </p:nvGrpSpPr>
        <p:grpSpPr bwMode="auto">
          <a:xfrm>
            <a:off x="6019800" y="1447800"/>
            <a:ext cx="4038600" cy="3417888"/>
            <a:chOff x="4267200" y="2667000"/>
            <a:chExt cx="4038600" cy="3417332"/>
          </a:xfrm>
        </p:grpSpPr>
        <p:sp>
          <p:nvSpPr>
            <p:cNvPr id="88077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78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79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0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1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2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3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4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88085" name="TextBox 23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8086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8087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8088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8089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88090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3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88094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48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00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13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521575" y="25336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880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359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8153400" y="1962150"/>
            <a:ext cx="533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 = </a:t>
            </a:r>
            <a:r>
              <a:rPr lang="en-US" altLang="en-US" dirty="0" err="1">
                <a:solidFill>
                  <a:srgbClr val="0000FF"/>
                </a:solidFill>
              </a:rPr>
              <a:t>sgn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w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dirty="0">
                <a:solidFill>
                  <a:srgbClr val="0000FF"/>
                </a:solidFill>
              </a:rPr>
              <a:t>x </a:t>
            </a:r>
            <a:r>
              <a:rPr lang="en-US" altLang="en-US" dirty="0">
                <a:solidFill>
                  <a:srgbClr val="0000FF"/>
                </a:solidFill>
              </a:rPr>
              <a:t>+ b)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6A444A3B-C899-5745-8469-EB3EB54B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1752600" y="1066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Datasets that are linearly separable work out great:</a:t>
            </a:r>
            <a:br>
              <a:rPr lang="en-US" altLang="zh-CN">
                <a:solidFill>
                  <a:srgbClr val="000000"/>
                </a:solidFill>
                <a:ea typeface="宋体" charset="-122"/>
              </a:rPr>
            </a:br>
            <a:endParaRPr lang="en-US" altLang="zh-CN" sz="800">
              <a:solidFill>
                <a:srgbClr val="000000"/>
              </a:solidFill>
              <a:ea typeface="宋体" charset="-122"/>
            </a:endParaRPr>
          </a:p>
          <a:p>
            <a:br>
              <a:rPr lang="en-US" altLang="zh-CN" sz="800">
                <a:solidFill>
                  <a:srgbClr val="000000"/>
                </a:solidFill>
                <a:ea typeface="宋体" charset="-122"/>
              </a:rPr>
            </a:br>
            <a:br>
              <a:rPr lang="en-US" altLang="zh-CN" sz="800">
                <a:solidFill>
                  <a:srgbClr val="000000"/>
                </a:solidFill>
                <a:ea typeface="宋体" charset="-122"/>
              </a:rPr>
            </a:br>
            <a:endParaRPr lang="en-US" altLang="zh-CN" sz="800">
              <a:solidFill>
                <a:srgbClr val="000000"/>
              </a:solidFill>
              <a:ea typeface="宋体" charset="-122"/>
            </a:endParaRPr>
          </a:p>
          <a:p>
            <a:br>
              <a:rPr lang="en-US" altLang="zh-CN" sz="800">
                <a:solidFill>
                  <a:srgbClr val="000000"/>
                </a:solidFill>
                <a:ea typeface="宋体" charset="-122"/>
              </a:rPr>
            </a:br>
            <a:endParaRPr lang="en-US" altLang="zh-CN" sz="800">
              <a:solidFill>
                <a:srgbClr val="000000"/>
              </a:solidFill>
              <a:ea typeface="宋体" charset="-122"/>
            </a:endParaRPr>
          </a:p>
          <a:p>
            <a:endParaRPr lang="en-US" altLang="zh-CN" sz="800">
              <a:solidFill>
                <a:srgbClr val="000000"/>
              </a:solidFill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But what if the dataset is just too hard? </a:t>
            </a:r>
            <a:br>
              <a:rPr lang="en-US" altLang="zh-CN">
                <a:solidFill>
                  <a:srgbClr val="000000"/>
                </a:solidFill>
                <a:ea typeface="宋体" charset="-122"/>
              </a:rPr>
            </a:b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>
              <a:buFontTx/>
              <a:buChar char="•"/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791200" y="6324601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7848600" y="6324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solidFill>
                  <a:srgbClr val="000000"/>
                </a:solidFill>
                <a:latin typeface="Times New Roman" charset="0"/>
                <a:ea typeface="宋体" charset="-122"/>
              </a:rPr>
              <a:t>x</a:t>
            </a:r>
            <a:endParaRPr lang="en-US" altLang="zh-CN" sz="1800" i="1" baseline="3000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19550" y="3462338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3981450" y="1752600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038601" y="4724401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Rectangle 59"/>
          <p:cNvSpPr>
            <a:spLocks noGrp="1" noChangeArrowheads="1"/>
          </p:cNvSpPr>
          <p:nvPr>
            <p:ph type="title"/>
          </p:nvPr>
        </p:nvSpPr>
        <p:spPr>
          <a:xfrm>
            <a:off x="-52386" y="-69850"/>
            <a:ext cx="10515600" cy="1325563"/>
          </a:xfrm>
        </p:spPr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89097" name="Text Box 60"/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4"/>
          <p:cNvSpPr>
            <a:spLocks noChangeShapeType="1"/>
          </p:cNvSpPr>
          <p:nvPr/>
        </p:nvSpPr>
        <p:spPr bwMode="auto">
          <a:xfrm flipV="1">
            <a:off x="3778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5" name="Line 5"/>
          <p:cNvSpPr>
            <a:spLocks noChangeShapeType="1"/>
          </p:cNvSpPr>
          <p:nvPr/>
        </p:nvSpPr>
        <p:spPr bwMode="auto">
          <a:xfrm flipV="1">
            <a:off x="2157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3808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7" name="AutoShape 7"/>
          <p:cNvSpPr>
            <a:spLocks noChangeArrowheads="1"/>
          </p:cNvSpPr>
          <p:nvPr/>
        </p:nvSpPr>
        <p:spPr bwMode="auto">
          <a:xfrm>
            <a:off x="3233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8" name="AutoShape 8"/>
          <p:cNvSpPr>
            <a:spLocks noChangeArrowheads="1"/>
          </p:cNvSpPr>
          <p:nvPr/>
        </p:nvSpPr>
        <p:spPr bwMode="auto">
          <a:xfrm>
            <a:off x="3386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9" name="AutoShape 9"/>
          <p:cNvSpPr>
            <a:spLocks noChangeArrowheads="1"/>
          </p:cNvSpPr>
          <p:nvPr/>
        </p:nvSpPr>
        <p:spPr bwMode="auto">
          <a:xfrm>
            <a:off x="3919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0" name="AutoShape 10"/>
          <p:cNvSpPr>
            <a:spLocks noChangeArrowheads="1"/>
          </p:cNvSpPr>
          <p:nvPr/>
        </p:nvSpPr>
        <p:spPr bwMode="auto">
          <a:xfrm>
            <a:off x="3500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1" name="AutoShape 11"/>
          <p:cNvSpPr>
            <a:spLocks noChangeArrowheads="1"/>
          </p:cNvSpPr>
          <p:nvPr/>
        </p:nvSpPr>
        <p:spPr bwMode="auto">
          <a:xfrm>
            <a:off x="3005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2" name="AutoShape 12"/>
          <p:cNvSpPr>
            <a:spLocks noChangeArrowheads="1"/>
          </p:cNvSpPr>
          <p:nvPr/>
        </p:nvSpPr>
        <p:spPr bwMode="auto">
          <a:xfrm>
            <a:off x="3424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3" name="AutoShape 13"/>
          <p:cNvSpPr>
            <a:spLocks noChangeArrowheads="1"/>
          </p:cNvSpPr>
          <p:nvPr/>
        </p:nvSpPr>
        <p:spPr bwMode="auto">
          <a:xfrm>
            <a:off x="3919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4" name="AutoShape 14"/>
          <p:cNvSpPr>
            <a:spLocks noChangeArrowheads="1"/>
          </p:cNvSpPr>
          <p:nvPr/>
        </p:nvSpPr>
        <p:spPr bwMode="auto">
          <a:xfrm>
            <a:off x="4821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5" name="AutoShape 15"/>
          <p:cNvSpPr>
            <a:spLocks noChangeArrowheads="1"/>
          </p:cNvSpPr>
          <p:nvPr/>
        </p:nvSpPr>
        <p:spPr bwMode="auto">
          <a:xfrm>
            <a:off x="4681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6" name="AutoShape 16"/>
          <p:cNvSpPr>
            <a:spLocks noChangeArrowheads="1"/>
          </p:cNvSpPr>
          <p:nvPr/>
        </p:nvSpPr>
        <p:spPr bwMode="auto">
          <a:xfrm>
            <a:off x="2433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7" name="AutoShape 17"/>
          <p:cNvSpPr>
            <a:spLocks noChangeArrowheads="1"/>
          </p:cNvSpPr>
          <p:nvPr/>
        </p:nvSpPr>
        <p:spPr bwMode="auto">
          <a:xfrm>
            <a:off x="3944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8" name="AutoShape 18"/>
          <p:cNvSpPr>
            <a:spLocks noChangeArrowheads="1"/>
          </p:cNvSpPr>
          <p:nvPr/>
        </p:nvSpPr>
        <p:spPr bwMode="auto">
          <a:xfrm>
            <a:off x="4910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9" name="AutoShape 19"/>
          <p:cNvSpPr>
            <a:spLocks noChangeArrowheads="1"/>
          </p:cNvSpPr>
          <p:nvPr/>
        </p:nvSpPr>
        <p:spPr bwMode="auto">
          <a:xfrm>
            <a:off x="2973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0" name="AutoShape 20"/>
          <p:cNvSpPr>
            <a:spLocks noChangeArrowheads="1"/>
          </p:cNvSpPr>
          <p:nvPr/>
        </p:nvSpPr>
        <p:spPr bwMode="auto">
          <a:xfrm>
            <a:off x="2662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1" name="AutoShape 21"/>
          <p:cNvSpPr>
            <a:spLocks noChangeArrowheads="1"/>
          </p:cNvSpPr>
          <p:nvPr/>
        </p:nvSpPr>
        <p:spPr bwMode="auto">
          <a:xfrm>
            <a:off x="2719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2" name="AutoShape 22"/>
          <p:cNvSpPr>
            <a:spLocks noChangeArrowheads="1"/>
          </p:cNvSpPr>
          <p:nvPr/>
        </p:nvSpPr>
        <p:spPr bwMode="auto">
          <a:xfrm>
            <a:off x="4214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3" name="AutoShape 23"/>
          <p:cNvSpPr>
            <a:spLocks noChangeArrowheads="1"/>
          </p:cNvSpPr>
          <p:nvPr/>
        </p:nvSpPr>
        <p:spPr bwMode="auto">
          <a:xfrm>
            <a:off x="3833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4" name="AutoShape 24"/>
          <p:cNvSpPr>
            <a:spLocks noChangeArrowheads="1"/>
          </p:cNvSpPr>
          <p:nvPr/>
        </p:nvSpPr>
        <p:spPr bwMode="auto">
          <a:xfrm>
            <a:off x="4119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5" name="Oval 25"/>
          <p:cNvSpPr>
            <a:spLocks noChangeArrowheads="1"/>
          </p:cNvSpPr>
          <p:nvPr/>
        </p:nvSpPr>
        <p:spPr bwMode="auto">
          <a:xfrm>
            <a:off x="2824163" y="3794125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6" name="AutoShape 26"/>
          <p:cNvSpPr>
            <a:spLocks noChangeArrowheads="1"/>
          </p:cNvSpPr>
          <p:nvPr/>
        </p:nvSpPr>
        <p:spPr bwMode="auto">
          <a:xfrm>
            <a:off x="2871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7" name="AutoShape 27"/>
          <p:cNvSpPr>
            <a:spLocks noChangeArrowheads="1"/>
          </p:cNvSpPr>
          <p:nvPr/>
        </p:nvSpPr>
        <p:spPr bwMode="auto">
          <a:xfrm>
            <a:off x="4795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8" name="Line 28"/>
          <p:cNvSpPr>
            <a:spLocks noChangeShapeType="1"/>
          </p:cNvSpPr>
          <p:nvPr/>
        </p:nvSpPr>
        <p:spPr bwMode="auto">
          <a:xfrm flipH="1" flipV="1">
            <a:off x="7816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9"/>
          <p:cNvSpPr>
            <a:spLocks noChangeShapeType="1"/>
          </p:cNvSpPr>
          <p:nvPr/>
        </p:nvSpPr>
        <p:spPr bwMode="auto">
          <a:xfrm>
            <a:off x="7786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AutoShape 30"/>
          <p:cNvSpPr>
            <a:spLocks noChangeArrowheads="1"/>
          </p:cNvSpPr>
          <p:nvPr/>
        </p:nvSpPr>
        <p:spPr bwMode="auto">
          <a:xfrm>
            <a:off x="8085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1" name="AutoShape 31"/>
          <p:cNvSpPr>
            <a:spLocks noChangeArrowheads="1"/>
          </p:cNvSpPr>
          <p:nvPr/>
        </p:nvSpPr>
        <p:spPr bwMode="auto">
          <a:xfrm>
            <a:off x="7510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2" name="AutoShape 32"/>
          <p:cNvSpPr>
            <a:spLocks noChangeArrowheads="1"/>
          </p:cNvSpPr>
          <p:nvPr/>
        </p:nvSpPr>
        <p:spPr bwMode="auto">
          <a:xfrm>
            <a:off x="7891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3" name="AutoShape 33"/>
          <p:cNvSpPr>
            <a:spLocks noChangeArrowheads="1"/>
          </p:cNvSpPr>
          <p:nvPr/>
        </p:nvSpPr>
        <p:spPr bwMode="auto">
          <a:xfrm>
            <a:off x="8710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4" name="AutoShape 34"/>
          <p:cNvSpPr>
            <a:spLocks noChangeArrowheads="1"/>
          </p:cNvSpPr>
          <p:nvPr/>
        </p:nvSpPr>
        <p:spPr bwMode="auto">
          <a:xfrm>
            <a:off x="7777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5" name="AutoShape 35"/>
          <p:cNvSpPr>
            <a:spLocks noChangeArrowheads="1"/>
          </p:cNvSpPr>
          <p:nvPr/>
        </p:nvSpPr>
        <p:spPr bwMode="auto">
          <a:xfrm>
            <a:off x="7986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6" name="AutoShape 36"/>
          <p:cNvSpPr>
            <a:spLocks noChangeArrowheads="1"/>
          </p:cNvSpPr>
          <p:nvPr/>
        </p:nvSpPr>
        <p:spPr bwMode="auto">
          <a:xfrm>
            <a:off x="8215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7" name="AutoShape 37"/>
          <p:cNvSpPr>
            <a:spLocks noChangeArrowheads="1"/>
          </p:cNvSpPr>
          <p:nvPr/>
        </p:nvSpPr>
        <p:spPr bwMode="auto">
          <a:xfrm>
            <a:off x="8196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8" name="AutoShape 38"/>
          <p:cNvSpPr>
            <a:spLocks noChangeArrowheads="1"/>
          </p:cNvSpPr>
          <p:nvPr/>
        </p:nvSpPr>
        <p:spPr bwMode="auto">
          <a:xfrm>
            <a:off x="9802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9" name="AutoShape 39"/>
          <p:cNvSpPr>
            <a:spLocks noChangeArrowheads="1"/>
          </p:cNvSpPr>
          <p:nvPr/>
        </p:nvSpPr>
        <p:spPr bwMode="auto">
          <a:xfrm>
            <a:off x="9663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0" name="AutoShape 40"/>
          <p:cNvSpPr>
            <a:spLocks noChangeArrowheads="1"/>
          </p:cNvSpPr>
          <p:nvPr/>
        </p:nvSpPr>
        <p:spPr bwMode="auto">
          <a:xfrm>
            <a:off x="9186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1" name="AutoShape 41"/>
          <p:cNvSpPr>
            <a:spLocks noChangeArrowheads="1"/>
          </p:cNvSpPr>
          <p:nvPr/>
        </p:nvSpPr>
        <p:spPr bwMode="auto">
          <a:xfrm>
            <a:off x="9193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2" name="AutoShape 42"/>
          <p:cNvSpPr>
            <a:spLocks noChangeArrowheads="1"/>
          </p:cNvSpPr>
          <p:nvPr/>
        </p:nvSpPr>
        <p:spPr bwMode="auto">
          <a:xfrm>
            <a:off x="9891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3" name="AutoShape 43"/>
          <p:cNvSpPr>
            <a:spLocks noChangeArrowheads="1"/>
          </p:cNvSpPr>
          <p:nvPr/>
        </p:nvSpPr>
        <p:spPr bwMode="auto">
          <a:xfrm>
            <a:off x="8716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4" name="AutoShape 44"/>
          <p:cNvSpPr>
            <a:spLocks noChangeArrowheads="1"/>
          </p:cNvSpPr>
          <p:nvPr/>
        </p:nvSpPr>
        <p:spPr bwMode="auto">
          <a:xfrm>
            <a:off x="9320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5" name="AutoShape 45"/>
          <p:cNvSpPr>
            <a:spLocks noChangeArrowheads="1"/>
          </p:cNvSpPr>
          <p:nvPr/>
        </p:nvSpPr>
        <p:spPr bwMode="auto">
          <a:xfrm>
            <a:off x="9110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6" name="AutoShape 46"/>
          <p:cNvSpPr>
            <a:spLocks noChangeArrowheads="1"/>
          </p:cNvSpPr>
          <p:nvPr/>
        </p:nvSpPr>
        <p:spPr bwMode="auto">
          <a:xfrm>
            <a:off x="7720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7" name="AutoShape 47"/>
          <p:cNvSpPr>
            <a:spLocks noChangeArrowheads="1"/>
          </p:cNvSpPr>
          <p:nvPr/>
        </p:nvSpPr>
        <p:spPr bwMode="auto">
          <a:xfrm>
            <a:off x="7339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8" name="AutoShape 48"/>
          <p:cNvSpPr>
            <a:spLocks noChangeArrowheads="1"/>
          </p:cNvSpPr>
          <p:nvPr/>
        </p:nvSpPr>
        <p:spPr bwMode="auto">
          <a:xfrm>
            <a:off x="9101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9" name="AutoShape 49"/>
          <p:cNvSpPr>
            <a:spLocks noChangeArrowheads="1"/>
          </p:cNvSpPr>
          <p:nvPr/>
        </p:nvSpPr>
        <p:spPr bwMode="auto">
          <a:xfrm>
            <a:off x="8653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0" name="AutoShape 50"/>
          <p:cNvSpPr>
            <a:spLocks noChangeArrowheads="1"/>
          </p:cNvSpPr>
          <p:nvPr/>
        </p:nvSpPr>
        <p:spPr bwMode="auto">
          <a:xfrm>
            <a:off x="9777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1" name="Line 51"/>
          <p:cNvSpPr>
            <a:spLocks noChangeShapeType="1"/>
          </p:cNvSpPr>
          <p:nvPr/>
        </p:nvSpPr>
        <p:spPr bwMode="auto">
          <a:xfrm flipH="1">
            <a:off x="6569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2" name="Line 52"/>
          <p:cNvSpPr>
            <a:spLocks noChangeShapeType="1"/>
          </p:cNvSpPr>
          <p:nvPr/>
        </p:nvSpPr>
        <p:spPr bwMode="auto">
          <a:xfrm>
            <a:off x="7805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3" name="Line 53"/>
          <p:cNvSpPr>
            <a:spLocks noChangeShapeType="1"/>
          </p:cNvSpPr>
          <p:nvPr/>
        </p:nvSpPr>
        <p:spPr bwMode="auto">
          <a:xfrm flipV="1">
            <a:off x="8034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4" name="Line 54"/>
          <p:cNvSpPr>
            <a:spLocks noChangeShapeType="1"/>
          </p:cNvSpPr>
          <p:nvPr/>
        </p:nvSpPr>
        <p:spPr bwMode="auto">
          <a:xfrm flipV="1">
            <a:off x="6338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5" name="Line 55"/>
          <p:cNvSpPr>
            <a:spLocks noChangeShapeType="1"/>
          </p:cNvSpPr>
          <p:nvPr/>
        </p:nvSpPr>
        <p:spPr bwMode="auto">
          <a:xfrm>
            <a:off x="6319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6" name="AutoShape 56"/>
          <p:cNvSpPr>
            <a:spLocks noChangeArrowheads="1"/>
          </p:cNvSpPr>
          <p:nvPr/>
        </p:nvSpPr>
        <p:spPr bwMode="auto">
          <a:xfrm>
            <a:off x="5291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7" name="Text Box 57"/>
          <p:cNvSpPr txBox="1">
            <a:spLocks noChangeArrowheads="1"/>
          </p:cNvSpPr>
          <p:nvPr/>
        </p:nvSpPr>
        <p:spPr bwMode="auto">
          <a:xfrm>
            <a:off x="5291138" y="36322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l-GR" altLang="en-US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  <a:cs typeface="Times New Roman" charset="0"/>
              </a:rPr>
              <a:t>)</a:t>
            </a:r>
          </a:p>
        </p:txBody>
      </p:sp>
      <p:sp>
        <p:nvSpPr>
          <p:cNvPr id="90168" name="Rectangle 59"/>
          <p:cNvSpPr>
            <a:spLocks noGrp="1" noChangeArrowheads="1"/>
          </p:cNvSpPr>
          <p:nvPr>
            <p:ph type="title"/>
          </p:nvPr>
        </p:nvSpPr>
        <p:spPr>
          <a:xfrm>
            <a:off x="76201" y="-47626"/>
            <a:ext cx="10515600" cy="1325563"/>
          </a:xfrm>
        </p:spPr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90169" name="Rectangle 60"/>
          <p:cNvSpPr>
            <a:spLocks noGrp="1" noChangeArrowheads="1"/>
          </p:cNvSpPr>
          <p:nvPr>
            <p:ph idx="1"/>
          </p:nvPr>
        </p:nvSpPr>
        <p:spPr>
          <a:xfrm>
            <a:off x="1905000" y="9144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>
                <a:ea typeface="宋体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C4A84F40-77DA-DB45-9D39-5A67FFCE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65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Decision Trees</a:t>
            </a:r>
          </a:p>
        </p:txBody>
      </p:sp>
      <p:grpSp>
        <p:nvGrpSpPr>
          <p:cNvPr id="98307" name="Group 28"/>
          <p:cNvGrpSpPr>
            <a:grpSpLocks/>
          </p:cNvGrpSpPr>
          <p:nvPr/>
        </p:nvGrpSpPr>
        <p:grpSpPr bwMode="auto">
          <a:xfrm>
            <a:off x="6019800" y="1447800"/>
            <a:ext cx="4038600" cy="3417888"/>
            <a:chOff x="4267200" y="2667000"/>
            <a:chExt cx="4038600" cy="3417332"/>
          </a:xfrm>
        </p:grpSpPr>
        <p:sp>
          <p:nvSpPr>
            <p:cNvPr id="98312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3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4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5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6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7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8" name="TextBox 10"/>
            <p:cNvSpPr txBox="1">
              <a:spLocks noChangeArrowheads="1"/>
            </p:cNvSpPr>
            <p:nvPr/>
          </p:nvSpPr>
          <p:spPr bwMode="auto">
            <a:xfrm>
              <a:off x="6316494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19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98320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1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2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3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4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5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98326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29" name="TextBox 25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98330" name="TextBox 26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629400" y="2819400"/>
            <a:ext cx="3429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924801" y="3581401"/>
            <a:ext cx="1524000" cy="317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087394" y="2056606"/>
            <a:ext cx="1524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390607" y="2056607"/>
            <a:ext cx="1524000" cy="158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776B24-ADAC-7C47-B0D5-00793B711E25}"/>
              </a:ext>
            </a:extLst>
          </p:cNvPr>
          <p:cNvGrpSpPr/>
          <p:nvPr/>
        </p:nvGrpSpPr>
        <p:grpSpPr>
          <a:xfrm>
            <a:off x="343114" y="2325417"/>
            <a:ext cx="6324172" cy="3644176"/>
            <a:chOff x="840117" y="2377112"/>
            <a:chExt cx="6324172" cy="364417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7D06A5-15F3-ED44-97FB-E66DD01AE61C}"/>
                </a:ext>
              </a:extLst>
            </p:cNvPr>
            <p:cNvSpPr/>
            <p:nvPr/>
          </p:nvSpPr>
          <p:spPr>
            <a:xfrm>
              <a:off x="3059832" y="2377112"/>
              <a:ext cx="1450745" cy="52567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Protocol</a:t>
              </a:r>
              <a:endPara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C3E8FC8-E85D-A548-8B85-DD38AE9B5805}"/>
                </a:ext>
              </a:extLst>
            </p:cNvPr>
            <p:cNvCxnSpPr>
              <a:endCxn id="34" idx="7"/>
            </p:cNvCxnSpPr>
            <p:nvPr/>
          </p:nvCxnSpPr>
          <p:spPr>
            <a:xfrm flipH="1">
              <a:off x="2473231" y="2771096"/>
              <a:ext cx="689052" cy="406199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869EF33-5B8E-3145-BCCD-2B6650057252}"/>
                </a:ext>
              </a:extLst>
            </p:cNvPr>
            <p:cNvCxnSpPr/>
            <p:nvPr/>
          </p:nvCxnSpPr>
          <p:spPr>
            <a:xfrm>
              <a:off x="3785204" y="2902789"/>
              <a:ext cx="0" cy="515689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A1FBF7-C9B8-6444-8D83-4112CE07ACCE}"/>
                </a:ext>
              </a:extLst>
            </p:cNvPr>
            <p:cNvCxnSpPr/>
            <p:nvPr/>
          </p:nvCxnSpPr>
          <p:spPr>
            <a:xfrm>
              <a:off x="4427984" y="2764676"/>
              <a:ext cx="864096" cy="412619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3F1545-FAD4-0B41-B255-641FD996CAED}"/>
                </a:ext>
              </a:extLst>
            </p:cNvPr>
            <p:cNvSpPr/>
            <p:nvPr/>
          </p:nvSpPr>
          <p:spPr>
            <a:xfrm>
              <a:off x="1580067" y="3104368"/>
              <a:ext cx="1046407" cy="497979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09BA91-AD86-3E46-9AF4-4FC43C30646F}"/>
                </a:ext>
              </a:extLst>
            </p:cNvPr>
            <p:cNvSpPr/>
            <p:nvPr/>
          </p:nvSpPr>
          <p:spPr>
            <a:xfrm>
              <a:off x="3107575" y="3416300"/>
              <a:ext cx="1368152" cy="497979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UDP</a:t>
              </a:r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7E8DBA-03B8-7341-B2D9-2985B8A01AEE}"/>
                </a:ext>
              </a:extLst>
            </p:cNvPr>
            <p:cNvSpPr/>
            <p:nvPr/>
          </p:nvSpPr>
          <p:spPr>
            <a:xfrm>
              <a:off x="5148064" y="3104368"/>
              <a:ext cx="1046407" cy="497979"/>
            </a:xfrm>
            <a:prstGeom prst="ellipse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ICMP</a:t>
              </a:r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0D2FC4-29B2-A449-ABD7-5EC90476821A}"/>
                </a:ext>
              </a:extLst>
            </p:cNvPr>
            <p:cNvSpPr txBox="1"/>
            <p:nvPr/>
          </p:nvSpPr>
          <p:spPr>
            <a:xfrm>
              <a:off x="1577522" y="3689321"/>
              <a:ext cx="114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Yes/ 3 No</a:t>
              </a:r>
              <a:endParaRPr lang="en-GB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98C67A-22F6-6B44-966C-A72B9162A6F1}"/>
                </a:ext>
              </a:extLst>
            </p:cNvPr>
            <p:cNvSpPr txBox="1"/>
            <p:nvPr/>
          </p:nvSpPr>
          <p:spPr>
            <a:xfrm>
              <a:off x="3258683" y="3974532"/>
              <a:ext cx="114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 Yes/ 0 No</a:t>
              </a:r>
              <a:endParaRPr lang="en-GB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90DE97-BAAC-3E4D-AD6A-3611AE8FDC77}"/>
                </a:ext>
              </a:extLst>
            </p:cNvPr>
            <p:cNvSpPr txBox="1"/>
            <p:nvPr/>
          </p:nvSpPr>
          <p:spPr>
            <a:xfrm>
              <a:off x="5169746" y="3690508"/>
              <a:ext cx="114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 Yes/ 2 No</a:t>
              </a:r>
              <a:endParaRPr lang="en-GB" sz="12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8DD602-9EEA-B64E-A5D1-93922F0F7C5A}"/>
                </a:ext>
              </a:extLst>
            </p:cNvPr>
            <p:cNvSpPr/>
            <p:nvPr/>
          </p:nvSpPr>
          <p:spPr>
            <a:xfrm>
              <a:off x="5015168" y="4522777"/>
              <a:ext cx="1450745" cy="52567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</a:t>
              </a:r>
              <a:endPara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17D884-D79C-B045-B86C-6E21FB613FBF}"/>
                </a:ext>
              </a:extLst>
            </p:cNvPr>
            <p:cNvSpPr/>
            <p:nvPr/>
          </p:nvSpPr>
          <p:spPr>
            <a:xfrm>
              <a:off x="1348934" y="4488082"/>
              <a:ext cx="1450745" cy="52567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  <a:endPara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E2BA24-7484-AA49-B054-5568A6E4A9D7}"/>
                </a:ext>
              </a:extLst>
            </p:cNvPr>
            <p:cNvSpPr txBox="1"/>
            <p:nvPr/>
          </p:nvSpPr>
          <p:spPr>
            <a:xfrm>
              <a:off x="1087118" y="5487907"/>
              <a:ext cx="892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90963F-C38B-C042-8918-51918389528B}"/>
                </a:ext>
              </a:extLst>
            </p:cNvPr>
            <p:cNvSpPr txBox="1"/>
            <p:nvPr/>
          </p:nvSpPr>
          <p:spPr>
            <a:xfrm>
              <a:off x="840117" y="5466405"/>
              <a:ext cx="1017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ssh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9D65BD-57D6-A14D-98CA-D144BD24E41B}"/>
                </a:ext>
              </a:extLst>
            </p:cNvPr>
            <p:cNvSpPr txBox="1"/>
            <p:nvPr/>
          </p:nvSpPr>
          <p:spPr>
            <a:xfrm>
              <a:off x="4809779" y="5498068"/>
              <a:ext cx="86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SF- 3 Yes</a:t>
              </a:r>
              <a:endParaRPr lang="en-GB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428225-D2ED-3F40-8107-95C537C111FB}"/>
                </a:ext>
              </a:extLst>
            </p:cNvPr>
            <p:cNvSpPr txBox="1"/>
            <p:nvPr/>
          </p:nvSpPr>
          <p:spPr>
            <a:xfrm>
              <a:off x="6012161" y="5466405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SF- 0 </a:t>
              </a:r>
            </a:p>
            <a:p>
              <a:pPr algn="ctr"/>
              <a:r>
                <a:rPr lang="en-US" sz="1400" dirty="0"/>
                <a:t>No</a:t>
              </a:r>
              <a:endParaRPr lang="en-GB" sz="14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EC9F1A5-6AE8-314C-B839-C9B777989159}"/>
                </a:ext>
              </a:extLst>
            </p:cNvPr>
            <p:cNvCxnSpPr/>
            <p:nvPr/>
          </p:nvCxnSpPr>
          <p:spPr>
            <a:xfrm flipH="1">
              <a:off x="1348934" y="4972494"/>
              <a:ext cx="398571" cy="515413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431047-1352-E941-A84E-0D8D9C7C68F9}"/>
                </a:ext>
              </a:extLst>
            </p:cNvPr>
            <p:cNvCxnSpPr/>
            <p:nvPr/>
          </p:nvCxnSpPr>
          <p:spPr>
            <a:xfrm>
              <a:off x="2462966" y="4988099"/>
              <a:ext cx="300281" cy="515413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E10D67-033F-5C4C-9BD9-61E517F29B5A}"/>
                </a:ext>
              </a:extLst>
            </p:cNvPr>
            <p:cNvCxnSpPr/>
            <p:nvPr/>
          </p:nvCxnSpPr>
          <p:spPr>
            <a:xfrm flipH="1">
              <a:off x="5148064" y="5003550"/>
              <a:ext cx="225485" cy="441674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FDBA82C-8A80-AC48-94C2-C1C5A6B1FC96}"/>
                </a:ext>
              </a:extLst>
            </p:cNvPr>
            <p:cNvCxnSpPr/>
            <p:nvPr/>
          </p:nvCxnSpPr>
          <p:spPr>
            <a:xfrm>
              <a:off x="6146656" y="4980977"/>
              <a:ext cx="319257" cy="464247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733EAD-27BE-4E4B-AB20-8A1EBDD85A2E}"/>
                </a:ext>
              </a:extLst>
            </p:cNvPr>
            <p:cNvCxnSpPr/>
            <p:nvPr/>
          </p:nvCxnSpPr>
          <p:spPr>
            <a:xfrm>
              <a:off x="2063543" y="3967507"/>
              <a:ext cx="0" cy="515689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8576838-2D0A-0A43-9DF4-4DFD336FBF86}"/>
                </a:ext>
              </a:extLst>
            </p:cNvPr>
            <p:cNvCxnSpPr/>
            <p:nvPr/>
          </p:nvCxnSpPr>
          <p:spPr>
            <a:xfrm>
              <a:off x="5729776" y="3994944"/>
              <a:ext cx="0" cy="515689"/>
            </a:xfrm>
            <a:prstGeom prst="straightConnector1">
              <a:avLst/>
            </a:prstGeom>
            <a:ln w="34036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1D059-C8D8-564C-9DB5-32A7FFA0DE5D}"/>
                </a:ext>
              </a:extLst>
            </p:cNvPr>
            <p:cNvSpPr txBox="1"/>
            <p:nvPr/>
          </p:nvSpPr>
          <p:spPr>
            <a:xfrm>
              <a:off x="2308940" y="5512572"/>
              <a:ext cx="1017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Methods: Boosting</a:t>
            </a:r>
          </a:p>
        </p:txBody>
      </p:sp>
      <p:pic>
        <p:nvPicPr>
          <p:cNvPr id="993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1"/>
            <a:ext cx="79248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0">
            <a:extLst>
              <a:ext uri="{FF2B5EF4-FFF2-40B4-BE49-F238E27FC236}">
                <a16:creationId xmlns:a16="http://schemas.microsoft.com/office/drawing/2014/main" id="{1DBAC04E-667C-B147-AAA0-F84D63BA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1495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Boosted Decision Trees </a:t>
            </a:r>
          </a:p>
        </p:txBody>
      </p:sp>
      <p:sp>
        <p:nvSpPr>
          <p:cNvPr id="222" name="Text Box 2"/>
          <p:cNvSpPr txBox="1">
            <a:spLocks noChangeArrowheads="1"/>
          </p:cNvSpPr>
          <p:nvPr/>
        </p:nvSpPr>
        <p:spPr bwMode="auto">
          <a:xfrm>
            <a:off x="5867400" y="30480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ker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23" name="AutoShape 3"/>
          <p:cNvSpPr>
            <a:spLocks noChangeArrowheads="1"/>
          </p:cNvSpPr>
          <p:nvPr/>
        </p:nvSpPr>
        <p:spPr bwMode="auto">
          <a:xfrm>
            <a:off x="8153400" y="1676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Gray?</a:t>
            </a:r>
          </a:p>
        </p:txBody>
      </p:sp>
      <p:sp>
        <p:nvSpPr>
          <p:cNvPr id="224" name="AutoShape 4"/>
          <p:cNvSpPr>
            <a:spLocks noChangeArrowheads="1"/>
          </p:cNvSpPr>
          <p:nvPr/>
        </p:nvSpPr>
        <p:spPr bwMode="auto">
          <a:xfrm>
            <a:off x="73152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High in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Image?</a:t>
            </a:r>
          </a:p>
        </p:txBody>
      </p:sp>
      <p:sp>
        <p:nvSpPr>
          <p:cNvPr id="225" name="AutoShape 5"/>
          <p:cNvSpPr>
            <a:spLocks noChangeArrowheads="1"/>
          </p:cNvSpPr>
          <p:nvPr/>
        </p:nvSpPr>
        <p:spPr bwMode="auto">
          <a:xfrm>
            <a:off x="89154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Many Long</a:t>
            </a:r>
          </a:p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Lines?</a:t>
            </a:r>
          </a:p>
        </p:txBody>
      </p:sp>
      <p:cxnSp>
        <p:nvCxnSpPr>
          <p:cNvPr id="100359" name="AutoShape 6"/>
          <p:cNvCxnSpPr>
            <a:cxnSpLocks noChangeShapeType="1"/>
            <a:stCxn id="223" idx="2"/>
            <a:endCxn id="224" idx="0"/>
          </p:cNvCxnSpPr>
          <p:nvPr/>
        </p:nvCxnSpPr>
        <p:spPr bwMode="auto">
          <a:xfrm flipH="1">
            <a:off x="7924800" y="2457450"/>
            <a:ext cx="8382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0" name="AutoShape 7"/>
          <p:cNvCxnSpPr>
            <a:cxnSpLocks noChangeShapeType="1"/>
            <a:stCxn id="223" idx="2"/>
            <a:endCxn id="225" idx="0"/>
          </p:cNvCxnSpPr>
          <p:nvPr/>
        </p:nvCxnSpPr>
        <p:spPr bwMode="auto">
          <a:xfrm>
            <a:off x="8763000" y="2457450"/>
            <a:ext cx="762000" cy="342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1" name="AutoShape 8"/>
          <p:cNvCxnSpPr>
            <a:cxnSpLocks noChangeShapeType="1"/>
            <a:stCxn id="224" idx="2"/>
          </p:cNvCxnSpPr>
          <p:nvPr/>
        </p:nvCxnSpPr>
        <p:spPr bwMode="auto">
          <a:xfrm flipH="1">
            <a:off x="7642226" y="3600451"/>
            <a:ext cx="282575" cy="3730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Text Box 9"/>
          <p:cNvSpPr txBox="1">
            <a:spLocks noChangeArrowheads="1"/>
          </p:cNvSpPr>
          <p:nvPr/>
        </p:nvSpPr>
        <p:spPr bwMode="auto">
          <a:xfrm>
            <a:off x="8480425" y="47894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0" name="Text Box 10"/>
          <p:cNvSpPr txBox="1">
            <a:spLocks noChangeArrowheads="1"/>
          </p:cNvSpPr>
          <p:nvPr/>
        </p:nvSpPr>
        <p:spPr bwMode="auto">
          <a:xfrm>
            <a:off x="92202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1" name="Text Box 11"/>
          <p:cNvSpPr txBox="1">
            <a:spLocks noChangeArrowheads="1"/>
          </p:cNvSpPr>
          <p:nvPr/>
        </p:nvSpPr>
        <p:spPr bwMode="auto">
          <a:xfrm>
            <a:off x="9753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32" name="Text Box 12"/>
          <p:cNvSpPr txBox="1">
            <a:spLocks noChangeArrowheads="1"/>
          </p:cNvSpPr>
          <p:nvPr/>
        </p:nvSpPr>
        <p:spPr bwMode="auto">
          <a:xfrm>
            <a:off x="8229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33" name="Text Box 13"/>
          <p:cNvSpPr txBox="1">
            <a:spLocks noChangeArrowheads="1"/>
          </p:cNvSpPr>
          <p:nvPr/>
        </p:nvSpPr>
        <p:spPr bwMode="auto">
          <a:xfrm>
            <a:off x="9372600" y="4800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34" name="Text Box 14"/>
          <p:cNvSpPr txBox="1">
            <a:spLocks noChangeArrowheads="1"/>
          </p:cNvSpPr>
          <p:nvPr/>
        </p:nvSpPr>
        <p:spPr bwMode="auto">
          <a:xfrm>
            <a:off x="70866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35" name="Text Box 15"/>
          <p:cNvSpPr txBox="1">
            <a:spLocks noChangeArrowheads="1"/>
          </p:cNvSpPr>
          <p:nvPr/>
        </p:nvSpPr>
        <p:spPr bwMode="auto">
          <a:xfrm>
            <a:off x="88392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6" name="Text Box 16"/>
          <p:cNvSpPr txBox="1">
            <a:spLocks noChangeArrowheads="1"/>
          </p:cNvSpPr>
          <p:nvPr/>
        </p:nvSpPr>
        <p:spPr bwMode="auto">
          <a:xfrm>
            <a:off x="77724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Yes</a:t>
            </a:r>
          </a:p>
        </p:txBody>
      </p:sp>
      <p:cxnSp>
        <p:nvCxnSpPr>
          <p:cNvPr id="100370" name="AutoShape 17"/>
          <p:cNvCxnSpPr>
            <a:cxnSpLocks noChangeShapeType="1"/>
            <a:stCxn id="224" idx="2"/>
          </p:cNvCxnSpPr>
          <p:nvPr/>
        </p:nvCxnSpPr>
        <p:spPr bwMode="auto">
          <a:xfrm>
            <a:off x="7924800" y="3600451"/>
            <a:ext cx="228600" cy="3730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1" name="AutoShape 18"/>
          <p:cNvCxnSpPr>
            <a:cxnSpLocks noChangeShapeType="1"/>
            <a:stCxn id="225" idx="2"/>
            <a:endCxn id="242" idx="0"/>
          </p:cNvCxnSpPr>
          <p:nvPr/>
        </p:nvCxnSpPr>
        <p:spPr bwMode="auto">
          <a:xfrm flipH="1">
            <a:off x="9220200" y="3600450"/>
            <a:ext cx="304800" cy="4191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2" name="AutoShape 19"/>
          <p:cNvCxnSpPr>
            <a:cxnSpLocks noChangeShapeType="1"/>
            <a:stCxn id="225" idx="2"/>
          </p:cNvCxnSpPr>
          <p:nvPr/>
        </p:nvCxnSpPr>
        <p:spPr bwMode="auto">
          <a:xfrm>
            <a:off x="9525000" y="3600450"/>
            <a:ext cx="685800" cy="514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3" name="AutoShape 20"/>
          <p:cNvCxnSpPr>
            <a:cxnSpLocks noChangeShapeType="1"/>
            <a:stCxn id="242" idx="2"/>
          </p:cNvCxnSpPr>
          <p:nvPr/>
        </p:nvCxnSpPr>
        <p:spPr bwMode="auto">
          <a:xfrm flipH="1">
            <a:off x="8891588" y="4819650"/>
            <a:ext cx="328612" cy="2746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4" name="AutoShape 21"/>
          <p:cNvCxnSpPr>
            <a:cxnSpLocks noChangeShapeType="1"/>
            <a:stCxn id="242" idx="2"/>
          </p:cNvCxnSpPr>
          <p:nvPr/>
        </p:nvCxnSpPr>
        <p:spPr bwMode="auto">
          <a:xfrm>
            <a:off x="9220201" y="4819650"/>
            <a:ext cx="315913" cy="2857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" name="AutoShape 22"/>
          <p:cNvSpPr>
            <a:spLocks noChangeArrowheads="1"/>
          </p:cNvSpPr>
          <p:nvPr/>
        </p:nvSpPr>
        <p:spPr bwMode="auto">
          <a:xfrm>
            <a:off x="8610600" y="40386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kern="0">
                <a:solidFill>
                  <a:srgbClr val="FF0000"/>
                </a:solidFill>
              </a:rPr>
              <a:t>Very High </a:t>
            </a:r>
          </a:p>
          <a:p>
            <a:pPr algn="ctr">
              <a:defRPr/>
            </a:pPr>
            <a:r>
              <a:rPr lang="en-US" sz="1600" kern="0">
                <a:solidFill>
                  <a:srgbClr val="FF0000"/>
                </a:solidFill>
              </a:rPr>
              <a:t>Vanishing </a:t>
            </a:r>
          </a:p>
          <a:p>
            <a:pPr algn="ctr">
              <a:defRPr/>
            </a:pPr>
            <a:r>
              <a:rPr lang="en-US" sz="1600" kern="0">
                <a:solidFill>
                  <a:srgbClr val="FF0000"/>
                </a:solidFill>
              </a:rPr>
              <a:t>Point?</a:t>
            </a:r>
          </a:p>
        </p:txBody>
      </p:sp>
      <p:sp>
        <p:nvSpPr>
          <p:cNvPr id="243" name="AutoShape 23"/>
          <p:cNvSpPr>
            <a:spLocks noChangeArrowheads="1"/>
          </p:cNvSpPr>
          <p:nvPr/>
        </p:nvSpPr>
        <p:spPr bwMode="auto">
          <a:xfrm>
            <a:off x="3276600" y="1676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High in </a:t>
            </a:r>
          </a:p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Image?</a:t>
            </a:r>
          </a:p>
        </p:txBody>
      </p:sp>
      <p:sp>
        <p:nvSpPr>
          <p:cNvPr id="244" name="AutoShape 24"/>
          <p:cNvSpPr>
            <a:spLocks noChangeArrowheads="1"/>
          </p:cNvSpPr>
          <p:nvPr/>
        </p:nvSpPr>
        <p:spPr bwMode="auto">
          <a:xfrm>
            <a:off x="24384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rgbClr val="FF0000"/>
                </a:solidFill>
              </a:rPr>
              <a:t>Smooth?</a:t>
            </a:r>
          </a:p>
        </p:txBody>
      </p:sp>
      <p:sp>
        <p:nvSpPr>
          <p:cNvPr id="245" name="AutoShape 25"/>
          <p:cNvSpPr>
            <a:spLocks noChangeArrowheads="1"/>
          </p:cNvSpPr>
          <p:nvPr/>
        </p:nvSpPr>
        <p:spPr bwMode="auto">
          <a:xfrm>
            <a:off x="4038600" y="2819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Green?</a:t>
            </a:r>
          </a:p>
        </p:txBody>
      </p:sp>
      <p:sp>
        <p:nvSpPr>
          <p:cNvPr id="246" name="AutoShape 26"/>
          <p:cNvSpPr>
            <a:spLocks noChangeArrowheads="1"/>
          </p:cNvSpPr>
          <p:nvPr/>
        </p:nvSpPr>
        <p:spPr bwMode="auto">
          <a:xfrm>
            <a:off x="1905000" y="3962400"/>
            <a:ext cx="1219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</a:rPr>
              <a:t>Blue?</a:t>
            </a:r>
          </a:p>
        </p:txBody>
      </p:sp>
      <p:cxnSp>
        <p:nvCxnSpPr>
          <p:cNvPr id="100380" name="AutoShape 27"/>
          <p:cNvCxnSpPr>
            <a:cxnSpLocks noChangeShapeType="1"/>
            <a:stCxn id="243" idx="2"/>
            <a:endCxn id="244" idx="0"/>
          </p:cNvCxnSpPr>
          <p:nvPr/>
        </p:nvCxnSpPr>
        <p:spPr bwMode="auto">
          <a:xfrm flipH="1">
            <a:off x="3048000" y="2457450"/>
            <a:ext cx="838200" cy="342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81" name="AutoShape 28"/>
          <p:cNvCxnSpPr>
            <a:cxnSpLocks noChangeShapeType="1"/>
            <a:stCxn id="243" idx="2"/>
            <a:endCxn id="245" idx="0"/>
          </p:cNvCxnSpPr>
          <p:nvPr/>
        </p:nvCxnSpPr>
        <p:spPr bwMode="auto">
          <a:xfrm>
            <a:off x="3886200" y="2457450"/>
            <a:ext cx="7620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82" name="AutoShape 29"/>
          <p:cNvCxnSpPr>
            <a:cxnSpLocks noChangeShapeType="1"/>
            <a:stCxn id="244" idx="2"/>
            <a:endCxn id="246" idx="0"/>
          </p:cNvCxnSpPr>
          <p:nvPr/>
        </p:nvCxnSpPr>
        <p:spPr bwMode="auto">
          <a:xfrm flipH="1">
            <a:off x="2514600" y="3600450"/>
            <a:ext cx="533400" cy="3429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0" name="Text Box 30"/>
          <p:cNvSpPr txBox="1">
            <a:spLocks noChangeArrowheads="1"/>
          </p:cNvSpPr>
          <p:nvPr/>
        </p:nvSpPr>
        <p:spPr bwMode="auto">
          <a:xfrm>
            <a:off x="16002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51" name="Text Box 31"/>
          <p:cNvSpPr txBox="1">
            <a:spLocks noChangeArrowheads="1"/>
          </p:cNvSpPr>
          <p:nvPr/>
        </p:nvSpPr>
        <p:spPr bwMode="auto">
          <a:xfrm>
            <a:off x="43434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52" name="Text Box 32"/>
          <p:cNvSpPr txBox="1">
            <a:spLocks noChangeArrowheads="1"/>
          </p:cNvSpPr>
          <p:nvPr/>
        </p:nvSpPr>
        <p:spPr bwMode="auto">
          <a:xfrm>
            <a:off x="47244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53" name="Text Box 33"/>
          <p:cNvSpPr txBox="1">
            <a:spLocks noChangeArrowheads="1"/>
          </p:cNvSpPr>
          <p:nvPr/>
        </p:nvSpPr>
        <p:spPr bwMode="auto">
          <a:xfrm>
            <a:off x="3352800" y="3657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4" name="Text Box 34"/>
          <p:cNvSpPr txBox="1">
            <a:spLocks noChangeArrowheads="1"/>
          </p:cNvSpPr>
          <p:nvPr/>
        </p:nvSpPr>
        <p:spPr bwMode="auto">
          <a:xfrm>
            <a:off x="27432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255" name="Text Box 35"/>
          <p:cNvSpPr txBox="1">
            <a:spLocks noChangeArrowheads="1"/>
          </p:cNvSpPr>
          <p:nvPr/>
        </p:nvSpPr>
        <p:spPr bwMode="auto">
          <a:xfrm>
            <a:off x="22098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56" name="Text Box 36"/>
          <p:cNvSpPr txBox="1">
            <a:spLocks noChangeArrowheads="1"/>
          </p:cNvSpPr>
          <p:nvPr/>
        </p:nvSpPr>
        <p:spPr bwMode="auto">
          <a:xfrm>
            <a:off x="3962400" y="358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57" name="Text Box 37"/>
          <p:cNvSpPr txBox="1">
            <a:spLocks noChangeArrowheads="1"/>
          </p:cNvSpPr>
          <p:nvPr/>
        </p:nvSpPr>
        <p:spPr bwMode="auto">
          <a:xfrm>
            <a:off x="2895600" y="2406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kern="0">
                <a:solidFill>
                  <a:srgbClr val="FF0000"/>
                </a:solidFill>
              </a:rPr>
              <a:t>Yes</a:t>
            </a:r>
          </a:p>
        </p:txBody>
      </p:sp>
      <p:grpSp>
        <p:nvGrpSpPr>
          <p:cNvPr id="100391" name="Group 38"/>
          <p:cNvGrpSpPr>
            <a:grpSpLocks/>
          </p:cNvGrpSpPr>
          <p:nvPr/>
        </p:nvGrpSpPr>
        <p:grpSpPr bwMode="auto">
          <a:xfrm>
            <a:off x="4178301" y="3970338"/>
            <a:ext cx="328613" cy="762000"/>
            <a:chOff x="1672" y="2933"/>
            <a:chExt cx="207" cy="480"/>
          </a:xfrm>
        </p:grpSpPr>
        <p:grpSp>
          <p:nvGrpSpPr>
            <p:cNvPr id="100459" name="Group 39"/>
            <p:cNvGrpSpPr>
              <a:grpSpLocks/>
            </p:cNvGrpSpPr>
            <p:nvPr/>
          </p:nvGrpSpPr>
          <p:grpSpPr bwMode="auto">
            <a:xfrm>
              <a:off x="1703" y="3018"/>
              <a:ext cx="191" cy="336"/>
              <a:chOff x="2017" y="2928"/>
              <a:chExt cx="143" cy="336"/>
            </a:xfrm>
          </p:grpSpPr>
          <p:sp>
            <p:nvSpPr>
              <p:cNvPr id="261" name="Rectangle 40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48" cy="4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Rectangle 41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48" cy="9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Rectangle 42"/>
              <p:cNvSpPr>
                <a:spLocks noChangeArrowheads="1"/>
              </p:cNvSpPr>
              <p:nvPr/>
            </p:nvSpPr>
            <p:spPr bwMode="auto">
              <a:xfrm>
                <a:off x="2017" y="2928"/>
                <a:ext cx="48" cy="336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0" name="AutoShape 43"/>
            <p:cNvSpPr>
              <a:spLocks noChangeArrowheads="1"/>
            </p:cNvSpPr>
            <p:nvPr/>
          </p:nvSpPr>
          <p:spPr bwMode="auto">
            <a:xfrm>
              <a:off x="1672" y="293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392" name="Group 44"/>
          <p:cNvGrpSpPr>
            <a:grpSpLocks/>
          </p:cNvGrpSpPr>
          <p:nvPr/>
        </p:nvGrpSpPr>
        <p:grpSpPr bwMode="auto">
          <a:xfrm>
            <a:off x="4724400" y="3984625"/>
            <a:ext cx="304800" cy="762000"/>
            <a:chOff x="2016" y="2942"/>
            <a:chExt cx="192" cy="480"/>
          </a:xfrm>
        </p:grpSpPr>
        <p:grpSp>
          <p:nvGrpSpPr>
            <p:cNvPr id="100454" name="Group 45"/>
            <p:cNvGrpSpPr>
              <a:grpSpLocks/>
            </p:cNvGrpSpPr>
            <p:nvPr/>
          </p:nvGrpSpPr>
          <p:grpSpPr bwMode="auto">
            <a:xfrm>
              <a:off x="2032" y="3114"/>
              <a:ext cx="191" cy="240"/>
              <a:chOff x="2305" y="3024"/>
              <a:chExt cx="143" cy="240"/>
            </a:xfrm>
          </p:grpSpPr>
          <p:sp>
            <p:nvSpPr>
              <p:cNvPr id="267" name="Rectangle 46"/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8" cy="4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Rectangle 47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48" cy="24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Rectangle 48"/>
              <p:cNvSpPr>
                <a:spLocks noChangeArrowheads="1"/>
              </p:cNvSpPr>
              <p:nvPr/>
            </p:nvSpPr>
            <p:spPr bwMode="auto">
              <a:xfrm>
                <a:off x="2305" y="3024"/>
                <a:ext cx="47" cy="240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6" name="AutoShape 49"/>
            <p:cNvSpPr>
              <a:spLocks noChangeArrowheads="1"/>
            </p:cNvSpPr>
            <p:nvPr/>
          </p:nvSpPr>
          <p:spPr bwMode="auto">
            <a:xfrm>
              <a:off x="2016" y="294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393" name="Group 50"/>
          <p:cNvGrpSpPr>
            <a:grpSpLocks/>
          </p:cNvGrpSpPr>
          <p:nvPr/>
        </p:nvGrpSpPr>
        <p:grpSpPr bwMode="auto">
          <a:xfrm>
            <a:off x="3429000" y="3973513"/>
            <a:ext cx="304800" cy="762000"/>
            <a:chOff x="1200" y="2935"/>
            <a:chExt cx="192" cy="480"/>
          </a:xfrm>
        </p:grpSpPr>
        <p:grpSp>
          <p:nvGrpSpPr>
            <p:cNvPr id="100449" name="Group 51"/>
            <p:cNvGrpSpPr>
              <a:grpSpLocks/>
            </p:cNvGrpSpPr>
            <p:nvPr/>
          </p:nvGrpSpPr>
          <p:grpSpPr bwMode="auto">
            <a:xfrm>
              <a:off x="1208" y="3072"/>
              <a:ext cx="191" cy="288"/>
              <a:chOff x="1249" y="3024"/>
              <a:chExt cx="143" cy="288"/>
            </a:xfrm>
          </p:grpSpPr>
          <p:sp>
            <p:nvSpPr>
              <p:cNvPr id="273" name="Rectangle 52"/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48" cy="192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Rectangle 5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48" cy="28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Rectangle 54"/>
              <p:cNvSpPr>
                <a:spLocks noChangeArrowheads="1"/>
              </p:cNvSpPr>
              <p:nvPr/>
            </p:nvSpPr>
            <p:spPr bwMode="auto">
              <a:xfrm>
                <a:off x="1249" y="3264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2" name="AutoShape 55"/>
            <p:cNvSpPr>
              <a:spLocks noChangeArrowheads="1"/>
            </p:cNvSpPr>
            <p:nvPr/>
          </p:nvSpPr>
          <p:spPr bwMode="auto">
            <a:xfrm>
              <a:off x="1200" y="2935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394" name="Group 56"/>
          <p:cNvGrpSpPr>
            <a:grpSpLocks/>
          </p:cNvGrpSpPr>
          <p:nvPr/>
        </p:nvGrpSpPr>
        <p:grpSpPr bwMode="auto">
          <a:xfrm>
            <a:off x="2743200" y="5038725"/>
            <a:ext cx="304800" cy="762000"/>
            <a:chOff x="768" y="3606"/>
            <a:chExt cx="192" cy="480"/>
          </a:xfrm>
        </p:grpSpPr>
        <p:grpSp>
          <p:nvGrpSpPr>
            <p:cNvPr id="100444" name="Group 57"/>
            <p:cNvGrpSpPr>
              <a:grpSpLocks/>
            </p:cNvGrpSpPr>
            <p:nvPr/>
          </p:nvGrpSpPr>
          <p:grpSpPr bwMode="auto">
            <a:xfrm>
              <a:off x="773" y="3792"/>
              <a:ext cx="191" cy="240"/>
              <a:chOff x="721" y="3744"/>
              <a:chExt cx="143" cy="240"/>
            </a:xfrm>
          </p:grpSpPr>
          <p:sp>
            <p:nvSpPr>
              <p:cNvPr id="279" name="Rectangle 58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48" cy="240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Rectangle 59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" cy="19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Rectangle 60"/>
              <p:cNvSpPr>
                <a:spLocks noChangeArrowheads="1"/>
              </p:cNvSpPr>
              <p:nvPr/>
            </p:nvSpPr>
            <p:spPr bwMode="auto">
              <a:xfrm>
                <a:off x="721" y="3936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8" name="AutoShape 61"/>
            <p:cNvSpPr>
              <a:spLocks noChangeArrowheads="1"/>
            </p:cNvSpPr>
            <p:nvPr/>
          </p:nvSpPr>
          <p:spPr bwMode="auto">
            <a:xfrm>
              <a:off x="768" y="3606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395" name="Group 62"/>
          <p:cNvGrpSpPr>
            <a:grpSpLocks/>
          </p:cNvGrpSpPr>
          <p:nvPr/>
        </p:nvGrpSpPr>
        <p:grpSpPr bwMode="auto">
          <a:xfrm>
            <a:off x="1905000" y="5029200"/>
            <a:ext cx="325438" cy="762000"/>
            <a:chOff x="240" y="3600"/>
            <a:chExt cx="205" cy="480"/>
          </a:xfrm>
        </p:grpSpPr>
        <p:grpSp>
          <p:nvGrpSpPr>
            <p:cNvPr id="100439" name="Group 63"/>
            <p:cNvGrpSpPr>
              <a:grpSpLocks/>
            </p:cNvGrpSpPr>
            <p:nvPr/>
          </p:nvGrpSpPr>
          <p:grpSpPr bwMode="auto">
            <a:xfrm>
              <a:off x="242" y="3744"/>
              <a:ext cx="191" cy="288"/>
              <a:chOff x="289" y="3696"/>
              <a:chExt cx="143" cy="288"/>
            </a:xfrm>
          </p:grpSpPr>
          <p:sp>
            <p:nvSpPr>
              <p:cNvPr id="285" name="Rectangle 64"/>
              <p:cNvSpPr>
                <a:spLocks noChangeArrowheads="1"/>
              </p:cNvSpPr>
              <p:nvPr/>
            </p:nvSpPr>
            <p:spPr bwMode="auto">
              <a:xfrm>
                <a:off x="384" y="3696"/>
                <a:ext cx="48" cy="288"/>
              </a:xfrm>
              <a:prstGeom prst="rect">
                <a:avLst/>
              </a:prstGeom>
              <a:solidFill>
                <a:srgbClr val="5D7C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Rectangle 65"/>
              <p:cNvSpPr>
                <a:spLocks noChangeArrowheads="1"/>
              </p:cNvSpPr>
              <p:nvPr/>
            </p:nvSpPr>
            <p:spPr bwMode="auto">
              <a:xfrm>
                <a:off x="336" y="3888"/>
                <a:ext cx="48" cy="9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Rectangle 66"/>
              <p:cNvSpPr>
                <a:spLocks noChangeArrowheads="1"/>
              </p:cNvSpPr>
              <p:nvPr/>
            </p:nvSpPr>
            <p:spPr bwMode="auto">
              <a:xfrm>
                <a:off x="289" y="3936"/>
                <a:ext cx="47" cy="48"/>
              </a:xfrm>
              <a:prstGeom prst="rect">
                <a:avLst/>
              </a:prstGeom>
              <a:solidFill>
                <a:srgbClr val="20B43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4" name="AutoShape 67"/>
            <p:cNvSpPr>
              <a:spLocks noChangeArrowheads="1"/>
            </p:cNvSpPr>
            <p:nvPr/>
          </p:nvSpPr>
          <p:spPr bwMode="auto">
            <a:xfrm>
              <a:off x="253" y="360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0396" name="AutoShape 68"/>
          <p:cNvCxnSpPr>
            <a:cxnSpLocks noChangeShapeType="1"/>
            <a:stCxn id="244" idx="2"/>
            <a:endCxn id="272" idx="0"/>
          </p:cNvCxnSpPr>
          <p:nvPr/>
        </p:nvCxnSpPr>
        <p:spPr bwMode="auto">
          <a:xfrm>
            <a:off x="3048000" y="3600451"/>
            <a:ext cx="533400" cy="3730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97" name="AutoShape 69"/>
          <p:cNvCxnSpPr>
            <a:cxnSpLocks noChangeShapeType="1"/>
            <a:stCxn id="245" idx="2"/>
            <a:endCxn id="260" idx="0"/>
          </p:cNvCxnSpPr>
          <p:nvPr/>
        </p:nvCxnSpPr>
        <p:spPr bwMode="auto">
          <a:xfrm flipH="1">
            <a:off x="4330700" y="3600450"/>
            <a:ext cx="317500" cy="3698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98" name="AutoShape 70"/>
          <p:cNvCxnSpPr>
            <a:cxnSpLocks noChangeShapeType="1"/>
            <a:stCxn id="245" idx="2"/>
            <a:endCxn id="266" idx="0"/>
          </p:cNvCxnSpPr>
          <p:nvPr/>
        </p:nvCxnSpPr>
        <p:spPr bwMode="auto">
          <a:xfrm>
            <a:off x="4648200" y="3600451"/>
            <a:ext cx="228600" cy="3841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99" name="AutoShape 71"/>
          <p:cNvCxnSpPr>
            <a:cxnSpLocks noChangeShapeType="1"/>
            <a:stCxn id="246" idx="2"/>
            <a:endCxn id="284" idx="0"/>
          </p:cNvCxnSpPr>
          <p:nvPr/>
        </p:nvCxnSpPr>
        <p:spPr bwMode="auto">
          <a:xfrm flipH="1">
            <a:off x="2078038" y="4743450"/>
            <a:ext cx="436562" cy="2857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400" name="AutoShape 72"/>
          <p:cNvCxnSpPr>
            <a:cxnSpLocks noChangeShapeType="1"/>
            <a:stCxn id="246" idx="2"/>
            <a:endCxn id="278" idx="0"/>
          </p:cNvCxnSpPr>
          <p:nvPr/>
        </p:nvCxnSpPr>
        <p:spPr bwMode="auto">
          <a:xfrm>
            <a:off x="2514600" y="4743451"/>
            <a:ext cx="381000" cy="295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3" name="Oval 73"/>
          <p:cNvSpPr>
            <a:spLocks noChangeArrowheads="1"/>
          </p:cNvSpPr>
          <p:nvPr/>
        </p:nvSpPr>
        <p:spPr bwMode="auto">
          <a:xfrm>
            <a:off x="3352800" y="4038600"/>
            <a:ext cx="457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00402" name="Group 74"/>
          <p:cNvGrpSpPr>
            <a:grpSpLocks/>
          </p:cNvGrpSpPr>
          <p:nvPr/>
        </p:nvGrpSpPr>
        <p:grpSpPr bwMode="auto">
          <a:xfrm>
            <a:off x="9383713" y="5105400"/>
            <a:ext cx="317500" cy="762000"/>
            <a:chOff x="4951" y="3216"/>
            <a:chExt cx="200" cy="480"/>
          </a:xfrm>
        </p:grpSpPr>
        <p:sp>
          <p:nvSpPr>
            <p:cNvPr id="295" name="Rectangle 75"/>
            <p:cNvSpPr>
              <a:spLocks noChangeArrowheads="1"/>
            </p:cNvSpPr>
            <p:nvPr/>
          </p:nvSpPr>
          <p:spPr bwMode="auto">
            <a:xfrm>
              <a:off x="5087" y="3589"/>
              <a:ext cx="64" cy="48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76"/>
            <p:cNvSpPr>
              <a:spLocks noChangeArrowheads="1"/>
            </p:cNvSpPr>
            <p:nvPr/>
          </p:nvSpPr>
          <p:spPr bwMode="auto">
            <a:xfrm>
              <a:off x="5030" y="3456"/>
              <a:ext cx="58" cy="18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4961" y="3360"/>
              <a:ext cx="63" cy="282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AutoShape 78"/>
            <p:cNvSpPr>
              <a:spLocks noChangeArrowheads="1"/>
            </p:cNvSpPr>
            <p:nvPr/>
          </p:nvSpPr>
          <p:spPr bwMode="auto">
            <a:xfrm>
              <a:off x="4951" y="3216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403" name="Group 79"/>
          <p:cNvGrpSpPr>
            <a:grpSpLocks/>
          </p:cNvGrpSpPr>
          <p:nvPr/>
        </p:nvGrpSpPr>
        <p:grpSpPr bwMode="auto">
          <a:xfrm>
            <a:off x="10058400" y="4114800"/>
            <a:ext cx="304800" cy="762000"/>
            <a:chOff x="5376" y="2592"/>
            <a:chExt cx="192" cy="480"/>
          </a:xfrm>
        </p:grpSpPr>
        <p:sp>
          <p:nvSpPr>
            <p:cNvPr id="300" name="Rectangle 80"/>
            <p:cNvSpPr>
              <a:spLocks noChangeArrowheads="1"/>
            </p:cNvSpPr>
            <p:nvPr/>
          </p:nvSpPr>
          <p:spPr bwMode="auto">
            <a:xfrm>
              <a:off x="5495" y="2784"/>
              <a:ext cx="63" cy="220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81"/>
            <p:cNvSpPr>
              <a:spLocks noChangeArrowheads="1"/>
            </p:cNvSpPr>
            <p:nvPr/>
          </p:nvSpPr>
          <p:spPr bwMode="auto">
            <a:xfrm>
              <a:off x="5438" y="2832"/>
              <a:ext cx="63" cy="17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82"/>
            <p:cNvSpPr>
              <a:spLocks noChangeArrowheads="1"/>
            </p:cNvSpPr>
            <p:nvPr/>
          </p:nvSpPr>
          <p:spPr bwMode="auto">
            <a:xfrm>
              <a:off x="5376" y="2784"/>
              <a:ext cx="63" cy="220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AutoShape 83"/>
            <p:cNvSpPr>
              <a:spLocks noChangeArrowheads="1"/>
            </p:cNvSpPr>
            <p:nvPr/>
          </p:nvSpPr>
          <p:spPr bwMode="auto">
            <a:xfrm>
              <a:off x="5376" y="259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404" name="Group 84"/>
          <p:cNvGrpSpPr>
            <a:grpSpLocks/>
          </p:cNvGrpSpPr>
          <p:nvPr/>
        </p:nvGrpSpPr>
        <p:grpSpPr bwMode="auto">
          <a:xfrm>
            <a:off x="8001000" y="3973513"/>
            <a:ext cx="304800" cy="762000"/>
            <a:chOff x="4080" y="2503"/>
            <a:chExt cx="192" cy="480"/>
          </a:xfrm>
        </p:grpSpPr>
        <p:sp>
          <p:nvSpPr>
            <p:cNvPr id="305" name="Rectangle 85"/>
            <p:cNvSpPr>
              <a:spLocks noChangeArrowheads="1"/>
            </p:cNvSpPr>
            <p:nvPr/>
          </p:nvSpPr>
          <p:spPr bwMode="auto">
            <a:xfrm>
              <a:off x="4087" y="2688"/>
              <a:ext cx="58" cy="240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86"/>
            <p:cNvSpPr>
              <a:spLocks noChangeArrowheads="1"/>
            </p:cNvSpPr>
            <p:nvPr/>
          </p:nvSpPr>
          <p:spPr bwMode="auto">
            <a:xfrm>
              <a:off x="4198" y="2784"/>
              <a:ext cx="53" cy="144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87"/>
            <p:cNvSpPr>
              <a:spLocks noChangeArrowheads="1"/>
            </p:cNvSpPr>
            <p:nvPr/>
          </p:nvSpPr>
          <p:spPr bwMode="auto">
            <a:xfrm>
              <a:off x="4142" y="2736"/>
              <a:ext cx="55" cy="19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AutoShape 88"/>
            <p:cNvSpPr>
              <a:spLocks noChangeArrowheads="1"/>
            </p:cNvSpPr>
            <p:nvPr/>
          </p:nvSpPr>
          <p:spPr bwMode="auto">
            <a:xfrm>
              <a:off x="4080" y="25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405" name="Group 89"/>
          <p:cNvGrpSpPr>
            <a:grpSpLocks/>
          </p:cNvGrpSpPr>
          <p:nvPr/>
        </p:nvGrpSpPr>
        <p:grpSpPr bwMode="auto">
          <a:xfrm>
            <a:off x="7489825" y="3973513"/>
            <a:ext cx="304800" cy="762000"/>
            <a:chOff x="3758" y="2503"/>
            <a:chExt cx="192" cy="480"/>
          </a:xfrm>
        </p:grpSpPr>
        <p:sp>
          <p:nvSpPr>
            <p:cNvPr id="310" name="Rectangle 90"/>
            <p:cNvSpPr>
              <a:spLocks noChangeArrowheads="1"/>
            </p:cNvSpPr>
            <p:nvPr/>
          </p:nvSpPr>
          <p:spPr bwMode="auto">
            <a:xfrm>
              <a:off x="3824" y="2736"/>
              <a:ext cx="64" cy="19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91"/>
            <p:cNvSpPr>
              <a:spLocks noChangeArrowheads="1"/>
            </p:cNvSpPr>
            <p:nvPr/>
          </p:nvSpPr>
          <p:spPr bwMode="auto">
            <a:xfrm>
              <a:off x="3884" y="2640"/>
              <a:ext cx="52" cy="289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92"/>
            <p:cNvSpPr>
              <a:spLocks noChangeArrowheads="1"/>
            </p:cNvSpPr>
            <p:nvPr/>
          </p:nvSpPr>
          <p:spPr bwMode="auto">
            <a:xfrm>
              <a:off x="3758" y="2881"/>
              <a:ext cx="62" cy="48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AutoShape 93"/>
            <p:cNvSpPr>
              <a:spLocks noChangeArrowheads="1"/>
            </p:cNvSpPr>
            <p:nvPr/>
          </p:nvSpPr>
          <p:spPr bwMode="auto">
            <a:xfrm>
              <a:off x="3758" y="2503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406" name="Group 94"/>
          <p:cNvGrpSpPr>
            <a:grpSpLocks/>
          </p:cNvGrpSpPr>
          <p:nvPr/>
        </p:nvGrpSpPr>
        <p:grpSpPr bwMode="auto">
          <a:xfrm>
            <a:off x="8718550" y="5094288"/>
            <a:ext cx="325438" cy="762000"/>
            <a:chOff x="4532" y="3209"/>
            <a:chExt cx="205" cy="480"/>
          </a:xfrm>
        </p:grpSpPr>
        <p:sp>
          <p:nvSpPr>
            <p:cNvPr id="315" name="Rectangle 95"/>
            <p:cNvSpPr>
              <a:spLocks noChangeArrowheads="1"/>
            </p:cNvSpPr>
            <p:nvPr/>
          </p:nvSpPr>
          <p:spPr bwMode="auto">
            <a:xfrm>
              <a:off x="4651" y="3552"/>
              <a:ext cx="56" cy="89"/>
            </a:xfrm>
            <a:prstGeom prst="rect">
              <a:avLst/>
            </a:prstGeom>
            <a:solidFill>
              <a:srgbClr val="5D7C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96"/>
            <p:cNvSpPr>
              <a:spLocks noChangeArrowheads="1"/>
            </p:cNvSpPr>
            <p:nvPr/>
          </p:nvSpPr>
          <p:spPr bwMode="auto">
            <a:xfrm>
              <a:off x="4594" y="3312"/>
              <a:ext cx="62" cy="32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97"/>
            <p:cNvSpPr>
              <a:spLocks noChangeArrowheads="1"/>
            </p:cNvSpPr>
            <p:nvPr/>
          </p:nvSpPr>
          <p:spPr bwMode="auto">
            <a:xfrm>
              <a:off x="4532" y="3593"/>
              <a:ext cx="62" cy="48"/>
            </a:xfrm>
            <a:prstGeom prst="rect">
              <a:avLst/>
            </a:prstGeom>
            <a:solidFill>
              <a:srgbClr val="20B43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AutoShape 98"/>
            <p:cNvSpPr>
              <a:spLocks noChangeArrowheads="1"/>
            </p:cNvSpPr>
            <p:nvPr/>
          </p:nvSpPr>
          <p:spPr bwMode="auto">
            <a:xfrm>
              <a:off x="4545" y="3209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9" name="Oval 99"/>
          <p:cNvSpPr>
            <a:spLocks noChangeArrowheads="1"/>
          </p:cNvSpPr>
          <p:nvPr/>
        </p:nvSpPr>
        <p:spPr bwMode="auto">
          <a:xfrm>
            <a:off x="8621713" y="5181600"/>
            <a:ext cx="457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6219826" y="5486401"/>
            <a:ext cx="180975" cy="219075"/>
          </a:xfrm>
          <a:prstGeom prst="rect">
            <a:avLst/>
          </a:prstGeom>
          <a:solidFill>
            <a:srgbClr val="5D7C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6045200" y="4724401"/>
            <a:ext cx="173038" cy="9810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876925" y="5576889"/>
            <a:ext cx="173038" cy="128587"/>
          </a:xfrm>
          <a:prstGeom prst="rect">
            <a:avLst/>
          </a:prstGeom>
          <a:solidFill>
            <a:srgbClr val="20B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23" name="AutoShape 104"/>
          <p:cNvSpPr>
            <a:spLocks noChangeArrowheads="1"/>
          </p:cNvSpPr>
          <p:nvPr/>
        </p:nvSpPr>
        <p:spPr bwMode="auto">
          <a:xfrm>
            <a:off x="5875338" y="4724400"/>
            <a:ext cx="525462" cy="114300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100412" name="AutoShape 105"/>
          <p:cNvCxnSpPr>
            <a:cxnSpLocks noChangeShapeType="1"/>
            <a:stCxn id="293" idx="4"/>
            <a:endCxn id="323" idx="1"/>
          </p:cNvCxnSpPr>
          <p:nvPr/>
        </p:nvCxnSpPr>
        <p:spPr bwMode="auto">
          <a:xfrm>
            <a:off x="3581400" y="4819650"/>
            <a:ext cx="2293938" cy="4762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413" name="AutoShape 106"/>
          <p:cNvCxnSpPr>
            <a:cxnSpLocks noChangeShapeType="1"/>
            <a:stCxn id="319" idx="2"/>
            <a:endCxn id="323" idx="3"/>
          </p:cNvCxnSpPr>
          <p:nvPr/>
        </p:nvCxnSpPr>
        <p:spPr bwMode="auto">
          <a:xfrm flipH="1" flipV="1">
            <a:off x="6400801" y="5295900"/>
            <a:ext cx="2201863" cy="266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414" name="AutoShape 107"/>
          <p:cNvCxnSpPr>
            <a:cxnSpLocks noChangeShapeType="1"/>
            <a:stCxn id="222" idx="2"/>
            <a:endCxn id="323" idx="0"/>
          </p:cNvCxnSpPr>
          <p:nvPr/>
        </p:nvCxnSpPr>
        <p:spPr bwMode="auto">
          <a:xfrm flipH="1">
            <a:off x="6138864" y="3627438"/>
            <a:ext cx="71437" cy="10969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" name="Text Box 108"/>
          <p:cNvSpPr txBox="1">
            <a:spLocks noChangeArrowheads="1"/>
          </p:cNvSpPr>
          <p:nvPr/>
        </p:nvSpPr>
        <p:spPr bwMode="auto">
          <a:xfrm>
            <a:off x="1676400" y="5826126"/>
            <a:ext cx="2362200" cy="346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kern="0">
                <a:solidFill>
                  <a:srgbClr val="20B43C"/>
                </a:solidFill>
              </a:rPr>
              <a:t>Ground  </a:t>
            </a:r>
            <a:r>
              <a:rPr lang="en-US" sz="1600" kern="0">
                <a:solidFill>
                  <a:srgbClr val="FF0000"/>
                </a:solidFill>
              </a:rPr>
              <a:t>Vertical  </a:t>
            </a:r>
            <a:r>
              <a:rPr lang="en-US" sz="1600" kern="0">
                <a:solidFill>
                  <a:srgbClr val="5D7CD5"/>
                </a:solidFill>
              </a:rPr>
              <a:t>Sky</a:t>
            </a:r>
          </a:p>
        </p:txBody>
      </p:sp>
      <p:pic>
        <p:nvPicPr>
          <p:cNvPr id="100416" name="Picture 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10302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 Box 111"/>
          <p:cNvSpPr txBox="1">
            <a:spLocks noChangeArrowheads="1"/>
          </p:cNvSpPr>
          <p:nvPr/>
        </p:nvSpPr>
        <p:spPr bwMode="auto">
          <a:xfrm>
            <a:off x="4648200" y="5715001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kern="0">
                <a:solidFill>
                  <a:sysClr val="windowText" lastClr="000000"/>
                </a:solidFill>
              </a:rPr>
              <a:t>P(</a:t>
            </a:r>
            <a:r>
              <a:rPr lang="en-US" i="1" kern="0">
                <a:solidFill>
                  <a:sysClr val="windowText" lastClr="000000"/>
                </a:solidFill>
              </a:rPr>
              <a:t>label </a:t>
            </a:r>
            <a:r>
              <a:rPr lang="en-US" kern="0">
                <a:solidFill>
                  <a:sysClr val="windowText" lastClr="000000"/>
                </a:solidFill>
              </a:rPr>
              <a:t>| </a:t>
            </a:r>
            <a:r>
              <a:rPr lang="en-US" i="1" kern="0">
                <a:solidFill>
                  <a:sysClr val="windowText" lastClr="000000"/>
                </a:solidFill>
              </a:rPr>
              <a:t>good segment</a:t>
            </a:r>
            <a:r>
              <a:rPr lang="en-US" kern="0">
                <a:solidFill>
                  <a:sysClr val="windowText" lastClr="000000"/>
                </a:solidFill>
              </a:rPr>
              <a:t>, </a:t>
            </a:r>
            <a:r>
              <a:rPr lang="en-US" i="1" kern="0">
                <a:solidFill>
                  <a:sysClr val="windowText" lastClr="000000"/>
                </a:solidFill>
              </a:rPr>
              <a:t>data</a:t>
            </a:r>
            <a:r>
              <a:rPr lang="en-US" ker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12" name="Text Box 60">
            <a:extLst>
              <a:ext uri="{FF2B5EF4-FFF2-40B4-BE49-F238E27FC236}">
                <a16:creationId xmlns:a16="http://schemas.microsoft.com/office/drawing/2014/main" id="{6D0AE267-4DAF-0146-BED0-1A1230928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14" y="6477000"/>
            <a:ext cx="3129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dirty="0"/>
              <a:t>Ref: James Hays, “Machine Learning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9795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081E-5AED-5742-82CB-FF0C5745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386F7-C09A-DF4B-B970-0D43AC64C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C616-B444-9340-A304-6A607E12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4813"/>
            <a:ext cx="10178322" cy="5594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Practice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Will I buy your new insurance package?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47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3606800" y="1930902"/>
            <a:ext cx="990600" cy="8812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980335"/>
            <a:ext cx="6095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Represent the problem using our own concepts</a:t>
            </a:r>
          </a:p>
        </p:txBody>
      </p:sp>
      <p:sp>
        <p:nvSpPr>
          <p:cNvPr id="1440783" name="Oval 15"/>
          <p:cNvSpPr>
            <a:spLocks noChangeArrowheads="1"/>
          </p:cNvSpPr>
          <p:nvPr/>
        </p:nvSpPr>
        <p:spPr bwMode="auto">
          <a:xfrm>
            <a:off x="1016000" y="787400"/>
            <a:ext cx="3251200" cy="127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Real World</a:t>
            </a:r>
          </a:p>
        </p:txBody>
      </p:sp>
      <p:sp>
        <p:nvSpPr>
          <p:cNvPr id="1440785" name="Oval 17"/>
          <p:cNvSpPr>
            <a:spLocks noChangeArrowheads="1"/>
          </p:cNvSpPr>
          <p:nvPr/>
        </p:nvSpPr>
        <p:spPr bwMode="auto">
          <a:xfrm>
            <a:off x="4267200" y="2628048"/>
            <a:ext cx="3124200" cy="132765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Feature Space</a:t>
            </a:r>
          </a:p>
        </p:txBody>
      </p:sp>
      <p:sp>
        <p:nvSpPr>
          <p:cNvPr id="11275" name="Line 18"/>
          <p:cNvSpPr>
            <a:spLocks noChangeShapeType="1"/>
          </p:cNvSpPr>
          <p:nvPr/>
        </p:nvSpPr>
        <p:spPr bwMode="auto">
          <a:xfrm>
            <a:off x="4876800" y="19812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3EA5F-82EB-4D59-AD15-F2FCD38DE2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E62FB3-5C7D-4B4F-84B8-104D340D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96530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C616-B444-9340-A304-6A607E12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4813"/>
            <a:ext cx="10178322" cy="5594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Practice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What are the features?</a:t>
            </a:r>
          </a:p>
          <a:p>
            <a:pPr marL="0" indent="0" algn="ctr">
              <a:buNone/>
            </a:pPr>
            <a:r>
              <a:rPr lang="en-US" sz="4000" dirty="0"/>
              <a:t>How many dimensions?</a:t>
            </a:r>
          </a:p>
          <a:p>
            <a:pPr marL="0" indent="0" algn="ctr">
              <a:buNone/>
            </a:pPr>
            <a:r>
              <a:rPr lang="en-US" sz="4000" dirty="0"/>
              <a:t>What are the values?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5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3606800" y="1930902"/>
            <a:ext cx="990600" cy="8812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777" name="Oval 9"/>
          <p:cNvSpPr>
            <a:spLocks noChangeArrowheads="1"/>
          </p:cNvSpPr>
          <p:nvPr/>
        </p:nvSpPr>
        <p:spPr bwMode="auto">
          <a:xfrm>
            <a:off x="7620000" y="4575184"/>
            <a:ext cx="3479800" cy="1781166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Concepts/</a:t>
            </a:r>
          </a:p>
          <a:p>
            <a:pPr algn="ctr">
              <a:defRPr/>
            </a:pPr>
            <a:r>
              <a:rPr lang="en-US" sz="2000" dirty="0"/>
              <a:t>Classes/</a:t>
            </a:r>
          </a:p>
          <a:p>
            <a:pPr algn="ctr">
              <a:defRPr/>
            </a:pPr>
            <a:r>
              <a:rPr lang="en-US" sz="2000" dirty="0"/>
              <a:t>Decisions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980335"/>
            <a:ext cx="6095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Represent the problem using our own concepts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7086101" y="3761501"/>
            <a:ext cx="4815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Create a model to represent our data</a:t>
            </a:r>
          </a:p>
        </p:txBody>
      </p:sp>
      <p:sp>
        <p:nvSpPr>
          <p:cNvPr id="11272" name="Line 14"/>
          <p:cNvSpPr>
            <a:spLocks noChangeShapeType="1"/>
          </p:cNvSpPr>
          <p:nvPr/>
        </p:nvSpPr>
        <p:spPr bwMode="auto">
          <a:xfrm>
            <a:off x="6248400" y="3880265"/>
            <a:ext cx="1803400" cy="962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0783" name="Oval 15"/>
          <p:cNvSpPr>
            <a:spLocks noChangeArrowheads="1"/>
          </p:cNvSpPr>
          <p:nvPr/>
        </p:nvSpPr>
        <p:spPr bwMode="auto">
          <a:xfrm>
            <a:off x="1016000" y="787400"/>
            <a:ext cx="3251200" cy="12700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Real World</a:t>
            </a:r>
          </a:p>
        </p:txBody>
      </p:sp>
      <p:sp>
        <p:nvSpPr>
          <p:cNvPr id="1440785" name="Oval 17"/>
          <p:cNvSpPr>
            <a:spLocks noChangeArrowheads="1"/>
          </p:cNvSpPr>
          <p:nvPr/>
        </p:nvSpPr>
        <p:spPr bwMode="auto">
          <a:xfrm>
            <a:off x="4267200" y="2628048"/>
            <a:ext cx="3124200" cy="132765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Feature Space</a:t>
            </a:r>
          </a:p>
        </p:txBody>
      </p:sp>
      <p:sp>
        <p:nvSpPr>
          <p:cNvPr id="11275" name="Line 18"/>
          <p:cNvSpPr>
            <a:spLocks noChangeShapeType="1"/>
          </p:cNvSpPr>
          <p:nvPr/>
        </p:nvSpPr>
        <p:spPr bwMode="auto">
          <a:xfrm>
            <a:off x="4876800" y="19812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3EA5F-82EB-4D59-AD15-F2FCD38DE2A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E62FB3-5C7D-4B4F-84B8-104D340D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Jude Shavlik,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78817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2606</Words>
  <Application>Microsoft Macintosh PowerPoint</Application>
  <PresentationFormat>Widescreen</PresentationFormat>
  <Paragraphs>714</Paragraphs>
  <Slides>58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ＭＳ Ｐゴシック</vt:lpstr>
      <vt:lpstr>新細明體</vt:lpstr>
      <vt:lpstr>宋体</vt:lpstr>
      <vt:lpstr>Arial</vt:lpstr>
      <vt:lpstr>Calibri</vt:lpstr>
      <vt:lpstr>Calibri Light</vt:lpstr>
      <vt:lpstr>Palatino Linotype</vt:lpstr>
      <vt:lpstr>Symbol</vt:lpstr>
      <vt:lpstr>Tahoma</vt:lpstr>
      <vt:lpstr>TH SarabunPSK</vt:lpstr>
      <vt:lpstr>Times New Roman</vt:lpstr>
      <vt:lpstr>Wingdings</vt:lpstr>
      <vt:lpstr>Office Theme</vt:lpstr>
      <vt:lpstr>Equation</vt:lpstr>
      <vt:lpstr>Machine Learning for Data Science</vt:lpstr>
      <vt:lpstr>Overview</vt:lpstr>
      <vt:lpstr>What is Machine Learning?</vt:lpstr>
      <vt:lpstr>What type of questions can ML answer?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Machine learning structure</vt:lpstr>
      <vt:lpstr>Learning with Data in Multiple Tables (Relational ML) – not covered in cs540</vt:lpstr>
      <vt:lpstr>Where is the data? Where is the sample?</vt:lpstr>
      <vt:lpstr>If it is Free, You are the Product</vt:lpstr>
      <vt:lpstr>IID and  Other Assumptions</vt:lpstr>
      <vt:lpstr>Reminder: Concept Learning</vt:lpstr>
      <vt:lpstr>Supervised Learning and Venn Diagrams</vt:lpstr>
      <vt:lpstr>Generalization</vt:lpstr>
      <vt:lpstr>Bias-variance tradeoff</vt:lpstr>
      <vt:lpstr>Bias-variance tradeoff</vt:lpstr>
      <vt:lpstr>Effect of Training Size</vt:lpstr>
      <vt:lpstr>The perfect classification algorithm</vt:lpstr>
      <vt:lpstr>Two ways to think about classifiers</vt:lpstr>
      <vt:lpstr>Comparison</vt:lpstr>
      <vt:lpstr>What to remember about classifiers</vt:lpstr>
      <vt:lpstr>Remember…</vt:lpstr>
      <vt:lpstr>Evaluation Methodologies</vt:lpstr>
      <vt:lpstr>Learning from Examples: Standard Methodology for Evaluation</vt:lpstr>
      <vt:lpstr>Using Tuning Sets</vt:lpstr>
      <vt:lpstr>Experimental Methodology: A Pictorial Overview</vt:lpstr>
      <vt:lpstr>Parameter Setting</vt:lpstr>
      <vt:lpstr>Using Multiple Tuning Sets</vt:lpstr>
      <vt:lpstr>Choosing a Good N  for CV (from Weiss &amp; Kulikowski Textbook)</vt:lpstr>
      <vt:lpstr>What to Do for the FIELDED System?</vt:lpstr>
      <vt:lpstr>Doing Well by doing Poorly</vt:lpstr>
      <vt:lpstr>Doing Poorly by Doing Well</vt:lpstr>
      <vt:lpstr>Parameter Tuning (First Visit)</vt:lpstr>
      <vt:lpstr>Noise: Major Issue in ML</vt:lpstr>
      <vt:lpstr>Noise - Major Issue in ML (cont.)</vt:lpstr>
      <vt:lpstr>How to reduce variance?</vt:lpstr>
      <vt:lpstr>Appendix: Various Classifiers</vt:lpstr>
      <vt:lpstr>Nearest Neighbor Classifier</vt:lpstr>
      <vt:lpstr>Example </vt:lpstr>
      <vt:lpstr>Naïve Bayes (Probability Basics)</vt:lpstr>
      <vt:lpstr>Naïve Bayes </vt:lpstr>
      <vt:lpstr>Example </vt:lpstr>
      <vt:lpstr>Example </vt:lpstr>
      <vt:lpstr>Classifiers: Logistic Regression</vt:lpstr>
      <vt:lpstr>Using Logistic Regression</vt:lpstr>
      <vt:lpstr>Classifiers: Linear SVM</vt:lpstr>
      <vt:lpstr>Classifiers: Linear SVM</vt:lpstr>
      <vt:lpstr>Classifiers: Linear SVM</vt:lpstr>
      <vt:lpstr>Nonlinear SVMs</vt:lpstr>
      <vt:lpstr>Nonlinear SVMs</vt:lpstr>
      <vt:lpstr>Classifiers: Decision Trees</vt:lpstr>
      <vt:lpstr>Ensemble Methods: Boosting</vt:lpstr>
      <vt:lpstr>Boosted Decision Trees </vt:lpstr>
      <vt:lpstr>Case Study on Jupyter Notebook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Machine Learning for Data Science</dc:title>
  <dc:creator>Microsoft Office User</dc:creator>
  <cp:lastModifiedBy>Microsoft Office User</cp:lastModifiedBy>
  <cp:revision>70</cp:revision>
  <dcterms:created xsi:type="dcterms:W3CDTF">2018-02-22T02:46:35Z</dcterms:created>
  <dcterms:modified xsi:type="dcterms:W3CDTF">2018-11-15T14:25:13Z</dcterms:modified>
</cp:coreProperties>
</file>