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71" r:id="rId11"/>
    <p:sldId id="272" r:id="rId12"/>
    <p:sldId id="273" r:id="rId13"/>
    <p:sldId id="265" r:id="rId14"/>
  </p:sldIdLst>
  <p:sldSz cx="9144000" cy="5143500" type="screen16x9"/>
  <p:notesSz cx="6858000" cy="9144000"/>
  <p:embeddedFontLst>
    <p:embeddedFont>
      <p:font typeface="Average" panose="020B0604020202020204" charset="0"/>
      <p:regular r:id="rId16"/>
    </p:embeddedFont>
    <p:embeddedFont>
      <p:font typeface="Lato" panose="020B0604020202020204" charset="0"/>
      <p:regular r:id="rId17"/>
      <p:bold r:id="rId18"/>
      <p:italic r:id="rId19"/>
      <p:boldItalic r:id="rId20"/>
    </p:embeddedFont>
    <p:embeddedFont>
      <p:font typeface="Playfair Display" panose="020B0604020202020204" charset="0"/>
      <p:regular r:id="rId21"/>
      <p:bold r:id="rId22"/>
      <p:italic r:id="rId23"/>
      <p:boldItalic r:id="rId24"/>
    </p:embeddedFont>
    <p:embeddedFont>
      <p:font typeface="Varela Round" panose="020B0604020202020204" charset="-79"/>
      <p:regular r:id="rId25"/>
    </p:embeddedFont>
    <p:embeddedFont>
      <p:font typeface="Roboto" panose="020B060402020202020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7E67D5-F0CA-4AC2-A82E-BAD737913774}">
  <a:tblStyle styleId="{C07E67D5-F0CA-4AC2-A82E-BAD7379137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74DC2B9-5BDD-4407-91D2-44B915FAABC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Actual sales -&gt; price optimisation -&gt; price, sales -&gt; gross profit for 6 weeks , tsc gross profit for 6 weeks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f2e96395c7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f2e96395c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301c4a18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f301c4a18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2e96395c7_0_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2e96395c7_0_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Price 196 198 &gt;=  190 - 195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Tell them a schedule -&gt;  5$ </a:t>
            </a:r>
            <a:endParaRPr/>
          </a:p>
          <a:p>
            <a:pPr marL="0" lvl="0" indent="0" algn="l" rtl="0">
              <a:spcBef>
                <a:spcPts val="0"/>
              </a:spcBef>
              <a:spcAft>
                <a:spcPts val="0"/>
              </a:spcAft>
              <a:buNone/>
            </a:pPr>
            <a:r>
              <a:rPr lang="en"/>
              <a:t>Price start date   price end date  price </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6f980f9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6f980f9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301c4a188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f301c4a18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2d58cbaa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2d58cbaa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
              <a:t>Overview -&gt; model use kiya and how to do results look</a:t>
            </a:r>
            <a:endParaRPr/>
          </a:p>
          <a:p>
            <a:pPr marL="457200" lvl="0" indent="-317500" algn="l" rtl="0">
              <a:spcBef>
                <a:spcPts val="0"/>
              </a:spcBef>
              <a:spcAft>
                <a:spcPts val="0"/>
              </a:spcAft>
              <a:buSzPts val="1400"/>
              <a:buAutoNum type="arabicPeriod"/>
            </a:pPr>
            <a:r>
              <a:rPr lang="en"/>
              <a:t>Sales = trend + seasonality</a:t>
            </a:r>
            <a:endParaRPr/>
          </a:p>
          <a:p>
            <a:pPr marL="457200" lvl="0" indent="-317500" algn="l" rtl="0">
              <a:spcBef>
                <a:spcPts val="0"/>
              </a:spcBef>
              <a:spcAft>
                <a:spcPts val="0"/>
              </a:spcAft>
              <a:buSzPts val="1400"/>
              <a:buAutoNum type="arabicPeriod"/>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f2e96395c7_0_1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f2e96395c7_0_1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c6f980f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sz="4300" b="1">
              <a:solidFill>
                <a:schemeClr val="dk1"/>
              </a:solidFill>
              <a:highlight>
                <a:srgbClr val="FFFF00"/>
              </a:highlight>
            </a:endParaRPr>
          </a:p>
          <a:p>
            <a:pPr marL="0" lvl="0" indent="0" algn="ctr" rtl="0">
              <a:spcBef>
                <a:spcPts val="0"/>
              </a:spcBef>
              <a:spcAft>
                <a:spcPts val="0"/>
              </a:spcAft>
              <a:buNone/>
            </a:pPr>
            <a:endParaRPr sz="3700" b="1"/>
          </a:p>
          <a:p>
            <a:pPr marL="0" lvl="0" indent="0" algn="ctr" rtl="0">
              <a:spcBef>
                <a:spcPts val="0"/>
              </a:spcBef>
              <a:spcAft>
                <a:spcPts val="0"/>
              </a:spcAft>
              <a:buNone/>
            </a:pPr>
            <a:endParaRPr sz="3500" b="1">
              <a:solidFill>
                <a:schemeClr val="dk2"/>
              </a:solidFill>
            </a:endParaRPr>
          </a:p>
          <a:p>
            <a:pPr marL="0" lvl="0" indent="0" algn="ctr" rtl="0">
              <a:spcBef>
                <a:spcPts val="0"/>
              </a:spcBef>
              <a:spcAft>
                <a:spcPts val="0"/>
              </a:spcAft>
              <a:buNone/>
            </a:pPr>
            <a:endParaRPr sz="4000"/>
          </a:p>
        </p:txBody>
      </p:sp>
      <p:sp>
        <p:nvSpPr>
          <p:cNvPr id="60" name="Google Shape;60;p13"/>
          <p:cNvSpPr txBox="1">
            <a:spLocks noGrp="1"/>
          </p:cNvSpPr>
          <p:nvPr>
            <p:ph type="subTitle" idx="1"/>
          </p:nvPr>
        </p:nvSpPr>
        <p:spPr>
          <a:xfrm>
            <a:off x="348900" y="322250"/>
            <a:ext cx="4045200" cy="4446000"/>
          </a:xfrm>
          <a:prstGeom prst="rect">
            <a:avLst/>
          </a:prstGeom>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endParaRPr sz="3900">
              <a:solidFill>
                <a:schemeClr val="lt1"/>
              </a:solidFill>
            </a:endParaRPr>
          </a:p>
          <a:p>
            <a:pPr marL="0" lvl="0" indent="0" algn="ctr" rtl="0">
              <a:spcBef>
                <a:spcPts val="0"/>
              </a:spcBef>
              <a:spcAft>
                <a:spcPts val="0"/>
              </a:spcAft>
              <a:buNone/>
            </a:pPr>
            <a:endParaRPr sz="3900">
              <a:solidFill>
                <a:schemeClr val="lt1"/>
              </a:solidFill>
            </a:endParaRPr>
          </a:p>
          <a:p>
            <a:pPr marL="0" lvl="0" indent="0" algn="ctr" rtl="0">
              <a:spcBef>
                <a:spcPts val="0"/>
              </a:spcBef>
              <a:spcAft>
                <a:spcPts val="0"/>
              </a:spcAft>
              <a:buNone/>
            </a:pPr>
            <a:endParaRPr sz="5133">
              <a:solidFill>
                <a:schemeClr val="lt1"/>
              </a:solidFill>
            </a:endParaRPr>
          </a:p>
          <a:p>
            <a:pPr marL="0" lvl="0" indent="0" algn="ctr" rtl="0">
              <a:spcBef>
                <a:spcPts val="0"/>
              </a:spcBef>
              <a:spcAft>
                <a:spcPts val="0"/>
              </a:spcAft>
              <a:buNone/>
            </a:pPr>
            <a:r>
              <a:rPr lang="en" sz="5133">
                <a:solidFill>
                  <a:srgbClr val="000000"/>
                </a:solidFill>
              </a:rPr>
              <a:t>TSC Pricing Optimisation</a:t>
            </a:r>
            <a:endParaRPr sz="5133">
              <a:solidFill>
                <a:srgbClr val="000000"/>
              </a:solidFill>
            </a:endParaRPr>
          </a:p>
          <a:p>
            <a:pPr marL="0" lvl="0" indent="0" algn="ctr" rtl="0">
              <a:spcBef>
                <a:spcPts val="0"/>
              </a:spcBef>
              <a:spcAft>
                <a:spcPts val="0"/>
              </a:spcAft>
              <a:buNone/>
            </a:pPr>
            <a:endParaRPr sz="3200" b="1">
              <a:solidFill>
                <a:schemeClr val="lt1"/>
              </a:solidFill>
            </a:endParaRPr>
          </a:p>
          <a:p>
            <a:pPr marL="0" lvl="0" indent="0" algn="ctr" rtl="0">
              <a:spcBef>
                <a:spcPts val="0"/>
              </a:spcBef>
              <a:spcAft>
                <a:spcPts val="0"/>
              </a:spcAft>
              <a:buNone/>
            </a:pPr>
            <a:endParaRPr sz="3200" b="1">
              <a:solidFill>
                <a:schemeClr val="lt1"/>
              </a:solidFill>
            </a:endParaRPr>
          </a:p>
          <a:p>
            <a:pPr marL="0" lvl="0" indent="0" algn="ctr" rtl="0">
              <a:spcBef>
                <a:spcPts val="0"/>
              </a:spcBef>
              <a:spcAft>
                <a:spcPts val="0"/>
              </a:spcAft>
              <a:buNone/>
            </a:pPr>
            <a:endParaRPr sz="3200" b="1">
              <a:solidFill>
                <a:schemeClr val="lt1"/>
              </a:solidFill>
            </a:endParaRPr>
          </a:p>
          <a:p>
            <a:pPr marL="0" lvl="0" indent="0" algn="ctr" rtl="0">
              <a:spcBef>
                <a:spcPts val="0"/>
              </a:spcBef>
              <a:spcAft>
                <a:spcPts val="0"/>
              </a:spcAft>
              <a:buNone/>
            </a:pPr>
            <a:r>
              <a:rPr lang="en" sz="1989" b="1">
                <a:solidFill>
                  <a:schemeClr val="lt1"/>
                </a:solidFill>
              </a:rPr>
              <a:t>TEAM : Mind_Benders</a:t>
            </a:r>
            <a:endParaRPr sz="1989" b="1">
              <a:solidFill>
                <a:schemeClr val="lt1"/>
              </a:solidFill>
            </a:endParaRPr>
          </a:p>
          <a:p>
            <a:pPr marL="0" lvl="0" indent="0" algn="ctr" rtl="0">
              <a:spcBef>
                <a:spcPts val="0"/>
              </a:spcBef>
              <a:spcAft>
                <a:spcPts val="0"/>
              </a:spcAft>
              <a:buNone/>
            </a:pPr>
            <a:r>
              <a:rPr lang="en" sz="1989" b="1">
                <a:solidFill>
                  <a:schemeClr val="lt1"/>
                </a:solidFill>
              </a:rPr>
              <a:t>Team Members : Divya Upadhyay, Harshita Saxena, Parul Bansal</a:t>
            </a:r>
            <a:endParaRPr sz="1989" b="1">
              <a:solidFill>
                <a:schemeClr val="lt1"/>
              </a:solidFill>
            </a:endParaRPr>
          </a:p>
          <a:p>
            <a:pPr marL="0" lvl="0" indent="0" algn="ctr" rtl="0">
              <a:spcBef>
                <a:spcPts val="0"/>
              </a:spcBef>
              <a:spcAft>
                <a:spcPts val="0"/>
              </a:spcAft>
              <a:buNone/>
            </a:pPr>
            <a:endParaRPr/>
          </a:p>
        </p:txBody>
      </p:sp>
      <p:sp>
        <p:nvSpPr>
          <p:cNvPr id="61" name="Google Shape;61;p13"/>
          <p:cNvSpPr txBox="1">
            <a:spLocks noGrp="1"/>
          </p:cNvSpPr>
          <p:nvPr>
            <p:ph type="body" idx="2"/>
          </p:nvPr>
        </p:nvSpPr>
        <p:spPr>
          <a:xfrm>
            <a:off x="4832750" y="128600"/>
            <a:ext cx="3954600" cy="4639800"/>
          </a:xfrm>
          <a:prstGeom prst="rect">
            <a:avLst/>
          </a:prstGeom>
        </p:spPr>
        <p:txBody>
          <a:bodyPr spcFirstLastPara="1" wrap="square" lIns="91425" tIns="91425" rIns="91425" bIns="91425" anchor="ctr" anchorCtr="0">
            <a:normAutofit lnSpcReduction="10000"/>
          </a:bodyPr>
          <a:lstStyle/>
          <a:p>
            <a:pPr marL="0" lvl="0" indent="0" algn="l" rtl="0">
              <a:lnSpc>
                <a:spcPct val="100000"/>
              </a:lnSpc>
              <a:spcBef>
                <a:spcPts val="0"/>
              </a:spcBef>
              <a:spcAft>
                <a:spcPts val="0"/>
              </a:spcAft>
              <a:buNone/>
            </a:pPr>
            <a:endParaRPr sz="3900"/>
          </a:p>
          <a:p>
            <a:pPr marL="0" lvl="0" indent="0" algn="l" rtl="0">
              <a:lnSpc>
                <a:spcPct val="100000"/>
              </a:lnSpc>
              <a:spcBef>
                <a:spcPts val="0"/>
              </a:spcBef>
              <a:spcAft>
                <a:spcPts val="0"/>
              </a:spcAft>
              <a:buNone/>
            </a:pPr>
            <a:r>
              <a:rPr lang="en" sz="3900"/>
              <a:t>Project Objective:</a:t>
            </a:r>
            <a:endParaRPr sz="3900"/>
          </a:p>
          <a:p>
            <a:pPr marL="0" lvl="0" indent="0" algn="l" rtl="0">
              <a:lnSpc>
                <a:spcPct val="100000"/>
              </a:lnSpc>
              <a:spcBef>
                <a:spcPts val="0"/>
              </a:spcBef>
              <a:spcAft>
                <a:spcPts val="0"/>
              </a:spcAft>
              <a:buNone/>
            </a:pPr>
            <a:endParaRPr sz="3900" b="1" i="1" u="sng">
              <a:latin typeface="Varela Round"/>
              <a:ea typeface="Varela Round"/>
              <a:cs typeface="Varela Round"/>
              <a:sym typeface="Varela Round"/>
            </a:endParaRPr>
          </a:p>
          <a:p>
            <a:pPr marL="0" lvl="0" indent="0" algn="l" rtl="0">
              <a:lnSpc>
                <a:spcPct val="100000"/>
              </a:lnSpc>
              <a:spcBef>
                <a:spcPts val="0"/>
              </a:spcBef>
              <a:spcAft>
                <a:spcPts val="0"/>
              </a:spcAft>
              <a:buNone/>
            </a:pPr>
            <a:endParaRPr sz="2491"/>
          </a:p>
          <a:p>
            <a:pPr marL="0" lvl="0" indent="0" algn="l" rtl="0">
              <a:lnSpc>
                <a:spcPct val="100000"/>
              </a:lnSpc>
              <a:spcBef>
                <a:spcPts val="0"/>
              </a:spcBef>
              <a:spcAft>
                <a:spcPts val="0"/>
              </a:spcAft>
              <a:buNone/>
            </a:pPr>
            <a:endParaRPr sz="2491"/>
          </a:p>
          <a:p>
            <a:pPr marL="0" lvl="0" indent="0" algn="l" rtl="0">
              <a:lnSpc>
                <a:spcPct val="100000"/>
              </a:lnSpc>
              <a:spcBef>
                <a:spcPts val="0"/>
              </a:spcBef>
              <a:spcAft>
                <a:spcPts val="0"/>
              </a:spcAft>
              <a:buNone/>
            </a:pPr>
            <a:r>
              <a:rPr lang="en" sz="2491"/>
              <a:t>Recommending a weekly price change schedule for highest Gross Margin Profit</a:t>
            </a:r>
            <a:endParaRPr sz="2491"/>
          </a:p>
          <a:p>
            <a:pPr marL="0" lvl="0" indent="0" algn="l" rtl="0">
              <a:lnSpc>
                <a:spcPct val="100000"/>
              </a:lnSpc>
              <a:spcBef>
                <a:spcPts val="0"/>
              </a:spcBef>
              <a:spcAft>
                <a:spcPts val="0"/>
              </a:spcAft>
              <a:buNone/>
            </a:pPr>
            <a:endParaRPr sz="249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9F27504-066A-4E0F-A362-3FF753E1868B}"/>
              </a:ext>
            </a:extLst>
          </p:cNvPr>
          <p:cNvGraphicFramePr>
            <a:graphicFrameLocks noGrp="1"/>
          </p:cNvGraphicFramePr>
          <p:nvPr>
            <p:extLst>
              <p:ext uri="{D42A27DB-BD31-4B8C-83A1-F6EECF244321}">
                <p14:modId xmlns:p14="http://schemas.microsoft.com/office/powerpoint/2010/main" val="620817835"/>
              </p:ext>
            </p:extLst>
          </p:nvPr>
        </p:nvGraphicFramePr>
        <p:xfrm>
          <a:off x="410161" y="949171"/>
          <a:ext cx="1944414" cy="1631581"/>
        </p:xfrm>
        <a:graphic>
          <a:graphicData uri="http://schemas.openxmlformats.org/drawingml/2006/table">
            <a:tbl>
              <a:tblPr firstRow="1" bandRow="1">
                <a:tableStyleId>{5C22544A-7EE6-4342-B048-85BDC9FD1C3A}</a:tableStyleId>
              </a:tblPr>
              <a:tblGrid>
                <a:gridCol w="1944414">
                  <a:extLst>
                    <a:ext uri="{9D8B030D-6E8A-4147-A177-3AD203B41FA5}">
                      <a16:colId xmlns:a16="http://schemas.microsoft.com/office/drawing/2014/main" val="1238793541"/>
                    </a:ext>
                  </a:extLst>
                </a:gridCol>
              </a:tblGrid>
              <a:tr h="556801">
                <a:tc>
                  <a:txBody>
                    <a:bodyPr/>
                    <a:lstStyle/>
                    <a:p>
                      <a:pPr algn="ctr"/>
                      <a:r>
                        <a:rPr lang="en-US" sz="1800" kern="1200" dirty="0">
                          <a:solidFill>
                            <a:schemeClr val="dk1"/>
                          </a:solidFill>
                          <a:latin typeface="+mn-lt"/>
                          <a:ea typeface="+mn-ea"/>
                          <a:cs typeface="+mn-cs"/>
                        </a:rPr>
                        <a:t>Input variables / parameters</a:t>
                      </a:r>
                    </a:p>
                  </a:txBody>
                  <a:tcPr>
                    <a:solidFill>
                      <a:schemeClr val="accent1">
                        <a:lumMod val="20000"/>
                        <a:lumOff val="80000"/>
                      </a:schemeClr>
                    </a:solidFill>
                  </a:tcPr>
                </a:tc>
                <a:extLst>
                  <a:ext uri="{0D108BD9-81ED-4DB2-BD59-A6C34878D82A}">
                    <a16:rowId xmlns:a16="http://schemas.microsoft.com/office/drawing/2014/main" val="2111281305"/>
                  </a:ext>
                </a:extLst>
              </a:tr>
              <a:tr h="434700">
                <a:tc>
                  <a:txBody>
                    <a:bodyPr/>
                    <a:lstStyle/>
                    <a:p>
                      <a:r>
                        <a:rPr lang="en-US" sz="1400" dirty="0" smtClean="0"/>
                        <a:t>Sales</a:t>
                      </a:r>
                      <a:r>
                        <a:rPr lang="en-US" sz="1400" baseline="0" dirty="0" smtClean="0"/>
                        <a:t> Forecast</a:t>
                      </a:r>
                      <a:endParaRPr lang="en-US" sz="1400" dirty="0"/>
                    </a:p>
                  </a:txBody>
                  <a:tcPr>
                    <a:solidFill>
                      <a:schemeClr val="accent1">
                        <a:lumMod val="20000"/>
                        <a:lumOff val="80000"/>
                      </a:schemeClr>
                    </a:solidFill>
                  </a:tcPr>
                </a:tc>
                <a:extLst>
                  <a:ext uri="{0D108BD9-81ED-4DB2-BD59-A6C34878D82A}">
                    <a16:rowId xmlns:a16="http://schemas.microsoft.com/office/drawing/2014/main" val="3176764287"/>
                  </a:ext>
                </a:extLst>
              </a:tr>
              <a:tr h="556801">
                <a:tc>
                  <a:txBody>
                    <a:bodyPr/>
                    <a:lstStyle/>
                    <a:p>
                      <a:r>
                        <a:rPr lang="en-US" sz="1400" dirty="0" smtClean="0"/>
                        <a:t>Relation</a:t>
                      </a:r>
                      <a:r>
                        <a:rPr lang="en-US" sz="1400" baseline="0" dirty="0" smtClean="0"/>
                        <a:t> b/w. sales and price – fit line </a:t>
                      </a:r>
                      <a:endParaRPr lang="en-US" sz="1400" dirty="0"/>
                    </a:p>
                  </a:txBody>
                  <a:tcPr>
                    <a:solidFill>
                      <a:schemeClr val="accent1">
                        <a:lumMod val="20000"/>
                        <a:lumOff val="80000"/>
                      </a:schemeClr>
                    </a:solidFill>
                  </a:tcPr>
                </a:tc>
                <a:extLst>
                  <a:ext uri="{0D108BD9-81ED-4DB2-BD59-A6C34878D82A}">
                    <a16:rowId xmlns:a16="http://schemas.microsoft.com/office/drawing/2014/main" val="1264699692"/>
                  </a:ext>
                </a:extLst>
              </a:tr>
            </a:tbl>
          </a:graphicData>
        </a:graphic>
      </p:graphicFrame>
      <p:sp>
        <p:nvSpPr>
          <p:cNvPr id="3" name="Isosceles Triangle 2">
            <a:extLst>
              <a:ext uri="{FF2B5EF4-FFF2-40B4-BE49-F238E27FC236}">
                <a16:creationId xmlns:a16="http://schemas.microsoft.com/office/drawing/2014/main" id="{8ACA46EC-19D0-407F-8F57-4E1DA8607BED}"/>
              </a:ext>
            </a:extLst>
          </p:cNvPr>
          <p:cNvSpPr/>
          <p:nvPr/>
        </p:nvSpPr>
        <p:spPr>
          <a:xfrm rot="5400000">
            <a:off x="1847752" y="1596979"/>
            <a:ext cx="1646846" cy="287082"/>
          </a:xfrm>
          <a:prstGeom prst="triangle">
            <a:avLst>
              <a:gd name="adj" fmla="val 49110"/>
            </a:avLst>
          </a:pr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endParaRPr lang="en-US" b="0" i="0" u="none" strike="noStrike" kern="1200" cap="none" spc="0" normalizeH="0" baseline="0" noProof="0" dirty="0">
              <a:ln>
                <a:noFill/>
              </a:ln>
              <a:effectLst/>
              <a:uLnTx/>
              <a:uFillTx/>
              <a:latin typeface="Calibri" panose="020F0502020204030204"/>
              <a:cs typeface="Calibri"/>
            </a:endParaRPr>
          </a:p>
        </p:txBody>
      </p:sp>
      <p:sp>
        <p:nvSpPr>
          <p:cNvPr id="4" name="Rectangle 3">
            <a:extLst>
              <a:ext uri="{FF2B5EF4-FFF2-40B4-BE49-F238E27FC236}">
                <a16:creationId xmlns:a16="http://schemas.microsoft.com/office/drawing/2014/main" id="{57189D13-F3BA-4F9E-9981-24480A96426A}"/>
              </a:ext>
            </a:extLst>
          </p:cNvPr>
          <p:cNvSpPr/>
          <p:nvPr/>
        </p:nvSpPr>
        <p:spPr>
          <a:xfrm>
            <a:off x="3263454" y="1075593"/>
            <a:ext cx="3156447" cy="9112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474C55"/>
                </a:solidFill>
                <a:effectLst/>
                <a:uLnTx/>
                <a:uFillTx/>
                <a:latin typeface="Calibri" panose="020F0502020204030204"/>
                <a:ea typeface="+mn-ea"/>
                <a:cs typeface="+mn-cs"/>
              </a:rPr>
              <a:t>Objective function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474C55"/>
                </a:solidFill>
                <a:effectLst/>
                <a:uLnTx/>
                <a:uFillTx/>
                <a:latin typeface="Calibri" panose="020F0502020204030204"/>
                <a:ea typeface="+mn-ea"/>
                <a:cs typeface="+mn-cs"/>
              </a:rPr>
              <a:t>Minimizing </a:t>
            </a:r>
            <a:r>
              <a:rPr lang="en-US" kern="1200" dirty="0" smtClean="0">
                <a:solidFill>
                  <a:srgbClr val="474C55"/>
                </a:solidFill>
                <a:latin typeface="Calibri" panose="020F0502020204030204"/>
              </a:rPr>
              <a:t>gross margin profit to arrive at optimal price for each item at weekly level</a:t>
            </a:r>
            <a:endParaRPr kumimoji="0" lang="en-US" b="0" i="0" u="none" strike="noStrike" kern="1200" cap="none" spc="0" normalizeH="0" baseline="0" noProof="0" dirty="0">
              <a:ln>
                <a:noFill/>
              </a:ln>
              <a:solidFill>
                <a:srgbClr val="474C55"/>
              </a:solidFill>
              <a:effectLst/>
              <a:uLnTx/>
              <a:uFillTx/>
              <a:latin typeface="Calibri" panose="020F0502020204030204"/>
              <a:ea typeface="+mn-ea"/>
              <a:cs typeface="+mn-cs"/>
            </a:endParaRPr>
          </a:p>
        </p:txBody>
      </p:sp>
      <p:graphicFrame>
        <p:nvGraphicFramePr>
          <p:cNvPr id="5" name="Table 4">
            <a:extLst>
              <a:ext uri="{FF2B5EF4-FFF2-40B4-BE49-F238E27FC236}">
                <a16:creationId xmlns:a16="http://schemas.microsoft.com/office/drawing/2014/main" id="{B8000B43-1802-4CCF-8E3E-AF02EB1FF851}"/>
              </a:ext>
            </a:extLst>
          </p:cNvPr>
          <p:cNvGraphicFramePr>
            <a:graphicFrameLocks noGrp="1"/>
          </p:cNvGraphicFramePr>
          <p:nvPr>
            <p:extLst>
              <p:ext uri="{D42A27DB-BD31-4B8C-83A1-F6EECF244321}">
                <p14:modId xmlns:p14="http://schemas.microsoft.com/office/powerpoint/2010/main" val="3099900628"/>
              </p:ext>
            </p:extLst>
          </p:nvPr>
        </p:nvGraphicFramePr>
        <p:xfrm>
          <a:off x="7107577" y="949171"/>
          <a:ext cx="1675492" cy="1674713"/>
        </p:xfrm>
        <a:graphic>
          <a:graphicData uri="http://schemas.openxmlformats.org/drawingml/2006/table">
            <a:tbl>
              <a:tblPr firstRow="1" bandRow="1">
                <a:tableStyleId>{073A0DAA-6AF3-43AB-8588-CEC1D06C72B9}</a:tableStyleId>
              </a:tblPr>
              <a:tblGrid>
                <a:gridCol w="1675492">
                  <a:extLst>
                    <a:ext uri="{9D8B030D-6E8A-4147-A177-3AD203B41FA5}">
                      <a16:colId xmlns:a16="http://schemas.microsoft.com/office/drawing/2014/main" val="2156961025"/>
                    </a:ext>
                  </a:extLst>
                </a:gridCol>
              </a:tblGrid>
              <a:tr h="388633">
                <a:tc>
                  <a:txBody>
                    <a:bodyPr/>
                    <a:lstStyle/>
                    <a:p>
                      <a:pPr algn="ctr"/>
                      <a:r>
                        <a:rPr lang="en-US" sz="1800" dirty="0">
                          <a:solidFill>
                            <a:schemeClr val="tx1"/>
                          </a:solidFill>
                        </a:rPr>
                        <a:t>Constraints</a:t>
                      </a:r>
                    </a:p>
                  </a:txBody>
                  <a:tcPr anchor="ctr">
                    <a:solidFill>
                      <a:schemeClr val="accent1">
                        <a:lumMod val="20000"/>
                        <a:lumOff val="80000"/>
                      </a:schemeClr>
                    </a:solidFill>
                  </a:tcPr>
                </a:tc>
                <a:extLst>
                  <a:ext uri="{0D108BD9-81ED-4DB2-BD59-A6C34878D82A}">
                    <a16:rowId xmlns:a16="http://schemas.microsoft.com/office/drawing/2014/main" val="3241016388"/>
                  </a:ext>
                </a:extLst>
              </a:tr>
              <a:tr h="646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u="sng" dirty="0" smtClean="0"/>
                        <a:t>Sales</a:t>
                      </a:r>
                      <a:r>
                        <a:rPr lang="en-US" sz="1200" b="1" u="sng" baseline="0" dirty="0" smtClean="0"/>
                        <a:t> Range </a:t>
                      </a:r>
                      <a:r>
                        <a:rPr lang="en-US" sz="1200" b="0" baseline="0" dirty="0" smtClean="0"/>
                        <a:t>- </a:t>
                      </a:r>
                      <a:r>
                        <a:rPr lang="en-US" sz="1200" dirty="0" smtClean="0"/>
                        <a:t>(1 ± MAPE)*Demand Forecast</a:t>
                      </a:r>
                    </a:p>
                  </a:txBody>
                  <a:tcPr anchor="ctr">
                    <a:solidFill>
                      <a:schemeClr val="accent1">
                        <a:lumMod val="20000"/>
                        <a:lumOff val="80000"/>
                      </a:schemeClr>
                    </a:solidFill>
                  </a:tcPr>
                </a:tc>
                <a:extLst>
                  <a:ext uri="{0D108BD9-81ED-4DB2-BD59-A6C34878D82A}">
                    <a16:rowId xmlns:a16="http://schemas.microsoft.com/office/drawing/2014/main" val="1869466565"/>
                  </a:ext>
                </a:extLst>
              </a:tr>
              <a:tr h="5969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dirty="0" smtClean="0"/>
                        <a:t>Price Range </a:t>
                      </a:r>
                      <a:r>
                        <a:rPr lang="en-US" sz="1200" dirty="0" smtClean="0"/>
                        <a:t>– (</a:t>
                      </a:r>
                      <a:r>
                        <a:rPr lang="en" sz="1200" dirty="0" smtClean="0"/>
                        <a:t>Margin* cost_price,</a:t>
                      </a:r>
                      <a:r>
                        <a:rPr lang="en" sz="1200" baseline="0" dirty="0" smtClean="0"/>
                        <a:t> Max. of Unit_price)</a:t>
                      </a:r>
                      <a:endParaRPr lang="en-US" sz="1200" dirty="0"/>
                    </a:p>
                  </a:txBody>
                  <a:tcPr anchor="ctr">
                    <a:solidFill>
                      <a:schemeClr val="accent1">
                        <a:lumMod val="20000"/>
                        <a:lumOff val="80000"/>
                      </a:schemeClr>
                    </a:solidFill>
                  </a:tcPr>
                </a:tc>
                <a:extLst>
                  <a:ext uri="{0D108BD9-81ED-4DB2-BD59-A6C34878D82A}">
                    <a16:rowId xmlns:a16="http://schemas.microsoft.com/office/drawing/2014/main" val="1328024642"/>
                  </a:ext>
                </a:extLst>
              </a:tr>
            </a:tbl>
          </a:graphicData>
        </a:graphic>
      </p:graphicFrame>
      <p:sp>
        <p:nvSpPr>
          <p:cNvPr id="6" name="Isosceles Triangle 5">
            <a:extLst>
              <a:ext uri="{FF2B5EF4-FFF2-40B4-BE49-F238E27FC236}">
                <a16:creationId xmlns:a16="http://schemas.microsoft.com/office/drawing/2014/main" id="{D8D8E157-C950-4716-832F-51005B30C0E3}"/>
              </a:ext>
            </a:extLst>
          </p:cNvPr>
          <p:cNvSpPr/>
          <p:nvPr/>
        </p:nvSpPr>
        <p:spPr>
          <a:xfrm rot="5400000" flipH="1" flipV="1">
            <a:off x="5922135" y="1626281"/>
            <a:ext cx="1683208" cy="277362"/>
          </a:xfrm>
          <a:prstGeom prst="triangle">
            <a:avLst>
              <a:gd name="adj" fmla="val 49110"/>
            </a:avLst>
          </a:pr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latin typeface="Calibri" panose="020F0502020204030204"/>
              <a:cs typeface="Calibri"/>
            </a:endParaRPr>
          </a:p>
        </p:txBody>
      </p:sp>
      <p:sp>
        <p:nvSpPr>
          <p:cNvPr id="7" name="Isosceles Triangle 6">
            <a:extLst>
              <a:ext uri="{FF2B5EF4-FFF2-40B4-BE49-F238E27FC236}">
                <a16:creationId xmlns:a16="http://schemas.microsoft.com/office/drawing/2014/main" id="{C9276761-17AB-46F8-B78C-1D9E5BE0769B}"/>
              </a:ext>
            </a:extLst>
          </p:cNvPr>
          <p:cNvSpPr/>
          <p:nvPr/>
        </p:nvSpPr>
        <p:spPr>
          <a:xfrm rot="10800000">
            <a:off x="3381684" y="2167922"/>
            <a:ext cx="3056361" cy="315304"/>
          </a:xfrm>
          <a:prstGeom prst="triangle">
            <a:avLst>
              <a:gd name="adj" fmla="val 49110"/>
            </a:avLst>
          </a:pr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Calibri" panose="020F0502020204030204"/>
              <a:cs typeface="Calibri"/>
            </a:endParaRPr>
          </a:p>
        </p:txBody>
      </p:sp>
      <p:sp>
        <p:nvSpPr>
          <p:cNvPr id="8" name="Rectangle 7">
            <a:extLst>
              <a:ext uri="{FF2B5EF4-FFF2-40B4-BE49-F238E27FC236}">
                <a16:creationId xmlns:a16="http://schemas.microsoft.com/office/drawing/2014/main" id="{5F564498-82F1-41E0-8F6A-D807787C670E}"/>
              </a:ext>
            </a:extLst>
          </p:cNvPr>
          <p:cNvSpPr/>
          <p:nvPr/>
        </p:nvSpPr>
        <p:spPr>
          <a:xfrm>
            <a:off x="3210063" y="2538971"/>
            <a:ext cx="3519298" cy="885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kern="1200" dirty="0" smtClean="0">
                <a:solidFill>
                  <a:srgbClr val="474C55"/>
                </a:solidFill>
                <a:latin typeface="Calibri" panose="020F0502020204030204"/>
              </a:rPr>
              <a:t>Applying heuristic (Sequential Linear Squares Programming - SLSQP) to find optimal price having sales values obtained from sales forecast</a:t>
            </a:r>
            <a:endParaRPr kumimoji="0" lang="en-US" sz="1400" b="0" i="0" u="none" strike="noStrike" kern="1200" cap="none" spc="0" normalizeH="0" baseline="0" noProof="0" dirty="0">
              <a:ln>
                <a:noFill/>
              </a:ln>
              <a:solidFill>
                <a:srgbClr val="474C55"/>
              </a:solidFill>
              <a:effectLst/>
              <a:uLnTx/>
              <a:uFillTx/>
              <a:latin typeface="Calibri" panose="020F0502020204030204"/>
              <a:ea typeface="+mn-ea"/>
              <a:cs typeface="+mn-cs"/>
            </a:endParaRPr>
          </a:p>
        </p:txBody>
      </p:sp>
      <p:sp>
        <p:nvSpPr>
          <p:cNvPr id="9" name="Isosceles Triangle 8">
            <a:extLst>
              <a:ext uri="{FF2B5EF4-FFF2-40B4-BE49-F238E27FC236}">
                <a16:creationId xmlns:a16="http://schemas.microsoft.com/office/drawing/2014/main" id="{515C26A0-C66E-4F84-9CA3-3E6E32465AEB}"/>
              </a:ext>
            </a:extLst>
          </p:cNvPr>
          <p:cNvSpPr/>
          <p:nvPr/>
        </p:nvSpPr>
        <p:spPr>
          <a:xfrm rot="10800000">
            <a:off x="3428793" y="3495083"/>
            <a:ext cx="3056361" cy="315304"/>
          </a:xfrm>
          <a:prstGeom prst="triangle">
            <a:avLst>
              <a:gd name="adj" fmla="val 49110"/>
            </a:avLst>
          </a:pr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Calibri" panose="020F0502020204030204"/>
              <a:cs typeface="Calibri"/>
            </a:endParaRPr>
          </a:p>
        </p:txBody>
      </p:sp>
      <p:sp>
        <p:nvSpPr>
          <p:cNvPr id="10" name="Rectangle 4">
            <a:extLst>
              <a:ext uri="{FF2B5EF4-FFF2-40B4-BE49-F238E27FC236}">
                <a16:creationId xmlns:a16="http://schemas.microsoft.com/office/drawing/2014/main" id="{F80CC64F-ED42-48A0-A8AF-7DE28F158667}"/>
              </a:ext>
            </a:extLst>
          </p:cNvPr>
          <p:cNvSpPr/>
          <p:nvPr/>
        </p:nvSpPr>
        <p:spPr>
          <a:xfrm>
            <a:off x="396207" y="4033770"/>
            <a:ext cx="8693833" cy="954107"/>
          </a:xfrm>
          <a:custGeom>
            <a:avLst/>
            <a:gdLst>
              <a:gd name="connsiteX0" fmla="*/ 0 w 8693833"/>
              <a:gd name="connsiteY0" fmla="*/ 0 h 954107"/>
              <a:gd name="connsiteX1" fmla="*/ 492651 w 8693833"/>
              <a:gd name="connsiteY1" fmla="*/ 0 h 954107"/>
              <a:gd name="connsiteX2" fmla="*/ 811424 w 8693833"/>
              <a:gd name="connsiteY2" fmla="*/ 0 h 954107"/>
              <a:gd name="connsiteX3" fmla="*/ 1564890 w 8693833"/>
              <a:gd name="connsiteY3" fmla="*/ 0 h 954107"/>
              <a:gd name="connsiteX4" fmla="*/ 2057540 w 8693833"/>
              <a:gd name="connsiteY4" fmla="*/ 0 h 954107"/>
              <a:gd name="connsiteX5" fmla="*/ 2550191 w 8693833"/>
              <a:gd name="connsiteY5" fmla="*/ 0 h 954107"/>
              <a:gd name="connsiteX6" fmla="*/ 3303657 w 8693833"/>
              <a:gd name="connsiteY6" fmla="*/ 0 h 954107"/>
              <a:gd name="connsiteX7" fmla="*/ 3709369 w 8693833"/>
              <a:gd name="connsiteY7" fmla="*/ 0 h 954107"/>
              <a:gd name="connsiteX8" fmla="*/ 4462834 w 8693833"/>
              <a:gd name="connsiteY8" fmla="*/ 0 h 954107"/>
              <a:gd name="connsiteX9" fmla="*/ 5216300 w 8693833"/>
              <a:gd name="connsiteY9" fmla="*/ 0 h 954107"/>
              <a:gd name="connsiteX10" fmla="*/ 5795889 w 8693833"/>
              <a:gd name="connsiteY10" fmla="*/ 0 h 954107"/>
              <a:gd name="connsiteX11" fmla="*/ 6549354 w 8693833"/>
              <a:gd name="connsiteY11" fmla="*/ 0 h 954107"/>
              <a:gd name="connsiteX12" fmla="*/ 7042005 w 8693833"/>
              <a:gd name="connsiteY12" fmla="*/ 0 h 954107"/>
              <a:gd name="connsiteX13" fmla="*/ 7534655 w 8693833"/>
              <a:gd name="connsiteY13" fmla="*/ 0 h 954107"/>
              <a:gd name="connsiteX14" fmla="*/ 8201182 w 8693833"/>
              <a:gd name="connsiteY14" fmla="*/ 0 h 954107"/>
              <a:gd name="connsiteX15" fmla="*/ 8693833 w 8693833"/>
              <a:gd name="connsiteY15" fmla="*/ 0 h 954107"/>
              <a:gd name="connsiteX16" fmla="*/ 8693833 w 8693833"/>
              <a:gd name="connsiteY16" fmla="*/ 496136 h 954107"/>
              <a:gd name="connsiteX17" fmla="*/ 8693833 w 8693833"/>
              <a:gd name="connsiteY17" fmla="*/ 954107 h 954107"/>
              <a:gd name="connsiteX18" fmla="*/ 8027306 w 8693833"/>
              <a:gd name="connsiteY18" fmla="*/ 954107 h 954107"/>
              <a:gd name="connsiteX19" fmla="*/ 7708532 w 8693833"/>
              <a:gd name="connsiteY19" fmla="*/ 954107 h 954107"/>
              <a:gd name="connsiteX20" fmla="*/ 7302820 w 8693833"/>
              <a:gd name="connsiteY20" fmla="*/ 954107 h 954107"/>
              <a:gd name="connsiteX21" fmla="*/ 6549354 w 8693833"/>
              <a:gd name="connsiteY21" fmla="*/ 954107 h 954107"/>
              <a:gd name="connsiteX22" fmla="*/ 5969765 w 8693833"/>
              <a:gd name="connsiteY22" fmla="*/ 954107 h 954107"/>
              <a:gd name="connsiteX23" fmla="*/ 5564053 w 8693833"/>
              <a:gd name="connsiteY23" fmla="*/ 954107 h 954107"/>
              <a:gd name="connsiteX24" fmla="*/ 4984464 w 8693833"/>
              <a:gd name="connsiteY24" fmla="*/ 954107 h 954107"/>
              <a:gd name="connsiteX25" fmla="*/ 4665690 w 8693833"/>
              <a:gd name="connsiteY25" fmla="*/ 954107 h 954107"/>
              <a:gd name="connsiteX26" fmla="*/ 4346917 w 8693833"/>
              <a:gd name="connsiteY26" fmla="*/ 954107 h 954107"/>
              <a:gd name="connsiteX27" fmla="*/ 3767328 w 8693833"/>
              <a:gd name="connsiteY27" fmla="*/ 954107 h 954107"/>
              <a:gd name="connsiteX28" fmla="*/ 3361615 w 8693833"/>
              <a:gd name="connsiteY28" fmla="*/ 954107 h 954107"/>
              <a:gd name="connsiteX29" fmla="*/ 2695088 w 8693833"/>
              <a:gd name="connsiteY29" fmla="*/ 954107 h 954107"/>
              <a:gd name="connsiteX30" fmla="*/ 2289376 w 8693833"/>
              <a:gd name="connsiteY30" fmla="*/ 954107 h 954107"/>
              <a:gd name="connsiteX31" fmla="*/ 1622849 w 8693833"/>
              <a:gd name="connsiteY31" fmla="*/ 954107 h 954107"/>
              <a:gd name="connsiteX32" fmla="*/ 1304075 w 8693833"/>
              <a:gd name="connsiteY32" fmla="*/ 954107 h 954107"/>
              <a:gd name="connsiteX33" fmla="*/ 637548 w 8693833"/>
              <a:gd name="connsiteY33" fmla="*/ 954107 h 954107"/>
              <a:gd name="connsiteX34" fmla="*/ 0 w 8693833"/>
              <a:gd name="connsiteY34" fmla="*/ 954107 h 954107"/>
              <a:gd name="connsiteX35" fmla="*/ 0 w 8693833"/>
              <a:gd name="connsiteY35" fmla="*/ 505677 h 954107"/>
              <a:gd name="connsiteX36" fmla="*/ 0 w 8693833"/>
              <a:gd name="connsiteY36"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93833" h="954107" extrusionOk="0">
                <a:moveTo>
                  <a:pt x="0" y="0"/>
                </a:moveTo>
                <a:cubicBezTo>
                  <a:pt x="150811" y="-29703"/>
                  <a:pt x="370649" y="55114"/>
                  <a:pt x="492651" y="0"/>
                </a:cubicBezTo>
                <a:cubicBezTo>
                  <a:pt x="614653" y="-55114"/>
                  <a:pt x="682418" y="2872"/>
                  <a:pt x="811424" y="0"/>
                </a:cubicBezTo>
                <a:cubicBezTo>
                  <a:pt x="940430" y="-2872"/>
                  <a:pt x="1381300" y="23457"/>
                  <a:pt x="1564890" y="0"/>
                </a:cubicBezTo>
                <a:cubicBezTo>
                  <a:pt x="1748480" y="-23457"/>
                  <a:pt x="1951668" y="48573"/>
                  <a:pt x="2057540" y="0"/>
                </a:cubicBezTo>
                <a:cubicBezTo>
                  <a:pt x="2163412" y="-48573"/>
                  <a:pt x="2408953" y="10792"/>
                  <a:pt x="2550191" y="0"/>
                </a:cubicBezTo>
                <a:cubicBezTo>
                  <a:pt x="2691429" y="-10792"/>
                  <a:pt x="2947414" y="68533"/>
                  <a:pt x="3303657" y="0"/>
                </a:cubicBezTo>
                <a:cubicBezTo>
                  <a:pt x="3659900" y="-68533"/>
                  <a:pt x="3521342" y="40157"/>
                  <a:pt x="3709369" y="0"/>
                </a:cubicBezTo>
                <a:cubicBezTo>
                  <a:pt x="3897396" y="-40157"/>
                  <a:pt x="4139841" y="26921"/>
                  <a:pt x="4462834" y="0"/>
                </a:cubicBezTo>
                <a:cubicBezTo>
                  <a:pt x="4785827" y="-26921"/>
                  <a:pt x="5053697" y="81261"/>
                  <a:pt x="5216300" y="0"/>
                </a:cubicBezTo>
                <a:cubicBezTo>
                  <a:pt x="5378903" y="-81261"/>
                  <a:pt x="5553471" y="1390"/>
                  <a:pt x="5795889" y="0"/>
                </a:cubicBezTo>
                <a:cubicBezTo>
                  <a:pt x="6038307" y="-1390"/>
                  <a:pt x="6268264" y="87721"/>
                  <a:pt x="6549354" y="0"/>
                </a:cubicBezTo>
                <a:cubicBezTo>
                  <a:pt x="6830445" y="-87721"/>
                  <a:pt x="6884993" y="48798"/>
                  <a:pt x="7042005" y="0"/>
                </a:cubicBezTo>
                <a:cubicBezTo>
                  <a:pt x="7199017" y="-48798"/>
                  <a:pt x="7298904" y="23448"/>
                  <a:pt x="7534655" y="0"/>
                </a:cubicBezTo>
                <a:cubicBezTo>
                  <a:pt x="7770406" y="-23448"/>
                  <a:pt x="7893534" y="8269"/>
                  <a:pt x="8201182" y="0"/>
                </a:cubicBezTo>
                <a:cubicBezTo>
                  <a:pt x="8508830" y="-8269"/>
                  <a:pt x="8573495" y="26051"/>
                  <a:pt x="8693833" y="0"/>
                </a:cubicBezTo>
                <a:cubicBezTo>
                  <a:pt x="8713438" y="117197"/>
                  <a:pt x="8652646" y="282564"/>
                  <a:pt x="8693833" y="496136"/>
                </a:cubicBezTo>
                <a:cubicBezTo>
                  <a:pt x="8735020" y="709708"/>
                  <a:pt x="8677358" y="845612"/>
                  <a:pt x="8693833" y="954107"/>
                </a:cubicBezTo>
                <a:cubicBezTo>
                  <a:pt x="8393670" y="961351"/>
                  <a:pt x="8243889" y="929780"/>
                  <a:pt x="8027306" y="954107"/>
                </a:cubicBezTo>
                <a:cubicBezTo>
                  <a:pt x="7810723" y="978434"/>
                  <a:pt x="7805636" y="925541"/>
                  <a:pt x="7708532" y="954107"/>
                </a:cubicBezTo>
                <a:cubicBezTo>
                  <a:pt x="7611428" y="982673"/>
                  <a:pt x="7505189" y="953402"/>
                  <a:pt x="7302820" y="954107"/>
                </a:cubicBezTo>
                <a:cubicBezTo>
                  <a:pt x="7100451" y="954812"/>
                  <a:pt x="6710665" y="901951"/>
                  <a:pt x="6549354" y="954107"/>
                </a:cubicBezTo>
                <a:cubicBezTo>
                  <a:pt x="6388043" y="1006263"/>
                  <a:pt x="6111093" y="897893"/>
                  <a:pt x="5969765" y="954107"/>
                </a:cubicBezTo>
                <a:cubicBezTo>
                  <a:pt x="5828437" y="1010321"/>
                  <a:pt x="5726143" y="924409"/>
                  <a:pt x="5564053" y="954107"/>
                </a:cubicBezTo>
                <a:cubicBezTo>
                  <a:pt x="5401963" y="983805"/>
                  <a:pt x="5255147" y="936967"/>
                  <a:pt x="4984464" y="954107"/>
                </a:cubicBezTo>
                <a:cubicBezTo>
                  <a:pt x="4713781" y="971247"/>
                  <a:pt x="4753103" y="949120"/>
                  <a:pt x="4665690" y="954107"/>
                </a:cubicBezTo>
                <a:cubicBezTo>
                  <a:pt x="4578277" y="959094"/>
                  <a:pt x="4479753" y="923047"/>
                  <a:pt x="4346917" y="954107"/>
                </a:cubicBezTo>
                <a:cubicBezTo>
                  <a:pt x="4214081" y="985167"/>
                  <a:pt x="3889011" y="906889"/>
                  <a:pt x="3767328" y="954107"/>
                </a:cubicBezTo>
                <a:cubicBezTo>
                  <a:pt x="3645645" y="1001325"/>
                  <a:pt x="3507405" y="928512"/>
                  <a:pt x="3361615" y="954107"/>
                </a:cubicBezTo>
                <a:cubicBezTo>
                  <a:pt x="3215825" y="979702"/>
                  <a:pt x="2890172" y="912219"/>
                  <a:pt x="2695088" y="954107"/>
                </a:cubicBezTo>
                <a:cubicBezTo>
                  <a:pt x="2500004" y="995995"/>
                  <a:pt x="2396836" y="930300"/>
                  <a:pt x="2289376" y="954107"/>
                </a:cubicBezTo>
                <a:cubicBezTo>
                  <a:pt x="2181916" y="977914"/>
                  <a:pt x="1816867" y="876355"/>
                  <a:pt x="1622849" y="954107"/>
                </a:cubicBezTo>
                <a:cubicBezTo>
                  <a:pt x="1428831" y="1031859"/>
                  <a:pt x="1418679" y="919851"/>
                  <a:pt x="1304075" y="954107"/>
                </a:cubicBezTo>
                <a:cubicBezTo>
                  <a:pt x="1189471" y="988363"/>
                  <a:pt x="923551" y="906510"/>
                  <a:pt x="637548" y="954107"/>
                </a:cubicBezTo>
                <a:cubicBezTo>
                  <a:pt x="351545" y="1001704"/>
                  <a:pt x="198208" y="946956"/>
                  <a:pt x="0" y="954107"/>
                </a:cubicBezTo>
                <a:cubicBezTo>
                  <a:pt x="-22416" y="730842"/>
                  <a:pt x="36717" y="704813"/>
                  <a:pt x="0" y="505677"/>
                </a:cubicBezTo>
                <a:cubicBezTo>
                  <a:pt x="-36717" y="306541"/>
                  <a:pt x="49392" y="161080"/>
                  <a:pt x="0" y="0"/>
                </a:cubicBezTo>
                <a:close/>
              </a:path>
            </a:pathLst>
          </a:custGeom>
          <a:noFill/>
          <a:ln>
            <a:solidFill>
              <a:schemeClr val="tx1"/>
            </a:solidFill>
            <a:extLst>
              <a:ext uri="{C807C97D-BFC1-408E-A445-0C87EB9F89A2}">
                <ask:lineSketchStyleProps xmlns:ask="http://schemas.microsoft.com/office/drawing/2018/sketchyshapes" xmlns="" sd="1219033472">
                  <a:prstGeom prst="rect">
                    <a:avLst/>
                  </a:prstGeom>
                  <ask:type>
                    <ask:lineSketchScribble/>
                  </ask:type>
                </ask:lineSketchStyleProps>
              </a:ext>
            </a:extLst>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285750" indent="-285750">
              <a:buFont typeface="Arial,Sans-Serif"/>
              <a:buChar char="•"/>
              <a:defRPr/>
            </a:pPr>
            <a:r>
              <a:rPr lang="en-IN" dirty="0" smtClean="0">
                <a:solidFill>
                  <a:schemeClr val="dk1"/>
                </a:solidFill>
                <a:ea typeface="+mn-lt"/>
                <a:cs typeface="+mn-lt"/>
              </a:rPr>
              <a:t>Recommend price change of each item in a week</a:t>
            </a:r>
          </a:p>
          <a:p>
            <a:pPr marL="285750" indent="-285750">
              <a:buFont typeface="Arial,Sans-Serif"/>
              <a:buChar char="•"/>
              <a:defRPr/>
            </a:pPr>
            <a:r>
              <a:rPr lang="en-IN" dirty="0" smtClean="0">
                <a:solidFill>
                  <a:schemeClr val="dk1"/>
                </a:solidFill>
                <a:ea typeface="+mn-lt"/>
                <a:cs typeface="+mn-lt"/>
              </a:rPr>
              <a:t>Creating a bin of $5 and if price value of continuously week arriving in some bin then merge that rows into one and then calculate price start date &amp; end date accordingly</a:t>
            </a:r>
            <a:endParaRPr lang="en-US" dirty="0">
              <a:solidFill>
                <a:schemeClr val="dk1"/>
              </a:solidFill>
              <a:ea typeface="+mn-lt"/>
              <a:cs typeface="+mn-lt"/>
            </a:endParaRPr>
          </a:p>
        </p:txBody>
      </p:sp>
      <p:sp>
        <p:nvSpPr>
          <p:cNvPr id="11" name="Google Shape;148;p21"/>
          <p:cNvSpPr txBox="1"/>
          <p:nvPr/>
        </p:nvSpPr>
        <p:spPr>
          <a:xfrm>
            <a:off x="332175" y="182175"/>
            <a:ext cx="81333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dirty="0">
                <a:solidFill>
                  <a:schemeClr val="dk1"/>
                </a:solidFill>
                <a:latin typeface="Playfair Display"/>
                <a:ea typeface="Playfair Display"/>
                <a:cs typeface="Playfair Display"/>
                <a:sym typeface="Playfair Display"/>
              </a:rPr>
              <a:t>Optimisation : Deep Dive</a:t>
            </a:r>
            <a:endParaRPr b="1" dirty="0">
              <a:latin typeface="Playfair Display"/>
              <a:ea typeface="Playfair Display"/>
              <a:cs typeface="Playfair Display"/>
              <a:sym typeface="Playfair Display"/>
            </a:endParaRPr>
          </a:p>
        </p:txBody>
      </p:sp>
      <p:sp>
        <p:nvSpPr>
          <p:cNvPr id="12" name="Rectangle 11">
            <a:extLst>
              <a:ext uri="{FF2B5EF4-FFF2-40B4-BE49-F238E27FC236}">
                <a16:creationId xmlns:a16="http://schemas.microsoft.com/office/drawing/2014/main" id="{57189D13-F3BA-4F9E-9981-24480A96426A}"/>
              </a:ext>
            </a:extLst>
          </p:cNvPr>
          <p:cNvSpPr/>
          <p:nvPr/>
        </p:nvSpPr>
        <p:spPr>
          <a:xfrm>
            <a:off x="4398825" y="3768776"/>
            <a:ext cx="1151284" cy="2833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kern="1200" dirty="0" smtClean="0">
                <a:solidFill>
                  <a:srgbClr val="474C55"/>
                </a:solidFill>
                <a:latin typeface="Calibri" panose="020F0502020204030204"/>
              </a:rPr>
              <a:t>Results</a:t>
            </a:r>
            <a:endParaRPr kumimoji="0" lang="en-US" b="1" i="0" u="none" strike="noStrike" kern="1200" cap="none" spc="0" normalizeH="0" baseline="0" noProof="0" dirty="0">
              <a:ln>
                <a:noFill/>
              </a:ln>
              <a:solidFill>
                <a:srgbClr val="474C55"/>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190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3163" y="767254"/>
            <a:ext cx="4621596" cy="4078999"/>
          </a:xfrm>
          <a:prstGeom prst="rect">
            <a:avLst/>
          </a:prstGeom>
        </p:spPr>
      </p:pic>
      <p:pic>
        <p:nvPicPr>
          <p:cNvPr id="5" name="Picture 4"/>
          <p:cNvPicPr>
            <a:picLocks noChangeAspect="1"/>
          </p:cNvPicPr>
          <p:nvPr/>
        </p:nvPicPr>
        <p:blipFill>
          <a:blip r:embed="rId3"/>
          <a:stretch>
            <a:fillRect/>
          </a:stretch>
        </p:blipFill>
        <p:spPr>
          <a:xfrm>
            <a:off x="4834759" y="767254"/>
            <a:ext cx="4309241" cy="3951890"/>
          </a:xfrm>
          <a:prstGeom prst="rect">
            <a:avLst/>
          </a:prstGeom>
        </p:spPr>
      </p:pic>
      <p:sp>
        <p:nvSpPr>
          <p:cNvPr id="6" name="Google Shape;176;p24"/>
          <p:cNvSpPr txBox="1">
            <a:spLocks noGrp="1"/>
          </p:cNvSpPr>
          <p:nvPr>
            <p:ph type="title"/>
          </p:nvPr>
        </p:nvSpPr>
        <p:spPr>
          <a:xfrm>
            <a:off x="213163" y="141154"/>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smtClean="0"/>
              <a:t>User </a:t>
            </a:r>
            <a:r>
              <a:rPr lang="en" dirty="0" smtClean="0"/>
              <a:t>Interface</a:t>
            </a:r>
            <a:endParaRPr dirty="0"/>
          </a:p>
        </p:txBody>
      </p:sp>
    </p:spTree>
    <p:extLst>
      <p:ext uri="{BB962C8B-B14F-4D97-AF65-F5344CB8AC3E}">
        <p14:creationId xmlns:p14="http://schemas.microsoft.com/office/powerpoint/2010/main" val="1461860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UI – Reference Video</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0231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7" name="Google Shape;157;p22"/>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dirty="0">
                <a:solidFill>
                  <a:schemeClr val="lt1"/>
                </a:solidFill>
              </a:rPr>
              <a:t>Scrub Item 1</a:t>
            </a:r>
            <a:endParaRPr dirty="0">
              <a:solidFill>
                <a:schemeClr val="lt1"/>
              </a:solidFill>
            </a:endParaRPr>
          </a:p>
        </p:txBody>
      </p:sp>
      <p:sp>
        <p:nvSpPr>
          <p:cNvPr id="158" name="Google Shape;158;p22"/>
          <p:cNvSpPr txBox="1">
            <a:spLocks noGrp="1"/>
          </p:cNvSpPr>
          <p:nvPr>
            <p:ph type="body" idx="4294967295"/>
          </p:nvPr>
        </p:nvSpPr>
        <p:spPr>
          <a:xfrm>
            <a:off x="4750749" y="1304875"/>
            <a:ext cx="3216091" cy="2547826"/>
          </a:xfrm>
          <a:prstGeom prst="rect">
            <a:avLst/>
          </a:prstGeom>
        </p:spPr>
        <p:txBody>
          <a:bodyPr spcFirstLastPara="1" wrap="square" lIns="91425" tIns="91425" rIns="91425" bIns="91425" anchor="t" anchorCtr="0">
            <a:normAutofit fontScale="85000" lnSpcReduction="20000"/>
          </a:bodyPr>
          <a:lstStyle/>
          <a:p>
            <a:pPr marL="285750" indent="-285750">
              <a:spcBef>
                <a:spcPts val="1200"/>
              </a:spcBef>
            </a:pPr>
            <a:r>
              <a:rPr lang="en" sz="1600" dirty="0" smtClean="0">
                <a:solidFill>
                  <a:schemeClr val="accent1"/>
                </a:solidFill>
              </a:rPr>
              <a:t>In week 23 Recom</a:t>
            </a:r>
            <a:r>
              <a:rPr lang="en-US" sz="1600" dirty="0" smtClean="0">
                <a:solidFill>
                  <a:schemeClr val="accent1"/>
                </a:solidFill>
              </a:rPr>
              <a:t>m</a:t>
            </a:r>
            <a:r>
              <a:rPr lang="en" sz="1600" dirty="0" smtClean="0">
                <a:solidFill>
                  <a:schemeClr val="accent1"/>
                </a:solidFill>
              </a:rPr>
              <a:t>ended profit is higher than existing price</a:t>
            </a:r>
          </a:p>
          <a:p>
            <a:pPr marL="285750" indent="-285750">
              <a:spcBef>
                <a:spcPts val="1200"/>
              </a:spcBef>
            </a:pPr>
            <a:r>
              <a:rPr lang="en-US" sz="1600" dirty="0" smtClean="0">
                <a:solidFill>
                  <a:schemeClr val="accent1"/>
                </a:solidFill>
              </a:rPr>
              <a:t>Opportunity </a:t>
            </a:r>
            <a:r>
              <a:rPr lang="en-US" sz="1600" dirty="0">
                <a:solidFill>
                  <a:schemeClr val="accent1"/>
                </a:solidFill>
              </a:rPr>
              <a:t>for </a:t>
            </a:r>
            <a:r>
              <a:rPr lang="en-US" sz="1600" dirty="0" smtClean="0">
                <a:solidFill>
                  <a:schemeClr val="accent1"/>
                </a:solidFill>
              </a:rPr>
              <a:t>improvement – If we have better demand price relation, optimization will be better as forecast is very accurate with respect to the trend</a:t>
            </a:r>
          </a:p>
          <a:p>
            <a:pPr marL="285750" indent="-285750">
              <a:spcBef>
                <a:spcPts val="1200"/>
              </a:spcBef>
            </a:pPr>
            <a:r>
              <a:rPr lang="en-US" sz="1600" dirty="0" smtClean="0">
                <a:solidFill>
                  <a:schemeClr val="accent1"/>
                </a:solidFill>
              </a:rPr>
              <a:t>Corresponding graph is just for 1 random item</a:t>
            </a:r>
            <a:endParaRPr lang="en-US" sz="1600" dirty="0">
              <a:solidFill>
                <a:schemeClr val="accent1"/>
              </a:solidFill>
            </a:endParaRPr>
          </a:p>
          <a:p>
            <a:pPr marL="0" lvl="0" indent="0" algn="l" rtl="0">
              <a:spcBef>
                <a:spcPts val="1200"/>
              </a:spcBef>
              <a:spcAft>
                <a:spcPts val="0"/>
              </a:spcAft>
              <a:buNone/>
            </a:pPr>
            <a:endParaRPr sz="1600" dirty="0"/>
          </a:p>
          <a:p>
            <a:pPr marL="0" lvl="0" indent="0" algn="l" rtl="0">
              <a:spcBef>
                <a:spcPts val="1200"/>
              </a:spcBef>
              <a:spcAft>
                <a:spcPts val="1200"/>
              </a:spcAft>
              <a:buNone/>
            </a:pPr>
            <a:endParaRPr sz="1600" dirty="0"/>
          </a:p>
        </p:txBody>
      </p:sp>
      <p:sp>
        <p:nvSpPr>
          <p:cNvPr id="164" name="Google Shape;164;p22"/>
          <p:cNvSpPr txBox="1">
            <a:spLocks noGrp="1"/>
          </p:cNvSpPr>
          <p:nvPr>
            <p:ph type="body" idx="4294967295"/>
          </p:nvPr>
        </p:nvSpPr>
        <p:spPr>
          <a:xfrm>
            <a:off x="6089800" y="1304875"/>
            <a:ext cx="2494500" cy="461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dirty="0">
                <a:solidFill>
                  <a:schemeClr val="lt1"/>
                </a:solidFill>
              </a:rPr>
              <a:t>Graph</a:t>
            </a:r>
            <a:endParaRPr dirty="0">
              <a:solidFill>
                <a:schemeClr val="lt1"/>
              </a:solidFill>
            </a:endParaRPr>
          </a:p>
        </p:txBody>
      </p:sp>
      <p:sp>
        <p:nvSpPr>
          <p:cNvPr id="166" name="Google Shape;166;p22"/>
          <p:cNvSpPr txBox="1"/>
          <p:nvPr/>
        </p:nvSpPr>
        <p:spPr>
          <a:xfrm>
            <a:off x="276700" y="1766275"/>
            <a:ext cx="2164500" cy="81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FFFFFF"/>
                </a:solidFill>
                <a:latin typeface="Average"/>
                <a:ea typeface="Average"/>
                <a:cs typeface="Average"/>
                <a:sym typeface="Average"/>
              </a:rPr>
              <a:t># for which avg profit is higher</a:t>
            </a:r>
            <a:endParaRPr dirty="0">
              <a:solidFill>
                <a:srgbClr val="FFFFFF"/>
              </a:solidFill>
              <a:latin typeface="Average"/>
              <a:ea typeface="Average"/>
              <a:cs typeface="Average"/>
              <a:sym typeface="Average"/>
            </a:endParaRPr>
          </a:p>
          <a:p>
            <a:pPr marL="0" lvl="0" indent="0" algn="l" rtl="0">
              <a:spcBef>
                <a:spcPts val="0"/>
              </a:spcBef>
              <a:spcAft>
                <a:spcPts val="0"/>
              </a:spcAft>
              <a:buNone/>
            </a:pPr>
            <a:r>
              <a:rPr lang="en" dirty="0">
                <a:solidFill>
                  <a:srgbClr val="FFFFFF"/>
                </a:solidFill>
                <a:latin typeface="Average"/>
                <a:ea typeface="Average"/>
                <a:cs typeface="Average"/>
                <a:sym typeface="Average"/>
              </a:rPr>
              <a:t># Possible profit gain</a:t>
            </a:r>
            <a:endParaRPr dirty="0">
              <a:solidFill>
                <a:srgbClr val="FFFFFF"/>
              </a:solidFill>
              <a:latin typeface="Average"/>
              <a:ea typeface="Average"/>
              <a:cs typeface="Average"/>
              <a:sym typeface="Average"/>
            </a:endParaRPr>
          </a:p>
        </p:txBody>
      </p:sp>
      <p:pic>
        <p:nvPicPr>
          <p:cNvPr id="3" name="Picture 2"/>
          <p:cNvPicPr>
            <a:picLocks noChangeAspect="1"/>
          </p:cNvPicPr>
          <p:nvPr/>
        </p:nvPicPr>
        <p:blipFill>
          <a:blip r:embed="rId3"/>
          <a:stretch>
            <a:fillRect/>
          </a:stretch>
        </p:blipFill>
        <p:spPr>
          <a:xfrm>
            <a:off x="842650" y="1319050"/>
            <a:ext cx="3571875" cy="2533650"/>
          </a:xfrm>
          <a:prstGeom prst="rect">
            <a:avLst/>
          </a:prstGeom>
        </p:spPr>
      </p:pic>
      <p:sp>
        <p:nvSpPr>
          <p:cNvPr id="19" name="Title 1"/>
          <p:cNvSpPr>
            <a:spLocks noGrp="1"/>
          </p:cNvSpPr>
          <p:nvPr>
            <p:ph type="title"/>
          </p:nvPr>
        </p:nvSpPr>
        <p:spPr>
          <a:xfrm>
            <a:off x="311700" y="391350"/>
            <a:ext cx="8520600" cy="626100"/>
          </a:xfrm>
        </p:spPr>
        <p:txBody>
          <a:bodyPr>
            <a:normAutofit fontScale="90000"/>
          </a:bodyPr>
          <a:lstStyle/>
          <a:p>
            <a:r>
              <a:rPr lang="en-US" dirty="0" smtClean="0"/>
              <a:t>Result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391350"/>
            <a:ext cx="8520600" cy="626100"/>
          </a:xfrm>
          <a:prstGeom prst="rect">
            <a:avLst/>
          </a:prstGeom>
          <a:no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Overview</a:t>
            </a:r>
            <a:endParaRPr dirty="0"/>
          </a:p>
        </p:txBody>
      </p:sp>
      <p:grpSp>
        <p:nvGrpSpPr>
          <p:cNvPr id="67" name="Google Shape;67;p14"/>
          <p:cNvGrpSpPr/>
          <p:nvPr/>
        </p:nvGrpSpPr>
        <p:grpSpPr>
          <a:xfrm>
            <a:off x="6449969" y="1859974"/>
            <a:ext cx="2382087" cy="2789923"/>
            <a:chOff x="5632317" y="1189775"/>
            <a:chExt cx="3305700" cy="3483050"/>
          </a:xfrm>
        </p:grpSpPr>
        <p:sp>
          <p:nvSpPr>
            <p:cNvPr id="68" name="Google Shape;68;p14"/>
            <p:cNvSpPr/>
            <p:nvPr/>
          </p:nvSpPr>
          <p:spPr>
            <a:xfrm>
              <a:off x="5632317" y="1189775"/>
              <a:ext cx="3305700" cy="669000"/>
            </a:xfrm>
            <a:prstGeom prst="chevron">
              <a:avLst>
                <a:gd name="adj" fmla="val 50000"/>
              </a:avLst>
            </a:prstGeom>
            <a:solidFill>
              <a:srgbClr val="D8382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Recommendation</a:t>
              </a:r>
              <a:endParaRPr>
                <a:solidFill>
                  <a:srgbClr val="FFFFFF"/>
                </a:solidFill>
                <a:latin typeface="Roboto"/>
                <a:ea typeface="Roboto"/>
                <a:cs typeface="Roboto"/>
                <a:sym typeface="Roboto"/>
              </a:endParaRPr>
            </a:p>
          </p:txBody>
        </p:sp>
        <p:sp>
          <p:nvSpPr>
            <p:cNvPr id="69" name="Google Shape;69;p14"/>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a:solidFill>
                    <a:schemeClr val="dk2"/>
                  </a:solidFill>
                  <a:latin typeface="Lato"/>
                  <a:ea typeface="Lato"/>
                  <a:cs typeface="Lato"/>
                  <a:sym typeface="Lato"/>
                </a:rPr>
                <a:t>Recommend Weekly price based on forecasted sales for 12 weeks</a:t>
              </a:r>
              <a:endParaRPr>
                <a:latin typeface="Roboto"/>
                <a:ea typeface="Roboto"/>
                <a:cs typeface="Roboto"/>
                <a:sym typeface="Roboto"/>
              </a:endParaRPr>
            </a:p>
          </p:txBody>
        </p:sp>
      </p:grpSp>
      <p:grpSp>
        <p:nvGrpSpPr>
          <p:cNvPr id="70" name="Google Shape;70;p14"/>
          <p:cNvGrpSpPr/>
          <p:nvPr/>
        </p:nvGrpSpPr>
        <p:grpSpPr>
          <a:xfrm>
            <a:off x="311700" y="1860153"/>
            <a:ext cx="3817883" cy="2927383"/>
            <a:chOff x="0" y="1189989"/>
            <a:chExt cx="3546900" cy="3654661"/>
          </a:xfrm>
        </p:grpSpPr>
        <p:sp>
          <p:nvSpPr>
            <p:cNvPr id="71" name="Google Shape;71;p14"/>
            <p:cNvSpPr/>
            <p:nvPr/>
          </p:nvSpPr>
          <p:spPr>
            <a:xfrm>
              <a:off x="0" y="1189989"/>
              <a:ext cx="3546900" cy="669000"/>
            </a:xfrm>
            <a:prstGeom prst="homePlate">
              <a:avLst>
                <a:gd name="adj" fmla="val 50000"/>
              </a:avLst>
            </a:prstGeom>
            <a:solidFill>
              <a:srgbClr val="80201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Problem Understanding</a:t>
              </a:r>
              <a:endParaRPr>
                <a:solidFill>
                  <a:srgbClr val="FFFFFF"/>
                </a:solidFill>
                <a:latin typeface="Roboto"/>
                <a:ea typeface="Roboto"/>
                <a:cs typeface="Roboto"/>
                <a:sym typeface="Roboto"/>
              </a:endParaRPr>
            </a:p>
          </p:txBody>
        </p:sp>
        <p:sp>
          <p:nvSpPr>
            <p:cNvPr id="72" name="Google Shape;72;p14"/>
            <p:cNvSpPr txBox="1"/>
            <p:nvPr/>
          </p:nvSpPr>
          <p:spPr>
            <a:xfrm>
              <a:off x="120600" y="1939750"/>
              <a:ext cx="3305700" cy="29049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Both Demand and Price is dynamic and depend on each other. Very high price will reduce the sales  and very low price will reduce the gross profit. </a:t>
              </a:r>
              <a:endParaRPr>
                <a:solidFill>
                  <a:schemeClr val="dk2"/>
                </a:solidFill>
                <a:latin typeface="Lato"/>
                <a:ea typeface="Lato"/>
                <a:cs typeface="Lato"/>
                <a:sym typeface="Lato"/>
              </a:endParaRPr>
            </a:p>
            <a:p>
              <a:pPr marL="457200" lvl="0" indent="-317500" algn="l" rtl="0">
                <a:lnSpc>
                  <a:spcPct val="115000"/>
                </a:lnSpc>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Our solution provides instances where changes in prices could have improved profit margins for TSC</a:t>
              </a:r>
              <a:endParaRPr>
                <a:solidFill>
                  <a:schemeClr val="dk2"/>
                </a:solidFill>
                <a:latin typeface="Lato"/>
                <a:ea typeface="Lato"/>
                <a:cs typeface="Lato"/>
                <a:sym typeface="Lato"/>
              </a:endParaRPr>
            </a:p>
            <a:p>
              <a:pPr marL="0" lvl="0" indent="0" algn="l" rtl="0">
                <a:lnSpc>
                  <a:spcPct val="115000"/>
                </a:lnSpc>
                <a:spcBef>
                  <a:spcPts val="1200"/>
                </a:spcBef>
                <a:spcAft>
                  <a:spcPts val="0"/>
                </a:spcAft>
                <a:buNone/>
              </a:pPr>
              <a:endParaRPr>
                <a:latin typeface="Roboto"/>
                <a:ea typeface="Roboto"/>
                <a:cs typeface="Roboto"/>
                <a:sym typeface="Roboto"/>
              </a:endParaRPr>
            </a:p>
          </p:txBody>
        </p:sp>
      </p:grpSp>
      <p:grpSp>
        <p:nvGrpSpPr>
          <p:cNvPr id="73" name="Google Shape;73;p14"/>
          <p:cNvGrpSpPr/>
          <p:nvPr/>
        </p:nvGrpSpPr>
        <p:grpSpPr>
          <a:xfrm>
            <a:off x="3572558" y="1860149"/>
            <a:ext cx="3146365" cy="2789748"/>
            <a:chOff x="3133205" y="1189993"/>
            <a:chExt cx="3305700" cy="3482832"/>
          </a:xfrm>
        </p:grpSpPr>
        <p:sp>
          <p:nvSpPr>
            <p:cNvPr id="74" name="Google Shape;74;p14"/>
            <p:cNvSpPr/>
            <p:nvPr/>
          </p:nvSpPr>
          <p:spPr>
            <a:xfrm>
              <a:off x="3133205" y="1189993"/>
              <a:ext cx="3305700" cy="669000"/>
            </a:xfrm>
            <a:prstGeom prst="chevron">
              <a:avLst>
                <a:gd name="adj" fmla="val 50000"/>
              </a:avLst>
            </a:prstGeom>
            <a:solidFill>
              <a:srgbClr val="B02C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Approach</a:t>
              </a:r>
              <a:endParaRPr>
                <a:solidFill>
                  <a:srgbClr val="FFFFFF"/>
                </a:solidFill>
                <a:latin typeface="Roboto"/>
                <a:ea typeface="Roboto"/>
                <a:cs typeface="Roboto"/>
                <a:sym typeface="Roboto"/>
              </a:endParaRPr>
            </a:p>
          </p:txBody>
        </p:sp>
        <p:sp>
          <p:nvSpPr>
            <p:cNvPr id="75" name="Google Shape;75;p14"/>
            <p:cNvSpPr txBox="1"/>
            <p:nvPr/>
          </p:nvSpPr>
          <p:spPr>
            <a:xfrm>
              <a:off x="3478950" y="2057125"/>
              <a:ext cx="2614200" cy="26157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Obtain a relationship between demand, price and time. </a:t>
              </a:r>
              <a:endParaRPr>
                <a:solidFill>
                  <a:schemeClr val="dk2"/>
                </a:solidFill>
                <a:latin typeface="Lato"/>
                <a:ea typeface="Lato"/>
                <a:cs typeface="Lato"/>
                <a:sym typeface="Lato"/>
              </a:endParaRPr>
            </a:p>
            <a:p>
              <a:pPr marL="457200" lvl="0" indent="-317500" algn="l" rtl="0">
                <a:lnSpc>
                  <a:spcPct val="115000"/>
                </a:lnSpc>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Forecast sales</a:t>
              </a:r>
              <a:endParaRPr>
                <a:solidFill>
                  <a:schemeClr val="dk2"/>
                </a:solidFill>
                <a:latin typeface="Lato"/>
                <a:ea typeface="Lato"/>
                <a:cs typeface="Lato"/>
                <a:sym typeface="Lato"/>
              </a:endParaRPr>
            </a:p>
            <a:p>
              <a:pPr marL="457200" lvl="0" indent="-317500" algn="l" rtl="0">
                <a:lnSpc>
                  <a:spcPct val="115000"/>
                </a:lnSpc>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Optimise price with respect to forecast</a:t>
              </a:r>
              <a:endParaRPr>
                <a:solidFill>
                  <a:schemeClr val="dk2"/>
                </a:solidFill>
                <a:latin typeface="Lato"/>
                <a:ea typeface="Lato"/>
                <a:cs typeface="Lato"/>
                <a:sym typeface="Lato"/>
              </a:endParaRPr>
            </a:p>
            <a:p>
              <a:pPr marL="0" lvl="0" indent="0" algn="l" rtl="0">
                <a:lnSpc>
                  <a:spcPct val="115000"/>
                </a:lnSpc>
                <a:spcBef>
                  <a:spcPts val="1200"/>
                </a:spcBef>
                <a:spcAft>
                  <a:spcPts val="0"/>
                </a:spcAft>
                <a:buNone/>
              </a:pPr>
              <a:endParaRPr>
                <a:latin typeface="Roboto"/>
                <a:ea typeface="Roboto"/>
                <a:cs typeface="Roboto"/>
                <a:sym typeface="Roboto"/>
              </a:endParaRPr>
            </a:p>
          </p:txBody>
        </p:sp>
      </p:grpSp>
      <p:sp>
        <p:nvSpPr>
          <p:cNvPr id="76" name="Google Shape;76;p14"/>
          <p:cNvSpPr txBox="1"/>
          <p:nvPr/>
        </p:nvSpPr>
        <p:spPr>
          <a:xfrm>
            <a:off x="458625" y="1073350"/>
            <a:ext cx="8373600" cy="988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chemeClr val="dk2"/>
                </a:solidFill>
                <a:latin typeface="Lato"/>
                <a:ea typeface="Lato"/>
                <a:cs typeface="Lato"/>
                <a:sym typeface="Lato"/>
              </a:rPr>
              <a:t>Tractor Supply provides an existing price change schedule. Yet there exists an opportunity to increase gross margin profits by recommending  optimal prices given constraints on sales using Machine Learning</a:t>
            </a:r>
            <a:endParaRPr dirty="0">
              <a:solidFill>
                <a:schemeClr val="dk2"/>
              </a:solidFill>
              <a:latin typeface="Lato"/>
              <a:ea typeface="Lato"/>
              <a:cs typeface="Lato"/>
              <a:sym typeface="Lato"/>
            </a:endParaRPr>
          </a:p>
          <a:p>
            <a:pPr marL="0" lvl="0" indent="0" algn="l" rtl="0">
              <a:spcBef>
                <a:spcPts val="1200"/>
              </a:spcBef>
              <a:spcAft>
                <a:spcPts val="0"/>
              </a:spcAft>
              <a:buNone/>
            </a:pPr>
            <a:endParaRPr sz="1000" dirty="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11700" y="1930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Assumptions and Observations </a:t>
            </a:r>
            <a:endParaRPr/>
          </a:p>
          <a:p>
            <a:pPr marL="0" lvl="0" indent="0" algn="l" rtl="0">
              <a:spcBef>
                <a:spcPts val="0"/>
              </a:spcBef>
              <a:spcAft>
                <a:spcPts val="0"/>
              </a:spcAft>
              <a:buNone/>
            </a:pPr>
            <a:endParaRPr/>
          </a:p>
        </p:txBody>
      </p:sp>
      <p:sp>
        <p:nvSpPr>
          <p:cNvPr id="82" name="Google Shape;82;p15"/>
          <p:cNvSpPr txBox="1">
            <a:spLocks noGrp="1"/>
          </p:cNvSpPr>
          <p:nvPr>
            <p:ph type="body" idx="4294967295"/>
          </p:nvPr>
        </p:nvSpPr>
        <p:spPr>
          <a:xfrm>
            <a:off x="311700" y="819150"/>
            <a:ext cx="8318400" cy="1914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b="1"/>
              <a:t>Assumptions :</a:t>
            </a:r>
            <a:endParaRPr sz="1200" b="1"/>
          </a:p>
          <a:p>
            <a:pPr marL="457200" lvl="0" indent="-304800" algn="l" rtl="0">
              <a:lnSpc>
                <a:spcPct val="100000"/>
              </a:lnSpc>
              <a:spcBef>
                <a:spcPts val="400"/>
              </a:spcBef>
              <a:spcAft>
                <a:spcPts val="0"/>
              </a:spcAft>
              <a:buSzPts val="1200"/>
              <a:buChar char="●"/>
            </a:pPr>
            <a:r>
              <a:rPr lang="en" sz="1200"/>
              <a:t>Cost price is assumed to be constant.  </a:t>
            </a:r>
            <a:endParaRPr sz="1200"/>
          </a:p>
          <a:p>
            <a:pPr marL="457200" lvl="0" indent="-304800" algn="l" rtl="0">
              <a:lnSpc>
                <a:spcPct val="100000"/>
              </a:lnSpc>
              <a:spcBef>
                <a:spcPts val="400"/>
              </a:spcBef>
              <a:spcAft>
                <a:spcPts val="0"/>
              </a:spcAft>
              <a:buSzPts val="1200"/>
              <a:buChar char="●"/>
            </a:pPr>
            <a:r>
              <a:rPr lang="en" sz="1200"/>
              <a:t>Minimum Sales Price =  1.33 * Cost_Price for each SKU</a:t>
            </a:r>
            <a:br>
              <a:rPr lang="en" sz="1200"/>
            </a:br>
            <a:r>
              <a:rPr lang="en" sz="1200">
                <a:solidFill>
                  <a:srgbClr val="999999"/>
                </a:solidFill>
              </a:rPr>
              <a:t>a) Margin is calculated for year 2021. For each SKU we have taken the min(Unit_Price) and min(Cost_Price). </a:t>
            </a:r>
            <a:br>
              <a:rPr lang="en" sz="1200">
                <a:solidFill>
                  <a:srgbClr val="999999"/>
                </a:solidFill>
              </a:rPr>
            </a:br>
            <a:r>
              <a:rPr lang="en" sz="1200">
                <a:solidFill>
                  <a:srgbClr val="999999"/>
                </a:solidFill>
              </a:rPr>
              <a:t>b) Margin is then Calculated as mean(100* (Unit_Price- Cost_Price)/Cost_Price)</a:t>
            </a:r>
            <a:endParaRPr sz="1200" b="1"/>
          </a:p>
          <a:p>
            <a:pPr marL="0" lvl="0" indent="0" algn="l" rtl="0">
              <a:lnSpc>
                <a:spcPct val="100000"/>
              </a:lnSpc>
              <a:spcBef>
                <a:spcPts val="400"/>
              </a:spcBef>
              <a:spcAft>
                <a:spcPts val="0"/>
              </a:spcAft>
              <a:buNone/>
            </a:pPr>
            <a:r>
              <a:rPr lang="en" sz="1200" b="1"/>
              <a:t>Observations :</a:t>
            </a:r>
            <a:endParaRPr sz="1200" b="1"/>
          </a:p>
          <a:p>
            <a:pPr marL="457200" lvl="0" indent="-304800" algn="l" rtl="0">
              <a:lnSpc>
                <a:spcPct val="100000"/>
              </a:lnSpc>
              <a:spcBef>
                <a:spcPts val="400"/>
              </a:spcBef>
              <a:spcAft>
                <a:spcPts val="0"/>
              </a:spcAft>
              <a:buClr>
                <a:srgbClr val="666666"/>
              </a:buClr>
              <a:buSzPts val="1200"/>
              <a:buChar char="●"/>
            </a:pPr>
            <a:r>
              <a:rPr lang="en" sz="1200">
                <a:solidFill>
                  <a:srgbClr val="666666"/>
                </a:solidFill>
              </a:rPr>
              <a:t>Negligible Correlation between Competitor price change and TSC price change ;Max Pearson Correlation at SKU level is -0.07. </a:t>
            </a:r>
            <a:endParaRPr sz="1200">
              <a:solidFill>
                <a:srgbClr val="666666"/>
              </a:solidFill>
            </a:endParaRPr>
          </a:p>
          <a:p>
            <a:pPr marL="457200" lvl="0" indent="-304800" algn="l" rtl="0">
              <a:lnSpc>
                <a:spcPct val="100000"/>
              </a:lnSpc>
              <a:spcBef>
                <a:spcPts val="400"/>
              </a:spcBef>
              <a:spcAft>
                <a:spcPts val="400"/>
              </a:spcAft>
              <a:buClr>
                <a:srgbClr val="666666"/>
              </a:buClr>
              <a:buSzPts val="1200"/>
              <a:buChar char="●"/>
            </a:pPr>
            <a:r>
              <a:rPr lang="en" sz="1200">
                <a:solidFill>
                  <a:srgbClr val="666666"/>
                </a:solidFill>
              </a:rPr>
              <a:t>Some SKU’s have a seasonal nature in months of October, November, December. The sales suddenly increase in month of October November, December.</a:t>
            </a:r>
            <a:endParaRPr sz="1200">
              <a:solidFill>
                <a:srgbClr val="999999"/>
              </a:solidFill>
            </a:endParaRPr>
          </a:p>
        </p:txBody>
      </p:sp>
      <p:pic>
        <p:nvPicPr>
          <p:cNvPr id="83" name="Google Shape;83;p15"/>
          <p:cNvPicPr preferRelativeResize="0"/>
          <p:nvPr/>
        </p:nvPicPr>
        <p:blipFill>
          <a:blip r:embed="rId3">
            <a:alphaModFix/>
          </a:blip>
          <a:stretch>
            <a:fillRect/>
          </a:stretch>
        </p:blipFill>
        <p:spPr>
          <a:xfrm>
            <a:off x="4572000" y="3066475"/>
            <a:ext cx="2963399" cy="1767900"/>
          </a:xfrm>
          <a:prstGeom prst="rect">
            <a:avLst/>
          </a:prstGeom>
          <a:noFill/>
          <a:ln w="9525" cap="flat" cmpd="sng">
            <a:solidFill>
              <a:schemeClr val="dk2"/>
            </a:solidFill>
            <a:prstDash val="solid"/>
            <a:round/>
            <a:headEnd type="none" w="sm" len="sm"/>
            <a:tailEnd type="none" w="sm" len="sm"/>
          </a:ln>
        </p:spPr>
      </p:pic>
      <p:pic>
        <p:nvPicPr>
          <p:cNvPr id="84" name="Google Shape;84;p15"/>
          <p:cNvPicPr preferRelativeResize="0"/>
          <p:nvPr/>
        </p:nvPicPr>
        <p:blipFill>
          <a:blip r:embed="rId4">
            <a:alphaModFix/>
          </a:blip>
          <a:stretch>
            <a:fillRect/>
          </a:stretch>
        </p:blipFill>
        <p:spPr>
          <a:xfrm>
            <a:off x="1036225" y="3066475"/>
            <a:ext cx="2790379" cy="1767900"/>
          </a:xfrm>
          <a:prstGeom prst="rect">
            <a:avLst/>
          </a:prstGeom>
          <a:noFill/>
          <a:ln w="9525" cap="flat" cmpd="sng">
            <a:solidFill>
              <a:schemeClr val="dk2"/>
            </a:solidFill>
            <a:prstDash val="solid"/>
            <a:round/>
            <a:headEnd type="none" w="sm" len="sm"/>
            <a:tailEnd type="none" w="sm" len="sm"/>
          </a:ln>
        </p:spPr>
      </p:pic>
      <p:sp>
        <p:nvSpPr>
          <p:cNvPr id="85" name="Google Shape;85;p15"/>
          <p:cNvSpPr txBox="1"/>
          <p:nvPr/>
        </p:nvSpPr>
        <p:spPr>
          <a:xfrm>
            <a:off x="1036225" y="4834375"/>
            <a:ext cx="31569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Lato"/>
                <a:ea typeface="Lato"/>
                <a:cs typeface="Lato"/>
                <a:sym typeface="Lato"/>
              </a:rPr>
              <a:t>Price Change Plot for SKU with Maximum Correlation</a:t>
            </a:r>
            <a:endParaRPr sz="900">
              <a:latin typeface="Lato"/>
              <a:ea typeface="Lato"/>
              <a:cs typeface="Lato"/>
              <a:sym typeface="Lato"/>
            </a:endParaRPr>
          </a:p>
        </p:txBody>
      </p:sp>
      <p:sp>
        <p:nvSpPr>
          <p:cNvPr id="86" name="Google Shape;86;p15"/>
          <p:cNvSpPr txBox="1"/>
          <p:nvPr/>
        </p:nvSpPr>
        <p:spPr>
          <a:xfrm>
            <a:off x="4572000" y="4834375"/>
            <a:ext cx="29634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Lato"/>
                <a:ea typeface="Lato"/>
                <a:cs typeface="Lato"/>
                <a:sym typeface="Lato"/>
              </a:rPr>
              <a:t>Spikes in Seasonal Graph shows Seasonality of Demand</a:t>
            </a:r>
            <a:endParaRPr sz="9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Our Approach</a:t>
            </a:r>
            <a:endParaRPr/>
          </a:p>
        </p:txBody>
      </p:sp>
      <p:grpSp>
        <p:nvGrpSpPr>
          <p:cNvPr id="92" name="Google Shape;92;p16"/>
          <p:cNvGrpSpPr/>
          <p:nvPr/>
        </p:nvGrpSpPr>
        <p:grpSpPr>
          <a:xfrm>
            <a:off x="0" y="1189989"/>
            <a:ext cx="2726700" cy="3482836"/>
            <a:chOff x="0" y="1189989"/>
            <a:chExt cx="2726700" cy="3482836"/>
          </a:xfrm>
        </p:grpSpPr>
        <p:sp>
          <p:nvSpPr>
            <p:cNvPr id="93" name="Google Shape;93;p16"/>
            <p:cNvSpPr/>
            <p:nvPr/>
          </p:nvSpPr>
          <p:spPr>
            <a:xfrm>
              <a:off x="0" y="1189989"/>
              <a:ext cx="2726700" cy="669000"/>
            </a:xfrm>
            <a:prstGeom prst="homePlate">
              <a:avLst>
                <a:gd name="adj" fmla="val 50000"/>
              </a:avLst>
            </a:prstGeom>
            <a:solidFill>
              <a:srgbClr val="80201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STEP 1</a:t>
              </a:r>
              <a:endParaRPr>
                <a:solidFill>
                  <a:srgbClr val="FFFFFF"/>
                </a:solidFill>
                <a:latin typeface="Roboto"/>
                <a:ea typeface="Roboto"/>
                <a:cs typeface="Roboto"/>
                <a:sym typeface="Roboto"/>
              </a:endParaRPr>
            </a:p>
          </p:txBody>
        </p:sp>
        <p:sp>
          <p:nvSpPr>
            <p:cNvPr id="94" name="Google Shape;94;p16"/>
            <p:cNvSpPr txBox="1"/>
            <p:nvPr/>
          </p:nvSpPr>
          <p:spPr>
            <a:xfrm>
              <a:off x="410850" y="2057125"/>
              <a:ext cx="19050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Lato"/>
                  <a:ea typeface="Lato"/>
                  <a:cs typeface="Lato"/>
                  <a:sym typeface="Lato"/>
                </a:rPr>
                <a:t>Demand-Price Equation : </a:t>
              </a:r>
              <a:endParaRPr>
                <a:solidFill>
                  <a:schemeClr val="dk1"/>
                </a:solidFill>
                <a:latin typeface="Lato"/>
                <a:ea typeface="Lato"/>
                <a:cs typeface="Lato"/>
                <a:sym typeface="Lato"/>
              </a:endParaRPr>
            </a:p>
            <a:p>
              <a:pPr marL="0" lvl="0" indent="0" algn="l" rtl="0">
                <a:lnSpc>
                  <a:spcPct val="115000"/>
                </a:lnSpc>
                <a:spcBef>
                  <a:spcPts val="1200"/>
                </a:spcBef>
                <a:spcAft>
                  <a:spcPts val="0"/>
                </a:spcAft>
                <a:buNone/>
              </a:pPr>
              <a:r>
                <a:rPr lang="en">
                  <a:solidFill>
                    <a:srgbClr val="666666"/>
                  </a:solidFill>
                  <a:latin typeface="Lato"/>
                  <a:ea typeface="Lato"/>
                  <a:cs typeface="Lato"/>
                  <a:sym typeface="Lato"/>
                </a:rPr>
                <a:t>Estimate an equation between Demand and Price for each  SKU at weekly level </a:t>
              </a:r>
              <a:endParaRPr>
                <a:solidFill>
                  <a:srgbClr val="666666"/>
                </a:solidFill>
                <a:latin typeface="Lato"/>
                <a:ea typeface="Lato"/>
                <a:cs typeface="Lato"/>
                <a:sym typeface="Lato"/>
              </a:endParaRPr>
            </a:p>
            <a:p>
              <a:pPr marL="0" lvl="0" indent="0" algn="l" rtl="0">
                <a:lnSpc>
                  <a:spcPct val="115000"/>
                </a:lnSpc>
                <a:spcBef>
                  <a:spcPts val="1200"/>
                </a:spcBef>
                <a:spcAft>
                  <a:spcPts val="0"/>
                </a:spcAft>
                <a:buNone/>
              </a:pPr>
              <a:endParaRPr>
                <a:solidFill>
                  <a:srgbClr val="666666"/>
                </a:solidFill>
                <a:latin typeface="Lato"/>
                <a:ea typeface="Lato"/>
                <a:cs typeface="Lato"/>
                <a:sym typeface="Lato"/>
              </a:endParaRPr>
            </a:p>
            <a:p>
              <a:pPr marL="0" lvl="0" indent="0" algn="l" rtl="0">
                <a:lnSpc>
                  <a:spcPct val="115000"/>
                </a:lnSpc>
                <a:spcBef>
                  <a:spcPts val="1200"/>
                </a:spcBef>
                <a:spcAft>
                  <a:spcPts val="0"/>
                </a:spcAft>
                <a:buNone/>
              </a:pPr>
              <a:endParaRPr>
                <a:solidFill>
                  <a:schemeClr val="dk1"/>
                </a:solidFill>
                <a:latin typeface="Roboto"/>
                <a:ea typeface="Roboto"/>
                <a:cs typeface="Roboto"/>
                <a:sym typeface="Roboto"/>
              </a:endParaRPr>
            </a:p>
          </p:txBody>
        </p:sp>
      </p:grpSp>
      <p:grpSp>
        <p:nvGrpSpPr>
          <p:cNvPr id="95" name="Google Shape;95;p16"/>
          <p:cNvGrpSpPr/>
          <p:nvPr/>
        </p:nvGrpSpPr>
        <p:grpSpPr>
          <a:xfrm>
            <a:off x="2263425" y="1189775"/>
            <a:ext cx="2541300" cy="3483050"/>
            <a:chOff x="2263425" y="1189775"/>
            <a:chExt cx="2541300" cy="3483050"/>
          </a:xfrm>
        </p:grpSpPr>
        <p:sp>
          <p:nvSpPr>
            <p:cNvPr id="96" name="Google Shape;96;p16"/>
            <p:cNvSpPr/>
            <p:nvPr/>
          </p:nvSpPr>
          <p:spPr>
            <a:xfrm>
              <a:off x="2263425" y="1189775"/>
              <a:ext cx="2541300" cy="669000"/>
            </a:xfrm>
            <a:prstGeom prst="chevron">
              <a:avLst>
                <a:gd name="adj" fmla="val 50000"/>
              </a:avLst>
            </a:prstGeom>
            <a:solidFill>
              <a:srgbClr val="A72A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STEP 2</a:t>
              </a:r>
              <a:endParaRPr>
                <a:solidFill>
                  <a:srgbClr val="FFFFFF"/>
                </a:solidFill>
                <a:latin typeface="Roboto"/>
                <a:ea typeface="Roboto"/>
                <a:cs typeface="Roboto"/>
                <a:sym typeface="Roboto"/>
              </a:endParaRPr>
            </a:p>
          </p:txBody>
        </p:sp>
        <p:sp>
          <p:nvSpPr>
            <p:cNvPr id="97" name="Google Shape;97;p16"/>
            <p:cNvSpPr txBox="1"/>
            <p:nvPr/>
          </p:nvSpPr>
          <p:spPr>
            <a:xfrm>
              <a:off x="2512202" y="2057125"/>
              <a:ext cx="19050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Lato"/>
                  <a:ea typeface="Lato"/>
                  <a:cs typeface="Lato"/>
                  <a:sym typeface="Lato"/>
                </a:rPr>
                <a:t>Sales Forecast :</a:t>
              </a:r>
              <a:endParaRPr>
                <a:solidFill>
                  <a:srgbClr val="434343"/>
                </a:solidFill>
                <a:latin typeface="Lato"/>
                <a:ea typeface="Lato"/>
                <a:cs typeface="Lato"/>
                <a:sym typeface="Lato"/>
              </a:endParaRPr>
            </a:p>
            <a:p>
              <a:pPr marL="0" lvl="0" indent="0" algn="l" rtl="0">
                <a:lnSpc>
                  <a:spcPct val="115000"/>
                </a:lnSpc>
                <a:spcBef>
                  <a:spcPts val="1200"/>
                </a:spcBef>
                <a:spcAft>
                  <a:spcPts val="0"/>
                </a:spcAft>
                <a:buNone/>
              </a:pPr>
              <a:r>
                <a:rPr lang="en">
                  <a:solidFill>
                    <a:srgbClr val="434343"/>
                  </a:solidFill>
                  <a:latin typeface="Lato"/>
                  <a:ea typeface="Lato"/>
                  <a:cs typeface="Lato"/>
                  <a:sym typeface="Lato"/>
                </a:rPr>
                <a:t>Forecast Demand for each SKU at weekly level using historical Demand data using Deep Learning </a:t>
              </a:r>
              <a:endParaRPr>
                <a:solidFill>
                  <a:srgbClr val="434343"/>
                </a:solidFill>
                <a:latin typeface="Lato"/>
                <a:ea typeface="Lato"/>
                <a:cs typeface="Lato"/>
                <a:sym typeface="Lato"/>
              </a:endParaRPr>
            </a:p>
            <a:p>
              <a:pPr marL="0" lvl="0" indent="0" algn="l" rtl="0">
                <a:lnSpc>
                  <a:spcPct val="115000"/>
                </a:lnSpc>
                <a:spcBef>
                  <a:spcPts val="1200"/>
                </a:spcBef>
                <a:spcAft>
                  <a:spcPts val="0"/>
                </a:spcAft>
                <a:buNone/>
              </a:pPr>
              <a:endParaRPr>
                <a:solidFill>
                  <a:srgbClr val="434343"/>
                </a:solidFill>
                <a:latin typeface="Lato"/>
                <a:ea typeface="Lato"/>
                <a:cs typeface="Lato"/>
                <a:sym typeface="Lato"/>
              </a:endParaRPr>
            </a:p>
            <a:p>
              <a:pPr marL="0" lvl="0" indent="0" algn="l" rtl="0">
                <a:lnSpc>
                  <a:spcPct val="115000"/>
                </a:lnSpc>
                <a:spcBef>
                  <a:spcPts val="1200"/>
                </a:spcBef>
                <a:spcAft>
                  <a:spcPts val="0"/>
                </a:spcAft>
                <a:buNone/>
              </a:pPr>
              <a:endParaRPr sz="1200">
                <a:latin typeface="Roboto"/>
                <a:ea typeface="Roboto"/>
                <a:cs typeface="Roboto"/>
                <a:sym typeface="Roboto"/>
              </a:endParaRPr>
            </a:p>
          </p:txBody>
        </p:sp>
      </p:grpSp>
      <p:grpSp>
        <p:nvGrpSpPr>
          <p:cNvPr id="98" name="Google Shape;98;p16"/>
          <p:cNvGrpSpPr/>
          <p:nvPr/>
        </p:nvGrpSpPr>
        <p:grpSpPr>
          <a:xfrm>
            <a:off x="4329974" y="1189775"/>
            <a:ext cx="2541300" cy="3483050"/>
            <a:chOff x="4329974" y="1189775"/>
            <a:chExt cx="2541300" cy="3483050"/>
          </a:xfrm>
        </p:grpSpPr>
        <p:sp>
          <p:nvSpPr>
            <p:cNvPr id="99" name="Google Shape;99;p16"/>
            <p:cNvSpPr/>
            <p:nvPr/>
          </p:nvSpPr>
          <p:spPr>
            <a:xfrm>
              <a:off x="4329974" y="1189775"/>
              <a:ext cx="2541300" cy="669000"/>
            </a:xfrm>
            <a:prstGeom prst="chevron">
              <a:avLst>
                <a:gd name="adj" fmla="val 50000"/>
              </a:avLst>
            </a:prstGeom>
            <a:solidFill>
              <a:srgbClr val="B02C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STEP 3</a:t>
              </a:r>
              <a:endParaRPr>
                <a:solidFill>
                  <a:srgbClr val="FFFFFF"/>
                </a:solidFill>
                <a:latin typeface="Roboto"/>
                <a:ea typeface="Roboto"/>
                <a:cs typeface="Roboto"/>
                <a:sym typeface="Roboto"/>
              </a:endParaRPr>
            </a:p>
          </p:txBody>
        </p:sp>
        <p:sp>
          <p:nvSpPr>
            <p:cNvPr id="100" name="Google Shape;100;p16"/>
            <p:cNvSpPr txBox="1"/>
            <p:nvPr/>
          </p:nvSpPr>
          <p:spPr>
            <a:xfrm>
              <a:off x="4613553" y="2057125"/>
              <a:ext cx="19050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Lato"/>
                  <a:ea typeface="Lato"/>
                  <a:cs typeface="Lato"/>
                  <a:sym typeface="Lato"/>
                </a:rPr>
                <a:t>Optimization: </a:t>
              </a:r>
              <a:endParaRPr>
                <a:solidFill>
                  <a:schemeClr val="dk1"/>
                </a:solidFill>
                <a:latin typeface="Lato"/>
                <a:ea typeface="Lato"/>
                <a:cs typeface="Lato"/>
                <a:sym typeface="Lato"/>
              </a:endParaRPr>
            </a:p>
            <a:p>
              <a:pPr marL="0" lvl="0" indent="0" algn="l" rtl="0">
                <a:lnSpc>
                  <a:spcPct val="115000"/>
                </a:lnSpc>
                <a:spcBef>
                  <a:spcPts val="1200"/>
                </a:spcBef>
                <a:spcAft>
                  <a:spcPts val="0"/>
                </a:spcAft>
                <a:buNone/>
              </a:pPr>
              <a:r>
                <a:rPr lang="en" sz="1300">
                  <a:solidFill>
                    <a:srgbClr val="434343"/>
                  </a:solidFill>
                  <a:latin typeface="Lato"/>
                  <a:ea typeface="Lato"/>
                  <a:cs typeface="Lato"/>
                  <a:sym typeface="Lato"/>
                </a:rPr>
                <a:t>Find Upper and lower limits of demand at weekly level</a:t>
              </a:r>
              <a:endParaRPr sz="1300">
                <a:solidFill>
                  <a:srgbClr val="434343"/>
                </a:solidFill>
                <a:latin typeface="Lato"/>
                <a:ea typeface="Lato"/>
                <a:cs typeface="Lato"/>
                <a:sym typeface="Lato"/>
              </a:endParaRPr>
            </a:p>
            <a:p>
              <a:pPr marL="0" lvl="0" indent="0" algn="l" rtl="0">
                <a:lnSpc>
                  <a:spcPct val="115000"/>
                </a:lnSpc>
                <a:spcBef>
                  <a:spcPts val="1200"/>
                </a:spcBef>
                <a:spcAft>
                  <a:spcPts val="0"/>
                </a:spcAft>
                <a:buNone/>
              </a:pPr>
              <a:r>
                <a:rPr lang="en" sz="1300">
                  <a:solidFill>
                    <a:srgbClr val="434343"/>
                  </a:solidFill>
                  <a:latin typeface="Lato"/>
                  <a:ea typeface="Lato"/>
                  <a:cs typeface="Lato"/>
                  <a:sym typeface="Lato"/>
                </a:rPr>
                <a:t>Find Optimal Price at weekly level, given Demand-Price Equation, and bounds on Demand forecast and Price.</a:t>
              </a:r>
              <a:endParaRPr sz="1300">
                <a:solidFill>
                  <a:srgbClr val="434343"/>
                </a:solidFill>
                <a:latin typeface="Lato"/>
                <a:ea typeface="Lato"/>
                <a:cs typeface="Lato"/>
                <a:sym typeface="Lato"/>
              </a:endParaRPr>
            </a:p>
            <a:p>
              <a:pPr marL="0" lvl="0" indent="0" algn="l" rtl="0">
                <a:lnSpc>
                  <a:spcPct val="115000"/>
                </a:lnSpc>
                <a:spcBef>
                  <a:spcPts val="1200"/>
                </a:spcBef>
                <a:spcAft>
                  <a:spcPts val="0"/>
                </a:spcAft>
                <a:buNone/>
              </a:pPr>
              <a:endParaRPr sz="1200">
                <a:latin typeface="Roboto"/>
                <a:ea typeface="Roboto"/>
                <a:cs typeface="Roboto"/>
                <a:sym typeface="Roboto"/>
              </a:endParaRPr>
            </a:p>
          </p:txBody>
        </p:sp>
      </p:grpSp>
      <p:grpSp>
        <p:nvGrpSpPr>
          <p:cNvPr id="101" name="Google Shape;101;p16"/>
          <p:cNvGrpSpPr/>
          <p:nvPr/>
        </p:nvGrpSpPr>
        <p:grpSpPr>
          <a:xfrm>
            <a:off x="6396739" y="1189775"/>
            <a:ext cx="2541300" cy="3483050"/>
            <a:chOff x="6396739" y="1189775"/>
            <a:chExt cx="2541300" cy="3483050"/>
          </a:xfrm>
        </p:grpSpPr>
        <p:sp>
          <p:nvSpPr>
            <p:cNvPr id="102" name="Google Shape;102;p16"/>
            <p:cNvSpPr/>
            <p:nvPr/>
          </p:nvSpPr>
          <p:spPr>
            <a:xfrm>
              <a:off x="6396739" y="1189775"/>
              <a:ext cx="2541300" cy="669000"/>
            </a:xfrm>
            <a:prstGeom prst="chevron">
              <a:avLst>
                <a:gd name="adj" fmla="val 50000"/>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STEP 4</a:t>
              </a:r>
              <a:endParaRPr>
                <a:solidFill>
                  <a:srgbClr val="FFFFFF"/>
                </a:solidFill>
                <a:latin typeface="Roboto"/>
                <a:ea typeface="Roboto"/>
                <a:cs typeface="Roboto"/>
                <a:sym typeface="Roboto"/>
              </a:endParaRPr>
            </a:p>
          </p:txBody>
        </p:sp>
        <p:sp>
          <p:nvSpPr>
            <p:cNvPr id="103" name="Google Shape;103;p16"/>
            <p:cNvSpPr txBox="1"/>
            <p:nvPr/>
          </p:nvSpPr>
          <p:spPr>
            <a:xfrm>
              <a:off x="6714905" y="2057125"/>
              <a:ext cx="19050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latin typeface="Lato"/>
                  <a:ea typeface="Lato"/>
                  <a:cs typeface="Lato"/>
                  <a:sym typeface="Lato"/>
                </a:rPr>
                <a:t>Results:</a:t>
              </a:r>
              <a:endParaRPr b="1">
                <a:solidFill>
                  <a:schemeClr val="dk1"/>
                </a:solidFill>
                <a:latin typeface="Lato"/>
                <a:ea typeface="Lato"/>
                <a:cs typeface="Lato"/>
                <a:sym typeface="Lato"/>
              </a:endParaRPr>
            </a:p>
            <a:p>
              <a:pPr marL="0" lvl="0" indent="0" algn="l" rtl="0">
                <a:lnSpc>
                  <a:spcPct val="115000"/>
                </a:lnSpc>
                <a:spcBef>
                  <a:spcPts val="1200"/>
                </a:spcBef>
                <a:spcAft>
                  <a:spcPts val="0"/>
                </a:spcAft>
                <a:buNone/>
              </a:pPr>
              <a:r>
                <a:rPr lang="en" b="1">
                  <a:solidFill>
                    <a:srgbClr val="434343"/>
                  </a:solidFill>
                  <a:latin typeface="Lato"/>
                  <a:ea typeface="Lato"/>
                  <a:cs typeface="Lato"/>
                  <a:sym typeface="Lato"/>
                </a:rPr>
                <a:t>Bin the Optimal Price for each SKU’s. For the consecutive weeks, where the bin price is changing, provide optimum price</a:t>
              </a:r>
              <a:endParaRPr sz="1200">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Demand Price Equation: Deep Dive</a:t>
            </a:r>
            <a:endParaRPr/>
          </a:p>
        </p:txBody>
      </p:sp>
      <p:sp>
        <p:nvSpPr>
          <p:cNvPr id="109" name="Google Shape;109;p17"/>
          <p:cNvSpPr txBox="1">
            <a:spLocks noGrp="1"/>
          </p:cNvSpPr>
          <p:nvPr>
            <p:ph type="body" idx="1"/>
          </p:nvPr>
        </p:nvSpPr>
        <p:spPr>
          <a:xfrm>
            <a:off x="311700" y="1152475"/>
            <a:ext cx="4654800" cy="3990900"/>
          </a:xfrm>
          <a:prstGeom prst="rect">
            <a:avLst/>
          </a:prstGeom>
        </p:spPr>
        <p:txBody>
          <a:bodyPr spcFirstLastPara="1" wrap="square" lIns="91425" tIns="91425" rIns="91425" bIns="91425" anchor="t" anchorCtr="0">
            <a:normAutofit fontScale="32500" lnSpcReduction="10000"/>
          </a:bodyPr>
          <a:lstStyle/>
          <a:p>
            <a:pPr marL="0" lvl="0" indent="0" algn="l" rtl="0">
              <a:spcBef>
                <a:spcPts val="0"/>
              </a:spcBef>
              <a:spcAft>
                <a:spcPts val="0"/>
              </a:spcAft>
              <a:buNone/>
            </a:pPr>
            <a:r>
              <a:rPr lang="en" sz="7600" b="1">
                <a:solidFill>
                  <a:schemeClr val="dk1"/>
                </a:solidFill>
              </a:rPr>
              <a:t>The Demand- Price equation</a:t>
            </a:r>
            <a:endParaRPr sz="7600" b="1"/>
          </a:p>
          <a:p>
            <a:pPr marL="457200" lvl="0" indent="-317500" algn="l" rtl="0">
              <a:lnSpc>
                <a:spcPct val="95000"/>
              </a:lnSpc>
              <a:spcBef>
                <a:spcPts val="1200"/>
              </a:spcBef>
              <a:spcAft>
                <a:spcPts val="0"/>
              </a:spcAft>
              <a:buSzPct val="100000"/>
              <a:buChar char="●"/>
            </a:pPr>
            <a:r>
              <a:rPr lang="en" sz="5600">
                <a:solidFill>
                  <a:srgbClr val="000000"/>
                </a:solidFill>
              </a:rPr>
              <a:t>Fit Level :</a:t>
            </a:r>
            <a:br>
              <a:rPr lang="en" sz="5600">
                <a:solidFill>
                  <a:srgbClr val="000000"/>
                </a:solidFill>
              </a:rPr>
            </a:br>
            <a:r>
              <a:rPr lang="en" sz="5600"/>
              <a:t>a) SKU Level fit : 97 SKU’s</a:t>
            </a:r>
            <a:br>
              <a:rPr lang="en" sz="5600"/>
            </a:br>
            <a:r>
              <a:rPr lang="en" sz="5600"/>
              <a:t>b) Duration :2018 - 2021</a:t>
            </a:r>
            <a:br>
              <a:rPr lang="en" sz="5600"/>
            </a:br>
            <a:r>
              <a:rPr lang="en" sz="5600"/>
              <a:t>c) Weekly fit </a:t>
            </a:r>
            <a:endParaRPr sz="5600"/>
          </a:p>
          <a:p>
            <a:pPr marL="457200" lvl="0" indent="-317500" algn="l" rtl="0">
              <a:lnSpc>
                <a:spcPct val="95000"/>
              </a:lnSpc>
              <a:spcBef>
                <a:spcPts val="400"/>
              </a:spcBef>
              <a:spcAft>
                <a:spcPts val="0"/>
              </a:spcAft>
              <a:buSzPct val="100000"/>
              <a:buChar char="●"/>
            </a:pPr>
            <a:r>
              <a:rPr lang="en" sz="5600"/>
              <a:t>Model Used: </a:t>
            </a:r>
            <a:r>
              <a:rPr lang="en" sz="5600">
                <a:solidFill>
                  <a:srgbClr val="000000"/>
                </a:solidFill>
              </a:rPr>
              <a:t>Multi Linear regression </a:t>
            </a:r>
            <a:r>
              <a:rPr lang="en" sz="5600"/>
              <a:t> </a:t>
            </a:r>
            <a:endParaRPr sz="5600"/>
          </a:p>
          <a:p>
            <a:pPr marL="457200" lvl="0" indent="-317500" algn="l" rtl="0">
              <a:lnSpc>
                <a:spcPct val="95000"/>
              </a:lnSpc>
              <a:spcBef>
                <a:spcPts val="400"/>
              </a:spcBef>
              <a:spcAft>
                <a:spcPts val="0"/>
              </a:spcAft>
              <a:buSzPct val="100000"/>
              <a:buChar char="●"/>
            </a:pPr>
            <a:r>
              <a:rPr lang="en" sz="5600"/>
              <a:t>Dependent variable: Unit Qty</a:t>
            </a:r>
            <a:endParaRPr sz="5600"/>
          </a:p>
          <a:p>
            <a:pPr marL="457200" lvl="0" indent="-317500" algn="l" rtl="0">
              <a:lnSpc>
                <a:spcPct val="95000"/>
              </a:lnSpc>
              <a:spcBef>
                <a:spcPts val="400"/>
              </a:spcBef>
              <a:spcAft>
                <a:spcPts val="0"/>
              </a:spcAft>
              <a:buSzPct val="100000"/>
              <a:buChar char="●"/>
            </a:pPr>
            <a:r>
              <a:rPr lang="en" sz="5600"/>
              <a:t>Independent Variables: </a:t>
            </a:r>
            <a:br>
              <a:rPr lang="en" sz="5600"/>
            </a:br>
            <a:r>
              <a:rPr lang="en" sz="5600"/>
              <a:t>a) Unit Price, Time: year ,month,week,</a:t>
            </a:r>
            <a:br>
              <a:rPr lang="en" sz="5600"/>
            </a:br>
            <a:r>
              <a:rPr lang="en" sz="5600"/>
              <a:t>b) </a:t>
            </a:r>
            <a:r>
              <a:rPr lang="en" sz="5600">
                <a:solidFill>
                  <a:srgbClr val="000000"/>
                </a:solidFill>
              </a:rPr>
              <a:t>Seasonality (Fourier): sin365, cos365</a:t>
            </a:r>
            <a:br>
              <a:rPr lang="en" sz="5600">
                <a:solidFill>
                  <a:srgbClr val="000000"/>
                </a:solidFill>
              </a:rPr>
            </a:br>
            <a:r>
              <a:rPr lang="en" sz="4400">
                <a:solidFill>
                  <a:srgbClr val="999999"/>
                </a:solidFill>
              </a:rPr>
              <a:t>Sin365 : sin(2*pi*day_of_year/52), </a:t>
            </a:r>
            <a:br>
              <a:rPr lang="en" sz="4400">
                <a:solidFill>
                  <a:srgbClr val="999999"/>
                </a:solidFill>
              </a:rPr>
            </a:br>
            <a:r>
              <a:rPr lang="en" sz="4400">
                <a:solidFill>
                  <a:srgbClr val="999999"/>
                </a:solidFill>
              </a:rPr>
              <a:t>Cos 365 : cos(2*pi*day_of_year/52)</a:t>
            </a:r>
            <a:r>
              <a:rPr lang="en" sz="4400">
                <a:solidFill>
                  <a:srgbClr val="000000"/>
                </a:solidFill>
              </a:rPr>
              <a:t/>
            </a:r>
            <a:br>
              <a:rPr lang="en" sz="4400">
                <a:solidFill>
                  <a:srgbClr val="000000"/>
                </a:solidFill>
              </a:rPr>
            </a:br>
            <a:r>
              <a:rPr lang="en" sz="5600"/>
              <a:t>c) </a:t>
            </a:r>
            <a:r>
              <a:rPr lang="en" sz="5600">
                <a:solidFill>
                  <a:srgbClr val="000000"/>
                </a:solidFill>
              </a:rPr>
              <a:t>Interaction Features:</a:t>
            </a:r>
            <a:r>
              <a:rPr lang="en" sz="5600"/>
              <a:t> Unit Price*month,Unit Price*year, month*week, month*year, month*year*week, month*year*Unit Price</a:t>
            </a:r>
            <a:endParaRPr sz="5600"/>
          </a:p>
          <a:p>
            <a:pPr marL="457200" lvl="0" indent="0" algn="l" rtl="0">
              <a:spcBef>
                <a:spcPts val="400"/>
              </a:spcBef>
              <a:spcAft>
                <a:spcPts val="0"/>
              </a:spcAft>
              <a:buNone/>
            </a:pPr>
            <a:endParaRPr sz="2000"/>
          </a:p>
          <a:p>
            <a:pPr marL="457200" lvl="0" indent="0" algn="l" rtl="0">
              <a:spcBef>
                <a:spcPts val="1200"/>
              </a:spcBef>
              <a:spcAft>
                <a:spcPts val="1200"/>
              </a:spcAft>
              <a:buNone/>
            </a:pPr>
            <a:endParaRPr sz="1600"/>
          </a:p>
        </p:txBody>
      </p:sp>
      <p:sp>
        <p:nvSpPr>
          <p:cNvPr id="110" name="Google Shape;110;p17"/>
          <p:cNvSpPr txBox="1">
            <a:spLocks noGrp="1"/>
          </p:cNvSpPr>
          <p:nvPr>
            <p:ph type="body" idx="2"/>
          </p:nvPr>
        </p:nvSpPr>
        <p:spPr>
          <a:xfrm>
            <a:off x="4966350" y="1169850"/>
            <a:ext cx="3999900" cy="449400"/>
          </a:xfrm>
          <a:prstGeom prst="rect">
            <a:avLst/>
          </a:prstGeom>
        </p:spPr>
        <p:txBody>
          <a:bodyPr spcFirstLastPara="1" wrap="square" lIns="91425" tIns="91425" rIns="91425" bIns="91425" anchor="t" anchorCtr="0">
            <a:normAutofit fontScale="32500" lnSpcReduction="20000"/>
          </a:bodyPr>
          <a:lstStyle/>
          <a:p>
            <a:pPr marL="0" lvl="0" indent="0" algn="l" rtl="0">
              <a:spcBef>
                <a:spcPts val="0"/>
              </a:spcBef>
              <a:spcAft>
                <a:spcPts val="1200"/>
              </a:spcAft>
              <a:buNone/>
            </a:pPr>
            <a:r>
              <a:rPr lang="en" sz="1900" b="1">
                <a:solidFill>
                  <a:schemeClr val="dk1"/>
                </a:solidFill>
              </a:rPr>
              <a:t>Accuracy Metrics</a:t>
            </a:r>
            <a:endParaRPr/>
          </a:p>
        </p:txBody>
      </p:sp>
      <p:graphicFrame>
        <p:nvGraphicFramePr>
          <p:cNvPr id="111" name="Google Shape;111;p17"/>
          <p:cNvGraphicFramePr/>
          <p:nvPr/>
        </p:nvGraphicFramePr>
        <p:xfrm>
          <a:off x="5096738" y="1697290"/>
          <a:ext cx="3000000" cy="3000000"/>
        </p:xfrm>
        <a:graphic>
          <a:graphicData uri="http://schemas.openxmlformats.org/drawingml/2006/table">
            <a:tbl>
              <a:tblPr>
                <a:noFill/>
                <a:tableStyleId>{C07E67D5-F0CA-4AC2-A82E-BAD737913774}</a:tableStyleId>
              </a:tblPr>
              <a:tblGrid>
                <a:gridCol w="2292525">
                  <a:extLst>
                    <a:ext uri="{9D8B030D-6E8A-4147-A177-3AD203B41FA5}">
                      <a16:colId xmlns:a16="http://schemas.microsoft.com/office/drawing/2014/main" val="20000"/>
                    </a:ext>
                  </a:extLst>
                </a:gridCol>
                <a:gridCol w="1359925">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Metric</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9E9E9E"/>
                    </a:solidFill>
                  </a:tcPr>
                </a:tc>
                <a:tc>
                  <a:txBody>
                    <a:bodyPr/>
                    <a:lstStyle/>
                    <a:p>
                      <a:pPr marL="0" lvl="0" indent="0" algn="l" rtl="0">
                        <a:spcBef>
                          <a:spcPts val="0"/>
                        </a:spcBef>
                        <a:spcAft>
                          <a:spcPts val="0"/>
                        </a:spcAft>
                        <a:buNone/>
                      </a:pPr>
                      <a:r>
                        <a:rPr lang="en"/>
                        <a:t>Value</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9E9E9E"/>
                    </a:solidFill>
                  </a:tcPr>
                </a:tc>
                <a:extLst>
                  <a:ext uri="{0D108BD9-81ED-4DB2-BD59-A6C34878D82A}">
                    <a16:rowId xmlns:a16="http://schemas.microsoft.com/office/drawing/2014/main" val="10000"/>
                  </a:ext>
                </a:extLst>
              </a:tr>
              <a:tr h="609575">
                <a:tc>
                  <a:txBody>
                    <a:bodyPr/>
                    <a:lstStyle/>
                    <a:p>
                      <a:pPr marL="0" lvl="0" indent="0" algn="l" rtl="0">
                        <a:spcBef>
                          <a:spcPts val="0"/>
                        </a:spcBef>
                        <a:spcAft>
                          <a:spcPts val="0"/>
                        </a:spcAft>
                        <a:buNone/>
                      </a:pPr>
                      <a:r>
                        <a:rPr lang="en"/>
                        <a:t>Sales Weighted R Squared </a:t>
                      </a:r>
                      <a:endParaRPr/>
                    </a:p>
                  </a:txBody>
                  <a:tcPr marL="91425" marR="91425" marT="91425" marB="91425">
                    <a:lnT w="9525" cap="flat" cmpd="sng">
                      <a:solidFill>
                        <a:srgbClr val="434343"/>
                      </a:solidFill>
                      <a:prstDash val="solid"/>
                      <a:round/>
                      <a:headEnd type="none" w="sm" len="sm"/>
                      <a:tailEnd type="none" w="sm" len="sm"/>
                    </a:lnT>
                  </a:tcPr>
                </a:tc>
                <a:tc>
                  <a:txBody>
                    <a:bodyPr/>
                    <a:lstStyle/>
                    <a:p>
                      <a:pPr marL="0" lvl="0" indent="0" algn="l" rtl="0">
                        <a:spcBef>
                          <a:spcPts val="0"/>
                        </a:spcBef>
                        <a:spcAft>
                          <a:spcPts val="0"/>
                        </a:spcAft>
                        <a:buNone/>
                      </a:pPr>
                      <a:r>
                        <a:rPr lang="en"/>
                        <a:t>0.42</a:t>
                      </a:r>
                      <a:endParaRPr/>
                    </a:p>
                  </a:txBody>
                  <a:tcPr marL="91425" marR="91425" marT="91425" marB="91425">
                    <a:lnT w="9525" cap="flat" cmpd="sng">
                      <a:solidFill>
                        <a:srgbClr val="434343"/>
                      </a:solidFill>
                      <a:prstDash val="solid"/>
                      <a:round/>
                      <a:headEnd type="none" w="sm" len="sm"/>
                      <a:tailEnd type="none" w="sm" len="sm"/>
                    </a:lnT>
                  </a:tcPr>
                </a:tc>
                <a:extLst>
                  <a:ext uri="{0D108BD9-81ED-4DB2-BD59-A6C34878D82A}">
                    <a16:rowId xmlns:a16="http://schemas.microsoft.com/office/drawing/2014/main" val="10001"/>
                  </a:ext>
                </a:extLst>
              </a:tr>
              <a:tr h="609575">
                <a:tc>
                  <a:txBody>
                    <a:bodyPr/>
                    <a:lstStyle/>
                    <a:p>
                      <a:pPr marL="0" lvl="0" indent="0" algn="l" rtl="0">
                        <a:spcBef>
                          <a:spcPts val="0"/>
                        </a:spcBef>
                        <a:spcAft>
                          <a:spcPts val="0"/>
                        </a:spcAft>
                        <a:buNone/>
                      </a:pPr>
                      <a:r>
                        <a:rPr lang="en"/>
                        <a:t>Sales Weighted adjusted R squared </a:t>
                      </a:r>
                      <a:endParaRPr/>
                    </a:p>
                  </a:txBody>
                  <a:tcPr marL="91425" marR="91425" marT="91425" marB="91425"/>
                </a:tc>
                <a:tc>
                  <a:txBody>
                    <a:bodyPr/>
                    <a:lstStyle/>
                    <a:p>
                      <a:pPr marL="0" lvl="0" indent="0" algn="l" rtl="0">
                        <a:spcBef>
                          <a:spcPts val="0"/>
                        </a:spcBef>
                        <a:spcAft>
                          <a:spcPts val="0"/>
                        </a:spcAft>
                        <a:buNone/>
                      </a:pPr>
                      <a:r>
                        <a:rPr lang="en"/>
                        <a:t>0.34</a:t>
                      </a:r>
                      <a:endParaRPr/>
                    </a:p>
                  </a:txBody>
                  <a:tcPr marL="91425" marR="91425" marT="91425" marB="91425"/>
                </a:tc>
                <a:extLst>
                  <a:ext uri="{0D108BD9-81ED-4DB2-BD59-A6C34878D82A}">
                    <a16:rowId xmlns:a16="http://schemas.microsoft.com/office/drawing/2014/main" val="10002"/>
                  </a:ext>
                </a:extLst>
              </a:tr>
            </a:tbl>
          </a:graphicData>
        </a:graphic>
      </p:graphicFrame>
      <p:sp>
        <p:nvSpPr>
          <p:cNvPr id="112" name="Google Shape;112;p17"/>
          <p:cNvSpPr txBox="1"/>
          <p:nvPr/>
        </p:nvSpPr>
        <p:spPr>
          <a:xfrm>
            <a:off x="5042550" y="3290550"/>
            <a:ext cx="3866100" cy="1677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solidFill>
                  <a:srgbClr val="999999"/>
                </a:solidFill>
                <a:latin typeface="Lato"/>
                <a:ea typeface="Lato"/>
                <a:cs typeface="Lato"/>
                <a:sym typeface="Lato"/>
              </a:rPr>
              <a:t>*</a:t>
            </a:r>
            <a:r>
              <a:rPr lang="en" sz="1150" i="1">
                <a:solidFill>
                  <a:srgbClr val="999999"/>
                </a:solidFill>
                <a:latin typeface="Lato"/>
                <a:ea typeface="Lato"/>
                <a:cs typeface="Lato"/>
                <a:sym typeface="Lato"/>
              </a:rPr>
              <a:t>Weights are calculated using Unit_Qty sold </a:t>
            </a:r>
            <a:endParaRPr sz="1150" i="1">
              <a:solidFill>
                <a:srgbClr val="999999"/>
              </a:solidFill>
              <a:latin typeface="Lato"/>
              <a:ea typeface="Lato"/>
              <a:cs typeface="Lato"/>
              <a:sym typeface="Lato"/>
            </a:endParaRPr>
          </a:p>
          <a:p>
            <a:pPr marL="0" lvl="0" indent="0" algn="l" rtl="0">
              <a:spcBef>
                <a:spcPts val="0"/>
              </a:spcBef>
              <a:spcAft>
                <a:spcPts val="0"/>
              </a:spcAft>
              <a:buNone/>
            </a:pPr>
            <a:r>
              <a:rPr lang="en" sz="1150" i="1">
                <a:solidFill>
                  <a:srgbClr val="999999"/>
                </a:solidFill>
                <a:latin typeface="Lato"/>
                <a:ea typeface="Lato"/>
                <a:cs typeface="Lato"/>
                <a:sym typeface="Lato"/>
              </a:rPr>
              <a:t>32 items have a  R-squared &gt;0.5</a:t>
            </a:r>
            <a:endParaRPr sz="1150" i="1">
              <a:solidFill>
                <a:srgbClr val="999999"/>
              </a:solidFill>
              <a:latin typeface="Lato"/>
              <a:ea typeface="Lato"/>
              <a:cs typeface="Lato"/>
              <a:sym typeface="Lato"/>
            </a:endParaRPr>
          </a:p>
          <a:p>
            <a:pPr marL="0" lvl="0" indent="0" algn="l" rtl="0">
              <a:spcBef>
                <a:spcPts val="0"/>
              </a:spcBef>
              <a:spcAft>
                <a:spcPts val="0"/>
              </a:spcAft>
              <a:buNone/>
            </a:pPr>
            <a:r>
              <a:rPr lang="en" sz="1150" b="1" i="1">
                <a:solidFill>
                  <a:srgbClr val="999999"/>
                </a:solidFill>
                <a:latin typeface="Lato"/>
                <a:ea typeface="Lato"/>
                <a:cs typeface="Lato"/>
                <a:sym typeface="Lato"/>
              </a:rPr>
              <a:t>Equation estimated</a:t>
            </a:r>
            <a:r>
              <a:rPr lang="en" sz="1150" i="1">
                <a:solidFill>
                  <a:srgbClr val="999999"/>
                </a:solidFill>
                <a:latin typeface="Lato"/>
                <a:ea typeface="Lato"/>
                <a:cs typeface="Lato"/>
                <a:sym typeface="Lato"/>
              </a:rPr>
              <a:t>:</a:t>
            </a:r>
            <a:endParaRPr sz="1150" i="1">
              <a:solidFill>
                <a:srgbClr val="999999"/>
              </a:solidFill>
              <a:latin typeface="Lato"/>
              <a:ea typeface="Lato"/>
              <a:cs typeface="Lato"/>
              <a:sym typeface="Lato"/>
            </a:endParaRPr>
          </a:p>
          <a:p>
            <a:pPr marL="0" lvl="0" indent="0" algn="l" rtl="0">
              <a:spcBef>
                <a:spcPts val="0"/>
              </a:spcBef>
              <a:spcAft>
                <a:spcPts val="0"/>
              </a:spcAft>
              <a:buNone/>
            </a:pPr>
            <a:r>
              <a:rPr lang="en" sz="1150" i="1">
                <a:solidFill>
                  <a:srgbClr val="999999"/>
                </a:solidFill>
                <a:latin typeface="Lato"/>
                <a:ea typeface="Lato"/>
                <a:cs typeface="Lato"/>
                <a:sym typeface="Lato"/>
              </a:rPr>
              <a:t>Unit_qty = const + a*Unit Price + b*year +c*month +d*week+ e*sin365+f*cos365+ g*Unit Price*month+h*Unit Price*year+ i*month*week+j*month*year+k*month*year*week+l*month*year*week*Unit Price</a:t>
            </a:r>
            <a:endParaRPr i="1">
              <a:solidFill>
                <a:srgbClr val="999999"/>
              </a:solidFill>
              <a:latin typeface="Lato"/>
              <a:ea typeface="Lato"/>
              <a:cs typeface="Lato"/>
              <a:sym typeface="Lato"/>
            </a:endParaRPr>
          </a:p>
          <a:p>
            <a:pPr marL="0" lvl="0" indent="0" algn="l" rtl="0">
              <a:spcBef>
                <a:spcPts val="0"/>
              </a:spcBef>
              <a:spcAft>
                <a:spcPts val="0"/>
              </a:spcAft>
              <a:buNone/>
            </a:pPr>
            <a:endParaRPr i="1">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Demand Forecast : Process</a:t>
            </a:r>
            <a:endParaRPr/>
          </a:p>
        </p:txBody>
      </p:sp>
      <p:sp>
        <p:nvSpPr>
          <p:cNvPr id="118" name="Google Shape;118;p18"/>
          <p:cNvSpPr txBox="1">
            <a:spLocks noGrp="1"/>
          </p:cNvSpPr>
          <p:nvPr>
            <p:ph type="body" idx="1"/>
          </p:nvPr>
        </p:nvSpPr>
        <p:spPr>
          <a:xfrm>
            <a:off x="311700" y="1152475"/>
            <a:ext cx="4171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Demand = Trend + Seasonal + Error</a:t>
            </a:r>
            <a:endParaRPr sz="2000"/>
          </a:p>
          <a:p>
            <a:pPr marL="0" lvl="0" indent="0" algn="l" rtl="0">
              <a:spcBef>
                <a:spcPts val="1200"/>
              </a:spcBef>
              <a:spcAft>
                <a:spcPts val="0"/>
              </a:spcAft>
              <a:buNone/>
            </a:pPr>
            <a:r>
              <a:rPr lang="en" sz="2000" b="1">
                <a:solidFill>
                  <a:srgbClr val="B02C20"/>
                </a:solidFill>
              </a:rPr>
              <a:t>Step 1: </a:t>
            </a:r>
            <a:r>
              <a:rPr lang="en">
                <a:solidFill>
                  <a:srgbClr val="666666"/>
                </a:solidFill>
              </a:rPr>
              <a:t>Extract weekly Trend, Seasonality  from Demand at SKU level. </a:t>
            </a:r>
            <a:endParaRPr>
              <a:solidFill>
                <a:srgbClr val="666666"/>
              </a:solidFill>
            </a:endParaRPr>
          </a:p>
          <a:p>
            <a:pPr marL="0" lvl="0" indent="0" algn="l" rtl="0">
              <a:spcBef>
                <a:spcPts val="1200"/>
              </a:spcBef>
              <a:spcAft>
                <a:spcPts val="0"/>
              </a:spcAft>
              <a:buNone/>
            </a:pPr>
            <a:r>
              <a:rPr lang="en" sz="2000" b="1">
                <a:solidFill>
                  <a:srgbClr val="B02C20"/>
                </a:solidFill>
              </a:rPr>
              <a:t>Step 2: </a:t>
            </a:r>
            <a:r>
              <a:rPr lang="en">
                <a:solidFill>
                  <a:srgbClr val="434343"/>
                </a:solidFill>
              </a:rPr>
              <a:t>Forecast Weekly Demand Trend at SKU level for 12 weeks  using Deep Learning Model. </a:t>
            </a:r>
            <a:endParaRPr>
              <a:solidFill>
                <a:srgbClr val="434343"/>
              </a:solidFill>
            </a:endParaRPr>
          </a:p>
          <a:p>
            <a:pPr marL="0" lvl="0" indent="0" algn="l" rtl="0">
              <a:spcBef>
                <a:spcPts val="1200"/>
              </a:spcBef>
              <a:spcAft>
                <a:spcPts val="1200"/>
              </a:spcAft>
              <a:buNone/>
            </a:pPr>
            <a:r>
              <a:rPr lang="en" sz="2000" b="1">
                <a:solidFill>
                  <a:srgbClr val="B02C20"/>
                </a:solidFill>
              </a:rPr>
              <a:t>Step 3: </a:t>
            </a:r>
            <a:r>
              <a:rPr lang="en" sz="1300">
                <a:solidFill>
                  <a:srgbClr val="434343"/>
                </a:solidFill>
              </a:rPr>
              <a:t>Final Demand at weekly level : Forecast Trend + Seasonal Demand </a:t>
            </a:r>
            <a:endParaRPr/>
          </a:p>
        </p:txBody>
      </p:sp>
      <p:pic>
        <p:nvPicPr>
          <p:cNvPr id="119" name="Google Shape;119;p18"/>
          <p:cNvPicPr preferRelativeResize="0"/>
          <p:nvPr/>
        </p:nvPicPr>
        <p:blipFill>
          <a:blip r:embed="rId3">
            <a:alphaModFix/>
          </a:blip>
          <a:stretch>
            <a:fillRect/>
          </a:stretch>
        </p:blipFill>
        <p:spPr>
          <a:xfrm>
            <a:off x="4660500" y="1148025"/>
            <a:ext cx="4374700" cy="3316663"/>
          </a:xfrm>
          <a:prstGeom prst="rect">
            <a:avLst/>
          </a:prstGeom>
          <a:noFill/>
          <a:ln w="9525" cap="flat" cmpd="sng">
            <a:solidFill>
              <a:schemeClr val="accent1"/>
            </a:solidFill>
            <a:prstDash val="solid"/>
            <a:round/>
            <a:headEnd type="none" w="sm" len="sm"/>
            <a:tailEnd type="none" w="sm" len="sm"/>
          </a:ln>
        </p:spPr>
      </p:pic>
      <p:sp>
        <p:nvSpPr>
          <p:cNvPr id="120" name="Google Shape;120;p18"/>
          <p:cNvSpPr txBox="1"/>
          <p:nvPr/>
        </p:nvSpPr>
        <p:spPr>
          <a:xfrm>
            <a:off x="4660500" y="4502400"/>
            <a:ext cx="41718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dk2"/>
                </a:solidFill>
                <a:latin typeface="Lato"/>
                <a:ea typeface="Lato"/>
                <a:cs typeface="Lato"/>
                <a:sym typeface="Lato"/>
              </a:rPr>
              <a:t>Scrub Item 24: Split Uit_Qty : Trend, Seasonal, Error</a:t>
            </a:r>
            <a:endParaRPr sz="1100">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11700" y="391350"/>
            <a:ext cx="8520600" cy="626100"/>
          </a:xfrm>
          <a:prstGeom prst="rect">
            <a:avLst/>
          </a:prstGeom>
          <a:ln>
            <a:noFill/>
          </a:ln>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680"/>
              <a:t>Demand Forecasting : Deep Dive</a:t>
            </a:r>
            <a:endParaRPr sz="2680"/>
          </a:p>
        </p:txBody>
      </p:sp>
      <p:sp>
        <p:nvSpPr>
          <p:cNvPr id="126" name="Google Shape;126;p19"/>
          <p:cNvSpPr txBox="1">
            <a:spLocks noGrp="1"/>
          </p:cNvSpPr>
          <p:nvPr>
            <p:ph type="body" idx="1"/>
          </p:nvPr>
        </p:nvSpPr>
        <p:spPr>
          <a:xfrm>
            <a:off x="311700" y="1152475"/>
            <a:ext cx="85749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2100" b="1">
                <a:solidFill>
                  <a:schemeClr val="dk1"/>
                </a:solidFill>
              </a:rPr>
              <a:t>Demand Forecast Overview</a:t>
            </a:r>
            <a:endParaRPr sz="1500">
              <a:solidFill>
                <a:srgbClr val="000000"/>
              </a:solidFill>
            </a:endParaRPr>
          </a:p>
          <a:p>
            <a:pPr marL="457200" lvl="0" indent="-309562" algn="l" rtl="0">
              <a:lnSpc>
                <a:spcPct val="150000"/>
              </a:lnSpc>
              <a:spcBef>
                <a:spcPts val="1200"/>
              </a:spcBef>
              <a:spcAft>
                <a:spcPts val="0"/>
              </a:spcAft>
              <a:buSzPct val="100000"/>
              <a:buChar char="●"/>
            </a:pPr>
            <a:r>
              <a:rPr lang="en" sz="1500"/>
              <a:t>Dependent Variable : Sales Trend</a:t>
            </a:r>
            <a:endParaRPr sz="1500">
              <a:solidFill>
                <a:srgbClr val="000000"/>
              </a:solidFill>
            </a:endParaRPr>
          </a:p>
          <a:p>
            <a:pPr marL="457200" lvl="0" indent="-309562" algn="l" rtl="0">
              <a:lnSpc>
                <a:spcPct val="150000"/>
              </a:lnSpc>
              <a:spcBef>
                <a:spcPts val="0"/>
              </a:spcBef>
              <a:spcAft>
                <a:spcPts val="0"/>
              </a:spcAft>
              <a:buSzPct val="100000"/>
              <a:buChar char="●"/>
            </a:pPr>
            <a:r>
              <a:rPr lang="en" sz="1500"/>
              <a:t>Forecast Duration: </a:t>
            </a:r>
            <a:r>
              <a:rPr lang="en" sz="1500">
                <a:solidFill>
                  <a:srgbClr val="000000"/>
                </a:solidFill>
              </a:rPr>
              <a:t>12 weeks</a:t>
            </a:r>
            <a:endParaRPr sz="1500">
              <a:solidFill>
                <a:srgbClr val="000000"/>
              </a:solidFill>
            </a:endParaRPr>
          </a:p>
          <a:p>
            <a:pPr marL="457200" lvl="0" indent="-309562" algn="l" rtl="0">
              <a:lnSpc>
                <a:spcPct val="150000"/>
              </a:lnSpc>
              <a:spcBef>
                <a:spcPts val="0"/>
              </a:spcBef>
              <a:spcAft>
                <a:spcPts val="0"/>
              </a:spcAft>
              <a:buClr>
                <a:srgbClr val="000000"/>
              </a:buClr>
              <a:buSzPct val="100000"/>
              <a:buChar char="●"/>
            </a:pPr>
            <a:r>
              <a:rPr lang="en" sz="1500">
                <a:solidFill>
                  <a:srgbClr val="000000"/>
                </a:solidFill>
              </a:rPr>
              <a:t>Model Used : Temporal Fusion Transformer</a:t>
            </a:r>
            <a:endParaRPr sz="1500">
              <a:solidFill>
                <a:srgbClr val="000000"/>
              </a:solidFill>
            </a:endParaRPr>
          </a:p>
          <a:p>
            <a:pPr marL="457200" lvl="0" indent="-309562" algn="l" rtl="0">
              <a:lnSpc>
                <a:spcPct val="150000"/>
              </a:lnSpc>
              <a:spcBef>
                <a:spcPts val="0"/>
              </a:spcBef>
              <a:spcAft>
                <a:spcPts val="0"/>
              </a:spcAft>
              <a:buSzPct val="100000"/>
              <a:buChar char="●"/>
            </a:pPr>
            <a:r>
              <a:rPr lang="en" sz="1500"/>
              <a:t>Train Duration : 2018- 2021</a:t>
            </a:r>
            <a:endParaRPr sz="1500">
              <a:solidFill>
                <a:srgbClr val="000000"/>
              </a:solidFill>
            </a:endParaRPr>
          </a:p>
          <a:p>
            <a:pPr marL="457200" lvl="0" indent="-309562" algn="l" rtl="0">
              <a:lnSpc>
                <a:spcPct val="150000"/>
              </a:lnSpc>
              <a:spcBef>
                <a:spcPts val="0"/>
              </a:spcBef>
              <a:spcAft>
                <a:spcPts val="0"/>
              </a:spcAft>
              <a:buSzPct val="100000"/>
              <a:buChar char="●"/>
            </a:pPr>
            <a:r>
              <a:rPr lang="en" sz="1500"/>
              <a:t>Fit Level :</a:t>
            </a:r>
            <a:br>
              <a:rPr lang="en" sz="1500"/>
            </a:br>
            <a:r>
              <a:rPr lang="en" sz="1500"/>
              <a:t>a) Global Fit: Single Forecasting Model for all SKU’s </a:t>
            </a:r>
            <a:br>
              <a:rPr lang="en" sz="1500"/>
            </a:br>
            <a:r>
              <a:rPr lang="en" sz="1500"/>
              <a:t>b) Weekly fit</a:t>
            </a:r>
            <a:endParaRPr sz="1500"/>
          </a:p>
          <a:p>
            <a:pPr marL="457200" lvl="0" indent="-309562" algn="l" rtl="0">
              <a:lnSpc>
                <a:spcPct val="150000"/>
              </a:lnSpc>
              <a:spcBef>
                <a:spcPts val="0"/>
              </a:spcBef>
              <a:spcAft>
                <a:spcPts val="0"/>
              </a:spcAft>
              <a:buSzPct val="100000"/>
              <a:buChar char="●"/>
            </a:pPr>
            <a:r>
              <a:rPr lang="en" sz="1500"/>
              <a:t>Independent variables : </a:t>
            </a:r>
            <a:br>
              <a:rPr lang="en" sz="1500"/>
            </a:br>
            <a:r>
              <a:rPr lang="en" sz="1500"/>
              <a:t>a) Scrub Item, </a:t>
            </a:r>
            <a:endParaRPr sz="1500"/>
          </a:p>
          <a:p>
            <a:pPr marL="457200" lvl="0" indent="-309562" algn="l" rtl="0">
              <a:lnSpc>
                <a:spcPct val="150000"/>
              </a:lnSpc>
              <a:spcBef>
                <a:spcPts val="0"/>
              </a:spcBef>
              <a:spcAft>
                <a:spcPts val="0"/>
              </a:spcAft>
              <a:buSzPct val="100000"/>
              <a:buChar char="●"/>
            </a:pPr>
            <a:r>
              <a:rPr lang="en" sz="1500"/>
              <a:t>b) Year, Week Number, Time Index</a:t>
            </a:r>
            <a:br>
              <a:rPr lang="en" sz="1500"/>
            </a:br>
            <a:r>
              <a:rPr lang="en" sz="1500"/>
              <a:t>c) Seasonality (Fourier): sin365:  sin(2*pi*day_of_year/52, cos365:Cos 365 : cos(2*pi*day_of_year/52)</a:t>
            </a:r>
            <a:endParaRPr sz="1500" b="1">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Forecasting Model : Deep Dive</a:t>
            </a:r>
            <a:endParaRPr/>
          </a:p>
          <a:p>
            <a:pPr marL="0" lvl="0" indent="0" algn="l" rtl="0">
              <a:spcBef>
                <a:spcPts val="0"/>
              </a:spcBef>
              <a:spcAft>
                <a:spcPts val="0"/>
              </a:spcAft>
              <a:buNone/>
            </a:pPr>
            <a:endParaRPr/>
          </a:p>
        </p:txBody>
      </p:sp>
      <p:sp>
        <p:nvSpPr>
          <p:cNvPr id="132" name="Google Shape;132;p20"/>
          <p:cNvSpPr txBox="1">
            <a:spLocks noGrp="1"/>
          </p:cNvSpPr>
          <p:nvPr>
            <p:ph type="body" idx="1"/>
          </p:nvPr>
        </p:nvSpPr>
        <p:spPr>
          <a:xfrm>
            <a:off x="311700" y="1152475"/>
            <a:ext cx="3999900" cy="34164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2100" b="1">
                <a:solidFill>
                  <a:schemeClr val="dk1"/>
                </a:solidFill>
              </a:rPr>
              <a:t>Temporal Fusion Transformer</a:t>
            </a:r>
            <a:endParaRPr sz="2100" b="1">
              <a:solidFill>
                <a:schemeClr val="dk1"/>
              </a:solidFill>
            </a:endParaRPr>
          </a:p>
          <a:p>
            <a:pPr marL="457200" lvl="0" indent="-297497" algn="l" rtl="0">
              <a:spcBef>
                <a:spcPts val="1200"/>
              </a:spcBef>
              <a:spcAft>
                <a:spcPts val="0"/>
              </a:spcAft>
              <a:buSzPct val="66666"/>
              <a:buChar char="●"/>
            </a:pPr>
            <a:r>
              <a:rPr lang="en" sz="2100"/>
              <a:t>Deep Learning Forecasting Model for multi-horizon forecasting , ie builds a single model for similar SKU’s</a:t>
            </a:r>
            <a:endParaRPr sz="2100"/>
          </a:p>
          <a:p>
            <a:pPr marL="457200" lvl="0" indent="-297497" algn="l" rtl="0">
              <a:spcBef>
                <a:spcPts val="0"/>
              </a:spcBef>
              <a:spcAft>
                <a:spcPts val="0"/>
              </a:spcAft>
              <a:buSzPct val="66666"/>
              <a:buChar char="●"/>
            </a:pPr>
            <a:r>
              <a:rPr lang="en" sz="2100"/>
              <a:t>Accuracy MAPE :5% (6 weeks in future)</a:t>
            </a:r>
            <a:endParaRPr sz="2100"/>
          </a:p>
          <a:p>
            <a:pPr marL="457200" lvl="0" indent="-297497" algn="l" rtl="0">
              <a:spcBef>
                <a:spcPts val="0"/>
              </a:spcBef>
              <a:spcAft>
                <a:spcPts val="0"/>
              </a:spcAft>
              <a:buSzPct val="66666"/>
              <a:buChar char="●"/>
            </a:pPr>
            <a:r>
              <a:rPr lang="en" sz="2100"/>
              <a:t>Can be easily extended to other SKU’s</a:t>
            </a:r>
            <a:endParaRPr sz="2100"/>
          </a:p>
          <a:p>
            <a:pPr marL="457200" lvl="0" indent="-297497" algn="l" rtl="0">
              <a:spcBef>
                <a:spcPts val="0"/>
              </a:spcBef>
              <a:spcAft>
                <a:spcPts val="0"/>
              </a:spcAft>
              <a:buSzPct val="66666"/>
              <a:buChar char="●"/>
            </a:pPr>
            <a:r>
              <a:rPr lang="en" sz="2100"/>
              <a:t>Able to learn dependencies between different SKU’s, and also time dependencies for the same SKU</a:t>
            </a:r>
            <a:endParaRPr sz="2100"/>
          </a:p>
        </p:txBody>
      </p:sp>
      <p:sp>
        <p:nvSpPr>
          <p:cNvPr id="133" name="Google Shape;133;p20"/>
          <p:cNvSpPr txBox="1">
            <a:spLocks noGrp="1"/>
          </p:cNvSpPr>
          <p:nvPr>
            <p:ph type="body" idx="2"/>
          </p:nvPr>
        </p:nvSpPr>
        <p:spPr>
          <a:xfrm>
            <a:off x="4832400" y="1113050"/>
            <a:ext cx="3999900" cy="34164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0"/>
              </a:spcAft>
              <a:buNone/>
            </a:pPr>
            <a:r>
              <a:rPr lang="en" sz="1000">
                <a:solidFill>
                  <a:srgbClr val="000000"/>
                </a:solidFill>
              </a:rPr>
              <a:t>Number of Timesteps in Future</a:t>
            </a:r>
            <a:endParaRPr sz="1000">
              <a:solidFill>
                <a:srgbClr val="000000"/>
              </a:solidFill>
            </a:endParaRPr>
          </a:p>
          <a:p>
            <a:pPr marL="0" lvl="0" indent="0" algn="l" rtl="0">
              <a:spcBef>
                <a:spcPts val="0"/>
              </a:spcBef>
              <a:spcAft>
                <a:spcPts val="1200"/>
              </a:spcAft>
              <a:buNone/>
            </a:pPr>
            <a:endParaRPr/>
          </a:p>
        </p:txBody>
      </p:sp>
      <p:pic>
        <p:nvPicPr>
          <p:cNvPr id="134" name="Google Shape;134;p20"/>
          <p:cNvPicPr preferRelativeResize="0"/>
          <p:nvPr/>
        </p:nvPicPr>
        <p:blipFill>
          <a:blip r:embed="rId3">
            <a:alphaModFix/>
          </a:blip>
          <a:stretch>
            <a:fillRect/>
          </a:stretch>
        </p:blipFill>
        <p:spPr>
          <a:xfrm>
            <a:off x="5334288" y="1246150"/>
            <a:ext cx="2996125" cy="1286350"/>
          </a:xfrm>
          <a:prstGeom prst="rect">
            <a:avLst/>
          </a:prstGeom>
          <a:noFill/>
          <a:ln w="9525" cap="flat" cmpd="sng">
            <a:solidFill>
              <a:schemeClr val="accent1"/>
            </a:solidFill>
            <a:prstDash val="solid"/>
            <a:round/>
            <a:headEnd type="none" w="sm" len="sm"/>
            <a:tailEnd type="none" w="sm" len="sm"/>
          </a:ln>
        </p:spPr>
      </p:pic>
      <p:pic>
        <p:nvPicPr>
          <p:cNvPr id="135" name="Google Shape;135;p20"/>
          <p:cNvPicPr preferRelativeResize="0"/>
          <p:nvPr/>
        </p:nvPicPr>
        <p:blipFill>
          <a:blip r:embed="rId4">
            <a:alphaModFix/>
          </a:blip>
          <a:stretch>
            <a:fillRect/>
          </a:stretch>
        </p:blipFill>
        <p:spPr>
          <a:xfrm>
            <a:off x="5334300" y="3120975"/>
            <a:ext cx="2996101" cy="1286351"/>
          </a:xfrm>
          <a:prstGeom prst="rect">
            <a:avLst/>
          </a:prstGeom>
          <a:noFill/>
          <a:ln w="9525" cap="flat" cmpd="sng">
            <a:solidFill>
              <a:schemeClr val="accent1"/>
            </a:solidFill>
            <a:prstDash val="solid"/>
            <a:round/>
            <a:headEnd type="none" w="sm" len="sm"/>
            <a:tailEnd type="none" w="sm" len="sm"/>
          </a:ln>
        </p:spPr>
      </p:pic>
      <p:sp>
        <p:nvSpPr>
          <p:cNvPr id="136" name="Google Shape;136;p20"/>
          <p:cNvSpPr txBox="1"/>
          <p:nvPr/>
        </p:nvSpPr>
        <p:spPr>
          <a:xfrm>
            <a:off x="5334300" y="2543025"/>
            <a:ext cx="29961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chemeClr val="dk2"/>
                </a:solidFill>
                <a:latin typeface="Lato"/>
                <a:ea typeface="Lato"/>
                <a:cs typeface="Lato"/>
                <a:sym typeface="Lato"/>
              </a:rPr>
              <a:t>Number of Timesteps in Future</a:t>
            </a:r>
            <a:endParaRPr sz="1000">
              <a:solidFill>
                <a:schemeClr val="dk2"/>
              </a:solidFill>
              <a:latin typeface="Lato"/>
              <a:ea typeface="Lato"/>
              <a:cs typeface="Lato"/>
              <a:sym typeface="Lato"/>
            </a:endParaRPr>
          </a:p>
        </p:txBody>
      </p:sp>
      <p:sp>
        <p:nvSpPr>
          <p:cNvPr id="137" name="Google Shape;137;p20"/>
          <p:cNvSpPr txBox="1"/>
          <p:nvPr/>
        </p:nvSpPr>
        <p:spPr>
          <a:xfrm>
            <a:off x="5334300" y="4407313"/>
            <a:ext cx="29961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chemeClr val="dk2"/>
                </a:solidFill>
                <a:latin typeface="Lato"/>
                <a:ea typeface="Lato"/>
                <a:cs typeface="Lato"/>
                <a:sym typeface="Lato"/>
              </a:rPr>
              <a:t>Number of Timesteps in Future</a:t>
            </a:r>
            <a:endParaRPr sz="1000">
              <a:solidFill>
                <a:schemeClr val="dk2"/>
              </a:solidFill>
              <a:latin typeface="Lato"/>
              <a:ea typeface="Lato"/>
              <a:cs typeface="Lato"/>
              <a:sym typeface="Lato"/>
            </a:endParaRPr>
          </a:p>
        </p:txBody>
      </p:sp>
      <p:sp>
        <p:nvSpPr>
          <p:cNvPr id="138" name="Google Shape;138;p20"/>
          <p:cNvSpPr txBox="1"/>
          <p:nvPr/>
        </p:nvSpPr>
        <p:spPr>
          <a:xfrm rot="-5400000">
            <a:off x="4476525" y="1726300"/>
            <a:ext cx="1299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chemeClr val="dk2"/>
                </a:solidFill>
                <a:latin typeface="Lato"/>
                <a:ea typeface="Lato"/>
                <a:cs typeface="Lato"/>
                <a:sym typeface="Lato"/>
              </a:rPr>
              <a:t>Demand Trend</a:t>
            </a:r>
            <a:endParaRPr sz="1000">
              <a:solidFill>
                <a:schemeClr val="dk2"/>
              </a:solidFill>
              <a:latin typeface="Lato"/>
              <a:ea typeface="Lato"/>
              <a:cs typeface="Lato"/>
              <a:sym typeface="Lato"/>
            </a:endParaRPr>
          </a:p>
        </p:txBody>
      </p:sp>
      <p:sp>
        <p:nvSpPr>
          <p:cNvPr id="139" name="Google Shape;139;p20"/>
          <p:cNvSpPr txBox="1"/>
          <p:nvPr/>
        </p:nvSpPr>
        <p:spPr>
          <a:xfrm rot="-5400000">
            <a:off x="4522050" y="3595075"/>
            <a:ext cx="12858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chemeClr val="dk2"/>
                </a:solidFill>
                <a:latin typeface="Lato"/>
                <a:ea typeface="Lato"/>
                <a:cs typeface="Lato"/>
                <a:sym typeface="Lato"/>
              </a:rPr>
              <a:t>Demand Trend</a:t>
            </a:r>
            <a:endParaRPr sz="1000">
              <a:solidFill>
                <a:schemeClr val="dk2"/>
              </a:solidFill>
              <a:latin typeface="Lato"/>
              <a:ea typeface="Lato"/>
              <a:cs typeface="Lato"/>
              <a:sym typeface="Lato"/>
            </a:endParaRPr>
          </a:p>
        </p:txBody>
      </p:sp>
      <p:sp>
        <p:nvSpPr>
          <p:cNvPr id="140" name="Google Shape;140;p20"/>
          <p:cNvSpPr txBox="1"/>
          <p:nvPr/>
        </p:nvSpPr>
        <p:spPr>
          <a:xfrm>
            <a:off x="5842900" y="1363175"/>
            <a:ext cx="6207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2"/>
                </a:solidFill>
                <a:latin typeface="Lato"/>
                <a:ea typeface="Lato"/>
                <a:cs typeface="Lato"/>
                <a:sym typeface="Lato"/>
              </a:rPr>
              <a:t>Actual </a:t>
            </a:r>
            <a:endParaRPr sz="800">
              <a:solidFill>
                <a:schemeClr val="dk2"/>
              </a:solidFill>
              <a:latin typeface="Lato"/>
              <a:ea typeface="Lato"/>
              <a:cs typeface="Lato"/>
              <a:sym typeface="Lato"/>
            </a:endParaRPr>
          </a:p>
          <a:p>
            <a:pPr marL="0" lvl="0" indent="0" algn="l" rtl="0">
              <a:spcBef>
                <a:spcPts val="0"/>
              </a:spcBef>
              <a:spcAft>
                <a:spcPts val="0"/>
              </a:spcAft>
              <a:buNone/>
            </a:pPr>
            <a:r>
              <a:rPr lang="en" sz="800">
                <a:solidFill>
                  <a:schemeClr val="dk2"/>
                </a:solidFill>
                <a:latin typeface="Lato"/>
                <a:ea typeface="Lato"/>
                <a:cs typeface="Lato"/>
                <a:sym typeface="Lato"/>
              </a:rPr>
              <a:t>Predicted </a:t>
            </a:r>
            <a:endParaRPr sz="800">
              <a:solidFill>
                <a:schemeClr val="dk2"/>
              </a:solidFill>
              <a:latin typeface="Lato"/>
              <a:ea typeface="Lato"/>
              <a:cs typeface="Lato"/>
              <a:sym typeface="Lato"/>
            </a:endParaRPr>
          </a:p>
          <a:p>
            <a:pPr marL="0" lvl="0" indent="0" algn="l" rtl="0">
              <a:spcBef>
                <a:spcPts val="0"/>
              </a:spcBef>
              <a:spcAft>
                <a:spcPts val="0"/>
              </a:spcAft>
              <a:buNone/>
            </a:pPr>
            <a:r>
              <a:rPr lang="en" sz="800">
                <a:solidFill>
                  <a:schemeClr val="dk2"/>
                </a:solidFill>
                <a:latin typeface="Lato"/>
                <a:ea typeface="Lato"/>
                <a:cs typeface="Lato"/>
                <a:sym typeface="Lato"/>
              </a:rPr>
              <a:t/>
            </a:r>
            <a:br>
              <a:rPr lang="en" sz="800">
                <a:solidFill>
                  <a:schemeClr val="dk2"/>
                </a:solidFill>
                <a:latin typeface="Lato"/>
                <a:ea typeface="Lato"/>
                <a:cs typeface="Lato"/>
                <a:sym typeface="Lato"/>
              </a:rPr>
            </a:br>
            <a:endParaRPr sz="800">
              <a:solidFill>
                <a:schemeClr val="dk2"/>
              </a:solidFill>
              <a:latin typeface="Lato"/>
              <a:ea typeface="Lato"/>
              <a:cs typeface="Lato"/>
              <a:sym typeface="Lato"/>
            </a:endParaRPr>
          </a:p>
        </p:txBody>
      </p:sp>
      <p:cxnSp>
        <p:nvCxnSpPr>
          <p:cNvPr id="141" name="Google Shape;141;p20"/>
          <p:cNvCxnSpPr/>
          <p:nvPr/>
        </p:nvCxnSpPr>
        <p:spPr>
          <a:xfrm rot="10800000" flipH="1">
            <a:off x="5665350" y="1525250"/>
            <a:ext cx="275100" cy="5100"/>
          </a:xfrm>
          <a:prstGeom prst="straightConnector1">
            <a:avLst/>
          </a:prstGeom>
          <a:noFill/>
          <a:ln w="19050" cap="flat" cmpd="sng">
            <a:solidFill>
              <a:srgbClr val="6D9EEB"/>
            </a:solidFill>
            <a:prstDash val="solid"/>
            <a:round/>
            <a:headEnd type="none" w="med" len="med"/>
            <a:tailEnd type="none" w="med" len="med"/>
          </a:ln>
        </p:spPr>
      </p:cxnSp>
      <p:cxnSp>
        <p:nvCxnSpPr>
          <p:cNvPr id="142" name="Google Shape;142;p20"/>
          <p:cNvCxnSpPr/>
          <p:nvPr/>
        </p:nvCxnSpPr>
        <p:spPr>
          <a:xfrm rot="10800000" flipH="1">
            <a:off x="5665350" y="1642175"/>
            <a:ext cx="275100" cy="5100"/>
          </a:xfrm>
          <a:prstGeom prst="straightConnector1">
            <a:avLst/>
          </a:prstGeom>
          <a:noFill/>
          <a:ln w="19050" cap="flat" cmpd="sng">
            <a:solidFill>
              <a:srgbClr val="E69138"/>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body" idx="4294967295"/>
          </p:nvPr>
        </p:nvSpPr>
        <p:spPr>
          <a:xfrm>
            <a:off x="332175" y="750100"/>
            <a:ext cx="8695500" cy="4296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endParaRPr sz="2400"/>
          </a:p>
          <a:p>
            <a:pPr marL="457200" lvl="0" indent="0" algn="l" rtl="0">
              <a:lnSpc>
                <a:spcPct val="100000"/>
              </a:lnSpc>
              <a:spcBef>
                <a:spcPts val="1200"/>
              </a:spcBef>
              <a:spcAft>
                <a:spcPts val="0"/>
              </a:spcAft>
              <a:buNone/>
            </a:pPr>
            <a:r>
              <a:rPr lang="en" sz="5875" b="1">
                <a:solidFill>
                  <a:schemeClr val="dk1"/>
                </a:solidFill>
              </a:rPr>
              <a:t>Technique used</a:t>
            </a:r>
            <a:r>
              <a:rPr lang="en" sz="4215" b="1"/>
              <a:t> </a:t>
            </a:r>
            <a:r>
              <a:rPr lang="en" sz="4215"/>
              <a:t>: </a:t>
            </a:r>
            <a:r>
              <a:rPr lang="en" sz="5600"/>
              <a:t>Sequential Least Squares Programming (SLSQP)</a:t>
            </a:r>
            <a:endParaRPr sz="5600"/>
          </a:p>
          <a:p>
            <a:pPr marL="457200" lvl="0" indent="0" algn="l" rtl="0">
              <a:lnSpc>
                <a:spcPct val="100000"/>
              </a:lnSpc>
              <a:spcBef>
                <a:spcPts val="1200"/>
              </a:spcBef>
              <a:spcAft>
                <a:spcPts val="0"/>
              </a:spcAft>
              <a:buNone/>
            </a:pPr>
            <a:r>
              <a:rPr lang="en" sz="5475" b="1">
                <a:solidFill>
                  <a:schemeClr val="dk1"/>
                </a:solidFill>
              </a:rPr>
              <a:t>Objective Function</a:t>
            </a:r>
            <a:r>
              <a:rPr lang="en" sz="4215" b="1"/>
              <a:t>: </a:t>
            </a:r>
            <a:r>
              <a:rPr lang="en" sz="5735"/>
              <a:t>Maximize Gross Profit Margin</a:t>
            </a:r>
            <a:endParaRPr sz="6135"/>
          </a:p>
          <a:p>
            <a:pPr marL="457200" lvl="0" indent="-319377" algn="l" rtl="0">
              <a:spcBef>
                <a:spcPts val="1200"/>
              </a:spcBef>
              <a:spcAft>
                <a:spcPts val="0"/>
              </a:spcAft>
              <a:buSzPct val="100000"/>
              <a:buChar char="●"/>
            </a:pPr>
            <a:r>
              <a:rPr lang="en" sz="5718" b="1">
                <a:solidFill>
                  <a:schemeClr val="dk1"/>
                </a:solidFill>
              </a:rPr>
              <a:t>Constraints</a:t>
            </a:r>
            <a:r>
              <a:rPr lang="en" sz="5718" b="1"/>
              <a:t> </a:t>
            </a:r>
            <a:r>
              <a:rPr lang="en" sz="5718"/>
              <a:t>: </a:t>
            </a:r>
            <a:endParaRPr sz="5718"/>
          </a:p>
          <a:p>
            <a:pPr marL="457200" lvl="0" indent="0" algn="l" rtl="0">
              <a:lnSpc>
                <a:spcPct val="100000"/>
              </a:lnSpc>
              <a:spcBef>
                <a:spcPts val="1200"/>
              </a:spcBef>
              <a:spcAft>
                <a:spcPts val="0"/>
              </a:spcAft>
              <a:buNone/>
            </a:pPr>
            <a:r>
              <a:rPr lang="en" sz="5718"/>
              <a:t>1) </a:t>
            </a:r>
            <a:r>
              <a:rPr lang="en" sz="5718" b="1"/>
              <a:t>Upper and Lower Bound  for Demand(Qty)</a:t>
            </a:r>
            <a:r>
              <a:rPr lang="en" sz="5718"/>
              <a:t> : (1 ± MAPE)*Demand Forecast</a:t>
            </a:r>
            <a:endParaRPr sz="5718"/>
          </a:p>
          <a:p>
            <a:pPr marL="457200" lvl="0" indent="0" algn="l" rtl="0">
              <a:lnSpc>
                <a:spcPct val="100000"/>
              </a:lnSpc>
              <a:spcBef>
                <a:spcPts val="1200"/>
              </a:spcBef>
              <a:spcAft>
                <a:spcPts val="0"/>
              </a:spcAft>
              <a:buNone/>
            </a:pPr>
            <a:r>
              <a:rPr lang="en" sz="5718"/>
              <a:t>Lower Bound = 0.8*Demand Forecast, Upper Bound : 1.2*Demand Forecast</a:t>
            </a:r>
            <a:endParaRPr sz="5718"/>
          </a:p>
          <a:p>
            <a:pPr marL="457200" lvl="0" indent="0" algn="l" rtl="0">
              <a:lnSpc>
                <a:spcPct val="100000"/>
              </a:lnSpc>
              <a:spcBef>
                <a:spcPts val="1200"/>
              </a:spcBef>
              <a:spcAft>
                <a:spcPts val="0"/>
              </a:spcAft>
              <a:buNone/>
            </a:pPr>
            <a:r>
              <a:rPr lang="en" sz="5718"/>
              <a:t>2) </a:t>
            </a:r>
            <a:r>
              <a:rPr lang="en" sz="5718" b="1"/>
              <a:t>Upper and Lower Bound  for Price </a:t>
            </a:r>
            <a:r>
              <a:rPr lang="en" sz="5718"/>
              <a:t>: Lower bound = Margin* cost_price  : 1.33 *cost_price, </a:t>
            </a:r>
            <a:br>
              <a:rPr lang="en" sz="5718"/>
            </a:br>
            <a:r>
              <a:rPr lang="en" sz="5718"/>
              <a:t>						        Upper bound=  Max Unit Price</a:t>
            </a:r>
            <a:endParaRPr sz="5718"/>
          </a:p>
          <a:p>
            <a:pPr marL="457200" lvl="0" indent="0" algn="l" rtl="0">
              <a:lnSpc>
                <a:spcPct val="100000"/>
              </a:lnSpc>
              <a:spcBef>
                <a:spcPts val="1200"/>
              </a:spcBef>
              <a:spcAft>
                <a:spcPts val="0"/>
              </a:spcAft>
              <a:buNone/>
            </a:pPr>
            <a:r>
              <a:rPr lang="en" sz="5718"/>
              <a:t>3) </a:t>
            </a:r>
            <a:r>
              <a:rPr lang="en" sz="5718" b="1"/>
              <a:t>Equality Relationship between Demand, Unit Price and Time</a:t>
            </a:r>
            <a:r>
              <a:rPr lang="en" sz="5718"/>
              <a:t> : Demand Price equation Fit </a:t>
            </a:r>
            <a:endParaRPr sz="4518"/>
          </a:p>
          <a:p>
            <a:pPr marL="457200" lvl="0" indent="-319377" algn="l" rtl="0">
              <a:spcBef>
                <a:spcPts val="1200"/>
              </a:spcBef>
              <a:spcAft>
                <a:spcPts val="0"/>
              </a:spcAft>
              <a:buSzPct val="100000"/>
              <a:buChar char="●"/>
            </a:pPr>
            <a:r>
              <a:rPr lang="en" sz="5718" b="1">
                <a:solidFill>
                  <a:schemeClr val="dk1"/>
                </a:solidFill>
              </a:rPr>
              <a:t>Final equations </a:t>
            </a:r>
            <a:r>
              <a:rPr lang="en" sz="5718"/>
              <a:t>:</a:t>
            </a:r>
            <a:br>
              <a:rPr lang="en" sz="5718"/>
            </a:br>
            <a:r>
              <a:rPr lang="en" sz="5718"/>
              <a:t>Maximum Gross Profit and Sales</a:t>
            </a:r>
            <a:br>
              <a:rPr lang="en" sz="5718"/>
            </a:br>
            <a:endParaRPr sz="4518"/>
          </a:p>
          <a:p>
            <a:pPr marL="457200" lvl="0" indent="-319377" algn="l" rtl="0">
              <a:spcBef>
                <a:spcPts val="0"/>
              </a:spcBef>
              <a:spcAft>
                <a:spcPts val="0"/>
              </a:spcAft>
              <a:buClr>
                <a:srgbClr val="000000"/>
              </a:buClr>
              <a:buSzPct val="100000"/>
              <a:buChar char="●"/>
            </a:pPr>
            <a:r>
              <a:rPr lang="en" sz="5718">
                <a:solidFill>
                  <a:srgbClr val="000000"/>
                </a:solidFill>
              </a:rPr>
              <a:t>Recommendation for price change schedule : Based on the above algorithm, we can get the prices and forecast for each week or each month. Now using the variation in  price change data, we bin prices in sizes of 5$ : 100-105, 105-110 , 110-115 etc. The Start date and End date is then suggested if the price range changes.</a:t>
            </a:r>
            <a:endParaRPr sz="4518">
              <a:solidFill>
                <a:srgbClr val="000000"/>
              </a:solidFill>
            </a:endParaRPr>
          </a:p>
          <a:p>
            <a:pPr marL="457200" lvl="0" indent="0" algn="l" rtl="0">
              <a:spcBef>
                <a:spcPts val="1200"/>
              </a:spcBef>
              <a:spcAft>
                <a:spcPts val="1200"/>
              </a:spcAft>
              <a:buNone/>
            </a:pPr>
            <a:endParaRPr sz="4518"/>
          </a:p>
        </p:txBody>
      </p:sp>
      <p:sp>
        <p:nvSpPr>
          <p:cNvPr id="148" name="Google Shape;148;p21"/>
          <p:cNvSpPr txBox="1"/>
          <p:nvPr/>
        </p:nvSpPr>
        <p:spPr>
          <a:xfrm>
            <a:off x="332175" y="182175"/>
            <a:ext cx="81333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chemeClr val="dk1"/>
                </a:solidFill>
                <a:latin typeface="Playfair Display"/>
                <a:ea typeface="Playfair Display"/>
                <a:cs typeface="Playfair Display"/>
                <a:sym typeface="Playfair Display"/>
              </a:rPr>
              <a:t>Optimisation : Deep Dive</a:t>
            </a:r>
            <a:endParaRPr b="1">
              <a:latin typeface="Playfair Display"/>
              <a:ea typeface="Playfair Display"/>
              <a:cs typeface="Playfair Display"/>
              <a:sym typeface="Playfair Display"/>
            </a:endParaRPr>
          </a:p>
        </p:txBody>
      </p:sp>
    </p:spTree>
  </p:cSld>
  <p:clrMapOvr>
    <a:masterClrMapping/>
  </p:clrMapOvr>
</p:sld>
</file>

<file path=ppt/theme/theme1.xml><?xml version="1.0" encoding="utf-8"?>
<a:theme xmlns:a="http://schemas.openxmlformats.org/drawingml/2006/main" name="Coral">
  <a:themeElements>
    <a:clrScheme name="Coral">
      <a:dk1>
        <a:srgbClr val="D81010"/>
      </a:dk1>
      <a:lt1>
        <a:srgbClr val="FFFFFF"/>
      </a:lt1>
      <a:dk2>
        <a:srgbClr val="5E696C"/>
      </a:dk2>
      <a:lt2>
        <a:srgbClr val="BFC7CA"/>
      </a:lt2>
      <a:accent1>
        <a:srgbClr val="1E2D31"/>
      </a:accent1>
      <a:accent2>
        <a:srgbClr val="273C42"/>
      </a:accent2>
      <a:accent3>
        <a:srgbClr val="83D061"/>
      </a:accent3>
      <a:accent4>
        <a:srgbClr val="F6CD4C"/>
      </a:accent4>
      <a:accent5>
        <a:srgbClr val="D50F13"/>
      </a:accent5>
      <a:accent6>
        <a:srgbClr val="F58F8F"/>
      </a:accent6>
      <a:hlink>
        <a:srgbClr val="FF0000"/>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845</Words>
  <Application>Microsoft Office PowerPoint</Application>
  <PresentationFormat>On-screen Show (16:9)</PresentationFormat>
  <Paragraphs>139</Paragraphs>
  <Slides>13</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Average</vt:lpstr>
      <vt:lpstr>Lato</vt:lpstr>
      <vt:lpstr>Arial,Sans-Serif</vt:lpstr>
      <vt:lpstr>Arial</vt:lpstr>
      <vt:lpstr>Playfair Display</vt:lpstr>
      <vt:lpstr>Varela Round</vt:lpstr>
      <vt:lpstr>Roboto</vt:lpstr>
      <vt:lpstr>Calibri</vt:lpstr>
      <vt:lpstr>Coral</vt:lpstr>
      <vt:lpstr>   </vt:lpstr>
      <vt:lpstr>Overview</vt:lpstr>
      <vt:lpstr>Assumptions and Observations  </vt:lpstr>
      <vt:lpstr>Our Approach</vt:lpstr>
      <vt:lpstr>Demand Price Equation: Deep Dive</vt:lpstr>
      <vt:lpstr>Demand Forecast : Process</vt:lpstr>
      <vt:lpstr>Demand Forecasting : Deep Dive</vt:lpstr>
      <vt:lpstr>Forecasting Model : Deep Dive </vt:lpstr>
      <vt:lpstr>PowerPoint Presentation</vt:lpstr>
      <vt:lpstr>PowerPoint Presentation</vt:lpstr>
      <vt:lpstr>User Interface</vt:lpstr>
      <vt:lpstr>UI – Reference Video</vt:lpstr>
      <vt:lpstr>Result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pc</dc:creator>
  <cp:lastModifiedBy>pc</cp:lastModifiedBy>
  <cp:revision>17</cp:revision>
  <dcterms:modified xsi:type="dcterms:W3CDTF">2021-09-28T04:39:57Z</dcterms:modified>
</cp:coreProperties>
</file>